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1144" r:id="rId2"/>
    <p:sldId id="1153" r:id="rId3"/>
    <p:sldId id="1150" r:id="rId4"/>
    <p:sldId id="435" r:id="rId5"/>
    <p:sldId id="1149" r:id="rId6"/>
    <p:sldId id="1154" r:id="rId7"/>
    <p:sldId id="1155" r:id="rId8"/>
    <p:sldId id="1157" r:id="rId9"/>
    <p:sldId id="115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imon Elliott" initials="SE" lastIdx="2" clrIdx="0"/>
  <p:cmAuthor id="1" name="Dr. Roland Beutler" initials="RB" lastIdx="3" clrIdx="1">
    <p:extLst>
      <p:ext uri="{19B8F6BF-5375-455C-9EA6-DF929625EA0E}">
        <p15:presenceInfo xmlns:p15="http://schemas.microsoft.com/office/powerpoint/2012/main" userId="Dr. Roland Beutl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8" autoAdjust="0"/>
    <p:restoredTop sz="94660"/>
  </p:normalViewPr>
  <p:slideViewPr>
    <p:cSldViewPr snapToGrid="0">
      <p:cViewPr varScale="1">
        <p:scale>
          <a:sx n="55" d="100"/>
          <a:sy n="55" d="100"/>
        </p:scale>
        <p:origin x="68" y="3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EBC103-9925-4CE2-99A4-81AFFC4EEAE8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66D7E-F5C0-4930-BB60-D9984FBBA0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674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A4A982-4583-594B-8963-25FB74E0DC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624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B247D-E298-4212-BE5F-AE090DD32B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62A314-0C1A-4B46-8BC8-64EA8C88F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9B8B8-3827-4B5D-8358-0AC07491B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44D9D-0E53-4872-99F4-8F2C913D3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B45A3-644E-40DB-A500-CFEECEF81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76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109A9-E751-4F1E-AF1B-ACC706D73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C44C3-A4AB-4CE3-A271-B105727441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09B97-3042-416A-9D05-BFAA95E2F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AC2C7-F987-483D-A195-43C44A35D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EC3F8-B194-4EC7-A96A-74CFD209E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591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0E4407-1960-49AB-8C95-D468314790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8EB69D-7753-4218-8F66-F667C63CD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7073CE-E914-4055-8DBE-094DD7DB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4F19F-A35E-4075-9690-B4AA598F7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8339D-FC60-4871-8D03-556B6F174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338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photo - EBU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991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8D4CB8-A0CC-4763-9984-DFC99A8379BD}"/>
              </a:ext>
            </a:extLst>
          </p:cNvPr>
          <p:cNvSpPr/>
          <p:nvPr userDrawn="1"/>
        </p:nvSpPr>
        <p:spPr>
          <a:xfrm>
            <a:off x="1" y="2060028"/>
            <a:ext cx="6082219" cy="341790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2400" dirty="0"/>
          </a:p>
        </p:txBody>
      </p:sp>
      <p:pic>
        <p:nvPicPr>
          <p:cNvPr id="7" name="Afbeelding 7" descr="overlay2-white.png"/>
          <p:cNvPicPr>
            <a:picLocks noChangeAspect="1"/>
          </p:cNvPicPr>
          <p:nvPr userDrawn="1"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5699" y="1915"/>
            <a:ext cx="2362200" cy="6858000"/>
          </a:xfrm>
          <a:prstGeom prst="rect">
            <a:avLst/>
          </a:prstGeom>
        </p:spPr>
      </p:pic>
      <p:pic>
        <p:nvPicPr>
          <p:cNvPr id="8" name="Afbeelding 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7" y="514539"/>
            <a:ext cx="2918887" cy="630283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D017FB8-9B0A-471F-89C2-BC958A08EA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5734" y="3837518"/>
            <a:ext cx="4965700" cy="113453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19170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6A061AFD-D836-4FC9-ADAE-DAAE8386B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398" y="2625979"/>
            <a:ext cx="4965037" cy="114300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733" b="0" cap="all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85035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80F07-5E2D-407F-9ED3-58B4673BD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A426C-F73B-457B-92DD-F617167FF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AA107-8247-406D-9AE2-32CF4903E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D1765-39A3-4E96-83BE-2BBF1222A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3E60B-59E2-4ED2-BBE0-59661752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5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98B2D-0D20-4023-83B8-C9E806B2E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4F573A-5F5A-447E-BE51-47994E6E3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26EED-D87F-46A2-A0B5-CFBDA62A4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8BCC1-75B9-4F21-B498-DB9D9447A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B206D0-6794-4FEC-B21C-474BC8C9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13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A05A7-FAA6-44C0-A031-504DDF2DC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19299-D395-4DD5-912B-DC3CEB4D86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EC9878-1746-4D56-8965-5321E2078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2C2DE5-B5C0-4FB1-8BCE-DAA8963ED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FAC84-504E-47C1-B7F9-2E02ECF9A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6C1FD5-D29E-4FD0-A2E7-9BE6A179C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124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06565-69D2-48A5-8236-31C588095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145839-0B2C-4F87-A40F-6CD0AC65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4C1451-7107-4E25-86E2-79CBE297BF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D2E8D4-C188-4401-9827-06F5589EBD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2ED74C-A349-47E9-83B2-E5671EA7FD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C90341-4D29-47C3-8E88-012465866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AC81F9-EA53-49E5-8E34-1415DEA9E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55D584-F8AF-4FF6-BF38-F851DEACE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006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8240D-4ADD-417B-9789-ABE08BDB3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A7EB76-83BC-4EB7-B48C-C8B00F1E3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868BB6-F1D7-4EAA-99BA-FB3E440B9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70B024-1E76-4ECF-B30E-6E1AEB68D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59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FE22F8-E275-4F24-A06D-5F7105D6A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1B7F4-A7E8-4125-80E6-D09FD1148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9E548-7762-4773-8DDD-91EE5599F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725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B1A4A-1A97-49A3-97CD-6F56893B7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A3280-7393-4C48-9C18-FE82FE300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D749F-7B30-4063-9940-F0EBEE41E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B74021-F4F2-47A4-8769-3E2272331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0CAD42-A435-4DD3-8F4E-366A7F468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CB4BD1-BEAE-416B-80AF-24F0EC024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309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A435C-ED70-4FBB-AC80-2A0EC10DF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C73E0D-723E-4F89-ABEC-4664679BF2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8A39B4-7C2C-4853-AEF2-8AA1E7D015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02B8D0-1D93-4663-970B-D17E6E97D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13D5E0-BD4A-42A4-9C01-3D720B4B1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85DCF-E0F8-42C1-9E75-A0DC0BFC8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3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92AEA0-5DDF-48C4-AE2B-E77DAEDDB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48009-2F61-47D7-B26E-DAA6DA56F4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4EE81-484C-4E90-976C-39F477112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AE273-4B5F-4EBF-931F-03B52A1A232A}" type="datetimeFigureOut">
              <a:rPr lang="en-GB" smtClean="0"/>
              <a:t>02/12/2019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E7A790-F300-4A3C-9EAB-F906C66824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BCC4C-9512-48B8-9938-91D2AA633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81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0E61BD-C16E-495A-9DC5-6BC9965B5B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/>
              <a:t>EBU</a:t>
            </a:r>
            <a:r>
              <a:rPr lang="en-GB" dirty="0"/>
              <a:t>, BBC, </a:t>
            </a:r>
            <a:r>
              <a:rPr lang="en-GB" dirty="0" err="1"/>
              <a:t>IRt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0ACF8E-5AB6-4346-A838-D237F66B2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398" y="2060620"/>
            <a:ext cx="10512312" cy="1708359"/>
          </a:xfrm>
        </p:spPr>
        <p:txBody>
          <a:bodyPr/>
          <a:lstStyle/>
          <a:p>
            <a:r>
              <a:rPr lang="en-GB" dirty="0"/>
              <a:t>Efficient Delivery of Public Service Media Content &amp; Services over 3GPP networks</a:t>
            </a:r>
          </a:p>
        </p:txBody>
      </p:sp>
    </p:spTree>
    <p:extLst>
      <p:ext uri="{BB962C8B-B14F-4D97-AF65-F5344CB8AC3E}">
        <p14:creationId xmlns:p14="http://schemas.microsoft.com/office/powerpoint/2010/main" val="1848905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Broadcasters deliver linear/live audio/visual content over terrestrial broadcast networks today</a:t>
            </a:r>
          </a:p>
          <a:p>
            <a:pPr lvl="1"/>
            <a:r>
              <a:rPr lang="en-GB" sz="3200" dirty="0"/>
              <a:t>e.g. using DVB-T, DVB-T2 or DAB+</a:t>
            </a:r>
          </a:p>
          <a:p>
            <a:r>
              <a:rPr lang="en-GB" sz="3600" dirty="0"/>
              <a:t>Broadcasters </a:t>
            </a:r>
            <a:r>
              <a:rPr lang="en-GB" sz="3600" b="1" dirty="0"/>
              <a:t>also</a:t>
            </a:r>
            <a:r>
              <a:rPr lang="en-GB" sz="3600" dirty="0"/>
              <a:t> </a:t>
            </a:r>
            <a:r>
              <a:rPr lang="en-GB" sz="3600"/>
              <a:t>deliver linear/live </a:t>
            </a:r>
            <a:r>
              <a:rPr lang="en-GB" sz="3600" dirty="0"/>
              <a:t>and on-demand audio/visual services over the internet (i.e. OTT)</a:t>
            </a:r>
          </a:p>
          <a:p>
            <a:pPr lvl="1"/>
            <a:r>
              <a:rPr lang="en-GB" sz="3200" dirty="0"/>
              <a:t>Including mobile networks with applications such as BBC iPlayer, BBC Sounds and ARD/ZDF </a:t>
            </a:r>
            <a:r>
              <a:rPr lang="en-GB" sz="3200" dirty="0" err="1"/>
              <a:t>Mediathek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176727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image001">
            <a:extLst>
              <a:ext uri="{FF2B5EF4-FFF2-40B4-BE49-F238E27FC236}">
                <a16:creationId xmlns:a16="http://schemas.microsoft.com/office/drawing/2014/main" id="{B3CC7996-F454-4461-BE37-0430DD5B05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906"/>
          <a:stretch/>
        </p:blipFill>
        <p:spPr bwMode="auto">
          <a:xfrm>
            <a:off x="-3" y="979486"/>
            <a:ext cx="12192003" cy="587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D7DC688-03BA-4311-9083-B102A8F1C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15" y="-179388"/>
            <a:ext cx="10515600" cy="1325563"/>
          </a:xfrm>
        </p:spPr>
        <p:txBody>
          <a:bodyPr/>
          <a:lstStyle/>
          <a:p>
            <a:r>
              <a:rPr lang="en-GB" b="1" dirty="0"/>
              <a:t>Examples of OTT portals from broadcasters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DAFDECC-7A4F-4E13-BDA5-E3056840244C}"/>
              </a:ext>
            </a:extLst>
          </p:cNvPr>
          <p:cNvSpPr/>
          <p:nvPr/>
        </p:nvSpPr>
        <p:spPr>
          <a:xfrm>
            <a:off x="24136" y="1404938"/>
            <a:ext cx="2325185" cy="481012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8E6D83-8857-464C-AFC2-54DCCCCD00C9}"/>
              </a:ext>
            </a:extLst>
          </p:cNvPr>
          <p:cNvSpPr txBox="1"/>
          <p:nvPr/>
        </p:nvSpPr>
        <p:spPr>
          <a:xfrm>
            <a:off x="2362200" y="1273314"/>
            <a:ext cx="50788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rgbClr val="FFFF00"/>
                </a:solidFill>
              </a:rPr>
              <a:t>Live Video programmes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BB70B0-471D-4D90-863D-B76F4E9E0B88}"/>
              </a:ext>
            </a:extLst>
          </p:cNvPr>
          <p:cNvSpPr/>
          <p:nvPr/>
        </p:nvSpPr>
        <p:spPr>
          <a:xfrm>
            <a:off x="11196" y="3906496"/>
            <a:ext cx="2325185" cy="481012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5CDE61-E987-4690-895E-51D2A27AF7B9}"/>
              </a:ext>
            </a:extLst>
          </p:cNvPr>
          <p:cNvSpPr txBox="1"/>
          <p:nvPr/>
        </p:nvSpPr>
        <p:spPr>
          <a:xfrm>
            <a:off x="2336381" y="3826388"/>
            <a:ext cx="67478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rgbClr val="FFFF00"/>
                </a:solidFill>
              </a:rPr>
              <a:t>On-demand Video programmes</a:t>
            </a:r>
          </a:p>
        </p:txBody>
      </p:sp>
    </p:spTree>
    <p:extLst>
      <p:ext uri="{BB962C8B-B14F-4D97-AF65-F5344CB8AC3E}">
        <p14:creationId xmlns:p14="http://schemas.microsoft.com/office/powerpoint/2010/main" val="74013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001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279DDEE-04E8-427D-9330-1EF455713B25}"/>
              </a:ext>
            </a:extLst>
          </p:cNvPr>
          <p:cNvSpPr/>
          <p:nvPr/>
        </p:nvSpPr>
        <p:spPr>
          <a:xfrm>
            <a:off x="489398" y="928256"/>
            <a:ext cx="3708647" cy="2201309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049FD-77DC-4847-9FE5-29DB61822BA6}"/>
              </a:ext>
            </a:extLst>
          </p:cNvPr>
          <p:cNvSpPr txBox="1"/>
          <p:nvPr/>
        </p:nvSpPr>
        <p:spPr>
          <a:xfrm>
            <a:off x="4326834" y="1621322"/>
            <a:ext cx="41025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rgbClr val="FFFF00"/>
                </a:solidFill>
              </a:rPr>
              <a:t>Live Video programmes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2BCA07-31EE-49D6-A119-D479133B15EE}"/>
              </a:ext>
            </a:extLst>
          </p:cNvPr>
          <p:cNvSpPr/>
          <p:nvPr/>
        </p:nvSpPr>
        <p:spPr>
          <a:xfrm>
            <a:off x="489398" y="4229711"/>
            <a:ext cx="2704564" cy="481012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9AEF4A-3FBE-4192-8B11-D5784152A579}"/>
              </a:ext>
            </a:extLst>
          </p:cNvPr>
          <p:cNvSpPr txBox="1"/>
          <p:nvPr/>
        </p:nvSpPr>
        <p:spPr>
          <a:xfrm>
            <a:off x="3375030" y="4177829"/>
            <a:ext cx="54419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rgbClr val="FFFF00"/>
                </a:solidFill>
              </a:rPr>
              <a:t>On-demand Video programmes</a:t>
            </a:r>
          </a:p>
        </p:txBody>
      </p:sp>
    </p:spTree>
    <p:extLst>
      <p:ext uri="{BB962C8B-B14F-4D97-AF65-F5344CB8AC3E}">
        <p14:creationId xmlns:p14="http://schemas.microsoft.com/office/powerpoint/2010/main" val="129556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4763"/>
            <a:ext cx="12193588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D43200A-157E-41E7-87DB-2549298D375E}"/>
              </a:ext>
            </a:extLst>
          </p:cNvPr>
          <p:cNvSpPr/>
          <p:nvPr/>
        </p:nvSpPr>
        <p:spPr>
          <a:xfrm>
            <a:off x="37015" y="1195078"/>
            <a:ext cx="2325185" cy="481012"/>
          </a:xfrm>
          <a:prstGeom prst="rect">
            <a:avLst/>
          </a:prstGeom>
          <a:noFill/>
          <a:ln w="666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206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E7F5A7-7282-4227-81B2-F1A15401A2D6}"/>
              </a:ext>
            </a:extLst>
          </p:cNvPr>
          <p:cNvSpPr txBox="1"/>
          <p:nvPr/>
        </p:nvSpPr>
        <p:spPr>
          <a:xfrm>
            <a:off x="2362200" y="1063454"/>
            <a:ext cx="4603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rgbClr val="002060"/>
                </a:solidFill>
              </a:rPr>
              <a:t>Live Audio programmes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099542-BCE3-4282-AA45-CA85E0CA8588}"/>
              </a:ext>
            </a:extLst>
          </p:cNvPr>
          <p:cNvSpPr/>
          <p:nvPr/>
        </p:nvSpPr>
        <p:spPr>
          <a:xfrm>
            <a:off x="37015" y="3769185"/>
            <a:ext cx="2325185" cy="481012"/>
          </a:xfrm>
          <a:prstGeom prst="rect">
            <a:avLst/>
          </a:prstGeom>
          <a:noFill/>
          <a:ln w="666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206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F48006-F1C7-4E59-A9BE-A0B47BDBBAF8}"/>
              </a:ext>
            </a:extLst>
          </p:cNvPr>
          <p:cNvSpPr txBox="1"/>
          <p:nvPr/>
        </p:nvSpPr>
        <p:spPr>
          <a:xfrm>
            <a:off x="2362200" y="3637561"/>
            <a:ext cx="6105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solidFill>
                  <a:srgbClr val="002060"/>
                </a:solidFill>
              </a:rPr>
              <a:t>On-demand Audio programmes</a:t>
            </a:r>
          </a:p>
        </p:txBody>
      </p:sp>
    </p:spTree>
    <p:extLst>
      <p:ext uri="{BB962C8B-B14F-4D97-AF65-F5344CB8AC3E}">
        <p14:creationId xmlns:p14="http://schemas.microsoft.com/office/powerpoint/2010/main" val="24821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097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GB" sz="3200" dirty="0"/>
              <a:t>Inclusion of multicast/broadcast capabilities in 5GS would more efficiently deliver Public Service Media content and services</a:t>
            </a:r>
            <a:endParaRPr lang="en-GB" dirty="0"/>
          </a:p>
          <a:p>
            <a:pPr lvl="1"/>
            <a:r>
              <a:rPr lang="en-GB" dirty="0"/>
              <a:t>Decreased network load, particularly at times of peak audience demand</a:t>
            </a:r>
          </a:p>
          <a:p>
            <a:pPr lvl="1"/>
            <a:r>
              <a:rPr lang="en-GB" dirty="0"/>
              <a:t>Better QoS and therefore audience experience</a:t>
            </a:r>
          </a:p>
          <a:p>
            <a:pPr marL="0" indent="0">
              <a:buNone/>
            </a:pPr>
            <a:endParaRPr lang="en-GB" sz="1100" u="sng" dirty="0"/>
          </a:p>
          <a:p>
            <a:pPr marL="0" indent="0">
              <a:buNone/>
            </a:pPr>
            <a:r>
              <a:rPr lang="en-GB" sz="3200" dirty="0"/>
              <a:t>Therefore: </a:t>
            </a:r>
          </a:p>
          <a:p>
            <a:pPr marL="457200" lvl="1" indent="0">
              <a:buNone/>
            </a:pPr>
            <a:endParaRPr lang="en-GB" u="sng" dirty="0"/>
          </a:p>
          <a:p>
            <a:r>
              <a:rPr lang="en-GB" sz="3200" dirty="0"/>
              <a:t>5G Core should support EnTV functionalities</a:t>
            </a:r>
          </a:p>
          <a:p>
            <a:pPr marL="0" indent="0">
              <a:buNone/>
            </a:pPr>
            <a:endParaRPr lang="en-GB" sz="3200" dirty="0"/>
          </a:p>
          <a:p>
            <a:r>
              <a:rPr lang="en-GB" sz="3200" dirty="0"/>
              <a:t>It should be possible to connect an LTE-based 5G Broadcast RAT to a 5G Core </a:t>
            </a:r>
          </a:p>
          <a:p>
            <a:pPr lvl="0"/>
            <a:endParaRPr lang="en-GB" sz="3200" dirty="0"/>
          </a:p>
          <a:p>
            <a:pPr marL="0" lvl="0" indent="0">
              <a:buNone/>
            </a:pPr>
            <a:endParaRPr lang="en-GB" sz="3200" dirty="0"/>
          </a:p>
          <a:p>
            <a:pPr lvl="0"/>
            <a:endParaRPr lang="en-GB" sz="3200" dirty="0"/>
          </a:p>
          <a:p>
            <a:pPr lvl="0"/>
            <a:endParaRPr lang="en-GB" sz="3200" dirty="0"/>
          </a:p>
          <a:p>
            <a:endParaRPr lang="en-GB" sz="32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0BBF001-E4BB-4FFB-B0FF-4EF74D6C6F53}"/>
              </a:ext>
            </a:extLst>
          </p:cNvPr>
          <p:cNvSpPr/>
          <p:nvPr/>
        </p:nvSpPr>
        <p:spPr>
          <a:xfrm>
            <a:off x="838199" y="6273478"/>
            <a:ext cx="9193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Note: These requirements are aligned with 3GPP TS 22.101, clause 32 and TR 38.913, clause 9.1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1635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Considerations regarding SA2 (FS_5MBS)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hangingPunct="0">
              <a:buNone/>
            </a:pPr>
            <a:r>
              <a:rPr lang="en-GB" sz="3200" dirty="0"/>
              <a:t>Objective set A solutions should:</a:t>
            </a:r>
          </a:p>
          <a:p>
            <a:pPr hangingPunct="0"/>
            <a:r>
              <a:rPr lang="en-GB" sz="3200" dirty="0"/>
              <a:t>Provide efficient transport modes for over-the-top (OTT) Public Service Media content</a:t>
            </a:r>
          </a:p>
          <a:p>
            <a:pPr hangingPunct="0"/>
            <a:r>
              <a:rPr lang="en-GB" sz="3200" dirty="0"/>
              <a:t>Minimize the impact to existing external services (interfaces with CDN providers) and applications on the UE</a:t>
            </a:r>
          </a:p>
          <a:p>
            <a:pPr hangingPunct="0"/>
            <a:r>
              <a:rPr lang="en-GB" sz="3200" dirty="0"/>
              <a:t>Guarantee QoS, integrity and security of content</a:t>
            </a:r>
          </a:p>
          <a:p>
            <a:pPr hangingPunct="0"/>
            <a:r>
              <a:rPr lang="en-GB" sz="3200" dirty="0"/>
              <a:t>Maximize delivery efficiency across networks and minimise complexity of interfaces</a:t>
            </a:r>
            <a:endParaRPr lang="en-GB" sz="2800" dirty="0"/>
          </a:p>
          <a:p>
            <a:pPr hangingPunct="0"/>
            <a:r>
              <a:rPr lang="en-GB" sz="3200" dirty="0"/>
              <a:t>Minimize impact on user </a:t>
            </a:r>
            <a:r>
              <a:rPr lang="en-GB" sz="3200" dirty="0" err="1"/>
              <a:t>QoE</a:t>
            </a:r>
            <a:r>
              <a:rPr lang="en-GB" sz="3200" dirty="0"/>
              <a:t> when switching between unicast and multicast/broadcast</a:t>
            </a:r>
          </a:p>
          <a:p>
            <a:pPr hangingPunct="0"/>
            <a:r>
              <a:rPr lang="en-GB" sz="3200" dirty="0"/>
              <a:t>Enable extension of coverage areas and continuity across different cells</a:t>
            </a:r>
          </a:p>
          <a:p>
            <a:pPr lvl="1" hangingPunct="0"/>
            <a:r>
              <a:rPr lang="en-GB" sz="2800" dirty="0"/>
              <a:t>allowing switching between MBS areas and between MBS and unicast</a:t>
            </a:r>
          </a:p>
        </p:txBody>
      </p:sp>
    </p:spTree>
    <p:extLst>
      <p:ext uri="{BB962C8B-B14F-4D97-AF65-F5344CB8AC3E}">
        <p14:creationId xmlns:p14="http://schemas.microsoft.com/office/powerpoint/2010/main" val="1809687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Considerations regarding SA2 (FS_5MBS)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hangingPunct="0">
              <a:buNone/>
            </a:pPr>
            <a:r>
              <a:rPr lang="en-GB" sz="3200" dirty="0"/>
              <a:t>Objective set B</a:t>
            </a:r>
          </a:p>
          <a:p>
            <a:pPr hangingPunct="0"/>
            <a:r>
              <a:rPr lang="en-GB" sz="3200" dirty="0"/>
              <a:t>Should remain in scope of study</a:t>
            </a:r>
          </a:p>
          <a:p>
            <a:pPr hangingPunct="0"/>
            <a:r>
              <a:rPr lang="en-GB" sz="3200" dirty="0"/>
              <a:t>Solutions should not prevent adopting current functionalities existing in LTE-based 5G Terrestrial Broadcast, in particular:</a:t>
            </a:r>
          </a:p>
          <a:p>
            <a:pPr lvl="1" hangingPunct="0"/>
            <a:r>
              <a:rPr lang="en-US" sz="2800" dirty="0"/>
              <a:t>Free-to-Air services via Receive Only Mode device support.</a:t>
            </a:r>
          </a:p>
          <a:p>
            <a:pPr lvl="1" hangingPunct="0">
              <a:lnSpc>
                <a:spcPct val="100000"/>
              </a:lnSpc>
            </a:pPr>
            <a:r>
              <a:rPr lang="en-US" sz="2800" dirty="0"/>
              <a:t>Support of Shared MBS functionality to allow dedicated MBS network.</a:t>
            </a:r>
          </a:p>
          <a:p>
            <a:pPr lvl="1" hangingPunct="0">
              <a:lnSpc>
                <a:spcPct val="100000"/>
              </a:lnSpc>
            </a:pPr>
            <a:r>
              <a:rPr lang="en-US" sz="2800" dirty="0"/>
              <a:t>Exposure of MBS service and transport</a:t>
            </a:r>
            <a:endParaRPr lang="en-GB" sz="3200" dirty="0"/>
          </a:p>
          <a:p>
            <a:pPr hangingPunct="0"/>
            <a:r>
              <a:rPr lang="en-GB" sz="3200" dirty="0"/>
              <a:t>Solutions should not prevent future support in NG-RAN</a:t>
            </a:r>
          </a:p>
        </p:txBody>
      </p:sp>
    </p:spTree>
    <p:extLst>
      <p:ext uri="{BB962C8B-B14F-4D97-AF65-F5344CB8AC3E}">
        <p14:creationId xmlns:p14="http://schemas.microsoft.com/office/powerpoint/2010/main" val="1716161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144250" cy="4351338"/>
          </a:xfrm>
        </p:spPr>
        <p:txBody>
          <a:bodyPr>
            <a:normAutofit/>
          </a:bodyPr>
          <a:lstStyle/>
          <a:p>
            <a:r>
              <a:rPr lang="en-GB" sz="3600" dirty="0"/>
              <a:t>In order to complete the full intended scope of FS_5MBS, </a:t>
            </a:r>
            <a:r>
              <a:rPr lang="en-GB" sz="3600" u="sng" dirty="0"/>
              <a:t>including Objective B</a:t>
            </a:r>
            <a:r>
              <a:rPr lang="en-GB" sz="3600" dirty="0"/>
              <a:t>, we support an 18-month time period for Release 17</a:t>
            </a:r>
          </a:p>
          <a:p>
            <a:endParaRPr lang="en-GB" sz="3600" dirty="0"/>
          </a:p>
          <a:p>
            <a:pPr lvl="1"/>
            <a:endParaRPr lang="en-GB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986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</Words>
  <Application>Microsoft Office PowerPoint</Application>
  <PresentationFormat>Breitbild</PresentationFormat>
  <Paragraphs>48</Paragraphs>
  <Slides>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Office Theme</vt:lpstr>
      <vt:lpstr>Efficient Delivery of Public Service Media Content &amp; Services over 3GPP networks</vt:lpstr>
      <vt:lpstr>Background</vt:lpstr>
      <vt:lpstr>Examples of OTT portals from broadcasters</vt:lpstr>
      <vt:lpstr>PowerPoint-Präsentation</vt:lpstr>
      <vt:lpstr>PowerPoint-Präsentation</vt:lpstr>
      <vt:lpstr>Requirements</vt:lpstr>
      <vt:lpstr>Considerations regarding SA2 (FS_5MBS)</vt:lpstr>
      <vt:lpstr>Considerations regarding SA2 (FS_5MBS)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Darko Ratkaj</dc:creator>
  <cp:lastModifiedBy>Dr. Roland Beutler</cp:lastModifiedBy>
  <cp:revision>74</cp:revision>
  <dcterms:created xsi:type="dcterms:W3CDTF">2019-09-10T13:47:04Z</dcterms:created>
  <dcterms:modified xsi:type="dcterms:W3CDTF">2019-12-02T10:44:50Z</dcterms:modified>
</cp:coreProperties>
</file>