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1"/>
  </p:sldMasterIdLst>
  <p:notesMasterIdLst>
    <p:notesMasterId r:id="rId7"/>
  </p:notesMasterIdLst>
  <p:handoutMasterIdLst>
    <p:handoutMasterId r:id="rId8"/>
  </p:handoutMasterIdLst>
  <p:sldIdLst>
    <p:sldId id="400" r:id="rId2"/>
    <p:sldId id="408" r:id="rId3"/>
    <p:sldId id="402" r:id="rId4"/>
    <p:sldId id="406" r:id="rId5"/>
    <p:sldId id="407" r:id="rId6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B1D254"/>
    <a:srgbClr val="2A6EA8"/>
    <a:srgbClr val="FFFFFF"/>
    <a:srgbClr val="FF6600"/>
    <a:srgbClr val="1A4669"/>
    <a:srgbClr val="C6D254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922" autoAdjust="0"/>
    <p:restoredTop sz="94679" autoAdjust="0"/>
  </p:normalViewPr>
  <p:slideViewPr>
    <p:cSldViewPr snapToGrid="0">
      <p:cViewPr varScale="1">
        <p:scale>
          <a:sx n="100" d="100"/>
          <a:sy n="100" d="100"/>
        </p:scale>
        <p:origin x="78" y="34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68" d="100"/>
          <a:sy n="68" d="100"/>
        </p:scale>
        <p:origin x="2910" y="57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="" xmlns:a16="http://schemas.microsoft.com/office/drawing/2014/main" id="{1BAD0620-CC16-404B-B551-3DC42B4DBA8B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9219" name="Rectangle 3">
            <a:extLst>
              <a:ext uri="{FF2B5EF4-FFF2-40B4-BE49-F238E27FC236}">
                <a16:creationId xmlns="" xmlns:a16="http://schemas.microsoft.com/office/drawing/2014/main" id="{794F7581-54C3-4F11-819F-7542C862562C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9220" name="Rectangle 4">
            <a:extLst>
              <a:ext uri="{FF2B5EF4-FFF2-40B4-BE49-F238E27FC236}">
                <a16:creationId xmlns="" xmlns:a16="http://schemas.microsoft.com/office/drawing/2014/main" id="{445D02ED-03E7-49A7-A7AE-8A98E9AFBCBE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9221" name="Rectangle 5">
            <a:extLst>
              <a:ext uri="{FF2B5EF4-FFF2-40B4-BE49-F238E27FC236}">
                <a16:creationId xmlns="" xmlns:a16="http://schemas.microsoft.com/office/drawing/2014/main" id="{2A0D5A3C-9F2C-4C2B-8318-6391BD15B230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</a:defRPr>
            </a:lvl1pPr>
          </a:lstStyle>
          <a:p>
            <a:fld id="{EA672AD7-4F91-4639-AD5F-142F8E8A9C9F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65480037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="" xmlns:a16="http://schemas.microsoft.com/office/drawing/2014/main" id="{B4F93CDD-5094-4F34-88D0-9B32B053B5D1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4099" name="Rectangle 3">
            <a:extLst>
              <a:ext uri="{FF2B5EF4-FFF2-40B4-BE49-F238E27FC236}">
                <a16:creationId xmlns="" xmlns:a16="http://schemas.microsoft.com/office/drawing/2014/main" id="{93CA9B43-0864-4DC0-AAEA-5B3E9F9CDF88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="" xmlns:a16="http://schemas.microsoft.com/office/drawing/2014/main" id="{C3E52F82-4A81-45F7-B443-767910818E35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="" xmlns:a16="http://schemas.microsoft.com/office/drawing/2014/main" id="{9B3CF682-F8D6-40BA-8C98-ECA21B4098D3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4103" name="Rectangle 7">
            <a:extLst>
              <a:ext uri="{FF2B5EF4-FFF2-40B4-BE49-F238E27FC236}">
                <a16:creationId xmlns="" xmlns:a16="http://schemas.microsoft.com/office/drawing/2014/main" id="{AF639953-01D8-4E03-B84A-59753C34596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</a:defRPr>
            </a:lvl1pPr>
          </a:lstStyle>
          <a:p>
            <a:fld id="{23C404FC-0B72-4E53-9EFD-7932D4F7A709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3335810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7092183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44003315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428102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="" xmlns:a16="http://schemas.microsoft.com/office/drawing/2014/main" id="{99A89519-8D1F-4C1C-ADC2-4470291B7F3C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 smtClean="0"/>
              <a:t> Click to edit Master text styles</a:t>
            </a:r>
          </a:p>
          <a:p>
            <a:pPr lvl="1"/>
            <a:r>
              <a:rPr lang="en-US" altLang="en-US" dirty="0" smtClean="0"/>
              <a:t>Second level</a:t>
            </a:r>
          </a:p>
          <a:p>
            <a:pPr lvl="2"/>
            <a:r>
              <a:rPr lang="en-US" altLang="en-US" dirty="0" smtClean="0"/>
              <a:t>Third level</a:t>
            </a:r>
          </a:p>
          <a:p>
            <a:pPr lvl="3"/>
            <a:r>
              <a:rPr lang="en-US" altLang="en-US" dirty="0" smtClean="0"/>
              <a:t>Fourth level</a:t>
            </a:r>
          </a:p>
          <a:p>
            <a:pPr lvl="4"/>
            <a:r>
              <a:rPr lang="en-US" altLang="en-US" dirty="0" smtClean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="" xmlns:a16="http://schemas.microsoft.com/office/drawing/2014/main" id="{39981097-E200-47AA-85D8-567D688D6073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="" xmlns:a16="http://schemas.microsoft.com/office/drawing/2014/main" id="{AA74F498-2A3A-4D48-8ADE-65A441209D9E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0706100" y="6188075"/>
            <a:ext cx="987425" cy="214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2019</a:t>
            </a:r>
          </a:p>
        </p:txBody>
      </p:sp>
      <p:sp>
        <p:nvSpPr>
          <p:cNvPr id="11" name="Rectangle 12">
            <a:extLst>
              <a:ext uri="{FF2B5EF4-FFF2-40B4-BE49-F238E27FC236}">
                <a16:creationId xmlns="" xmlns:a16="http://schemas.microsoft.com/office/drawing/2014/main" id="{6876EEF3-A0BC-4451-8AE0-5DAA69D19FFB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17475" y="6372225"/>
            <a:ext cx="980589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en-GB" altLang="en-US" sz="1200" b="1" dirty="0" smtClean="0">
                <a:ln w="0"/>
                <a:latin typeface="Calibri" panose="020F0502020204030204" pitchFamily="34" charset="0"/>
              </a:rPr>
              <a:t>TSG RAN#85</a:t>
            </a:r>
            <a:endParaRPr lang="en-GB" altLang="en-US" sz="1200" b="1" dirty="0">
              <a:ln w="0"/>
              <a:latin typeface="Calibri" panose="020F0502020204030204" pitchFamily="34" charset="0"/>
            </a:endParaRPr>
          </a:p>
        </p:txBody>
      </p:sp>
      <p:pic>
        <p:nvPicPr>
          <p:cNvPr id="1033" name="Picture 1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="" xmlns:a16="http://schemas.microsoft.com/office/drawing/2014/main" id="{54F3A418-D8D0-4D4F-8FDC-361FF196C08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fld id="{D388FED7-0846-4AB7-9742-96641204F72F}" type="slidenum">
              <a:rPr lang="en-GB" altLang="en-US" sz="1400" b="1">
                <a:latin typeface="Calibri" pitchFamily="34" charset="0"/>
              </a:rPr>
              <a:pPr/>
              <a:t>‹#›</a:t>
            </a:fld>
            <a:endParaRPr lang="en-GB" altLang="en-US" sz="1400" b="1" dirty="0">
              <a:latin typeface="Calibri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233" r:id="rId1"/>
    <p:sldLayoutId id="2147485234" r:id="rId2"/>
    <p:sldLayoutId id="2147485235" r:id="rId3"/>
  </p:sldLayoutIdLst>
  <p:transition>
    <p:wipe dir="r"/>
  </p:transition>
  <p:timing>
    <p:tnLst>
      <p:par>
        <p:cTn id="1" dur="indefinite" restart="never" nodeType="tmRoot"/>
      </p:par>
    </p:tnLst>
  </p:timing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89763" y="2257830"/>
            <a:ext cx="10013182" cy="2387600"/>
          </a:xfrm>
        </p:spPr>
        <p:txBody>
          <a:bodyPr/>
          <a:lstStyle/>
          <a:p>
            <a:r>
              <a:rPr lang="en-US" dirty="0" smtClean="0"/>
              <a:t>SA#85 Agreements on </a:t>
            </a:r>
            <a:br>
              <a:rPr lang="en-US" dirty="0" smtClean="0"/>
            </a:br>
            <a:r>
              <a:rPr lang="en-US" dirty="0" smtClean="0"/>
              <a:t>SA R17 Prioritization &amp; Content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737505"/>
            <a:ext cx="9144000" cy="1655762"/>
          </a:xfrm>
        </p:spPr>
        <p:txBody>
          <a:bodyPr/>
          <a:lstStyle/>
          <a:p>
            <a:r>
              <a:rPr lang="en-US" dirty="0" smtClean="0"/>
              <a:t>Georg Mayer, SA Chairman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750942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Prioritized R17 List 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828" y="1530385"/>
            <a:ext cx="6068659" cy="4918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3940739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/>
          <p:cNvSpPr>
            <a:spLocks noGrp="1"/>
          </p:cNvSpPr>
          <p:nvPr>
            <p:ph type="title"/>
          </p:nvPr>
        </p:nvSpPr>
        <p:spPr>
          <a:xfrm>
            <a:off x="511175" y="349250"/>
            <a:ext cx="10515600" cy="1325563"/>
          </a:xfrm>
        </p:spPr>
        <p:txBody>
          <a:bodyPr/>
          <a:lstStyle/>
          <a:p>
            <a:r>
              <a:rPr lang="en-US" altLang="en-US" dirty="0" smtClean="0"/>
              <a:t>R17 </a:t>
            </a:r>
            <a:r>
              <a:rPr lang="en-US" altLang="en-US" dirty="0" err="1" smtClean="0"/>
              <a:t>Prio</a:t>
            </a:r>
            <a:r>
              <a:rPr lang="en-US" altLang="en-US" dirty="0" smtClean="0"/>
              <a:t>: Working Assumptions </a:t>
            </a:r>
          </a:p>
        </p:txBody>
      </p:sp>
      <p:sp>
        <p:nvSpPr>
          <p:cNvPr id="13315" name="Content Placeholder 2"/>
          <p:cNvSpPr>
            <a:spLocks noGrp="1"/>
          </p:cNvSpPr>
          <p:nvPr>
            <p:ph idx="1"/>
          </p:nvPr>
        </p:nvSpPr>
        <p:spPr>
          <a:xfrm>
            <a:off x="130175" y="1790700"/>
            <a:ext cx="11947525" cy="4351338"/>
          </a:xfrm>
        </p:spPr>
        <p:txBody>
          <a:bodyPr/>
          <a:lstStyle/>
          <a:p>
            <a:pPr marL="0" indent="0">
              <a:spcBef>
                <a:spcPts val="0"/>
              </a:spcBef>
              <a:spcAft>
                <a:spcPts val="600"/>
              </a:spcAft>
              <a:buNone/>
              <a:tabLst>
                <a:tab pos="357188" algn="l"/>
              </a:tabLst>
              <a:defRPr/>
            </a:pPr>
            <a:r>
              <a:rPr lang="en-US" altLang="en-US" sz="2000" dirty="0" smtClean="0"/>
              <a:t>The following list is taken as the current working assumption.</a:t>
            </a:r>
          </a:p>
          <a:p>
            <a:pPr marL="266700" indent="-266700"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  <a:tabLst>
                <a:tab pos="357188" algn="l"/>
              </a:tabLst>
              <a:defRPr/>
            </a:pPr>
            <a:r>
              <a:rPr lang="en-US" altLang="en-US" sz="2000" dirty="0" smtClean="0"/>
              <a:t>Green items are </a:t>
            </a:r>
            <a:r>
              <a:rPr lang="en-US" altLang="en-US" sz="2000" b="1" i="1" dirty="0" smtClean="0"/>
              <a:t>in </a:t>
            </a:r>
            <a:r>
              <a:rPr lang="en-US" altLang="en-US" sz="2000" i="1" dirty="0" smtClean="0"/>
              <a:t>or </a:t>
            </a:r>
            <a:r>
              <a:rPr lang="en-US" altLang="en-US" sz="2000" b="1" i="1" dirty="0" smtClean="0"/>
              <a:t>in*</a:t>
            </a:r>
            <a:r>
              <a:rPr lang="en-US" altLang="en-US" sz="2000" dirty="0" smtClean="0"/>
              <a:t>. Red items are </a:t>
            </a:r>
            <a:r>
              <a:rPr lang="en-US" altLang="en-US" sz="2000" b="1" i="1" dirty="0" smtClean="0"/>
              <a:t>out</a:t>
            </a:r>
            <a:r>
              <a:rPr lang="en-US" altLang="en-US" sz="2000" dirty="0" smtClean="0"/>
              <a:t>.</a:t>
            </a:r>
          </a:p>
          <a:p>
            <a:pPr marL="266700" indent="-266700"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  <a:tabLst>
                <a:tab pos="357188" algn="l"/>
              </a:tabLst>
              <a:defRPr/>
            </a:pPr>
            <a:r>
              <a:rPr lang="en-US" altLang="en-US" sz="2000" dirty="0" smtClean="0"/>
              <a:t>Items which are </a:t>
            </a:r>
            <a:r>
              <a:rPr lang="en-US" altLang="en-US" sz="2000" b="1" i="1" dirty="0"/>
              <a:t>out</a:t>
            </a:r>
            <a:r>
              <a:rPr lang="en-US" altLang="en-US" sz="2000" dirty="0" smtClean="0"/>
              <a:t> shall not be progressed in Rel-17 by SA2.</a:t>
            </a:r>
          </a:p>
          <a:p>
            <a:pPr marL="266700" indent="-266700"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  <a:tabLst>
                <a:tab pos="357188" algn="l"/>
              </a:tabLst>
              <a:defRPr/>
            </a:pPr>
            <a:r>
              <a:rPr lang="en-US" altLang="en-US" sz="2000" dirty="0" smtClean="0"/>
              <a:t>Items which are </a:t>
            </a:r>
            <a:r>
              <a:rPr lang="en-US" altLang="en-US" sz="2000" b="1" i="1" dirty="0"/>
              <a:t>in</a:t>
            </a:r>
            <a:r>
              <a:rPr lang="en-US" altLang="en-US" sz="2000" dirty="0" smtClean="0"/>
              <a:t> may be worked on in Q4 by SA2. </a:t>
            </a:r>
            <a:endParaRPr lang="en-US" altLang="en-US" sz="2000" dirty="0"/>
          </a:p>
          <a:p>
            <a:pPr marL="266700" indent="-266700"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  <a:tabLst>
                <a:tab pos="357188" algn="l"/>
              </a:tabLst>
              <a:defRPr/>
            </a:pPr>
            <a:r>
              <a:rPr lang="en-US" altLang="en-US" sz="2000" dirty="0" smtClean="0"/>
              <a:t>Items which are </a:t>
            </a:r>
            <a:r>
              <a:rPr lang="en-US" altLang="en-US" sz="2000" b="1" i="1" dirty="0" smtClean="0"/>
              <a:t>in*</a:t>
            </a:r>
            <a:r>
              <a:rPr lang="en-US" altLang="en-US" sz="2000" dirty="0" smtClean="0"/>
              <a:t> are conditionally included and shall not be worked on in Q4 by SA2.</a:t>
            </a:r>
          </a:p>
          <a:p>
            <a:pPr marL="266700" indent="-266700"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  <a:tabLst>
                <a:tab pos="357188" algn="l"/>
              </a:tabLst>
              <a:defRPr/>
            </a:pPr>
            <a:r>
              <a:rPr lang="en-US" altLang="en-US" sz="2000" dirty="0" smtClean="0"/>
              <a:t>Planning will be done based on max 3 TUs per item per SA2 meeting. This doesn’t preclude that SA2 could assign more than 3 TUs at a specific meeting due to available time, starting from SA#85.</a:t>
            </a:r>
          </a:p>
          <a:p>
            <a:pPr marL="266700" indent="-266700"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  <a:tabLst>
                <a:tab pos="357188" algn="l"/>
              </a:tabLst>
              <a:defRPr/>
            </a:pPr>
            <a:r>
              <a:rPr lang="en-US" altLang="en-US" sz="2000" dirty="0"/>
              <a:t> </a:t>
            </a:r>
            <a:r>
              <a:rPr lang="en-US" altLang="en-US" sz="2000" b="1" i="1" dirty="0" smtClean="0"/>
              <a:t>in</a:t>
            </a:r>
            <a:r>
              <a:rPr lang="en-US" altLang="en-US" sz="2000" dirty="0" smtClean="0"/>
              <a:t> &amp; </a:t>
            </a:r>
            <a:r>
              <a:rPr lang="en-US" altLang="en-US" sz="2000" b="1" i="1" dirty="0" smtClean="0"/>
              <a:t>in*</a:t>
            </a:r>
            <a:r>
              <a:rPr lang="en-US" altLang="en-US" sz="2000" dirty="0" smtClean="0"/>
              <a:t> items should be broken down into work tasks by SA2 in Q4. Each work task should be in the form of a headline + an assigned TU estimation.</a:t>
            </a:r>
          </a:p>
          <a:p>
            <a:pPr marL="266700" indent="-266700"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  <a:tabLst>
                <a:tab pos="357188" algn="l"/>
              </a:tabLst>
              <a:defRPr/>
            </a:pPr>
            <a:r>
              <a:rPr lang="en-US" altLang="en-US" sz="2000" dirty="0" smtClean="0"/>
              <a:t>SA2 will NOT do any down-scoping of any items in Q4.</a:t>
            </a:r>
          </a:p>
          <a:p>
            <a:pPr marL="266700" indent="-266700"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  <a:tabLst>
                <a:tab pos="357188" algn="l"/>
              </a:tabLst>
              <a:defRPr/>
            </a:pPr>
            <a:r>
              <a:rPr lang="en-US" altLang="en-US" sz="2000" dirty="0" smtClean="0"/>
              <a:t>SA#86 will prioritize the </a:t>
            </a:r>
            <a:r>
              <a:rPr lang="en-US" altLang="en-US" sz="2000" b="1" i="1" dirty="0"/>
              <a:t>in</a:t>
            </a:r>
            <a:r>
              <a:rPr lang="en-US" altLang="en-US" sz="2000" dirty="0" smtClean="0"/>
              <a:t> work tasks until sufficient TUs are freed to cover all </a:t>
            </a:r>
            <a:r>
              <a:rPr lang="en-US" altLang="en-US" sz="2000" b="1" i="1" dirty="0"/>
              <a:t>in</a:t>
            </a:r>
            <a:r>
              <a:rPr lang="en-US" altLang="en-US" sz="2000" dirty="0" smtClean="0"/>
              <a:t> items in R17. When TUs are freed (or more time is available) then SA#86 will select the work tasks of </a:t>
            </a:r>
            <a:r>
              <a:rPr lang="en-US" altLang="en-US" sz="2000" b="1" i="1" dirty="0" smtClean="0"/>
              <a:t>in*</a:t>
            </a:r>
            <a:r>
              <a:rPr lang="en-US" altLang="en-US" sz="2000" dirty="0" smtClean="0"/>
              <a:t> items.</a:t>
            </a:r>
          </a:p>
          <a:p>
            <a:pPr marL="266700" indent="-266700"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  <a:tabLst>
                <a:tab pos="357188" algn="l"/>
              </a:tabLst>
              <a:defRPr/>
            </a:pPr>
            <a:r>
              <a:rPr lang="en-US" altLang="en-US" sz="2000" dirty="0" smtClean="0"/>
              <a:t>SA has the intention to accommodate as many </a:t>
            </a:r>
            <a:r>
              <a:rPr lang="en-US" altLang="en-US" sz="2000" b="1" i="1" dirty="0" smtClean="0"/>
              <a:t>in*</a:t>
            </a:r>
            <a:r>
              <a:rPr lang="en-US" altLang="en-US" sz="2000" dirty="0" smtClean="0"/>
              <a:t> items as possible in R17. </a:t>
            </a:r>
            <a:endParaRPr lang="en-US" altLang="en-US" sz="2000" dirty="0"/>
          </a:p>
          <a:p>
            <a:pPr marL="0" indent="0">
              <a:spcBef>
                <a:spcPts val="0"/>
              </a:spcBef>
              <a:spcAft>
                <a:spcPts val="600"/>
              </a:spcAft>
              <a:buFontTx/>
              <a:buNone/>
              <a:defRPr/>
            </a:pPr>
            <a:endParaRPr lang="en-US" altLang="en-US" sz="2000" dirty="0"/>
          </a:p>
          <a:p>
            <a:pPr marL="539750" indent="-539750">
              <a:spcBef>
                <a:spcPts val="0"/>
              </a:spcBef>
              <a:spcAft>
                <a:spcPts val="600"/>
              </a:spcAft>
              <a:defRPr/>
            </a:pPr>
            <a:endParaRPr lang="en-US" altLang="en-US" sz="2000" dirty="0"/>
          </a:p>
          <a:p>
            <a:pPr marL="804863" lvl="1" indent="-265113">
              <a:spcBef>
                <a:spcPts val="0"/>
              </a:spcBef>
              <a:spcAft>
                <a:spcPts val="600"/>
              </a:spcAft>
              <a:defRPr/>
            </a:pPr>
            <a:endParaRPr lang="en-US" altLang="en-US" sz="2000" dirty="0"/>
          </a:p>
        </p:txBody>
      </p:sp>
    </p:spTree>
    <p:extLst>
      <p:ext uri="{BB962C8B-B14F-4D97-AF65-F5344CB8AC3E}">
        <p14:creationId xmlns:p14="http://schemas.microsoft.com/office/powerpoint/2010/main" val="605575138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/>
          <p:cNvSpPr>
            <a:spLocks noGrp="1"/>
          </p:cNvSpPr>
          <p:nvPr>
            <p:ph type="title"/>
          </p:nvPr>
        </p:nvSpPr>
        <p:spPr>
          <a:xfrm>
            <a:off x="511175" y="349250"/>
            <a:ext cx="10515600" cy="1325563"/>
          </a:xfrm>
        </p:spPr>
        <p:txBody>
          <a:bodyPr/>
          <a:lstStyle/>
          <a:p>
            <a:r>
              <a:rPr lang="en-US" altLang="en-US" dirty="0" smtClean="0"/>
              <a:t>Way Forward for SA Rel-17 Prioritization</a:t>
            </a:r>
          </a:p>
        </p:txBody>
      </p:sp>
      <p:sp>
        <p:nvSpPr>
          <p:cNvPr id="13315" name="Content Placeholder 2"/>
          <p:cNvSpPr>
            <a:spLocks noGrp="1"/>
          </p:cNvSpPr>
          <p:nvPr>
            <p:ph idx="1"/>
          </p:nvPr>
        </p:nvSpPr>
        <p:spPr>
          <a:xfrm>
            <a:off x="120126" y="1765580"/>
            <a:ext cx="11947525" cy="4351338"/>
          </a:xfrm>
        </p:spPr>
        <p:txBody>
          <a:bodyPr/>
          <a:lstStyle/>
          <a:p>
            <a:pPr marL="0" indent="0">
              <a:spcBef>
                <a:spcPts val="0"/>
              </a:spcBef>
              <a:spcAft>
                <a:spcPts val="600"/>
              </a:spcAft>
              <a:buNone/>
              <a:tabLst>
                <a:tab pos="357188" algn="l"/>
              </a:tabLst>
              <a:defRPr/>
            </a:pPr>
            <a:r>
              <a:rPr lang="en-US" altLang="en-US" sz="2000" b="1" u="sng" dirty="0" smtClean="0"/>
              <a:t>SA2 during Q4/2019 </a:t>
            </a:r>
          </a:p>
          <a:p>
            <a:pPr marL="266700" indent="-266700"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  <a:tabLst>
                <a:tab pos="357188" algn="l"/>
              </a:tabLst>
              <a:defRPr/>
            </a:pPr>
            <a:r>
              <a:rPr lang="en-US" altLang="en-US" sz="2000" dirty="0" smtClean="0"/>
              <a:t>SA2 should break down each </a:t>
            </a:r>
            <a:r>
              <a:rPr lang="en-US" altLang="en-US" sz="2000" b="1" i="1" dirty="0" smtClean="0"/>
              <a:t>in </a:t>
            </a:r>
            <a:r>
              <a:rPr lang="en-US" altLang="en-US" sz="2000" dirty="0" smtClean="0"/>
              <a:t>&amp; </a:t>
            </a:r>
            <a:r>
              <a:rPr lang="en-US" altLang="en-US" sz="2000" b="1" i="1" dirty="0" smtClean="0"/>
              <a:t>in* </a:t>
            </a:r>
            <a:r>
              <a:rPr lang="en-US" altLang="en-US" sz="2000" dirty="0" smtClean="0"/>
              <a:t>item on the R17 items list into </a:t>
            </a:r>
            <a:r>
              <a:rPr lang="en-US" altLang="en-US" sz="2000" dirty="0" smtClean="0"/>
              <a:t>work </a:t>
            </a:r>
            <a:r>
              <a:rPr lang="en-US" altLang="en-US" sz="2000" dirty="0" smtClean="0"/>
              <a:t>tasks. </a:t>
            </a:r>
            <a:br>
              <a:rPr lang="en-US" altLang="en-US" sz="2000" dirty="0" smtClean="0"/>
            </a:br>
            <a:r>
              <a:rPr lang="en-US" altLang="en-US" sz="2000" dirty="0" smtClean="0"/>
              <a:t>Each work task needs to include a TU estimation for </a:t>
            </a:r>
            <a:r>
              <a:rPr lang="en-US" altLang="en-US" sz="2000" dirty="0" smtClean="0"/>
              <a:t>both study and work phase.</a:t>
            </a:r>
            <a:r>
              <a:rPr lang="en-US" altLang="en-US" sz="2000" dirty="0" smtClean="0"/>
              <a:t/>
            </a:r>
            <a:br>
              <a:rPr lang="en-US" altLang="en-US" sz="2000" dirty="0" smtClean="0"/>
            </a:br>
            <a:r>
              <a:rPr lang="en-US" altLang="en-US" sz="2000" dirty="0" smtClean="0"/>
              <a:t>The TU estimation of an item will be the sum of it work task TUs.</a:t>
            </a:r>
          </a:p>
          <a:p>
            <a:pPr marL="266700" indent="-266700"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  <a:tabLst>
                <a:tab pos="357188" algn="l"/>
              </a:tabLst>
              <a:defRPr/>
            </a:pPr>
            <a:r>
              <a:rPr lang="en-US" altLang="en-US" sz="2000" dirty="0" smtClean="0"/>
              <a:t>SA2 shall identify the work tasks of the </a:t>
            </a:r>
            <a:r>
              <a:rPr lang="en-US" altLang="en-US" sz="2000" b="1" i="1" dirty="0" smtClean="0"/>
              <a:t>in </a:t>
            </a:r>
            <a:r>
              <a:rPr lang="en-US" altLang="en-US" sz="2000" dirty="0" smtClean="0"/>
              <a:t>&amp; </a:t>
            </a:r>
            <a:r>
              <a:rPr lang="en-US" altLang="en-US" sz="2000" b="1" i="1" dirty="0" smtClean="0"/>
              <a:t>in* </a:t>
            </a:r>
            <a:r>
              <a:rPr lang="en-US" altLang="en-US" sz="2000" dirty="0" smtClean="0"/>
              <a:t>items in </a:t>
            </a:r>
            <a:r>
              <a:rPr lang="en-US" altLang="en-US" sz="2000" i="1" u="sng" dirty="0" smtClean="0"/>
              <a:t>Work Task Papers</a:t>
            </a:r>
            <a:r>
              <a:rPr lang="en-US" altLang="en-US" sz="2000" dirty="0" smtClean="0"/>
              <a:t>. </a:t>
            </a:r>
            <a:br>
              <a:rPr lang="en-US" altLang="en-US" sz="2000" dirty="0" smtClean="0"/>
            </a:br>
            <a:r>
              <a:rPr lang="en-US" altLang="en-US" sz="2000" dirty="0" smtClean="0"/>
              <a:t>Those have to be finally agreed by SA2.</a:t>
            </a:r>
          </a:p>
          <a:p>
            <a:pPr marL="266700" indent="-266700"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  <a:tabLst>
                <a:tab pos="357188" algn="l"/>
              </a:tabLst>
              <a:defRPr/>
            </a:pPr>
            <a:r>
              <a:rPr lang="en-US" altLang="en-US" sz="2000" dirty="0" smtClean="0"/>
              <a:t>The </a:t>
            </a:r>
            <a:r>
              <a:rPr lang="en-US" altLang="en-US" sz="2000" dirty="0" smtClean="0"/>
              <a:t>Work </a:t>
            </a:r>
            <a:r>
              <a:rPr lang="en-US" altLang="en-US" sz="2000" dirty="0" smtClean="0"/>
              <a:t>Task Papers including the TU estimations need to be agreed latest </a:t>
            </a:r>
            <a:r>
              <a:rPr lang="en-US" altLang="en-US" sz="2000" dirty="0" smtClean="0"/>
              <a:t>one week after SA2#135</a:t>
            </a:r>
            <a:endParaRPr lang="en-US" altLang="en-US" sz="2000" dirty="0" smtClean="0"/>
          </a:p>
          <a:p>
            <a:pPr marL="266700" indent="-266700"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  <a:tabLst>
                <a:tab pos="357188" algn="l"/>
              </a:tabLst>
              <a:defRPr/>
            </a:pPr>
            <a:r>
              <a:rPr lang="en-US" altLang="en-US" sz="2000" dirty="0" smtClean="0"/>
              <a:t>The Work Task Papers will be the input from SA2 to SA. </a:t>
            </a:r>
          </a:p>
          <a:p>
            <a:pPr marL="266700" indent="-266700"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  <a:tabLst>
                <a:tab pos="357188" algn="l"/>
              </a:tabLst>
              <a:defRPr/>
            </a:pPr>
            <a:endParaRPr lang="en-US" altLang="en-US" sz="2000" dirty="0" smtClean="0"/>
          </a:p>
          <a:p>
            <a:pPr marL="0" indent="0">
              <a:spcBef>
                <a:spcPts val="0"/>
              </a:spcBef>
              <a:spcAft>
                <a:spcPts val="600"/>
              </a:spcAft>
              <a:buNone/>
              <a:tabLst>
                <a:tab pos="357188" algn="l"/>
              </a:tabLst>
              <a:defRPr/>
            </a:pPr>
            <a:r>
              <a:rPr lang="en-US" altLang="en-US" sz="2000" b="1" u="sng" dirty="0" smtClean="0"/>
              <a:t>Before SA#86</a:t>
            </a:r>
            <a:endParaRPr lang="en-US" altLang="en-US" sz="2000" dirty="0"/>
          </a:p>
          <a:p>
            <a:pPr marL="266700" indent="-266700"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  <a:tabLst>
                <a:tab pos="357188" algn="l"/>
              </a:tabLst>
              <a:defRPr/>
            </a:pPr>
            <a:r>
              <a:rPr lang="en-US" altLang="en-US" sz="2000" dirty="0" smtClean="0"/>
              <a:t>For a better overview, a list of all Work Tasks (sorted by Work Item), listing all assigned TUs will be made available before SA#86 by the SA Chairman. </a:t>
            </a:r>
          </a:p>
          <a:p>
            <a:pPr marL="266700" indent="-266700"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  <a:tabLst>
                <a:tab pos="357188" algn="l"/>
              </a:tabLst>
              <a:defRPr/>
            </a:pPr>
            <a:r>
              <a:rPr lang="en-US" altLang="en-US" sz="2000" dirty="0" smtClean="0"/>
              <a:t>There will be </a:t>
            </a:r>
            <a:r>
              <a:rPr lang="en-US" altLang="en-US" sz="2000" u="sng" dirty="0" smtClean="0"/>
              <a:t>no</a:t>
            </a:r>
            <a:r>
              <a:rPr lang="en-US" altLang="en-US" sz="2000" dirty="0" smtClean="0"/>
              <a:t> collection and consolidation of company prioritized lists before SA#86.</a:t>
            </a:r>
          </a:p>
          <a:p>
            <a:pPr marL="0" indent="0">
              <a:spcBef>
                <a:spcPts val="0"/>
              </a:spcBef>
              <a:spcAft>
                <a:spcPts val="600"/>
              </a:spcAft>
              <a:buNone/>
              <a:tabLst>
                <a:tab pos="357188" algn="l"/>
              </a:tabLst>
              <a:defRPr/>
            </a:pPr>
            <a:endParaRPr lang="en-US" altLang="en-US" sz="2000" dirty="0" smtClean="0"/>
          </a:p>
        </p:txBody>
      </p:sp>
    </p:spTree>
    <p:extLst>
      <p:ext uri="{BB962C8B-B14F-4D97-AF65-F5344CB8AC3E}">
        <p14:creationId xmlns:p14="http://schemas.microsoft.com/office/powerpoint/2010/main" val="2417290751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/>
          <p:cNvSpPr>
            <a:spLocks noGrp="1"/>
          </p:cNvSpPr>
          <p:nvPr>
            <p:ph type="title"/>
          </p:nvPr>
        </p:nvSpPr>
        <p:spPr>
          <a:xfrm>
            <a:off x="511175" y="349250"/>
            <a:ext cx="10515600" cy="1325563"/>
          </a:xfrm>
        </p:spPr>
        <p:txBody>
          <a:bodyPr/>
          <a:lstStyle/>
          <a:p>
            <a:r>
              <a:rPr lang="en-US" altLang="en-US" dirty="0" smtClean="0"/>
              <a:t>Way Forward for SA Rel-17 Prioritization</a:t>
            </a:r>
          </a:p>
        </p:txBody>
      </p:sp>
      <p:sp>
        <p:nvSpPr>
          <p:cNvPr id="13315" name="Content Placeholder 2"/>
          <p:cNvSpPr>
            <a:spLocks noGrp="1"/>
          </p:cNvSpPr>
          <p:nvPr>
            <p:ph idx="1"/>
          </p:nvPr>
        </p:nvSpPr>
        <p:spPr>
          <a:xfrm>
            <a:off x="130175" y="1790700"/>
            <a:ext cx="11947525" cy="4351338"/>
          </a:xfrm>
        </p:spPr>
        <p:txBody>
          <a:bodyPr/>
          <a:lstStyle/>
          <a:p>
            <a:pPr marL="0" indent="0">
              <a:spcBef>
                <a:spcPts val="0"/>
              </a:spcBef>
              <a:spcAft>
                <a:spcPts val="600"/>
              </a:spcAft>
              <a:buNone/>
              <a:tabLst>
                <a:tab pos="357188" algn="l"/>
              </a:tabLst>
              <a:defRPr/>
            </a:pPr>
            <a:r>
              <a:rPr lang="en-US" altLang="en-US" sz="2000" b="1" u="sng" dirty="0" smtClean="0"/>
              <a:t>SA#86</a:t>
            </a:r>
            <a:endParaRPr lang="en-US" altLang="en-US" sz="2000" b="1" u="sng" dirty="0"/>
          </a:p>
          <a:p>
            <a:pPr marL="266700" indent="-266700"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  <a:tabLst>
                <a:tab pos="357188" algn="l"/>
              </a:tabLst>
              <a:defRPr/>
            </a:pPr>
            <a:r>
              <a:rPr lang="en-US" altLang="en-US" sz="1800" dirty="0" smtClean="0"/>
              <a:t>SA#86 will start on Tuesday, </a:t>
            </a:r>
            <a:r>
              <a:rPr lang="en-US" altLang="en-US" sz="1800" smtClean="0"/>
              <a:t>December </a:t>
            </a:r>
            <a:r>
              <a:rPr lang="en-US" altLang="en-US" sz="1800" smtClean="0"/>
              <a:t>10 </a:t>
            </a:r>
            <a:r>
              <a:rPr lang="en-US" altLang="en-US" sz="1800" dirty="0" smtClean="0"/>
              <a:t>at </a:t>
            </a:r>
            <a:r>
              <a:rPr lang="en-US" altLang="en-US" sz="1800" dirty="0" smtClean="0"/>
              <a:t>14:00 </a:t>
            </a:r>
            <a:r>
              <a:rPr lang="en-US" altLang="en-US" sz="1800" dirty="0" smtClean="0"/>
              <a:t>and finish on Friday, </a:t>
            </a:r>
            <a:r>
              <a:rPr lang="en-US" altLang="en-US" sz="1800" smtClean="0"/>
              <a:t>December </a:t>
            </a:r>
            <a:r>
              <a:rPr lang="en-US" altLang="en-US" sz="1800" smtClean="0"/>
              <a:t>13 </a:t>
            </a:r>
            <a:r>
              <a:rPr lang="en-US" altLang="en-US" sz="1800" dirty="0" smtClean="0"/>
              <a:t>at </a:t>
            </a:r>
            <a:r>
              <a:rPr lang="en-US" altLang="en-US" sz="1800" dirty="0" smtClean="0"/>
              <a:t>16:00</a:t>
            </a:r>
            <a:endParaRPr lang="en-US" altLang="en-US" sz="1800" dirty="0" smtClean="0"/>
          </a:p>
          <a:p>
            <a:pPr marL="266700" indent="-266700"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  <a:tabLst>
                <a:tab pos="357188" algn="l"/>
              </a:tabLst>
              <a:defRPr/>
            </a:pPr>
            <a:r>
              <a:rPr lang="en-US" altLang="en-US" sz="1800" dirty="0"/>
              <a:t>Joint Session with RAN will be on </a:t>
            </a:r>
            <a:r>
              <a:rPr lang="en-US" altLang="en-US" sz="1800" dirty="0" smtClean="0"/>
              <a:t>Wednesday from 18:00 – 20:30. (to be confirmed with RAN)</a:t>
            </a:r>
            <a:endParaRPr lang="en-US" altLang="en-US" sz="1800" dirty="0"/>
          </a:p>
          <a:p>
            <a:pPr marL="266700" indent="-266700"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  <a:tabLst>
                <a:tab pos="357188" algn="l"/>
              </a:tabLst>
              <a:defRPr/>
            </a:pPr>
            <a:r>
              <a:rPr lang="en-US" altLang="en-US" sz="1800" dirty="0" smtClean="0"/>
              <a:t>SA#86 on Tuesday &amp; Wednesday will focus only on R17 prioritization and R17 timeline discussions.</a:t>
            </a:r>
          </a:p>
          <a:p>
            <a:pPr marL="266700" indent="-266700"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  <a:tabLst>
                <a:tab pos="357188" algn="l"/>
              </a:tabLst>
              <a:defRPr/>
            </a:pPr>
            <a:r>
              <a:rPr lang="en-US" altLang="en-US" sz="1800" dirty="0" smtClean="0"/>
              <a:t>Work Tasks that are worked on in Q4 by SA2 will not be automatically in, but need </a:t>
            </a:r>
            <a:r>
              <a:rPr lang="en-US" altLang="en-US" sz="1800" dirty="0" smtClean="0"/>
              <a:t>to go through </a:t>
            </a:r>
            <a:r>
              <a:rPr lang="en-US" altLang="en-US" sz="1800" dirty="0" smtClean="0"/>
              <a:t>the SA#86 </a:t>
            </a:r>
            <a:r>
              <a:rPr lang="en-US" altLang="en-US" sz="1800" dirty="0" err="1" smtClean="0"/>
              <a:t>prio</a:t>
            </a:r>
            <a:r>
              <a:rPr lang="en-US" altLang="en-US" sz="1800" dirty="0" smtClean="0"/>
              <a:t> </a:t>
            </a:r>
            <a:r>
              <a:rPr lang="en-US" altLang="en-US" sz="1800" dirty="0" smtClean="0"/>
              <a:t>process.</a:t>
            </a:r>
            <a:endParaRPr lang="en-US" altLang="en-US" sz="1800" dirty="0" smtClean="0"/>
          </a:p>
          <a:p>
            <a:pPr marL="266700" indent="-266700"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  <a:tabLst>
                <a:tab pos="357188" algn="l"/>
              </a:tabLst>
              <a:defRPr/>
            </a:pPr>
            <a:r>
              <a:rPr lang="en-US" altLang="en-US" sz="1800" dirty="0" smtClean="0"/>
              <a:t>SA#86 will not change items which were marked </a:t>
            </a:r>
            <a:r>
              <a:rPr lang="en-US" altLang="en-US" sz="1800" b="1" i="1" dirty="0" smtClean="0"/>
              <a:t>in </a:t>
            </a:r>
            <a:r>
              <a:rPr lang="en-US" altLang="en-US" sz="1800" dirty="0" smtClean="0"/>
              <a:t>by SA#85 to </a:t>
            </a:r>
            <a:r>
              <a:rPr lang="en-US" altLang="en-US" sz="1800" b="1" i="1" dirty="0" smtClean="0"/>
              <a:t>out</a:t>
            </a:r>
            <a:r>
              <a:rPr lang="en-US" altLang="en-US" sz="1800" dirty="0" smtClean="0"/>
              <a:t>.</a:t>
            </a:r>
          </a:p>
          <a:p>
            <a:pPr marL="266700" indent="-266700"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  <a:tabLst>
                <a:tab pos="357188" algn="l"/>
              </a:tabLst>
              <a:defRPr/>
            </a:pPr>
            <a:r>
              <a:rPr lang="en-US" altLang="en-US" sz="1800" dirty="0" smtClean="0"/>
              <a:t>SA#86 invites presentations from companies on R17 prioritization. The presentation time for each of these items will be a maximum of 3 minutes during the meeting. </a:t>
            </a:r>
          </a:p>
          <a:p>
            <a:pPr marL="266700" indent="-266700"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  <a:tabLst>
                <a:tab pos="357188" algn="l"/>
              </a:tabLst>
              <a:defRPr/>
            </a:pPr>
            <a:r>
              <a:rPr lang="en-US" altLang="en-US" sz="1800" dirty="0" smtClean="0"/>
              <a:t>Expected </a:t>
            </a:r>
            <a:r>
              <a:rPr lang="en-US" altLang="en-US" sz="1800" dirty="0" smtClean="0"/>
              <a:t>output from </a:t>
            </a:r>
            <a:r>
              <a:rPr lang="en-US" altLang="en-US" sz="1800" dirty="0" smtClean="0"/>
              <a:t>SA#86 is a final </a:t>
            </a:r>
            <a:r>
              <a:rPr lang="en-US" altLang="en-US" sz="1800" dirty="0" smtClean="0"/>
              <a:t>list of </a:t>
            </a:r>
            <a:r>
              <a:rPr lang="en-US" altLang="en-US" sz="1800" dirty="0" smtClean="0"/>
              <a:t>Rel-17 items (</a:t>
            </a:r>
            <a:r>
              <a:rPr lang="en-US" altLang="en-US" sz="1800" dirty="0" smtClean="0"/>
              <a:t>from SA perspective</a:t>
            </a:r>
            <a:r>
              <a:rPr lang="en-US" altLang="en-US" sz="1800" dirty="0" smtClean="0"/>
              <a:t>).</a:t>
            </a:r>
            <a:endParaRPr lang="en-US" altLang="en-US" sz="1800" dirty="0" smtClean="0"/>
          </a:p>
          <a:p>
            <a:pPr marL="0" indent="0">
              <a:spcBef>
                <a:spcPts val="0"/>
              </a:spcBef>
              <a:spcAft>
                <a:spcPts val="600"/>
              </a:spcAft>
              <a:buNone/>
              <a:tabLst>
                <a:tab pos="357188" algn="l"/>
              </a:tabLst>
              <a:defRPr/>
            </a:pPr>
            <a:endParaRPr lang="en-US" altLang="en-US" sz="1800" dirty="0"/>
          </a:p>
          <a:p>
            <a:pPr marL="0" indent="0">
              <a:spcBef>
                <a:spcPts val="0"/>
              </a:spcBef>
              <a:spcAft>
                <a:spcPts val="600"/>
              </a:spcAft>
              <a:buFontTx/>
              <a:buNone/>
              <a:defRPr/>
            </a:pPr>
            <a:endParaRPr lang="en-US" altLang="en-US" sz="2000" dirty="0"/>
          </a:p>
          <a:p>
            <a:pPr marL="539750" indent="-539750">
              <a:spcBef>
                <a:spcPts val="0"/>
              </a:spcBef>
              <a:spcAft>
                <a:spcPts val="600"/>
              </a:spcAft>
              <a:defRPr/>
            </a:pPr>
            <a:endParaRPr lang="en-US" altLang="en-US" sz="2000" dirty="0"/>
          </a:p>
          <a:p>
            <a:pPr marL="804863" lvl="1" indent="-265113">
              <a:spcBef>
                <a:spcPts val="0"/>
              </a:spcBef>
              <a:spcAft>
                <a:spcPts val="600"/>
              </a:spcAft>
              <a:defRPr/>
            </a:pPr>
            <a:endParaRPr lang="en-US" altLang="en-US" sz="2000" dirty="0"/>
          </a:p>
        </p:txBody>
      </p:sp>
    </p:spTree>
    <p:extLst>
      <p:ext uri="{BB962C8B-B14F-4D97-AF65-F5344CB8AC3E}">
        <p14:creationId xmlns:p14="http://schemas.microsoft.com/office/powerpoint/2010/main" val="1547229559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18738</TotalTime>
  <Words>403</Words>
  <Application>Microsoft Office PowerPoint</Application>
  <PresentationFormat>Widescreen</PresentationFormat>
  <Paragraphs>36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Arial</vt:lpstr>
      <vt:lpstr>Calibri</vt:lpstr>
      <vt:lpstr>Calibri Light</vt:lpstr>
      <vt:lpstr>Times New Roman</vt:lpstr>
      <vt:lpstr>Office Theme</vt:lpstr>
      <vt:lpstr>SA#85 Agreements on  SA R17 Prioritization &amp; Content</vt:lpstr>
      <vt:lpstr>Prioritized R17 List </vt:lpstr>
      <vt:lpstr>R17 Prio: Working Assumptions </vt:lpstr>
      <vt:lpstr>Way Forward for SA Rel-17 Prioritization</vt:lpstr>
      <vt:lpstr>Way Forward for SA Rel-17 Prioritization</vt:lpstr>
    </vt:vector>
  </TitlesOfParts>
  <Company>3GPP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Georg Mayer</cp:lastModifiedBy>
  <cp:revision>754</cp:revision>
  <dcterms:created xsi:type="dcterms:W3CDTF">2010-02-05T13:52:04Z</dcterms:created>
  <dcterms:modified xsi:type="dcterms:W3CDTF">2019-09-20T20:09:23Z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1568988801</vt:lpwstr>
  </property>
</Properties>
</file>