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788" r:id="rId2"/>
    <p:sldId id="790" r:id="rId3"/>
    <p:sldId id="811" r:id="rId4"/>
    <p:sldId id="793" r:id="rId5"/>
    <p:sldId id="808" r:id="rId6"/>
    <p:sldId id="812" r:id="rId7"/>
    <p:sldId id="813" r:id="rId8"/>
    <p:sldId id="801" r:id="rId9"/>
    <p:sldId id="796" r:id="rId10"/>
    <p:sldId id="797" r:id="rId11"/>
    <p:sldId id="799" r:id="rId12"/>
    <p:sldId id="802" r:id="rId13"/>
    <p:sldId id="805" r:id="rId14"/>
    <p:sldId id="814" r:id="rId15"/>
    <p:sldId id="803" r:id="rId16"/>
    <p:sldId id="798" r:id="rId17"/>
    <p:sldId id="800" r:id="rId1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986" autoAdjust="0"/>
    <p:restoredTop sz="93883" autoAdjust="0"/>
  </p:normalViewPr>
  <p:slideViewPr>
    <p:cSldViewPr snapToGrid="0">
      <p:cViewPr varScale="1">
        <p:scale>
          <a:sx n="115" d="100"/>
          <a:sy n="115" d="100"/>
        </p:scale>
        <p:origin x="774" y="108"/>
      </p:cViewPr>
      <p:guideLst/>
    </p:cSldViewPr>
  </p:slideViewPr>
  <p:notesTextViewPr>
    <p:cViewPr>
      <p:scale>
        <a:sx n="1" d="1"/>
        <a:sy n="1" d="1"/>
      </p:scale>
      <p:origin x="0" y="0"/>
    </p:cViewPr>
  </p:notesText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13-9-2019</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13-9-2019</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13-9-2019</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13-9-2019</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13-9-2019</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13-9-2019</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13-9-2019</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13-9-2019</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13-9-2019</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13-9-2019</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13-9-2019</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13-9-2019</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13-9-2019</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a:extLst/>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3913" cy="215900"/>
          </a:xfrm>
          <a:prstGeom prst="rect">
            <a:avLst/>
          </a:prstGeom>
          <a:noFill/>
          <a:ln>
            <a:noFill/>
          </a:ln>
          <a:extLst/>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2019</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838200" y="1531938"/>
            <a:ext cx="10515600" cy="2852737"/>
          </a:xfrm>
        </p:spPr>
        <p:txBody>
          <a:bodyPr/>
          <a:lstStyle/>
          <a:p>
            <a:pPr algn="ctr"/>
            <a:r>
              <a:rPr lang="en-US" dirty="0"/>
              <a:t>SA1 Work Items related to R17 RAN work areas</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631767" y="324196"/>
            <a:ext cx="2826327" cy="523220"/>
          </a:xfrm>
          <a:prstGeom prst="rect">
            <a:avLst/>
          </a:prstGeom>
          <a:noFill/>
        </p:spPr>
        <p:txBody>
          <a:bodyPr wrap="square" rtlCol="0">
            <a:spAutoFit/>
          </a:bodyPr>
          <a:lstStyle/>
          <a:p>
            <a:r>
              <a:rPr lang="en-GB" sz="2800" dirty="0">
                <a:solidFill>
                  <a:schemeClr val="accent5">
                    <a:lumMod val="50000"/>
                  </a:schemeClr>
                </a:solidFill>
              </a:rPr>
              <a:t>SP-190870</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CMED: </a:t>
            </a:r>
            <a:r>
              <a:rPr lang="en-GB" sz="3600" b="1" dirty="0"/>
              <a:t>Communication Service Requirements for Critical Medical Applications </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1473873301"/>
              </p:ext>
            </p:extLst>
          </p:nvPr>
        </p:nvGraphicFramePr>
        <p:xfrm>
          <a:off x="907774" y="1571419"/>
          <a:ext cx="11147288" cy="5471473"/>
        </p:xfrm>
        <a:graphic>
          <a:graphicData uri="http://schemas.openxmlformats.org/drawingml/2006/table">
            <a:tbl>
              <a:tblPr bandRow="1">
                <a:tableStyleId>{2D5ABB26-0587-4C30-8999-92F81FD0307C}</a:tableStyleId>
              </a:tblPr>
              <a:tblGrid>
                <a:gridCol w="2001858">
                  <a:extLst>
                    <a:ext uri="{9D8B030D-6E8A-4147-A177-3AD203B41FA5}">
                      <a16:colId xmlns:a16="http://schemas.microsoft.com/office/drawing/2014/main" val="201738029"/>
                    </a:ext>
                  </a:extLst>
                </a:gridCol>
                <a:gridCol w="9145430">
                  <a:extLst>
                    <a:ext uri="{9D8B030D-6E8A-4147-A177-3AD203B41FA5}">
                      <a16:colId xmlns:a16="http://schemas.microsoft.com/office/drawing/2014/main" val="2338416132"/>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dirty="0"/>
                        <a:t>The objective of this work item is to provide normative requirements to enable a 3GPP system to adequately provide the connectivity between medical devices and critical medical applications. This work leverages the potential requirements identified in TR 22.826. Specifically, requirements relating to the following will be documented: 5G system performances (KPIs) required to enable use cases involving high quality and augmented imaging systems in hybrid ORs, 5G system performances (KPIs) required to enable use cases with tele-diagnosis, 5G system performances (KPIs) required to enable use cases with tele or robotic-aided operations, Security management in 5G systems for the sharing of medical data between care providers or with patients while still fulfilling national regulatory requirements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txBody>
                  <a:tcPr/>
                </a:tc>
                <a:tc>
                  <a:txBody>
                    <a:bodyPr/>
                    <a:lstStyle/>
                    <a:p>
                      <a:r>
                        <a:rPr lang="fr-FR" sz="1800" kern="1200" dirty="0">
                          <a:solidFill>
                            <a:schemeClr val="tx1"/>
                          </a:solidFill>
                          <a:effectLst/>
                          <a:latin typeface="+mn-lt"/>
                          <a:ea typeface="+mn-ea"/>
                          <a:cs typeface="+mn-cs"/>
                        </a:rPr>
                        <a:t>Mathieu Lagrange (b&lt;&gt;com)</a:t>
                      </a:r>
                      <a:endParaRPr lang="nl-NL" sz="180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TR22.826 </a:t>
                      </a:r>
                      <a:r>
                        <a:rPr lang="en-US" sz="1800" dirty="0"/>
                        <a:t>Study on Communication Services for Critical Medical Applications (FS_CMED)</a:t>
                      </a:r>
                      <a:endParaRPr lang="nl-NL" sz="1800" dirty="0"/>
                    </a:p>
                    <a:p>
                      <a:pPr marL="0" indent="0" algn="just" hangingPunct="0">
                        <a:buNone/>
                      </a:pPr>
                      <a:r>
                        <a:rPr lang="fr-FR" sz="1800" dirty="0"/>
                        <a:t>TS22.263 </a:t>
                      </a:r>
                      <a:r>
                        <a:rPr lang="en-US" sz="1800" dirty="0"/>
                        <a:t>Service requirements for Video, Imaging and Audio for Professional Applications (VIAPA)</a:t>
                      </a:r>
                    </a:p>
                    <a:p>
                      <a:pPr marL="0" indent="0" algn="just" hangingPunct="0">
                        <a:buNone/>
                      </a:pPr>
                      <a:r>
                        <a:rPr lang="en-US" sz="1800" dirty="0"/>
                        <a:t>TS22.261 Service requirements for next generation new services and markets</a:t>
                      </a:r>
                    </a:p>
                    <a:p>
                      <a:pPr marL="0" indent="0" algn="just" hangingPunct="0">
                        <a:buNone/>
                      </a:pPr>
                      <a:r>
                        <a:rPr lang="en-US" sz="1800" dirty="0"/>
                        <a:t>TS22.104 </a:t>
                      </a:r>
                      <a:r>
                        <a:rPr lang="nl-NL" sz="1800" dirty="0"/>
                        <a:t>Service </a:t>
                      </a:r>
                      <a:r>
                        <a:rPr lang="nl-NL" sz="1800" dirty="0" err="1"/>
                        <a:t>requirements</a:t>
                      </a:r>
                      <a:r>
                        <a:rPr lang="nl-NL" sz="1800" dirty="0"/>
                        <a:t> </a:t>
                      </a:r>
                      <a:r>
                        <a:rPr lang="nl-NL" sz="1800" dirty="0" err="1"/>
                        <a:t>for</a:t>
                      </a:r>
                      <a:r>
                        <a:rPr lang="nl-NL" sz="1800" dirty="0"/>
                        <a:t> cyber-</a:t>
                      </a:r>
                      <a:r>
                        <a:rPr lang="nl-NL" sz="1800" dirty="0" err="1"/>
                        <a:t>physical</a:t>
                      </a:r>
                      <a:r>
                        <a:rPr lang="nl-NL" sz="1800" dirty="0"/>
                        <a:t> control </a:t>
                      </a:r>
                      <a:r>
                        <a:rPr lang="nl-NL" sz="1800" dirty="0" err="1"/>
                        <a:t>applications</a:t>
                      </a:r>
                      <a:r>
                        <a:rPr lang="nl-NL" sz="1800" dirty="0"/>
                        <a:t> in </a:t>
                      </a:r>
                      <a:r>
                        <a:rPr lang="nl-NL" sz="1800" dirty="0" err="1"/>
                        <a:t>vertical</a:t>
                      </a:r>
                      <a:r>
                        <a:rPr lang="nl-NL" sz="1800" dirty="0"/>
                        <a:t> </a:t>
                      </a:r>
                      <a:r>
                        <a:rPr lang="nl-NL" sz="1800" dirty="0" err="1"/>
                        <a:t>domains</a:t>
                      </a:r>
                      <a:endParaRPr lang="en-US" sz="180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NR multicast broadcast, Coverage enhancements, </a:t>
                      </a:r>
                      <a:r>
                        <a:rPr lang="en-US" sz="1800" dirty="0" err="1"/>
                        <a:t>IIoT</a:t>
                      </a:r>
                      <a:r>
                        <a:rPr lang="en-US" sz="1800" dirty="0"/>
                        <a:t> and URLLC enhancements, </a:t>
                      </a:r>
                      <a:r>
                        <a:rPr lang="nl-NL" dirty="0"/>
                        <a:t>Positioning </a:t>
                      </a:r>
                      <a:r>
                        <a:rPr lang="nl-NL" dirty="0" err="1"/>
                        <a:t>enhancements</a:t>
                      </a:r>
                      <a:r>
                        <a:rPr lang="nl-NL" dirty="0"/>
                        <a:t>, NR Light, </a:t>
                      </a:r>
                      <a:r>
                        <a:rPr lang="nl-NL" sz="1800" dirty="0"/>
                        <a:t>XR&amp;5G.</a:t>
                      </a:r>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531089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EAV: 5G Enhancement for UAVs </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2187227331"/>
              </p:ext>
            </p:extLst>
          </p:nvPr>
        </p:nvGraphicFramePr>
        <p:xfrm>
          <a:off x="948634" y="1599261"/>
          <a:ext cx="10819296" cy="4374193"/>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Document new KPIs and requirements to meet the industry applications and UAV communication service needs to a 3GPP subscription. Specifically, requirements relating to the following will be documented: - KPIs based on communication service - KPIs for command and control traffic - On-board radio access node (</a:t>
                      </a:r>
                      <a:r>
                        <a:rPr lang="en-US" dirty="0" err="1"/>
                        <a:t>UxNB</a:t>
                      </a:r>
                      <a:r>
                        <a:rPr lang="en-US" dirty="0"/>
                        <a:t>) - service restriction for UAV - Network exposure for UAV</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Qun</a:t>
                      </a:r>
                      <a:r>
                        <a:rPr lang="en-GB" sz="1800" kern="1200" dirty="0">
                          <a:solidFill>
                            <a:schemeClr val="tx1"/>
                          </a:solidFill>
                          <a:effectLst/>
                          <a:latin typeface="+mn-lt"/>
                          <a:ea typeface="+mn-ea"/>
                          <a:cs typeface="+mn-cs"/>
                        </a:rPr>
                        <a:t> Wei (China Unicom)</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22.829 </a:t>
                      </a:r>
                      <a:r>
                        <a:rPr lang="nl-NL" sz="1800" kern="1200" dirty="0">
                          <a:solidFill>
                            <a:schemeClr val="tx1"/>
                          </a:solidFill>
                          <a:effectLst/>
                          <a:latin typeface="+mn-lt"/>
                          <a:ea typeface="+mn-ea"/>
                          <a:cs typeface="+mn-cs"/>
                        </a:rPr>
                        <a:t>Enhancement </a:t>
                      </a:r>
                      <a:r>
                        <a:rPr lang="nl-NL" sz="1800" kern="1200" dirty="0" err="1">
                          <a:solidFill>
                            <a:schemeClr val="tx1"/>
                          </a:solidFill>
                          <a:effectLst/>
                          <a:latin typeface="+mn-lt"/>
                          <a:ea typeface="+mn-ea"/>
                          <a:cs typeface="+mn-cs"/>
                        </a:rPr>
                        <a:t>for</a:t>
                      </a:r>
                      <a:r>
                        <a:rPr lang="nl-NL" sz="1800" kern="1200" dirty="0">
                          <a:solidFill>
                            <a:schemeClr val="tx1"/>
                          </a:solidFill>
                          <a:effectLst/>
                          <a:latin typeface="+mn-lt"/>
                          <a:ea typeface="+mn-ea"/>
                          <a:cs typeface="+mn-cs"/>
                        </a:rPr>
                        <a:t> </a:t>
                      </a:r>
                      <a:r>
                        <a:rPr lang="nl-NL" sz="1800" kern="1200" dirty="0" err="1">
                          <a:solidFill>
                            <a:schemeClr val="tx1"/>
                          </a:solidFill>
                          <a:effectLst/>
                          <a:latin typeface="+mn-lt"/>
                          <a:ea typeface="+mn-ea"/>
                          <a:cs typeface="+mn-cs"/>
                        </a:rPr>
                        <a:t>Unmanned</a:t>
                      </a:r>
                      <a:r>
                        <a:rPr lang="nl-NL" sz="1800" kern="1200" dirty="0">
                          <a:solidFill>
                            <a:schemeClr val="tx1"/>
                          </a:solidFill>
                          <a:effectLst/>
                          <a:latin typeface="+mn-lt"/>
                          <a:ea typeface="+mn-ea"/>
                          <a:cs typeface="+mn-cs"/>
                        </a:rPr>
                        <a:t> </a:t>
                      </a:r>
                      <a:r>
                        <a:rPr lang="nl-NL" sz="1800" kern="1200" dirty="0" err="1">
                          <a:solidFill>
                            <a:schemeClr val="tx1"/>
                          </a:solidFill>
                          <a:effectLst/>
                          <a:latin typeface="+mn-lt"/>
                          <a:ea typeface="+mn-ea"/>
                          <a:cs typeface="+mn-cs"/>
                        </a:rPr>
                        <a:t>Aerial</a:t>
                      </a:r>
                      <a:r>
                        <a:rPr lang="nl-NL" sz="1800" kern="1200" dirty="0">
                          <a:solidFill>
                            <a:schemeClr val="tx1"/>
                          </a:solidFill>
                          <a:effectLst/>
                          <a:latin typeface="+mn-lt"/>
                          <a:ea typeface="+mn-ea"/>
                          <a:cs typeface="+mn-cs"/>
                        </a:rPr>
                        <a:t> </a:t>
                      </a:r>
                      <a:r>
                        <a:rPr lang="nl-NL" sz="1800" kern="1200" dirty="0" err="1">
                          <a:solidFill>
                            <a:schemeClr val="tx1"/>
                          </a:solidFill>
                          <a:effectLst/>
                          <a:latin typeface="+mn-lt"/>
                          <a:ea typeface="+mn-ea"/>
                          <a:cs typeface="+mn-cs"/>
                        </a:rPr>
                        <a:t>Vehicles</a:t>
                      </a:r>
                      <a:r>
                        <a:rPr lang="nl-NL" sz="1800" kern="1200" dirty="0">
                          <a:solidFill>
                            <a:schemeClr val="tx1"/>
                          </a:solidFill>
                          <a:effectLst/>
                          <a:latin typeface="+mn-lt"/>
                          <a:ea typeface="+mn-ea"/>
                          <a:cs typeface="+mn-cs"/>
                        </a:rPr>
                        <a:t> </a:t>
                      </a:r>
                      <a:r>
                        <a:rPr lang="nl-NL" dirty="0"/>
                        <a:t>(</a:t>
                      </a:r>
                      <a:r>
                        <a:rPr lang="nl-NL" dirty="0" err="1"/>
                        <a:t>UAVs</a:t>
                      </a:r>
                      <a:r>
                        <a:rPr lang="nl-NL" dirty="0"/>
                        <a:t>)</a:t>
                      </a:r>
                      <a:endParaRPr lang="nl-NL" sz="1800" dirty="0"/>
                    </a:p>
                    <a:p>
                      <a:pPr marL="0" indent="0" algn="just" hangingPunct="0">
                        <a:buNone/>
                      </a:pPr>
                      <a:r>
                        <a:rPr lang="en-GB" sz="1800" kern="1200" dirty="0">
                          <a:solidFill>
                            <a:schemeClr val="tx1"/>
                          </a:solidFill>
                          <a:latin typeface="+mn-lt"/>
                          <a:ea typeface="+mn-ea"/>
                          <a:cs typeface="+mn-cs"/>
                        </a:rPr>
                        <a:t>TS 22.125 Unmanned Aerial System support in 3GPP</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kern="1200" dirty="0">
                          <a:solidFill>
                            <a:schemeClr val="tx1"/>
                          </a:solidFill>
                          <a:latin typeface="+mn-lt"/>
                          <a:ea typeface="+mn-ea"/>
                          <a:cs typeface="+mn-cs"/>
                        </a:rPr>
                        <a:t>TS 22.261 Service requirements for next generation new services and markets</a:t>
                      </a:r>
                    </a:p>
                    <a:p>
                      <a:pPr marL="0" indent="0" algn="just" hangingPunct="0">
                        <a:buNone/>
                      </a:pPr>
                      <a:endParaRPr lang="en-US" sz="180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Drones.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539274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err="1"/>
              <a:t>eCAV</a:t>
            </a:r>
            <a:r>
              <a:rPr lang="en-US" sz="3600" b="1" dirty="0"/>
              <a:t>: enhancements for CAV </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54014485"/>
              </p:ext>
            </p:extLst>
          </p:nvPr>
        </p:nvGraphicFramePr>
        <p:xfrm>
          <a:off x="838200" y="1420356"/>
          <a:ext cx="10819296" cy="557975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t>The objective of this work item is to identify further Stage 1 5G service requirements for cyber-physical control applications in vertical domains. Relative to the Rel-16 baseline, there are more specific requirements or additional requirements for closely-related additional functionality in order to improve the applicability of 5G systems to vertical domains. This work item shall specify further </a:t>
                      </a:r>
                      <a:r>
                        <a:rPr lang="en-US" dirty="0" err="1"/>
                        <a:t>cyberCAV</a:t>
                      </a:r>
                      <a:r>
                        <a:rPr lang="en-US" dirty="0"/>
                        <a:t> Stage 1 service requirements. Specifically, this work item shall address: - Industrial Ethernet integration, which includes time synchronization, different time domains, integration scenarios, and support for time-sensitive networking (TSN); - High-level requirements for network operation and maintenance in 5G non-public networks for cyber-physical control applications in vertical domains; - Positioning with focus on vertical directions / dimension for Industrial IoT;</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effectLst/>
                          <a:latin typeface="+mn-lt"/>
                          <a:ea typeface="+mn-ea"/>
                          <a:cs typeface="+mn-cs"/>
                        </a:rPr>
                        <a:t>Michael Bahr (Siemens)</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TR 22.832 </a:t>
                      </a:r>
                      <a:r>
                        <a:rPr lang="en-US" sz="1800" b="0" i="0" u="none" strike="noStrike" kern="1200" dirty="0">
                          <a:solidFill>
                            <a:schemeClr val="tx1"/>
                          </a:solidFill>
                          <a:effectLst/>
                          <a:latin typeface="+mn-lt"/>
                          <a:ea typeface="+mn-ea"/>
                          <a:cs typeface="+mn-cs"/>
                        </a:rPr>
                        <a:t>Study on enhancements for cyber-physical control applications in vertical domains</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dirty="0">
                          <a:effectLst/>
                        </a:rPr>
                        <a:t>TS 22.104 Service requirements for cyber-physical control applications in vertical domains</a:t>
                      </a:r>
                      <a:endParaRPr lang="nl-NL" sz="1800" dirty="0"/>
                    </a:p>
                    <a:p>
                      <a:pPr marL="0" indent="0" algn="just" hangingPunct="0">
                        <a:buNone/>
                      </a:pPr>
                      <a:r>
                        <a:rPr lang="en-US" sz="1800" dirty="0"/>
                        <a:t>TS 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err="1"/>
                        <a:t>IIoT</a:t>
                      </a:r>
                      <a:r>
                        <a:rPr lang="en-US" sz="1800" dirty="0"/>
                        <a:t> and URLLC enhancements, NR Light,  NB IoT and EMTC enhancements, </a:t>
                      </a:r>
                      <a:r>
                        <a:rPr lang="nl-NL" sz="1800" dirty="0"/>
                        <a:t>Sidelink </a:t>
                      </a:r>
                      <a:r>
                        <a:rPr lang="nl-NL" sz="1800" dirty="0" err="1"/>
                        <a:t>enhancements</a:t>
                      </a:r>
                      <a:r>
                        <a:rPr lang="nl-NL" sz="1800" dirty="0"/>
                        <a:t>, Positioning </a:t>
                      </a:r>
                      <a:r>
                        <a:rPr lang="nl-NL" sz="1800" dirty="0" err="1"/>
                        <a:t>enhancements</a:t>
                      </a:r>
                      <a:r>
                        <a:rPr lang="nl-NL" sz="1800" dirty="0"/>
                        <a:t>.</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800586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MINT: Support for Minimization of service Interruption </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321702603"/>
              </p:ext>
            </p:extLst>
          </p:nvPr>
        </p:nvGraphicFramePr>
        <p:xfrm>
          <a:off x="948634" y="1599261"/>
          <a:ext cx="10819296" cy="503111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algn="just" hangingPunct="0"/>
                      <a:r>
                        <a:rPr lang="en-GB" sz="1800" kern="1200" dirty="0">
                          <a:solidFill>
                            <a:schemeClr val="tx1"/>
                          </a:solidFill>
                          <a:effectLst/>
                          <a:latin typeface="+mn-lt"/>
                          <a:ea typeface="+mn-ea"/>
                          <a:cs typeface="+mn-cs"/>
                        </a:rPr>
                        <a:t>The aim of this work is to specify normative service requirements coming out of the study on Support for Minimization of service Interruption. Requirements related to the following will be specified:</a:t>
                      </a:r>
                      <a:r>
                        <a:rPr lang="nl-NL" sz="1800" kern="1200" dirty="0">
                          <a:solidFill>
                            <a:schemeClr val="tx1"/>
                          </a:solidFill>
                          <a:effectLst/>
                          <a:latin typeface="+mn-lt"/>
                          <a:ea typeface="+mn-ea"/>
                          <a:cs typeface="+mn-cs"/>
                        </a:rPr>
                        <a:t> - </a:t>
                      </a:r>
                      <a:r>
                        <a:rPr lang="en-GB" sz="1800" kern="1200" dirty="0">
                          <a:solidFill>
                            <a:schemeClr val="tx1"/>
                          </a:solidFill>
                          <a:effectLst/>
                          <a:latin typeface="+mn-lt"/>
                          <a:ea typeface="+mn-ea"/>
                          <a:cs typeface="+mn-cs"/>
                        </a:rPr>
                        <a:t>Ensuring that the behaviour of all UEs impacted by a disaster condition takes into consideration the existence of the disaster condition; -	Ensuring all UEs impacted by a disaster condition access  to relevant network based on the start or end of the disaster condition; - Enabling a network to prevent congestion due to incoming huge number of roaming UEs as a result of impact of the disaster; - Handling of restrictions (e.g. forbidden PLMNs) during an applicable disaster condition </a:t>
                      </a:r>
                      <a:endParaRPr lang="nl-NL" sz="1800" kern="1200" dirty="0">
                        <a:solidFill>
                          <a:schemeClr val="tx1"/>
                        </a:solidFill>
                        <a:effectLst/>
                        <a:latin typeface="+mn-lt"/>
                        <a:ea typeface="+mn-ea"/>
                        <a:cs typeface="+mn-cs"/>
                      </a:endParaRPr>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SungDuck</a:t>
                      </a:r>
                      <a:r>
                        <a:rPr lang="en-GB" sz="1800" kern="1200" dirty="0">
                          <a:solidFill>
                            <a:schemeClr val="tx1"/>
                          </a:solidFill>
                          <a:effectLst/>
                          <a:latin typeface="+mn-lt"/>
                          <a:ea typeface="+mn-ea"/>
                          <a:cs typeface="+mn-cs"/>
                        </a:rPr>
                        <a:t> Chun (LG Electronics)</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TR 22.831 </a:t>
                      </a:r>
                      <a:r>
                        <a:rPr lang="en-US" dirty="0"/>
                        <a:t>Study on Support for Minimization of service Interruption</a:t>
                      </a:r>
                      <a:endParaRPr lang="nl-NL" sz="1800" dirty="0"/>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dirty="0"/>
                        <a:t>TS 22.261 Service requirements for next generation new services and markets</a:t>
                      </a:r>
                    </a:p>
                    <a:p>
                      <a:pPr marL="0" marR="0" lvl="0" indent="0" algn="just" defTabSz="914400" rtl="0" eaLnBrk="1" fontAlgn="auto" latinLnBrk="0" hangingPunct="0">
                        <a:lnSpc>
                          <a:spcPct val="100000"/>
                        </a:lnSpc>
                        <a:spcBef>
                          <a:spcPts val="0"/>
                        </a:spcBef>
                        <a:spcAft>
                          <a:spcPts val="0"/>
                        </a:spcAft>
                        <a:buClrTx/>
                        <a:buSzTx/>
                        <a:buFontTx/>
                        <a:buNone/>
                        <a:tabLst/>
                        <a:defRPr/>
                      </a:pPr>
                      <a:r>
                        <a:rPr lang="en-US" altLang="ko-KR" sz="1800" kern="1200" dirty="0">
                          <a:solidFill>
                            <a:schemeClr val="tx1"/>
                          </a:solidFill>
                          <a:latin typeface="+mn-lt"/>
                          <a:ea typeface="+mn-ea"/>
                          <a:cs typeface="+mn-cs"/>
                        </a:rPr>
                        <a:t>TS 22.011 Service accessibility</a:t>
                      </a:r>
                      <a:endParaRPr lang="en-GB" altLang="ko-KR" sz="1800" kern="1200" dirty="0">
                        <a:solidFill>
                          <a:schemeClr val="tx1"/>
                        </a:solidFill>
                        <a:latin typeface="+mn-lt"/>
                        <a:ea typeface="+mn-ea"/>
                        <a:cs typeface="+mn-cs"/>
                      </a:endParaRP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TEI &amp; </a:t>
                      </a:r>
                      <a:r>
                        <a:rPr lang="nl-NL" sz="1800" dirty="0" err="1"/>
                        <a:t>Others</a:t>
                      </a:r>
                      <a:r>
                        <a:rPr lang="nl-NL" sz="18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dirty="0">
                        <a:solidFill>
                          <a:srgbClr val="FF0000"/>
                        </a:solidFill>
                      </a:endParaRP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761595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MONASTERYEND: Complete Gap Analysis for Railways Mobile Communication System</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2561916076"/>
              </p:ext>
            </p:extLst>
          </p:nvPr>
        </p:nvGraphicFramePr>
        <p:xfrm>
          <a:off x="838200" y="1596636"/>
          <a:ext cx="10819296" cy="4988434"/>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6727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a:t>Objective:</a:t>
                      </a:r>
                    </a:p>
                    <a:p>
                      <a:endParaRPr lang="en-US" sz="1600" b="1" noProof="0"/>
                    </a:p>
                  </a:txBody>
                  <a:tcPr/>
                </a:tc>
                <a:tc>
                  <a:txBody>
                    <a:bodyPr/>
                    <a:lstStyle/>
                    <a:p>
                      <a:pPr algn="just" hangingPunct="0"/>
                      <a:r>
                        <a:rPr lang="en-US" sz="1600" kern="1200" noProof="0" dirty="0">
                          <a:solidFill>
                            <a:schemeClr val="tx1"/>
                          </a:solidFill>
                          <a:effectLst/>
                          <a:latin typeface="+mn-lt"/>
                          <a:ea typeface="+mn-ea"/>
                          <a:cs typeface="+mn-cs"/>
                        </a:rPr>
                        <a:t>The railway community is considering a successor to GSM-R, as the forecast obsolescence of the 2G-based GSM-R technology is envisaged around 2030, with first FRMCS trial implementations expected to start around 2022/2023. The Future Railway Mobile Communication System (FRMCS) functional working group (FWG) of the International Union of Railways (UIC) have investigated and summarized their requirements for the next generation railway communication system in the Future Railway Mobile Communication User Requirements Specification. This work complete the gap analysis.</a:t>
                      </a:r>
                      <a:endParaRPr lang="en-US" sz="1600" noProof="0" dirty="0"/>
                    </a:p>
                  </a:txBody>
                  <a:tcPr/>
                </a:tc>
                <a:extLst>
                  <a:ext uri="{0D108BD9-81ED-4DB2-BD59-A6C34878D82A}">
                    <a16:rowId xmlns:a16="http://schemas.microsoft.com/office/drawing/2014/main" val="1478797856"/>
                  </a:ext>
                </a:extLst>
              </a:tr>
              <a:tr h="6054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noProof="0"/>
                        <a:t>Rapporteur:</a:t>
                      </a:r>
                    </a:p>
                    <a:p>
                      <a:endParaRPr lang="en-US" sz="1600" b="1" noProof="0"/>
                    </a:p>
                  </a:txBody>
                  <a:tcPr/>
                </a:tc>
                <a:tc>
                  <a:txBody>
                    <a:bodyPr/>
                    <a:lstStyle/>
                    <a:p>
                      <a:r>
                        <a:rPr lang="en-US" sz="1600" kern="1200" noProof="0">
                          <a:solidFill>
                            <a:schemeClr val="tx1"/>
                          </a:solidFill>
                          <a:effectLst/>
                          <a:latin typeface="+mn-lt"/>
                          <a:ea typeface="+mn-ea"/>
                          <a:cs typeface="+mn-cs"/>
                        </a:rPr>
                        <a:t>Guillaume Gach (UIC)</a:t>
                      </a:r>
                    </a:p>
                  </a:txBody>
                  <a:tcPr/>
                </a:tc>
                <a:extLst>
                  <a:ext uri="{0D108BD9-81ED-4DB2-BD59-A6C34878D82A}">
                    <a16:rowId xmlns:a16="http://schemas.microsoft.com/office/drawing/2014/main" val="711006635"/>
                  </a:ext>
                </a:extLst>
              </a:tr>
              <a:tr h="1643397">
                <a:tc>
                  <a:txBody>
                    <a:bodyPr/>
                    <a:lstStyle/>
                    <a:p>
                      <a:r>
                        <a:rPr lang="en-US" sz="1600" b="1" noProof="0"/>
                        <a:t>WI output</a:t>
                      </a:r>
                    </a:p>
                  </a:txBody>
                  <a:tcPr/>
                </a:tc>
                <a:tc>
                  <a:txBody>
                    <a:bodyPr/>
                    <a:lstStyle/>
                    <a:p>
                      <a:pPr marL="0" indent="0" algn="just" hangingPunct="0">
                        <a:buNone/>
                      </a:pPr>
                      <a:r>
                        <a:rPr lang="en-US" sz="1600" kern="1200" noProof="0">
                          <a:solidFill>
                            <a:schemeClr val="tx1"/>
                          </a:solidFill>
                          <a:effectLst/>
                          <a:latin typeface="+mn-lt"/>
                          <a:ea typeface="+mn-ea"/>
                          <a:cs typeface="+mn-cs"/>
                        </a:rPr>
                        <a:t>TR22.889 Study on Future Railway Mobile Communication System</a:t>
                      </a:r>
                    </a:p>
                    <a:p>
                      <a:pPr marL="0" indent="0" algn="just" hangingPunct="0">
                        <a:buNone/>
                      </a:pPr>
                      <a:r>
                        <a:rPr lang="en-US" sz="1600" kern="1200" noProof="0">
                          <a:solidFill>
                            <a:schemeClr val="tx1"/>
                          </a:solidFill>
                          <a:effectLst/>
                          <a:latin typeface="+mn-lt"/>
                          <a:ea typeface="+mn-ea"/>
                          <a:cs typeface="+mn-cs"/>
                        </a:rPr>
                        <a:t>TS22.280 </a:t>
                      </a:r>
                      <a:r>
                        <a:rPr lang="en-US" sz="1600" noProof="0"/>
                        <a:t>Mission Critical Services Common Requirements</a:t>
                      </a:r>
                      <a:endParaRPr lang="en-US" sz="1600" kern="1200" noProof="0">
                        <a:solidFill>
                          <a:schemeClr val="tx1"/>
                        </a:solidFill>
                        <a:effectLst/>
                        <a:latin typeface="+mn-lt"/>
                        <a:ea typeface="+mn-ea"/>
                        <a:cs typeface="+mn-cs"/>
                      </a:endParaRPr>
                    </a:p>
                    <a:p>
                      <a:pPr marL="0" indent="0" algn="just" hangingPunct="0">
                        <a:buNone/>
                      </a:pPr>
                      <a:r>
                        <a:rPr lang="en-US" sz="1600" kern="1200" noProof="0">
                          <a:solidFill>
                            <a:schemeClr val="tx1"/>
                          </a:solidFill>
                          <a:effectLst/>
                          <a:latin typeface="+mn-lt"/>
                          <a:ea typeface="+mn-ea"/>
                          <a:cs typeface="+mn-cs"/>
                        </a:rPr>
                        <a:t>TS22.281 </a:t>
                      </a:r>
                      <a:r>
                        <a:rPr lang="en-US" sz="1600" noProof="0"/>
                        <a:t>Mission Critical (MC) video </a:t>
                      </a:r>
                    </a:p>
                    <a:p>
                      <a:pPr marL="0" indent="0" algn="just" hangingPunct="0">
                        <a:buNone/>
                      </a:pPr>
                      <a:r>
                        <a:rPr lang="en-US" sz="1600" kern="1200" noProof="0">
                          <a:solidFill>
                            <a:schemeClr val="tx1"/>
                          </a:solidFill>
                          <a:effectLst/>
                          <a:latin typeface="+mn-lt"/>
                          <a:ea typeface="+mn-ea"/>
                          <a:cs typeface="+mn-cs"/>
                        </a:rPr>
                        <a:t>TS22.282 </a:t>
                      </a:r>
                      <a:r>
                        <a:rPr lang="en-US" sz="1600" noProof="0"/>
                        <a:t>Mission Critical (MC) data </a:t>
                      </a:r>
                      <a:endParaRPr lang="en-US" sz="1600" kern="1200" noProof="0">
                        <a:solidFill>
                          <a:schemeClr val="tx1"/>
                        </a:solidFill>
                        <a:effectLst/>
                        <a:latin typeface="+mn-lt"/>
                        <a:ea typeface="+mn-ea"/>
                        <a:cs typeface="+mn-cs"/>
                      </a:endParaRPr>
                    </a:p>
                    <a:p>
                      <a:pPr marL="0" indent="0" algn="just" hangingPunct="0">
                        <a:buNone/>
                      </a:pPr>
                      <a:r>
                        <a:rPr lang="en-US" sz="1600" kern="1200" noProof="0">
                          <a:solidFill>
                            <a:schemeClr val="tx1"/>
                          </a:solidFill>
                          <a:effectLst/>
                          <a:latin typeface="+mn-lt"/>
                          <a:ea typeface="+mn-ea"/>
                          <a:cs typeface="+mn-cs"/>
                        </a:rPr>
                        <a:t>TS22.179 </a:t>
                      </a:r>
                      <a:r>
                        <a:rPr lang="en-US" sz="1600" b="0" i="0" u="none" strike="noStrike" kern="1200" noProof="0">
                          <a:solidFill>
                            <a:schemeClr val="tx1"/>
                          </a:solidFill>
                          <a:effectLst/>
                          <a:latin typeface="+mn-lt"/>
                          <a:ea typeface="+mn-ea"/>
                          <a:cs typeface="+mn-cs"/>
                        </a:rPr>
                        <a:t>Mission Critical Push to Talk (MCPTT)</a:t>
                      </a:r>
                      <a:endParaRPr lang="en-US" sz="1600" kern="1200" noProof="0">
                        <a:solidFill>
                          <a:schemeClr val="tx1"/>
                        </a:solidFill>
                        <a:effectLst/>
                        <a:latin typeface="+mn-lt"/>
                        <a:ea typeface="+mn-ea"/>
                        <a:cs typeface="+mn-cs"/>
                      </a:endParaRPr>
                    </a:p>
                    <a:p>
                      <a:pPr marL="0" indent="0" algn="just" hangingPunct="0">
                        <a:buNone/>
                      </a:pPr>
                      <a:r>
                        <a:rPr lang="en-US" sz="1600" kern="1200" noProof="0">
                          <a:solidFill>
                            <a:schemeClr val="tx1"/>
                          </a:solidFill>
                          <a:effectLst/>
                          <a:latin typeface="+mn-lt"/>
                          <a:ea typeface="+mn-ea"/>
                          <a:cs typeface="+mn-cs"/>
                        </a:rPr>
                        <a:t>TS22.289 </a:t>
                      </a:r>
                      <a:r>
                        <a:rPr lang="en-US" sz="1600" b="0" i="0" u="none" strike="noStrike" kern="1200" noProof="0">
                          <a:solidFill>
                            <a:schemeClr val="tx1"/>
                          </a:solidFill>
                          <a:effectLst/>
                          <a:latin typeface="+mn-lt"/>
                          <a:ea typeface="+mn-ea"/>
                          <a:cs typeface="+mn-cs"/>
                        </a:rPr>
                        <a:t>Mobile communication system for railways</a:t>
                      </a:r>
                      <a:endParaRPr lang="en-US" sz="1600" kern="1200" noProof="0">
                        <a:solidFill>
                          <a:schemeClr val="tx1"/>
                        </a:solidFill>
                        <a:effectLst/>
                        <a:latin typeface="+mn-lt"/>
                        <a:ea typeface="+mn-ea"/>
                        <a:cs typeface="+mn-cs"/>
                      </a:endParaRPr>
                    </a:p>
                  </a:txBody>
                  <a:tcPr/>
                </a:tc>
                <a:extLst>
                  <a:ext uri="{0D108BD9-81ED-4DB2-BD59-A6C34878D82A}">
                    <a16:rowId xmlns:a16="http://schemas.microsoft.com/office/drawing/2014/main" val="3080637582"/>
                  </a:ext>
                </a:extLst>
              </a:tr>
              <a:tr h="987729">
                <a:tc>
                  <a:txBody>
                    <a:bodyPr/>
                    <a:lstStyle/>
                    <a:p>
                      <a:r>
                        <a:rPr lang="en-US" sz="1600" b="1" noProof="0"/>
                        <a:t>Possible RAN areas affected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600" noProof="0" dirty="0"/>
                        <a:t>Sidelink enhancements (direct communication with LOS up to 3km), </a:t>
                      </a:r>
                      <a:r>
                        <a:rPr lang="en-US" sz="1600" kern="1200" noProof="0" dirty="0">
                          <a:solidFill>
                            <a:schemeClr val="tx1"/>
                          </a:solidFill>
                          <a:effectLst/>
                          <a:latin typeface="+mn-lt"/>
                          <a:ea typeface="+mn-ea"/>
                          <a:cs typeface="+mn-cs"/>
                        </a:rPr>
                        <a:t>NR multicast broadcast, MIMO enhancements (to support high speed trains up to 500 km/h) + bandwidths less than 5MHz (no related RAN work area but requirement as stated in TR 22.889 [R-12.23-001]), </a:t>
                      </a:r>
                      <a:r>
                        <a:rPr lang="en-US" sz="1600" noProof="0" dirty="0"/>
                        <a:t>Positioning enhancements (positioning accuracy).</a:t>
                      </a:r>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2893178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MUSIM: Support for Multi-USIM Devices</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137156408"/>
              </p:ext>
            </p:extLst>
          </p:nvPr>
        </p:nvGraphicFramePr>
        <p:xfrm>
          <a:off x="948634" y="1599261"/>
          <a:ext cx="10819296" cy="5471473"/>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Based on the conclusion made in the study of FS_MUSIM (</a:t>
                      </a:r>
                      <a:r>
                        <a:rPr lang="en-US" sz="1800" kern="1200" dirty="0">
                          <a:solidFill>
                            <a:schemeClr val="tx1"/>
                          </a:solidFill>
                          <a:effectLst/>
                          <a:latin typeface="+mn-lt"/>
                          <a:ea typeface="+mn-ea"/>
                          <a:cs typeface="+mn-cs"/>
                        </a:rPr>
                        <a:t>SP-190241</a:t>
                      </a:r>
                      <a:r>
                        <a:rPr lang="en-GB" sz="1800" kern="1200" dirty="0">
                          <a:solidFill>
                            <a:schemeClr val="tx1"/>
                          </a:solidFill>
                          <a:effectLst/>
                          <a:latin typeface="+mn-lt"/>
                          <a:ea typeface="+mn-ea"/>
                          <a:cs typeface="+mn-cs"/>
                        </a:rPr>
                        <a:t>), the aim of this work item (SP-190309) is to address the following aspects and provide consolidate service requirements in TS 22.278, TS 22.261, and TS 22.101 for enabling multi-USIM devices supports in EPS and 5G system:</a:t>
                      </a:r>
                      <a:r>
                        <a:rPr lang="en-US" sz="1800" kern="1200" baseline="0" dirty="0">
                          <a:solidFill>
                            <a:schemeClr val="tx1"/>
                          </a:solidFill>
                          <a:effectLst/>
                          <a:latin typeface="+mn-lt"/>
                          <a:ea typeface="+mn-ea"/>
                          <a:cs typeface="+mn-cs"/>
                        </a:rPr>
                        <a:t> </a:t>
                      </a:r>
                      <a:r>
                        <a:rPr lang="en-US" sz="1800" kern="1200" dirty="0">
                          <a:solidFill>
                            <a:schemeClr val="tx1"/>
                          </a:solidFill>
                          <a:effectLst/>
                          <a:latin typeface="+mn-lt"/>
                          <a:ea typeface="+mn-ea"/>
                          <a:cs typeface="+mn-cs"/>
                        </a:rPr>
                        <a:t>Enabling the support for terminal with multiple USIMs, </a:t>
                      </a:r>
                      <a:r>
                        <a:rPr lang="en-GB" sz="1800" kern="1200" dirty="0">
                          <a:solidFill>
                            <a:schemeClr val="tx1"/>
                          </a:solidFill>
                          <a:effectLst/>
                          <a:latin typeface="+mn-lt"/>
                          <a:ea typeface="+mn-ea"/>
                          <a:cs typeface="+mn-cs"/>
                        </a:rPr>
                        <a:t>Supporting Mobile-Terminated Service by providing service categories for the network to specify the service that triggers paging in the paging procedure,</a:t>
                      </a:r>
                      <a:r>
                        <a:rPr lang="en-GB" sz="1800" kern="1200" baseline="0" dirty="0">
                          <a:solidFill>
                            <a:schemeClr val="tx1"/>
                          </a:solidFill>
                          <a:effectLst/>
                          <a:latin typeface="+mn-lt"/>
                          <a:ea typeface="+mn-ea"/>
                          <a:cs typeface="+mn-cs"/>
                        </a:rPr>
                        <a:t> and </a:t>
                      </a:r>
                      <a:r>
                        <a:rPr lang="en-US" sz="1800" kern="1200" dirty="0">
                          <a:solidFill>
                            <a:schemeClr val="tx1"/>
                          </a:solidFill>
                          <a:effectLst/>
                          <a:latin typeface="+mn-lt"/>
                          <a:ea typeface="+mn-ea"/>
                          <a:cs typeface="+mn-cs"/>
                        </a:rPr>
                        <a:t>handling of service </a:t>
                      </a:r>
                      <a:r>
                        <a:rPr lang="en-US" sz="1800" kern="1200" noProof="0" dirty="0">
                          <a:solidFill>
                            <a:schemeClr val="tx1"/>
                          </a:solidFill>
                          <a:effectLst/>
                          <a:latin typeface="+mn-lt"/>
                          <a:ea typeface="+mn-ea"/>
                          <a:cs typeface="+mn-cs"/>
                        </a:rPr>
                        <a:t>prioritization</a:t>
                      </a:r>
                      <a:r>
                        <a:rPr lang="en-US" sz="1800" kern="1200" dirty="0">
                          <a:solidFill>
                            <a:schemeClr val="tx1"/>
                          </a:solidFill>
                          <a:effectLst/>
                          <a:latin typeface="+mn-lt"/>
                          <a:ea typeface="+mn-ea"/>
                          <a:cs typeface="+mn-cs"/>
                        </a:rPr>
                        <a:t> and specifying the UE </a:t>
                      </a:r>
                      <a:r>
                        <a:rPr lang="en-US" sz="1800" kern="1200" dirty="0" err="1">
                          <a:solidFill>
                            <a:schemeClr val="tx1"/>
                          </a:solidFill>
                          <a:effectLst/>
                          <a:latin typeface="+mn-lt"/>
                          <a:ea typeface="+mn-ea"/>
                          <a:cs typeface="+mn-cs"/>
                        </a:rPr>
                        <a:t>behaviour</a:t>
                      </a:r>
                      <a:r>
                        <a:rPr lang="en-US" sz="1800" kern="1200" dirty="0">
                          <a:solidFill>
                            <a:schemeClr val="tx1"/>
                          </a:solidFill>
                          <a:effectLst/>
                          <a:latin typeface="+mn-lt"/>
                          <a:ea typeface="+mn-ea"/>
                          <a:cs typeface="+mn-cs"/>
                        </a:rPr>
                        <a:t> upon reception of paging information based on USIM configuration or user preferences or both</a:t>
                      </a:r>
                      <a:r>
                        <a:rPr lang="en-GB" sz="1800" kern="1200" dirty="0">
                          <a:solidFill>
                            <a:schemeClr val="tx1"/>
                          </a:solidFill>
                          <a:effectLst/>
                          <a:latin typeface="+mn-lt"/>
                          <a:ea typeface="+mn-ea"/>
                          <a:cs typeface="+mn-cs"/>
                        </a:rPr>
                        <a:t>, and Handling of emergency calls and sessions.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200" dirty="0">
                          <a:solidFill>
                            <a:schemeClr val="tx1"/>
                          </a:solidFill>
                          <a:effectLst/>
                          <a:latin typeface="+mn-lt"/>
                          <a:ea typeface="+mn-ea"/>
                          <a:cs typeface="+mn-cs"/>
                        </a:rPr>
                        <a:t>Ellen C Liao (Intel)</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kern="1200" dirty="0">
                          <a:solidFill>
                            <a:schemeClr val="tx1"/>
                          </a:solidFill>
                          <a:effectLst/>
                          <a:latin typeface="+mn-lt"/>
                          <a:ea typeface="+mn-ea"/>
                          <a:cs typeface="+mn-cs"/>
                        </a:rPr>
                        <a:t>TR 22.834 </a:t>
                      </a:r>
                      <a:r>
                        <a:rPr lang="en-US" sz="1800" kern="1200" dirty="0">
                          <a:solidFill>
                            <a:schemeClr val="tx1"/>
                          </a:solidFill>
                          <a:effectLst/>
                          <a:latin typeface="+mn-lt"/>
                          <a:ea typeface="+mn-ea"/>
                          <a:cs typeface="+mn-cs"/>
                        </a:rPr>
                        <a:t>Study on Support for Multi-USIM Devices </a:t>
                      </a:r>
                      <a:endParaRPr lang="fr-FR" sz="1800" kern="1200" dirty="0">
                        <a:solidFill>
                          <a:schemeClr val="tx1"/>
                        </a:solidFill>
                        <a:effectLst/>
                        <a:latin typeface="+mn-lt"/>
                        <a:ea typeface="+mn-ea"/>
                        <a:cs typeface="+mn-cs"/>
                      </a:endParaRPr>
                    </a:p>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dirty="0"/>
                        <a:t>TS 22.261 Service requirements for next generation new services and markets</a:t>
                      </a:r>
                    </a:p>
                    <a:p>
                      <a:pPr marL="0" marR="0" lvl="0" indent="0" algn="just" defTabSz="914400" rtl="0" eaLnBrk="1" fontAlgn="auto" latinLnBrk="0" hangingPunct="0">
                        <a:lnSpc>
                          <a:spcPct val="100000"/>
                        </a:lnSpc>
                        <a:spcBef>
                          <a:spcPts val="0"/>
                        </a:spcBef>
                        <a:spcAft>
                          <a:spcPts val="0"/>
                        </a:spcAft>
                        <a:buClrTx/>
                        <a:buSzTx/>
                        <a:buFontTx/>
                        <a:buNone/>
                        <a:tabLst/>
                        <a:defRPr/>
                      </a:pPr>
                      <a:r>
                        <a:rPr lang="fr-FR" sz="1800" i="0" dirty="0">
                          <a:solidFill>
                            <a:schemeClr val="tx1"/>
                          </a:solidFill>
                        </a:rPr>
                        <a:t>TS 22.278 </a:t>
                      </a:r>
                      <a:r>
                        <a:rPr lang="en-US" sz="1800" b="0" i="0" kern="1200" dirty="0">
                          <a:solidFill>
                            <a:schemeClr val="tx1"/>
                          </a:solidFill>
                          <a:effectLst/>
                          <a:latin typeface="+mn-lt"/>
                          <a:ea typeface="+mn-ea"/>
                          <a:cs typeface="+mn-cs"/>
                        </a:rPr>
                        <a:t>Service requirements for the Evolved Packet System (EPS)</a:t>
                      </a:r>
                      <a:endParaRPr lang="en-GB" sz="1800" i="0" kern="1200" dirty="0">
                        <a:solidFill>
                          <a:schemeClr val="tx1"/>
                        </a:solidFill>
                        <a:effectLst/>
                        <a:latin typeface="+mn-lt"/>
                        <a:ea typeface="+mn-ea"/>
                        <a:cs typeface="+mn-cs"/>
                      </a:endParaRPr>
                    </a:p>
                    <a:p>
                      <a:pPr marL="0" indent="0" algn="just" hangingPunct="0">
                        <a:buNone/>
                      </a:pPr>
                      <a:r>
                        <a:rPr lang="fr-FR" sz="1800" i="0" dirty="0"/>
                        <a:t>TS </a:t>
                      </a:r>
                      <a:r>
                        <a:rPr lang="en-GB" sz="1800" i="0" kern="1200" dirty="0">
                          <a:solidFill>
                            <a:schemeClr val="tx1"/>
                          </a:solidFill>
                          <a:effectLst/>
                          <a:latin typeface="+mn-lt"/>
                          <a:ea typeface="+mn-ea"/>
                          <a:cs typeface="+mn-cs"/>
                        </a:rPr>
                        <a:t>22.101 </a:t>
                      </a:r>
                      <a:r>
                        <a:rPr lang="nl-NL" dirty="0"/>
                        <a:t>Service </a:t>
                      </a:r>
                      <a:r>
                        <a:rPr lang="nl-NL" dirty="0" err="1"/>
                        <a:t>aspects</a:t>
                      </a:r>
                      <a:r>
                        <a:rPr lang="nl-NL" dirty="0"/>
                        <a:t>; Service </a:t>
                      </a:r>
                      <a:r>
                        <a:rPr lang="nl-NL" dirty="0" err="1"/>
                        <a:t>principles</a:t>
                      </a:r>
                      <a:endParaRPr lang="en-US" sz="1800" i="0" dirty="0"/>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Multi SIM operation.</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243200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NCIS: </a:t>
            </a:r>
            <a:r>
              <a:rPr lang="nl-NL" sz="3600" b="1" dirty="0"/>
              <a:t>Network </a:t>
            </a:r>
            <a:r>
              <a:rPr lang="nl-NL" sz="3600" b="1" dirty="0" err="1"/>
              <a:t>Controlled</a:t>
            </a:r>
            <a:r>
              <a:rPr lang="nl-NL" sz="3600" b="1" dirty="0"/>
              <a:t> Interactive Service </a:t>
            </a:r>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677804456"/>
              </p:ext>
            </p:extLst>
          </p:nvPr>
        </p:nvGraphicFramePr>
        <p:xfrm>
          <a:off x="948634" y="1599261"/>
          <a:ext cx="10819296" cy="530543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lvl="0" hangingPunct="0"/>
                      <a:r>
                        <a:rPr lang="en-US" dirty="0"/>
                        <a:t>Objective: The aim of this work is to specify the interactive service requirements in additions to existing requirements e.g. KPI requirements defined in SMARTER and </a:t>
                      </a:r>
                      <a:r>
                        <a:rPr lang="en-US" dirty="0" err="1"/>
                        <a:t>ProSe</a:t>
                      </a:r>
                      <a:r>
                        <a:rPr lang="en-US" dirty="0"/>
                        <a:t> requirements in TS 22.278. Specifically, aspects to be specified are: KPIs for interactive service (including data rate, latency, reliability, user number, etc.) required for either </a:t>
                      </a:r>
                      <a:r>
                        <a:rPr lang="en-US" dirty="0" err="1"/>
                        <a:t>ProSe</a:t>
                      </a:r>
                      <a:r>
                        <a:rPr lang="en-US" dirty="0"/>
                        <a:t> Communication path or 5GC path; Group support and management for interactive service required for either </a:t>
                      </a:r>
                      <a:r>
                        <a:rPr lang="en-US" dirty="0" err="1"/>
                        <a:t>ProSe</a:t>
                      </a:r>
                      <a:r>
                        <a:rPr lang="en-US" dirty="0"/>
                        <a:t> Communication or 5GC path; </a:t>
                      </a:r>
                      <a:r>
                        <a:rPr lang="en-GB" sz="1800" kern="1200" dirty="0">
                          <a:solidFill>
                            <a:schemeClr val="tx1"/>
                          </a:solidFill>
                          <a:effectLst/>
                          <a:latin typeface="+mn-lt"/>
                          <a:ea typeface="+mn-ea"/>
                          <a:cs typeface="+mn-cs"/>
                        </a:rPr>
                        <a:t>Requirements related to suitable Hosted Service discovery.</a:t>
                      </a:r>
                      <a:endParaRPr lang="nl-NL" sz="1800" kern="1200" dirty="0">
                        <a:solidFill>
                          <a:schemeClr val="tx1"/>
                        </a:solidFill>
                        <a:effectLst/>
                        <a:latin typeface="+mn-lt"/>
                        <a:ea typeface="+mn-ea"/>
                        <a:cs typeface="+mn-cs"/>
                      </a:endParaRPr>
                    </a:p>
                    <a:p>
                      <a:pPr hangingPunct="0"/>
                      <a:r>
                        <a:rPr lang="en-GB" sz="1800" kern="1200" dirty="0">
                          <a:solidFill>
                            <a:schemeClr val="tx1"/>
                          </a:solidFill>
                          <a:effectLst/>
                          <a:latin typeface="+mn-lt"/>
                          <a:ea typeface="+mn-ea"/>
                          <a:cs typeface="+mn-cs"/>
                        </a:rPr>
                        <a:t>Normative requirements documented in this work item apply to 5GS with NR.</a:t>
                      </a:r>
                      <a:endParaRPr lang="nl-NL" sz="1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Ning Yang (OPPO)</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22.842 </a:t>
                      </a:r>
                      <a:r>
                        <a:rPr lang="it-IT" sz="1800" kern="1200" dirty="0">
                          <a:solidFill>
                            <a:schemeClr val="tx1"/>
                          </a:solidFill>
                          <a:effectLst/>
                          <a:latin typeface="+mn-lt"/>
                          <a:ea typeface="+mn-ea"/>
                          <a:cs typeface="+mn-cs"/>
                        </a:rPr>
                        <a:t>Study on Network Controlled Interactive Service in 5GS</a:t>
                      </a:r>
                      <a:r>
                        <a:rPr lang="en-US" sz="1800" kern="1200" dirty="0">
                          <a:solidFill>
                            <a:schemeClr val="tx1"/>
                          </a:solidFill>
                          <a:effectLst/>
                          <a:latin typeface="+mn-lt"/>
                          <a:ea typeface="+mn-ea"/>
                          <a:cs typeface="+mn-cs"/>
                        </a:rPr>
                        <a:t> (FS_NCIS)</a:t>
                      </a:r>
                    </a:p>
                    <a:p>
                      <a:pPr marL="0" indent="0" algn="just" hangingPunct="0">
                        <a:buNone/>
                      </a:pPr>
                      <a:r>
                        <a:rPr lang="en-US" sz="1800" dirty="0"/>
                        <a:t>TS 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Sidelink </a:t>
                      </a:r>
                      <a:r>
                        <a:rPr lang="nl-NL" sz="1800" dirty="0" err="1"/>
                        <a:t>enhancements</a:t>
                      </a:r>
                      <a:r>
                        <a:rPr lang="nl-NL" sz="1800" dirty="0"/>
                        <a:t>, XR&amp;5G. </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1220721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REFEC: enhanced Relays for Energy </a:t>
            </a:r>
            <a:r>
              <a:rPr lang="en-US" sz="3600" b="1" dirty="0" err="1"/>
              <a:t>eFficiency</a:t>
            </a:r>
            <a:r>
              <a:rPr lang="en-US" sz="3600" b="1" dirty="0"/>
              <a:t> and Extensive Coverage </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3610420114"/>
              </p:ext>
            </p:extLst>
          </p:nvPr>
        </p:nvGraphicFramePr>
        <p:xfrm>
          <a:off x="948634" y="1690688"/>
          <a:ext cx="10819296" cy="530543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t>The objective of this work item is to develop Stage 1 normative service requirements for multi-hop relay by enhancing the work done for 'Indirect 3GPP Communication' in TS 22.278. This work will consider the potential requirements and KPIs in different domains (e.g. </a:t>
                      </a:r>
                      <a:r>
                        <a:rPr lang="en-US" dirty="0" err="1"/>
                        <a:t>inHome</a:t>
                      </a:r>
                      <a:r>
                        <a:rPr lang="en-US" dirty="0"/>
                        <a:t>, </a:t>
                      </a:r>
                      <a:r>
                        <a:rPr lang="en-US" dirty="0" err="1"/>
                        <a:t>SmartCities</a:t>
                      </a:r>
                      <a:r>
                        <a:rPr lang="en-US" dirty="0"/>
                        <a:t>, </a:t>
                      </a:r>
                      <a:r>
                        <a:rPr lang="en-US" dirty="0" err="1"/>
                        <a:t>SmartFarming</a:t>
                      </a:r>
                      <a:r>
                        <a:rPr lang="en-US" dirty="0"/>
                        <a:t>, </a:t>
                      </a:r>
                      <a:r>
                        <a:rPr lang="en-US" dirty="0" err="1"/>
                        <a:t>SmartFactories</a:t>
                      </a:r>
                      <a:r>
                        <a:rPr lang="en-US" dirty="0"/>
                        <a:t>, Smart Energy, Public Safety, Logistics) identified and concluded in TR 22.866 and use them as the basis for developing stage 1 normative requirements. This work item aims to update TS 22.261 to include multi-hop support for UE-to-Network Relay UEs regarding the following aspects: - General aspects. - Permissions and authorization. - Relay selection. - Relays for IoT. - Service continuity. - Functionality Exposure to 3rd parties. - Traffic scenarios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Toon Norp (KPN)</a:t>
                      </a: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22.866 </a:t>
                      </a:r>
                      <a:r>
                        <a:rPr lang="en-US" sz="1800" kern="1200" dirty="0">
                          <a:solidFill>
                            <a:schemeClr val="tx1"/>
                          </a:solidFill>
                          <a:effectLst/>
                          <a:latin typeface="+mn-lt"/>
                          <a:ea typeface="+mn-ea"/>
                          <a:cs typeface="+mn-cs"/>
                        </a:rPr>
                        <a:t>Study on enhanced Relays for Energy </a:t>
                      </a:r>
                      <a:r>
                        <a:rPr lang="en-US" sz="1800" kern="1200" dirty="0" err="1">
                          <a:solidFill>
                            <a:schemeClr val="tx1"/>
                          </a:solidFill>
                          <a:effectLst/>
                          <a:latin typeface="+mn-lt"/>
                          <a:ea typeface="+mn-ea"/>
                          <a:cs typeface="+mn-cs"/>
                        </a:rPr>
                        <a:t>eFficiency</a:t>
                      </a:r>
                      <a:r>
                        <a:rPr lang="en-US" sz="1800" kern="1200" dirty="0">
                          <a:solidFill>
                            <a:schemeClr val="tx1"/>
                          </a:solidFill>
                          <a:effectLst/>
                          <a:latin typeface="+mn-lt"/>
                          <a:ea typeface="+mn-ea"/>
                          <a:cs typeface="+mn-cs"/>
                        </a:rPr>
                        <a:t> and Extensive Coverage </a:t>
                      </a:r>
                      <a:endParaRPr lang="nl-NL" sz="1800" dirty="0"/>
                    </a:p>
                    <a:p>
                      <a:pPr marL="0" indent="0" algn="just" hangingPunct="0">
                        <a:buNone/>
                      </a:pPr>
                      <a:r>
                        <a:rPr lang="en-US" sz="1800" dirty="0"/>
                        <a:t>TS 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Sidelink </a:t>
                      </a:r>
                      <a:r>
                        <a:rPr lang="nl-NL" sz="1800" dirty="0" err="1"/>
                        <a:t>enhancements</a:t>
                      </a:r>
                      <a:r>
                        <a:rPr lang="nl-NL" sz="1800" dirty="0"/>
                        <a:t>, </a:t>
                      </a:r>
                      <a:r>
                        <a:rPr lang="en-US" sz="1800" dirty="0"/>
                        <a:t>NB IoT and EMTC enhancements.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3472423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838200" y="1630408"/>
            <a:ext cx="10515600"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eaLnBrk="0" fontAlgn="base" hangingPunct="0">
              <a:spcBef>
                <a:spcPct val="20000"/>
              </a:spcBef>
              <a:spcAft>
                <a:spcPct val="0"/>
              </a:spcAft>
              <a:buBlip>
                <a:blip r:embed="rId2"/>
              </a:buBlip>
            </a:pPr>
            <a:r>
              <a:rPr lang="en-US" dirty="0">
                <a:ea typeface="MS PGothic" panose="020B0600070205080204" pitchFamily="34" charset="-128"/>
              </a:rPr>
              <a:t>These slides aims to map the work done in SA1 with the RAN working areas that are currently being discussed in the context of Rel17.</a:t>
            </a:r>
          </a:p>
          <a:p>
            <a:pPr marL="452438" indent="-452438" eaLnBrk="0" fontAlgn="base" hangingPunct="0">
              <a:spcBef>
                <a:spcPct val="20000"/>
              </a:spcBef>
              <a:spcAft>
                <a:spcPct val="0"/>
              </a:spcAft>
              <a:buBlip>
                <a:blip r:embed="rId2"/>
              </a:buBlip>
            </a:pPr>
            <a:r>
              <a:rPr lang="en-US" dirty="0">
                <a:ea typeface="MS PGothic" panose="020B0600070205080204" pitchFamily="34" charset="-128"/>
              </a:rPr>
              <a:t>Rel 17 Stage 1 freeze will be done in Dec 2019. Therefore, we also point to TR of on going studies in Rel17.  Be aware requirements from TRs can still change in the normative stage.</a:t>
            </a:r>
          </a:p>
          <a:p>
            <a:pPr marL="342900" indent="-342900" eaLnBrk="0" fontAlgn="base" hangingPunct="0">
              <a:spcBef>
                <a:spcPct val="20000"/>
              </a:spcBef>
              <a:spcAft>
                <a:spcPct val="0"/>
              </a:spcAft>
              <a:buBlip>
                <a:blip r:embed="rId2"/>
              </a:buBlip>
            </a:pPr>
            <a:r>
              <a:rPr lang="en-US" dirty="0">
                <a:ea typeface="MS PGothic" panose="020B0600070205080204" pitchFamily="34" charset="-128"/>
              </a:rPr>
              <a:t> Release 17 WI codes</a:t>
            </a: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119062"/>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nl-NL" sz="3600" b="1" dirty="0" err="1"/>
              <a:t>Introduction</a:t>
            </a:r>
            <a:endParaRPr lang="nl-NL" sz="3600" b="1" dirty="0"/>
          </a:p>
        </p:txBody>
      </p:sp>
      <p:sp>
        <p:nvSpPr>
          <p:cNvPr id="4" name="TextBox 3">
            <a:extLst>
              <a:ext uri="{FF2B5EF4-FFF2-40B4-BE49-F238E27FC236}">
                <a16:creationId xmlns:a16="http://schemas.microsoft.com/office/drawing/2014/main" id="{86E6DF44-DD95-49EE-A29A-3AE7025BBFC0}"/>
              </a:ext>
            </a:extLst>
          </p:cNvPr>
          <p:cNvSpPr txBox="1"/>
          <p:nvPr/>
        </p:nvSpPr>
        <p:spPr>
          <a:xfrm>
            <a:off x="1301531" y="4538795"/>
            <a:ext cx="5201940" cy="2185214"/>
          </a:xfrm>
          <a:prstGeom prst="rect">
            <a:avLst/>
          </a:prstGeom>
          <a:noFill/>
        </p:spPr>
        <p:txBody>
          <a:bodyPr wrap="square" rtlCol="0">
            <a:spAutoFit/>
          </a:bodyPr>
          <a:lstStyle/>
          <a:p>
            <a:pPr marL="622300" indent="-622300"/>
            <a:r>
              <a:rPr lang="nl-NL" sz="1700" b="1" dirty="0"/>
              <a:t>NCIS - </a:t>
            </a:r>
            <a:r>
              <a:rPr lang="en-US" sz="1700" dirty="0"/>
              <a:t>Network Controlled Interactive Service Requirements</a:t>
            </a:r>
            <a:r>
              <a:rPr lang="en-US" sz="1700" i="1" dirty="0"/>
              <a:t> </a:t>
            </a:r>
            <a:endParaRPr lang="nl-NL" sz="1700" dirty="0"/>
          </a:p>
          <a:p>
            <a:pPr marL="622300" indent="-622300"/>
            <a:r>
              <a:rPr lang="nl-NL" sz="1700" b="1" dirty="0"/>
              <a:t>EAV - </a:t>
            </a:r>
            <a:r>
              <a:rPr lang="en-US" sz="1700" dirty="0"/>
              <a:t>enhancement for UAVs </a:t>
            </a:r>
            <a:endParaRPr lang="nl-NL" sz="1700" dirty="0"/>
          </a:p>
          <a:p>
            <a:pPr marL="622300" indent="-622300"/>
            <a:r>
              <a:rPr lang="nl-NL" sz="1700" b="1" dirty="0"/>
              <a:t>MONASTERYEND - </a:t>
            </a:r>
            <a:r>
              <a:rPr lang="en-US" altLang="nl-NL" sz="1700" dirty="0"/>
              <a:t>Complete Gap Analysis for Railways Mobile Communication System</a:t>
            </a:r>
            <a:endParaRPr lang="nl-NL" sz="1700" dirty="0"/>
          </a:p>
          <a:p>
            <a:pPr marL="622300" indent="-622300"/>
            <a:r>
              <a:rPr lang="nl-NL" sz="1700" b="1" dirty="0" err="1"/>
              <a:t>eCAV</a:t>
            </a:r>
            <a:r>
              <a:rPr lang="nl-NL" sz="1700" b="1" dirty="0"/>
              <a:t> - </a:t>
            </a:r>
            <a:r>
              <a:rPr lang="en-US" sz="1700" dirty="0"/>
              <a:t>enhancements for cyber-physical control applications in vertical domains </a:t>
            </a:r>
            <a:endParaRPr lang="nl-NL" sz="1700" dirty="0"/>
          </a:p>
          <a:p>
            <a:pPr marL="622300" indent="-622300"/>
            <a:r>
              <a:rPr lang="nl-NL" sz="1700" b="1" dirty="0"/>
              <a:t>AVPROD - </a:t>
            </a:r>
            <a:r>
              <a:rPr lang="it-IT" sz="1700" dirty="0"/>
              <a:t>Audio-Visual Service Production </a:t>
            </a:r>
            <a:endParaRPr lang="nl-NL" sz="1700" dirty="0"/>
          </a:p>
        </p:txBody>
      </p:sp>
      <p:sp>
        <p:nvSpPr>
          <p:cNvPr id="5" name="TextBox 4">
            <a:extLst>
              <a:ext uri="{FF2B5EF4-FFF2-40B4-BE49-F238E27FC236}">
                <a16:creationId xmlns:a16="http://schemas.microsoft.com/office/drawing/2014/main" id="{FF66CBD4-FF54-4F5C-B675-93BAE29CFF75}"/>
              </a:ext>
            </a:extLst>
          </p:cNvPr>
          <p:cNvSpPr txBox="1"/>
          <p:nvPr/>
        </p:nvSpPr>
        <p:spPr>
          <a:xfrm>
            <a:off x="6358089" y="4538795"/>
            <a:ext cx="5102592" cy="2708434"/>
          </a:xfrm>
          <a:prstGeom prst="rect">
            <a:avLst/>
          </a:prstGeom>
          <a:noFill/>
        </p:spPr>
        <p:txBody>
          <a:bodyPr wrap="square" rtlCol="0">
            <a:spAutoFit/>
          </a:bodyPr>
          <a:lstStyle/>
          <a:p>
            <a:pPr marL="622300" indent="-622300"/>
            <a:r>
              <a:rPr lang="nl-NL" sz="1700" b="1" dirty="0"/>
              <a:t>ATRAC - </a:t>
            </a:r>
            <a:r>
              <a:rPr lang="en-US" sz="1700" dirty="0"/>
              <a:t>Asset Tracking Use Cases </a:t>
            </a:r>
            <a:endParaRPr lang="nl-NL" sz="1700" dirty="0"/>
          </a:p>
          <a:p>
            <a:pPr marL="622300" indent="-622300"/>
            <a:r>
              <a:rPr lang="nl-NL" sz="1700" b="1" dirty="0"/>
              <a:t>MUSIM - </a:t>
            </a:r>
            <a:r>
              <a:rPr lang="en-US" sz="1700" dirty="0"/>
              <a:t>Support for Multi-USIM Devices </a:t>
            </a:r>
            <a:endParaRPr lang="nl-NL" sz="1700" dirty="0"/>
          </a:p>
          <a:p>
            <a:pPr marL="723900" indent="-723900"/>
            <a:r>
              <a:rPr lang="nl-NL" sz="1700" b="1" dirty="0"/>
              <a:t>MINT - </a:t>
            </a:r>
            <a:r>
              <a:rPr lang="en-US" sz="1700" dirty="0"/>
              <a:t>Support for Minimization of service   Interruption </a:t>
            </a:r>
            <a:endParaRPr lang="nl-NL" sz="1700" dirty="0"/>
          </a:p>
          <a:p>
            <a:pPr marL="622300" indent="-622300"/>
            <a:r>
              <a:rPr lang="nl-NL" sz="1700" b="1" dirty="0"/>
              <a:t>CMED - </a:t>
            </a:r>
            <a:r>
              <a:rPr lang="en-US" sz="1700" dirty="0"/>
              <a:t>Communication Services for Critical Medical Applications </a:t>
            </a:r>
          </a:p>
          <a:p>
            <a:pPr marL="622300" indent="-622300"/>
            <a:r>
              <a:rPr lang="nl-NL" sz="1700" b="1" dirty="0"/>
              <a:t>REFEC - </a:t>
            </a:r>
            <a:r>
              <a:rPr lang="en-US" sz="1700" dirty="0"/>
              <a:t>enhanced Relays for Energy </a:t>
            </a:r>
            <a:r>
              <a:rPr lang="en-US" sz="1700" dirty="0" err="1"/>
              <a:t>eFficiency</a:t>
            </a:r>
            <a:r>
              <a:rPr lang="en-US" sz="1700" dirty="0"/>
              <a:t> and Extensive Coverage </a:t>
            </a:r>
            <a:endParaRPr lang="nl-NL" sz="1700" dirty="0"/>
          </a:p>
          <a:p>
            <a:pPr marL="622300" indent="-622300"/>
            <a:endParaRPr lang="nl-NL" sz="1700" dirty="0"/>
          </a:p>
          <a:p>
            <a:endParaRPr lang="nl-NL" sz="1700" dirty="0"/>
          </a:p>
        </p:txBody>
      </p:sp>
    </p:spTree>
    <p:extLst>
      <p:ext uri="{BB962C8B-B14F-4D97-AF65-F5344CB8AC3E}">
        <p14:creationId xmlns:p14="http://schemas.microsoft.com/office/powerpoint/2010/main" val="1677432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7B4E457-C9B4-45C5-8D24-A82A1F3EC330}"/>
              </a:ext>
            </a:extLst>
          </p:cNvPr>
          <p:cNvSpPr/>
          <p:nvPr/>
        </p:nvSpPr>
        <p:spPr>
          <a:xfrm>
            <a:off x="0" y="0"/>
            <a:ext cx="12192000" cy="68579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73" name="Group 272">
            <a:extLst>
              <a:ext uri="{FF2B5EF4-FFF2-40B4-BE49-F238E27FC236}">
                <a16:creationId xmlns:a16="http://schemas.microsoft.com/office/drawing/2014/main" id="{A8197516-B8A7-4E62-9972-E202786679C9}"/>
              </a:ext>
            </a:extLst>
          </p:cNvPr>
          <p:cNvGrpSpPr/>
          <p:nvPr/>
        </p:nvGrpSpPr>
        <p:grpSpPr>
          <a:xfrm>
            <a:off x="307569" y="-603570"/>
            <a:ext cx="11571663" cy="7461570"/>
            <a:chOff x="92306" y="-634959"/>
            <a:chExt cx="11571663" cy="7461570"/>
          </a:xfrm>
        </p:grpSpPr>
        <p:sp>
          <p:nvSpPr>
            <p:cNvPr id="147" name="Rectangle 146">
              <a:extLst>
                <a:ext uri="{FF2B5EF4-FFF2-40B4-BE49-F238E27FC236}">
                  <a16:creationId xmlns:a16="http://schemas.microsoft.com/office/drawing/2014/main" id="{39A1D776-02F8-4C40-83BC-893C2BE38638}"/>
                </a:ext>
              </a:extLst>
            </p:cNvPr>
            <p:cNvSpPr/>
            <p:nvPr/>
          </p:nvSpPr>
          <p:spPr>
            <a:xfrm>
              <a:off x="10837943"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6" name="Rectangle 35">
              <a:extLst>
                <a:ext uri="{FF2B5EF4-FFF2-40B4-BE49-F238E27FC236}">
                  <a16:creationId xmlns:a16="http://schemas.microsoft.com/office/drawing/2014/main" id="{8438ABFD-9801-4FA7-A223-BB735E9AF787}"/>
                </a:ext>
              </a:extLst>
            </p:cNvPr>
            <p:cNvSpPr/>
            <p:nvPr/>
          </p:nvSpPr>
          <p:spPr>
            <a:xfrm>
              <a:off x="9648724"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4" name="Rectangle 33">
              <a:extLst>
                <a:ext uri="{FF2B5EF4-FFF2-40B4-BE49-F238E27FC236}">
                  <a16:creationId xmlns:a16="http://schemas.microsoft.com/office/drawing/2014/main" id="{5D2E1AF0-B642-4F49-BEA8-41C39CEB5111}"/>
                </a:ext>
              </a:extLst>
            </p:cNvPr>
            <p:cNvSpPr/>
            <p:nvPr/>
          </p:nvSpPr>
          <p:spPr>
            <a:xfrm>
              <a:off x="8480034"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p>
          </p:txBody>
        </p:sp>
        <p:sp>
          <p:nvSpPr>
            <p:cNvPr id="32" name="Rectangle 31">
              <a:extLst>
                <a:ext uri="{FF2B5EF4-FFF2-40B4-BE49-F238E27FC236}">
                  <a16:creationId xmlns:a16="http://schemas.microsoft.com/office/drawing/2014/main" id="{79047274-0BF2-4CAF-AF17-7943604081D4}"/>
                </a:ext>
              </a:extLst>
            </p:cNvPr>
            <p:cNvSpPr/>
            <p:nvPr/>
          </p:nvSpPr>
          <p:spPr>
            <a:xfrm>
              <a:off x="7303841"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0" name="Rectangle 29">
              <a:extLst>
                <a:ext uri="{FF2B5EF4-FFF2-40B4-BE49-F238E27FC236}">
                  <a16:creationId xmlns:a16="http://schemas.microsoft.com/office/drawing/2014/main" id="{52AE305A-6BE0-4E9A-9AB8-028ADADA75EB}"/>
                </a:ext>
              </a:extLst>
            </p:cNvPr>
            <p:cNvSpPr/>
            <p:nvPr/>
          </p:nvSpPr>
          <p:spPr>
            <a:xfrm>
              <a:off x="6123933"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8" name="Rectangle 27">
              <a:extLst>
                <a:ext uri="{FF2B5EF4-FFF2-40B4-BE49-F238E27FC236}">
                  <a16:creationId xmlns:a16="http://schemas.microsoft.com/office/drawing/2014/main" id="{62E0E209-3A35-4188-B53F-555329A87F3A}"/>
                </a:ext>
              </a:extLst>
            </p:cNvPr>
            <p:cNvSpPr/>
            <p:nvPr/>
          </p:nvSpPr>
          <p:spPr>
            <a:xfrm>
              <a:off x="4950739"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6" name="Rectangle 25">
              <a:extLst>
                <a:ext uri="{FF2B5EF4-FFF2-40B4-BE49-F238E27FC236}">
                  <a16:creationId xmlns:a16="http://schemas.microsoft.com/office/drawing/2014/main" id="{5A78FAC9-2EDA-448F-9D60-69D262BED52D}"/>
                </a:ext>
              </a:extLst>
            </p:cNvPr>
            <p:cNvSpPr/>
            <p:nvPr/>
          </p:nvSpPr>
          <p:spPr>
            <a:xfrm>
              <a:off x="3778407" y="1536124"/>
              <a:ext cx="586597" cy="52904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4" name="Rectangle 23">
              <a:extLst>
                <a:ext uri="{FF2B5EF4-FFF2-40B4-BE49-F238E27FC236}">
                  <a16:creationId xmlns:a16="http://schemas.microsoft.com/office/drawing/2014/main" id="{C0B87C2B-90A3-4463-AC4D-E0E20DCC5430}"/>
                </a:ext>
              </a:extLst>
            </p:cNvPr>
            <p:cNvSpPr/>
            <p:nvPr/>
          </p:nvSpPr>
          <p:spPr>
            <a:xfrm>
              <a:off x="2622873" y="1536124"/>
              <a:ext cx="586597" cy="529048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5" name="Rectangle 14">
              <a:extLst>
                <a:ext uri="{FF2B5EF4-FFF2-40B4-BE49-F238E27FC236}">
                  <a16:creationId xmlns:a16="http://schemas.microsoft.com/office/drawing/2014/main" id="{4444B88A-952A-4D06-B1FD-E509A7CDA868}"/>
                </a:ext>
              </a:extLst>
            </p:cNvPr>
            <p:cNvSpPr/>
            <p:nvPr/>
          </p:nvSpPr>
          <p:spPr>
            <a:xfrm>
              <a:off x="1431157" y="1536124"/>
              <a:ext cx="586597" cy="5290487"/>
            </a:xfrm>
            <a:prstGeom prst="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nl-NL" dirty="0"/>
            </a:p>
          </p:txBody>
        </p:sp>
        <p:cxnSp>
          <p:nvCxnSpPr>
            <p:cNvPr id="5" name="Straight Connector 4">
              <a:extLst>
                <a:ext uri="{FF2B5EF4-FFF2-40B4-BE49-F238E27FC236}">
                  <a16:creationId xmlns:a16="http://schemas.microsoft.com/office/drawing/2014/main" id="{351CA1EB-DF3B-4B6A-B44F-486CFD0609A4}"/>
                </a:ext>
              </a:extLst>
            </p:cNvPr>
            <p:cNvCxnSpPr>
              <a:cxnSpLocks/>
            </p:cNvCxnSpPr>
            <p:nvPr/>
          </p:nvCxnSpPr>
          <p:spPr>
            <a:xfrm>
              <a:off x="104631" y="1536173"/>
              <a:ext cx="11321414" cy="10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1BBE3FD-D040-4A62-A949-BF57711FAB7F}"/>
                </a:ext>
              </a:extLst>
            </p:cNvPr>
            <p:cNvCxnSpPr>
              <a:cxnSpLocks/>
            </p:cNvCxnSpPr>
            <p:nvPr/>
          </p:nvCxnSpPr>
          <p:spPr>
            <a:xfrm>
              <a:off x="92306" y="1900731"/>
              <a:ext cx="11321414" cy="205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E0F8D67-A67E-431D-80D3-156B21F78F58}"/>
                </a:ext>
              </a:extLst>
            </p:cNvPr>
            <p:cNvCxnSpPr>
              <a:cxnSpLocks/>
            </p:cNvCxnSpPr>
            <p:nvPr/>
          </p:nvCxnSpPr>
          <p:spPr>
            <a:xfrm>
              <a:off x="92306" y="2258605"/>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A881EB3-CFD5-4FE4-AA98-8EA3CF4A9FEB}"/>
                </a:ext>
              </a:extLst>
            </p:cNvPr>
            <p:cNvCxnSpPr>
              <a:cxnSpLocks/>
            </p:cNvCxnSpPr>
            <p:nvPr/>
          </p:nvCxnSpPr>
          <p:spPr>
            <a:xfrm>
              <a:off x="92306" y="2589047"/>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DEA6E75-63CD-4FD7-B911-C2CED5089F7E}"/>
                </a:ext>
              </a:extLst>
            </p:cNvPr>
            <p:cNvCxnSpPr>
              <a:cxnSpLocks/>
            </p:cNvCxnSpPr>
            <p:nvPr/>
          </p:nvCxnSpPr>
          <p:spPr>
            <a:xfrm flipV="1">
              <a:off x="92306" y="2967730"/>
              <a:ext cx="11321414" cy="21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C2D01A8-7A3F-44A6-9FA2-8A1D77323EAE}"/>
                </a:ext>
              </a:extLst>
            </p:cNvPr>
            <p:cNvCxnSpPr>
              <a:cxnSpLocks/>
            </p:cNvCxnSpPr>
            <p:nvPr/>
          </p:nvCxnSpPr>
          <p:spPr>
            <a:xfrm>
              <a:off x="92306" y="3285514"/>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625B802-D4DF-4928-950A-FABF016ED8AC}"/>
                </a:ext>
              </a:extLst>
            </p:cNvPr>
            <p:cNvCxnSpPr>
              <a:cxnSpLocks/>
            </p:cNvCxnSpPr>
            <p:nvPr/>
          </p:nvCxnSpPr>
          <p:spPr>
            <a:xfrm>
              <a:off x="92306" y="3980672"/>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66212E4-A93B-420D-8BEA-50A207D232DE}"/>
                </a:ext>
              </a:extLst>
            </p:cNvPr>
            <p:cNvCxnSpPr>
              <a:cxnSpLocks/>
            </p:cNvCxnSpPr>
            <p:nvPr/>
          </p:nvCxnSpPr>
          <p:spPr>
            <a:xfrm>
              <a:off x="92306" y="3624068"/>
              <a:ext cx="11321414" cy="57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325B8E6-E515-4488-837A-2DF5E31BEA51}"/>
                </a:ext>
              </a:extLst>
            </p:cNvPr>
            <p:cNvCxnSpPr>
              <a:cxnSpLocks/>
            </p:cNvCxnSpPr>
            <p:nvPr/>
          </p:nvCxnSpPr>
          <p:spPr>
            <a:xfrm flipV="1">
              <a:off x="1437725" y="14863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5037E018-F9C3-4362-8BFE-D84CCF4D9062}"/>
                </a:ext>
              </a:extLst>
            </p:cNvPr>
            <p:cNvSpPr txBox="1"/>
            <p:nvPr/>
          </p:nvSpPr>
          <p:spPr>
            <a:xfrm>
              <a:off x="122837" y="1562177"/>
              <a:ext cx="1115006" cy="338554"/>
            </a:xfrm>
            <a:prstGeom prst="rect">
              <a:avLst/>
            </a:prstGeom>
            <a:noFill/>
          </p:spPr>
          <p:txBody>
            <a:bodyPr wrap="square" rtlCol="0">
              <a:spAutoFit/>
            </a:bodyPr>
            <a:lstStyle/>
            <a:p>
              <a:r>
                <a:rPr lang="nl-NL" sz="1600" dirty="0"/>
                <a:t>TS 22.261</a:t>
              </a:r>
            </a:p>
          </p:txBody>
        </p:sp>
        <p:sp>
          <p:nvSpPr>
            <p:cNvPr id="61" name="TextBox 60">
              <a:extLst>
                <a:ext uri="{FF2B5EF4-FFF2-40B4-BE49-F238E27FC236}">
                  <a16:creationId xmlns:a16="http://schemas.microsoft.com/office/drawing/2014/main" id="{251B6578-58E3-4481-8638-D000ACBAF5CF}"/>
                </a:ext>
              </a:extLst>
            </p:cNvPr>
            <p:cNvSpPr txBox="1"/>
            <p:nvPr/>
          </p:nvSpPr>
          <p:spPr>
            <a:xfrm>
              <a:off x="122837" y="1920050"/>
              <a:ext cx="1115006" cy="338554"/>
            </a:xfrm>
            <a:prstGeom prst="rect">
              <a:avLst/>
            </a:prstGeom>
            <a:noFill/>
          </p:spPr>
          <p:txBody>
            <a:bodyPr wrap="square" rtlCol="0">
              <a:spAutoFit/>
            </a:bodyPr>
            <a:lstStyle/>
            <a:p>
              <a:r>
                <a:rPr lang="nl-NL" sz="1600" dirty="0"/>
                <a:t>TS 22.104</a:t>
              </a:r>
            </a:p>
          </p:txBody>
        </p:sp>
        <p:sp>
          <p:nvSpPr>
            <p:cNvPr id="62" name="TextBox 61">
              <a:extLst>
                <a:ext uri="{FF2B5EF4-FFF2-40B4-BE49-F238E27FC236}">
                  <a16:creationId xmlns:a16="http://schemas.microsoft.com/office/drawing/2014/main" id="{A53B38AB-ACE1-4606-B1A5-3B78855D14DA}"/>
                </a:ext>
              </a:extLst>
            </p:cNvPr>
            <p:cNvSpPr txBox="1"/>
            <p:nvPr/>
          </p:nvSpPr>
          <p:spPr>
            <a:xfrm>
              <a:off x="122837" y="2253029"/>
              <a:ext cx="1113446" cy="338554"/>
            </a:xfrm>
            <a:prstGeom prst="rect">
              <a:avLst/>
            </a:prstGeom>
            <a:noFill/>
          </p:spPr>
          <p:txBody>
            <a:bodyPr wrap="square" rtlCol="0">
              <a:spAutoFit/>
            </a:bodyPr>
            <a:lstStyle/>
            <a:p>
              <a:r>
                <a:rPr lang="nl-NL" sz="1600" dirty="0"/>
                <a:t>TS 22.125</a:t>
              </a:r>
            </a:p>
          </p:txBody>
        </p:sp>
        <p:sp>
          <p:nvSpPr>
            <p:cNvPr id="63" name="TextBox 62">
              <a:extLst>
                <a:ext uri="{FF2B5EF4-FFF2-40B4-BE49-F238E27FC236}">
                  <a16:creationId xmlns:a16="http://schemas.microsoft.com/office/drawing/2014/main" id="{15F0747C-9F86-40A9-BB1A-30EF4FDB27E9}"/>
                </a:ext>
              </a:extLst>
            </p:cNvPr>
            <p:cNvSpPr txBox="1"/>
            <p:nvPr/>
          </p:nvSpPr>
          <p:spPr>
            <a:xfrm>
              <a:off x="122837" y="2949824"/>
              <a:ext cx="1115006" cy="338554"/>
            </a:xfrm>
            <a:prstGeom prst="rect">
              <a:avLst/>
            </a:prstGeom>
            <a:noFill/>
          </p:spPr>
          <p:txBody>
            <a:bodyPr wrap="square" rtlCol="0">
              <a:spAutoFit/>
            </a:bodyPr>
            <a:lstStyle/>
            <a:p>
              <a:r>
                <a:rPr lang="nl-NL" sz="1600" dirty="0" err="1"/>
                <a:t>AVProd</a:t>
              </a:r>
              <a:endParaRPr lang="nl-NL" sz="1600" dirty="0"/>
            </a:p>
          </p:txBody>
        </p:sp>
        <p:sp>
          <p:nvSpPr>
            <p:cNvPr id="64" name="TextBox 63">
              <a:extLst>
                <a:ext uri="{FF2B5EF4-FFF2-40B4-BE49-F238E27FC236}">
                  <a16:creationId xmlns:a16="http://schemas.microsoft.com/office/drawing/2014/main" id="{91980FCA-3AA6-4557-A54D-5AC3DA3E2574}"/>
                </a:ext>
              </a:extLst>
            </p:cNvPr>
            <p:cNvSpPr txBox="1"/>
            <p:nvPr/>
          </p:nvSpPr>
          <p:spPr>
            <a:xfrm>
              <a:off x="122837" y="3647811"/>
              <a:ext cx="1115006" cy="338554"/>
            </a:xfrm>
            <a:prstGeom prst="rect">
              <a:avLst/>
            </a:prstGeom>
            <a:noFill/>
          </p:spPr>
          <p:txBody>
            <a:bodyPr wrap="square" rtlCol="0">
              <a:spAutoFit/>
            </a:bodyPr>
            <a:lstStyle/>
            <a:p>
              <a:r>
                <a:rPr lang="nl-NL" sz="1600" dirty="0"/>
                <a:t>NCIS</a:t>
              </a:r>
              <a:endParaRPr lang="nl-NL" dirty="0"/>
            </a:p>
          </p:txBody>
        </p:sp>
        <p:cxnSp>
          <p:nvCxnSpPr>
            <p:cNvPr id="65" name="Straight Connector 64">
              <a:extLst>
                <a:ext uri="{FF2B5EF4-FFF2-40B4-BE49-F238E27FC236}">
                  <a16:creationId xmlns:a16="http://schemas.microsoft.com/office/drawing/2014/main" id="{F08B2CD0-03D3-4142-80B5-1B191F60CAA2}"/>
                </a:ext>
              </a:extLst>
            </p:cNvPr>
            <p:cNvCxnSpPr>
              <a:cxnSpLocks/>
            </p:cNvCxnSpPr>
            <p:nvPr/>
          </p:nvCxnSpPr>
          <p:spPr>
            <a:xfrm>
              <a:off x="92306" y="4328655"/>
              <a:ext cx="11321414" cy="158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00EEE5C7-17D2-45B3-BC70-96B94B02B740}"/>
                </a:ext>
              </a:extLst>
            </p:cNvPr>
            <p:cNvSpPr txBox="1"/>
            <p:nvPr/>
          </p:nvSpPr>
          <p:spPr>
            <a:xfrm>
              <a:off x="95995" y="3318722"/>
              <a:ext cx="1115006" cy="338554"/>
            </a:xfrm>
            <a:prstGeom prst="rect">
              <a:avLst/>
            </a:prstGeom>
            <a:noFill/>
          </p:spPr>
          <p:txBody>
            <a:bodyPr wrap="square" rtlCol="0">
              <a:spAutoFit/>
            </a:bodyPr>
            <a:lstStyle/>
            <a:p>
              <a:r>
                <a:rPr lang="nl-NL" sz="1600" dirty="0"/>
                <a:t>CMED</a:t>
              </a:r>
              <a:endParaRPr lang="nl-NL" dirty="0"/>
            </a:p>
          </p:txBody>
        </p:sp>
        <p:sp>
          <p:nvSpPr>
            <p:cNvPr id="67" name="TextBox 66">
              <a:extLst>
                <a:ext uri="{FF2B5EF4-FFF2-40B4-BE49-F238E27FC236}">
                  <a16:creationId xmlns:a16="http://schemas.microsoft.com/office/drawing/2014/main" id="{FFFA47D9-1F25-44B7-9521-2401A6BF9086}"/>
                </a:ext>
              </a:extLst>
            </p:cNvPr>
            <p:cNvSpPr txBox="1"/>
            <p:nvPr/>
          </p:nvSpPr>
          <p:spPr>
            <a:xfrm>
              <a:off x="122837" y="4004415"/>
              <a:ext cx="1115006" cy="338554"/>
            </a:xfrm>
            <a:prstGeom prst="rect">
              <a:avLst/>
            </a:prstGeom>
            <a:noFill/>
          </p:spPr>
          <p:txBody>
            <a:bodyPr wrap="square" rtlCol="0">
              <a:spAutoFit/>
            </a:bodyPr>
            <a:lstStyle/>
            <a:p>
              <a:r>
                <a:rPr lang="nl-NL" sz="1600" dirty="0"/>
                <a:t>EAV</a:t>
              </a:r>
              <a:endParaRPr lang="nl-NL" dirty="0"/>
            </a:p>
          </p:txBody>
        </p:sp>
        <p:cxnSp>
          <p:nvCxnSpPr>
            <p:cNvPr id="68" name="Straight Connector 67">
              <a:extLst>
                <a:ext uri="{FF2B5EF4-FFF2-40B4-BE49-F238E27FC236}">
                  <a16:creationId xmlns:a16="http://schemas.microsoft.com/office/drawing/2014/main" id="{6EFDECB9-5C64-4680-982A-AB2D2B76482E}"/>
                </a:ext>
              </a:extLst>
            </p:cNvPr>
            <p:cNvCxnSpPr>
              <a:cxnSpLocks/>
            </p:cNvCxnSpPr>
            <p:nvPr/>
          </p:nvCxnSpPr>
          <p:spPr>
            <a:xfrm>
              <a:off x="92306" y="4674922"/>
              <a:ext cx="11321414" cy="167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4D4D16A1-9127-4B3F-B7B2-1E16A7E4902E}"/>
                </a:ext>
              </a:extLst>
            </p:cNvPr>
            <p:cNvCxnSpPr>
              <a:cxnSpLocks/>
            </p:cNvCxnSpPr>
            <p:nvPr/>
          </p:nvCxnSpPr>
          <p:spPr>
            <a:xfrm>
              <a:off x="92306" y="5029722"/>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8B8E5631-8F21-427A-B101-AB6F8C38ED00}"/>
                </a:ext>
              </a:extLst>
            </p:cNvPr>
            <p:cNvSpPr txBox="1"/>
            <p:nvPr/>
          </p:nvSpPr>
          <p:spPr>
            <a:xfrm>
              <a:off x="122837" y="4346644"/>
              <a:ext cx="1115006" cy="338554"/>
            </a:xfrm>
            <a:prstGeom prst="rect">
              <a:avLst/>
            </a:prstGeom>
            <a:noFill/>
          </p:spPr>
          <p:txBody>
            <a:bodyPr wrap="square" rtlCol="0">
              <a:spAutoFit/>
            </a:bodyPr>
            <a:lstStyle/>
            <a:p>
              <a:r>
                <a:rPr lang="nl-NL" sz="1600" dirty="0"/>
                <a:t>REFEC</a:t>
              </a:r>
              <a:endParaRPr lang="nl-NL" dirty="0"/>
            </a:p>
          </p:txBody>
        </p:sp>
        <p:sp>
          <p:nvSpPr>
            <p:cNvPr id="75" name="TextBox 74">
              <a:extLst>
                <a:ext uri="{FF2B5EF4-FFF2-40B4-BE49-F238E27FC236}">
                  <a16:creationId xmlns:a16="http://schemas.microsoft.com/office/drawing/2014/main" id="{22022993-4663-442D-98E8-CFF1A1C1F48A}"/>
                </a:ext>
              </a:extLst>
            </p:cNvPr>
            <p:cNvSpPr txBox="1"/>
            <p:nvPr/>
          </p:nvSpPr>
          <p:spPr>
            <a:xfrm>
              <a:off x="122837" y="4698665"/>
              <a:ext cx="1115006" cy="338554"/>
            </a:xfrm>
            <a:prstGeom prst="rect">
              <a:avLst/>
            </a:prstGeom>
            <a:noFill/>
          </p:spPr>
          <p:txBody>
            <a:bodyPr wrap="square" rtlCol="0">
              <a:spAutoFit/>
            </a:bodyPr>
            <a:lstStyle/>
            <a:p>
              <a:r>
                <a:rPr lang="nl-NL" sz="1600" dirty="0"/>
                <a:t>ATRAC</a:t>
              </a:r>
              <a:endParaRPr lang="nl-NL" dirty="0"/>
            </a:p>
          </p:txBody>
        </p:sp>
        <p:sp>
          <p:nvSpPr>
            <p:cNvPr id="76" name="TextBox 75">
              <a:extLst>
                <a:ext uri="{FF2B5EF4-FFF2-40B4-BE49-F238E27FC236}">
                  <a16:creationId xmlns:a16="http://schemas.microsoft.com/office/drawing/2014/main" id="{575225DF-FC65-4489-8058-2C8EBC86EBB9}"/>
                </a:ext>
              </a:extLst>
            </p:cNvPr>
            <p:cNvSpPr txBox="1"/>
            <p:nvPr/>
          </p:nvSpPr>
          <p:spPr>
            <a:xfrm>
              <a:off x="122837" y="5049288"/>
              <a:ext cx="1115006" cy="338554"/>
            </a:xfrm>
            <a:prstGeom prst="rect">
              <a:avLst/>
            </a:prstGeom>
            <a:noFill/>
          </p:spPr>
          <p:txBody>
            <a:bodyPr wrap="square" rtlCol="0">
              <a:spAutoFit/>
            </a:bodyPr>
            <a:lstStyle/>
            <a:p>
              <a:r>
                <a:rPr lang="nl-NL" sz="1600" dirty="0" err="1"/>
                <a:t>eCAV</a:t>
              </a:r>
              <a:endParaRPr lang="nl-NL" dirty="0"/>
            </a:p>
          </p:txBody>
        </p:sp>
        <p:cxnSp>
          <p:nvCxnSpPr>
            <p:cNvPr id="77" name="Straight Connector 76">
              <a:extLst>
                <a:ext uri="{FF2B5EF4-FFF2-40B4-BE49-F238E27FC236}">
                  <a16:creationId xmlns:a16="http://schemas.microsoft.com/office/drawing/2014/main" id="{458B9B96-794E-4629-9E8A-DCCDAA9EB4AF}"/>
                </a:ext>
              </a:extLst>
            </p:cNvPr>
            <p:cNvCxnSpPr>
              <a:cxnSpLocks/>
            </p:cNvCxnSpPr>
            <p:nvPr/>
          </p:nvCxnSpPr>
          <p:spPr>
            <a:xfrm>
              <a:off x="92306" y="5371903"/>
              <a:ext cx="113214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55868181-A53A-41DC-9976-2FFC0696F44E}"/>
                </a:ext>
              </a:extLst>
            </p:cNvPr>
            <p:cNvSpPr txBox="1"/>
            <p:nvPr/>
          </p:nvSpPr>
          <p:spPr>
            <a:xfrm>
              <a:off x="122837" y="5391468"/>
              <a:ext cx="1115006" cy="338554"/>
            </a:xfrm>
            <a:prstGeom prst="rect">
              <a:avLst/>
            </a:prstGeom>
            <a:noFill/>
          </p:spPr>
          <p:txBody>
            <a:bodyPr wrap="square" rtlCol="0">
              <a:spAutoFit/>
            </a:bodyPr>
            <a:lstStyle/>
            <a:p>
              <a:r>
                <a:rPr lang="nl-NL" sz="1600" dirty="0"/>
                <a:t>MUSIM</a:t>
              </a:r>
              <a:endParaRPr lang="nl-NL" dirty="0"/>
            </a:p>
          </p:txBody>
        </p:sp>
        <p:cxnSp>
          <p:nvCxnSpPr>
            <p:cNvPr id="81" name="Straight Connector 80">
              <a:extLst>
                <a:ext uri="{FF2B5EF4-FFF2-40B4-BE49-F238E27FC236}">
                  <a16:creationId xmlns:a16="http://schemas.microsoft.com/office/drawing/2014/main" id="{D23E10A8-CA15-4D6B-AA8A-F697917A0BAC}"/>
                </a:ext>
              </a:extLst>
            </p:cNvPr>
            <p:cNvCxnSpPr>
              <a:cxnSpLocks/>
            </p:cNvCxnSpPr>
            <p:nvPr/>
          </p:nvCxnSpPr>
          <p:spPr>
            <a:xfrm>
              <a:off x="260649" y="5741845"/>
              <a:ext cx="11321414" cy="131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A03450B2-C905-45FB-840C-D1FC04F85BE2}"/>
                </a:ext>
              </a:extLst>
            </p:cNvPr>
            <p:cNvSpPr txBox="1"/>
            <p:nvPr/>
          </p:nvSpPr>
          <p:spPr>
            <a:xfrm>
              <a:off x="122837" y="5736567"/>
              <a:ext cx="1115006" cy="338554"/>
            </a:xfrm>
            <a:prstGeom prst="rect">
              <a:avLst/>
            </a:prstGeom>
            <a:noFill/>
          </p:spPr>
          <p:txBody>
            <a:bodyPr wrap="square" rtlCol="0">
              <a:spAutoFit/>
            </a:bodyPr>
            <a:lstStyle/>
            <a:p>
              <a:r>
                <a:rPr lang="nl-NL" sz="1600" dirty="0"/>
                <a:t>MINT</a:t>
              </a:r>
              <a:endParaRPr lang="nl-NL" dirty="0"/>
            </a:p>
          </p:txBody>
        </p:sp>
        <p:cxnSp>
          <p:nvCxnSpPr>
            <p:cNvPr id="83" name="Straight Connector 82">
              <a:extLst>
                <a:ext uri="{FF2B5EF4-FFF2-40B4-BE49-F238E27FC236}">
                  <a16:creationId xmlns:a16="http://schemas.microsoft.com/office/drawing/2014/main" id="{C35F8F6D-6737-4B0C-800B-194F401A5C85}"/>
                </a:ext>
              </a:extLst>
            </p:cNvPr>
            <p:cNvCxnSpPr>
              <a:cxnSpLocks/>
            </p:cNvCxnSpPr>
            <p:nvPr/>
          </p:nvCxnSpPr>
          <p:spPr>
            <a:xfrm>
              <a:off x="92306" y="6093356"/>
              <a:ext cx="11321414" cy="52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E752A37D-DED2-416E-832D-B588D953E450}"/>
                </a:ext>
              </a:extLst>
            </p:cNvPr>
            <p:cNvSpPr txBox="1"/>
            <p:nvPr/>
          </p:nvSpPr>
          <p:spPr>
            <a:xfrm>
              <a:off x="92306" y="6107388"/>
              <a:ext cx="1128089" cy="338554"/>
            </a:xfrm>
            <a:prstGeom prst="rect">
              <a:avLst/>
            </a:prstGeom>
            <a:noFill/>
          </p:spPr>
          <p:txBody>
            <a:bodyPr wrap="square" rtlCol="0">
              <a:spAutoFit/>
            </a:bodyPr>
            <a:lstStyle/>
            <a:p>
              <a:r>
                <a:rPr lang="nl-NL" sz="1600" dirty="0"/>
                <a:t>MONAST…</a:t>
              </a:r>
              <a:endParaRPr lang="nl-NL" dirty="0"/>
            </a:p>
          </p:txBody>
        </p:sp>
        <p:cxnSp>
          <p:nvCxnSpPr>
            <p:cNvPr id="85" name="Straight Connector 84">
              <a:extLst>
                <a:ext uri="{FF2B5EF4-FFF2-40B4-BE49-F238E27FC236}">
                  <a16:creationId xmlns:a16="http://schemas.microsoft.com/office/drawing/2014/main" id="{6DE4E922-4759-4621-890F-855EEA02F853}"/>
                </a:ext>
              </a:extLst>
            </p:cNvPr>
            <p:cNvCxnSpPr>
              <a:cxnSpLocks/>
            </p:cNvCxnSpPr>
            <p:nvPr/>
          </p:nvCxnSpPr>
          <p:spPr>
            <a:xfrm flipV="1">
              <a:off x="92306" y="6425262"/>
              <a:ext cx="11321414" cy="51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23B3179B-01ED-4043-B6A6-9F43686893B8}"/>
                </a:ext>
              </a:extLst>
            </p:cNvPr>
            <p:cNvSpPr txBox="1"/>
            <p:nvPr/>
          </p:nvSpPr>
          <p:spPr>
            <a:xfrm>
              <a:off x="122837" y="6412568"/>
              <a:ext cx="1412355" cy="338554"/>
            </a:xfrm>
            <a:prstGeom prst="rect">
              <a:avLst/>
            </a:prstGeom>
            <a:noFill/>
          </p:spPr>
          <p:txBody>
            <a:bodyPr wrap="square" rtlCol="0">
              <a:spAutoFit/>
            </a:bodyPr>
            <a:lstStyle/>
            <a:p>
              <a:r>
                <a:rPr lang="nl-NL" sz="1600" dirty="0"/>
                <a:t>5MBS_eMC </a:t>
              </a:r>
            </a:p>
          </p:txBody>
        </p:sp>
        <p:sp>
          <p:nvSpPr>
            <p:cNvPr id="131" name="TextBox 130">
              <a:extLst>
                <a:ext uri="{FF2B5EF4-FFF2-40B4-BE49-F238E27FC236}">
                  <a16:creationId xmlns:a16="http://schemas.microsoft.com/office/drawing/2014/main" id="{4B579BC7-15EA-485B-819C-0862B43D7E30}"/>
                </a:ext>
              </a:extLst>
            </p:cNvPr>
            <p:cNvSpPr txBox="1"/>
            <p:nvPr/>
          </p:nvSpPr>
          <p:spPr>
            <a:xfrm rot="18032842">
              <a:off x="1412147" y="671226"/>
              <a:ext cx="1464154" cy="307777"/>
            </a:xfrm>
            <a:prstGeom prst="rect">
              <a:avLst/>
            </a:prstGeom>
            <a:noFill/>
          </p:spPr>
          <p:txBody>
            <a:bodyPr wrap="square" rtlCol="0">
              <a:spAutoFit/>
            </a:bodyPr>
            <a:lstStyle>
              <a:defPPr>
                <a:defRPr lang="nl-NL"/>
              </a:defPPr>
              <a:lvl1pPr>
                <a:defRPr sz="1400"/>
              </a:lvl1pPr>
            </a:lstStyle>
            <a:p>
              <a:r>
                <a:rPr lang="nl-NL" dirty="0"/>
                <a:t>NR Light</a:t>
              </a:r>
            </a:p>
          </p:txBody>
        </p:sp>
        <p:sp>
          <p:nvSpPr>
            <p:cNvPr id="132" name="TextBox 131">
              <a:extLst>
                <a:ext uri="{FF2B5EF4-FFF2-40B4-BE49-F238E27FC236}">
                  <a16:creationId xmlns:a16="http://schemas.microsoft.com/office/drawing/2014/main" id="{99BB61F7-2D99-4F8A-B9D3-9DF9AB4FFB8A}"/>
                </a:ext>
              </a:extLst>
            </p:cNvPr>
            <p:cNvSpPr txBox="1"/>
            <p:nvPr/>
          </p:nvSpPr>
          <p:spPr>
            <a:xfrm rot="18048468">
              <a:off x="1936996" y="518948"/>
              <a:ext cx="1684262" cy="523220"/>
            </a:xfrm>
            <a:prstGeom prst="rect">
              <a:avLst/>
            </a:prstGeom>
            <a:noFill/>
          </p:spPr>
          <p:txBody>
            <a:bodyPr wrap="square" rtlCol="0">
              <a:spAutoFit/>
            </a:bodyPr>
            <a:lstStyle/>
            <a:p>
              <a:pPr>
                <a:defRPr/>
              </a:pPr>
              <a:r>
                <a:rPr lang="en-US" altLang="en-US" sz="1400" dirty="0"/>
                <a:t>Small data transfer opt</a:t>
              </a:r>
            </a:p>
          </p:txBody>
        </p:sp>
        <p:sp>
          <p:nvSpPr>
            <p:cNvPr id="133" name="TextBox 132">
              <a:extLst>
                <a:ext uri="{FF2B5EF4-FFF2-40B4-BE49-F238E27FC236}">
                  <a16:creationId xmlns:a16="http://schemas.microsoft.com/office/drawing/2014/main" id="{25630F12-8E35-4D79-AD72-493E538F2F7D}"/>
                </a:ext>
              </a:extLst>
            </p:cNvPr>
            <p:cNvSpPr txBox="1"/>
            <p:nvPr/>
          </p:nvSpPr>
          <p:spPr>
            <a:xfrm rot="18120000">
              <a:off x="2321888" y="389806"/>
              <a:ext cx="2357308" cy="307777"/>
            </a:xfrm>
            <a:prstGeom prst="rect">
              <a:avLst/>
            </a:prstGeom>
            <a:noFill/>
          </p:spPr>
          <p:txBody>
            <a:bodyPr wrap="square" rtlCol="0">
              <a:spAutoFit/>
            </a:bodyPr>
            <a:lstStyle/>
            <a:p>
              <a:pPr>
                <a:defRPr/>
              </a:pPr>
              <a:r>
                <a:rPr lang="en-US" altLang="en-US" sz="1400" dirty="0" err="1"/>
                <a:t>Sidelink</a:t>
              </a:r>
              <a:r>
                <a:rPr lang="en-US" altLang="en-US" sz="1400" dirty="0"/>
                <a:t> enhancements </a:t>
              </a:r>
            </a:p>
          </p:txBody>
        </p:sp>
        <p:sp>
          <p:nvSpPr>
            <p:cNvPr id="134" name="TextBox 133">
              <a:extLst>
                <a:ext uri="{FF2B5EF4-FFF2-40B4-BE49-F238E27FC236}">
                  <a16:creationId xmlns:a16="http://schemas.microsoft.com/office/drawing/2014/main" id="{695E4760-A00F-4DC3-B7A7-0E5E57278164}"/>
                </a:ext>
              </a:extLst>
            </p:cNvPr>
            <p:cNvSpPr txBox="1"/>
            <p:nvPr/>
          </p:nvSpPr>
          <p:spPr>
            <a:xfrm rot="18032686">
              <a:off x="3054339" y="593811"/>
              <a:ext cx="1833040" cy="307777"/>
            </a:xfrm>
            <a:prstGeom prst="rect">
              <a:avLst/>
            </a:prstGeom>
            <a:noFill/>
          </p:spPr>
          <p:txBody>
            <a:bodyPr wrap="square" rtlCol="0">
              <a:spAutoFit/>
            </a:bodyPr>
            <a:lstStyle/>
            <a:p>
              <a:pPr>
                <a:defRPr/>
              </a:pPr>
              <a:r>
                <a:rPr lang="en-US" altLang="en-US" sz="1400" dirty="0"/>
                <a:t>Multi SIM operation</a:t>
              </a:r>
            </a:p>
          </p:txBody>
        </p:sp>
        <p:sp>
          <p:nvSpPr>
            <p:cNvPr id="135" name="TextBox 134">
              <a:extLst>
                <a:ext uri="{FF2B5EF4-FFF2-40B4-BE49-F238E27FC236}">
                  <a16:creationId xmlns:a16="http://schemas.microsoft.com/office/drawing/2014/main" id="{484E48CA-BDE4-45DC-9FE9-4CC72FB88672}"/>
                </a:ext>
              </a:extLst>
            </p:cNvPr>
            <p:cNvSpPr txBox="1"/>
            <p:nvPr/>
          </p:nvSpPr>
          <p:spPr>
            <a:xfrm rot="18043518">
              <a:off x="3654480" y="488501"/>
              <a:ext cx="1763660" cy="523220"/>
            </a:xfrm>
            <a:prstGeom prst="rect">
              <a:avLst/>
            </a:prstGeom>
            <a:noFill/>
          </p:spPr>
          <p:txBody>
            <a:bodyPr wrap="square" rtlCol="0">
              <a:spAutoFit/>
            </a:bodyPr>
            <a:lstStyle>
              <a:defPPr>
                <a:defRPr lang="nl-NL"/>
              </a:defPPr>
            </a:lstStyle>
            <a:p>
              <a:pPr>
                <a:defRPr/>
              </a:pPr>
              <a:r>
                <a:rPr lang="en-US" altLang="en-US" sz="1400" dirty="0"/>
                <a:t>NR multicast broadcast</a:t>
              </a:r>
            </a:p>
          </p:txBody>
        </p:sp>
        <p:sp>
          <p:nvSpPr>
            <p:cNvPr id="137" name="TextBox 136">
              <a:extLst>
                <a:ext uri="{FF2B5EF4-FFF2-40B4-BE49-F238E27FC236}">
                  <a16:creationId xmlns:a16="http://schemas.microsoft.com/office/drawing/2014/main" id="{180C2E25-46C3-46E8-A12E-49ACADF88AAD}"/>
                </a:ext>
              </a:extLst>
            </p:cNvPr>
            <p:cNvSpPr txBox="1"/>
            <p:nvPr/>
          </p:nvSpPr>
          <p:spPr>
            <a:xfrm rot="18007658">
              <a:off x="4321401" y="568381"/>
              <a:ext cx="1464154" cy="523220"/>
            </a:xfrm>
            <a:prstGeom prst="rect">
              <a:avLst/>
            </a:prstGeom>
            <a:noFill/>
          </p:spPr>
          <p:txBody>
            <a:bodyPr wrap="square" rtlCol="0">
              <a:spAutoFit/>
            </a:bodyPr>
            <a:lstStyle/>
            <a:p>
              <a:pPr>
                <a:defRPr/>
              </a:pPr>
              <a:r>
                <a:rPr lang="en-US" altLang="en-US" sz="1400" dirty="0"/>
                <a:t>Coverage enhancements</a:t>
              </a:r>
            </a:p>
          </p:txBody>
        </p:sp>
        <p:sp>
          <p:nvSpPr>
            <p:cNvPr id="138" name="TextBox 137">
              <a:extLst>
                <a:ext uri="{FF2B5EF4-FFF2-40B4-BE49-F238E27FC236}">
                  <a16:creationId xmlns:a16="http://schemas.microsoft.com/office/drawing/2014/main" id="{4AC2FC80-644C-4D55-BC69-2DEFACED45FE}"/>
                </a:ext>
              </a:extLst>
            </p:cNvPr>
            <p:cNvSpPr txBox="1"/>
            <p:nvPr/>
          </p:nvSpPr>
          <p:spPr>
            <a:xfrm rot="17967867">
              <a:off x="4769366" y="449031"/>
              <a:ext cx="1888915" cy="523220"/>
            </a:xfrm>
            <a:prstGeom prst="rect">
              <a:avLst/>
            </a:prstGeom>
            <a:noFill/>
          </p:spPr>
          <p:txBody>
            <a:bodyPr wrap="square" rtlCol="0">
              <a:spAutoFit/>
            </a:bodyPr>
            <a:lstStyle/>
            <a:p>
              <a:pPr>
                <a:defRPr/>
              </a:pPr>
              <a:r>
                <a:rPr lang="en-US" altLang="en-US" sz="1400" dirty="0"/>
                <a:t>NR for Non Terrestrial Networks </a:t>
              </a:r>
            </a:p>
          </p:txBody>
        </p:sp>
        <p:sp>
          <p:nvSpPr>
            <p:cNvPr id="140" name="TextBox 139">
              <a:extLst>
                <a:ext uri="{FF2B5EF4-FFF2-40B4-BE49-F238E27FC236}">
                  <a16:creationId xmlns:a16="http://schemas.microsoft.com/office/drawing/2014/main" id="{582431A2-99CA-4ED0-86B9-2865157AB0A0}"/>
                </a:ext>
              </a:extLst>
            </p:cNvPr>
            <p:cNvSpPr txBox="1"/>
            <p:nvPr/>
          </p:nvSpPr>
          <p:spPr>
            <a:xfrm rot="18005388">
              <a:off x="5497109" y="621696"/>
              <a:ext cx="1464154" cy="523220"/>
            </a:xfrm>
            <a:prstGeom prst="rect">
              <a:avLst/>
            </a:prstGeom>
            <a:noFill/>
          </p:spPr>
          <p:txBody>
            <a:bodyPr wrap="square" rtlCol="0">
              <a:spAutoFit/>
            </a:bodyPr>
            <a:lstStyle/>
            <a:p>
              <a:pPr>
                <a:defRPr/>
              </a:pPr>
              <a:r>
                <a:rPr lang="en-US" altLang="en-US" sz="1400" dirty="0"/>
                <a:t>NB-IoT and </a:t>
              </a:r>
              <a:r>
                <a:rPr lang="en-US" altLang="en-US" sz="1400" dirty="0" err="1"/>
                <a:t>eMTC</a:t>
              </a:r>
              <a:r>
                <a:rPr lang="en-US" altLang="en-US" sz="1400" dirty="0"/>
                <a:t> enhancements</a:t>
              </a:r>
              <a:r>
                <a:rPr lang="en-US" altLang="en-US" sz="1050" dirty="0"/>
                <a:t> </a:t>
              </a:r>
            </a:p>
          </p:txBody>
        </p:sp>
        <p:sp>
          <p:nvSpPr>
            <p:cNvPr id="142" name="TextBox 141">
              <a:extLst>
                <a:ext uri="{FF2B5EF4-FFF2-40B4-BE49-F238E27FC236}">
                  <a16:creationId xmlns:a16="http://schemas.microsoft.com/office/drawing/2014/main" id="{876CFBF0-FAD5-49AE-9B6E-EE2BF46054BB}"/>
                </a:ext>
              </a:extLst>
            </p:cNvPr>
            <p:cNvSpPr txBox="1"/>
            <p:nvPr/>
          </p:nvSpPr>
          <p:spPr>
            <a:xfrm rot="18008455">
              <a:off x="6098140" y="574700"/>
              <a:ext cx="1464154" cy="523220"/>
            </a:xfrm>
            <a:prstGeom prst="rect">
              <a:avLst/>
            </a:prstGeom>
            <a:noFill/>
          </p:spPr>
          <p:txBody>
            <a:bodyPr wrap="square" rtlCol="0">
              <a:spAutoFit/>
            </a:bodyPr>
            <a:lstStyle/>
            <a:p>
              <a:pPr>
                <a:defRPr/>
              </a:pPr>
              <a:r>
                <a:rPr lang="en-US" altLang="en-US" sz="1400" dirty="0"/>
                <a:t>Power saving enhancements </a:t>
              </a:r>
            </a:p>
          </p:txBody>
        </p:sp>
        <p:sp>
          <p:nvSpPr>
            <p:cNvPr id="143" name="TextBox 142">
              <a:extLst>
                <a:ext uri="{FF2B5EF4-FFF2-40B4-BE49-F238E27FC236}">
                  <a16:creationId xmlns:a16="http://schemas.microsoft.com/office/drawing/2014/main" id="{0403F017-52CB-417B-B4AE-5D3DDC91B00A}"/>
                </a:ext>
              </a:extLst>
            </p:cNvPr>
            <p:cNvSpPr txBox="1"/>
            <p:nvPr/>
          </p:nvSpPr>
          <p:spPr>
            <a:xfrm rot="18005481">
              <a:off x="7254402" y="617571"/>
              <a:ext cx="1464154" cy="523220"/>
            </a:xfrm>
            <a:prstGeom prst="rect">
              <a:avLst/>
            </a:prstGeom>
            <a:noFill/>
          </p:spPr>
          <p:txBody>
            <a:bodyPr wrap="square" rtlCol="0">
              <a:spAutoFit/>
            </a:bodyPr>
            <a:lstStyle/>
            <a:p>
              <a:pPr>
                <a:defRPr/>
              </a:pPr>
              <a:r>
                <a:rPr lang="en-US" altLang="en-US" sz="1400" dirty="0"/>
                <a:t>Positioning enhancements </a:t>
              </a:r>
            </a:p>
          </p:txBody>
        </p:sp>
        <p:sp>
          <p:nvSpPr>
            <p:cNvPr id="144" name="TextBox 143">
              <a:extLst>
                <a:ext uri="{FF2B5EF4-FFF2-40B4-BE49-F238E27FC236}">
                  <a16:creationId xmlns:a16="http://schemas.microsoft.com/office/drawing/2014/main" id="{D4B2AACE-7653-434D-938B-1A15A76D8067}"/>
                </a:ext>
              </a:extLst>
            </p:cNvPr>
            <p:cNvSpPr txBox="1"/>
            <p:nvPr/>
          </p:nvSpPr>
          <p:spPr>
            <a:xfrm rot="18002211">
              <a:off x="6520036" y="477010"/>
              <a:ext cx="1871351" cy="523220"/>
            </a:xfrm>
            <a:prstGeom prst="rect">
              <a:avLst/>
            </a:prstGeom>
            <a:noFill/>
          </p:spPr>
          <p:txBody>
            <a:bodyPr wrap="square" rtlCol="0">
              <a:spAutoFit/>
            </a:bodyPr>
            <a:lstStyle/>
            <a:p>
              <a:pPr>
                <a:defRPr/>
              </a:pPr>
              <a:r>
                <a:rPr lang="en-US" altLang="en-US" sz="1400" dirty="0"/>
                <a:t>Integrated Access and Backhaul </a:t>
              </a:r>
              <a:r>
                <a:rPr lang="en-US" altLang="en-US" sz="1400" dirty="0" err="1"/>
                <a:t>enh</a:t>
              </a:r>
              <a:r>
                <a:rPr lang="en-US" altLang="en-US" sz="1400" dirty="0"/>
                <a:t>. </a:t>
              </a:r>
            </a:p>
          </p:txBody>
        </p:sp>
        <p:sp>
          <p:nvSpPr>
            <p:cNvPr id="226" name="TextBox 225">
              <a:extLst>
                <a:ext uri="{FF2B5EF4-FFF2-40B4-BE49-F238E27FC236}">
                  <a16:creationId xmlns:a16="http://schemas.microsoft.com/office/drawing/2014/main" id="{6B61D061-6DF3-48D7-8F73-B7E7E7B27E1C}"/>
                </a:ext>
              </a:extLst>
            </p:cNvPr>
            <p:cNvSpPr txBox="1"/>
            <p:nvPr/>
          </p:nvSpPr>
          <p:spPr>
            <a:xfrm rot="18106547">
              <a:off x="9616833" y="704903"/>
              <a:ext cx="1464154" cy="307777"/>
            </a:xfrm>
            <a:prstGeom prst="rect">
              <a:avLst/>
            </a:prstGeom>
            <a:noFill/>
          </p:spPr>
          <p:txBody>
            <a:bodyPr wrap="square" rtlCol="0">
              <a:spAutoFit/>
            </a:bodyPr>
            <a:lstStyle/>
            <a:p>
              <a:r>
                <a:rPr lang="nl-NL" sz="1400" dirty="0"/>
                <a:t>Drones</a:t>
              </a:r>
            </a:p>
          </p:txBody>
        </p:sp>
        <p:sp>
          <p:nvSpPr>
            <p:cNvPr id="227" name="TextBox 226">
              <a:extLst>
                <a:ext uri="{FF2B5EF4-FFF2-40B4-BE49-F238E27FC236}">
                  <a16:creationId xmlns:a16="http://schemas.microsoft.com/office/drawing/2014/main" id="{91D52760-FF05-4F19-B234-DDD9A0173C13}"/>
                </a:ext>
              </a:extLst>
            </p:cNvPr>
            <p:cNvSpPr txBox="1"/>
            <p:nvPr/>
          </p:nvSpPr>
          <p:spPr>
            <a:xfrm rot="18043044">
              <a:off x="9001966" y="730364"/>
              <a:ext cx="1464154" cy="307777"/>
            </a:xfrm>
            <a:prstGeom prst="rect">
              <a:avLst/>
            </a:prstGeom>
            <a:noFill/>
          </p:spPr>
          <p:txBody>
            <a:bodyPr wrap="square" rtlCol="0">
              <a:spAutoFit/>
            </a:bodyPr>
            <a:lstStyle/>
            <a:p>
              <a:r>
                <a:rPr lang="nl-NL" sz="1400" dirty="0"/>
                <a:t>XR&amp;5G</a:t>
              </a:r>
            </a:p>
          </p:txBody>
        </p:sp>
        <p:sp>
          <p:nvSpPr>
            <p:cNvPr id="228" name="TextBox 227">
              <a:extLst>
                <a:ext uri="{FF2B5EF4-FFF2-40B4-BE49-F238E27FC236}">
                  <a16:creationId xmlns:a16="http://schemas.microsoft.com/office/drawing/2014/main" id="{9302D28A-7FCD-4A66-9932-3D60FAB7F1AD}"/>
                </a:ext>
              </a:extLst>
            </p:cNvPr>
            <p:cNvSpPr txBox="1"/>
            <p:nvPr/>
          </p:nvSpPr>
          <p:spPr>
            <a:xfrm rot="18015060">
              <a:off x="7788611" y="615100"/>
              <a:ext cx="1701971" cy="307777"/>
            </a:xfrm>
            <a:prstGeom prst="rect">
              <a:avLst/>
            </a:prstGeom>
            <a:noFill/>
          </p:spPr>
          <p:txBody>
            <a:bodyPr wrap="square" rtlCol="0">
              <a:spAutoFit/>
            </a:bodyPr>
            <a:lstStyle/>
            <a:p>
              <a:r>
                <a:rPr lang="nl-NL" sz="1400" dirty="0" err="1"/>
                <a:t>IIoT</a:t>
              </a:r>
              <a:r>
                <a:rPr lang="nl-NL" sz="1400" dirty="0"/>
                <a:t> </a:t>
              </a:r>
              <a:r>
                <a:rPr lang="nl-NL" sz="1400" dirty="0" err="1"/>
                <a:t>and</a:t>
              </a:r>
              <a:r>
                <a:rPr lang="nl-NL" sz="1400" dirty="0"/>
                <a:t> URLLC </a:t>
              </a:r>
              <a:r>
                <a:rPr lang="nl-NL" sz="1400" dirty="0" err="1"/>
                <a:t>enh</a:t>
              </a:r>
              <a:r>
                <a:rPr lang="nl-NL" sz="1400" dirty="0"/>
                <a:t>.</a:t>
              </a:r>
            </a:p>
          </p:txBody>
        </p:sp>
        <p:sp>
          <p:nvSpPr>
            <p:cNvPr id="229" name="TextBox 228">
              <a:extLst>
                <a:ext uri="{FF2B5EF4-FFF2-40B4-BE49-F238E27FC236}">
                  <a16:creationId xmlns:a16="http://schemas.microsoft.com/office/drawing/2014/main" id="{6F08DFC4-F33C-4143-ABDA-1A87FB53F7C8}"/>
                </a:ext>
              </a:extLst>
            </p:cNvPr>
            <p:cNvSpPr txBox="1"/>
            <p:nvPr/>
          </p:nvSpPr>
          <p:spPr>
            <a:xfrm rot="18033027">
              <a:off x="8411496" y="580459"/>
              <a:ext cx="1701971" cy="307777"/>
            </a:xfrm>
            <a:prstGeom prst="rect">
              <a:avLst/>
            </a:prstGeom>
            <a:noFill/>
          </p:spPr>
          <p:txBody>
            <a:bodyPr wrap="square" rtlCol="0">
              <a:spAutoFit/>
            </a:bodyPr>
            <a:lstStyle/>
            <a:p>
              <a:r>
                <a:rPr lang="nl-NL" sz="1400" dirty="0" err="1"/>
                <a:t>Slicing</a:t>
              </a:r>
              <a:endParaRPr lang="nl-NL" sz="1400" dirty="0"/>
            </a:p>
          </p:txBody>
        </p:sp>
        <p:cxnSp>
          <p:nvCxnSpPr>
            <p:cNvPr id="257" name="Straight Connector 256">
              <a:extLst>
                <a:ext uri="{FF2B5EF4-FFF2-40B4-BE49-F238E27FC236}">
                  <a16:creationId xmlns:a16="http://schemas.microsoft.com/office/drawing/2014/main" id="{DAAACAE6-BF70-45D3-A7FD-60A4D319F035}"/>
                </a:ext>
              </a:extLst>
            </p:cNvPr>
            <p:cNvCxnSpPr>
              <a:cxnSpLocks/>
            </p:cNvCxnSpPr>
            <p:nvPr/>
          </p:nvCxnSpPr>
          <p:spPr>
            <a:xfrm flipV="1">
              <a:off x="1995922" y="14985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7005C213-4F9D-496F-A808-3838725A24D9}"/>
                </a:ext>
              </a:extLst>
            </p:cNvPr>
            <p:cNvCxnSpPr>
              <a:cxnSpLocks/>
            </p:cNvCxnSpPr>
            <p:nvPr/>
          </p:nvCxnSpPr>
          <p:spPr>
            <a:xfrm flipV="1">
              <a:off x="2633689" y="13858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81CFA166-B7DA-476B-9535-48EB2DDE6325}"/>
                </a:ext>
              </a:extLst>
            </p:cNvPr>
            <p:cNvCxnSpPr>
              <a:cxnSpLocks/>
            </p:cNvCxnSpPr>
            <p:nvPr/>
          </p:nvCxnSpPr>
          <p:spPr>
            <a:xfrm flipV="1">
              <a:off x="3189842" y="139529"/>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8EBADE26-8487-45C7-B199-F25AA656B289}"/>
                </a:ext>
              </a:extLst>
            </p:cNvPr>
            <p:cNvCxnSpPr>
              <a:cxnSpLocks/>
            </p:cNvCxnSpPr>
            <p:nvPr/>
          </p:nvCxnSpPr>
          <p:spPr>
            <a:xfrm flipV="1">
              <a:off x="3775121" y="145751"/>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62B8C67-4EE4-483C-BC8D-6EBD18543B5A}"/>
                </a:ext>
              </a:extLst>
            </p:cNvPr>
            <p:cNvCxnSpPr>
              <a:cxnSpLocks/>
            </p:cNvCxnSpPr>
            <p:nvPr/>
          </p:nvCxnSpPr>
          <p:spPr>
            <a:xfrm flipV="1">
              <a:off x="4355122" y="13858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26FE44B1-35EB-42CA-B7C4-6A28F709C98D}"/>
                </a:ext>
              </a:extLst>
            </p:cNvPr>
            <p:cNvCxnSpPr>
              <a:cxnSpLocks/>
            </p:cNvCxnSpPr>
            <p:nvPr/>
          </p:nvCxnSpPr>
          <p:spPr>
            <a:xfrm flipV="1">
              <a:off x="4949927" y="14985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4A51192F-F17F-48F6-894E-A11231448CFF}"/>
                </a:ext>
              </a:extLst>
            </p:cNvPr>
            <p:cNvCxnSpPr>
              <a:cxnSpLocks/>
            </p:cNvCxnSpPr>
            <p:nvPr/>
          </p:nvCxnSpPr>
          <p:spPr>
            <a:xfrm flipV="1">
              <a:off x="5521350" y="139013"/>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4B79457-2DF2-4551-824D-B502EF5EBA22}"/>
                </a:ext>
              </a:extLst>
            </p:cNvPr>
            <p:cNvCxnSpPr>
              <a:cxnSpLocks/>
            </p:cNvCxnSpPr>
            <p:nvPr/>
          </p:nvCxnSpPr>
          <p:spPr>
            <a:xfrm flipV="1">
              <a:off x="6126910" y="146787"/>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D99875B6-8238-4AB7-B308-25CD774FF6E2}"/>
                </a:ext>
              </a:extLst>
            </p:cNvPr>
            <p:cNvCxnSpPr>
              <a:cxnSpLocks/>
            </p:cNvCxnSpPr>
            <p:nvPr/>
          </p:nvCxnSpPr>
          <p:spPr>
            <a:xfrm flipV="1">
              <a:off x="6681523" y="15512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431A6BAC-C0D1-403E-AA0D-A32E771E9656}"/>
                </a:ext>
              </a:extLst>
            </p:cNvPr>
            <p:cNvCxnSpPr>
              <a:cxnSpLocks/>
            </p:cNvCxnSpPr>
            <p:nvPr/>
          </p:nvCxnSpPr>
          <p:spPr>
            <a:xfrm flipV="1">
              <a:off x="7303046" y="13967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1DB7220-89EF-48DA-AF3D-378F63D5A048}"/>
                </a:ext>
              </a:extLst>
            </p:cNvPr>
            <p:cNvCxnSpPr>
              <a:cxnSpLocks/>
            </p:cNvCxnSpPr>
            <p:nvPr/>
          </p:nvCxnSpPr>
          <p:spPr>
            <a:xfrm flipV="1">
              <a:off x="7864504" y="14763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525D9AFB-7850-4B35-8BBF-CC731AD7AAE7}"/>
                </a:ext>
              </a:extLst>
            </p:cNvPr>
            <p:cNvCxnSpPr>
              <a:cxnSpLocks/>
            </p:cNvCxnSpPr>
            <p:nvPr/>
          </p:nvCxnSpPr>
          <p:spPr>
            <a:xfrm flipV="1">
              <a:off x="8478529" y="148634"/>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F85D2A11-99A2-42F4-8B73-A3BB664A9BC0}"/>
                </a:ext>
              </a:extLst>
            </p:cNvPr>
            <p:cNvCxnSpPr>
              <a:cxnSpLocks/>
            </p:cNvCxnSpPr>
            <p:nvPr/>
          </p:nvCxnSpPr>
          <p:spPr>
            <a:xfrm flipV="1">
              <a:off x="9066105" y="145751"/>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0" name="Straight Connector 269">
              <a:extLst>
                <a:ext uri="{FF2B5EF4-FFF2-40B4-BE49-F238E27FC236}">
                  <a16:creationId xmlns:a16="http://schemas.microsoft.com/office/drawing/2014/main" id="{53B3CA9E-2FE5-4769-A55B-56D5CCBC2D83}"/>
                </a:ext>
              </a:extLst>
            </p:cNvPr>
            <p:cNvCxnSpPr>
              <a:cxnSpLocks/>
            </p:cNvCxnSpPr>
            <p:nvPr/>
          </p:nvCxnSpPr>
          <p:spPr>
            <a:xfrm flipV="1">
              <a:off x="9637801" y="159083"/>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id="{6980BCD1-87BA-4CFC-8C58-7D85B9E39F7D}"/>
                </a:ext>
              </a:extLst>
            </p:cNvPr>
            <p:cNvCxnSpPr>
              <a:cxnSpLocks/>
            </p:cNvCxnSpPr>
            <p:nvPr/>
          </p:nvCxnSpPr>
          <p:spPr>
            <a:xfrm flipV="1">
              <a:off x="10206804" y="15512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2" name="Straight Connector 271">
              <a:extLst>
                <a:ext uri="{FF2B5EF4-FFF2-40B4-BE49-F238E27FC236}">
                  <a16:creationId xmlns:a16="http://schemas.microsoft.com/office/drawing/2014/main" id="{34475FB6-0F18-43A4-96D7-62171785EAE7}"/>
                </a:ext>
              </a:extLst>
            </p:cNvPr>
            <p:cNvCxnSpPr>
              <a:cxnSpLocks/>
            </p:cNvCxnSpPr>
            <p:nvPr/>
          </p:nvCxnSpPr>
          <p:spPr>
            <a:xfrm flipV="1">
              <a:off x="10842911" y="155125"/>
              <a:ext cx="821058" cy="1395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79" name="Picture 278">
            <a:extLst>
              <a:ext uri="{FF2B5EF4-FFF2-40B4-BE49-F238E27FC236}">
                <a16:creationId xmlns:a16="http://schemas.microsoft.com/office/drawing/2014/main" id="{8A5D3415-5F66-47B2-8C6A-7DC5273AED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4857" y="1636594"/>
            <a:ext cx="229134" cy="262242"/>
          </a:xfrm>
          <a:prstGeom prst="rect">
            <a:avLst/>
          </a:prstGeom>
        </p:spPr>
      </p:pic>
      <p:pic>
        <p:nvPicPr>
          <p:cNvPr id="280" name="Picture 279">
            <a:extLst>
              <a:ext uri="{FF2B5EF4-FFF2-40B4-BE49-F238E27FC236}">
                <a16:creationId xmlns:a16="http://schemas.microsoft.com/office/drawing/2014/main" id="{726CD15F-1B6D-4C46-9875-FCDCBB822E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1180" y="1636594"/>
            <a:ext cx="229134" cy="262242"/>
          </a:xfrm>
          <a:prstGeom prst="rect">
            <a:avLst/>
          </a:prstGeom>
        </p:spPr>
      </p:pic>
      <p:pic>
        <p:nvPicPr>
          <p:cNvPr id="281" name="Picture 280">
            <a:extLst>
              <a:ext uri="{FF2B5EF4-FFF2-40B4-BE49-F238E27FC236}">
                <a16:creationId xmlns:a16="http://schemas.microsoft.com/office/drawing/2014/main" id="{3A01DE0F-3C0B-41ED-A340-7E3ABD387F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0354" y="1636593"/>
            <a:ext cx="231267" cy="264683"/>
          </a:xfrm>
          <a:prstGeom prst="rect">
            <a:avLst/>
          </a:prstGeom>
        </p:spPr>
      </p:pic>
      <p:pic>
        <p:nvPicPr>
          <p:cNvPr id="284" name="Picture 283">
            <a:extLst>
              <a:ext uri="{FF2B5EF4-FFF2-40B4-BE49-F238E27FC236}">
                <a16:creationId xmlns:a16="http://schemas.microsoft.com/office/drawing/2014/main" id="{3B9B1253-8B3F-459E-ABC9-E44359A9BE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433" y="1636594"/>
            <a:ext cx="229134" cy="262242"/>
          </a:xfrm>
          <a:prstGeom prst="rect">
            <a:avLst/>
          </a:prstGeom>
        </p:spPr>
      </p:pic>
      <p:pic>
        <p:nvPicPr>
          <p:cNvPr id="285" name="Picture 284">
            <a:extLst>
              <a:ext uri="{FF2B5EF4-FFF2-40B4-BE49-F238E27FC236}">
                <a16:creationId xmlns:a16="http://schemas.microsoft.com/office/drawing/2014/main" id="{6FBF26FC-12C8-456D-9D21-FCCF3317D1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3630" y="1636594"/>
            <a:ext cx="229134" cy="262242"/>
          </a:xfrm>
          <a:prstGeom prst="rect">
            <a:avLst/>
          </a:prstGeom>
        </p:spPr>
      </p:pic>
      <p:pic>
        <p:nvPicPr>
          <p:cNvPr id="286" name="Picture 285">
            <a:extLst>
              <a:ext uri="{FF2B5EF4-FFF2-40B4-BE49-F238E27FC236}">
                <a16:creationId xmlns:a16="http://schemas.microsoft.com/office/drawing/2014/main" id="{A93A64F3-B32E-48D1-847A-E92650AE80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2536" y="1636594"/>
            <a:ext cx="229134" cy="262242"/>
          </a:xfrm>
          <a:prstGeom prst="rect">
            <a:avLst/>
          </a:prstGeom>
        </p:spPr>
      </p:pic>
      <p:pic>
        <p:nvPicPr>
          <p:cNvPr id="287" name="Picture 286">
            <a:extLst>
              <a:ext uri="{FF2B5EF4-FFF2-40B4-BE49-F238E27FC236}">
                <a16:creationId xmlns:a16="http://schemas.microsoft.com/office/drawing/2014/main" id="{4677E5A8-1783-4094-B0FD-C67C09ED21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2830" y="1636594"/>
            <a:ext cx="229134" cy="262242"/>
          </a:xfrm>
          <a:prstGeom prst="rect">
            <a:avLst/>
          </a:prstGeom>
        </p:spPr>
      </p:pic>
      <p:pic>
        <p:nvPicPr>
          <p:cNvPr id="288" name="Picture 287">
            <a:extLst>
              <a:ext uri="{FF2B5EF4-FFF2-40B4-BE49-F238E27FC236}">
                <a16:creationId xmlns:a16="http://schemas.microsoft.com/office/drawing/2014/main" id="{36496303-41A7-423B-AFD5-7221089632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8640" y="1636594"/>
            <a:ext cx="229134" cy="262242"/>
          </a:xfrm>
          <a:prstGeom prst="rect">
            <a:avLst/>
          </a:prstGeom>
        </p:spPr>
      </p:pic>
      <p:pic>
        <p:nvPicPr>
          <p:cNvPr id="289" name="Picture 288">
            <a:extLst>
              <a:ext uri="{FF2B5EF4-FFF2-40B4-BE49-F238E27FC236}">
                <a16:creationId xmlns:a16="http://schemas.microsoft.com/office/drawing/2014/main" id="{20418375-5DDF-4421-8BB4-818C66D1DC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49673" y="1636594"/>
            <a:ext cx="229134" cy="262242"/>
          </a:xfrm>
          <a:prstGeom prst="rect">
            <a:avLst/>
          </a:prstGeom>
        </p:spPr>
      </p:pic>
      <p:pic>
        <p:nvPicPr>
          <p:cNvPr id="290" name="Picture 289">
            <a:extLst>
              <a:ext uri="{FF2B5EF4-FFF2-40B4-BE49-F238E27FC236}">
                <a16:creationId xmlns:a16="http://schemas.microsoft.com/office/drawing/2014/main" id="{ECBA971C-93E4-47C9-826D-5F328D151B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6302" y="1636594"/>
            <a:ext cx="229134" cy="262242"/>
          </a:xfrm>
          <a:prstGeom prst="rect">
            <a:avLst/>
          </a:prstGeom>
        </p:spPr>
      </p:pic>
      <p:pic>
        <p:nvPicPr>
          <p:cNvPr id="291" name="Picture 290">
            <a:extLst>
              <a:ext uri="{FF2B5EF4-FFF2-40B4-BE49-F238E27FC236}">
                <a16:creationId xmlns:a16="http://schemas.microsoft.com/office/drawing/2014/main" id="{A1D03AB1-010C-423C-985C-2EBC259B7A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8640" y="1996446"/>
            <a:ext cx="229134" cy="262242"/>
          </a:xfrm>
          <a:prstGeom prst="rect">
            <a:avLst/>
          </a:prstGeom>
        </p:spPr>
      </p:pic>
      <p:pic>
        <p:nvPicPr>
          <p:cNvPr id="292" name="Picture 291">
            <a:extLst>
              <a:ext uri="{FF2B5EF4-FFF2-40B4-BE49-F238E27FC236}">
                <a16:creationId xmlns:a16="http://schemas.microsoft.com/office/drawing/2014/main" id="{EC455012-7906-4B9A-A5C2-8C84D12693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6302" y="1996446"/>
            <a:ext cx="229134" cy="262242"/>
          </a:xfrm>
          <a:prstGeom prst="rect">
            <a:avLst/>
          </a:prstGeom>
        </p:spPr>
      </p:pic>
      <p:pic>
        <p:nvPicPr>
          <p:cNvPr id="293" name="Picture 292">
            <a:extLst>
              <a:ext uri="{FF2B5EF4-FFF2-40B4-BE49-F238E27FC236}">
                <a16:creationId xmlns:a16="http://schemas.microsoft.com/office/drawing/2014/main" id="{2680AD12-0A2F-41A9-8F88-8BC4163559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3606" y="2313890"/>
            <a:ext cx="229134" cy="262242"/>
          </a:xfrm>
          <a:prstGeom prst="rect">
            <a:avLst/>
          </a:prstGeom>
        </p:spPr>
      </p:pic>
      <p:pic>
        <p:nvPicPr>
          <p:cNvPr id="294" name="Picture 293">
            <a:extLst>
              <a:ext uri="{FF2B5EF4-FFF2-40B4-BE49-F238E27FC236}">
                <a16:creationId xmlns:a16="http://schemas.microsoft.com/office/drawing/2014/main" id="{DF18DBB1-B73C-470B-B285-C39B60654C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0354" y="3024862"/>
            <a:ext cx="231267" cy="264683"/>
          </a:xfrm>
          <a:prstGeom prst="rect">
            <a:avLst/>
          </a:prstGeom>
        </p:spPr>
      </p:pic>
      <p:pic>
        <p:nvPicPr>
          <p:cNvPr id="295" name="Picture 294">
            <a:extLst>
              <a:ext uri="{FF2B5EF4-FFF2-40B4-BE49-F238E27FC236}">
                <a16:creationId xmlns:a16="http://schemas.microsoft.com/office/drawing/2014/main" id="{65630A39-D07D-443F-9E38-399C47AD43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2060" y="3042311"/>
            <a:ext cx="229134" cy="262242"/>
          </a:xfrm>
          <a:prstGeom prst="rect">
            <a:avLst/>
          </a:prstGeom>
        </p:spPr>
      </p:pic>
      <p:pic>
        <p:nvPicPr>
          <p:cNvPr id="296" name="Picture 295">
            <a:extLst>
              <a:ext uri="{FF2B5EF4-FFF2-40B4-BE49-F238E27FC236}">
                <a16:creationId xmlns:a16="http://schemas.microsoft.com/office/drawing/2014/main" id="{4152836E-542D-4025-B6CA-EE2E958C68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8640" y="3032489"/>
            <a:ext cx="229134" cy="262242"/>
          </a:xfrm>
          <a:prstGeom prst="rect">
            <a:avLst/>
          </a:prstGeom>
        </p:spPr>
      </p:pic>
      <p:pic>
        <p:nvPicPr>
          <p:cNvPr id="297" name="Picture 296">
            <a:extLst>
              <a:ext uri="{FF2B5EF4-FFF2-40B4-BE49-F238E27FC236}">
                <a16:creationId xmlns:a16="http://schemas.microsoft.com/office/drawing/2014/main" id="{831C0A33-DBC2-49B7-89E4-856F3B44A0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6735" y="3370671"/>
            <a:ext cx="231267" cy="264683"/>
          </a:xfrm>
          <a:prstGeom prst="rect">
            <a:avLst/>
          </a:prstGeom>
        </p:spPr>
      </p:pic>
      <p:pic>
        <p:nvPicPr>
          <p:cNvPr id="298" name="Picture 297">
            <a:extLst>
              <a:ext uri="{FF2B5EF4-FFF2-40B4-BE49-F238E27FC236}">
                <a16:creationId xmlns:a16="http://schemas.microsoft.com/office/drawing/2014/main" id="{1AD5464F-DA1B-451F-BF5D-1ACAA8754F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3962" y="3371788"/>
            <a:ext cx="229134" cy="262242"/>
          </a:xfrm>
          <a:prstGeom prst="rect">
            <a:avLst/>
          </a:prstGeom>
        </p:spPr>
      </p:pic>
      <p:pic>
        <p:nvPicPr>
          <p:cNvPr id="299" name="Picture 298">
            <a:extLst>
              <a:ext uri="{FF2B5EF4-FFF2-40B4-BE49-F238E27FC236}">
                <a16:creationId xmlns:a16="http://schemas.microsoft.com/office/drawing/2014/main" id="{4BFCADD9-1724-44B7-B5EA-19537CC0C5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8640" y="3379891"/>
            <a:ext cx="229134" cy="262242"/>
          </a:xfrm>
          <a:prstGeom prst="rect">
            <a:avLst/>
          </a:prstGeom>
        </p:spPr>
      </p:pic>
      <p:pic>
        <p:nvPicPr>
          <p:cNvPr id="300" name="Picture 299">
            <a:extLst>
              <a:ext uri="{FF2B5EF4-FFF2-40B4-BE49-F238E27FC236}">
                <a16:creationId xmlns:a16="http://schemas.microsoft.com/office/drawing/2014/main" id="{52D6FDEB-7AFA-4C3D-9A7A-E20E272F80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2536" y="3379891"/>
            <a:ext cx="229134" cy="262242"/>
          </a:xfrm>
          <a:prstGeom prst="rect">
            <a:avLst/>
          </a:prstGeom>
        </p:spPr>
      </p:pic>
      <p:pic>
        <p:nvPicPr>
          <p:cNvPr id="301" name="Picture 300">
            <a:extLst>
              <a:ext uri="{FF2B5EF4-FFF2-40B4-BE49-F238E27FC236}">
                <a16:creationId xmlns:a16="http://schemas.microsoft.com/office/drawing/2014/main" id="{3C74136F-6FC8-424A-B963-70D5FB65D4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1179" y="3686365"/>
            <a:ext cx="231267" cy="264683"/>
          </a:xfrm>
          <a:prstGeom prst="rect">
            <a:avLst/>
          </a:prstGeom>
        </p:spPr>
      </p:pic>
      <p:pic>
        <p:nvPicPr>
          <p:cNvPr id="302" name="Picture 301">
            <a:extLst>
              <a:ext uri="{FF2B5EF4-FFF2-40B4-BE49-F238E27FC236}">
                <a16:creationId xmlns:a16="http://schemas.microsoft.com/office/drawing/2014/main" id="{E1582E14-B214-47D4-88CD-68920F8D8D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6302" y="3686366"/>
            <a:ext cx="229134" cy="262242"/>
          </a:xfrm>
          <a:prstGeom prst="rect">
            <a:avLst/>
          </a:prstGeom>
        </p:spPr>
      </p:pic>
      <p:pic>
        <p:nvPicPr>
          <p:cNvPr id="303" name="Picture 302">
            <a:extLst>
              <a:ext uri="{FF2B5EF4-FFF2-40B4-BE49-F238E27FC236}">
                <a16:creationId xmlns:a16="http://schemas.microsoft.com/office/drawing/2014/main" id="{B6C1452F-BE6B-4E58-8ADD-81032C8377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3606" y="4043512"/>
            <a:ext cx="229134" cy="262242"/>
          </a:xfrm>
          <a:prstGeom prst="rect">
            <a:avLst/>
          </a:prstGeom>
        </p:spPr>
      </p:pic>
      <p:pic>
        <p:nvPicPr>
          <p:cNvPr id="304" name="Picture 303">
            <a:extLst>
              <a:ext uri="{FF2B5EF4-FFF2-40B4-BE49-F238E27FC236}">
                <a16:creationId xmlns:a16="http://schemas.microsoft.com/office/drawing/2014/main" id="{380D369E-78D5-4830-BCC3-3084F44CDD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1179" y="4404260"/>
            <a:ext cx="231267" cy="264683"/>
          </a:xfrm>
          <a:prstGeom prst="rect">
            <a:avLst/>
          </a:prstGeom>
        </p:spPr>
      </p:pic>
      <p:pic>
        <p:nvPicPr>
          <p:cNvPr id="305" name="Picture 304">
            <a:extLst>
              <a:ext uri="{FF2B5EF4-FFF2-40B4-BE49-F238E27FC236}">
                <a16:creationId xmlns:a16="http://schemas.microsoft.com/office/drawing/2014/main" id="{2E4947D5-0AEE-4946-9AEA-0F883F2C7E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5076" y="4738450"/>
            <a:ext cx="229134" cy="262242"/>
          </a:xfrm>
          <a:prstGeom prst="rect">
            <a:avLst/>
          </a:prstGeom>
        </p:spPr>
      </p:pic>
      <p:pic>
        <p:nvPicPr>
          <p:cNvPr id="306" name="Picture 305">
            <a:extLst>
              <a:ext uri="{FF2B5EF4-FFF2-40B4-BE49-F238E27FC236}">
                <a16:creationId xmlns:a16="http://schemas.microsoft.com/office/drawing/2014/main" id="{989B8FEC-6797-43E0-9F88-DCE7BE2978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8640" y="5091814"/>
            <a:ext cx="229134" cy="262242"/>
          </a:xfrm>
          <a:prstGeom prst="rect">
            <a:avLst/>
          </a:prstGeom>
        </p:spPr>
      </p:pic>
      <p:pic>
        <p:nvPicPr>
          <p:cNvPr id="307" name="Picture 306">
            <a:extLst>
              <a:ext uri="{FF2B5EF4-FFF2-40B4-BE49-F238E27FC236}">
                <a16:creationId xmlns:a16="http://schemas.microsoft.com/office/drawing/2014/main" id="{CB428B74-BD0D-4313-9245-D0CD3E4471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225" y="5091814"/>
            <a:ext cx="229134" cy="262242"/>
          </a:xfrm>
          <a:prstGeom prst="rect">
            <a:avLst/>
          </a:prstGeom>
        </p:spPr>
      </p:pic>
      <p:pic>
        <p:nvPicPr>
          <p:cNvPr id="308" name="Picture 307">
            <a:extLst>
              <a:ext uri="{FF2B5EF4-FFF2-40B4-BE49-F238E27FC236}">
                <a16:creationId xmlns:a16="http://schemas.microsoft.com/office/drawing/2014/main" id="{3A7EF60D-41FE-4C39-A5E5-E95F413281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5076" y="5091814"/>
            <a:ext cx="229134" cy="262242"/>
          </a:xfrm>
          <a:prstGeom prst="rect">
            <a:avLst/>
          </a:prstGeom>
        </p:spPr>
      </p:pic>
      <p:pic>
        <p:nvPicPr>
          <p:cNvPr id="309" name="Picture 308">
            <a:extLst>
              <a:ext uri="{FF2B5EF4-FFF2-40B4-BE49-F238E27FC236}">
                <a16:creationId xmlns:a16="http://schemas.microsoft.com/office/drawing/2014/main" id="{E89D8E6C-1A51-487E-B7A8-BFF96C7936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8380" y="5452478"/>
            <a:ext cx="229134" cy="262242"/>
          </a:xfrm>
          <a:prstGeom prst="rect">
            <a:avLst/>
          </a:prstGeom>
        </p:spPr>
      </p:pic>
      <p:pic>
        <p:nvPicPr>
          <p:cNvPr id="310" name="Picture 309">
            <a:extLst>
              <a:ext uri="{FF2B5EF4-FFF2-40B4-BE49-F238E27FC236}">
                <a16:creationId xmlns:a16="http://schemas.microsoft.com/office/drawing/2014/main" id="{0A300825-A29B-4552-B3A7-CE67D51BAD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0354" y="6497662"/>
            <a:ext cx="231267" cy="264683"/>
          </a:xfrm>
          <a:prstGeom prst="rect">
            <a:avLst/>
          </a:prstGeom>
        </p:spPr>
      </p:pic>
      <p:pic>
        <p:nvPicPr>
          <p:cNvPr id="104" name="Picture 103">
            <a:extLst>
              <a:ext uri="{FF2B5EF4-FFF2-40B4-BE49-F238E27FC236}">
                <a16:creationId xmlns:a16="http://schemas.microsoft.com/office/drawing/2014/main" id="{E349470A-508A-4FB3-BA7C-E6F666B692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834" y="4404261"/>
            <a:ext cx="229134" cy="262242"/>
          </a:xfrm>
          <a:prstGeom prst="rect">
            <a:avLst/>
          </a:prstGeom>
        </p:spPr>
      </p:pic>
      <p:pic>
        <p:nvPicPr>
          <p:cNvPr id="105" name="Picture 104">
            <a:extLst>
              <a:ext uri="{FF2B5EF4-FFF2-40B4-BE49-F238E27FC236}">
                <a16:creationId xmlns:a16="http://schemas.microsoft.com/office/drawing/2014/main" id="{68C88D8C-448E-40E9-AF77-3822E3BDBE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2454" y="4738450"/>
            <a:ext cx="229134" cy="262242"/>
          </a:xfrm>
          <a:prstGeom prst="rect">
            <a:avLst/>
          </a:prstGeom>
        </p:spPr>
      </p:pic>
      <p:pic>
        <p:nvPicPr>
          <p:cNvPr id="106" name="Picture 105">
            <a:extLst>
              <a:ext uri="{FF2B5EF4-FFF2-40B4-BE49-F238E27FC236}">
                <a16:creationId xmlns:a16="http://schemas.microsoft.com/office/drawing/2014/main" id="{3F0137B8-9692-4A4E-9949-D353CDBAA5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2237" y="1629423"/>
            <a:ext cx="229134" cy="262242"/>
          </a:xfrm>
          <a:prstGeom prst="rect">
            <a:avLst/>
          </a:prstGeom>
        </p:spPr>
      </p:pic>
      <p:sp>
        <p:nvSpPr>
          <p:cNvPr id="107" name="TextBox 106">
            <a:extLst>
              <a:ext uri="{FF2B5EF4-FFF2-40B4-BE49-F238E27FC236}">
                <a16:creationId xmlns:a16="http://schemas.microsoft.com/office/drawing/2014/main" id="{CBDCCC47-96DE-4F5D-9A06-A7582067B855}"/>
              </a:ext>
            </a:extLst>
          </p:cNvPr>
          <p:cNvSpPr txBox="1"/>
          <p:nvPr/>
        </p:nvSpPr>
        <p:spPr>
          <a:xfrm rot="18106547">
            <a:off x="10392363" y="641381"/>
            <a:ext cx="1464154" cy="523220"/>
          </a:xfrm>
          <a:prstGeom prst="rect">
            <a:avLst/>
          </a:prstGeom>
          <a:noFill/>
        </p:spPr>
        <p:txBody>
          <a:bodyPr wrap="square" rtlCol="0">
            <a:spAutoFit/>
          </a:bodyPr>
          <a:lstStyle/>
          <a:p>
            <a:r>
              <a:rPr lang="nl-NL" sz="1400" dirty="0"/>
              <a:t>MIMO </a:t>
            </a:r>
            <a:r>
              <a:rPr lang="nl-NL" sz="1400" dirty="0" err="1"/>
              <a:t>enhancements</a:t>
            </a:r>
            <a:endParaRPr lang="nl-NL" sz="1400" dirty="0"/>
          </a:p>
        </p:txBody>
      </p:sp>
      <p:pic>
        <p:nvPicPr>
          <p:cNvPr id="108" name="Picture 107">
            <a:extLst>
              <a:ext uri="{FF2B5EF4-FFF2-40B4-BE49-F238E27FC236}">
                <a16:creationId xmlns:a16="http://schemas.microsoft.com/office/drawing/2014/main" id="{D11F1EC8-6983-4DF8-BE24-FB64315E7B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59590" y="5822945"/>
            <a:ext cx="229134" cy="262242"/>
          </a:xfrm>
          <a:prstGeom prst="rect">
            <a:avLst/>
          </a:prstGeom>
        </p:spPr>
      </p:pic>
      <p:pic>
        <p:nvPicPr>
          <p:cNvPr id="109" name="Picture 108">
            <a:extLst>
              <a:ext uri="{FF2B5EF4-FFF2-40B4-BE49-F238E27FC236}">
                <a16:creationId xmlns:a16="http://schemas.microsoft.com/office/drawing/2014/main" id="{30DB88BF-5FBE-47E4-AAE2-5D0AAC87CA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225" y="3348417"/>
            <a:ext cx="229134" cy="262242"/>
          </a:xfrm>
          <a:prstGeom prst="rect">
            <a:avLst/>
          </a:prstGeom>
        </p:spPr>
      </p:pic>
      <p:pic>
        <p:nvPicPr>
          <p:cNvPr id="111" name="Picture 110">
            <a:extLst>
              <a:ext uri="{FF2B5EF4-FFF2-40B4-BE49-F238E27FC236}">
                <a16:creationId xmlns:a16="http://schemas.microsoft.com/office/drawing/2014/main" id="{2592FDF5-A7D4-4E06-9352-0BB2A5063D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2243" y="6153709"/>
            <a:ext cx="229134" cy="262242"/>
          </a:xfrm>
          <a:prstGeom prst="rect">
            <a:avLst/>
          </a:prstGeom>
        </p:spPr>
      </p:pic>
      <p:pic>
        <p:nvPicPr>
          <p:cNvPr id="112" name="Picture 111">
            <a:extLst>
              <a:ext uri="{FF2B5EF4-FFF2-40B4-BE49-F238E27FC236}">
                <a16:creationId xmlns:a16="http://schemas.microsoft.com/office/drawing/2014/main" id="{A5D91CFB-B792-4735-8969-DA756422F8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0904" y="6153709"/>
            <a:ext cx="229134" cy="262242"/>
          </a:xfrm>
          <a:prstGeom prst="rect">
            <a:avLst/>
          </a:prstGeom>
        </p:spPr>
      </p:pic>
      <p:pic>
        <p:nvPicPr>
          <p:cNvPr id="113" name="Picture 112">
            <a:extLst>
              <a:ext uri="{FF2B5EF4-FFF2-40B4-BE49-F238E27FC236}">
                <a16:creationId xmlns:a16="http://schemas.microsoft.com/office/drawing/2014/main" id="{9ECF4D23-5BED-4414-B39A-73AE15DEF6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7844" y="6163323"/>
            <a:ext cx="229134" cy="262242"/>
          </a:xfrm>
          <a:prstGeom prst="rect">
            <a:avLst/>
          </a:prstGeom>
        </p:spPr>
      </p:pic>
      <p:sp>
        <p:nvSpPr>
          <p:cNvPr id="114" name="TextBox 113">
            <a:extLst>
              <a:ext uri="{FF2B5EF4-FFF2-40B4-BE49-F238E27FC236}">
                <a16:creationId xmlns:a16="http://schemas.microsoft.com/office/drawing/2014/main" id="{54653ED7-FE5C-4346-9C61-884563C9EC84}"/>
              </a:ext>
            </a:extLst>
          </p:cNvPr>
          <p:cNvSpPr txBox="1"/>
          <p:nvPr/>
        </p:nvSpPr>
        <p:spPr>
          <a:xfrm rot="18106547">
            <a:off x="10985505" y="729420"/>
            <a:ext cx="1464154" cy="307777"/>
          </a:xfrm>
          <a:prstGeom prst="rect">
            <a:avLst/>
          </a:prstGeom>
          <a:noFill/>
        </p:spPr>
        <p:txBody>
          <a:bodyPr wrap="square" rtlCol="0">
            <a:spAutoFit/>
          </a:bodyPr>
          <a:lstStyle/>
          <a:p>
            <a:r>
              <a:rPr lang="nl-NL" sz="1400" dirty="0"/>
              <a:t>TEI &amp; </a:t>
            </a:r>
            <a:r>
              <a:rPr lang="nl-NL" sz="1400" dirty="0" err="1"/>
              <a:t>Others</a:t>
            </a:r>
            <a:endParaRPr lang="nl-NL" sz="1400" dirty="0"/>
          </a:p>
        </p:txBody>
      </p:sp>
      <p:pic>
        <p:nvPicPr>
          <p:cNvPr id="115" name="Picture 114">
            <a:extLst>
              <a:ext uri="{FF2B5EF4-FFF2-40B4-BE49-F238E27FC236}">
                <a16:creationId xmlns:a16="http://schemas.microsoft.com/office/drawing/2014/main" id="{B1640F41-DEB5-4793-A18E-D410F30E6B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34334" y="6156320"/>
            <a:ext cx="229134" cy="262242"/>
          </a:xfrm>
          <a:prstGeom prst="rect">
            <a:avLst/>
          </a:prstGeom>
        </p:spPr>
      </p:pic>
      <p:sp>
        <p:nvSpPr>
          <p:cNvPr id="116" name="TextBox 115">
            <a:extLst>
              <a:ext uri="{FF2B5EF4-FFF2-40B4-BE49-F238E27FC236}">
                <a16:creationId xmlns:a16="http://schemas.microsoft.com/office/drawing/2014/main" id="{5E0D3253-D409-4D00-8E06-3BE010D82BB0}"/>
              </a:ext>
            </a:extLst>
          </p:cNvPr>
          <p:cNvSpPr txBox="1"/>
          <p:nvPr/>
        </p:nvSpPr>
        <p:spPr>
          <a:xfrm>
            <a:off x="343906" y="2650514"/>
            <a:ext cx="1115006" cy="338554"/>
          </a:xfrm>
          <a:prstGeom prst="rect">
            <a:avLst/>
          </a:prstGeom>
          <a:noFill/>
        </p:spPr>
        <p:txBody>
          <a:bodyPr wrap="square" rtlCol="0">
            <a:spAutoFit/>
          </a:bodyPr>
          <a:lstStyle/>
          <a:p>
            <a:r>
              <a:rPr lang="nl-NL" sz="1600" dirty="0"/>
              <a:t>TS 22.186</a:t>
            </a:r>
          </a:p>
        </p:txBody>
      </p:sp>
      <p:pic>
        <p:nvPicPr>
          <p:cNvPr id="118" name="Picture 117">
            <a:extLst>
              <a:ext uri="{FF2B5EF4-FFF2-40B4-BE49-F238E27FC236}">
                <a16:creationId xmlns:a16="http://schemas.microsoft.com/office/drawing/2014/main" id="{58A3B56A-1559-481B-BBEE-7C1327826B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1176" y="2655975"/>
            <a:ext cx="231267" cy="264683"/>
          </a:xfrm>
          <a:prstGeom prst="rect">
            <a:avLst/>
          </a:prstGeom>
        </p:spPr>
      </p:pic>
      <p:pic>
        <p:nvPicPr>
          <p:cNvPr id="117" name="Picture 116">
            <a:extLst>
              <a:ext uri="{FF2B5EF4-FFF2-40B4-BE49-F238E27FC236}">
                <a16:creationId xmlns:a16="http://schemas.microsoft.com/office/drawing/2014/main" id="{ED3F7435-772A-4C3B-BC3D-C99DF4B5BB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8133" y="3038017"/>
            <a:ext cx="231267" cy="264683"/>
          </a:xfrm>
          <a:prstGeom prst="rect">
            <a:avLst/>
          </a:prstGeom>
        </p:spPr>
      </p:pic>
      <p:pic>
        <p:nvPicPr>
          <p:cNvPr id="119" name="Picture 118">
            <a:extLst>
              <a:ext uri="{FF2B5EF4-FFF2-40B4-BE49-F238E27FC236}">
                <a16:creationId xmlns:a16="http://schemas.microsoft.com/office/drawing/2014/main" id="{0EA8B384-C122-4FB4-90D7-0E26AC2BE3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5190" y="3363029"/>
            <a:ext cx="229134" cy="262242"/>
          </a:xfrm>
          <a:prstGeom prst="rect">
            <a:avLst/>
          </a:prstGeom>
        </p:spPr>
      </p:pic>
      <p:pic>
        <p:nvPicPr>
          <p:cNvPr id="120" name="Picture 119">
            <a:extLst>
              <a:ext uri="{FF2B5EF4-FFF2-40B4-BE49-F238E27FC236}">
                <a16:creationId xmlns:a16="http://schemas.microsoft.com/office/drawing/2014/main" id="{2F30CDD2-7D2C-48C7-B547-6FADA41988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5395" y="5114734"/>
            <a:ext cx="229134" cy="262242"/>
          </a:xfrm>
          <a:prstGeom prst="rect">
            <a:avLst/>
          </a:prstGeom>
        </p:spPr>
      </p:pic>
      <p:pic>
        <p:nvPicPr>
          <p:cNvPr id="121" name="Picture 120">
            <a:extLst>
              <a:ext uri="{FF2B5EF4-FFF2-40B4-BE49-F238E27FC236}">
                <a16:creationId xmlns:a16="http://schemas.microsoft.com/office/drawing/2014/main" id="{6C00EEAC-72A7-46FC-AB23-F781BDBFC9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455" y="5108848"/>
            <a:ext cx="229134" cy="262242"/>
          </a:xfrm>
          <a:prstGeom prst="rect">
            <a:avLst/>
          </a:prstGeom>
        </p:spPr>
      </p:pic>
    </p:spTree>
    <p:extLst>
      <p:ext uri="{BB962C8B-B14F-4D97-AF65-F5344CB8AC3E}">
        <p14:creationId xmlns:p14="http://schemas.microsoft.com/office/powerpoint/2010/main" val="3855812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64F60-75AC-47DE-9F86-8A0B5FFC957E}"/>
              </a:ext>
            </a:extLst>
          </p:cNvPr>
          <p:cNvSpPr>
            <a:spLocks noGrp="1"/>
          </p:cNvSpPr>
          <p:nvPr>
            <p:ph type="title"/>
          </p:nvPr>
        </p:nvSpPr>
        <p:spPr/>
        <p:txBody>
          <a:bodyPr/>
          <a:lstStyle/>
          <a:p>
            <a:r>
              <a:rPr lang="nl-NL" dirty="0"/>
              <a:t>SA1’s 5G </a:t>
            </a:r>
            <a:r>
              <a:rPr lang="en-US" dirty="0"/>
              <a:t>specifications</a:t>
            </a:r>
          </a:p>
        </p:txBody>
      </p:sp>
    </p:spTree>
    <p:extLst>
      <p:ext uri="{BB962C8B-B14F-4D97-AF65-F5344CB8AC3E}">
        <p14:creationId xmlns:p14="http://schemas.microsoft.com/office/powerpoint/2010/main" val="17970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EED7A-88EB-4A4A-98C6-56F87C28B776}"/>
              </a:ext>
            </a:extLst>
          </p:cNvPr>
          <p:cNvSpPr>
            <a:spLocks noGrp="1"/>
          </p:cNvSpPr>
          <p:nvPr>
            <p:ph type="title"/>
          </p:nvPr>
        </p:nvSpPr>
        <p:spPr>
          <a:xfrm>
            <a:off x="568234" y="21182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5G SA1 Technical Specifications</a:t>
            </a:r>
          </a:p>
        </p:txBody>
      </p:sp>
      <p:sp>
        <p:nvSpPr>
          <p:cNvPr id="3" name="Content Placeholder 2">
            <a:extLst>
              <a:ext uri="{FF2B5EF4-FFF2-40B4-BE49-F238E27FC236}">
                <a16:creationId xmlns:a16="http://schemas.microsoft.com/office/drawing/2014/main" id="{914188E8-ABC6-4F9B-A1BC-FEA5578405B8}"/>
              </a:ext>
            </a:extLst>
          </p:cNvPr>
          <p:cNvSpPr>
            <a:spLocks noGrp="1"/>
          </p:cNvSpPr>
          <p:nvPr>
            <p:ph idx="1"/>
          </p:nvPr>
        </p:nvSpPr>
        <p:spPr>
          <a:xfrm>
            <a:off x="838200" y="1537389"/>
            <a:ext cx="10673616" cy="483359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0" fontAlgn="base" hangingPunct="0">
              <a:spcBef>
                <a:spcPct val="20000"/>
              </a:spcBef>
              <a:spcAft>
                <a:spcPct val="0"/>
              </a:spcAft>
              <a:buBlip>
                <a:blip r:embed="rId2"/>
              </a:buBlip>
            </a:pPr>
            <a:r>
              <a:rPr lang="en-US" sz="2400" dirty="0">
                <a:ea typeface="MS PGothic" panose="020B0600070205080204" pitchFamily="34" charset="-128"/>
              </a:rPr>
              <a:t>TS 22.261 Service requirements for next generation new services and markets</a:t>
            </a:r>
            <a:endParaRPr lang="nl-NL" sz="2400" dirty="0">
              <a:ea typeface="MS PGothic" panose="020B0600070205080204" pitchFamily="34" charset="-128"/>
            </a:endParaRPr>
          </a:p>
          <a:p>
            <a:pPr marL="625475" lvl="1" indent="-285750" algn="just" eaLnBrk="0" fontAlgn="base" hangingPunct="0">
              <a:spcBef>
                <a:spcPct val="20000"/>
              </a:spcBef>
              <a:spcAft>
                <a:spcPts val="1200"/>
              </a:spcAft>
              <a:buClr>
                <a:srgbClr val="C00000"/>
              </a:buClr>
            </a:pPr>
            <a:r>
              <a:rPr lang="nl-NL" sz="2200" b="1" dirty="0" err="1">
                <a:ea typeface="MS PGothic" panose="020B0600070205080204" pitchFamily="34" charset="-128"/>
              </a:rPr>
              <a:t>Possible</a:t>
            </a:r>
            <a:r>
              <a:rPr lang="nl-NL" sz="2200" b="1" dirty="0">
                <a:ea typeface="MS PGothic" panose="020B0600070205080204" pitchFamily="34" charset="-128"/>
              </a:rPr>
              <a:t> RAN </a:t>
            </a:r>
            <a:r>
              <a:rPr lang="nl-NL" sz="2200" b="1" dirty="0" err="1">
                <a:ea typeface="MS PGothic" panose="020B0600070205080204" pitchFamily="34" charset="-128"/>
              </a:rPr>
              <a:t>areas</a:t>
            </a:r>
            <a:r>
              <a:rPr lang="nl-NL" sz="2200" b="1" dirty="0">
                <a:ea typeface="MS PGothic" panose="020B0600070205080204" pitchFamily="34" charset="-128"/>
              </a:rPr>
              <a:t> </a:t>
            </a:r>
            <a:r>
              <a:rPr lang="nl-NL" sz="2200" b="1" dirty="0" err="1">
                <a:ea typeface="MS PGothic" panose="020B0600070205080204" pitchFamily="34" charset="-128"/>
              </a:rPr>
              <a:t>affected</a:t>
            </a:r>
            <a:r>
              <a:rPr lang="nl-NL" sz="2200" b="1" dirty="0">
                <a:ea typeface="MS PGothic" panose="020B0600070205080204" pitchFamily="34" charset="-128"/>
              </a:rPr>
              <a:t>: </a:t>
            </a:r>
            <a:r>
              <a:rPr lang="nl-NL" sz="2200" dirty="0">
                <a:ea typeface="MS PGothic" panose="020B0600070205080204" pitchFamily="34" charset="-128"/>
              </a:rPr>
              <a:t>Small data transfer </a:t>
            </a:r>
            <a:r>
              <a:rPr lang="nl-NL" sz="2200" dirty="0" err="1">
                <a:ea typeface="MS PGothic" panose="020B0600070205080204" pitchFamily="34" charset="-128"/>
              </a:rPr>
              <a:t>optimization</a:t>
            </a:r>
            <a:r>
              <a:rPr lang="nl-NL" sz="2200" dirty="0">
                <a:ea typeface="MS PGothic" panose="020B0600070205080204" pitchFamily="34" charset="-128"/>
              </a:rPr>
              <a:t>, </a:t>
            </a:r>
            <a:r>
              <a:rPr lang="nl-NL" sz="2200" dirty="0" err="1">
                <a:ea typeface="MS PGothic" panose="020B0600070205080204" pitchFamily="34" charset="-128"/>
              </a:rPr>
              <a:t>SideLink</a:t>
            </a:r>
            <a:r>
              <a:rPr lang="nl-NL" sz="2200" dirty="0">
                <a:ea typeface="MS PGothic" panose="020B0600070205080204" pitchFamily="34" charset="-128"/>
              </a:rPr>
              <a:t> </a:t>
            </a:r>
            <a:r>
              <a:rPr lang="nl-NL" sz="2200" dirty="0" err="1">
                <a:ea typeface="MS PGothic" panose="020B0600070205080204" pitchFamily="34" charset="-128"/>
              </a:rPr>
              <a:t>enhancements</a:t>
            </a:r>
            <a:r>
              <a:rPr lang="nl-NL" sz="2200" dirty="0">
                <a:ea typeface="MS PGothic" panose="020B0600070205080204" pitchFamily="34" charset="-128"/>
              </a:rPr>
              <a:t>, NR </a:t>
            </a:r>
            <a:r>
              <a:rPr lang="nl-NL" sz="2200" dirty="0" err="1">
                <a:ea typeface="MS PGothic" panose="020B0600070205080204" pitchFamily="34" charset="-128"/>
              </a:rPr>
              <a:t>multicast</a:t>
            </a:r>
            <a:r>
              <a:rPr lang="nl-NL" sz="2200" dirty="0">
                <a:ea typeface="MS PGothic" panose="020B0600070205080204" pitchFamily="34" charset="-128"/>
              </a:rPr>
              <a:t>/broadcast, </a:t>
            </a:r>
            <a:r>
              <a:rPr lang="nl-NL" sz="2200" dirty="0" err="1">
                <a:ea typeface="MS PGothic" panose="020B0600070205080204" pitchFamily="34" charset="-128"/>
              </a:rPr>
              <a:t>Coverage</a:t>
            </a:r>
            <a:r>
              <a:rPr lang="nl-NL" sz="2200" dirty="0">
                <a:ea typeface="MS PGothic" panose="020B0600070205080204" pitchFamily="34" charset="-128"/>
              </a:rPr>
              <a:t> </a:t>
            </a:r>
            <a:r>
              <a:rPr lang="nl-NL" sz="2200" dirty="0" err="1">
                <a:ea typeface="MS PGothic" panose="020B0600070205080204" pitchFamily="34" charset="-128"/>
              </a:rPr>
              <a:t>enhancements</a:t>
            </a:r>
            <a:r>
              <a:rPr lang="nl-NL" sz="2200" dirty="0">
                <a:ea typeface="MS PGothic" panose="020B0600070205080204" pitchFamily="34" charset="-128"/>
              </a:rPr>
              <a:t>, NR </a:t>
            </a:r>
            <a:r>
              <a:rPr lang="nl-NL" sz="2200" dirty="0" err="1">
                <a:ea typeface="MS PGothic" panose="020B0600070205080204" pitchFamily="34" charset="-128"/>
              </a:rPr>
              <a:t>for</a:t>
            </a:r>
            <a:r>
              <a:rPr lang="nl-NL" sz="2200" dirty="0">
                <a:ea typeface="MS PGothic" panose="020B0600070205080204" pitchFamily="34" charset="-128"/>
              </a:rPr>
              <a:t> Non </a:t>
            </a:r>
            <a:r>
              <a:rPr lang="nl-NL" sz="2200" dirty="0" err="1">
                <a:ea typeface="MS PGothic" panose="020B0600070205080204" pitchFamily="34" charset="-128"/>
              </a:rPr>
              <a:t>Terrestial</a:t>
            </a:r>
            <a:r>
              <a:rPr lang="nl-NL" sz="2200" dirty="0">
                <a:ea typeface="MS PGothic" panose="020B0600070205080204" pitchFamily="34" charset="-128"/>
              </a:rPr>
              <a:t> Networks, Positioning </a:t>
            </a:r>
            <a:r>
              <a:rPr lang="nl-NL" sz="2200" dirty="0" err="1">
                <a:ea typeface="MS PGothic" panose="020B0600070205080204" pitchFamily="34" charset="-128"/>
              </a:rPr>
              <a:t>enhancements</a:t>
            </a:r>
            <a:r>
              <a:rPr lang="nl-NL" sz="2200" dirty="0">
                <a:ea typeface="MS PGothic" panose="020B0600070205080204" pitchFamily="34" charset="-128"/>
              </a:rPr>
              <a:t>, </a:t>
            </a:r>
            <a:r>
              <a:rPr lang="nl-NL" sz="2200" dirty="0" err="1">
                <a:ea typeface="MS PGothic" panose="020B0600070205080204" pitchFamily="34" charset="-128"/>
              </a:rPr>
              <a:t>Integrated</a:t>
            </a:r>
            <a:r>
              <a:rPr lang="nl-NL" sz="2200" dirty="0">
                <a:ea typeface="MS PGothic" panose="020B0600070205080204" pitchFamily="34" charset="-128"/>
              </a:rPr>
              <a:t> Access </a:t>
            </a:r>
            <a:r>
              <a:rPr lang="nl-NL" sz="2200" dirty="0" err="1">
                <a:ea typeface="MS PGothic" panose="020B0600070205080204" pitchFamily="34" charset="-128"/>
              </a:rPr>
              <a:t>and</a:t>
            </a:r>
            <a:r>
              <a:rPr lang="nl-NL" sz="2200" dirty="0">
                <a:ea typeface="MS PGothic" panose="020B0600070205080204" pitchFamily="34" charset="-128"/>
              </a:rPr>
              <a:t> </a:t>
            </a:r>
            <a:r>
              <a:rPr lang="nl-NL" sz="2200" dirty="0" err="1">
                <a:ea typeface="MS PGothic" panose="020B0600070205080204" pitchFamily="34" charset="-128"/>
              </a:rPr>
              <a:t>Backhaul</a:t>
            </a:r>
            <a:r>
              <a:rPr lang="nl-NL" sz="2200" dirty="0">
                <a:ea typeface="MS PGothic" panose="020B0600070205080204" pitchFamily="34" charset="-128"/>
              </a:rPr>
              <a:t> </a:t>
            </a:r>
            <a:r>
              <a:rPr lang="nl-NL" sz="2200" dirty="0" err="1">
                <a:ea typeface="MS PGothic" panose="020B0600070205080204" pitchFamily="34" charset="-128"/>
              </a:rPr>
              <a:t>enhancements</a:t>
            </a:r>
            <a:r>
              <a:rPr lang="nl-NL" sz="2200" dirty="0">
                <a:ea typeface="MS PGothic" panose="020B0600070205080204" pitchFamily="34" charset="-128"/>
              </a:rPr>
              <a:t>, </a:t>
            </a:r>
            <a:r>
              <a:rPr lang="nl-NL" sz="2200" dirty="0" err="1">
                <a:ea typeface="MS PGothic" panose="020B0600070205080204" pitchFamily="34" charset="-128"/>
              </a:rPr>
              <a:t>IIoT</a:t>
            </a:r>
            <a:r>
              <a:rPr lang="nl-NL" sz="2200" dirty="0">
                <a:ea typeface="MS PGothic" panose="020B0600070205080204" pitchFamily="34" charset="-128"/>
              </a:rPr>
              <a:t> </a:t>
            </a:r>
            <a:r>
              <a:rPr lang="nl-NL" sz="2200" dirty="0" err="1">
                <a:ea typeface="MS PGothic" panose="020B0600070205080204" pitchFamily="34" charset="-128"/>
              </a:rPr>
              <a:t>and</a:t>
            </a:r>
            <a:r>
              <a:rPr lang="nl-NL" sz="2200" dirty="0">
                <a:ea typeface="MS PGothic" panose="020B0600070205080204" pitchFamily="34" charset="-128"/>
              </a:rPr>
              <a:t> URLLC </a:t>
            </a:r>
            <a:r>
              <a:rPr lang="nl-NL" sz="2200" dirty="0" err="1">
                <a:ea typeface="MS PGothic" panose="020B0600070205080204" pitchFamily="34" charset="-128"/>
              </a:rPr>
              <a:t>enhancements</a:t>
            </a:r>
            <a:r>
              <a:rPr lang="nl-NL" sz="2200" dirty="0">
                <a:ea typeface="MS PGothic" panose="020B0600070205080204" pitchFamily="34" charset="-128"/>
              </a:rPr>
              <a:t>, </a:t>
            </a:r>
            <a:r>
              <a:rPr lang="nl-NL" sz="2200" dirty="0" err="1">
                <a:ea typeface="MS PGothic" panose="020B0600070205080204" pitchFamily="34" charset="-128"/>
              </a:rPr>
              <a:t>Slicing</a:t>
            </a:r>
            <a:r>
              <a:rPr lang="nl-NL" sz="2200" dirty="0">
                <a:ea typeface="MS PGothic" panose="020B0600070205080204" pitchFamily="34" charset="-128"/>
              </a:rPr>
              <a:t>, XR&amp;5G, </a:t>
            </a:r>
            <a:r>
              <a:rPr lang="en-US" sz="2200" dirty="0">
                <a:ea typeface="MS PGothic" panose="020B0600070205080204" pitchFamily="34" charset="-128"/>
              </a:rPr>
              <a:t>NB-IoT and </a:t>
            </a:r>
            <a:r>
              <a:rPr lang="en-US" sz="2200" dirty="0" err="1">
                <a:ea typeface="MS PGothic" panose="020B0600070205080204" pitchFamily="34" charset="-128"/>
              </a:rPr>
              <a:t>eMTC</a:t>
            </a:r>
            <a:r>
              <a:rPr lang="en-US" sz="2200" dirty="0">
                <a:ea typeface="MS PGothic" panose="020B0600070205080204" pitchFamily="34" charset="-128"/>
              </a:rPr>
              <a:t> enhancements</a:t>
            </a:r>
            <a:endParaRPr lang="nl-NL" sz="1800" dirty="0">
              <a:ea typeface="MS PGothic" panose="020B0600070205080204" pitchFamily="34" charset="-128"/>
            </a:endParaRPr>
          </a:p>
          <a:p>
            <a:pPr marL="342900" indent="-342900" eaLnBrk="0" fontAlgn="base" hangingPunct="0">
              <a:spcBef>
                <a:spcPct val="20000"/>
              </a:spcBef>
              <a:spcAft>
                <a:spcPct val="0"/>
              </a:spcAft>
              <a:buBlip>
                <a:blip r:embed="rId2"/>
              </a:buBlip>
            </a:pPr>
            <a:r>
              <a:rPr lang="en-US" sz="2400" dirty="0">
                <a:ea typeface="MS PGothic" panose="020B0600070205080204" pitchFamily="34" charset="-128"/>
              </a:rPr>
              <a:t>TS 22.104 Service requirements for cyber-physical control applications in vertical domains</a:t>
            </a:r>
            <a:endParaRPr lang="nl-NL" sz="2400" dirty="0">
              <a:ea typeface="MS PGothic" panose="020B0600070205080204" pitchFamily="34" charset="-128"/>
            </a:endParaRPr>
          </a:p>
          <a:p>
            <a:pPr marL="625475" lvl="1" indent="-285750" eaLnBrk="0" fontAlgn="base" hangingPunct="0">
              <a:spcBef>
                <a:spcPct val="20000"/>
              </a:spcBef>
              <a:spcAft>
                <a:spcPts val="1200"/>
              </a:spcAft>
              <a:buClr>
                <a:srgbClr val="C00000"/>
              </a:buClr>
            </a:pPr>
            <a:r>
              <a:rPr lang="nl-NL" sz="2200" b="1" dirty="0" err="1">
                <a:ea typeface="MS PGothic" panose="020B0600070205080204" pitchFamily="34" charset="-128"/>
              </a:rPr>
              <a:t>Possible</a:t>
            </a:r>
            <a:r>
              <a:rPr lang="nl-NL" sz="2200" b="1" dirty="0">
                <a:ea typeface="MS PGothic" panose="020B0600070205080204" pitchFamily="34" charset="-128"/>
              </a:rPr>
              <a:t> RAN </a:t>
            </a:r>
            <a:r>
              <a:rPr lang="nl-NL" sz="2200" b="1" dirty="0" err="1">
                <a:ea typeface="MS PGothic" panose="020B0600070205080204" pitchFamily="34" charset="-128"/>
              </a:rPr>
              <a:t>areas</a:t>
            </a:r>
            <a:r>
              <a:rPr lang="nl-NL" sz="2200" b="1" dirty="0">
                <a:ea typeface="MS PGothic" panose="020B0600070205080204" pitchFamily="34" charset="-128"/>
              </a:rPr>
              <a:t> </a:t>
            </a:r>
            <a:r>
              <a:rPr lang="nl-NL" sz="2200" b="1" dirty="0" err="1">
                <a:ea typeface="MS PGothic" panose="020B0600070205080204" pitchFamily="34" charset="-128"/>
              </a:rPr>
              <a:t>affected</a:t>
            </a:r>
            <a:r>
              <a:rPr lang="nl-NL" sz="2200" b="1" dirty="0">
                <a:ea typeface="MS PGothic" panose="020B0600070205080204" pitchFamily="34" charset="-128"/>
              </a:rPr>
              <a:t>: </a:t>
            </a:r>
            <a:r>
              <a:rPr lang="nl-NL" sz="2200" dirty="0" err="1">
                <a:ea typeface="MS PGothic" panose="020B0600070205080204" pitchFamily="34" charset="-128"/>
              </a:rPr>
              <a:t>IIoT</a:t>
            </a:r>
            <a:r>
              <a:rPr lang="nl-NL" sz="2200" dirty="0">
                <a:ea typeface="MS PGothic" panose="020B0600070205080204" pitchFamily="34" charset="-128"/>
              </a:rPr>
              <a:t> </a:t>
            </a:r>
            <a:r>
              <a:rPr lang="nl-NL" sz="2200" dirty="0" err="1">
                <a:ea typeface="MS PGothic" panose="020B0600070205080204" pitchFamily="34" charset="-128"/>
              </a:rPr>
              <a:t>and</a:t>
            </a:r>
            <a:r>
              <a:rPr lang="nl-NL" sz="2200" dirty="0">
                <a:ea typeface="MS PGothic" panose="020B0600070205080204" pitchFamily="34" charset="-128"/>
              </a:rPr>
              <a:t> URLLC </a:t>
            </a:r>
            <a:r>
              <a:rPr lang="nl-NL" sz="2200" dirty="0" err="1">
                <a:ea typeface="MS PGothic" panose="020B0600070205080204" pitchFamily="34" charset="-128"/>
              </a:rPr>
              <a:t>enhancements</a:t>
            </a:r>
            <a:r>
              <a:rPr lang="nl-NL" sz="2200" dirty="0">
                <a:ea typeface="MS PGothic" panose="020B0600070205080204" pitchFamily="34" charset="-128"/>
              </a:rPr>
              <a:t>, XR&amp;5G</a:t>
            </a:r>
            <a:endParaRPr lang="nl-NL" sz="1800" dirty="0">
              <a:ea typeface="MS PGothic" panose="020B0600070205080204" pitchFamily="34" charset="-128"/>
            </a:endParaRPr>
          </a:p>
          <a:p>
            <a:pPr marL="342900" indent="-342900" eaLnBrk="0" fontAlgn="base" hangingPunct="0">
              <a:spcBef>
                <a:spcPct val="20000"/>
              </a:spcBef>
              <a:spcAft>
                <a:spcPct val="0"/>
              </a:spcAft>
              <a:buBlip>
                <a:blip r:embed="rId2"/>
              </a:buBlip>
            </a:pPr>
            <a:r>
              <a:rPr lang="en-GB" sz="2400" dirty="0">
                <a:ea typeface="MS PGothic" panose="020B0600070205080204" pitchFamily="34" charset="-128"/>
              </a:rPr>
              <a:t>TS 22.125 </a:t>
            </a:r>
            <a:r>
              <a:rPr lang="nl-NL" sz="2400" dirty="0">
                <a:ea typeface="MS PGothic" panose="020B0600070205080204" pitchFamily="34" charset="-128"/>
              </a:rPr>
              <a:t>Enhancement </a:t>
            </a:r>
            <a:r>
              <a:rPr lang="nl-NL" sz="2400" dirty="0" err="1">
                <a:ea typeface="MS PGothic" panose="020B0600070205080204" pitchFamily="34" charset="-128"/>
              </a:rPr>
              <a:t>for</a:t>
            </a:r>
            <a:r>
              <a:rPr lang="nl-NL" sz="2400" dirty="0">
                <a:ea typeface="MS PGothic" panose="020B0600070205080204" pitchFamily="34" charset="-128"/>
              </a:rPr>
              <a:t> </a:t>
            </a:r>
            <a:r>
              <a:rPr lang="nl-NL" sz="2400" dirty="0" err="1">
                <a:ea typeface="MS PGothic" panose="020B0600070205080204" pitchFamily="34" charset="-128"/>
              </a:rPr>
              <a:t>Unmanned</a:t>
            </a:r>
            <a:r>
              <a:rPr lang="nl-NL" sz="2400" dirty="0">
                <a:ea typeface="MS PGothic" panose="020B0600070205080204" pitchFamily="34" charset="-128"/>
              </a:rPr>
              <a:t> </a:t>
            </a:r>
            <a:r>
              <a:rPr lang="nl-NL" sz="2400" dirty="0" err="1">
                <a:ea typeface="MS PGothic" panose="020B0600070205080204" pitchFamily="34" charset="-128"/>
              </a:rPr>
              <a:t>Aerial</a:t>
            </a:r>
            <a:r>
              <a:rPr lang="nl-NL" sz="2400" dirty="0">
                <a:ea typeface="MS PGothic" panose="020B0600070205080204" pitchFamily="34" charset="-128"/>
              </a:rPr>
              <a:t> </a:t>
            </a:r>
            <a:r>
              <a:rPr lang="nl-NL" sz="2400" dirty="0" err="1">
                <a:ea typeface="MS PGothic" panose="020B0600070205080204" pitchFamily="34" charset="-128"/>
              </a:rPr>
              <a:t>Vehicles</a:t>
            </a:r>
            <a:r>
              <a:rPr lang="nl-NL" sz="2400" dirty="0">
                <a:ea typeface="MS PGothic" panose="020B0600070205080204" pitchFamily="34" charset="-128"/>
              </a:rPr>
              <a:t> (</a:t>
            </a:r>
            <a:r>
              <a:rPr lang="nl-NL" sz="2400" dirty="0" err="1">
                <a:ea typeface="MS PGothic" panose="020B0600070205080204" pitchFamily="34" charset="-128"/>
              </a:rPr>
              <a:t>UAVs</a:t>
            </a:r>
            <a:r>
              <a:rPr lang="nl-NL" sz="2400" dirty="0">
                <a:ea typeface="MS PGothic" panose="020B0600070205080204" pitchFamily="34" charset="-128"/>
              </a:rPr>
              <a:t>)</a:t>
            </a:r>
            <a:endParaRPr lang="en-GB" sz="2400" dirty="0">
              <a:ea typeface="MS PGothic" panose="020B0600070205080204" pitchFamily="34" charset="-128"/>
            </a:endParaRPr>
          </a:p>
          <a:p>
            <a:pPr marL="625475" lvl="1" indent="-285750" eaLnBrk="0" fontAlgn="base" hangingPunct="0">
              <a:spcBef>
                <a:spcPct val="20000"/>
              </a:spcBef>
              <a:spcAft>
                <a:spcPts val="1200"/>
              </a:spcAft>
              <a:buClr>
                <a:srgbClr val="C00000"/>
              </a:buClr>
            </a:pPr>
            <a:r>
              <a:rPr lang="en-GB" sz="2200" b="1" dirty="0">
                <a:ea typeface="MS PGothic" panose="020B0600070205080204" pitchFamily="34" charset="-128"/>
              </a:rPr>
              <a:t>Possible RAN areas affected: </a:t>
            </a:r>
            <a:r>
              <a:rPr lang="en-GB" sz="2200" dirty="0">
                <a:ea typeface="MS PGothic" panose="020B0600070205080204" pitchFamily="34" charset="-128"/>
              </a:rPr>
              <a:t>Drones</a:t>
            </a:r>
            <a:endParaRPr lang="en-GB" sz="1800" dirty="0">
              <a:ea typeface="MS PGothic" panose="020B0600070205080204" pitchFamily="34" charset="-128"/>
            </a:endParaRPr>
          </a:p>
          <a:p>
            <a:pPr marL="342900" indent="-342900" eaLnBrk="0" fontAlgn="base" hangingPunct="0">
              <a:spcBef>
                <a:spcPct val="20000"/>
              </a:spcBef>
              <a:spcAft>
                <a:spcPct val="0"/>
              </a:spcAft>
              <a:buBlip>
                <a:blip r:embed="rId2"/>
              </a:buBlip>
            </a:pPr>
            <a:r>
              <a:rPr lang="en-GB" altLang="ko-KR" sz="2400" dirty="0">
                <a:ea typeface="MS PGothic" panose="020B0600070205080204" pitchFamily="34" charset="-128"/>
              </a:rPr>
              <a:t>TS 22.186 </a:t>
            </a:r>
            <a:r>
              <a:rPr lang="en-US" altLang="ko-KR" sz="2400" dirty="0">
                <a:ea typeface="MS PGothic" panose="020B0600070205080204" pitchFamily="34" charset="-128"/>
              </a:rPr>
              <a:t>Enhancement of 3GPP support for V2X scenarios</a:t>
            </a:r>
            <a:endParaRPr lang="en-GB" altLang="ko-KR" sz="2400" dirty="0">
              <a:ea typeface="MS PGothic" panose="020B0600070205080204" pitchFamily="34" charset="-128"/>
            </a:endParaRPr>
          </a:p>
          <a:p>
            <a:pPr marL="625475" lvl="1" indent="-285750" eaLnBrk="0" fontAlgn="base" hangingPunct="0">
              <a:spcBef>
                <a:spcPct val="20000"/>
              </a:spcBef>
              <a:spcAft>
                <a:spcPct val="0"/>
              </a:spcAft>
              <a:buClr>
                <a:srgbClr val="C00000"/>
              </a:buClr>
            </a:pPr>
            <a:r>
              <a:rPr lang="en-GB" altLang="ko-KR" sz="2200" b="1" dirty="0">
                <a:ea typeface="MS PGothic" panose="020B0600070205080204" pitchFamily="34" charset="-128"/>
              </a:rPr>
              <a:t>Possible RAN areas affected</a:t>
            </a:r>
            <a:r>
              <a:rPr lang="en-GB" altLang="ko-KR" sz="2200" dirty="0">
                <a:ea typeface="MS PGothic" panose="020B0600070205080204" pitchFamily="34" charset="-128"/>
              </a:rPr>
              <a:t>: </a:t>
            </a:r>
            <a:r>
              <a:rPr lang="en-GB" altLang="ko-KR" sz="2200" dirty="0" err="1">
                <a:ea typeface="MS PGothic" panose="020B0600070205080204" pitchFamily="34" charset="-128"/>
              </a:rPr>
              <a:t>Sidelink_enhancement</a:t>
            </a:r>
            <a:endParaRPr lang="nl-NL" altLang="ko-KR" sz="2200" dirty="0">
              <a:ea typeface="MS PGothic" panose="020B0600070205080204" pitchFamily="34" charset="-128"/>
            </a:endParaRPr>
          </a:p>
        </p:txBody>
      </p:sp>
    </p:spTree>
    <p:extLst>
      <p:ext uri="{BB962C8B-B14F-4D97-AF65-F5344CB8AC3E}">
        <p14:creationId xmlns:p14="http://schemas.microsoft.com/office/powerpoint/2010/main" val="1690906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64F60-75AC-47DE-9F86-8A0B5FFC957E}"/>
              </a:ext>
            </a:extLst>
          </p:cNvPr>
          <p:cNvSpPr>
            <a:spLocks noGrp="1"/>
          </p:cNvSpPr>
          <p:nvPr>
            <p:ph type="title"/>
          </p:nvPr>
        </p:nvSpPr>
        <p:spPr/>
        <p:txBody>
          <a:bodyPr/>
          <a:lstStyle/>
          <a:p>
            <a:r>
              <a:rPr lang="nl-NL" dirty="0"/>
              <a:t>Release 17 SA1 </a:t>
            </a:r>
            <a:r>
              <a:rPr lang="nl-NL" dirty="0" err="1"/>
              <a:t>WIs</a:t>
            </a:r>
            <a:endParaRPr lang="nl-NL" dirty="0"/>
          </a:p>
        </p:txBody>
      </p:sp>
    </p:spTree>
    <p:extLst>
      <p:ext uri="{BB962C8B-B14F-4D97-AF65-F5344CB8AC3E}">
        <p14:creationId xmlns:p14="http://schemas.microsoft.com/office/powerpoint/2010/main" val="810916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5MBS_eMC: broadcast / multicast requirements supporting Mission Critical Services in 5G</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17329749"/>
              </p:ext>
            </p:extLst>
          </p:nvPr>
        </p:nvGraphicFramePr>
        <p:xfrm>
          <a:off x="940008" y="1815816"/>
          <a:ext cx="10819296" cy="4216727"/>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4716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hangingPunct="0"/>
                      <a:r>
                        <a:rPr lang="en-GB" sz="1800" kern="1200" dirty="0">
                          <a:solidFill>
                            <a:schemeClr val="tx1"/>
                          </a:solidFill>
                          <a:effectLst/>
                          <a:latin typeface="+mn-lt"/>
                          <a:ea typeface="+mn-ea"/>
                          <a:cs typeface="+mn-cs"/>
                        </a:rPr>
                        <a:t>The goal of this Work Item is to add requirements for broadcast/multicast, to the existing requirements enhancing the capabilities for group communication, supporting in particular requirements for mission critical users.</a:t>
                      </a:r>
                      <a:endParaRPr lang="nl-NL" sz="1800" kern="1200" dirty="0">
                        <a:solidFill>
                          <a:schemeClr val="tx1"/>
                        </a:solidFill>
                        <a:effectLst/>
                        <a:latin typeface="+mn-lt"/>
                        <a:ea typeface="+mn-ea"/>
                        <a:cs typeface="+mn-cs"/>
                      </a:endParaRPr>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Jens </a:t>
                      </a:r>
                      <a:r>
                        <a:rPr lang="en-GB" sz="1800" kern="1200" dirty="0" err="1">
                          <a:solidFill>
                            <a:schemeClr val="tx1"/>
                          </a:solidFill>
                          <a:effectLst/>
                          <a:latin typeface="+mn-lt"/>
                          <a:ea typeface="+mn-ea"/>
                          <a:cs typeface="+mn-cs"/>
                        </a:rPr>
                        <a:t>Toobe</a:t>
                      </a:r>
                      <a:r>
                        <a:rPr lang="en-GB" sz="1800" kern="1200" dirty="0">
                          <a:solidFill>
                            <a:schemeClr val="tx1"/>
                          </a:solidFill>
                          <a:effectLst/>
                          <a:latin typeface="+mn-lt"/>
                          <a:ea typeface="+mn-ea"/>
                          <a:cs typeface="+mn-cs"/>
                        </a:rPr>
                        <a:t> (BDBOS)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en-US" sz="1800" dirty="0"/>
                        <a:t>TS 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NR multicast broadcast.</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2299474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ATRAC: Asset Tracking for 5G</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291903623"/>
              </p:ext>
            </p:extLst>
          </p:nvPr>
        </p:nvGraphicFramePr>
        <p:xfrm>
          <a:off x="948634" y="1599261"/>
          <a:ext cx="10819296" cy="4101642"/>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The objective includes asset tracking use cases (for example pallets, containers, crates, parcels, luggage) with the emphasis on the use cases bringing new potential requirements and new KPIs to be supported by 5G communication services.</a:t>
                      </a: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Thierry Berisot (</a:t>
                      </a:r>
                      <a:r>
                        <a:rPr lang="en-GB" sz="1800" kern="1200" dirty="0" err="1">
                          <a:solidFill>
                            <a:schemeClr val="tx1"/>
                          </a:solidFill>
                          <a:effectLst/>
                          <a:latin typeface="+mn-lt"/>
                          <a:ea typeface="+mn-ea"/>
                          <a:cs typeface="+mn-cs"/>
                        </a:rPr>
                        <a:t>Novamint</a:t>
                      </a:r>
                      <a:r>
                        <a:rPr lang="en-GB" sz="1800" kern="1200" dirty="0">
                          <a:solidFill>
                            <a:schemeClr val="tx1"/>
                          </a:solidFill>
                          <a:effectLst/>
                          <a:latin typeface="+mn-lt"/>
                          <a:ea typeface="+mn-ea"/>
                          <a:cs typeface="+mn-cs"/>
                        </a:rPr>
                        <a:t>)</a:t>
                      </a:r>
                      <a:endParaRPr lang="nl-NL" sz="1800" dirty="0"/>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22.836 </a:t>
                      </a:r>
                      <a:r>
                        <a:rPr lang="en-US" sz="1800" kern="1200" dirty="0">
                          <a:solidFill>
                            <a:schemeClr val="tx1"/>
                          </a:solidFill>
                          <a:effectLst/>
                          <a:latin typeface="+mn-lt"/>
                          <a:ea typeface="+mn-ea"/>
                          <a:cs typeface="+mn-cs"/>
                        </a:rPr>
                        <a:t>Study on Asset Tracking Use Cases </a:t>
                      </a:r>
                      <a:endParaRPr lang="nl-NL" sz="1800" dirty="0"/>
                    </a:p>
                    <a:p>
                      <a:pPr marL="0" indent="0" algn="just" hangingPunct="0">
                        <a:buNone/>
                      </a:pPr>
                      <a:r>
                        <a:rPr lang="en-US" sz="1800" dirty="0"/>
                        <a:t>TS 22.261 Service requirements for next generation new services and markets</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NB-IoT and </a:t>
                      </a:r>
                      <a:r>
                        <a:rPr lang="en-US" sz="1800" dirty="0" err="1"/>
                        <a:t>eMTC</a:t>
                      </a:r>
                      <a:r>
                        <a:rPr lang="en-US" sz="1800" dirty="0"/>
                        <a:t> enhancements, </a:t>
                      </a:r>
                      <a:r>
                        <a:rPr lang="nl-NL" dirty="0"/>
                        <a:t>NR </a:t>
                      </a:r>
                      <a:r>
                        <a:rPr lang="nl-NL" dirty="0" err="1"/>
                        <a:t>for</a:t>
                      </a:r>
                      <a:r>
                        <a:rPr lang="nl-NL" dirty="0"/>
                        <a:t> Non </a:t>
                      </a:r>
                      <a:r>
                        <a:rPr lang="nl-NL" dirty="0" err="1"/>
                        <a:t>Terrestial</a:t>
                      </a:r>
                      <a:r>
                        <a:rPr lang="nl-NL" dirty="0"/>
                        <a:t> Networks.</a:t>
                      </a:r>
                      <a:endParaRPr lang="nl-NL" sz="1800" dirty="0"/>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812944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93C70-5A87-47D4-8BAF-F3B2FBDD378D}"/>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eaLnBrk="0" fontAlgn="base" hangingPunct="0">
              <a:spcAft>
                <a:spcPct val="0"/>
              </a:spcAft>
            </a:pPr>
            <a:r>
              <a:rPr lang="en-US" sz="3600" b="1" dirty="0"/>
              <a:t>AVPROD: Audio-Visual Service Production </a:t>
            </a:r>
            <a:endParaRPr lang="nl-NL" sz="3600" b="1" dirty="0"/>
          </a:p>
        </p:txBody>
      </p:sp>
      <p:graphicFrame>
        <p:nvGraphicFramePr>
          <p:cNvPr id="7" name="Table 6">
            <a:extLst>
              <a:ext uri="{FF2B5EF4-FFF2-40B4-BE49-F238E27FC236}">
                <a16:creationId xmlns:a16="http://schemas.microsoft.com/office/drawing/2014/main" id="{D93EA89C-1B3D-43E9-9564-C54C4493B815}"/>
              </a:ext>
            </a:extLst>
          </p:cNvPr>
          <p:cNvGraphicFramePr>
            <a:graphicFrameLocks noGrp="1"/>
          </p:cNvGraphicFramePr>
          <p:nvPr>
            <p:extLst>
              <p:ext uri="{D42A27DB-BD31-4B8C-83A1-F6EECF244321}">
                <p14:modId xmlns:p14="http://schemas.microsoft.com/office/powerpoint/2010/main" val="1705402544"/>
              </p:ext>
            </p:extLst>
          </p:nvPr>
        </p:nvGraphicFramePr>
        <p:xfrm>
          <a:off x="948634" y="1599261"/>
          <a:ext cx="10819296" cy="4482475"/>
        </p:xfrm>
        <a:graphic>
          <a:graphicData uri="http://schemas.openxmlformats.org/drawingml/2006/table">
            <a:tbl>
              <a:tblPr bandRow="1">
                <a:tableStyleId>{2D5ABB26-0587-4C30-8999-92F81FD0307C}</a:tableStyleId>
              </a:tblPr>
              <a:tblGrid>
                <a:gridCol w="1942956">
                  <a:extLst>
                    <a:ext uri="{9D8B030D-6E8A-4147-A177-3AD203B41FA5}">
                      <a16:colId xmlns:a16="http://schemas.microsoft.com/office/drawing/2014/main" val="201738029"/>
                    </a:ext>
                  </a:extLst>
                </a:gridCol>
                <a:gridCol w="8876340">
                  <a:extLst>
                    <a:ext uri="{9D8B030D-6E8A-4147-A177-3AD203B41FA5}">
                      <a16:colId xmlns:a16="http://schemas.microsoft.com/office/drawing/2014/main" val="2338416132"/>
                    </a:ext>
                  </a:extLst>
                </a:gridCol>
              </a:tblGrid>
              <a:tr h="13565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err="1"/>
                        <a:t>Objective</a:t>
                      </a:r>
                      <a:r>
                        <a:rPr lang="nl-NL" sz="1800" b="1" dirty="0"/>
                        <a:t>:</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This work item shall specify requirements for using the 5G system for the production and contribution of audio-visual content and services as presented in TR 22.827. Specifically, this work item shall address: New KPIs for macro network &amp; non-public networks (NPN), New service requirements for NPN, KPIs for Multicast and Broadcast Services, Network Exposure Requirements, Clock synchronisation, AVPROD application Specific Requirements, Mobile &amp; airborne base stations for NPNs and Service continuity.</a:t>
                      </a:r>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Ian Wagdin (BBC)</a:t>
                      </a:r>
                    </a:p>
                  </a:txBody>
                  <a:tcPr/>
                </a:tc>
                <a:extLst>
                  <a:ext uri="{0D108BD9-81ED-4DB2-BD59-A6C34878D82A}">
                    <a16:rowId xmlns:a16="http://schemas.microsoft.com/office/drawing/2014/main" val="711006635"/>
                  </a:ext>
                </a:extLst>
              </a:tr>
              <a:tr h="1022682">
                <a:tc>
                  <a:txBody>
                    <a:bodyPr/>
                    <a:lstStyle/>
                    <a:p>
                      <a:r>
                        <a:rPr lang="nl-NL" b="1" dirty="0"/>
                        <a:t>WI output</a:t>
                      </a:r>
                    </a:p>
                  </a:txBody>
                  <a:tcPr/>
                </a:tc>
                <a:tc>
                  <a:txBody>
                    <a:bodyPr/>
                    <a:lstStyle/>
                    <a:p>
                      <a:pPr marL="0" indent="0" algn="just" hangingPunct="0">
                        <a:buNone/>
                      </a:pPr>
                      <a:r>
                        <a:rPr lang="fr-FR" sz="1800" dirty="0"/>
                        <a:t>TR 22.827 S</a:t>
                      </a:r>
                      <a:r>
                        <a:rPr lang="en-US" sz="1800" dirty="0" err="1"/>
                        <a:t>tudy</a:t>
                      </a:r>
                      <a:r>
                        <a:rPr lang="en-US" sz="1800" dirty="0"/>
                        <a:t> on Audio-Visual Service Production</a:t>
                      </a:r>
                      <a:r>
                        <a:rPr lang="nl-NL" sz="1800" dirty="0"/>
                        <a:t> </a:t>
                      </a:r>
                    </a:p>
                    <a:p>
                      <a:pPr marL="0" indent="0" algn="just" hangingPunct="0">
                        <a:buNone/>
                      </a:pPr>
                      <a:r>
                        <a:rPr lang="fr-FR" sz="1800" dirty="0"/>
                        <a:t>TS 22.263 </a:t>
                      </a:r>
                      <a:r>
                        <a:rPr lang="en-US" sz="1800" dirty="0"/>
                        <a:t>Service requirements for Video, Imaging and Audio for Professional Applications (VIAPA)</a:t>
                      </a:r>
                    </a:p>
                  </a:txBody>
                  <a:tcPr/>
                </a:tc>
                <a:extLst>
                  <a:ext uri="{0D108BD9-81ED-4DB2-BD59-A6C34878D82A}">
                    <a16:rowId xmlns:a16="http://schemas.microsoft.com/office/drawing/2014/main" val="3080637582"/>
                  </a:ext>
                </a:extLst>
              </a:tr>
              <a:tr h="1082353">
                <a:tc>
                  <a:txBody>
                    <a:bodyPr/>
                    <a:lstStyle/>
                    <a:p>
                      <a:r>
                        <a:rPr lang="nl-NL" b="1" dirty="0" err="1"/>
                        <a:t>Possible</a:t>
                      </a:r>
                      <a:r>
                        <a:rPr lang="nl-NL" b="1" dirty="0"/>
                        <a:t> RAN </a:t>
                      </a:r>
                      <a:r>
                        <a:rPr lang="nl-NL" b="1" dirty="0" err="1"/>
                        <a:t>areas</a:t>
                      </a:r>
                      <a:r>
                        <a:rPr lang="nl-NL" b="1" dirty="0"/>
                        <a:t> </a:t>
                      </a:r>
                      <a:r>
                        <a:rPr lang="nl-NL" b="1" dirty="0" err="1"/>
                        <a:t>affected</a:t>
                      </a:r>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err="1"/>
                        <a:t>IIoT</a:t>
                      </a:r>
                      <a:r>
                        <a:rPr lang="en-US" sz="1800" dirty="0"/>
                        <a:t> and URLLC enhancements, </a:t>
                      </a:r>
                      <a:r>
                        <a:rPr lang="nl-NL" dirty="0"/>
                        <a:t>Integrated Access and Backhaul enhancements</a:t>
                      </a:r>
                      <a:r>
                        <a:rPr lang="en-US" sz="1800" dirty="0"/>
                        <a:t>, NR multicast broadcast, Coverage enhancements, </a:t>
                      </a:r>
                      <a:r>
                        <a:rPr lang="nl-NL" sz="1800" dirty="0"/>
                        <a:t>Sidelink </a:t>
                      </a:r>
                      <a:r>
                        <a:rPr lang="nl-NL" sz="1800" dirty="0" err="1"/>
                        <a:t>enhancements</a:t>
                      </a:r>
                      <a:r>
                        <a:rPr lang="nl-NL" sz="1800" dirty="0"/>
                        <a:t>.</a:t>
                      </a:r>
                    </a:p>
                    <a:p>
                      <a:endParaRPr lang="nl-NL" sz="1800" dirty="0"/>
                    </a:p>
                  </a:txBody>
                  <a:tcPr/>
                </a:tc>
                <a:extLst>
                  <a:ext uri="{0D108BD9-81ED-4DB2-BD59-A6C34878D82A}">
                    <a16:rowId xmlns:a16="http://schemas.microsoft.com/office/drawing/2014/main" val="366826767"/>
                  </a:ext>
                </a:extLst>
              </a:tr>
            </a:tbl>
          </a:graphicData>
        </a:graphic>
      </p:graphicFrame>
    </p:spTree>
    <p:extLst>
      <p:ext uri="{BB962C8B-B14F-4D97-AF65-F5344CB8AC3E}">
        <p14:creationId xmlns:p14="http://schemas.microsoft.com/office/powerpoint/2010/main" val="40892388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7365</TotalTime>
  <Words>2087</Words>
  <Application>Microsoft Office PowerPoint</Application>
  <PresentationFormat>Widescreen</PresentationFormat>
  <Paragraphs>180</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SA1 Work Items related to R17 RAN work areas</vt:lpstr>
      <vt:lpstr>Introduction</vt:lpstr>
      <vt:lpstr>PowerPoint Presentation</vt:lpstr>
      <vt:lpstr>SA1’s 5G specifications</vt:lpstr>
      <vt:lpstr>5G SA1 Technical Specifications</vt:lpstr>
      <vt:lpstr>Release 17 SA1 WIs</vt:lpstr>
      <vt:lpstr>5MBS_eMC: broadcast / multicast requirements supporting Mission Critical Services in 5G</vt:lpstr>
      <vt:lpstr>ATRAC: Asset Tracking for 5G</vt:lpstr>
      <vt:lpstr>AVPROD: Audio-Visual Service Production </vt:lpstr>
      <vt:lpstr>CMED: Communication Service Requirements for Critical Medical Applications </vt:lpstr>
      <vt:lpstr>EAV: 5G Enhancement for UAVs </vt:lpstr>
      <vt:lpstr>eCAV: enhancements for CAV </vt:lpstr>
      <vt:lpstr>MINT: Support for Minimization of service Interruption </vt:lpstr>
      <vt:lpstr>MONASTERYEND: Complete Gap Analysis for Railways Mobile Communication System</vt:lpstr>
      <vt:lpstr>MUSIM: Support for Multi-USIM Devices</vt:lpstr>
      <vt:lpstr>NCIS: Network Controlled Interactive Service </vt:lpstr>
      <vt:lpstr>REFEC: enhanced Relays for Energy eFficiency and Extensive Coverage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23401_CR3518_SAES TEI16_(Rel-16)</cp:lastModifiedBy>
  <cp:revision>152</cp:revision>
  <dcterms:created xsi:type="dcterms:W3CDTF">2019-07-19T09:46:23Z</dcterms:created>
  <dcterms:modified xsi:type="dcterms:W3CDTF">2019-09-13T04:53:22Z</dcterms:modified>
</cp:coreProperties>
</file>