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400" r:id="rId2"/>
    <p:sldId id="408" r:id="rId3"/>
    <p:sldId id="402" r:id="rId4"/>
    <p:sldId id="406" r:id="rId5"/>
    <p:sldId id="407" r:id="rId6"/>
    <p:sldId id="409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42" autoAdjust="0"/>
    <p:restoredTop sz="94679" autoAdjust="0"/>
  </p:normalViewPr>
  <p:slideViewPr>
    <p:cSldViewPr snapToGrid="0">
      <p:cViewPr>
        <p:scale>
          <a:sx n="100" d="100"/>
          <a:sy n="100" d="100"/>
        </p:scale>
        <p:origin x="342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xmlns="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980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TSG RAN#85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9763" y="2257830"/>
            <a:ext cx="10013182" cy="2387600"/>
          </a:xfrm>
        </p:spPr>
        <p:txBody>
          <a:bodyPr/>
          <a:lstStyle/>
          <a:p>
            <a:r>
              <a:rPr lang="en-US" dirty="0" smtClean="0"/>
              <a:t>SA#85 Agreements on </a:t>
            </a:r>
            <a:br>
              <a:rPr lang="en-US" dirty="0" smtClean="0"/>
            </a:br>
            <a:r>
              <a:rPr lang="en-US" dirty="0" smtClean="0"/>
              <a:t>SA R17 Prioritization &amp;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37505"/>
            <a:ext cx="9144000" cy="1655762"/>
          </a:xfrm>
        </p:spPr>
        <p:txBody>
          <a:bodyPr/>
          <a:lstStyle/>
          <a:p>
            <a:r>
              <a:rPr lang="en-US" dirty="0" smtClean="0"/>
              <a:t>Georg Mayer, SA Chairman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09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Prioritized R17 List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28" y="1530385"/>
            <a:ext cx="6068659" cy="49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9407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R17 </a:t>
            </a:r>
            <a:r>
              <a:rPr lang="en-US" altLang="en-US" dirty="0" err="1" smtClean="0"/>
              <a:t>Prio</a:t>
            </a:r>
            <a:r>
              <a:rPr lang="en-US" altLang="en-US" dirty="0" smtClean="0"/>
              <a:t>: Working Assumptions 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30175" y="1790700"/>
            <a:ext cx="11947525" cy="4351338"/>
          </a:xfrm>
        </p:spPr>
        <p:txBody>
          <a:bodyPr/>
          <a:lstStyle/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 following list is taken as the current working assumption.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Green items are </a:t>
            </a:r>
            <a:r>
              <a:rPr lang="en-US" altLang="en-US" sz="2000" b="1" i="1" dirty="0" smtClean="0"/>
              <a:t>in </a:t>
            </a:r>
            <a:r>
              <a:rPr lang="en-US" altLang="en-US" sz="2000" i="1" dirty="0" smtClean="0"/>
              <a:t>or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. Red items are </a:t>
            </a:r>
            <a:r>
              <a:rPr lang="en-US" altLang="en-US" sz="2000" b="1" i="1" dirty="0" smtClean="0"/>
              <a:t>out</a:t>
            </a:r>
            <a:r>
              <a:rPr lang="en-US" altLang="en-US" sz="2000" dirty="0" smtClean="0"/>
              <a:t>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out</a:t>
            </a:r>
            <a:r>
              <a:rPr lang="en-US" altLang="en-US" sz="2000" dirty="0" smtClean="0"/>
              <a:t> shall not be progressed in Rel-17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may be worked on in Q4 by SA2. </a:t>
            </a:r>
            <a:endParaRPr lang="en-US" altLang="en-US" sz="20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are conditionally included and shall not be worked on in Q4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Planning will be done based on max 3 TUs per item per SA2 meeting. This doesn’t preclude that SA2 could assign more than 3 TUs at a specific meeting due to available time, starting from SA#85.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/>
              <a:t> </a:t>
            </a:r>
            <a:r>
              <a:rPr lang="en-US" altLang="en-US" sz="2000" b="1" i="1" dirty="0" smtClean="0"/>
              <a:t>in</a:t>
            </a:r>
            <a:r>
              <a:rPr lang="en-US" altLang="en-US" sz="2000" dirty="0" smtClean="0"/>
              <a:t> &amp;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items should be broken down into work tasks by SA2 in Q4. Each work task should be in the form of a headline + an assigned TU estimation.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SA2 will NOT do any down-scoping of any items in Q4.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SA#86 will prioritize the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work tasks until sufficient TUs are freed to cover all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items in R17. When TUs are freed (or more time is available) then SA#86 will select the work tasks of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items.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 has the intention to accommodate as many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items as possible in R17. </a:t>
            </a:r>
            <a:endParaRPr lang="en-US" altLang="en-US" sz="20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altLang="en-US" sz="2000" dirty="0"/>
          </a:p>
          <a:p>
            <a:pPr marL="539750" indent="-539750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  <a:p>
            <a:pPr marL="804863" lvl="1" indent="-265113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055751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Way Forward for SA Rel-17 Prioritization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20126" y="1765580"/>
            <a:ext cx="11947525" cy="435133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2000" b="1" u="sng" dirty="0" smtClean="0"/>
              <a:t>SA2 during Q4/2019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SA2 should break down each </a:t>
            </a:r>
            <a:r>
              <a:rPr lang="en-US" altLang="en-US" sz="2000" b="1" i="1" dirty="0" smtClean="0"/>
              <a:t>in </a:t>
            </a:r>
            <a:r>
              <a:rPr lang="en-US" altLang="en-US" sz="2000" dirty="0" smtClean="0"/>
              <a:t>&amp; </a:t>
            </a:r>
            <a:r>
              <a:rPr lang="en-US" altLang="en-US" sz="2000" b="1" i="1" dirty="0" smtClean="0"/>
              <a:t>in* </a:t>
            </a:r>
            <a:r>
              <a:rPr lang="en-US" altLang="en-US" sz="2000" dirty="0" smtClean="0"/>
              <a:t>item on the R17 items list into self-contained work tasks. </a:t>
            </a:r>
            <a:br>
              <a:rPr lang="en-US" altLang="en-US" sz="2000" dirty="0" smtClean="0"/>
            </a:br>
            <a:r>
              <a:rPr lang="en-US" altLang="en-US" sz="2000" dirty="0" smtClean="0"/>
              <a:t>Each work task needs to include a TU estimation for both study and work phase.</a:t>
            </a:r>
            <a:br>
              <a:rPr lang="en-US" altLang="en-US" sz="2000" dirty="0" smtClean="0"/>
            </a:br>
            <a:r>
              <a:rPr lang="en-US" altLang="en-US" sz="2000" dirty="0" smtClean="0"/>
              <a:t>The TU estimation of an item will be the sum of it work task TUs.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SA2 shall identify the work tasks of the </a:t>
            </a:r>
            <a:r>
              <a:rPr lang="en-US" altLang="en-US" sz="2000" b="1" i="1" dirty="0" smtClean="0"/>
              <a:t>in </a:t>
            </a:r>
            <a:r>
              <a:rPr lang="en-US" altLang="en-US" sz="2000" dirty="0" smtClean="0"/>
              <a:t>&amp; </a:t>
            </a:r>
            <a:r>
              <a:rPr lang="en-US" altLang="en-US" sz="2000" b="1" i="1" dirty="0" smtClean="0"/>
              <a:t>in* </a:t>
            </a:r>
            <a:r>
              <a:rPr lang="en-US" altLang="en-US" sz="2000" dirty="0" smtClean="0"/>
              <a:t>items in </a:t>
            </a:r>
            <a:r>
              <a:rPr lang="en-US" altLang="en-US" sz="2000" i="1" u="sng" dirty="0" smtClean="0"/>
              <a:t>Work Task Papers</a:t>
            </a:r>
            <a:r>
              <a:rPr lang="en-US" altLang="en-US" sz="2000" dirty="0" smtClean="0"/>
              <a:t>. </a:t>
            </a:r>
            <a:br>
              <a:rPr lang="en-US" altLang="en-US" sz="2000" dirty="0" smtClean="0"/>
            </a:br>
            <a:r>
              <a:rPr lang="en-US" altLang="en-US" sz="2000" dirty="0" smtClean="0"/>
              <a:t>Those have to be finally agreed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 work Task Papers including the TU estimations need to be agreed latest by the end of SA2#136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 Work Task Papers will be the input from SA2 to SA.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endParaRPr lang="en-US" altLang="en-US" sz="20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2000" b="1" u="sng" dirty="0" smtClean="0"/>
              <a:t>Before SA#86</a:t>
            </a:r>
            <a:endParaRPr lang="en-US" altLang="en-US" sz="20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For a better overview, a list of all Work Tasks (sorted by Work Item), listing all assigned TUs will be made available before SA#86 by the SA Chairman.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There will be </a:t>
            </a:r>
            <a:r>
              <a:rPr lang="en-US" altLang="en-US" sz="2000" u="sng" dirty="0" smtClean="0"/>
              <a:t>no</a:t>
            </a:r>
            <a:r>
              <a:rPr lang="en-US" altLang="en-US" sz="2000" dirty="0" smtClean="0"/>
              <a:t> collection and consolidation of company prioritized lists before SA#86.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4172907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Way Forward for SA Rel-17 Prioritization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30175" y="1790700"/>
            <a:ext cx="11947525" cy="435133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2000" b="1" u="sng" dirty="0" smtClean="0"/>
              <a:t>SA#86</a:t>
            </a:r>
            <a:endParaRPr lang="en-US" altLang="en-US" sz="2000" b="1" u="sng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will start on Tuesday, December 9 at 13:00 and finish on Friday, December 12 at 17:00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/>
              <a:t>Joint Session with RAN will be on </a:t>
            </a:r>
            <a:r>
              <a:rPr lang="en-US" altLang="en-US" sz="1800" dirty="0" smtClean="0"/>
              <a:t>Wednesday from 18:00 – 20:30. (to be confirmed with RAN)</a:t>
            </a:r>
            <a:endParaRPr lang="en-US" altLang="en-US" sz="18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on Tuesday &amp; Wednesday will focus only on R17 prioritization and R17 timeline discussions.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Work Tasks that are worked on in Q4 by SA2 will not be automatically in, but need through the SA#86 </a:t>
            </a:r>
            <a:r>
              <a:rPr lang="en-US" altLang="en-US" sz="1800" dirty="0" err="1" smtClean="0"/>
              <a:t>prio</a:t>
            </a:r>
            <a:r>
              <a:rPr lang="en-US" altLang="en-US" sz="1800" dirty="0" smtClean="0"/>
              <a:t> process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will not change items which were marked </a:t>
            </a:r>
            <a:r>
              <a:rPr lang="en-US" altLang="en-US" sz="1800" b="1" i="1" dirty="0" smtClean="0"/>
              <a:t>in </a:t>
            </a:r>
            <a:r>
              <a:rPr lang="en-US" altLang="en-US" sz="1800" dirty="0" smtClean="0"/>
              <a:t>by SA#85 to </a:t>
            </a:r>
            <a:r>
              <a:rPr lang="en-US" altLang="en-US" sz="1800" b="1" i="1" dirty="0" smtClean="0"/>
              <a:t>out</a:t>
            </a:r>
            <a:r>
              <a:rPr lang="en-US" altLang="en-US" sz="1800" dirty="0" smtClean="0"/>
              <a:t>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invites presentations from companies on R17 prioritization. The presentation time for each of these items will be a maximum of 3 minutes during the meeting.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b="1" dirty="0" smtClean="0">
                <a:solidFill>
                  <a:srgbClr val="FF0000"/>
                </a:solidFill>
              </a:rPr>
              <a:t>Work-Task </a:t>
            </a:r>
            <a:r>
              <a:rPr lang="en-US" altLang="en-US" sz="1800" b="1" dirty="0">
                <a:solidFill>
                  <a:srgbClr val="FF0000"/>
                </a:solidFill>
              </a:rPr>
              <a:t>p</a:t>
            </a:r>
            <a:r>
              <a:rPr lang="en-US" altLang="en-US" sz="1800" b="1" dirty="0" smtClean="0">
                <a:solidFill>
                  <a:srgbClr val="FF0000"/>
                </a:solidFill>
              </a:rPr>
              <a:t>rioritization </a:t>
            </a:r>
            <a:r>
              <a:rPr lang="en-US" altLang="en-US" sz="1800" dirty="0"/>
              <a:t>at SA#86 will first be done (as far as possible) for </a:t>
            </a:r>
            <a:r>
              <a:rPr lang="en-US" altLang="en-US" sz="1800" dirty="0" smtClean="0"/>
              <a:t>work </a:t>
            </a:r>
            <a:r>
              <a:rPr lang="en-US" altLang="en-US" sz="1800" dirty="0"/>
              <a:t>task of </a:t>
            </a:r>
            <a:r>
              <a:rPr lang="en-US" altLang="en-US" sz="1800" dirty="0" smtClean="0"/>
              <a:t>items that are </a:t>
            </a:r>
            <a:r>
              <a:rPr lang="en-US" altLang="en-US" sz="1800" b="1" i="1" dirty="0" smtClean="0"/>
              <a:t>in</a:t>
            </a:r>
            <a:r>
              <a:rPr lang="en-US" altLang="en-US" sz="1800" dirty="0" smtClean="0"/>
              <a:t>. </a:t>
            </a:r>
            <a:endParaRPr lang="en-US" altLang="en-US" sz="18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/>
              <a:t>If total TUs are freed up </a:t>
            </a:r>
            <a:r>
              <a:rPr lang="en-US" altLang="en-US" sz="1800" dirty="0" smtClean="0"/>
              <a:t>then work task </a:t>
            </a:r>
            <a:r>
              <a:rPr lang="en-US" altLang="en-US" sz="1800" dirty="0"/>
              <a:t>prioritization </a:t>
            </a:r>
            <a:r>
              <a:rPr lang="en-US" altLang="en-US" sz="1800" dirty="0" smtClean="0"/>
              <a:t>for </a:t>
            </a:r>
            <a:r>
              <a:rPr lang="en-US" altLang="en-US" sz="1800" dirty="0"/>
              <a:t>the </a:t>
            </a:r>
            <a:r>
              <a:rPr lang="en-US" altLang="en-US" sz="1800" b="1" i="1" dirty="0" smtClean="0"/>
              <a:t>in* </a:t>
            </a:r>
            <a:r>
              <a:rPr lang="en-US" altLang="en-US" sz="1800" dirty="0" smtClean="0"/>
              <a:t>items </a:t>
            </a:r>
            <a:r>
              <a:rPr lang="en-US" altLang="en-US" sz="1800" dirty="0"/>
              <a:t>will be done.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Expected output from SA#86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  <a:tabLst>
                <a:tab pos="357188" algn="l"/>
              </a:tabLst>
              <a:defRPr/>
            </a:pPr>
            <a:r>
              <a:rPr lang="en-US" altLang="en-US" sz="1800" dirty="0" smtClean="0"/>
              <a:t>Final list of </a:t>
            </a:r>
            <a:r>
              <a:rPr lang="en-US" altLang="en-US" sz="1800" b="1" i="1" dirty="0" smtClean="0"/>
              <a:t>in </a:t>
            </a:r>
            <a:r>
              <a:rPr lang="en-US" altLang="en-US" sz="1800" dirty="0" smtClean="0"/>
              <a:t>items for Rel-17 (from SA perspective)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endParaRPr lang="en-US" altLang="en-US" sz="18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altLang="en-US" sz="2000" dirty="0"/>
          </a:p>
          <a:p>
            <a:pPr marL="539750" indent="-539750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  <a:p>
            <a:pPr marL="804863" lvl="1" indent="-265113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5472295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Proposal: Moderated Item Discussions</a:t>
            </a:r>
            <a:endParaRPr lang="en-US" altLang="en-US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20126" y="1674813"/>
            <a:ext cx="11947525" cy="435133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1800" b="1" u="sng" dirty="0" smtClean="0"/>
              <a:t>Moderated Item Discussions</a:t>
            </a:r>
            <a:endParaRPr lang="en-US" altLang="en-US" sz="1800" b="1" u="sng" dirty="0" smtClean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A new mailing list 3GPP_TSG_SA_DRAFTS shall be created, which allows for open offline discussions on R17 priorities between SA#85 and SA#86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For every item on the in/in* lists </a:t>
            </a:r>
            <a:r>
              <a:rPr lang="en-US" altLang="en-US" sz="1800" u="sng" dirty="0" smtClean="0"/>
              <a:t>Item Moderator </a:t>
            </a:r>
            <a:r>
              <a:rPr lang="en-US" altLang="en-US" sz="1800" dirty="0" smtClean="0"/>
              <a:t>will be named. The moderator needs to be a delegate at SA#85 and SA#86.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Discussions should start after SA2#135 but before SA2#136.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For those Items where SA2 has already (proposed) Work Task Documents available discussions should start amongst the interested parties on the new SA_DRAFTS list. The discussion will be moderated by the Item Moderators.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The discussions should stay </a:t>
            </a:r>
            <a:r>
              <a:rPr lang="en-US" altLang="en-US" sz="1800" i="1" u="sng" dirty="0" smtClean="0"/>
              <a:t>within</a:t>
            </a:r>
            <a:r>
              <a:rPr lang="en-US" altLang="en-US" sz="1800" dirty="0" smtClean="0"/>
              <a:t> the individual items. The goal is to get better understanding of what is commonly agreeable and what can be (even if painful) maybe left out.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The discussions will be based upon the SA2 decomposition of items into work tasks. These </a:t>
            </a:r>
            <a:r>
              <a:rPr lang="en-US" altLang="en-US" sz="1800" dirty="0" err="1" smtClean="0"/>
              <a:t>decompostions</a:t>
            </a:r>
            <a:r>
              <a:rPr lang="en-US" altLang="en-US" sz="1800" dirty="0" smtClean="0"/>
              <a:t> will NOT be changed.</a:t>
            </a:r>
            <a:r>
              <a:rPr lang="en-US" altLang="en-US" sz="1800" dirty="0"/>
              <a:t> The goal of the discussions should be to find common ground for an initial proposal to SA#86 on the down-sized scope of the item. </a:t>
            </a:r>
            <a:endParaRPr lang="en-US" altLang="en-US" sz="1800" dirty="0" smtClean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The moderators will present the outcome of these discussions at SA#86.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Decisions will ONLY be made by SA#86, i.e. not on the mailing list and not by the moderators.</a:t>
            </a:r>
            <a:r>
              <a:rPr lang="en-US" altLang="en-US" sz="1800" dirty="0" smtClean="0"/>
              <a:t>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endParaRPr lang="en-US" altLang="en-US" sz="18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endParaRPr lang="en-US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32976193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18674</TotalTime>
  <Words>659</Words>
  <Application>Microsoft Office PowerPoint</Application>
  <PresentationFormat>Widescreen</PresentationFormat>
  <Paragraphs>49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SA#85 Agreements on  SA R17 Prioritization &amp; Content</vt:lpstr>
      <vt:lpstr>Prioritized R17 List </vt:lpstr>
      <vt:lpstr>R17 Prio: Working Assumptions </vt:lpstr>
      <vt:lpstr>Way Forward for SA Rel-17 Prioritization</vt:lpstr>
      <vt:lpstr>Way Forward for SA Rel-17 Prioritization</vt:lpstr>
      <vt:lpstr>Proposal: Moderated Item Discussions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745</cp:revision>
  <dcterms:created xsi:type="dcterms:W3CDTF">2010-02-05T13:52:04Z</dcterms:created>
  <dcterms:modified xsi:type="dcterms:W3CDTF">2019-09-20T16:28:42Z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1568988801</vt:lpwstr>
  </property>
</Properties>
</file>