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7"/>
  </p:notesMasterIdLst>
  <p:handoutMasterIdLst>
    <p:handoutMasterId r:id="rId8"/>
  </p:handoutMasterIdLst>
  <p:sldIdLst>
    <p:sldId id="400" r:id="rId2"/>
    <p:sldId id="408" r:id="rId3"/>
    <p:sldId id="402" r:id="rId4"/>
    <p:sldId id="406" r:id="rId5"/>
    <p:sldId id="407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342" autoAdjust="0"/>
    <p:restoredTop sz="94679" autoAdjust="0"/>
  </p:normalViewPr>
  <p:slideViewPr>
    <p:cSldViewPr snapToGrid="0">
      <p:cViewPr varScale="1">
        <p:scale>
          <a:sx n="100" d="100"/>
          <a:sy n="100" d="100"/>
        </p:scale>
        <p:origin x="342" y="3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=""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9805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 smtClean="0">
                <a:ln w="0"/>
                <a:latin typeface="Calibri" panose="020F0502020204030204" pitchFamily="34" charset="0"/>
              </a:rPr>
              <a:t>TSG RAN#85</a:t>
            </a:r>
            <a:endParaRPr lang="en-GB" altLang="en-US" sz="12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9763" y="2257830"/>
            <a:ext cx="10013182" cy="2387600"/>
          </a:xfrm>
        </p:spPr>
        <p:txBody>
          <a:bodyPr/>
          <a:lstStyle/>
          <a:p>
            <a:r>
              <a:rPr lang="en-US" dirty="0" smtClean="0"/>
              <a:t>SA#85 Agreements on </a:t>
            </a:r>
            <a:br>
              <a:rPr lang="en-US" dirty="0" smtClean="0"/>
            </a:br>
            <a:r>
              <a:rPr lang="en-US" dirty="0" smtClean="0"/>
              <a:t>SA R17 Prioritization &amp; Content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37505"/>
            <a:ext cx="9144000" cy="1655762"/>
          </a:xfrm>
        </p:spPr>
        <p:txBody>
          <a:bodyPr/>
          <a:lstStyle/>
          <a:p>
            <a:r>
              <a:rPr lang="en-US" dirty="0" smtClean="0"/>
              <a:t>Georg Mayer, SA Chairman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09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Prioritized R17 List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28" y="1530385"/>
            <a:ext cx="6068659" cy="491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94073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11175" y="34925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R17 </a:t>
            </a:r>
            <a:r>
              <a:rPr lang="en-US" altLang="en-US" dirty="0" err="1" smtClean="0"/>
              <a:t>Prio</a:t>
            </a:r>
            <a:r>
              <a:rPr lang="en-US" altLang="en-US" dirty="0" smtClean="0"/>
              <a:t>: Working Assumptions 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30175" y="1790700"/>
            <a:ext cx="11947525" cy="4351338"/>
          </a:xfrm>
        </p:spPr>
        <p:txBody>
          <a:bodyPr/>
          <a:lstStyle/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The following list is taken as the current working assumption.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Green items are </a:t>
            </a:r>
            <a:r>
              <a:rPr lang="en-US" altLang="en-US" sz="2000" b="1" i="1" dirty="0" smtClean="0"/>
              <a:t>in </a:t>
            </a:r>
            <a:r>
              <a:rPr lang="en-US" altLang="en-US" sz="2000" i="1" dirty="0" smtClean="0"/>
              <a:t>or </a:t>
            </a:r>
            <a:r>
              <a:rPr lang="en-US" altLang="en-US" sz="2000" b="1" i="1" dirty="0" smtClean="0"/>
              <a:t>in*</a:t>
            </a:r>
            <a:r>
              <a:rPr lang="en-US" altLang="en-US" sz="2000" dirty="0" smtClean="0"/>
              <a:t>. Red items are </a:t>
            </a:r>
            <a:r>
              <a:rPr lang="en-US" altLang="en-US" sz="2000" b="1" i="1" dirty="0" smtClean="0"/>
              <a:t>out</a:t>
            </a:r>
            <a:r>
              <a:rPr lang="en-US" altLang="en-US" sz="2000" dirty="0" smtClean="0"/>
              <a:t>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Items which are </a:t>
            </a:r>
            <a:r>
              <a:rPr lang="en-US" altLang="en-US" sz="2000" b="1" i="1" dirty="0"/>
              <a:t>out</a:t>
            </a:r>
            <a:r>
              <a:rPr lang="en-US" altLang="en-US" sz="2000" dirty="0" smtClean="0"/>
              <a:t> shall not be progressed in Rel-17 by SA2.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Items which are </a:t>
            </a:r>
            <a:r>
              <a:rPr lang="en-US" altLang="en-US" sz="2000" b="1" i="1" dirty="0"/>
              <a:t>in</a:t>
            </a:r>
            <a:r>
              <a:rPr lang="en-US" altLang="en-US" sz="2000" dirty="0" smtClean="0"/>
              <a:t> may be worked on in Q4 by SA2. </a:t>
            </a:r>
            <a:endParaRPr lang="en-US" altLang="en-US" sz="2000" dirty="0"/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Items which are </a:t>
            </a:r>
            <a:r>
              <a:rPr lang="en-US" altLang="en-US" sz="2000" b="1" i="1" dirty="0" smtClean="0"/>
              <a:t>in*</a:t>
            </a:r>
            <a:r>
              <a:rPr lang="en-US" altLang="en-US" sz="2000" dirty="0" smtClean="0"/>
              <a:t> are conditionally included and shall not be worked on in Q4 by SA2.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Planning will be done based on max 3 TUs per item per SA2 meeting. This doesn’t preclude that SA2 could assign more than 3 TUs at a specific meeting due to available time, starting from SA#85.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/>
              <a:t> </a:t>
            </a:r>
            <a:r>
              <a:rPr lang="en-US" altLang="en-US" sz="2000" b="1" i="1" dirty="0" smtClean="0"/>
              <a:t>in</a:t>
            </a:r>
            <a:r>
              <a:rPr lang="en-US" altLang="en-US" sz="2000" dirty="0" smtClean="0"/>
              <a:t> &amp; </a:t>
            </a:r>
            <a:r>
              <a:rPr lang="en-US" altLang="en-US" sz="2000" b="1" i="1" dirty="0" smtClean="0"/>
              <a:t>in*</a:t>
            </a:r>
            <a:r>
              <a:rPr lang="en-US" altLang="en-US" sz="2000" dirty="0" smtClean="0"/>
              <a:t> items should be broken down into work tasks by SA2 in Q4. Each work task should be in the form of a headline + an assigned TU estimation.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SA2 will NOT do any down-scoping of any items in Q4.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SA#86 will prioritize the </a:t>
            </a:r>
            <a:r>
              <a:rPr lang="en-US" altLang="en-US" sz="2000" b="1" i="1" dirty="0"/>
              <a:t>in</a:t>
            </a:r>
            <a:r>
              <a:rPr lang="en-US" altLang="en-US" sz="2000" dirty="0" smtClean="0"/>
              <a:t> work tasks until sufficient TUs are freed to cover all </a:t>
            </a:r>
            <a:r>
              <a:rPr lang="en-US" altLang="en-US" sz="2000" b="1" i="1" dirty="0"/>
              <a:t>in</a:t>
            </a:r>
            <a:r>
              <a:rPr lang="en-US" altLang="en-US" sz="2000" dirty="0" smtClean="0"/>
              <a:t> items in R17. When TUs are freed (or more time is available) then SA#86 will select the work tasks of </a:t>
            </a:r>
            <a:r>
              <a:rPr lang="en-US" altLang="en-US" sz="2000" b="1" i="1" dirty="0" smtClean="0"/>
              <a:t>in*</a:t>
            </a:r>
            <a:r>
              <a:rPr lang="en-US" altLang="en-US" sz="2000" dirty="0" smtClean="0"/>
              <a:t> items.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SA has the intention to accommodate as many </a:t>
            </a:r>
            <a:r>
              <a:rPr lang="en-US" altLang="en-US" sz="2000" b="1" i="1" dirty="0" smtClean="0"/>
              <a:t>in*</a:t>
            </a:r>
            <a:r>
              <a:rPr lang="en-US" altLang="en-US" sz="2000" dirty="0" smtClean="0"/>
              <a:t> items as possible in R17. </a:t>
            </a:r>
            <a:endParaRPr lang="en-US" altLang="en-US" sz="20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endParaRPr lang="en-US" altLang="en-US" sz="2000" dirty="0"/>
          </a:p>
          <a:p>
            <a:pPr marL="539750" indent="-539750">
              <a:spcBef>
                <a:spcPts val="0"/>
              </a:spcBef>
              <a:spcAft>
                <a:spcPts val="600"/>
              </a:spcAft>
              <a:defRPr/>
            </a:pPr>
            <a:endParaRPr lang="en-US" altLang="en-US" sz="2000" dirty="0"/>
          </a:p>
          <a:p>
            <a:pPr marL="804863" lvl="1" indent="-265113">
              <a:spcBef>
                <a:spcPts val="0"/>
              </a:spcBef>
              <a:spcAft>
                <a:spcPts val="600"/>
              </a:spcAft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6055751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11175" y="34925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Way Forward for SA Rel-17 Prioritization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20126" y="1765580"/>
            <a:ext cx="11947525" cy="4351338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  <a:tabLst>
                <a:tab pos="357188" algn="l"/>
              </a:tabLst>
              <a:defRPr/>
            </a:pPr>
            <a:r>
              <a:rPr lang="en-US" altLang="en-US" sz="2000" b="1" u="sng" dirty="0" smtClean="0"/>
              <a:t>SA2 during Q4/2019 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SA2 should break down each </a:t>
            </a:r>
            <a:r>
              <a:rPr lang="en-US" altLang="en-US" sz="2000" b="1" i="1" dirty="0" smtClean="0"/>
              <a:t>in </a:t>
            </a:r>
            <a:r>
              <a:rPr lang="en-US" altLang="en-US" sz="2000" dirty="0" smtClean="0"/>
              <a:t>&amp; </a:t>
            </a:r>
            <a:r>
              <a:rPr lang="en-US" altLang="en-US" sz="2000" b="1" i="1" dirty="0" smtClean="0"/>
              <a:t>in* </a:t>
            </a:r>
            <a:r>
              <a:rPr lang="en-US" altLang="en-US" sz="2000" dirty="0" smtClean="0"/>
              <a:t>item on the R17 items list into self-contained work tasks. </a:t>
            </a:r>
            <a:br>
              <a:rPr lang="en-US" altLang="en-US" sz="2000" dirty="0" smtClean="0"/>
            </a:br>
            <a:r>
              <a:rPr lang="en-US" altLang="en-US" sz="2000" dirty="0" smtClean="0"/>
              <a:t>Each work task needs to include a TU estimation for both study and work phase.</a:t>
            </a:r>
            <a:br>
              <a:rPr lang="en-US" altLang="en-US" sz="2000" dirty="0" smtClean="0"/>
            </a:br>
            <a:r>
              <a:rPr lang="en-US" altLang="en-US" sz="2000" dirty="0" smtClean="0"/>
              <a:t>The TU estimation of an item will be the sum of it work task TUs.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SA2 shall identify the work tasks of the </a:t>
            </a:r>
            <a:r>
              <a:rPr lang="en-US" altLang="en-US" sz="2000" b="1" i="1" dirty="0" smtClean="0"/>
              <a:t>in </a:t>
            </a:r>
            <a:r>
              <a:rPr lang="en-US" altLang="en-US" sz="2000" dirty="0" smtClean="0"/>
              <a:t>&amp; </a:t>
            </a:r>
            <a:r>
              <a:rPr lang="en-US" altLang="en-US" sz="2000" b="1" i="1" dirty="0" smtClean="0"/>
              <a:t>in* </a:t>
            </a:r>
            <a:r>
              <a:rPr lang="en-US" altLang="en-US" sz="2000" dirty="0" smtClean="0"/>
              <a:t>items in </a:t>
            </a:r>
            <a:r>
              <a:rPr lang="en-US" altLang="en-US" sz="2000" i="1" u="sng" dirty="0" smtClean="0"/>
              <a:t>Work Task Papers</a:t>
            </a:r>
            <a:r>
              <a:rPr lang="en-US" altLang="en-US" sz="2000" dirty="0" smtClean="0"/>
              <a:t>. </a:t>
            </a:r>
            <a:br>
              <a:rPr lang="en-US" altLang="en-US" sz="2000" dirty="0" smtClean="0"/>
            </a:br>
            <a:r>
              <a:rPr lang="en-US" altLang="en-US" sz="2000" dirty="0" smtClean="0"/>
              <a:t>Those have to be finally agreed by SA2.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The work Task Papers including the TU estimations need to be agreed latest by the end of SA2#136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The Work Task Papers will be the input from SA2 to SA. 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endParaRPr lang="en-US" altLang="en-US" sz="20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tabLst>
                <a:tab pos="357188" algn="l"/>
              </a:tabLst>
              <a:defRPr/>
            </a:pPr>
            <a:r>
              <a:rPr lang="en-US" altLang="en-US" sz="2000" b="1" u="sng" dirty="0" smtClean="0"/>
              <a:t>Before SA#86</a:t>
            </a:r>
            <a:endParaRPr lang="en-US" altLang="en-US" sz="2000" dirty="0"/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For a better overview, a list of all Work Tasks (sorted by Work Item), listing all assigned TUs will be made available before SA#86 by the SA Chairman. 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There will be </a:t>
            </a:r>
            <a:r>
              <a:rPr lang="en-US" altLang="en-US" sz="2000" u="sng" dirty="0" smtClean="0"/>
              <a:t>no</a:t>
            </a:r>
            <a:r>
              <a:rPr lang="en-US" altLang="en-US" sz="2000" dirty="0" smtClean="0"/>
              <a:t> collection and consolidation of company prioritized lists before SA#86.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tabLst>
                <a:tab pos="357188" algn="l"/>
              </a:tabLst>
              <a:defRPr/>
            </a:pPr>
            <a:endParaRPr lang="en-US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4172907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11175" y="34925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Way Forward for SA Rel-17 Prioritization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30175" y="1790700"/>
            <a:ext cx="11947525" cy="4351338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  <a:tabLst>
                <a:tab pos="357188" algn="l"/>
              </a:tabLst>
              <a:defRPr/>
            </a:pPr>
            <a:r>
              <a:rPr lang="en-US" altLang="en-US" sz="2000" b="1" u="sng" dirty="0" smtClean="0"/>
              <a:t>SA#86</a:t>
            </a:r>
            <a:endParaRPr lang="en-US" altLang="en-US" sz="2000" b="1" u="sng" dirty="0"/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SA#86 will start on Tuesday, December 9 at 13:00 and finish on Friday, December 12 at 17:00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/>
              <a:t>Joint Session with RAN will be on </a:t>
            </a:r>
            <a:r>
              <a:rPr lang="en-US" altLang="en-US" sz="1800" dirty="0" smtClean="0"/>
              <a:t>Wednesday from 18:00 – 20:30. (to be confirmed with RAN)</a:t>
            </a:r>
            <a:endParaRPr lang="en-US" altLang="en-US" sz="1800" dirty="0"/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SA#86 on Tuesday &amp; Wednesday will focus only on R17 prioritization and R17 timeline discussions.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Work Tasks that are worked on in Q4 by SA2 will not be automatically in, but need through the SA#86 </a:t>
            </a:r>
            <a:r>
              <a:rPr lang="en-US" altLang="en-US" sz="1800" dirty="0" err="1" smtClean="0"/>
              <a:t>prio</a:t>
            </a:r>
            <a:r>
              <a:rPr lang="en-US" altLang="en-US" sz="1800" dirty="0" smtClean="0"/>
              <a:t> process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SA#86 will not change items which were marked </a:t>
            </a:r>
            <a:r>
              <a:rPr lang="en-US" altLang="en-US" sz="1800" b="1" i="1" dirty="0" smtClean="0"/>
              <a:t>in </a:t>
            </a:r>
            <a:r>
              <a:rPr lang="en-US" altLang="en-US" sz="1800" dirty="0" smtClean="0"/>
              <a:t>by SA#85 to </a:t>
            </a:r>
            <a:r>
              <a:rPr lang="en-US" altLang="en-US" sz="1800" b="1" i="1" dirty="0" smtClean="0"/>
              <a:t>out</a:t>
            </a:r>
            <a:r>
              <a:rPr lang="en-US" altLang="en-US" sz="1800" dirty="0" smtClean="0"/>
              <a:t>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SA#86 invites presentations from companies on R17 prioritization. The presentation time for each of these items will be a maximum of 3 minutes during the meeting. 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b="1" dirty="0" smtClean="0">
                <a:solidFill>
                  <a:srgbClr val="FF0000"/>
                </a:solidFill>
              </a:rPr>
              <a:t>Work-Task </a:t>
            </a:r>
            <a:r>
              <a:rPr lang="en-US" altLang="en-US" sz="1800" b="1" dirty="0">
                <a:solidFill>
                  <a:srgbClr val="FF0000"/>
                </a:solidFill>
              </a:rPr>
              <a:t>p</a:t>
            </a:r>
            <a:r>
              <a:rPr lang="en-US" altLang="en-US" sz="1800" b="1" dirty="0" smtClean="0">
                <a:solidFill>
                  <a:srgbClr val="FF0000"/>
                </a:solidFill>
              </a:rPr>
              <a:t>rioritization </a:t>
            </a:r>
            <a:r>
              <a:rPr lang="en-US" altLang="en-US" sz="1800" dirty="0"/>
              <a:t>at SA#86 will first be done (as far as possible) for </a:t>
            </a:r>
            <a:r>
              <a:rPr lang="en-US" altLang="en-US" sz="1800" dirty="0" smtClean="0"/>
              <a:t>work </a:t>
            </a:r>
            <a:r>
              <a:rPr lang="en-US" altLang="en-US" sz="1800" dirty="0"/>
              <a:t>task of </a:t>
            </a:r>
            <a:r>
              <a:rPr lang="en-US" altLang="en-US" sz="1800" dirty="0" smtClean="0"/>
              <a:t>items that are </a:t>
            </a:r>
            <a:r>
              <a:rPr lang="en-US" altLang="en-US" sz="1800" b="1" i="1" dirty="0" smtClean="0"/>
              <a:t>in</a:t>
            </a:r>
            <a:r>
              <a:rPr lang="en-US" altLang="en-US" sz="1800" dirty="0" smtClean="0"/>
              <a:t>. </a:t>
            </a:r>
            <a:endParaRPr lang="en-US" altLang="en-US" sz="1800" dirty="0"/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/>
              <a:t>If total TUs are freed up </a:t>
            </a:r>
            <a:r>
              <a:rPr lang="en-US" altLang="en-US" sz="1800" dirty="0" smtClean="0"/>
              <a:t>then work task </a:t>
            </a:r>
            <a:r>
              <a:rPr lang="en-US" altLang="en-US" sz="1800" dirty="0"/>
              <a:t>prioritization </a:t>
            </a:r>
            <a:r>
              <a:rPr lang="en-US" altLang="en-US" sz="1800" dirty="0" smtClean="0"/>
              <a:t>for </a:t>
            </a:r>
            <a:r>
              <a:rPr lang="en-US" altLang="en-US" sz="1800" dirty="0"/>
              <a:t>the </a:t>
            </a:r>
            <a:r>
              <a:rPr lang="en-US" altLang="en-US" sz="1800" b="1" i="1" dirty="0" smtClean="0"/>
              <a:t>in* </a:t>
            </a:r>
            <a:r>
              <a:rPr lang="en-US" altLang="en-US" sz="1800" dirty="0" smtClean="0"/>
              <a:t>items </a:t>
            </a:r>
            <a:r>
              <a:rPr lang="en-US" altLang="en-US" sz="1800" dirty="0"/>
              <a:t>will be done.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Expected output from SA#86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+mj-lt"/>
              <a:buAutoNum type="alphaLcParenR"/>
              <a:tabLst>
                <a:tab pos="357188" algn="l"/>
              </a:tabLst>
              <a:defRPr/>
            </a:pPr>
            <a:r>
              <a:rPr lang="en-US" altLang="en-US" sz="1800" dirty="0" smtClean="0"/>
              <a:t>Final list of </a:t>
            </a:r>
            <a:r>
              <a:rPr lang="en-US" altLang="en-US" sz="1800" b="1" i="1" dirty="0" smtClean="0"/>
              <a:t>in </a:t>
            </a:r>
            <a:r>
              <a:rPr lang="en-US" altLang="en-US" sz="1800" dirty="0" smtClean="0"/>
              <a:t>items for Rel-17 (from SA perspective)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tabLst>
                <a:tab pos="357188" algn="l"/>
              </a:tabLst>
              <a:defRPr/>
            </a:pPr>
            <a:endParaRPr lang="en-US" altLang="en-US" sz="18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endParaRPr lang="en-US" altLang="en-US" sz="2000" dirty="0"/>
          </a:p>
          <a:p>
            <a:pPr marL="539750" indent="-539750">
              <a:spcBef>
                <a:spcPts val="0"/>
              </a:spcBef>
              <a:spcAft>
                <a:spcPts val="600"/>
              </a:spcAft>
              <a:defRPr/>
            </a:pPr>
            <a:endParaRPr lang="en-US" altLang="en-US" sz="2000" dirty="0"/>
          </a:p>
          <a:p>
            <a:pPr marL="804863" lvl="1" indent="-265113">
              <a:spcBef>
                <a:spcPts val="0"/>
              </a:spcBef>
              <a:spcAft>
                <a:spcPts val="600"/>
              </a:spcAft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5472295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18539</TotalTime>
  <Words>443</Words>
  <Application>Microsoft Office PowerPoint</Application>
  <PresentationFormat>Widescreen</PresentationFormat>
  <Paragraphs>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SA#85 Agreements on  SA R17 Prioritization &amp; Content</vt:lpstr>
      <vt:lpstr>Prioritized R17 List </vt:lpstr>
      <vt:lpstr>R17 Prio: Working Assumptions </vt:lpstr>
      <vt:lpstr>Way Forward for SA Rel-17 Prioritization</vt:lpstr>
      <vt:lpstr>Way Forward for SA Rel-17 Prioritization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Georg Mayer</cp:lastModifiedBy>
  <cp:revision>739</cp:revision>
  <dcterms:created xsi:type="dcterms:W3CDTF">2010-02-05T13:52:04Z</dcterms:created>
  <dcterms:modified xsi:type="dcterms:W3CDTF">2019-09-20T01:30:25Z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1568224913</vt:lpwstr>
  </property>
</Properties>
</file>