
<file path=[Content_Types].xml><?xml version="1.0" encoding="utf-8"?>
<Types xmlns="http://schemas.openxmlformats.org/package/2006/content-types">
  <Default Extension="emf" ContentType="image/x-emf"/>
  <Default Extension="gif" ContentType="image/gi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chart2.xml" ContentType="application/vnd.openxmlformats-officedocument.drawingml.char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5305" r:id="rId4"/>
  </p:sldMasterIdLst>
  <p:notesMasterIdLst>
    <p:notesMasterId r:id="rId63"/>
  </p:notesMasterIdLst>
  <p:handoutMasterIdLst>
    <p:handoutMasterId r:id="rId64"/>
  </p:handoutMasterIdLst>
  <p:sldIdLst>
    <p:sldId id="445" r:id="rId5"/>
    <p:sldId id="493" r:id="rId6"/>
    <p:sldId id="444" r:id="rId7"/>
    <p:sldId id="485" r:id="rId8"/>
    <p:sldId id="446" r:id="rId9"/>
    <p:sldId id="447" r:id="rId10"/>
    <p:sldId id="448" r:id="rId11"/>
    <p:sldId id="449" r:id="rId12"/>
    <p:sldId id="451" r:id="rId13"/>
    <p:sldId id="452" r:id="rId14"/>
    <p:sldId id="453" r:id="rId15"/>
    <p:sldId id="457" r:id="rId16"/>
    <p:sldId id="481" r:id="rId17"/>
    <p:sldId id="450" r:id="rId18"/>
    <p:sldId id="483" r:id="rId19"/>
    <p:sldId id="484" r:id="rId20"/>
    <p:sldId id="459" r:id="rId21"/>
    <p:sldId id="462" r:id="rId22"/>
    <p:sldId id="460" r:id="rId23"/>
    <p:sldId id="461" r:id="rId24"/>
    <p:sldId id="463" r:id="rId25"/>
    <p:sldId id="474" r:id="rId26"/>
    <p:sldId id="491" r:id="rId27"/>
    <p:sldId id="486" r:id="rId28"/>
    <p:sldId id="272" r:id="rId29"/>
    <p:sldId id="475" r:id="rId30"/>
    <p:sldId id="487" r:id="rId31"/>
    <p:sldId id="273" r:id="rId32"/>
    <p:sldId id="464" r:id="rId33"/>
    <p:sldId id="465" r:id="rId34"/>
    <p:sldId id="466" r:id="rId35"/>
    <p:sldId id="468" r:id="rId36"/>
    <p:sldId id="274" r:id="rId37"/>
    <p:sldId id="469" r:id="rId38"/>
    <p:sldId id="278" r:id="rId39"/>
    <p:sldId id="470" r:id="rId40"/>
    <p:sldId id="276" r:id="rId41"/>
    <p:sldId id="472" r:id="rId42"/>
    <p:sldId id="279" r:id="rId43"/>
    <p:sldId id="473" r:id="rId44"/>
    <p:sldId id="275" r:id="rId45"/>
    <p:sldId id="476" r:id="rId46"/>
    <p:sldId id="277" r:id="rId47"/>
    <p:sldId id="477" r:id="rId48"/>
    <p:sldId id="280" r:id="rId49"/>
    <p:sldId id="479" r:id="rId50"/>
    <p:sldId id="284" r:id="rId51"/>
    <p:sldId id="480" r:id="rId52"/>
    <p:sldId id="285" r:id="rId53"/>
    <p:sldId id="478" r:id="rId54"/>
    <p:sldId id="281" r:id="rId55"/>
    <p:sldId id="490" r:id="rId56"/>
    <p:sldId id="271" r:id="rId57"/>
    <p:sldId id="489" r:id="rId58"/>
    <p:sldId id="488" r:id="rId59"/>
    <p:sldId id="471" r:id="rId60"/>
    <p:sldId id="492" r:id="rId61"/>
    <p:sldId id="439" r:id="rId62"/>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B1D254"/>
    <a:srgbClr val="2A6EA8"/>
    <a:srgbClr val="FFFFFF"/>
    <a:srgbClr val="FF6600"/>
    <a:srgbClr val="1A4669"/>
    <a:srgbClr val="C6D254"/>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9C427B0-D94B-4735-84CC-F2FE30AE7D34}" v="7" dt="2019-09-12T14:25:43.10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354" autoAdjust="0"/>
    <p:restoredTop sz="95889" autoAdjust="0"/>
  </p:normalViewPr>
  <p:slideViewPr>
    <p:cSldViewPr snapToGrid="0" showGuides="1">
      <p:cViewPr varScale="1">
        <p:scale>
          <a:sx n="155" d="100"/>
          <a:sy n="155" d="100"/>
        </p:scale>
        <p:origin x="808" y="9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showGuides="1">
      <p:cViewPr>
        <p:scale>
          <a:sx n="150" d="100"/>
          <a:sy n="150" d="100"/>
        </p:scale>
        <p:origin x="1116" y="-2607"/>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notesMaster" Target="notesMasters/notesMaster1.xml"/><Relationship Id="rId68"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61" Type="http://schemas.openxmlformats.org/officeDocument/2006/relationships/slide" Target="slides/slide57.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handoutMaster" Target="handoutMasters/handoutMaster1.xml"/><Relationship Id="rId69" Type="http://schemas.microsoft.com/office/2015/10/relationships/revisionInfo" Target="revisionInfo.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theme" Target="theme/theme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s>
</file>

<file path=ppt/charts/_rels/chart1.xml.rels><?xml version="1.0" encoding="UTF-8" standalone="yes"?>
<Relationships xmlns="http://schemas.openxmlformats.org/package/2006/relationships"><Relationship Id="rId1" Type="http://schemas.openxmlformats.org/officeDocument/2006/relationships/oleObject" Target="Worksheet%20in%20draft_SP-19wxyz-SA3_Status_Report"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Worksheet%20in%20draft_SP-19wxyz-SA3_Status_Report"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7.8810702120198486E-2"/>
          <c:y val="4.9960875984251966E-2"/>
          <c:w val="0.90945113953398771"/>
          <c:h val="0.75700971399193662"/>
        </c:manualLayout>
      </c:layout>
      <c:barChart>
        <c:barDir val="col"/>
        <c:grouping val="clustered"/>
        <c:varyColors val="0"/>
        <c:ser>
          <c:idx val="0"/>
          <c:order val="0"/>
          <c:tx>
            <c:strRef>
              <c:f>'[Worksheet in draft_SP-19wxyz-SA3_Status_Report]Sheet1'!$B$1</c:f>
              <c:strCache>
                <c:ptCount val="1"/>
                <c:pt idx="0">
                  <c:v>Number of Documents</c:v>
                </c:pt>
              </c:strCache>
            </c:strRef>
          </c:tx>
          <c:invertIfNegative val="0"/>
          <c:cat>
            <c:strRef>
              <c:f>'[Worksheet in draft_SP-19wxyz-SA3_Status_Report]Sheet1'!$A$2:$A$37</c:f>
              <c:strCache>
                <c:ptCount val="36"/>
                <c:pt idx="0">
                  <c:v>SA3 #71</c:v>
                </c:pt>
                <c:pt idx="1">
                  <c:v>SA# #72</c:v>
                </c:pt>
                <c:pt idx="2">
                  <c:v>SA3 #73</c:v>
                </c:pt>
                <c:pt idx="3">
                  <c:v>SA3 #74</c:v>
                </c:pt>
                <c:pt idx="4">
                  <c:v>SA3 #74bis</c:v>
                </c:pt>
                <c:pt idx="5">
                  <c:v>SA3 #75</c:v>
                </c:pt>
                <c:pt idx="6">
                  <c:v>SA3 #76</c:v>
                </c:pt>
                <c:pt idx="7">
                  <c:v>SA3 #77</c:v>
                </c:pt>
                <c:pt idx="8">
                  <c:v>SA3 #78</c:v>
                </c:pt>
                <c:pt idx="9">
                  <c:v>SA3 #79</c:v>
                </c:pt>
                <c:pt idx="10">
                  <c:v>SA3#79bis</c:v>
                </c:pt>
                <c:pt idx="11">
                  <c:v>SA3 #80</c:v>
                </c:pt>
                <c:pt idx="12">
                  <c:v>SA3#81</c:v>
                </c:pt>
                <c:pt idx="13">
                  <c:v>SA3#82</c:v>
                </c:pt>
                <c:pt idx="14">
                  <c:v>SA3#83</c:v>
                </c:pt>
                <c:pt idx="15">
                  <c:v>SA3#84</c:v>
                </c:pt>
                <c:pt idx="16">
                  <c:v>SA3#84Bis</c:v>
                </c:pt>
                <c:pt idx="17">
                  <c:v>SA3#85</c:v>
                </c:pt>
                <c:pt idx="18">
                  <c:v>SA3#86</c:v>
                </c:pt>
                <c:pt idx="19">
                  <c:v>SA3#86 ad-hoc</c:v>
                </c:pt>
                <c:pt idx="20">
                  <c:v>SA3#87</c:v>
                </c:pt>
                <c:pt idx="21">
                  <c:v>SA3#88</c:v>
                </c:pt>
                <c:pt idx="22">
                  <c:v>SA3#88 ad-hoc</c:v>
                </c:pt>
                <c:pt idx="23">
                  <c:v>SA3#89</c:v>
                </c:pt>
                <c:pt idx="24">
                  <c:v>SA3#90</c:v>
                </c:pt>
                <c:pt idx="25">
                  <c:v>SA3#90Bis</c:v>
                </c:pt>
                <c:pt idx="26">
                  <c:v>SA3#91</c:v>
                </c:pt>
                <c:pt idx="27">
                  <c:v>SA3#91Bis</c:v>
                </c:pt>
                <c:pt idx="28">
                  <c:v>SA3#92</c:v>
                </c:pt>
                <c:pt idx="29">
                  <c:v>SA3#92 ad-hoc</c:v>
                </c:pt>
                <c:pt idx="30">
                  <c:v>SA3#93</c:v>
                </c:pt>
                <c:pt idx="31">
                  <c:v>SA3#94</c:v>
                </c:pt>
                <c:pt idx="32">
                  <c:v>SA3#94 ad-hoc</c:v>
                </c:pt>
                <c:pt idx="33">
                  <c:v>SA3#95</c:v>
                </c:pt>
                <c:pt idx="34">
                  <c:v>SA3#95-BIS</c:v>
                </c:pt>
                <c:pt idx="35">
                  <c:v>SA3#96</c:v>
                </c:pt>
              </c:strCache>
            </c:strRef>
          </c:cat>
          <c:val>
            <c:numRef>
              <c:f>'[Worksheet in draft_SP-19wxyz-SA3_Status_Report]Sheet1'!$B$2:$B$37</c:f>
              <c:numCache>
                <c:formatCode>General</c:formatCode>
                <c:ptCount val="36"/>
                <c:pt idx="0">
                  <c:v>264</c:v>
                </c:pt>
                <c:pt idx="1">
                  <c:v>284</c:v>
                </c:pt>
                <c:pt idx="2">
                  <c:v>288</c:v>
                </c:pt>
                <c:pt idx="3">
                  <c:v>298</c:v>
                </c:pt>
                <c:pt idx="4">
                  <c:v>272</c:v>
                </c:pt>
                <c:pt idx="5">
                  <c:v>347</c:v>
                </c:pt>
                <c:pt idx="6">
                  <c:v>356</c:v>
                </c:pt>
                <c:pt idx="7">
                  <c:v>230</c:v>
                </c:pt>
                <c:pt idx="8">
                  <c:v>212</c:v>
                </c:pt>
                <c:pt idx="9">
                  <c:v>324</c:v>
                </c:pt>
                <c:pt idx="10">
                  <c:v>94</c:v>
                </c:pt>
                <c:pt idx="11">
                  <c:v>418</c:v>
                </c:pt>
                <c:pt idx="12">
                  <c:v>396</c:v>
                </c:pt>
                <c:pt idx="13">
                  <c:v>329</c:v>
                </c:pt>
                <c:pt idx="14">
                  <c:v>441</c:v>
                </c:pt>
                <c:pt idx="15">
                  <c:v>390</c:v>
                </c:pt>
                <c:pt idx="16">
                  <c:v>224</c:v>
                </c:pt>
                <c:pt idx="17">
                  <c:v>509</c:v>
                </c:pt>
                <c:pt idx="18">
                  <c:v>495</c:v>
                </c:pt>
                <c:pt idx="19">
                  <c:v>340</c:v>
                </c:pt>
                <c:pt idx="20">
                  <c:v>557</c:v>
                </c:pt>
                <c:pt idx="21">
                  <c:v>477</c:v>
                </c:pt>
                <c:pt idx="22">
                  <c:v>376</c:v>
                </c:pt>
                <c:pt idx="23">
                  <c:v>507</c:v>
                </c:pt>
                <c:pt idx="24">
                  <c:v>445</c:v>
                </c:pt>
                <c:pt idx="25">
                  <c:v>446</c:v>
                </c:pt>
                <c:pt idx="26">
                  <c:v>481</c:v>
                </c:pt>
                <c:pt idx="27">
                  <c:v>477</c:v>
                </c:pt>
                <c:pt idx="28">
                  <c:v>585</c:v>
                </c:pt>
                <c:pt idx="29">
                  <c:v>370</c:v>
                </c:pt>
                <c:pt idx="30">
                  <c:v>616</c:v>
                </c:pt>
                <c:pt idx="31">
                  <c:v>548</c:v>
                </c:pt>
                <c:pt idx="32">
                  <c:v>436</c:v>
                </c:pt>
                <c:pt idx="33">
                  <c:v>685</c:v>
                </c:pt>
                <c:pt idx="34">
                  <c:v>646</c:v>
                </c:pt>
                <c:pt idx="35">
                  <c:v>683</c:v>
                </c:pt>
              </c:numCache>
            </c:numRef>
          </c:val>
          <c:extLst>
            <c:ext xmlns:c16="http://schemas.microsoft.com/office/drawing/2014/chart" uri="{C3380CC4-5D6E-409C-BE32-E72D297353CC}">
              <c16:uniqueId val="{00000000-BC15-46AF-A53B-B55A1FB00D08}"/>
            </c:ext>
          </c:extLst>
        </c:ser>
        <c:ser>
          <c:idx val="1"/>
          <c:order val="1"/>
          <c:tx>
            <c:strRef>
              <c:f>'[Worksheet in draft_SP-19wxyz-SA3_Status_Report]Sheet1'!$C$1</c:f>
              <c:strCache>
                <c:ptCount val="1"/>
                <c:pt idx="0">
                  <c:v>CRs Agreed</c:v>
                </c:pt>
              </c:strCache>
            </c:strRef>
          </c:tx>
          <c:invertIfNegative val="0"/>
          <c:cat>
            <c:strRef>
              <c:f>'[Worksheet in draft_SP-19wxyz-SA3_Status_Report]Sheet1'!$A$2:$A$37</c:f>
              <c:strCache>
                <c:ptCount val="36"/>
                <c:pt idx="0">
                  <c:v>SA3 #71</c:v>
                </c:pt>
                <c:pt idx="1">
                  <c:v>SA# #72</c:v>
                </c:pt>
                <c:pt idx="2">
                  <c:v>SA3 #73</c:v>
                </c:pt>
                <c:pt idx="3">
                  <c:v>SA3 #74</c:v>
                </c:pt>
                <c:pt idx="4">
                  <c:v>SA3 #74bis</c:v>
                </c:pt>
                <c:pt idx="5">
                  <c:v>SA3 #75</c:v>
                </c:pt>
                <c:pt idx="6">
                  <c:v>SA3 #76</c:v>
                </c:pt>
                <c:pt idx="7">
                  <c:v>SA3 #77</c:v>
                </c:pt>
                <c:pt idx="8">
                  <c:v>SA3 #78</c:v>
                </c:pt>
                <c:pt idx="9">
                  <c:v>SA3 #79</c:v>
                </c:pt>
                <c:pt idx="10">
                  <c:v>SA3#79bis</c:v>
                </c:pt>
                <c:pt idx="11">
                  <c:v>SA3 #80</c:v>
                </c:pt>
                <c:pt idx="12">
                  <c:v>SA3#81</c:v>
                </c:pt>
                <c:pt idx="13">
                  <c:v>SA3#82</c:v>
                </c:pt>
                <c:pt idx="14">
                  <c:v>SA3#83</c:v>
                </c:pt>
                <c:pt idx="15">
                  <c:v>SA3#84</c:v>
                </c:pt>
                <c:pt idx="16">
                  <c:v>SA3#84Bis</c:v>
                </c:pt>
                <c:pt idx="17">
                  <c:v>SA3#85</c:v>
                </c:pt>
                <c:pt idx="18">
                  <c:v>SA3#86</c:v>
                </c:pt>
                <c:pt idx="19">
                  <c:v>SA3#86 ad-hoc</c:v>
                </c:pt>
                <c:pt idx="20">
                  <c:v>SA3#87</c:v>
                </c:pt>
                <c:pt idx="21">
                  <c:v>SA3#88</c:v>
                </c:pt>
                <c:pt idx="22">
                  <c:v>SA3#88 ad-hoc</c:v>
                </c:pt>
                <c:pt idx="23">
                  <c:v>SA3#89</c:v>
                </c:pt>
                <c:pt idx="24">
                  <c:v>SA3#90</c:v>
                </c:pt>
                <c:pt idx="25">
                  <c:v>SA3#90Bis</c:v>
                </c:pt>
                <c:pt idx="26">
                  <c:v>SA3#91</c:v>
                </c:pt>
                <c:pt idx="27">
                  <c:v>SA3#91Bis</c:v>
                </c:pt>
                <c:pt idx="28">
                  <c:v>SA3#92</c:v>
                </c:pt>
                <c:pt idx="29">
                  <c:v>SA3#92 ad-hoc</c:v>
                </c:pt>
                <c:pt idx="30">
                  <c:v>SA3#93</c:v>
                </c:pt>
                <c:pt idx="31">
                  <c:v>SA3#94</c:v>
                </c:pt>
                <c:pt idx="32">
                  <c:v>SA3#94 ad-hoc</c:v>
                </c:pt>
                <c:pt idx="33">
                  <c:v>SA3#95</c:v>
                </c:pt>
                <c:pt idx="34">
                  <c:v>SA3#95-BIS</c:v>
                </c:pt>
                <c:pt idx="35">
                  <c:v>SA3#96</c:v>
                </c:pt>
              </c:strCache>
            </c:strRef>
          </c:cat>
          <c:val>
            <c:numRef>
              <c:f>'[Worksheet in draft_SP-19wxyz-SA3_Status_Report]Sheet1'!$C$2:$C$37</c:f>
              <c:numCache>
                <c:formatCode>General</c:formatCode>
                <c:ptCount val="36"/>
                <c:pt idx="0">
                  <c:v>27</c:v>
                </c:pt>
                <c:pt idx="1">
                  <c:v>10</c:v>
                </c:pt>
                <c:pt idx="2">
                  <c:v>13</c:v>
                </c:pt>
                <c:pt idx="3">
                  <c:v>17</c:v>
                </c:pt>
                <c:pt idx="4">
                  <c:v>0</c:v>
                </c:pt>
                <c:pt idx="5">
                  <c:v>39</c:v>
                </c:pt>
                <c:pt idx="6">
                  <c:v>78</c:v>
                </c:pt>
                <c:pt idx="7">
                  <c:v>62</c:v>
                </c:pt>
                <c:pt idx="8">
                  <c:v>22</c:v>
                </c:pt>
                <c:pt idx="9">
                  <c:v>35</c:v>
                </c:pt>
                <c:pt idx="10">
                  <c:v>0</c:v>
                </c:pt>
                <c:pt idx="11">
                  <c:v>42</c:v>
                </c:pt>
                <c:pt idx="12">
                  <c:v>52</c:v>
                </c:pt>
                <c:pt idx="13">
                  <c:v>26</c:v>
                </c:pt>
                <c:pt idx="14">
                  <c:v>59</c:v>
                </c:pt>
                <c:pt idx="15">
                  <c:v>17</c:v>
                </c:pt>
                <c:pt idx="16">
                  <c:v>0</c:v>
                </c:pt>
                <c:pt idx="17">
                  <c:v>26</c:v>
                </c:pt>
                <c:pt idx="18">
                  <c:v>14</c:v>
                </c:pt>
                <c:pt idx="19">
                  <c:v>2</c:v>
                </c:pt>
                <c:pt idx="20">
                  <c:v>24</c:v>
                </c:pt>
                <c:pt idx="21">
                  <c:v>26</c:v>
                </c:pt>
                <c:pt idx="22">
                  <c:v>17</c:v>
                </c:pt>
                <c:pt idx="23">
                  <c:v>23</c:v>
                </c:pt>
                <c:pt idx="24">
                  <c:v>10</c:v>
                </c:pt>
                <c:pt idx="25">
                  <c:v>14</c:v>
                </c:pt>
                <c:pt idx="26">
                  <c:v>58</c:v>
                </c:pt>
                <c:pt idx="27">
                  <c:v>68</c:v>
                </c:pt>
                <c:pt idx="28">
                  <c:v>116</c:v>
                </c:pt>
                <c:pt idx="29">
                  <c:v>0</c:v>
                </c:pt>
                <c:pt idx="30">
                  <c:v>110</c:v>
                </c:pt>
                <c:pt idx="31">
                  <c:v>64</c:v>
                </c:pt>
                <c:pt idx="32">
                  <c:v>0</c:v>
                </c:pt>
                <c:pt idx="33">
                  <c:v>44</c:v>
                </c:pt>
                <c:pt idx="34">
                  <c:v>30</c:v>
                </c:pt>
                <c:pt idx="35">
                  <c:v>54</c:v>
                </c:pt>
              </c:numCache>
            </c:numRef>
          </c:val>
          <c:extLst>
            <c:ext xmlns:c16="http://schemas.microsoft.com/office/drawing/2014/chart" uri="{C3380CC4-5D6E-409C-BE32-E72D297353CC}">
              <c16:uniqueId val="{00000001-BC15-46AF-A53B-B55A1FB00D08}"/>
            </c:ext>
          </c:extLst>
        </c:ser>
        <c:dLbls>
          <c:showLegendKey val="0"/>
          <c:showVal val="0"/>
          <c:showCatName val="0"/>
          <c:showSerName val="0"/>
          <c:showPercent val="0"/>
          <c:showBubbleSize val="0"/>
        </c:dLbls>
        <c:gapWidth val="150"/>
        <c:axId val="665927008"/>
        <c:axId val="1"/>
      </c:barChart>
      <c:catAx>
        <c:axId val="665927008"/>
        <c:scaling>
          <c:orientation val="minMax"/>
        </c:scaling>
        <c:delete val="0"/>
        <c:axPos val="b"/>
        <c:numFmt formatCode="General" sourceLinked="1"/>
        <c:majorTickMark val="out"/>
        <c:minorTickMark val="none"/>
        <c:tickLblPos val="nextTo"/>
        <c:txPr>
          <a:bodyPr rot="-2700000" vert="horz"/>
          <a:lstStyle/>
          <a:p>
            <a:pPr>
              <a:defRPr sz="1200" b="0" i="0" u="none" strike="noStrike" baseline="0">
                <a:solidFill>
                  <a:srgbClr val="000000"/>
                </a:solidFill>
                <a:latin typeface="Calibri"/>
                <a:ea typeface="Calibri"/>
                <a:cs typeface="Calibri"/>
              </a:defRPr>
            </a:pPr>
            <a:endParaRPr lang="sv-SE"/>
          </a:p>
        </c:txPr>
        <c:crossAx val="1"/>
        <c:crosses val="autoZero"/>
        <c:auto val="1"/>
        <c:lblAlgn val="ctr"/>
        <c:lblOffset val="100"/>
        <c:tickLblSkip val="1"/>
        <c:noMultiLvlLbl val="0"/>
      </c:catAx>
      <c:valAx>
        <c:axId val="1"/>
        <c:scaling>
          <c:orientation val="minMax"/>
        </c:scaling>
        <c:delete val="0"/>
        <c:axPos val="l"/>
        <c:numFmt formatCode="General" sourceLinked="1"/>
        <c:majorTickMark val="out"/>
        <c:minorTickMark val="none"/>
        <c:tickLblPos val="nextTo"/>
        <c:txPr>
          <a:bodyPr rot="0" vert="horz"/>
          <a:lstStyle/>
          <a:p>
            <a:pPr>
              <a:defRPr sz="1200" b="0" i="0" u="none" strike="noStrike" baseline="0">
                <a:solidFill>
                  <a:srgbClr val="000000"/>
                </a:solidFill>
                <a:latin typeface="Calibri"/>
                <a:ea typeface="Calibri"/>
                <a:cs typeface="Calibri"/>
              </a:defRPr>
            </a:pPr>
            <a:endParaRPr lang="sv-SE"/>
          </a:p>
        </c:txPr>
        <c:crossAx val="665927008"/>
        <c:crosses val="autoZero"/>
        <c:crossBetween val="between"/>
      </c:valAx>
    </c:plotArea>
    <c:legend>
      <c:legendPos val="r"/>
      <c:layout>
        <c:manualLayout>
          <c:xMode val="edge"/>
          <c:yMode val="edge"/>
          <c:x val="0.25662380075761237"/>
          <c:y val="6.3225748282435226E-2"/>
          <c:w val="0.29977280917087124"/>
          <c:h val="0.1535483190123958"/>
        </c:manualLayout>
      </c:layout>
      <c:overlay val="0"/>
      <c:txPr>
        <a:bodyPr/>
        <a:lstStyle/>
        <a:p>
          <a:pPr>
            <a:defRPr sz="1400" b="0" i="0" u="none" strike="noStrike" baseline="0">
              <a:solidFill>
                <a:srgbClr val="000000"/>
              </a:solidFill>
              <a:latin typeface="Calibri"/>
              <a:ea typeface="Calibri"/>
              <a:cs typeface="Calibri"/>
            </a:defRPr>
          </a:pPr>
          <a:endParaRPr lang="sv-SE"/>
        </a:p>
      </c:txPr>
    </c:legend>
    <c:plotVisOnly val="1"/>
    <c:dispBlanksAs val="gap"/>
    <c:showDLblsOverMax val="0"/>
  </c:chart>
  <c:spPr>
    <a:noFill/>
  </c:spPr>
  <c:txPr>
    <a:bodyPr/>
    <a:lstStyle/>
    <a:p>
      <a:pPr>
        <a:defRPr sz="1805" b="0" i="0" u="none" strike="noStrike" baseline="0">
          <a:solidFill>
            <a:srgbClr val="000000"/>
          </a:solidFill>
          <a:latin typeface="Calibri"/>
          <a:ea typeface="Calibri"/>
          <a:cs typeface="Calibri"/>
        </a:defRPr>
      </a:pPr>
      <a:endParaRPr lang="sv-SE"/>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6572150661333868E-2"/>
          <c:y val="0.13500496712424104"/>
          <c:w val="0.90677379937651625"/>
          <c:h val="0.61503803850447636"/>
        </c:manualLayout>
      </c:layout>
      <c:barChart>
        <c:barDir val="col"/>
        <c:grouping val="clustered"/>
        <c:varyColors val="0"/>
        <c:ser>
          <c:idx val="0"/>
          <c:order val="0"/>
          <c:tx>
            <c:strRef>
              <c:f>'[Worksheet in draft_SP-19wxyz-SA3_Status_Report]Sheet1'!$B$1</c:f>
              <c:strCache>
                <c:ptCount val="1"/>
                <c:pt idx="0">
                  <c:v>Number of Delegates</c:v>
                </c:pt>
              </c:strCache>
            </c:strRef>
          </c:tx>
          <c:invertIfNegative val="0"/>
          <c:cat>
            <c:strRef>
              <c:f>'[Worksheet in draft_SP-19wxyz-SA3_Status_Report]Sheet1'!$A$2:$A$37</c:f>
              <c:strCache>
                <c:ptCount val="36"/>
                <c:pt idx="0">
                  <c:v>SA3 #71</c:v>
                </c:pt>
                <c:pt idx="1">
                  <c:v>SA3 #72</c:v>
                </c:pt>
                <c:pt idx="2">
                  <c:v>SA3 #73</c:v>
                </c:pt>
                <c:pt idx="3">
                  <c:v>SA3#74</c:v>
                </c:pt>
                <c:pt idx="4">
                  <c:v>SA3#74bis</c:v>
                </c:pt>
                <c:pt idx="5">
                  <c:v>SA3#75</c:v>
                </c:pt>
                <c:pt idx="6">
                  <c:v>SA3#76</c:v>
                </c:pt>
                <c:pt idx="7">
                  <c:v>SA3#77</c:v>
                </c:pt>
                <c:pt idx="8">
                  <c:v>SA3#78</c:v>
                </c:pt>
                <c:pt idx="9">
                  <c:v>SA3#79</c:v>
                </c:pt>
                <c:pt idx="10">
                  <c:v>SA3#79bis</c:v>
                </c:pt>
                <c:pt idx="11">
                  <c:v>SA3#80</c:v>
                </c:pt>
                <c:pt idx="12">
                  <c:v>SA3#81</c:v>
                </c:pt>
                <c:pt idx="13">
                  <c:v>SA3#82</c:v>
                </c:pt>
                <c:pt idx="14">
                  <c:v>SA3#83</c:v>
                </c:pt>
                <c:pt idx="15">
                  <c:v>SA3#84</c:v>
                </c:pt>
                <c:pt idx="16">
                  <c:v>SA3#84Bis</c:v>
                </c:pt>
                <c:pt idx="17">
                  <c:v>SA3#85</c:v>
                </c:pt>
                <c:pt idx="18">
                  <c:v>SA3#86</c:v>
                </c:pt>
                <c:pt idx="19">
                  <c:v>SA3#86 ad-hoc</c:v>
                </c:pt>
                <c:pt idx="20">
                  <c:v>SA3#87</c:v>
                </c:pt>
                <c:pt idx="21">
                  <c:v>SA3#88</c:v>
                </c:pt>
                <c:pt idx="22">
                  <c:v>SA3#88 ad-hoc</c:v>
                </c:pt>
                <c:pt idx="23">
                  <c:v>SA3#89</c:v>
                </c:pt>
                <c:pt idx="24">
                  <c:v>SA3#90</c:v>
                </c:pt>
                <c:pt idx="25">
                  <c:v>SA3#90Bis</c:v>
                </c:pt>
                <c:pt idx="26">
                  <c:v>SA3#91</c:v>
                </c:pt>
                <c:pt idx="27">
                  <c:v>SA3#91Bis</c:v>
                </c:pt>
                <c:pt idx="28">
                  <c:v>SA3#92</c:v>
                </c:pt>
                <c:pt idx="29">
                  <c:v>SA3#92 ad-hoc</c:v>
                </c:pt>
                <c:pt idx="30">
                  <c:v>SA3#93</c:v>
                </c:pt>
                <c:pt idx="31">
                  <c:v>SA3#94</c:v>
                </c:pt>
                <c:pt idx="32">
                  <c:v>SA3#94 ad-hoc</c:v>
                </c:pt>
                <c:pt idx="33">
                  <c:v>SA3#95</c:v>
                </c:pt>
                <c:pt idx="34">
                  <c:v>SA3#95-BIS</c:v>
                </c:pt>
                <c:pt idx="35">
                  <c:v>SA3#96</c:v>
                </c:pt>
              </c:strCache>
            </c:strRef>
          </c:cat>
          <c:val>
            <c:numRef>
              <c:f>'[Worksheet in draft_SP-19wxyz-SA3_Status_Report]Sheet1'!$B$2:$B$37</c:f>
              <c:numCache>
                <c:formatCode>General</c:formatCode>
                <c:ptCount val="36"/>
                <c:pt idx="0">
                  <c:v>55</c:v>
                </c:pt>
                <c:pt idx="1">
                  <c:v>62</c:v>
                </c:pt>
                <c:pt idx="2">
                  <c:v>95</c:v>
                </c:pt>
                <c:pt idx="3">
                  <c:v>56</c:v>
                </c:pt>
                <c:pt idx="4">
                  <c:v>45</c:v>
                </c:pt>
                <c:pt idx="5">
                  <c:v>69</c:v>
                </c:pt>
                <c:pt idx="6">
                  <c:v>52</c:v>
                </c:pt>
                <c:pt idx="7">
                  <c:v>88</c:v>
                </c:pt>
                <c:pt idx="8">
                  <c:v>77</c:v>
                </c:pt>
                <c:pt idx="9">
                  <c:v>54</c:v>
                </c:pt>
                <c:pt idx="10">
                  <c:v>14</c:v>
                </c:pt>
                <c:pt idx="11">
                  <c:v>58</c:v>
                </c:pt>
                <c:pt idx="12">
                  <c:v>52</c:v>
                </c:pt>
                <c:pt idx="13">
                  <c:v>54</c:v>
                </c:pt>
                <c:pt idx="14">
                  <c:v>48</c:v>
                </c:pt>
                <c:pt idx="15">
                  <c:v>51</c:v>
                </c:pt>
                <c:pt idx="16">
                  <c:v>53</c:v>
                </c:pt>
                <c:pt idx="17">
                  <c:v>65</c:v>
                </c:pt>
                <c:pt idx="18">
                  <c:v>61</c:v>
                </c:pt>
                <c:pt idx="19">
                  <c:v>58</c:v>
                </c:pt>
                <c:pt idx="20">
                  <c:v>57</c:v>
                </c:pt>
                <c:pt idx="21">
                  <c:v>66</c:v>
                </c:pt>
                <c:pt idx="22">
                  <c:v>54</c:v>
                </c:pt>
                <c:pt idx="23">
                  <c:v>125</c:v>
                </c:pt>
                <c:pt idx="24">
                  <c:v>95</c:v>
                </c:pt>
                <c:pt idx="25">
                  <c:v>52</c:v>
                </c:pt>
                <c:pt idx="26">
                  <c:v>67</c:v>
                </c:pt>
                <c:pt idx="27">
                  <c:v>58</c:v>
                </c:pt>
                <c:pt idx="28">
                  <c:v>68</c:v>
                </c:pt>
                <c:pt idx="29">
                  <c:v>59</c:v>
                </c:pt>
                <c:pt idx="30">
                  <c:v>106</c:v>
                </c:pt>
                <c:pt idx="31">
                  <c:v>73</c:v>
                </c:pt>
                <c:pt idx="32">
                  <c:v>67</c:v>
                </c:pt>
                <c:pt idx="33">
                  <c:v>67</c:v>
                </c:pt>
                <c:pt idx="34">
                  <c:v>154</c:v>
                </c:pt>
                <c:pt idx="35">
                  <c:v>97</c:v>
                </c:pt>
              </c:numCache>
            </c:numRef>
          </c:val>
          <c:extLst>
            <c:ext xmlns:c16="http://schemas.microsoft.com/office/drawing/2014/chart" uri="{C3380CC4-5D6E-409C-BE32-E72D297353CC}">
              <c16:uniqueId val="{00000000-E66C-4DEA-9543-C67754C7E11E}"/>
            </c:ext>
          </c:extLst>
        </c:ser>
        <c:dLbls>
          <c:showLegendKey val="0"/>
          <c:showVal val="0"/>
          <c:showCatName val="0"/>
          <c:showSerName val="0"/>
          <c:showPercent val="0"/>
          <c:showBubbleSize val="0"/>
        </c:dLbls>
        <c:gapWidth val="150"/>
        <c:axId val="471203368"/>
        <c:axId val="1"/>
      </c:barChart>
      <c:catAx>
        <c:axId val="471203368"/>
        <c:scaling>
          <c:orientation val="minMax"/>
        </c:scaling>
        <c:delete val="0"/>
        <c:axPos val="b"/>
        <c:numFmt formatCode="General" sourceLinked="1"/>
        <c:majorTickMark val="out"/>
        <c:minorTickMark val="none"/>
        <c:tickLblPos val="nextTo"/>
        <c:txPr>
          <a:bodyPr rot="-2700000" vert="horz"/>
          <a:lstStyle/>
          <a:p>
            <a:pPr>
              <a:defRPr sz="1200" b="0" i="0" u="none" strike="noStrike" baseline="0">
                <a:solidFill>
                  <a:srgbClr val="000000"/>
                </a:solidFill>
                <a:latin typeface="Calibri"/>
                <a:ea typeface="Calibri"/>
                <a:cs typeface="Calibri"/>
              </a:defRPr>
            </a:pPr>
            <a:endParaRPr lang="sv-SE"/>
          </a:p>
        </c:txPr>
        <c:crossAx val="1"/>
        <c:crosses val="autoZero"/>
        <c:auto val="1"/>
        <c:lblAlgn val="ctr"/>
        <c:lblOffset val="100"/>
        <c:tickLblSkip val="1"/>
        <c:noMultiLvlLbl val="0"/>
      </c:catAx>
      <c:valAx>
        <c:axId val="1"/>
        <c:scaling>
          <c:orientation val="minMax"/>
        </c:scaling>
        <c:delete val="0"/>
        <c:axPos val="l"/>
        <c:numFmt formatCode="General" sourceLinked="1"/>
        <c:majorTickMark val="out"/>
        <c:minorTickMark val="none"/>
        <c:tickLblPos val="nextTo"/>
        <c:txPr>
          <a:bodyPr rot="0" vert="horz"/>
          <a:lstStyle/>
          <a:p>
            <a:pPr>
              <a:defRPr sz="1200" b="0" i="0" u="none" strike="noStrike" baseline="0">
                <a:solidFill>
                  <a:srgbClr val="000000"/>
                </a:solidFill>
                <a:latin typeface="Calibri"/>
                <a:ea typeface="Calibri"/>
                <a:cs typeface="Calibri"/>
              </a:defRPr>
            </a:pPr>
            <a:endParaRPr lang="sv-SE"/>
          </a:p>
        </c:txPr>
        <c:crossAx val="471203368"/>
        <c:crosses val="autoZero"/>
        <c:crossBetween val="between"/>
      </c:valAx>
      <c:spPr>
        <a:noFill/>
        <a:ln w="25400">
          <a:noFill/>
        </a:ln>
      </c:spPr>
    </c:plotArea>
    <c:plotVisOnly val="1"/>
    <c:dispBlanksAs val="gap"/>
    <c:showDLblsOverMax val="0"/>
  </c:chart>
  <c:txPr>
    <a:bodyPr/>
    <a:lstStyle/>
    <a:p>
      <a:pPr>
        <a:defRPr sz="1780" b="0" i="0" u="none" strike="noStrike" baseline="0">
          <a:solidFill>
            <a:srgbClr val="000000"/>
          </a:solidFill>
          <a:latin typeface="Calibri"/>
          <a:ea typeface="Calibri"/>
          <a:cs typeface="Calibri"/>
        </a:defRPr>
      </a:pPr>
      <a:endParaRPr lang="sv-SE"/>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69F0E574-D5E5-42E5-8871-9EA236ED0418}"/>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9219" name="Rectangle 3">
            <a:extLst>
              <a:ext uri="{FF2B5EF4-FFF2-40B4-BE49-F238E27FC236}">
                <a16:creationId xmlns:a16="http://schemas.microsoft.com/office/drawing/2014/main" id="{5BA0AB36-4B70-4581-BE64-63AA70ACA8A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ea typeface="+mn-ea"/>
                <a:cs typeface="+mn-cs"/>
              </a:defRPr>
            </a:lvl1pPr>
          </a:lstStyle>
          <a:p>
            <a:pPr>
              <a:defRPr/>
            </a:pPr>
            <a:endParaRPr lang="en-GB"/>
          </a:p>
        </p:txBody>
      </p:sp>
      <p:sp>
        <p:nvSpPr>
          <p:cNvPr id="9220" name="Rectangle 4">
            <a:extLst>
              <a:ext uri="{FF2B5EF4-FFF2-40B4-BE49-F238E27FC236}">
                <a16:creationId xmlns:a16="http://schemas.microsoft.com/office/drawing/2014/main" id="{C4BFCF03-F91D-4C08-ACB2-C156330128F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9221" name="Rectangle 5">
            <a:extLst>
              <a:ext uri="{FF2B5EF4-FFF2-40B4-BE49-F238E27FC236}">
                <a16:creationId xmlns:a16="http://schemas.microsoft.com/office/drawing/2014/main" id="{48A7CB7F-FA31-4DCA-BE50-73124A97FE75}"/>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ea typeface="+mn-ea"/>
                <a:cs typeface="Arial" panose="020B0604020202020204" pitchFamily="34" charset="0"/>
              </a:defRPr>
            </a:lvl1pPr>
          </a:lstStyle>
          <a:p>
            <a:pPr>
              <a:defRPr/>
            </a:pPr>
            <a:fld id="{F2F72396-069F-4C14-91E7-CEC9F6CA2CCA}"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9CA8F975-62B6-4D29-9497-C4239419F273}"/>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4099" name="Rectangle 3">
            <a:extLst>
              <a:ext uri="{FF2B5EF4-FFF2-40B4-BE49-F238E27FC236}">
                <a16:creationId xmlns:a16="http://schemas.microsoft.com/office/drawing/2014/main" id="{1B832733-B917-4D36-86B7-13FA4D8615BC}"/>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ea typeface="+mn-ea"/>
                <a:cs typeface="+mn-cs"/>
              </a:defRPr>
            </a:lvl1pPr>
          </a:lstStyle>
          <a:p>
            <a:pPr>
              <a:defRPr/>
            </a:pPr>
            <a:endParaRPr lang="en-GB"/>
          </a:p>
        </p:txBody>
      </p:sp>
      <p:sp>
        <p:nvSpPr>
          <p:cNvPr id="3076" name="Rectangle 4">
            <a:extLst>
              <a:ext uri="{FF2B5EF4-FFF2-40B4-BE49-F238E27FC236}">
                <a16:creationId xmlns:a16="http://schemas.microsoft.com/office/drawing/2014/main" id="{31613854-09B5-42A5-93EA-05B31C546A14}"/>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86AEB4D8-0183-4E88-B123-2AB507B78DF0}"/>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9653EBD-7A18-4705-9F8A-47B527E653FD}"/>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4103" name="Rectangle 7">
            <a:extLst>
              <a:ext uri="{FF2B5EF4-FFF2-40B4-BE49-F238E27FC236}">
                <a16:creationId xmlns:a16="http://schemas.microsoft.com/office/drawing/2014/main" id="{C14ED718-A1F5-4F84-B0CC-84281BA312C1}"/>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ea typeface="+mn-ea"/>
                <a:cs typeface="Arial" panose="020B0604020202020204" pitchFamily="34" charset="0"/>
              </a:defRPr>
            </a:lvl1pPr>
          </a:lstStyle>
          <a:p>
            <a:pPr>
              <a:defRPr/>
            </a:pPr>
            <a:fld id="{0CE6D722-8AC5-4F92-BAD8-FFCF831A9C3C}"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30431014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838200" y="1825625"/>
            <a:ext cx="5124938"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2">
            <a:extLst>
              <a:ext uri="{FF2B5EF4-FFF2-40B4-BE49-F238E27FC236}">
                <a16:creationId xmlns:a16="http://schemas.microsoft.com/office/drawing/2014/main" id="{02BE95C3-7B72-4413-839B-5A1FCCD4B7D4}"/>
              </a:ext>
            </a:extLst>
          </p:cNvPr>
          <p:cNvSpPr>
            <a:spLocks noGrp="1"/>
          </p:cNvSpPr>
          <p:nvPr>
            <p:ph idx="10"/>
          </p:nvPr>
        </p:nvSpPr>
        <p:spPr>
          <a:xfrm>
            <a:off x="6228862" y="1825625"/>
            <a:ext cx="5124938"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8557447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5E54B6-A402-48CE-AC60-170C706231FB}"/>
              </a:ext>
            </a:extLst>
          </p:cNvPr>
          <p:cNvSpPr>
            <a:spLocks noGrp="1"/>
          </p:cNvSpPr>
          <p:nvPr>
            <p:ph type="title"/>
          </p:nvPr>
        </p:nvSpPr>
        <p:spPr/>
        <p:txBody>
          <a:bodyPr/>
          <a:lstStyle/>
          <a:p>
            <a:r>
              <a:rPr lang="en-US"/>
              <a:t>Click to edit Master title style</a:t>
            </a:r>
            <a:endParaRPr lang="sv-SE"/>
          </a:p>
        </p:txBody>
      </p:sp>
    </p:spTree>
    <p:extLst>
      <p:ext uri="{BB962C8B-B14F-4D97-AF65-F5344CB8AC3E}">
        <p14:creationId xmlns:p14="http://schemas.microsoft.com/office/powerpoint/2010/main" val="3396220227"/>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3246524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Footer Placeholder 4">
            <a:extLst>
              <a:ext uri="{FF2B5EF4-FFF2-40B4-BE49-F238E27FC236}">
                <a16:creationId xmlns:a16="http://schemas.microsoft.com/office/drawing/2014/main" id="{FB0FE93A-C5D7-4348-916B-BD659C112164}"/>
              </a:ext>
            </a:extLst>
          </p:cNvPr>
          <p:cNvSpPr>
            <a:spLocks noGrp="1"/>
          </p:cNvSpPr>
          <p:nvPr>
            <p:ph type="ftr" sz="quarter" idx="10"/>
          </p:nvPr>
        </p:nvSpPr>
        <p:spPr>
          <a:xfrm>
            <a:off x="4038600" y="5843588"/>
            <a:ext cx="4114800" cy="365125"/>
          </a:xfrm>
          <a:prstGeom prst="rect">
            <a:avLst/>
          </a:prstGeom>
        </p:spPr>
        <p:txBody>
          <a:bodyPr/>
          <a:lstStyle>
            <a:lvl1pPr>
              <a:defRPr>
                <a:ea typeface="华文细黑"/>
                <a:cs typeface="华文细黑"/>
              </a:defRPr>
            </a:lvl1pPr>
          </a:lstStyle>
          <a:p>
            <a:pPr>
              <a:defRPr/>
            </a:pPr>
            <a:endParaRPr lang="en-US"/>
          </a:p>
        </p:txBody>
      </p:sp>
      <p:sp>
        <p:nvSpPr>
          <p:cNvPr id="5" name="Slide Number Placeholder 5">
            <a:extLst>
              <a:ext uri="{FF2B5EF4-FFF2-40B4-BE49-F238E27FC236}">
                <a16:creationId xmlns:a16="http://schemas.microsoft.com/office/drawing/2014/main" id="{0E8DAF74-0A82-4476-BE6C-D901FC58B36D}"/>
              </a:ext>
            </a:extLst>
          </p:cNvPr>
          <p:cNvSpPr>
            <a:spLocks noGrp="1"/>
          </p:cNvSpPr>
          <p:nvPr>
            <p:ph type="sldNum" sz="quarter" idx="11"/>
          </p:nvPr>
        </p:nvSpPr>
        <p:spPr>
          <a:xfrm>
            <a:off x="8610600" y="6356350"/>
            <a:ext cx="1876425" cy="365125"/>
          </a:xfrm>
          <a:prstGeom prst="rect">
            <a:avLst/>
          </a:prstGeom>
        </p:spPr>
        <p:txBody>
          <a:bodyPr/>
          <a:lstStyle>
            <a:lvl1pPr>
              <a:defRPr>
                <a:ea typeface="华文细黑"/>
                <a:cs typeface="华文细黑"/>
              </a:defRPr>
            </a:lvl1pPr>
          </a:lstStyle>
          <a:p>
            <a:pPr>
              <a:defRPr/>
            </a:pPr>
            <a:fld id="{7C90D66D-CDF0-40AC-8CC4-56074BB8E306}" type="slidenum">
              <a:rPr lang="en-GB" altLang="en-US"/>
              <a:pPr>
                <a:defRPr/>
              </a:pPr>
              <a:t>‹#›</a:t>
            </a:fld>
            <a:endParaRPr lang="en-GB" altLang="en-US" dirty="0"/>
          </a:p>
        </p:txBody>
      </p:sp>
    </p:spTree>
    <p:extLst>
      <p:ext uri="{BB962C8B-B14F-4D97-AF65-F5344CB8AC3E}">
        <p14:creationId xmlns:p14="http://schemas.microsoft.com/office/powerpoint/2010/main" val="1357732400"/>
      </p:ext>
    </p:extLst>
  </p:cSld>
  <p:clrMapOvr>
    <a:masterClrMapping/>
  </p:clrMapOvr>
  <p:hf hdr="0" dt="0"/>
</p:sldLayout>
</file>

<file path=ppt/slideLayouts/slideLayout6.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73129189"/>
      </p:ext>
    </p:extLst>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838200" y="1825625"/>
            <a:ext cx="5080819"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2">
            <a:extLst>
              <a:ext uri="{FF2B5EF4-FFF2-40B4-BE49-F238E27FC236}">
                <a16:creationId xmlns:a16="http://schemas.microsoft.com/office/drawing/2014/main" id="{4A6DC2A2-C49B-44AB-B7D0-411607A7EA79}"/>
              </a:ext>
            </a:extLst>
          </p:cNvPr>
          <p:cNvSpPr>
            <a:spLocks noGrp="1"/>
          </p:cNvSpPr>
          <p:nvPr>
            <p:ph idx="10"/>
          </p:nvPr>
        </p:nvSpPr>
        <p:spPr>
          <a:xfrm>
            <a:off x="6272981" y="1825625"/>
            <a:ext cx="5080819"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66200384"/>
      </p:ext>
    </p:extLst>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Title and 2 columns">
    <p:spTree>
      <p:nvGrpSpPr>
        <p:cNvPr id="1" name=""/>
        <p:cNvGrpSpPr/>
        <p:nvPr/>
      </p:nvGrpSpPr>
      <p:grpSpPr>
        <a:xfrm>
          <a:off x="0" y="0"/>
          <a:ext cx="0" cy="0"/>
          <a:chOff x="0" y="0"/>
          <a:chExt cx="0" cy="0"/>
        </a:xfrm>
      </p:grpSpPr>
      <p:sp>
        <p:nvSpPr>
          <p:cNvPr id="5" name="Content Placeholder 3"/>
          <p:cNvSpPr>
            <a:spLocks noGrp="1"/>
          </p:cNvSpPr>
          <p:nvPr>
            <p:ph sz="quarter" idx="3" hasCustomPrompt="1"/>
          </p:nvPr>
        </p:nvSpPr>
        <p:spPr>
          <a:xfrm>
            <a:off x="6240463" y="1844674"/>
            <a:ext cx="5472112"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3" name="Content Placeholder 1"/>
          <p:cNvSpPr>
            <a:spLocks noGrp="1"/>
          </p:cNvSpPr>
          <p:nvPr>
            <p:ph sz="half" idx="1" hasCustomPrompt="1"/>
          </p:nvPr>
        </p:nvSpPr>
        <p:spPr>
          <a:xfrm>
            <a:off x="479425" y="1844675"/>
            <a:ext cx="5472113" cy="4392612"/>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6" name="Title_SM">
            <a:extLst>
              <a:ext uri="{FF2B5EF4-FFF2-40B4-BE49-F238E27FC236}">
                <a16:creationId xmlns:a16="http://schemas.microsoft.com/office/drawing/2014/main" id="{891BF4C4-9DF9-4D9F-A738-37FBCD45AA68}"/>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32331342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jpeg"/><Relationship Id="rId5" Type="http://schemas.openxmlformats.org/officeDocument/2006/relationships/slideLayout" Target="../slideLayouts/slideLayout5.xml"/><Relationship Id="rId10"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1622A28D-91FF-424D-9A85-3D92302E7DB9}"/>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77D24182-54B7-434C-B0E6-6ED76F65A2ED}"/>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A73F332-35E1-4209-B2DB-F2884EB6D7AA}"/>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0DEAEC1E-84A2-48EF-A1E5-55F2235ABA0A}"/>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7FC3C839-C9C2-4CE6-8345-973B003AC037}"/>
              </a:ext>
            </a:extLst>
          </p:cNvPr>
          <p:cNvSpPr txBox="1">
            <a:spLocks noChangeArrowheads="1"/>
          </p:cNvSpPr>
          <p:nvPr userDrawn="1"/>
        </p:nvSpPr>
        <p:spPr bwMode="auto">
          <a:xfrm>
            <a:off x="10706100" y="6188075"/>
            <a:ext cx="987425"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ea typeface="华文细黑"/>
              </a:rPr>
              <a:t>© 3GPP 2019</a:t>
            </a:r>
          </a:p>
        </p:txBody>
      </p:sp>
      <p:pic>
        <p:nvPicPr>
          <p:cNvPr id="1031" name="Picture 1">
            <a:extLst>
              <a:ext uri="{FF2B5EF4-FFF2-40B4-BE49-F238E27FC236}">
                <a16:creationId xmlns:a16="http://schemas.microsoft.com/office/drawing/2014/main" id="{3410826E-1EDC-4B8C-B56A-F895F02481EA}"/>
              </a:ext>
            </a:extLst>
          </p:cNvPr>
          <p:cNvPicPr>
            <a:picLocks noChangeAspect="1"/>
          </p:cNvPicPr>
          <p:nvPr userDrawn="1"/>
        </p:nvPicPr>
        <p:blipFill>
          <a:blip r:embed="rId10">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320A1963-80C5-45FD-8F33-240A40EFEBA6}"/>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20B66678-CBD7-4194-AF02-6791FF682AA3}" type="slidenum">
              <a:rPr lang="en-GB" altLang="en-US" sz="1400" smtClean="0">
                <a:latin typeface="Calibri" panose="020F0502020204030204" pitchFamily="34" charset="0"/>
                <a:ea typeface="华文细黑"/>
              </a:rPr>
              <a:pPr>
                <a:defRPr/>
              </a:pPr>
              <a:t>‹#›</a:t>
            </a:fld>
            <a:endParaRPr lang="en-GB" altLang="en-US" sz="1400">
              <a:latin typeface="Calibri" panose="020F0502020204030204" pitchFamily="34" charset="0"/>
              <a:ea typeface="华文细黑"/>
            </a:endParaRPr>
          </a:p>
        </p:txBody>
      </p:sp>
      <p:sp>
        <p:nvSpPr>
          <p:cNvPr id="13" name="Rectangle 12">
            <a:extLst>
              <a:ext uri="{FF2B5EF4-FFF2-40B4-BE49-F238E27FC236}">
                <a16:creationId xmlns:a16="http://schemas.microsoft.com/office/drawing/2014/main" id="{5A31594D-628B-4CF5-89E2-2A31F528B6F2}"/>
              </a:ext>
            </a:extLst>
          </p:cNvPr>
          <p:cNvSpPr>
            <a:spLocks noChangeArrowheads="1"/>
          </p:cNvSpPr>
          <p:nvPr userDrawn="1"/>
        </p:nvSpPr>
        <p:spPr bwMode="auto">
          <a:xfrm>
            <a:off x="117475" y="6372225"/>
            <a:ext cx="4024313"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r>
              <a:rPr lang="en-GB" altLang="en-US" sz="1200" dirty="0">
                <a:ln w="0"/>
                <a:latin typeface="Calibri" panose="020F0502020204030204" pitchFamily="34" charset="0"/>
                <a:ea typeface="华文细黑"/>
              </a:rPr>
              <a:t>SP-190715 TSG SA WG3 Report to TSG SA#85</a:t>
            </a:r>
          </a:p>
        </p:txBody>
      </p:sp>
    </p:spTree>
  </p:cSld>
  <p:clrMap bg1="lt1" tx1="dk1" bg2="lt2" tx2="dk2" accent1="accent1" accent2="accent2" accent3="accent3" accent4="accent4" accent5="accent5" accent6="accent6" hlink="hlink" folHlink="folHlink"/>
  <p:sldLayoutIdLst>
    <p:sldLayoutId id="2147485413" r:id="rId1"/>
    <p:sldLayoutId id="2147485414" r:id="rId2"/>
    <p:sldLayoutId id="2147485415" r:id="rId3"/>
    <p:sldLayoutId id="2147485416" r:id="rId4"/>
    <p:sldLayoutId id="2147485418" r:id="rId5"/>
    <p:sldLayoutId id="2147485417" r:id="rId6"/>
    <p:sldLayoutId id="2147485419" r:id="rId7"/>
    <p:sldLayoutId id="2147485420" r:id="rId8"/>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11"/>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2.jpe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image" Target="../media/image2.jpe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hyperlink" Target="http://www.3gpp.org/ftp/tsg_sa/TSG_SA/TSGS_85/Docs/SP-190634.zip" TargetMode="External"/><Relationship Id="rId2" Type="http://schemas.openxmlformats.org/officeDocument/2006/relationships/hyperlink" Target="http://www.3gpp.org/ftp/tsg_sa/TSG_SA/TSGS_85/Docs/SP-190635.zip" TargetMode="Externa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8" Type="http://schemas.openxmlformats.org/officeDocument/2006/relationships/hyperlink" Target="https://www.3gpp.org/DynaReport/33511.htm" TargetMode="External"/><Relationship Id="rId3" Type="http://schemas.openxmlformats.org/officeDocument/2006/relationships/hyperlink" Target="https://www.3gpp.org/DynaReport/33516.htm" TargetMode="External"/><Relationship Id="rId7" Type="http://schemas.openxmlformats.org/officeDocument/2006/relationships/hyperlink" Target="https://www.3gpp.org/DynaReport/33512.htm" TargetMode="External"/><Relationship Id="rId2" Type="http://schemas.openxmlformats.org/officeDocument/2006/relationships/image" Target="../media/image2.jpeg"/><Relationship Id="rId1" Type="http://schemas.openxmlformats.org/officeDocument/2006/relationships/slideLayout" Target="../slideLayouts/slideLayout6.xml"/><Relationship Id="rId6" Type="http://schemas.openxmlformats.org/officeDocument/2006/relationships/hyperlink" Target="https://www.3gpp.org/DynaReport/33513.htm" TargetMode="External"/><Relationship Id="rId11" Type="http://schemas.openxmlformats.org/officeDocument/2006/relationships/hyperlink" Target="https://www.3gpp.org/DynaReport/33519.htm" TargetMode="External"/><Relationship Id="rId5" Type="http://schemas.openxmlformats.org/officeDocument/2006/relationships/hyperlink" Target="https://www.3gpp.org/DynaReport/33514.htm" TargetMode="External"/><Relationship Id="rId10" Type="http://schemas.openxmlformats.org/officeDocument/2006/relationships/hyperlink" Target="https://www.3gpp.org/DynaReport/33517.htm" TargetMode="External"/><Relationship Id="rId4" Type="http://schemas.openxmlformats.org/officeDocument/2006/relationships/hyperlink" Target="https://www.3gpp.org/DynaReport/33515.htm" TargetMode="External"/><Relationship Id="rId9" Type="http://schemas.openxmlformats.org/officeDocument/2006/relationships/hyperlink" Target="https://www.3gpp.org/DynaReport/33518.htm"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www.3gpp.org/DynaReport/33825.htm" TargetMode="External"/><Relationship Id="rId1" Type="http://schemas.openxmlformats.org/officeDocument/2006/relationships/slideLayout" Target="../slideLayouts/slideLayout8.xml"/><Relationship Id="rId5" Type="http://schemas.openxmlformats.org/officeDocument/2006/relationships/image" Target="../media/image5.png"/><Relationship Id="rId4" Type="http://schemas.openxmlformats.org/officeDocument/2006/relationships/image" Target="../media/image4.sv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image" Target="../media/image3.png"/><Relationship Id="rId7" Type="http://schemas.openxmlformats.org/officeDocument/2006/relationships/image" Target="../media/image8.png"/><Relationship Id="rId2" Type="http://schemas.openxmlformats.org/officeDocument/2006/relationships/hyperlink" Target="http://www.3gpp.org/DynaReport/33819.htm" TargetMode="External"/><Relationship Id="rId1" Type="http://schemas.openxmlformats.org/officeDocument/2006/relationships/slideLayout" Target="../slideLayouts/slideLayout8.xml"/><Relationship Id="rId6" Type="http://schemas.openxmlformats.org/officeDocument/2006/relationships/image" Target="../media/image7.svg"/><Relationship Id="rId11" Type="http://schemas.openxmlformats.org/officeDocument/2006/relationships/image" Target="../media/image5.png"/><Relationship Id="rId5" Type="http://schemas.openxmlformats.org/officeDocument/2006/relationships/image" Target="../media/image6.png"/><Relationship Id="rId10" Type="http://schemas.openxmlformats.org/officeDocument/2006/relationships/image" Target="../media/image11.svg"/><Relationship Id="rId4" Type="http://schemas.openxmlformats.org/officeDocument/2006/relationships/image" Target="../media/image4.svg"/><Relationship Id="rId9" Type="http://schemas.openxmlformats.org/officeDocument/2006/relationships/image" Target="../media/image10.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www.3gpp.org/DynaReport/33861.htm" TargetMode="External"/><Relationship Id="rId1" Type="http://schemas.openxmlformats.org/officeDocument/2006/relationships/slideLayout" Target="../slideLayouts/slideLayout8.xml"/><Relationship Id="rId4" Type="http://schemas.openxmlformats.org/officeDocument/2006/relationships/image" Target="../media/image4.sv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hyperlink" Target="http://www.3gpp.org/DynaReport/33855.htm" TargetMode="External"/><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3.png"/><Relationship Id="rId7" Type="http://schemas.openxmlformats.org/officeDocument/2006/relationships/image" Target="../media/image14.png"/><Relationship Id="rId2" Type="http://schemas.openxmlformats.org/officeDocument/2006/relationships/hyperlink" Target="http://www.3gpp.org/DynaReport/33807.htm" TargetMode="External"/><Relationship Id="rId1" Type="http://schemas.openxmlformats.org/officeDocument/2006/relationships/slideLayout" Target="../slideLayouts/slideLayout8.xml"/><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4.svg"/><Relationship Id="rId9" Type="http://schemas.openxmlformats.org/officeDocument/2006/relationships/image" Target="../media/image16.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8" Type="http://schemas.openxmlformats.org/officeDocument/2006/relationships/image" Target="../media/image4.svg"/><Relationship Id="rId3" Type="http://schemas.openxmlformats.org/officeDocument/2006/relationships/image" Target="../media/image10.png"/><Relationship Id="rId7" Type="http://schemas.openxmlformats.org/officeDocument/2006/relationships/image" Target="../media/image3.png"/><Relationship Id="rId2" Type="http://schemas.openxmlformats.org/officeDocument/2006/relationships/hyperlink" Target="http://www.3gpp.org/DynaReport/33809.htm" TargetMode="External"/><Relationship Id="rId1" Type="http://schemas.openxmlformats.org/officeDocument/2006/relationships/slideLayout" Target="../slideLayouts/slideLayout8.xml"/><Relationship Id="rId6" Type="http://schemas.openxmlformats.org/officeDocument/2006/relationships/image" Target="../media/image18.svg"/><Relationship Id="rId5" Type="http://schemas.openxmlformats.org/officeDocument/2006/relationships/image" Target="../media/image17.png"/><Relationship Id="rId4" Type="http://schemas.openxmlformats.org/officeDocument/2006/relationships/image" Target="../media/image11.svg"/><Relationship Id="rId9" Type="http://schemas.openxmlformats.org/officeDocument/2006/relationships/image" Target="../media/image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8" Type="http://schemas.openxmlformats.org/officeDocument/2006/relationships/image" Target="../media/image20.svg"/><Relationship Id="rId3" Type="http://schemas.openxmlformats.org/officeDocument/2006/relationships/image" Target="../media/image3.png"/><Relationship Id="rId7" Type="http://schemas.openxmlformats.org/officeDocument/2006/relationships/image" Target="../media/image19.png"/><Relationship Id="rId2" Type="http://schemas.openxmlformats.org/officeDocument/2006/relationships/hyperlink" Target="http://www.3gpp.org/DynaReport/33814.htm" TargetMode="External"/><Relationship Id="rId1" Type="http://schemas.openxmlformats.org/officeDocument/2006/relationships/slideLayout" Target="../slideLayouts/slideLayout8.xml"/><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4.sv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www.3gpp.org/DynaReport/33813.htm" TargetMode="External"/><Relationship Id="rId1" Type="http://schemas.openxmlformats.org/officeDocument/2006/relationships/slideLayout" Target="../slideLayouts/slideLayout8.xml"/><Relationship Id="rId4" Type="http://schemas.openxmlformats.org/officeDocument/2006/relationships/image" Target="../media/image4.sv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s://portal.3gpp.org/desktopmodules/Specifications/SpecificationDetails.aspx?specificationId=3571" TargetMode="External"/><Relationship Id="rId1" Type="http://schemas.openxmlformats.org/officeDocument/2006/relationships/slideLayout" Target="../slideLayouts/slideLayout8.xml"/><Relationship Id="rId4" Type="http://schemas.openxmlformats.org/officeDocument/2006/relationships/image" Target="../media/image4.sv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s://portal.3gpp.org/desktopmodules/Specifications/SpecificationDetails.aspx?specificationId=3619" TargetMode="External"/><Relationship Id="rId1" Type="http://schemas.openxmlformats.org/officeDocument/2006/relationships/slideLayout" Target="../slideLayouts/slideLayout8.xml"/><Relationship Id="rId4" Type="http://schemas.openxmlformats.org/officeDocument/2006/relationships/image" Target="../media/image4.sv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8" Type="http://schemas.openxmlformats.org/officeDocument/2006/relationships/image" Target="../media/image24.svg"/><Relationship Id="rId3" Type="http://schemas.openxmlformats.org/officeDocument/2006/relationships/image" Target="../media/image21.png"/><Relationship Id="rId7" Type="http://schemas.openxmlformats.org/officeDocument/2006/relationships/image" Target="../media/image23.png"/><Relationship Id="rId2" Type="http://schemas.openxmlformats.org/officeDocument/2006/relationships/hyperlink" Target="https://portal.3gpp.org/desktopmodules/Specifications/SpecificationDetails.aspx?specificationId=3618" TargetMode="External"/><Relationship Id="rId1" Type="http://schemas.openxmlformats.org/officeDocument/2006/relationships/slideLayout" Target="../slideLayouts/slideLayout8.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image" Target="../media/image22.sv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www.3gpp.org/DynaReport/33835.htm" TargetMode="External"/><Relationship Id="rId1" Type="http://schemas.openxmlformats.org/officeDocument/2006/relationships/slideLayout" Target="../slideLayouts/slideLayout8.xml"/><Relationship Id="rId5" Type="http://schemas.openxmlformats.org/officeDocument/2006/relationships/image" Target="../media/image25.emf"/><Relationship Id="rId4" Type="http://schemas.openxmlformats.org/officeDocument/2006/relationships/image" Target="../media/image4.sv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8" Type="http://schemas.openxmlformats.org/officeDocument/2006/relationships/image" Target="../media/image27.svg"/><Relationship Id="rId3" Type="http://schemas.openxmlformats.org/officeDocument/2006/relationships/image" Target="../media/image3.png"/><Relationship Id="rId7" Type="http://schemas.openxmlformats.org/officeDocument/2006/relationships/image" Target="../media/image26.png"/><Relationship Id="rId12" Type="http://schemas.openxmlformats.org/officeDocument/2006/relationships/image" Target="../media/image30.svg"/><Relationship Id="rId2" Type="http://schemas.openxmlformats.org/officeDocument/2006/relationships/hyperlink" Target="http://www.3gpp.org/DynaReport/33846.htm" TargetMode="External"/><Relationship Id="rId1" Type="http://schemas.openxmlformats.org/officeDocument/2006/relationships/slideLayout" Target="../slideLayouts/slideLayout8.xml"/><Relationship Id="rId6" Type="http://schemas.openxmlformats.org/officeDocument/2006/relationships/image" Target="../media/image11.svg"/><Relationship Id="rId11" Type="http://schemas.openxmlformats.org/officeDocument/2006/relationships/image" Target="../media/image29.png"/><Relationship Id="rId5" Type="http://schemas.openxmlformats.org/officeDocument/2006/relationships/image" Target="../media/image10.png"/><Relationship Id="rId10" Type="http://schemas.openxmlformats.org/officeDocument/2006/relationships/image" Target="../media/image28.svg"/><Relationship Id="rId4" Type="http://schemas.openxmlformats.org/officeDocument/2006/relationships/image" Target="../media/image4.svg"/><Relationship Id="rId9" Type="http://schemas.openxmlformats.org/officeDocument/2006/relationships/image" Target="../media/image5.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3" Type="http://schemas.openxmlformats.org/officeDocument/2006/relationships/image" Target="../media/image31.gif"/><Relationship Id="rId2" Type="http://schemas.openxmlformats.org/officeDocument/2006/relationships/hyperlink" Target="mailto:noamen.ben.henda@ericsson.com"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C6728FBE-69DB-4798-A669-DD87FB9E122E}"/>
              </a:ext>
            </a:extLst>
          </p:cNvPr>
          <p:cNvSpPr>
            <a:spLocks noGrp="1"/>
          </p:cNvSpPr>
          <p:nvPr>
            <p:ph type="ctrTitle"/>
          </p:nvPr>
        </p:nvSpPr>
        <p:spPr/>
        <p:txBody>
          <a:bodyPr/>
          <a:lstStyle/>
          <a:p>
            <a:r>
              <a:rPr lang="sv-SE" altLang="sv-SE"/>
              <a:t>SA3 Status Report</a:t>
            </a:r>
          </a:p>
        </p:txBody>
      </p:sp>
      <p:sp>
        <p:nvSpPr>
          <p:cNvPr id="5123" name="Subtitle 2">
            <a:extLst>
              <a:ext uri="{FF2B5EF4-FFF2-40B4-BE49-F238E27FC236}">
                <a16:creationId xmlns:a16="http://schemas.microsoft.com/office/drawing/2014/main" id="{08C7280A-3D5E-4F37-BEAF-CC4302920BD4}"/>
              </a:ext>
            </a:extLst>
          </p:cNvPr>
          <p:cNvSpPr>
            <a:spLocks noGrp="1"/>
          </p:cNvSpPr>
          <p:nvPr>
            <p:ph type="subTitle" idx="1"/>
          </p:nvPr>
        </p:nvSpPr>
        <p:spPr/>
        <p:txBody>
          <a:bodyPr/>
          <a:lstStyle/>
          <a:p>
            <a:pPr>
              <a:lnSpc>
                <a:spcPct val="80000"/>
              </a:lnSpc>
              <a:buFontTx/>
              <a:buNone/>
            </a:pPr>
            <a:r>
              <a:rPr lang="en-US" altLang="en-US" sz="2000" b="1">
                <a:latin typeface="Arial" panose="020B0604020202020204" pitchFamily="34" charset="0"/>
              </a:rPr>
              <a:t>Noamen Ben Henda, </a:t>
            </a:r>
            <a:r>
              <a:rPr lang="en-US" altLang="en-US" sz="2000">
                <a:latin typeface="Arial" panose="020B0604020202020204" pitchFamily="34" charset="0"/>
              </a:rPr>
              <a:t>SA3 Chairman, Ericsson</a:t>
            </a:r>
          </a:p>
          <a:p>
            <a:pPr>
              <a:lnSpc>
                <a:spcPct val="80000"/>
              </a:lnSpc>
              <a:buFontTx/>
              <a:buNone/>
            </a:pPr>
            <a:r>
              <a:rPr lang="en-US" altLang="en-US" sz="2000" b="1">
                <a:latin typeface="Arial" panose="020B0604020202020204" pitchFamily="34" charset="0"/>
              </a:rPr>
              <a:t>Mirko Cano Soveri, </a:t>
            </a:r>
            <a:r>
              <a:rPr lang="en-US" altLang="en-US" sz="2000">
                <a:latin typeface="Arial" panose="020B0604020202020204" pitchFamily="34" charset="0"/>
              </a:rPr>
              <a:t>SA3 Secretary, MCC</a:t>
            </a:r>
          </a:p>
          <a:p>
            <a:pPr>
              <a:lnSpc>
                <a:spcPct val="80000"/>
              </a:lnSpc>
              <a:buFontTx/>
              <a:buNone/>
            </a:pPr>
            <a:r>
              <a:rPr lang="en-US" altLang="en-US" sz="2000" b="1">
                <a:latin typeface="Arial" panose="020B0604020202020204" pitchFamily="34" charset="0"/>
              </a:rPr>
              <a:t>Alex Leadbeater, </a:t>
            </a:r>
            <a:r>
              <a:rPr lang="en-US" altLang="en-US" sz="2000">
                <a:latin typeface="Arial" panose="020B0604020202020204" pitchFamily="34" charset="0"/>
              </a:rPr>
              <a:t>SA3-LI Chairman, BT</a:t>
            </a:r>
          </a:p>
          <a:p>
            <a:pPr>
              <a:lnSpc>
                <a:spcPct val="80000"/>
              </a:lnSpc>
              <a:buFontTx/>
              <a:buNone/>
            </a:pPr>
            <a:r>
              <a:rPr lang="en-US" altLang="en-US" sz="2000" b="1">
                <a:latin typeface="Arial" panose="020B0604020202020204" pitchFamily="34" charset="0"/>
              </a:rPr>
              <a:t>Carmine Rizzo,</a:t>
            </a:r>
            <a:r>
              <a:rPr lang="en-US" altLang="en-US" sz="2000">
                <a:latin typeface="Arial" panose="020B0604020202020204" pitchFamily="34" charset="0"/>
              </a:rPr>
              <a:t> SA3-LI Secretary, MCC</a:t>
            </a:r>
          </a:p>
          <a:p>
            <a:pPr>
              <a:buFontTx/>
              <a:buNone/>
            </a:pPr>
            <a:endParaRPr lang="sv-SE" altLang="sv-SE" sz="200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2D2E22A7-3349-407C-9A51-D2EEDD170031}"/>
              </a:ext>
            </a:extLst>
          </p:cNvPr>
          <p:cNvSpPr>
            <a:spLocks noGrp="1"/>
          </p:cNvSpPr>
          <p:nvPr>
            <p:ph type="title"/>
          </p:nvPr>
        </p:nvSpPr>
        <p:spPr/>
        <p:txBody>
          <a:bodyPr/>
          <a:lstStyle/>
          <a:p>
            <a:r>
              <a:rPr lang="sv-SE" altLang="sv-SE"/>
              <a:t>Next SA3 and SA3-LI meetings</a:t>
            </a:r>
          </a:p>
        </p:txBody>
      </p:sp>
      <p:sp>
        <p:nvSpPr>
          <p:cNvPr id="11267" name="Content Placeholder 2">
            <a:extLst>
              <a:ext uri="{FF2B5EF4-FFF2-40B4-BE49-F238E27FC236}">
                <a16:creationId xmlns:a16="http://schemas.microsoft.com/office/drawing/2014/main" id="{4B086B12-4B08-416D-99D3-D40008E7A313}"/>
              </a:ext>
            </a:extLst>
          </p:cNvPr>
          <p:cNvSpPr>
            <a:spLocks noGrp="1"/>
          </p:cNvSpPr>
          <p:nvPr>
            <p:ph idx="1"/>
          </p:nvPr>
        </p:nvSpPr>
        <p:spPr>
          <a:xfrm>
            <a:off x="634483" y="1825625"/>
            <a:ext cx="11206064" cy="4351338"/>
          </a:xfrm>
        </p:spPr>
        <p:txBody>
          <a:bodyPr/>
          <a:lstStyle/>
          <a:p>
            <a:r>
              <a:rPr lang="en-US" altLang="ja-JP" dirty="0"/>
              <a:t>SA3</a:t>
            </a:r>
            <a:endParaRPr lang="en-US" altLang="en-US" dirty="0"/>
          </a:p>
          <a:p>
            <a:pPr lvl="1"/>
            <a:r>
              <a:rPr lang="en-US" altLang="en-US" dirty="0"/>
              <a:t>SA3#96 ad-hoc: 		14</a:t>
            </a:r>
            <a:r>
              <a:rPr lang="en-US" altLang="en-US" baseline="30000" dirty="0"/>
              <a:t>th</a:t>
            </a:r>
            <a:r>
              <a:rPr lang="en-US" altLang="en-US" dirty="0"/>
              <a:t> – 18</a:t>
            </a:r>
            <a:r>
              <a:rPr lang="en-US" altLang="en-US" baseline="30000" dirty="0"/>
              <a:t>th</a:t>
            </a:r>
            <a:r>
              <a:rPr lang="en-US" altLang="en-US" dirty="0"/>
              <a:t> October 2019, Chongqing, China; CF3.</a:t>
            </a:r>
          </a:p>
          <a:p>
            <a:pPr lvl="1"/>
            <a:r>
              <a:rPr lang="en-US" altLang="en-US" dirty="0"/>
              <a:t>SA3#97: 			18</a:t>
            </a:r>
            <a:r>
              <a:rPr lang="en-US" altLang="en-US" baseline="30000" dirty="0"/>
              <a:t>th</a:t>
            </a:r>
            <a:r>
              <a:rPr lang="en-US" altLang="en-US" dirty="0"/>
              <a:t> – 22</a:t>
            </a:r>
            <a:r>
              <a:rPr lang="en-US" altLang="en-US" baseline="30000" dirty="0"/>
              <a:t>nd</a:t>
            </a:r>
            <a:r>
              <a:rPr lang="en-US" altLang="en-US" dirty="0"/>
              <a:t> November 2019, Reno, US; NAF.</a:t>
            </a:r>
          </a:p>
          <a:p>
            <a:pPr lvl="1"/>
            <a:r>
              <a:rPr lang="en-US" altLang="en-US" dirty="0"/>
              <a:t>SA3#98: 			10</a:t>
            </a:r>
            <a:r>
              <a:rPr lang="en-US" altLang="en-US" baseline="30000" dirty="0"/>
              <a:t>th</a:t>
            </a:r>
            <a:r>
              <a:rPr lang="en-US" altLang="en-US" dirty="0"/>
              <a:t> – 14</a:t>
            </a:r>
            <a:r>
              <a:rPr lang="en-US" altLang="en-US" baseline="30000" dirty="0"/>
              <a:t>th</a:t>
            </a:r>
            <a:r>
              <a:rPr lang="en-US" altLang="en-US" dirty="0"/>
              <a:t> February 2020, TBD, China; CF3.</a:t>
            </a:r>
          </a:p>
          <a:p>
            <a:pPr lvl="1"/>
            <a:r>
              <a:rPr lang="en-US" altLang="en-US" dirty="0"/>
              <a:t>SA3#99:			11</a:t>
            </a:r>
            <a:r>
              <a:rPr lang="en-US" altLang="en-US" baseline="30000" dirty="0"/>
              <a:t>th</a:t>
            </a:r>
            <a:r>
              <a:rPr lang="en-US" altLang="en-US" dirty="0"/>
              <a:t> – 15</a:t>
            </a:r>
            <a:r>
              <a:rPr lang="en-US" altLang="en-US" baseline="30000" dirty="0"/>
              <a:t>th</a:t>
            </a:r>
            <a:r>
              <a:rPr lang="en-US" altLang="en-US" dirty="0"/>
              <a:t> May 2020, Dubrovnik, Croatia; EF3.</a:t>
            </a:r>
          </a:p>
          <a:p>
            <a:r>
              <a:rPr lang="en-US" altLang="en-US" dirty="0">
                <a:ea typeface="MS PGothic" panose="020B0600070205080204" pitchFamily="34" charset="-128"/>
              </a:rPr>
              <a:t>SA3-LI</a:t>
            </a:r>
          </a:p>
          <a:p>
            <a:pPr lvl="1"/>
            <a:r>
              <a:rPr lang="en-US" altLang="en-US" dirty="0">
                <a:ea typeface="MS PGothic" panose="020B0600070205080204" pitchFamily="34" charset="-128"/>
              </a:rPr>
              <a:t>SA3-LI#75: 		29</a:t>
            </a:r>
            <a:r>
              <a:rPr lang="en-US" altLang="en-US" baseline="30000" dirty="0">
                <a:ea typeface="MS PGothic" panose="020B0600070205080204" pitchFamily="34" charset="-128"/>
              </a:rPr>
              <a:t>th</a:t>
            </a:r>
            <a:r>
              <a:rPr lang="en-US" altLang="en-US" dirty="0">
                <a:ea typeface="MS PGothic" panose="020B0600070205080204" pitchFamily="34" charset="-128"/>
              </a:rPr>
              <a:t> October – 1</a:t>
            </a:r>
            <a:r>
              <a:rPr lang="en-US" altLang="en-US" baseline="30000" dirty="0">
                <a:ea typeface="MS PGothic" panose="020B0600070205080204" pitchFamily="34" charset="-128"/>
              </a:rPr>
              <a:t>st</a:t>
            </a:r>
            <a:r>
              <a:rPr lang="en-US" altLang="en-US" dirty="0">
                <a:ea typeface="MS PGothic" panose="020B0600070205080204" pitchFamily="34" charset="-128"/>
              </a:rPr>
              <a:t> November 2019, West Palm Beach, USA.</a:t>
            </a:r>
          </a:p>
          <a:p>
            <a:pPr lvl="1"/>
            <a:r>
              <a:rPr lang="en-US" altLang="en-US" dirty="0">
                <a:ea typeface="MS PGothic" panose="020B0600070205080204" pitchFamily="34" charset="-128"/>
              </a:rPr>
              <a:t>SA3-LI#76: 		28</a:t>
            </a:r>
            <a:r>
              <a:rPr lang="en-US" altLang="en-US" baseline="30000" dirty="0">
                <a:ea typeface="MS PGothic" panose="020B0600070205080204" pitchFamily="34" charset="-128"/>
              </a:rPr>
              <a:t>th</a:t>
            </a:r>
            <a:r>
              <a:rPr lang="en-US" altLang="en-US" dirty="0">
                <a:ea typeface="MS PGothic" panose="020B0600070205080204" pitchFamily="34" charset="-128"/>
              </a:rPr>
              <a:t> – 31</a:t>
            </a:r>
            <a:r>
              <a:rPr lang="en-US" altLang="en-US" baseline="30000" dirty="0">
                <a:ea typeface="MS PGothic" panose="020B0600070205080204" pitchFamily="34" charset="-128"/>
              </a:rPr>
              <a:t>st</a:t>
            </a:r>
            <a:r>
              <a:rPr lang="en-US" altLang="en-US" dirty="0">
                <a:ea typeface="MS PGothic" panose="020B0600070205080204" pitchFamily="34" charset="-128"/>
              </a:rPr>
              <a:t> January 2020, Sophia Antipolis, FRANCE.</a:t>
            </a:r>
          </a:p>
          <a:p>
            <a:pPr lvl="1"/>
            <a:r>
              <a:rPr lang="en-US" altLang="en-US" dirty="0">
                <a:ea typeface="MS PGothic" panose="020B0600070205080204" pitchFamily="34" charset="-128"/>
              </a:rPr>
              <a:t>SA3-LI#76-BIS: 		2</a:t>
            </a:r>
            <a:r>
              <a:rPr lang="en-US" altLang="en-US" baseline="30000" dirty="0">
                <a:ea typeface="MS PGothic" panose="020B0600070205080204" pitchFamily="34" charset="-128"/>
              </a:rPr>
              <a:t>nd</a:t>
            </a:r>
            <a:r>
              <a:rPr lang="en-US" altLang="en-US" dirty="0">
                <a:ea typeface="MS PGothic" panose="020B0600070205080204" pitchFamily="34" charset="-128"/>
              </a:rPr>
              <a:t> – 4</a:t>
            </a:r>
            <a:r>
              <a:rPr lang="en-US" altLang="en-US" baseline="30000" dirty="0">
                <a:ea typeface="MS PGothic" panose="020B0600070205080204" pitchFamily="34" charset="-128"/>
              </a:rPr>
              <a:t>th</a:t>
            </a:r>
            <a:r>
              <a:rPr lang="en-US" altLang="en-US" dirty="0">
                <a:ea typeface="MS PGothic" panose="020B0600070205080204" pitchFamily="34" charset="-128"/>
              </a:rPr>
              <a:t> March 2020, TBD.</a:t>
            </a:r>
          </a:p>
          <a:p>
            <a:pPr lvl="1"/>
            <a:r>
              <a:rPr lang="en-US" altLang="en-US" dirty="0">
                <a:ea typeface="MS PGothic" panose="020B0600070205080204" pitchFamily="34" charset="-128"/>
              </a:rPr>
              <a:t>5G Conf Calls: 		As required (see email list)</a:t>
            </a:r>
          </a:p>
          <a:p>
            <a:endParaRPr lang="sv-SE" altLang="sv-SE" sz="3200" dirty="0"/>
          </a:p>
        </p:txBody>
      </p:sp>
    </p:spTree>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8A6AC563-40DB-483F-A022-6F25DFCC38CB}"/>
              </a:ext>
            </a:extLst>
          </p:cNvPr>
          <p:cNvSpPr>
            <a:spLocks noGrp="1"/>
          </p:cNvSpPr>
          <p:nvPr>
            <p:ph type="title"/>
          </p:nvPr>
        </p:nvSpPr>
        <p:spPr/>
        <p:txBody>
          <a:bodyPr/>
          <a:lstStyle/>
          <a:p>
            <a:r>
              <a:rPr lang="sv-SE" altLang="sv-SE" dirty="0"/>
              <a:t>SA3 statistics</a:t>
            </a:r>
          </a:p>
        </p:txBody>
      </p:sp>
      <p:sp>
        <p:nvSpPr>
          <p:cNvPr id="12291" name="Content Placeholder 2">
            <a:extLst>
              <a:ext uri="{FF2B5EF4-FFF2-40B4-BE49-F238E27FC236}">
                <a16:creationId xmlns:a16="http://schemas.microsoft.com/office/drawing/2014/main" id="{31A321A9-967A-431C-B09E-B77EF9224406}"/>
              </a:ext>
            </a:extLst>
          </p:cNvPr>
          <p:cNvSpPr>
            <a:spLocks noGrp="1"/>
          </p:cNvSpPr>
          <p:nvPr>
            <p:ph idx="1"/>
          </p:nvPr>
        </p:nvSpPr>
        <p:spPr/>
        <p:txBody>
          <a:bodyPr/>
          <a:lstStyle/>
          <a:p>
            <a:r>
              <a:rPr lang="en-US" altLang="en-US" dirty="0"/>
              <a:t>SA3#95-BIS: 24</a:t>
            </a:r>
            <a:r>
              <a:rPr lang="en-US" altLang="en-US" baseline="30000" dirty="0"/>
              <a:t>th</a:t>
            </a:r>
            <a:r>
              <a:rPr lang="en-US" altLang="en-US" dirty="0"/>
              <a:t> – 28</a:t>
            </a:r>
            <a:r>
              <a:rPr lang="en-US" altLang="en-US" baseline="30000" dirty="0"/>
              <a:t>th</a:t>
            </a:r>
            <a:r>
              <a:rPr lang="en-US" altLang="en-US" dirty="0"/>
              <a:t> June 2019, Sapporo, JAPAN; NAF</a:t>
            </a:r>
          </a:p>
          <a:p>
            <a:pPr lvl="1"/>
            <a:r>
              <a:rPr lang="en-GB" altLang="zh-CN" dirty="0"/>
              <a:t>Attended by 154 delegates </a:t>
            </a:r>
          </a:p>
          <a:p>
            <a:pPr lvl="1"/>
            <a:r>
              <a:rPr lang="en-GB" altLang="zh-CN" dirty="0"/>
              <a:t>646 temporary documents </a:t>
            </a:r>
          </a:p>
          <a:p>
            <a:pPr lvl="1"/>
            <a:r>
              <a:rPr lang="en-GB" altLang="zh-CN" dirty="0"/>
              <a:t>24</a:t>
            </a:r>
            <a:r>
              <a:rPr lang="en-GB" altLang="ja-JP" dirty="0"/>
              <a:t> incoming LS</a:t>
            </a:r>
          </a:p>
          <a:p>
            <a:pPr lvl="1"/>
            <a:r>
              <a:rPr lang="en-GB" altLang="ja-JP" dirty="0">
                <a:ea typeface="SimSun" panose="02010600030101010101" pitchFamily="2" charset="-122"/>
              </a:rPr>
              <a:t>12</a:t>
            </a:r>
            <a:r>
              <a:rPr lang="en-GB" altLang="ja-JP" dirty="0"/>
              <a:t> outgoing LS</a:t>
            </a:r>
          </a:p>
          <a:p>
            <a:pPr lvl="1"/>
            <a:r>
              <a:rPr lang="en-GB" altLang="ja-JP" dirty="0"/>
              <a:t>30 agreed CRs</a:t>
            </a:r>
          </a:p>
          <a:p>
            <a:endParaRPr lang="sv-SE" altLang="sv-SE" sz="3200" dirty="0"/>
          </a:p>
        </p:txBody>
      </p:sp>
      <p:sp>
        <p:nvSpPr>
          <p:cNvPr id="2" name="Content Placeholder 1">
            <a:extLst>
              <a:ext uri="{FF2B5EF4-FFF2-40B4-BE49-F238E27FC236}">
                <a16:creationId xmlns:a16="http://schemas.microsoft.com/office/drawing/2014/main" id="{D092AA60-B41D-4647-9B1A-7535D6CAF492}"/>
              </a:ext>
            </a:extLst>
          </p:cNvPr>
          <p:cNvSpPr>
            <a:spLocks noGrp="1"/>
          </p:cNvSpPr>
          <p:nvPr>
            <p:ph idx="10"/>
          </p:nvPr>
        </p:nvSpPr>
        <p:spPr/>
        <p:txBody>
          <a:bodyPr/>
          <a:lstStyle/>
          <a:p>
            <a:r>
              <a:rPr lang="en-US" altLang="en-US" dirty="0"/>
              <a:t>SA3#96: 26</a:t>
            </a:r>
            <a:r>
              <a:rPr lang="en-US" altLang="en-US" baseline="30000" dirty="0"/>
              <a:t>th</a:t>
            </a:r>
            <a:r>
              <a:rPr lang="en-US" altLang="en-US" dirty="0"/>
              <a:t> – 30</a:t>
            </a:r>
            <a:r>
              <a:rPr lang="en-US" altLang="en-US" baseline="30000" dirty="0"/>
              <a:t>th</a:t>
            </a:r>
            <a:r>
              <a:rPr lang="en-US" altLang="en-US" dirty="0"/>
              <a:t> August 2019, Wroclaw, POLAND; EF3</a:t>
            </a:r>
          </a:p>
          <a:p>
            <a:pPr lvl="1"/>
            <a:r>
              <a:rPr lang="en-GB" altLang="zh-CN" dirty="0"/>
              <a:t>Attended by 97 delegates </a:t>
            </a:r>
          </a:p>
          <a:p>
            <a:pPr lvl="1"/>
            <a:r>
              <a:rPr lang="en-GB" altLang="zh-CN" dirty="0"/>
              <a:t>683 temporary documents </a:t>
            </a:r>
          </a:p>
          <a:p>
            <a:pPr lvl="1"/>
            <a:r>
              <a:rPr lang="en-GB" altLang="zh-CN" dirty="0"/>
              <a:t>15</a:t>
            </a:r>
            <a:r>
              <a:rPr lang="en-GB" altLang="ja-JP" dirty="0"/>
              <a:t> incoming LS</a:t>
            </a:r>
          </a:p>
          <a:p>
            <a:pPr lvl="1"/>
            <a:r>
              <a:rPr lang="en-GB" altLang="ja-JP" dirty="0">
                <a:ea typeface="SimSun" panose="02010600030101010101" pitchFamily="2" charset="-122"/>
              </a:rPr>
              <a:t>10</a:t>
            </a:r>
            <a:r>
              <a:rPr lang="en-GB" altLang="ja-JP" dirty="0"/>
              <a:t> outgoing LS</a:t>
            </a:r>
          </a:p>
          <a:p>
            <a:pPr lvl="1"/>
            <a:r>
              <a:rPr lang="en-GB" altLang="ja-JP" dirty="0"/>
              <a:t>54 agreed CRs</a:t>
            </a:r>
          </a:p>
          <a:p>
            <a:endParaRPr lang="sv-SE" dirty="0"/>
          </a:p>
        </p:txBody>
      </p:sp>
    </p:spTree>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6748C07E-6378-43E7-BCB8-1628993510E7}"/>
              </a:ext>
            </a:extLst>
          </p:cNvPr>
          <p:cNvSpPr>
            <a:spLocks noGrp="1"/>
          </p:cNvSpPr>
          <p:nvPr>
            <p:ph type="title"/>
          </p:nvPr>
        </p:nvSpPr>
        <p:spPr/>
        <p:txBody>
          <a:bodyPr/>
          <a:lstStyle/>
          <a:p>
            <a:r>
              <a:rPr lang="sv-SE" altLang="sv-SE" dirty="0"/>
              <a:t>Document statistics</a:t>
            </a:r>
          </a:p>
        </p:txBody>
      </p:sp>
      <p:sp>
        <p:nvSpPr>
          <p:cNvPr id="13315" name="テキスト ボックス 9">
            <a:extLst>
              <a:ext uri="{FF2B5EF4-FFF2-40B4-BE49-F238E27FC236}">
                <a16:creationId xmlns:a16="http://schemas.microsoft.com/office/drawing/2014/main" id="{4F372886-FDE2-4E9D-9FED-689BF5BF63A8}"/>
              </a:ext>
            </a:extLst>
          </p:cNvPr>
          <p:cNvSpPr txBox="1">
            <a:spLocks noChangeArrowheads="1"/>
          </p:cNvSpPr>
          <p:nvPr/>
        </p:nvSpPr>
        <p:spPr bwMode="auto">
          <a:xfrm>
            <a:off x="9843041" y="5578475"/>
            <a:ext cx="9112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US" altLang="en-US" sz="1400" dirty="0">
                <a:latin typeface="Arial" panose="020B0604020202020204" pitchFamily="34" charset="0"/>
                <a:ea typeface="MS PGothic" panose="020B0600070205080204" pitchFamily="34" charset="-128"/>
                <a:cs typeface="Arial" panose="020B0604020202020204" pitchFamily="34" charset="0"/>
              </a:rPr>
              <a:t>Meetings</a:t>
            </a:r>
            <a:endParaRPr lang="en-GB" altLang="en-US" sz="1400" dirty="0">
              <a:latin typeface="Arial" panose="020B0604020202020204" pitchFamily="34" charset="0"/>
              <a:ea typeface="MS PGothic" panose="020B0600070205080204" pitchFamily="34" charset="-128"/>
              <a:cs typeface="Arial" panose="020B0604020202020204" pitchFamily="34" charset="0"/>
            </a:endParaRPr>
          </a:p>
        </p:txBody>
      </p:sp>
      <p:graphicFrame>
        <p:nvGraphicFramePr>
          <p:cNvPr id="6" name="Chart 5">
            <a:extLst>
              <a:ext uri="{FF2B5EF4-FFF2-40B4-BE49-F238E27FC236}">
                <a16:creationId xmlns:a16="http://schemas.microsoft.com/office/drawing/2014/main" id="{1F912B1D-DB1E-4643-9A05-8A34D69912E5}"/>
              </a:ext>
            </a:extLst>
          </p:cNvPr>
          <p:cNvGraphicFramePr>
            <a:graphicFrameLocks noGrp="1"/>
          </p:cNvGraphicFramePr>
          <p:nvPr>
            <p:extLst>
              <p:ext uri="{D42A27DB-BD31-4B8C-83A1-F6EECF244321}">
                <p14:modId xmlns:p14="http://schemas.microsoft.com/office/powerpoint/2010/main" val="33728258"/>
              </p:ext>
            </p:extLst>
          </p:nvPr>
        </p:nvGraphicFramePr>
        <p:xfrm>
          <a:off x="520995" y="1676068"/>
          <a:ext cx="9460269" cy="4802187"/>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129E5489-0D7D-4ECC-9DEF-485AAF8AEEDF}"/>
              </a:ext>
            </a:extLst>
          </p:cNvPr>
          <p:cNvSpPr>
            <a:spLocks noGrp="1"/>
          </p:cNvSpPr>
          <p:nvPr>
            <p:ph type="title"/>
          </p:nvPr>
        </p:nvSpPr>
        <p:spPr/>
        <p:txBody>
          <a:bodyPr/>
          <a:lstStyle/>
          <a:p>
            <a:r>
              <a:rPr lang="sv-SE" altLang="sv-SE" dirty="0"/>
              <a:t>Delegate statistics</a:t>
            </a:r>
          </a:p>
        </p:txBody>
      </p:sp>
      <p:sp>
        <p:nvSpPr>
          <p:cNvPr id="14339" name="テキスト ボックス 7">
            <a:extLst>
              <a:ext uri="{FF2B5EF4-FFF2-40B4-BE49-F238E27FC236}">
                <a16:creationId xmlns:a16="http://schemas.microsoft.com/office/drawing/2014/main" id="{E693512B-4CAB-4E4A-B020-CF2DACC3865A}"/>
              </a:ext>
            </a:extLst>
          </p:cNvPr>
          <p:cNvSpPr txBox="1">
            <a:spLocks noChangeArrowheads="1"/>
          </p:cNvSpPr>
          <p:nvPr/>
        </p:nvSpPr>
        <p:spPr bwMode="auto">
          <a:xfrm>
            <a:off x="598488" y="1981200"/>
            <a:ext cx="1846262"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US" altLang="en-US" sz="1400">
                <a:latin typeface="Arial" panose="020B0604020202020204" pitchFamily="34" charset="0"/>
                <a:ea typeface="MS PGothic" panose="020B0600070205080204" pitchFamily="34" charset="-128"/>
                <a:cs typeface="Arial" panose="020B0604020202020204" pitchFamily="34" charset="0"/>
              </a:rPr>
              <a:t>Number of delegates</a:t>
            </a:r>
            <a:endParaRPr lang="en-GB" altLang="en-US" sz="1400">
              <a:latin typeface="Arial" panose="020B0604020202020204" pitchFamily="34" charset="0"/>
              <a:ea typeface="MS PGothic" panose="020B0600070205080204" pitchFamily="34" charset="-128"/>
              <a:cs typeface="Arial" panose="020B0604020202020204" pitchFamily="34" charset="0"/>
            </a:endParaRPr>
          </a:p>
        </p:txBody>
      </p:sp>
      <p:sp>
        <p:nvSpPr>
          <p:cNvPr id="14340" name="テキスト ボックス 9">
            <a:extLst>
              <a:ext uri="{FF2B5EF4-FFF2-40B4-BE49-F238E27FC236}">
                <a16:creationId xmlns:a16="http://schemas.microsoft.com/office/drawing/2014/main" id="{A43F5E27-BAC6-4B21-98E1-20093E44F32E}"/>
              </a:ext>
            </a:extLst>
          </p:cNvPr>
          <p:cNvSpPr txBox="1">
            <a:spLocks noChangeArrowheads="1"/>
          </p:cNvSpPr>
          <p:nvPr/>
        </p:nvSpPr>
        <p:spPr bwMode="auto">
          <a:xfrm>
            <a:off x="9170988" y="5059363"/>
            <a:ext cx="9112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US" altLang="en-US" sz="1400">
                <a:latin typeface="Arial" panose="020B0604020202020204" pitchFamily="34" charset="0"/>
                <a:ea typeface="MS PGothic" panose="020B0600070205080204" pitchFamily="34" charset="-128"/>
                <a:cs typeface="Arial" panose="020B0604020202020204" pitchFamily="34" charset="0"/>
              </a:rPr>
              <a:t>Meetings</a:t>
            </a:r>
            <a:endParaRPr lang="en-GB" altLang="en-US" sz="1400">
              <a:latin typeface="Arial" panose="020B0604020202020204" pitchFamily="34" charset="0"/>
              <a:ea typeface="MS PGothic" panose="020B0600070205080204" pitchFamily="34" charset="-128"/>
              <a:cs typeface="Arial" panose="020B0604020202020204" pitchFamily="34" charset="0"/>
            </a:endParaRPr>
          </a:p>
        </p:txBody>
      </p:sp>
      <p:graphicFrame>
        <p:nvGraphicFramePr>
          <p:cNvPr id="6" name="Chart 5">
            <a:extLst>
              <a:ext uri="{FF2B5EF4-FFF2-40B4-BE49-F238E27FC236}">
                <a16:creationId xmlns:a16="http://schemas.microsoft.com/office/drawing/2014/main" id="{CE1C0EBF-D179-4256-99CE-7F0D5778704F}"/>
              </a:ext>
            </a:extLst>
          </p:cNvPr>
          <p:cNvGraphicFramePr>
            <a:graphicFrameLocks noGrp="1"/>
          </p:cNvGraphicFramePr>
          <p:nvPr>
            <p:extLst>
              <p:ext uri="{D42A27DB-BD31-4B8C-83A1-F6EECF244321}">
                <p14:modId xmlns:p14="http://schemas.microsoft.com/office/powerpoint/2010/main" val="3584828705"/>
              </p:ext>
            </p:extLst>
          </p:nvPr>
        </p:nvGraphicFramePr>
        <p:xfrm>
          <a:off x="763772" y="1785254"/>
          <a:ext cx="8603512" cy="4349584"/>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3">
            <a:extLst>
              <a:ext uri="{FF2B5EF4-FFF2-40B4-BE49-F238E27FC236}">
                <a16:creationId xmlns:a16="http://schemas.microsoft.com/office/drawing/2014/main" id="{DE6131B3-0905-4FD4-BD88-4E540AD2AB09}"/>
              </a:ext>
            </a:extLst>
          </p:cNvPr>
          <p:cNvSpPr>
            <a:spLocks noGrp="1"/>
          </p:cNvSpPr>
          <p:nvPr>
            <p:ph type="title"/>
          </p:nvPr>
        </p:nvSpPr>
        <p:spPr/>
        <p:txBody>
          <a:bodyPr/>
          <a:lstStyle/>
          <a:p>
            <a:r>
              <a:rPr lang="sv-SE" altLang="sv-SE"/>
              <a:t>Status Report on SA3-LI</a:t>
            </a:r>
          </a:p>
        </p:txBody>
      </p:sp>
    </p:spTree>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3">
            <a:extLst>
              <a:ext uri="{FF2B5EF4-FFF2-40B4-BE49-F238E27FC236}">
                <a16:creationId xmlns:a16="http://schemas.microsoft.com/office/drawing/2014/main" id="{7EC485BE-77B7-414D-989F-26E6C4E69693}"/>
              </a:ext>
            </a:extLst>
          </p:cNvPr>
          <p:cNvSpPr>
            <a:spLocks noGrp="1"/>
          </p:cNvSpPr>
          <p:nvPr>
            <p:ph type="title"/>
          </p:nvPr>
        </p:nvSpPr>
        <p:spPr>
          <a:xfrm>
            <a:off x="838200" y="301625"/>
            <a:ext cx="10515600" cy="1325563"/>
          </a:xfrm>
        </p:spPr>
        <p:txBody>
          <a:bodyPr/>
          <a:lstStyle/>
          <a:p>
            <a:r>
              <a:rPr lang="sv-SE" altLang="sv-SE" dirty="0"/>
              <a:t>Lawful Interception (LI) </a:t>
            </a:r>
            <a:br>
              <a:rPr lang="sv-SE" altLang="sv-SE" dirty="0"/>
            </a:br>
            <a:r>
              <a:rPr lang="sv-SE" altLang="sv-SE" dirty="0"/>
              <a:t>General</a:t>
            </a:r>
          </a:p>
        </p:txBody>
      </p:sp>
      <p:sp>
        <p:nvSpPr>
          <p:cNvPr id="16387" name="Content Placeholder 4">
            <a:extLst>
              <a:ext uri="{FF2B5EF4-FFF2-40B4-BE49-F238E27FC236}">
                <a16:creationId xmlns:a16="http://schemas.microsoft.com/office/drawing/2014/main" id="{1E6CD892-9FE2-40E9-A007-7B5F090BCAE1}"/>
              </a:ext>
            </a:extLst>
          </p:cNvPr>
          <p:cNvSpPr>
            <a:spLocks noGrp="1"/>
          </p:cNvSpPr>
          <p:nvPr>
            <p:ph idx="1"/>
          </p:nvPr>
        </p:nvSpPr>
        <p:spPr>
          <a:xfrm>
            <a:off x="838200" y="1825625"/>
            <a:ext cx="5081588" cy="4351338"/>
          </a:xfrm>
        </p:spPr>
        <p:txBody>
          <a:bodyPr/>
          <a:lstStyle/>
          <a:p>
            <a:r>
              <a:rPr lang="en-GB" altLang="en-US" sz="2000" dirty="0"/>
              <a:t>Stage 1 - TS 33.126 </a:t>
            </a:r>
          </a:p>
          <a:p>
            <a:pPr lvl="1"/>
            <a:r>
              <a:rPr lang="en-GB" altLang="en-US" sz="1600" dirty="0"/>
              <a:t>R16 Complete.</a:t>
            </a:r>
          </a:p>
          <a:p>
            <a:pPr lvl="1"/>
            <a:endParaRPr lang="en-GB" altLang="en-US" sz="1600" dirty="0"/>
          </a:p>
          <a:p>
            <a:r>
              <a:rPr lang="en-GB" altLang="en-US" sz="2000" dirty="0"/>
              <a:t>Stage 2 - TS 33.127 &amp; 33.107.</a:t>
            </a:r>
          </a:p>
          <a:p>
            <a:pPr lvl="1"/>
            <a:r>
              <a:rPr lang="en-GB" altLang="en-US" sz="1600" dirty="0"/>
              <a:t>R16 </a:t>
            </a:r>
          </a:p>
          <a:p>
            <a:pPr lvl="2"/>
            <a:r>
              <a:rPr lang="en-GB" altLang="en-US" sz="1400" dirty="0"/>
              <a:t>Will include revising and importing 4G/IMS capabilities from 33.107 into 33.127.</a:t>
            </a:r>
          </a:p>
          <a:p>
            <a:pPr lvl="2"/>
            <a:r>
              <a:rPr lang="en-GB" altLang="en-US" sz="1400" dirty="0"/>
              <a:t>Target completion  still Dec.</a:t>
            </a:r>
          </a:p>
          <a:p>
            <a:pPr lvl="2"/>
            <a:r>
              <a:rPr lang="en-GB" altLang="en-US" sz="1400" dirty="0"/>
              <a:t>33.107 likely to be “Frozen at end R16”</a:t>
            </a:r>
          </a:p>
          <a:p>
            <a:pPr lvl="2"/>
            <a:r>
              <a:rPr lang="en-GB" altLang="en-US" sz="1400" dirty="0"/>
              <a:t>Largely complete expect for 4G functionality and S8HR / N9HR.</a:t>
            </a:r>
          </a:p>
          <a:p>
            <a:pPr lvl="2"/>
            <a:endParaRPr lang="en-GB" altLang="en-US" dirty="0"/>
          </a:p>
          <a:p>
            <a:endParaRPr lang="sv-SE" altLang="en-US" sz="3200" dirty="0"/>
          </a:p>
        </p:txBody>
      </p:sp>
      <p:sp>
        <p:nvSpPr>
          <p:cNvPr id="16388" name="Content Placeholder 5">
            <a:extLst>
              <a:ext uri="{FF2B5EF4-FFF2-40B4-BE49-F238E27FC236}">
                <a16:creationId xmlns:a16="http://schemas.microsoft.com/office/drawing/2014/main" id="{DAAA817F-72AD-42D4-A455-8C166613C72A}"/>
              </a:ext>
            </a:extLst>
          </p:cNvPr>
          <p:cNvSpPr>
            <a:spLocks noGrp="1"/>
          </p:cNvSpPr>
          <p:nvPr>
            <p:ph idx="10"/>
          </p:nvPr>
        </p:nvSpPr>
        <p:spPr>
          <a:xfrm>
            <a:off x="6272213" y="1825625"/>
            <a:ext cx="5081587" cy="4351338"/>
          </a:xfrm>
        </p:spPr>
        <p:txBody>
          <a:bodyPr/>
          <a:lstStyle/>
          <a:p>
            <a:r>
              <a:rPr lang="en-GB" altLang="en-US" sz="1800" dirty="0"/>
              <a:t>Stage 3 – TS 33.128 &amp; 33.108.</a:t>
            </a:r>
          </a:p>
          <a:p>
            <a:pPr lvl="1"/>
            <a:r>
              <a:rPr lang="en-GB" altLang="en-US" sz="1600" dirty="0"/>
              <a:t>R16 </a:t>
            </a:r>
          </a:p>
          <a:p>
            <a:pPr lvl="2"/>
            <a:r>
              <a:rPr lang="en-GB" altLang="en-US" sz="1400" dirty="0"/>
              <a:t>Will include revising and importing 4G/IMS capabilities from 33.108 into 33.128.</a:t>
            </a:r>
          </a:p>
          <a:p>
            <a:pPr lvl="2"/>
            <a:r>
              <a:rPr lang="en-GB" altLang="en-US" sz="1400" dirty="0"/>
              <a:t>Target completion Mar 2020.</a:t>
            </a:r>
          </a:p>
          <a:p>
            <a:pPr lvl="2"/>
            <a:r>
              <a:rPr lang="en-GB" altLang="en-US" sz="1400" dirty="0"/>
              <a:t>33.108 likely to be “Frozen at end R16”.</a:t>
            </a:r>
          </a:p>
          <a:p>
            <a:pPr lvl="1"/>
            <a:endParaRPr lang="en-GB" altLang="en-US" sz="1400" dirty="0"/>
          </a:p>
          <a:p>
            <a:r>
              <a:rPr lang="en-GB" altLang="en-US" sz="1800" dirty="0"/>
              <a:t>S8HR / N9HR Encryption disabling needs to be resolved.</a:t>
            </a:r>
            <a:endParaRPr lang="en-GB" altLang="en-US" sz="1400" dirty="0"/>
          </a:p>
          <a:p>
            <a:r>
              <a:rPr lang="en-GB" altLang="en-US" sz="1800" dirty="0"/>
              <a:t>R15 location enhancements completed.</a:t>
            </a:r>
            <a:endParaRPr lang="en-GB" altLang="en-US" sz="1400" dirty="0"/>
          </a:p>
          <a:p>
            <a:r>
              <a:rPr lang="en-GB" altLang="en-US" sz="1800" dirty="0"/>
              <a:t>Meeting attendance numbers still rising</a:t>
            </a:r>
          </a:p>
          <a:p>
            <a:r>
              <a:rPr lang="en-GB" altLang="en-US" sz="1800" dirty="0"/>
              <a:t>Late notification of meeting locations.</a:t>
            </a:r>
          </a:p>
        </p:txBody>
      </p:sp>
    </p:spTree>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CCF479EE-3AC6-4440-9CF5-B76A18C6D21D}"/>
              </a:ext>
            </a:extLst>
          </p:cNvPr>
          <p:cNvSpPr>
            <a:spLocks noGrp="1"/>
          </p:cNvSpPr>
          <p:nvPr>
            <p:ph type="title"/>
          </p:nvPr>
        </p:nvSpPr>
        <p:spPr>
          <a:xfrm>
            <a:off x="838200" y="301625"/>
            <a:ext cx="10515600" cy="1325563"/>
          </a:xfrm>
        </p:spPr>
        <p:txBody>
          <a:bodyPr/>
          <a:lstStyle/>
          <a:p>
            <a:r>
              <a:rPr lang="sv-SE" altLang="sv-SE" dirty="0"/>
              <a:t>Lawful Interception (LI) </a:t>
            </a:r>
            <a:br>
              <a:rPr lang="sv-SE" altLang="sv-SE" dirty="0"/>
            </a:br>
            <a:r>
              <a:rPr lang="sv-SE" altLang="sv-SE" dirty="0"/>
              <a:t>SA3-LI#74 docs &amp; SA3-LI#74BIS</a:t>
            </a:r>
          </a:p>
        </p:txBody>
      </p:sp>
      <p:graphicFrame>
        <p:nvGraphicFramePr>
          <p:cNvPr id="2" name="Table 1">
            <a:extLst>
              <a:ext uri="{FF2B5EF4-FFF2-40B4-BE49-F238E27FC236}">
                <a16:creationId xmlns:a16="http://schemas.microsoft.com/office/drawing/2014/main" id="{9B135C33-B97B-4078-BD77-CB5C9F3EC98C}"/>
              </a:ext>
            </a:extLst>
          </p:cNvPr>
          <p:cNvGraphicFramePr>
            <a:graphicFrameLocks noGrp="1"/>
          </p:cNvGraphicFramePr>
          <p:nvPr>
            <p:extLst>
              <p:ext uri="{D42A27DB-BD31-4B8C-83A1-F6EECF244321}">
                <p14:modId xmlns:p14="http://schemas.microsoft.com/office/powerpoint/2010/main" val="4233708472"/>
              </p:ext>
            </p:extLst>
          </p:nvPr>
        </p:nvGraphicFramePr>
        <p:xfrm>
          <a:off x="838199" y="2423787"/>
          <a:ext cx="6225074" cy="1429756"/>
        </p:xfrm>
        <a:graphic>
          <a:graphicData uri="http://schemas.openxmlformats.org/drawingml/2006/table">
            <a:tbl>
              <a:tblPr>
                <a:tableStyleId>{5C22544A-7EE6-4342-B048-85BDC9FD1C3A}</a:tableStyleId>
              </a:tblPr>
              <a:tblGrid>
                <a:gridCol w="947293">
                  <a:extLst>
                    <a:ext uri="{9D8B030D-6E8A-4147-A177-3AD203B41FA5}">
                      <a16:colId xmlns:a16="http://schemas.microsoft.com/office/drawing/2014/main" val="2233978607"/>
                    </a:ext>
                  </a:extLst>
                </a:gridCol>
                <a:gridCol w="3808508">
                  <a:extLst>
                    <a:ext uri="{9D8B030D-6E8A-4147-A177-3AD203B41FA5}">
                      <a16:colId xmlns:a16="http://schemas.microsoft.com/office/drawing/2014/main" val="4144344564"/>
                    </a:ext>
                  </a:extLst>
                </a:gridCol>
                <a:gridCol w="1469273">
                  <a:extLst>
                    <a:ext uri="{9D8B030D-6E8A-4147-A177-3AD203B41FA5}">
                      <a16:colId xmlns:a16="http://schemas.microsoft.com/office/drawing/2014/main" val="2978030245"/>
                    </a:ext>
                  </a:extLst>
                </a:gridCol>
              </a:tblGrid>
              <a:tr h="714878">
                <a:tc>
                  <a:txBody>
                    <a:bodyPr/>
                    <a:lstStyle/>
                    <a:p>
                      <a:pPr algn="l" fontAlgn="t"/>
                      <a:r>
                        <a:rPr lang="en-GB" sz="1400" u="sng" strike="noStrike">
                          <a:effectLst/>
                          <a:hlinkClick r:id="rId2"/>
                        </a:rPr>
                        <a:t>SP-190635</a:t>
                      </a:r>
                      <a:endParaRPr lang="en-GB" sz="1400" b="1" i="0" u="sng" strike="noStrike">
                        <a:solidFill>
                          <a:srgbClr val="0000FF"/>
                        </a:solidFill>
                        <a:effectLst/>
                        <a:latin typeface="Arial" panose="020B0604020202020204" pitchFamily="34" charset="0"/>
                      </a:endParaRPr>
                    </a:p>
                  </a:txBody>
                  <a:tcPr marL="0" marR="0" marT="0" marB="0"/>
                </a:tc>
                <a:tc>
                  <a:txBody>
                    <a:bodyPr/>
                    <a:lstStyle/>
                    <a:p>
                      <a:pPr algn="l" fontAlgn="t"/>
                      <a:r>
                        <a:rPr lang="it-IT" sz="1400" u="none" strike="noStrike">
                          <a:effectLst/>
                        </a:rPr>
                        <a:t>SA WG3-LI Rel16 CRs from SA WG3LI#74</a:t>
                      </a:r>
                      <a:endParaRPr lang="it-IT" sz="1400" b="0" i="0" u="none" strike="noStrike">
                        <a:solidFill>
                          <a:srgbClr val="000000"/>
                        </a:solidFill>
                        <a:effectLst/>
                        <a:latin typeface="Arial" panose="020B0604020202020204" pitchFamily="34" charset="0"/>
                      </a:endParaRPr>
                    </a:p>
                  </a:txBody>
                  <a:tcPr marL="0" marR="0" marT="0" marB="0"/>
                </a:tc>
                <a:tc>
                  <a:txBody>
                    <a:bodyPr/>
                    <a:lstStyle/>
                    <a:p>
                      <a:pPr algn="l" fontAlgn="t"/>
                      <a:r>
                        <a:rPr lang="en-GB" sz="1400" u="none" strike="noStrike">
                          <a:effectLst/>
                        </a:rPr>
                        <a:t>SA WG3-LI</a:t>
                      </a:r>
                      <a:endParaRPr lang="en-GB" sz="1400" b="0" i="0" u="none" strike="noStrike">
                        <a:solidFill>
                          <a:srgbClr val="000000"/>
                        </a:solidFill>
                        <a:effectLst/>
                        <a:latin typeface="Arial" panose="020B0604020202020204" pitchFamily="34" charset="0"/>
                      </a:endParaRPr>
                    </a:p>
                  </a:txBody>
                  <a:tcPr marL="0" marR="0" marT="0" marB="0"/>
                </a:tc>
                <a:extLst>
                  <a:ext uri="{0D108BD9-81ED-4DB2-BD59-A6C34878D82A}">
                    <a16:rowId xmlns:a16="http://schemas.microsoft.com/office/drawing/2014/main" val="2199835995"/>
                  </a:ext>
                </a:extLst>
              </a:tr>
              <a:tr h="714878">
                <a:tc>
                  <a:txBody>
                    <a:bodyPr/>
                    <a:lstStyle/>
                    <a:p>
                      <a:pPr algn="l" fontAlgn="t"/>
                      <a:r>
                        <a:rPr lang="en-GB" sz="1400" u="none" strike="noStrike">
                          <a:effectLst/>
                        </a:rPr>
                        <a:t>SP-190662</a:t>
                      </a:r>
                      <a:endParaRPr lang="en-GB" sz="1400" b="0" i="0" u="none" strike="noStrike">
                        <a:solidFill>
                          <a:srgbClr val="000000"/>
                        </a:solidFill>
                        <a:effectLst/>
                        <a:latin typeface="Arial" panose="020B0604020202020204" pitchFamily="34" charset="0"/>
                      </a:endParaRPr>
                    </a:p>
                  </a:txBody>
                  <a:tcPr marL="0" marR="0" marT="0" marB="0"/>
                </a:tc>
                <a:tc>
                  <a:txBody>
                    <a:bodyPr/>
                    <a:lstStyle/>
                    <a:p>
                      <a:pPr algn="l" fontAlgn="t"/>
                      <a:r>
                        <a:rPr lang="it-IT" sz="1400" u="none" strike="noStrike">
                          <a:effectLst/>
                        </a:rPr>
                        <a:t>SA WG3-LI Rel16 CRs from SA WG3LI#74-Bis</a:t>
                      </a:r>
                      <a:endParaRPr lang="it-IT" sz="1400" b="0" i="0" u="none" strike="noStrike">
                        <a:solidFill>
                          <a:srgbClr val="000000"/>
                        </a:solidFill>
                        <a:effectLst/>
                        <a:latin typeface="Arial" panose="020B0604020202020204" pitchFamily="34" charset="0"/>
                      </a:endParaRPr>
                    </a:p>
                  </a:txBody>
                  <a:tcPr marL="0" marR="0" marT="0" marB="0"/>
                </a:tc>
                <a:tc>
                  <a:txBody>
                    <a:bodyPr/>
                    <a:lstStyle/>
                    <a:p>
                      <a:pPr algn="l" fontAlgn="t"/>
                      <a:r>
                        <a:rPr lang="en-GB" sz="1400" u="none" strike="noStrike" dirty="0">
                          <a:effectLst/>
                        </a:rPr>
                        <a:t>SA WG3-LI</a:t>
                      </a:r>
                      <a:endParaRPr lang="en-GB" sz="1400" b="0" i="0" u="none" strike="noStrike" dirty="0">
                        <a:solidFill>
                          <a:srgbClr val="000000"/>
                        </a:solidFill>
                        <a:effectLst/>
                        <a:latin typeface="Arial" panose="020B0604020202020204" pitchFamily="34" charset="0"/>
                      </a:endParaRPr>
                    </a:p>
                  </a:txBody>
                  <a:tcPr marL="0" marR="0" marT="0" marB="0"/>
                </a:tc>
                <a:extLst>
                  <a:ext uri="{0D108BD9-81ED-4DB2-BD59-A6C34878D82A}">
                    <a16:rowId xmlns:a16="http://schemas.microsoft.com/office/drawing/2014/main" val="1714370008"/>
                  </a:ext>
                </a:extLst>
              </a:tr>
            </a:tbl>
          </a:graphicData>
        </a:graphic>
      </p:graphicFrame>
      <p:graphicFrame>
        <p:nvGraphicFramePr>
          <p:cNvPr id="4" name="Table 3">
            <a:extLst>
              <a:ext uri="{FF2B5EF4-FFF2-40B4-BE49-F238E27FC236}">
                <a16:creationId xmlns:a16="http://schemas.microsoft.com/office/drawing/2014/main" id="{E5ED613C-F9AD-4A3A-8EB0-8F5274CCCF32}"/>
              </a:ext>
            </a:extLst>
          </p:cNvPr>
          <p:cNvGraphicFramePr>
            <a:graphicFrameLocks noGrp="1"/>
          </p:cNvGraphicFramePr>
          <p:nvPr>
            <p:extLst>
              <p:ext uri="{D42A27DB-BD31-4B8C-83A1-F6EECF244321}">
                <p14:modId xmlns:p14="http://schemas.microsoft.com/office/powerpoint/2010/main" val="1711754892"/>
              </p:ext>
            </p:extLst>
          </p:nvPr>
        </p:nvGraphicFramePr>
        <p:xfrm>
          <a:off x="838198" y="4113554"/>
          <a:ext cx="6225073" cy="1307532"/>
        </p:xfrm>
        <a:graphic>
          <a:graphicData uri="http://schemas.openxmlformats.org/drawingml/2006/table">
            <a:tbl>
              <a:tblPr>
                <a:tableStyleId>{5C22544A-7EE6-4342-B048-85BDC9FD1C3A}</a:tableStyleId>
              </a:tblPr>
              <a:tblGrid>
                <a:gridCol w="947293">
                  <a:extLst>
                    <a:ext uri="{9D8B030D-6E8A-4147-A177-3AD203B41FA5}">
                      <a16:colId xmlns:a16="http://schemas.microsoft.com/office/drawing/2014/main" val="2169154747"/>
                    </a:ext>
                  </a:extLst>
                </a:gridCol>
                <a:gridCol w="3808508">
                  <a:extLst>
                    <a:ext uri="{9D8B030D-6E8A-4147-A177-3AD203B41FA5}">
                      <a16:colId xmlns:a16="http://schemas.microsoft.com/office/drawing/2014/main" val="1340230906"/>
                    </a:ext>
                  </a:extLst>
                </a:gridCol>
                <a:gridCol w="1469272">
                  <a:extLst>
                    <a:ext uri="{9D8B030D-6E8A-4147-A177-3AD203B41FA5}">
                      <a16:colId xmlns:a16="http://schemas.microsoft.com/office/drawing/2014/main" val="3301526607"/>
                    </a:ext>
                  </a:extLst>
                </a:gridCol>
              </a:tblGrid>
              <a:tr h="737796">
                <a:tc>
                  <a:txBody>
                    <a:bodyPr/>
                    <a:lstStyle/>
                    <a:p>
                      <a:pPr algn="l" fontAlgn="t"/>
                      <a:r>
                        <a:rPr lang="en-GB" sz="1400" u="sng" strike="noStrike">
                          <a:effectLst/>
                          <a:hlinkClick r:id="rId3"/>
                        </a:rPr>
                        <a:t>SP-190634</a:t>
                      </a:r>
                      <a:endParaRPr lang="en-GB" sz="1400" b="1" i="0" u="sng" strike="noStrike">
                        <a:solidFill>
                          <a:srgbClr val="0000FF"/>
                        </a:solidFill>
                        <a:effectLst/>
                        <a:latin typeface="Arial" panose="020B0604020202020204" pitchFamily="34" charset="0"/>
                      </a:endParaRPr>
                    </a:p>
                  </a:txBody>
                  <a:tcPr marL="0" marR="0" marT="0" marB="0"/>
                </a:tc>
                <a:tc>
                  <a:txBody>
                    <a:bodyPr/>
                    <a:lstStyle/>
                    <a:p>
                      <a:pPr algn="l" fontAlgn="t"/>
                      <a:r>
                        <a:rPr lang="it-IT" sz="1400" u="none" strike="noStrike">
                          <a:effectLst/>
                        </a:rPr>
                        <a:t>SA WG3-LI Rel15 CRs from SA WG3LI#74</a:t>
                      </a:r>
                      <a:endParaRPr lang="it-IT" sz="1400" b="0" i="0" u="none" strike="noStrike">
                        <a:solidFill>
                          <a:srgbClr val="000000"/>
                        </a:solidFill>
                        <a:effectLst/>
                        <a:latin typeface="Arial" panose="020B0604020202020204" pitchFamily="34" charset="0"/>
                      </a:endParaRPr>
                    </a:p>
                  </a:txBody>
                  <a:tcPr marL="0" marR="0" marT="0" marB="0"/>
                </a:tc>
                <a:tc>
                  <a:txBody>
                    <a:bodyPr/>
                    <a:lstStyle/>
                    <a:p>
                      <a:pPr algn="l" fontAlgn="t"/>
                      <a:r>
                        <a:rPr lang="en-GB" sz="1400" u="none" strike="noStrike">
                          <a:effectLst/>
                        </a:rPr>
                        <a:t>SA WG3-LI</a:t>
                      </a:r>
                      <a:endParaRPr lang="en-GB" sz="1400" b="0" i="0" u="none" strike="noStrike">
                        <a:solidFill>
                          <a:srgbClr val="000000"/>
                        </a:solidFill>
                        <a:effectLst/>
                        <a:latin typeface="Arial" panose="020B0604020202020204" pitchFamily="34" charset="0"/>
                      </a:endParaRPr>
                    </a:p>
                  </a:txBody>
                  <a:tcPr marL="0" marR="0" marT="0" marB="0"/>
                </a:tc>
                <a:extLst>
                  <a:ext uri="{0D108BD9-81ED-4DB2-BD59-A6C34878D82A}">
                    <a16:rowId xmlns:a16="http://schemas.microsoft.com/office/drawing/2014/main" val="324489917"/>
                  </a:ext>
                </a:extLst>
              </a:tr>
              <a:tr h="569736">
                <a:tc>
                  <a:txBody>
                    <a:bodyPr/>
                    <a:lstStyle/>
                    <a:p>
                      <a:pPr algn="l" fontAlgn="t"/>
                      <a:r>
                        <a:rPr lang="en-GB" sz="1400" u="none" strike="noStrike">
                          <a:effectLst/>
                        </a:rPr>
                        <a:t>SP-190661</a:t>
                      </a:r>
                      <a:endParaRPr lang="en-GB" sz="1400" b="0" i="0" u="none" strike="noStrike">
                        <a:solidFill>
                          <a:srgbClr val="000000"/>
                        </a:solidFill>
                        <a:effectLst/>
                        <a:latin typeface="Arial" panose="020B0604020202020204" pitchFamily="34" charset="0"/>
                      </a:endParaRPr>
                    </a:p>
                  </a:txBody>
                  <a:tcPr marL="0" marR="0" marT="0" marB="0"/>
                </a:tc>
                <a:tc>
                  <a:txBody>
                    <a:bodyPr/>
                    <a:lstStyle/>
                    <a:p>
                      <a:pPr algn="l" fontAlgn="t"/>
                      <a:r>
                        <a:rPr lang="it-IT" sz="1400" u="none" strike="noStrike">
                          <a:effectLst/>
                        </a:rPr>
                        <a:t>SA WG3-LI Rel15 CRs from SA WG3LI#74-Bis</a:t>
                      </a:r>
                      <a:endParaRPr lang="it-IT" sz="1400" b="0" i="0" u="none" strike="noStrike">
                        <a:solidFill>
                          <a:srgbClr val="000000"/>
                        </a:solidFill>
                        <a:effectLst/>
                        <a:latin typeface="Arial" panose="020B0604020202020204" pitchFamily="34" charset="0"/>
                      </a:endParaRPr>
                    </a:p>
                  </a:txBody>
                  <a:tcPr marL="0" marR="0" marT="0" marB="0"/>
                </a:tc>
                <a:tc>
                  <a:txBody>
                    <a:bodyPr/>
                    <a:lstStyle/>
                    <a:p>
                      <a:pPr algn="l" fontAlgn="t"/>
                      <a:r>
                        <a:rPr lang="en-GB" sz="1400" u="none" strike="noStrike" dirty="0">
                          <a:effectLst/>
                        </a:rPr>
                        <a:t>SA WG3-LI</a:t>
                      </a:r>
                      <a:endParaRPr lang="en-GB" sz="1400" b="0" i="0" u="none" strike="noStrike" dirty="0">
                        <a:solidFill>
                          <a:srgbClr val="000000"/>
                        </a:solidFill>
                        <a:effectLst/>
                        <a:latin typeface="Arial" panose="020B0604020202020204" pitchFamily="34" charset="0"/>
                      </a:endParaRPr>
                    </a:p>
                  </a:txBody>
                  <a:tcPr marL="0" marR="0" marT="0" marB="0"/>
                </a:tc>
                <a:extLst>
                  <a:ext uri="{0D108BD9-81ED-4DB2-BD59-A6C34878D82A}">
                    <a16:rowId xmlns:a16="http://schemas.microsoft.com/office/drawing/2014/main" val="641539586"/>
                  </a:ext>
                </a:extLst>
              </a:tr>
            </a:tbl>
          </a:graphicData>
        </a:graphic>
      </p:graphicFrame>
    </p:spTree>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6">
            <a:extLst>
              <a:ext uri="{FF2B5EF4-FFF2-40B4-BE49-F238E27FC236}">
                <a16:creationId xmlns:a16="http://schemas.microsoft.com/office/drawing/2014/main" id="{F75A4A87-AECA-436F-8449-2A7CC23E1941}"/>
              </a:ext>
            </a:extLst>
          </p:cNvPr>
          <p:cNvSpPr>
            <a:spLocks noGrp="1"/>
          </p:cNvSpPr>
          <p:nvPr>
            <p:ph type="title"/>
          </p:nvPr>
        </p:nvSpPr>
        <p:spPr/>
        <p:txBody>
          <a:bodyPr/>
          <a:lstStyle/>
          <a:p>
            <a:r>
              <a:rPr lang="sv-SE" altLang="sv-SE"/>
              <a:t>Status Report on SA3 Work Items</a:t>
            </a:r>
          </a:p>
        </p:txBody>
      </p:sp>
    </p:spTree>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2">
            <a:extLst>
              <a:ext uri="{FF2B5EF4-FFF2-40B4-BE49-F238E27FC236}">
                <a16:creationId xmlns:a16="http://schemas.microsoft.com/office/drawing/2014/main" id="{14A9882D-3C3D-4A55-BD83-4385F74145F5}"/>
              </a:ext>
            </a:extLst>
          </p:cNvPr>
          <p:cNvSpPr>
            <a:spLocks noGrp="1"/>
          </p:cNvSpPr>
          <p:nvPr>
            <p:ph type="title"/>
          </p:nvPr>
        </p:nvSpPr>
        <p:spPr>
          <a:xfrm>
            <a:off x="838200" y="279400"/>
            <a:ext cx="10515600" cy="1325563"/>
          </a:xfrm>
        </p:spPr>
        <p:txBody>
          <a:bodyPr/>
          <a:lstStyle/>
          <a:p>
            <a:r>
              <a:rPr lang="sv-SE" altLang="sv-SE"/>
              <a:t>5G System Security (Phase 1)</a:t>
            </a:r>
            <a:br>
              <a:rPr lang="sv-SE" altLang="sv-SE"/>
            </a:br>
            <a:r>
              <a:rPr lang="sv-SE" altLang="sv-SE" sz="3600"/>
              <a:t>5GS_Ph1-SEC</a:t>
            </a:r>
            <a:endParaRPr lang="sv-SE" altLang="sv-SE"/>
          </a:p>
        </p:txBody>
      </p:sp>
      <p:sp>
        <p:nvSpPr>
          <p:cNvPr id="22531" name="Content Placeholder 3">
            <a:extLst>
              <a:ext uri="{FF2B5EF4-FFF2-40B4-BE49-F238E27FC236}">
                <a16:creationId xmlns:a16="http://schemas.microsoft.com/office/drawing/2014/main" id="{110DBC1C-610F-4504-9EB5-F8381501BFF1}"/>
              </a:ext>
            </a:extLst>
          </p:cNvPr>
          <p:cNvSpPr>
            <a:spLocks noGrp="1"/>
          </p:cNvSpPr>
          <p:nvPr>
            <p:ph idx="1"/>
          </p:nvPr>
        </p:nvSpPr>
        <p:spPr/>
        <p:txBody>
          <a:bodyPr/>
          <a:lstStyle/>
          <a:p>
            <a:r>
              <a:rPr lang="en-US" altLang="en-US" dirty="0"/>
              <a:t>22 agreed CRs over two meetings with corrections and clarifications</a:t>
            </a:r>
          </a:p>
          <a:p>
            <a:pPr lvl="1"/>
            <a:r>
              <a:rPr lang="en-US" altLang="en-US" dirty="0"/>
              <a:t>Rel-15 CRs to TS 33.501 submitted for approval in SP-190686</a:t>
            </a:r>
          </a:p>
          <a:p>
            <a:pPr lvl="1"/>
            <a:endParaRPr lang="en-US" altLang="en-US" dirty="0"/>
          </a:p>
          <a:p>
            <a:r>
              <a:rPr lang="en-US" altLang="en-US" dirty="0"/>
              <a:t>UDR topic</a:t>
            </a:r>
          </a:p>
          <a:p>
            <a:pPr lvl="1"/>
            <a:r>
              <a:rPr lang="en-US" altLang="en-US" dirty="0"/>
              <a:t>Good progress in the summer with conf calls including a joint one with CT4</a:t>
            </a:r>
          </a:p>
          <a:p>
            <a:pPr lvl="1"/>
            <a:r>
              <a:rPr lang="en-US" altLang="en-US" dirty="0"/>
              <a:t>Agreement is to leave the security mechanisms for protection of subscription credentials in ARPF and UDM to implementation</a:t>
            </a:r>
          </a:p>
          <a:p>
            <a:pPr lvl="1"/>
            <a:r>
              <a:rPr lang="en-US" altLang="en-US" dirty="0"/>
              <a:t>3 related CRs to TS 33.501 submitted for approval in SP-190686</a:t>
            </a:r>
          </a:p>
          <a:p>
            <a:pPr lvl="1"/>
            <a:r>
              <a:rPr lang="en-US" altLang="en-US" dirty="0"/>
              <a:t>Agreement to start a </a:t>
            </a:r>
            <a:r>
              <a:rPr lang="en-US" altLang="en-US"/>
              <a:t>study </a:t>
            </a:r>
            <a:r>
              <a:rPr lang="en-US"/>
              <a:t>on </a:t>
            </a:r>
            <a:r>
              <a:rPr lang="en-US" dirty="0"/>
              <a:t>storage and transport of 5GC security parameters for ARPF authentication in SP-190708</a:t>
            </a:r>
            <a:endParaRPr lang="en-US" altLang="en-US" dirty="0"/>
          </a:p>
          <a:p>
            <a:pPr lvl="1"/>
            <a:endParaRPr lang="en-US" altLang="en-US" dirty="0"/>
          </a:p>
          <a:p>
            <a:pPr lvl="1"/>
            <a:endParaRPr lang="en-US" altLang="en-US" dirty="0"/>
          </a:p>
          <a:p>
            <a:pPr lvl="1"/>
            <a:endParaRPr lang="en-US" altLang="en-US" dirty="0"/>
          </a:p>
          <a:p>
            <a:endParaRPr lang="en-US" altLang="en-US" dirty="0"/>
          </a:p>
          <a:p>
            <a:endParaRPr lang="sv-SE" altLang="sv-SE" dirty="0"/>
          </a:p>
        </p:txBody>
      </p:sp>
    </p:spTree>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2">
            <a:extLst>
              <a:ext uri="{FF2B5EF4-FFF2-40B4-BE49-F238E27FC236}">
                <a16:creationId xmlns:a16="http://schemas.microsoft.com/office/drawing/2014/main" id="{EE5B4F66-EC57-4D26-825B-AA648CE88872}"/>
              </a:ext>
            </a:extLst>
          </p:cNvPr>
          <p:cNvSpPr>
            <a:spLocks noGrp="1"/>
          </p:cNvSpPr>
          <p:nvPr>
            <p:ph type="title"/>
          </p:nvPr>
        </p:nvSpPr>
        <p:spPr>
          <a:xfrm>
            <a:off x="838200" y="238125"/>
            <a:ext cx="10515600" cy="1325563"/>
          </a:xfrm>
        </p:spPr>
        <p:txBody>
          <a:bodyPr/>
          <a:lstStyle/>
          <a:p>
            <a:r>
              <a:rPr lang="sv-SE" altLang="sv-SE"/>
              <a:t>Mission Critical </a:t>
            </a:r>
            <a:br>
              <a:rPr lang="sv-SE" altLang="sv-SE"/>
            </a:br>
            <a:r>
              <a:rPr lang="sv-SE" altLang="sv-SE" sz="3600"/>
              <a:t>MCPTT, eMCSec, MCXSec, MONASTERY_SEC</a:t>
            </a:r>
            <a:endParaRPr lang="sv-SE" altLang="sv-SE"/>
          </a:p>
        </p:txBody>
      </p:sp>
      <p:sp>
        <p:nvSpPr>
          <p:cNvPr id="20483" name="Content Placeholder 3">
            <a:extLst>
              <a:ext uri="{FF2B5EF4-FFF2-40B4-BE49-F238E27FC236}">
                <a16:creationId xmlns:a16="http://schemas.microsoft.com/office/drawing/2014/main" id="{1FABEECB-69D4-46F2-9459-826A8DC574AC}"/>
              </a:ext>
            </a:extLst>
          </p:cNvPr>
          <p:cNvSpPr>
            <a:spLocks noGrp="1"/>
          </p:cNvSpPr>
          <p:nvPr>
            <p:ph idx="1"/>
          </p:nvPr>
        </p:nvSpPr>
        <p:spPr/>
        <p:txBody>
          <a:bodyPr/>
          <a:lstStyle/>
          <a:p>
            <a:r>
              <a:rPr lang="en-US" altLang="en-US" dirty="0"/>
              <a:t>MCXSec</a:t>
            </a:r>
          </a:p>
          <a:p>
            <a:pPr lvl="1"/>
            <a:r>
              <a:rPr lang="en-US" altLang="en-US" dirty="0"/>
              <a:t>Completion rate: 45% (unchanged)</a:t>
            </a:r>
          </a:p>
          <a:p>
            <a:pPr lvl="1"/>
            <a:endParaRPr lang="en-US" altLang="en-US" dirty="0"/>
          </a:p>
          <a:p>
            <a:r>
              <a:rPr lang="en-US" altLang="en-US" dirty="0"/>
              <a:t>Minor corrections to fix a hash value</a:t>
            </a:r>
          </a:p>
          <a:p>
            <a:pPr lvl="1"/>
            <a:r>
              <a:rPr lang="en-US" altLang="en-US" dirty="0"/>
              <a:t>Rel-15 CRs to TS 33.180 for approval in SP-190680</a:t>
            </a:r>
          </a:p>
          <a:p>
            <a:pPr lvl="1"/>
            <a:endParaRPr lang="en-US" altLang="en-US" dirty="0"/>
          </a:p>
          <a:p>
            <a:r>
              <a:rPr lang="en-US" altLang="en-US" dirty="0"/>
              <a:t>Some LS exchange related to the ETSI Plugtest</a:t>
            </a:r>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0A6BDC-C0A7-4596-BE2C-A0505E60F464}"/>
              </a:ext>
            </a:extLst>
          </p:cNvPr>
          <p:cNvSpPr>
            <a:spLocks noGrp="1"/>
          </p:cNvSpPr>
          <p:nvPr>
            <p:ph type="title"/>
          </p:nvPr>
        </p:nvSpPr>
        <p:spPr/>
        <p:txBody>
          <a:bodyPr/>
          <a:lstStyle/>
          <a:p>
            <a:r>
              <a:rPr lang="sv-SE" dirty="0"/>
              <a:t>News!</a:t>
            </a:r>
          </a:p>
        </p:txBody>
      </p:sp>
      <p:sp>
        <p:nvSpPr>
          <p:cNvPr id="3" name="Content Placeholder 2">
            <a:extLst>
              <a:ext uri="{FF2B5EF4-FFF2-40B4-BE49-F238E27FC236}">
                <a16:creationId xmlns:a16="http://schemas.microsoft.com/office/drawing/2014/main" id="{666C8A38-A592-4F23-85BF-32325E014CB4}"/>
              </a:ext>
            </a:extLst>
          </p:cNvPr>
          <p:cNvSpPr>
            <a:spLocks noGrp="1"/>
          </p:cNvSpPr>
          <p:nvPr>
            <p:ph idx="1"/>
          </p:nvPr>
        </p:nvSpPr>
        <p:spPr/>
        <p:txBody>
          <a:bodyPr/>
          <a:lstStyle/>
          <a:p>
            <a:r>
              <a:rPr lang="en-US" altLang="ja-JP" dirty="0"/>
              <a:t>Potential vice chairs election in SA3#97 (November)</a:t>
            </a:r>
          </a:p>
          <a:p>
            <a:pPr lvl="1"/>
            <a:endParaRPr lang="en-US" altLang="ja-JP" dirty="0"/>
          </a:p>
          <a:p>
            <a:pPr lvl="1"/>
            <a:r>
              <a:rPr lang="en-US" altLang="ja-JP" dirty="0"/>
              <a:t>Two candidates announced in SA3#96</a:t>
            </a:r>
          </a:p>
          <a:p>
            <a:pPr lvl="2"/>
            <a:r>
              <a:rPr lang="en-US" altLang="ja-JP" dirty="0" err="1"/>
              <a:t>Rajavelsamy</a:t>
            </a:r>
            <a:r>
              <a:rPr lang="en-US" altLang="ja-JP" dirty="0"/>
              <a:t> </a:t>
            </a:r>
            <a:r>
              <a:rPr lang="en-US" altLang="ja-JP" dirty="0" err="1"/>
              <a:t>Rajadurai</a:t>
            </a:r>
            <a:r>
              <a:rPr lang="en-US" altLang="ja-JP" dirty="0"/>
              <a:t> (Samsung)</a:t>
            </a:r>
          </a:p>
          <a:p>
            <a:pPr lvl="2"/>
            <a:r>
              <a:rPr lang="en-US" altLang="ja-JP" dirty="0"/>
              <a:t>Minpeng Qi (China Mobile)</a:t>
            </a:r>
          </a:p>
          <a:p>
            <a:pPr lvl="1"/>
            <a:endParaRPr lang="en-US" altLang="ja-JP" sz="1800" b="1" dirty="0"/>
          </a:p>
          <a:p>
            <a:pPr lvl="1"/>
            <a:r>
              <a:rPr lang="en-US" altLang="ja-JP" dirty="0"/>
              <a:t>Good luck!</a:t>
            </a:r>
          </a:p>
          <a:p>
            <a:pPr lvl="1"/>
            <a:endParaRPr lang="en-US" altLang="ja-JP" dirty="0">
              <a:highlight>
                <a:srgbClr val="FFFF00"/>
              </a:highlight>
            </a:endParaRPr>
          </a:p>
          <a:p>
            <a:pPr lvl="1"/>
            <a:endParaRPr lang="en-US" altLang="ja-JP" dirty="0">
              <a:highlight>
                <a:srgbClr val="FFFF00"/>
              </a:highlight>
            </a:endParaRPr>
          </a:p>
          <a:p>
            <a:pPr lvl="1"/>
            <a:endParaRPr lang="en-US" altLang="ja-JP" dirty="0"/>
          </a:p>
          <a:p>
            <a:endParaRPr lang="sv-SE" sz="3200" dirty="0"/>
          </a:p>
        </p:txBody>
      </p:sp>
      <p:sp>
        <p:nvSpPr>
          <p:cNvPr id="4" name="Content Placeholder 3">
            <a:extLst>
              <a:ext uri="{FF2B5EF4-FFF2-40B4-BE49-F238E27FC236}">
                <a16:creationId xmlns:a16="http://schemas.microsoft.com/office/drawing/2014/main" id="{F018F96A-616C-4298-A501-BC503C92FED3}"/>
              </a:ext>
            </a:extLst>
          </p:cNvPr>
          <p:cNvSpPr>
            <a:spLocks noGrp="1"/>
          </p:cNvSpPr>
          <p:nvPr>
            <p:ph idx="10"/>
          </p:nvPr>
        </p:nvSpPr>
        <p:spPr/>
        <p:txBody>
          <a:bodyPr/>
          <a:lstStyle/>
          <a:p>
            <a:r>
              <a:rPr lang="sv-SE" dirty="0"/>
              <a:t>Completed Rel-16 work items</a:t>
            </a:r>
          </a:p>
          <a:p>
            <a:pPr lvl="1"/>
            <a:endParaRPr lang="en-GB" dirty="0"/>
          </a:p>
          <a:p>
            <a:pPr lvl="1"/>
            <a:r>
              <a:rPr lang="en-GB" dirty="0"/>
              <a:t>Security Assurance Specification for 5G</a:t>
            </a:r>
            <a:r>
              <a:rPr lang="sv-SE" dirty="0"/>
              <a:t> </a:t>
            </a:r>
            <a:r>
              <a:rPr lang="sv-SE" dirty="0">
                <a:solidFill>
                  <a:schemeClr val="dk1"/>
                </a:solidFill>
                <a:latin typeface="Arial" panose="020B0604020202020204" pitchFamily="34" charset="0"/>
                <a:ea typeface="Batang" panose="02030600000101010101" pitchFamily="18" charset="-127"/>
              </a:rPr>
              <a:t>(</a:t>
            </a:r>
            <a:r>
              <a:rPr lang="sv-SE" dirty="0"/>
              <a:t>SCAS_5G)</a:t>
            </a:r>
          </a:p>
          <a:p>
            <a:pPr lvl="2"/>
            <a:r>
              <a:rPr lang="sv-SE" dirty="0"/>
              <a:t>8 </a:t>
            </a:r>
            <a:r>
              <a:rPr lang="sv-SE"/>
              <a:t>remaining specifications </a:t>
            </a:r>
            <a:r>
              <a:rPr lang="sv-SE" dirty="0"/>
              <a:t>sent for approval</a:t>
            </a:r>
          </a:p>
          <a:p>
            <a:pPr lvl="2"/>
            <a:endParaRPr lang="sv-SE" dirty="0"/>
          </a:p>
          <a:p>
            <a:pPr lvl="1"/>
            <a:r>
              <a:rPr lang="en-US" dirty="0"/>
              <a:t>Security aspects of single radio voice continuity from 5GS to UTRAN (5GS_UTRAN_SEC)</a:t>
            </a:r>
          </a:p>
          <a:p>
            <a:pPr lvl="2"/>
            <a:r>
              <a:rPr lang="en-US" dirty="0"/>
              <a:t>Re-16 CR to TS 33.501 sent for approval</a:t>
            </a:r>
          </a:p>
          <a:p>
            <a:pPr lvl="1"/>
            <a:endParaRPr lang="sv-SE" dirty="0"/>
          </a:p>
          <a:p>
            <a:pPr lvl="1"/>
            <a:endParaRPr lang="sv-SE" dirty="0"/>
          </a:p>
        </p:txBody>
      </p:sp>
    </p:spTree>
    <p:extLst>
      <p:ext uri="{BB962C8B-B14F-4D97-AF65-F5344CB8AC3E}">
        <p14:creationId xmlns:p14="http://schemas.microsoft.com/office/powerpoint/2010/main" val="997878272"/>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2">
            <a:extLst>
              <a:ext uri="{FF2B5EF4-FFF2-40B4-BE49-F238E27FC236}">
                <a16:creationId xmlns:a16="http://schemas.microsoft.com/office/drawing/2014/main" id="{18FCAD33-C6B2-4A91-B6E7-E9684D6C6F91}"/>
              </a:ext>
            </a:extLst>
          </p:cNvPr>
          <p:cNvSpPr>
            <a:spLocks noGrp="1"/>
          </p:cNvSpPr>
          <p:nvPr>
            <p:ph type="title"/>
          </p:nvPr>
        </p:nvSpPr>
        <p:spPr>
          <a:xfrm>
            <a:off x="838200" y="279400"/>
            <a:ext cx="10515600" cy="1325563"/>
          </a:xfrm>
        </p:spPr>
        <p:txBody>
          <a:bodyPr/>
          <a:lstStyle/>
          <a:p>
            <a:r>
              <a:rPr lang="sv-SE" altLang="sv-SE"/>
              <a:t>Common API Framework</a:t>
            </a:r>
            <a:br>
              <a:rPr lang="sv-SE" altLang="sv-SE"/>
            </a:br>
            <a:r>
              <a:rPr lang="sv-SE" altLang="sv-SE" sz="3600"/>
              <a:t>eCAPIF_Sec</a:t>
            </a:r>
            <a:endParaRPr lang="sv-SE" altLang="sv-SE"/>
          </a:p>
        </p:txBody>
      </p:sp>
      <p:sp>
        <p:nvSpPr>
          <p:cNvPr id="21507" name="Content Placeholder 3">
            <a:extLst>
              <a:ext uri="{FF2B5EF4-FFF2-40B4-BE49-F238E27FC236}">
                <a16:creationId xmlns:a16="http://schemas.microsoft.com/office/drawing/2014/main" id="{3EBB2D62-3237-409E-80A0-9743DBFD82CB}"/>
              </a:ext>
            </a:extLst>
          </p:cNvPr>
          <p:cNvSpPr>
            <a:spLocks noGrp="1"/>
          </p:cNvSpPr>
          <p:nvPr>
            <p:ph idx="1"/>
          </p:nvPr>
        </p:nvSpPr>
        <p:spPr/>
        <p:txBody>
          <a:bodyPr/>
          <a:lstStyle/>
          <a:p>
            <a:endParaRPr lang="en-US" altLang="en-US" dirty="0"/>
          </a:p>
          <a:p>
            <a:r>
              <a:rPr lang="en-US" altLang="en-US" dirty="0"/>
              <a:t>Completion rate: 30 </a:t>
            </a:r>
            <a:r>
              <a:rPr lang="en-US" altLang="ja-JP" dirty="0">
                <a:sym typeface="Wingdings" panose="05000000000000000000" pitchFamily="2" charset="2"/>
              </a:rPr>
              <a:t> 90%</a:t>
            </a:r>
          </a:p>
          <a:p>
            <a:endParaRPr lang="en-US" altLang="en-US" dirty="0"/>
          </a:p>
          <a:p>
            <a:r>
              <a:rPr lang="en-US" altLang="en-US" dirty="0"/>
              <a:t>Requirement and security procedures for the new CAPIF reference points</a:t>
            </a:r>
          </a:p>
          <a:p>
            <a:pPr lvl="1"/>
            <a:r>
              <a:rPr lang="en-US" altLang="en-US" dirty="0"/>
              <a:t>Rel-16 CRs to TS 33.122 for approval in SP-190678</a:t>
            </a:r>
          </a:p>
          <a:p>
            <a:endParaRPr lang="en-US" altLang="en-US" dirty="0"/>
          </a:p>
          <a:p>
            <a:endParaRPr lang="sv-SE" altLang="sv-SE" dirty="0"/>
          </a:p>
        </p:txBody>
      </p:sp>
    </p:spTree>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a:extLst>
              <a:ext uri="{FF2B5EF4-FFF2-40B4-BE49-F238E27FC236}">
                <a16:creationId xmlns:a16="http://schemas.microsoft.com/office/drawing/2014/main" id="{B011291B-7D4E-4F0E-9DD1-5AC107CD64EA}"/>
              </a:ext>
            </a:extLst>
          </p:cNvPr>
          <p:cNvSpPr>
            <a:spLocks noGrp="1"/>
          </p:cNvSpPr>
          <p:nvPr>
            <p:ph type="title"/>
          </p:nvPr>
        </p:nvSpPr>
        <p:spPr>
          <a:xfrm>
            <a:off x="838200" y="279400"/>
            <a:ext cx="10515600" cy="1325563"/>
          </a:xfrm>
        </p:spPr>
        <p:txBody>
          <a:bodyPr/>
          <a:lstStyle/>
          <a:p>
            <a:r>
              <a:rPr lang="sv-SE" altLang="sv-SE"/>
              <a:t>Security Assurance</a:t>
            </a:r>
            <a:br>
              <a:rPr lang="sv-SE" altLang="sv-SE"/>
            </a:br>
            <a:r>
              <a:rPr lang="sv-SE" altLang="sv-SE" sz="3600"/>
              <a:t>SCAS_5G</a:t>
            </a:r>
            <a:endParaRPr lang="sv-SE" altLang="sv-SE"/>
          </a:p>
        </p:txBody>
      </p:sp>
      <p:sp>
        <p:nvSpPr>
          <p:cNvPr id="3" name="Content Placeholder 2">
            <a:extLst>
              <a:ext uri="{FF2B5EF4-FFF2-40B4-BE49-F238E27FC236}">
                <a16:creationId xmlns:a16="http://schemas.microsoft.com/office/drawing/2014/main" id="{EF3AE641-95BC-4891-A52C-F4ACE075D3AF}"/>
              </a:ext>
            </a:extLst>
          </p:cNvPr>
          <p:cNvSpPr>
            <a:spLocks noGrp="1"/>
          </p:cNvSpPr>
          <p:nvPr>
            <p:ph idx="1"/>
          </p:nvPr>
        </p:nvSpPr>
        <p:spPr>
          <a:xfrm>
            <a:off x="882501" y="1825625"/>
            <a:ext cx="3095023" cy="4351338"/>
          </a:xfrm>
        </p:spPr>
        <p:txBody>
          <a:bodyPr/>
          <a:lstStyle/>
          <a:p>
            <a:pPr>
              <a:defRPr/>
            </a:pPr>
            <a:r>
              <a:rPr lang="en-US" altLang="en-US" sz="2000" dirty="0"/>
              <a:t>Completion rate:</a:t>
            </a:r>
          </a:p>
          <a:p>
            <a:pPr lvl="1">
              <a:defRPr/>
            </a:pPr>
            <a:r>
              <a:rPr lang="en-US" altLang="en-US" sz="1800" dirty="0"/>
              <a:t>SCAS_5G: 60 </a:t>
            </a:r>
            <a:r>
              <a:rPr lang="en-US" altLang="ja-JP" sz="1800" dirty="0">
                <a:sym typeface="Wingdings" panose="05000000000000000000" pitchFamily="2" charset="2"/>
              </a:rPr>
              <a:t> 100%</a:t>
            </a:r>
          </a:p>
          <a:p>
            <a:pPr>
              <a:defRPr/>
            </a:pPr>
            <a:endParaRPr lang="en-US" altLang="ja-JP" sz="2000" dirty="0"/>
          </a:p>
          <a:p>
            <a:pPr>
              <a:defRPr/>
            </a:pPr>
            <a:r>
              <a:rPr lang="en-US" altLang="ja-JP" sz="2000" dirty="0"/>
              <a:t>All Remaining SCAS_5G specifications except TS 33.511 are sent for information and approval</a:t>
            </a:r>
          </a:p>
          <a:p>
            <a:pPr>
              <a:defRPr/>
            </a:pPr>
            <a:endParaRPr lang="en-US" altLang="en-US" sz="2000" dirty="0"/>
          </a:p>
          <a:p>
            <a:pPr>
              <a:defRPr/>
            </a:pPr>
            <a:r>
              <a:rPr lang="en-US" altLang="en-US" sz="2000" dirty="0"/>
              <a:t>Rel-16 CRs to TR 33.926, TS 33.512 and TR 33.117 for approval in SP-190688</a:t>
            </a:r>
          </a:p>
          <a:p>
            <a:pPr>
              <a:defRPr/>
            </a:pPr>
            <a:endParaRPr lang="en-US" altLang="en-US" sz="2000" dirty="0">
              <a:highlight>
                <a:srgbClr val="FFFF00"/>
              </a:highlight>
            </a:endParaRPr>
          </a:p>
          <a:p>
            <a:pPr>
              <a:defRPr/>
            </a:pPr>
            <a:endParaRPr lang="en-US" altLang="en-US" sz="2000" dirty="0"/>
          </a:p>
          <a:p>
            <a:pPr>
              <a:defRPr/>
            </a:pPr>
            <a:endParaRPr lang="sv-SE" sz="2000" dirty="0"/>
          </a:p>
        </p:txBody>
      </p:sp>
      <p:sp>
        <p:nvSpPr>
          <p:cNvPr id="4" name="Rectangle 3">
            <a:extLst>
              <a:ext uri="{FF2B5EF4-FFF2-40B4-BE49-F238E27FC236}">
                <a16:creationId xmlns:a16="http://schemas.microsoft.com/office/drawing/2014/main" id="{C7706246-4E65-4D6E-B7A0-FF34F179C0CE}"/>
              </a:ext>
            </a:extLst>
          </p:cNvPr>
          <p:cNvSpPr/>
          <p:nvPr/>
        </p:nvSpPr>
        <p:spPr bwMode="auto">
          <a:xfrm>
            <a:off x="7796213" y="1825625"/>
            <a:ext cx="3049587" cy="4392613"/>
          </a:xfrm>
          <a:prstGeom prst="rect">
            <a:avLst/>
          </a:prstGeom>
          <a:solidFill>
            <a:schemeClr val="tx1">
              <a:lumMod val="10000"/>
              <a:lumOff val="90000"/>
            </a:schemeClr>
          </a:solidFill>
          <a:ln w="12700" cap="flat" cmpd="sng" algn="ctr">
            <a:noFill/>
            <a:prstDash val="solid"/>
            <a:round/>
            <a:headEnd type="none" w="med" len="med"/>
            <a:tailEnd type="none" w="med" len="med"/>
          </a:ln>
          <a:effectLst/>
        </p:spPr>
        <p:txBody>
          <a:bodyPr lIns="72000" tIns="36000" rIns="73152" bIns="36576"/>
          <a:lstStyle/>
          <a:p>
            <a:pPr marL="357188" indent="-357188" eaLnBrk="1" hangingPunct="1">
              <a:spcBef>
                <a:spcPts val="300"/>
              </a:spcBef>
              <a:buFont typeface="Ericsson Hilda" panose="00000500000000000000" pitchFamily="2" charset="0"/>
              <a:buChar char="—"/>
              <a:defRPr/>
            </a:pPr>
            <a:endParaRPr lang="sv-SE" sz="2000" dirty="0" err="1">
              <a:solidFill>
                <a:schemeClr val="bg1"/>
              </a:solidFill>
              <a:latin typeface="+mn-lt"/>
              <a:ea typeface="华文细黑" panose="02010600040101010101" pitchFamily="2" charset="-122"/>
              <a:cs typeface="华文细黑" panose="02010600040101010101" pitchFamily="2" charset="-122"/>
            </a:endParaRPr>
          </a:p>
        </p:txBody>
      </p:sp>
      <p:sp>
        <p:nvSpPr>
          <p:cNvPr id="5" name="Rectangle 4">
            <a:extLst>
              <a:ext uri="{FF2B5EF4-FFF2-40B4-BE49-F238E27FC236}">
                <a16:creationId xmlns:a16="http://schemas.microsoft.com/office/drawing/2014/main" id="{FE184579-E19D-4D7C-9066-747EB04997C1}"/>
              </a:ext>
            </a:extLst>
          </p:cNvPr>
          <p:cNvSpPr/>
          <p:nvPr/>
        </p:nvSpPr>
        <p:spPr bwMode="auto">
          <a:xfrm>
            <a:off x="4319588" y="1825625"/>
            <a:ext cx="2887662" cy="4392613"/>
          </a:xfrm>
          <a:prstGeom prst="rect">
            <a:avLst/>
          </a:prstGeom>
          <a:solidFill>
            <a:schemeClr val="tx1">
              <a:lumMod val="10000"/>
              <a:lumOff val="90000"/>
            </a:schemeClr>
          </a:solidFill>
          <a:ln w="12700" cap="flat" cmpd="sng" algn="ctr">
            <a:noFill/>
            <a:prstDash val="solid"/>
            <a:round/>
            <a:headEnd type="none" w="med" len="med"/>
            <a:tailEnd type="none" w="med" len="med"/>
          </a:ln>
          <a:effectLst/>
        </p:spPr>
        <p:txBody>
          <a:bodyPr lIns="72000" tIns="36000" rIns="73152" bIns="36576"/>
          <a:lstStyle/>
          <a:p>
            <a:pPr marL="357188" indent="-357188" eaLnBrk="1" hangingPunct="1">
              <a:spcBef>
                <a:spcPts val="300"/>
              </a:spcBef>
              <a:buFont typeface="Ericsson Hilda" panose="00000500000000000000" pitchFamily="2" charset="0"/>
              <a:buChar char="—"/>
              <a:defRPr/>
            </a:pPr>
            <a:endParaRPr lang="sv-SE" sz="2000" dirty="0" err="1">
              <a:solidFill>
                <a:schemeClr val="bg1"/>
              </a:solidFill>
              <a:latin typeface="+mn-lt"/>
              <a:ea typeface="华文细黑" panose="02010600040101010101" pitchFamily="2" charset="-122"/>
              <a:cs typeface="华文细黑" panose="02010600040101010101" pitchFamily="2" charset="-122"/>
            </a:endParaRPr>
          </a:p>
        </p:txBody>
      </p:sp>
      <p:sp>
        <p:nvSpPr>
          <p:cNvPr id="23558" name="TextBox 5">
            <a:extLst>
              <a:ext uri="{FF2B5EF4-FFF2-40B4-BE49-F238E27FC236}">
                <a16:creationId xmlns:a16="http://schemas.microsoft.com/office/drawing/2014/main" id="{96200B0B-1DE3-4F57-8C85-3EE5D689968A}"/>
              </a:ext>
            </a:extLst>
          </p:cNvPr>
          <p:cNvSpPr txBox="1">
            <a:spLocks noChangeArrowheads="1"/>
          </p:cNvSpPr>
          <p:nvPr/>
        </p:nvSpPr>
        <p:spPr bwMode="auto">
          <a:xfrm>
            <a:off x="9958388" y="2413000"/>
            <a:ext cx="482600" cy="746125"/>
          </a:xfrm>
          <a:prstGeom prst="rect">
            <a:avLst/>
          </a:prstGeom>
          <a:solidFill>
            <a:schemeClr val="bg1"/>
          </a:solidFill>
          <a:ln w="19050">
            <a:solidFill>
              <a:schemeClr val="tx1"/>
            </a:solidFill>
            <a:miter lim="800000"/>
            <a:headEnd/>
            <a:tailEnd/>
          </a:ln>
        </p:spPr>
        <p:txBody>
          <a:bodyPr lIns="0" tIns="18000" rIns="0" bIns="0"/>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Clr>
                <a:schemeClr val="tx1"/>
              </a:buClr>
              <a:buFontTx/>
              <a:buNone/>
            </a:pPr>
            <a:r>
              <a:rPr lang="en-US" altLang="sv-SE" sz="1200">
                <a:latin typeface="Ericsson Technical Icons" panose="00000500000000000000" pitchFamily="2" charset="0"/>
              </a:rPr>
              <a:t>s</a:t>
            </a:r>
            <a:br>
              <a:rPr lang="en-US" altLang="sv-SE" sz="1200">
                <a:latin typeface="Ericsson Technical Icons" panose="00000500000000000000" pitchFamily="2" charset="0"/>
              </a:rPr>
            </a:br>
            <a:r>
              <a:rPr lang="en-US" altLang="sv-SE" sz="1200">
                <a:latin typeface="Ericsson Technical Icons" panose="00000500000000000000" pitchFamily="2" charset="0"/>
              </a:rPr>
              <a:t>d</a:t>
            </a:r>
          </a:p>
          <a:p>
            <a:pPr algn="ctr">
              <a:lnSpc>
                <a:spcPct val="100000"/>
              </a:lnSpc>
              <a:spcBef>
                <a:spcPct val="0"/>
              </a:spcBef>
              <a:buClr>
                <a:schemeClr val="tx1"/>
              </a:buClr>
              <a:buFontTx/>
              <a:buNone/>
            </a:pPr>
            <a:r>
              <a:rPr lang="en-US" altLang="sv-SE" sz="1200">
                <a:latin typeface="Arial" panose="020B0604020202020204" pitchFamily="34" charset="0"/>
              </a:rPr>
              <a:t>UDM</a:t>
            </a:r>
          </a:p>
        </p:txBody>
      </p:sp>
      <p:sp>
        <p:nvSpPr>
          <p:cNvPr id="23559" name="TextBox 6">
            <a:extLst>
              <a:ext uri="{FF2B5EF4-FFF2-40B4-BE49-F238E27FC236}">
                <a16:creationId xmlns:a16="http://schemas.microsoft.com/office/drawing/2014/main" id="{CFC9D714-88D0-4042-AA39-2985F8098CD1}"/>
              </a:ext>
            </a:extLst>
          </p:cNvPr>
          <p:cNvSpPr txBox="1">
            <a:spLocks noChangeArrowheads="1"/>
          </p:cNvSpPr>
          <p:nvPr/>
        </p:nvSpPr>
        <p:spPr bwMode="auto">
          <a:xfrm>
            <a:off x="8782050" y="2413000"/>
            <a:ext cx="484188" cy="746125"/>
          </a:xfrm>
          <a:prstGeom prst="rect">
            <a:avLst/>
          </a:prstGeom>
          <a:solidFill>
            <a:schemeClr val="bg1"/>
          </a:solidFill>
          <a:ln w="19050">
            <a:solidFill>
              <a:schemeClr val="tx1"/>
            </a:solidFill>
            <a:miter lim="800000"/>
            <a:headEnd/>
            <a:tailEnd/>
          </a:ln>
        </p:spPr>
        <p:txBody>
          <a:bodyPr lIns="0" tIns="18000" rIns="0" bIns="0"/>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Clr>
                <a:schemeClr val="tx1"/>
              </a:buClr>
              <a:buFontTx/>
              <a:buNone/>
            </a:pPr>
            <a:r>
              <a:rPr lang="en-US" altLang="sv-SE" sz="2400">
                <a:latin typeface="Ericsson Technical Icons" panose="00000500000000000000" pitchFamily="2" charset="0"/>
              </a:rPr>
              <a:t>S</a:t>
            </a:r>
            <a:endParaRPr lang="en-US" altLang="sv-SE" sz="2400">
              <a:latin typeface="Arial" panose="020B0604020202020204" pitchFamily="34" charset="0"/>
            </a:endParaRPr>
          </a:p>
          <a:p>
            <a:pPr algn="ctr">
              <a:lnSpc>
                <a:spcPct val="100000"/>
              </a:lnSpc>
              <a:spcBef>
                <a:spcPct val="0"/>
              </a:spcBef>
              <a:buClr>
                <a:schemeClr val="tx1"/>
              </a:buClr>
              <a:buFontTx/>
              <a:buNone/>
            </a:pPr>
            <a:r>
              <a:rPr lang="en-US" altLang="sv-SE" sz="1200">
                <a:latin typeface="Arial" panose="020B0604020202020204" pitchFamily="34" charset="0"/>
              </a:rPr>
              <a:t>AUSF</a:t>
            </a:r>
          </a:p>
          <a:p>
            <a:pPr algn="ctr">
              <a:lnSpc>
                <a:spcPct val="100000"/>
              </a:lnSpc>
              <a:spcBef>
                <a:spcPct val="0"/>
              </a:spcBef>
              <a:buClr>
                <a:schemeClr val="tx1"/>
              </a:buClr>
              <a:buFontTx/>
              <a:buNone/>
            </a:pPr>
            <a:br>
              <a:rPr lang="en-US" altLang="sv-SE" sz="1200">
                <a:latin typeface="Arial" panose="020B0604020202020204" pitchFamily="34" charset="0"/>
              </a:rPr>
            </a:br>
            <a:br>
              <a:rPr lang="en-US" altLang="sv-SE" sz="1200">
                <a:latin typeface="Arial" panose="020B0604020202020204" pitchFamily="34" charset="0"/>
              </a:rPr>
            </a:br>
            <a:endParaRPr lang="en-US" altLang="sv-SE" sz="1200">
              <a:latin typeface="Arial" panose="020B0604020202020204" pitchFamily="34" charset="0"/>
            </a:endParaRPr>
          </a:p>
        </p:txBody>
      </p:sp>
      <p:sp>
        <p:nvSpPr>
          <p:cNvPr id="23560" name="TextBox 7">
            <a:extLst>
              <a:ext uri="{FF2B5EF4-FFF2-40B4-BE49-F238E27FC236}">
                <a16:creationId xmlns:a16="http://schemas.microsoft.com/office/drawing/2014/main" id="{E87A03B4-1CA1-4D7B-AE9C-D00D2FCE575A}"/>
              </a:ext>
            </a:extLst>
          </p:cNvPr>
          <p:cNvSpPr txBox="1">
            <a:spLocks noChangeArrowheads="1"/>
          </p:cNvSpPr>
          <p:nvPr/>
        </p:nvSpPr>
        <p:spPr bwMode="auto">
          <a:xfrm>
            <a:off x="4872038" y="3914775"/>
            <a:ext cx="484187" cy="746125"/>
          </a:xfrm>
          <a:prstGeom prst="rect">
            <a:avLst/>
          </a:prstGeom>
          <a:solidFill>
            <a:schemeClr val="bg1"/>
          </a:solidFill>
          <a:ln w="19050">
            <a:solidFill>
              <a:schemeClr val="tx1"/>
            </a:solidFill>
            <a:miter lim="800000"/>
            <a:headEnd/>
            <a:tailEnd/>
          </a:ln>
        </p:spPr>
        <p:txBody>
          <a:bodyPr lIns="0" tIns="18000" rIns="0" bIns="0"/>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Clr>
                <a:schemeClr val="tx1"/>
              </a:buClr>
              <a:buFontTx/>
              <a:buNone/>
            </a:pPr>
            <a:r>
              <a:rPr lang="en-US" altLang="sv-SE" sz="2400">
                <a:latin typeface="Ericsson Technical Icons" panose="00000500000000000000" pitchFamily="2" charset="0"/>
              </a:rPr>
              <a:t>S</a:t>
            </a:r>
            <a:endParaRPr lang="en-US" altLang="sv-SE" sz="2400">
              <a:latin typeface="Arial" panose="020B0604020202020204" pitchFamily="34" charset="0"/>
            </a:endParaRPr>
          </a:p>
          <a:p>
            <a:pPr algn="ctr">
              <a:lnSpc>
                <a:spcPct val="100000"/>
              </a:lnSpc>
              <a:spcBef>
                <a:spcPct val="0"/>
              </a:spcBef>
              <a:buClr>
                <a:schemeClr val="tx1"/>
              </a:buClr>
              <a:buFontTx/>
              <a:buNone/>
            </a:pPr>
            <a:r>
              <a:rPr lang="en-US" altLang="sv-SE" sz="1200">
                <a:latin typeface="Arial" panose="020B0604020202020204" pitchFamily="34" charset="0"/>
              </a:rPr>
              <a:t>AMF</a:t>
            </a:r>
          </a:p>
          <a:p>
            <a:pPr algn="ctr">
              <a:lnSpc>
                <a:spcPct val="100000"/>
              </a:lnSpc>
              <a:spcBef>
                <a:spcPct val="0"/>
              </a:spcBef>
              <a:buClr>
                <a:schemeClr val="tx1"/>
              </a:buClr>
              <a:buFontTx/>
              <a:buNone/>
            </a:pPr>
            <a:br>
              <a:rPr lang="en-US" altLang="sv-SE" sz="1200">
                <a:latin typeface="Arial" panose="020B0604020202020204" pitchFamily="34" charset="0"/>
              </a:rPr>
            </a:br>
            <a:br>
              <a:rPr lang="en-US" altLang="sv-SE" sz="1200">
                <a:latin typeface="Arial" panose="020B0604020202020204" pitchFamily="34" charset="0"/>
              </a:rPr>
            </a:br>
            <a:endParaRPr lang="en-US" altLang="sv-SE" sz="1200">
              <a:latin typeface="Arial" panose="020B0604020202020204" pitchFamily="34" charset="0"/>
            </a:endParaRPr>
          </a:p>
        </p:txBody>
      </p:sp>
      <p:sp>
        <p:nvSpPr>
          <p:cNvPr id="23561" name="TextBox 8">
            <a:extLst>
              <a:ext uri="{FF2B5EF4-FFF2-40B4-BE49-F238E27FC236}">
                <a16:creationId xmlns:a16="http://schemas.microsoft.com/office/drawing/2014/main" id="{ED588A38-6D83-47FD-813E-6523604B86DC}"/>
              </a:ext>
            </a:extLst>
          </p:cNvPr>
          <p:cNvSpPr txBox="1">
            <a:spLocks noChangeArrowheads="1"/>
          </p:cNvSpPr>
          <p:nvPr/>
        </p:nvSpPr>
        <p:spPr bwMode="auto">
          <a:xfrm>
            <a:off x="5915025" y="3914775"/>
            <a:ext cx="484188" cy="746125"/>
          </a:xfrm>
          <a:prstGeom prst="rect">
            <a:avLst/>
          </a:prstGeom>
          <a:solidFill>
            <a:schemeClr val="bg1"/>
          </a:solidFill>
          <a:ln w="19050">
            <a:solidFill>
              <a:schemeClr val="tx1"/>
            </a:solidFill>
            <a:miter lim="800000"/>
            <a:headEnd/>
            <a:tailEnd/>
          </a:ln>
        </p:spPr>
        <p:txBody>
          <a:bodyPr lIns="0" tIns="18000" rIns="0" bIns="0"/>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Clr>
                <a:schemeClr val="tx1"/>
              </a:buClr>
              <a:buFontTx/>
              <a:buNone/>
            </a:pPr>
            <a:r>
              <a:rPr lang="en-US" altLang="sv-SE" sz="2400">
                <a:latin typeface="Ericsson Technical Icons" panose="00000500000000000000" pitchFamily="2" charset="0"/>
              </a:rPr>
              <a:t>S</a:t>
            </a:r>
            <a:endParaRPr lang="en-US" altLang="sv-SE" sz="2400">
              <a:latin typeface="Arial" panose="020B0604020202020204" pitchFamily="34" charset="0"/>
            </a:endParaRPr>
          </a:p>
          <a:p>
            <a:pPr algn="ctr">
              <a:lnSpc>
                <a:spcPct val="100000"/>
              </a:lnSpc>
              <a:spcBef>
                <a:spcPct val="0"/>
              </a:spcBef>
              <a:buClr>
                <a:schemeClr val="tx1"/>
              </a:buClr>
              <a:buFontTx/>
              <a:buNone/>
            </a:pPr>
            <a:r>
              <a:rPr lang="en-US" altLang="sv-SE" sz="1200">
                <a:latin typeface="Arial" panose="020B0604020202020204" pitchFamily="34" charset="0"/>
              </a:rPr>
              <a:t>SMF</a:t>
            </a:r>
          </a:p>
          <a:p>
            <a:pPr algn="ctr">
              <a:lnSpc>
                <a:spcPct val="100000"/>
              </a:lnSpc>
              <a:spcBef>
                <a:spcPct val="0"/>
              </a:spcBef>
              <a:buClr>
                <a:schemeClr val="tx1"/>
              </a:buClr>
              <a:buFontTx/>
              <a:buNone/>
            </a:pPr>
            <a:br>
              <a:rPr lang="en-US" altLang="sv-SE" sz="1200">
                <a:latin typeface="Arial" panose="020B0604020202020204" pitchFamily="34" charset="0"/>
              </a:rPr>
            </a:br>
            <a:br>
              <a:rPr lang="en-US" altLang="sv-SE" sz="1200">
                <a:latin typeface="Arial" panose="020B0604020202020204" pitchFamily="34" charset="0"/>
              </a:rPr>
            </a:br>
            <a:endParaRPr lang="en-US" altLang="sv-SE" sz="1200">
              <a:latin typeface="Arial" panose="020B0604020202020204" pitchFamily="34" charset="0"/>
            </a:endParaRPr>
          </a:p>
        </p:txBody>
      </p:sp>
      <p:sp>
        <p:nvSpPr>
          <p:cNvPr id="23562" name="TextBox 9">
            <a:extLst>
              <a:ext uri="{FF2B5EF4-FFF2-40B4-BE49-F238E27FC236}">
                <a16:creationId xmlns:a16="http://schemas.microsoft.com/office/drawing/2014/main" id="{94D615A4-BDC2-434C-A598-582DDFC44755}"/>
              </a:ext>
            </a:extLst>
          </p:cNvPr>
          <p:cNvSpPr txBox="1">
            <a:spLocks noChangeArrowheads="1"/>
          </p:cNvSpPr>
          <p:nvPr/>
        </p:nvSpPr>
        <p:spPr bwMode="auto">
          <a:xfrm>
            <a:off x="6499225" y="4822825"/>
            <a:ext cx="484188" cy="744538"/>
          </a:xfrm>
          <a:prstGeom prst="rect">
            <a:avLst/>
          </a:prstGeom>
          <a:solidFill>
            <a:schemeClr val="bg1"/>
          </a:solidFill>
          <a:ln w="19050">
            <a:solidFill>
              <a:schemeClr val="tx1"/>
            </a:solidFill>
            <a:miter lim="800000"/>
            <a:headEnd/>
            <a:tailEnd/>
          </a:ln>
        </p:spPr>
        <p:txBody>
          <a:bodyPr lIns="0" tIns="18000" rIns="0" bIns="0"/>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Clr>
                <a:schemeClr val="tx1"/>
              </a:buClr>
              <a:buFontTx/>
              <a:buNone/>
            </a:pPr>
            <a:r>
              <a:rPr lang="en-US" altLang="sv-SE" sz="2400">
                <a:latin typeface="Ericsson Technical Icons" panose="00000500000000000000" pitchFamily="2" charset="0"/>
              </a:rPr>
              <a:t>G</a:t>
            </a:r>
            <a:endParaRPr lang="en-US" altLang="sv-SE" sz="2400">
              <a:latin typeface="Arial" panose="020B0604020202020204" pitchFamily="34" charset="0"/>
            </a:endParaRPr>
          </a:p>
          <a:p>
            <a:pPr algn="ctr">
              <a:lnSpc>
                <a:spcPct val="100000"/>
              </a:lnSpc>
              <a:spcBef>
                <a:spcPct val="0"/>
              </a:spcBef>
              <a:buClr>
                <a:schemeClr val="tx1"/>
              </a:buClr>
              <a:buFontTx/>
              <a:buNone/>
            </a:pPr>
            <a:r>
              <a:rPr lang="en-US" altLang="sv-SE" sz="1200">
                <a:latin typeface="Arial" panose="020B0604020202020204" pitchFamily="34" charset="0"/>
              </a:rPr>
              <a:t>UPF</a:t>
            </a:r>
            <a:endParaRPr lang="en-US" altLang="sv-SE" sz="1200" baseline="-25000">
              <a:latin typeface="Arial" panose="020B0604020202020204" pitchFamily="34" charset="0"/>
            </a:endParaRPr>
          </a:p>
        </p:txBody>
      </p:sp>
      <p:sp>
        <p:nvSpPr>
          <p:cNvPr id="23563" name="TextBox 10">
            <a:extLst>
              <a:ext uri="{FF2B5EF4-FFF2-40B4-BE49-F238E27FC236}">
                <a16:creationId xmlns:a16="http://schemas.microsoft.com/office/drawing/2014/main" id="{F5807034-9433-4E6F-A38C-56163B6EE3D8}"/>
              </a:ext>
            </a:extLst>
          </p:cNvPr>
          <p:cNvSpPr txBox="1">
            <a:spLocks noChangeArrowheads="1"/>
          </p:cNvSpPr>
          <p:nvPr/>
        </p:nvSpPr>
        <p:spPr bwMode="auto">
          <a:xfrm>
            <a:off x="4398963" y="5262563"/>
            <a:ext cx="482600" cy="746125"/>
          </a:xfrm>
          <a:prstGeom prst="rect">
            <a:avLst/>
          </a:prstGeom>
          <a:solidFill>
            <a:schemeClr val="bg1"/>
          </a:solidFill>
          <a:ln w="19050">
            <a:solidFill>
              <a:schemeClr val="tx1"/>
            </a:solidFill>
            <a:miter lim="800000"/>
            <a:headEnd/>
            <a:tailEnd/>
          </a:ln>
        </p:spPr>
        <p:txBody>
          <a:bodyPr lIns="0" tIns="18000" rIns="0" bIns="0"/>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Clr>
                <a:schemeClr val="tx1"/>
              </a:buClr>
              <a:buFontTx/>
              <a:buNone/>
            </a:pPr>
            <a:r>
              <a:rPr lang="en-US" altLang="sv-SE" sz="2400">
                <a:latin typeface="Ericsson Technical Icons" panose="00000500000000000000" pitchFamily="2" charset="0"/>
              </a:rPr>
              <a:t>B</a:t>
            </a:r>
            <a:endParaRPr lang="en-US" altLang="sv-SE" sz="2400">
              <a:latin typeface="Arial" panose="020B0604020202020204" pitchFamily="34" charset="0"/>
            </a:endParaRPr>
          </a:p>
          <a:p>
            <a:pPr algn="ctr">
              <a:lnSpc>
                <a:spcPct val="100000"/>
              </a:lnSpc>
              <a:spcBef>
                <a:spcPct val="0"/>
              </a:spcBef>
              <a:buClr>
                <a:schemeClr val="tx1"/>
              </a:buClr>
              <a:buFontTx/>
              <a:buNone/>
            </a:pPr>
            <a:r>
              <a:rPr lang="en-US" altLang="sv-SE" sz="1200">
                <a:latin typeface="Arial" panose="020B0604020202020204" pitchFamily="34" charset="0"/>
              </a:rPr>
              <a:t>gNB</a:t>
            </a:r>
          </a:p>
        </p:txBody>
      </p:sp>
      <p:sp>
        <p:nvSpPr>
          <p:cNvPr id="23564" name="TextBox 11">
            <a:extLst>
              <a:ext uri="{FF2B5EF4-FFF2-40B4-BE49-F238E27FC236}">
                <a16:creationId xmlns:a16="http://schemas.microsoft.com/office/drawing/2014/main" id="{95258060-DE15-422E-919C-7DDA3492B8CF}"/>
              </a:ext>
            </a:extLst>
          </p:cNvPr>
          <p:cNvSpPr txBox="1">
            <a:spLocks noChangeArrowheads="1"/>
          </p:cNvSpPr>
          <p:nvPr/>
        </p:nvSpPr>
        <p:spPr bwMode="auto">
          <a:xfrm>
            <a:off x="4638675" y="2413000"/>
            <a:ext cx="484188" cy="746125"/>
          </a:xfrm>
          <a:prstGeom prst="rect">
            <a:avLst/>
          </a:prstGeom>
          <a:solidFill>
            <a:schemeClr val="bg1"/>
          </a:solidFill>
          <a:ln w="19050">
            <a:solidFill>
              <a:schemeClr val="tx1"/>
            </a:solidFill>
            <a:miter lim="800000"/>
            <a:headEnd/>
            <a:tailEnd/>
          </a:ln>
        </p:spPr>
        <p:txBody>
          <a:bodyPr lIns="0" tIns="18000" rIns="0" bIns="0"/>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Clr>
                <a:schemeClr val="tx1"/>
              </a:buClr>
              <a:buFontTx/>
              <a:buNone/>
            </a:pPr>
            <a:r>
              <a:rPr lang="en-US" altLang="sv-SE" sz="2400">
                <a:latin typeface="Ericsson Technical Icons" panose="00000500000000000000" pitchFamily="2" charset="0"/>
              </a:rPr>
              <a:t>S</a:t>
            </a:r>
            <a:endParaRPr lang="en-US" altLang="sv-SE" sz="2400">
              <a:latin typeface="Arial" panose="020B0604020202020204" pitchFamily="34" charset="0"/>
            </a:endParaRPr>
          </a:p>
          <a:p>
            <a:pPr algn="ctr">
              <a:lnSpc>
                <a:spcPct val="100000"/>
              </a:lnSpc>
              <a:spcBef>
                <a:spcPct val="0"/>
              </a:spcBef>
              <a:buClr>
                <a:schemeClr val="tx1"/>
              </a:buClr>
              <a:buFontTx/>
              <a:buNone/>
            </a:pPr>
            <a:r>
              <a:rPr lang="en-US" altLang="sv-SE" sz="1200">
                <a:latin typeface="Arial" panose="020B0604020202020204" pitchFamily="34" charset="0"/>
              </a:rPr>
              <a:t>NRF</a:t>
            </a:r>
          </a:p>
          <a:p>
            <a:pPr algn="ctr">
              <a:lnSpc>
                <a:spcPct val="100000"/>
              </a:lnSpc>
              <a:spcBef>
                <a:spcPct val="0"/>
              </a:spcBef>
              <a:buClr>
                <a:schemeClr val="tx1"/>
              </a:buClr>
              <a:buFontTx/>
              <a:buNone/>
            </a:pPr>
            <a:br>
              <a:rPr lang="en-US" altLang="sv-SE" sz="1200">
                <a:latin typeface="Arial" panose="020B0604020202020204" pitchFamily="34" charset="0"/>
              </a:rPr>
            </a:br>
            <a:br>
              <a:rPr lang="en-US" altLang="sv-SE" sz="1200">
                <a:latin typeface="Arial" panose="020B0604020202020204" pitchFamily="34" charset="0"/>
              </a:rPr>
            </a:br>
            <a:endParaRPr lang="en-US" altLang="sv-SE" sz="1200">
              <a:latin typeface="Arial" panose="020B0604020202020204" pitchFamily="34" charset="0"/>
            </a:endParaRPr>
          </a:p>
        </p:txBody>
      </p:sp>
      <p:sp>
        <p:nvSpPr>
          <p:cNvPr id="23565" name="TextBox 12">
            <a:extLst>
              <a:ext uri="{FF2B5EF4-FFF2-40B4-BE49-F238E27FC236}">
                <a16:creationId xmlns:a16="http://schemas.microsoft.com/office/drawing/2014/main" id="{B9D1CCB9-8209-4FE0-8444-C0CCAD766A18}"/>
              </a:ext>
            </a:extLst>
          </p:cNvPr>
          <p:cNvSpPr txBox="1">
            <a:spLocks noChangeArrowheads="1"/>
          </p:cNvSpPr>
          <p:nvPr/>
        </p:nvSpPr>
        <p:spPr bwMode="auto">
          <a:xfrm>
            <a:off x="7897813" y="3168650"/>
            <a:ext cx="484187" cy="746125"/>
          </a:xfrm>
          <a:prstGeom prst="rect">
            <a:avLst/>
          </a:prstGeom>
          <a:solidFill>
            <a:schemeClr val="bg1"/>
          </a:solidFill>
          <a:ln w="19050">
            <a:solidFill>
              <a:schemeClr val="tx1"/>
            </a:solidFill>
            <a:miter lim="800000"/>
            <a:headEnd/>
            <a:tailEnd/>
          </a:ln>
        </p:spPr>
        <p:txBody>
          <a:bodyPr lIns="0" tIns="18000" rIns="0" bIns="0"/>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Clr>
                <a:schemeClr val="tx1"/>
              </a:buClr>
              <a:buFontTx/>
              <a:buNone/>
            </a:pPr>
            <a:r>
              <a:rPr lang="en-US" altLang="sv-SE" sz="1200">
                <a:latin typeface="Ericsson Technical Icons" panose="00000500000000000000" pitchFamily="2" charset="0"/>
              </a:rPr>
              <a:t>s</a:t>
            </a:r>
            <a:br>
              <a:rPr lang="en-US" altLang="sv-SE" sz="1200">
                <a:latin typeface="Ericsson Technical Icons" panose="00000500000000000000" pitchFamily="2" charset="0"/>
              </a:rPr>
            </a:br>
            <a:r>
              <a:rPr lang="en-US" altLang="sv-SE" sz="1200">
                <a:latin typeface="Ericsson Technical Icons" panose="00000500000000000000" pitchFamily="2" charset="0"/>
              </a:rPr>
              <a:t>g</a:t>
            </a:r>
          </a:p>
          <a:p>
            <a:pPr algn="ctr">
              <a:lnSpc>
                <a:spcPct val="100000"/>
              </a:lnSpc>
              <a:spcBef>
                <a:spcPct val="0"/>
              </a:spcBef>
              <a:buClr>
                <a:schemeClr val="tx1"/>
              </a:buClr>
              <a:buFontTx/>
              <a:buNone/>
            </a:pPr>
            <a:r>
              <a:rPr lang="en-US" altLang="sv-SE" sz="1200">
                <a:latin typeface="Arial" panose="020B0604020202020204" pitchFamily="34" charset="0"/>
              </a:rPr>
              <a:t>SEPP</a:t>
            </a:r>
            <a:br>
              <a:rPr lang="en-US" altLang="sv-SE" sz="1200">
                <a:latin typeface="Arial" panose="020B0604020202020204" pitchFamily="34" charset="0"/>
              </a:rPr>
            </a:br>
            <a:endParaRPr lang="en-US" altLang="sv-SE" sz="1200">
              <a:latin typeface="Arial" panose="020B0604020202020204" pitchFamily="34" charset="0"/>
            </a:endParaRPr>
          </a:p>
        </p:txBody>
      </p:sp>
      <p:sp>
        <p:nvSpPr>
          <p:cNvPr id="23566" name="TextBox 13">
            <a:extLst>
              <a:ext uri="{FF2B5EF4-FFF2-40B4-BE49-F238E27FC236}">
                <a16:creationId xmlns:a16="http://schemas.microsoft.com/office/drawing/2014/main" id="{BBA41721-CFA3-41C1-8795-9E8ED72333D0}"/>
              </a:ext>
            </a:extLst>
          </p:cNvPr>
          <p:cNvSpPr txBox="1">
            <a:spLocks noChangeArrowheads="1"/>
          </p:cNvSpPr>
          <p:nvPr/>
        </p:nvSpPr>
        <p:spPr bwMode="auto">
          <a:xfrm>
            <a:off x="6518275" y="3168650"/>
            <a:ext cx="484188" cy="746125"/>
          </a:xfrm>
          <a:prstGeom prst="rect">
            <a:avLst/>
          </a:prstGeom>
          <a:solidFill>
            <a:schemeClr val="bg1"/>
          </a:solidFill>
          <a:ln w="19050">
            <a:solidFill>
              <a:schemeClr val="tx1"/>
            </a:solidFill>
            <a:miter lim="800000"/>
            <a:headEnd/>
            <a:tailEnd/>
          </a:ln>
        </p:spPr>
        <p:txBody>
          <a:bodyPr lIns="0" tIns="18000" rIns="0" bIns="0"/>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Clr>
                <a:schemeClr val="tx1"/>
              </a:buClr>
              <a:buFontTx/>
              <a:buNone/>
            </a:pPr>
            <a:r>
              <a:rPr lang="en-US" altLang="sv-SE" sz="1200">
                <a:latin typeface="Ericsson Technical Icons" panose="00000500000000000000" pitchFamily="2" charset="0"/>
              </a:rPr>
              <a:t>s</a:t>
            </a:r>
            <a:br>
              <a:rPr lang="en-US" altLang="sv-SE" sz="1200">
                <a:latin typeface="Ericsson Technical Icons" panose="00000500000000000000" pitchFamily="2" charset="0"/>
              </a:rPr>
            </a:br>
            <a:r>
              <a:rPr lang="en-US" altLang="sv-SE" sz="1200">
                <a:latin typeface="Ericsson Technical Icons" panose="00000500000000000000" pitchFamily="2" charset="0"/>
              </a:rPr>
              <a:t>g</a:t>
            </a:r>
          </a:p>
          <a:p>
            <a:pPr algn="ctr">
              <a:lnSpc>
                <a:spcPct val="100000"/>
              </a:lnSpc>
              <a:spcBef>
                <a:spcPct val="0"/>
              </a:spcBef>
              <a:buClr>
                <a:schemeClr val="tx1"/>
              </a:buClr>
              <a:buFontTx/>
              <a:buNone/>
            </a:pPr>
            <a:r>
              <a:rPr lang="en-US" altLang="sv-SE" sz="1200">
                <a:latin typeface="Arial" panose="020B0604020202020204" pitchFamily="34" charset="0"/>
              </a:rPr>
              <a:t>SEPP</a:t>
            </a:r>
            <a:br>
              <a:rPr lang="en-US" altLang="sv-SE" sz="1200">
                <a:latin typeface="Arial" panose="020B0604020202020204" pitchFamily="34" charset="0"/>
              </a:rPr>
            </a:br>
            <a:endParaRPr lang="en-US" altLang="sv-SE" sz="1200">
              <a:latin typeface="Arial" panose="020B0604020202020204" pitchFamily="34" charset="0"/>
            </a:endParaRPr>
          </a:p>
        </p:txBody>
      </p:sp>
      <p:sp>
        <p:nvSpPr>
          <p:cNvPr id="23567" name="TextBox 14">
            <a:extLst>
              <a:ext uri="{FF2B5EF4-FFF2-40B4-BE49-F238E27FC236}">
                <a16:creationId xmlns:a16="http://schemas.microsoft.com/office/drawing/2014/main" id="{08C6EEDC-A7BC-474C-A388-1877F7EEABB2}"/>
              </a:ext>
            </a:extLst>
          </p:cNvPr>
          <p:cNvSpPr txBox="1">
            <a:spLocks noChangeArrowheads="1"/>
          </p:cNvSpPr>
          <p:nvPr/>
        </p:nvSpPr>
        <p:spPr bwMode="auto">
          <a:xfrm>
            <a:off x="9420225" y="3916363"/>
            <a:ext cx="484188" cy="746125"/>
          </a:xfrm>
          <a:prstGeom prst="rect">
            <a:avLst/>
          </a:prstGeom>
          <a:solidFill>
            <a:schemeClr val="bg1"/>
          </a:solidFill>
          <a:ln w="19050">
            <a:solidFill>
              <a:schemeClr val="tx1"/>
            </a:solidFill>
            <a:miter lim="800000"/>
            <a:headEnd/>
            <a:tailEnd/>
          </a:ln>
        </p:spPr>
        <p:txBody>
          <a:bodyPr lIns="0" tIns="18000" rIns="0" bIns="0"/>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Clr>
                <a:schemeClr val="tx1"/>
              </a:buClr>
              <a:buFontTx/>
              <a:buNone/>
            </a:pPr>
            <a:r>
              <a:rPr lang="en-US" altLang="sv-SE" sz="2400">
                <a:latin typeface="Ericsson Technical Icons" panose="00000500000000000000" pitchFamily="2" charset="0"/>
              </a:rPr>
              <a:t>S</a:t>
            </a:r>
            <a:endParaRPr lang="en-US" altLang="sv-SE" sz="2400">
              <a:latin typeface="Arial" panose="020B0604020202020204" pitchFamily="34" charset="0"/>
            </a:endParaRPr>
          </a:p>
          <a:p>
            <a:pPr algn="ctr">
              <a:lnSpc>
                <a:spcPct val="100000"/>
              </a:lnSpc>
              <a:spcBef>
                <a:spcPct val="0"/>
              </a:spcBef>
              <a:buClr>
                <a:schemeClr val="tx1"/>
              </a:buClr>
              <a:buFontTx/>
              <a:buNone/>
            </a:pPr>
            <a:r>
              <a:rPr lang="en-US" altLang="sv-SE" sz="1200">
                <a:latin typeface="Arial" panose="020B0604020202020204" pitchFamily="34" charset="0"/>
              </a:rPr>
              <a:t>NRF</a:t>
            </a:r>
          </a:p>
          <a:p>
            <a:pPr algn="ctr">
              <a:lnSpc>
                <a:spcPct val="100000"/>
              </a:lnSpc>
              <a:spcBef>
                <a:spcPct val="0"/>
              </a:spcBef>
              <a:buClr>
                <a:schemeClr val="tx1"/>
              </a:buClr>
              <a:buFontTx/>
              <a:buNone/>
            </a:pPr>
            <a:br>
              <a:rPr lang="en-US" altLang="sv-SE" sz="1200">
                <a:latin typeface="Arial" panose="020B0604020202020204" pitchFamily="34" charset="0"/>
              </a:rPr>
            </a:br>
            <a:br>
              <a:rPr lang="en-US" altLang="sv-SE" sz="1200">
                <a:latin typeface="Arial" panose="020B0604020202020204" pitchFamily="34" charset="0"/>
              </a:rPr>
            </a:br>
            <a:endParaRPr lang="en-US" altLang="sv-SE" sz="1200">
              <a:latin typeface="Arial" panose="020B0604020202020204" pitchFamily="34" charset="0"/>
            </a:endParaRPr>
          </a:p>
        </p:txBody>
      </p:sp>
      <p:sp>
        <p:nvSpPr>
          <p:cNvPr id="23568" name="TextBox 15">
            <a:extLst>
              <a:ext uri="{FF2B5EF4-FFF2-40B4-BE49-F238E27FC236}">
                <a16:creationId xmlns:a16="http://schemas.microsoft.com/office/drawing/2014/main" id="{CB2692DC-4AB9-4766-9F97-ED017717F776}"/>
              </a:ext>
            </a:extLst>
          </p:cNvPr>
          <p:cNvSpPr txBox="1">
            <a:spLocks noChangeArrowheads="1"/>
          </p:cNvSpPr>
          <p:nvPr/>
        </p:nvSpPr>
        <p:spPr bwMode="auto">
          <a:xfrm>
            <a:off x="8551863" y="3914775"/>
            <a:ext cx="484187" cy="746125"/>
          </a:xfrm>
          <a:prstGeom prst="rect">
            <a:avLst/>
          </a:prstGeom>
          <a:solidFill>
            <a:schemeClr val="bg1"/>
          </a:solidFill>
          <a:ln w="19050">
            <a:solidFill>
              <a:schemeClr val="tx1"/>
            </a:solidFill>
            <a:miter lim="800000"/>
            <a:headEnd/>
            <a:tailEnd/>
          </a:ln>
        </p:spPr>
        <p:txBody>
          <a:bodyPr lIns="0" tIns="18000" rIns="0" bIns="0"/>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Clr>
                <a:schemeClr val="tx1"/>
              </a:buClr>
              <a:buFontTx/>
              <a:buNone/>
            </a:pPr>
            <a:r>
              <a:rPr lang="en-US" altLang="sv-SE" sz="2400">
                <a:latin typeface="Ericsson Technical Icons" panose="00000500000000000000" pitchFamily="2" charset="0"/>
              </a:rPr>
              <a:t>S</a:t>
            </a:r>
            <a:endParaRPr lang="en-US" altLang="sv-SE" sz="2400">
              <a:latin typeface="Arial" panose="020B0604020202020204" pitchFamily="34" charset="0"/>
            </a:endParaRPr>
          </a:p>
          <a:p>
            <a:pPr algn="ctr">
              <a:lnSpc>
                <a:spcPct val="100000"/>
              </a:lnSpc>
              <a:spcBef>
                <a:spcPct val="0"/>
              </a:spcBef>
              <a:buClr>
                <a:schemeClr val="tx1"/>
              </a:buClr>
              <a:buFontTx/>
              <a:buNone/>
            </a:pPr>
            <a:r>
              <a:rPr lang="en-US" altLang="sv-SE" sz="1200">
                <a:latin typeface="Arial" panose="020B0604020202020204" pitchFamily="34" charset="0"/>
              </a:rPr>
              <a:t>SMF</a:t>
            </a:r>
          </a:p>
          <a:p>
            <a:pPr algn="ctr">
              <a:lnSpc>
                <a:spcPct val="100000"/>
              </a:lnSpc>
              <a:spcBef>
                <a:spcPct val="0"/>
              </a:spcBef>
              <a:buClr>
                <a:schemeClr val="tx1"/>
              </a:buClr>
              <a:buFontTx/>
              <a:buNone/>
            </a:pPr>
            <a:br>
              <a:rPr lang="en-US" altLang="sv-SE" sz="1200">
                <a:latin typeface="Arial" panose="020B0604020202020204" pitchFamily="34" charset="0"/>
              </a:rPr>
            </a:br>
            <a:br>
              <a:rPr lang="en-US" altLang="sv-SE" sz="1200">
                <a:latin typeface="Arial" panose="020B0604020202020204" pitchFamily="34" charset="0"/>
              </a:rPr>
            </a:br>
            <a:endParaRPr lang="en-US" altLang="sv-SE" sz="1200">
              <a:latin typeface="Arial" panose="020B0604020202020204" pitchFamily="34" charset="0"/>
            </a:endParaRPr>
          </a:p>
        </p:txBody>
      </p:sp>
      <p:sp>
        <p:nvSpPr>
          <p:cNvPr id="23569" name="TextBox 16">
            <a:extLst>
              <a:ext uri="{FF2B5EF4-FFF2-40B4-BE49-F238E27FC236}">
                <a16:creationId xmlns:a16="http://schemas.microsoft.com/office/drawing/2014/main" id="{43DB4103-73BC-4275-85DD-20D8D0F0AFE5}"/>
              </a:ext>
            </a:extLst>
          </p:cNvPr>
          <p:cNvSpPr txBox="1">
            <a:spLocks noChangeArrowheads="1"/>
          </p:cNvSpPr>
          <p:nvPr/>
        </p:nvSpPr>
        <p:spPr bwMode="auto">
          <a:xfrm>
            <a:off x="7902575" y="4822825"/>
            <a:ext cx="484188" cy="744538"/>
          </a:xfrm>
          <a:prstGeom prst="rect">
            <a:avLst/>
          </a:prstGeom>
          <a:solidFill>
            <a:schemeClr val="bg1"/>
          </a:solidFill>
          <a:ln w="19050">
            <a:solidFill>
              <a:schemeClr val="tx1"/>
            </a:solidFill>
            <a:miter lim="800000"/>
            <a:headEnd/>
            <a:tailEnd/>
          </a:ln>
        </p:spPr>
        <p:txBody>
          <a:bodyPr lIns="0" tIns="18000" rIns="0" bIns="0"/>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Clr>
                <a:schemeClr val="tx1"/>
              </a:buClr>
              <a:buFontTx/>
              <a:buNone/>
            </a:pPr>
            <a:r>
              <a:rPr lang="en-US" altLang="sv-SE" sz="2400">
                <a:latin typeface="Ericsson Technical Icons" panose="00000500000000000000" pitchFamily="2" charset="0"/>
              </a:rPr>
              <a:t>G</a:t>
            </a:r>
            <a:endParaRPr lang="en-US" altLang="sv-SE" sz="2400">
              <a:latin typeface="Arial" panose="020B0604020202020204" pitchFamily="34" charset="0"/>
            </a:endParaRPr>
          </a:p>
          <a:p>
            <a:pPr algn="ctr">
              <a:lnSpc>
                <a:spcPct val="100000"/>
              </a:lnSpc>
              <a:spcBef>
                <a:spcPct val="0"/>
              </a:spcBef>
              <a:buClr>
                <a:schemeClr val="tx1"/>
              </a:buClr>
              <a:buFontTx/>
              <a:buNone/>
            </a:pPr>
            <a:r>
              <a:rPr lang="en-US" altLang="sv-SE" sz="1200">
                <a:latin typeface="Arial" panose="020B0604020202020204" pitchFamily="34" charset="0"/>
              </a:rPr>
              <a:t>UPF</a:t>
            </a:r>
            <a:endParaRPr lang="en-US" altLang="sv-SE" sz="1200" baseline="-25000">
              <a:latin typeface="Arial" panose="020B0604020202020204" pitchFamily="34" charset="0"/>
            </a:endParaRPr>
          </a:p>
        </p:txBody>
      </p:sp>
      <p:sp>
        <p:nvSpPr>
          <p:cNvPr id="23570" name="TextBox 17">
            <a:extLst>
              <a:ext uri="{FF2B5EF4-FFF2-40B4-BE49-F238E27FC236}">
                <a16:creationId xmlns:a16="http://schemas.microsoft.com/office/drawing/2014/main" id="{1AD6259D-20FA-4D50-BFD2-551A4C88B4F1}"/>
              </a:ext>
            </a:extLst>
          </p:cNvPr>
          <p:cNvSpPr txBox="1">
            <a:spLocks noChangeArrowheads="1"/>
          </p:cNvSpPr>
          <p:nvPr/>
        </p:nvSpPr>
        <p:spPr bwMode="auto">
          <a:xfrm>
            <a:off x="10234613" y="3916363"/>
            <a:ext cx="484187" cy="746125"/>
          </a:xfrm>
          <a:prstGeom prst="rect">
            <a:avLst/>
          </a:prstGeom>
          <a:solidFill>
            <a:schemeClr val="bg1"/>
          </a:solidFill>
          <a:ln w="19050">
            <a:solidFill>
              <a:schemeClr val="tx1"/>
            </a:solidFill>
            <a:miter lim="800000"/>
            <a:headEnd/>
            <a:tailEnd/>
          </a:ln>
        </p:spPr>
        <p:txBody>
          <a:bodyPr lIns="0" tIns="18000" rIns="0" bIns="0"/>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Clr>
                <a:schemeClr val="tx1"/>
              </a:buClr>
              <a:buFontTx/>
              <a:buNone/>
            </a:pPr>
            <a:r>
              <a:rPr lang="en-US" altLang="sv-SE" sz="2400">
                <a:latin typeface="Ericsson Technical Icons" panose="00000500000000000000" pitchFamily="2" charset="0"/>
              </a:rPr>
              <a:t>S</a:t>
            </a:r>
            <a:endParaRPr lang="en-US" altLang="sv-SE" sz="2400">
              <a:latin typeface="Arial" panose="020B0604020202020204" pitchFamily="34" charset="0"/>
            </a:endParaRPr>
          </a:p>
          <a:p>
            <a:pPr algn="ctr">
              <a:lnSpc>
                <a:spcPct val="100000"/>
              </a:lnSpc>
              <a:spcBef>
                <a:spcPct val="0"/>
              </a:spcBef>
              <a:buClr>
                <a:schemeClr val="tx1"/>
              </a:buClr>
              <a:buFontTx/>
              <a:buNone/>
            </a:pPr>
            <a:r>
              <a:rPr lang="en-US" altLang="sv-SE" sz="1200">
                <a:latin typeface="Arial" panose="020B0604020202020204" pitchFamily="34" charset="0"/>
              </a:rPr>
              <a:t>NEF</a:t>
            </a:r>
          </a:p>
          <a:p>
            <a:pPr algn="ctr">
              <a:lnSpc>
                <a:spcPct val="100000"/>
              </a:lnSpc>
              <a:spcBef>
                <a:spcPct val="0"/>
              </a:spcBef>
              <a:buClr>
                <a:schemeClr val="tx1"/>
              </a:buClr>
              <a:buFontTx/>
              <a:buNone/>
            </a:pPr>
            <a:br>
              <a:rPr lang="en-US" altLang="sv-SE" sz="1200">
                <a:latin typeface="Arial" panose="020B0604020202020204" pitchFamily="34" charset="0"/>
              </a:rPr>
            </a:br>
            <a:br>
              <a:rPr lang="en-US" altLang="sv-SE" sz="1200">
                <a:latin typeface="Arial" panose="020B0604020202020204" pitchFamily="34" charset="0"/>
              </a:rPr>
            </a:br>
            <a:endParaRPr lang="en-US" altLang="sv-SE" sz="1200">
              <a:latin typeface="Arial" panose="020B0604020202020204" pitchFamily="34" charset="0"/>
            </a:endParaRPr>
          </a:p>
        </p:txBody>
      </p:sp>
      <p:sp>
        <p:nvSpPr>
          <p:cNvPr id="23571" name="TextBox 18">
            <a:extLst>
              <a:ext uri="{FF2B5EF4-FFF2-40B4-BE49-F238E27FC236}">
                <a16:creationId xmlns:a16="http://schemas.microsoft.com/office/drawing/2014/main" id="{4CB90718-90D1-4045-A8C5-D4E2F360D227}"/>
              </a:ext>
            </a:extLst>
          </p:cNvPr>
          <p:cNvSpPr txBox="1">
            <a:spLocks noChangeArrowheads="1"/>
          </p:cNvSpPr>
          <p:nvPr/>
        </p:nvSpPr>
        <p:spPr bwMode="auto">
          <a:xfrm>
            <a:off x="5548313" y="2413000"/>
            <a:ext cx="484187" cy="746125"/>
          </a:xfrm>
          <a:prstGeom prst="rect">
            <a:avLst/>
          </a:prstGeom>
          <a:solidFill>
            <a:schemeClr val="bg1"/>
          </a:solidFill>
          <a:ln w="19050">
            <a:solidFill>
              <a:schemeClr val="tx1"/>
            </a:solidFill>
            <a:miter lim="800000"/>
            <a:headEnd/>
            <a:tailEnd/>
          </a:ln>
        </p:spPr>
        <p:txBody>
          <a:bodyPr lIns="0" tIns="18000" rIns="0" bIns="0"/>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Clr>
                <a:schemeClr val="tx1"/>
              </a:buClr>
              <a:buFontTx/>
              <a:buNone/>
            </a:pPr>
            <a:r>
              <a:rPr lang="en-US" altLang="sv-SE" sz="2400">
                <a:latin typeface="Ericsson Technical Icons" panose="00000500000000000000" pitchFamily="2" charset="0"/>
              </a:rPr>
              <a:t>S</a:t>
            </a:r>
            <a:endParaRPr lang="en-US" altLang="sv-SE" sz="2400">
              <a:latin typeface="Arial" panose="020B0604020202020204" pitchFamily="34" charset="0"/>
            </a:endParaRPr>
          </a:p>
          <a:p>
            <a:pPr algn="ctr">
              <a:lnSpc>
                <a:spcPct val="100000"/>
              </a:lnSpc>
              <a:spcBef>
                <a:spcPct val="0"/>
              </a:spcBef>
              <a:buClr>
                <a:schemeClr val="tx1"/>
              </a:buClr>
              <a:buFontTx/>
              <a:buNone/>
            </a:pPr>
            <a:r>
              <a:rPr lang="en-US" altLang="sv-SE" sz="1200">
                <a:latin typeface="Arial" panose="020B0604020202020204" pitchFamily="34" charset="0"/>
              </a:rPr>
              <a:t>NEF</a:t>
            </a:r>
          </a:p>
          <a:p>
            <a:pPr algn="ctr">
              <a:lnSpc>
                <a:spcPct val="100000"/>
              </a:lnSpc>
              <a:spcBef>
                <a:spcPct val="0"/>
              </a:spcBef>
              <a:buClr>
                <a:schemeClr val="tx1"/>
              </a:buClr>
              <a:buFontTx/>
              <a:buNone/>
            </a:pPr>
            <a:br>
              <a:rPr lang="en-US" altLang="sv-SE" sz="1200">
                <a:latin typeface="Arial" panose="020B0604020202020204" pitchFamily="34" charset="0"/>
              </a:rPr>
            </a:br>
            <a:br>
              <a:rPr lang="en-US" altLang="sv-SE" sz="1200">
                <a:latin typeface="Arial" panose="020B0604020202020204" pitchFamily="34" charset="0"/>
              </a:rPr>
            </a:br>
            <a:endParaRPr lang="en-US" altLang="sv-SE" sz="1200">
              <a:latin typeface="Arial" panose="020B0604020202020204" pitchFamily="34" charset="0"/>
            </a:endParaRPr>
          </a:p>
        </p:txBody>
      </p:sp>
      <p:cxnSp>
        <p:nvCxnSpPr>
          <p:cNvPr id="23572" name="Straight Connector 19">
            <a:extLst>
              <a:ext uri="{FF2B5EF4-FFF2-40B4-BE49-F238E27FC236}">
                <a16:creationId xmlns:a16="http://schemas.microsoft.com/office/drawing/2014/main" id="{9687FE67-3278-4033-8608-814760FA7A59}"/>
              </a:ext>
            </a:extLst>
          </p:cNvPr>
          <p:cNvCxnSpPr>
            <a:cxnSpLocks/>
            <a:endCxn id="23566" idx="1"/>
          </p:cNvCxnSpPr>
          <p:nvPr/>
        </p:nvCxnSpPr>
        <p:spPr bwMode="auto">
          <a:xfrm>
            <a:off x="4605338" y="3541713"/>
            <a:ext cx="1912937" cy="0"/>
          </a:xfrm>
          <a:prstGeom prst="line">
            <a:avLst/>
          </a:prstGeom>
          <a:noFill/>
          <a:ln w="12700" algn="ctr">
            <a:solidFill>
              <a:schemeClr val="tx1"/>
            </a:solidFill>
            <a:round/>
            <a:headEnd/>
            <a:tailEnd/>
          </a:ln>
          <a:extLst>
            <a:ext uri="{909E8E84-426E-40DD-AFC4-6F175D3DCCD1}">
              <a14:hiddenFill xmlns:a14="http://schemas.microsoft.com/office/drawing/2010/main">
                <a:noFill/>
              </a14:hiddenFill>
            </a:ext>
          </a:extLst>
        </p:spPr>
      </p:cxnSp>
      <p:cxnSp>
        <p:nvCxnSpPr>
          <p:cNvPr id="23573" name="Straight Connector 20">
            <a:extLst>
              <a:ext uri="{FF2B5EF4-FFF2-40B4-BE49-F238E27FC236}">
                <a16:creationId xmlns:a16="http://schemas.microsoft.com/office/drawing/2014/main" id="{E2621BCC-D0EA-47EA-946A-BC69122C941C}"/>
              </a:ext>
            </a:extLst>
          </p:cNvPr>
          <p:cNvCxnSpPr>
            <a:cxnSpLocks/>
          </p:cNvCxnSpPr>
          <p:nvPr/>
        </p:nvCxnSpPr>
        <p:spPr bwMode="auto">
          <a:xfrm>
            <a:off x="8386763" y="3541713"/>
            <a:ext cx="2284412" cy="0"/>
          </a:xfrm>
          <a:prstGeom prst="line">
            <a:avLst/>
          </a:prstGeom>
          <a:noFill/>
          <a:ln w="12700" algn="ctr">
            <a:solidFill>
              <a:schemeClr val="tx1"/>
            </a:solidFill>
            <a:round/>
            <a:headEnd/>
            <a:tailEnd/>
          </a:ln>
          <a:extLst>
            <a:ext uri="{909E8E84-426E-40DD-AFC4-6F175D3DCCD1}">
              <a14:hiddenFill xmlns:a14="http://schemas.microsoft.com/office/drawing/2010/main">
                <a:noFill/>
              </a14:hiddenFill>
            </a:ext>
          </a:extLst>
        </p:spPr>
      </p:cxnSp>
      <p:cxnSp>
        <p:nvCxnSpPr>
          <p:cNvPr id="23574" name="Straight Connector 21">
            <a:extLst>
              <a:ext uri="{FF2B5EF4-FFF2-40B4-BE49-F238E27FC236}">
                <a16:creationId xmlns:a16="http://schemas.microsoft.com/office/drawing/2014/main" id="{6DC7D797-79BB-4F5C-B70A-3EB3A157D02B}"/>
              </a:ext>
            </a:extLst>
          </p:cNvPr>
          <p:cNvCxnSpPr>
            <a:cxnSpLocks noChangeShapeType="1"/>
            <a:stCxn id="23564" idx="2"/>
          </p:cNvCxnSpPr>
          <p:nvPr/>
        </p:nvCxnSpPr>
        <p:spPr bwMode="auto">
          <a:xfrm>
            <a:off x="4879975" y="3159125"/>
            <a:ext cx="0" cy="382588"/>
          </a:xfrm>
          <a:prstGeom prst="line">
            <a:avLst/>
          </a:prstGeom>
          <a:noFill/>
          <a:ln w="12700" algn="ctr">
            <a:solidFill>
              <a:schemeClr val="tx1"/>
            </a:solidFill>
            <a:round/>
            <a:headEnd/>
            <a:tailEnd/>
          </a:ln>
          <a:extLst>
            <a:ext uri="{909E8E84-426E-40DD-AFC4-6F175D3DCCD1}">
              <a14:hiddenFill xmlns:a14="http://schemas.microsoft.com/office/drawing/2010/main">
                <a:noFill/>
              </a14:hiddenFill>
            </a:ext>
          </a:extLst>
        </p:spPr>
      </p:cxnSp>
      <p:sp>
        <p:nvSpPr>
          <p:cNvPr id="23" name="Oval 22">
            <a:extLst>
              <a:ext uri="{FF2B5EF4-FFF2-40B4-BE49-F238E27FC236}">
                <a16:creationId xmlns:a16="http://schemas.microsoft.com/office/drawing/2014/main" id="{483D5CEF-940C-4829-B0E4-6BCDC99DC66A}"/>
              </a:ext>
            </a:extLst>
          </p:cNvPr>
          <p:cNvSpPr/>
          <p:nvPr/>
        </p:nvSpPr>
        <p:spPr bwMode="auto">
          <a:xfrm>
            <a:off x="4824413" y="3130550"/>
            <a:ext cx="112712" cy="73025"/>
          </a:xfrm>
          <a:prstGeom prst="ellipse">
            <a:avLst/>
          </a:prstGeom>
          <a:solidFill>
            <a:schemeClr val="bg1"/>
          </a:solidFill>
          <a:ln w="12700" cap="flat" cmpd="sng" algn="ctr">
            <a:solidFill>
              <a:schemeClr val="tx1"/>
            </a:solidFill>
            <a:prstDash val="solid"/>
            <a:round/>
            <a:headEnd type="none" w="med" len="med"/>
            <a:tailEnd type="none" w="med" len="med"/>
          </a:ln>
          <a:effectLst/>
        </p:spPr>
        <p:txBody>
          <a:bodyPr lIns="72000" tIns="36000" rIns="73152" bIns="36576"/>
          <a:lstStyle/>
          <a:p>
            <a:pPr marL="357188" indent="-357188" eaLnBrk="1" hangingPunct="1">
              <a:spcBef>
                <a:spcPts val="300"/>
              </a:spcBef>
              <a:buFont typeface="Ericsson Hilda" panose="00000500000000000000" pitchFamily="2" charset="0"/>
              <a:buChar char="—"/>
              <a:defRPr/>
            </a:pPr>
            <a:endParaRPr lang="sv-SE" sz="2000" dirty="0" err="1">
              <a:solidFill>
                <a:schemeClr val="bg1"/>
              </a:solidFill>
              <a:latin typeface="+mn-lt"/>
              <a:ea typeface="华文细黑" panose="02010600040101010101" pitchFamily="2" charset="-122"/>
              <a:cs typeface="华文细黑" panose="02010600040101010101" pitchFamily="2" charset="-122"/>
            </a:endParaRPr>
          </a:p>
        </p:txBody>
      </p:sp>
      <p:cxnSp>
        <p:nvCxnSpPr>
          <p:cNvPr id="23576" name="Straight Connector 23">
            <a:extLst>
              <a:ext uri="{FF2B5EF4-FFF2-40B4-BE49-F238E27FC236}">
                <a16:creationId xmlns:a16="http://schemas.microsoft.com/office/drawing/2014/main" id="{62E15E56-EB47-4D5E-A3CC-211D36929E20}"/>
              </a:ext>
            </a:extLst>
          </p:cNvPr>
          <p:cNvCxnSpPr>
            <a:cxnSpLocks noChangeShapeType="1"/>
            <a:stCxn id="23560" idx="0"/>
          </p:cNvCxnSpPr>
          <p:nvPr/>
        </p:nvCxnSpPr>
        <p:spPr bwMode="auto">
          <a:xfrm flipV="1">
            <a:off x="5114925" y="3541713"/>
            <a:ext cx="0" cy="373062"/>
          </a:xfrm>
          <a:prstGeom prst="line">
            <a:avLst/>
          </a:prstGeom>
          <a:noFill/>
          <a:ln w="12700" algn="ctr">
            <a:solidFill>
              <a:schemeClr val="tx1"/>
            </a:solidFill>
            <a:round/>
            <a:headEnd/>
            <a:tailEnd/>
          </a:ln>
          <a:extLst>
            <a:ext uri="{909E8E84-426E-40DD-AFC4-6F175D3DCCD1}">
              <a14:hiddenFill xmlns:a14="http://schemas.microsoft.com/office/drawing/2010/main">
                <a:noFill/>
              </a14:hiddenFill>
            </a:ext>
          </a:extLst>
        </p:spPr>
      </p:cxnSp>
      <p:cxnSp>
        <p:nvCxnSpPr>
          <p:cNvPr id="23577" name="Straight Connector 24">
            <a:extLst>
              <a:ext uri="{FF2B5EF4-FFF2-40B4-BE49-F238E27FC236}">
                <a16:creationId xmlns:a16="http://schemas.microsoft.com/office/drawing/2014/main" id="{61693A9A-5EC3-47D3-9C76-A2231E2A8FD5}"/>
              </a:ext>
            </a:extLst>
          </p:cNvPr>
          <p:cNvCxnSpPr>
            <a:cxnSpLocks noChangeShapeType="1"/>
            <a:stCxn id="23571" idx="2"/>
          </p:cNvCxnSpPr>
          <p:nvPr/>
        </p:nvCxnSpPr>
        <p:spPr bwMode="auto">
          <a:xfrm>
            <a:off x="5789613" y="3159125"/>
            <a:ext cx="0" cy="382588"/>
          </a:xfrm>
          <a:prstGeom prst="line">
            <a:avLst/>
          </a:prstGeom>
          <a:noFill/>
          <a:ln w="12700" algn="ctr">
            <a:solidFill>
              <a:schemeClr val="tx1"/>
            </a:solidFill>
            <a:round/>
            <a:headEnd/>
            <a:tailEnd/>
          </a:ln>
          <a:extLst>
            <a:ext uri="{909E8E84-426E-40DD-AFC4-6F175D3DCCD1}">
              <a14:hiddenFill xmlns:a14="http://schemas.microsoft.com/office/drawing/2010/main">
                <a:noFill/>
              </a14:hiddenFill>
            </a:ext>
          </a:extLst>
        </p:spPr>
      </p:cxnSp>
      <p:cxnSp>
        <p:nvCxnSpPr>
          <p:cNvPr id="23578" name="Straight Connector 25">
            <a:extLst>
              <a:ext uri="{FF2B5EF4-FFF2-40B4-BE49-F238E27FC236}">
                <a16:creationId xmlns:a16="http://schemas.microsoft.com/office/drawing/2014/main" id="{BBADA593-A8EB-4D9C-AB59-8594193951B8}"/>
              </a:ext>
            </a:extLst>
          </p:cNvPr>
          <p:cNvCxnSpPr>
            <a:cxnSpLocks noChangeShapeType="1"/>
            <a:stCxn id="23561" idx="0"/>
          </p:cNvCxnSpPr>
          <p:nvPr/>
        </p:nvCxnSpPr>
        <p:spPr bwMode="auto">
          <a:xfrm flipV="1">
            <a:off x="6157913" y="3541713"/>
            <a:ext cx="0" cy="373062"/>
          </a:xfrm>
          <a:prstGeom prst="line">
            <a:avLst/>
          </a:prstGeom>
          <a:noFill/>
          <a:ln w="12700" algn="ctr">
            <a:solidFill>
              <a:schemeClr val="tx1"/>
            </a:solidFill>
            <a:round/>
            <a:headEnd/>
            <a:tailEnd/>
          </a:ln>
          <a:extLst>
            <a:ext uri="{909E8E84-426E-40DD-AFC4-6F175D3DCCD1}">
              <a14:hiddenFill xmlns:a14="http://schemas.microsoft.com/office/drawing/2010/main">
                <a:noFill/>
              </a14:hiddenFill>
            </a:ext>
          </a:extLst>
        </p:spPr>
      </p:cxnSp>
      <p:cxnSp>
        <p:nvCxnSpPr>
          <p:cNvPr id="23579" name="Straight Connector 26">
            <a:extLst>
              <a:ext uri="{FF2B5EF4-FFF2-40B4-BE49-F238E27FC236}">
                <a16:creationId xmlns:a16="http://schemas.microsoft.com/office/drawing/2014/main" id="{D8A0953F-5DC7-479A-8B91-223A87BE41DB}"/>
              </a:ext>
            </a:extLst>
          </p:cNvPr>
          <p:cNvCxnSpPr>
            <a:cxnSpLocks noChangeShapeType="1"/>
            <a:stCxn id="23566" idx="3"/>
            <a:endCxn id="23565" idx="1"/>
          </p:cNvCxnSpPr>
          <p:nvPr/>
        </p:nvCxnSpPr>
        <p:spPr bwMode="auto">
          <a:xfrm>
            <a:off x="7002463" y="3541713"/>
            <a:ext cx="895350" cy="0"/>
          </a:xfrm>
          <a:prstGeom prst="line">
            <a:avLst/>
          </a:prstGeom>
          <a:noFill/>
          <a:ln w="12700" algn="ctr">
            <a:solidFill>
              <a:schemeClr val="tx1"/>
            </a:solidFill>
            <a:round/>
            <a:headEnd/>
            <a:tailEnd/>
          </a:ln>
          <a:extLst>
            <a:ext uri="{909E8E84-426E-40DD-AFC4-6F175D3DCCD1}">
              <a14:hiddenFill xmlns:a14="http://schemas.microsoft.com/office/drawing/2010/main">
                <a:noFill/>
              </a14:hiddenFill>
            </a:ext>
          </a:extLst>
        </p:spPr>
      </p:cxnSp>
      <p:cxnSp>
        <p:nvCxnSpPr>
          <p:cNvPr id="23580" name="Straight Connector 27">
            <a:extLst>
              <a:ext uri="{FF2B5EF4-FFF2-40B4-BE49-F238E27FC236}">
                <a16:creationId xmlns:a16="http://schemas.microsoft.com/office/drawing/2014/main" id="{5B38382B-FDAE-4C88-99FA-727A6F859308}"/>
              </a:ext>
            </a:extLst>
          </p:cNvPr>
          <p:cNvCxnSpPr>
            <a:cxnSpLocks noChangeShapeType="1"/>
            <a:stCxn id="23559" idx="2"/>
          </p:cNvCxnSpPr>
          <p:nvPr/>
        </p:nvCxnSpPr>
        <p:spPr bwMode="auto">
          <a:xfrm>
            <a:off x="9023350" y="3159125"/>
            <a:ext cx="0" cy="382588"/>
          </a:xfrm>
          <a:prstGeom prst="line">
            <a:avLst/>
          </a:prstGeom>
          <a:noFill/>
          <a:ln w="12700" algn="ctr">
            <a:solidFill>
              <a:schemeClr val="tx1"/>
            </a:solidFill>
            <a:round/>
            <a:headEnd/>
            <a:tailEnd/>
          </a:ln>
          <a:extLst>
            <a:ext uri="{909E8E84-426E-40DD-AFC4-6F175D3DCCD1}">
              <a14:hiddenFill xmlns:a14="http://schemas.microsoft.com/office/drawing/2010/main">
                <a:noFill/>
              </a14:hiddenFill>
            </a:ext>
          </a:extLst>
        </p:spPr>
      </p:cxnSp>
      <p:cxnSp>
        <p:nvCxnSpPr>
          <p:cNvPr id="23581" name="Straight Connector 28">
            <a:extLst>
              <a:ext uri="{FF2B5EF4-FFF2-40B4-BE49-F238E27FC236}">
                <a16:creationId xmlns:a16="http://schemas.microsoft.com/office/drawing/2014/main" id="{764FAC45-FB87-420B-8245-F62BF0EBA0AC}"/>
              </a:ext>
            </a:extLst>
          </p:cNvPr>
          <p:cNvCxnSpPr>
            <a:cxnSpLocks noChangeShapeType="1"/>
            <a:stCxn id="23558" idx="2"/>
          </p:cNvCxnSpPr>
          <p:nvPr/>
        </p:nvCxnSpPr>
        <p:spPr bwMode="auto">
          <a:xfrm>
            <a:off x="10199688" y="3159125"/>
            <a:ext cx="0" cy="382588"/>
          </a:xfrm>
          <a:prstGeom prst="line">
            <a:avLst/>
          </a:prstGeom>
          <a:noFill/>
          <a:ln w="12700" algn="ctr">
            <a:solidFill>
              <a:schemeClr val="tx1"/>
            </a:solidFill>
            <a:round/>
            <a:headEnd/>
            <a:tailEnd/>
          </a:ln>
          <a:extLst>
            <a:ext uri="{909E8E84-426E-40DD-AFC4-6F175D3DCCD1}">
              <a14:hiddenFill xmlns:a14="http://schemas.microsoft.com/office/drawing/2010/main">
                <a:noFill/>
              </a14:hiddenFill>
            </a:ext>
          </a:extLst>
        </p:spPr>
      </p:cxnSp>
      <p:cxnSp>
        <p:nvCxnSpPr>
          <p:cNvPr id="23582" name="Straight Connector 29">
            <a:extLst>
              <a:ext uri="{FF2B5EF4-FFF2-40B4-BE49-F238E27FC236}">
                <a16:creationId xmlns:a16="http://schemas.microsoft.com/office/drawing/2014/main" id="{42D09E63-E9B1-4244-AA65-7DE8D63D3331}"/>
              </a:ext>
            </a:extLst>
          </p:cNvPr>
          <p:cNvCxnSpPr>
            <a:cxnSpLocks noChangeShapeType="1"/>
            <a:stCxn id="23568" idx="0"/>
          </p:cNvCxnSpPr>
          <p:nvPr/>
        </p:nvCxnSpPr>
        <p:spPr bwMode="auto">
          <a:xfrm flipV="1">
            <a:off x="8793163" y="3541713"/>
            <a:ext cx="0" cy="373062"/>
          </a:xfrm>
          <a:prstGeom prst="line">
            <a:avLst/>
          </a:prstGeom>
          <a:noFill/>
          <a:ln w="12700" algn="ctr">
            <a:solidFill>
              <a:schemeClr val="tx1"/>
            </a:solidFill>
            <a:round/>
            <a:headEnd/>
            <a:tailEnd/>
          </a:ln>
          <a:extLst>
            <a:ext uri="{909E8E84-426E-40DD-AFC4-6F175D3DCCD1}">
              <a14:hiddenFill xmlns:a14="http://schemas.microsoft.com/office/drawing/2010/main">
                <a:noFill/>
              </a14:hiddenFill>
            </a:ext>
          </a:extLst>
        </p:spPr>
      </p:cxnSp>
      <p:cxnSp>
        <p:nvCxnSpPr>
          <p:cNvPr id="23583" name="Straight Connector 30">
            <a:extLst>
              <a:ext uri="{FF2B5EF4-FFF2-40B4-BE49-F238E27FC236}">
                <a16:creationId xmlns:a16="http://schemas.microsoft.com/office/drawing/2014/main" id="{356FF643-2136-4114-A6D7-EBDC57945F70}"/>
              </a:ext>
            </a:extLst>
          </p:cNvPr>
          <p:cNvCxnSpPr>
            <a:cxnSpLocks noChangeShapeType="1"/>
            <a:stCxn id="23567" idx="0"/>
          </p:cNvCxnSpPr>
          <p:nvPr/>
        </p:nvCxnSpPr>
        <p:spPr bwMode="auto">
          <a:xfrm flipV="1">
            <a:off x="9661525" y="3541713"/>
            <a:ext cx="0" cy="374650"/>
          </a:xfrm>
          <a:prstGeom prst="line">
            <a:avLst/>
          </a:prstGeom>
          <a:noFill/>
          <a:ln w="12700" algn="ctr">
            <a:solidFill>
              <a:schemeClr val="tx1"/>
            </a:solidFill>
            <a:round/>
            <a:headEnd/>
            <a:tailEnd/>
          </a:ln>
          <a:extLst>
            <a:ext uri="{909E8E84-426E-40DD-AFC4-6F175D3DCCD1}">
              <a14:hiddenFill xmlns:a14="http://schemas.microsoft.com/office/drawing/2010/main">
                <a:noFill/>
              </a14:hiddenFill>
            </a:ext>
          </a:extLst>
        </p:spPr>
      </p:cxnSp>
      <p:cxnSp>
        <p:nvCxnSpPr>
          <p:cNvPr id="23584" name="Straight Connector 31">
            <a:extLst>
              <a:ext uri="{FF2B5EF4-FFF2-40B4-BE49-F238E27FC236}">
                <a16:creationId xmlns:a16="http://schemas.microsoft.com/office/drawing/2014/main" id="{ABE6073B-7F20-4E5E-B10E-7EB66B3A9C99}"/>
              </a:ext>
            </a:extLst>
          </p:cNvPr>
          <p:cNvCxnSpPr>
            <a:cxnSpLocks noChangeShapeType="1"/>
            <a:stCxn id="23570" idx="0"/>
          </p:cNvCxnSpPr>
          <p:nvPr/>
        </p:nvCxnSpPr>
        <p:spPr bwMode="auto">
          <a:xfrm flipV="1">
            <a:off x="10477500" y="3541713"/>
            <a:ext cx="0" cy="374650"/>
          </a:xfrm>
          <a:prstGeom prst="line">
            <a:avLst/>
          </a:prstGeom>
          <a:noFill/>
          <a:ln w="12700" algn="ctr">
            <a:solidFill>
              <a:schemeClr val="tx1"/>
            </a:solidFill>
            <a:round/>
            <a:headEnd/>
            <a:tailEnd/>
          </a:ln>
          <a:extLst>
            <a:ext uri="{909E8E84-426E-40DD-AFC4-6F175D3DCCD1}">
              <a14:hiddenFill xmlns:a14="http://schemas.microsoft.com/office/drawing/2010/main">
                <a:noFill/>
              </a14:hiddenFill>
            </a:ext>
          </a:extLst>
        </p:spPr>
      </p:cxnSp>
      <p:cxnSp>
        <p:nvCxnSpPr>
          <p:cNvPr id="23585" name="Connector: Elbow 32">
            <a:extLst>
              <a:ext uri="{FF2B5EF4-FFF2-40B4-BE49-F238E27FC236}">
                <a16:creationId xmlns:a16="http://schemas.microsoft.com/office/drawing/2014/main" id="{1BE8A8F8-1F38-47C1-B314-714D6CC2777C}"/>
              </a:ext>
            </a:extLst>
          </p:cNvPr>
          <p:cNvCxnSpPr>
            <a:cxnSpLocks noChangeShapeType="1"/>
            <a:stCxn id="23563" idx="0"/>
            <a:endCxn id="23560" idx="1"/>
          </p:cNvCxnSpPr>
          <p:nvPr/>
        </p:nvCxnSpPr>
        <p:spPr bwMode="auto">
          <a:xfrm rot="5400000" flipH="1" flipV="1">
            <a:off x="4268788" y="4659313"/>
            <a:ext cx="974725" cy="231775"/>
          </a:xfrm>
          <a:prstGeom prst="bentConnector2">
            <a:avLst/>
          </a:prstGeom>
          <a:noFill/>
          <a:ln w="12700" algn="ctr">
            <a:solidFill>
              <a:schemeClr val="tx1"/>
            </a:solidFill>
            <a:round/>
            <a:headEnd/>
            <a:tailEnd/>
          </a:ln>
          <a:extLst>
            <a:ext uri="{909E8E84-426E-40DD-AFC4-6F175D3DCCD1}">
              <a14:hiddenFill xmlns:a14="http://schemas.microsoft.com/office/drawing/2010/main">
                <a:noFill/>
              </a14:hiddenFill>
            </a:ext>
          </a:extLst>
        </p:spPr>
      </p:cxnSp>
      <p:cxnSp>
        <p:nvCxnSpPr>
          <p:cNvPr id="23586" name="Straight Connector 33">
            <a:extLst>
              <a:ext uri="{FF2B5EF4-FFF2-40B4-BE49-F238E27FC236}">
                <a16:creationId xmlns:a16="http://schemas.microsoft.com/office/drawing/2014/main" id="{8BAD17ED-B610-41EB-87A0-42BE96D164FB}"/>
              </a:ext>
            </a:extLst>
          </p:cNvPr>
          <p:cNvCxnSpPr>
            <a:cxnSpLocks noChangeShapeType="1"/>
            <a:stCxn id="23562" idx="3"/>
            <a:endCxn id="23569" idx="1"/>
          </p:cNvCxnSpPr>
          <p:nvPr/>
        </p:nvCxnSpPr>
        <p:spPr bwMode="auto">
          <a:xfrm>
            <a:off x="6983413" y="5194300"/>
            <a:ext cx="919162" cy="0"/>
          </a:xfrm>
          <a:prstGeom prst="line">
            <a:avLst/>
          </a:prstGeom>
          <a:noFill/>
          <a:ln w="12700" algn="ctr">
            <a:solidFill>
              <a:schemeClr val="tx1"/>
            </a:solidFill>
            <a:round/>
            <a:headEnd/>
            <a:tailEnd/>
          </a:ln>
          <a:extLst>
            <a:ext uri="{909E8E84-426E-40DD-AFC4-6F175D3DCCD1}">
              <a14:hiddenFill xmlns:a14="http://schemas.microsoft.com/office/drawing/2010/main">
                <a:noFill/>
              </a14:hiddenFill>
            </a:ext>
          </a:extLst>
        </p:spPr>
      </p:cxnSp>
      <p:sp>
        <p:nvSpPr>
          <p:cNvPr id="23587" name="Freeform 34">
            <a:extLst>
              <a:ext uri="{FF2B5EF4-FFF2-40B4-BE49-F238E27FC236}">
                <a16:creationId xmlns:a16="http://schemas.microsoft.com/office/drawing/2014/main" id="{8D94C6D3-C67E-45CF-8155-35793889C8F1}"/>
              </a:ext>
            </a:extLst>
          </p:cNvPr>
          <p:cNvSpPr>
            <a:spLocks noChangeAspect="1"/>
          </p:cNvSpPr>
          <p:nvPr/>
        </p:nvSpPr>
        <p:spPr bwMode="auto">
          <a:xfrm>
            <a:off x="10901363" y="2527300"/>
            <a:ext cx="1282700" cy="981075"/>
          </a:xfrm>
          <a:custGeom>
            <a:avLst/>
            <a:gdLst>
              <a:gd name="T0" fmla="*/ 2147483646 w 522"/>
              <a:gd name="T1" fmla="*/ 2147483646 h 399"/>
              <a:gd name="T2" fmla="*/ 2147483646 w 522"/>
              <a:gd name="T3" fmla="*/ 2147483646 h 399"/>
              <a:gd name="T4" fmla="*/ 0 w 522"/>
              <a:gd name="T5" fmla="*/ 2147483646 h 399"/>
              <a:gd name="T6" fmla="*/ 2147483646 w 522"/>
              <a:gd name="T7" fmla="*/ 2147483646 h 399"/>
              <a:gd name="T8" fmla="*/ 2147483646 w 522"/>
              <a:gd name="T9" fmla="*/ 2147483646 h 399"/>
              <a:gd name="T10" fmla="*/ 2147483646 w 522"/>
              <a:gd name="T11" fmla="*/ 0 h 399"/>
              <a:gd name="T12" fmla="*/ 2147483646 w 522"/>
              <a:gd name="T13" fmla="*/ 2147483646 h 399"/>
              <a:gd name="T14" fmla="*/ 2147483646 w 522"/>
              <a:gd name="T15" fmla="*/ 2147483646 h 399"/>
              <a:gd name="T16" fmla="*/ 2147483646 w 522"/>
              <a:gd name="T17" fmla="*/ 2147483646 h 399"/>
              <a:gd name="T18" fmla="*/ 2147483646 w 522"/>
              <a:gd name="T19" fmla="*/ 2147483646 h 399"/>
              <a:gd name="T20" fmla="*/ 2147483646 w 522"/>
              <a:gd name="T21" fmla="*/ 2147483646 h 399"/>
              <a:gd name="T22" fmla="*/ 2147483646 w 522"/>
              <a:gd name="T23" fmla="*/ 2147483646 h 399"/>
              <a:gd name="T24" fmla="*/ 2147483646 w 522"/>
              <a:gd name="T25" fmla="*/ 2147483646 h 399"/>
              <a:gd name="T26" fmla="*/ 2147483646 w 522"/>
              <a:gd name="T27" fmla="*/ 2147483646 h 399"/>
              <a:gd name="T28" fmla="*/ 2147483646 w 522"/>
              <a:gd name="T29" fmla="*/ 2147483646 h 399"/>
              <a:gd name="T30" fmla="*/ 2147483646 w 522"/>
              <a:gd name="T31" fmla="*/ 2147483646 h 399"/>
              <a:gd name="T32" fmla="*/ 2147483646 w 522"/>
              <a:gd name="T33" fmla="*/ 2147483646 h 399"/>
              <a:gd name="T34" fmla="*/ 2147483646 w 522"/>
              <a:gd name="T35" fmla="*/ 2147483646 h 399"/>
              <a:gd name="T36" fmla="*/ 2147483646 w 522"/>
              <a:gd name="T37" fmla="*/ 2147483646 h 399"/>
              <a:gd name="T38" fmla="*/ 2147483646 w 522"/>
              <a:gd name="T39" fmla="*/ 2147483646 h 399"/>
              <a:gd name="T40" fmla="*/ 2147483646 w 522"/>
              <a:gd name="T41" fmla="*/ 2147483646 h 399"/>
              <a:gd name="T42" fmla="*/ 2147483646 w 522"/>
              <a:gd name="T43" fmla="*/ 2147483646 h 399"/>
              <a:gd name="T44" fmla="*/ 2147483646 w 522"/>
              <a:gd name="T45" fmla="*/ 2147483646 h 399"/>
              <a:gd name="T46" fmla="*/ 2147483646 w 522"/>
              <a:gd name="T47" fmla="*/ 2147483646 h 399"/>
              <a:gd name="T48" fmla="*/ 2147483646 w 522"/>
              <a:gd name="T49" fmla="*/ 2147483646 h 399"/>
              <a:gd name="T50" fmla="*/ 2147483646 w 522"/>
              <a:gd name="T51" fmla="*/ 2147483646 h 399"/>
              <a:gd name="T52" fmla="*/ 2147483646 w 522"/>
              <a:gd name="T53" fmla="*/ 2147483646 h 399"/>
              <a:gd name="T54" fmla="*/ 2147483646 w 522"/>
              <a:gd name="T55" fmla="*/ 2147483646 h 399"/>
              <a:gd name="T56" fmla="*/ 2147483646 w 522"/>
              <a:gd name="T57" fmla="*/ 2147483646 h 399"/>
              <a:gd name="T58" fmla="*/ 2147483646 w 522"/>
              <a:gd name="T59" fmla="*/ 2147483646 h 399"/>
              <a:gd name="T60" fmla="*/ 2147483646 w 522"/>
              <a:gd name="T61" fmla="*/ 2147483646 h 399"/>
              <a:gd name="T62" fmla="*/ 2147483646 w 522"/>
              <a:gd name="T63" fmla="*/ 2147483646 h 399"/>
              <a:gd name="T64" fmla="*/ 2147483646 w 522"/>
              <a:gd name="T65" fmla="*/ 2147483646 h 399"/>
              <a:gd name="T66" fmla="*/ 2147483646 w 522"/>
              <a:gd name="T67" fmla="*/ 2147483646 h 399"/>
              <a:gd name="T68" fmla="*/ 2147483646 w 522"/>
              <a:gd name="T69" fmla="*/ 2147483646 h 399"/>
              <a:gd name="T70" fmla="*/ 2147483646 w 522"/>
              <a:gd name="T71" fmla="*/ 2147483646 h 399"/>
              <a:gd name="T72" fmla="*/ 2147483646 w 522"/>
              <a:gd name="T73" fmla="*/ 2147483646 h 399"/>
              <a:gd name="T74" fmla="*/ 2147483646 w 522"/>
              <a:gd name="T75" fmla="*/ 2147483646 h 399"/>
              <a:gd name="T76" fmla="*/ 2147483646 w 522"/>
              <a:gd name="T77" fmla="*/ 2147483646 h 399"/>
              <a:gd name="T78" fmla="*/ 2147483646 w 522"/>
              <a:gd name="T79" fmla="*/ 2147483646 h 399"/>
              <a:gd name="T80" fmla="*/ 2147483646 w 522"/>
              <a:gd name="T81" fmla="*/ 2147483646 h 399"/>
              <a:gd name="T82" fmla="*/ 2147483646 w 522"/>
              <a:gd name="T83" fmla="*/ 2147483646 h 399"/>
              <a:gd name="T84" fmla="*/ 2147483646 w 522"/>
              <a:gd name="T85" fmla="*/ 2147483646 h 39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522"/>
              <a:gd name="T130" fmla="*/ 0 h 399"/>
              <a:gd name="T131" fmla="*/ 522 w 522"/>
              <a:gd name="T132" fmla="*/ 399 h 39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522" h="399">
                <a:moveTo>
                  <a:pt x="111" y="354"/>
                </a:moveTo>
                <a:cubicBezTo>
                  <a:pt x="105" y="356"/>
                  <a:pt x="98" y="357"/>
                  <a:pt x="91" y="357"/>
                </a:cubicBezTo>
                <a:cubicBezTo>
                  <a:pt x="91" y="357"/>
                  <a:pt x="91" y="357"/>
                  <a:pt x="91" y="357"/>
                </a:cubicBezTo>
                <a:cubicBezTo>
                  <a:pt x="53" y="357"/>
                  <a:pt x="23" y="326"/>
                  <a:pt x="23" y="288"/>
                </a:cubicBezTo>
                <a:cubicBezTo>
                  <a:pt x="23" y="288"/>
                  <a:pt x="23" y="288"/>
                  <a:pt x="23" y="288"/>
                </a:cubicBezTo>
                <a:cubicBezTo>
                  <a:pt x="23" y="281"/>
                  <a:pt x="24" y="275"/>
                  <a:pt x="26" y="268"/>
                </a:cubicBezTo>
                <a:cubicBezTo>
                  <a:pt x="26" y="268"/>
                  <a:pt x="26" y="268"/>
                  <a:pt x="26" y="268"/>
                </a:cubicBezTo>
                <a:cubicBezTo>
                  <a:pt x="10" y="252"/>
                  <a:pt x="0" y="230"/>
                  <a:pt x="0" y="205"/>
                </a:cubicBezTo>
                <a:cubicBezTo>
                  <a:pt x="0" y="205"/>
                  <a:pt x="0" y="205"/>
                  <a:pt x="0" y="205"/>
                </a:cubicBezTo>
                <a:cubicBezTo>
                  <a:pt x="0" y="159"/>
                  <a:pt x="35" y="120"/>
                  <a:pt x="81" y="115"/>
                </a:cubicBezTo>
                <a:cubicBezTo>
                  <a:pt x="81" y="115"/>
                  <a:pt x="81" y="115"/>
                  <a:pt x="81" y="115"/>
                </a:cubicBezTo>
                <a:cubicBezTo>
                  <a:pt x="80" y="114"/>
                  <a:pt x="80" y="112"/>
                  <a:pt x="80" y="111"/>
                </a:cubicBezTo>
                <a:cubicBezTo>
                  <a:pt x="80" y="111"/>
                  <a:pt x="80" y="111"/>
                  <a:pt x="80" y="111"/>
                </a:cubicBezTo>
                <a:cubicBezTo>
                  <a:pt x="80" y="72"/>
                  <a:pt x="111" y="41"/>
                  <a:pt x="150" y="41"/>
                </a:cubicBezTo>
                <a:cubicBezTo>
                  <a:pt x="150" y="41"/>
                  <a:pt x="150" y="41"/>
                  <a:pt x="150" y="41"/>
                </a:cubicBezTo>
                <a:cubicBezTo>
                  <a:pt x="164" y="41"/>
                  <a:pt x="177" y="46"/>
                  <a:pt x="188" y="53"/>
                </a:cubicBezTo>
                <a:cubicBezTo>
                  <a:pt x="188" y="53"/>
                  <a:pt x="188" y="53"/>
                  <a:pt x="188" y="53"/>
                </a:cubicBezTo>
                <a:cubicBezTo>
                  <a:pt x="206" y="21"/>
                  <a:pt x="240" y="0"/>
                  <a:pt x="278" y="0"/>
                </a:cubicBezTo>
                <a:cubicBezTo>
                  <a:pt x="278" y="0"/>
                  <a:pt x="278" y="0"/>
                  <a:pt x="278" y="0"/>
                </a:cubicBezTo>
                <a:cubicBezTo>
                  <a:pt x="324" y="0"/>
                  <a:pt x="363" y="30"/>
                  <a:pt x="376" y="72"/>
                </a:cubicBezTo>
                <a:cubicBezTo>
                  <a:pt x="376" y="72"/>
                  <a:pt x="376" y="72"/>
                  <a:pt x="376" y="72"/>
                </a:cubicBezTo>
                <a:cubicBezTo>
                  <a:pt x="379" y="72"/>
                  <a:pt x="381" y="71"/>
                  <a:pt x="383" y="71"/>
                </a:cubicBezTo>
                <a:cubicBezTo>
                  <a:pt x="383" y="71"/>
                  <a:pt x="383" y="71"/>
                  <a:pt x="383" y="71"/>
                </a:cubicBezTo>
                <a:cubicBezTo>
                  <a:pt x="400" y="71"/>
                  <a:pt x="416" y="76"/>
                  <a:pt x="430" y="85"/>
                </a:cubicBezTo>
                <a:cubicBezTo>
                  <a:pt x="430" y="85"/>
                  <a:pt x="430" y="85"/>
                  <a:pt x="430" y="85"/>
                </a:cubicBezTo>
                <a:cubicBezTo>
                  <a:pt x="430" y="85"/>
                  <a:pt x="430" y="85"/>
                  <a:pt x="430" y="85"/>
                </a:cubicBezTo>
                <a:cubicBezTo>
                  <a:pt x="433" y="87"/>
                  <a:pt x="434" y="92"/>
                  <a:pt x="432" y="96"/>
                </a:cubicBezTo>
                <a:cubicBezTo>
                  <a:pt x="432" y="96"/>
                  <a:pt x="432" y="96"/>
                  <a:pt x="432" y="96"/>
                </a:cubicBezTo>
                <a:cubicBezTo>
                  <a:pt x="430" y="100"/>
                  <a:pt x="425" y="101"/>
                  <a:pt x="421" y="98"/>
                </a:cubicBezTo>
                <a:cubicBezTo>
                  <a:pt x="421" y="98"/>
                  <a:pt x="421" y="98"/>
                  <a:pt x="421" y="98"/>
                </a:cubicBezTo>
                <a:cubicBezTo>
                  <a:pt x="410" y="91"/>
                  <a:pt x="397" y="87"/>
                  <a:pt x="383" y="87"/>
                </a:cubicBezTo>
                <a:cubicBezTo>
                  <a:pt x="383" y="87"/>
                  <a:pt x="383" y="87"/>
                  <a:pt x="383" y="87"/>
                </a:cubicBezTo>
                <a:cubicBezTo>
                  <a:pt x="379" y="87"/>
                  <a:pt x="376" y="88"/>
                  <a:pt x="372" y="88"/>
                </a:cubicBezTo>
                <a:cubicBezTo>
                  <a:pt x="372" y="88"/>
                  <a:pt x="372" y="88"/>
                  <a:pt x="372" y="88"/>
                </a:cubicBezTo>
                <a:cubicBezTo>
                  <a:pt x="368" y="89"/>
                  <a:pt x="364" y="86"/>
                  <a:pt x="363" y="82"/>
                </a:cubicBezTo>
                <a:cubicBezTo>
                  <a:pt x="363" y="82"/>
                  <a:pt x="363" y="82"/>
                  <a:pt x="363" y="82"/>
                </a:cubicBezTo>
                <a:cubicBezTo>
                  <a:pt x="354" y="44"/>
                  <a:pt x="319" y="16"/>
                  <a:pt x="278" y="16"/>
                </a:cubicBezTo>
                <a:cubicBezTo>
                  <a:pt x="278" y="16"/>
                  <a:pt x="278" y="16"/>
                  <a:pt x="278" y="16"/>
                </a:cubicBezTo>
                <a:cubicBezTo>
                  <a:pt x="242" y="16"/>
                  <a:pt x="212" y="38"/>
                  <a:pt x="199" y="69"/>
                </a:cubicBezTo>
                <a:cubicBezTo>
                  <a:pt x="199" y="69"/>
                  <a:pt x="199" y="69"/>
                  <a:pt x="199" y="69"/>
                </a:cubicBezTo>
                <a:cubicBezTo>
                  <a:pt x="198" y="71"/>
                  <a:pt x="195" y="73"/>
                  <a:pt x="193" y="73"/>
                </a:cubicBezTo>
                <a:cubicBezTo>
                  <a:pt x="193" y="73"/>
                  <a:pt x="193" y="73"/>
                  <a:pt x="193" y="73"/>
                </a:cubicBezTo>
                <a:cubicBezTo>
                  <a:pt x="190" y="74"/>
                  <a:pt x="188" y="73"/>
                  <a:pt x="186" y="72"/>
                </a:cubicBezTo>
                <a:cubicBezTo>
                  <a:pt x="186" y="72"/>
                  <a:pt x="186" y="72"/>
                  <a:pt x="186" y="72"/>
                </a:cubicBezTo>
                <a:cubicBezTo>
                  <a:pt x="176" y="63"/>
                  <a:pt x="164" y="57"/>
                  <a:pt x="150" y="57"/>
                </a:cubicBezTo>
                <a:cubicBezTo>
                  <a:pt x="150" y="57"/>
                  <a:pt x="150" y="57"/>
                  <a:pt x="150" y="57"/>
                </a:cubicBezTo>
                <a:cubicBezTo>
                  <a:pt x="120" y="57"/>
                  <a:pt x="96" y="81"/>
                  <a:pt x="96" y="111"/>
                </a:cubicBezTo>
                <a:cubicBezTo>
                  <a:pt x="96" y="111"/>
                  <a:pt x="96" y="111"/>
                  <a:pt x="96" y="111"/>
                </a:cubicBezTo>
                <a:cubicBezTo>
                  <a:pt x="96" y="114"/>
                  <a:pt x="97" y="118"/>
                  <a:pt x="97" y="121"/>
                </a:cubicBezTo>
                <a:cubicBezTo>
                  <a:pt x="97" y="121"/>
                  <a:pt x="97" y="121"/>
                  <a:pt x="97" y="121"/>
                </a:cubicBezTo>
                <a:cubicBezTo>
                  <a:pt x="98" y="123"/>
                  <a:pt x="97" y="126"/>
                  <a:pt x="96" y="127"/>
                </a:cubicBezTo>
                <a:cubicBezTo>
                  <a:pt x="96" y="127"/>
                  <a:pt x="96" y="127"/>
                  <a:pt x="96" y="127"/>
                </a:cubicBezTo>
                <a:cubicBezTo>
                  <a:pt x="94" y="129"/>
                  <a:pt x="92" y="130"/>
                  <a:pt x="90" y="130"/>
                </a:cubicBezTo>
                <a:cubicBezTo>
                  <a:pt x="90" y="130"/>
                  <a:pt x="90" y="130"/>
                  <a:pt x="90" y="130"/>
                </a:cubicBezTo>
                <a:cubicBezTo>
                  <a:pt x="49" y="131"/>
                  <a:pt x="16" y="164"/>
                  <a:pt x="16" y="205"/>
                </a:cubicBezTo>
                <a:cubicBezTo>
                  <a:pt x="16" y="205"/>
                  <a:pt x="16" y="205"/>
                  <a:pt x="16" y="205"/>
                </a:cubicBezTo>
                <a:cubicBezTo>
                  <a:pt x="16" y="227"/>
                  <a:pt x="25" y="247"/>
                  <a:pt x="40" y="260"/>
                </a:cubicBezTo>
                <a:cubicBezTo>
                  <a:pt x="40" y="260"/>
                  <a:pt x="40" y="260"/>
                  <a:pt x="40" y="260"/>
                </a:cubicBezTo>
                <a:cubicBezTo>
                  <a:pt x="43" y="263"/>
                  <a:pt x="43" y="266"/>
                  <a:pt x="42" y="269"/>
                </a:cubicBezTo>
                <a:cubicBezTo>
                  <a:pt x="42" y="269"/>
                  <a:pt x="42" y="269"/>
                  <a:pt x="42" y="269"/>
                </a:cubicBezTo>
                <a:cubicBezTo>
                  <a:pt x="40" y="275"/>
                  <a:pt x="39" y="282"/>
                  <a:pt x="39" y="288"/>
                </a:cubicBezTo>
                <a:cubicBezTo>
                  <a:pt x="39" y="288"/>
                  <a:pt x="39" y="288"/>
                  <a:pt x="39" y="288"/>
                </a:cubicBezTo>
                <a:cubicBezTo>
                  <a:pt x="39" y="318"/>
                  <a:pt x="62" y="341"/>
                  <a:pt x="91" y="341"/>
                </a:cubicBezTo>
                <a:cubicBezTo>
                  <a:pt x="91" y="341"/>
                  <a:pt x="91" y="341"/>
                  <a:pt x="91" y="341"/>
                </a:cubicBezTo>
                <a:cubicBezTo>
                  <a:pt x="99" y="341"/>
                  <a:pt x="106" y="340"/>
                  <a:pt x="112" y="337"/>
                </a:cubicBezTo>
                <a:cubicBezTo>
                  <a:pt x="112" y="337"/>
                  <a:pt x="112" y="337"/>
                  <a:pt x="112" y="337"/>
                </a:cubicBezTo>
                <a:cubicBezTo>
                  <a:pt x="114" y="336"/>
                  <a:pt x="116" y="336"/>
                  <a:pt x="118" y="337"/>
                </a:cubicBezTo>
                <a:cubicBezTo>
                  <a:pt x="118" y="337"/>
                  <a:pt x="118" y="337"/>
                  <a:pt x="118" y="337"/>
                </a:cubicBezTo>
                <a:cubicBezTo>
                  <a:pt x="120" y="338"/>
                  <a:pt x="122" y="339"/>
                  <a:pt x="123" y="341"/>
                </a:cubicBezTo>
                <a:cubicBezTo>
                  <a:pt x="123" y="341"/>
                  <a:pt x="123" y="341"/>
                  <a:pt x="123" y="341"/>
                </a:cubicBezTo>
                <a:cubicBezTo>
                  <a:pt x="132" y="366"/>
                  <a:pt x="156" y="383"/>
                  <a:pt x="184" y="383"/>
                </a:cubicBezTo>
                <a:cubicBezTo>
                  <a:pt x="184" y="383"/>
                  <a:pt x="184" y="383"/>
                  <a:pt x="184" y="383"/>
                </a:cubicBezTo>
                <a:cubicBezTo>
                  <a:pt x="206" y="383"/>
                  <a:pt x="225" y="373"/>
                  <a:pt x="237" y="357"/>
                </a:cubicBezTo>
                <a:cubicBezTo>
                  <a:pt x="237" y="357"/>
                  <a:pt x="237" y="357"/>
                  <a:pt x="237" y="357"/>
                </a:cubicBezTo>
                <a:cubicBezTo>
                  <a:pt x="238" y="355"/>
                  <a:pt x="240" y="354"/>
                  <a:pt x="242" y="353"/>
                </a:cubicBezTo>
                <a:cubicBezTo>
                  <a:pt x="242" y="353"/>
                  <a:pt x="242" y="353"/>
                  <a:pt x="242" y="353"/>
                </a:cubicBezTo>
                <a:cubicBezTo>
                  <a:pt x="244" y="353"/>
                  <a:pt x="246" y="354"/>
                  <a:pt x="248" y="355"/>
                </a:cubicBezTo>
                <a:cubicBezTo>
                  <a:pt x="248" y="355"/>
                  <a:pt x="248" y="355"/>
                  <a:pt x="248" y="355"/>
                </a:cubicBezTo>
                <a:cubicBezTo>
                  <a:pt x="259" y="364"/>
                  <a:pt x="273" y="369"/>
                  <a:pt x="288" y="369"/>
                </a:cubicBezTo>
                <a:cubicBezTo>
                  <a:pt x="288" y="369"/>
                  <a:pt x="288" y="369"/>
                  <a:pt x="288" y="369"/>
                </a:cubicBezTo>
                <a:cubicBezTo>
                  <a:pt x="312" y="369"/>
                  <a:pt x="333" y="356"/>
                  <a:pt x="344" y="338"/>
                </a:cubicBezTo>
                <a:cubicBezTo>
                  <a:pt x="344" y="338"/>
                  <a:pt x="344" y="338"/>
                  <a:pt x="344" y="338"/>
                </a:cubicBezTo>
                <a:cubicBezTo>
                  <a:pt x="345" y="336"/>
                  <a:pt x="347" y="334"/>
                  <a:pt x="350" y="334"/>
                </a:cubicBezTo>
                <a:cubicBezTo>
                  <a:pt x="350" y="334"/>
                  <a:pt x="350" y="334"/>
                  <a:pt x="350" y="334"/>
                </a:cubicBezTo>
                <a:cubicBezTo>
                  <a:pt x="352" y="334"/>
                  <a:pt x="354" y="334"/>
                  <a:pt x="356" y="336"/>
                </a:cubicBezTo>
                <a:cubicBezTo>
                  <a:pt x="356" y="336"/>
                  <a:pt x="356" y="336"/>
                  <a:pt x="356" y="336"/>
                </a:cubicBezTo>
                <a:cubicBezTo>
                  <a:pt x="367" y="344"/>
                  <a:pt x="380" y="349"/>
                  <a:pt x="395" y="349"/>
                </a:cubicBezTo>
                <a:cubicBezTo>
                  <a:pt x="395" y="349"/>
                  <a:pt x="395" y="349"/>
                  <a:pt x="395" y="349"/>
                </a:cubicBezTo>
                <a:cubicBezTo>
                  <a:pt x="428" y="349"/>
                  <a:pt x="455" y="322"/>
                  <a:pt x="455" y="289"/>
                </a:cubicBezTo>
                <a:cubicBezTo>
                  <a:pt x="455" y="289"/>
                  <a:pt x="455" y="289"/>
                  <a:pt x="455" y="289"/>
                </a:cubicBezTo>
                <a:cubicBezTo>
                  <a:pt x="455" y="289"/>
                  <a:pt x="455" y="288"/>
                  <a:pt x="455" y="288"/>
                </a:cubicBezTo>
                <a:cubicBezTo>
                  <a:pt x="455" y="288"/>
                  <a:pt x="455" y="288"/>
                  <a:pt x="455" y="288"/>
                </a:cubicBezTo>
                <a:cubicBezTo>
                  <a:pt x="455" y="284"/>
                  <a:pt x="458" y="280"/>
                  <a:pt x="462" y="280"/>
                </a:cubicBezTo>
                <a:cubicBezTo>
                  <a:pt x="462" y="280"/>
                  <a:pt x="462" y="280"/>
                  <a:pt x="462" y="280"/>
                </a:cubicBezTo>
                <a:cubicBezTo>
                  <a:pt x="487" y="276"/>
                  <a:pt x="506" y="255"/>
                  <a:pt x="506" y="229"/>
                </a:cubicBezTo>
                <a:cubicBezTo>
                  <a:pt x="506" y="229"/>
                  <a:pt x="506" y="229"/>
                  <a:pt x="506" y="229"/>
                </a:cubicBezTo>
                <a:cubicBezTo>
                  <a:pt x="506" y="203"/>
                  <a:pt x="486" y="181"/>
                  <a:pt x="460" y="178"/>
                </a:cubicBezTo>
                <a:cubicBezTo>
                  <a:pt x="460" y="178"/>
                  <a:pt x="460" y="178"/>
                  <a:pt x="460" y="178"/>
                </a:cubicBezTo>
                <a:cubicBezTo>
                  <a:pt x="458" y="178"/>
                  <a:pt x="456" y="177"/>
                  <a:pt x="455" y="175"/>
                </a:cubicBezTo>
                <a:cubicBezTo>
                  <a:pt x="455" y="175"/>
                  <a:pt x="455" y="175"/>
                  <a:pt x="455" y="175"/>
                </a:cubicBezTo>
                <a:cubicBezTo>
                  <a:pt x="453" y="173"/>
                  <a:pt x="453" y="171"/>
                  <a:pt x="453" y="169"/>
                </a:cubicBezTo>
                <a:cubicBezTo>
                  <a:pt x="453" y="169"/>
                  <a:pt x="453" y="169"/>
                  <a:pt x="453" y="169"/>
                </a:cubicBezTo>
                <a:cubicBezTo>
                  <a:pt x="454" y="165"/>
                  <a:pt x="454" y="162"/>
                  <a:pt x="454" y="158"/>
                </a:cubicBezTo>
                <a:cubicBezTo>
                  <a:pt x="454" y="158"/>
                  <a:pt x="454" y="158"/>
                  <a:pt x="454" y="158"/>
                </a:cubicBezTo>
                <a:cubicBezTo>
                  <a:pt x="454" y="143"/>
                  <a:pt x="449" y="130"/>
                  <a:pt x="442" y="119"/>
                </a:cubicBezTo>
                <a:cubicBezTo>
                  <a:pt x="442" y="119"/>
                  <a:pt x="442" y="119"/>
                  <a:pt x="442" y="119"/>
                </a:cubicBezTo>
                <a:cubicBezTo>
                  <a:pt x="439" y="115"/>
                  <a:pt x="440" y="110"/>
                  <a:pt x="444" y="107"/>
                </a:cubicBezTo>
                <a:cubicBezTo>
                  <a:pt x="444" y="107"/>
                  <a:pt x="444" y="107"/>
                  <a:pt x="444" y="107"/>
                </a:cubicBezTo>
                <a:cubicBezTo>
                  <a:pt x="448" y="105"/>
                  <a:pt x="453" y="106"/>
                  <a:pt x="455" y="110"/>
                </a:cubicBezTo>
                <a:cubicBezTo>
                  <a:pt x="455" y="110"/>
                  <a:pt x="455" y="110"/>
                  <a:pt x="455" y="110"/>
                </a:cubicBezTo>
                <a:cubicBezTo>
                  <a:pt x="464" y="123"/>
                  <a:pt x="470" y="140"/>
                  <a:pt x="470" y="158"/>
                </a:cubicBezTo>
                <a:cubicBezTo>
                  <a:pt x="470" y="158"/>
                  <a:pt x="470" y="158"/>
                  <a:pt x="470" y="158"/>
                </a:cubicBezTo>
                <a:cubicBezTo>
                  <a:pt x="470" y="160"/>
                  <a:pt x="470" y="162"/>
                  <a:pt x="470" y="164"/>
                </a:cubicBezTo>
                <a:cubicBezTo>
                  <a:pt x="470" y="164"/>
                  <a:pt x="470" y="164"/>
                  <a:pt x="470" y="164"/>
                </a:cubicBezTo>
                <a:cubicBezTo>
                  <a:pt x="500" y="170"/>
                  <a:pt x="522" y="197"/>
                  <a:pt x="522" y="229"/>
                </a:cubicBezTo>
                <a:cubicBezTo>
                  <a:pt x="522" y="229"/>
                  <a:pt x="522" y="229"/>
                  <a:pt x="522" y="229"/>
                </a:cubicBezTo>
                <a:cubicBezTo>
                  <a:pt x="522" y="261"/>
                  <a:pt x="500" y="287"/>
                  <a:pt x="471" y="294"/>
                </a:cubicBezTo>
                <a:cubicBezTo>
                  <a:pt x="471" y="294"/>
                  <a:pt x="471" y="294"/>
                  <a:pt x="471" y="294"/>
                </a:cubicBezTo>
                <a:cubicBezTo>
                  <a:pt x="468" y="334"/>
                  <a:pt x="435" y="365"/>
                  <a:pt x="395" y="365"/>
                </a:cubicBezTo>
                <a:cubicBezTo>
                  <a:pt x="395" y="365"/>
                  <a:pt x="395" y="365"/>
                  <a:pt x="395" y="365"/>
                </a:cubicBezTo>
                <a:cubicBezTo>
                  <a:pt x="379" y="365"/>
                  <a:pt x="365" y="361"/>
                  <a:pt x="353" y="353"/>
                </a:cubicBezTo>
                <a:cubicBezTo>
                  <a:pt x="353" y="353"/>
                  <a:pt x="353" y="353"/>
                  <a:pt x="353" y="353"/>
                </a:cubicBezTo>
                <a:cubicBezTo>
                  <a:pt x="338" y="372"/>
                  <a:pt x="315" y="385"/>
                  <a:pt x="288" y="385"/>
                </a:cubicBezTo>
                <a:cubicBezTo>
                  <a:pt x="288" y="385"/>
                  <a:pt x="288" y="385"/>
                  <a:pt x="288" y="385"/>
                </a:cubicBezTo>
                <a:cubicBezTo>
                  <a:pt x="272" y="385"/>
                  <a:pt x="257" y="380"/>
                  <a:pt x="245" y="372"/>
                </a:cubicBezTo>
                <a:cubicBezTo>
                  <a:pt x="245" y="372"/>
                  <a:pt x="245" y="372"/>
                  <a:pt x="245" y="372"/>
                </a:cubicBezTo>
                <a:cubicBezTo>
                  <a:pt x="230" y="389"/>
                  <a:pt x="208" y="399"/>
                  <a:pt x="184" y="399"/>
                </a:cubicBezTo>
                <a:cubicBezTo>
                  <a:pt x="184" y="399"/>
                  <a:pt x="184" y="399"/>
                  <a:pt x="184" y="399"/>
                </a:cubicBezTo>
                <a:cubicBezTo>
                  <a:pt x="152" y="399"/>
                  <a:pt x="125" y="381"/>
                  <a:pt x="111" y="354"/>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sv-SE"/>
          </a:p>
        </p:txBody>
      </p:sp>
      <p:sp>
        <p:nvSpPr>
          <p:cNvPr id="23588" name="TextBox 35">
            <a:extLst>
              <a:ext uri="{FF2B5EF4-FFF2-40B4-BE49-F238E27FC236}">
                <a16:creationId xmlns:a16="http://schemas.microsoft.com/office/drawing/2014/main" id="{F3A0AD9B-6E41-4BB8-8FBC-91CD91FC1722}"/>
              </a:ext>
            </a:extLst>
          </p:cNvPr>
          <p:cNvSpPr txBox="1">
            <a:spLocks noChangeArrowheads="1"/>
          </p:cNvSpPr>
          <p:nvPr/>
        </p:nvSpPr>
        <p:spPr bwMode="auto">
          <a:xfrm>
            <a:off x="11102975" y="2792413"/>
            <a:ext cx="1028700"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72000" tIns="36000" rIns="73152" bIns="36576"/>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Clr>
                <a:schemeClr val="tx1"/>
              </a:buClr>
              <a:buFontTx/>
              <a:buNone/>
            </a:pPr>
            <a:r>
              <a:rPr lang="sv-SE" altLang="sv-SE" sz="1000">
                <a:latin typeface="Arial" panose="020B0604020202020204" pitchFamily="34" charset="0"/>
              </a:rPr>
              <a:t>Internet, voice and other services</a:t>
            </a:r>
          </a:p>
        </p:txBody>
      </p:sp>
      <p:sp>
        <p:nvSpPr>
          <p:cNvPr id="37" name="Oval 36">
            <a:extLst>
              <a:ext uri="{FF2B5EF4-FFF2-40B4-BE49-F238E27FC236}">
                <a16:creationId xmlns:a16="http://schemas.microsoft.com/office/drawing/2014/main" id="{9D6A830A-CA46-4A86-8422-42B4C0792915}"/>
              </a:ext>
            </a:extLst>
          </p:cNvPr>
          <p:cNvSpPr/>
          <p:nvPr/>
        </p:nvSpPr>
        <p:spPr bwMode="auto">
          <a:xfrm>
            <a:off x="5735638" y="3121025"/>
            <a:ext cx="111125" cy="74613"/>
          </a:xfrm>
          <a:prstGeom prst="ellipse">
            <a:avLst/>
          </a:prstGeom>
          <a:solidFill>
            <a:schemeClr val="bg1"/>
          </a:solidFill>
          <a:ln w="12700" cap="flat" cmpd="sng" algn="ctr">
            <a:solidFill>
              <a:schemeClr val="tx1"/>
            </a:solidFill>
            <a:prstDash val="solid"/>
            <a:round/>
            <a:headEnd type="none" w="med" len="med"/>
            <a:tailEnd type="none" w="med" len="med"/>
          </a:ln>
          <a:effectLst/>
        </p:spPr>
        <p:txBody>
          <a:bodyPr lIns="72000" tIns="36000" rIns="73152" bIns="36576"/>
          <a:lstStyle/>
          <a:p>
            <a:pPr marL="357188" indent="-357188" eaLnBrk="1" hangingPunct="1">
              <a:spcBef>
                <a:spcPts val="300"/>
              </a:spcBef>
              <a:buFont typeface="Ericsson Hilda" panose="00000500000000000000" pitchFamily="2" charset="0"/>
              <a:buChar char="—"/>
              <a:defRPr/>
            </a:pPr>
            <a:endParaRPr lang="sv-SE" sz="2000" dirty="0" err="1">
              <a:solidFill>
                <a:schemeClr val="bg1"/>
              </a:solidFill>
              <a:latin typeface="+mn-lt"/>
              <a:ea typeface="华文细黑" panose="02010600040101010101" pitchFamily="2" charset="-122"/>
              <a:cs typeface="华文细黑" panose="02010600040101010101" pitchFamily="2" charset="-122"/>
            </a:endParaRPr>
          </a:p>
        </p:txBody>
      </p:sp>
      <p:sp>
        <p:nvSpPr>
          <p:cNvPr id="38" name="Oval 37">
            <a:extLst>
              <a:ext uri="{FF2B5EF4-FFF2-40B4-BE49-F238E27FC236}">
                <a16:creationId xmlns:a16="http://schemas.microsoft.com/office/drawing/2014/main" id="{7A0B1021-752D-4C0E-A36B-EBDB4A44BD99}"/>
              </a:ext>
            </a:extLst>
          </p:cNvPr>
          <p:cNvSpPr/>
          <p:nvPr/>
        </p:nvSpPr>
        <p:spPr bwMode="auto">
          <a:xfrm>
            <a:off x="5059363" y="3870325"/>
            <a:ext cx="111125" cy="73025"/>
          </a:xfrm>
          <a:prstGeom prst="ellipse">
            <a:avLst/>
          </a:prstGeom>
          <a:solidFill>
            <a:schemeClr val="bg1"/>
          </a:solidFill>
          <a:ln w="12700" cap="flat" cmpd="sng" algn="ctr">
            <a:solidFill>
              <a:schemeClr val="tx1"/>
            </a:solidFill>
            <a:prstDash val="solid"/>
            <a:round/>
            <a:headEnd type="none" w="med" len="med"/>
            <a:tailEnd type="none" w="med" len="med"/>
          </a:ln>
          <a:effectLst/>
        </p:spPr>
        <p:txBody>
          <a:bodyPr lIns="72000" tIns="36000" rIns="73152" bIns="36576"/>
          <a:lstStyle/>
          <a:p>
            <a:pPr marL="357188" indent="-357188" eaLnBrk="1" hangingPunct="1">
              <a:spcBef>
                <a:spcPts val="300"/>
              </a:spcBef>
              <a:buFont typeface="Ericsson Hilda" panose="00000500000000000000" pitchFamily="2" charset="0"/>
              <a:buChar char="—"/>
              <a:defRPr/>
            </a:pPr>
            <a:endParaRPr lang="sv-SE" sz="2000" dirty="0" err="1">
              <a:solidFill>
                <a:schemeClr val="bg1"/>
              </a:solidFill>
              <a:latin typeface="+mn-lt"/>
              <a:ea typeface="华文细黑" panose="02010600040101010101" pitchFamily="2" charset="-122"/>
              <a:cs typeface="华文细黑" panose="02010600040101010101" pitchFamily="2" charset="-122"/>
            </a:endParaRPr>
          </a:p>
        </p:txBody>
      </p:sp>
      <p:sp>
        <p:nvSpPr>
          <p:cNvPr id="39" name="Oval 38">
            <a:extLst>
              <a:ext uri="{FF2B5EF4-FFF2-40B4-BE49-F238E27FC236}">
                <a16:creationId xmlns:a16="http://schemas.microsoft.com/office/drawing/2014/main" id="{005728B5-379C-4D84-8B0E-6BFC00DACE17}"/>
              </a:ext>
            </a:extLst>
          </p:cNvPr>
          <p:cNvSpPr/>
          <p:nvPr/>
        </p:nvSpPr>
        <p:spPr bwMode="auto">
          <a:xfrm>
            <a:off x="6105525" y="3867150"/>
            <a:ext cx="111125" cy="73025"/>
          </a:xfrm>
          <a:prstGeom prst="ellipse">
            <a:avLst/>
          </a:prstGeom>
          <a:solidFill>
            <a:schemeClr val="bg1"/>
          </a:solidFill>
          <a:ln w="12700" cap="flat" cmpd="sng" algn="ctr">
            <a:solidFill>
              <a:schemeClr val="tx1"/>
            </a:solidFill>
            <a:prstDash val="solid"/>
            <a:round/>
            <a:headEnd type="none" w="med" len="med"/>
            <a:tailEnd type="none" w="med" len="med"/>
          </a:ln>
          <a:effectLst/>
        </p:spPr>
        <p:txBody>
          <a:bodyPr lIns="72000" tIns="36000" rIns="73152" bIns="36576"/>
          <a:lstStyle/>
          <a:p>
            <a:pPr marL="357188" indent="-357188" eaLnBrk="1" hangingPunct="1">
              <a:spcBef>
                <a:spcPts val="300"/>
              </a:spcBef>
              <a:buFont typeface="Ericsson Hilda" panose="00000500000000000000" pitchFamily="2" charset="0"/>
              <a:buChar char="—"/>
              <a:defRPr/>
            </a:pPr>
            <a:endParaRPr lang="sv-SE" sz="2000" dirty="0" err="1">
              <a:solidFill>
                <a:schemeClr val="bg1"/>
              </a:solidFill>
              <a:latin typeface="+mn-lt"/>
              <a:ea typeface="华文细黑" panose="02010600040101010101" pitchFamily="2" charset="-122"/>
              <a:cs typeface="华文细黑" panose="02010600040101010101" pitchFamily="2" charset="-122"/>
            </a:endParaRPr>
          </a:p>
        </p:txBody>
      </p:sp>
      <p:sp>
        <p:nvSpPr>
          <p:cNvPr id="40" name="Oval 39">
            <a:extLst>
              <a:ext uri="{FF2B5EF4-FFF2-40B4-BE49-F238E27FC236}">
                <a16:creationId xmlns:a16="http://schemas.microsoft.com/office/drawing/2014/main" id="{8738DED1-3CE9-4BCA-A862-0CB86D0517F0}"/>
              </a:ext>
            </a:extLst>
          </p:cNvPr>
          <p:cNvSpPr/>
          <p:nvPr/>
        </p:nvSpPr>
        <p:spPr bwMode="auto">
          <a:xfrm>
            <a:off x="8967788" y="3116263"/>
            <a:ext cx="111125" cy="73025"/>
          </a:xfrm>
          <a:prstGeom prst="ellipse">
            <a:avLst/>
          </a:prstGeom>
          <a:solidFill>
            <a:schemeClr val="bg1"/>
          </a:solidFill>
          <a:ln w="12700" cap="flat" cmpd="sng" algn="ctr">
            <a:solidFill>
              <a:schemeClr val="tx1"/>
            </a:solidFill>
            <a:prstDash val="solid"/>
            <a:round/>
            <a:headEnd type="none" w="med" len="med"/>
            <a:tailEnd type="none" w="med" len="med"/>
          </a:ln>
          <a:effectLst/>
        </p:spPr>
        <p:txBody>
          <a:bodyPr lIns="72000" tIns="36000" rIns="73152" bIns="36576"/>
          <a:lstStyle/>
          <a:p>
            <a:pPr marL="357188" indent="-357188" eaLnBrk="1" hangingPunct="1">
              <a:spcBef>
                <a:spcPts val="300"/>
              </a:spcBef>
              <a:buFont typeface="Ericsson Hilda" panose="00000500000000000000" pitchFamily="2" charset="0"/>
              <a:buChar char="—"/>
              <a:defRPr/>
            </a:pPr>
            <a:endParaRPr lang="sv-SE" sz="2000" dirty="0" err="1">
              <a:solidFill>
                <a:schemeClr val="bg1"/>
              </a:solidFill>
              <a:latin typeface="+mn-lt"/>
              <a:ea typeface="华文细黑" panose="02010600040101010101" pitchFamily="2" charset="-122"/>
              <a:cs typeface="华文细黑" panose="02010600040101010101" pitchFamily="2" charset="-122"/>
            </a:endParaRPr>
          </a:p>
        </p:txBody>
      </p:sp>
      <p:sp>
        <p:nvSpPr>
          <p:cNvPr id="41" name="Oval 40">
            <a:extLst>
              <a:ext uri="{FF2B5EF4-FFF2-40B4-BE49-F238E27FC236}">
                <a16:creationId xmlns:a16="http://schemas.microsoft.com/office/drawing/2014/main" id="{02668B52-6D85-4979-9277-C14E2602A114}"/>
              </a:ext>
            </a:extLst>
          </p:cNvPr>
          <p:cNvSpPr/>
          <p:nvPr/>
        </p:nvSpPr>
        <p:spPr bwMode="auto">
          <a:xfrm>
            <a:off x="10144125" y="3116263"/>
            <a:ext cx="111125" cy="73025"/>
          </a:xfrm>
          <a:prstGeom prst="ellipse">
            <a:avLst/>
          </a:prstGeom>
          <a:solidFill>
            <a:schemeClr val="bg1"/>
          </a:solidFill>
          <a:ln w="12700" cap="flat" cmpd="sng" algn="ctr">
            <a:solidFill>
              <a:schemeClr val="tx1"/>
            </a:solidFill>
            <a:prstDash val="solid"/>
            <a:round/>
            <a:headEnd type="none" w="med" len="med"/>
            <a:tailEnd type="none" w="med" len="med"/>
          </a:ln>
          <a:effectLst/>
        </p:spPr>
        <p:txBody>
          <a:bodyPr lIns="72000" tIns="36000" rIns="73152" bIns="36576"/>
          <a:lstStyle/>
          <a:p>
            <a:pPr marL="357188" indent="-357188" eaLnBrk="1" hangingPunct="1">
              <a:spcBef>
                <a:spcPts val="300"/>
              </a:spcBef>
              <a:buFont typeface="Ericsson Hilda" panose="00000500000000000000" pitchFamily="2" charset="0"/>
              <a:buChar char="—"/>
              <a:defRPr/>
            </a:pPr>
            <a:endParaRPr lang="sv-SE" sz="2000" dirty="0" err="1">
              <a:solidFill>
                <a:schemeClr val="bg1"/>
              </a:solidFill>
              <a:latin typeface="+mn-lt"/>
              <a:ea typeface="华文细黑" panose="02010600040101010101" pitchFamily="2" charset="-122"/>
              <a:cs typeface="华文细黑" panose="02010600040101010101" pitchFamily="2" charset="-122"/>
            </a:endParaRPr>
          </a:p>
        </p:txBody>
      </p:sp>
      <p:sp>
        <p:nvSpPr>
          <p:cNvPr id="42" name="Oval 41">
            <a:extLst>
              <a:ext uri="{FF2B5EF4-FFF2-40B4-BE49-F238E27FC236}">
                <a16:creationId xmlns:a16="http://schemas.microsoft.com/office/drawing/2014/main" id="{754C128D-2E61-4651-B208-297A610E29EF}"/>
              </a:ext>
            </a:extLst>
          </p:cNvPr>
          <p:cNvSpPr/>
          <p:nvPr/>
        </p:nvSpPr>
        <p:spPr bwMode="auto">
          <a:xfrm>
            <a:off x="8734425" y="3870325"/>
            <a:ext cx="112713" cy="73025"/>
          </a:xfrm>
          <a:prstGeom prst="ellipse">
            <a:avLst/>
          </a:prstGeom>
          <a:solidFill>
            <a:schemeClr val="bg1"/>
          </a:solidFill>
          <a:ln w="12700" cap="flat" cmpd="sng" algn="ctr">
            <a:solidFill>
              <a:schemeClr val="tx1"/>
            </a:solidFill>
            <a:prstDash val="solid"/>
            <a:round/>
            <a:headEnd type="none" w="med" len="med"/>
            <a:tailEnd type="none" w="med" len="med"/>
          </a:ln>
          <a:effectLst/>
        </p:spPr>
        <p:txBody>
          <a:bodyPr lIns="72000" tIns="36000" rIns="73152" bIns="36576"/>
          <a:lstStyle/>
          <a:p>
            <a:pPr marL="357188" indent="-357188" eaLnBrk="1" hangingPunct="1">
              <a:spcBef>
                <a:spcPts val="300"/>
              </a:spcBef>
              <a:buFont typeface="Ericsson Hilda" panose="00000500000000000000" pitchFamily="2" charset="0"/>
              <a:buChar char="—"/>
              <a:defRPr/>
            </a:pPr>
            <a:endParaRPr lang="sv-SE" sz="2000" dirty="0" err="1">
              <a:solidFill>
                <a:schemeClr val="bg1"/>
              </a:solidFill>
              <a:latin typeface="+mn-lt"/>
              <a:ea typeface="华文细黑" panose="02010600040101010101" pitchFamily="2" charset="-122"/>
              <a:cs typeface="华文细黑" panose="02010600040101010101" pitchFamily="2" charset="-122"/>
            </a:endParaRPr>
          </a:p>
        </p:txBody>
      </p:sp>
      <p:sp>
        <p:nvSpPr>
          <p:cNvPr id="43" name="Oval 42">
            <a:extLst>
              <a:ext uri="{FF2B5EF4-FFF2-40B4-BE49-F238E27FC236}">
                <a16:creationId xmlns:a16="http://schemas.microsoft.com/office/drawing/2014/main" id="{67E9315D-9F8F-4A68-8423-76E694DB4CD6}"/>
              </a:ext>
            </a:extLst>
          </p:cNvPr>
          <p:cNvSpPr/>
          <p:nvPr/>
        </p:nvSpPr>
        <p:spPr bwMode="auto">
          <a:xfrm>
            <a:off x="9605963" y="3870325"/>
            <a:ext cx="111125" cy="73025"/>
          </a:xfrm>
          <a:prstGeom prst="ellipse">
            <a:avLst/>
          </a:prstGeom>
          <a:solidFill>
            <a:schemeClr val="bg1"/>
          </a:solidFill>
          <a:ln w="12700" cap="flat" cmpd="sng" algn="ctr">
            <a:solidFill>
              <a:schemeClr val="tx1"/>
            </a:solidFill>
            <a:prstDash val="solid"/>
            <a:round/>
            <a:headEnd type="none" w="med" len="med"/>
            <a:tailEnd type="none" w="med" len="med"/>
          </a:ln>
          <a:effectLst/>
        </p:spPr>
        <p:txBody>
          <a:bodyPr lIns="72000" tIns="36000" rIns="73152" bIns="36576"/>
          <a:lstStyle/>
          <a:p>
            <a:pPr marL="357188" indent="-357188" eaLnBrk="1" hangingPunct="1">
              <a:spcBef>
                <a:spcPts val="300"/>
              </a:spcBef>
              <a:buFont typeface="Ericsson Hilda" panose="00000500000000000000" pitchFamily="2" charset="0"/>
              <a:buChar char="—"/>
              <a:defRPr/>
            </a:pPr>
            <a:endParaRPr lang="sv-SE" sz="2000" dirty="0" err="1">
              <a:solidFill>
                <a:schemeClr val="bg1"/>
              </a:solidFill>
              <a:latin typeface="+mn-lt"/>
              <a:ea typeface="华文细黑" panose="02010600040101010101" pitchFamily="2" charset="-122"/>
              <a:cs typeface="华文细黑" panose="02010600040101010101" pitchFamily="2" charset="-122"/>
            </a:endParaRPr>
          </a:p>
        </p:txBody>
      </p:sp>
      <p:sp>
        <p:nvSpPr>
          <p:cNvPr id="44" name="Oval 43">
            <a:extLst>
              <a:ext uri="{FF2B5EF4-FFF2-40B4-BE49-F238E27FC236}">
                <a16:creationId xmlns:a16="http://schemas.microsoft.com/office/drawing/2014/main" id="{6B4DBAEA-16B0-4FC8-B10D-A6424785E0A9}"/>
              </a:ext>
            </a:extLst>
          </p:cNvPr>
          <p:cNvSpPr/>
          <p:nvPr/>
        </p:nvSpPr>
        <p:spPr bwMode="auto">
          <a:xfrm>
            <a:off x="10420350" y="3878263"/>
            <a:ext cx="112713" cy="73025"/>
          </a:xfrm>
          <a:prstGeom prst="ellipse">
            <a:avLst/>
          </a:prstGeom>
          <a:solidFill>
            <a:schemeClr val="bg1"/>
          </a:solidFill>
          <a:ln w="12700" cap="flat" cmpd="sng" algn="ctr">
            <a:solidFill>
              <a:schemeClr val="tx1"/>
            </a:solidFill>
            <a:prstDash val="solid"/>
            <a:round/>
            <a:headEnd type="none" w="med" len="med"/>
            <a:tailEnd type="none" w="med" len="med"/>
          </a:ln>
          <a:effectLst/>
        </p:spPr>
        <p:txBody>
          <a:bodyPr lIns="72000" tIns="36000" rIns="73152" bIns="36576"/>
          <a:lstStyle/>
          <a:p>
            <a:pPr marL="357188" indent="-357188" eaLnBrk="1" hangingPunct="1">
              <a:spcBef>
                <a:spcPts val="300"/>
              </a:spcBef>
              <a:buFont typeface="Ericsson Hilda" panose="00000500000000000000" pitchFamily="2" charset="0"/>
              <a:buChar char="—"/>
              <a:defRPr/>
            </a:pPr>
            <a:endParaRPr lang="sv-SE" sz="2000" dirty="0" err="1">
              <a:solidFill>
                <a:schemeClr val="bg1"/>
              </a:solidFill>
              <a:latin typeface="+mn-lt"/>
              <a:ea typeface="华文细黑" panose="02010600040101010101" pitchFamily="2" charset="-122"/>
              <a:cs typeface="华文细黑" panose="02010600040101010101" pitchFamily="2" charset="-122"/>
            </a:endParaRPr>
          </a:p>
        </p:txBody>
      </p:sp>
      <p:sp>
        <p:nvSpPr>
          <p:cNvPr id="45" name="TextBox 44">
            <a:extLst>
              <a:ext uri="{FF2B5EF4-FFF2-40B4-BE49-F238E27FC236}">
                <a16:creationId xmlns:a16="http://schemas.microsoft.com/office/drawing/2014/main" id="{2D2BDAA3-A1D7-41CB-9816-D7E2D5687F79}"/>
              </a:ext>
            </a:extLst>
          </p:cNvPr>
          <p:cNvSpPr txBox="1"/>
          <p:nvPr/>
        </p:nvSpPr>
        <p:spPr bwMode="auto">
          <a:xfrm>
            <a:off x="4462463" y="4656138"/>
            <a:ext cx="376237" cy="223837"/>
          </a:xfrm>
          <a:prstGeom prst="rect">
            <a:avLst/>
          </a:prstGeom>
          <a:solidFill>
            <a:schemeClr val="bg1"/>
          </a:solidFill>
          <a:ln w="12700">
            <a:noFill/>
            <a:miter lim="800000"/>
            <a:headEnd/>
            <a:tailEnd/>
          </a:ln>
        </p:spPr>
        <p:txBody>
          <a:bodyPr lIns="72000" tIns="36000" rIns="73152" bIns="36576"/>
          <a:lstStyle/>
          <a:p>
            <a:pPr algn="ctr">
              <a:buClr>
                <a:schemeClr val="tx1"/>
              </a:buClr>
              <a:defRPr/>
            </a:pPr>
            <a:r>
              <a:rPr lang="sv-SE" sz="1050" dirty="0">
                <a:ea typeface="华文细黑" panose="02010600040101010101" pitchFamily="2" charset="-122"/>
                <a:cs typeface="华文细黑" panose="02010600040101010101" pitchFamily="2" charset="-122"/>
              </a:rPr>
              <a:t>N2</a:t>
            </a:r>
          </a:p>
        </p:txBody>
      </p:sp>
      <p:sp>
        <p:nvSpPr>
          <p:cNvPr id="46" name="TextBox 45">
            <a:extLst>
              <a:ext uri="{FF2B5EF4-FFF2-40B4-BE49-F238E27FC236}">
                <a16:creationId xmlns:a16="http://schemas.microsoft.com/office/drawing/2014/main" id="{38FFE303-AEA0-481E-8850-823B797ECACD}"/>
              </a:ext>
            </a:extLst>
          </p:cNvPr>
          <p:cNvSpPr txBox="1"/>
          <p:nvPr/>
        </p:nvSpPr>
        <p:spPr bwMode="auto">
          <a:xfrm>
            <a:off x="7310438" y="5083175"/>
            <a:ext cx="376237" cy="222250"/>
          </a:xfrm>
          <a:prstGeom prst="rect">
            <a:avLst/>
          </a:prstGeom>
          <a:solidFill>
            <a:schemeClr val="bg1"/>
          </a:solidFill>
          <a:ln w="12700">
            <a:noFill/>
            <a:miter lim="800000"/>
            <a:headEnd/>
            <a:tailEnd/>
          </a:ln>
        </p:spPr>
        <p:txBody>
          <a:bodyPr lIns="72000" tIns="36000" rIns="73152" bIns="36576"/>
          <a:lstStyle/>
          <a:p>
            <a:pPr algn="ctr">
              <a:buClr>
                <a:schemeClr val="tx1"/>
              </a:buClr>
              <a:defRPr/>
            </a:pPr>
            <a:r>
              <a:rPr lang="sv-SE" sz="1050" dirty="0">
                <a:ea typeface="华文细黑" panose="02010600040101010101" pitchFamily="2" charset="-122"/>
                <a:cs typeface="华文细黑" panose="02010600040101010101" pitchFamily="2" charset="-122"/>
              </a:rPr>
              <a:t>N9</a:t>
            </a:r>
          </a:p>
        </p:txBody>
      </p:sp>
      <p:sp>
        <p:nvSpPr>
          <p:cNvPr id="47" name="TextBox 46">
            <a:extLst>
              <a:ext uri="{FF2B5EF4-FFF2-40B4-BE49-F238E27FC236}">
                <a16:creationId xmlns:a16="http://schemas.microsoft.com/office/drawing/2014/main" id="{18761E88-BE0D-40E2-A3C8-8B87C6D40808}"/>
              </a:ext>
            </a:extLst>
          </p:cNvPr>
          <p:cNvSpPr txBox="1"/>
          <p:nvPr/>
        </p:nvSpPr>
        <p:spPr bwMode="auto">
          <a:xfrm>
            <a:off x="7283450" y="3430588"/>
            <a:ext cx="422275" cy="222250"/>
          </a:xfrm>
          <a:prstGeom prst="rect">
            <a:avLst/>
          </a:prstGeom>
          <a:solidFill>
            <a:schemeClr val="bg1"/>
          </a:solidFill>
          <a:ln w="12700">
            <a:noFill/>
            <a:miter lim="800000"/>
            <a:headEnd/>
            <a:tailEnd/>
          </a:ln>
        </p:spPr>
        <p:txBody>
          <a:bodyPr lIns="72000" tIns="36000" rIns="73152" bIns="36576"/>
          <a:lstStyle/>
          <a:p>
            <a:pPr algn="ctr">
              <a:buClr>
                <a:schemeClr val="tx1"/>
              </a:buClr>
              <a:defRPr/>
            </a:pPr>
            <a:r>
              <a:rPr lang="sv-SE" sz="1050" dirty="0">
                <a:ea typeface="华文细黑" panose="02010600040101010101" pitchFamily="2" charset="-122"/>
                <a:cs typeface="华文细黑" panose="02010600040101010101" pitchFamily="2" charset="-122"/>
              </a:rPr>
              <a:t>N32</a:t>
            </a:r>
          </a:p>
        </p:txBody>
      </p:sp>
      <p:sp>
        <p:nvSpPr>
          <p:cNvPr id="23600" name="TextBox 47">
            <a:extLst>
              <a:ext uri="{FF2B5EF4-FFF2-40B4-BE49-F238E27FC236}">
                <a16:creationId xmlns:a16="http://schemas.microsoft.com/office/drawing/2014/main" id="{ACF58A5F-3CB7-4D07-BFAA-507FF091BB2E}"/>
              </a:ext>
            </a:extLst>
          </p:cNvPr>
          <p:cNvSpPr txBox="1">
            <a:spLocks noChangeArrowheads="1"/>
          </p:cNvSpPr>
          <p:nvPr/>
        </p:nvSpPr>
        <p:spPr bwMode="auto">
          <a:xfrm>
            <a:off x="5430838" y="5264150"/>
            <a:ext cx="484187" cy="744538"/>
          </a:xfrm>
          <a:prstGeom prst="rect">
            <a:avLst/>
          </a:prstGeom>
          <a:solidFill>
            <a:schemeClr val="bg1"/>
          </a:solidFill>
          <a:ln w="19050">
            <a:solidFill>
              <a:schemeClr val="tx1"/>
            </a:solidFill>
            <a:miter lim="800000"/>
            <a:headEnd/>
            <a:tailEnd/>
          </a:ln>
        </p:spPr>
        <p:txBody>
          <a:bodyPr lIns="0" tIns="18000" rIns="0" bIns="0"/>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Clr>
                <a:schemeClr val="tx1"/>
              </a:buClr>
              <a:buFontTx/>
              <a:buNone/>
            </a:pPr>
            <a:r>
              <a:rPr lang="en-US" altLang="sv-SE" sz="2400">
                <a:latin typeface="Ericsson Technical Icons" panose="00000500000000000000" pitchFamily="2" charset="0"/>
              </a:rPr>
              <a:t>B</a:t>
            </a:r>
            <a:endParaRPr lang="en-US" altLang="sv-SE" sz="2400">
              <a:latin typeface="Arial" panose="020B0604020202020204" pitchFamily="34" charset="0"/>
            </a:endParaRPr>
          </a:p>
          <a:p>
            <a:pPr algn="ctr">
              <a:lnSpc>
                <a:spcPct val="100000"/>
              </a:lnSpc>
              <a:spcBef>
                <a:spcPct val="0"/>
              </a:spcBef>
              <a:buClr>
                <a:schemeClr val="tx1"/>
              </a:buClr>
              <a:buFontTx/>
              <a:buNone/>
            </a:pPr>
            <a:r>
              <a:rPr lang="en-US" altLang="sv-SE" sz="1100">
                <a:latin typeface="Arial" panose="020B0604020202020204" pitchFamily="34" charset="0"/>
              </a:rPr>
              <a:t>ng-eNB</a:t>
            </a:r>
          </a:p>
        </p:txBody>
      </p:sp>
      <p:cxnSp>
        <p:nvCxnSpPr>
          <p:cNvPr id="23601" name="Connector: Elbow 48">
            <a:extLst>
              <a:ext uri="{FF2B5EF4-FFF2-40B4-BE49-F238E27FC236}">
                <a16:creationId xmlns:a16="http://schemas.microsoft.com/office/drawing/2014/main" id="{18EA8EA7-2B4D-48B2-B37F-451E52994BA8}"/>
              </a:ext>
            </a:extLst>
          </p:cNvPr>
          <p:cNvCxnSpPr>
            <a:cxnSpLocks noChangeShapeType="1"/>
            <a:endCxn id="23562" idx="0"/>
          </p:cNvCxnSpPr>
          <p:nvPr/>
        </p:nvCxnSpPr>
        <p:spPr bwMode="auto">
          <a:xfrm rot="16200000" flipH="1">
            <a:off x="6302375" y="4384676"/>
            <a:ext cx="534987" cy="341312"/>
          </a:xfrm>
          <a:prstGeom prst="bentConnector3">
            <a:avLst>
              <a:gd name="adj1" fmla="val 2176"/>
            </a:avLst>
          </a:prstGeom>
          <a:noFill/>
          <a:ln w="12700" algn="ctr">
            <a:solidFill>
              <a:schemeClr val="tx1"/>
            </a:solidFill>
            <a:round/>
            <a:headEnd/>
            <a:tailEnd/>
          </a:ln>
          <a:extLst>
            <a:ext uri="{909E8E84-426E-40DD-AFC4-6F175D3DCCD1}">
              <a14:hiddenFill xmlns:a14="http://schemas.microsoft.com/office/drawing/2010/main">
                <a:noFill/>
              </a14:hiddenFill>
            </a:ext>
          </a:extLst>
        </p:spPr>
      </p:cxnSp>
      <p:sp>
        <p:nvSpPr>
          <p:cNvPr id="50" name="TextBox 49">
            <a:extLst>
              <a:ext uri="{FF2B5EF4-FFF2-40B4-BE49-F238E27FC236}">
                <a16:creationId xmlns:a16="http://schemas.microsoft.com/office/drawing/2014/main" id="{CABD5D83-4D78-4F95-992A-F39FDB9A85F0}"/>
              </a:ext>
            </a:extLst>
          </p:cNvPr>
          <p:cNvSpPr txBox="1"/>
          <p:nvPr/>
        </p:nvSpPr>
        <p:spPr bwMode="auto">
          <a:xfrm>
            <a:off x="6529388" y="4202113"/>
            <a:ext cx="376237" cy="222250"/>
          </a:xfrm>
          <a:prstGeom prst="rect">
            <a:avLst/>
          </a:prstGeom>
          <a:solidFill>
            <a:schemeClr val="bg1"/>
          </a:solidFill>
          <a:ln w="12700">
            <a:noFill/>
            <a:miter lim="800000"/>
            <a:headEnd/>
            <a:tailEnd/>
          </a:ln>
        </p:spPr>
        <p:txBody>
          <a:bodyPr lIns="72000" tIns="36000" rIns="73152" bIns="36576"/>
          <a:lstStyle/>
          <a:p>
            <a:pPr algn="ctr">
              <a:buClr>
                <a:schemeClr val="tx1"/>
              </a:buClr>
              <a:defRPr/>
            </a:pPr>
            <a:r>
              <a:rPr lang="sv-SE" sz="1050" dirty="0">
                <a:ea typeface="华文细黑" panose="02010600040101010101" pitchFamily="2" charset="-122"/>
                <a:cs typeface="华文细黑" panose="02010600040101010101" pitchFamily="2" charset="-122"/>
              </a:rPr>
              <a:t>N4</a:t>
            </a:r>
          </a:p>
        </p:txBody>
      </p:sp>
      <p:cxnSp>
        <p:nvCxnSpPr>
          <p:cNvPr id="23603" name="Connector: Elbow 50">
            <a:extLst>
              <a:ext uri="{FF2B5EF4-FFF2-40B4-BE49-F238E27FC236}">
                <a16:creationId xmlns:a16="http://schemas.microsoft.com/office/drawing/2014/main" id="{B8FE2763-32CE-4E65-A6BF-00C9C8CE4491}"/>
              </a:ext>
            </a:extLst>
          </p:cNvPr>
          <p:cNvCxnSpPr>
            <a:cxnSpLocks/>
            <a:stCxn id="23600" idx="0"/>
            <a:endCxn id="23560" idx="3"/>
          </p:cNvCxnSpPr>
          <p:nvPr/>
        </p:nvCxnSpPr>
        <p:spPr bwMode="auto">
          <a:xfrm rot="16200000" flipV="1">
            <a:off x="5026026" y="4618037"/>
            <a:ext cx="976312" cy="315913"/>
          </a:xfrm>
          <a:prstGeom prst="bentConnector2">
            <a:avLst/>
          </a:prstGeom>
          <a:noFill/>
          <a:ln w="12700" algn="ctr">
            <a:solidFill>
              <a:schemeClr val="tx1"/>
            </a:solidFill>
            <a:round/>
            <a:headEnd/>
            <a:tailEnd/>
          </a:ln>
          <a:extLst>
            <a:ext uri="{909E8E84-426E-40DD-AFC4-6F175D3DCCD1}">
              <a14:hiddenFill xmlns:a14="http://schemas.microsoft.com/office/drawing/2010/main">
                <a:noFill/>
              </a14:hiddenFill>
            </a:ext>
          </a:extLst>
        </p:spPr>
      </p:cxnSp>
      <p:cxnSp>
        <p:nvCxnSpPr>
          <p:cNvPr id="23604" name="Connector: Elbow 51">
            <a:extLst>
              <a:ext uri="{FF2B5EF4-FFF2-40B4-BE49-F238E27FC236}">
                <a16:creationId xmlns:a16="http://schemas.microsoft.com/office/drawing/2014/main" id="{4AB89922-4D40-42C0-95E8-433C5CE0B89A}"/>
              </a:ext>
            </a:extLst>
          </p:cNvPr>
          <p:cNvCxnSpPr>
            <a:cxnSpLocks noChangeShapeType="1"/>
            <a:stCxn id="23600" idx="3"/>
            <a:endCxn id="23562" idx="1"/>
          </p:cNvCxnSpPr>
          <p:nvPr/>
        </p:nvCxnSpPr>
        <p:spPr bwMode="auto">
          <a:xfrm flipV="1">
            <a:off x="5915025" y="5194300"/>
            <a:ext cx="584200" cy="442913"/>
          </a:xfrm>
          <a:prstGeom prst="bentConnector3">
            <a:avLst>
              <a:gd name="adj1" fmla="val 50000"/>
            </a:avLst>
          </a:prstGeom>
          <a:noFill/>
          <a:ln w="12700" algn="ctr">
            <a:solidFill>
              <a:schemeClr val="tx1"/>
            </a:solidFill>
            <a:round/>
            <a:headEnd/>
            <a:tailEnd/>
          </a:ln>
          <a:extLst>
            <a:ext uri="{909E8E84-426E-40DD-AFC4-6F175D3DCCD1}">
              <a14:hiddenFill xmlns:a14="http://schemas.microsoft.com/office/drawing/2010/main">
                <a:noFill/>
              </a14:hiddenFill>
            </a:ext>
          </a:extLst>
        </p:spPr>
      </p:cxnSp>
      <p:sp>
        <p:nvSpPr>
          <p:cNvPr id="53" name="TextBox 52">
            <a:extLst>
              <a:ext uri="{FF2B5EF4-FFF2-40B4-BE49-F238E27FC236}">
                <a16:creationId xmlns:a16="http://schemas.microsoft.com/office/drawing/2014/main" id="{328B1781-507F-4EFA-ABE8-3224432CC13F}"/>
              </a:ext>
            </a:extLst>
          </p:cNvPr>
          <p:cNvSpPr txBox="1"/>
          <p:nvPr/>
        </p:nvSpPr>
        <p:spPr bwMode="auto">
          <a:xfrm>
            <a:off x="6029325" y="5132388"/>
            <a:ext cx="376238" cy="222250"/>
          </a:xfrm>
          <a:prstGeom prst="rect">
            <a:avLst/>
          </a:prstGeom>
          <a:solidFill>
            <a:schemeClr val="bg1"/>
          </a:solidFill>
          <a:ln w="12700">
            <a:noFill/>
            <a:miter lim="800000"/>
            <a:headEnd/>
            <a:tailEnd/>
          </a:ln>
        </p:spPr>
        <p:txBody>
          <a:bodyPr lIns="72000" tIns="36000" rIns="73152" bIns="36576"/>
          <a:lstStyle/>
          <a:p>
            <a:pPr algn="ctr">
              <a:buClr>
                <a:schemeClr val="tx1"/>
              </a:buClr>
              <a:defRPr/>
            </a:pPr>
            <a:r>
              <a:rPr lang="sv-SE" sz="1050" dirty="0">
                <a:ea typeface="华文细黑" panose="02010600040101010101" pitchFamily="2" charset="-122"/>
                <a:cs typeface="华文细黑" panose="02010600040101010101" pitchFamily="2" charset="-122"/>
              </a:rPr>
              <a:t>N3</a:t>
            </a:r>
          </a:p>
        </p:txBody>
      </p:sp>
      <p:sp>
        <p:nvSpPr>
          <p:cNvPr id="54" name="TextBox 53">
            <a:extLst>
              <a:ext uri="{FF2B5EF4-FFF2-40B4-BE49-F238E27FC236}">
                <a16:creationId xmlns:a16="http://schemas.microsoft.com/office/drawing/2014/main" id="{E0BE2F59-57F0-4E79-A501-E6D40200AEC2}"/>
              </a:ext>
            </a:extLst>
          </p:cNvPr>
          <p:cNvSpPr txBox="1"/>
          <p:nvPr/>
        </p:nvSpPr>
        <p:spPr bwMode="auto">
          <a:xfrm>
            <a:off x="5497513" y="4637088"/>
            <a:ext cx="376237" cy="222250"/>
          </a:xfrm>
          <a:prstGeom prst="rect">
            <a:avLst/>
          </a:prstGeom>
          <a:solidFill>
            <a:schemeClr val="bg1"/>
          </a:solidFill>
          <a:ln w="12700">
            <a:noFill/>
            <a:miter lim="800000"/>
            <a:headEnd/>
            <a:tailEnd/>
          </a:ln>
        </p:spPr>
        <p:txBody>
          <a:bodyPr lIns="72000" tIns="36000" rIns="73152" bIns="36576"/>
          <a:lstStyle/>
          <a:p>
            <a:pPr algn="ctr">
              <a:buClr>
                <a:schemeClr val="tx1"/>
              </a:buClr>
              <a:defRPr/>
            </a:pPr>
            <a:r>
              <a:rPr lang="sv-SE" sz="1050" dirty="0">
                <a:ea typeface="华文细黑" panose="02010600040101010101" pitchFamily="2" charset="-122"/>
                <a:cs typeface="华文细黑" panose="02010600040101010101" pitchFamily="2" charset="-122"/>
              </a:rPr>
              <a:t>N2</a:t>
            </a:r>
          </a:p>
        </p:txBody>
      </p:sp>
      <p:cxnSp>
        <p:nvCxnSpPr>
          <p:cNvPr id="23607" name="Connector: Elbow 54">
            <a:extLst>
              <a:ext uri="{FF2B5EF4-FFF2-40B4-BE49-F238E27FC236}">
                <a16:creationId xmlns:a16="http://schemas.microsoft.com/office/drawing/2014/main" id="{C17CADC5-021A-4666-9EFA-9ECFCB238BBB}"/>
              </a:ext>
            </a:extLst>
          </p:cNvPr>
          <p:cNvCxnSpPr>
            <a:cxnSpLocks noChangeShapeType="1"/>
            <a:endCxn id="23568" idx="1"/>
          </p:cNvCxnSpPr>
          <p:nvPr/>
        </p:nvCxnSpPr>
        <p:spPr bwMode="auto">
          <a:xfrm rot="5400000" flipH="1" flipV="1">
            <a:off x="8091488" y="4337050"/>
            <a:ext cx="509587" cy="411163"/>
          </a:xfrm>
          <a:prstGeom prst="bentConnector2">
            <a:avLst/>
          </a:prstGeom>
          <a:noFill/>
          <a:ln w="12700" algn="ctr">
            <a:solidFill>
              <a:schemeClr val="tx1"/>
            </a:solidFill>
            <a:round/>
            <a:headEnd/>
            <a:tailEnd/>
          </a:ln>
          <a:extLst>
            <a:ext uri="{909E8E84-426E-40DD-AFC4-6F175D3DCCD1}">
              <a14:hiddenFill xmlns:a14="http://schemas.microsoft.com/office/drawing/2010/main">
                <a:noFill/>
              </a14:hiddenFill>
            </a:ext>
          </a:extLst>
        </p:spPr>
      </p:cxnSp>
      <p:sp>
        <p:nvSpPr>
          <p:cNvPr id="56" name="TextBox 55">
            <a:extLst>
              <a:ext uri="{FF2B5EF4-FFF2-40B4-BE49-F238E27FC236}">
                <a16:creationId xmlns:a16="http://schemas.microsoft.com/office/drawing/2014/main" id="{CB815212-96A4-4954-949E-82F72802A78C}"/>
              </a:ext>
            </a:extLst>
          </p:cNvPr>
          <p:cNvSpPr txBox="1"/>
          <p:nvPr/>
        </p:nvSpPr>
        <p:spPr bwMode="auto">
          <a:xfrm>
            <a:off x="7981950" y="4222750"/>
            <a:ext cx="376238" cy="222250"/>
          </a:xfrm>
          <a:prstGeom prst="rect">
            <a:avLst/>
          </a:prstGeom>
          <a:solidFill>
            <a:schemeClr val="bg1"/>
          </a:solidFill>
          <a:ln w="12700">
            <a:noFill/>
            <a:miter lim="800000"/>
            <a:headEnd/>
            <a:tailEnd/>
          </a:ln>
        </p:spPr>
        <p:txBody>
          <a:bodyPr lIns="72000" tIns="36000" rIns="73152" bIns="36576"/>
          <a:lstStyle/>
          <a:p>
            <a:pPr algn="ctr">
              <a:buClr>
                <a:schemeClr val="tx1"/>
              </a:buClr>
              <a:defRPr/>
            </a:pPr>
            <a:r>
              <a:rPr lang="sv-SE" sz="1050" dirty="0">
                <a:ea typeface="华文细黑" panose="02010600040101010101" pitchFamily="2" charset="-122"/>
                <a:cs typeface="华文细黑" panose="02010600040101010101" pitchFamily="2" charset="-122"/>
              </a:rPr>
              <a:t>N4</a:t>
            </a:r>
          </a:p>
        </p:txBody>
      </p:sp>
      <p:sp>
        <p:nvSpPr>
          <p:cNvPr id="58" name="TextBox 57">
            <a:extLst>
              <a:ext uri="{FF2B5EF4-FFF2-40B4-BE49-F238E27FC236}">
                <a16:creationId xmlns:a16="http://schemas.microsoft.com/office/drawing/2014/main" id="{D8E23C9E-6226-4862-A989-EBDC62C98799}"/>
              </a:ext>
            </a:extLst>
          </p:cNvPr>
          <p:cNvSpPr txBox="1"/>
          <p:nvPr/>
        </p:nvSpPr>
        <p:spPr bwMode="auto">
          <a:xfrm>
            <a:off x="8040688" y="2336800"/>
            <a:ext cx="815975" cy="269875"/>
          </a:xfrm>
          <a:prstGeom prst="rect">
            <a:avLst/>
          </a:prstGeom>
          <a:solidFill>
            <a:srgbClr val="B1D254"/>
          </a:solidFill>
          <a:ln w="12700">
            <a:noFill/>
            <a:miter lim="800000"/>
            <a:headEnd/>
            <a:tailEnd/>
          </a:ln>
        </p:spPr>
        <p:txBody>
          <a:bodyPr wrap="none" lIns="72000" tIns="36000" rIns="73152" bIns="36576"/>
          <a:lstStyle>
            <a:defPPr>
              <a:defRPr lang="en-GB"/>
            </a:defPPr>
            <a:lvl1pPr>
              <a:buClr>
                <a:schemeClr val="tx1"/>
              </a:buClr>
              <a:defRPr sz="1200" b="1">
                <a:solidFill>
                  <a:schemeClr val="bg1"/>
                </a:solidFill>
                <a:cs typeface="华文细黑" panose="02010600040101010101" pitchFamily="2" charset="-122"/>
              </a:defRPr>
            </a:lvl1pPr>
          </a:lstStyle>
          <a:p>
            <a:r>
              <a:rPr lang="sv-SE" dirty="0"/>
              <a:t>TS </a:t>
            </a:r>
            <a:r>
              <a:rPr lang="sv-SE" dirty="0">
                <a:hlinkClick r:id="rId3"/>
              </a:rPr>
              <a:t>33.516</a:t>
            </a:r>
            <a:endParaRPr lang="sv-SE" dirty="0"/>
          </a:p>
        </p:txBody>
      </p:sp>
      <p:sp>
        <p:nvSpPr>
          <p:cNvPr id="59" name="TextBox 58">
            <a:extLst>
              <a:ext uri="{FF2B5EF4-FFF2-40B4-BE49-F238E27FC236}">
                <a16:creationId xmlns:a16="http://schemas.microsoft.com/office/drawing/2014/main" id="{DE0F2044-0699-499A-B4CB-3BD249BD70A3}"/>
              </a:ext>
            </a:extLst>
          </p:cNvPr>
          <p:cNvSpPr txBox="1"/>
          <p:nvPr/>
        </p:nvSpPr>
        <p:spPr bwMode="auto">
          <a:xfrm>
            <a:off x="8545513" y="4554538"/>
            <a:ext cx="817562" cy="269875"/>
          </a:xfrm>
          <a:prstGeom prst="rect">
            <a:avLst/>
          </a:prstGeom>
          <a:solidFill>
            <a:srgbClr val="B1D254"/>
          </a:solidFill>
          <a:ln w="12700">
            <a:noFill/>
            <a:miter lim="800000"/>
            <a:headEnd/>
            <a:tailEnd/>
          </a:ln>
        </p:spPr>
        <p:txBody>
          <a:bodyPr wrap="none" lIns="72000" tIns="36000" rIns="73152" bIns="36576"/>
          <a:lstStyle>
            <a:defPPr>
              <a:defRPr lang="en-GB"/>
            </a:defPPr>
            <a:lvl1pPr>
              <a:buClr>
                <a:schemeClr val="tx1"/>
              </a:buClr>
              <a:defRPr sz="1200" b="1">
                <a:solidFill>
                  <a:schemeClr val="bg1"/>
                </a:solidFill>
                <a:cs typeface="华文细黑" panose="02010600040101010101" pitchFamily="2" charset="-122"/>
              </a:defRPr>
            </a:lvl1pPr>
          </a:lstStyle>
          <a:p>
            <a:r>
              <a:rPr lang="sv-SE" dirty="0"/>
              <a:t>TS </a:t>
            </a:r>
            <a:r>
              <a:rPr lang="sv-SE" dirty="0">
                <a:hlinkClick r:id="rId4"/>
              </a:rPr>
              <a:t>33.515</a:t>
            </a:r>
            <a:endParaRPr lang="sv-SE" dirty="0"/>
          </a:p>
        </p:txBody>
      </p:sp>
      <p:sp>
        <p:nvSpPr>
          <p:cNvPr id="60" name="TextBox 59">
            <a:extLst>
              <a:ext uri="{FF2B5EF4-FFF2-40B4-BE49-F238E27FC236}">
                <a16:creationId xmlns:a16="http://schemas.microsoft.com/office/drawing/2014/main" id="{307C0826-CEB9-4651-93FD-40C9FDAEB0E1}"/>
              </a:ext>
            </a:extLst>
          </p:cNvPr>
          <p:cNvSpPr txBox="1"/>
          <p:nvPr/>
        </p:nvSpPr>
        <p:spPr bwMode="auto">
          <a:xfrm>
            <a:off x="10279063" y="2257425"/>
            <a:ext cx="817562" cy="269875"/>
          </a:xfrm>
          <a:prstGeom prst="rect">
            <a:avLst/>
          </a:prstGeom>
          <a:solidFill>
            <a:srgbClr val="B1D254"/>
          </a:solidFill>
          <a:ln w="12700">
            <a:noFill/>
            <a:miter lim="800000"/>
            <a:headEnd/>
            <a:tailEnd/>
          </a:ln>
        </p:spPr>
        <p:txBody>
          <a:bodyPr wrap="none" lIns="72000" tIns="36000" rIns="73152" bIns="36576"/>
          <a:lstStyle>
            <a:defPPr>
              <a:defRPr lang="en-GB"/>
            </a:defPPr>
            <a:lvl1pPr>
              <a:buClr>
                <a:schemeClr val="tx1"/>
              </a:buClr>
              <a:defRPr sz="1200" b="1">
                <a:solidFill>
                  <a:schemeClr val="bg1"/>
                </a:solidFill>
                <a:cs typeface="华文细黑" panose="02010600040101010101" pitchFamily="2" charset="-122"/>
              </a:defRPr>
            </a:lvl1pPr>
          </a:lstStyle>
          <a:p>
            <a:r>
              <a:rPr lang="sv-SE" dirty="0"/>
              <a:t>TS </a:t>
            </a:r>
            <a:r>
              <a:rPr lang="sv-SE" dirty="0">
                <a:hlinkClick r:id="rId5"/>
              </a:rPr>
              <a:t>33.514</a:t>
            </a:r>
            <a:endParaRPr lang="sv-SE" dirty="0"/>
          </a:p>
        </p:txBody>
      </p:sp>
      <p:sp>
        <p:nvSpPr>
          <p:cNvPr id="61" name="TextBox 60">
            <a:extLst>
              <a:ext uri="{FF2B5EF4-FFF2-40B4-BE49-F238E27FC236}">
                <a16:creationId xmlns:a16="http://schemas.microsoft.com/office/drawing/2014/main" id="{7E308B2E-903B-4E94-B5E9-28B65E7EDA3C}"/>
              </a:ext>
            </a:extLst>
          </p:cNvPr>
          <p:cNvSpPr txBox="1"/>
          <p:nvPr/>
        </p:nvSpPr>
        <p:spPr bwMode="auto">
          <a:xfrm>
            <a:off x="8231188" y="5407025"/>
            <a:ext cx="817562" cy="271463"/>
          </a:xfrm>
          <a:prstGeom prst="rect">
            <a:avLst/>
          </a:prstGeom>
          <a:solidFill>
            <a:srgbClr val="B1D254"/>
          </a:solidFill>
          <a:ln w="12700">
            <a:noFill/>
            <a:miter lim="800000"/>
            <a:headEnd/>
            <a:tailEnd/>
          </a:ln>
        </p:spPr>
        <p:txBody>
          <a:bodyPr wrap="none" lIns="72000" tIns="36000" rIns="73152" bIns="36576"/>
          <a:lstStyle>
            <a:defPPr>
              <a:defRPr lang="en-GB"/>
            </a:defPPr>
            <a:lvl1pPr>
              <a:buClr>
                <a:schemeClr val="tx1"/>
              </a:buClr>
              <a:defRPr sz="1200" b="1">
                <a:solidFill>
                  <a:schemeClr val="bg1"/>
                </a:solidFill>
                <a:cs typeface="华文细黑" panose="02010600040101010101" pitchFamily="2" charset="-122"/>
              </a:defRPr>
            </a:lvl1pPr>
          </a:lstStyle>
          <a:p>
            <a:r>
              <a:rPr lang="sv-SE" dirty="0"/>
              <a:t>TS </a:t>
            </a:r>
            <a:r>
              <a:rPr lang="sv-SE" dirty="0">
                <a:hlinkClick r:id="rId6"/>
              </a:rPr>
              <a:t>33.513</a:t>
            </a:r>
            <a:endParaRPr lang="sv-SE" dirty="0"/>
          </a:p>
        </p:txBody>
      </p:sp>
      <p:sp>
        <p:nvSpPr>
          <p:cNvPr id="62" name="TextBox 61">
            <a:extLst>
              <a:ext uri="{FF2B5EF4-FFF2-40B4-BE49-F238E27FC236}">
                <a16:creationId xmlns:a16="http://schemas.microsoft.com/office/drawing/2014/main" id="{7605C638-0290-487C-A58E-E5B029949753}"/>
              </a:ext>
            </a:extLst>
          </p:cNvPr>
          <p:cNvSpPr txBox="1"/>
          <p:nvPr/>
        </p:nvSpPr>
        <p:spPr bwMode="auto">
          <a:xfrm>
            <a:off x="4165600" y="3808413"/>
            <a:ext cx="817563" cy="269875"/>
          </a:xfrm>
          <a:prstGeom prst="rect">
            <a:avLst/>
          </a:prstGeom>
          <a:solidFill>
            <a:srgbClr val="B1D254"/>
          </a:solidFill>
          <a:ln w="12700">
            <a:noFill/>
            <a:miter lim="800000"/>
            <a:headEnd/>
            <a:tailEnd/>
          </a:ln>
        </p:spPr>
        <p:txBody>
          <a:bodyPr wrap="none" lIns="72000" tIns="36000" rIns="73152" bIns="36576"/>
          <a:lstStyle>
            <a:defPPr>
              <a:defRPr lang="en-GB"/>
            </a:defPPr>
            <a:lvl1pPr>
              <a:buClr>
                <a:schemeClr val="tx1"/>
              </a:buClr>
              <a:defRPr sz="1200" b="1">
                <a:solidFill>
                  <a:schemeClr val="bg1"/>
                </a:solidFill>
                <a:cs typeface="华文细黑" panose="02010600040101010101" pitchFamily="2" charset="-122"/>
              </a:defRPr>
            </a:lvl1pPr>
          </a:lstStyle>
          <a:p>
            <a:r>
              <a:rPr lang="sv-SE" dirty="0"/>
              <a:t>TS </a:t>
            </a:r>
            <a:r>
              <a:rPr lang="sv-SE" dirty="0">
                <a:hlinkClick r:id="rId7"/>
              </a:rPr>
              <a:t>33.512</a:t>
            </a:r>
            <a:endParaRPr lang="sv-SE" dirty="0"/>
          </a:p>
        </p:txBody>
      </p:sp>
      <p:sp>
        <p:nvSpPr>
          <p:cNvPr id="63" name="TextBox 62">
            <a:extLst>
              <a:ext uri="{FF2B5EF4-FFF2-40B4-BE49-F238E27FC236}">
                <a16:creationId xmlns:a16="http://schemas.microsoft.com/office/drawing/2014/main" id="{73D5313A-7703-4DF5-8306-82600D3827DE}"/>
              </a:ext>
            </a:extLst>
          </p:cNvPr>
          <p:cNvSpPr txBox="1"/>
          <p:nvPr/>
        </p:nvSpPr>
        <p:spPr bwMode="auto">
          <a:xfrm>
            <a:off x="4102100" y="5895975"/>
            <a:ext cx="817563" cy="269875"/>
          </a:xfrm>
          <a:prstGeom prst="rect">
            <a:avLst/>
          </a:prstGeom>
          <a:solidFill>
            <a:srgbClr val="B1D254"/>
          </a:solidFill>
          <a:ln w="12700">
            <a:noFill/>
            <a:miter lim="800000"/>
            <a:headEnd/>
            <a:tailEnd/>
          </a:ln>
        </p:spPr>
        <p:txBody>
          <a:bodyPr wrap="none" lIns="72000" tIns="36000" rIns="73152" bIns="36576"/>
          <a:lstStyle/>
          <a:p>
            <a:pPr>
              <a:buClr>
                <a:schemeClr val="tx1"/>
              </a:buClr>
              <a:defRPr/>
            </a:pPr>
            <a:r>
              <a:rPr lang="sv-SE" sz="1200" b="1" dirty="0">
                <a:solidFill>
                  <a:schemeClr val="bg1"/>
                </a:solidFill>
                <a:ea typeface="华文细黑" panose="02010600040101010101" pitchFamily="2" charset="-122"/>
                <a:cs typeface="华文细黑" panose="02010600040101010101" pitchFamily="2" charset="-122"/>
              </a:rPr>
              <a:t>TS </a:t>
            </a:r>
            <a:r>
              <a:rPr lang="sv-SE" sz="1200" b="1" dirty="0">
                <a:ea typeface="华文细黑" panose="02010600040101010101" pitchFamily="2" charset="-122"/>
                <a:cs typeface="华文细黑" panose="02010600040101010101" pitchFamily="2" charset="-122"/>
                <a:hlinkClick r:id="rId8"/>
              </a:rPr>
              <a:t>33.511</a:t>
            </a:r>
            <a:endParaRPr lang="sv-SE" sz="1400" b="1" dirty="0">
              <a:solidFill>
                <a:schemeClr val="accent1">
                  <a:lumMod val="75000"/>
                </a:schemeClr>
              </a:solidFill>
              <a:ea typeface="华文细黑" panose="02010600040101010101" pitchFamily="2" charset="-122"/>
              <a:cs typeface="华文细黑" panose="02010600040101010101" pitchFamily="2" charset="-122"/>
            </a:endParaRPr>
          </a:p>
        </p:txBody>
      </p:sp>
      <p:sp>
        <p:nvSpPr>
          <p:cNvPr id="64" name="TextBox 63">
            <a:extLst>
              <a:ext uri="{FF2B5EF4-FFF2-40B4-BE49-F238E27FC236}">
                <a16:creationId xmlns:a16="http://schemas.microsoft.com/office/drawing/2014/main" id="{15130515-A126-4B95-A5B0-F25FDE853A24}"/>
              </a:ext>
            </a:extLst>
          </p:cNvPr>
          <p:cNvSpPr txBox="1"/>
          <p:nvPr/>
        </p:nvSpPr>
        <p:spPr bwMode="auto">
          <a:xfrm>
            <a:off x="4360863" y="2178050"/>
            <a:ext cx="817562" cy="269875"/>
          </a:xfrm>
          <a:prstGeom prst="rect">
            <a:avLst/>
          </a:prstGeom>
          <a:solidFill>
            <a:srgbClr val="B1D254"/>
          </a:solidFill>
          <a:ln w="12700">
            <a:noFill/>
            <a:miter lim="800000"/>
            <a:headEnd/>
            <a:tailEnd/>
          </a:ln>
        </p:spPr>
        <p:txBody>
          <a:bodyPr wrap="none" lIns="72000" tIns="36000" rIns="73152" bIns="36576"/>
          <a:lstStyle>
            <a:defPPr>
              <a:defRPr lang="en-GB"/>
            </a:defPPr>
            <a:lvl1pPr>
              <a:buClr>
                <a:schemeClr val="tx1"/>
              </a:buClr>
              <a:defRPr sz="1200" b="1">
                <a:solidFill>
                  <a:schemeClr val="bg1"/>
                </a:solidFill>
                <a:cs typeface="华文细黑" panose="02010600040101010101" pitchFamily="2" charset="-122"/>
              </a:defRPr>
            </a:lvl1pPr>
          </a:lstStyle>
          <a:p>
            <a:r>
              <a:rPr lang="sv-SE" dirty="0"/>
              <a:t>TS </a:t>
            </a:r>
            <a:r>
              <a:rPr lang="sv-SE" dirty="0">
                <a:hlinkClick r:id="rId9"/>
              </a:rPr>
              <a:t>33.518</a:t>
            </a:r>
            <a:endParaRPr lang="sv-SE" dirty="0"/>
          </a:p>
        </p:txBody>
      </p:sp>
      <p:sp>
        <p:nvSpPr>
          <p:cNvPr id="65" name="TextBox 64">
            <a:extLst>
              <a:ext uri="{FF2B5EF4-FFF2-40B4-BE49-F238E27FC236}">
                <a16:creationId xmlns:a16="http://schemas.microsoft.com/office/drawing/2014/main" id="{37C0ABFE-7AD8-4C98-A051-09B47397DF8D}"/>
              </a:ext>
            </a:extLst>
          </p:cNvPr>
          <p:cNvSpPr txBox="1"/>
          <p:nvPr/>
        </p:nvSpPr>
        <p:spPr bwMode="auto">
          <a:xfrm>
            <a:off x="6837363" y="3033713"/>
            <a:ext cx="817562" cy="271462"/>
          </a:xfrm>
          <a:prstGeom prst="rect">
            <a:avLst/>
          </a:prstGeom>
          <a:solidFill>
            <a:srgbClr val="B1D254"/>
          </a:solidFill>
          <a:ln w="12700">
            <a:noFill/>
            <a:miter lim="800000"/>
            <a:headEnd/>
            <a:tailEnd/>
          </a:ln>
        </p:spPr>
        <p:txBody>
          <a:bodyPr wrap="none" lIns="72000" tIns="36000" rIns="73152" bIns="36576"/>
          <a:lstStyle>
            <a:defPPr>
              <a:defRPr lang="en-GB"/>
            </a:defPPr>
            <a:lvl1pPr>
              <a:buClr>
                <a:schemeClr val="tx1"/>
              </a:buClr>
              <a:defRPr sz="1200" b="1">
                <a:solidFill>
                  <a:schemeClr val="bg1"/>
                </a:solidFill>
                <a:cs typeface="华文细黑" panose="02010600040101010101" pitchFamily="2" charset="-122"/>
              </a:defRPr>
            </a:lvl1pPr>
          </a:lstStyle>
          <a:p>
            <a:r>
              <a:rPr lang="sv-SE" dirty="0"/>
              <a:t>TS </a:t>
            </a:r>
            <a:r>
              <a:rPr lang="sv-SE" dirty="0">
                <a:hlinkClick r:id="rId10"/>
              </a:rPr>
              <a:t>33.517</a:t>
            </a:r>
            <a:endParaRPr lang="sv-SE" dirty="0"/>
          </a:p>
        </p:txBody>
      </p:sp>
      <p:sp>
        <p:nvSpPr>
          <p:cNvPr id="66" name="TextBox 65">
            <a:extLst>
              <a:ext uri="{FF2B5EF4-FFF2-40B4-BE49-F238E27FC236}">
                <a16:creationId xmlns:a16="http://schemas.microsoft.com/office/drawing/2014/main" id="{E628B1FA-9F55-49E4-9C9E-CCE86519A877}"/>
              </a:ext>
            </a:extLst>
          </p:cNvPr>
          <p:cNvSpPr txBox="1"/>
          <p:nvPr/>
        </p:nvSpPr>
        <p:spPr bwMode="auto">
          <a:xfrm>
            <a:off x="10321925" y="4522788"/>
            <a:ext cx="817563" cy="269875"/>
          </a:xfrm>
          <a:prstGeom prst="rect">
            <a:avLst/>
          </a:prstGeom>
          <a:solidFill>
            <a:srgbClr val="B1D254"/>
          </a:solidFill>
          <a:ln w="12700">
            <a:noFill/>
            <a:miter lim="800000"/>
            <a:headEnd/>
            <a:tailEnd/>
          </a:ln>
        </p:spPr>
        <p:txBody>
          <a:bodyPr wrap="none" lIns="72000" tIns="36000" rIns="73152" bIns="36576"/>
          <a:lstStyle>
            <a:defPPr>
              <a:defRPr lang="en-GB"/>
            </a:defPPr>
            <a:lvl1pPr>
              <a:buClr>
                <a:schemeClr val="tx1"/>
              </a:buClr>
              <a:defRPr sz="1200" b="1">
                <a:solidFill>
                  <a:schemeClr val="bg1"/>
                </a:solidFill>
                <a:cs typeface="华文细黑" panose="02010600040101010101" pitchFamily="2" charset="-122"/>
              </a:defRPr>
            </a:lvl1pPr>
          </a:lstStyle>
          <a:p>
            <a:r>
              <a:rPr lang="sv-SE" dirty="0"/>
              <a:t>TS </a:t>
            </a:r>
            <a:r>
              <a:rPr lang="sv-SE" dirty="0">
                <a:hlinkClick r:id="rId11"/>
              </a:rPr>
              <a:t>33.519</a:t>
            </a:r>
            <a:endParaRPr lang="sv-SE" dirty="0"/>
          </a:p>
        </p:txBody>
      </p:sp>
      <p:sp>
        <p:nvSpPr>
          <p:cNvPr id="23618" name="TextBox 66">
            <a:extLst>
              <a:ext uri="{FF2B5EF4-FFF2-40B4-BE49-F238E27FC236}">
                <a16:creationId xmlns:a16="http://schemas.microsoft.com/office/drawing/2014/main" id="{0DBF85C4-0591-4198-A210-47D6F7A11B3B}"/>
              </a:ext>
            </a:extLst>
          </p:cNvPr>
          <p:cNvSpPr txBox="1">
            <a:spLocks noChangeArrowheads="1"/>
          </p:cNvSpPr>
          <p:nvPr/>
        </p:nvSpPr>
        <p:spPr bwMode="auto">
          <a:xfrm>
            <a:off x="4319588" y="1827213"/>
            <a:ext cx="1177925" cy="25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72000" tIns="36000" rIns="73152" bIns="36576"/>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Clr>
                <a:schemeClr val="tx1"/>
              </a:buClr>
              <a:buFontTx/>
              <a:buNone/>
            </a:pPr>
            <a:r>
              <a:rPr lang="sv-SE" altLang="sv-SE" sz="1200" i="1">
                <a:latin typeface="Arial" panose="020B0604020202020204" pitchFamily="34" charset="0"/>
              </a:rPr>
              <a:t>Visited PLMN</a:t>
            </a:r>
          </a:p>
        </p:txBody>
      </p:sp>
      <p:sp>
        <p:nvSpPr>
          <p:cNvPr id="23619" name="TextBox 67">
            <a:extLst>
              <a:ext uri="{FF2B5EF4-FFF2-40B4-BE49-F238E27FC236}">
                <a16:creationId xmlns:a16="http://schemas.microsoft.com/office/drawing/2014/main" id="{EF25ABC6-67E3-4422-9BB9-926C5F41EE3D}"/>
              </a:ext>
            </a:extLst>
          </p:cNvPr>
          <p:cNvSpPr txBox="1">
            <a:spLocks noChangeArrowheads="1"/>
          </p:cNvSpPr>
          <p:nvPr/>
        </p:nvSpPr>
        <p:spPr bwMode="auto">
          <a:xfrm>
            <a:off x="7800975" y="1831975"/>
            <a:ext cx="1177925"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72000" tIns="36000" rIns="73152" bIns="36576"/>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Clr>
                <a:schemeClr val="tx1"/>
              </a:buClr>
              <a:buFontTx/>
              <a:buNone/>
            </a:pPr>
            <a:r>
              <a:rPr lang="sv-SE" altLang="sv-SE" sz="1200" i="1">
                <a:latin typeface="Arial" panose="020B0604020202020204" pitchFamily="34" charset="0"/>
              </a:rPr>
              <a:t>Home PLMN</a:t>
            </a:r>
          </a:p>
        </p:txBody>
      </p:sp>
      <p:cxnSp>
        <p:nvCxnSpPr>
          <p:cNvPr id="23620" name="Connector: Elbow 68">
            <a:extLst>
              <a:ext uri="{FF2B5EF4-FFF2-40B4-BE49-F238E27FC236}">
                <a16:creationId xmlns:a16="http://schemas.microsoft.com/office/drawing/2014/main" id="{5AB1AF74-1876-434A-996C-4D432E37F417}"/>
              </a:ext>
            </a:extLst>
          </p:cNvPr>
          <p:cNvCxnSpPr>
            <a:cxnSpLocks noChangeShapeType="1"/>
            <a:stCxn id="23569" idx="3"/>
            <a:endCxn id="23588" idx="2"/>
          </p:cNvCxnSpPr>
          <p:nvPr/>
        </p:nvCxnSpPr>
        <p:spPr bwMode="auto">
          <a:xfrm flipV="1">
            <a:off x="8386763" y="3430588"/>
            <a:ext cx="3230562" cy="1763712"/>
          </a:xfrm>
          <a:prstGeom prst="bentConnector2">
            <a:avLst/>
          </a:prstGeom>
          <a:noFill/>
          <a:ln w="12700" algn="ctr">
            <a:solidFill>
              <a:schemeClr val="tx1"/>
            </a:solidFill>
            <a:round/>
            <a:headEnd/>
            <a:tailEnd/>
          </a:ln>
          <a:extLst>
            <a:ext uri="{909E8E84-426E-40DD-AFC4-6F175D3DCCD1}">
              <a14:hiddenFill xmlns:a14="http://schemas.microsoft.com/office/drawing/2010/main">
                <a:noFill/>
              </a14:hiddenFill>
            </a:ext>
          </a:extLst>
        </p:spPr>
      </p:cxnSp>
      <p:cxnSp>
        <p:nvCxnSpPr>
          <p:cNvPr id="23621" name="Straight Connector 69">
            <a:extLst>
              <a:ext uri="{FF2B5EF4-FFF2-40B4-BE49-F238E27FC236}">
                <a16:creationId xmlns:a16="http://schemas.microsoft.com/office/drawing/2014/main" id="{132A803D-D37F-4F3A-BBDC-C9DE5EC7D28B}"/>
              </a:ext>
            </a:extLst>
          </p:cNvPr>
          <p:cNvCxnSpPr>
            <a:cxnSpLocks noChangeShapeType="1"/>
            <a:stCxn id="23563" idx="3"/>
            <a:endCxn id="23600" idx="1"/>
          </p:cNvCxnSpPr>
          <p:nvPr/>
        </p:nvCxnSpPr>
        <p:spPr bwMode="auto">
          <a:xfrm>
            <a:off x="4881563" y="5635625"/>
            <a:ext cx="549275" cy="1588"/>
          </a:xfrm>
          <a:prstGeom prst="line">
            <a:avLst/>
          </a:prstGeom>
          <a:noFill/>
          <a:ln w="12700" algn="ctr">
            <a:solidFill>
              <a:schemeClr val="tx1"/>
            </a:solidFill>
            <a:round/>
            <a:headEnd/>
            <a:tailEnd/>
          </a:ln>
          <a:extLst>
            <a:ext uri="{909E8E84-426E-40DD-AFC4-6F175D3DCCD1}">
              <a14:hiddenFill xmlns:a14="http://schemas.microsoft.com/office/drawing/2010/main">
                <a:noFill/>
              </a14:hiddenFill>
            </a:ext>
          </a:extLst>
        </p:spPr>
      </p:cxnSp>
      <p:sp>
        <p:nvSpPr>
          <p:cNvPr id="71" name="TextBox 70">
            <a:extLst>
              <a:ext uri="{FF2B5EF4-FFF2-40B4-BE49-F238E27FC236}">
                <a16:creationId xmlns:a16="http://schemas.microsoft.com/office/drawing/2014/main" id="{6435C82D-49A0-4CDE-BF6D-EAF90E7F1F39}"/>
              </a:ext>
            </a:extLst>
          </p:cNvPr>
          <p:cNvSpPr txBox="1"/>
          <p:nvPr/>
        </p:nvSpPr>
        <p:spPr bwMode="auto">
          <a:xfrm>
            <a:off x="4968875" y="5522913"/>
            <a:ext cx="347663" cy="222250"/>
          </a:xfrm>
          <a:prstGeom prst="rect">
            <a:avLst/>
          </a:prstGeom>
          <a:solidFill>
            <a:schemeClr val="bg1"/>
          </a:solidFill>
          <a:ln w="12700">
            <a:noFill/>
            <a:miter lim="800000"/>
            <a:headEnd/>
            <a:tailEnd/>
          </a:ln>
        </p:spPr>
        <p:txBody>
          <a:bodyPr lIns="72000" tIns="36000" rIns="73152" bIns="36576"/>
          <a:lstStyle/>
          <a:p>
            <a:pPr algn="ctr">
              <a:buClr>
                <a:schemeClr val="tx1"/>
              </a:buClr>
              <a:defRPr/>
            </a:pPr>
            <a:r>
              <a:rPr lang="sv-SE" sz="1050" dirty="0">
                <a:ea typeface="华文细黑" panose="02010600040101010101" pitchFamily="2" charset="-122"/>
                <a:cs typeface="华文细黑" panose="02010600040101010101" pitchFamily="2" charset="-122"/>
              </a:rPr>
              <a:t>Xn</a:t>
            </a:r>
          </a:p>
        </p:txBody>
      </p:sp>
      <p:cxnSp>
        <p:nvCxnSpPr>
          <p:cNvPr id="23623" name="Straight Connector 71">
            <a:extLst>
              <a:ext uri="{FF2B5EF4-FFF2-40B4-BE49-F238E27FC236}">
                <a16:creationId xmlns:a16="http://schemas.microsoft.com/office/drawing/2014/main" id="{47150095-1EC4-40D5-B30E-518AAE3F5133}"/>
              </a:ext>
            </a:extLst>
          </p:cNvPr>
          <p:cNvCxnSpPr>
            <a:cxnSpLocks/>
          </p:cNvCxnSpPr>
          <p:nvPr/>
        </p:nvCxnSpPr>
        <p:spPr bwMode="auto">
          <a:xfrm>
            <a:off x="10945813" y="5513388"/>
            <a:ext cx="0" cy="384175"/>
          </a:xfrm>
          <a:prstGeom prst="line">
            <a:avLst/>
          </a:prstGeom>
          <a:noFill/>
          <a:ln w="12700" algn="ctr">
            <a:solidFill>
              <a:schemeClr val="tx1"/>
            </a:solidFill>
            <a:round/>
            <a:headEnd/>
            <a:tailEnd/>
          </a:ln>
          <a:extLst>
            <a:ext uri="{909E8E84-426E-40DD-AFC4-6F175D3DCCD1}">
              <a14:hiddenFill xmlns:a14="http://schemas.microsoft.com/office/drawing/2010/main">
                <a:noFill/>
              </a14:hiddenFill>
            </a:ext>
          </a:extLst>
        </p:spPr>
      </p:cxnSp>
      <p:sp>
        <p:nvSpPr>
          <p:cNvPr id="73" name="Oval 72">
            <a:extLst>
              <a:ext uri="{FF2B5EF4-FFF2-40B4-BE49-F238E27FC236}">
                <a16:creationId xmlns:a16="http://schemas.microsoft.com/office/drawing/2014/main" id="{3CD40A97-38BE-40F4-A5CC-437FBA2970C8}"/>
              </a:ext>
            </a:extLst>
          </p:cNvPr>
          <p:cNvSpPr/>
          <p:nvPr/>
        </p:nvSpPr>
        <p:spPr bwMode="auto">
          <a:xfrm>
            <a:off x="10890250" y="5486400"/>
            <a:ext cx="111125" cy="73025"/>
          </a:xfrm>
          <a:prstGeom prst="ellipse">
            <a:avLst/>
          </a:prstGeom>
          <a:solidFill>
            <a:schemeClr val="bg1"/>
          </a:solidFill>
          <a:ln w="12700" cap="flat" cmpd="sng" algn="ctr">
            <a:solidFill>
              <a:schemeClr val="tx1"/>
            </a:solidFill>
            <a:prstDash val="solid"/>
            <a:round/>
            <a:headEnd type="none" w="med" len="med"/>
            <a:tailEnd type="none" w="med" len="med"/>
          </a:ln>
          <a:effectLst/>
        </p:spPr>
        <p:txBody>
          <a:bodyPr lIns="72000" tIns="36000" rIns="73152" bIns="36576"/>
          <a:lstStyle/>
          <a:p>
            <a:pPr marL="357188" indent="-357188" eaLnBrk="1" hangingPunct="1">
              <a:spcBef>
                <a:spcPts val="300"/>
              </a:spcBef>
              <a:buFont typeface="Ericsson Hilda" panose="00000500000000000000" pitchFamily="2" charset="0"/>
              <a:buChar char="—"/>
              <a:defRPr/>
            </a:pPr>
            <a:endParaRPr lang="sv-SE" sz="2000" dirty="0" err="1">
              <a:solidFill>
                <a:schemeClr val="bg1"/>
              </a:solidFill>
              <a:latin typeface="+mn-lt"/>
              <a:ea typeface="华文细黑" panose="02010600040101010101" pitchFamily="2" charset="-122"/>
              <a:cs typeface="华文细黑" panose="02010600040101010101" pitchFamily="2" charset="-122"/>
            </a:endParaRPr>
          </a:p>
        </p:txBody>
      </p:sp>
      <p:sp>
        <p:nvSpPr>
          <p:cNvPr id="23625" name="TextBox 73">
            <a:extLst>
              <a:ext uri="{FF2B5EF4-FFF2-40B4-BE49-F238E27FC236}">
                <a16:creationId xmlns:a16="http://schemas.microsoft.com/office/drawing/2014/main" id="{D9DC6DD0-664F-4588-88F8-3E8B9C567076}"/>
              </a:ext>
            </a:extLst>
          </p:cNvPr>
          <p:cNvSpPr txBox="1">
            <a:spLocks noChangeArrowheads="1"/>
          </p:cNvSpPr>
          <p:nvPr/>
        </p:nvSpPr>
        <p:spPr bwMode="auto">
          <a:xfrm>
            <a:off x="10958513" y="5486400"/>
            <a:ext cx="1179512" cy="41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72000" tIns="36000" rIns="73152" bIns="36576"/>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Clr>
                <a:schemeClr val="tx1"/>
              </a:buClr>
              <a:buFontTx/>
              <a:buNone/>
            </a:pPr>
            <a:r>
              <a:rPr lang="sv-SE" altLang="sv-SE" sz="1200" i="1">
                <a:latin typeface="Arial" panose="020B0604020202020204" pitchFamily="34" charset="0"/>
              </a:rPr>
              <a:t>Service-Based Interface</a:t>
            </a:r>
          </a:p>
        </p:txBody>
      </p:sp>
    </p:spTree>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2">
            <a:extLst>
              <a:ext uri="{FF2B5EF4-FFF2-40B4-BE49-F238E27FC236}">
                <a16:creationId xmlns:a16="http://schemas.microsoft.com/office/drawing/2014/main" id="{11765803-9D0E-4289-BB5E-2D4D9C838BE8}"/>
              </a:ext>
            </a:extLst>
          </p:cNvPr>
          <p:cNvSpPr>
            <a:spLocks noGrp="1"/>
          </p:cNvSpPr>
          <p:nvPr>
            <p:ph type="title"/>
          </p:nvPr>
        </p:nvSpPr>
        <p:spPr/>
        <p:txBody>
          <a:bodyPr/>
          <a:lstStyle/>
          <a:p>
            <a:r>
              <a:rPr lang="en-US" altLang="ja-JP" sz="4000" dirty="0"/>
              <a:t>Security aspects of single radio voice continuity from 5GS to UTRAN</a:t>
            </a:r>
            <a:endParaRPr lang="sv-SE" altLang="sv-SE" sz="4000" dirty="0"/>
          </a:p>
        </p:txBody>
      </p:sp>
      <p:sp>
        <p:nvSpPr>
          <p:cNvPr id="33795" name="Content Placeholder 3">
            <a:extLst>
              <a:ext uri="{FF2B5EF4-FFF2-40B4-BE49-F238E27FC236}">
                <a16:creationId xmlns:a16="http://schemas.microsoft.com/office/drawing/2014/main" id="{EE7AD73D-3052-4112-B92B-868EBC8C83E3}"/>
              </a:ext>
            </a:extLst>
          </p:cNvPr>
          <p:cNvSpPr>
            <a:spLocks noGrp="1"/>
          </p:cNvSpPr>
          <p:nvPr>
            <p:ph idx="1"/>
          </p:nvPr>
        </p:nvSpPr>
        <p:spPr/>
        <p:txBody>
          <a:bodyPr/>
          <a:lstStyle/>
          <a:p>
            <a:r>
              <a:rPr lang="sv-SE" altLang="sv-SE" sz="3200" dirty="0"/>
              <a:t>WI code: </a:t>
            </a:r>
          </a:p>
          <a:p>
            <a:pPr lvl="1"/>
            <a:r>
              <a:rPr lang="sv-SE" altLang="sv-SE" sz="2800" dirty="0"/>
              <a:t>5GS_UTRAN_SEC</a:t>
            </a:r>
          </a:p>
          <a:p>
            <a:r>
              <a:rPr lang="sv-SE" altLang="sv-SE" sz="3600" dirty="0"/>
              <a:t>Completion rate: </a:t>
            </a:r>
          </a:p>
          <a:p>
            <a:pPr lvl="1"/>
            <a:r>
              <a:rPr lang="sv-SE" altLang="sv-SE" sz="2800" dirty="0"/>
              <a:t>20 </a:t>
            </a:r>
            <a:r>
              <a:rPr lang="en-US" altLang="ja-JP" sz="2800" dirty="0">
                <a:sym typeface="Wingdings" panose="05000000000000000000" pitchFamily="2" charset="2"/>
              </a:rPr>
              <a:t> 100%</a:t>
            </a:r>
          </a:p>
          <a:p>
            <a:r>
              <a:rPr lang="en-US" altLang="ja-JP" sz="3200" dirty="0">
                <a:sym typeface="Wingdings" panose="05000000000000000000" pitchFamily="2" charset="2"/>
              </a:rPr>
              <a:t>Target: </a:t>
            </a:r>
          </a:p>
          <a:p>
            <a:pPr lvl="1"/>
            <a:r>
              <a:rPr lang="en-US" altLang="ja-JP" sz="2800" dirty="0">
                <a:sym typeface="Wingdings" panose="05000000000000000000" pitchFamily="2" charset="2"/>
              </a:rPr>
              <a:t>Dec 19</a:t>
            </a:r>
          </a:p>
          <a:p>
            <a:r>
              <a:rPr lang="en-US" altLang="sv-SE" sz="3200" dirty="0">
                <a:ea typeface="MS PGothic" panose="020B0600070205080204" pitchFamily="34" charset="-128"/>
                <a:sym typeface="Wingdings" panose="05000000000000000000" pitchFamily="2" charset="2"/>
              </a:rPr>
              <a:t>Documents:</a:t>
            </a:r>
          </a:p>
          <a:p>
            <a:pPr lvl="1"/>
            <a:r>
              <a:rPr lang="en-US" altLang="sv-SE" sz="2800" dirty="0"/>
              <a:t>Rel-16 CR to TS 33.305 for approval in SP-190682</a:t>
            </a:r>
          </a:p>
          <a:p>
            <a:pPr lvl="1"/>
            <a:endParaRPr lang="sv-SE" altLang="sv-SE" sz="2800" dirty="0"/>
          </a:p>
        </p:txBody>
      </p:sp>
    </p:spTree>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2">
            <a:extLst>
              <a:ext uri="{FF2B5EF4-FFF2-40B4-BE49-F238E27FC236}">
                <a16:creationId xmlns:a16="http://schemas.microsoft.com/office/drawing/2014/main" id="{11765803-9D0E-4289-BB5E-2D4D9C838BE8}"/>
              </a:ext>
            </a:extLst>
          </p:cNvPr>
          <p:cNvSpPr>
            <a:spLocks noGrp="1"/>
          </p:cNvSpPr>
          <p:nvPr>
            <p:ph type="title"/>
          </p:nvPr>
        </p:nvSpPr>
        <p:spPr/>
        <p:txBody>
          <a:bodyPr/>
          <a:lstStyle/>
          <a:p>
            <a:r>
              <a:rPr lang="ja-JP" altLang="en-US" sz="4000" dirty="0"/>
              <a:t>Security of URLLC </a:t>
            </a:r>
            <a:r>
              <a:rPr lang="sv-SE" altLang="ja-JP" sz="4000" dirty="0"/>
              <a:t>for </a:t>
            </a:r>
            <a:r>
              <a:rPr lang="ja-JP" altLang="en-US" sz="4000" dirty="0"/>
              <a:t>5GS</a:t>
            </a:r>
            <a:endParaRPr lang="sv-SE" altLang="sv-SE" sz="4000" dirty="0"/>
          </a:p>
        </p:txBody>
      </p:sp>
      <p:sp>
        <p:nvSpPr>
          <p:cNvPr id="33795" name="Content Placeholder 3">
            <a:extLst>
              <a:ext uri="{FF2B5EF4-FFF2-40B4-BE49-F238E27FC236}">
                <a16:creationId xmlns:a16="http://schemas.microsoft.com/office/drawing/2014/main" id="{EE7AD73D-3052-4112-B92B-868EBC8C83E3}"/>
              </a:ext>
            </a:extLst>
          </p:cNvPr>
          <p:cNvSpPr>
            <a:spLocks noGrp="1"/>
          </p:cNvSpPr>
          <p:nvPr>
            <p:ph idx="1"/>
          </p:nvPr>
        </p:nvSpPr>
        <p:spPr/>
        <p:txBody>
          <a:bodyPr/>
          <a:lstStyle/>
          <a:p>
            <a:r>
              <a:rPr lang="sv-SE" altLang="sv-SE" sz="3200" dirty="0"/>
              <a:t>WI code: </a:t>
            </a:r>
          </a:p>
          <a:p>
            <a:pPr lvl="1"/>
            <a:r>
              <a:rPr lang="sv-SE" altLang="sv-SE" sz="2800" dirty="0"/>
              <a:t>5G_URLLC_SEC</a:t>
            </a:r>
          </a:p>
          <a:p>
            <a:r>
              <a:rPr lang="sv-SE" altLang="sv-SE" sz="3200" dirty="0"/>
              <a:t>Completion rate: </a:t>
            </a:r>
          </a:p>
          <a:p>
            <a:pPr lvl="1"/>
            <a:r>
              <a:rPr lang="sv-SE" altLang="sv-SE" sz="2800" dirty="0"/>
              <a:t>0 </a:t>
            </a:r>
            <a:r>
              <a:rPr lang="en-US" altLang="ja-JP" sz="2800" dirty="0">
                <a:sym typeface="Wingdings" panose="05000000000000000000" pitchFamily="2" charset="2"/>
              </a:rPr>
              <a:t> 30%</a:t>
            </a:r>
          </a:p>
          <a:p>
            <a:r>
              <a:rPr lang="en-US" altLang="ja-JP" sz="3200" dirty="0">
                <a:sym typeface="Wingdings" panose="05000000000000000000" pitchFamily="2" charset="2"/>
              </a:rPr>
              <a:t>Target: </a:t>
            </a:r>
          </a:p>
          <a:p>
            <a:pPr lvl="1"/>
            <a:r>
              <a:rPr lang="en-US" altLang="ja-JP" sz="2800" dirty="0">
                <a:sym typeface="Wingdings" panose="05000000000000000000" pitchFamily="2" charset="2"/>
              </a:rPr>
              <a:t>Dec 19</a:t>
            </a:r>
          </a:p>
          <a:p>
            <a:r>
              <a:rPr lang="en-US" altLang="sv-SE" sz="3200" dirty="0">
                <a:ea typeface="MS PGothic" panose="020B0600070205080204" pitchFamily="34" charset="-128"/>
                <a:sym typeface="Wingdings" panose="05000000000000000000" pitchFamily="2" charset="2"/>
              </a:rPr>
              <a:t>Documents:</a:t>
            </a:r>
          </a:p>
          <a:p>
            <a:pPr lvl="1"/>
            <a:r>
              <a:rPr lang="sv-SE" altLang="sv-SE" sz="2800" dirty="0"/>
              <a:t>Progress is being recorded in a draft CR</a:t>
            </a:r>
          </a:p>
          <a:p>
            <a:pPr lvl="1"/>
            <a:endParaRPr lang="sv-SE" altLang="sv-SE" sz="2800" dirty="0"/>
          </a:p>
        </p:txBody>
      </p:sp>
      <p:sp>
        <p:nvSpPr>
          <p:cNvPr id="33796" name="Content Placeholder 4">
            <a:extLst>
              <a:ext uri="{FF2B5EF4-FFF2-40B4-BE49-F238E27FC236}">
                <a16:creationId xmlns:a16="http://schemas.microsoft.com/office/drawing/2014/main" id="{81B87025-CBEF-469E-A226-1F1DA944E33A}"/>
              </a:ext>
            </a:extLst>
          </p:cNvPr>
          <p:cNvSpPr>
            <a:spLocks noGrp="1"/>
          </p:cNvSpPr>
          <p:nvPr>
            <p:ph idx="4294967295"/>
          </p:nvPr>
        </p:nvSpPr>
        <p:spPr>
          <a:xfrm>
            <a:off x="7110413" y="1825625"/>
            <a:ext cx="5081587" cy="4351338"/>
          </a:xfrm>
        </p:spPr>
        <p:txBody>
          <a:bodyPr/>
          <a:lstStyle/>
          <a:p>
            <a:endParaRPr lang="sv-SE" altLang="sv-SE" dirty="0"/>
          </a:p>
          <a:p>
            <a:pPr lvl="1"/>
            <a:endParaRPr lang="sv-SE" altLang="sv-SE" dirty="0"/>
          </a:p>
          <a:p>
            <a:pPr marL="0" indent="0">
              <a:buNone/>
            </a:pPr>
            <a:endParaRPr lang="sv-SE" altLang="sv-SE" dirty="0"/>
          </a:p>
        </p:txBody>
      </p:sp>
    </p:spTree>
    <p:extLst>
      <p:ext uri="{BB962C8B-B14F-4D97-AF65-F5344CB8AC3E}">
        <p14:creationId xmlns:p14="http://schemas.microsoft.com/office/powerpoint/2010/main" val="1974138410"/>
      </p:ext>
    </p:extLst>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2">
            <a:extLst>
              <a:ext uri="{FF2B5EF4-FFF2-40B4-BE49-F238E27FC236}">
                <a16:creationId xmlns:a16="http://schemas.microsoft.com/office/drawing/2014/main" id="{11765803-9D0E-4289-BB5E-2D4D9C838BE8}"/>
              </a:ext>
            </a:extLst>
          </p:cNvPr>
          <p:cNvSpPr>
            <a:spLocks noGrp="1"/>
          </p:cNvSpPr>
          <p:nvPr>
            <p:ph type="title"/>
          </p:nvPr>
        </p:nvSpPr>
        <p:spPr>
          <a:xfrm>
            <a:off x="838200" y="259292"/>
            <a:ext cx="10515600" cy="1325563"/>
          </a:xfrm>
        </p:spPr>
        <p:txBody>
          <a:bodyPr/>
          <a:lstStyle/>
          <a:p>
            <a:r>
              <a:rPr lang="ja-JP" altLang="en-US" sz="4000" dirty="0"/>
              <a:t>Study on the security of URLLC </a:t>
            </a:r>
            <a:br>
              <a:rPr lang="sv-SE" altLang="ja-JP" sz="4000" dirty="0"/>
            </a:br>
            <a:r>
              <a:rPr lang="sv-SE" altLang="ja-JP" sz="4000" dirty="0"/>
              <a:t>for </a:t>
            </a:r>
            <a:r>
              <a:rPr lang="ja-JP" altLang="en-US" sz="4000" dirty="0"/>
              <a:t>5GS</a:t>
            </a:r>
            <a:r>
              <a:rPr lang="ja-JP" altLang="sv-SE" sz="4000" dirty="0"/>
              <a:t> </a:t>
            </a:r>
            <a:r>
              <a:rPr lang="sv-SE" altLang="ja-JP" sz="4000" dirty="0"/>
              <a:t>- Status</a:t>
            </a:r>
            <a:endParaRPr lang="sv-SE" altLang="sv-SE" sz="4000" dirty="0"/>
          </a:p>
        </p:txBody>
      </p:sp>
      <p:sp>
        <p:nvSpPr>
          <p:cNvPr id="33795" name="Content Placeholder 3">
            <a:extLst>
              <a:ext uri="{FF2B5EF4-FFF2-40B4-BE49-F238E27FC236}">
                <a16:creationId xmlns:a16="http://schemas.microsoft.com/office/drawing/2014/main" id="{EE7AD73D-3052-4112-B92B-868EBC8C83E3}"/>
              </a:ext>
            </a:extLst>
          </p:cNvPr>
          <p:cNvSpPr>
            <a:spLocks noGrp="1"/>
          </p:cNvSpPr>
          <p:nvPr>
            <p:ph idx="1"/>
          </p:nvPr>
        </p:nvSpPr>
        <p:spPr>
          <a:xfrm>
            <a:off x="838200" y="1825625"/>
            <a:ext cx="5081588" cy="4351338"/>
          </a:xfrm>
        </p:spPr>
        <p:txBody>
          <a:bodyPr/>
          <a:lstStyle/>
          <a:p>
            <a:r>
              <a:rPr lang="sv-SE" altLang="sv-SE" dirty="0"/>
              <a:t>WI code: </a:t>
            </a:r>
          </a:p>
          <a:p>
            <a:pPr lvl="1"/>
            <a:r>
              <a:rPr lang="sv-SE" altLang="sv-SE" dirty="0"/>
              <a:t>FS_5G_URLLC_SEC</a:t>
            </a:r>
          </a:p>
          <a:p>
            <a:r>
              <a:rPr lang="sv-SE" altLang="sv-SE" dirty="0"/>
              <a:t>Completion rate: </a:t>
            </a:r>
          </a:p>
          <a:p>
            <a:pPr lvl="1"/>
            <a:r>
              <a:rPr lang="sv-SE" altLang="sv-SE" dirty="0"/>
              <a:t>80 </a:t>
            </a:r>
            <a:r>
              <a:rPr lang="en-US" altLang="ja-JP" dirty="0">
                <a:sym typeface="Wingdings" panose="05000000000000000000" pitchFamily="2" charset="2"/>
              </a:rPr>
              <a:t> 100%</a:t>
            </a:r>
          </a:p>
          <a:p>
            <a:r>
              <a:rPr lang="en-US" altLang="ja-JP" dirty="0">
                <a:sym typeface="Wingdings" panose="05000000000000000000" pitchFamily="2" charset="2"/>
              </a:rPr>
              <a:t>Target: </a:t>
            </a:r>
          </a:p>
          <a:p>
            <a:pPr lvl="1"/>
            <a:r>
              <a:rPr lang="en-US" altLang="ja-JP" dirty="0">
                <a:sym typeface="Wingdings" panose="05000000000000000000" pitchFamily="2" charset="2"/>
              </a:rPr>
              <a:t>Jun 19  Sep 19</a:t>
            </a:r>
          </a:p>
          <a:p>
            <a:r>
              <a:rPr lang="en-US" altLang="sv-SE" dirty="0">
                <a:ea typeface="MS PGothic" panose="020B0600070205080204" pitchFamily="34" charset="-128"/>
                <a:sym typeface="Wingdings" panose="05000000000000000000" pitchFamily="2" charset="2"/>
              </a:rPr>
              <a:t>Documents:</a:t>
            </a:r>
          </a:p>
          <a:p>
            <a:pPr lvl="1"/>
            <a:r>
              <a:rPr kumimoji="1" lang="en-US" altLang="ja-JP" dirty="0"/>
              <a:t>TR 33.825 </a:t>
            </a:r>
            <a:r>
              <a:rPr lang="ja-JP" altLang="en-US" dirty="0"/>
              <a:t>Study on the security of URLLC for 5GS</a:t>
            </a:r>
            <a:r>
              <a:rPr lang="en-GB" altLang="ja-JP" dirty="0"/>
              <a:t> </a:t>
            </a:r>
            <a:r>
              <a:rPr lang="en-US" altLang="sv-SE" dirty="0">
                <a:ea typeface="MS PGothic" panose="020B0600070205080204" pitchFamily="34" charset="-128"/>
                <a:sym typeface="Wingdings" panose="05000000000000000000" pitchFamily="2" charset="2"/>
              </a:rPr>
              <a:t> sent for approval in SP-190699</a:t>
            </a:r>
            <a:endParaRPr lang="sv-SE" altLang="sv-SE" dirty="0"/>
          </a:p>
          <a:p>
            <a:pPr lvl="1"/>
            <a:endParaRPr lang="sv-SE" altLang="sv-SE" dirty="0"/>
          </a:p>
        </p:txBody>
      </p:sp>
      <p:sp>
        <p:nvSpPr>
          <p:cNvPr id="33796" name="Content Placeholder 4">
            <a:extLst>
              <a:ext uri="{FF2B5EF4-FFF2-40B4-BE49-F238E27FC236}">
                <a16:creationId xmlns:a16="http://schemas.microsoft.com/office/drawing/2014/main" id="{81B87025-CBEF-469E-A226-1F1DA944E33A}"/>
              </a:ext>
            </a:extLst>
          </p:cNvPr>
          <p:cNvSpPr>
            <a:spLocks noGrp="1"/>
          </p:cNvSpPr>
          <p:nvPr>
            <p:ph idx="10"/>
          </p:nvPr>
        </p:nvSpPr>
        <p:spPr>
          <a:xfrm>
            <a:off x="6272213" y="1825625"/>
            <a:ext cx="5081587" cy="4351338"/>
          </a:xfrm>
        </p:spPr>
        <p:txBody>
          <a:bodyPr/>
          <a:lstStyle/>
          <a:p>
            <a:r>
              <a:rPr lang="sv-SE" altLang="sv-SE" dirty="0"/>
              <a:t>TR 33.825:</a:t>
            </a:r>
          </a:p>
          <a:p>
            <a:pPr lvl="1"/>
            <a:r>
              <a:rPr lang="sv-SE" altLang="sv-SE" dirty="0"/>
              <a:t>10 Key issues</a:t>
            </a:r>
          </a:p>
          <a:p>
            <a:pPr lvl="1"/>
            <a:r>
              <a:rPr lang="sv-SE" altLang="sv-SE" dirty="0"/>
              <a:t>8 Solutions</a:t>
            </a:r>
          </a:p>
          <a:p>
            <a:pPr lvl="1"/>
            <a:r>
              <a:rPr lang="sv-SE" altLang="sv-SE" dirty="0"/>
              <a:t>4 </a:t>
            </a:r>
            <a:r>
              <a:rPr lang="en-US" altLang="ja-JP" dirty="0">
                <a:sym typeface="Wingdings" panose="05000000000000000000" pitchFamily="2" charset="2"/>
              </a:rPr>
              <a:t> </a:t>
            </a:r>
            <a:r>
              <a:rPr lang="sv-SE" altLang="sv-SE" dirty="0"/>
              <a:t>6 Conclusions</a:t>
            </a:r>
          </a:p>
          <a:p>
            <a:pPr lvl="1"/>
            <a:endParaRPr lang="sv-SE" altLang="sv-SE" dirty="0"/>
          </a:p>
          <a:p>
            <a:pPr marL="0" indent="0">
              <a:buNone/>
            </a:pPr>
            <a:endParaRPr lang="sv-SE" altLang="sv-SE" dirty="0"/>
          </a:p>
        </p:txBody>
      </p:sp>
    </p:spTree>
    <p:extLst>
      <p:ext uri="{BB962C8B-B14F-4D97-AF65-F5344CB8AC3E}">
        <p14:creationId xmlns:p14="http://schemas.microsoft.com/office/powerpoint/2010/main" val="1456544372"/>
      </p:ext>
    </p:extLst>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a:extLst>
              <a:ext uri="{FF2B5EF4-FFF2-40B4-BE49-F238E27FC236}">
                <a16:creationId xmlns:a16="http://schemas.microsoft.com/office/drawing/2014/main" id="{EF41D4DD-EA7B-47AC-98C9-B9F67FFB440A}"/>
              </a:ext>
            </a:extLst>
          </p:cNvPr>
          <p:cNvSpPr/>
          <p:nvPr/>
        </p:nvSpPr>
        <p:spPr bwMode="auto">
          <a:xfrm>
            <a:off x="9841001" y="3048643"/>
            <a:ext cx="1532525" cy="2311017"/>
          </a:xfrm>
          <a:prstGeom prst="rect">
            <a:avLst/>
          </a:prstGeom>
          <a:solidFill>
            <a:schemeClr val="tx1">
              <a:lumMod val="10000"/>
              <a:lumOff val="90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sp>
        <p:nvSpPr>
          <p:cNvPr id="42" name="Rectangle 41">
            <a:extLst>
              <a:ext uri="{FF2B5EF4-FFF2-40B4-BE49-F238E27FC236}">
                <a16:creationId xmlns:a16="http://schemas.microsoft.com/office/drawing/2014/main" id="{F26BF2FF-A849-45FF-B46C-126CCDB8003E}"/>
              </a:ext>
            </a:extLst>
          </p:cNvPr>
          <p:cNvSpPr/>
          <p:nvPr/>
        </p:nvSpPr>
        <p:spPr bwMode="auto">
          <a:xfrm>
            <a:off x="8160015" y="3048644"/>
            <a:ext cx="1532525" cy="2311017"/>
          </a:xfrm>
          <a:prstGeom prst="rect">
            <a:avLst/>
          </a:prstGeom>
          <a:solidFill>
            <a:schemeClr val="tx1">
              <a:lumMod val="10000"/>
              <a:lumOff val="90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sp>
        <p:nvSpPr>
          <p:cNvPr id="3" name="Content Placeholder 2">
            <a:extLst>
              <a:ext uri="{FF2B5EF4-FFF2-40B4-BE49-F238E27FC236}">
                <a16:creationId xmlns:a16="http://schemas.microsoft.com/office/drawing/2014/main" id="{F174CC35-2A3D-40D1-952E-16C81D3E26B3}"/>
              </a:ext>
            </a:extLst>
          </p:cNvPr>
          <p:cNvSpPr>
            <a:spLocks noGrp="1"/>
          </p:cNvSpPr>
          <p:nvPr>
            <p:ph sz="half" idx="1"/>
          </p:nvPr>
        </p:nvSpPr>
        <p:spPr>
          <a:xfrm>
            <a:off x="479426" y="1844675"/>
            <a:ext cx="4545716" cy="4392612"/>
          </a:xfrm>
        </p:spPr>
        <p:txBody>
          <a:bodyPr/>
          <a:lstStyle/>
          <a:p>
            <a:r>
              <a:rPr lang="sv-SE" dirty="0"/>
              <a:t>Not much impact expected mainly two security issues:</a:t>
            </a:r>
          </a:p>
          <a:p>
            <a:pPr lvl="1">
              <a:buFont typeface="+mj-lt"/>
              <a:buAutoNum type="arabicPeriod"/>
            </a:pPr>
            <a:r>
              <a:rPr lang="sv-SE" dirty="0"/>
              <a:t>Which keys to used for protecting the redundant PDU Sessions</a:t>
            </a:r>
          </a:p>
          <a:p>
            <a:pPr lvl="1">
              <a:buFont typeface="+mj-lt"/>
              <a:buAutoNum type="arabicPeriod"/>
            </a:pPr>
            <a:r>
              <a:rPr lang="sv-SE" dirty="0"/>
              <a:t>Management of the UP Security Policy for redundant PDU Sessions</a:t>
            </a:r>
          </a:p>
          <a:p>
            <a:pPr lvl="1"/>
            <a:endParaRPr lang="sv-SE" sz="2800" dirty="0"/>
          </a:p>
          <a:p>
            <a:endParaRPr lang="sv-SE" dirty="0"/>
          </a:p>
        </p:txBody>
      </p:sp>
      <p:sp>
        <p:nvSpPr>
          <p:cNvPr id="5" name="TextBox 4">
            <a:extLst>
              <a:ext uri="{FF2B5EF4-FFF2-40B4-BE49-F238E27FC236}">
                <a16:creationId xmlns:a16="http://schemas.microsoft.com/office/drawing/2014/main" id="{5277C739-B349-412D-A246-EC2C44907714}"/>
              </a:ext>
            </a:extLst>
          </p:cNvPr>
          <p:cNvSpPr txBox="1"/>
          <p:nvPr/>
        </p:nvSpPr>
        <p:spPr bwMode="auto">
          <a:xfrm>
            <a:off x="10207347" y="1801651"/>
            <a:ext cx="1283804" cy="497558"/>
          </a:xfrm>
          <a:prstGeom prst="rect">
            <a:avLst/>
          </a:prstGeom>
          <a:solidFill>
            <a:schemeClr val="accent2"/>
          </a:solidFill>
          <a:ln w="12700">
            <a:noFill/>
            <a:miter lim="800000"/>
            <a:headEnd/>
            <a:tailEnd/>
          </a:ln>
        </p:spPr>
        <p:txBody>
          <a:bodyPr vert="horz" wrap="none" lIns="72000" tIns="36000" rIns="73152" bIns="36576" numCol="1" rtlCol="0" anchor="t" anchorCtr="0" compatLnSpc="1">
            <a:prstTxWarp prst="textNoShape">
              <a:avLst/>
            </a:prstTxWarp>
            <a:noAutofit/>
          </a:bodyPr>
          <a:lstStyle/>
          <a:p>
            <a:pPr>
              <a:buClr>
                <a:schemeClr val="tx1"/>
              </a:buClr>
            </a:pPr>
            <a:r>
              <a:rPr lang="sv-SE" b="1" dirty="0">
                <a:solidFill>
                  <a:schemeClr val="bg1"/>
                </a:solidFill>
              </a:rPr>
              <a:t>TR </a:t>
            </a:r>
            <a:r>
              <a:rPr lang="sv-SE" b="1" dirty="0">
                <a:hlinkClick r:id="rId2"/>
              </a:rPr>
              <a:t>33.825</a:t>
            </a:r>
            <a:endParaRPr lang="sv-SE" sz="2000" b="1" dirty="0">
              <a:solidFill>
                <a:schemeClr val="accent1">
                  <a:lumMod val="75000"/>
                </a:schemeClr>
              </a:solidFill>
            </a:endParaRPr>
          </a:p>
        </p:txBody>
      </p:sp>
      <p:pic>
        <p:nvPicPr>
          <p:cNvPr id="7" name="Graphic 6">
            <a:extLst>
              <a:ext uri="{FF2B5EF4-FFF2-40B4-BE49-F238E27FC236}">
                <a16:creationId xmlns:a16="http://schemas.microsoft.com/office/drawing/2014/main" id="{16E4F734-B2E8-468C-8696-06BBB56E700A}"/>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377971" y="4439729"/>
            <a:ext cx="306991" cy="429787"/>
          </a:xfrm>
          <a:prstGeom prst="rect">
            <a:avLst/>
          </a:prstGeom>
        </p:spPr>
      </p:pic>
      <p:sp>
        <p:nvSpPr>
          <p:cNvPr id="11" name="TextBox 10">
            <a:extLst>
              <a:ext uri="{FF2B5EF4-FFF2-40B4-BE49-F238E27FC236}">
                <a16:creationId xmlns:a16="http://schemas.microsoft.com/office/drawing/2014/main" id="{F5C49932-8F46-49D0-84D1-ACEF48F323DA}"/>
              </a:ext>
            </a:extLst>
          </p:cNvPr>
          <p:cNvSpPr txBox="1"/>
          <p:nvPr/>
        </p:nvSpPr>
        <p:spPr bwMode="auto">
          <a:xfrm>
            <a:off x="8671203" y="3165782"/>
            <a:ext cx="483970" cy="745895"/>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B</a:t>
            </a:r>
            <a:endParaRPr lang="en-US" sz="2400" dirty="0"/>
          </a:p>
          <a:p>
            <a:pPr algn="ctr">
              <a:buClr>
                <a:schemeClr val="tx1"/>
              </a:buClr>
            </a:pPr>
            <a:r>
              <a:rPr lang="en-US" sz="1200" dirty="0"/>
              <a:t>MN</a:t>
            </a:r>
          </a:p>
        </p:txBody>
      </p:sp>
      <p:sp>
        <p:nvSpPr>
          <p:cNvPr id="18" name="TextBox 17">
            <a:extLst>
              <a:ext uri="{FF2B5EF4-FFF2-40B4-BE49-F238E27FC236}">
                <a16:creationId xmlns:a16="http://schemas.microsoft.com/office/drawing/2014/main" id="{BBDA573E-2DBA-41F8-9F55-C5E1107D149A}"/>
              </a:ext>
            </a:extLst>
          </p:cNvPr>
          <p:cNvSpPr txBox="1"/>
          <p:nvPr/>
        </p:nvSpPr>
        <p:spPr bwMode="auto">
          <a:xfrm>
            <a:off x="10365279" y="3165782"/>
            <a:ext cx="483970" cy="745344"/>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G</a:t>
            </a:r>
            <a:endParaRPr lang="en-US" sz="2400" dirty="0"/>
          </a:p>
          <a:p>
            <a:pPr algn="ctr">
              <a:buClr>
                <a:schemeClr val="tx1"/>
              </a:buClr>
            </a:pPr>
            <a:r>
              <a:rPr lang="en-US" sz="1200" dirty="0"/>
              <a:t>UPF</a:t>
            </a:r>
            <a:r>
              <a:rPr lang="en-US" sz="1200" baseline="-25000" dirty="0"/>
              <a:t>1</a:t>
            </a:r>
          </a:p>
        </p:txBody>
      </p:sp>
      <p:sp>
        <p:nvSpPr>
          <p:cNvPr id="19" name="TextBox 18">
            <a:extLst>
              <a:ext uri="{FF2B5EF4-FFF2-40B4-BE49-F238E27FC236}">
                <a16:creationId xmlns:a16="http://schemas.microsoft.com/office/drawing/2014/main" id="{B01C0500-F0CB-4B4C-8044-F6FE6A357CEF}"/>
              </a:ext>
            </a:extLst>
          </p:cNvPr>
          <p:cNvSpPr txBox="1"/>
          <p:nvPr/>
        </p:nvSpPr>
        <p:spPr bwMode="auto">
          <a:xfrm>
            <a:off x="10365279" y="4296770"/>
            <a:ext cx="483970" cy="745344"/>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G</a:t>
            </a:r>
            <a:endParaRPr lang="en-US" sz="2400" dirty="0"/>
          </a:p>
          <a:p>
            <a:pPr algn="ctr">
              <a:buClr>
                <a:schemeClr val="tx1"/>
              </a:buClr>
            </a:pPr>
            <a:r>
              <a:rPr lang="en-US" sz="1200" dirty="0"/>
              <a:t>UPF</a:t>
            </a:r>
            <a:r>
              <a:rPr lang="en-US" sz="1200" baseline="-25000" dirty="0"/>
              <a:t>2</a:t>
            </a:r>
          </a:p>
        </p:txBody>
      </p:sp>
      <p:sp>
        <p:nvSpPr>
          <p:cNvPr id="21" name="TextBox 20">
            <a:extLst>
              <a:ext uri="{FF2B5EF4-FFF2-40B4-BE49-F238E27FC236}">
                <a16:creationId xmlns:a16="http://schemas.microsoft.com/office/drawing/2014/main" id="{937AB1A9-C8AB-46BE-8421-1BBFD372576D}"/>
              </a:ext>
            </a:extLst>
          </p:cNvPr>
          <p:cNvSpPr txBox="1"/>
          <p:nvPr/>
        </p:nvSpPr>
        <p:spPr bwMode="auto">
          <a:xfrm>
            <a:off x="8680347" y="4290820"/>
            <a:ext cx="483970" cy="745895"/>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B</a:t>
            </a:r>
            <a:endParaRPr lang="en-US" sz="2400" dirty="0"/>
          </a:p>
          <a:p>
            <a:pPr algn="ctr">
              <a:buClr>
                <a:schemeClr val="tx1"/>
              </a:buClr>
            </a:pPr>
            <a:r>
              <a:rPr lang="en-US" sz="1200" dirty="0"/>
              <a:t>SN</a:t>
            </a:r>
          </a:p>
        </p:txBody>
      </p:sp>
      <p:sp>
        <p:nvSpPr>
          <p:cNvPr id="43" name="TextBox 42">
            <a:extLst>
              <a:ext uri="{FF2B5EF4-FFF2-40B4-BE49-F238E27FC236}">
                <a16:creationId xmlns:a16="http://schemas.microsoft.com/office/drawing/2014/main" id="{C92F3E6B-00B8-424B-A6EC-AFD83F6E1455}"/>
              </a:ext>
            </a:extLst>
          </p:cNvPr>
          <p:cNvSpPr txBox="1"/>
          <p:nvPr/>
        </p:nvSpPr>
        <p:spPr bwMode="auto">
          <a:xfrm>
            <a:off x="8160015" y="5102128"/>
            <a:ext cx="1532525" cy="257532"/>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200" i="1" dirty="0"/>
              <a:t>DC architecture</a:t>
            </a:r>
          </a:p>
        </p:txBody>
      </p:sp>
      <p:pic>
        <p:nvPicPr>
          <p:cNvPr id="45" name="Content Placeholder 87">
            <a:extLst>
              <a:ext uri="{FF2B5EF4-FFF2-40B4-BE49-F238E27FC236}">
                <a16:creationId xmlns:a16="http://schemas.microsoft.com/office/drawing/2014/main" id="{B5E8C84E-928E-433C-8B72-9C01FDCBB36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bwMode="auto">
          <a:xfrm>
            <a:off x="6863184" y="3806768"/>
            <a:ext cx="435430" cy="435430"/>
          </a:xfrm>
          <a:prstGeom prst="rect">
            <a:avLst/>
          </a:prstGeom>
          <a:noFill/>
          <a:ln w="9525">
            <a:noFill/>
            <a:miter lim="800000"/>
            <a:headEnd/>
            <a:tailEnd/>
          </a:ln>
        </p:spPr>
      </p:pic>
      <p:sp>
        <p:nvSpPr>
          <p:cNvPr id="46" name="TextBox 45">
            <a:extLst>
              <a:ext uri="{FF2B5EF4-FFF2-40B4-BE49-F238E27FC236}">
                <a16:creationId xmlns:a16="http://schemas.microsoft.com/office/drawing/2014/main" id="{879EA945-733C-4F31-B90C-39BC6EF9B851}"/>
              </a:ext>
            </a:extLst>
          </p:cNvPr>
          <p:cNvSpPr txBox="1"/>
          <p:nvPr/>
        </p:nvSpPr>
        <p:spPr bwMode="auto">
          <a:xfrm>
            <a:off x="6024872" y="2310508"/>
            <a:ext cx="1922374" cy="787931"/>
          </a:xfrm>
          <a:prstGeom prst="rect">
            <a:avLst/>
          </a:prstGeom>
          <a:noFill/>
          <a:ln w="12700">
            <a:solidFill>
              <a:srgbClr val="FF0000"/>
            </a:solid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200" i="1" dirty="0"/>
              <a:t>1. If the same key stream is used then an attacker can identify redundatnt transmissions</a:t>
            </a:r>
          </a:p>
        </p:txBody>
      </p:sp>
      <p:cxnSp>
        <p:nvCxnSpPr>
          <p:cNvPr id="52" name="Straight Arrow Connector 51">
            <a:extLst>
              <a:ext uri="{FF2B5EF4-FFF2-40B4-BE49-F238E27FC236}">
                <a16:creationId xmlns:a16="http://schemas.microsoft.com/office/drawing/2014/main" id="{D624E180-E2C4-4499-913F-49F839649471}"/>
              </a:ext>
            </a:extLst>
          </p:cNvPr>
          <p:cNvCxnSpPr>
            <a:cxnSpLocks/>
          </p:cNvCxnSpPr>
          <p:nvPr/>
        </p:nvCxnSpPr>
        <p:spPr bwMode="auto">
          <a:xfrm>
            <a:off x="6827086" y="3098439"/>
            <a:ext cx="14841" cy="431676"/>
          </a:xfrm>
          <a:prstGeom prst="straightConnector1">
            <a:avLst/>
          </a:prstGeom>
          <a:solidFill>
            <a:schemeClr val="accent1"/>
          </a:solidFill>
          <a:ln w="12700" cap="flat" cmpd="sng" algn="ctr">
            <a:solidFill>
              <a:srgbClr val="FF0000"/>
            </a:solidFill>
            <a:prstDash val="solid"/>
            <a:round/>
            <a:headEnd type="none" w="med" len="med"/>
            <a:tailEnd type="triangle"/>
          </a:ln>
          <a:effectLst/>
        </p:spPr>
      </p:cxnSp>
      <p:sp>
        <p:nvSpPr>
          <p:cNvPr id="54" name="TextBox 53">
            <a:extLst>
              <a:ext uri="{FF2B5EF4-FFF2-40B4-BE49-F238E27FC236}">
                <a16:creationId xmlns:a16="http://schemas.microsoft.com/office/drawing/2014/main" id="{BBAC9C1A-9535-40EB-9F98-8B11E58985A4}"/>
              </a:ext>
            </a:extLst>
          </p:cNvPr>
          <p:cNvSpPr txBox="1"/>
          <p:nvPr/>
        </p:nvSpPr>
        <p:spPr bwMode="auto">
          <a:xfrm>
            <a:off x="3290180" y="4996775"/>
            <a:ext cx="3033822" cy="1007398"/>
          </a:xfrm>
          <a:prstGeom prst="rect">
            <a:avLst/>
          </a:prstGeom>
          <a:noFill/>
          <a:ln w="12700">
            <a:solidFill>
              <a:srgbClr val="FF0000"/>
            </a:solid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200" i="1" dirty="0"/>
              <a:t>2. Use of different security policies, e.g. encryption enabled for one session and disabled for redundant session, defeats the purpose and gives false sense of security</a:t>
            </a:r>
          </a:p>
        </p:txBody>
      </p:sp>
      <p:cxnSp>
        <p:nvCxnSpPr>
          <p:cNvPr id="6" name="Connector: Elbow 5">
            <a:extLst>
              <a:ext uri="{FF2B5EF4-FFF2-40B4-BE49-F238E27FC236}">
                <a16:creationId xmlns:a16="http://schemas.microsoft.com/office/drawing/2014/main" id="{D9BABB23-248B-40B3-9437-44D6561BC11E}"/>
              </a:ext>
            </a:extLst>
          </p:cNvPr>
          <p:cNvCxnSpPr>
            <a:cxnSpLocks/>
            <a:stCxn id="54" idx="3"/>
          </p:cNvCxnSpPr>
          <p:nvPr/>
        </p:nvCxnSpPr>
        <p:spPr>
          <a:xfrm flipV="1">
            <a:off x="6324002" y="4663767"/>
            <a:ext cx="548640" cy="836707"/>
          </a:xfrm>
          <a:prstGeom prst="bentConnector2">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3" name="TextBox 32">
            <a:extLst>
              <a:ext uri="{FF2B5EF4-FFF2-40B4-BE49-F238E27FC236}">
                <a16:creationId xmlns:a16="http://schemas.microsoft.com/office/drawing/2014/main" id="{303182FE-4882-44D4-AF45-9322CF5525B7}"/>
              </a:ext>
            </a:extLst>
          </p:cNvPr>
          <p:cNvSpPr txBox="1"/>
          <p:nvPr/>
        </p:nvSpPr>
        <p:spPr bwMode="auto">
          <a:xfrm>
            <a:off x="9822613" y="5102128"/>
            <a:ext cx="1532525" cy="257532"/>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200" i="1" dirty="0"/>
              <a:t>5GC</a:t>
            </a:r>
          </a:p>
        </p:txBody>
      </p:sp>
      <p:cxnSp>
        <p:nvCxnSpPr>
          <p:cNvPr id="15" name="Connector: Elbow 14">
            <a:extLst>
              <a:ext uri="{FF2B5EF4-FFF2-40B4-BE49-F238E27FC236}">
                <a16:creationId xmlns:a16="http://schemas.microsoft.com/office/drawing/2014/main" id="{B95E6F01-4E70-4987-A408-61226BBA625F}"/>
              </a:ext>
            </a:extLst>
          </p:cNvPr>
          <p:cNvCxnSpPr>
            <a:stCxn id="7" idx="0"/>
          </p:cNvCxnSpPr>
          <p:nvPr/>
        </p:nvCxnSpPr>
        <p:spPr>
          <a:xfrm rot="5400000" flipH="1" flipV="1">
            <a:off x="7126099" y="2935483"/>
            <a:ext cx="909615" cy="2098879"/>
          </a:xfrm>
          <a:prstGeom prst="bentConnector2">
            <a:avLst/>
          </a:prstGeom>
          <a:ln>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7FD8F5E4-CBDD-466E-97BD-93BFAD7C8DA7}"/>
              </a:ext>
            </a:extLst>
          </p:cNvPr>
          <p:cNvSpPr txBox="1"/>
          <p:nvPr/>
        </p:nvSpPr>
        <p:spPr bwMode="auto">
          <a:xfrm>
            <a:off x="7127579" y="3416228"/>
            <a:ext cx="845145" cy="244452"/>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User data</a:t>
            </a:r>
          </a:p>
        </p:txBody>
      </p:sp>
      <p:cxnSp>
        <p:nvCxnSpPr>
          <p:cNvPr id="23" name="Straight Arrow Connector 22">
            <a:extLst>
              <a:ext uri="{FF2B5EF4-FFF2-40B4-BE49-F238E27FC236}">
                <a16:creationId xmlns:a16="http://schemas.microsoft.com/office/drawing/2014/main" id="{C3FF7F7B-1E12-4AFF-9FBF-D7E62690FE4D}"/>
              </a:ext>
            </a:extLst>
          </p:cNvPr>
          <p:cNvCxnSpPr>
            <a:cxnSpLocks/>
            <a:stCxn id="7" idx="3"/>
            <a:endCxn id="21" idx="1"/>
          </p:cNvCxnSpPr>
          <p:nvPr/>
        </p:nvCxnSpPr>
        <p:spPr>
          <a:xfrm>
            <a:off x="6684962" y="4654623"/>
            <a:ext cx="1995385" cy="9145"/>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6E378784-798C-4848-BE0D-4D2D768C451C}"/>
              </a:ext>
            </a:extLst>
          </p:cNvPr>
          <p:cNvSpPr txBox="1"/>
          <p:nvPr/>
        </p:nvSpPr>
        <p:spPr bwMode="auto">
          <a:xfrm>
            <a:off x="7002715" y="4532396"/>
            <a:ext cx="1148326" cy="244452"/>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Redundant user data</a:t>
            </a:r>
          </a:p>
        </p:txBody>
      </p:sp>
      <p:cxnSp>
        <p:nvCxnSpPr>
          <p:cNvPr id="34" name="Straight Arrow Connector 33">
            <a:extLst>
              <a:ext uri="{FF2B5EF4-FFF2-40B4-BE49-F238E27FC236}">
                <a16:creationId xmlns:a16="http://schemas.microsoft.com/office/drawing/2014/main" id="{9BC9C556-92D6-4254-8661-425F7BB37E4E}"/>
              </a:ext>
            </a:extLst>
          </p:cNvPr>
          <p:cNvCxnSpPr>
            <a:stCxn id="11" idx="3"/>
            <a:endCxn id="18" idx="1"/>
          </p:cNvCxnSpPr>
          <p:nvPr/>
        </p:nvCxnSpPr>
        <p:spPr>
          <a:xfrm flipV="1">
            <a:off x="9155173" y="3538454"/>
            <a:ext cx="1210106" cy="276"/>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6" name="Straight Arrow Connector 35">
            <a:extLst>
              <a:ext uri="{FF2B5EF4-FFF2-40B4-BE49-F238E27FC236}">
                <a16:creationId xmlns:a16="http://schemas.microsoft.com/office/drawing/2014/main" id="{FBE9C6EC-14D0-44A5-A9E6-A25607D51318}"/>
              </a:ext>
            </a:extLst>
          </p:cNvPr>
          <p:cNvCxnSpPr>
            <a:stCxn id="21" idx="3"/>
            <a:endCxn id="19" idx="1"/>
          </p:cNvCxnSpPr>
          <p:nvPr/>
        </p:nvCxnSpPr>
        <p:spPr>
          <a:xfrm>
            <a:off x="9164317" y="4663768"/>
            <a:ext cx="1200962" cy="5674"/>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26" name="Title 2">
            <a:extLst>
              <a:ext uri="{FF2B5EF4-FFF2-40B4-BE49-F238E27FC236}">
                <a16:creationId xmlns:a16="http://schemas.microsoft.com/office/drawing/2014/main" id="{D64FE9F4-61CD-43A8-9BED-4A839A32D831}"/>
              </a:ext>
            </a:extLst>
          </p:cNvPr>
          <p:cNvSpPr>
            <a:spLocks noGrp="1"/>
          </p:cNvSpPr>
          <p:nvPr>
            <p:ph type="title"/>
          </p:nvPr>
        </p:nvSpPr>
        <p:spPr>
          <a:xfrm>
            <a:off x="838200" y="259292"/>
            <a:ext cx="10515600" cy="1325563"/>
          </a:xfrm>
        </p:spPr>
        <p:txBody>
          <a:bodyPr/>
          <a:lstStyle/>
          <a:p>
            <a:r>
              <a:rPr lang="ja-JP" altLang="en-US" sz="4000" dirty="0"/>
              <a:t>Study on the security of URLLC </a:t>
            </a:r>
            <a:br>
              <a:rPr lang="sv-SE" altLang="ja-JP" sz="4000" dirty="0"/>
            </a:br>
            <a:r>
              <a:rPr lang="sv-SE" altLang="ja-JP" sz="4000" dirty="0"/>
              <a:t>for </a:t>
            </a:r>
            <a:r>
              <a:rPr lang="ja-JP" altLang="en-US" sz="4000" dirty="0"/>
              <a:t>5GS</a:t>
            </a:r>
            <a:r>
              <a:rPr lang="ja-JP" altLang="sv-SE" sz="4000" dirty="0"/>
              <a:t> </a:t>
            </a:r>
            <a:r>
              <a:rPr lang="sv-SE" altLang="ja-JP" sz="4000" dirty="0"/>
              <a:t>- Overview</a:t>
            </a:r>
            <a:endParaRPr lang="sv-SE" altLang="sv-SE" sz="4000" dirty="0"/>
          </a:p>
        </p:txBody>
      </p:sp>
    </p:spTree>
    <p:extLst>
      <p:ext uri="{BB962C8B-B14F-4D97-AF65-F5344CB8AC3E}">
        <p14:creationId xmlns:p14="http://schemas.microsoft.com/office/powerpoint/2010/main" val="222028530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2">
            <a:extLst>
              <a:ext uri="{FF2B5EF4-FFF2-40B4-BE49-F238E27FC236}">
                <a16:creationId xmlns:a16="http://schemas.microsoft.com/office/drawing/2014/main" id="{A63086C4-8D68-459F-A2BE-9C98B664063A}"/>
              </a:ext>
            </a:extLst>
          </p:cNvPr>
          <p:cNvSpPr>
            <a:spLocks noGrp="1"/>
          </p:cNvSpPr>
          <p:nvPr>
            <p:ph type="title"/>
          </p:nvPr>
        </p:nvSpPr>
        <p:spPr>
          <a:xfrm>
            <a:off x="635000" y="180402"/>
            <a:ext cx="10515600" cy="1325563"/>
          </a:xfrm>
        </p:spPr>
        <p:txBody>
          <a:bodyPr/>
          <a:lstStyle/>
          <a:p>
            <a:r>
              <a:rPr lang="en-US" altLang="ja-JP" sz="4000" dirty="0"/>
              <a:t>Security for 5GS Enhanced support of </a:t>
            </a:r>
            <a:br>
              <a:rPr lang="en-US" altLang="ja-JP" sz="4000" dirty="0"/>
            </a:br>
            <a:r>
              <a:rPr lang="en-US" altLang="ja-JP" sz="4000" dirty="0"/>
              <a:t>Vertical and LAN Services</a:t>
            </a:r>
            <a:endParaRPr lang="sv-SE" altLang="sv-SE" sz="4000" dirty="0"/>
          </a:p>
        </p:txBody>
      </p:sp>
      <p:sp>
        <p:nvSpPr>
          <p:cNvPr id="34819" name="Content Placeholder 3">
            <a:extLst>
              <a:ext uri="{FF2B5EF4-FFF2-40B4-BE49-F238E27FC236}">
                <a16:creationId xmlns:a16="http://schemas.microsoft.com/office/drawing/2014/main" id="{87692BF1-9441-4A45-B68C-61E586735092}"/>
              </a:ext>
            </a:extLst>
          </p:cNvPr>
          <p:cNvSpPr>
            <a:spLocks noGrp="1"/>
          </p:cNvSpPr>
          <p:nvPr>
            <p:ph idx="1"/>
          </p:nvPr>
        </p:nvSpPr>
        <p:spPr/>
        <p:txBody>
          <a:bodyPr/>
          <a:lstStyle/>
          <a:p>
            <a:r>
              <a:rPr lang="sv-SE" altLang="sv-SE" sz="3200" dirty="0"/>
              <a:t>WI code: </a:t>
            </a:r>
          </a:p>
          <a:p>
            <a:pPr lvl="1"/>
            <a:r>
              <a:rPr lang="sv-SE" altLang="sv-SE" sz="2800" dirty="0"/>
              <a:t>Vertical_LAN_SEC</a:t>
            </a:r>
          </a:p>
          <a:p>
            <a:r>
              <a:rPr lang="sv-SE" altLang="sv-SE" sz="3200" dirty="0"/>
              <a:t>Completion rate: </a:t>
            </a:r>
          </a:p>
          <a:p>
            <a:pPr lvl="1"/>
            <a:r>
              <a:rPr lang="sv-SE" altLang="sv-SE" sz="2800" dirty="0"/>
              <a:t>0 </a:t>
            </a:r>
            <a:r>
              <a:rPr lang="en-US" altLang="ja-JP" sz="2800" dirty="0">
                <a:sym typeface="Wingdings" panose="05000000000000000000" pitchFamily="2" charset="2"/>
              </a:rPr>
              <a:t> 30%</a:t>
            </a:r>
          </a:p>
          <a:p>
            <a:r>
              <a:rPr lang="en-US" altLang="ja-JP" sz="3200" dirty="0">
                <a:sym typeface="Wingdings" panose="05000000000000000000" pitchFamily="2" charset="2"/>
              </a:rPr>
              <a:t>Target: </a:t>
            </a:r>
          </a:p>
          <a:p>
            <a:pPr lvl="1"/>
            <a:r>
              <a:rPr lang="en-US" altLang="ja-JP" sz="2800" dirty="0">
                <a:sym typeface="Wingdings" panose="05000000000000000000" pitchFamily="2" charset="2"/>
              </a:rPr>
              <a:t>Dec 19</a:t>
            </a:r>
          </a:p>
          <a:p>
            <a:r>
              <a:rPr lang="en-US" altLang="sv-SE" sz="3200" dirty="0">
                <a:ea typeface="MS PGothic" panose="020B0600070205080204" pitchFamily="34" charset="-128"/>
                <a:sym typeface="Wingdings" panose="05000000000000000000" pitchFamily="2" charset="2"/>
              </a:rPr>
              <a:t>Documents:</a:t>
            </a:r>
          </a:p>
          <a:p>
            <a:pPr lvl="1"/>
            <a:r>
              <a:rPr lang="en-US" altLang="en-US" sz="2800" dirty="0"/>
              <a:t>Rel-16 CR to TS 33.501 for approval in SP-190687</a:t>
            </a:r>
          </a:p>
          <a:p>
            <a:pPr lvl="1"/>
            <a:endParaRPr lang="sv-SE" altLang="sv-SE" sz="2800" dirty="0"/>
          </a:p>
        </p:txBody>
      </p:sp>
    </p:spTree>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2">
            <a:extLst>
              <a:ext uri="{FF2B5EF4-FFF2-40B4-BE49-F238E27FC236}">
                <a16:creationId xmlns:a16="http://schemas.microsoft.com/office/drawing/2014/main" id="{A63086C4-8D68-459F-A2BE-9C98B664063A}"/>
              </a:ext>
            </a:extLst>
          </p:cNvPr>
          <p:cNvSpPr>
            <a:spLocks noGrp="1"/>
          </p:cNvSpPr>
          <p:nvPr>
            <p:ph type="title"/>
          </p:nvPr>
        </p:nvSpPr>
        <p:spPr>
          <a:xfrm>
            <a:off x="745837" y="55199"/>
            <a:ext cx="10515600" cy="1325563"/>
          </a:xfrm>
        </p:spPr>
        <p:txBody>
          <a:bodyPr/>
          <a:lstStyle/>
          <a:p>
            <a:r>
              <a:rPr lang="en-US" altLang="ja-JP" sz="4000" dirty="0"/>
              <a:t>Study on Security for 5GS Enhanced support </a:t>
            </a:r>
            <a:br>
              <a:rPr lang="en-US" altLang="ja-JP" sz="4000" dirty="0"/>
            </a:br>
            <a:r>
              <a:rPr lang="en-US" altLang="ja-JP" sz="4000" dirty="0"/>
              <a:t>of Vertical and LAN Services - Status</a:t>
            </a:r>
            <a:endParaRPr lang="sv-SE" altLang="sv-SE" sz="4000" dirty="0"/>
          </a:p>
        </p:txBody>
      </p:sp>
      <p:sp>
        <p:nvSpPr>
          <p:cNvPr id="34819" name="Content Placeholder 3">
            <a:extLst>
              <a:ext uri="{FF2B5EF4-FFF2-40B4-BE49-F238E27FC236}">
                <a16:creationId xmlns:a16="http://schemas.microsoft.com/office/drawing/2014/main" id="{87692BF1-9441-4A45-B68C-61E586735092}"/>
              </a:ext>
            </a:extLst>
          </p:cNvPr>
          <p:cNvSpPr>
            <a:spLocks noGrp="1"/>
          </p:cNvSpPr>
          <p:nvPr>
            <p:ph idx="1"/>
          </p:nvPr>
        </p:nvSpPr>
        <p:spPr>
          <a:xfrm>
            <a:off x="838200" y="1825625"/>
            <a:ext cx="5081588" cy="4351338"/>
          </a:xfrm>
        </p:spPr>
        <p:txBody>
          <a:bodyPr/>
          <a:lstStyle/>
          <a:p>
            <a:r>
              <a:rPr lang="sv-SE" altLang="sv-SE" dirty="0"/>
              <a:t>WI code: </a:t>
            </a:r>
          </a:p>
          <a:p>
            <a:pPr lvl="1"/>
            <a:r>
              <a:rPr lang="sv-SE" altLang="sv-SE" dirty="0"/>
              <a:t>FS_Vertical_LAN_SEC</a:t>
            </a:r>
          </a:p>
          <a:p>
            <a:r>
              <a:rPr lang="sv-SE" altLang="sv-SE" dirty="0"/>
              <a:t>Completion rate: </a:t>
            </a:r>
          </a:p>
          <a:p>
            <a:pPr lvl="1"/>
            <a:r>
              <a:rPr lang="sv-SE" altLang="sv-SE" dirty="0"/>
              <a:t>75 </a:t>
            </a:r>
            <a:r>
              <a:rPr lang="en-US" altLang="ja-JP" dirty="0">
                <a:sym typeface="Wingdings" panose="05000000000000000000" pitchFamily="2" charset="2"/>
              </a:rPr>
              <a:t> 78%</a:t>
            </a:r>
          </a:p>
          <a:p>
            <a:r>
              <a:rPr lang="en-US" altLang="ja-JP" dirty="0">
                <a:sym typeface="Wingdings" panose="05000000000000000000" pitchFamily="2" charset="2"/>
              </a:rPr>
              <a:t>Target: </a:t>
            </a:r>
          </a:p>
          <a:p>
            <a:pPr lvl="1"/>
            <a:r>
              <a:rPr lang="en-US" altLang="ja-JP" dirty="0">
                <a:sym typeface="Wingdings" panose="05000000000000000000" pitchFamily="2" charset="2"/>
              </a:rPr>
              <a:t>Sep 19  Dec 19</a:t>
            </a:r>
          </a:p>
          <a:p>
            <a:r>
              <a:rPr lang="en-US" altLang="sv-SE" dirty="0">
                <a:ea typeface="MS PGothic" panose="020B0600070205080204" pitchFamily="34" charset="-128"/>
                <a:sym typeface="Wingdings" panose="05000000000000000000" pitchFamily="2" charset="2"/>
              </a:rPr>
              <a:t>Documents:</a:t>
            </a:r>
          </a:p>
          <a:p>
            <a:pPr lvl="1"/>
            <a:r>
              <a:rPr kumimoji="1" lang="en-US" altLang="ja-JP" dirty="0"/>
              <a:t>TR 33.819 </a:t>
            </a:r>
            <a:r>
              <a:rPr lang="ja-JP" altLang="en-US" dirty="0"/>
              <a:t>Study on Security for 5GS Enhanced support of Vertical and LAN Services</a:t>
            </a:r>
            <a:r>
              <a:rPr lang="en-GB" altLang="ja-JP" dirty="0"/>
              <a:t> </a:t>
            </a:r>
            <a:r>
              <a:rPr lang="en-US" altLang="sv-SE" dirty="0">
                <a:ea typeface="MS PGothic" panose="020B0600070205080204" pitchFamily="34" charset="-128"/>
                <a:sym typeface="Wingdings" panose="05000000000000000000" pitchFamily="2" charset="2"/>
              </a:rPr>
              <a:t> </a:t>
            </a:r>
            <a:endParaRPr lang="sv-SE" altLang="sv-SE" dirty="0"/>
          </a:p>
          <a:p>
            <a:pPr lvl="1"/>
            <a:endParaRPr lang="sv-SE" altLang="sv-SE" dirty="0"/>
          </a:p>
        </p:txBody>
      </p:sp>
      <p:sp>
        <p:nvSpPr>
          <p:cNvPr id="34820" name="Content Placeholder 4">
            <a:extLst>
              <a:ext uri="{FF2B5EF4-FFF2-40B4-BE49-F238E27FC236}">
                <a16:creationId xmlns:a16="http://schemas.microsoft.com/office/drawing/2014/main" id="{F14E5E09-49F4-4E5A-9A9D-0E0E88F5DC0A}"/>
              </a:ext>
            </a:extLst>
          </p:cNvPr>
          <p:cNvSpPr>
            <a:spLocks noGrp="1"/>
          </p:cNvSpPr>
          <p:nvPr>
            <p:ph idx="10"/>
          </p:nvPr>
        </p:nvSpPr>
        <p:spPr>
          <a:xfrm>
            <a:off x="6272213" y="1825625"/>
            <a:ext cx="5081587" cy="4351338"/>
          </a:xfrm>
        </p:spPr>
        <p:txBody>
          <a:bodyPr/>
          <a:lstStyle/>
          <a:p>
            <a:r>
              <a:rPr lang="sv-SE" altLang="sv-SE" dirty="0"/>
              <a:t>TR 33.819:</a:t>
            </a:r>
          </a:p>
          <a:p>
            <a:pPr lvl="1"/>
            <a:r>
              <a:rPr lang="sv-SE" altLang="sv-SE" dirty="0"/>
              <a:t>11 </a:t>
            </a:r>
            <a:r>
              <a:rPr lang="en-US" altLang="ja-JP" dirty="0">
                <a:sym typeface="Wingdings" panose="05000000000000000000" pitchFamily="2" charset="2"/>
              </a:rPr>
              <a:t> 13</a:t>
            </a:r>
            <a:r>
              <a:rPr lang="sv-SE" altLang="sv-SE" dirty="0"/>
              <a:t> Key issues</a:t>
            </a:r>
          </a:p>
          <a:p>
            <a:pPr lvl="1"/>
            <a:r>
              <a:rPr lang="sv-SE" altLang="sv-SE" dirty="0"/>
              <a:t>8 </a:t>
            </a:r>
            <a:r>
              <a:rPr lang="en-US" altLang="ja-JP" dirty="0">
                <a:sym typeface="Wingdings" panose="05000000000000000000" pitchFamily="2" charset="2"/>
              </a:rPr>
              <a:t> 14 </a:t>
            </a:r>
            <a:r>
              <a:rPr lang="sv-SE" altLang="sv-SE" dirty="0"/>
              <a:t>Solutions</a:t>
            </a:r>
          </a:p>
          <a:p>
            <a:pPr lvl="1"/>
            <a:r>
              <a:rPr lang="sv-SE" altLang="sv-SE" dirty="0"/>
              <a:t>4 </a:t>
            </a:r>
            <a:r>
              <a:rPr lang="en-US" altLang="ja-JP" dirty="0">
                <a:sym typeface="Wingdings" panose="05000000000000000000" pitchFamily="2" charset="2"/>
              </a:rPr>
              <a:t> 6 </a:t>
            </a:r>
            <a:r>
              <a:rPr lang="sv-SE" altLang="sv-SE" dirty="0"/>
              <a:t>Conclusions</a:t>
            </a:r>
          </a:p>
        </p:txBody>
      </p:sp>
    </p:spTree>
    <p:extLst>
      <p:ext uri="{BB962C8B-B14F-4D97-AF65-F5344CB8AC3E}">
        <p14:creationId xmlns:p14="http://schemas.microsoft.com/office/powerpoint/2010/main" val="3538704615"/>
      </p:ext>
    </p:extLst>
  </p:cSld>
  <p:clrMapOvr>
    <a:masterClrMapping/>
  </p:clrMapOvr>
  <p:transition>
    <p:wipe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Rectangle 60">
            <a:extLst>
              <a:ext uri="{FF2B5EF4-FFF2-40B4-BE49-F238E27FC236}">
                <a16:creationId xmlns:a16="http://schemas.microsoft.com/office/drawing/2014/main" id="{253B0A05-4A3B-4E56-8522-15787435A984}"/>
              </a:ext>
            </a:extLst>
          </p:cNvPr>
          <p:cNvSpPr/>
          <p:nvPr/>
        </p:nvSpPr>
        <p:spPr bwMode="auto">
          <a:xfrm>
            <a:off x="5858154" y="4149725"/>
            <a:ext cx="1084767" cy="2080022"/>
          </a:xfrm>
          <a:prstGeom prst="rect">
            <a:avLst/>
          </a:prstGeom>
          <a:solidFill>
            <a:schemeClr val="accent3">
              <a:lumMod val="40000"/>
              <a:lumOff val="60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sp>
        <p:nvSpPr>
          <p:cNvPr id="24" name="Rectangle 23">
            <a:extLst>
              <a:ext uri="{FF2B5EF4-FFF2-40B4-BE49-F238E27FC236}">
                <a16:creationId xmlns:a16="http://schemas.microsoft.com/office/drawing/2014/main" id="{D877CA19-F396-4949-9D5A-2F3F771D3FAA}"/>
              </a:ext>
            </a:extLst>
          </p:cNvPr>
          <p:cNvSpPr/>
          <p:nvPr/>
        </p:nvSpPr>
        <p:spPr bwMode="auto">
          <a:xfrm>
            <a:off x="6432727" y="1853805"/>
            <a:ext cx="2024998" cy="2080022"/>
          </a:xfrm>
          <a:prstGeom prst="rect">
            <a:avLst/>
          </a:prstGeom>
          <a:solidFill>
            <a:schemeClr val="accent1">
              <a:lumMod val="20000"/>
              <a:lumOff val="80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sp>
        <p:nvSpPr>
          <p:cNvPr id="23" name="Rectangle 22">
            <a:extLst>
              <a:ext uri="{FF2B5EF4-FFF2-40B4-BE49-F238E27FC236}">
                <a16:creationId xmlns:a16="http://schemas.microsoft.com/office/drawing/2014/main" id="{3AD256FC-D6AF-47C7-B2E9-72288FD9ED1D}"/>
              </a:ext>
            </a:extLst>
          </p:cNvPr>
          <p:cNvSpPr/>
          <p:nvPr/>
        </p:nvSpPr>
        <p:spPr bwMode="auto">
          <a:xfrm>
            <a:off x="3362512" y="1853806"/>
            <a:ext cx="2870932" cy="2080020"/>
          </a:xfrm>
          <a:prstGeom prst="rect">
            <a:avLst/>
          </a:prstGeom>
          <a:solidFill>
            <a:schemeClr val="tx1">
              <a:lumMod val="10000"/>
              <a:lumOff val="90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sp>
        <p:nvSpPr>
          <p:cNvPr id="3" name="Content Placeholder 2">
            <a:extLst>
              <a:ext uri="{FF2B5EF4-FFF2-40B4-BE49-F238E27FC236}">
                <a16:creationId xmlns:a16="http://schemas.microsoft.com/office/drawing/2014/main" id="{78585957-10AF-4F8D-BF00-1EB278897AB4}"/>
              </a:ext>
            </a:extLst>
          </p:cNvPr>
          <p:cNvSpPr>
            <a:spLocks noGrp="1"/>
          </p:cNvSpPr>
          <p:nvPr>
            <p:ph sz="half" idx="1"/>
          </p:nvPr>
        </p:nvSpPr>
        <p:spPr>
          <a:xfrm>
            <a:off x="345898" y="1844676"/>
            <a:ext cx="2870932" cy="4392612"/>
          </a:xfrm>
        </p:spPr>
        <p:txBody>
          <a:bodyPr/>
          <a:lstStyle/>
          <a:p>
            <a:r>
              <a:rPr lang="sv-SE" sz="2400" dirty="0"/>
              <a:t>Example of the security issues being addressed:</a:t>
            </a:r>
          </a:p>
          <a:p>
            <a:pPr lvl="1">
              <a:buFont typeface="+mj-lt"/>
              <a:buAutoNum type="arabicPeriod"/>
            </a:pPr>
            <a:r>
              <a:rPr lang="sv-SE" dirty="0"/>
              <a:t>Primary authentication in standalone NPNs</a:t>
            </a:r>
          </a:p>
          <a:p>
            <a:pPr lvl="1">
              <a:buFont typeface="+mj-lt"/>
              <a:buAutoNum type="arabicPeriod"/>
            </a:pPr>
            <a:r>
              <a:rPr lang="sv-SE" dirty="0"/>
              <a:t>Management of the UP Security policy for group communication</a:t>
            </a:r>
          </a:p>
        </p:txBody>
      </p:sp>
      <p:sp>
        <p:nvSpPr>
          <p:cNvPr id="5" name="TextBox 4">
            <a:extLst>
              <a:ext uri="{FF2B5EF4-FFF2-40B4-BE49-F238E27FC236}">
                <a16:creationId xmlns:a16="http://schemas.microsoft.com/office/drawing/2014/main" id="{08F8710B-3BBC-42DC-ADEC-E757408DE221}"/>
              </a:ext>
            </a:extLst>
          </p:cNvPr>
          <p:cNvSpPr txBox="1"/>
          <p:nvPr/>
        </p:nvSpPr>
        <p:spPr bwMode="auto">
          <a:xfrm>
            <a:off x="10184220" y="1818945"/>
            <a:ext cx="1283804" cy="497558"/>
          </a:xfrm>
          <a:prstGeom prst="rect">
            <a:avLst/>
          </a:prstGeom>
          <a:solidFill>
            <a:schemeClr val="accent2"/>
          </a:solidFill>
          <a:ln w="12700">
            <a:noFill/>
            <a:miter lim="800000"/>
            <a:headEnd/>
            <a:tailEnd/>
          </a:ln>
        </p:spPr>
        <p:txBody>
          <a:bodyPr vert="horz" wrap="none" lIns="72000" tIns="36000" rIns="73152" bIns="36576" numCol="1" rtlCol="0" anchor="t" anchorCtr="0" compatLnSpc="1">
            <a:prstTxWarp prst="textNoShape">
              <a:avLst/>
            </a:prstTxWarp>
            <a:noAutofit/>
          </a:bodyPr>
          <a:lstStyle/>
          <a:p>
            <a:pPr>
              <a:buClr>
                <a:schemeClr val="tx1"/>
              </a:buClr>
            </a:pPr>
            <a:r>
              <a:rPr lang="sv-SE" b="1" dirty="0">
                <a:solidFill>
                  <a:schemeClr val="bg1"/>
                </a:solidFill>
              </a:rPr>
              <a:t>TR </a:t>
            </a:r>
            <a:r>
              <a:rPr lang="sv-SE" b="1" dirty="0">
                <a:hlinkClick r:id="rId2"/>
              </a:rPr>
              <a:t>33.819</a:t>
            </a:r>
            <a:endParaRPr lang="sv-SE" sz="2000" b="1" dirty="0">
              <a:solidFill>
                <a:schemeClr val="accent1">
                  <a:lumMod val="75000"/>
                </a:schemeClr>
              </a:solidFill>
            </a:endParaRPr>
          </a:p>
        </p:txBody>
      </p:sp>
      <p:pic>
        <p:nvPicPr>
          <p:cNvPr id="6" name="Graphic 5">
            <a:extLst>
              <a:ext uri="{FF2B5EF4-FFF2-40B4-BE49-F238E27FC236}">
                <a16:creationId xmlns:a16="http://schemas.microsoft.com/office/drawing/2014/main" id="{3753D6B9-302C-4A7A-8CC1-9FC6855F16B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446670" y="2095042"/>
            <a:ext cx="306991" cy="429787"/>
          </a:xfrm>
          <a:prstGeom prst="rect">
            <a:avLst/>
          </a:prstGeom>
        </p:spPr>
      </p:pic>
      <p:cxnSp>
        <p:nvCxnSpPr>
          <p:cNvPr id="7" name="Straight Connector 6">
            <a:extLst>
              <a:ext uri="{FF2B5EF4-FFF2-40B4-BE49-F238E27FC236}">
                <a16:creationId xmlns:a16="http://schemas.microsoft.com/office/drawing/2014/main" id="{2C27AA7C-09FF-4816-9E53-13F71E48FFC7}"/>
              </a:ext>
            </a:extLst>
          </p:cNvPr>
          <p:cNvCxnSpPr>
            <a:cxnSpLocks/>
            <a:stCxn id="6" idx="2"/>
          </p:cNvCxnSpPr>
          <p:nvPr/>
        </p:nvCxnSpPr>
        <p:spPr bwMode="auto">
          <a:xfrm flipH="1">
            <a:off x="3598736" y="2524829"/>
            <a:ext cx="1430" cy="1145642"/>
          </a:xfrm>
          <a:prstGeom prst="line">
            <a:avLst/>
          </a:prstGeom>
          <a:solidFill>
            <a:schemeClr val="accent1"/>
          </a:solidFill>
          <a:ln w="12700" cap="flat" cmpd="sng" algn="ctr">
            <a:solidFill>
              <a:schemeClr val="tx1"/>
            </a:solidFill>
            <a:prstDash val="solid"/>
            <a:round/>
            <a:headEnd type="none" w="med" len="med"/>
            <a:tailEnd type="none"/>
          </a:ln>
          <a:effectLst/>
        </p:spPr>
      </p:cxnSp>
      <p:cxnSp>
        <p:nvCxnSpPr>
          <p:cNvPr id="9" name="Straight Connector 8">
            <a:extLst>
              <a:ext uri="{FF2B5EF4-FFF2-40B4-BE49-F238E27FC236}">
                <a16:creationId xmlns:a16="http://schemas.microsoft.com/office/drawing/2014/main" id="{1D1ECDC3-1B24-4D81-9035-98AFDCBAC25F}"/>
              </a:ext>
            </a:extLst>
          </p:cNvPr>
          <p:cNvCxnSpPr>
            <a:cxnSpLocks/>
          </p:cNvCxnSpPr>
          <p:nvPr/>
        </p:nvCxnSpPr>
        <p:spPr bwMode="auto">
          <a:xfrm>
            <a:off x="5808650" y="2682884"/>
            <a:ext cx="0" cy="943578"/>
          </a:xfrm>
          <a:prstGeom prst="line">
            <a:avLst/>
          </a:prstGeom>
          <a:solidFill>
            <a:schemeClr val="accent1"/>
          </a:solidFill>
          <a:ln w="12700" cap="flat" cmpd="sng" algn="ctr">
            <a:solidFill>
              <a:schemeClr val="tx1"/>
            </a:solidFill>
            <a:prstDash val="solid"/>
            <a:round/>
            <a:headEnd type="none" w="med" len="med"/>
            <a:tailEnd type="none"/>
          </a:ln>
          <a:effectLst/>
        </p:spPr>
      </p:cxnSp>
      <p:sp>
        <p:nvSpPr>
          <p:cNvPr id="12" name="TextBox 11">
            <a:extLst>
              <a:ext uri="{FF2B5EF4-FFF2-40B4-BE49-F238E27FC236}">
                <a16:creationId xmlns:a16="http://schemas.microsoft.com/office/drawing/2014/main" id="{3CAE5B7B-BDB4-4DB4-ABC9-E773125D1385}"/>
              </a:ext>
            </a:extLst>
          </p:cNvPr>
          <p:cNvSpPr txBox="1"/>
          <p:nvPr/>
        </p:nvSpPr>
        <p:spPr bwMode="auto">
          <a:xfrm>
            <a:off x="5541744" y="1936988"/>
            <a:ext cx="483966" cy="745896"/>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S</a:t>
            </a:r>
            <a:endParaRPr lang="en-US" sz="2400" dirty="0"/>
          </a:p>
          <a:p>
            <a:pPr algn="ctr">
              <a:buClr>
                <a:schemeClr val="tx1"/>
              </a:buClr>
            </a:pPr>
            <a:r>
              <a:rPr lang="en-US" sz="1200" dirty="0"/>
              <a:t>AUSF</a:t>
            </a:r>
          </a:p>
          <a:p>
            <a:pPr algn="ctr">
              <a:buClr>
                <a:schemeClr val="tx1"/>
              </a:buClr>
            </a:pPr>
            <a:br>
              <a:rPr lang="en-US" sz="1200" dirty="0"/>
            </a:br>
            <a:br>
              <a:rPr lang="en-US" sz="1200" dirty="0"/>
            </a:br>
            <a:endParaRPr lang="en-US" sz="1200" dirty="0"/>
          </a:p>
        </p:txBody>
      </p:sp>
      <p:cxnSp>
        <p:nvCxnSpPr>
          <p:cNvPr id="13" name="Straight Connector 12">
            <a:extLst>
              <a:ext uri="{FF2B5EF4-FFF2-40B4-BE49-F238E27FC236}">
                <a16:creationId xmlns:a16="http://schemas.microsoft.com/office/drawing/2014/main" id="{63158322-21F5-40AC-8AB2-B69B45C59260}"/>
              </a:ext>
            </a:extLst>
          </p:cNvPr>
          <p:cNvCxnSpPr>
            <a:cxnSpLocks/>
          </p:cNvCxnSpPr>
          <p:nvPr/>
        </p:nvCxnSpPr>
        <p:spPr bwMode="auto">
          <a:xfrm>
            <a:off x="4659756" y="2688750"/>
            <a:ext cx="0" cy="937712"/>
          </a:xfrm>
          <a:prstGeom prst="line">
            <a:avLst/>
          </a:prstGeom>
          <a:solidFill>
            <a:schemeClr val="accent1"/>
          </a:solidFill>
          <a:ln w="12700" cap="flat" cmpd="sng" algn="ctr">
            <a:solidFill>
              <a:schemeClr val="tx1"/>
            </a:solidFill>
            <a:prstDash val="solid"/>
            <a:round/>
            <a:headEnd type="none" w="med" len="med"/>
            <a:tailEnd type="none"/>
          </a:ln>
          <a:effectLst/>
        </p:spPr>
      </p:cxnSp>
      <p:sp>
        <p:nvSpPr>
          <p:cNvPr id="14" name="TextBox 13">
            <a:extLst>
              <a:ext uri="{FF2B5EF4-FFF2-40B4-BE49-F238E27FC236}">
                <a16:creationId xmlns:a16="http://schemas.microsoft.com/office/drawing/2014/main" id="{A12EC2BD-3BD0-4BAD-9C45-C14BA2B99B5F}"/>
              </a:ext>
            </a:extLst>
          </p:cNvPr>
          <p:cNvSpPr txBox="1"/>
          <p:nvPr/>
        </p:nvSpPr>
        <p:spPr bwMode="auto">
          <a:xfrm>
            <a:off x="4392850" y="1942854"/>
            <a:ext cx="483966" cy="745896"/>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S</a:t>
            </a:r>
            <a:endParaRPr lang="en-US" sz="2400" dirty="0"/>
          </a:p>
          <a:p>
            <a:pPr algn="ctr">
              <a:buClr>
                <a:schemeClr val="tx1"/>
              </a:buClr>
            </a:pPr>
            <a:r>
              <a:rPr lang="en-US" sz="1200" dirty="0"/>
              <a:t>SEAF</a:t>
            </a:r>
          </a:p>
          <a:p>
            <a:pPr algn="ctr">
              <a:buClr>
                <a:schemeClr val="tx1"/>
              </a:buClr>
            </a:pPr>
            <a:br>
              <a:rPr lang="en-US" sz="1200" dirty="0"/>
            </a:br>
            <a:br>
              <a:rPr lang="en-US" sz="1200" dirty="0"/>
            </a:br>
            <a:endParaRPr lang="en-US" sz="1200" dirty="0"/>
          </a:p>
        </p:txBody>
      </p:sp>
      <p:cxnSp>
        <p:nvCxnSpPr>
          <p:cNvPr id="15" name="Straight Connector 14">
            <a:extLst>
              <a:ext uri="{FF2B5EF4-FFF2-40B4-BE49-F238E27FC236}">
                <a16:creationId xmlns:a16="http://schemas.microsoft.com/office/drawing/2014/main" id="{E3757E89-9515-44ED-A348-E626EA5D5D6B}"/>
              </a:ext>
            </a:extLst>
          </p:cNvPr>
          <p:cNvCxnSpPr>
            <a:cxnSpLocks/>
          </p:cNvCxnSpPr>
          <p:nvPr/>
        </p:nvCxnSpPr>
        <p:spPr bwMode="auto">
          <a:xfrm>
            <a:off x="7439131" y="2681679"/>
            <a:ext cx="0" cy="944783"/>
          </a:xfrm>
          <a:prstGeom prst="line">
            <a:avLst/>
          </a:prstGeom>
          <a:solidFill>
            <a:schemeClr val="accent1"/>
          </a:solidFill>
          <a:ln w="12700" cap="flat" cmpd="sng" algn="ctr">
            <a:solidFill>
              <a:schemeClr val="tx1"/>
            </a:solidFill>
            <a:prstDash val="solid"/>
            <a:round/>
            <a:headEnd type="none" w="med" len="med"/>
            <a:tailEnd type="none"/>
          </a:ln>
          <a:effectLst/>
        </p:spPr>
      </p:cxnSp>
      <p:sp>
        <p:nvSpPr>
          <p:cNvPr id="16" name="TextBox 15">
            <a:extLst>
              <a:ext uri="{FF2B5EF4-FFF2-40B4-BE49-F238E27FC236}">
                <a16:creationId xmlns:a16="http://schemas.microsoft.com/office/drawing/2014/main" id="{5DC2AA7A-D41F-4FE9-871F-313DA1C914F5}"/>
              </a:ext>
            </a:extLst>
          </p:cNvPr>
          <p:cNvSpPr txBox="1"/>
          <p:nvPr/>
        </p:nvSpPr>
        <p:spPr bwMode="auto">
          <a:xfrm>
            <a:off x="7174603" y="1955200"/>
            <a:ext cx="483966" cy="745896"/>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S</a:t>
            </a:r>
            <a:endParaRPr lang="en-US" sz="2400" dirty="0"/>
          </a:p>
          <a:p>
            <a:pPr algn="ctr">
              <a:buClr>
                <a:schemeClr val="tx1"/>
              </a:buClr>
            </a:pPr>
            <a:r>
              <a:rPr lang="en-US" sz="1200" dirty="0"/>
              <a:t>AAA</a:t>
            </a:r>
          </a:p>
          <a:p>
            <a:pPr algn="ctr">
              <a:buClr>
                <a:schemeClr val="tx1"/>
              </a:buClr>
            </a:pPr>
            <a:br>
              <a:rPr lang="en-US" sz="1200" dirty="0"/>
            </a:br>
            <a:br>
              <a:rPr lang="en-US" sz="1200" dirty="0"/>
            </a:br>
            <a:endParaRPr lang="en-US" sz="1200" dirty="0"/>
          </a:p>
        </p:txBody>
      </p:sp>
      <p:sp>
        <p:nvSpPr>
          <p:cNvPr id="25" name="TextBox 24">
            <a:extLst>
              <a:ext uri="{FF2B5EF4-FFF2-40B4-BE49-F238E27FC236}">
                <a16:creationId xmlns:a16="http://schemas.microsoft.com/office/drawing/2014/main" id="{F8CD13A5-C34E-4CAC-BFCC-A1D859CA400A}"/>
              </a:ext>
            </a:extLst>
          </p:cNvPr>
          <p:cNvSpPr txBox="1"/>
          <p:nvPr/>
        </p:nvSpPr>
        <p:spPr bwMode="auto">
          <a:xfrm>
            <a:off x="5868928" y="5855163"/>
            <a:ext cx="1083337" cy="355552"/>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200" i="1" dirty="0"/>
              <a:t>Same group members</a:t>
            </a:r>
          </a:p>
        </p:txBody>
      </p:sp>
      <p:sp>
        <p:nvSpPr>
          <p:cNvPr id="26" name="TextBox 25">
            <a:extLst>
              <a:ext uri="{FF2B5EF4-FFF2-40B4-BE49-F238E27FC236}">
                <a16:creationId xmlns:a16="http://schemas.microsoft.com/office/drawing/2014/main" id="{D3F4EFE7-9645-4789-A284-779E638CBADE}"/>
              </a:ext>
            </a:extLst>
          </p:cNvPr>
          <p:cNvSpPr txBox="1"/>
          <p:nvPr/>
        </p:nvSpPr>
        <p:spPr bwMode="auto">
          <a:xfrm>
            <a:off x="6470588" y="3554403"/>
            <a:ext cx="1948017" cy="355552"/>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200" i="1" dirty="0"/>
              <a:t>NPN owner authentication infrastructure</a:t>
            </a:r>
          </a:p>
        </p:txBody>
      </p:sp>
      <p:cxnSp>
        <p:nvCxnSpPr>
          <p:cNvPr id="27" name="Straight Arrow Connector 26">
            <a:extLst>
              <a:ext uri="{FF2B5EF4-FFF2-40B4-BE49-F238E27FC236}">
                <a16:creationId xmlns:a16="http://schemas.microsoft.com/office/drawing/2014/main" id="{685146B6-A3CF-4617-8574-8F2E6934E22D}"/>
              </a:ext>
            </a:extLst>
          </p:cNvPr>
          <p:cNvCxnSpPr/>
          <p:nvPr/>
        </p:nvCxnSpPr>
        <p:spPr bwMode="auto">
          <a:xfrm>
            <a:off x="3598212" y="2945481"/>
            <a:ext cx="2208485" cy="0"/>
          </a:xfrm>
          <a:prstGeom prst="straightConnector1">
            <a:avLst/>
          </a:prstGeom>
          <a:solidFill>
            <a:schemeClr val="accent1"/>
          </a:solidFill>
          <a:ln w="12700" cap="flat" cmpd="sng" algn="ctr">
            <a:solidFill>
              <a:schemeClr val="tx1"/>
            </a:solidFill>
            <a:prstDash val="solid"/>
            <a:round/>
            <a:headEnd type="triangle"/>
            <a:tailEnd type="triangle"/>
          </a:ln>
          <a:effectLst/>
        </p:spPr>
      </p:cxnSp>
      <p:sp>
        <p:nvSpPr>
          <p:cNvPr id="28" name="TextBox 27">
            <a:extLst>
              <a:ext uri="{FF2B5EF4-FFF2-40B4-BE49-F238E27FC236}">
                <a16:creationId xmlns:a16="http://schemas.microsoft.com/office/drawing/2014/main" id="{1DDCD5D1-6B22-48B2-96BB-4C3CC4B22C41}"/>
              </a:ext>
            </a:extLst>
          </p:cNvPr>
          <p:cNvSpPr txBox="1"/>
          <p:nvPr/>
        </p:nvSpPr>
        <p:spPr bwMode="auto">
          <a:xfrm>
            <a:off x="3982072" y="2785666"/>
            <a:ext cx="1432062" cy="518317"/>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Authentication and security establishment</a:t>
            </a:r>
          </a:p>
        </p:txBody>
      </p:sp>
      <p:cxnSp>
        <p:nvCxnSpPr>
          <p:cNvPr id="30" name="Straight Arrow Connector 29">
            <a:extLst>
              <a:ext uri="{FF2B5EF4-FFF2-40B4-BE49-F238E27FC236}">
                <a16:creationId xmlns:a16="http://schemas.microsoft.com/office/drawing/2014/main" id="{766AA8C9-6BF6-4A25-A54C-5A7E550809CC}"/>
              </a:ext>
            </a:extLst>
          </p:cNvPr>
          <p:cNvCxnSpPr/>
          <p:nvPr/>
        </p:nvCxnSpPr>
        <p:spPr bwMode="auto">
          <a:xfrm>
            <a:off x="5808650" y="2945481"/>
            <a:ext cx="1630481" cy="0"/>
          </a:xfrm>
          <a:prstGeom prst="straightConnector1">
            <a:avLst/>
          </a:prstGeom>
          <a:solidFill>
            <a:schemeClr val="accent1"/>
          </a:solidFill>
          <a:ln w="12700" cap="flat" cmpd="sng" algn="ctr">
            <a:solidFill>
              <a:schemeClr val="accent6"/>
            </a:solidFill>
            <a:prstDash val="dash"/>
            <a:round/>
            <a:headEnd type="triangle"/>
            <a:tailEnd type="triangle"/>
          </a:ln>
          <a:effectLst/>
        </p:spPr>
      </p:cxnSp>
      <p:sp>
        <p:nvSpPr>
          <p:cNvPr id="31" name="TextBox 30">
            <a:extLst>
              <a:ext uri="{FF2B5EF4-FFF2-40B4-BE49-F238E27FC236}">
                <a16:creationId xmlns:a16="http://schemas.microsoft.com/office/drawing/2014/main" id="{D5EF7BA5-6210-45F3-84DF-605F2DA0733B}"/>
              </a:ext>
            </a:extLst>
          </p:cNvPr>
          <p:cNvSpPr txBox="1"/>
          <p:nvPr/>
        </p:nvSpPr>
        <p:spPr bwMode="auto">
          <a:xfrm>
            <a:off x="6228191" y="2824453"/>
            <a:ext cx="206924"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solidFill>
                  <a:schemeClr val="accent6"/>
                </a:solidFill>
              </a:rPr>
              <a:t>?</a:t>
            </a:r>
          </a:p>
        </p:txBody>
      </p:sp>
      <p:cxnSp>
        <p:nvCxnSpPr>
          <p:cNvPr id="32" name="Straight Connector 31">
            <a:extLst>
              <a:ext uri="{FF2B5EF4-FFF2-40B4-BE49-F238E27FC236}">
                <a16:creationId xmlns:a16="http://schemas.microsoft.com/office/drawing/2014/main" id="{426745D0-846A-437C-B24B-B1645E75CEF0}"/>
              </a:ext>
            </a:extLst>
          </p:cNvPr>
          <p:cNvCxnSpPr>
            <a:cxnSpLocks/>
          </p:cNvCxnSpPr>
          <p:nvPr/>
        </p:nvCxnSpPr>
        <p:spPr bwMode="auto">
          <a:xfrm>
            <a:off x="9646130" y="4895621"/>
            <a:ext cx="0" cy="1017164"/>
          </a:xfrm>
          <a:prstGeom prst="line">
            <a:avLst/>
          </a:prstGeom>
          <a:solidFill>
            <a:schemeClr val="accent1"/>
          </a:solidFill>
          <a:ln w="12700" cap="flat" cmpd="sng" algn="ctr">
            <a:solidFill>
              <a:schemeClr val="tx1"/>
            </a:solidFill>
            <a:prstDash val="solid"/>
            <a:round/>
            <a:headEnd type="none" w="med" len="med"/>
            <a:tailEnd type="none"/>
          </a:ln>
          <a:effectLst/>
        </p:spPr>
      </p:cxnSp>
      <p:sp>
        <p:nvSpPr>
          <p:cNvPr id="33" name="TextBox 32">
            <a:extLst>
              <a:ext uri="{FF2B5EF4-FFF2-40B4-BE49-F238E27FC236}">
                <a16:creationId xmlns:a16="http://schemas.microsoft.com/office/drawing/2014/main" id="{25E6C24B-3FBB-438A-A625-4714160C6825}"/>
              </a:ext>
            </a:extLst>
          </p:cNvPr>
          <p:cNvSpPr txBox="1"/>
          <p:nvPr/>
        </p:nvSpPr>
        <p:spPr bwMode="auto">
          <a:xfrm>
            <a:off x="9379224" y="4149725"/>
            <a:ext cx="483966" cy="745896"/>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S</a:t>
            </a:r>
            <a:endParaRPr lang="en-US" sz="2400" dirty="0"/>
          </a:p>
          <a:p>
            <a:pPr algn="ctr">
              <a:buClr>
                <a:schemeClr val="tx1"/>
              </a:buClr>
            </a:pPr>
            <a:r>
              <a:rPr lang="en-US" sz="1200" dirty="0"/>
              <a:t>SMF</a:t>
            </a:r>
          </a:p>
          <a:p>
            <a:pPr algn="ctr">
              <a:buClr>
                <a:schemeClr val="tx1"/>
              </a:buClr>
            </a:pPr>
            <a:br>
              <a:rPr lang="en-US" sz="1200" dirty="0"/>
            </a:br>
            <a:br>
              <a:rPr lang="en-US" sz="1200" dirty="0"/>
            </a:br>
            <a:endParaRPr lang="en-US" sz="1200" dirty="0"/>
          </a:p>
        </p:txBody>
      </p:sp>
      <p:sp>
        <p:nvSpPr>
          <p:cNvPr id="36" name="TextBox 35">
            <a:extLst>
              <a:ext uri="{FF2B5EF4-FFF2-40B4-BE49-F238E27FC236}">
                <a16:creationId xmlns:a16="http://schemas.microsoft.com/office/drawing/2014/main" id="{B0AFD7BB-7B37-4C4F-8F87-DD1B98D78951}"/>
              </a:ext>
            </a:extLst>
          </p:cNvPr>
          <p:cNvSpPr txBox="1"/>
          <p:nvPr/>
        </p:nvSpPr>
        <p:spPr bwMode="auto">
          <a:xfrm>
            <a:off x="10401230" y="4170076"/>
            <a:ext cx="483970" cy="745344"/>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G</a:t>
            </a:r>
            <a:endParaRPr lang="en-US" sz="2400" dirty="0"/>
          </a:p>
          <a:p>
            <a:pPr algn="ctr">
              <a:buClr>
                <a:schemeClr val="tx1"/>
              </a:buClr>
            </a:pPr>
            <a:r>
              <a:rPr lang="en-US" sz="1200" dirty="0"/>
              <a:t>UPF</a:t>
            </a:r>
            <a:r>
              <a:rPr lang="en-US" sz="1200" baseline="-25000" dirty="0"/>
              <a:t>1</a:t>
            </a:r>
          </a:p>
        </p:txBody>
      </p:sp>
      <p:sp>
        <p:nvSpPr>
          <p:cNvPr id="37" name="TextBox 36">
            <a:extLst>
              <a:ext uri="{FF2B5EF4-FFF2-40B4-BE49-F238E27FC236}">
                <a16:creationId xmlns:a16="http://schemas.microsoft.com/office/drawing/2014/main" id="{CD7BF0F6-3D0A-44C7-841F-5D062E020B6B}"/>
              </a:ext>
            </a:extLst>
          </p:cNvPr>
          <p:cNvSpPr txBox="1"/>
          <p:nvPr/>
        </p:nvSpPr>
        <p:spPr bwMode="auto">
          <a:xfrm>
            <a:off x="10860274" y="4345465"/>
            <a:ext cx="483970" cy="745344"/>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G</a:t>
            </a:r>
            <a:endParaRPr lang="en-US" sz="2400" dirty="0"/>
          </a:p>
          <a:p>
            <a:pPr algn="ctr">
              <a:buClr>
                <a:schemeClr val="tx1"/>
              </a:buClr>
            </a:pPr>
            <a:r>
              <a:rPr lang="en-US" sz="1200" dirty="0"/>
              <a:t>UPF</a:t>
            </a:r>
            <a:r>
              <a:rPr lang="en-US" sz="1200" baseline="-25000" dirty="0"/>
              <a:t>2</a:t>
            </a:r>
          </a:p>
        </p:txBody>
      </p:sp>
      <p:cxnSp>
        <p:nvCxnSpPr>
          <p:cNvPr id="38" name="Straight Connector 37">
            <a:extLst>
              <a:ext uri="{FF2B5EF4-FFF2-40B4-BE49-F238E27FC236}">
                <a16:creationId xmlns:a16="http://schemas.microsoft.com/office/drawing/2014/main" id="{4BD25574-359E-4E4C-B3F0-EE3F5E4A1FF8}"/>
              </a:ext>
            </a:extLst>
          </p:cNvPr>
          <p:cNvCxnSpPr>
            <a:cxnSpLocks/>
          </p:cNvCxnSpPr>
          <p:nvPr/>
        </p:nvCxnSpPr>
        <p:spPr bwMode="auto">
          <a:xfrm>
            <a:off x="11123851" y="5082530"/>
            <a:ext cx="0" cy="973170"/>
          </a:xfrm>
          <a:prstGeom prst="line">
            <a:avLst/>
          </a:prstGeom>
          <a:solidFill>
            <a:schemeClr val="accent1"/>
          </a:solidFill>
          <a:ln w="12700" cap="flat" cmpd="sng" algn="ctr">
            <a:solidFill>
              <a:schemeClr val="tx1"/>
            </a:solidFill>
            <a:prstDash val="solid"/>
            <a:round/>
            <a:headEnd type="none" w="med" len="med"/>
            <a:tailEnd type="none"/>
          </a:ln>
          <a:effectLst/>
        </p:spPr>
      </p:cxnSp>
      <p:cxnSp>
        <p:nvCxnSpPr>
          <p:cNvPr id="39" name="Straight Connector 38">
            <a:extLst>
              <a:ext uri="{FF2B5EF4-FFF2-40B4-BE49-F238E27FC236}">
                <a16:creationId xmlns:a16="http://schemas.microsoft.com/office/drawing/2014/main" id="{27F67464-F8B7-41BA-B638-9F135C92FBCC}"/>
              </a:ext>
            </a:extLst>
          </p:cNvPr>
          <p:cNvCxnSpPr>
            <a:cxnSpLocks/>
          </p:cNvCxnSpPr>
          <p:nvPr/>
        </p:nvCxnSpPr>
        <p:spPr bwMode="auto">
          <a:xfrm>
            <a:off x="10643215" y="4905386"/>
            <a:ext cx="0" cy="1007399"/>
          </a:xfrm>
          <a:prstGeom prst="line">
            <a:avLst/>
          </a:prstGeom>
          <a:solidFill>
            <a:schemeClr val="accent1"/>
          </a:solidFill>
          <a:ln w="12700" cap="flat" cmpd="sng" algn="ctr">
            <a:solidFill>
              <a:schemeClr val="tx1"/>
            </a:solidFill>
            <a:prstDash val="solid"/>
            <a:round/>
            <a:headEnd type="none" w="med" len="med"/>
            <a:tailEnd type="none"/>
          </a:ln>
          <a:effectLst/>
        </p:spPr>
      </p:cxnSp>
      <p:sp>
        <p:nvSpPr>
          <p:cNvPr id="40" name="TextBox 39">
            <a:extLst>
              <a:ext uri="{FF2B5EF4-FFF2-40B4-BE49-F238E27FC236}">
                <a16:creationId xmlns:a16="http://schemas.microsoft.com/office/drawing/2014/main" id="{FF4DF05C-0E78-4263-B557-6DC179F682D4}"/>
              </a:ext>
            </a:extLst>
          </p:cNvPr>
          <p:cNvSpPr txBox="1"/>
          <p:nvPr/>
        </p:nvSpPr>
        <p:spPr bwMode="auto">
          <a:xfrm>
            <a:off x="7802666" y="4159491"/>
            <a:ext cx="483970" cy="745895"/>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B</a:t>
            </a:r>
            <a:endParaRPr lang="en-US" sz="2400" dirty="0"/>
          </a:p>
          <a:p>
            <a:pPr algn="ctr">
              <a:buClr>
                <a:schemeClr val="tx1"/>
              </a:buClr>
            </a:pPr>
            <a:r>
              <a:rPr lang="en-US" sz="1200" dirty="0"/>
              <a:t>gNB</a:t>
            </a:r>
          </a:p>
        </p:txBody>
      </p:sp>
      <p:cxnSp>
        <p:nvCxnSpPr>
          <p:cNvPr id="41" name="Straight Connector 40">
            <a:extLst>
              <a:ext uri="{FF2B5EF4-FFF2-40B4-BE49-F238E27FC236}">
                <a16:creationId xmlns:a16="http://schemas.microsoft.com/office/drawing/2014/main" id="{2040BD87-C544-4760-877C-052CEC5A4A95}"/>
              </a:ext>
            </a:extLst>
          </p:cNvPr>
          <p:cNvCxnSpPr>
            <a:cxnSpLocks/>
            <a:stCxn id="40" idx="2"/>
          </p:cNvCxnSpPr>
          <p:nvPr/>
        </p:nvCxnSpPr>
        <p:spPr bwMode="auto">
          <a:xfrm flipH="1">
            <a:off x="8033029" y="4905386"/>
            <a:ext cx="11622" cy="997365"/>
          </a:xfrm>
          <a:prstGeom prst="line">
            <a:avLst/>
          </a:prstGeom>
          <a:solidFill>
            <a:schemeClr val="accent1"/>
          </a:solidFill>
          <a:ln w="12700" cap="flat" cmpd="sng" algn="ctr">
            <a:solidFill>
              <a:schemeClr val="tx1"/>
            </a:solidFill>
            <a:prstDash val="solid"/>
            <a:round/>
            <a:headEnd type="none" w="med" len="med"/>
            <a:tailEnd type="none"/>
          </a:ln>
          <a:effectLst/>
        </p:spPr>
      </p:cxnSp>
      <p:pic>
        <p:nvPicPr>
          <p:cNvPr id="42" name="Graphic 41">
            <a:extLst>
              <a:ext uri="{FF2B5EF4-FFF2-40B4-BE49-F238E27FC236}">
                <a16:creationId xmlns:a16="http://schemas.microsoft.com/office/drawing/2014/main" id="{6B3AC21F-E439-4C46-9BD7-429D3C6599D2}"/>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116344" y="4330567"/>
            <a:ext cx="306991" cy="429787"/>
          </a:xfrm>
          <a:prstGeom prst="rect">
            <a:avLst/>
          </a:prstGeom>
        </p:spPr>
      </p:pic>
      <p:cxnSp>
        <p:nvCxnSpPr>
          <p:cNvPr id="43" name="Straight Connector 42">
            <a:extLst>
              <a:ext uri="{FF2B5EF4-FFF2-40B4-BE49-F238E27FC236}">
                <a16:creationId xmlns:a16="http://schemas.microsoft.com/office/drawing/2014/main" id="{DB8DF421-4B34-404C-BBCA-F07CEF104B9F}"/>
              </a:ext>
            </a:extLst>
          </p:cNvPr>
          <p:cNvCxnSpPr>
            <a:cxnSpLocks/>
            <a:stCxn id="42" idx="2"/>
          </p:cNvCxnSpPr>
          <p:nvPr/>
        </p:nvCxnSpPr>
        <p:spPr bwMode="auto">
          <a:xfrm>
            <a:off x="6269840" y="4760354"/>
            <a:ext cx="4166" cy="1016323"/>
          </a:xfrm>
          <a:prstGeom prst="line">
            <a:avLst/>
          </a:prstGeom>
          <a:solidFill>
            <a:schemeClr val="accent1"/>
          </a:solidFill>
          <a:ln w="12700" cap="flat" cmpd="sng" algn="ctr">
            <a:solidFill>
              <a:schemeClr val="accent1">
                <a:lumMod val="50000"/>
              </a:schemeClr>
            </a:solidFill>
            <a:prstDash val="solid"/>
            <a:round/>
            <a:headEnd type="none" w="med" len="med"/>
            <a:tailEnd type="none"/>
          </a:ln>
          <a:effectLst/>
        </p:spPr>
      </p:cxnSp>
      <p:pic>
        <p:nvPicPr>
          <p:cNvPr id="44" name="Graphic 43">
            <a:extLst>
              <a:ext uri="{FF2B5EF4-FFF2-40B4-BE49-F238E27FC236}">
                <a16:creationId xmlns:a16="http://schemas.microsoft.com/office/drawing/2014/main" id="{00E1B108-40F6-48F2-BEC5-6F78AFECC3F7}"/>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383250" y="4499023"/>
            <a:ext cx="306991" cy="429787"/>
          </a:xfrm>
          <a:prstGeom prst="rect">
            <a:avLst/>
          </a:prstGeom>
        </p:spPr>
      </p:pic>
      <p:cxnSp>
        <p:nvCxnSpPr>
          <p:cNvPr id="45" name="Straight Connector 44">
            <a:extLst>
              <a:ext uri="{FF2B5EF4-FFF2-40B4-BE49-F238E27FC236}">
                <a16:creationId xmlns:a16="http://schemas.microsoft.com/office/drawing/2014/main" id="{7CC3C775-90DE-4D0A-BBE7-9D34E094C362}"/>
              </a:ext>
            </a:extLst>
          </p:cNvPr>
          <p:cNvCxnSpPr>
            <a:cxnSpLocks/>
            <a:stCxn id="44" idx="2"/>
          </p:cNvCxnSpPr>
          <p:nvPr/>
        </p:nvCxnSpPr>
        <p:spPr bwMode="auto">
          <a:xfrm>
            <a:off x="6536746" y="4928810"/>
            <a:ext cx="0" cy="1028409"/>
          </a:xfrm>
          <a:prstGeom prst="line">
            <a:avLst/>
          </a:prstGeom>
          <a:solidFill>
            <a:schemeClr val="accent1"/>
          </a:solidFill>
          <a:ln w="12700" cap="flat" cmpd="sng" algn="ctr">
            <a:solidFill>
              <a:schemeClr val="accent2">
                <a:lumMod val="75000"/>
              </a:schemeClr>
            </a:solidFill>
            <a:prstDash val="solid"/>
            <a:round/>
            <a:headEnd type="none" w="med" len="med"/>
            <a:tailEnd type="none"/>
          </a:ln>
          <a:effectLst/>
        </p:spPr>
      </p:cxnSp>
      <p:cxnSp>
        <p:nvCxnSpPr>
          <p:cNvPr id="48" name="Straight Arrow Connector 47">
            <a:extLst>
              <a:ext uri="{FF2B5EF4-FFF2-40B4-BE49-F238E27FC236}">
                <a16:creationId xmlns:a16="http://schemas.microsoft.com/office/drawing/2014/main" id="{CA7474BD-47BF-4E46-AE82-F36414237CCC}"/>
              </a:ext>
            </a:extLst>
          </p:cNvPr>
          <p:cNvCxnSpPr>
            <a:cxnSpLocks/>
          </p:cNvCxnSpPr>
          <p:nvPr/>
        </p:nvCxnSpPr>
        <p:spPr bwMode="auto">
          <a:xfrm>
            <a:off x="6269839" y="5603358"/>
            <a:ext cx="1763190" cy="0"/>
          </a:xfrm>
          <a:prstGeom prst="straightConnector1">
            <a:avLst/>
          </a:prstGeom>
          <a:solidFill>
            <a:schemeClr val="accent1"/>
          </a:solidFill>
          <a:ln w="12700" cap="flat" cmpd="sng" algn="ctr">
            <a:solidFill>
              <a:schemeClr val="tx1"/>
            </a:solidFill>
            <a:prstDash val="solid"/>
            <a:round/>
            <a:headEnd type="triangle"/>
            <a:tailEnd type="triangle"/>
          </a:ln>
          <a:effectLst/>
        </p:spPr>
      </p:cxnSp>
      <p:cxnSp>
        <p:nvCxnSpPr>
          <p:cNvPr id="50" name="Straight Arrow Connector 49">
            <a:extLst>
              <a:ext uri="{FF2B5EF4-FFF2-40B4-BE49-F238E27FC236}">
                <a16:creationId xmlns:a16="http://schemas.microsoft.com/office/drawing/2014/main" id="{E9D9AAAF-E909-4E83-B172-08EEC3A554A5}"/>
              </a:ext>
            </a:extLst>
          </p:cNvPr>
          <p:cNvCxnSpPr>
            <a:cxnSpLocks/>
          </p:cNvCxnSpPr>
          <p:nvPr/>
        </p:nvCxnSpPr>
        <p:spPr bwMode="auto">
          <a:xfrm>
            <a:off x="8044651" y="5603358"/>
            <a:ext cx="2598564" cy="0"/>
          </a:xfrm>
          <a:prstGeom prst="straightConnector1">
            <a:avLst/>
          </a:prstGeom>
          <a:solidFill>
            <a:schemeClr val="accent1"/>
          </a:solidFill>
          <a:ln w="12700" cap="flat" cmpd="sng" algn="ctr">
            <a:solidFill>
              <a:schemeClr val="tx1"/>
            </a:solidFill>
            <a:prstDash val="solid"/>
            <a:round/>
            <a:headEnd type="triangle"/>
            <a:tailEnd type="triangle"/>
          </a:ln>
          <a:effectLst/>
        </p:spPr>
      </p:cxnSp>
      <p:cxnSp>
        <p:nvCxnSpPr>
          <p:cNvPr id="52" name="Straight Arrow Connector 51">
            <a:extLst>
              <a:ext uri="{FF2B5EF4-FFF2-40B4-BE49-F238E27FC236}">
                <a16:creationId xmlns:a16="http://schemas.microsoft.com/office/drawing/2014/main" id="{2E34BE6E-0647-4121-9653-83DE3E488709}"/>
              </a:ext>
            </a:extLst>
          </p:cNvPr>
          <p:cNvCxnSpPr>
            <a:cxnSpLocks/>
          </p:cNvCxnSpPr>
          <p:nvPr/>
        </p:nvCxnSpPr>
        <p:spPr bwMode="auto">
          <a:xfrm>
            <a:off x="6536745" y="5805461"/>
            <a:ext cx="1507906" cy="5232"/>
          </a:xfrm>
          <a:prstGeom prst="straightConnector1">
            <a:avLst/>
          </a:prstGeom>
          <a:solidFill>
            <a:schemeClr val="accent1"/>
          </a:solidFill>
          <a:ln w="12700" cap="flat" cmpd="sng" algn="ctr">
            <a:solidFill>
              <a:schemeClr val="tx1"/>
            </a:solidFill>
            <a:prstDash val="solid"/>
            <a:round/>
            <a:headEnd type="triangle"/>
            <a:tailEnd type="triangle"/>
          </a:ln>
          <a:effectLst/>
        </p:spPr>
      </p:cxnSp>
      <p:cxnSp>
        <p:nvCxnSpPr>
          <p:cNvPr id="54" name="Straight Arrow Connector 53">
            <a:extLst>
              <a:ext uri="{FF2B5EF4-FFF2-40B4-BE49-F238E27FC236}">
                <a16:creationId xmlns:a16="http://schemas.microsoft.com/office/drawing/2014/main" id="{20A092E5-7BD2-4B6E-89B5-56A711704FC4}"/>
              </a:ext>
            </a:extLst>
          </p:cNvPr>
          <p:cNvCxnSpPr>
            <a:cxnSpLocks/>
          </p:cNvCxnSpPr>
          <p:nvPr/>
        </p:nvCxnSpPr>
        <p:spPr bwMode="auto">
          <a:xfrm>
            <a:off x="8044651" y="5810693"/>
            <a:ext cx="3079200" cy="0"/>
          </a:xfrm>
          <a:prstGeom prst="straightConnector1">
            <a:avLst/>
          </a:prstGeom>
          <a:solidFill>
            <a:schemeClr val="accent1"/>
          </a:solidFill>
          <a:ln w="12700" cap="flat" cmpd="sng" algn="ctr">
            <a:solidFill>
              <a:schemeClr val="tx1"/>
            </a:solidFill>
            <a:prstDash val="solid"/>
            <a:round/>
            <a:headEnd type="triangle"/>
            <a:tailEnd type="triangle"/>
          </a:ln>
          <a:effectLst/>
        </p:spPr>
      </p:cxnSp>
      <p:cxnSp>
        <p:nvCxnSpPr>
          <p:cNvPr id="56" name="Straight Arrow Connector 55">
            <a:extLst>
              <a:ext uri="{FF2B5EF4-FFF2-40B4-BE49-F238E27FC236}">
                <a16:creationId xmlns:a16="http://schemas.microsoft.com/office/drawing/2014/main" id="{8B9F1AEA-9033-4D82-B1DF-A717AED023B8}"/>
              </a:ext>
            </a:extLst>
          </p:cNvPr>
          <p:cNvCxnSpPr>
            <a:cxnSpLocks/>
          </p:cNvCxnSpPr>
          <p:nvPr/>
        </p:nvCxnSpPr>
        <p:spPr bwMode="auto">
          <a:xfrm flipH="1">
            <a:off x="8040914" y="5074864"/>
            <a:ext cx="1605216"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58" name="Straight Arrow Connector 57">
            <a:extLst>
              <a:ext uri="{FF2B5EF4-FFF2-40B4-BE49-F238E27FC236}">
                <a16:creationId xmlns:a16="http://schemas.microsoft.com/office/drawing/2014/main" id="{65B46150-BF62-4C30-80CD-050E7DCF2D95}"/>
              </a:ext>
            </a:extLst>
          </p:cNvPr>
          <p:cNvCxnSpPr>
            <a:cxnSpLocks/>
          </p:cNvCxnSpPr>
          <p:nvPr/>
        </p:nvCxnSpPr>
        <p:spPr bwMode="auto">
          <a:xfrm flipV="1">
            <a:off x="6269839" y="5074864"/>
            <a:ext cx="1774812" cy="7666"/>
          </a:xfrm>
          <a:prstGeom prst="straightConnector1">
            <a:avLst/>
          </a:prstGeom>
          <a:solidFill>
            <a:schemeClr val="accent1"/>
          </a:solidFill>
          <a:ln w="12700" cap="flat" cmpd="sng" algn="ctr">
            <a:solidFill>
              <a:schemeClr val="tx1"/>
            </a:solidFill>
            <a:prstDash val="solid"/>
            <a:round/>
            <a:headEnd type="triangle"/>
            <a:tailEnd type="triangle"/>
          </a:ln>
          <a:effectLst/>
        </p:spPr>
      </p:cxnSp>
      <p:cxnSp>
        <p:nvCxnSpPr>
          <p:cNvPr id="60" name="Straight Arrow Connector 59">
            <a:extLst>
              <a:ext uri="{FF2B5EF4-FFF2-40B4-BE49-F238E27FC236}">
                <a16:creationId xmlns:a16="http://schemas.microsoft.com/office/drawing/2014/main" id="{FDA683A4-73B6-4357-9EDD-A582D178D63C}"/>
              </a:ext>
            </a:extLst>
          </p:cNvPr>
          <p:cNvCxnSpPr>
            <a:cxnSpLocks/>
          </p:cNvCxnSpPr>
          <p:nvPr/>
        </p:nvCxnSpPr>
        <p:spPr bwMode="auto">
          <a:xfrm>
            <a:off x="6536745" y="5326915"/>
            <a:ext cx="1504169" cy="0"/>
          </a:xfrm>
          <a:prstGeom prst="straightConnector1">
            <a:avLst/>
          </a:prstGeom>
          <a:solidFill>
            <a:schemeClr val="accent1"/>
          </a:solidFill>
          <a:ln w="12700" cap="flat" cmpd="sng" algn="ctr">
            <a:solidFill>
              <a:schemeClr val="tx1"/>
            </a:solidFill>
            <a:prstDash val="solid"/>
            <a:round/>
            <a:headEnd type="triangle"/>
            <a:tailEnd type="triangle"/>
          </a:ln>
          <a:effectLst/>
        </p:spPr>
      </p:cxnSp>
      <p:sp>
        <p:nvSpPr>
          <p:cNvPr id="62" name="TextBox 61">
            <a:extLst>
              <a:ext uri="{FF2B5EF4-FFF2-40B4-BE49-F238E27FC236}">
                <a16:creationId xmlns:a16="http://schemas.microsoft.com/office/drawing/2014/main" id="{77D35E1B-4E71-45E1-954C-28DE7721051F}"/>
              </a:ext>
            </a:extLst>
          </p:cNvPr>
          <p:cNvSpPr txBox="1"/>
          <p:nvPr/>
        </p:nvSpPr>
        <p:spPr bwMode="auto">
          <a:xfrm>
            <a:off x="3663406" y="3560717"/>
            <a:ext cx="2011791" cy="355552"/>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200" i="1" dirty="0"/>
              <a:t>Primary Authentication architecture</a:t>
            </a:r>
          </a:p>
        </p:txBody>
      </p:sp>
      <p:cxnSp>
        <p:nvCxnSpPr>
          <p:cNvPr id="66" name="Straight Arrow Connector 65">
            <a:extLst>
              <a:ext uri="{FF2B5EF4-FFF2-40B4-BE49-F238E27FC236}">
                <a16:creationId xmlns:a16="http://schemas.microsoft.com/office/drawing/2014/main" id="{675B34A1-98D9-46BF-992C-8C6956F7E309}"/>
              </a:ext>
            </a:extLst>
          </p:cNvPr>
          <p:cNvCxnSpPr>
            <a:cxnSpLocks/>
          </p:cNvCxnSpPr>
          <p:nvPr/>
        </p:nvCxnSpPr>
        <p:spPr bwMode="auto">
          <a:xfrm flipH="1">
            <a:off x="8051916" y="5326915"/>
            <a:ext cx="1594214"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71" name="TextBox 70">
            <a:extLst>
              <a:ext uri="{FF2B5EF4-FFF2-40B4-BE49-F238E27FC236}">
                <a16:creationId xmlns:a16="http://schemas.microsoft.com/office/drawing/2014/main" id="{CAB01690-8503-4F27-AEA8-5B99D7A7A073}"/>
              </a:ext>
            </a:extLst>
          </p:cNvPr>
          <p:cNvSpPr txBox="1"/>
          <p:nvPr/>
        </p:nvSpPr>
        <p:spPr bwMode="auto">
          <a:xfrm>
            <a:off x="8320038" y="4995852"/>
            <a:ext cx="966257" cy="362500"/>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UP security setup</a:t>
            </a:r>
          </a:p>
        </p:txBody>
      </p:sp>
      <p:sp>
        <p:nvSpPr>
          <p:cNvPr id="72" name="TextBox 71">
            <a:extLst>
              <a:ext uri="{FF2B5EF4-FFF2-40B4-BE49-F238E27FC236}">
                <a16:creationId xmlns:a16="http://schemas.microsoft.com/office/drawing/2014/main" id="{963546C3-5283-4AF8-8634-D8A0BF38C353}"/>
              </a:ext>
            </a:extLst>
          </p:cNvPr>
          <p:cNvSpPr txBox="1"/>
          <p:nvPr/>
        </p:nvSpPr>
        <p:spPr bwMode="auto">
          <a:xfrm>
            <a:off x="6932252" y="5486140"/>
            <a:ext cx="708643" cy="244452"/>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User data</a:t>
            </a:r>
          </a:p>
        </p:txBody>
      </p:sp>
      <p:pic>
        <p:nvPicPr>
          <p:cNvPr id="65" name="Graphic 64">
            <a:extLst>
              <a:ext uri="{FF2B5EF4-FFF2-40B4-BE49-F238E27FC236}">
                <a16:creationId xmlns:a16="http://schemas.microsoft.com/office/drawing/2014/main" id="{D9D81265-1462-4152-9428-639755350CAC}"/>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433044" y="5642154"/>
            <a:ext cx="288264" cy="288264"/>
          </a:xfrm>
          <a:prstGeom prst="rect">
            <a:avLst/>
          </a:prstGeom>
        </p:spPr>
      </p:pic>
      <p:sp>
        <p:nvSpPr>
          <p:cNvPr id="73" name="TextBox 72">
            <a:extLst>
              <a:ext uri="{FF2B5EF4-FFF2-40B4-BE49-F238E27FC236}">
                <a16:creationId xmlns:a16="http://schemas.microsoft.com/office/drawing/2014/main" id="{A8EB4C27-E530-46F2-984D-F6F371703F7C}"/>
              </a:ext>
            </a:extLst>
          </p:cNvPr>
          <p:cNvSpPr txBox="1"/>
          <p:nvPr/>
        </p:nvSpPr>
        <p:spPr bwMode="auto">
          <a:xfrm>
            <a:off x="3142155" y="4644555"/>
            <a:ext cx="2549739" cy="1378901"/>
          </a:xfrm>
          <a:prstGeom prst="rect">
            <a:avLst/>
          </a:prstGeom>
          <a:noFill/>
          <a:ln w="12700">
            <a:solidFill>
              <a:srgbClr val="FF0000"/>
            </a:solid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200" i="1" dirty="0"/>
              <a:t>2. Use of different security policies for sessions pertaining to same group communication, e.g. encryption enabled for one member and disabled for other members, defeats the purpose and gives false sense of security </a:t>
            </a:r>
            <a:endParaRPr lang="sv-SE" sz="1200" i="1" dirty="0">
              <a:highlight>
                <a:srgbClr val="FFFF00"/>
              </a:highlight>
            </a:endParaRPr>
          </a:p>
        </p:txBody>
      </p:sp>
      <p:cxnSp>
        <p:nvCxnSpPr>
          <p:cNvPr id="78" name="Straight Connector 77">
            <a:extLst>
              <a:ext uri="{FF2B5EF4-FFF2-40B4-BE49-F238E27FC236}">
                <a16:creationId xmlns:a16="http://schemas.microsoft.com/office/drawing/2014/main" id="{85150B7C-0403-402E-B934-DD18C6CF9177}"/>
              </a:ext>
            </a:extLst>
          </p:cNvPr>
          <p:cNvCxnSpPr/>
          <p:nvPr/>
        </p:nvCxnSpPr>
        <p:spPr bwMode="auto">
          <a:xfrm flipV="1">
            <a:off x="6096000" y="6222170"/>
            <a:ext cx="0" cy="207180"/>
          </a:xfrm>
          <a:prstGeom prst="line">
            <a:avLst/>
          </a:prstGeom>
          <a:solidFill>
            <a:schemeClr val="accent1"/>
          </a:solidFill>
          <a:ln w="12700" cap="flat" cmpd="sng" algn="ctr">
            <a:solidFill>
              <a:schemeClr val="accent6"/>
            </a:solidFill>
            <a:prstDash val="solid"/>
            <a:round/>
            <a:headEnd type="none" w="med" len="med"/>
            <a:tailEnd type="none"/>
          </a:ln>
          <a:effectLst/>
        </p:spPr>
      </p:cxnSp>
      <p:sp>
        <p:nvSpPr>
          <p:cNvPr id="82" name="TextBox 81">
            <a:extLst>
              <a:ext uri="{FF2B5EF4-FFF2-40B4-BE49-F238E27FC236}">
                <a16:creationId xmlns:a16="http://schemas.microsoft.com/office/drawing/2014/main" id="{9991A1A7-BD7E-46E8-8FDC-2E40258FB51F}"/>
              </a:ext>
            </a:extLst>
          </p:cNvPr>
          <p:cNvSpPr txBox="1"/>
          <p:nvPr/>
        </p:nvSpPr>
        <p:spPr bwMode="auto">
          <a:xfrm>
            <a:off x="8936773" y="2662730"/>
            <a:ext cx="2549739" cy="869840"/>
          </a:xfrm>
          <a:prstGeom prst="rect">
            <a:avLst/>
          </a:prstGeom>
          <a:noFill/>
          <a:ln w="12700">
            <a:solidFill>
              <a:srgbClr val="FF0000"/>
            </a:solid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200" i="1" dirty="0"/>
              <a:t>1. How to enable the use of existing credentials and supported authentication methods by the verticals</a:t>
            </a:r>
          </a:p>
        </p:txBody>
      </p:sp>
      <p:pic>
        <p:nvPicPr>
          <p:cNvPr id="86" name="Content Placeholder 87">
            <a:extLst>
              <a:ext uri="{FF2B5EF4-FFF2-40B4-BE49-F238E27FC236}">
                <a16:creationId xmlns:a16="http://schemas.microsoft.com/office/drawing/2014/main" id="{08050AFB-0BDC-41CD-BD23-FD76DDD74571}"/>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bwMode="auto">
          <a:xfrm>
            <a:off x="7085649" y="5156628"/>
            <a:ext cx="435430" cy="435430"/>
          </a:xfrm>
          <a:prstGeom prst="rect">
            <a:avLst/>
          </a:prstGeom>
          <a:noFill/>
          <a:ln w="9525">
            <a:noFill/>
            <a:miter lim="800000"/>
            <a:headEnd/>
            <a:tailEnd/>
          </a:ln>
        </p:spPr>
      </p:pic>
      <p:cxnSp>
        <p:nvCxnSpPr>
          <p:cNvPr id="29" name="Connector: Elbow 28">
            <a:extLst>
              <a:ext uri="{FF2B5EF4-FFF2-40B4-BE49-F238E27FC236}">
                <a16:creationId xmlns:a16="http://schemas.microsoft.com/office/drawing/2014/main" id="{3B0B69C1-46C1-436D-BDC2-2CB2DAEF2AE6}"/>
              </a:ext>
            </a:extLst>
          </p:cNvPr>
          <p:cNvCxnSpPr>
            <a:stCxn id="73" idx="2"/>
            <a:endCxn id="65" idx="2"/>
          </p:cNvCxnSpPr>
          <p:nvPr/>
        </p:nvCxnSpPr>
        <p:spPr>
          <a:xfrm rot="5400000" flipH="1" flipV="1">
            <a:off x="5950581" y="4396861"/>
            <a:ext cx="93038" cy="3160151"/>
          </a:xfrm>
          <a:prstGeom prst="bentConnector3">
            <a:avLst>
              <a:gd name="adj1" fmla="val -245706"/>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424AFFF9-37EF-4F14-BF2F-2F1579EA01E7}"/>
              </a:ext>
            </a:extLst>
          </p:cNvPr>
          <p:cNvCxnSpPr>
            <a:stCxn id="82" idx="1"/>
          </p:cNvCxnSpPr>
          <p:nvPr/>
        </p:nvCxnSpPr>
        <p:spPr>
          <a:xfrm flipH="1">
            <a:off x="8211127" y="3097650"/>
            <a:ext cx="725646" cy="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57" name="Title 2">
            <a:extLst>
              <a:ext uri="{FF2B5EF4-FFF2-40B4-BE49-F238E27FC236}">
                <a16:creationId xmlns:a16="http://schemas.microsoft.com/office/drawing/2014/main" id="{955826C0-BB33-4E88-AE85-9437F4699766}"/>
              </a:ext>
            </a:extLst>
          </p:cNvPr>
          <p:cNvSpPr>
            <a:spLocks noGrp="1"/>
          </p:cNvSpPr>
          <p:nvPr>
            <p:ph type="title"/>
          </p:nvPr>
        </p:nvSpPr>
        <p:spPr>
          <a:xfrm>
            <a:off x="745837" y="55199"/>
            <a:ext cx="10515600" cy="1325563"/>
          </a:xfrm>
        </p:spPr>
        <p:txBody>
          <a:bodyPr/>
          <a:lstStyle/>
          <a:p>
            <a:r>
              <a:rPr lang="en-US" altLang="ja-JP" sz="4000" dirty="0"/>
              <a:t>Study on Security for 5GS Enhanced support </a:t>
            </a:r>
            <a:br>
              <a:rPr lang="en-US" altLang="ja-JP" sz="4000" dirty="0"/>
            </a:br>
            <a:r>
              <a:rPr lang="en-US" altLang="ja-JP" sz="4000" dirty="0"/>
              <a:t>of Vertical and LAN Services - Overview</a:t>
            </a:r>
            <a:endParaRPr lang="sv-SE" altLang="sv-SE" sz="4000" dirty="0"/>
          </a:p>
        </p:txBody>
      </p:sp>
    </p:spTree>
    <p:extLst>
      <p:ext uri="{BB962C8B-B14F-4D97-AF65-F5344CB8AC3E}">
        <p14:creationId xmlns:p14="http://schemas.microsoft.com/office/powerpoint/2010/main" val="414346795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a:extLst>
              <a:ext uri="{FF2B5EF4-FFF2-40B4-BE49-F238E27FC236}">
                <a16:creationId xmlns:a16="http://schemas.microsoft.com/office/drawing/2014/main" id="{F799ADD9-4BB8-4842-BF80-14D8C0B2B1AF}"/>
              </a:ext>
            </a:extLst>
          </p:cNvPr>
          <p:cNvSpPr>
            <a:spLocks noGrp="1"/>
          </p:cNvSpPr>
          <p:nvPr>
            <p:ph type="title"/>
          </p:nvPr>
        </p:nvSpPr>
        <p:spPr/>
        <p:txBody>
          <a:bodyPr/>
          <a:lstStyle/>
          <a:p>
            <a:r>
              <a:rPr lang="sv-SE" altLang="sv-SE"/>
              <a:t>Other CRs for approval</a:t>
            </a:r>
          </a:p>
        </p:txBody>
      </p:sp>
      <p:sp>
        <p:nvSpPr>
          <p:cNvPr id="24579" name="Content Placeholder 2">
            <a:extLst>
              <a:ext uri="{FF2B5EF4-FFF2-40B4-BE49-F238E27FC236}">
                <a16:creationId xmlns:a16="http://schemas.microsoft.com/office/drawing/2014/main" id="{B2600771-65E4-4D4A-BC2E-1E6B6E8FDAAD}"/>
              </a:ext>
            </a:extLst>
          </p:cNvPr>
          <p:cNvSpPr>
            <a:spLocks noGrp="1"/>
          </p:cNvSpPr>
          <p:nvPr>
            <p:ph idx="1"/>
          </p:nvPr>
        </p:nvSpPr>
        <p:spPr/>
        <p:txBody>
          <a:bodyPr/>
          <a:lstStyle/>
          <a:p>
            <a:r>
              <a:rPr lang="sv-SE" altLang="sv-SE" sz="2000" dirty="0"/>
              <a:t>Security Assurance Specifications (SCAS-SA3, SCAS_PGW, SCAS_eNB)</a:t>
            </a:r>
          </a:p>
          <a:p>
            <a:pPr lvl="1"/>
            <a:r>
              <a:rPr lang="sv-SE" altLang="sv-SE" sz="1800" dirty="0"/>
              <a:t>Rel-14 CRs to TS 33.117 (SCAS-SA3) for approval in SP-190677</a:t>
            </a:r>
          </a:p>
          <a:p>
            <a:pPr lvl="1"/>
            <a:r>
              <a:rPr lang="sv-SE" altLang="sv-SE" sz="1800" dirty="0"/>
              <a:t>Rel-15 CRs to TS 33.926 and TS 33.250 (SCAS_PGW) for approval in SP-190689</a:t>
            </a:r>
          </a:p>
          <a:p>
            <a:pPr lvl="1"/>
            <a:r>
              <a:rPr lang="sv-SE" altLang="sv-SE" sz="1800" dirty="0"/>
              <a:t>Rel-15 CRs to TS 33.926 and TS 33.216 (SCAS_eNB) for approval in SP-190681</a:t>
            </a:r>
          </a:p>
          <a:p>
            <a:r>
              <a:rPr lang="sv-SE" altLang="sv-SE" sz="2400" dirty="0"/>
              <a:t>SAE/LTE Security</a:t>
            </a:r>
          </a:p>
          <a:p>
            <a:pPr lvl="1"/>
            <a:r>
              <a:rPr lang="sv-SE" altLang="sv-SE" sz="1800" dirty="0"/>
              <a:t>Rel-15 CR to TS 33.401 (TEI) for approval in SP-190684</a:t>
            </a:r>
          </a:p>
          <a:p>
            <a:r>
              <a:rPr lang="sv-SE" altLang="sv-SE" sz="2000" dirty="0"/>
              <a:t>BEST_MTC_Sec</a:t>
            </a:r>
          </a:p>
          <a:p>
            <a:pPr lvl="1"/>
            <a:r>
              <a:rPr lang="sv-SE" altLang="sv-SE" sz="1800" dirty="0"/>
              <a:t>Rel-15 CR to TS 33.163 in SP-190679</a:t>
            </a:r>
          </a:p>
          <a:p>
            <a:r>
              <a:rPr lang="sv-SE" altLang="sv-SE" sz="2000" dirty="0"/>
              <a:t>Other</a:t>
            </a:r>
          </a:p>
          <a:p>
            <a:pPr lvl="1"/>
            <a:r>
              <a:rPr lang="sv-SE" altLang="sv-SE" sz="1800" dirty="0"/>
              <a:t>Rel-12 CR to TS 35.231 in SP-190683 (TEI)</a:t>
            </a:r>
          </a:p>
          <a:p>
            <a:pPr lvl="1"/>
            <a:r>
              <a:rPr lang="sv-SE" altLang="sv-SE" sz="1800" dirty="0"/>
              <a:t>Rel-16 CR to TS 33.501 in SP-190685 (TEI)</a:t>
            </a:r>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EA8858C8-EC54-49FD-95A8-33728CE9D9AC}"/>
              </a:ext>
            </a:extLst>
          </p:cNvPr>
          <p:cNvSpPr>
            <a:spLocks noGrp="1"/>
          </p:cNvSpPr>
          <p:nvPr>
            <p:ph type="title"/>
          </p:nvPr>
        </p:nvSpPr>
        <p:spPr/>
        <p:txBody>
          <a:bodyPr/>
          <a:lstStyle/>
          <a:p>
            <a:r>
              <a:rPr lang="sv-SE" altLang="sv-SE" dirty="0"/>
              <a:t>Summary</a:t>
            </a:r>
          </a:p>
        </p:txBody>
      </p:sp>
      <p:sp>
        <p:nvSpPr>
          <p:cNvPr id="5123" name="Content Placeholder 2">
            <a:extLst>
              <a:ext uri="{FF2B5EF4-FFF2-40B4-BE49-F238E27FC236}">
                <a16:creationId xmlns:a16="http://schemas.microsoft.com/office/drawing/2014/main" id="{217E6A27-06FC-4FB7-BB5A-034788D74C35}"/>
              </a:ext>
            </a:extLst>
          </p:cNvPr>
          <p:cNvSpPr>
            <a:spLocks noGrp="1"/>
          </p:cNvSpPr>
          <p:nvPr>
            <p:ph idx="1"/>
          </p:nvPr>
        </p:nvSpPr>
        <p:spPr/>
        <p:txBody>
          <a:bodyPr/>
          <a:lstStyle/>
          <a:p>
            <a:r>
              <a:rPr lang="en-GB" altLang="ja-JP" sz="1600" dirty="0"/>
              <a:t>Specifications sent for approval</a:t>
            </a:r>
          </a:p>
          <a:p>
            <a:pPr lvl="1"/>
            <a:r>
              <a:rPr lang="en-US" altLang="ja-JP" sz="1400" dirty="0"/>
              <a:t>TS 33.512 “5G Security Assurance Specification (SCAS) Access and Mobility management Function (AMF)” in SP-190691</a:t>
            </a:r>
          </a:p>
          <a:p>
            <a:pPr lvl="1"/>
            <a:r>
              <a:rPr lang="en-GB" altLang="ja-JP" sz="1400" dirty="0"/>
              <a:t>TS 33.513 “</a:t>
            </a:r>
            <a:r>
              <a:rPr lang="en-US" sz="1400" dirty="0"/>
              <a:t>5G Security Assurance Specification (SCAS); User Plane Function (UPF)” in SP-190692</a:t>
            </a:r>
          </a:p>
          <a:p>
            <a:pPr lvl="1"/>
            <a:r>
              <a:rPr lang="en-US" altLang="ja-JP" sz="1400" dirty="0"/>
              <a:t>TS 33.514 “Security Assurance Specification (SCAS) for the UDM network product class” in SP-190693</a:t>
            </a:r>
          </a:p>
          <a:p>
            <a:pPr lvl="1"/>
            <a:r>
              <a:rPr lang="en-US" altLang="ja-JP" sz="1400" dirty="0"/>
              <a:t>TS 33.515 “Security Assurance Specification (SCAS) for the Session Management Function(SMF) network product class” in SP-190694</a:t>
            </a:r>
          </a:p>
          <a:p>
            <a:pPr lvl="1"/>
            <a:r>
              <a:rPr lang="en-US" altLang="ja-JP" sz="1400" dirty="0"/>
              <a:t>TS 33.516 “5G Security Assurance Specification (SCAS) Authentication Server Function (AUSF)” in SP-190695</a:t>
            </a:r>
          </a:p>
          <a:p>
            <a:pPr lvl="1"/>
            <a:r>
              <a:rPr lang="en-US" altLang="ja-JP" sz="1400" dirty="0"/>
              <a:t>TS 33.517 “5G Security Assurance Specification (SCAS) for the Security Edge Protection Proxy (SEPP) network product class” in SP-190702</a:t>
            </a:r>
          </a:p>
          <a:p>
            <a:pPr lvl="1"/>
            <a:r>
              <a:rPr lang="en-US" altLang="ja-JP" sz="1400" dirty="0"/>
              <a:t>TS 33.518 “5G Security Assurance Specification (SCAS) for the Network Repository Function (NRF) network product class” in SP-190696</a:t>
            </a:r>
          </a:p>
          <a:p>
            <a:pPr lvl="1"/>
            <a:r>
              <a:rPr lang="en-US" altLang="ja-JP" sz="1400" dirty="0"/>
              <a:t>TS 33.519 “Security Assurance Specification (SCAS) for the Network Exposure Function (NEF) network product class” in SP-190697</a:t>
            </a:r>
          </a:p>
          <a:p>
            <a:pPr lvl="1"/>
            <a:r>
              <a:rPr lang="en-US" altLang="ja-JP" sz="1400" dirty="0"/>
              <a:t>TR 33.807 “Study on the security of the wireless and wireline convergence for the 5G system architecture” in SP-190701</a:t>
            </a:r>
          </a:p>
          <a:p>
            <a:pPr lvl="1"/>
            <a:r>
              <a:rPr lang="en-US" altLang="ja-JP" sz="1400" dirty="0"/>
              <a:t>TR 33.814 “Study on the security of the enhancement to the 5GC Location Services” in SP-190698</a:t>
            </a:r>
          </a:p>
          <a:p>
            <a:pPr lvl="1"/>
            <a:r>
              <a:rPr lang="en-US" altLang="ja-JP" sz="1400" dirty="0"/>
              <a:t>TR 33.815 “Study on Security Aspects of PARLOS” in SP-190690</a:t>
            </a:r>
          </a:p>
          <a:p>
            <a:pPr lvl="1"/>
            <a:r>
              <a:rPr lang="en-US" altLang="ja-JP" sz="1400" dirty="0"/>
              <a:t>TR 33.825 “Study on the Security for 5G URLLC” in SP-190699</a:t>
            </a:r>
          </a:p>
          <a:p>
            <a:pPr lvl="1"/>
            <a:endParaRPr lang="en-US" altLang="ja-JP" sz="1400" dirty="0">
              <a:highlight>
                <a:srgbClr val="FFFF00"/>
              </a:highlight>
            </a:endParaRPr>
          </a:p>
          <a:p>
            <a:pPr lvl="1"/>
            <a:endParaRPr lang="en-US" altLang="ja-JP" sz="1400" dirty="0">
              <a:highlight>
                <a:srgbClr val="FFFF00"/>
              </a:highlight>
            </a:endParaRPr>
          </a:p>
          <a:p>
            <a:pPr lvl="1"/>
            <a:endParaRPr lang="en-US" altLang="ja-JP" sz="1400" dirty="0"/>
          </a:p>
          <a:p>
            <a:pPr lvl="1"/>
            <a:endParaRPr lang="en-GB" altLang="ja-JP" sz="1400" dirty="0">
              <a:highlight>
                <a:srgbClr val="FFFF00"/>
              </a:highlight>
            </a:endParaRPr>
          </a:p>
          <a:p>
            <a:pPr marL="0" indent="0">
              <a:buNone/>
            </a:pPr>
            <a:endParaRPr lang="sv-SE" altLang="sv-SE" sz="1800" dirty="0"/>
          </a:p>
        </p:txBody>
      </p:sp>
    </p:spTree>
  </p:cSld>
  <p:clrMapOvr>
    <a:masterClrMapping/>
  </p:clrMapOvr>
  <p:transition>
    <p:wipe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BCBA2290-4789-4C13-86E0-C66C693AF5E6}"/>
              </a:ext>
            </a:extLst>
          </p:cNvPr>
          <p:cNvSpPr>
            <a:spLocks noGrp="1"/>
          </p:cNvSpPr>
          <p:nvPr>
            <p:ph type="title"/>
          </p:nvPr>
        </p:nvSpPr>
        <p:spPr/>
        <p:txBody>
          <a:bodyPr/>
          <a:lstStyle/>
          <a:p>
            <a:r>
              <a:rPr lang="en-US" altLang="ja-JP"/>
              <a:t>New/Revised WIDs</a:t>
            </a:r>
            <a:endParaRPr lang="sv-SE" altLang="sv-SE"/>
          </a:p>
        </p:txBody>
      </p:sp>
      <p:sp>
        <p:nvSpPr>
          <p:cNvPr id="25603" name="Content Placeholder 2">
            <a:extLst>
              <a:ext uri="{FF2B5EF4-FFF2-40B4-BE49-F238E27FC236}">
                <a16:creationId xmlns:a16="http://schemas.microsoft.com/office/drawing/2014/main" id="{2FA2EA69-87B8-4F92-816B-DB19482131B7}"/>
              </a:ext>
            </a:extLst>
          </p:cNvPr>
          <p:cNvSpPr>
            <a:spLocks noGrp="1"/>
          </p:cNvSpPr>
          <p:nvPr>
            <p:ph idx="1"/>
          </p:nvPr>
        </p:nvSpPr>
        <p:spPr/>
        <p:txBody>
          <a:bodyPr/>
          <a:lstStyle/>
          <a:p>
            <a:r>
              <a:rPr lang="en-US" altLang="ja-JP" sz="2000" dirty="0"/>
              <a:t>New WIDs for approval: </a:t>
            </a:r>
          </a:p>
          <a:p>
            <a:pPr lvl="1"/>
            <a:r>
              <a:rPr lang="en-US" altLang="ja-JP" sz="1800" dirty="0"/>
              <a:t>WID on evolution of Cellular IoT security for the 5G System in SP-190704</a:t>
            </a:r>
          </a:p>
          <a:p>
            <a:pPr lvl="1"/>
            <a:r>
              <a:rPr lang="en-US" altLang="ja-JP" sz="1800" dirty="0"/>
              <a:t>WID on Security of the Wireless and Wireline Convergence for the 5G system architecture in SP-190705</a:t>
            </a:r>
          </a:p>
          <a:p>
            <a:pPr lvl="1"/>
            <a:r>
              <a:rPr lang="en-US" altLang="ja-JP" sz="1800" dirty="0"/>
              <a:t>Revision of SRVCC WID in SP-190703</a:t>
            </a:r>
          </a:p>
          <a:p>
            <a:pPr lvl="1"/>
            <a:r>
              <a:rPr lang="en-US" altLang="ja-JP" sz="1800" dirty="0"/>
              <a:t>WID on Security aspects of enhancements to the Service-Based 5G System Architecture in SP-190706</a:t>
            </a:r>
          </a:p>
          <a:p>
            <a:pPr lvl="1"/>
            <a:r>
              <a:rPr lang="en-US" altLang="ja-JP" sz="1800" dirty="0"/>
              <a:t>WID on security of the enhancement to the 5GC location services in SP-190707</a:t>
            </a:r>
          </a:p>
          <a:p>
            <a:pPr lvl="1"/>
            <a:r>
              <a:rPr lang="en-US" altLang="ja-JP" sz="1800" dirty="0"/>
              <a:t>WID on Authentication and Key Management for Applications based on 3GPP credential in 5G in SP-190711</a:t>
            </a:r>
          </a:p>
          <a:p>
            <a:pPr lvl="1"/>
            <a:r>
              <a:rPr lang="en-US" altLang="ja-JP" sz="1800" dirty="0"/>
              <a:t>WID on Integration of GBA into 5GC in SP-190714 (Rel-17)</a:t>
            </a:r>
          </a:p>
          <a:p>
            <a:pPr lvl="1"/>
            <a:r>
              <a:rPr lang="en-US" altLang="ja-JP" sz="1800" dirty="0"/>
              <a:t>WID on Security aspects of SEAL in SP-190709</a:t>
            </a:r>
          </a:p>
          <a:p>
            <a:pPr lvl="1"/>
            <a:r>
              <a:rPr lang="en-US" altLang="ja-JP" sz="1800" dirty="0"/>
              <a:t>WID on Security for NR Integrated Access and Backhaul in SP-190710</a:t>
            </a:r>
          </a:p>
          <a:p>
            <a:pPr lvl="1"/>
            <a:r>
              <a:rPr lang="en-US" altLang="ja-JP" sz="1800" dirty="0"/>
              <a:t>WID on Security aspects of Enhanced Network Slicing in SP-190712</a:t>
            </a:r>
          </a:p>
          <a:p>
            <a:pPr lvl="1"/>
            <a:endParaRPr lang="en-US" altLang="ja-JP" sz="1800" dirty="0">
              <a:highlight>
                <a:srgbClr val="FFFF00"/>
              </a:highlight>
            </a:endParaRPr>
          </a:p>
          <a:p>
            <a:pPr lvl="1"/>
            <a:endParaRPr lang="sv-SE" altLang="sv-SE" sz="1800" dirty="0"/>
          </a:p>
        </p:txBody>
      </p:sp>
    </p:spTree>
  </p:cSld>
  <p:clrMapOvr>
    <a:masterClrMapping/>
  </p:clrMapOvr>
  <p:transition>
    <p:wipe dir="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3">
            <a:extLst>
              <a:ext uri="{FF2B5EF4-FFF2-40B4-BE49-F238E27FC236}">
                <a16:creationId xmlns:a16="http://schemas.microsoft.com/office/drawing/2014/main" id="{E89A129E-7D73-49B6-A07B-624EFB5E203E}"/>
              </a:ext>
            </a:extLst>
          </p:cNvPr>
          <p:cNvSpPr>
            <a:spLocks noGrp="1"/>
          </p:cNvSpPr>
          <p:nvPr>
            <p:ph type="title"/>
          </p:nvPr>
        </p:nvSpPr>
        <p:spPr/>
        <p:txBody>
          <a:bodyPr/>
          <a:lstStyle/>
          <a:p>
            <a:r>
              <a:rPr lang="en-US" altLang="en-US"/>
              <a:t>Status Report on SA3 Study Items</a:t>
            </a:r>
            <a:endParaRPr lang="sv-SE" altLang="sv-SE"/>
          </a:p>
        </p:txBody>
      </p:sp>
      <p:sp>
        <p:nvSpPr>
          <p:cNvPr id="2" name="Text Placeholder 1">
            <a:extLst>
              <a:ext uri="{FF2B5EF4-FFF2-40B4-BE49-F238E27FC236}">
                <a16:creationId xmlns:a16="http://schemas.microsoft.com/office/drawing/2014/main" id="{51CF5E54-D0A6-4ABD-997E-733FA9BB812D}"/>
              </a:ext>
            </a:extLst>
          </p:cNvPr>
          <p:cNvSpPr>
            <a:spLocks noGrp="1"/>
          </p:cNvSpPr>
          <p:nvPr>
            <p:ph type="body" idx="1"/>
          </p:nvPr>
        </p:nvSpPr>
        <p:spPr/>
        <p:txBody>
          <a:bodyPr/>
          <a:lstStyle/>
          <a:p>
            <a:pPr>
              <a:defRPr/>
            </a:pPr>
            <a:r>
              <a:rPr lang="en-US" altLang="en-US" dirty="0"/>
              <a:t>Note: Study items associated with specific work item are reported under work item</a:t>
            </a:r>
            <a:endParaRPr lang="sv-SE" dirty="0"/>
          </a:p>
        </p:txBody>
      </p:sp>
    </p:spTree>
  </p:cSld>
  <p:clrMapOvr>
    <a:masterClrMapping/>
  </p:clrMapOvr>
  <p:transition>
    <p:wipe dir="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2">
            <a:extLst>
              <a:ext uri="{FF2B5EF4-FFF2-40B4-BE49-F238E27FC236}">
                <a16:creationId xmlns:a16="http://schemas.microsoft.com/office/drawing/2014/main" id="{1C5FD03F-9F8A-4F4F-B631-92AE002E9DFE}"/>
              </a:ext>
            </a:extLst>
          </p:cNvPr>
          <p:cNvSpPr>
            <a:spLocks noGrp="1"/>
          </p:cNvSpPr>
          <p:nvPr>
            <p:ph type="title"/>
          </p:nvPr>
        </p:nvSpPr>
        <p:spPr>
          <a:xfrm>
            <a:off x="514109" y="185879"/>
            <a:ext cx="10515600" cy="1325563"/>
          </a:xfrm>
        </p:spPr>
        <p:txBody>
          <a:bodyPr/>
          <a:lstStyle/>
          <a:p>
            <a:r>
              <a:rPr lang="en-US" altLang="sv-SE" sz="4000" dirty="0"/>
              <a:t>Evolution of Cellular IoT security for </a:t>
            </a:r>
            <a:br>
              <a:rPr lang="en-US" altLang="sv-SE" sz="4000" dirty="0"/>
            </a:br>
            <a:r>
              <a:rPr lang="en-US" altLang="sv-SE" sz="4000" dirty="0"/>
              <a:t>the 5G System - Status</a:t>
            </a:r>
            <a:endParaRPr lang="sv-SE" altLang="sv-SE" sz="4000" dirty="0"/>
          </a:p>
        </p:txBody>
      </p:sp>
      <p:sp>
        <p:nvSpPr>
          <p:cNvPr id="27651" name="Content Placeholder 3">
            <a:extLst>
              <a:ext uri="{FF2B5EF4-FFF2-40B4-BE49-F238E27FC236}">
                <a16:creationId xmlns:a16="http://schemas.microsoft.com/office/drawing/2014/main" id="{95EBC92D-1EB9-448C-BB09-3890D53D8017}"/>
              </a:ext>
            </a:extLst>
          </p:cNvPr>
          <p:cNvSpPr>
            <a:spLocks noGrp="1"/>
          </p:cNvSpPr>
          <p:nvPr>
            <p:ph idx="1"/>
          </p:nvPr>
        </p:nvSpPr>
        <p:spPr>
          <a:xfrm>
            <a:off x="838200" y="1825625"/>
            <a:ext cx="5081588" cy="4351338"/>
          </a:xfrm>
        </p:spPr>
        <p:txBody>
          <a:bodyPr/>
          <a:lstStyle/>
          <a:p>
            <a:r>
              <a:rPr lang="sv-SE" altLang="sv-SE" dirty="0"/>
              <a:t>WI code: </a:t>
            </a:r>
          </a:p>
          <a:p>
            <a:pPr lvl="1"/>
            <a:r>
              <a:rPr lang="sv-SE" altLang="sv-SE" dirty="0"/>
              <a:t>FS_CIoT_sec_5G</a:t>
            </a:r>
          </a:p>
          <a:p>
            <a:r>
              <a:rPr lang="sv-SE" altLang="sv-SE" dirty="0"/>
              <a:t>Completion rate: </a:t>
            </a:r>
          </a:p>
          <a:p>
            <a:pPr lvl="1"/>
            <a:r>
              <a:rPr lang="sv-SE" altLang="sv-SE" dirty="0"/>
              <a:t>80 </a:t>
            </a:r>
            <a:r>
              <a:rPr lang="en-US" altLang="ja-JP" dirty="0">
                <a:sym typeface="Wingdings" panose="05000000000000000000" pitchFamily="2" charset="2"/>
              </a:rPr>
              <a:t> 90%</a:t>
            </a:r>
          </a:p>
          <a:p>
            <a:r>
              <a:rPr lang="en-US" altLang="ja-JP" dirty="0">
                <a:sym typeface="Wingdings" panose="05000000000000000000" pitchFamily="2" charset="2"/>
              </a:rPr>
              <a:t>Target: </a:t>
            </a:r>
          </a:p>
          <a:p>
            <a:pPr lvl="1"/>
            <a:r>
              <a:rPr lang="en-US" altLang="ja-JP" dirty="0">
                <a:sym typeface="Wingdings" panose="05000000000000000000" pitchFamily="2" charset="2"/>
              </a:rPr>
              <a:t>Sep 19  Dec 19</a:t>
            </a:r>
          </a:p>
          <a:p>
            <a:r>
              <a:rPr lang="en-US" altLang="sv-SE" dirty="0">
                <a:ea typeface="MS PGothic" panose="020B0600070205080204" pitchFamily="34" charset="-128"/>
                <a:sym typeface="Wingdings" panose="05000000000000000000" pitchFamily="2" charset="2"/>
              </a:rPr>
              <a:t>Documents:</a:t>
            </a:r>
          </a:p>
          <a:p>
            <a:pPr lvl="1"/>
            <a:r>
              <a:rPr lang="en-US" altLang="sv-SE" dirty="0">
                <a:ea typeface="MS PGothic" panose="020B0600070205080204" pitchFamily="34" charset="-128"/>
                <a:sym typeface="Wingdings" panose="05000000000000000000" pitchFamily="2" charset="2"/>
              </a:rPr>
              <a:t>TR 33.861 </a:t>
            </a:r>
            <a:r>
              <a:rPr lang="en-GB" altLang="ja-JP" dirty="0">
                <a:solidFill>
                  <a:srgbClr val="000000"/>
                </a:solidFill>
              </a:rPr>
              <a:t>Study on evolution of Cellular IoT security for the 5G System</a:t>
            </a:r>
            <a:r>
              <a:rPr lang="en-US" altLang="sv-SE" dirty="0">
                <a:ea typeface="MS PGothic" panose="020B0600070205080204" pitchFamily="34" charset="-128"/>
                <a:sym typeface="Wingdings" panose="05000000000000000000" pitchFamily="2" charset="2"/>
              </a:rPr>
              <a:t> </a:t>
            </a:r>
            <a:endParaRPr lang="sv-SE" altLang="sv-SE" dirty="0"/>
          </a:p>
          <a:p>
            <a:pPr lvl="1"/>
            <a:endParaRPr lang="sv-SE" altLang="sv-SE" dirty="0"/>
          </a:p>
        </p:txBody>
      </p:sp>
      <p:sp>
        <p:nvSpPr>
          <p:cNvPr id="27652" name="Content Placeholder 4">
            <a:extLst>
              <a:ext uri="{FF2B5EF4-FFF2-40B4-BE49-F238E27FC236}">
                <a16:creationId xmlns:a16="http://schemas.microsoft.com/office/drawing/2014/main" id="{FE5FD82F-4908-4560-B946-65C90F8B6B2B}"/>
              </a:ext>
            </a:extLst>
          </p:cNvPr>
          <p:cNvSpPr>
            <a:spLocks noGrp="1"/>
          </p:cNvSpPr>
          <p:nvPr>
            <p:ph idx="10"/>
          </p:nvPr>
        </p:nvSpPr>
        <p:spPr>
          <a:xfrm>
            <a:off x="6272213" y="1825625"/>
            <a:ext cx="5081587" cy="4351338"/>
          </a:xfrm>
        </p:spPr>
        <p:txBody>
          <a:bodyPr/>
          <a:lstStyle/>
          <a:p>
            <a:r>
              <a:rPr lang="sv-SE" altLang="sv-SE" dirty="0"/>
              <a:t>TR 33.861:</a:t>
            </a:r>
          </a:p>
          <a:p>
            <a:pPr lvl="1"/>
            <a:r>
              <a:rPr lang="sv-SE" altLang="sv-SE" dirty="0"/>
              <a:t>11 </a:t>
            </a:r>
            <a:r>
              <a:rPr lang="en-US" altLang="ja-JP" dirty="0">
                <a:sym typeface="Wingdings" panose="05000000000000000000" pitchFamily="2" charset="2"/>
              </a:rPr>
              <a:t> 14 </a:t>
            </a:r>
            <a:r>
              <a:rPr lang="sv-SE" altLang="sv-SE" dirty="0"/>
              <a:t>Key issues</a:t>
            </a:r>
          </a:p>
          <a:p>
            <a:pPr lvl="1"/>
            <a:r>
              <a:rPr lang="sv-SE" altLang="sv-SE" dirty="0"/>
              <a:t>19 </a:t>
            </a:r>
            <a:r>
              <a:rPr lang="en-US" altLang="ja-JP" dirty="0">
                <a:sym typeface="Wingdings" panose="05000000000000000000" pitchFamily="2" charset="2"/>
              </a:rPr>
              <a:t> 24 </a:t>
            </a:r>
            <a:r>
              <a:rPr lang="sv-SE" altLang="sv-SE" dirty="0"/>
              <a:t>Solutions</a:t>
            </a:r>
          </a:p>
          <a:p>
            <a:pPr lvl="1"/>
            <a:r>
              <a:rPr lang="sv-SE" altLang="sv-SE" dirty="0"/>
              <a:t>3 </a:t>
            </a:r>
            <a:r>
              <a:rPr lang="en-US" altLang="ja-JP" dirty="0">
                <a:sym typeface="Wingdings" panose="05000000000000000000" pitchFamily="2" charset="2"/>
              </a:rPr>
              <a:t> 4 </a:t>
            </a:r>
            <a:r>
              <a:rPr lang="sv-SE" altLang="sv-SE" dirty="0"/>
              <a:t>Conclusions</a:t>
            </a:r>
          </a:p>
          <a:p>
            <a:pPr lvl="1"/>
            <a:endParaRPr lang="sv-SE" altLang="sv-SE" dirty="0"/>
          </a:p>
          <a:p>
            <a:r>
              <a:rPr lang="sv-SE" altLang="sv-SE" dirty="0"/>
              <a:t>Normative work</a:t>
            </a:r>
          </a:p>
          <a:p>
            <a:pPr lvl="1"/>
            <a:r>
              <a:rPr lang="en-US" altLang="ja-JP" dirty="0"/>
              <a:t>WID on evolution of Cellular IoT security for the 5G System in SP-190704</a:t>
            </a:r>
          </a:p>
          <a:p>
            <a:pPr lvl="1"/>
            <a:r>
              <a:rPr lang="sv-SE" altLang="sv-SE" dirty="0"/>
              <a:t>Progress is being recorded in a draft CR</a:t>
            </a:r>
          </a:p>
          <a:p>
            <a:pPr lvl="1"/>
            <a:endParaRPr lang="sv-SE" altLang="sv-SE" dirty="0"/>
          </a:p>
        </p:txBody>
      </p:sp>
    </p:spTree>
  </p:cSld>
  <p:clrMapOvr>
    <a:masterClrMapping/>
  </p:clrMapOvr>
  <p:transition>
    <p:wipe dir="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37">
            <a:extLst>
              <a:ext uri="{FF2B5EF4-FFF2-40B4-BE49-F238E27FC236}">
                <a16:creationId xmlns:a16="http://schemas.microsoft.com/office/drawing/2014/main" id="{C22C4063-61F4-432D-A317-E684528EE408}"/>
              </a:ext>
            </a:extLst>
          </p:cNvPr>
          <p:cNvSpPr/>
          <p:nvPr/>
        </p:nvSpPr>
        <p:spPr bwMode="auto">
          <a:xfrm>
            <a:off x="7546924" y="3037624"/>
            <a:ext cx="1588379" cy="2686058"/>
          </a:xfrm>
          <a:prstGeom prst="rect">
            <a:avLst/>
          </a:prstGeom>
          <a:solidFill>
            <a:schemeClr val="tx1">
              <a:lumMod val="10000"/>
              <a:lumOff val="90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sp>
        <p:nvSpPr>
          <p:cNvPr id="3" name="Content Placeholder 2">
            <a:extLst>
              <a:ext uri="{FF2B5EF4-FFF2-40B4-BE49-F238E27FC236}">
                <a16:creationId xmlns:a16="http://schemas.microsoft.com/office/drawing/2014/main" id="{B83E280E-891A-41EF-98BE-34D7F300CF61}"/>
              </a:ext>
            </a:extLst>
          </p:cNvPr>
          <p:cNvSpPr>
            <a:spLocks noGrp="1"/>
          </p:cNvSpPr>
          <p:nvPr>
            <p:ph sz="half" idx="1"/>
          </p:nvPr>
        </p:nvSpPr>
        <p:spPr>
          <a:xfrm>
            <a:off x="479426" y="1844675"/>
            <a:ext cx="4309430" cy="4392612"/>
          </a:xfrm>
        </p:spPr>
        <p:txBody>
          <a:bodyPr/>
          <a:lstStyle/>
          <a:p>
            <a:r>
              <a:rPr lang="sv-SE" dirty="0"/>
              <a:t>Example of security issues studied:</a:t>
            </a:r>
          </a:p>
          <a:p>
            <a:pPr marL="827088" lvl="1" indent="-457200">
              <a:buFont typeface="+mj-lt"/>
              <a:buAutoNum type="arabicPeriod"/>
            </a:pPr>
            <a:r>
              <a:rPr lang="sv-SE" dirty="0"/>
              <a:t>Protection of the user data in the infrequent data CIoT feature (similar to DoNAS)</a:t>
            </a:r>
          </a:p>
          <a:p>
            <a:pPr marL="827088" lvl="1" indent="-457200">
              <a:buFont typeface="+mj-lt"/>
              <a:buAutoNum type="arabicPeriod"/>
            </a:pPr>
            <a:r>
              <a:rPr lang="sv-SE" dirty="0"/>
              <a:t>Protection of the user data in the frequent data feature (similar to the Suspend / Resume mechanism)</a:t>
            </a:r>
          </a:p>
        </p:txBody>
      </p:sp>
      <p:sp>
        <p:nvSpPr>
          <p:cNvPr id="4" name="Title 3">
            <a:extLst>
              <a:ext uri="{FF2B5EF4-FFF2-40B4-BE49-F238E27FC236}">
                <a16:creationId xmlns:a16="http://schemas.microsoft.com/office/drawing/2014/main" id="{1D0A688B-99A6-46DA-949C-111C351B8EAD}"/>
              </a:ext>
            </a:extLst>
          </p:cNvPr>
          <p:cNvSpPr>
            <a:spLocks noGrp="1"/>
          </p:cNvSpPr>
          <p:nvPr>
            <p:ph type="title"/>
          </p:nvPr>
        </p:nvSpPr>
        <p:spPr>
          <a:xfrm>
            <a:off x="479425" y="246237"/>
            <a:ext cx="8942472" cy="1081088"/>
          </a:xfrm>
        </p:spPr>
        <p:txBody>
          <a:bodyPr/>
          <a:lstStyle/>
          <a:p>
            <a:r>
              <a:rPr lang="en-US" sz="4000" dirty="0"/>
              <a:t>Evolution of Cellular IoT security for the 5G System – Overview</a:t>
            </a:r>
            <a:endParaRPr lang="sv-SE" sz="4000" dirty="0"/>
          </a:p>
        </p:txBody>
      </p:sp>
      <p:sp>
        <p:nvSpPr>
          <p:cNvPr id="5" name="TextBox 4">
            <a:extLst>
              <a:ext uri="{FF2B5EF4-FFF2-40B4-BE49-F238E27FC236}">
                <a16:creationId xmlns:a16="http://schemas.microsoft.com/office/drawing/2014/main" id="{925AFF85-FC8B-4DA5-9CA6-D40A2E6E52EB}"/>
              </a:ext>
            </a:extLst>
          </p:cNvPr>
          <p:cNvSpPr txBox="1"/>
          <p:nvPr/>
        </p:nvSpPr>
        <p:spPr bwMode="auto">
          <a:xfrm>
            <a:off x="10209076" y="1811072"/>
            <a:ext cx="1283804" cy="497558"/>
          </a:xfrm>
          <a:prstGeom prst="rect">
            <a:avLst/>
          </a:prstGeom>
          <a:solidFill>
            <a:schemeClr val="accent2"/>
          </a:solidFill>
          <a:ln w="12700">
            <a:noFill/>
            <a:miter lim="800000"/>
            <a:headEnd/>
            <a:tailEnd/>
          </a:ln>
        </p:spPr>
        <p:txBody>
          <a:bodyPr vert="horz" wrap="none" lIns="72000" tIns="36000" rIns="73152" bIns="36576" numCol="1" rtlCol="0" anchor="t" anchorCtr="0" compatLnSpc="1">
            <a:prstTxWarp prst="textNoShape">
              <a:avLst/>
            </a:prstTxWarp>
            <a:noAutofit/>
          </a:bodyPr>
          <a:lstStyle/>
          <a:p>
            <a:pPr>
              <a:buClr>
                <a:schemeClr val="tx1"/>
              </a:buClr>
            </a:pPr>
            <a:r>
              <a:rPr lang="sv-SE" b="1" dirty="0">
                <a:solidFill>
                  <a:schemeClr val="bg1"/>
                </a:solidFill>
              </a:rPr>
              <a:t>TR </a:t>
            </a:r>
            <a:r>
              <a:rPr lang="sv-SE" b="1" dirty="0">
                <a:hlinkClick r:id="rId2"/>
              </a:rPr>
              <a:t>33.861</a:t>
            </a:r>
            <a:endParaRPr lang="sv-SE" sz="2000" b="1" dirty="0">
              <a:solidFill>
                <a:schemeClr val="accent1">
                  <a:lumMod val="75000"/>
                </a:schemeClr>
              </a:solidFill>
            </a:endParaRPr>
          </a:p>
        </p:txBody>
      </p:sp>
      <p:pic>
        <p:nvPicPr>
          <p:cNvPr id="7" name="Graphic 6">
            <a:extLst>
              <a:ext uri="{FF2B5EF4-FFF2-40B4-BE49-F238E27FC236}">
                <a16:creationId xmlns:a16="http://schemas.microsoft.com/office/drawing/2014/main" id="{2C8C6696-BA7A-4E3F-9ED8-1E8C5F703B80}"/>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171238" y="4731027"/>
            <a:ext cx="306991" cy="429787"/>
          </a:xfrm>
          <a:prstGeom prst="rect">
            <a:avLst/>
          </a:prstGeom>
        </p:spPr>
      </p:pic>
      <p:sp>
        <p:nvSpPr>
          <p:cNvPr id="10" name="TextBox 9">
            <a:extLst>
              <a:ext uri="{FF2B5EF4-FFF2-40B4-BE49-F238E27FC236}">
                <a16:creationId xmlns:a16="http://schemas.microsoft.com/office/drawing/2014/main" id="{156BCD29-D4DC-485B-9016-F99E5631C81A}"/>
              </a:ext>
            </a:extLst>
          </p:cNvPr>
          <p:cNvSpPr txBox="1"/>
          <p:nvPr/>
        </p:nvSpPr>
        <p:spPr bwMode="auto">
          <a:xfrm>
            <a:off x="6819940" y="4497211"/>
            <a:ext cx="483970" cy="745895"/>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B</a:t>
            </a:r>
            <a:endParaRPr lang="en-US" sz="2400" dirty="0"/>
          </a:p>
          <a:p>
            <a:pPr algn="ctr">
              <a:buClr>
                <a:schemeClr val="tx1"/>
              </a:buClr>
            </a:pPr>
            <a:r>
              <a:rPr lang="en-US" sz="1200" dirty="0"/>
              <a:t>gNB</a:t>
            </a:r>
          </a:p>
        </p:txBody>
      </p:sp>
      <p:sp>
        <p:nvSpPr>
          <p:cNvPr id="14" name="TextBox 13">
            <a:extLst>
              <a:ext uri="{FF2B5EF4-FFF2-40B4-BE49-F238E27FC236}">
                <a16:creationId xmlns:a16="http://schemas.microsoft.com/office/drawing/2014/main" id="{C7A3C6CA-23C0-4060-9893-54847F036A12}"/>
              </a:ext>
            </a:extLst>
          </p:cNvPr>
          <p:cNvSpPr txBox="1"/>
          <p:nvPr/>
        </p:nvSpPr>
        <p:spPr bwMode="auto">
          <a:xfrm>
            <a:off x="8441147" y="4689580"/>
            <a:ext cx="483970" cy="745344"/>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G</a:t>
            </a:r>
            <a:endParaRPr lang="en-US" sz="2400" dirty="0"/>
          </a:p>
          <a:p>
            <a:pPr algn="ctr">
              <a:buClr>
                <a:schemeClr val="tx1"/>
              </a:buClr>
            </a:pPr>
            <a:r>
              <a:rPr lang="en-US" sz="1200" dirty="0"/>
              <a:t>UPF</a:t>
            </a:r>
            <a:endParaRPr lang="en-US" sz="1200" baseline="-25000" dirty="0"/>
          </a:p>
        </p:txBody>
      </p:sp>
      <p:cxnSp>
        <p:nvCxnSpPr>
          <p:cNvPr id="17" name="Straight Arrow Connector 16">
            <a:extLst>
              <a:ext uri="{FF2B5EF4-FFF2-40B4-BE49-F238E27FC236}">
                <a16:creationId xmlns:a16="http://schemas.microsoft.com/office/drawing/2014/main" id="{F29744A3-BC32-4BB6-88F2-E78E90D4ECE9}"/>
              </a:ext>
            </a:extLst>
          </p:cNvPr>
          <p:cNvCxnSpPr>
            <a:cxnSpLocks/>
          </p:cNvCxnSpPr>
          <p:nvPr/>
        </p:nvCxnSpPr>
        <p:spPr bwMode="auto">
          <a:xfrm>
            <a:off x="5478229" y="5102812"/>
            <a:ext cx="1344908" cy="0"/>
          </a:xfrm>
          <a:prstGeom prst="straightConnector1">
            <a:avLst/>
          </a:prstGeom>
          <a:solidFill>
            <a:schemeClr val="accent1"/>
          </a:solidFill>
          <a:ln w="12700" cap="flat" cmpd="sng" algn="ctr">
            <a:solidFill>
              <a:schemeClr val="tx1"/>
            </a:solidFill>
            <a:prstDash val="solid"/>
            <a:round/>
            <a:headEnd type="triangle"/>
            <a:tailEnd type="triangle"/>
          </a:ln>
          <a:effectLst/>
        </p:spPr>
      </p:cxnSp>
      <p:sp>
        <p:nvSpPr>
          <p:cNvPr id="18" name="TextBox 17">
            <a:extLst>
              <a:ext uri="{FF2B5EF4-FFF2-40B4-BE49-F238E27FC236}">
                <a16:creationId xmlns:a16="http://schemas.microsoft.com/office/drawing/2014/main" id="{050022A8-4CE1-49F4-ACF3-0DE610E2DED6}"/>
              </a:ext>
            </a:extLst>
          </p:cNvPr>
          <p:cNvSpPr txBox="1"/>
          <p:nvPr/>
        </p:nvSpPr>
        <p:spPr bwMode="auto">
          <a:xfrm>
            <a:off x="5662507" y="5000604"/>
            <a:ext cx="928688" cy="191479"/>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Small data</a:t>
            </a:r>
          </a:p>
        </p:txBody>
      </p:sp>
      <p:sp>
        <p:nvSpPr>
          <p:cNvPr id="26" name="TextBox 25">
            <a:extLst>
              <a:ext uri="{FF2B5EF4-FFF2-40B4-BE49-F238E27FC236}">
                <a16:creationId xmlns:a16="http://schemas.microsoft.com/office/drawing/2014/main" id="{960B5369-B2E8-4018-9A6E-9C1FC488F739}"/>
              </a:ext>
            </a:extLst>
          </p:cNvPr>
          <p:cNvSpPr txBox="1"/>
          <p:nvPr/>
        </p:nvSpPr>
        <p:spPr bwMode="auto">
          <a:xfrm>
            <a:off x="7810103" y="3454398"/>
            <a:ext cx="483966" cy="745896"/>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S</a:t>
            </a:r>
            <a:endParaRPr lang="en-US" sz="2400" dirty="0"/>
          </a:p>
          <a:p>
            <a:pPr algn="ctr">
              <a:buClr>
                <a:schemeClr val="tx1"/>
              </a:buClr>
            </a:pPr>
            <a:r>
              <a:rPr lang="en-US" sz="1200" dirty="0"/>
              <a:t>AMF</a:t>
            </a:r>
          </a:p>
          <a:p>
            <a:pPr algn="ctr">
              <a:buClr>
                <a:schemeClr val="tx1"/>
              </a:buClr>
            </a:pPr>
            <a:br>
              <a:rPr lang="en-US" sz="1200" dirty="0"/>
            </a:br>
            <a:br>
              <a:rPr lang="en-US" sz="1200" dirty="0"/>
            </a:br>
            <a:endParaRPr lang="en-US" sz="1200" dirty="0"/>
          </a:p>
        </p:txBody>
      </p:sp>
      <p:cxnSp>
        <p:nvCxnSpPr>
          <p:cNvPr id="31" name="Connector: Elbow 30">
            <a:extLst>
              <a:ext uri="{FF2B5EF4-FFF2-40B4-BE49-F238E27FC236}">
                <a16:creationId xmlns:a16="http://schemas.microsoft.com/office/drawing/2014/main" id="{66E1FB32-E95C-4D54-B71C-217022D12EFE}"/>
              </a:ext>
            </a:extLst>
          </p:cNvPr>
          <p:cNvCxnSpPr>
            <a:cxnSpLocks/>
            <a:endCxn id="26" idx="2"/>
          </p:cNvCxnSpPr>
          <p:nvPr/>
        </p:nvCxnSpPr>
        <p:spPr bwMode="auto">
          <a:xfrm flipV="1">
            <a:off x="5463824" y="4200294"/>
            <a:ext cx="2588262" cy="636330"/>
          </a:xfrm>
          <a:prstGeom prst="bentConnector2">
            <a:avLst/>
          </a:prstGeom>
          <a:solidFill>
            <a:schemeClr val="accent1"/>
          </a:solidFill>
          <a:ln w="12700" cap="flat" cmpd="sng" algn="ctr">
            <a:solidFill>
              <a:schemeClr val="tx1"/>
            </a:solidFill>
            <a:prstDash val="solid"/>
            <a:round/>
            <a:headEnd type="triangle"/>
            <a:tailEnd type="triangle"/>
          </a:ln>
          <a:effectLst/>
        </p:spPr>
      </p:cxnSp>
      <p:cxnSp>
        <p:nvCxnSpPr>
          <p:cNvPr id="33" name="Straight Arrow Connector 32">
            <a:extLst>
              <a:ext uri="{FF2B5EF4-FFF2-40B4-BE49-F238E27FC236}">
                <a16:creationId xmlns:a16="http://schemas.microsoft.com/office/drawing/2014/main" id="{9A0035C5-0880-452E-A856-DC332612ABEC}"/>
              </a:ext>
            </a:extLst>
          </p:cNvPr>
          <p:cNvCxnSpPr>
            <a:cxnSpLocks/>
          </p:cNvCxnSpPr>
          <p:nvPr/>
        </p:nvCxnSpPr>
        <p:spPr bwMode="auto">
          <a:xfrm>
            <a:off x="7303910" y="5102812"/>
            <a:ext cx="1116672" cy="0"/>
          </a:xfrm>
          <a:prstGeom prst="straightConnector1">
            <a:avLst/>
          </a:prstGeom>
          <a:solidFill>
            <a:schemeClr val="accent1"/>
          </a:solidFill>
          <a:ln w="12700" cap="flat" cmpd="sng" algn="ctr">
            <a:solidFill>
              <a:schemeClr val="tx1"/>
            </a:solidFill>
            <a:prstDash val="solid"/>
            <a:round/>
            <a:headEnd type="triangle"/>
            <a:tailEnd type="triangle"/>
          </a:ln>
          <a:effectLst/>
        </p:spPr>
      </p:cxnSp>
      <p:sp>
        <p:nvSpPr>
          <p:cNvPr id="35" name="TextBox 34">
            <a:extLst>
              <a:ext uri="{FF2B5EF4-FFF2-40B4-BE49-F238E27FC236}">
                <a16:creationId xmlns:a16="http://schemas.microsoft.com/office/drawing/2014/main" id="{B2017479-2137-4125-86F6-82F314E6A0C1}"/>
              </a:ext>
            </a:extLst>
          </p:cNvPr>
          <p:cNvSpPr txBox="1"/>
          <p:nvPr/>
        </p:nvSpPr>
        <p:spPr bwMode="auto">
          <a:xfrm>
            <a:off x="9821817" y="2667732"/>
            <a:ext cx="483966" cy="369891"/>
          </a:xfrm>
          <a:prstGeom prst="rect">
            <a:avLst/>
          </a:prstGeom>
          <a:noFill/>
          <a:ln w="12700">
            <a:noFill/>
            <a:miter lim="800000"/>
            <a:headEnd/>
            <a:tailEnd/>
          </a:ln>
        </p:spPr>
        <p:txBody>
          <a:bodyPr vert="horz" wrap="none" lIns="72000" tIns="36000" rIns="73152" bIns="36576" numCol="1" rtlCol="0" anchor="t" anchorCtr="0" compatLnSpc="1">
            <a:prstTxWarp prst="textNoShape">
              <a:avLst/>
            </a:prstTxWarp>
            <a:noAutofit/>
          </a:bodyPr>
          <a:lstStyle/>
          <a:p>
            <a:pPr algn="l">
              <a:buClr>
                <a:schemeClr val="tx1"/>
              </a:buClr>
            </a:pPr>
            <a:r>
              <a:rPr lang="sv-SE" sz="2000" dirty="0"/>
              <a:t>DN</a:t>
            </a:r>
          </a:p>
        </p:txBody>
      </p:sp>
      <p:cxnSp>
        <p:nvCxnSpPr>
          <p:cNvPr id="37" name="Connector: Elbow 36">
            <a:extLst>
              <a:ext uri="{FF2B5EF4-FFF2-40B4-BE49-F238E27FC236}">
                <a16:creationId xmlns:a16="http://schemas.microsoft.com/office/drawing/2014/main" id="{7DBB0BC3-6BC4-4B28-874A-8A9364B66B06}"/>
              </a:ext>
            </a:extLst>
          </p:cNvPr>
          <p:cNvCxnSpPr>
            <a:cxnSpLocks/>
            <a:stCxn id="26" idx="3"/>
          </p:cNvCxnSpPr>
          <p:nvPr/>
        </p:nvCxnSpPr>
        <p:spPr bwMode="auto">
          <a:xfrm flipV="1">
            <a:off x="8294069" y="2904894"/>
            <a:ext cx="1127828" cy="922452"/>
          </a:xfrm>
          <a:prstGeom prst="bentConnector3">
            <a:avLst>
              <a:gd name="adj1" fmla="val 50000"/>
            </a:avLst>
          </a:prstGeom>
          <a:solidFill>
            <a:schemeClr val="accent1"/>
          </a:solidFill>
          <a:ln w="12700" cap="flat" cmpd="sng" algn="ctr">
            <a:solidFill>
              <a:schemeClr val="tx1"/>
            </a:solidFill>
            <a:prstDash val="solid"/>
            <a:round/>
            <a:headEnd type="triangle"/>
            <a:tailEnd type="triangle"/>
          </a:ln>
          <a:effectLst/>
        </p:spPr>
      </p:cxnSp>
      <p:cxnSp>
        <p:nvCxnSpPr>
          <p:cNvPr id="39" name="Connector: Elbow 38">
            <a:extLst>
              <a:ext uri="{FF2B5EF4-FFF2-40B4-BE49-F238E27FC236}">
                <a16:creationId xmlns:a16="http://schemas.microsoft.com/office/drawing/2014/main" id="{771A83BA-DCA8-4D5F-86DD-69626D195362}"/>
              </a:ext>
            </a:extLst>
          </p:cNvPr>
          <p:cNvCxnSpPr>
            <a:cxnSpLocks/>
            <a:stCxn id="14" idx="3"/>
          </p:cNvCxnSpPr>
          <p:nvPr/>
        </p:nvCxnSpPr>
        <p:spPr bwMode="auto">
          <a:xfrm flipV="1">
            <a:off x="8925117" y="3274400"/>
            <a:ext cx="1278728" cy="1787852"/>
          </a:xfrm>
          <a:prstGeom prst="bentConnector2">
            <a:avLst/>
          </a:prstGeom>
          <a:solidFill>
            <a:schemeClr val="accent1"/>
          </a:solidFill>
          <a:ln w="12700" cap="flat" cmpd="sng" algn="ctr">
            <a:solidFill>
              <a:schemeClr val="tx1"/>
            </a:solidFill>
            <a:prstDash val="solid"/>
            <a:round/>
            <a:headEnd type="triangle"/>
            <a:tailEnd type="triangle"/>
          </a:ln>
          <a:effectLst/>
        </p:spPr>
      </p:cxnSp>
      <p:sp>
        <p:nvSpPr>
          <p:cNvPr id="41" name="TextBox 40">
            <a:extLst>
              <a:ext uri="{FF2B5EF4-FFF2-40B4-BE49-F238E27FC236}">
                <a16:creationId xmlns:a16="http://schemas.microsoft.com/office/drawing/2014/main" id="{29F7583A-17D6-42A2-9D6C-8BFA588A50D9}"/>
              </a:ext>
            </a:extLst>
          </p:cNvPr>
          <p:cNvSpPr txBox="1"/>
          <p:nvPr/>
        </p:nvSpPr>
        <p:spPr bwMode="auto">
          <a:xfrm>
            <a:off x="5171238" y="2326394"/>
            <a:ext cx="1932822" cy="1227722"/>
          </a:xfrm>
          <a:prstGeom prst="rect">
            <a:avLst/>
          </a:prstGeom>
          <a:noFill/>
          <a:ln w="12700">
            <a:solidFill>
              <a:srgbClr val="FF0000"/>
            </a:solid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400" i="1" dirty="0"/>
              <a:t>1. Small data transported over the NAS protocol (control plane between UE and Core Network</a:t>
            </a:r>
          </a:p>
        </p:txBody>
      </p:sp>
      <p:sp>
        <p:nvSpPr>
          <p:cNvPr id="42" name="TextBox 41">
            <a:extLst>
              <a:ext uri="{FF2B5EF4-FFF2-40B4-BE49-F238E27FC236}">
                <a16:creationId xmlns:a16="http://schemas.microsoft.com/office/drawing/2014/main" id="{32896A06-1BFC-4D76-B9F6-830D184C746A}"/>
              </a:ext>
            </a:extLst>
          </p:cNvPr>
          <p:cNvSpPr txBox="1"/>
          <p:nvPr/>
        </p:nvSpPr>
        <p:spPr bwMode="auto">
          <a:xfrm>
            <a:off x="4943853" y="5509297"/>
            <a:ext cx="2762768" cy="766248"/>
          </a:xfrm>
          <a:prstGeom prst="rect">
            <a:avLst/>
          </a:prstGeom>
          <a:noFill/>
          <a:ln w="12700">
            <a:solidFill>
              <a:srgbClr val="FF0000"/>
            </a:solid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400" i="1" dirty="0"/>
              <a:t>2. Small data transported over PDCP (User Plane between the UE and the base station)</a:t>
            </a:r>
          </a:p>
        </p:txBody>
      </p:sp>
      <p:cxnSp>
        <p:nvCxnSpPr>
          <p:cNvPr id="44" name="Straight Arrow Connector 43">
            <a:extLst>
              <a:ext uri="{FF2B5EF4-FFF2-40B4-BE49-F238E27FC236}">
                <a16:creationId xmlns:a16="http://schemas.microsoft.com/office/drawing/2014/main" id="{F0F10227-BDE3-4EDE-AB7E-8F0AF6441EF0}"/>
              </a:ext>
            </a:extLst>
          </p:cNvPr>
          <p:cNvCxnSpPr>
            <a:cxnSpLocks/>
          </p:cNvCxnSpPr>
          <p:nvPr/>
        </p:nvCxnSpPr>
        <p:spPr bwMode="auto">
          <a:xfrm>
            <a:off x="6031286" y="3554116"/>
            <a:ext cx="0" cy="1173206"/>
          </a:xfrm>
          <a:prstGeom prst="straightConnector1">
            <a:avLst/>
          </a:prstGeom>
          <a:solidFill>
            <a:schemeClr val="accent1"/>
          </a:solidFill>
          <a:ln w="12700" cap="flat" cmpd="sng" algn="ctr">
            <a:solidFill>
              <a:srgbClr val="FF0000"/>
            </a:solidFill>
            <a:prstDash val="solid"/>
            <a:round/>
            <a:headEnd type="none" w="med" len="med"/>
            <a:tailEnd type="triangle"/>
          </a:ln>
          <a:effectLst/>
        </p:spPr>
      </p:cxnSp>
      <p:cxnSp>
        <p:nvCxnSpPr>
          <p:cNvPr id="46" name="Straight Arrow Connector 45">
            <a:extLst>
              <a:ext uri="{FF2B5EF4-FFF2-40B4-BE49-F238E27FC236}">
                <a16:creationId xmlns:a16="http://schemas.microsoft.com/office/drawing/2014/main" id="{101501C2-89E1-4F6E-96AA-B59C65C558D8}"/>
              </a:ext>
            </a:extLst>
          </p:cNvPr>
          <p:cNvCxnSpPr>
            <a:cxnSpLocks/>
          </p:cNvCxnSpPr>
          <p:nvPr/>
        </p:nvCxnSpPr>
        <p:spPr bwMode="auto">
          <a:xfrm flipV="1">
            <a:off x="5916228" y="5173122"/>
            <a:ext cx="5672" cy="327980"/>
          </a:xfrm>
          <a:prstGeom prst="straightConnector1">
            <a:avLst/>
          </a:prstGeom>
          <a:solidFill>
            <a:schemeClr val="accent1"/>
          </a:solidFill>
          <a:ln w="12700" cap="flat" cmpd="sng" algn="ctr">
            <a:solidFill>
              <a:srgbClr val="FF0000"/>
            </a:solidFill>
            <a:prstDash val="solid"/>
            <a:round/>
            <a:headEnd type="none" w="med" len="med"/>
            <a:tailEnd type="triangle"/>
          </a:ln>
          <a:effectLst/>
        </p:spPr>
      </p:cxnSp>
      <p:sp>
        <p:nvSpPr>
          <p:cNvPr id="27" name="Freeform 34">
            <a:extLst>
              <a:ext uri="{FF2B5EF4-FFF2-40B4-BE49-F238E27FC236}">
                <a16:creationId xmlns:a16="http://schemas.microsoft.com/office/drawing/2014/main" id="{5C437B48-94CB-425F-B22A-3678B878A7F2}"/>
              </a:ext>
            </a:extLst>
          </p:cNvPr>
          <p:cNvSpPr>
            <a:spLocks noChangeAspect="1"/>
          </p:cNvSpPr>
          <p:nvPr/>
        </p:nvSpPr>
        <p:spPr bwMode="auto">
          <a:xfrm>
            <a:off x="9421898" y="2330372"/>
            <a:ext cx="1283804" cy="980814"/>
          </a:xfrm>
          <a:custGeom>
            <a:avLst/>
            <a:gdLst>
              <a:gd name="T0" fmla="*/ 15322411 w 522"/>
              <a:gd name="T1" fmla="*/ 59674397 h 399"/>
              <a:gd name="T2" fmla="*/ 4342078 w 522"/>
              <a:gd name="T3" fmla="*/ 44798810 h 399"/>
              <a:gd name="T4" fmla="*/ 0 w 522"/>
              <a:gd name="T5" fmla="*/ 34281387 h 399"/>
              <a:gd name="T6" fmla="*/ 13445428 w 522"/>
              <a:gd name="T7" fmla="*/ 18556182 h 399"/>
              <a:gd name="T8" fmla="*/ 25222172 w 522"/>
              <a:gd name="T9" fmla="*/ 6870450 h 399"/>
              <a:gd name="T10" fmla="*/ 46815215 w 522"/>
              <a:gd name="T11" fmla="*/ 0 h 399"/>
              <a:gd name="T12" fmla="*/ 63288766 w 522"/>
              <a:gd name="T13" fmla="*/ 12029493 h 399"/>
              <a:gd name="T14" fmla="*/ 72398755 w 522"/>
              <a:gd name="T15" fmla="*/ 14239600 h 399"/>
              <a:gd name="T16" fmla="*/ 72664127 w 522"/>
              <a:gd name="T17" fmla="*/ 16070027 h 399"/>
              <a:gd name="T18" fmla="*/ 70827127 w 522"/>
              <a:gd name="T19" fmla="*/ 16343079 h 399"/>
              <a:gd name="T20" fmla="*/ 62629961 w 522"/>
              <a:gd name="T21" fmla="*/ 14718417 h 399"/>
              <a:gd name="T22" fmla="*/ 61056958 w 522"/>
              <a:gd name="T23" fmla="*/ 13728968 h 399"/>
              <a:gd name="T24" fmla="*/ 33482122 w 522"/>
              <a:gd name="T25" fmla="*/ 11543714 h 399"/>
              <a:gd name="T26" fmla="*/ 32488820 w 522"/>
              <a:gd name="T27" fmla="*/ 12179925 h 399"/>
              <a:gd name="T28" fmla="*/ 25222172 w 522"/>
              <a:gd name="T29" fmla="*/ 9566315 h 399"/>
              <a:gd name="T30" fmla="*/ 16166319 w 522"/>
              <a:gd name="T31" fmla="*/ 18556182 h 399"/>
              <a:gd name="T32" fmla="*/ 16166319 w 522"/>
              <a:gd name="T33" fmla="*/ 21233511 h 399"/>
              <a:gd name="T34" fmla="*/ 15171460 w 522"/>
              <a:gd name="T35" fmla="*/ 21746290 h 399"/>
              <a:gd name="T36" fmla="*/ 6693185 w 522"/>
              <a:gd name="T37" fmla="*/ 43474041 h 399"/>
              <a:gd name="T38" fmla="*/ 7061207 w 522"/>
              <a:gd name="T39" fmla="*/ 44949086 h 399"/>
              <a:gd name="T40" fmla="*/ 15322411 w 522"/>
              <a:gd name="T41" fmla="*/ 57005579 h 399"/>
              <a:gd name="T42" fmla="*/ 18890363 w 522"/>
              <a:gd name="T43" fmla="*/ 56345442 h 399"/>
              <a:gd name="T44" fmla="*/ 20728615 w 522"/>
              <a:gd name="T45" fmla="*/ 57005579 h 399"/>
              <a:gd name="T46" fmla="*/ 31006315 w 522"/>
              <a:gd name="T47" fmla="*/ 63989791 h 399"/>
              <a:gd name="T48" fmla="*/ 40750026 w 522"/>
              <a:gd name="T49" fmla="*/ 58986125 h 399"/>
              <a:gd name="T50" fmla="*/ 41749956 w 522"/>
              <a:gd name="T51" fmla="*/ 59314265 h 399"/>
              <a:gd name="T52" fmla="*/ 57914511 w 522"/>
              <a:gd name="T53" fmla="*/ 56495062 h 399"/>
              <a:gd name="T54" fmla="*/ 58910619 w 522"/>
              <a:gd name="T55" fmla="*/ 55859731 h 399"/>
              <a:gd name="T56" fmla="*/ 66484669 w 522"/>
              <a:gd name="T57" fmla="*/ 58324971 h 399"/>
              <a:gd name="T58" fmla="*/ 76585036 w 522"/>
              <a:gd name="T59" fmla="*/ 48279962 h 399"/>
              <a:gd name="T60" fmla="*/ 77737381 w 522"/>
              <a:gd name="T61" fmla="*/ 46806105 h 399"/>
              <a:gd name="T62" fmla="*/ 85155076 w 522"/>
              <a:gd name="T63" fmla="*/ 38294923 h 399"/>
              <a:gd name="T64" fmla="*/ 76585036 w 522"/>
              <a:gd name="T65" fmla="*/ 29241337 h 399"/>
              <a:gd name="T66" fmla="*/ 76228470 w 522"/>
              <a:gd name="T67" fmla="*/ 28249952 h 399"/>
              <a:gd name="T68" fmla="*/ 74390161 w 522"/>
              <a:gd name="T69" fmla="*/ 19880759 h 399"/>
              <a:gd name="T70" fmla="*/ 74747809 w 522"/>
              <a:gd name="T71" fmla="*/ 17899842 h 399"/>
              <a:gd name="T72" fmla="*/ 79087081 w 522"/>
              <a:gd name="T73" fmla="*/ 26420054 h 399"/>
              <a:gd name="T74" fmla="*/ 79087081 w 522"/>
              <a:gd name="T75" fmla="*/ 27411003 h 399"/>
              <a:gd name="T76" fmla="*/ 79304899 w 522"/>
              <a:gd name="T77" fmla="*/ 49118805 h 399"/>
              <a:gd name="T78" fmla="*/ 66484669 w 522"/>
              <a:gd name="T79" fmla="*/ 61019112 h 399"/>
              <a:gd name="T80" fmla="*/ 48438070 w 522"/>
              <a:gd name="T81" fmla="*/ 64343038 h 399"/>
              <a:gd name="T82" fmla="*/ 41262602 w 522"/>
              <a:gd name="T83" fmla="*/ 62160644 h 399"/>
              <a:gd name="T84" fmla="*/ 18668376 w 522"/>
              <a:gd name="T85" fmla="*/ 59190764 h 39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522"/>
              <a:gd name="T130" fmla="*/ 0 h 399"/>
              <a:gd name="T131" fmla="*/ 522 w 522"/>
              <a:gd name="T132" fmla="*/ 399 h 39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522" h="399">
                <a:moveTo>
                  <a:pt x="111" y="354"/>
                </a:moveTo>
                <a:cubicBezTo>
                  <a:pt x="105" y="356"/>
                  <a:pt x="98" y="357"/>
                  <a:pt x="91" y="357"/>
                </a:cubicBezTo>
                <a:cubicBezTo>
                  <a:pt x="91" y="357"/>
                  <a:pt x="91" y="357"/>
                  <a:pt x="91" y="357"/>
                </a:cubicBezTo>
                <a:cubicBezTo>
                  <a:pt x="53" y="357"/>
                  <a:pt x="23" y="326"/>
                  <a:pt x="23" y="288"/>
                </a:cubicBezTo>
                <a:cubicBezTo>
                  <a:pt x="23" y="288"/>
                  <a:pt x="23" y="288"/>
                  <a:pt x="23" y="288"/>
                </a:cubicBezTo>
                <a:cubicBezTo>
                  <a:pt x="23" y="281"/>
                  <a:pt x="24" y="275"/>
                  <a:pt x="26" y="268"/>
                </a:cubicBezTo>
                <a:cubicBezTo>
                  <a:pt x="26" y="268"/>
                  <a:pt x="26" y="268"/>
                  <a:pt x="26" y="268"/>
                </a:cubicBezTo>
                <a:cubicBezTo>
                  <a:pt x="10" y="252"/>
                  <a:pt x="0" y="230"/>
                  <a:pt x="0" y="205"/>
                </a:cubicBezTo>
                <a:cubicBezTo>
                  <a:pt x="0" y="205"/>
                  <a:pt x="0" y="205"/>
                  <a:pt x="0" y="205"/>
                </a:cubicBezTo>
                <a:cubicBezTo>
                  <a:pt x="0" y="159"/>
                  <a:pt x="35" y="120"/>
                  <a:pt x="81" y="115"/>
                </a:cubicBezTo>
                <a:cubicBezTo>
                  <a:pt x="81" y="115"/>
                  <a:pt x="81" y="115"/>
                  <a:pt x="81" y="115"/>
                </a:cubicBezTo>
                <a:cubicBezTo>
                  <a:pt x="80" y="114"/>
                  <a:pt x="80" y="112"/>
                  <a:pt x="80" y="111"/>
                </a:cubicBezTo>
                <a:cubicBezTo>
                  <a:pt x="80" y="111"/>
                  <a:pt x="80" y="111"/>
                  <a:pt x="80" y="111"/>
                </a:cubicBezTo>
                <a:cubicBezTo>
                  <a:pt x="80" y="72"/>
                  <a:pt x="111" y="41"/>
                  <a:pt x="150" y="41"/>
                </a:cubicBezTo>
                <a:cubicBezTo>
                  <a:pt x="150" y="41"/>
                  <a:pt x="150" y="41"/>
                  <a:pt x="150" y="41"/>
                </a:cubicBezTo>
                <a:cubicBezTo>
                  <a:pt x="164" y="41"/>
                  <a:pt x="177" y="46"/>
                  <a:pt x="188" y="53"/>
                </a:cubicBezTo>
                <a:cubicBezTo>
                  <a:pt x="188" y="53"/>
                  <a:pt x="188" y="53"/>
                  <a:pt x="188" y="53"/>
                </a:cubicBezTo>
                <a:cubicBezTo>
                  <a:pt x="206" y="21"/>
                  <a:pt x="240" y="0"/>
                  <a:pt x="278" y="0"/>
                </a:cubicBezTo>
                <a:cubicBezTo>
                  <a:pt x="278" y="0"/>
                  <a:pt x="278" y="0"/>
                  <a:pt x="278" y="0"/>
                </a:cubicBezTo>
                <a:cubicBezTo>
                  <a:pt x="324" y="0"/>
                  <a:pt x="363" y="30"/>
                  <a:pt x="376" y="72"/>
                </a:cubicBezTo>
                <a:cubicBezTo>
                  <a:pt x="376" y="72"/>
                  <a:pt x="376" y="72"/>
                  <a:pt x="376" y="72"/>
                </a:cubicBezTo>
                <a:cubicBezTo>
                  <a:pt x="379" y="72"/>
                  <a:pt x="381" y="71"/>
                  <a:pt x="383" y="71"/>
                </a:cubicBezTo>
                <a:cubicBezTo>
                  <a:pt x="383" y="71"/>
                  <a:pt x="383" y="71"/>
                  <a:pt x="383" y="71"/>
                </a:cubicBezTo>
                <a:cubicBezTo>
                  <a:pt x="400" y="71"/>
                  <a:pt x="416" y="76"/>
                  <a:pt x="430" y="85"/>
                </a:cubicBezTo>
                <a:cubicBezTo>
                  <a:pt x="430" y="85"/>
                  <a:pt x="430" y="85"/>
                  <a:pt x="430" y="85"/>
                </a:cubicBezTo>
                <a:cubicBezTo>
                  <a:pt x="430" y="85"/>
                  <a:pt x="430" y="85"/>
                  <a:pt x="430" y="85"/>
                </a:cubicBezTo>
                <a:cubicBezTo>
                  <a:pt x="433" y="87"/>
                  <a:pt x="434" y="92"/>
                  <a:pt x="432" y="96"/>
                </a:cubicBezTo>
                <a:cubicBezTo>
                  <a:pt x="432" y="96"/>
                  <a:pt x="432" y="96"/>
                  <a:pt x="432" y="96"/>
                </a:cubicBezTo>
                <a:cubicBezTo>
                  <a:pt x="430" y="100"/>
                  <a:pt x="425" y="101"/>
                  <a:pt x="421" y="98"/>
                </a:cubicBezTo>
                <a:cubicBezTo>
                  <a:pt x="421" y="98"/>
                  <a:pt x="421" y="98"/>
                  <a:pt x="421" y="98"/>
                </a:cubicBezTo>
                <a:cubicBezTo>
                  <a:pt x="410" y="91"/>
                  <a:pt x="397" y="87"/>
                  <a:pt x="383" y="87"/>
                </a:cubicBezTo>
                <a:cubicBezTo>
                  <a:pt x="383" y="87"/>
                  <a:pt x="383" y="87"/>
                  <a:pt x="383" y="87"/>
                </a:cubicBezTo>
                <a:cubicBezTo>
                  <a:pt x="379" y="87"/>
                  <a:pt x="376" y="88"/>
                  <a:pt x="372" y="88"/>
                </a:cubicBezTo>
                <a:cubicBezTo>
                  <a:pt x="372" y="88"/>
                  <a:pt x="372" y="88"/>
                  <a:pt x="372" y="88"/>
                </a:cubicBezTo>
                <a:cubicBezTo>
                  <a:pt x="368" y="89"/>
                  <a:pt x="364" y="86"/>
                  <a:pt x="363" y="82"/>
                </a:cubicBezTo>
                <a:cubicBezTo>
                  <a:pt x="363" y="82"/>
                  <a:pt x="363" y="82"/>
                  <a:pt x="363" y="82"/>
                </a:cubicBezTo>
                <a:cubicBezTo>
                  <a:pt x="354" y="44"/>
                  <a:pt x="319" y="16"/>
                  <a:pt x="278" y="16"/>
                </a:cubicBezTo>
                <a:cubicBezTo>
                  <a:pt x="278" y="16"/>
                  <a:pt x="278" y="16"/>
                  <a:pt x="278" y="16"/>
                </a:cubicBezTo>
                <a:cubicBezTo>
                  <a:pt x="242" y="16"/>
                  <a:pt x="212" y="38"/>
                  <a:pt x="199" y="69"/>
                </a:cubicBezTo>
                <a:cubicBezTo>
                  <a:pt x="199" y="69"/>
                  <a:pt x="199" y="69"/>
                  <a:pt x="199" y="69"/>
                </a:cubicBezTo>
                <a:cubicBezTo>
                  <a:pt x="198" y="71"/>
                  <a:pt x="195" y="73"/>
                  <a:pt x="193" y="73"/>
                </a:cubicBezTo>
                <a:cubicBezTo>
                  <a:pt x="193" y="73"/>
                  <a:pt x="193" y="73"/>
                  <a:pt x="193" y="73"/>
                </a:cubicBezTo>
                <a:cubicBezTo>
                  <a:pt x="190" y="74"/>
                  <a:pt x="188" y="73"/>
                  <a:pt x="186" y="72"/>
                </a:cubicBezTo>
                <a:cubicBezTo>
                  <a:pt x="186" y="72"/>
                  <a:pt x="186" y="72"/>
                  <a:pt x="186" y="72"/>
                </a:cubicBezTo>
                <a:cubicBezTo>
                  <a:pt x="176" y="63"/>
                  <a:pt x="164" y="57"/>
                  <a:pt x="150" y="57"/>
                </a:cubicBezTo>
                <a:cubicBezTo>
                  <a:pt x="150" y="57"/>
                  <a:pt x="150" y="57"/>
                  <a:pt x="150" y="57"/>
                </a:cubicBezTo>
                <a:cubicBezTo>
                  <a:pt x="120" y="57"/>
                  <a:pt x="96" y="81"/>
                  <a:pt x="96" y="111"/>
                </a:cubicBezTo>
                <a:cubicBezTo>
                  <a:pt x="96" y="111"/>
                  <a:pt x="96" y="111"/>
                  <a:pt x="96" y="111"/>
                </a:cubicBezTo>
                <a:cubicBezTo>
                  <a:pt x="96" y="114"/>
                  <a:pt x="97" y="118"/>
                  <a:pt x="97" y="121"/>
                </a:cubicBezTo>
                <a:cubicBezTo>
                  <a:pt x="97" y="121"/>
                  <a:pt x="97" y="121"/>
                  <a:pt x="97" y="121"/>
                </a:cubicBezTo>
                <a:cubicBezTo>
                  <a:pt x="98" y="123"/>
                  <a:pt x="97" y="126"/>
                  <a:pt x="96" y="127"/>
                </a:cubicBezTo>
                <a:cubicBezTo>
                  <a:pt x="96" y="127"/>
                  <a:pt x="96" y="127"/>
                  <a:pt x="96" y="127"/>
                </a:cubicBezTo>
                <a:cubicBezTo>
                  <a:pt x="94" y="129"/>
                  <a:pt x="92" y="130"/>
                  <a:pt x="90" y="130"/>
                </a:cubicBezTo>
                <a:cubicBezTo>
                  <a:pt x="90" y="130"/>
                  <a:pt x="90" y="130"/>
                  <a:pt x="90" y="130"/>
                </a:cubicBezTo>
                <a:cubicBezTo>
                  <a:pt x="49" y="131"/>
                  <a:pt x="16" y="164"/>
                  <a:pt x="16" y="205"/>
                </a:cubicBezTo>
                <a:cubicBezTo>
                  <a:pt x="16" y="205"/>
                  <a:pt x="16" y="205"/>
                  <a:pt x="16" y="205"/>
                </a:cubicBezTo>
                <a:cubicBezTo>
                  <a:pt x="16" y="227"/>
                  <a:pt x="25" y="247"/>
                  <a:pt x="40" y="260"/>
                </a:cubicBezTo>
                <a:cubicBezTo>
                  <a:pt x="40" y="260"/>
                  <a:pt x="40" y="260"/>
                  <a:pt x="40" y="260"/>
                </a:cubicBezTo>
                <a:cubicBezTo>
                  <a:pt x="43" y="263"/>
                  <a:pt x="43" y="266"/>
                  <a:pt x="42" y="269"/>
                </a:cubicBezTo>
                <a:cubicBezTo>
                  <a:pt x="42" y="269"/>
                  <a:pt x="42" y="269"/>
                  <a:pt x="42" y="269"/>
                </a:cubicBezTo>
                <a:cubicBezTo>
                  <a:pt x="40" y="275"/>
                  <a:pt x="39" y="282"/>
                  <a:pt x="39" y="288"/>
                </a:cubicBezTo>
                <a:cubicBezTo>
                  <a:pt x="39" y="288"/>
                  <a:pt x="39" y="288"/>
                  <a:pt x="39" y="288"/>
                </a:cubicBezTo>
                <a:cubicBezTo>
                  <a:pt x="39" y="318"/>
                  <a:pt x="62" y="341"/>
                  <a:pt x="91" y="341"/>
                </a:cubicBezTo>
                <a:cubicBezTo>
                  <a:pt x="91" y="341"/>
                  <a:pt x="91" y="341"/>
                  <a:pt x="91" y="341"/>
                </a:cubicBezTo>
                <a:cubicBezTo>
                  <a:pt x="99" y="341"/>
                  <a:pt x="106" y="340"/>
                  <a:pt x="112" y="337"/>
                </a:cubicBezTo>
                <a:cubicBezTo>
                  <a:pt x="112" y="337"/>
                  <a:pt x="112" y="337"/>
                  <a:pt x="112" y="337"/>
                </a:cubicBezTo>
                <a:cubicBezTo>
                  <a:pt x="114" y="336"/>
                  <a:pt x="116" y="336"/>
                  <a:pt x="118" y="337"/>
                </a:cubicBezTo>
                <a:cubicBezTo>
                  <a:pt x="118" y="337"/>
                  <a:pt x="118" y="337"/>
                  <a:pt x="118" y="337"/>
                </a:cubicBezTo>
                <a:cubicBezTo>
                  <a:pt x="120" y="338"/>
                  <a:pt x="122" y="339"/>
                  <a:pt x="123" y="341"/>
                </a:cubicBezTo>
                <a:cubicBezTo>
                  <a:pt x="123" y="341"/>
                  <a:pt x="123" y="341"/>
                  <a:pt x="123" y="341"/>
                </a:cubicBezTo>
                <a:cubicBezTo>
                  <a:pt x="132" y="366"/>
                  <a:pt x="156" y="383"/>
                  <a:pt x="184" y="383"/>
                </a:cubicBezTo>
                <a:cubicBezTo>
                  <a:pt x="184" y="383"/>
                  <a:pt x="184" y="383"/>
                  <a:pt x="184" y="383"/>
                </a:cubicBezTo>
                <a:cubicBezTo>
                  <a:pt x="206" y="383"/>
                  <a:pt x="225" y="373"/>
                  <a:pt x="237" y="357"/>
                </a:cubicBezTo>
                <a:cubicBezTo>
                  <a:pt x="237" y="357"/>
                  <a:pt x="237" y="357"/>
                  <a:pt x="237" y="357"/>
                </a:cubicBezTo>
                <a:cubicBezTo>
                  <a:pt x="238" y="355"/>
                  <a:pt x="240" y="354"/>
                  <a:pt x="242" y="353"/>
                </a:cubicBezTo>
                <a:cubicBezTo>
                  <a:pt x="242" y="353"/>
                  <a:pt x="242" y="353"/>
                  <a:pt x="242" y="353"/>
                </a:cubicBezTo>
                <a:cubicBezTo>
                  <a:pt x="244" y="353"/>
                  <a:pt x="246" y="354"/>
                  <a:pt x="248" y="355"/>
                </a:cubicBezTo>
                <a:cubicBezTo>
                  <a:pt x="248" y="355"/>
                  <a:pt x="248" y="355"/>
                  <a:pt x="248" y="355"/>
                </a:cubicBezTo>
                <a:cubicBezTo>
                  <a:pt x="259" y="364"/>
                  <a:pt x="273" y="369"/>
                  <a:pt x="288" y="369"/>
                </a:cubicBezTo>
                <a:cubicBezTo>
                  <a:pt x="288" y="369"/>
                  <a:pt x="288" y="369"/>
                  <a:pt x="288" y="369"/>
                </a:cubicBezTo>
                <a:cubicBezTo>
                  <a:pt x="312" y="369"/>
                  <a:pt x="333" y="356"/>
                  <a:pt x="344" y="338"/>
                </a:cubicBezTo>
                <a:cubicBezTo>
                  <a:pt x="344" y="338"/>
                  <a:pt x="344" y="338"/>
                  <a:pt x="344" y="338"/>
                </a:cubicBezTo>
                <a:cubicBezTo>
                  <a:pt x="345" y="336"/>
                  <a:pt x="347" y="334"/>
                  <a:pt x="350" y="334"/>
                </a:cubicBezTo>
                <a:cubicBezTo>
                  <a:pt x="350" y="334"/>
                  <a:pt x="350" y="334"/>
                  <a:pt x="350" y="334"/>
                </a:cubicBezTo>
                <a:cubicBezTo>
                  <a:pt x="352" y="334"/>
                  <a:pt x="354" y="334"/>
                  <a:pt x="356" y="336"/>
                </a:cubicBezTo>
                <a:cubicBezTo>
                  <a:pt x="356" y="336"/>
                  <a:pt x="356" y="336"/>
                  <a:pt x="356" y="336"/>
                </a:cubicBezTo>
                <a:cubicBezTo>
                  <a:pt x="367" y="344"/>
                  <a:pt x="380" y="349"/>
                  <a:pt x="395" y="349"/>
                </a:cubicBezTo>
                <a:cubicBezTo>
                  <a:pt x="395" y="349"/>
                  <a:pt x="395" y="349"/>
                  <a:pt x="395" y="349"/>
                </a:cubicBezTo>
                <a:cubicBezTo>
                  <a:pt x="428" y="349"/>
                  <a:pt x="455" y="322"/>
                  <a:pt x="455" y="289"/>
                </a:cubicBezTo>
                <a:cubicBezTo>
                  <a:pt x="455" y="289"/>
                  <a:pt x="455" y="289"/>
                  <a:pt x="455" y="289"/>
                </a:cubicBezTo>
                <a:cubicBezTo>
                  <a:pt x="455" y="289"/>
                  <a:pt x="455" y="288"/>
                  <a:pt x="455" y="288"/>
                </a:cubicBezTo>
                <a:cubicBezTo>
                  <a:pt x="455" y="288"/>
                  <a:pt x="455" y="288"/>
                  <a:pt x="455" y="288"/>
                </a:cubicBezTo>
                <a:cubicBezTo>
                  <a:pt x="455" y="284"/>
                  <a:pt x="458" y="280"/>
                  <a:pt x="462" y="280"/>
                </a:cubicBezTo>
                <a:cubicBezTo>
                  <a:pt x="462" y="280"/>
                  <a:pt x="462" y="280"/>
                  <a:pt x="462" y="280"/>
                </a:cubicBezTo>
                <a:cubicBezTo>
                  <a:pt x="487" y="276"/>
                  <a:pt x="506" y="255"/>
                  <a:pt x="506" y="229"/>
                </a:cubicBezTo>
                <a:cubicBezTo>
                  <a:pt x="506" y="229"/>
                  <a:pt x="506" y="229"/>
                  <a:pt x="506" y="229"/>
                </a:cubicBezTo>
                <a:cubicBezTo>
                  <a:pt x="506" y="203"/>
                  <a:pt x="486" y="181"/>
                  <a:pt x="460" y="178"/>
                </a:cubicBezTo>
                <a:cubicBezTo>
                  <a:pt x="460" y="178"/>
                  <a:pt x="460" y="178"/>
                  <a:pt x="460" y="178"/>
                </a:cubicBezTo>
                <a:cubicBezTo>
                  <a:pt x="458" y="178"/>
                  <a:pt x="456" y="177"/>
                  <a:pt x="455" y="175"/>
                </a:cubicBezTo>
                <a:cubicBezTo>
                  <a:pt x="455" y="175"/>
                  <a:pt x="455" y="175"/>
                  <a:pt x="455" y="175"/>
                </a:cubicBezTo>
                <a:cubicBezTo>
                  <a:pt x="453" y="173"/>
                  <a:pt x="453" y="171"/>
                  <a:pt x="453" y="169"/>
                </a:cubicBezTo>
                <a:cubicBezTo>
                  <a:pt x="453" y="169"/>
                  <a:pt x="453" y="169"/>
                  <a:pt x="453" y="169"/>
                </a:cubicBezTo>
                <a:cubicBezTo>
                  <a:pt x="454" y="165"/>
                  <a:pt x="454" y="162"/>
                  <a:pt x="454" y="158"/>
                </a:cubicBezTo>
                <a:cubicBezTo>
                  <a:pt x="454" y="158"/>
                  <a:pt x="454" y="158"/>
                  <a:pt x="454" y="158"/>
                </a:cubicBezTo>
                <a:cubicBezTo>
                  <a:pt x="454" y="143"/>
                  <a:pt x="449" y="130"/>
                  <a:pt x="442" y="119"/>
                </a:cubicBezTo>
                <a:cubicBezTo>
                  <a:pt x="442" y="119"/>
                  <a:pt x="442" y="119"/>
                  <a:pt x="442" y="119"/>
                </a:cubicBezTo>
                <a:cubicBezTo>
                  <a:pt x="439" y="115"/>
                  <a:pt x="440" y="110"/>
                  <a:pt x="444" y="107"/>
                </a:cubicBezTo>
                <a:cubicBezTo>
                  <a:pt x="444" y="107"/>
                  <a:pt x="444" y="107"/>
                  <a:pt x="444" y="107"/>
                </a:cubicBezTo>
                <a:cubicBezTo>
                  <a:pt x="448" y="105"/>
                  <a:pt x="453" y="106"/>
                  <a:pt x="455" y="110"/>
                </a:cubicBezTo>
                <a:cubicBezTo>
                  <a:pt x="455" y="110"/>
                  <a:pt x="455" y="110"/>
                  <a:pt x="455" y="110"/>
                </a:cubicBezTo>
                <a:cubicBezTo>
                  <a:pt x="464" y="123"/>
                  <a:pt x="470" y="140"/>
                  <a:pt x="470" y="158"/>
                </a:cubicBezTo>
                <a:cubicBezTo>
                  <a:pt x="470" y="158"/>
                  <a:pt x="470" y="158"/>
                  <a:pt x="470" y="158"/>
                </a:cubicBezTo>
                <a:cubicBezTo>
                  <a:pt x="470" y="160"/>
                  <a:pt x="470" y="162"/>
                  <a:pt x="470" y="164"/>
                </a:cubicBezTo>
                <a:cubicBezTo>
                  <a:pt x="470" y="164"/>
                  <a:pt x="470" y="164"/>
                  <a:pt x="470" y="164"/>
                </a:cubicBezTo>
                <a:cubicBezTo>
                  <a:pt x="500" y="170"/>
                  <a:pt x="522" y="197"/>
                  <a:pt x="522" y="229"/>
                </a:cubicBezTo>
                <a:cubicBezTo>
                  <a:pt x="522" y="229"/>
                  <a:pt x="522" y="229"/>
                  <a:pt x="522" y="229"/>
                </a:cubicBezTo>
                <a:cubicBezTo>
                  <a:pt x="522" y="261"/>
                  <a:pt x="500" y="287"/>
                  <a:pt x="471" y="294"/>
                </a:cubicBezTo>
                <a:cubicBezTo>
                  <a:pt x="471" y="294"/>
                  <a:pt x="471" y="294"/>
                  <a:pt x="471" y="294"/>
                </a:cubicBezTo>
                <a:cubicBezTo>
                  <a:pt x="468" y="334"/>
                  <a:pt x="435" y="365"/>
                  <a:pt x="395" y="365"/>
                </a:cubicBezTo>
                <a:cubicBezTo>
                  <a:pt x="395" y="365"/>
                  <a:pt x="395" y="365"/>
                  <a:pt x="395" y="365"/>
                </a:cubicBezTo>
                <a:cubicBezTo>
                  <a:pt x="379" y="365"/>
                  <a:pt x="365" y="361"/>
                  <a:pt x="353" y="353"/>
                </a:cubicBezTo>
                <a:cubicBezTo>
                  <a:pt x="353" y="353"/>
                  <a:pt x="353" y="353"/>
                  <a:pt x="353" y="353"/>
                </a:cubicBezTo>
                <a:cubicBezTo>
                  <a:pt x="338" y="372"/>
                  <a:pt x="315" y="385"/>
                  <a:pt x="288" y="385"/>
                </a:cubicBezTo>
                <a:cubicBezTo>
                  <a:pt x="288" y="385"/>
                  <a:pt x="288" y="385"/>
                  <a:pt x="288" y="385"/>
                </a:cubicBezTo>
                <a:cubicBezTo>
                  <a:pt x="272" y="385"/>
                  <a:pt x="257" y="380"/>
                  <a:pt x="245" y="372"/>
                </a:cubicBezTo>
                <a:cubicBezTo>
                  <a:pt x="245" y="372"/>
                  <a:pt x="245" y="372"/>
                  <a:pt x="245" y="372"/>
                </a:cubicBezTo>
                <a:cubicBezTo>
                  <a:pt x="230" y="389"/>
                  <a:pt x="208" y="399"/>
                  <a:pt x="184" y="399"/>
                </a:cubicBezTo>
                <a:cubicBezTo>
                  <a:pt x="184" y="399"/>
                  <a:pt x="184" y="399"/>
                  <a:pt x="184" y="399"/>
                </a:cubicBezTo>
                <a:cubicBezTo>
                  <a:pt x="152" y="399"/>
                  <a:pt x="125" y="381"/>
                  <a:pt x="111" y="354"/>
                </a:cubicBezTo>
                <a:close/>
              </a:path>
            </a:pathLst>
          </a:custGeom>
          <a:solidFill>
            <a:schemeClr val="tx1"/>
          </a:solidFill>
          <a:ln>
            <a:noFill/>
          </a:ln>
        </p:spPr>
        <p:txBody>
          <a:bodyPr anchor="ctr"/>
          <a:lstStyle/>
          <a:p>
            <a:endParaRPr lang="en-US" sz="1600"/>
          </a:p>
        </p:txBody>
      </p:sp>
      <p:sp>
        <p:nvSpPr>
          <p:cNvPr id="13" name="TextBox 12">
            <a:extLst>
              <a:ext uri="{FF2B5EF4-FFF2-40B4-BE49-F238E27FC236}">
                <a16:creationId xmlns:a16="http://schemas.microsoft.com/office/drawing/2014/main" id="{C0EDAA5B-7A3A-4F73-B6C2-3FE88F7C6FFE}"/>
              </a:ext>
            </a:extLst>
          </p:cNvPr>
          <p:cNvSpPr txBox="1"/>
          <p:nvPr/>
        </p:nvSpPr>
        <p:spPr bwMode="auto">
          <a:xfrm>
            <a:off x="5648473" y="4727322"/>
            <a:ext cx="940310" cy="218599"/>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Small data</a:t>
            </a:r>
          </a:p>
        </p:txBody>
      </p:sp>
      <p:sp>
        <p:nvSpPr>
          <p:cNvPr id="40" name="TextBox 39">
            <a:extLst>
              <a:ext uri="{FF2B5EF4-FFF2-40B4-BE49-F238E27FC236}">
                <a16:creationId xmlns:a16="http://schemas.microsoft.com/office/drawing/2014/main" id="{42867896-42B2-4FAC-B76A-C75241EAB866}"/>
              </a:ext>
            </a:extLst>
          </p:cNvPr>
          <p:cNvSpPr txBox="1"/>
          <p:nvPr/>
        </p:nvSpPr>
        <p:spPr bwMode="auto">
          <a:xfrm>
            <a:off x="7547316" y="3047914"/>
            <a:ext cx="693667" cy="257754"/>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200" i="1" dirty="0"/>
              <a:t>5GC</a:t>
            </a:r>
          </a:p>
        </p:txBody>
      </p:sp>
    </p:spTree>
    <p:extLst>
      <p:ext uri="{BB962C8B-B14F-4D97-AF65-F5344CB8AC3E}">
        <p14:creationId xmlns:p14="http://schemas.microsoft.com/office/powerpoint/2010/main" val="241001713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2">
            <a:extLst>
              <a:ext uri="{FF2B5EF4-FFF2-40B4-BE49-F238E27FC236}">
                <a16:creationId xmlns:a16="http://schemas.microsoft.com/office/drawing/2014/main" id="{5C30094F-4F78-4961-BB17-AD4DDBCA0063}"/>
              </a:ext>
            </a:extLst>
          </p:cNvPr>
          <p:cNvSpPr>
            <a:spLocks noGrp="1"/>
          </p:cNvSpPr>
          <p:nvPr>
            <p:ph type="title"/>
          </p:nvPr>
        </p:nvSpPr>
        <p:spPr>
          <a:xfrm>
            <a:off x="838200" y="306388"/>
            <a:ext cx="10515600" cy="1325562"/>
          </a:xfrm>
        </p:spPr>
        <p:txBody>
          <a:bodyPr/>
          <a:lstStyle/>
          <a:p>
            <a:r>
              <a:rPr lang="en-US" altLang="ja-JP" sz="4000" dirty="0"/>
              <a:t>Security Aspects of the 5G Service </a:t>
            </a:r>
            <a:br>
              <a:rPr lang="en-US" altLang="ja-JP" sz="4000" dirty="0"/>
            </a:br>
            <a:r>
              <a:rPr lang="en-US" altLang="ja-JP" sz="4000" dirty="0"/>
              <a:t>Based Architecture - Status</a:t>
            </a:r>
            <a:endParaRPr lang="sv-SE" altLang="sv-SE" sz="4000" dirty="0"/>
          </a:p>
        </p:txBody>
      </p:sp>
      <p:sp>
        <p:nvSpPr>
          <p:cNvPr id="28675" name="Content Placeholder 3">
            <a:extLst>
              <a:ext uri="{FF2B5EF4-FFF2-40B4-BE49-F238E27FC236}">
                <a16:creationId xmlns:a16="http://schemas.microsoft.com/office/drawing/2014/main" id="{CFD02F8C-91F1-4C69-9A00-9CA0E1388716}"/>
              </a:ext>
            </a:extLst>
          </p:cNvPr>
          <p:cNvSpPr>
            <a:spLocks noGrp="1"/>
          </p:cNvSpPr>
          <p:nvPr>
            <p:ph idx="1"/>
          </p:nvPr>
        </p:nvSpPr>
        <p:spPr>
          <a:xfrm>
            <a:off x="838200" y="1825625"/>
            <a:ext cx="5081588" cy="4351338"/>
          </a:xfrm>
        </p:spPr>
        <p:txBody>
          <a:bodyPr/>
          <a:lstStyle/>
          <a:p>
            <a:r>
              <a:rPr lang="sv-SE" altLang="sv-SE" dirty="0"/>
              <a:t>WI code: </a:t>
            </a:r>
          </a:p>
          <a:p>
            <a:pPr lvl="1"/>
            <a:r>
              <a:rPr lang="sv-SE" altLang="sv-SE" dirty="0"/>
              <a:t>FS_SBA-Sec</a:t>
            </a:r>
          </a:p>
          <a:p>
            <a:r>
              <a:rPr lang="sv-SE" altLang="sv-SE" dirty="0"/>
              <a:t>Completion rate: </a:t>
            </a:r>
          </a:p>
          <a:p>
            <a:pPr lvl="1"/>
            <a:r>
              <a:rPr lang="sv-SE" altLang="sv-SE" dirty="0"/>
              <a:t>75 </a:t>
            </a:r>
            <a:r>
              <a:rPr lang="en-US" altLang="ja-JP" dirty="0">
                <a:sym typeface="Wingdings" panose="05000000000000000000" pitchFamily="2" charset="2"/>
              </a:rPr>
              <a:t> 80%</a:t>
            </a:r>
          </a:p>
          <a:p>
            <a:r>
              <a:rPr lang="en-US" altLang="ja-JP" dirty="0">
                <a:sym typeface="Wingdings" panose="05000000000000000000" pitchFamily="2" charset="2"/>
              </a:rPr>
              <a:t>Target: </a:t>
            </a:r>
          </a:p>
          <a:p>
            <a:pPr lvl="1"/>
            <a:r>
              <a:rPr lang="en-US" altLang="ja-JP" dirty="0">
                <a:sym typeface="Wingdings" panose="05000000000000000000" pitchFamily="2" charset="2"/>
              </a:rPr>
              <a:t>Sep 19  Dec 19</a:t>
            </a:r>
          </a:p>
          <a:p>
            <a:r>
              <a:rPr lang="en-US" altLang="sv-SE" dirty="0">
                <a:ea typeface="MS PGothic" panose="020B0600070205080204" pitchFamily="34" charset="-128"/>
                <a:sym typeface="Wingdings" panose="05000000000000000000" pitchFamily="2" charset="2"/>
              </a:rPr>
              <a:t>Documents:</a:t>
            </a:r>
          </a:p>
          <a:p>
            <a:pPr lvl="1"/>
            <a:r>
              <a:rPr lang="en-US" altLang="ja-JP" dirty="0"/>
              <a:t>TR 33.855 Study on Security Aspects of the 5G Service Based Architecture</a:t>
            </a:r>
            <a:r>
              <a:rPr lang="en-US" altLang="sv-SE" dirty="0">
                <a:ea typeface="MS PGothic" panose="020B0600070205080204" pitchFamily="34" charset="-128"/>
                <a:sym typeface="Wingdings" panose="05000000000000000000" pitchFamily="2" charset="2"/>
              </a:rPr>
              <a:t> </a:t>
            </a:r>
            <a:endParaRPr lang="sv-SE" altLang="sv-SE" dirty="0"/>
          </a:p>
          <a:p>
            <a:pPr lvl="1"/>
            <a:endParaRPr lang="sv-SE" altLang="sv-SE" dirty="0"/>
          </a:p>
        </p:txBody>
      </p:sp>
      <p:sp>
        <p:nvSpPr>
          <p:cNvPr id="28676" name="Content Placeholder 4">
            <a:extLst>
              <a:ext uri="{FF2B5EF4-FFF2-40B4-BE49-F238E27FC236}">
                <a16:creationId xmlns:a16="http://schemas.microsoft.com/office/drawing/2014/main" id="{E024541C-D063-4776-B0BB-C7561CE5D00D}"/>
              </a:ext>
            </a:extLst>
          </p:cNvPr>
          <p:cNvSpPr>
            <a:spLocks noGrp="1"/>
          </p:cNvSpPr>
          <p:nvPr>
            <p:ph idx="10"/>
          </p:nvPr>
        </p:nvSpPr>
        <p:spPr>
          <a:xfrm>
            <a:off x="6272213" y="1825625"/>
            <a:ext cx="5081587" cy="4351338"/>
          </a:xfrm>
        </p:spPr>
        <p:txBody>
          <a:bodyPr/>
          <a:lstStyle/>
          <a:p>
            <a:r>
              <a:rPr lang="sv-SE" altLang="sv-SE" dirty="0"/>
              <a:t>TR 33.855:</a:t>
            </a:r>
          </a:p>
          <a:p>
            <a:pPr lvl="1"/>
            <a:r>
              <a:rPr lang="sv-SE" altLang="sv-SE" dirty="0"/>
              <a:t>19 Key issues</a:t>
            </a:r>
          </a:p>
          <a:p>
            <a:pPr lvl="1"/>
            <a:r>
              <a:rPr lang="sv-SE" altLang="sv-SE" dirty="0"/>
              <a:t>22</a:t>
            </a:r>
            <a:r>
              <a:rPr lang="en-US" altLang="ja-JP" dirty="0">
                <a:sym typeface="Wingdings" panose="05000000000000000000" pitchFamily="2" charset="2"/>
              </a:rPr>
              <a:t>  33</a:t>
            </a:r>
            <a:r>
              <a:rPr lang="sv-SE" altLang="sv-SE" dirty="0"/>
              <a:t> Solutions</a:t>
            </a:r>
          </a:p>
          <a:p>
            <a:pPr lvl="1"/>
            <a:r>
              <a:rPr lang="sv-SE" altLang="sv-SE" dirty="0"/>
              <a:t>0</a:t>
            </a:r>
            <a:r>
              <a:rPr lang="en-US" altLang="ja-JP" dirty="0">
                <a:sym typeface="Wingdings" panose="05000000000000000000" pitchFamily="2" charset="2"/>
              </a:rPr>
              <a:t>  7</a:t>
            </a:r>
            <a:r>
              <a:rPr lang="sv-SE" altLang="sv-SE" dirty="0"/>
              <a:t> Conclusions</a:t>
            </a:r>
          </a:p>
          <a:p>
            <a:endParaRPr lang="sv-SE" altLang="sv-SE" dirty="0">
              <a:highlight>
                <a:srgbClr val="FFFF00"/>
              </a:highlight>
            </a:endParaRPr>
          </a:p>
          <a:p>
            <a:r>
              <a:rPr lang="en-US" altLang="sv-SE" dirty="0"/>
              <a:t>Normative work</a:t>
            </a:r>
          </a:p>
          <a:p>
            <a:pPr lvl="1"/>
            <a:r>
              <a:rPr lang="en-US" altLang="sv-SE" dirty="0"/>
              <a:t>WID on s</a:t>
            </a:r>
            <a:r>
              <a:rPr lang="en-US" altLang="ja-JP" dirty="0"/>
              <a:t>ecurity aspects of enhancements to the Service-Based 5G System Architecture</a:t>
            </a:r>
            <a:r>
              <a:rPr lang="en-US" altLang="sv-SE" dirty="0"/>
              <a:t> in SP-190706</a:t>
            </a:r>
          </a:p>
          <a:p>
            <a:endParaRPr lang="sv-SE" altLang="sv-SE" dirty="0">
              <a:highlight>
                <a:srgbClr val="FFFF00"/>
              </a:highlight>
            </a:endParaRPr>
          </a:p>
        </p:txBody>
      </p:sp>
    </p:spTree>
  </p:cSld>
  <p:clrMapOvr>
    <a:masterClrMapping/>
  </p:clrMapOvr>
  <p:transition>
    <p:wipe dir="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A781273-66B6-4B55-86B6-644BEC846472}"/>
              </a:ext>
            </a:extLst>
          </p:cNvPr>
          <p:cNvSpPr>
            <a:spLocks noGrp="1"/>
          </p:cNvSpPr>
          <p:nvPr>
            <p:ph sz="half" idx="1"/>
          </p:nvPr>
        </p:nvSpPr>
        <p:spPr>
          <a:xfrm>
            <a:off x="479426" y="1844675"/>
            <a:ext cx="4149318" cy="4392612"/>
          </a:xfrm>
        </p:spPr>
        <p:txBody>
          <a:bodyPr/>
          <a:lstStyle/>
          <a:p>
            <a:r>
              <a:rPr lang="sv-SE" dirty="0"/>
              <a:t>Two main security topics:</a:t>
            </a:r>
          </a:p>
          <a:p>
            <a:pPr marL="827088" lvl="1" indent="-457200">
              <a:buFont typeface="+mj-lt"/>
              <a:buAutoNum type="arabicPeriod"/>
            </a:pPr>
            <a:r>
              <a:rPr lang="sv-SE" dirty="0"/>
              <a:t>The security procedures to support the introduction of the Service Communication Proxy</a:t>
            </a:r>
          </a:p>
          <a:p>
            <a:pPr marL="827088" lvl="1" indent="-457200">
              <a:buFont typeface="+mj-lt"/>
              <a:buAutoNum type="arabicPeriod"/>
            </a:pPr>
            <a:r>
              <a:rPr lang="sv-SE" dirty="0"/>
              <a:t>Security of the N9 interface in roaming scenarios</a:t>
            </a:r>
          </a:p>
          <a:p>
            <a:pPr lvl="2"/>
            <a:endParaRPr lang="sv-SE" dirty="0"/>
          </a:p>
          <a:p>
            <a:endParaRPr lang="sv-SE" dirty="0"/>
          </a:p>
          <a:p>
            <a:pPr lvl="1"/>
            <a:endParaRPr lang="sv-SE" dirty="0"/>
          </a:p>
        </p:txBody>
      </p:sp>
      <p:sp>
        <p:nvSpPr>
          <p:cNvPr id="4" name="Title 3">
            <a:extLst>
              <a:ext uri="{FF2B5EF4-FFF2-40B4-BE49-F238E27FC236}">
                <a16:creationId xmlns:a16="http://schemas.microsoft.com/office/drawing/2014/main" id="{6C92EA93-41E8-4958-BC00-0F9AC8286363}"/>
              </a:ext>
            </a:extLst>
          </p:cNvPr>
          <p:cNvSpPr>
            <a:spLocks noGrp="1"/>
          </p:cNvSpPr>
          <p:nvPr>
            <p:ph type="title"/>
          </p:nvPr>
        </p:nvSpPr>
        <p:spPr>
          <a:xfrm>
            <a:off x="479425" y="316759"/>
            <a:ext cx="8353426" cy="1081088"/>
          </a:xfrm>
        </p:spPr>
        <p:txBody>
          <a:bodyPr/>
          <a:lstStyle/>
          <a:p>
            <a:r>
              <a:rPr lang="en-US" sz="4000" dirty="0"/>
              <a:t>Security Aspects of the 5G Service Based Architecture - Overview</a:t>
            </a:r>
          </a:p>
        </p:txBody>
      </p:sp>
      <p:sp>
        <p:nvSpPr>
          <p:cNvPr id="6" name="TextBox 5">
            <a:extLst>
              <a:ext uri="{FF2B5EF4-FFF2-40B4-BE49-F238E27FC236}">
                <a16:creationId xmlns:a16="http://schemas.microsoft.com/office/drawing/2014/main" id="{26411529-6273-4CF6-8930-1B18312B0C40}"/>
              </a:ext>
            </a:extLst>
          </p:cNvPr>
          <p:cNvSpPr txBox="1"/>
          <p:nvPr/>
        </p:nvSpPr>
        <p:spPr bwMode="auto">
          <a:xfrm>
            <a:off x="10149959" y="1804219"/>
            <a:ext cx="1283804" cy="497558"/>
          </a:xfrm>
          <a:prstGeom prst="rect">
            <a:avLst/>
          </a:prstGeom>
          <a:solidFill>
            <a:schemeClr val="accent2"/>
          </a:solidFill>
          <a:ln w="12700">
            <a:noFill/>
            <a:miter lim="800000"/>
            <a:headEnd/>
            <a:tailEnd/>
          </a:ln>
        </p:spPr>
        <p:txBody>
          <a:bodyPr vert="horz" wrap="none" lIns="72000" tIns="36000" rIns="73152" bIns="36576" numCol="1" rtlCol="0" anchor="t" anchorCtr="0" compatLnSpc="1">
            <a:prstTxWarp prst="textNoShape">
              <a:avLst/>
            </a:prstTxWarp>
            <a:noAutofit/>
          </a:bodyPr>
          <a:lstStyle/>
          <a:p>
            <a:pPr>
              <a:buClr>
                <a:schemeClr val="tx1"/>
              </a:buClr>
            </a:pPr>
            <a:r>
              <a:rPr lang="sv-SE" b="1" dirty="0">
                <a:solidFill>
                  <a:schemeClr val="bg1"/>
                </a:solidFill>
              </a:rPr>
              <a:t>TR </a:t>
            </a:r>
            <a:r>
              <a:rPr lang="sv-SE" b="1" dirty="0">
                <a:hlinkClick r:id="rId2"/>
              </a:rPr>
              <a:t>33.855</a:t>
            </a:r>
            <a:endParaRPr lang="sv-SE" sz="2000" b="1" dirty="0">
              <a:solidFill>
                <a:schemeClr val="accent1">
                  <a:lumMod val="75000"/>
                </a:schemeClr>
              </a:solidFill>
            </a:endParaRPr>
          </a:p>
        </p:txBody>
      </p:sp>
      <p:sp>
        <p:nvSpPr>
          <p:cNvPr id="5" name="Rectangle 4">
            <a:extLst>
              <a:ext uri="{FF2B5EF4-FFF2-40B4-BE49-F238E27FC236}">
                <a16:creationId xmlns:a16="http://schemas.microsoft.com/office/drawing/2014/main" id="{6511F8B5-DBC8-4E75-8B83-B7CB70782E4A}"/>
              </a:ext>
            </a:extLst>
          </p:cNvPr>
          <p:cNvSpPr/>
          <p:nvPr/>
        </p:nvSpPr>
        <p:spPr bwMode="auto">
          <a:xfrm>
            <a:off x="7801014" y="3780784"/>
            <a:ext cx="2437904" cy="2584098"/>
          </a:xfrm>
          <a:prstGeom prst="rect">
            <a:avLst/>
          </a:prstGeom>
          <a:solidFill>
            <a:schemeClr val="tx1">
              <a:lumMod val="10000"/>
              <a:lumOff val="90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sp>
        <p:nvSpPr>
          <p:cNvPr id="7" name="Rectangle 6">
            <a:extLst>
              <a:ext uri="{FF2B5EF4-FFF2-40B4-BE49-F238E27FC236}">
                <a16:creationId xmlns:a16="http://schemas.microsoft.com/office/drawing/2014/main" id="{2F0C1774-8A25-40CE-9614-90462DD7D66D}"/>
              </a:ext>
            </a:extLst>
          </p:cNvPr>
          <p:cNvSpPr/>
          <p:nvPr/>
        </p:nvSpPr>
        <p:spPr bwMode="auto">
          <a:xfrm>
            <a:off x="4766807" y="3784979"/>
            <a:ext cx="2437904" cy="2579903"/>
          </a:xfrm>
          <a:prstGeom prst="rect">
            <a:avLst/>
          </a:prstGeom>
          <a:solidFill>
            <a:schemeClr val="tx1">
              <a:lumMod val="10000"/>
              <a:lumOff val="90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sp>
        <p:nvSpPr>
          <p:cNvPr id="11" name="TextBox 10">
            <a:extLst>
              <a:ext uri="{FF2B5EF4-FFF2-40B4-BE49-F238E27FC236}">
                <a16:creationId xmlns:a16="http://schemas.microsoft.com/office/drawing/2014/main" id="{B9F6891A-E9C9-4BEB-8EEF-4CFB85F9ECC3}"/>
              </a:ext>
            </a:extLst>
          </p:cNvPr>
          <p:cNvSpPr txBox="1"/>
          <p:nvPr/>
        </p:nvSpPr>
        <p:spPr bwMode="auto">
          <a:xfrm>
            <a:off x="5121895" y="4622486"/>
            <a:ext cx="483966" cy="745896"/>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S</a:t>
            </a:r>
            <a:endParaRPr lang="en-US" sz="2400" dirty="0"/>
          </a:p>
          <a:p>
            <a:pPr algn="ctr">
              <a:buClr>
                <a:schemeClr val="tx1"/>
              </a:buClr>
            </a:pPr>
            <a:r>
              <a:rPr lang="en-US" sz="1200" dirty="0"/>
              <a:t>SMF</a:t>
            </a:r>
          </a:p>
          <a:p>
            <a:pPr algn="ctr">
              <a:buClr>
                <a:schemeClr val="tx1"/>
              </a:buClr>
            </a:pPr>
            <a:br>
              <a:rPr lang="en-US" sz="1200" dirty="0"/>
            </a:br>
            <a:br>
              <a:rPr lang="en-US" sz="1200" dirty="0"/>
            </a:br>
            <a:endParaRPr lang="en-US" sz="1200" dirty="0"/>
          </a:p>
        </p:txBody>
      </p:sp>
      <p:sp>
        <p:nvSpPr>
          <p:cNvPr id="12" name="TextBox 11">
            <a:extLst>
              <a:ext uri="{FF2B5EF4-FFF2-40B4-BE49-F238E27FC236}">
                <a16:creationId xmlns:a16="http://schemas.microsoft.com/office/drawing/2014/main" id="{7C7EE2EC-B0E2-4160-B972-0B451E790BE2}"/>
              </a:ext>
            </a:extLst>
          </p:cNvPr>
          <p:cNvSpPr txBox="1"/>
          <p:nvPr/>
        </p:nvSpPr>
        <p:spPr bwMode="auto">
          <a:xfrm>
            <a:off x="5865717" y="5480860"/>
            <a:ext cx="483970" cy="745344"/>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G</a:t>
            </a:r>
            <a:endParaRPr lang="en-US" sz="2400" dirty="0"/>
          </a:p>
          <a:p>
            <a:pPr algn="ctr">
              <a:buClr>
                <a:schemeClr val="tx1"/>
              </a:buClr>
            </a:pPr>
            <a:r>
              <a:rPr lang="en-US" sz="1200" dirty="0"/>
              <a:t>UPF</a:t>
            </a:r>
            <a:endParaRPr lang="en-US" sz="1200" baseline="-25000" dirty="0"/>
          </a:p>
        </p:txBody>
      </p:sp>
      <p:sp>
        <p:nvSpPr>
          <p:cNvPr id="15" name="TextBox 14">
            <a:extLst>
              <a:ext uri="{FF2B5EF4-FFF2-40B4-BE49-F238E27FC236}">
                <a16:creationId xmlns:a16="http://schemas.microsoft.com/office/drawing/2014/main" id="{E90DDA45-917C-4EA8-9181-892BDFB133EF}"/>
              </a:ext>
            </a:extLst>
          </p:cNvPr>
          <p:cNvSpPr txBox="1"/>
          <p:nvPr/>
        </p:nvSpPr>
        <p:spPr bwMode="auto">
          <a:xfrm>
            <a:off x="8577533" y="3866798"/>
            <a:ext cx="483966" cy="745344"/>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1200" dirty="0">
                <a:latin typeface="Ericsson Technical Icons" panose="00000500000000000000" pitchFamily="2" charset="0"/>
              </a:rPr>
              <a:t>s</a:t>
            </a:r>
            <a:br>
              <a:rPr lang="en-US" sz="1200" dirty="0">
                <a:latin typeface="Ericsson Technical Icons" panose="00000500000000000000" pitchFamily="2" charset="0"/>
              </a:rPr>
            </a:br>
            <a:r>
              <a:rPr lang="en-US" sz="1200" dirty="0">
                <a:latin typeface="Ericsson Technical Icons" panose="00000500000000000000" pitchFamily="2" charset="0"/>
              </a:rPr>
              <a:t>g</a:t>
            </a:r>
          </a:p>
          <a:p>
            <a:pPr algn="ctr">
              <a:buClr>
                <a:schemeClr val="tx1"/>
              </a:buClr>
            </a:pPr>
            <a:r>
              <a:rPr lang="en-US" sz="1200" dirty="0"/>
              <a:t>SEPP</a:t>
            </a:r>
            <a:br>
              <a:rPr lang="en-US" sz="1200" dirty="0"/>
            </a:br>
            <a:endParaRPr lang="en-US" sz="1200" dirty="0"/>
          </a:p>
        </p:txBody>
      </p:sp>
      <p:sp>
        <p:nvSpPr>
          <p:cNvPr id="16" name="TextBox 15">
            <a:extLst>
              <a:ext uri="{FF2B5EF4-FFF2-40B4-BE49-F238E27FC236}">
                <a16:creationId xmlns:a16="http://schemas.microsoft.com/office/drawing/2014/main" id="{8FE5A9F0-0F68-4C7C-9BE7-A7B401808DB7}"/>
              </a:ext>
            </a:extLst>
          </p:cNvPr>
          <p:cNvSpPr txBox="1"/>
          <p:nvPr/>
        </p:nvSpPr>
        <p:spPr bwMode="auto">
          <a:xfrm>
            <a:off x="5859531" y="3866798"/>
            <a:ext cx="483966" cy="745344"/>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1200" dirty="0">
                <a:latin typeface="Ericsson Technical Icons" panose="00000500000000000000" pitchFamily="2" charset="0"/>
              </a:rPr>
              <a:t>s</a:t>
            </a:r>
            <a:br>
              <a:rPr lang="en-US" sz="1200" dirty="0">
                <a:latin typeface="Ericsson Technical Icons" panose="00000500000000000000" pitchFamily="2" charset="0"/>
              </a:rPr>
            </a:br>
            <a:r>
              <a:rPr lang="en-US" sz="1200" dirty="0">
                <a:latin typeface="Ericsson Technical Icons" panose="00000500000000000000" pitchFamily="2" charset="0"/>
              </a:rPr>
              <a:t>g</a:t>
            </a:r>
          </a:p>
          <a:p>
            <a:pPr algn="ctr">
              <a:buClr>
                <a:schemeClr val="tx1"/>
              </a:buClr>
            </a:pPr>
            <a:r>
              <a:rPr lang="en-US" sz="1200" dirty="0"/>
              <a:t>SEPP</a:t>
            </a:r>
            <a:br>
              <a:rPr lang="en-US" sz="1200" dirty="0"/>
            </a:br>
            <a:endParaRPr lang="en-US" sz="1200" dirty="0"/>
          </a:p>
        </p:txBody>
      </p:sp>
      <p:sp>
        <p:nvSpPr>
          <p:cNvPr id="18" name="TextBox 17">
            <a:extLst>
              <a:ext uri="{FF2B5EF4-FFF2-40B4-BE49-F238E27FC236}">
                <a16:creationId xmlns:a16="http://schemas.microsoft.com/office/drawing/2014/main" id="{5F1EDF71-A967-4AF7-8D36-31BD6FB41E1E}"/>
              </a:ext>
            </a:extLst>
          </p:cNvPr>
          <p:cNvSpPr txBox="1"/>
          <p:nvPr/>
        </p:nvSpPr>
        <p:spPr bwMode="auto">
          <a:xfrm>
            <a:off x="9318466" y="4612142"/>
            <a:ext cx="483966" cy="745896"/>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S</a:t>
            </a:r>
            <a:endParaRPr lang="en-US" sz="2400" dirty="0"/>
          </a:p>
          <a:p>
            <a:pPr algn="ctr">
              <a:buClr>
                <a:schemeClr val="tx1"/>
              </a:buClr>
            </a:pPr>
            <a:r>
              <a:rPr lang="en-US" sz="1200" dirty="0"/>
              <a:t>SMF</a:t>
            </a:r>
          </a:p>
          <a:p>
            <a:pPr algn="ctr">
              <a:buClr>
                <a:schemeClr val="tx1"/>
              </a:buClr>
            </a:pPr>
            <a:br>
              <a:rPr lang="en-US" sz="1200" dirty="0"/>
            </a:br>
            <a:br>
              <a:rPr lang="en-US" sz="1200" dirty="0"/>
            </a:br>
            <a:endParaRPr lang="en-US" sz="1200" dirty="0"/>
          </a:p>
        </p:txBody>
      </p:sp>
      <p:sp>
        <p:nvSpPr>
          <p:cNvPr id="19" name="TextBox 18">
            <a:extLst>
              <a:ext uri="{FF2B5EF4-FFF2-40B4-BE49-F238E27FC236}">
                <a16:creationId xmlns:a16="http://schemas.microsoft.com/office/drawing/2014/main" id="{42481680-0D01-4C03-8081-6E25B1B887F1}"/>
              </a:ext>
            </a:extLst>
          </p:cNvPr>
          <p:cNvSpPr txBox="1"/>
          <p:nvPr/>
        </p:nvSpPr>
        <p:spPr bwMode="auto">
          <a:xfrm>
            <a:off x="8723043" y="5475075"/>
            <a:ext cx="483970" cy="745344"/>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G</a:t>
            </a:r>
            <a:endParaRPr lang="en-US" sz="2400" dirty="0"/>
          </a:p>
          <a:p>
            <a:pPr algn="ctr">
              <a:buClr>
                <a:schemeClr val="tx1"/>
              </a:buClr>
            </a:pPr>
            <a:r>
              <a:rPr lang="en-US" sz="1200" dirty="0"/>
              <a:t>UPF</a:t>
            </a:r>
            <a:endParaRPr lang="en-US" sz="1200" baseline="-25000" dirty="0"/>
          </a:p>
        </p:txBody>
      </p:sp>
      <p:cxnSp>
        <p:nvCxnSpPr>
          <p:cNvPr id="22" name="Straight Connector 21">
            <a:extLst>
              <a:ext uri="{FF2B5EF4-FFF2-40B4-BE49-F238E27FC236}">
                <a16:creationId xmlns:a16="http://schemas.microsoft.com/office/drawing/2014/main" id="{1D4079C8-102F-4BD9-88CA-42E4BDDA3219}"/>
              </a:ext>
            </a:extLst>
          </p:cNvPr>
          <p:cNvCxnSpPr>
            <a:cxnSpLocks/>
            <a:endCxn id="16" idx="1"/>
          </p:cNvCxnSpPr>
          <p:nvPr/>
        </p:nvCxnSpPr>
        <p:spPr bwMode="auto">
          <a:xfrm>
            <a:off x="4889433" y="4239470"/>
            <a:ext cx="970098" cy="0"/>
          </a:xfrm>
          <a:prstGeom prst="line">
            <a:avLst/>
          </a:prstGeom>
          <a:solidFill>
            <a:schemeClr val="accent1"/>
          </a:solidFill>
          <a:ln w="12700" cap="flat" cmpd="sng" algn="ctr">
            <a:solidFill>
              <a:schemeClr val="tx1"/>
            </a:solidFill>
            <a:prstDash val="solid"/>
            <a:round/>
            <a:headEnd type="none" w="med" len="med"/>
            <a:tailEnd type="none"/>
          </a:ln>
          <a:effectLst/>
        </p:spPr>
      </p:cxnSp>
      <p:cxnSp>
        <p:nvCxnSpPr>
          <p:cNvPr id="23" name="Straight Connector 22">
            <a:extLst>
              <a:ext uri="{FF2B5EF4-FFF2-40B4-BE49-F238E27FC236}">
                <a16:creationId xmlns:a16="http://schemas.microsoft.com/office/drawing/2014/main" id="{AE27ED26-6641-4A89-B9E6-527CD9162ACC}"/>
              </a:ext>
            </a:extLst>
          </p:cNvPr>
          <p:cNvCxnSpPr>
            <a:cxnSpLocks/>
          </p:cNvCxnSpPr>
          <p:nvPr/>
        </p:nvCxnSpPr>
        <p:spPr bwMode="auto">
          <a:xfrm>
            <a:off x="9061499" y="4239470"/>
            <a:ext cx="937265" cy="0"/>
          </a:xfrm>
          <a:prstGeom prst="line">
            <a:avLst/>
          </a:prstGeom>
          <a:solidFill>
            <a:schemeClr val="accent1"/>
          </a:solidFill>
          <a:ln w="12700" cap="flat" cmpd="sng" algn="ctr">
            <a:solidFill>
              <a:schemeClr val="tx1"/>
            </a:solidFill>
            <a:prstDash val="solid"/>
            <a:round/>
            <a:headEnd type="none" w="med" len="med"/>
            <a:tailEnd type="none"/>
          </a:ln>
          <a:effectLst/>
        </p:spPr>
      </p:cxnSp>
      <p:cxnSp>
        <p:nvCxnSpPr>
          <p:cNvPr id="28" name="Straight Connector 27">
            <a:extLst>
              <a:ext uri="{FF2B5EF4-FFF2-40B4-BE49-F238E27FC236}">
                <a16:creationId xmlns:a16="http://schemas.microsoft.com/office/drawing/2014/main" id="{69A75A5D-5343-40DF-A58A-57E04A8E5849}"/>
              </a:ext>
            </a:extLst>
          </p:cNvPr>
          <p:cNvCxnSpPr>
            <a:stCxn id="11" idx="0"/>
          </p:cNvCxnSpPr>
          <p:nvPr/>
        </p:nvCxnSpPr>
        <p:spPr bwMode="auto">
          <a:xfrm flipV="1">
            <a:off x="5363878" y="4249814"/>
            <a:ext cx="0" cy="372672"/>
          </a:xfrm>
          <a:prstGeom prst="line">
            <a:avLst/>
          </a:prstGeom>
          <a:solidFill>
            <a:schemeClr val="accent1"/>
          </a:solidFill>
          <a:ln w="12700" cap="flat" cmpd="sng" algn="ctr">
            <a:solidFill>
              <a:schemeClr val="tx1"/>
            </a:solidFill>
            <a:prstDash val="solid"/>
            <a:round/>
            <a:headEnd type="none" w="med" len="med"/>
            <a:tailEnd type="none"/>
          </a:ln>
          <a:effectLst/>
        </p:spPr>
      </p:cxnSp>
      <p:cxnSp>
        <p:nvCxnSpPr>
          <p:cNvPr id="29" name="Straight Connector 28">
            <a:extLst>
              <a:ext uri="{FF2B5EF4-FFF2-40B4-BE49-F238E27FC236}">
                <a16:creationId xmlns:a16="http://schemas.microsoft.com/office/drawing/2014/main" id="{FF342E5E-1480-42D3-8568-649E8282A217}"/>
              </a:ext>
            </a:extLst>
          </p:cNvPr>
          <p:cNvCxnSpPr>
            <a:cxnSpLocks/>
            <a:stCxn id="16" idx="3"/>
            <a:endCxn id="15" idx="1"/>
          </p:cNvCxnSpPr>
          <p:nvPr/>
        </p:nvCxnSpPr>
        <p:spPr bwMode="auto">
          <a:xfrm>
            <a:off x="6343497" y="4239470"/>
            <a:ext cx="2234036" cy="0"/>
          </a:xfrm>
          <a:prstGeom prst="line">
            <a:avLst/>
          </a:prstGeom>
          <a:solidFill>
            <a:schemeClr val="accent1"/>
          </a:solidFill>
          <a:ln w="12700" cap="flat" cmpd="sng" algn="ctr">
            <a:solidFill>
              <a:schemeClr val="tx1"/>
            </a:solidFill>
            <a:prstDash val="solid"/>
            <a:round/>
            <a:headEnd type="none" w="med" len="med"/>
            <a:tailEnd type="none"/>
          </a:ln>
          <a:effectLst/>
        </p:spPr>
      </p:cxnSp>
      <p:cxnSp>
        <p:nvCxnSpPr>
          <p:cNvPr id="32" name="Straight Connector 31">
            <a:extLst>
              <a:ext uri="{FF2B5EF4-FFF2-40B4-BE49-F238E27FC236}">
                <a16:creationId xmlns:a16="http://schemas.microsoft.com/office/drawing/2014/main" id="{EE98AB95-FE58-45F4-AD5B-4687BC019C66}"/>
              </a:ext>
            </a:extLst>
          </p:cNvPr>
          <p:cNvCxnSpPr>
            <a:cxnSpLocks/>
            <a:stCxn id="18" idx="0"/>
          </p:cNvCxnSpPr>
          <p:nvPr/>
        </p:nvCxnSpPr>
        <p:spPr bwMode="auto">
          <a:xfrm flipV="1">
            <a:off x="9560449" y="4239470"/>
            <a:ext cx="0" cy="372672"/>
          </a:xfrm>
          <a:prstGeom prst="line">
            <a:avLst/>
          </a:prstGeom>
          <a:solidFill>
            <a:schemeClr val="accent1"/>
          </a:solidFill>
          <a:ln w="12700" cap="flat" cmpd="sng" algn="ctr">
            <a:solidFill>
              <a:schemeClr val="tx1"/>
            </a:solidFill>
            <a:prstDash val="solid"/>
            <a:round/>
            <a:headEnd type="none" w="med" len="med"/>
            <a:tailEnd type="none"/>
          </a:ln>
          <a:effectLst/>
        </p:spPr>
      </p:cxnSp>
      <p:cxnSp>
        <p:nvCxnSpPr>
          <p:cNvPr id="36" name="Straight Connector 35">
            <a:extLst>
              <a:ext uri="{FF2B5EF4-FFF2-40B4-BE49-F238E27FC236}">
                <a16:creationId xmlns:a16="http://schemas.microsoft.com/office/drawing/2014/main" id="{FE70A349-E46D-42D9-BC16-0B1ED4804EED}"/>
              </a:ext>
            </a:extLst>
          </p:cNvPr>
          <p:cNvCxnSpPr>
            <a:cxnSpLocks/>
          </p:cNvCxnSpPr>
          <p:nvPr/>
        </p:nvCxnSpPr>
        <p:spPr bwMode="auto">
          <a:xfrm flipV="1">
            <a:off x="6349687" y="5939187"/>
            <a:ext cx="2373356" cy="5785"/>
          </a:xfrm>
          <a:prstGeom prst="line">
            <a:avLst/>
          </a:prstGeom>
          <a:solidFill>
            <a:schemeClr val="accent1"/>
          </a:solidFill>
          <a:ln w="12700" cap="flat" cmpd="sng" algn="ctr">
            <a:solidFill>
              <a:schemeClr val="tx1"/>
            </a:solidFill>
            <a:prstDash val="solid"/>
            <a:round/>
            <a:headEnd type="none" w="med" len="med"/>
            <a:tailEnd type="none"/>
          </a:ln>
          <a:effectLst/>
        </p:spPr>
      </p:cxnSp>
      <p:sp>
        <p:nvSpPr>
          <p:cNvPr id="39" name="Oval 38">
            <a:extLst>
              <a:ext uri="{FF2B5EF4-FFF2-40B4-BE49-F238E27FC236}">
                <a16:creationId xmlns:a16="http://schemas.microsoft.com/office/drawing/2014/main" id="{06159D59-F62B-41DD-80EF-815B1E6E6DBC}"/>
              </a:ext>
            </a:extLst>
          </p:cNvPr>
          <p:cNvSpPr/>
          <p:nvPr/>
        </p:nvSpPr>
        <p:spPr bwMode="auto">
          <a:xfrm>
            <a:off x="5311815" y="4575357"/>
            <a:ext cx="111888" cy="73302"/>
          </a:xfrm>
          <a:prstGeom prst="ellipse">
            <a:avLst/>
          </a:prstGeom>
          <a:solidFill>
            <a:schemeClr val="bg1"/>
          </a:solid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sp>
        <p:nvSpPr>
          <p:cNvPr id="42" name="Oval 41">
            <a:extLst>
              <a:ext uri="{FF2B5EF4-FFF2-40B4-BE49-F238E27FC236}">
                <a16:creationId xmlns:a16="http://schemas.microsoft.com/office/drawing/2014/main" id="{F4FD6057-038C-49E7-8D73-8139C4B5653E}"/>
              </a:ext>
            </a:extLst>
          </p:cNvPr>
          <p:cNvSpPr/>
          <p:nvPr/>
        </p:nvSpPr>
        <p:spPr bwMode="auto">
          <a:xfrm>
            <a:off x="9501543" y="4567890"/>
            <a:ext cx="111888" cy="73302"/>
          </a:xfrm>
          <a:prstGeom prst="ellipse">
            <a:avLst/>
          </a:prstGeom>
          <a:solidFill>
            <a:schemeClr val="bg1"/>
          </a:solid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sp>
        <p:nvSpPr>
          <p:cNvPr id="46" name="TextBox 45">
            <a:extLst>
              <a:ext uri="{FF2B5EF4-FFF2-40B4-BE49-F238E27FC236}">
                <a16:creationId xmlns:a16="http://schemas.microsoft.com/office/drawing/2014/main" id="{848CAE01-FC48-46A3-B22A-E3A8F74A59F0}"/>
              </a:ext>
            </a:extLst>
          </p:cNvPr>
          <p:cNvSpPr txBox="1"/>
          <p:nvPr/>
        </p:nvSpPr>
        <p:spPr bwMode="auto">
          <a:xfrm>
            <a:off x="7348720" y="5866145"/>
            <a:ext cx="376169"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N9</a:t>
            </a:r>
          </a:p>
        </p:txBody>
      </p:sp>
      <p:sp>
        <p:nvSpPr>
          <p:cNvPr id="47" name="TextBox 46">
            <a:extLst>
              <a:ext uri="{FF2B5EF4-FFF2-40B4-BE49-F238E27FC236}">
                <a16:creationId xmlns:a16="http://schemas.microsoft.com/office/drawing/2014/main" id="{76C03AF9-46E8-4EDA-984D-75E92C1BDF89}"/>
              </a:ext>
            </a:extLst>
          </p:cNvPr>
          <p:cNvSpPr txBox="1"/>
          <p:nvPr/>
        </p:nvSpPr>
        <p:spPr bwMode="auto">
          <a:xfrm>
            <a:off x="7303587" y="4128322"/>
            <a:ext cx="421402"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N32</a:t>
            </a:r>
          </a:p>
        </p:txBody>
      </p:sp>
      <p:sp>
        <p:nvSpPr>
          <p:cNvPr id="65" name="TextBox 64">
            <a:extLst>
              <a:ext uri="{FF2B5EF4-FFF2-40B4-BE49-F238E27FC236}">
                <a16:creationId xmlns:a16="http://schemas.microsoft.com/office/drawing/2014/main" id="{40280511-20DB-4308-907B-C7B8AD91C0E1}"/>
              </a:ext>
            </a:extLst>
          </p:cNvPr>
          <p:cNvSpPr txBox="1"/>
          <p:nvPr/>
        </p:nvSpPr>
        <p:spPr bwMode="auto">
          <a:xfrm>
            <a:off x="4720003" y="3768612"/>
            <a:ext cx="1178593" cy="257754"/>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200" i="1" dirty="0"/>
              <a:t>Visited PLMN</a:t>
            </a:r>
          </a:p>
        </p:txBody>
      </p:sp>
      <p:sp>
        <p:nvSpPr>
          <p:cNvPr id="66" name="TextBox 65">
            <a:extLst>
              <a:ext uri="{FF2B5EF4-FFF2-40B4-BE49-F238E27FC236}">
                <a16:creationId xmlns:a16="http://schemas.microsoft.com/office/drawing/2014/main" id="{0CFF18DE-AF68-4CF0-86A6-529D05A7C000}"/>
              </a:ext>
            </a:extLst>
          </p:cNvPr>
          <p:cNvSpPr txBox="1"/>
          <p:nvPr/>
        </p:nvSpPr>
        <p:spPr bwMode="auto">
          <a:xfrm>
            <a:off x="9165675" y="3780784"/>
            <a:ext cx="1178593" cy="257754"/>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200" i="1" dirty="0"/>
              <a:t>Home PLMN</a:t>
            </a:r>
          </a:p>
        </p:txBody>
      </p:sp>
      <p:cxnSp>
        <p:nvCxnSpPr>
          <p:cNvPr id="82" name="Connector: Elbow 81">
            <a:extLst>
              <a:ext uri="{FF2B5EF4-FFF2-40B4-BE49-F238E27FC236}">
                <a16:creationId xmlns:a16="http://schemas.microsoft.com/office/drawing/2014/main" id="{EBE2206C-1A82-4561-8BA2-92052AD3118B}"/>
              </a:ext>
            </a:extLst>
          </p:cNvPr>
          <p:cNvCxnSpPr>
            <a:stCxn id="12" idx="1"/>
            <a:endCxn id="11" idx="2"/>
          </p:cNvCxnSpPr>
          <p:nvPr/>
        </p:nvCxnSpPr>
        <p:spPr bwMode="auto">
          <a:xfrm rot="10800000">
            <a:off x="5363879" y="5368382"/>
            <a:ext cx="501839" cy="485150"/>
          </a:xfrm>
          <a:prstGeom prst="bentConnector2">
            <a:avLst/>
          </a:prstGeom>
          <a:solidFill>
            <a:schemeClr val="accent1"/>
          </a:solidFill>
          <a:ln w="12700" cap="flat" cmpd="sng" algn="ctr">
            <a:solidFill>
              <a:schemeClr val="tx1"/>
            </a:solidFill>
            <a:prstDash val="solid"/>
            <a:round/>
            <a:headEnd type="none" w="med" len="med"/>
            <a:tailEnd type="none"/>
          </a:ln>
          <a:effectLst/>
        </p:spPr>
      </p:cxnSp>
      <p:sp>
        <p:nvSpPr>
          <p:cNvPr id="56" name="TextBox 55">
            <a:extLst>
              <a:ext uri="{FF2B5EF4-FFF2-40B4-BE49-F238E27FC236}">
                <a16:creationId xmlns:a16="http://schemas.microsoft.com/office/drawing/2014/main" id="{8E7D1992-DA61-4630-A3C0-B05514B28400}"/>
              </a:ext>
            </a:extLst>
          </p:cNvPr>
          <p:cNvSpPr txBox="1"/>
          <p:nvPr/>
        </p:nvSpPr>
        <p:spPr bwMode="auto">
          <a:xfrm>
            <a:off x="5288248" y="5736599"/>
            <a:ext cx="376169"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N4</a:t>
            </a:r>
          </a:p>
        </p:txBody>
      </p:sp>
      <p:cxnSp>
        <p:nvCxnSpPr>
          <p:cNvPr id="88" name="Connector: Elbow 87">
            <a:extLst>
              <a:ext uri="{FF2B5EF4-FFF2-40B4-BE49-F238E27FC236}">
                <a16:creationId xmlns:a16="http://schemas.microsoft.com/office/drawing/2014/main" id="{A13C6C4F-DA20-4B18-B68A-9A18CAB5894F}"/>
              </a:ext>
            </a:extLst>
          </p:cNvPr>
          <p:cNvCxnSpPr>
            <a:stCxn id="19" idx="3"/>
            <a:endCxn id="18" idx="2"/>
          </p:cNvCxnSpPr>
          <p:nvPr/>
        </p:nvCxnSpPr>
        <p:spPr bwMode="auto">
          <a:xfrm flipV="1">
            <a:off x="9207013" y="5358038"/>
            <a:ext cx="353436" cy="489709"/>
          </a:xfrm>
          <a:prstGeom prst="bentConnector2">
            <a:avLst/>
          </a:prstGeom>
          <a:solidFill>
            <a:schemeClr val="accent1"/>
          </a:solidFill>
          <a:ln w="12700" cap="flat" cmpd="sng" algn="ctr">
            <a:solidFill>
              <a:schemeClr val="tx1"/>
            </a:solidFill>
            <a:prstDash val="solid"/>
            <a:round/>
            <a:headEnd type="none" w="med" len="med"/>
            <a:tailEnd type="none"/>
          </a:ln>
          <a:effectLst/>
        </p:spPr>
      </p:cxnSp>
      <p:sp>
        <p:nvSpPr>
          <p:cNvPr id="50" name="TextBox 49">
            <a:extLst>
              <a:ext uri="{FF2B5EF4-FFF2-40B4-BE49-F238E27FC236}">
                <a16:creationId xmlns:a16="http://schemas.microsoft.com/office/drawing/2014/main" id="{EB88357A-9060-44A8-B83C-E5C0638DAC61}"/>
              </a:ext>
            </a:extLst>
          </p:cNvPr>
          <p:cNvSpPr txBox="1"/>
          <p:nvPr/>
        </p:nvSpPr>
        <p:spPr bwMode="auto">
          <a:xfrm>
            <a:off x="9372364" y="5736599"/>
            <a:ext cx="376169"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N4</a:t>
            </a:r>
          </a:p>
        </p:txBody>
      </p:sp>
      <p:sp>
        <p:nvSpPr>
          <p:cNvPr id="89" name="TextBox 88">
            <a:extLst>
              <a:ext uri="{FF2B5EF4-FFF2-40B4-BE49-F238E27FC236}">
                <a16:creationId xmlns:a16="http://schemas.microsoft.com/office/drawing/2014/main" id="{58084423-E06D-4692-8444-81498C67D1F0}"/>
              </a:ext>
            </a:extLst>
          </p:cNvPr>
          <p:cNvSpPr txBox="1"/>
          <p:nvPr/>
        </p:nvSpPr>
        <p:spPr bwMode="auto">
          <a:xfrm>
            <a:off x="6624323" y="4889316"/>
            <a:ext cx="483966" cy="745344"/>
          </a:xfrm>
          <a:prstGeom prst="rect">
            <a:avLst/>
          </a:prstGeom>
          <a:solidFill>
            <a:schemeClr val="bg1"/>
          </a:solidFill>
          <a:ln w="19050">
            <a:solidFill>
              <a:srgbClr val="FF0000"/>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1200" dirty="0">
                <a:solidFill>
                  <a:srgbClr val="FF0000"/>
                </a:solidFill>
                <a:latin typeface="Ericsson Technical Icons" panose="00000500000000000000" pitchFamily="2" charset="0"/>
              </a:rPr>
              <a:t>s</a:t>
            </a:r>
            <a:br>
              <a:rPr lang="en-US" sz="1200" dirty="0">
                <a:solidFill>
                  <a:srgbClr val="FF0000"/>
                </a:solidFill>
                <a:latin typeface="Ericsson Technical Icons" panose="00000500000000000000" pitchFamily="2" charset="0"/>
              </a:rPr>
            </a:br>
            <a:r>
              <a:rPr lang="en-US" sz="1200" dirty="0">
                <a:solidFill>
                  <a:srgbClr val="FF0000"/>
                </a:solidFill>
                <a:latin typeface="Ericsson Technical Icons" panose="00000500000000000000" pitchFamily="2" charset="0"/>
              </a:rPr>
              <a:t>g</a:t>
            </a:r>
          </a:p>
          <a:p>
            <a:pPr algn="ctr">
              <a:buClr>
                <a:schemeClr val="tx1"/>
              </a:buClr>
            </a:pPr>
            <a:r>
              <a:rPr lang="en-US" sz="1200" dirty="0">
                <a:solidFill>
                  <a:srgbClr val="FF0000"/>
                </a:solidFill>
              </a:rPr>
              <a:t>UPGW</a:t>
            </a:r>
            <a:br>
              <a:rPr lang="en-US" sz="1200" dirty="0"/>
            </a:br>
            <a:endParaRPr lang="en-US" sz="1200" dirty="0"/>
          </a:p>
        </p:txBody>
      </p:sp>
      <p:sp>
        <p:nvSpPr>
          <p:cNvPr id="90" name="TextBox 89">
            <a:extLst>
              <a:ext uri="{FF2B5EF4-FFF2-40B4-BE49-F238E27FC236}">
                <a16:creationId xmlns:a16="http://schemas.microsoft.com/office/drawing/2014/main" id="{93ED8E32-B56B-4FBB-BDB8-E61B3BED6F2F}"/>
              </a:ext>
            </a:extLst>
          </p:cNvPr>
          <p:cNvSpPr txBox="1"/>
          <p:nvPr/>
        </p:nvSpPr>
        <p:spPr bwMode="auto">
          <a:xfrm>
            <a:off x="7891019" y="4885189"/>
            <a:ext cx="483966" cy="745344"/>
          </a:xfrm>
          <a:prstGeom prst="rect">
            <a:avLst/>
          </a:prstGeom>
          <a:solidFill>
            <a:schemeClr val="bg1"/>
          </a:solidFill>
          <a:ln w="19050">
            <a:solidFill>
              <a:srgbClr val="FF0000"/>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1200" dirty="0">
                <a:solidFill>
                  <a:srgbClr val="FF0000"/>
                </a:solidFill>
                <a:latin typeface="Ericsson Technical Icons" panose="00000500000000000000" pitchFamily="2" charset="0"/>
              </a:rPr>
              <a:t>s</a:t>
            </a:r>
            <a:br>
              <a:rPr lang="en-US" sz="1200" dirty="0">
                <a:solidFill>
                  <a:srgbClr val="FF0000"/>
                </a:solidFill>
                <a:latin typeface="Ericsson Technical Icons" panose="00000500000000000000" pitchFamily="2" charset="0"/>
              </a:rPr>
            </a:br>
            <a:r>
              <a:rPr lang="en-US" sz="1200" dirty="0">
                <a:solidFill>
                  <a:srgbClr val="FF0000"/>
                </a:solidFill>
                <a:latin typeface="Ericsson Technical Icons" panose="00000500000000000000" pitchFamily="2" charset="0"/>
              </a:rPr>
              <a:t>g</a:t>
            </a:r>
          </a:p>
          <a:p>
            <a:pPr algn="ctr">
              <a:buClr>
                <a:schemeClr val="tx1"/>
              </a:buClr>
            </a:pPr>
            <a:r>
              <a:rPr lang="en-US" sz="1200" dirty="0">
                <a:solidFill>
                  <a:srgbClr val="FF0000"/>
                </a:solidFill>
              </a:rPr>
              <a:t>UPGW</a:t>
            </a:r>
            <a:br>
              <a:rPr lang="en-US" sz="1200" dirty="0"/>
            </a:br>
            <a:endParaRPr lang="en-US" sz="1200" dirty="0"/>
          </a:p>
        </p:txBody>
      </p:sp>
      <p:cxnSp>
        <p:nvCxnSpPr>
          <p:cNvPr id="92" name="Connector: Elbow 91">
            <a:extLst>
              <a:ext uri="{FF2B5EF4-FFF2-40B4-BE49-F238E27FC236}">
                <a16:creationId xmlns:a16="http://schemas.microsoft.com/office/drawing/2014/main" id="{19912E12-E147-4C01-82C8-C45D408E2F97}"/>
              </a:ext>
            </a:extLst>
          </p:cNvPr>
          <p:cNvCxnSpPr>
            <a:stCxn id="16" idx="2"/>
            <a:endCxn id="89" idx="0"/>
          </p:cNvCxnSpPr>
          <p:nvPr/>
        </p:nvCxnSpPr>
        <p:spPr bwMode="auto">
          <a:xfrm rot="16200000" flipH="1">
            <a:off x="6345323" y="4368333"/>
            <a:ext cx="277174" cy="764792"/>
          </a:xfrm>
          <a:prstGeom prst="bentConnector3">
            <a:avLst/>
          </a:prstGeom>
          <a:solidFill>
            <a:schemeClr val="accent1"/>
          </a:solidFill>
          <a:ln w="12700" cap="flat" cmpd="sng" algn="ctr">
            <a:solidFill>
              <a:srgbClr val="FF0000"/>
            </a:solidFill>
            <a:prstDash val="solid"/>
            <a:round/>
            <a:headEnd type="none" w="med" len="med"/>
            <a:tailEnd type="none"/>
          </a:ln>
          <a:effectLst/>
        </p:spPr>
      </p:cxnSp>
      <p:cxnSp>
        <p:nvCxnSpPr>
          <p:cNvPr id="94" name="Connector: Elbow 93">
            <a:extLst>
              <a:ext uri="{FF2B5EF4-FFF2-40B4-BE49-F238E27FC236}">
                <a16:creationId xmlns:a16="http://schemas.microsoft.com/office/drawing/2014/main" id="{E312EEE4-9EC3-4112-9DB4-334D8F7B216C}"/>
              </a:ext>
            </a:extLst>
          </p:cNvPr>
          <p:cNvCxnSpPr>
            <a:cxnSpLocks/>
            <a:stCxn id="89" idx="1"/>
            <a:endCxn id="11" idx="3"/>
          </p:cNvCxnSpPr>
          <p:nvPr/>
        </p:nvCxnSpPr>
        <p:spPr bwMode="auto">
          <a:xfrm rot="10800000">
            <a:off x="5605861" y="4995434"/>
            <a:ext cx="1018462" cy="266554"/>
          </a:xfrm>
          <a:prstGeom prst="bentConnector3">
            <a:avLst>
              <a:gd name="adj1" fmla="val 50000"/>
            </a:avLst>
          </a:prstGeom>
          <a:solidFill>
            <a:schemeClr val="accent1"/>
          </a:solidFill>
          <a:ln w="12700" cap="flat" cmpd="sng" algn="ctr">
            <a:solidFill>
              <a:srgbClr val="FF0000"/>
            </a:solidFill>
            <a:prstDash val="solid"/>
            <a:round/>
            <a:headEnd type="none" w="med" len="med"/>
            <a:tailEnd type="none"/>
          </a:ln>
          <a:effectLst/>
        </p:spPr>
      </p:cxnSp>
      <p:cxnSp>
        <p:nvCxnSpPr>
          <p:cNvPr id="96" name="Connector: Elbow 95">
            <a:extLst>
              <a:ext uri="{FF2B5EF4-FFF2-40B4-BE49-F238E27FC236}">
                <a16:creationId xmlns:a16="http://schemas.microsoft.com/office/drawing/2014/main" id="{A3B4C7E4-832D-436D-AAB5-A2D61758C3AE}"/>
              </a:ext>
            </a:extLst>
          </p:cNvPr>
          <p:cNvCxnSpPr>
            <a:stCxn id="90" idx="0"/>
            <a:endCxn id="15" idx="2"/>
          </p:cNvCxnSpPr>
          <p:nvPr/>
        </p:nvCxnSpPr>
        <p:spPr bwMode="auto">
          <a:xfrm rot="5400000" flipH="1" flipV="1">
            <a:off x="8339736" y="4405409"/>
            <a:ext cx="273047" cy="686514"/>
          </a:xfrm>
          <a:prstGeom prst="bentConnector3">
            <a:avLst/>
          </a:prstGeom>
          <a:solidFill>
            <a:schemeClr val="accent1"/>
          </a:solidFill>
          <a:ln w="12700" cap="flat" cmpd="sng" algn="ctr">
            <a:solidFill>
              <a:srgbClr val="FF0000"/>
            </a:solidFill>
            <a:prstDash val="solid"/>
            <a:round/>
            <a:headEnd type="none" w="med" len="med"/>
            <a:tailEnd type="none"/>
          </a:ln>
          <a:effectLst/>
        </p:spPr>
      </p:cxnSp>
      <p:cxnSp>
        <p:nvCxnSpPr>
          <p:cNvPr id="98" name="Connector: Elbow 97">
            <a:extLst>
              <a:ext uri="{FF2B5EF4-FFF2-40B4-BE49-F238E27FC236}">
                <a16:creationId xmlns:a16="http://schemas.microsoft.com/office/drawing/2014/main" id="{3BB66C6F-3967-4C9A-BAB9-7F4B8C38BD1B}"/>
              </a:ext>
            </a:extLst>
          </p:cNvPr>
          <p:cNvCxnSpPr>
            <a:cxnSpLocks/>
            <a:stCxn id="90" idx="3"/>
            <a:endCxn id="18" idx="1"/>
          </p:cNvCxnSpPr>
          <p:nvPr/>
        </p:nvCxnSpPr>
        <p:spPr bwMode="auto">
          <a:xfrm flipV="1">
            <a:off x="8374985" y="4985090"/>
            <a:ext cx="943481" cy="272771"/>
          </a:xfrm>
          <a:prstGeom prst="bentConnector3">
            <a:avLst>
              <a:gd name="adj1" fmla="val 50000"/>
            </a:avLst>
          </a:prstGeom>
          <a:solidFill>
            <a:schemeClr val="accent1"/>
          </a:solidFill>
          <a:ln w="12700" cap="flat" cmpd="sng" algn="ctr">
            <a:solidFill>
              <a:srgbClr val="FF0000"/>
            </a:solidFill>
            <a:prstDash val="solid"/>
            <a:round/>
            <a:headEnd type="none" w="med" len="med"/>
            <a:tailEnd type="none"/>
          </a:ln>
          <a:effectLst/>
        </p:spPr>
      </p:cxnSp>
      <p:sp>
        <p:nvSpPr>
          <p:cNvPr id="99" name="TextBox 98">
            <a:extLst>
              <a:ext uri="{FF2B5EF4-FFF2-40B4-BE49-F238E27FC236}">
                <a16:creationId xmlns:a16="http://schemas.microsoft.com/office/drawing/2014/main" id="{45EAFBB5-97B9-4926-A3F9-5768FADDC7D2}"/>
              </a:ext>
            </a:extLst>
          </p:cNvPr>
          <p:cNvSpPr txBox="1"/>
          <p:nvPr/>
        </p:nvSpPr>
        <p:spPr bwMode="auto">
          <a:xfrm>
            <a:off x="6311950" y="4645521"/>
            <a:ext cx="206924"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solidFill>
                  <a:schemeClr val="accent6"/>
                </a:solidFill>
              </a:rPr>
              <a:t>?</a:t>
            </a:r>
          </a:p>
        </p:txBody>
      </p:sp>
      <p:sp>
        <p:nvSpPr>
          <p:cNvPr id="100" name="TextBox 99">
            <a:extLst>
              <a:ext uri="{FF2B5EF4-FFF2-40B4-BE49-F238E27FC236}">
                <a16:creationId xmlns:a16="http://schemas.microsoft.com/office/drawing/2014/main" id="{38C11D4A-A536-43AF-BA68-3F57D4BD4FA4}"/>
              </a:ext>
            </a:extLst>
          </p:cNvPr>
          <p:cNvSpPr txBox="1"/>
          <p:nvPr/>
        </p:nvSpPr>
        <p:spPr bwMode="auto">
          <a:xfrm>
            <a:off x="6011629" y="5017563"/>
            <a:ext cx="206924"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solidFill>
                  <a:schemeClr val="accent6"/>
                </a:solidFill>
              </a:rPr>
              <a:t>?</a:t>
            </a:r>
          </a:p>
        </p:txBody>
      </p:sp>
      <p:sp>
        <p:nvSpPr>
          <p:cNvPr id="101" name="TextBox 100">
            <a:extLst>
              <a:ext uri="{FF2B5EF4-FFF2-40B4-BE49-F238E27FC236}">
                <a16:creationId xmlns:a16="http://schemas.microsoft.com/office/drawing/2014/main" id="{E3B06713-2C05-4A05-AA08-0B7571F81DE7}"/>
              </a:ext>
            </a:extLst>
          </p:cNvPr>
          <p:cNvSpPr txBox="1"/>
          <p:nvPr/>
        </p:nvSpPr>
        <p:spPr bwMode="auto">
          <a:xfrm>
            <a:off x="8382976" y="4662894"/>
            <a:ext cx="206924"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solidFill>
                  <a:schemeClr val="accent6"/>
                </a:solidFill>
              </a:rPr>
              <a:t>?</a:t>
            </a:r>
          </a:p>
        </p:txBody>
      </p:sp>
      <p:sp>
        <p:nvSpPr>
          <p:cNvPr id="102" name="TextBox 101">
            <a:extLst>
              <a:ext uri="{FF2B5EF4-FFF2-40B4-BE49-F238E27FC236}">
                <a16:creationId xmlns:a16="http://schemas.microsoft.com/office/drawing/2014/main" id="{542943B0-96ED-4983-A9FB-A9B820D3B027}"/>
              </a:ext>
            </a:extLst>
          </p:cNvPr>
          <p:cNvSpPr txBox="1"/>
          <p:nvPr/>
        </p:nvSpPr>
        <p:spPr bwMode="auto">
          <a:xfrm>
            <a:off x="8755489" y="5002227"/>
            <a:ext cx="206924"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solidFill>
                  <a:schemeClr val="accent6"/>
                </a:solidFill>
              </a:rPr>
              <a:t>?</a:t>
            </a:r>
          </a:p>
        </p:txBody>
      </p:sp>
      <p:sp>
        <p:nvSpPr>
          <p:cNvPr id="104" name="TextBox 103">
            <a:extLst>
              <a:ext uri="{FF2B5EF4-FFF2-40B4-BE49-F238E27FC236}">
                <a16:creationId xmlns:a16="http://schemas.microsoft.com/office/drawing/2014/main" id="{068CCD44-B361-4D4B-9261-1FCFFC1A2667}"/>
              </a:ext>
            </a:extLst>
          </p:cNvPr>
          <p:cNvSpPr txBox="1"/>
          <p:nvPr/>
        </p:nvSpPr>
        <p:spPr bwMode="auto">
          <a:xfrm>
            <a:off x="6605052" y="3007177"/>
            <a:ext cx="483966" cy="745896"/>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S</a:t>
            </a:r>
            <a:endParaRPr lang="en-US" sz="2400" dirty="0"/>
          </a:p>
          <a:p>
            <a:pPr algn="ctr">
              <a:buClr>
                <a:schemeClr val="tx1"/>
              </a:buClr>
            </a:pPr>
            <a:r>
              <a:rPr lang="en-US" sz="1200" dirty="0"/>
              <a:t>NF</a:t>
            </a:r>
          </a:p>
          <a:p>
            <a:pPr algn="ctr">
              <a:buClr>
                <a:schemeClr val="tx1"/>
              </a:buClr>
            </a:pPr>
            <a:br>
              <a:rPr lang="en-US" sz="1200" dirty="0"/>
            </a:br>
            <a:br>
              <a:rPr lang="en-US" sz="1200" dirty="0"/>
            </a:br>
            <a:endParaRPr lang="en-US" sz="1200" dirty="0"/>
          </a:p>
        </p:txBody>
      </p:sp>
      <p:sp>
        <p:nvSpPr>
          <p:cNvPr id="105" name="TextBox 104">
            <a:extLst>
              <a:ext uri="{FF2B5EF4-FFF2-40B4-BE49-F238E27FC236}">
                <a16:creationId xmlns:a16="http://schemas.microsoft.com/office/drawing/2014/main" id="{E9977944-3241-43C4-AAF2-EEE33BDCC8A8}"/>
              </a:ext>
            </a:extLst>
          </p:cNvPr>
          <p:cNvSpPr txBox="1"/>
          <p:nvPr/>
        </p:nvSpPr>
        <p:spPr bwMode="auto">
          <a:xfrm>
            <a:off x="9785628" y="3000735"/>
            <a:ext cx="483966" cy="745896"/>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S</a:t>
            </a:r>
            <a:endParaRPr lang="en-US" sz="2400" dirty="0"/>
          </a:p>
          <a:p>
            <a:pPr algn="ctr">
              <a:buClr>
                <a:schemeClr val="tx1"/>
              </a:buClr>
            </a:pPr>
            <a:r>
              <a:rPr lang="en-US" sz="1200" dirty="0"/>
              <a:t>NF</a:t>
            </a:r>
          </a:p>
          <a:p>
            <a:pPr algn="ctr">
              <a:buClr>
                <a:schemeClr val="tx1"/>
              </a:buClr>
            </a:pPr>
            <a:br>
              <a:rPr lang="en-US" sz="1200" dirty="0"/>
            </a:br>
            <a:br>
              <a:rPr lang="en-US" sz="1200" dirty="0"/>
            </a:br>
            <a:endParaRPr lang="en-US" sz="1200" dirty="0"/>
          </a:p>
        </p:txBody>
      </p:sp>
      <p:sp>
        <p:nvSpPr>
          <p:cNvPr id="106" name="TextBox 105">
            <a:extLst>
              <a:ext uri="{FF2B5EF4-FFF2-40B4-BE49-F238E27FC236}">
                <a16:creationId xmlns:a16="http://schemas.microsoft.com/office/drawing/2014/main" id="{C3B5D1EC-85A1-4882-8887-6FC32E2213CB}"/>
              </a:ext>
            </a:extLst>
          </p:cNvPr>
          <p:cNvSpPr txBox="1"/>
          <p:nvPr/>
        </p:nvSpPr>
        <p:spPr bwMode="auto">
          <a:xfrm>
            <a:off x="8195340" y="3004863"/>
            <a:ext cx="483966" cy="745344"/>
          </a:xfrm>
          <a:prstGeom prst="rect">
            <a:avLst/>
          </a:prstGeom>
          <a:solidFill>
            <a:schemeClr val="bg1"/>
          </a:solidFill>
          <a:ln w="19050">
            <a:solidFill>
              <a:srgbClr val="FF0000"/>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1200" dirty="0">
                <a:solidFill>
                  <a:srgbClr val="FF0000"/>
                </a:solidFill>
                <a:latin typeface="Ericsson Technical Icons" panose="00000500000000000000" pitchFamily="2" charset="0"/>
              </a:rPr>
              <a:t>s</a:t>
            </a:r>
            <a:br>
              <a:rPr lang="en-US" sz="1200" dirty="0">
                <a:solidFill>
                  <a:srgbClr val="FF0000"/>
                </a:solidFill>
                <a:latin typeface="Ericsson Technical Icons" panose="00000500000000000000" pitchFamily="2" charset="0"/>
              </a:rPr>
            </a:br>
            <a:r>
              <a:rPr lang="en-US" sz="1200" dirty="0">
                <a:solidFill>
                  <a:srgbClr val="FF0000"/>
                </a:solidFill>
                <a:latin typeface="Ericsson Technical Icons" panose="00000500000000000000" pitchFamily="2" charset="0"/>
              </a:rPr>
              <a:t>g</a:t>
            </a:r>
          </a:p>
          <a:p>
            <a:pPr algn="ctr">
              <a:buClr>
                <a:schemeClr val="tx1"/>
              </a:buClr>
            </a:pPr>
            <a:r>
              <a:rPr lang="en-US" sz="1200" dirty="0">
                <a:solidFill>
                  <a:srgbClr val="FF0000"/>
                </a:solidFill>
              </a:rPr>
              <a:t>SCP</a:t>
            </a:r>
            <a:br>
              <a:rPr lang="en-US" sz="1200" dirty="0">
                <a:solidFill>
                  <a:srgbClr val="FF0000"/>
                </a:solidFill>
              </a:rPr>
            </a:br>
            <a:endParaRPr lang="en-US" sz="1200" dirty="0">
              <a:solidFill>
                <a:srgbClr val="FF0000"/>
              </a:solidFill>
            </a:endParaRPr>
          </a:p>
        </p:txBody>
      </p:sp>
      <p:sp>
        <p:nvSpPr>
          <p:cNvPr id="107" name="TextBox 106">
            <a:extLst>
              <a:ext uri="{FF2B5EF4-FFF2-40B4-BE49-F238E27FC236}">
                <a16:creationId xmlns:a16="http://schemas.microsoft.com/office/drawing/2014/main" id="{DB61546B-E5AD-4036-A9BA-BE1C90386821}"/>
              </a:ext>
            </a:extLst>
          </p:cNvPr>
          <p:cNvSpPr txBox="1"/>
          <p:nvPr/>
        </p:nvSpPr>
        <p:spPr bwMode="auto">
          <a:xfrm>
            <a:off x="8193223" y="1757616"/>
            <a:ext cx="483966" cy="745896"/>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S</a:t>
            </a:r>
            <a:endParaRPr lang="en-US" sz="2400" dirty="0"/>
          </a:p>
          <a:p>
            <a:pPr algn="ctr">
              <a:buClr>
                <a:schemeClr val="tx1"/>
              </a:buClr>
            </a:pPr>
            <a:r>
              <a:rPr lang="en-US" sz="1200" dirty="0"/>
              <a:t>NRF</a:t>
            </a:r>
          </a:p>
          <a:p>
            <a:pPr algn="ctr">
              <a:buClr>
                <a:schemeClr val="tx1"/>
              </a:buClr>
            </a:pPr>
            <a:br>
              <a:rPr lang="en-US" sz="1200" dirty="0"/>
            </a:br>
            <a:br>
              <a:rPr lang="en-US" sz="1200" dirty="0"/>
            </a:br>
            <a:endParaRPr lang="en-US" sz="1200" dirty="0"/>
          </a:p>
        </p:txBody>
      </p:sp>
      <p:cxnSp>
        <p:nvCxnSpPr>
          <p:cNvPr id="109" name="Straight Arrow Connector 108">
            <a:extLst>
              <a:ext uri="{FF2B5EF4-FFF2-40B4-BE49-F238E27FC236}">
                <a16:creationId xmlns:a16="http://schemas.microsoft.com/office/drawing/2014/main" id="{79E48FA7-ADF6-488D-B425-4041EF27A8C8}"/>
              </a:ext>
            </a:extLst>
          </p:cNvPr>
          <p:cNvCxnSpPr>
            <a:stCxn id="104" idx="3"/>
            <a:endCxn id="105" idx="1"/>
          </p:cNvCxnSpPr>
          <p:nvPr/>
        </p:nvCxnSpPr>
        <p:spPr bwMode="auto">
          <a:xfrm flipV="1">
            <a:off x="7089018" y="3373683"/>
            <a:ext cx="2696610" cy="6442"/>
          </a:xfrm>
          <a:prstGeom prst="straightConnector1">
            <a:avLst/>
          </a:prstGeom>
          <a:solidFill>
            <a:schemeClr val="accent1"/>
          </a:solidFill>
          <a:ln w="12700" cap="flat" cmpd="sng" algn="ctr">
            <a:solidFill>
              <a:schemeClr val="tx1"/>
            </a:solidFill>
            <a:prstDash val="dash"/>
            <a:round/>
            <a:headEnd type="triangle" w="med" len="med"/>
            <a:tailEnd type="triangle" w="med" len="med"/>
          </a:ln>
          <a:effectLst/>
        </p:spPr>
      </p:cxnSp>
      <p:cxnSp>
        <p:nvCxnSpPr>
          <p:cNvPr id="111" name="Straight Arrow Connector 110">
            <a:extLst>
              <a:ext uri="{FF2B5EF4-FFF2-40B4-BE49-F238E27FC236}">
                <a16:creationId xmlns:a16="http://schemas.microsoft.com/office/drawing/2014/main" id="{BFB8089B-6639-4518-8E69-9D371CDCD56A}"/>
              </a:ext>
            </a:extLst>
          </p:cNvPr>
          <p:cNvCxnSpPr/>
          <p:nvPr/>
        </p:nvCxnSpPr>
        <p:spPr bwMode="auto">
          <a:xfrm>
            <a:off x="7089018" y="3248855"/>
            <a:ext cx="1106322" cy="0"/>
          </a:xfrm>
          <a:prstGeom prst="straightConnector1">
            <a:avLst/>
          </a:prstGeom>
          <a:solidFill>
            <a:schemeClr val="accent1"/>
          </a:solidFill>
          <a:ln w="12700" cap="flat" cmpd="sng" algn="ctr">
            <a:solidFill>
              <a:schemeClr val="tx1"/>
            </a:solidFill>
            <a:prstDash val="solid"/>
            <a:round/>
            <a:headEnd type="triangle" w="med" len="med"/>
            <a:tailEnd type="triangle" w="med" len="med"/>
          </a:ln>
          <a:effectLst/>
        </p:spPr>
      </p:cxnSp>
      <p:cxnSp>
        <p:nvCxnSpPr>
          <p:cNvPr id="115" name="Straight Arrow Connector 114">
            <a:extLst>
              <a:ext uri="{FF2B5EF4-FFF2-40B4-BE49-F238E27FC236}">
                <a16:creationId xmlns:a16="http://schemas.microsoft.com/office/drawing/2014/main" id="{30F3A223-A4F4-46A1-81B0-49ACFC151485}"/>
              </a:ext>
            </a:extLst>
          </p:cNvPr>
          <p:cNvCxnSpPr/>
          <p:nvPr/>
        </p:nvCxnSpPr>
        <p:spPr bwMode="auto">
          <a:xfrm flipH="1">
            <a:off x="8679306" y="3248855"/>
            <a:ext cx="1106322" cy="0"/>
          </a:xfrm>
          <a:prstGeom prst="straightConnector1">
            <a:avLst/>
          </a:prstGeom>
          <a:solidFill>
            <a:schemeClr val="accent1"/>
          </a:solidFill>
          <a:ln w="12700" cap="flat" cmpd="sng" algn="ctr">
            <a:solidFill>
              <a:schemeClr val="tx1"/>
            </a:solidFill>
            <a:prstDash val="solid"/>
            <a:round/>
            <a:headEnd type="triangle" w="med" len="med"/>
            <a:tailEnd type="triangle" w="med" len="med"/>
          </a:ln>
          <a:effectLst/>
        </p:spPr>
      </p:cxnSp>
      <p:cxnSp>
        <p:nvCxnSpPr>
          <p:cNvPr id="117" name="Straight Arrow Connector 116">
            <a:extLst>
              <a:ext uri="{FF2B5EF4-FFF2-40B4-BE49-F238E27FC236}">
                <a16:creationId xmlns:a16="http://schemas.microsoft.com/office/drawing/2014/main" id="{544C0040-C08D-423B-8FC2-B8ABF4066507}"/>
              </a:ext>
            </a:extLst>
          </p:cNvPr>
          <p:cNvCxnSpPr>
            <a:stCxn id="106" idx="0"/>
            <a:endCxn id="107" idx="2"/>
          </p:cNvCxnSpPr>
          <p:nvPr/>
        </p:nvCxnSpPr>
        <p:spPr bwMode="auto">
          <a:xfrm flipH="1" flipV="1">
            <a:off x="8435206" y="2503512"/>
            <a:ext cx="2117" cy="501351"/>
          </a:xfrm>
          <a:prstGeom prst="straightConnector1">
            <a:avLst/>
          </a:prstGeom>
          <a:solidFill>
            <a:schemeClr val="accent1"/>
          </a:solidFill>
          <a:ln w="12700" cap="flat" cmpd="sng" algn="ctr">
            <a:solidFill>
              <a:schemeClr val="tx1"/>
            </a:solidFill>
            <a:prstDash val="solid"/>
            <a:round/>
            <a:headEnd type="triangle" w="med" len="med"/>
            <a:tailEnd type="triangle" w="med" len="med"/>
          </a:ln>
          <a:effectLst/>
        </p:spPr>
      </p:cxnSp>
      <p:cxnSp>
        <p:nvCxnSpPr>
          <p:cNvPr id="119" name="Connector: Elbow 118">
            <a:extLst>
              <a:ext uri="{FF2B5EF4-FFF2-40B4-BE49-F238E27FC236}">
                <a16:creationId xmlns:a16="http://schemas.microsoft.com/office/drawing/2014/main" id="{CDDCB2A5-B969-418C-BE98-4504F08A02B2}"/>
              </a:ext>
            </a:extLst>
          </p:cNvPr>
          <p:cNvCxnSpPr>
            <a:stCxn id="104" idx="0"/>
            <a:endCxn id="107" idx="1"/>
          </p:cNvCxnSpPr>
          <p:nvPr/>
        </p:nvCxnSpPr>
        <p:spPr bwMode="auto">
          <a:xfrm rot="5400000" flipH="1" flipV="1">
            <a:off x="7081823" y="1895777"/>
            <a:ext cx="876613" cy="1346188"/>
          </a:xfrm>
          <a:prstGeom prst="bentConnector2">
            <a:avLst/>
          </a:prstGeom>
          <a:solidFill>
            <a:schemeClr val="accent1"/>
          </a:solidFill>
          <a:ln w="12700" cap="flat" cmpd="sng" algn="ctr">
            <a:solidFill>
              <a:schemeClr val="tx1"/>
            </a:solidFill>
            <a:prstDash val="dash"/>
            <a:round/>
            <a:headEnd type="triangle" w="med" len="med"/>
            <a:tailEnd type="triangle" w="med" len="med"/>
          </a:ln>
          <a:effectLst/>
        </p:spPr>
      </p:cxnSp>
      <p:cxnSp>
        <p:nvCxnSpPr>
          <p:cNvPr id="123" name="Connector: Elbow 122">
            <a:extLst>
              <a:ext uri="{FF2B5EF4-FFF2-40B4-BE49-F238E27FC236}">
                <a16:creationId xmlns:a16="http://schemas.microsoft.com/office/drawing/2014/main" id="{317BA410-B75A-443B-AC22-1607068C0E98}"/>
              </a:ext>
            </a:extLst>
          </p:cNvPr>
          <p:cNvCxnSpPr>
            <a:stCxn id="107" idx="3"/>
            <a:endCxn id="105" idx="0"/>
          </p:cNvCxnSpPr>
          <p:nvPr/>
        </p:nvCxnSpPr>
        <p:spPr bwMode="auto">
          <a:xfrm>
            <a:off x="8677189" y="2130564"/>
            <a:ext cx="1350422" cy="870171"/>
          </a:xfrm>
          <a:prstGeom prst="bentConnector2">
            <a:avLst/>
          </a:prstGeom>
          <a:solidFill>
            <a:schemeClr val="accent1"/>
          </a:solidFill>
          <a:ln w="12700" cap="flat" cmpd="sng" algn="ctr">
            <a:solidFill>
              <a:schemeClr val="tx1"/>
            </a:solidFill>
            <a:prstDash val="dash"/>
            <a:round/>
            <a:headEnd type="triangle" w="med" len="med"/>
            <a:tailEnd type="triangle" w="med" len="med"/>
          </a:ln>
          <a:effectLst/>
        </p:spPr>
      </p:cxnSp>
      <p:cxnSp>
        <p:nvCxnSpPr>
          <p:cNvPr id="125" name="Straight Connector 124">
            <a:extLst>
              <a:ext uri="{FF2B5EF4-FFF2-40B4-BE49-F238E27FC236}">
                <a16:creationId xmlns:a16="http://schemas.microsoft.com/office/drawing/2014/main" id="{AB16E5A9-7C38-4871-80FD-18C5DCB6D813}"/>
              </a:ext>
            </a:extLst>
          </p:cNvPr>
          <p:cNvCxnSpPr>
            <a:stCxn id="89" idx="3"/>
            <a:endCxn id="90" idx="1"/>
          </p:cNvCxnSpPr>
          <p:nvPr/>
        </p:nvCxnSpPr>
        <p:spPr bwMode="auto">
          <a:xfrm flipV="1">
            <a:off x="7108289" y="5257861"/>
            <a:ext cx="782730" cy="4127"/>
          </a:xfrm>
          <a:prstGeom prst="line">
            <a:avLst/>
          </a:prstGeom>
          <a:solidFill>
            <a:schemeClr val="accent1"/>
          </a:solidFill>
          <a:ln w="12700" cap="flat" cmpd="sng" algn="ctr">
            <a:solidFill>
              <a:srgbClr val="FF0000"/>
            </a:solidFill>
            <a:prstDash val="solid"/>
            <a:round/>
            <a:headEnd type="none" w="med" len="med"/>
            <a:tailEnd type="none"/>
          </a:ln>
          <a:effectLst/>
        </p:spPr>
      </p:cxnSp>
      <p:sp>
        <p:nvSpPr>
          <p:cNvPr id="126" name="TextBox 125">
            <a:extLst>
              <a:ext uri="{FF2B5EF4-FFF2-40B4-BE49-F238E27FC236}">
                <a16:creationId xmlns:a16="http://schemas.microsoft.com/office/drawing/2014/main" id="{E3FA58CF-A253-4775-8E0E-5D72589D4EE4}"/>
              </a:ext>
            </a:extLst>
          </p:cNvPr>
          <p:cNvSpPr txBox="1"/>
          <p:nvPr/>
        </p:nvSpPr>
        <p:spPr bwMode="auto">
          <a:xfrm>
            <a:off x="7400314" y="5150840"/>
            <a:ext cx="206924"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solidFill>
                  <a:schemeClr val="accent6"/>
                </a:solidFill>
              </a:rPr>
              <a:t>?</a:t>
            </a:r>
          </a:p>
        </p:txBody>
      </p:sp>
      <p:cxnSp>
        <p:nvCxnSpPr>
          <p:cNvPr id="130" name="Connector: Elbow 129">
            <a:extLst>
              <a:ext uri="{FF2B5EF4-FFF2-40B4-BE49-F238E27FC236}">
                <a16:creationId xmlns:a16="http://schemas.microsoft.com/office/drawing/2014/main" id="{F7290454-3B78-4FD4-B1EC-212A8D67DC81}"/>
              </a:ext>
            </a:extLst>
          </p:cNvPr>
          <p:cNvCxnSpPr>
            <a:stCxn id="19" idx="1"/>
            <a:endCxn id="90" idx="2"/>
          </p:cNvCxnSpPr>
          <p:nvPr/>
        </p:nvCxnSpPr>
        <p:spPr bwMode="auto">
          <a:xfrm rot="10800000">
            <a:off x="8133003" y="5630533"/>
            <a:ext cx="590041" cy="217214"/>
          </a:xfrm>
          <a:prstGeom prst="bentConnector2">
            <a:avLst/>
          </a:prstGeom>
          <a:solidFill>
            <a:schemeClr val="accent1"/>
          </a:solidFill>
          <a:ln w="12700" cap="flat" cmpd="sng" algn="ctr">
            <a:solidFill>
              <a:srgbClr val="FF0000"/>
            </a:solidFill>
            <a:prstDash val="solid"/>
            <a:round/>
            <a:headEnd type="none" w="med" len="med"/>
            <a:tailEnd type="none"/>
          </a:ln>
          <a:effectLst/>
        </p:spPr>
      </p:cxnSp>
      <p:cxnSp>
        <p:nvCxnSpPr>
          <p:cNvPr id="132" name="Connector: Elbow 131">
            <a:extLst>
              <a:ext uri="{FF2B5EF4-FFF2-40B4-BE49-F238E27FC236}">
                <a16:creationId xmlns:a16="http://schemas.microsoft.com/office/drawing/2014/main" id="{5E05F24D-709E-40BE-8C30-CB23A3D2080C}"/>
              </a:ext>
            </a:extLst>
          </p:cNvPr>
          <p:cNvCxnSpPr>
            <a:cxnSpLocks/>
            <a:stCxn id="12" idx="3"/>
            <a:endCxn id="89" idx="2"/>
          </p:cNvCxnSpPr>
          <p:nvPr/>
        </p:nvCxnSpPr>
        <p:spPr bwMode="auto">
          <a:xfrm flipV="1">
            <a:off x="6349687" y="5634660"/>
            <a:ext cx="516619" cy="218872"/>
          </a:xfrm>
          <a:prstGeom prst="bentConnector2">
            <a:avLst/>
          </a:prstGeom>
          <a:solidFill>
            <a:schemeClr val="accent1"/>
          </a:solidFill>
          <a:ln w="12700" cap="flat" cmpd="sng" algn="ctr">
            <a:solidFill>
              <a:srgbClr val="FF0000"/>
            </a:solidFill>
            <a:prstDash val="solid"/>
            <a:round/>
            <a:headEnd type="none" w="med" len="med"/>
            <a:tailEnd type="none"/>
          </a:ln>
          <a:effectLst/>
        </p:spPr>
      </p:cxnSp>
      <p:sp>
        <p:nvSpPr>
          <p:cNvPr id="134" name="TextBox 133">
            <a:extLst>
              <a:ext uri="{FF2B5EF4-FFF2-40B4-BE49-F238E27FC236}">
                <a16:creationId xmlns:a16="http://schemas.microsoft.com/office/drawing/2014/main" id="{90AD8A6B-188B-4A94-996B-F12A79552E24}"/>
              </a:ext>
            </a:extLst>
          </p:cNvPr>
          <p:cNvSpPr txBox="1"/>
          <p:nvPr/>
        </p:nvSpPr>
        <p:spPr bwMode="auto">
          <a:xfrm>
            <a:off x="6753424" y="5683263"/>
            <a:ext cx="206924"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solidFill>
                  <a:schemeClr val="accent6"/>
                </a:solidFill>
              </a:rPr>
              <a:t>?</a:t>
            </a:r>
          </a:p>
        </p:txBody>
      </p:sp>
      <p:sp>
        <p:nvSpPr>
          <p:cNvPr id="135" name="TextBox 134">
            <a:extLst>
              <a:ext uri="{FF2B5EF4-FFF2-40B4-BE49-F238E27FC236}">
                <a16:creationId xmlns:a16="http://schemas.microsoft.com/office/drawing/2014/main" id="{7797682D-E9E5-496D-9792-D9308377B13F}"/>
              </a:ext>
            </a:extLst>
          </p:cNvPr>
          <p:cNvSpPr txBox="1"/>
          <p:nvPr/>
        </p:nvSpPr>
        <p:spPr bwMode="auto">
          <a:xfrm>
            <a:off x="8096697" y="5683263"/>
            <a:ext cx="206924"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solidFill>
                  <a:schemeClr val="accent6"/>
                </a:solidFill>
              </a:rPr>
              <a:t>?</a:t>
            </a:r>
          </a:p>
        </p:txBody>
      </p:sp>
    </p:spTree>
    <p:extLst>
      <p:ext uri="{BB962C8B-B14F-4D97-AF65-F5344CB8AC3E}">
        <p14:creationId xmlns:p14="http://schemas.microsoft.com/office/powerpoint/2010/main" val="150640599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2">
            <a:extLst>
              <a:ext uri="{FF2B5EF4-FFF2-40B4-BE49-F238E27FC236}">
                <a16:creationId xmlns:a16="http://schemas.microsoft.com/office/drawing/2014/main" id="{344D619B-EA0B-4FAB-94F6-72BB01035D33}"/>
              </a:ext>
            </a:extLst>
          </p:cNvPr>
          <p:cNvSpPr>
            <a:spLocks noGrp="1"/>
          </p:cNvSpPr>
          <p:nvPr>
            <p:ph type="title"/>
          </p:nvPr>
        </p:nvSpPr>
        <p:spPr>
          <a:xfrm>
            <a:off x="838200" y="152400"/>
            <a:ext cx="10515600" cy="1325563"/>
          </a:xfrm>
        </p:spPr>
        <p:txBody>
          <a:bodyPr/>
          <a:lstStyle/>
          <a:p>
            <a:r>
              <a:rPr lang="en-US" altLang="ja-JP" sz="3600" dirty="0"/>
              <a:t>Study on the security of the Wireless and </a:t>
            </a:r>
            <a:br>
              <a:rPr lang="en-US" altLang="ja-JP" sz="3600" dirty="0"/>
            </a:br>
            <a:r>
              <a:rPr lang="en-US" altLang="ja-JP" sz="3600" dirty="0"/>
              <a:t>Wireline Convergence for the 5G system </a:t>
            </a:r>
            <a:br>
              <a:rPr lang="en-US" altLang="ja-JP" sz="3600" dirty="0"/>
            </a:br>
            <a:r>
              <a:rPr lang="en-US" altLang="ja-JP" sz="3600" dirty="0"/>
              <a:t>architecture - Status</a:t>
            </a:r>
            <a:endParaRPr lang="sv-SE" altLang="sv-SE" sz="3600" dirty="0"/>
          </a:p>
        </p:txBody>
      </p:sp>
      <p:sp>
        <p:nvSpPr>
          <p:cNvPr id="29699" name="Content Placeholder 3">
            <a:extLst>
              <a:ext uri="{FF2B5EF4-FFF2-40B4-BE49-F238E27FC236}">
                <a16:creationId xmlns:a16="http://schemas.microsoft.com/office/drawing/2014/main" id="{DF969863-E61E-4EE9-9D01-882F8945EE6F}"/>
              </a:ext>
            </a:extLst>
          </p:cNvPr>
          <p:cNvSpPr>
            <a:spLocks noGrp="1"/>
          </p:cNvSpPr>
          <p:nvPr>
            <p:ph idx="1"/>
          </p:nvPr>
        </p:nvSpPr>
        <p:spPr>
          <a:xfrm>
            <a:off x="838200" y="1825625"/>
            <a:ext cx="5081588" cy="4351338"/>
          </a:xfrm>
        </p:spPr>
        <p:txBody>
          <a:bodyPr/>
          <a:lstStyle/>
          <a:p>
            <a:r>
              <a:rPr lang="sv-SE" altLang="sv-SE" sz="2400" dirty="0"/>
              <a:t>WI code: </a:t>
            </a:r>
          </a:p>
          <a:p>
            <a:pPr lvl="1"/>
            <a:r>
              <a:rPr lang="sv-SE" altLang="sv-SE" sz="2000" dirty="0"/>
              <a:t>FS_5WWC_SEC</a:t>
            </a:r>
          </a:p>
          <a:p>
            <a:r>
              <a:rPr lang="sv-SE" altLang="sv-SE" sz="2400" dirty="0"/>
              <a:t>Completion rate: </a:t>
            </a:r>
          </a:p>
          <a:p>
            <a:pPr lvl="1"/>
            <a:r>
              <a:rPr lang="sv-SE" altLang="sv-SE" sz="2000" dirty="0"/>
              <a:t>75 </a:t>
            </a:r>
            <a:r>
              <a:rPr lang="en-US" altLang="ja-JP" sz="2000" dirty="0">
                <a:sym typeface="Wingdings" panose="05000000000000000000" pitchFamily="2" charset="2"/>
              </a:rPr>
              <a:t> 100%</a:t>
            </a:r>
          </a:p>
          <a:p>
            <a:r>
              <a:rPr lang="en-US" altLang="ja-JP" sz="2400" dirty="0">
                <a:sym typeface="Wingdings" panose="05000000000000000000" pitchFamily="2" charset="2"/>
              </a:rPr>
              <a:t>Target: </a:t>
            </a:r>
          </a:p>
          <a:p>
            <a:pPr lvl="1"/>
            <a:r>
              <a:rPr lang="en-US" altLang="ja-JP" sz="2000" dirty="0">
                <a:sym typeface="Wingdings" panose="05000000000000000000" pitchFamily="2" charset="2"/>
              </a:rPr>
              <a:t>Sep 19</a:t>
            </a:r>
          </a:p>
          <a:p>
            <a:r>
              <a:rPr lang="en-US" altLang="sv-SE" sz="2400" dirty="0">
                <a:ea typeface="MS PGothic" panose="020B0600070205080204" pitchFamily="34" charset="-128"/>
                <a:sym typeface="Wingdings" panose="05000000000000000000" pitchFamily="2" charset="2"/>
              </a:rPr>
              <a:t>Documents:</a:t>
            </a:r>
          </a:p>
          <a:p>
            <a:pPr lvl="1"/>
            <a:r>
              <a:rPr kumimoji="1" lang="en-US" altLang="ja-JP" sz="2000" dirty="0"/>
              <a:t>TR 33.807 </a:t>
            </a:r>
            <a:r>
              <a:rPr lang="en-GB" altLang="ja-JP" sz="2000" dirty="0"/>
              <a:t>Study on the security of the Wireless and Wireline Convergence for the 5G system architecture</a:t>
            </a:r>
            <a:r>
              <a:rPr lang="en-US" altLang="sv-SE" sz="2000" dirty="0">
                <a:ea typeface="MS PGothic" panose="020B0600070205080204" pitchFamily="34" charset="-128"/>
                <a:sym typeface="Wingdings" panose="05000000000000000000" pitchFamily="2" charset="2"/>
              </a:rPr>
              <a:t> sent for approval in SP-190701</a:t>
            </a:r>
            <a:endParaRPr lang="sv-SE" altLang="sv-SE" sz="2000" dirty="0"/>
          </a:p>
          <a:p>
            <a:pPr lvl="1"/>
            <a:endParaRPr lang="sv-SE" altLang="sv-SE" sz="2000" dirty="0"/>
          </a:p>
        </p:txBody>
      </p:sp>
      <p:sp>
        <p:nvSpPr>
          <p:cNvPr id="29700" name="Content Placeholder 4">
            <a:extLst>
              <a:ext uri="{FF2B5EF4-FFF2-40B4-BE49-F238E27FC236}">
                <a16:creationId xmlns:a16="http://schemas.microsoft.com/office/drawing/2014/main" id="{280391BE-D8E7-4A1A-AF74-DD2E3B97F44B}"/>
              </a:ext>
            </a:extLst>
          </p:cNvPr>
          <p:cNvSpPr>
            <a:spLocks noGrp="1"/>
          </p:cNvSpPr>
          <p:nvPr>
            <p:ph idx="10"/>
          </p:nvPr>
        </p:nvSpPr>
        <p:spPr>
          <a:xfrm>
            <a:off x="6272213" y="1825625"/>
            <a:ext cx="5163938" cy="4351338"/>
          </a:xfrm>
        </p:spPr>
        <p:txBody>
          <a:bodyPr/>
          <a:lstStyle/>
          <a:p>
            <a:r>
              <a:rPr lang="sv-SE" altLang="sv-SE" sz="2400" dirty="0"/>
              <a:t>TR 33.807:</a:t>
            </a:r>
          </a:p>
          <a:p>
            <a:pPr lvl="1"/>
            <a:r>
              <a:rPr lang="sv-SE" altLang="sv-SE" sz="2000" dirty="0"/>
              <a:t>16 Key issues</a:t>
            </a:r>
          </a:p>
          <a:p>
            <a:pPr lvl="1"/>
            <a:r>
              <a:rPr lang="sv-SE" altLang="sv-SE" sz="2000" dirty="0"/>
              <a:t>8 </a:t>
            </a:r>
            <a:r>
              <a:rPr lang="en-US" altLang="ja-JP" sz="2000" dirty="0">
                <a:sym typeface="Wingdings" panose="05000000000000000000" pitchFamily="2" charset="2"/>
              </a:rPr>
              <a:t> 9 </a:t>
            </a:r>
            <a:r>
              <a:rPr lang="sv-SE" altLang="sv-SE" sz="2000" dirty="0"/>
              <a:t>Solutions</a:t>
            </a:r>
          </a:p>
          <a:p>
            <a:pPr lvl="1"/>
            <a:r>
              <a:rPr lang="sv-SE" altLang="sv-SE" sz="2000" dirty="0"/>
              <a:t>2</a:t>
            </a:r>
            <a:r>
              <a:rPr lang="en-US" altLang="ja-JP" sz="2000" dirty="0">
                <a:sym typeface="Wingdings" panose="05000000000000000000" pitchFamily="2" charset="2"/>
              </a:rPr>
              <a:t>  11</a:t>
            </a:r>
            <a:r>
              <a:rPr lang="sv-SE" altLang="sv-SE" sz="2000" dirty="0"/>
              <a:t> Conclusions</a:t>
            </a:r>
          </a:p>
          <a:p>
            <a:pPr lvl="1"/>
            <a:endParaRPr lang="sv-SE" altLang="sv-SE" sz="2000" dirty="0"/>
          </a:p>
          <a:p>
            <a:r>
              <a:rPr lang="sv-SE" altLang="sv-SE" sz="2400" dirty="0"/>
              <a:t>Normative work</a:t>
            </a:r>
          </a:p>
          <a:p>
            <a:pPr lvl="1"/>
            <a:r>
              <a:rPr lang="en-US" altLang="ja-JP" sz="2000" dirty="0"/>
              <a:t>WID on Security of the Wireless and Wireline Convergence for the 5G </a:t>
            </a:r>
            <a:r>
              <a:rPr lang="en-US" altLang="ja-JP" sz="2000"/>
              <a:t>system architecture </a:t>
            </a:r>
            <a:r>
              <a:rPr lang="en-US" altLang="ja-JP" sz="2000" dirty="0"/>
              <a:t>in SP-190705</a:t>
            </a:r>
          </a:p>
          <a:p>
            <a:pPr lvl="1"/>
            <a:r>
              <a:rPr lang="sv-SE" altLang="sv-SE" sz="2000" dirty="0"/>
              <a:t>Progress is being recorded in a draft CR</a:t>
            </a:r>
          </a:p>
          <a:p>
            <a:endParaRPr lang="sv-SE" altLang="sv-SE" sz="2400" dirty="0"/>
          </a:p>
        </p:txBody>
      </p:sp>
    </p:spTree>
  </p:cSld>
  <p:clrMapOvr>
    <a:masterClrMapping/>
  </p:clrMapOvr>
  <p:transition>
    <p:wipe dir="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Box 86">
            <a:extLst>
              <a:ext uri="{FF2B5EF4-FFF2-40B4-BE49-F238E27FC236}">
                <a16:creationId xmlns:a16="http://schemas.microsoft.com/office/drawing/2014/main" id="{8DD9DE88-5512-4640-BCE7-E07BA50EDF4E}"/>
              </a:ext>
            </a:extLst>
          </p:cNvPr>
          <p:cNvSpPr txBox="1"/>
          <p:nvPr/>
        </p:nvSpPr>
        <p:spPr bwMode="auto">
          <a:xfrm>
            <a:off x="7668376" y="4279537"/>
            <a:ext cx="542606" cy="246245"/>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remits</a:t>
            </a:r>
          </a:p>
        </p:txBody>
      </p:sp>
      <p:sp>
        <p:nvSpPr>
          <p:cNvPr id="78" name="Rectangle 77">
            <a:extLst>
              <a:ext uri="{FF2B5EF4-FFF2-40B4-BE49-F238E27FC236}">
                <a16:creationId xmlns:a16="http://schemas.microsoft.com/office/drawing/2014/main" id="{08641E46-7167-41C8-B26A-E70B8F39D866}"/>
              </a:ext>
            </a:extLst>
          </p:cNvPr>
          <p:cNvSpPr/>
          <p:nvPr/>
        </p:nvSpPr>
        <p:spPr bwMode="auto">
          <a:xfrm>
            <a:off x="5485547" y="4112811"/>
            <a:ext cx="2024998" cy="2080022"/>
          </a:xfrm>
          <a:prstGeom prst="rect">
            <a:avLst/>
          </a:prstGeom>
          <a:solidFill>
            <a:schemeClr val="accent1">
              <a:lumMod val="20000"/>
              <a:lumOff val="80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sp>
        <p:nvSpPr>
          <p:cNvPr id="66" name="Rectangle 65">
            <a:extLst>
              <a:ext uri="{FF2B5EF4-FFF2-40B4-BE49-F238E27FC236}">
                <a16:creationId xmlns:a16="http://schemas.microsoft.com/office/drawing/2014/main" id="{5994AF08-55C5-435D-A0C2-8C9A1630667B}"/>
              </a:ext>
            </a:extLst>
          </p:cNvPr>
          <p:cNvSpPr/>
          <p:nvPr/>
        </p:nvSpPr>
        <p:spPr bwMode="auto">
          <a:xfrm>
            <a:off x="8373112" y="4112811"/>
            <a:ext cx="2592387" cy="2080020"/>
          </a:xfrm>
          <a:prstGeom prst="rect">
            <a:avLst/>
          </a:prstGeom>
          <a:solidFill>
            <a:schemeClr val="tx1">
              <a:lumMod val="10000"/>
              <a:lumOff val="90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sp>
        <p:nvSpPr>
          <p:cNvPr id="40" name="Rectangle 39">
            <a:extLst>
              <a:ext uri="{FF2B5EF4-FFF2-40B4-BE49-F238E27FC236}">
                <a16:creationId xmlns:a16="http://schemas.microsoft.com/office/drawing/2014/main" id="{1C14AC82-CD1C-4A0A-ADA8-49AC734596C5}"/>
              </a:ext>
            </a:extLst>
          </p:cNvPr>
          <p:cNvSpPr/>
          <p:nvPr/>
        </p:nvSpPr>
        <p:spPr bwMode="auto">
          <a:xfrm>
            <a:off x="7429609" y="1848995"/>
            <a:ext cx="2592387" cy="2080020"/>
          </a:xfrm>
          <a:prstGeom prst="rect">
            <a:avLst/>
          </a:prstGeom>
          <a:solidFill>
            <a:schemeClr val="tx1">
              <a:lumMod val="10000"/>
              <a:lumOff val="90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cxnSp>
        <p:nvCxnSpPr>
          <p:cNvPr id="27" name="Straight Arrow Connector 26">
            <a:extLst>
              <a:ext uri="{FF2B5EF4-FFF2-40B4-BE49-F238E27FC236}">
                <a16:creationId xmlns:a16="http://schemas.microsoft.com/office/drawing/2014/main" id="{2C262052-F7FC-4E6E-8F09-6D324C88F68C}"/>
              </a:ext>
            </a:extLst>
          </p:cNvPr>
          <p:cNvCxnSpPr>
            <a:cxnSpLocks/>
          </p:cNvCxnSpPr>
          <p:nvPr/>
        </p:nvCxnSpPr>
        <p:spPr bwMode="auto">
          <a:xfrm>
            <a:off x="4807192" y="3070747"/>
            <a:ext cx="3902726" cy="0"/>
          </a:xfrm>
          <a:prstGeom prst="straightConnector1">
            <a:avLst/>
          </a:prstGeom>
          <a:solidFill>
            <a:schemeClr val="accent1"/>
          </a:solidFill>
          <a:ln w="12700" cap="flat" cmpd="sng" algn="ctr">
            <a:solidFill>
              <a:schemeClr val="tx1"/>
            </a:solidFill>
            <a:prstDash val="solid"/>
            <a:round/>
            <a:headEnd type="triangle"/>
            <a:tailEnd type="triangle"/>
          </a:ln>
          <a:effectLst/>
        </p:spPr>
      </p:cxnSp>
      <p:sp>
        <p:nvSpPr>
          <p:cNvPr id="3" name="Content Placeholder 2">
            <a:extLst>
              <a:ext uri="{FF2B5EF4-FFF2-40B4-BE49-F238E27FC236}">
                <a16:creationId xmlns:a16="http://schemas.microsoft.com/office/drawing/2014/main" id="{3A781273-66B6-4B55-86B6-644BEC846472}"/>
              </a:ext>
            </a:extLst>
          </p:cNvPr>
          <p:cNvSpPr>
            <a:spLocks noGrp="1"/>
          </p:cNvSpPr>
          <p:nvPr>
            <p:ph sz="half" idx="1"/>
          </p:nvPr>
        </p:nvSpPr>
        <p:spPr>
          <a:xfrm>
            <a:off x="479426" y="1844675"/>
            <a:ext cx="3919033" cy="4392612"/>
          </a:xfrm>
        </p:spPr>
        <p:txBody>
          <a:bodyPr/>
          <a:lstStyle/>
          <a:p>
            <a:r>
              <a:rPr lang="sv-SE" dirty="0"/>
              <a:t>Several key issues that can be partionned in two groups:</a:t>
            </a:r>
          </a:p>
          <a:p>
            <a:pPr marL="914400" lvl="1" indent="-457200">
              <a:buFont typeface="+mj-lt"/>
              <a:buAutoNum type="arabicPeriod"/>
            </a:pPr>
            <a:r>
              <a:rPr lang="sv-SE" dirty="0"/>
              <a:t>Security establishement over trusted access</a:t>
            </a:r>
          </a:p>
          <a:p>
            <a:pPr marL="914400" lvl="1" indent="-457200">
              <a:buFont typeface="+mj-lt"/>
              <a:buAutoNum type="arabicPeriod"/>
            </a:pPr>
            <a:r>
              <a:rPr lang="sv-SE" dirty="0"/>
              <a:t>Authentication and security establishment over WWC</a:t>
            </a:r>
          </a:p>
          <a:p>
            <a:pPr marL="0" indent="0">
              <a:buNone/>
            </a:pPr>
            <a:endParaRPr lang="sv-SE" dirty="0"/>
          </a:p>
          <a:p>
            <a:endParaRPr lang="sv-SE" dirty="0"/>
          </a:p>
        </p:txBody>
      </p:sp>
      <p:sp>
        <p:nvSpPr>
          <p:cNvPr id="4" name="Title 3">
            <a:extLst>
              <a:ext uri="{FF2B5EF4-FFF2-40B4-BE49-F238E27FC236}">
                <a16:creationId xmlns:a16="http://schemas.microsoft.com/office/drawing/2014/main" id="{6C92EA93-41E8-4958-BC00-0F9AC8286363}"/>
              </a:ext>
            </a:extLst>
          </p:cNvPr>
          <p:cNvSpPr>
            <a:spLocks noGrp="1"/>
          </p:cNvSpPr>
          <p:nvPr>
            <p:ph type="title"/>
          </p:nvPr>
        </p:nvSpPr>
        <p:spPr>
          <a:xfrm>
            <a:off x="479426" y="43740"/>
            <a:ext cx="8353426" cy="1081088"/>
          </a:xfrm>
        </p:spPr>
        <p:txBody>
          <a:bodyPr/>
          <a:lstStyle/>
          <a:p>
            <a:r>
              <a:rPr lang="en-US" altLang="ja-JP" sz="3600" dirty="0"/>
              <a:t>Study on the security of the Wireless and </a:t>
            </a:r>
            <a:br>
              <a:rPr lang="en-US" altLang="ja-JP" sz="3600" dirty="0"/>
            </a:br>
            <a:r>
              <a:rPr lang="en-US" altLang="ja-JP" sz="3600" dirty="0"/>
              <a:t>Wireline Convergence for the 5G system </a:t>
            </a:r>
            <a:br>
              <a:rPr lang="en-US" altLang="ja-JP" sz="3600" dirty="0"/>
            </a:br>
            <a:r>
              <a:rPr lang="en-US" altLang="ja-JP" sz="3600" dirty="0"/>
              <a:t>architecture - Overview</a:t>
            </a:r>
            <a:endParaRPr lang="sv-SE" sz="3600" dirty="0"/>
          </a:p>
        </p:txBody>
      </p:sp>
      <p:sp>
        <p:nvSpPr>
          <p:cNvPr id="6" name="TextBox 5">
            <a:extLst>
              <a:ext uri="{FF2B5EF4-FFF2-40B4-BE49-F238E27FC236}">
                <a16:creationId xmlns:a16="http://schemas.microsoft.com/office/drawing/2014/main" id="{26411529-6273-4CF6-8930-1B18312B0C40}"/>
              </a:ext>
            </a:extLst>
          </p:cNvPr>
          <p:cNvSpPr txBox="1"/>
          <p:nvPr/>
        </p:nvSpPr>
        <p:spPr bwMode="auto">
          <a:xfrm>
            <a:off x="10186788" y="1824788"/>
            <a:ext cx="1283804" cy="497558"/>
          </a:xfrm>
          <a:prstGeom prst="rect">
            <a:avLst/>
          </a:prstGeom>
          <a:solidFill>
            <a:schemeClr val="accent2"/>
          </a:solidFill>
          <a:ln w="12700">
            <a:noFill/>
            <a:miter lim="800000"/>
            <a:headEnd/>
            <a:tailEnd/>
          </a:ln>
        </p:spPr>
        <p:txBody>
          <a:bodyPr vert="horz" wrap="none" lIns="72000" tIns="36000" rIns="73152" bIns="36576" numCol="1" rtlCol="0" anchor="t" anchorCtr="0" compatLnSpc="1">
            <a:prstTxWarp prst="textNoShape">
              <a:avLst/>
            </a:prstTxWarp>
            <a:noAutofit/>
          </a:bodyPr>
          <a:lstStyle/>
          <a:p>
            <a:pPr>
              <a:buClr>
                <a:schemeClr val="tx1"/>
              </a:buClr>
            </a:pPr>
            <a:r>
              <a:rPr lang="sv-SE" b="1" dirty="0">
                <a:solidFill>
                  <a:schemeClr val="bg1"/>
                </a:solidFill>
              </a:rPr>
              <a:t>TR </a:t>
            </a:r>
            <a:r>
              <a:rPr lang="sv-SE" b="1" dirty="0">
                <a:hlinkClick r:id="rId2"/>
              </a:rPr>
              <a:t>33.807</a:t>
            </a:r>
            <a:endParaRPr lang="sv-SE" sz="2000" b="1" dirty="0">
              <a:solidFill>
                <a:schemeClr val="accent1">
                  <a:lumMod val="75000"/>
                </a:schemeClr>
              </a:solidFill>
            </a:endParaRPr>
          </a:p>
        </p:txBody>
      </p:sp>
      <p:cxnSp>
        <p:nvCxnSpPr>
          <p:cNvPr id="16" name="Straight Connector 15">
            <a:extLst>
              <a:ext uri="{FF2B5EF4-FFF2-40B4-BE49-F238E27FC236}">
                <a16:creationId xmlns:a16="http://schemas.microsoft.com/office/drawing/2014/main" id="{527449F5-D54D-4D07-8605-7C1FB4279835}"/>
              </a:ext>
            </a:extLst>
          </p:cNvPr>
          <p:cNvCxnSpPr>
            <a:cxnSpLocks/>
          </p:cNvCxnSpPr>
          <p:nvPr/>
        </p:nvCxnSpPr>
        <p:spPr bwMode="auto">
          <a:xfrm>
            <a:off x="8709918" y="2686657"/>
            <a:ext cx="0" cy="963134"/>
          </a:xfrm>
          <a:prstGeom prst="line">
            <a:avLst/>
          </a:prstGeom>
          <a:solidFill>
            <a:schemeClr val="accent1"/>
          </a:solidFill>
          <a:ln w="12700" cap="flat" cmpd="sng" algn="ctr">
            <a:solidFill>
              <a:schemeClr val="tx1"/>
            </a:solidFill>
            <a:prstDash val="solid"/>
            <a:round/>
            <a:headEnd type="none" w="med" len="med"/>
            <a:tailEnd type="none"/>
          </a:ln>
          <a:effectLst/>
        </p:spPr>
      </p:cxnSp>
      <p:sp>
        <p:nvSpPr>
          <p:cNvPr id="17" name="TextBox 16">
            <a:extLst>
              <a:ext uri="{FF2B5EF4-FFF2-40B4-BE49-F238E27FC236}">
                <a16:creationId xmlns:a16="http://schemas.microsoft.com/office/drawing/2014/main" id="{A0195B71-92A9-4427-AB9E-B5DDDD26D776}"/>
              </a:ext>
            </a:extLst>
          </p:cNvPr>
          <p:cNvSpPr txBox="1"/>
          <p:nvPr/>
        </p:nvSpPr>
        <p:spPr bwMode="auto">
          <a:xfrm>
            <a:off x="8467935" y="1922378"/>
            <a:ext cx="483966" cy="745896"/>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S</a:t>
            </a:r>
            <a:endParaRPr lang="en-US" sz="2400" dirty="0"/>
          </a:p>
          <a:p>
            <a:pPr algn="ctr">
              <a:buClr>
                <a:schemeClr val="tx1"/>
              </a:buClr>
            </a:pPr>
            <a:r>
              <a:rPr lang="en-US" sz="1200" dirty="0"/>
              <a:t>AMF</a:t>
            </a:r>
          </a:p>
          <a:p>
            <a:pPr algn="ctr">
              <a:buClr>
                <a:schemeClr val="tx1"/>
              </a:buClr>
            </a:pPr>
            <a:br>
              <a:rPr lang="en-US" sz="1200" dirty="0"/>
            </a:br>
            <a:br>
              <a:rPr lang="en-US" sz="1200" dirty="0"/>
            </a:br>
            <a:endParaRPr lang="en-US" sz="1200" dirty="0"/>
          </a:p>
        </p:txBody>
      </p:sp>
      <p:cxnSp>
        <p:nvCxnSpPr>
          <p:cNvPr id="18" name="Straight Connector 17">
            <a:extLst>
              <a:ext uri="{FF2B5EF4-FFF2-40B4-BE49-F238E27FC236}">
                <a16:creationId xmlns:a16="http://schemas.microsoft.com/office/drawing/2014/main" id="{1D468E48-7867-4997-8536-1772419B0496}"/>
              </a:ext>
            </a:extLst>
          </p:cNvPr>
          <p:cNvCxnSpPr>
            <a:cxnSpLocks/>
          </p:cNvCxnSpPr>
          <p:nvPr/>
        </p:nvCxnSpPr>
        <p:spPr bwMode="auto">
          <a:xfrm>
            <a:off x="9594717" y="2668274"/>
            <a:ext cx="0" cy="981517"/>
          </a:xfrm>
          <a:prstGeom prst="line">
            <a:avLst/>
          </a:prstGeom>
          <a:solidFill>
            <a:schemeClr val="accent1"/>
          </a:solidFill>
          <a:ln w="12700" cap="flat" cmpd="sng" algn="ctr">
            <a:solidFill>
              <a:schemeClr val="tx1"/>
            </a:solidFill>
            <a:prstDash val="solid"/>
            <a:round/>
            <a:headEnd type="none" w="med" len="med"/>
            <a:tailEnd type="none"/>
          </a:ln>
          <a:effectLst/>
        </p:spPr>
      </p:cxnSp>
      <p:sp>
        <p:nvSpPr>
          <p:cNvPr id="19" name="TextBox 18">
            <a:extLst>
              <a:ext uri="{FF2B5EF4-FFF2-40B4-BE49-F238E27FC236}">
                <a16:creationId xmlns:a16="http://schemas.microsoft.com/office/drawing/2014/main" id="{4E52AE40-C30E-4180-8DA7-270B861ADEBF}"/>
              </a:ext>
            </a:extLst>
          </p:cNvPr>
          <p:cNvSpPr txBox="1"/>
          <p:nvPr/>
        </p:nvSpPr>
        <p:spPr bwMode="auto">
          <a:xfrm>
            <a:off x="9327811" y="1922378"/>
            <a:ext cx="483966" cy="745896"/>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S</a:t>
            </a:r>
            <a:endParaRPr lang="en-US" sz="2400" dirty="0"/>
          </a:p>
          <a:p>
            <a:pPr algn="ctr">
              <a:buClr>
                <a:schemeClr val="tx1"/>
              </a:buClr>
            </a:pPr>
            <a:r>
              <a:rPr lang="en-US" sz="1200" dirty="0"/>
              <a:t>AUSF</a:t>
            </a:r>
          </a:p>
          <a:p>
            <a:pPr algn="ctr">
              <a:buClr>
                <a:schemeClr val="tx1"/>
              </a:buClr>
            </a:pPr>
            <a:br>
              <a:rPr lang="en-US" sz="1200" dirty="0"/>
            </a:br>
            <a:br>
              <a:rPr lang="en-US" sz="1200" dirty="0"/>
            </a:br>
            <a:endParaRPr lang="en-US" sz="1200" dirty="0"/>
          </a:p>
        </p:txBody>
      </p:sp>
      <p:pic>
        <p:nvPicPr>
          <p:cNvPr id="24" name="Graphic 23">
            <a:extLst>
              <a:ext uri="{FF2B5EF4-FFF2-40B4-BE49-F238E27FC236}">
                <a16:creationId xmlns:a16="http://schemas.microsoft.com/office/drawing/2014/main" id="{34C44AE4-A320-4F95-A4F9-01BFA469EA0F}"/>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644339" y="2073567"/>
            <a:ext cx="306991" cy="429787"/>
          </a:xfrm>
          <a:prstGeom prst="rect">
            <a:avLst/>
          </a:prstGeom>
        </p:spPr>
      </p:pic>
      <p:cxnSp>
        <p:nvCxnSpPr>
          <p:cNvPr id="25" name="Straight Connector 24">
            <a:extLst>
              <a:ext uri="{FF2B5EF4-FFF2-40B4-BE49-F238E27FC236}">
                <a16:creationId xmlns:a16="http://schemas.microsoft.com/office/drawing/2014/main" id="{EF1B0CC2-ED80-40D1-B2A6-81210C7EEC7F}"/>
              </a:ext>
            </a:extLst>
          </p:cNvPr>
          <p:cNvCxnSpPr>
            <a:cxnSpLocks/>
            <a:stCxn id="24" idx="2"/>
          </p:cNvCxnSpPr>
          <p:nvPr/>
        </p:nvCxnSpPr>
        <p:spPr bwMode="auto">
          <a:xfrm>
            <a:off x="4797835" y="2503354"/>
            <a:ext cx="9357" cy="1155418"/>
          </a:xfrm>
          <a:prstGeom prst="line">
            <a:avLst/>
          </a:prstGeom>
          <a:solidFill>
            <a:schemeClr val="accent1"/>
          </a:solidFill>
          <a:ln w="12700" cap="flat" cmpd="sng" algn="ctr">
            <a:solidFill>
              <a:schemeClr val="tx1"/>
            </a:solidFill>
            <a:prstDash val="solid"/>
            <a:round/>
            <a:headEnd type="none" w="med" len="med"/>
            <a:tailEnd type="none"/>
          </a:ln>
          <a:effectLst/>
        </p:spPr>
      </p:cxnSp>
      <p:sp>
        <p:nvSpPr>
          <p:cNvPr id="14" name="Freeform 34">
            <a:extLst>
              <a:ext uri="{FF2B5EF4-FFF2-40B4-BE49-F238E27FC236}">
                <a16:creationId xmlns:a16="http://schemas.microsoft.com/office/drawing/2014/main" id="{F28DEC28-1EFB-4179-BF24-CEAF748A6364}"/>
              </a:ext>
            </a:extLst>
          </p:cNvPr>
          <p:cNvSpPr>
            <a:spLocks noChangeAspect="1"/>
          </p:cNvSpPr>
          <p:nvPr/>
        </p:nvSpPr>
        <p:spPr bwMode="auto">
          <a:xfrm>
            <a:off x="6072739" y="2563642"/>
            <a:ext cx="1283804" cy="980814"/>
          </a:xfrm>
          <a:custGeom>
            <a:avLst/>
            <a:gdLst>
              <a:gd name="T0" fmla="*/ 15322411 w 522"/>
              <a:gd name="T1" fmla="*/ 59674397 h 399"/>
              <a:gd name="T2" fmla="*/ 4342078 w 522"/>
              <a:gd name="T3" fmla="*/ 44798810 h 399"/>
              <a:gd name="T4" fmla="*/ 0 w 522"/>
              <a:gd name="T5" fmla="*/ 34281387 h 399"/>
              <a:gd name="T6" fmla="*/ 13445428 w 522"/>
              <a:gd name="T7" fmla="*/ 18556182 h 399"/>
              <a:gd name="T8" fmla="*/ 25222172 w 522"/>
              <a:gd name="T9" fmla="*/ 6870450 h 399"/>
              <a:gd name="T10" fmla="*/ 46815215 w 522"/>
              <a:gd name="T11" fmla="*/ 0 h 399"/>
              <a:gd name="T12" fmla="*/ 63288766 w 522"/>
              <a:gd name="T13" fmla="*/ 12029493 h 399"/>
              <a:gd name="T14" fmla="*/ 72398755 w 522"/>
              <a:gd name="T15" fmla="*/ 14239600 h 399"/>
              <a:gd name="T16" fmla="*/ 72664127 w 522"/>
              <a:gd name="T17" fmla="*/ 16070027 h 399"/>
              <a:gd name="T18" fmla="*/ 70827127 w 522"/>
              <a:gd name="T19" fmla="*/ 16343079 h 399"/>
              <a:gd name="T20" fmla="*/ 62629961 w 522"/>
              <a:gd name="T21" fmla="*/ 14718417 h 399"/>
              <a:gd name="T22" fmla="*/ 61056958 w 522"/>
              <a:gd name="T23" fmla="*/ 13728968 h 399"/>
              <a:gd name="T24" fmla="*/ 33482122 w 522"/>
              <a:gd name="T25" fmla="*/ 11543714 h 399"/>
              <a:gd name="T26" fmla="*/ 32488820 w 522"/>
              <a:gd name="T27" fmla="*/ 12179925 h 399"/>
              <a:gd name="T28" fmla="*/ 25222172 w 522"/>
              <a:gd name="T29" fmla="*/ 9566315 h 399"/>
              <a:gd name="T30" fmla="*/ 16166319 w 522"/>
              <a:gd name="T31" fmla="*/ 18556182 h 399"/>
              <a:gd name="T32" fmla="*/ 16166319 w 522"/>
              <a:gd name="T33" fmla="*/ 21233511 h 399"/>
              <a:gd name="T34" fmla="*/ 15171460 w 522"/>
              <a:gd name="T35" fmla="*/ 21746290 h 399"/>
              <a:gd name="T36" fmla="*/ 6693185 w 522"/>
              <a:gd name="T37" fmla="*/ 43474041 h 399"/>
              <a:gd name="T38" fmla="*/ 7061207 w 522"/>
              <a:gd name="T39" fmla="*/ 44949086 h 399"/>
              <a:gd name="T40" fmla="*/ 15322411 w 522"/>
              <a:gd name="T41" fmla="*/ 57005579 h 399"/>
              <a:gd name="T42" fmla="*/ 18890363 w 522"/>
              <a:gd name="T43" fmla="*/ 56345442 h 399"/>
              <a:gd name="T44" fmla="*/ 20728615 w 522"/>
              <a:gd name="T45" fmla="*/ 57005579 h 399"/>
              <a:gd name="T46" fmla="*/ 31006315 w 522"/>
              <a:gd name="T47" fmla="*/ 63989791 h 399"/>
              <a:gd name="T48" fmla="*/ 40750026 w 522"/>
              <a:gd name="T49" fmla="*/ 58986125 h 399"/>
              <a:gd name="T50" fmla="*/ 41749956 w 522"/>
              <a:gd name="T51" fmla="*/ 59314265 h 399"/>
              <a:gd name="T52" fmla="*/ 57914511 w 522"/>
              <a:gd name="T53" fmla="*/ 56495062 h 399"/>
              <a:gd name="T54" fmla="*/ 58910619 w 522"/>
              <a:gd name="T55" fmla="*/ 55859731 h 399"/>
              <a:gd name="T56" fmla="*/ 66484669 w 522"/>
              <a:gd name="T57" fmla="*/ 58324971 h 399"/>
              <a:gd name="T58" fmla="*/ 76585036 w 522"/>
              <a:gd name="T59" fmla="*/ 48279962 h 399"/>
              <a:gd name="T60" fmla="*/ 77737381 w 522"/>
              <a:gd name="T61" fmla="*/ 46806105 h 399"/>
              <a:gd name="T62" fmla="*/ 85155076 w 522"/>
              <a:gd name="T63" fmla="*/ 38294923 h 399"/>
              <a:gd name="T64" fmla="*/ 76585036 w 522"/>
              <a:gd name="T65" fmla="*/ 29241337 h 399"/>
              <a:gd name="T66" fmla="*/ 76228470 w 522"/>
              <a:gd name="T67" fmla="*/ 28249952 h 399"/>
              <a:gd name="T68" fmla="*/ 74390161 w 522"/>
              <a:gd name="T69" fmla="*/ 19880759 h 399"/>
              <a:gd name="T70" fmla="*/ 74747809 w 522"/>
              <a:gd name="T71" fmla="*/ 17899842 h 399"/>
              <a:gd name="T72" fmla="*/ 79087081 w 522"/>
              <a:gd name="T73" fmla="*/ 26420054 h 399"/>
              <a:gd name="T74" fmla="*/ 79087081 w 522"/>
              <a:gd name="T75" fmla="*/ 27411003 h 399"/>
              <a:gd name="T76" fmla="*/ 79304899 w 522"/>
              <a:gd name="T77" fmla="*/ 49118805 h 399"/>
              <a:gd name="T78" fmla="*/ 66484669 w 522"/>
              <a:gd name="T79" fmla="*/ 61019112 h 399"/>
              <a:gd name="T80" fmla="*/ 48438070 w 522"/>
              <a:gd name="T81" fmla="*/ 64343038 h 399"/>
              <a:gd name="T82" fmla="*/ 41262602 w 522"/>
              <a:gd name="T83" fmla="*/ 62160644 h 399"/>
              <a:gd name="T84" fmla="*/ 18668376 w 522"/>
              <a:gd name="T85" fmla="*/ 59190764 h 39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522"/>
              <a:gd name="T130" fmla="*/ 0 h 399"/>
              <a:gd name="T131" fmla="*/ 522 w 522"/>
              <a:gd name="T132" fmla="*/ 399 h 39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522" h="399">
                <a:moveTo>
                  <a:pt x="111" y="354"/>
                </a:moveTo>
                <a:cubicBezTo>
                  <a:pt x="105" y="356"/>
                  <a:pt x="98" y="357"/>
                  <a:pt x="91" y="357"/>
                </a:cubicBezTo>
                <a:cubicBezTo>
                  <a:pt x="91" y="357"/>
                  <a:pt x="91" y="357"/>
                  <a:pt x="91" y="357"/>
                </a:cubicBezTo>
                <a:cubicBezTo>
                  <a:pt x="53" y="357"/>
                  <a:pt x="23" y="326"/>
                  <a:pt x="23" y="288"/>
                </a:cubicBezTo>
                <a:cubicBezTo>
                  <a:pt x="23" y="288"/>
                  <a:pt x="23" y="288"/>
                  <a:pt x="23" y="288"/>
                </a:cubicBezTo>
                <a:cubicBezTo>
                  <a:pt x="23" y="281"/>
                  <a:pt x="24" y="275"/>
                  <a:pt x="26" y="268"/>
                </a:cubicBezTo>
                <a:cubicBezTo>
                  <a:pt x="26" y="268"/>
                  <a:pt x="26" y="268"/>
                  <a:pt x="26" y="268"/>
                </a:cubicBezTo>
                <a:cubicBezTo>
                  <a:pt x="10" y="252"/>
                  <a:pt x="0" y="230"/>
                  <a:pt x="0" y="205"/>
                </a:cubicBezTo>
                <a:cubicBezTo>
                  <a:pt x="0" y="205"/>
                  <a:pt x="0" y="205"/>
                  <a:pt x="0" y="205"/>
                </a:cubicBezTo>
                <a:cubicBezTo>
                  <a:pt x="0" y="159"/>
                  <a:pt x="35" y="120"/>
                  <a:pt x="81" y="115"/>
                </a:cubicBezTo>
                <a:cubicBezTo>
                  <a:pt x="81" y="115"/>
                  <a:pt x="81" y="115"/>
                  <a:pt x="81" y="115"/>
                </a:cubicBezTo>
                <a:cubicBezTo>
                  <a:pt x="80" y="114"/>
                  <a:pt x="80" y="112"/>
                  <a:pt x="80" y="111"/>
                </a:cubicBezTo>
                <a:cubicBezTo>
                  <a:pt x="80" y="111"/>
                  <a:pt x="80" y="111"/>
                  <a:pt x="80" y="111"/>
                </a:cubicBezTo>
                <a:cubicBezTo>
                  <a:pt x="80" y="72"/>
                  <a:pt x="111" y="41"/>
                  <a:pt x="150" y="41"/>
                </a:cubicBezTo>
                <a:cubicBezTo>
                  <a:pt x="150" y="41"/>
                  <a:pt x="150" y="41"/>
                  <a:pt x="150" y="41"/>
                </a:cubicBezTo>
                <a:cubicBezTo>
                  <a:pt x="164" y="41"/>
                  <a:pt x="177" y="46"/>
                  <a:pt x="188" y="53"/>
                </a:cubicBezTo>
                <a:cubicBezTo>
                  <a:pt x="188" y="53"/>
                  <a:pt x="188" y="53"/>
                  <a:pt x="188" y="53"/>
                </a:cubicBezTo>
                <a:cubicBezTo>
                  <a:pt x="206" y="21"/>
                  <a:pt x="240" y="0"/>
                  <a:pt x="278" y="0"/>
                </a:cubicBezTo>
                <a:cubicBezTo>
                  <a:pt x="278" y="0"/>
                  <a:pt x="278" y="0"/>
                  <a:pt x="278" y="0"/>
                </a:cubicBezTo>
                <a:cubicBezTo>
                  <a:pt x="324" y="0"/>
                  <a:pt x="363" y="30"/>
                  <a:pt x="376" y="72"/>
                </a:cubicBezTo>
                <a:cubicBezTo>
                  <a:pt x="376" y="72"/>
                  <a:pt x="376" y="72"/>
                  <a:pt x="376" y="72"/>
                </a:cubicBezTo>
                <a:cubicBezTo>
                  <a:pt x="379" y="72"/>
                  <a:pt x="381" y="71"/>
                  <a:pt x="383" y="71"/>
                </a:cubicBezTo>
                <a:cubicBezTo>
                  <a:pt x="383" y="71"/>
                  <a:pt x="383" y="71"/>
                  <a:pt x="383" y="71"/>
                </a:cubicBezTo>
                <a:cubicBezTo>
                  <a:pt x="400" y="71"/>
                  <a:pt x="416" y="76"/>
                  <a:pt x="430" y="85"/>
                </a:cubicBezTo>
                <a:cubicBezTo>
                  <a:pt x="430" y="85"/>
                  <a:pt x="430" y="85"/>
                  <a:pt x="430" y="85"/>
                </a:cubicBezTo>
                <a:cubicBezTo>
                  <a:pt x="430" y="85"/>
                  <a:pt x="430" y="85"/>
                  <a:pt x="430" y="85"/>
                </a:cubicBezTo>
                <a:cubicBezTo>
                  <a:pt x="433" y="87"/>
                  <a:pt x="434" y="92"/>
                  <a:pt x="432" y="96"/>
                </a:cubicBezTo>
                <a:cubicBezTo>
                  <a:pt x="432" y="96"/>
                  <a:pt x="432" y="96"/>
                  <a:pt x="432" y="96"/>
                </a:cubicBezTo>
                <a:cubicBezTo>
                  <a:pt x="430" y="100"/>
                  <a:pt x="425" y="101"/>
                  <a:pt x="421" y="98"/>
                </a:cubicBezTo>
                <a:cubicBezTo>
                  <a:pt x="421" y="98"/>
                  <a:pt x="421" y="98"/>
                  <a:pt x="421" y="98"/>
                </a:cubicBezTo>
                <a:cubicBezTo>
                  <a:pt x="410" y="91"/>
                  <a:pt x="397" y="87"/>
                  <a:pt x="383" y="87"/>
                </a:cubicBezTo>
                <a:cubicBezTo>
                  <a:pt x="383" y="87"/>
                  <a:pt x="383" y="87"/>
                  <a:pt x="383" y="87"/>
                </a:cubicBezTo>
                <a:cubicBezTo>
                  <a:pt x="379" y="87"/>
                  <a:pt x="376" y="88"/>
                  <a:pt x="372" y="88"/>
                </a:cubicBezTo>
                <a:cubicBezTo>
                  <a:pt x="372" y="88"/>
                  <a:pt x="372" y="88"/>
                  <a:pt x="372" y="88"/>
                </a:cubicBezTo>
                <a:cubicBezTo>
                  <a:pt x="368" y="89"/>
                  <a:pt x="364" y="86"/>
                  <a:pt x="363" y="82"/>
                </a:cubicBezTo>
                <a:cubicBezTo>
                  <a:pt x="363" y="82"/>
                  <a:pt x="363" y="82"/>
                  <a:pt x="363" y="82"/>
                </a:cubicBezTo>
                <a:cubicBezTo>
                  <a:pt x="354" y="44"/>
                  <a:pt x="319" y="16"/>
                  <a:pt x="278" y="16"/>
                </a:cubicBezTo>
                <a:cubicBezTo>
                  <a:pt x="278" y="16"/>
                  <a:pt x="278" y="16"/>
                  <a:pt x="278" y="16"/>
                </a:cubicBezTo>
                <a:cubicBezTo>
                  <a:pt x="242" y="16"/>
                  <a:pt x="212" y="38"/>
                  <a:pt x="199" y="69"/>
                </a:cubicBezTo>
                <a:cubicBezTo>
                  <a:pt x="199" y="69"/>
                  <a:pt x="199" y="69"/>
                  <a:pt x="199" y="69"/>
                </a:cubicBezTo>
                <a:cubicBezTo>
                  <a:pt x="198" y="71"/>
                  <a:pt x="195" y="73"/>
                  <a:pt x="193" y="73"/>
                </a:cubicBezTo>
                <a:cubicBezTo>
                  <a:pt x="193" y="73"/>
                  <a:pt x="193" y="73"/>
                  <a:pt x="193" y="73"/>
                </a:cubicBezTo>
                <a:cubicBezTo>
                  <a:pt x="190" y="74"/>
                  <a:pt x="188" y="73"/>
                  <a:pt x="186" y="72"/>
                </a:cubicBezTo>
                <a:cubicBezTo>
                  <a:pt x="186" y="72"/>
                  <a:pt x="186" y="72"/>
                  <a:pt x="186" y="72"/>
                </a:cubicBezTo>
                <a:cubicBezTo>
                  <a:pt x="176" y="63"/>
                  <a:pt x="164" y="57"/>
                  <a:pt x="150" y="57"/>
                </a:cubicBezTo>
                <a:cubicBezTo>
                  <a:pt x="150" y="57"/>
                  <a:pt x="150" y="57"/>
                  <a:pt x="150" y="57"/>
                </a:cubicBezTo>
                <a:cubicBezTo>
                  <a:pt x="120" y="57"/>
                  <a:pt x="96" y="81"/>
                  <a:pt x="96" y="111"/>
                </a:cubicBezTo>
                <a:cubicBezTo>
                  <a:pt x="96" y="111"/>
                  <a:pt x="96" y="111"/>
                  <a:pt x="96" y="111"/>
                </a:cubicBezTo>
                <a:cubicBezTo>
                  <a:pt x="96" y="114"/>
                  <a:pt x="97" y="118"/>
                  <a:pt x="97" y="121"/>
                </a:cubicBezTo>
                <a:cubicBezTo>
                  <a:pt x="97" y="121"/>
                  <a:pt x="97" y="121"/>
                  <a:pt x="97" y="121"/>
                </a:cubicBezTo>
                <a:cubicBezTo>
                  <a:pt x="98" y="123"/>
                  <a:pt x="97" y="126"/>
                  <a:pt x="96" y="127"/>
                </a:cubicBezTo>
                <a:cubicBezTo>
                  <a:pt x="96" y="127"/>
                  <a:pt x="96" y="127"/>
                  <a:pt x="96" y="127"/>
                </a:cubicBezTo>
                <a:cubicBezTo>
                  <a:pt x="94" y="129"/>
                  <a:pt x="92" y="130"/>
                  <a:pt x="90" y="130"/>
                </a:cubicBezTo>
                <a:cubicBezTo>
                  <a:pt x="90" y="130"/>
                  <a:pt x="90" y="130"/>
                  <a:pt x="90" y="130"/>
                </a:cubicBezTo>
                <a:cubicBezTo>
                  <a:pt x="49" y="131"/>
                  <a:pt x="16" y="164"/>
                  <a:pt x="16" y="205"/>
                </a:cubicBezTo>
                <a:cubicBezTo>
                  <a:pt x="16" y="205"/>
                  <a:pt x="16" y="205"/>
                  <a:pt x="16" y="205"/>
                </a:cubicBezTo>
                <a:cubicBezTo>
                  <a:pt x="16" y="227"/>
                  <a:pt x="25" y="247"/>
                  <a:pt x="40" y="260"/>
                </a:cubicBezTo>
                <a:cubicBezTo>
                  <a:pt x="40" y="260"/>
                  <a:pt x="40" y="260"/>
                  <a:pt x="40" y="260"/>
                </a:cubicBezTo>
                <a:cubicBezTo>
                  <a:pt x="43" y="263"/>
                  <a:pt x="43" y="266"/>
                  <a:pt x="42" y="269"/>
                </a:cubicBezTo>
                <a:cubicBezTo>
                  <a:pt x="42" y="269"/>
                  <a:pt x="42" y="269"/>
                  <a:pt x="42" y="269"/>
                </a:cubicBezTo>
                <a:cubicBezTo>
                  <a:pt x="40" y="275"/>
                  <a:pt x="39" y="282"/>
                  <a:pt x="39" y="288"/>
                </a:cubicBezTo>
                <a:cubicBezTo>
                  <a:pt x="39" y="288"/>
                  <a:pt x="39" y="288"/>
                  <a:pt x="39" y="288"/>
                </a:cubicBezTo>
                <a:cubicBezTo>
                  <a:pt x="39" y="318"/>
                  <a:pt x="62" y="341"/>
                  <a:pt x="91" y="341"/>
                </a:cubicBezTo>
                <a:cubicBezTo>
                  <a:pt x="91" y="341"/>
                  <a:pt x="91" y="341"/>
                  <a:pt x="91" y="341"/>
                </a:cubicBezTo>
                <a:cubicBezTo>
                  <a:pt x="99" y="341"/>
                  <a:pt x="106" y="340"/>
                  <a:pt x="112" y="337"/>
                </a:cubicBezTo>
                <a:cubicBezTo>
                  <a:pt x="112" y="337"/>
                  <a:pt x="112" y="337"/>
                  <a:pt x="112" y="337"/>
                </a:cubicBezTo>
                <a:cubicBezTo>
                  <a:pt x="114" y="336"/>
                  <a:pt x="116" y="336"/>
                  <a:pt x="118" y="337"/>
                </a:cubicBezTo>
                <a:cubicBezTo>
                  <a:pt x="118" y="337"/>
                  <a:pt x="118" y="337"/>
                  <a:pt x="118" y="337"/>
                </a:cubicBezTo>
                <a:cubicBezTo>
                  <a:pt x="120" y="338"/>
                  <a:pt x="122" y="339"/>
                  <a:pt x="123" y="341"/>
                </a:cubicBezTo>
                <a:cubicBezTo>
                  <a:pt x="123" y="341"/>
                  <a:pt x="123" y="341"/>
                  <a:pt x="123" y="341"/>
                </a:cubicBezTo>
                <a:cubicBezTo>
                  <a:pt x="132" y="366"/>
                  <a:pt x="156" y="383"/>
                  <a:pt x="184" y="383"/>
                </a:cubicBezTo>
                <a:cubicBezTo>
                  <a:pt x="184" y="383"/>
                  <a:pt x="184" y="383"/>
                  <a:pt x="184" y="383"/>
                </a:cubicBezTo>
                <a:cubicBezTo>
                  <a:pt x="206" y="383"/>
                  <a:pt x="225" y="373"/>
                  <a:pt x="237" y="357"/>
                </a:cubicBezTo>
                <a:cubicBezTo>
                  <a:pt x="237" y="357"/>
                  <a:pt x="237" y="357"/>
                  <a:pt x="237" y="357"/>
                </a:cubicBezTo>
                <a:cubicBezTo>
                  <a:pt x="238" y="355"/>
                  <a:pt x="240" y="354"/>
                  <a:pt x="242" y="353"/>
                </a:cubicBezTo>
                <a:cubicBezTo>
                  <a:pt x="242" y="353"/>
                  <a:pt x="242" y="353"/>
                  <a:pt x="242" y="353"/>
                </a:cubicBezTo>
                <a:cubicBezTo>
                  <a:pt x="244" y="353"/>
                  <a:pt x="246" y="354"/>
                  <a:pt x="248" y="355"/>
                </a:cubicBezTo>
                <a:cubicBezTo>
                  <a:pt x="248" y="355"/>
                  <a:pt x="248" y="355"/>
                  <a:pt x="248" y="355"/>
                </a:cubicBezTo>
                <a:cubicBezTo>
                  <a:pt x="259" y="364"/>
                  <a:pt x="273" y="369"/>
                  <a:pt x="288" y="369"/>
                </a:cubicBezTo>
                <a:cubicBezTo>
                  <a:pt x="288" y="369"/>
                  <a:pt x="288" y="369"/>
                  <a:pt x="288" y="369"/>
                </a:cubicBezTo>
                <a:cubicBezTo>
                  <a:pt x="312" y="369"/>
                  <a:pt x="333" y="356"/>
                  <a:pt x="344" y="338"/>
                </a:cubicBezTo>
                <a:cubicBezTo>
                  <a:pt x="344" y="338"/>
                  <a:pt x="344" y="338"/>
                  <a:pt x="344" y="338"/>
                </a:cubicBezTo>
                <a:cubicBezTo>
                  <a:pt x="345" y="336"/>
                  <a:pt x="347" y="334"/>
                  <a:pt x="350" y="334"/>
                </a:cubicBezTo>
                <a:cubicBezTo>
                  <a:pt x="350" y="334"/>
                  <a:pt x="350" y="334"/>
                  <a:pt x="350" y="334"/>
                </a:cubicBezTo>
                <a:cubicBezTo>
                  <a:pt x="352" y="334"/>
                  <a:pt x="354" y="334"/>
                  <a:pt x="356" y="336"/>
                </a:cubicBezTo>
                <a:cubicBezTo>
                  <a:pt x="356" y="336"/>
                  <a:pt x="356" y="336"/>
                  <a:pt x="356" y="336"/>
                </a:cubicBezTo>
                <a:cubicBezTo>
                  <a:pt x="367" y="344"/>
                  <a:pt x="380" y="349"/>
                  <a:pt x="395" y="349"/>
                </a:cubicBezTo>
                <a:cubicBezTo>
                  <a:pt x="395" y="349"/>
                  <a:pt x="395" y="349"/>
                  <a:pt x="395" y="349"/>
                </a:cubicBezTo>
                <a:cubicBezTo>
                  <a:pt x="428" y="349"/>
                  <a:pt x="455" y="322"/>
                  <a:pt x="455" y="289"/>
                </a:cubicBezTo>
                <a:cubicBezTo>
                  <a:pt x="455" y="289"/>
                  <a:pt x="455" y="289"/>
                  <a:pt x="455" y="289"/>
                </a:cubicBezTo>
                <a:cubicBezTo>
                  <a:pt x="455" y="289"/>
                  <a:pt x="455" y="288"/>
                  <a:pt x="455" y="288"/>
                </a:cubicBezTo>
                <a:cubicBezTo>
                  <a:pt x="455" y="288"/>
                  <a:pt x="455" y="288"/>
                  <a:pt x="455" y="288"/>
                </a:cubicBezTo>
                <a:cubicBezTo>
                  <a:pt x="455" y="284"/>
                  <a:pt x="458" y="280"/>
                  <a:pt x="462" y="280"/>
                </a:cubicBezTo>
                <a:cubicBezTo>
                  <a:pt x="462" y="280"/>
                  <a:pt x="462" y="280"/>
                  <a:pt x="462" y="280"/>
                </a:cubicBezTo>
                <a:cubicBezTo>
                  <a:pt x="487" y="276"/>
                  <a:pt x="506" y="255"/>
                  <a:pt x="506" y="229"/>
                </a:cubicBezTo>
                <a:cubicBezTo>
                  <a:pt x="506" y="229"/>
                  <a:pt x="506" y="229"/>
                  <a:pt x="506" y="229"/>
                </a:cubicBezTo>
                <a:cubicBezTo>
                  <a:pt x="506" y="203"/>
                  <a:pt x="486" y="181"/>
                  <a:pt x="460" y="178"/>
                </a:cubicBezTo>
                <a:cubicBezTo>
                  <a:pt x="460" y="178"/>
                  <a:pt x="460" y="178"/>
                  <a:pt x="460" y="178"/>
                </a:cubicBezTo>
                <a:cubicBezTo>
                  <a:pt x="458" y="178"/>
                  <a:pt x="456" y="177"/>
                  <a:pt x="455" y="175"/>
                </a:cubicBezTo>
                <a:cubicBezTo>
                  <a:pt x="455" y="175"/>
                  <a:pt x="455" y="175"/>
                  <a:pt x="455" y="175"/>
                </a:cubicBezTo>
                <a:cubicBezTo>
                  <a:pt x="453" y="173"/>
                  <a:pt x="453" y="171"/>
                  <a:pt x="453" y="169"/>
                </a:cubicBezTo>
                <a:cubicBezTo>
                  <a:pt x="453" y="169"/>
                  <a:pt x="453" y="169"/>
                  <a:pt x="453" y="169"/>
                </a:cubicBezTo>
                <a:cubicBezTo>
                  <a:pt x="454" y="165"/>
                  <a:pt x="454" y="162"/>
                  <a:pt x="454" y="158"/>
                </a:cubicBezTo>
                <a:cubicBezTo>
                  <a:pt x="454" y="158"/>
                  <a:pt x="454" y="158"/>
                  <a:pt x="454" y="158"/>
                </a:cubicBezTo>
                <a:cubicBezTo>
                  <a:pt x="454" y="143"/>
                  <a:pt x="449" y="130"/>
                  <a:pt x="442" y="119"/>
                </a:cubicBezTo>
                <a:cubicBezTo>
                  <a:pt x="442" y="119"/>
                  <a:pt x="442" y="119"/>
                  <a:pt x="442" y="119"/>
                </a:cubicBezTo>
                <a:cubicBezTo>
                  <a:pt x="439" y="115"/>
                  <a:pt x="440" y="110"/>
                  <a:pt x="444" y="107"/>
                </a:cubicBezTo>
                <a:cubicBezTo>
                  <a:pt x="444" y="107"/>
                  <a:pt x="444" y="107"/>
                  <a:pt x="444" y="107"/>
                </a:cubicBezTo>
                <a:cubicBezTo>
                  <a:pt x="448" y="105"/>
                  <a:pt x="453" y="106"/>
                  <a:pt x="455" y="110"/>
                </a:cubicBezTo>
                <a:cubicBezTo>
                  <a:pt x="455" y="110"/>
                  <a:pt x="455" y="110"/>
                  <a:pt x="455" y="110"/>
                </a:cubicBezTo>
                <a:cubicBezTo>
                  <a:pt x="464" y="123"/>
                  <a:pt x="470" y="140"/>
                  <a:pt x="470" y="158"/>
                </a:cubicBezTo>
                <a:cubicBezTo>
                  <a:pt x="470" y="158"/>
                  <a:pt x="470" y="158"/>
                  <a:pt x="470" y="158"/>
                </a:cubicBezTo>
                <a:cubicBezTo>
                  <a:pt x="470" y="160"/>
                  <a:pt x="470" y="162"/>
                  <a:pt x="470" y="164"/>
                </a:cubicBezTo>
                <a:cubicBezTo>
                  <a:pt x="470" y="164"/>
                  <a:pt x="470" y="164"/>
                  <a:pt x="470" y="164"/>
                </a:cubicBezTo>
                <a:cubicBezTo>
                  <a:pt x="500" y="170"/>
                  <a:pt x="522" y="197"/>
                  <a:pt x="522" y="229"/>
                </a:cubicBezTo>
                <a:cubicBezTo>
                  <a:pt x="522" y="229"/>
                  <a:pt x="522" y="229"/>
                  <a:pt x="522" y="229"/>
                </a:cubicBezTo>
                <a:cubicBezTo>
                  <a:pt x="522" y="261"/>
                  <a:pt x="500" y="287"/>
                  <a:pt x="471" y="294"/>
                </a:cubicBezTo>
                <a:cubicBezTo>
                  <a:pt x="471" y="294"/>
                  <a:pt x="471" y="294"/>
                  <a:pt x="471" y="294"/>
                </a:cubicBezTo>
                <a:cubicBezTo>
                  <a:pt x="468" y="334"/>
                  <a:pt x="435" y="365"/>
                  <a:pt x="395" y="365"/>
                </a:cubicBezTo>
                <a:cubicBezTo>
                  <a:pt x="395" y="365"/>
                  <a:pt x="395" y="365"/>
                  <a:pt x="395" y="365"/>
                </a:cubicBezTo>
                <a:cubicBezTo>
                  <a:pt x="379" y="365"/>
                  <a:pt x="365" y="361"/>
                  <a:pt x="353" y="353"/>
                </a:cubicBezTo>
                <a:cubicBezTo>
                  <a:pt x="353" y="353"/>
                  <a:pt x="353" y="353"/>
                  <a:pt x="353" y="353"/>
                </a:cubicBezTo>
                <a:cubicBezTo>
                  <a:pt x="338" y="372"/>
                  <a:pt x="315" y="385"/>
                  <a:pt x="288" y="385"/>
                </a:cubicBezTo>
                <a:cubicBezTo>
                  <a:pt x="288" y="385"/>
                  <a:pt x="288" y="385"/>
                  <a:pt x="288" y="385"/>
                </a:cubicBezTo>
                <a:cubicBezTo>
                  <a:pt x="272" y="385"/>
                  <a:pt x="257" y="380"/>
                  <a:pt x="245" y="372"/>
                </a:cubicBezTo>
                <a:cubicBezTo>
                  <a:pt x="245" y="372"/>
                  <a:pt x="245" y="372"/>
                  <a:pt x="245" y="372"/>
                </a:cubicBezTo>
                <a:cubicBezTo>
                  <a:pt x="230" y="389"/>
                  <a:pt x="208" y="399"/>
                  <a:pt x="184" y="399"/>
                </a:cubicBezTo>
                <a:cubicBezTo>
                  <a:pt x="184" y="399"/>
                  <a:pt x="184" y="399"/>
                  <a:pt x="184" y="399"/>
                </a:cubicBezTo>
                <a:cubicBezTo>
                  <a:pt x="152" y="399"/>
                  <a:pt x="125" y="381"/>
                  <a:pt x="111" y="354"/>
                </a:cubicBezTo>
                <a:close/>
              </a:path>
            </a:pathLst>
          </a:custGeom>
          <a:solidFill>
            <a:schemeClr val="tx1"/>
          </a:solidFill>
          <a:ln>
            <a:noFill/>
          </a:ln>
        </p:spPr>
        <p:txBody>
          <a:bodyPr anchor="ctr"/>
          <a:lstStyle/>
          <a:p>
            <a:endParaRPr lang="en-US" sz="1600"/>
          </a:p>
        </p:txBody>
      </p:sp>
      <p:sp>
        <p:nvSpPr>
          <p:cNvPr id="15" name="TextBox 14">
            <a:extLst>
              <a:ext uri="{FF2B5EF4-FFF2-40B4-BE49-F238E27FC236}">
                <a16:creationId xmlns:a16="http://schemas.microsoft.com/office/drawing/2014/main" id="{D54FC79F-7DAB-4FFC-85F8-AF975B85235A}"/>
              </a:ext>
            </a:extLst>
          </p:cNvPr>
          <p:cNvSpPr txBox="1"/>
          <p:nvPr/>
        </p:nvSpPr>
        <p:spPr bwMode="auto">
          <a:xfrm>
            <a:off x="6338854" y="2878412"/>
            <a:ext cx="746078" cy="351273"/>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600" dirty="0"/>
              <a:t>TNAN</a:t>
            </a:r>
          </a:p>
        </p:txBody>
      </p:sp>
      <p:cxnSp>
        <p:nvCxnSpPr>
          <p:cNvPr id="29" name="Straight Arrow Connector 28">
            <a:extLst>
              <a:ext uri="{FF2B5EF4-FFF2-40B4-BE49-F238E27FC236}">
                <a16:creationId xmlns:a16="http://schemas.microsoft.com/office/drawing/2014/main" id="{186546D9-8B1D-42AF-BAB6-0881BD86DFB7}"/>
              </a:ext>
            </a:extLst>
          </p:cNvPr>
          <p:cNvCxnSpPr/>
          <p:nvPr/>
        </p:nvCxnSpPr>
        <p:spPr bwMode="auto">
          <a:xfrm>
            <a:off x="8709918" y="3070747"/>
            <a:ext cx="884799" cy="0"/>
          </a:xfrm>
          <a:prstGeom prst="straightConnector1">
            <a:avLst/>
          </a:prstGeom>
          <a:solidFill>
            <a:schemeClr val="accent1"/>
          </a:solidFill>
          <a:ln w="12700" cap="flat" cmpd="sng" algn="ctr">
            <a:solidFill>
              <a:schemeClr val="tx1"/>
            </a:solidFill>
            <a:prstDash val="solid"/>
            <a:round/>
            <a:headEnd type="triangle"/>
            <a:tailEnd type="triangle"/>
          </a:ln>
          <a:effectLst/>
        </p:spPr>
      </p:cxnSp>
      <p:cxnSp>
        <p:nvCxnSpPr>
          <p:cNvPr id="33" name="Straight Arrow Connector 32">
            <a:extLst>
              <a:ext uri="{FF2B5EF4-FFF2-40B4-BE49-F238E27FC236}">
                <a16:creationId xmlns:a16="http://schemas.microsoft.com/office/drawing/2014/main" id="{7449B2C0-86D3-46E3-8690-81239121169C}"/>
              </a:ext>
            </a:extLst>
          </p:cNvPr>
          <p:cNvCxnSpPr>
            <a:cxnSpLocks/>
          </p:cNvCxnSpPr>
          <p:nvPr/>
        </p:nvCxnSpPr>
        <p:spPr bwMode="auto">
          <a:xfrm flipH="1">
            <a:off x="7235058" y="3298210"/>
            <a:ext cx="1474860"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35" name="TextBox 34">
            <a:extLst>
              <a:ext uri="{FF2B5EF4-FFF2-40B4-BE49-F238E27FC236}">
                <a16:creationId xmlns:a16="http://schemas.microsoft.com/office/drawing/2014/main" id="{D1C55253-A56A-4CB6-BF56-0F17DF5E1814}"/>
              </a:ext>
            </a:extLst>
          </p:cNvPr>
          <p:cNvSpPr txBox="1"/>
          <p:nvPr/>
        </p:nvSpPr>
        <p:spPr bwMode="auto">
          <a:xfrm>
            <a:off x="7721653" y="3110195"/>
            <a:ext cx="588889" cy="363025"/>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Access Key</a:t>
            </a:r>
          </a:p>
        </p:txBody>
      </p:sp>
      <p:sp>
        <p:nvSpPr>
          <p:cNvPr id="36" name="TextBox 35">
            <a:extLst>
              <a:ext uri="{FF2B5EF4-FFF2-40B4-BE49-F238E27FC236}">
                <a16:creationId xmlns:a16="http://schemas.microsoft.com/office/drawing/2014/main" id="{DFED14BE-C856-44A8-9393-8BD612C77D8A}"/>
              </a:ext>
            </a:extLst>
          </p:cNvPr>
          <p:cNvSpPr txBox="1"/>
          <p:nvPr/>
        </p:nvSpPr>
        <p:spPr bwMode="auto">
          <a:xfrm>
            <a:off x="5045512" y="2944047"/>
            <a:ext cx="920933" cy="166148"/>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Registration</a:t>
            </a:r>
          </a:p>
        </p:txBody>
      </p:sp>
      <p:sp>
        <p:nvSpPr>
          <p:cNvPr id="41" name="TextBox 40">
            <a:extLst>
              <a:ext uri="{FF2B5EF4-FFF2-40B4-BE49-F238E27FC236}">
                <a16:creationId xmlns:a16="http://schemas.microsoft.com/office/drawing/2014/main" id="{FEB8A91E-872D-45C5-877F-E609A5839AFD}"/>
              </a:ext>
            </a:extLst>
          </p:cNvPr>
          <p:cNvSpPr txBox="1"/>
          <p:nvPr/>
        </p:nvSpPr>
        <p:spPr bwMode="auto">
          <a:xfrm>
            <a:off x="7462187" y="1848995"/>
            <a:ext cx="693667" cy="257754"/>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200" i="1" dirty="0"/>
              <a:t>5GC</a:t>
            </a:r>
          </a:p>
        </p:txBody>
      </p:sp>
      <p:pic>
        <p:nvPicPr>
          <p:cNvPr id="42" name="Graphic 41">
            <a:extLst>
              <a:ext uri="{FF2B5EF4-FFF2-40B4-BE49-F238E27FC236}">
                <a16:creationId xmlns:a16="http://schemas.microsoft.com/office/drawing/2014/main" id="{EAA8A60C-9B26-4A11-8139-A3703650050B}"/>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903917" y="4288697"/>
            <a:ext cx="857467" cy="857467"/>
          </a:xfrm>
          <a:prstGeom prst="rect">
            <a:avLst/>
          </a:prstGeom>
        </p:spPr>
      </p:pic>
      <p:pic>
        <p:nvPicPr>
          <p:cNvPr id="43" name="Graphic 42">
            <a:extLst>
              <a:ext uri="{FF2B5EF4-FFF2-40B4-BE49-F238E27FC236}">
                <a16:creationId xmlns:a16="http://schemas.microsoft.com/office/drawing/2014/main" id="{74866A6C-AC0E-4C75-AA41-2ABB93F143A8}"/>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417050" y="5266076"/>
            <a:ext cx="857467" cy="857467"/>
          </a:xfrm>
          <a:prstGeom prst="rect">
            <a:avLst/>
          </a:prstGeom>
        </p:spPr>
      </p:pic>
      <p:pic>
        <p:nvPicPr>
          <p:cNvPr id="44" name="Graphic 43">
            <a:extLst>
              <a:ext uri="{FF2B5EF4-FFF2-40B4-BE49-F238E27FC236}">
                <a16:creationId xmlns:a16="http://schemas.microsoft.com/office/drawing/2014/main" id="{417100A8-CE06-4849-80F0-D6B7510F216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084703" y="4490482"/>
            <a:ext cx="137649" cy="192709"/>
          </a:xfrm>
          <a:prstGeom prst="rect">
            <a:avLst/>
          </a:prstGeom>
        </p:spPr>
      </p:pic>
      <p:pic>
        <p:nvPicPr>
          <p:cNvPr id="45" name="Graphic 44">
            <a:extLst>
              <a:ext uri="{FF2B5EF4-FFF2-40B4-BE49-F238E27FC236}">
                <a16:creationId xmlns:a16="http://schemas.microsoft.com/office/drawing/2014/main" id="{A3D22384-01B1-47C3-A7ED-C267CE8AADE9}"/>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015879" y="4826431"/>
            <a:ext cx="137649" cy="192709"/>
          </a:xfrm>
          <a:prstGeom prst="rect">
            <a:avLst/>
          </a:prstGeom>
        </p:spPr>
      </p:pic>
      <p:pic>
        <p:nvPicPr>
          <p:cNvPr id="46" name="Graphic 45">
            <a:extLst>
              <a:ext uri="{FF2B5EF4-FFF2-40B4-BE49-F238E27FC236}">
                <a16:creationId xmlns:a16="http://schemas.microsoft.com/office/drawing/2014/main" id="{118A95F8-B96B-4733-A81B-90582116088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606964" y="5501783"/>
            <a:ext cx="137649" cy="192709"/>
          </a:xfrm>
          <a:prstGeom prst="rect">
            <a:avLst/>
          </a:prstGeom>
        </p:spPr>
      </p:pic>
      <p:pic>
        <p:nvPicPr>
          <p:cNvPr id="47" name="Graphic 46">
            <a:extLst>
              <a:ext uri="{FF2B5EF4-FFF2-40B4-BE49-F238E27FC236}">
                <a16:creationId xmlns:a16="http://schemas.microsoft.com/office/drawing/2014/main" id="{4FEDFAF3-7686-499C-93AC-F2A834DB8BA4}"/>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5400000">
            <a:off x="6586340" y="5806700"/>
            <a:ext cx="111910" cy="204635"/>
          </a:xfrm>
          <a:prstGeom prst="rect">
            <a:avLst/>
          </a:prstGeom>
        </p:spPr>
      </p:pic>
      <p:sp>
        <p:nvSpPr>
          <p:cNvPr id="48" name="TextBox 47">
            <a:extLst>
              <a:ext uri="{FF2B5EF4-FFF2-40B4-BE49-F238E27FC236}">
                <a16:creationId xmlns:a16="http://schemas.microsoft.com/office/drawing/2014/main" id="{29B65929-097C-4F91-91C7-30FFFB69B058}"/>
              </a:ext>
            </a:extLst>
          </p:cNvPr>
          <p:cNvSpPr txBox="1"/>
          <p:nvPr/>
        </p:nvSpPr>
        <p:spPr bwMode="auto">
          <a:xfrm>
            <a:off x="8449030" y="5320664"/>
            <a:ext cx="552770" cy="743617"/>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F</a:t>
            </a:r>
            <a:endParaRPr lang="en-US" sz="2400" dirty="0"/>
          </a:p>
          <a:p>
            <a:pPr algn="ctr">
              <a:buClr>
                <a:schemeClr val="tx1"/>
              </a:buClr>
            </a:pPr>
            <a:r>
              <a:rPr lang="en-US" sz="1100" dirty="0"/>
              <a:t>5G-G(C)AN</a:t>
            </a:r>
          </a:p>
        </p:txBody>
      </p:sp>
      <p:sp>
        <p:nvSpPr>
          <p:cNvPr id="57" name="TextBox 56">
            <a:extLst>
              <a:ext uri="{FF2B5EF4-FFF2-40B4-BE49-F238E27FC236}">
                <a16:creationId xmlns:a16="http://schemas.microsoft.com/office/drawing/2014/main" id="{B00CAA0A-86B5-4DD3-94AB-9E48A399012F}"/>
              </a:ext>
            </a:extLst>
          </p:cNvPr>
          <p:cNvSpPr txBox="1"/>
          <p:nvPr/>
        </p:nvSpPr>
        <p:spPr bwMode="auto">
          <a:xfrm>
            <a:off x="9431872" y="4370533"/>
            <a:ext cx="483966" cy="745896"/>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S</a:t>
            </a:r>
            <a:endParaRPr lang="en-US" sz="2400" dirty="0"/>
          </a:p>
          <a:p>
            <a:pPr algn="ctr">
              <a:buClr>
                <a:schemeClr val="tx1"/>
              </a:buClr>
            </a:pPr>
            <a:r>
              <a:rPr lang="en-US" sz="1200" dirty="0"/>
              <a:t>AMF</a:t>
            </a:r>
          </a:p>
          <a:p>
            <a:pPr algn="ctr">
              <a:buClr>
                <a:schemeClr val="tx1"/>
              </a:buClr>
            </a:pPr>
            <a:br>
              <a:rPr lang="en-US" sz="1200" dirty="0"/>
            </a:br>
            <a:br>
              <a:rPr lang="en-US" sz="1200" dirty="0"/>
            </a:br>
            <a:endParaRPr lang="en-US" sz="1200" dirty="0"/>
          </a:p>
        </p:txBody>
      </p:sp>
      <p:sp>
        <p:nvSpPr>
          <p:cNvPr id="58" name="TextBox 57">
            <a:extLst>
              <a:ext uri="{FF2B5EF4-FFF2-40B4-BE49-F238E27FC236}">
                <a16:creationId xmlns:a16="http://schemas.microsoft.com/office/drawing/2014/main" id="{D8BD637F-3938-444A-8D0B-1858F3F5F872}"/>
              </a:ext>
            </a:extLst>
          </p:cNvPr>
          <p:cNvSpPr txBox="1"/>
          <p:nvPr/>
        </p:nvSpPr>
        <p:spPr bwMode="auto">
          <a:xfrm>
            <a:off x="10288397" y="4370533"/>
            <a:ext cx="483966" cy="745896"/>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S</a:t>
            </a:r>
            <a:endParaRPr lang="en-US" sz="2400" dirty="0"/>
          </a:p>
          <a:p>
            <a:pPr algn="ctr">
              <a:buClr>
                <a:schemeClr val="tx1"/>
              </a:buClr>
            </a:pPr>
            <a:r>
              <a:rPr lang="en-US" sz="1200" dirty="0"/>
              <a:t>AUSF</a:t>
            </a:r>
          </a:p>
          <a:p>
            <a:pPr algn="ctr">
              <a:buClr>
                <a:schemeClr val="tx1"/>
              </a:buClr>
            </a:pPr>
            <a:br>
              <a:rPr lang="en-US" sz="1200" dirty="0"/>
            </a:br>
            <a:br>
              <a:rPr lang="en-US" sz="1200" dirty="0"/>
            </a:br>
            <a:endParaRPr lang="en-US" sz="1200" dirty="0"/>
          </a:p>
        </p:txBody>
      </p:sp>
      <p:sp>
        <p:nvSpPr>
          <p:cNvPr id="59" name="TextBox 58">
            <a:extLst>
              <a:ext uri="{FF2B5EF4-FFF2-40B4-BE49-F238E27FC236}">
                <a16:creationId xmlns:a16="http://schemas.microsoft.com/office/drawing/2014/main" id="{7E41AAFF-66A1-469A-9031-CE80F3F2FF12}"/>
              </a:ext>
            </a:extLst>
          </p:cNvPr>
          <p:cNvSpPr txBox="1"/>
          <p:nvPr/>
        </p:nvSpPr>
        <p:spPr bwMode="auto">
          <a:xfrm>
            <a:off x="10302739" y="5322138"/>
            <a:ext cx="483970" cy="745344"/>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G</a:t>
            </a:r>
            <a:endParaRPr lang="en-US" sz="2400" dirty="0"/>
          </a:p>
          <a:p>
            <a:pPr algn="ctr">
              <a:buClr>
                <a:schemeClr val="tx1"/>
              </a:buClr>
            </a:pPr>
            <a:r>
              <a:rPr lang="en-US" sz="1200" dirty="0"/>
              <a:t>UPF</a:t>
            </a:r>
            <a:endParaRPr lang="en-US" sz="1200" baseline="-25000" dirty="0"/>
          </a:p>
        </p:txBody>
      </p:sp>
      <p:cxnSp>
        <p:nvCxnSpPr>
          <p:cNvPr id="61" name="Straight Arrow Connector 60">
            <a:extLst>
              <a:ext uri="{FF2B5EF4-FFF2-40B4-BE49-F238E27FC236}">
                <a16:creationId xmlns:a16="http://schemas.microsoft.com/office/drawing/2014/main" id="{9F0C5119-F4EF-41DF-98D3-BF5BDCCFD8B0}"/>
              </a:ext>
            </a:extLst>
          </p:cNvPr>
          <p:cNvCxnSpPr>
            <a:cxnSpLocks/>
            <a:stCxn id="43" idx="3"/>
            <a:endCxn id="48" idx="1"/>
          </p:cNvCxnSpPr>
          <p:nvPr/>
        </p:nvCxnSpPr>
        <p:spPr bwMode="auto">
          <a:xfrm flipV="1">
            <a:off x="7274517" y="5692473"/>
            <a:ext cx="1174513" cy="2337"/>
          </a:xfrm>
          <a:prstGeom prst="straightConnector1">
            <a:avLst/>
          </a:prstGeom>
          <a:solidFill>
            <a:schemeClr val="accent1"/>
          </a:solidFill>
          <a:ln w="12700" cap="flat" cmpd="sng" algn="ctr">
            <a:solidFill>
              <a:schemeClr val="tx1"/>
            </a:solidFill>
            <a:prstDash val="solid"/>
            <a:round/>
            <a:headEnd type="none" w="med" len="med"/>
            <a:tailEnd type="none" w="med" len="med"/>
          </a:ln>
          <a:effectLst/>
        </p:spPr>
      </p:cxnSp>
      <p:cxnSp>
        <p:nvCxnSpPr>
          <p:cNvPr id="63" name="Connector: Elbow 62">
            <a:extLst>
              <a:ext uri="{FF2B5EF4-FFF2-40B4-BE49-F238E27FC236}">
                <a16:creationId xmlns:a16="http://schemas.microsoft.com/office/drawing/2014/main" id="{6701F199-6328-440C-8A77-7172AC1E7D2D}"/>
              </a:ext>
            </a:extLst>
          </p:cNvPr>
          <p:cNvCxnSpPr>
            <a:cxnSpLocks/>
            <a:stCxn id="42" idx="3"/>
            <a:endCxn id="48" idx="0"/>
          </p:cNvCxnSpPr>
          <p:nvPr/>
        </p:nvCxnSpPr>
        <p:spPr bwMode="auto">
          <a:xfrm>
            <a:off x="6761384" y="4717431"/>
            <a:ext cx="1964031" cy="603233"/>
          </a:xfrm>
          <a:prstGeom prst="bentConnector2">
            <a:avLst/>
          </a:prstGeom>
          <a:solidFill>
            <a:schemeClr val="accent1"/>
          </a:solidFill>
          <a:ln w="12700" cap="flat" cmpd="sng" algn="ctr">
            <a:solidFill>
              <a:schemeClr val="tx1"/>
            </a:solidFill>
            <a:prstDash val="solid"/>
            <a:round/>
            <a:headEnd type="none" w="med" len="med"/>
            <a:tailEnd type="none" w="med" len="med"/>
          </a:ln>
          <a:effectLst/>
        </p:spPr>
      </p:cxnSp>
      <p:sp>
        <p:nvSpPr>
          <p:cNvPr id="67" name="TextBox 66">
            <a:extLst>
              <a:ext uri="{FF2B5EF4-FFF2-40B4-BE49-F238E27FC236}">
                <a16:creationId xmlns:a16="http://schemas.microsoft.com/office/drawing/2014/main" id="{D9277AAB-B36D-43FF-94F0-F1871D6675A6}"/>
              </a:ext>
            </a:extLst>
          </p:cNvPr>
          <p:cNvSpPr txBox="1"/>
          <p:nvPr/>
        </p:nvSpPr>
        <p:spPr bwMode="auto">
          <a:xfrm>
            <a:off x="8358395" y="4130092"/>
            <a:ext cx="693667" cy="257754"/>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200" i="1" dirty="0"/>
              <a:t>5GC</a:t>
            </a:r>
          </a:p>
        </p:txBody>
      </p:sp>
      <p:cxnSp>
        <p:nvCxnSpPr>
          <p:cNvPr id="73" name="Straight Arrow Connector 72">
            <a:extLst>
              <a:ext uri="{FF2B5EF4-FFF2-40B4-BE49-F238E27FC236}">
                <a16:creationId xmlns:a16="http://schemas.microsoft.com/office/drawing/2014/main" id="{6DE4E1EC-76C8-48EC-BB52-BB9160FB16E1}"/>
              </a:ext>
            </a:extLst>
          </p:cNvPr>
          <p:cNvCxnSpPr>
            <a:cxnSpLocks/>
          </p:cNvCxnSpPr>
          <p:nvPr/>
        </p:nvCxnSpPr>
        <p:spPr bwMode="auto">
          <a:xfrm>
            <a:off x="9001800" y="5853062"/>
            <a:ext cx="1300939" cy="19170"/>
          </a:xfrm>
          <a:prstGeom prst="straightConnector1">
            <a:avLst/>
          </a:prstGeom>
          <a:solidFill>
            <a:schemeClr val="accent1"/>
          </a:solidFill>
          <a:ln w="12700" cap="flat" cmpd="sng" algn="ctr">
            <a:solidFill>
              <a:schemeClr val="tx1"/>
            </a:solidFill>
            <a:prstDash val="solid"/>
            <a:round/>
            <a:headEnd type="none" w="med" len="med"/>
            <a:tailEnd type="none" w="med" len="med"/>
          </a:ln>
          <a:effectLst/>
        </p:spPr>
      </p:cxnSp>
      <p:cxnSp>
        <p:nvCxnSpPr>
          <p:cNvPr id="75" name="Connector: Elbow 74">
            <a:extLst>
              <a:ext uri="{FF2B5EF4-FFF2-40B4-BE49-F238E27FC236}">
                <a16:creationId xmlns:a16="http://schemas.microsoft.com/office/drawing/2014/main" id="{693C190E-F9BA-4B96-BB68-E595E37CF754}"/>
              </a:ext>
            </a:extLst>
          </p:cNvPr>
          <p:cNvCxnSpPr>
            <a:cxnSpLocks/>
            <a:endCxn id="57" idx="2"/>
          </p:cNvCxnSpPr>
          <p:nvPr/>
        </p:nvCxnSpPr>
        <p:spPr bwMode="auto">
          <a:xfrm flipV="1">
            <a:off x="9001800" y="5116429"/>
            <a:ext cx="672055" cy="385354"/>
          </a:xfrm>
          <a:prstGeom prst="bentConnector2">
            <a:avLst/>
          </a:prstGeom>
          <a:solidFill>
            <a:schemeClr val="accent1"/>
          </a:solidFill>
          <a:ln w="12700" cap="flat" cmpd="sng" algn="ctr">
            <a:solidFill>
              <a:schemeClr val="tx1"/>
            </a:solidFill>
            <a:prstDash val="solid"/>
            <a:round/>
            <a:headEnd type="none" w="med" len="med"/>
            <a:tailEnd type="none" w="med" len="med"/>
          </a:ln>
          <a:effectLst/>
        </p:spPr>
      </p:cxnSp>
      <p:sp>
        <p:nvSpPr>
          <p:cNvPr id="76" name="TextBox 75">
            <a:extLst>
              <a:ext uri="{FF2B5EF4-FFF2-40B4-BE49-F238E27FC236}">
                <a16:creationId xmlns:a16="http://schemas.microsoft.com/office/drawing/2014/main" id="{9EF46700-98EC-4FB7-BB1C-82843B93236D}"/>
              </a:ext>
            </a:extLst>
          </p:cNvPr>
          <p:cNvSpPr txBox="1"/>
          <p:nvPr/>
        </p:nvSpPr>
        <p:spPr bwMode="auto">
          <a:xfrm>
            <a:off x="9485770" y="5413498"/>
            <a:ext cx="376169"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N2</a:t>
            </a:r>
          </a:p>
        </p:txBody>
      </p:sp>
      <p:sp>
        <p:nvSpPr>
          <p:cNvPr id="77" name="TextBox 76">
            <a:extLst>
              <a:ext uri="{FF2B5EF4-FFF2-40B4-BE49-F238E27FC236}">
                <a16:creationId xmlns:a16="http://schemas.microsoft.com/office/drawing/2014/main" id="{DE12E39E-81BC-48EB-A6C1-ADBB4E2F3F8A}"/>
              </a:ext>
            </a:extLst>
          </p:cNvPr>
          <p:cNvSpPr txBox="1"/>
          <p:nvPr/>
        </p:nvSpPr>
        <p:spPr bwMode="auto">
          <a:xfrm>
            <a:off x="9485770" y="5786384"/>
            <a:ext cx="376169"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N3</a:t>
            </a:r>
          </a:p>
        </p:txBody>
      </p:sp>
      <p:sp>
        <p:nvSpPr>
          <p:cNvPr id="79" name="TextBox 78">
            <a:extLst>
              <a:ext uri="{FF2B5EF4-FFF2-40B4-BE49-F238E27FC236}">
                <a16:creationId xmlns:a16="http://schemas.microsoft.com/office/drawing/2014/main" id="{380A29CB-2377-4BA9-A80E-1363C8D84D28}"/>
              </a:ext>
            </a:extLst>
          </p:cNvPr>
          <p:cNvSpPr txBox="1"/>
          <p:nvPr/>
        </p:nvSpPr>
        <p:spPr bwMode="auto">
          <a:xfrm>
            <a:off x="5481399" y="5786384"/>
            <a:ext cx="920933" cy="406448"/>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200" i="1" dirty="0"/>
              <a:t>Residential Area</a:t>
            </a:r>
          </a:p>
        </p:txBody>
      </p:sp>
      <p:pic>
        <p:nvPicPr>
          <p:cNvPr id="86" name="Picture 85">
            <a:extLst>
              <a:ext uri="{FF2B5EF4-FFF2-40B4-BE49-F238E27FC236}">
                <a16:creationId xmlns:a16="http://schemas.microsoft.com/office/drawing/2014/main" id="{ED079B7F-1592-4AE9-9BFD-89B74FAB6BC3}"/>
              </a:ext>
            </a:extLst>
          </p:cNvPr>
          <p:cNvPicPr>
            <a:picLocks noChangeAspect="1"/>
          </p:cNvPicPr>
          <p:nvPr/>
        </p:nvPicPr>
        <p:blipFill>
          <a:blip r:embed="rId9"/>
          <a:stretch>
            <a:fillRect/>
          </a:stretch>
        </p:blipFill>
        <p:spPr>
          <a:xfrm>
            <a:off x="7611829" y="4189733"/>
            <a:ext cx="681387" cy="138471"/>
          </a:xfrm>
          <a:prstGeom prst="rect">
            <a:avLst/>
          </a:prstGeom>
        </p:spPr>
      </p:pic>
      <p:sp>
        <p:nvSpPr>
          <p:cNvPr id="88" name="Rectangle 87">
            <a:extLst>
              <a:ext uri="{FF2B5EF4-FFF2-40B4-BE49-F238E27FC236}">
                <a16:creationId xmlns:a16="http://schemas.microsoft.com/office/drawing/2014/main" id="{D6CB08BC-AEA0-4992-9191-F76A403617F0}"/>
              </a:ext>
            </a:extLst>
          </p:cNvPr>
          <p:cNvSpPr/>
          <p:nvPr/>
        </p:nvSpPr>
        <p:spPr bwMode="auto">
          <a:xfrm>
            <a:off x="7569687" y="4130092"/>
            <a:ext cx="740859" cy="395688"/>
          </a:xfrm>
          <a:prstGeom prst="rect">
            <a:avLst/>
          </a:prstGeom>
          <a:noFill/>
          <a:ln w="12700" cap="flat" cmpd="sng" algn="ctr">
            <a:solidFill>
              <a:srgbClr val="FF0000"/>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cxnSp>
        <p:nvCxnSpPr>
          <p:cNvPr id="90" name="Straight Arrow Connector 89">
            <a:extLst>
              <a:ext uri="{FF2B5EF4-FFF2-40B4-BE49-F238E27FC236}">
                <a16:creationId xmlns:a16="http://schemas.microsoft.com/office/drawing/2014/main" id="{8C8D6810-4CFB-458D-A5FC-A352FED81B20}"/>
              </a:ext>
            </a:extLst>
          </p:cNvPr>
          <p:cNvCxnSpPr>
            <a:stCxn id="88" idx="2"/>
          </p:cNvCxnSpPr>
          <p:nvPr/>
        </p:nvCxnSpPr>
        <p:spPr bwMode="auto">
          <a:xfrm flipH="1">
            <a:off x="7938708" y="4525780"/>
            <a:ext cx="1409" cy="191651"/>
          </a:xfrm>
          <a:prstGeom prst="straightConnector1">
            <a:avLst/>
          </a:prstGeom>
          <a:solidFill>
            <a:schemeClr val="accent1"/>
          </a:solidFill>
          <a:ln w="12700" cap="flat" cmpd="sng" algn="ctr">
            <a:solidFill>
              <a:srgbClr val="FF0000"/>
            </a:solidFill>
            <a:prstDash val="solid"/>
            <a:round/>
            <a:headEnd type="none" w="med" len="med"/>
            <a:tailEnd type="triangle"/>
          </a:ln>
          <a:effectLst/>
        </p:spPr>
      </p:cxnSp>
      <p:cxnSp>
        <p:nvCxnSpPr>
          <p:cNvPr id="10" name="Straight Arrow Connector 9">
            <a:extLst>
              <a:ext uri="{FF2B5EF4-FFF2-40B4-BE49-F238E27FC236}">
                <a16:creationId xmlns:a16="http://schemas.microsoft.com/office/drawing/2014/main" id="{D2B90877-B497-4CD9-A517-FC53E402BE85}"/>
              </a:ext>
            </a:extLst>
          </p:cNvPr>
          <p:cNvCxnSpPr>
            <a:stCxn id="57" idx="3"/>
            <a:endCxn id="58" idx="1"/>
          </p:cNvCxnSpPr>
          <p:nvPr/>
        </p:nvCxnSpPr>
        <p:spPr>
          <a:xfrm>
            <a:off x="9915838" y="4743481"/>
            <a:ext cx="372559" cy="0"/>
          </a:xfrm>
          <a:prstGeom prst="straightConnector1">
            <a:avLst/>
          </a:prstGeom>
          <a:ln>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0994397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2">
            <a:extLst>
              <a:ext uri="{FF2B5EF4-FFF2-40B4-BE49-F238E27FC236}">
                <a16:creationId xmlns:a16="http://schemas.microsoft.com/office/drawing/2014/main" id="{1EB03B1D-E454-4C69-840D-4365DD00F9FB}"/>
              </a:ext>
            </a:extLst>
          </p:cNvPr>
          <p:cNvSpPr>
            <a:spLocks noGrp="1"/>
          </p:cNvSpPr>
          <p:nvPr>
            <p:ph type="title"/>
          </p:nvPr>
        </p:nvSpPr>
        <p:spPr>
          <a:xfrm>
            <a:off x="838200" y="200025"/>
            <a:ext cx="10515600" cy="1325563"/>
          </a:xfrm>
        </p:spPr>
        <p:txBody>
          <a:bodyPr/>
          <a:lstStyle/>
          <a:p>
            <a:r>
              <a:rPr lang="en-US" altLang="sv-SE" sz="4000" dirty="0"/>
              <a:t>Study on 5G security enhancements </a:t>
            </a:r>
            <a:br>
              <a:rPr lang="en-US" altLang="sv-SE" sz="4000" dirty="0"/>
            </a:br>
            <a:r>
              <a:rPr lang="en-US" altLang="sv-SE" sz="4000" dirty="0"/>
              <a:t>against false base stations - Status</a:t>
            </a:r>
            <a:endParaRPr lang="sv-SE" altLang="sv-SE" sz="4000" dirty="0"/>
          </a:p>
        </p:txBody>
      </p:sp>
      <p:sp>
        <p:nvSpPr>
          <p:cNvPr id="31747" name="Content Placeholder 3">
            <a:extLst>
              <a:ext uri="{FF2B5EF4-FFF2-40B4-BE49-F238E27FC236}">
                <a16:creationId xmlns:a16="http://schemas.microsoft.com/office/drawing/2014/main" id="{BDA64400-EDD8-43F0-85CA-D46D7BF993B8}"/>
              </a:ext>
            </a:extLst>
          </p:cNvPr>
          <p:cNvSpPr>
            <a:spLocks noGrp="1"/>
          </p:cNvSpPr>
          <p:nvPr>
            <p:ph idx="1"/>
          </p:nvPr>
        </p:nvSpPr>
        <p:spPr>
          <a:xfrm>
            <a:off x="838200" y="1825625"/>
            <a:ext cx="5081588" cy="4351338"/>
          </a:xfrm>
        </p:spPr>
        <p:txBody>
          <a:bodyPr/>
          <a:lstStyle/>
          <a:p>
            <a:r>
              <a:rPr lang="sv-SE" altLang="sv-SE" dirty="0"/>
              <a:t>WI code: </a:t>
            </a:r>
          </a:p>
          <a:p>
            <a:pPr lvl="1"/>
            <a:r>
              <a:rPr lang="sv-SE" altLang="sv-SE" dirty="0"/>
              <a:t>FS_5GFBS</a:t>
            </a:r>
          </a:p>
          <a:p>
            <a:r>
              <a:rPr lang="sv-SE" altLang="sv-SE" dirty="0"/>
              <a:t>Completion rate: </a:t>
            </a:r>
          </a:p>
          <a:p>
            <a:pPr lvl="1"/>
            <a:r>
              <a:rPr lang="sv-SE" altLang="sv-SE" dirty="0"/>
              <a:t>65 </a:t>
            </a:r>
            <a:r>
              <a:rPr lang="en-US" altLang="ja-JP" dirty="0">
                <a:sym typeface="Wingdings" panose="05000000000000000000" pitchFamily="2" charset="2"/>
              </a:rPr>
              <a:t> 66%</a:t>
            </a:r>
          </a:p>
          <a:p>
            <a:r>
              <a:rPr lang="en-US" altLang="ja-JP" dirty="0">
                <a:sym typeface="Wingdings" panose="05000000000000000000" pitchFamily="2" charset="2"/>
              </a:rPr>
              <a:t>Target: </a:t>
            </a:r>
          </a:p>
          <a:p>
            <a:pPr lvl="1"/>
            <a:r>
              <a:rPr lang="en-US" altLang="ja-JP" dirty="0">
                <a:sym typeface="Wingdings" panose="05000000000000000000" pitchFamily="2" charset="2"/>
              </a:rPr>
              <a:t>Sep 19  Dec 19</a:t>
            </a:r>
          </a:p>
          <a:p>
            <a:r>
              <a:rPr lang="en-US" altLang="sv-SE" dirty="0">
                <a:ea typeface="MS PGothic" panose="020B0600070205080204" pitchFamily="34" charset="-128"/>
                <a:sym typeface="Wingdings" panose="05000000000000000000" pitchFamily="2" charset="2"/>
              </a:rPr>
              <a:t>Documents:</a:t>
            </a:r>
          </a:p>
          <a:p>
            <a:pPr lvl="1"/>
            <a:r>
              <a:rPr kumimoji="1" lang="en-US" altLang="ja-JP" dirty="0"/>
              <a:t>TR 33.809 </a:t>
            </a:r>
            <a:r>
              <a:rPr lang="en-US" altLang="ja-JP" dirty="0"/>
              <a:t>Study on 5G security enhancements against false base stations</a:t>
            </a:r>
            <a:r>
              <a:rPr lang="en-GB" altLang="ja-JP" dirty="0"/>
              <a:t> </a:t>
            </a:r>
            <a:r>
              <a:rPr lang="en-US" altLang="sv-SE" dirty="0">
                <a:ea typeface="MS PGothic" panose="020B0600070205080204" pitchFamily="34" charset="-128"/>
                <a:sym typeface="Wingdings" panose="05000000000000000000" pitchFamily="2" charset="2"/>
              </a:rPr>
              <a:t> </a:t>
            </a:r>
            <a:endParaRPr lang="sv-SE" altLang="sv-SE" dirty="0"/>
          </a:p>
          <a:p>
            <a:pPr lvl="1"/>
            <a:endParaRPr lang="sv-SE" altLang="sv-SE" dirty="0"/>
          </a:p>
        </p:txBody>
      </p:sp>
      <p:sp>
        <p:nvSpPr>
          <p:cNvPr id="31748" name="Content Placeholder 4">
            <a:extLst>
              <a:ext uri="{FF2B5EF4-FFF2-40B4-BE49-F238E27FC236}">
                <a16:creationId xmlns:a16="http://schemas.microsoft.com/office/drawing/2014/main" id="{4FAA343A-8207-429A-8ABA-E992B8454332}"/>
              </a:ext>
            </a:extLst>
          </p:cNvPr>
          <p:cNvSpPr>
            <a:spLocks noGrp="1"/>
          </p:cNvSpPr>
          <p:nvPr>
            <p:ph idx="10"/>
          </p:nvPr>
        </p:nvSpPr>
        <p:spPr>
          <a:xfrm>
            <a:off x="6272213" y="1825625"/>
            <a:ext cx="5081587" cy="4351338"/>
          </a:xfrm>
        </p:spPr>
        <p:txBody>
          <a:bodyPr/>
          <a:lstStyle/>
          <a:p>
            <a:r>
              <a:rPr lang="sv-SE" altLang="sv-SE" dirty="0"/>
              <a:t>TR 33.809:</a:t>
            </a:r>
          </a:p>
          <a:p>
            <a:pPr lvl="1"/>
            <a:r>
              <a:rPr lang="sv-SE" altLang="sv-SE" dirty="0"/>
              <a:t>7 Key issues</a:t>
            </a:r>
          </a:p>
          <a:p>
            <a:pPr lvl="1"/>
            <a:r>
              <a:rPr lang="sv-SE" altLang="sv-SE" dirty="0"/>
              <a:t>15 </a:t>
            </a:r>
            <a:r>
              <a:rPr lang="en-US" altLang="ja-JP" dirty="0">
                <a:sym typeface="Wingdings" panose="05000000000000000000" pitchFamily="2" charset="2"/>
              </a:rPr>
              <a:t> 16 </a:t>
            </a:r>
            <a:r>
              <a:rPr lang="sv-SE" altLang="sv-SE" dirty="0"/>
              <a:t>Solutions</a:t>
            </a:r>
          </a:p>
          <a:p>
            <a:pPr lvl="1"/>
            <a:r>
              <a:rPr lang="sv-SE" altLang="sv-SE" dirty="0"/>
              <a:t>0 </a:t>
            </a:r>
            <a:r>
              <a:rPr lang="en-US" altLang="ja-JP" dirty="0">
                <a:sym typeface="Wingdings" panose="05000000000000000000" pitchFamily="2" charset="2"/>
              </a:rPr>
              <a:t> 1 </a:t>
            </a:r>
            <a:r>
              <a:rPr lang="sv-SE" altLang="sv-SE" dirty="0"/>
              <a:t>Conclusions</a:t>
            </a:r>
          </a:p>
        </p:txBody>
      </p:sp>
    </p:spTree>
  </p:cSld>
  <p:clrMapOvr>
    <a:masterClrMapping/>
  </p:clrMapOvr>
  <p:transition>
    <p:wipe dir="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26">
            <a:extLst>
              <a:ext uri="{FF2B5EF4-FFF2-40B4-BE49-F238E27FC236}">
                <a16:creationId xmlns:a16="http://schemas.microsoft.com/office/drawing/2014/main" id="{EFD3E0B8-02D1-4E12-8F1F-DF3EE6E22EAC}"/>
              </a:ext>
            </a:extLst>
          </p:cNvPr>
          <p:cNvSpPr/>
          <p:nvPr/>
        </p:nvSpPr>
        <p:spPr bwMode="auto">
          <a:xfrm>
            <a:off x="8023172" y="2413389"/>
            <a:ext cx="1675309" cy="3823899"/>
          </a:xfrm>
          <a:prstGeom prst="rect">
            <a:avLst/>
          </a:prstGeom>
          <a:solidFill>
            <a:schemeClr val="tx1">
              <a:lumMod val="10000"/>
              <a:lumOff val="90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sp>
        <p:nvSpPr>
          <p:cNvPr id="25" name="TextBox 24">
            <a:extLst>
              <a:ext uri="{FF2B5EF4-FFF2-40B4-BE49-F238E27FC236}">
                <a16:creationId xmlns:a16="http://schemas.microsoft.com/office/drawing/2014/main" id="{2D13E064-1A44-490D-9EE8-550032D485A6}"/>
              </a:ext>
            </a:extLst>
          </p:cNvPr>
          <p:cNvSpPr txBox="1"/>
          <p:nvPr/>
        </p:nvSpPr>
        <p:spPr bwMode="auto">
          <a:xfrm>
            <a:off x="8554196" y="2765056"/>
            <a:ext cx="483970" cy="745895"/>
          </a:xfrm>
          <a:prstGeom prst="rect">
            <a:avLst/>
          </a:prstGeom>
          <a:solidFill>
            <a:schemeClr val="bg1"/>
          </a:solidFill>
          <a:ln w="19050">
            <a:solidFill>
              <a:srgbClr val="FF0000"/>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solidFill>
                  <a:srgbClr val="FF0000"/>
                </a:solidFill>
                <a:latin typeface="Ericsson Technical Icons" panose="00000500000000000000" pitchFamily="2" charset="0"/>
              </a:rPr>
              <a:t>B</a:t>
            </a:r>
            <a:endParaRPr lang="en-US" sz="2400" dirty="0">
              <a:solidFill>
                <a:srgbClr val="FF0000"/>
              </a:solidFill>
            </a:endParaRPr>
          </a:p>
        </p:txBody>
      </p:sp>
      <p:sp>
        <p:nvSpPr>
          <p:cNvPr id="3" name="Content Placeholder 2">
            <a:extLst>
              <a:ext uri="{FF2B5EF4-FFF2-40B4-BE49-F238E27FC236}">
                <a16:creationId xmlns:a16="http://schemas.microsoft.com/office/drawing/2014/main" id="{3A781273-66B6-4B55-86B6-644BEC846472}"/>
              </a:ext>
            </a:extLst>
          </p:cNvPr>
          <p:cNvSpPr>
            <a:spLocks noGrp="1"/>
          </p:cNvSpPr>
          <p:nvPr>
            <p:ph sz="half" idx="1"/>
          </p:nvPr>
        </p:nvSpPr>
        <p:spPr>
          <a:xfrm>
            <a:off x="479425" y="1844675"/>
            <a:ext cx="4290997" cy="4392612"/>
          </a:xfrm>
        </p:spPr>
        <p:txBody>
          <a:bodyPr/>
          <a:lstStyle/>
          <a:p>
            <a:r>
              <a:rPr lang="en-US" dirty="0"/>
              <a:t>Some of the addressed key issues include: </a:t>
            </a:r>
          </a:p>
          <a:p>
            <a:pPr lvl="1"/>
            <a:r>
              <a:rPr lang="en-US" dirty="0"/>
              <a:t>The </a:t>
            </a:r>
            <a:r>
              <a:rPr lang="en-GB" dirty="0"/>
              <a:t>protection of system information: goal is for example to prevent UEs from camping on false base station</a:t>
            </a:r>
          </a:p>
          <a:p>
            <a:pPr lvl="1"/>
            <a:r>
              <a:rPr lang="en-GB" dirty="0"/>
              <a:t>The protection of unicast message: goal is to mitigate impact of unauthenticated reject messages for example </a:t>
            </a:r>
            <a:endParaRPr lang="sv-SE" dirty="0"/>
          </a:p>
          <a:p>
            <a:endParaRPr lang="sv-SE" dirty="0"/>
          </a:p>
        </p:txBody>
      </p:sp>
      <p:sp>
        <p:nvSpPr>
          <p:cNvPr id="4" name="Title 3">
            <a:extLst>
              <a:ext uri="{FF2B5EF4-FFF2-40B4-BE49-F238E27FC236}">
                <a16:creationId xmlns:a16="http://schemas.microsoft.com/office/drawing/2014/main" id="{6C92EA93-41E8-4958-BC00-0F9AC8286363}"/>
              </a:ext>
            </a:extLst>
          </p:cNvPr>
          <p:cNvSpPr>
            <a:spLocks noGrp="1"/>
          </p:cNvSpPr>
          <p:nvPr>
            <p:ph type="title"/>
          </p:nvPr>
        </p:nvSpPr>
        <p:spPr>
          <a:xfrm>
            <a:off x="479424" y="306126"/>
            <a:ext cx="8664575" cy="1081088"/>
          </a:xfrm>
        </p:spPr>
        <p:txBody>
          <a:bodyPr/>
          <a:lstStyle/>
          <a:p>
            <a:r>
              <a:rPr lang="en-US" sz="4000" dirty="0"/>
              <a:t>Study on 5G security enhancement against false base stations - Overview</a:t>
            </a:r>
            <a:endParaRPr lang="sv-SE" sz="4000" dirty="0"/>
          </a:p>
        </p:txBody>
      </p:sp>
      <p:sp>
        <p:nvSpPr>
          <p:cNvPr id="6" name="TextBox 5">
            <a:extLst>
              <a:ext uri="{FF2B5EF4-FFF2-40B4-BE49-F238E27FC236}">
                <a16:creationId xmlns:a16="http://schemas.microsoft.com/office/drawing/2014/main" id="{26411529-6273-4CF6-8930-1B18312B0C40}"/>
              </a:ext>
            </a:extLst>
          </p:cNvPr>
          <p:cNvSpPr txBox="1"/>
          <p:nvPr/>
        </p:nvSpPr>
        <p:spPr bwMode="auto">
          <a:xfrm>
            <a:off x="10184220" y="1797681"/>
            <a:ext cx="1283804" cy="497558"/>
          </a:xfrm>
          <a:prstGeom prst="rect">
            <a:avLst/>
          </a:prstGeom>
          <a:solidFill>
            <a:schemeClr val="accent2"/>
          </a:solidFill>
          <a:ln w="12700">
            <a:noFill/>
            <a:miter lim="800000"/>
            <a:headEnd/>
            <a:tailEnd/>
          </a:ln>
        </p:spPr>
        <p:txBody>
          <a:bodyPr vert="horz" wrap="none" lIns="72000" tIns="36000" rIns="73152" bIns="36576" numCol="1" rtlCol="0" anchor="t" anchorCtr="0" compatLnSpc="1">
            <a:prstTxWarp prst="textNoShape">
              <a:avLst/>
            </a:prstTxWarp>
            <a:noAutofit/>
          </a:bodyPr>
          <a:lstStyle/>
          <a:p>
            <a:pPr>
              <a:buClr>
                <a:schemeClr val="tx1"/>
              </a:buClr>
            </a:pPr>
            <a:r>
              <a:rPr lang="sv-SE" b="1" dirty="0">
                <a:solidFill>
                  <a:schemeClr val="bg1"/>
                </a:solidFill>
              </a:rPr>
              <a:t>TR </a:t>
            </a:r>
            <a:r>
              <a:rPr lang="sv-SE" b="1" dirty="0">
                <a:hlinkClick r:id="rId2"/>
              </a:rPr>
              <a:t>33.809</a:t>
            </a:r>
            <a:endParaRPr lang="sv-SE" sz="2000" b="1" dirty="0">
              <a:solidFill>
                <a:schemeClr val="accent1">
                  <a:lumMod val="75000"/>
                </a:schemeClr>
              </a:solidFill>
            </a:endParaRPr>
          </a:p>
        </p:txBody>
      </p:sp>
      <p:pic>
        <p:nvPicPr>
          <p:cNvPr id="10" name="Graphic 9">
            <a:extLst>
              <a:ext uri="{FF2B5EF4-FFF2-40B4-BE49-F238E27FC236}">
                <a16:creationId xmlns:a16="http://schemas.microsoft.com/office/drawing/2014/main" id="{9834F763-859B-4B01-8F4D-CA8C4FFB0CD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799098" y="3230226"/>
            <a:ext cx="229387" cy="229387"/>
          </a:xfrm>
          <a:prstGeom prst="rect">
            <a:avLst/>
          </a:prstGeom>
        </p:spPr>
      </p:pic>
      <p:cxnSp>
        <p:nvCxnSpPr>
          <p:cNvPr id="11" name="Straight Connector 10">
            <a:extLst>
              <a:ext uri="{FF2B5EF4-FFF2-40B4-BE49-F238E27FC236}">
                <a16:creationId xmlns:a16="http://schemas.microsoft.com/office/drawing/2014/main" id="{6774F907-CF57-4299-818F-CD7A6B83C942}"/>
              </a:ext>
            </a:extLst>
          </p:cNvPr>
          <p:cNvCxnSpPr>
            <a:cxnSpLocks/>
          </p:cNvCxnSpPr>
          <p:nvPr/>
        </p:nvCxnSpPr>
        <p:spPr bwMode="auto">
          <a:xfrm>
            <a:off x="7148318" y="2885005"/>
            <a:ext cx="0" cy="1264720"/>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12" name="Straight Connector 11">
            <a:extLst>
              <a:ext uri="{FF2B5EF4-FFF2-40B4-BE49-F238E27FC236}">
                <a16:creationId xmlns:a16="http://schemas.microsoft.com/office/drawing/2014/main" id="{904B7FED-373F-4CD0-B9CA-7A79FF7AFD06}"/>
              </a:ext>
            </a:extLst>
          </p:cNvPr>
          <p:cNvCxnSpPr>
            <a:cxnSpLocks/>
          </p:cNvCxnSpPr>
          <p:nvPr/>
        </p:nvCxnSpPr>
        <p:spPr bwMode="auto">
          <a:xfrm>
            <a:off x="8789836" y="3510951"/>
            <a:ext cx="0" cy="2544038"/>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13" name="Straight Connector 12">
            <a:extLst>
              <a:ext uri="{FF2B5EF4-FFF2-40B4-BE49-F238E27FC236}">
                <a16:creationId xmlns:a16="http://schemas.microsoft.com/office/drawing/2014/main" id="{3991C566-3C7E-4632-AB96-590B893DBDC3}"/>
              </a:ext>
            </a:extLst>
          </p:cNvPr>
          <p:cNvCxnSpPr>
            <a:cxnSpLocks/>
          </p:cNvCxnSpPr>
          <p:nvPr/>
        </p:nvCxnSpPr>
        <p:spPr bwMode="auto">
          <a:xfrm>
            <a:off x="5489095" y="2885005"/>
            <a:ext cx="6438" cy="3169984"/>
          </a:xfrm>
          <a:prstGeom prst="line">
            <a:avLst/>
          </a:prstGeom>
          <a:solidFill>
            <a:schemeClr val="accent1"/>
          </a:solidFill>
          <a:ln w="12700" cap="flat" cmpd="sng" algn="ctr">
            <a:solidFill>
              <a:schemeClr val="tx1"/>
            </a:solidFill>
            <a:prstDash val="solid"/>
            <a:round/>
            <a:headEnd type="none" w="med" len="med"/>
            <a:tailEnd type="none" w="med" len="med"/>
          </a:ln>
          <a:effectLst/>
        </p:spPr>
      </p:cxnSp>
      <p:sp>
        <p:nvSpPr>
          <p:cNvPr id="14" name="TextBox 13">
            <a:extLst>
              <a:ext uri="{FF2B5EF4-FFF2-40B4-BE49-F238E27FC236}">
                <a16:creationId xmlns:a16="http://schemas.microsoft.com/office/drawing/2014/main" id="{1E546796-3576-47BF-BDA4-A5390A4DE12F}"/>
              </a:ext>
            </a:extLst>
          </p:cNvPr>
          <p:cNvSpPr txBox="1"/>
          <p:nvPr/>
        </p:nvSpPr>
        <p:spPr bwMode="auto">
          <a:xfrm>
            <a:off x="6460389" y="2984900"/>
            <a:ext cx="1375858" cy="461513"/>
          </a:xfrm>
          <a:prstGeom prst="rect">
            <a:avLst/>
          </a:prstGeom>
          <a:solidFill>
            <a:schemeClr val="bg1"/>
          </a:solidFill>
          <a:ln w="12700">
            <a:solidFill>
              <a:schemeClr val="tx1"/>
            </a:solid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400" dirty="0"/>
              <a:t>sign broacast information</a:t>
            </a:r>
          </a:p>
        </p:txBody>
      </p:sp>
      <p:cxnSp>
        <p:nvCxnSpPr>
          <p:cNvPr id="15" name="Straight Arrow Connector 14">
            <a:extLst>
              <a:ext uri="{FF2B5EF4-FFF2-40B4-BE49-F238E27FC236}">
                <a16:creationId xmlns:a16="http://schemas.microsoft.com/office/drawing/2014/main" id="{5F6BCE70-7674-4A33-B029-BE79EA978445}"/>
              </a:ext>
            </a:extLst>
          </p:cNvPr>
          <p:cNvCxnSpPr>
            <a:cxnSpLocks/>
          </p:cNvCxnSpPr>
          <p:nvPr/>
        </p:nvCxnSpPr>
        <p:spPr bwMode="auto">
          <a:xfrm flipH="1">
            <a:off x="5495533" y="3646901"/>
            <a:ext cx="1652785"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16" name="TextBox 15">
            <a:extLst>
              <a:ext uri="{FF2B5EF4-FFF2-40B4-BE49-F238E27FC236}">
                <a16:creationId xmlns:a16="http://schemas.microsoft.com/office/drawing/2014/main" id="{8D83C118-5B5F-4E28-AD3B-407377203D37}"/>
              </a:ext>
            </a:extLst>
          </p:cNvPr>
          <p:cNvSpPr txBox="1"/>
          <p:nvPr/>
        </p:nvSpPr>
        <p:spPr bwMode="auto">
          <a:xfrm>
            <a:off x="4811762" y="3829511"/>
            <a:ext cx="1375858" cy="731794"/>
          </a:xfrm>
          <a:prstGeom prst="rect">
            <a:avLst/>
          </a:prstGeom>
          <a:solidFill>
            <a:schemeClr val="bg1"/>
          </a:solidFill>
          <a:ln w="12700">
            <a:solidFill>
              <a:schemeClr val="tx1"/>
            </a:solid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400" dirty="0"/>
              <a:t>verify broacast information signature</a:t>
            </a:r>
          </a:p>
        </p:txBody>
      </p:sp>
      <p:pic>
        <p:nvPicPr>
          <p:cNvPr id="17" name="Graphic 16">
            <a:extLst>
              <a:ext uri="{FF2B5EF4-FFF2-40B4-BE49-F238E27FC236}">
                <a16:creationId xmlns:a16="http://schemas.microsoft.com/office/drawing/2014/main" id="{511F379F-DA56-4F4A-B999-9EAAE94DB416}"/>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932494" y="4278220"/>
            <a:ext cx="221249" cy="221249"/>
          </a:xfrm>
          <a:prstGeom prst="rect">
            <a:avLst/>
          </a:prstGeom>
        </p:spPr>
      </p:pic>
      <p:sp>
        <p:nvSpPr>
          <p:cNvPr id="18" name="TextBox 17">
            <a:extLst>
              <a:ext uri="{FF2B5EF4-FFF2-40B4-BE49-F238E27FC236}">
                <a16:creationId xmlns:a16="http://schemas.microsoft.com/office/drawing/2014/main" id="{D6B41E32-5DD6-4060-A9E1-69B55971B21F}"/>
              </a:ext>
            </a:extLst>
          </p:cNvPr>
          <p:cNvSpPr txBox="1"/>
          <p:nvPr/>
        </p:nvSpPr>
        <p:spPr bwMode="auto">
          <a:xfrm>
            <a:off x="8205838" y="4189619"/>
            <a:ext cx="1167995" cy="684134"/>
          </a:xfrm>
          <a:prstGeom prst="rect">
            <a:avLst/>
          </a:prstGeom>
          <a:solidFill>
            <a:schemeClr val="bg1"/>
          </a:solidFill>
          <a:ln w="12700">
            <a:solidFill>
              <a:schemeClr val="tx1"/>
            </a:solid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400" dirty="0"/>
              <a:t>forge own broacast information</a:t>
            </a:r>
          </a:p>
        </p:txBody>
      </p:sp>
      <p:cxnSp>
        <p:nvCxnSpPr>
          <p:cNvPr id="19" name="Straight Arrow Connector 18">
            <a:extLst>
              <a:ext uri="{FF2B5EF4-FFF2-40B4-BE49-F238E27FC236}">
                <a16:creationId xmlns:a16="http://schemas.microsoft.com/office/drawing/2014/main" id="{A48DF3E6-1AA8-451C-81FF-9F18791BCC59}"/>
              </a:ext>
            </a:extLst>
          </p:cNvPr>
          <p:cNvCxnSpPr>
            <a:cxnSpLocks/>
          </p:cNvCxnSpPr>
          <p:nvPr/>
        </p:nvCxnSpPr>
        <p:spPr bwMode="auto">
          <a:xfrm flipH="1">
            <a:off x="5495533" y="5047870"/>
            <a:ext cx="3294304"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20" name="TextBox 19">
            <a:extLst>
              <a:ext uri="{FF2B5EF4-FFF2-40B4-BE49-F238E27FC236}">
                <a16:creationId xmlns:a16="http://schemas.microsoft.com/office/drawing/2014/main" id="{2016A8FD-F6C7-4C2F-AE99-490BB9E8966C}"/>
              </a:ext>
            </a:extLst>
          </p:cNvPr>
          <p:cNvSpPr txBox="1"/>
          <p:nvPr/>
        </p:nvSpPr>
        <p:spPr bwMode="auto">
          <a:xfrm>
            <a:off x="4804300" y="5210726"/>
            <a:ext cx="1375858" cy="731794"/>
          </a:xfrm>
          <a:prstGeom prst="rect">
            <a:avLst/>
          </a:prstGeom>
          <a:solidFill>
            <a:schemeClr val="bg1"/>
          </a:solidFill>
          <a:ln w="12700">
            <a:solidFill>
              <a:schemeClr val="tx1"/>
            </a:solid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400" dirty="0"/>
              <a:t>verify broacast information signature</a:t>
            </a:r>
          </a:p>
        </p:txBody>
      </p:sp>
      <p:pic>
        <p:nvPicPr>
          <p:cNvPr id="21" name="Graphic 20">
            <a:extLst>
              <a:ext uri="{FF2B5EF4-FFF2-40B4-BE49-F238E27FC236}">
                <a16:creationId xmlns:a16="http://schemas.microsoft.com/office/drawing/2014/main" id="{013694EE-D20E-44E6-832C-E119E759008D}"/>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941120" y="5700294"/>
            <a:ext cx="212623" cy="212623"/>
          </a:xfrm>
          <a:prstGeom prst="rect">
            <a:avLst/>
          </a:prstGeom>
        </p:spPr>
      </p:pic>
      <p:pic>
        <p:nvPicPr>
          <p:cNvPr id="23" name="Graphic 22">
            <a:extLst>
              <a:ext uri="{FF2B5EF4-FFF2-40B4-BE49-F238E27FC236}">
                <a16:creationId xmlns:a16="http://schemas.microsoft.com/office/drawing/2014/main" id="{44DDFAFE-4CE8-4649-91B8-1830A3F3C95D}"/>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5335599" y="2475171"/>
            <a:ext cx="306991" cy="429787"/>
          </a:xfrm>
          <a:prstGeom prst="rect">
            <a:avLst/>
          </a:prstGeom>
        </p:spPr>
      </p:pic>
      <p:sp>
        <p:nvSpPr>
          <p:cNvPr id="24" name="TextBox 23">
            <a:extLst>
              <a:ext uri="{FF2B5EF4-FFF2-40B4-BE49-F238E27FC236}">
                <a16:creationId xmlns:a16="http://schemas.microsoft.com/office/drawing/2014/main" id="{146799B4-ACA6-4B83-B327-AF3C8FA28EF1}"/>
              </a:ext>
            </a:extLst>
          </p:cNvPr>
          <p:cNvSpPr txBox="1"/>
          <p:nvPr/>
        </p:nvSpPr>
        <p:spPr bwMode="auto">
          <a:xfrm>
            <a:off x="6923804" y="2146787"/>
            <a:ext cx="483970" cy="745895"/>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B</a:t>
            </a:r>
            <a:endParaRPr lang="en-US" sz="2400" dirty="0"/>
          </a:p>
          <a:p>
            <a:pPr algn="ctr">
              <a:buClr>
                <a:schemeClr val="tx1"/>
              </a:buClr>
            </a:pPr>
            <a:r>
              <a:rPr lang="en-US" sz="1200" dirty="0"/>
              <a:t>gNB</a:t>
            </a:r>
          </a:p>
        </p:txBody>
      </p:sp>
      <p:pic>
        <p:nvPicPr>
          <p:cNvPr id="9" name="Graphic 8">
            <a:extLst>
              <a:ext uri="{FF2B5EF4-FFF2-40B4-BE49-F238E27FC236}">
                <a16:creationId xmlns:a16="http://schemas.microsoft.com/office/drawing/2014/main" id="{8DA178B3-D485-4CB3-9B08-7B32C22C42A6}"/>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198791" y="2668233"/>
            <a:ext cx="229386" cy="229386"/>
          </a:xfrm>
          <a:prstGeom prst="rect">
            <a:avLst/>
          </a:prstGeom>
        </p:spPr>
      </p:pic>
      <p:pic>
        <p:nvPicPr>
          <p:cNvPr id="26" name="Content Placeholder 87">
            <a:extLst>
              <a:ext uri="{FF2B5EF4-FFF2-40B4-BE49-F238E27FC236}">
                <a16:creationId xmlns:a16="http://schemas.microsoft.com/office/drawing/2014/main" id="{1D747131-B857-4A06-B437-AD626D5B4C88}"/>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bwMode="auto">
          <a:xfrm>
            <a:off x="9024409" y="2930214"/>
            <a:ext cx="435430" cy="435430"/>
          </a:xfrm>
          <a:prstGeom prst="rect">
            <a:avLst/>
          </a:prstGeom>
          <a:noFill/>
          <a:ln w="9525">
            <a:noFill/>
            <a:miter lim="800000"/>
            <a:headEnd/>
            <a:tailEnd/>
          </a:ln>
        </p:spPr>
      </p:pic>
    </p:spTree>
    <p:extLst>
      <p:ext uri="{BB962C8B-B14F-4D97-AF65-F5344CB8AC3E}">
        <p14:creationId xmlns:p14="http://schemas.microsoft.com/office/powerpoint/2010/main" val="14511884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0A6BDC-C0A7-4596-BE2C-A0505E60F464}"/>
              </a:ext>
            </a:extLst>
          </p:cNvPr>
          <p:cNvSpPr>
            <a:spLocks noGrp="1"/>
          </p:cNvSpPr>
          <p:nvPr>
            <p:ph type="title"/>
          </p:nvPr>
        </p:nvSpPr>
        <p:spPr/>
        <p:txBody>
          <a:bodyPr/>
          <a:lstStyle/>
          <a:p>
            <a:r>
              <a:rPr lang="sv-SE" dirty="0"/>
              <a:t>Summary</a:t>
            </a:r>
          </a:p>
        </p:txBody>
      </p:sp>
      <p:sp>
        <p:nvSpPr>
          <p:cNvPr id="3" name="Content Placeholder 2">
            <a:extLst>
              <a:ext uri="{FF2B5EF4-FFF2-40B4-BE49-F238E27FC236}">
                <a16:creationId xmlns:a16="http://schemas.microsoft.com/office/drawing/2014/main" id="{666C8A38-A592-4F23-85BF-32325E014CB4}"/>
              </a:ext>
            </a:extLst>
          </p:cNvPr>
          <p:cNvSpPr>
            <a:spLocks noGrp="1"/>
          </p:cNvSpPr>
          <p:nvPr>
            <p:ph idx="1"/>
          </p:nvPr>
        </p:nvSpPr>
        <p:spPr/>
        <p:txBody>
          <a:bodyPr/>
          <a:lstStyle/>
          <a:p>
            <a:r>
              <a:rPr lang="en-US" altLang="ja-JP" sz="1600" dirty="0"/>
              <a:t>Specifications sent for information</a:t>
            </a:r>
          </a:p>
          <a:p>
            <a:pPr lvl="1"/>
            <a:r>
              <a:rPr lang="en-US" altLang="ja-JP" sz="1400" dirty="0"/>
              <a:t>TR 33.835; Study on authentication and key management for applications based on 3GPP credential in 5G in SP-190700</a:t>
            </a:r>
          </a:p>
          <a:p>
            <a:r>
              <a:rPr lang="en-US" altLang="ja-JP" sz="1600" dirty="0"/>
              <a:t>WIDs and SIDs for approval </a:t>
            </a:r>
          </a:p>
          <a:p>
            <a:pPr lvl="1"/>
            <a:r>
              <a:rPr lang="en-US" altLang="ja-JP" sz="1400" dirty="0"/>
              <a:t>WID on evolution of Cellular IoT security for the 5G System in SP-190704</a:t>
            </a:r>
          </a:p>
          <a:p>
            <a:pPr lvl="1"/>
            <a:r>
              <a:rPr lang="en-US" altLang="ja-JP" sz="1400" dirty="0"/>
              <a:t>WID on Security of the Wireless and Wireline Convergence for the 5G system architecture in SP-190705</a:t>
            </a:r>
          </a:p>
          <a:p>
            <a:pPr lvl="1"/>
            <a:r>
              <a:rPr lang="en-US" altLang="ja-JP" sz="1400" dirty="0"/>
              <a:t>Revision of SRVCC WID in SP-190703</a:t>
            </a:r>
          </a:p>
          <a:p>
            <a:pPr lvl="1"/>
            <a:r>
              <a:rPr lang="en-US" altLang="ja-JP" sz="1400" dirty="0"/>
              <a:t>New WID on Security aspects of enhancements to the Service-Based 5G System Architecture in SP-190706</a:t>
            </a:r>
          </a:p>
          <a:p>
            <a:pPr lvl="1"/>
            <a:r>
              <a:rPr lang="en-US" altLang="ja-JP" sz="1400" dirty="0"/>
              <a:t>New WID on security of the enhancement to the 5GC location services in SP-19070</a:t>
            </a:r>
          </a:p>
          <a:p>
            <a:pPr lvl="1"/>
            <a:r>
              <a:rPr lang="en-US" altLang="ja-JP" sz="1400" dirty="0"/>
              <a:t>New WID on Authentication and Key Management for Applications based on 3GPP credential in 5G in SP-190711</a:t>
            </a:r>
          </a:p>
          <a:p>
            <a:pPr lvl="1"/>
            <a:r>
              <a:rPr lang="en-US" altLang="ja-JP" sz="1400" dirty="0"/>
              <a:t>New WID on Integration of GBA into 5GC in SP-190714</a:t>
            </a:r>
          </a:p>
          <a:p>
            <a:pPr lvl="1"/>
            <a:r>
              <a:rPr lang="en-US" altLang="ja-JP" sz="1400" dirty="0"/>
              <a:t>New WID on Security aspects of SEAL in SP-190709</a:t>
            </a:r>
          </a:p>
          <a:p>
            <a:pPr lvl="1"/>
            <a:r>
              <a:rPr lang="en-US" altLang="ja-JP" sz="1400" dirty="0"/>
              <a:t>New WID on Security for NR Integrated Access and Backhaul in SP-190710</a:t>
            </a:r>
          </a:p>
          <a:p>
            <a:pPr lvl="1"/>
            <a:r>
              <a:rPr lang="en-US" altLang="ja-JP" sz="1400" dirty="0"/>
              <a:t>New WID on Security aspects of Enhanced Network Slicing in SP-190712</a:t>
            </a:r>
          </a:p>
          <a:p>
            <a:pPr lvl="1"/>
            <a:r>
              <a:rPr lang="en-US" altLang="ja-JP" sz="1400" dirty="0"/>
              <a:t>New SID on Study on storage and transport of 5GC security parameters for ARPF authentication in SP-190708</a:t>
            </a:r>
          </a:p>
          <a:p>
            <a:pPr lvl="1"/>
            <a:r>
              <a:rPr lang="en-US" altLang="ja-JP" sz="1400" dirty="0"/>
              <a:t>Revision of Authentication enhancements in 5GS SID in SP-190713</a:t>
            </a:r>
          </a:p>
          <a:p>
            <a:pPr lvl="1"/>
            <a:endParaRPr lang="en-US" altLang="ja-JP" sz="1400" dirty="0">
              <a:highlight>
                <a:srgbClr val="FFFF00"/>
              </a:highlight>
            </a:endParaRPr>
          </a:p>
          <a:p>
            <a:pPr lvl="1"/>
            <a:endParaRPr lang="en-US" altLang="ja-JP" sz="1400" dirty="0">
              <a:highlight>
                <a:srgbClr val="FFFF00"/>
              </a:highlight>
            </a:endParaRPr>
          </a:p>
          <a:p>
            <a:pPr lvl="1"/>
            <a:endParaRPr lang="en-US" altLang="ja-JP" sz="1400" dirty="0"/>
          </a:p>
          <a:p>
            <a:endParaRPr lang="sv-SE" sz="1800" dirty="0"/>
          </a:p>
        </p:txBody>
      </p:sp>
    </p:spTree>
    <p:extLst>
      <p:ext uri="{BB962C8B-B14F-4D97-AF65-F5344CB8AC3E}">
        <p14:creationId xmlns:p14="http://schemas.microsoft.com/office/powerpoint/2010/main" val="3494797932"/>
      </p:ext>
    </p:extLst>
  </p:cSld>
  <p:clrMapOvr>
    <a:masterClrMapping/>
  </p:clrMapOvr>
  <p:transition>
    <p:wipe dir="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2">
            <a:extLst>
              <a:ext uri="{FF2B5EF4-FFF2-40B4-BE49-F238E27FC236}">
                <a16:creationId xmlns:a16="http://schemas.microsoft.com/office/drawing/2014/main" id="{00E743F2-852C-43DC-8A4E-232110227513}"/>
              </a:ext>
            </a:extLst>
          </p:cNvPr>
          <p:cNvSpPr>
            <a:spLocks noGrp="1"/>
          </p:cNvSpPr>
          <p:nvPr>
            <p:ph type="title"/>
          </p:nvPr>
        </p:nvSpPr>
        <p:spPr>
          <a:xfrm>
            <a:off x="422564" y="235816"/>
            <a:ext cx="10515600" cy="1325563"/>
          </a:xfrm>
        </p:spPr>
        <p:txBody>
          <a:bodyPr/>
          <a:lstStyle/>
          <a:p>
            <a:r>
              <a:rPr lang="ja-JP" altLang="en-US" sz="4000" dirty="0"/>
              <a:t>Study on the Security of the enhancement </a:t>
            </a:r>
            <a:br>
              <a:rPr lang="sv-SE" altLang="ja-JP" sz="4000" dirty="0"/>
            </a:br>
            <a:r>
              <a:rPr lang="ja-JP" altLang="en-US" sz="4000" dirty="0"/>
              <a:t>to the 5GC Location</a:t>
            </a:r>
            <a:r>
              <a:rPr lang="ja-JP" altLang="sv-SE" sz="4000" dirty="0"/>
              <a:t> </a:t>
            </a:r>
            <a:r>
              <a:rPr lang="ja-JP" altLang="en-US" sz="4000" dirty="0"/>
              <a:t>Services</a:t>
            </a:r>
            <a:r>
              <a:rPr lang="ja-JP" altLang="sv-SE" sz="4000" dirty="0"/>
              <a:t> </a:t>
            </a:r>
            <a:r>
              <a:rPr lang="sv-SE" altLang="ja-JP" sz="4000" dirty="0"/>
              <a:t>- Status</a:t>
            </a:r>
            <a:endParaRPr lang="sv-SE" altLang="sv-SE" sz="4000" dirty="0"/>
          </a:p>
        </p:txBody>
      </p:sp>
      <p:sp>
        <p:nvSpPr>
          <p:cNvPr id="32771" name="Content Placeholder 3">
            <a:extLst>
              <a:ext uri="{FF2B5EF4-FFF2-40B4-BE49-F238E27FC236}">
                <a16:creationId xmlns:a16="http://schemas.microsoft.com/office/drawing/2014/main" id="{FEA5573C-5230-408C-AF74-F18576778178}"/>
              </a:ext>
            </a:extLst>
          </p:cNvPr>
          <p:cNvSpPr>
            <a:spLocks noGrp="1"/>
          </p:cNvSpPr>
          <p:nvPr>
            <p:ph idx="1"/>
          </p:nvPr>
        </p:nvSpPr>
        <p:spPr>
          <a:xfrm>
            <a:off x="838200" y="1825625"/>
            <a:ext cx="5081588" cy="4351338"/>
          </a:xfrm>
        </p:spPr>
        <p:txBody>
          <a:bodyPr/>
          <a:lstStyle/>
          <a:p>
            <a:r>
              <a:rPr lang="sv-SE" altLang="sv-SE" dirty="0"/>
              <a:t>WI code: </a:t>
            </a:r>
          </a:p>
          <a:p>
            <a:pPr lvl="1"/>
            <a:r>
              <a:rPr lang="sv-SE" altLang="sv-SE" dirty="0"/>
              <a:t>FS_eLCS_Sec</a:t>
            </a:r>
          </a:p>
          <a:p>
            <a:r>
              <a:rPr lang="sv-SE" altLang="sv-SE" dirty="0"/>
              <a:t>Completion rate: </a:t>
            </a:r>
          </a:p>
          <a:p>
            <a:pPr lvl="1"/>
            <a:r>
              <a:rPr lang="sv-SE" altLang="sv-SE" dirty="0"/>
              <a:t>80 </a:t>
            </a:r>
            <a:r>
              <a:rPr lang="en-US" altLang="ja-JP" dirty="0">
                <a:sym typeface="Wingdings" panose="05000000000000000000" pitchFamily="2" charset="2"/>
              </a:rPr>
              <a:t> 100%</a:t>
            </a:r>
          </a:p>
          <a:p>
            <a:r>
              <a:rPr lang="en-US" altLang="ja-JP" dirty="0">
                <a:sym typeface="Wingdings" panose="05000000000000000000" pitchFamily="2" charset="2"/>
              </a:rPr>
              <a:t>Target: </a:t>
            </a:r>
          </a:p>
          <a:p>
            <a:pPr lvl="1"/>
            <a:r>
              <a:rPr lang="en-US" altLang="ja-JP" dirty="0">
                <a:sym typeface="Wingdings" panose="05000000000000000000" pitchFamily="2" charset="2"/>
              </a:rPr>
              <a:t>Dec 19</a:t>
            </a:r>
          </a:p>
          <a:p>
            <a:r>
              <a:rPr lang="en-US" altLang="sv-SE" dirty="0">
                <a:ea typeface="MS PGothic" panose="020B0600070205080204" pitchFamily="34" charset="-128"/>
                <a:sym typeface="Wingdings" panose="05000000000000000000" pitchFamily="2" charset="2"/>
              </a:rPr>
              <a:t>Documents:</a:t>
            </a:r>
          </a:p>
          <a:p>
            <a:pPr lvl="1"/>
            <a:r>
              <a:rPr kumimoji="1" lang="en-US" altLang="ja-JP" dirty="0"/>
              <a:t>TR 33.814 </a:t>
            </a:r>
            <a:r>
              <a:rPr lang="ja-JP" altLang="en-US" dirty="0"/>
              <a:t>Study on the Security of the enhancement to the 5GC Location Services</a:t>
            </a:r>
            <a:r>
              <a:rPr lang="en-GB" altLang="ja-JP" dirty="0"/>
              <a:t> </a:t>
            </a:r>
            <a:r>
              <a:rPr lang="en-US" altLang="sv-SE" dirty="0">
                <a:ea typeface="MS PGothic" panose="020B0600070205080204" pitchFamily="34" charset="-128"/>
                <a:sym typeface="Wingdings" panose="05000000000000000000" pitchFamily="2" charset="2"/>
              </a:rPr>
              <a:t> sent for approval in SP-190698</a:t>
            </a:r>
            <a:endParaRPr lang="sv-SE" altLang="sv-SE" dirty="0"/>
          </a:p>
          <a:p>
            <a:pPr lvl="1"/>
            <a:endParaRPr lang="sv-SE" altLang="sv-SE" dirty="0"/>
          </a:p>
        </p:txBody>
      </p:sp>
      <p:sp>
        <p:nvSpPr>
          <p:cNvPr id="32772" name="Content Placeholder 4">
            <a:extLst>
              <a:ext uri="{FF2B5EF4-FFF2-40B4-BE49-F238E27FC236}">
                <a16:creationId xmlns:a16="http://schemas.microsoft.com/office/drawing/2014/main" id="{14DC8DEA-2AB4-432E-9933-9B984CF450FC}"/>
              </a:ext>
            </a:extLst>
          </p:cNvPr>
          <p:cNvSpPr>
            <a:spLocks noGrp="1"/>
          </p:cNvSpPr>
          <p:nvPr>
            <p:ph idx="10"/>
          </p:nvPr>
        </p:nvSpPr>
        <p:spPr>
          <a:xfrm>
            <a:off x="6272213" y="1825625"/>
            <a:ext cx="5081587" cy="4351338"/>
          </a:xfrm>
        </p:spPr>
        <p:txBody>
          <a:bodyPr/>
          <a:lstStyle/>
          <a:p>
            <a:r>
              <a:rPr lang="sv-SE" altLang="sv-SE" dirty="0"/>
              <a:t>TR 33.814:</a:t>
            </a:r>
          </a:p>
          <a:p>
            <a:pPr lvl="1"/>
            <a:r>
              <a:rPr lang="sv-SE" altLang="sv-SE" dirty="0"/>
              <a:t>6 Key issues</a:t>
            </a:r>
          </a:p>
          <a:p>
            <a:pPr lvl="1"/>
            <a:r>
              <a:rPr lang="sv-SE" altLang="sv-SE" dirty="0"/>
              <a:t>4 Solutions</a:t>
            </a:r>
          </a:p>
          <a:p>
            <a:pPr lvl="1"/>
            <a:r>
              <a:rPr lang="sv-SE" altLang="sv-SE" dirty="0"/>
              <a:t>0</a:t>
            </a:r>
            <a:r>
              <a:rPr lang="en-US" altLang="ja-JP" dirty="0">
                <a:sym typeface="Wingdings" panose="05000000000000000000" pitchFamily="2" charset="2"/>
              </a:rPr>
              <a:t>  4</a:t>
            </a:r>
            <a:r>
              <a:rPr lang="sv-SE" altLang="sv-SE" dirty="0"/>
              <a:t> Conclusions</a:t>
            </a:r>
          </a:p>
          <a:p>
            <a:pPr lvl="1"/>
            <a:endParaRPr lang="sv-SE" altLang="sv-SE" dirty="0">
              <a:highlight>
                <a:srgbClr val="FFFF00"/>
              </a:highlight>
            </a:endParaRPr>
          </a:p>
          <a:p>
            <a:r>
              <a:rPr lang="en-US" altLang="sv-SE" dirty="0"/>
              <a:t>Normative work</a:t>
            </a:r>
          </a:p>
          <a:p>
            <a:pPr lvl="1"/>
            <a:r>
              <a:rPr lang="en-US" altLang="sv-SE" dirty="0"/>
              <a:t>WID on security of the enhancement to the 5GC location services in SP-190707</a:t>
            </a:r>
          </a:p>
          <a:p>
            <a:endParaRPr lang="sv-SE" altLang="sv-SE" dirty="0">
              <a:highlight>
                <a:srgbClr val="FFFF00"/>
              </a:highlight>
            </a:endParaRPr>
          </a:p>
        </p:txBody>
      </p:sp>
    </p:spTree>
  </p:cSld>
  <p:clrMapOvr>
    <a:masterClrMapping/>
  </p:clrMapOvr>
  <p:transition>
    <p:wipe dir="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A781273-66B6-4B55-86B6-644BEC846472}"/>
              </a:ext>
            </a:extLst>
          </p:cNvPr>
          <p:cNvSpPr>
            <a:spLocks noGrp="1"/>
          </p:cNvSpPr>
          <p:nvPr>
            <p:ph sz="half" idx="1"/>
          </p:nvPr>
        </p:nvSpPr>
        <p:spPr>
          <a:xfrm>
            <a:off x="479425" y="1844675"/>
            <a:ext cx="4268459" cy="4392612"/>
          </a:xfrm>
        </p:spPr>
        <p:txBody>
          <a:bodyPr/>
          <a:lstStyle/>
          <a:p>
            <a:r>
              <a:rPr lang="sv-SE" dirty="0"/>
              <a:t>Mainly two security issues related to privacy enhancements:</a:t>
            </a:r>
          </a:p>
          <a:p>
            <a:pPr marL="827088" lvl="1" indent="-457200">
              <a:buFont typeface="+mj-lt"/>
              <a:buAutoNum type="arabicPeriod"/>
            </a:pPr>
            <a:r>
              <a:rPr lang="sv-SE" dirty="0"/>
              <a:t>Mass collection of measurements (e.g. WLAN, Bluetooth)</a:t>
            </a:r>
          </a:p>
          <a:p>
            <a:pPr marL="827088" lvl="1" indent="-457200">
              <a:buFont typeface="+mj-lt"/>
              <a:buAutoNum type="arabicPeriod"/>
            </a:pPr>
            <a:r>
              <a:rPr lang="sv-SE" dirty="0"/>
              <a:t>Privacy settings for location information reporting</a:t>
            </a:r>
          </a:p>
        </p:txBody>
      </p:sp>
      <p:sp>
        <p:nvSpPr>
          <p:cNvPr id="4" name="Title 3">
            <a:extLst>
              <a:ext uri="{FF2B5EF4-FFF2-40B4-BE49-F238E27FC236}">
                <a16:creationId xmlns:a16="http://schemas.microsoft.com/office/drawing/2014/main" id="{6C92EA93-41E8-4958-BC00-0F9AC8286363}"/>
              </a:ext>
            </a:extLst>
          </p:cNvPr>
          <p:cNvSpPr>
            <a:spLocks noGrp="1"/>
          </p:cNvSpPr>
          <p:nvPr>
            <p:ph type="title"/>
          </p:nvPr>
        </p:nvSpPr>
        <p:spPr>
          <a:xfrm>
            <a:off x="479425" y="232244"/>
            <a:ext cx="9351042" cy="1081088"/>
          </a:xfrm>
        </p:spPr>
        <p:txBody>
          <a:bodyPr/>
          <a:lstStyle/>
          <a:p>
            <a:r>
              <a:rPr lang="en-US" dirty="0"/>
              <a:t>Study on Security of the enhancement to the 5GC location services - Overview</a:t>
            </a:r>
            <a:endParaRPr lang="sv-SE" dirty="0"/>
          </a:p>
        </p:txBody>
      </p:sp>
      <p:sp>
        <p:nvSpPr>
          <p:cNvPr id="6" name="TextBox 5">
            <a:extLst>
              <a:ext uri="{FF2B5EF4-FFF2-40B4-BE49-F238E27FC236}">
                <a16:creationId xmlns:a16="http://schemas.microsoft.com/office/drawing/2014/main" id="{26411529-6273-4CF6-8930-1B18312B0C40}"/>
              </a:ext>
            </a:extLst>
          </p:cNvPr>
          <p:cNvSpPr txBox="1"/>
          <p:nvPr/>
        </p:nvSpPr>
        <p:spPr bwMode="auto">
          <a:xfrm>
            <a:off x="10202708" y="1895432"/>
            <a:ext cx="1283804" cy="497558"/>
          </a:xfrm>
          <a:prstGeom prst="rect">
            <a:avLst/>
          </a:prstGeom>
          <a:solidFill>
            <a:schemeClr val="accent2"/>
          </a:solidFill>
          <a:ln w="12700">
            <a:noFill/>
            <a:miter lim="800000"/>
            <a:headEnd/>
            <a:tailEnd/>
          </a:ln>
        </p:spPr>
        <p:txBody>
          <a:bodyPr vert="horz" wrap="none" lIns="72000" tIns="36000" rIns="73152" bIns="36576" numCol="1" rtlCol="0" anchor="t" anchorCtr="0" compatLnSpc="1">
            <a:prstTxWarp prst="textNoShape">
              <a:avLst/>
            </a:prstTxWarp>
            <a:noAutofit/>
          </a:bodyPr>
          <a:lstStyle/>
          <a:p>
            <a:pPr>
              <a:buClr>
                <a:schemeClr val="tx1"/>
              </a:buClr>
            </a:pPr>
            <a:r>
              <a:rPr lang="sv-SE" b="1" dirty="0">
                <a:solidFill>
                  <a:schemeClr val="bg1"/>
                </a:solidFill>
              </a:rPr>
              <a:t>TR </a:t>
            </a:r>
            <a:r>
              <a:rPr lang="sv-SE" b="1" dirty="0">
                <a:hlinkClick r:id="rId2"/>
              </a:rPr>
              <a:t>33.814</a:t>
            </a:r>
            <a:endParaRPr lang="sv-SE" sz="2000" b="1" dirty="0">
              <a:solidFill>
                <a:schemeClr val="accent1">
                  <a:lumMod val="75000"/>
                </a:schemeClr>
              </a:solidFill>
            </a:endParaRPr>
          </a:p>
        </p:txBody>
      </p:sp>
      <p:sp>
        <p:nvSpPr>
          <p:cNvPr id="5" name="TextBox 4">
            <a:extLst>
              <a:ext uri="{FF2B5EF4-FFF2-40B4-BE49-F238E27FC236}">
                <a16:creationId xmlns:a16="http://schemas.microsoft.com/office/drawing/2014/main" id="{4CF11C2D-4D25-4775-9CB8-CA3561C48E64}"/>
              </a:ext>
            </a:extLst>
          </p:cNvPr>
          <p:cNvSpPr txBox="1"/>
          <p:nvPr/>
        </p:nvSpPr>
        <p:spPr bwMode="auto">
          <a:xfrm>
            <a:off x="8459037" y="2858441"/>
            <a:ext cx="483970" cy="745895"/>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B</a:t>
            </a:r>
            <a:endParaRPr lang="en-US" sz="2400" dirty="0"/>
          </a:p>
          <a:p>
            <a:pPr algn="ctr">
              <a:buClr>
                <a:schemeClr val="tx1"/>
              </a:buClr>
            </a:pPr>
            <a:r>
              <a:rPr lang="en-US" sz="1200" dirty="0"/>
              <a:t>gNB</a:t>
            </a:r>
          </a:p>
        </p:txBody>
      </p:sp>
      <p:cxnSp>
        <p:nvCxnSpPr>
          <p:cNvPr id="7" name="Straight Connector 6">
            <a:extLst>
              <a:ext uri="{FF2B5EF4-FFF2-40B4-BE49-F238E27FC236}">
                <a16:creationId xmlns:a16="http://schemas.microsoft.com/office/drawing/2014/main" id="{A7E867C5-EEF7-46C3-87E3-F51CF9A280F2}"/>
              </a:ext>
            </a:extLst>
          </p:cNvPr>
          <p:cNvCxnSpPr>
            <a:cxnSpLocks/>
            <a:stCxn id="5" idx="2"/>
          </p:cNvCxnSpPr>
          <p:nvPr/>
        </p:nvCxnSpPr>
        <p:spPr bwMode="auto">
          <a:xfrm>
            <a:off x="8701022" y="3604336"/>
            <a:ext cx="0" cy="803377"/>
          </a:xfrm>
          <a:prstGeom prst="line">
            <a:avLst/>
          </a:prstGeom>
          <a:solidFill>
            <a:schemeClr val="accent1"/>
          </a:solidFill>
          <a:ln w="12700" cap="flat" cmpd="sng" algn="ctr">
            <a:solidFill>
              <a:schemeClr val="tx1"/>
            </a:solidFill>
            <a:prstDash val="solid"/>
            <a:round/>
            <a:headEnd type="none" w="med" len="med"/>
            <a:tailEnd type="none"/>
          </a:ln>
          <a:effectLst/>
        </p:spPr>
      </p:cxnSp>
      <p:sp>
        <p:nvSpPr>
          <p:cNvPr id="8" name="Freeform 34">
            <a:extLst>
              <a:ext uri="{FF2B5EF4-FFF2-40B4-BE49-F238E27FC236}">
                <a16:creationId xmlns:a16="http://schemas.microsoft.com/office/drawing/2014/main" id="{D8BC9B04-9B1F-4CD6-BB37-368FDC65A871}"/>
              </a:ext>
            </a:extLst>
          </p:cNvPr>
          <p:cNvSpPr>
            <a:spLocks noChangeAspect="1"/>
          </p:cNvSpPr>
          <p:nvPr/>
        </p:nvSpPr>
        <p:spPr bwMode="auto">
          <a:xfrm>
            <a:off x="9272146" y="2618358"/>
            <a:ext cx="1283804" cy="980814"/>
          </a:xfrm>
          <a:custGeom>
            <a:avLst/>
            <a:gdLst>
              <a:gd name="T0" fmla="*/ 15322411 w 522"/>
              <a:gd name="T1" fmla="*/ 59674397 h 399"/>
              <a:gd name="T2" fmla="*/ 4342078 w 522"/>
              <a:gd name="T3" fmla="*/ 44798810 h 399"/>
              <a:gd name="T4" fmla="*/ 0 w 522"/>
              <a:gd name="T5" fmla="*/ 34281387 h 399"/>
              <a:gd name="T6" fmla="*/ 13445428 w 522"/>
              <a:gd name="T7" fmla="*/ 18556182 h 399"/>
              <a:gd name="T8" fmla="*/ 25222172 w 522"/>
              <a:gd name="T9" fmla="*/ 6870450 h 399"/>
              <a:gd name="T10" fmla="*/ 46815215 w 522"/>
              <a:gd name="T11" fmla="*/ 0 h 399"/>
              <a:gd name="T12" fmla="*/ 63288766 w 522"/>
              <a:gd name="T13" fmla="*/ 12029493 h 399"/>
              <a:gd name="T14" fmla="*/ 72398755 w 522"/>
              <a:gd name="T15" fmla="*/ 14239600 h 399"/>
              <a:gd name="T16" fmla="*/ 72664127 w 522"/>
              <a:gd name="T17" fmla="*/ 16070027 h 399"/>
              <a:gd name="T18" fmla="*/ 70827127 w 522"/>
              <a:gd name="T19" fmla="*/ 16343079 h 399"/>
              <a:gd name="T20" fmla="*/ 62629961 w 522"/>
              <a:gd name="T21" fmla="*/ 14718417 h 399"/>
              <a:gd name="T22" fmla="*/ 61056958 w 522"/>
              <a:gd name="T23" fmla="*/ 13728968 h 399"/>
              <a:gd name="T24" fmla="*/ 33482122 w 522"/>
              <a:gd name="T25" fmla="*/ 11543714 h 399"/>
              <a:gd name="T26" fmla="*/ 32488820 w 522"/>
              <a:gd name="T27" fmla="*/ 12179925 h 399"/>
              <a:gd name="T28" fmla="*/ 25222172 w 522"/>
              <a:gd name="T29" fmla="*/ 9566315 h 399"/>
              <a:gd name="T30" fmla="*/ 16166319 w 522"/>
              <a:gd name="T31" fmla="*/ 18556182 h 399"/>
              <a:gd name="T32" fmla="*/ 16166319 w 522"/>
              <a:gd name="T33" fmla="*/ 21233511 h 399"/>
              <a:gd name="T34" fmla="*/ 15171460 w 522"/>
              <a:gd name="T35" fmla="*/ 21746290 h 399"/>
              <a:gd name="T36" fmla="*/ 6693185 w 522"/>
              <a:gd name="T37" fmla="*/ 43474041 h 399"/>
              <a:gd name="T38" fmla="*/ 7061207 w 522"/>
              <a:gd name="T39" fmla="*/ 44949086 h 399"/>
              <a:gd name="T40" fmla="*/ 15322411 w 522"/>
              <a:gd name="T41" fmla="*/ 57005579 h 399"/>
              <a:gd name="T42" fmla="*/ 18890363 w 522"/>
              <a:gd name="T43" fmla="*/ 56345442 h 399"/>
              <a:gd name="T44" fmla="*/ 20728615 w 522"/>
              <a:gd name="T45" fmla="*/ 57005579 h 399"/>
              <a:gd name="T46" fmla="*/ 31006315 w 522"/>
              <a:gd name="T47" fmla="*/ 63989791 h 399"/>
              <a:gd name="T48" fmla="*/ 40750026 w 522"/>
              <a:gd name="T49" fmla="*/ 58986125 h 399"/>
              <a:gd name="T50" fmla="*/ 41749956 w 522"/>
              <a:gd name="T51" fmla="*/ 59314265 h 399"/>
              <a:gd name="T52" fmla="*/ 57914511 w 522"/>
              <a:gd name="T53" fmla="*/ 56495062 h 399"/>
              <a:gd name="T54" fmla="*/ 58910619 w 522"/>
              <a:gd name="T55" fmla="*/ 55859731 h 399"/>
              <a:gd name="T56" fmla="*/ 66484669 w 522"/>
              <a:gd name="T57" fmla="*/ 58324971 h 399"/>
              <a:gd name="T58" fmla="*/ 76585036 w 522"/>
              <a:gd name="T59" fmla="*/ 48279962 h 399"/>
              <a:gd name="T60" fmla="*/ 77737381 w 522"/>
              <a:gd name="T61" fmla="*/ 46806105 h 399"/>
              <a:gd name="T62" fmla="*/ 85155076 w 522"/>
              <a:gd name="T63" fmla="*/ 38294923 h 399"/>
              <a:gd name="T64" fmla="*/ 76585036 w 522"/>
              <a:gd name="T65" fmla="*/ 29241337 h 399"/>
              <a:gd name="T66" fmla="*/ 76228470 w 522"/>
              <a:gd name="T67" fmla="*/ 28249952 h 399"/>
              <a:gd name="T68" fmla="*/ 74390161 w 522"/>
              <a:gd name="T69" fmla="*/ 19880759 h 399"/>
              <a:gd name="T70" fmla="*/ 74747809 w 522"/>
              <a:gd name="T71" fmla="*/ 17899842 h 399"/>
              <a:gd name="T72" fmla="*/ 79087081 w 522"/>
              <a:gd name="T73" fmla="*/ 26420054 h 399"/>
              <a:gd name="T74" fmla="*/ 79087081 w 522"/>
              <a:gd name="T75" fmla="*/ 27411003 h 399"/>
              <a:gd name="T76" fmla="*/ 79304899 w 522"/>
              <a:gd name="T77" fmla="*/ 49118805 h 399"/>
              <a:gd name="T78" fmla="*/ 66484669 w 522"/>
              <a:gd name="T79" fmla="*/ 61019112 h 399"/>
              <a:gd name="T80" fmla="*/ 48438070 w 522"/>
              <a:gd name="T81" fmla="*/ 64343038 h 399"/>
              <a:gd name="T82" fmla="*/ 41262602 w 522"/>
              <a:gd name="T83" fmla="*/ 62160644 h 399"/>
              <a:gd name="T84" fmla="*/ 18668376 w 522"/>
              <a:gd name="T85" fmla="*/ 59190764 h 39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522"/>
              <a:gd name="T130" fmla="*/ 0 h 399"/>
              <a:gd name="T131" fmla="*/ 522 w 522"/>
              <a:gd name="T132" fmla="*/ 399 h 39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522" h="399">
                <a:moveTo>
                  <a:pt x="111" y="354"/>
                </a:moveTo>
                <a:cubicBezTo>
                  <a:pt x="105" y="356"/>
                  <a:pt x="98" y="357"/>
                  <a:pt x="91" y="357"/>
                </a:cubicBezTo>
                <a:cubicBezTo>
                  <a:pt x="91" y="357"/>
                  <a:pt x="91" y="357"/>
                  <a:pt x="91" y="357"/>
                </a:cubicBezTo>
                <a:cubicBezTo>
                  <a:pt x="53" y="357"/>
                  <a:pt x="23" y="326"/>
                  <a:pt x="23" y="288"/>
                </a:cubicBezTo>
                <a:cubicBezTo>
                  <a:pt x="23" y="288"/>
                  <a:pt x="23" y="288"/>
                  <a:pt x="23" y="288"/>
                </a:cubicBezTo>
                <a:cubicBezTo>
                  <a:pt x="23" y="281"/>
                  <a:pt x="24" y="275"/>
                  <a:pt x="26" y="268"/>
                </a:cubicBezTo>
                <a:cubicBezTo>
                  <a:pt x="26" y="268"/>
                  <a:pt x="26" y="268"/>
                  <a:pt x="26" y="268"/>
                </a:cubicBezTo>
                <a:cubicBezTo>
                  <a:pt x="10" y="252"/>
                  <a:pt x="0" y="230"/>
                  <a:pt x="0" y="205"/>
                </a:cubicBezTo>
                <a:cubicBezTo>
                  <a:pt x="0" y="205"/>
                  <a:pt x="0" y="205"/>
                  <a:pt x="0" y="205"/>
                </a:cubicBezTo>
                <a:cubicBezTo>
                  <a:pt x="0" y="159"/>
                  <a:pt x="35" y="120"/>
                  <a:pt x="81" y="115"/>
                </a:cubicBezTo>
                <a:cubicBezTo>
                  <a:pt x="81" y="115"/>
                  <a:pt x="81" y="115"/>
                  <a:pt x="81" y="115"/>
                </a:cubicBezTo>
                <a:cubicBezTo>
                  <a:pt x="80" y="114"/>
                  <a:pt x="80" y="112"/>
                  <a:pt x="80" y="111"/>
                </a:cubicBezTo>
                <a:cubicBezTo>
                  <a:pt x="80" y="111"/>
                  <a:pt x="80" y="111"/>
                  <a:pt x="80" y="111"/>
                </a:cubicBezTo>
                <a:cubicBezTo>
                  <a:pt x="80" y="72"/>
                  <a:pt x="111" y="41"/>
                  <a:pt x="150" y="41"/>
                </a:cubicBezTo>
                <a:cubicBezTo>
                  <a:pt x="150" y="41"/>
                  <a:pt x="150" y="41"/>
                  <a:pt x="150" y="41"/>
                </a:cubicBezTo>
                <a:cubicBezTo>
                  <a:pt x="164" y="41"/>
                  <a:pt x="177" y="46"/>
                  <a:pt x="188" y="53"/>
                </a:cubicBezTo>
                <a:cubicBezTo>
                  <a:pt x="188" y="53"/>
                  <a:pt x="188" y="53"/>
                  <a:pt x="188" y="53"/>
                </a:cubicBezTo>
                <a:cubicBezTo>
                  <a:pt x="206" y="21"/>
                  <a:pt x="240" y="0"/>
                  <a:pt x="278" y="0"/>
                </a:cubicBezTo>
                <a:cubicBezTo>
                  <a:pt x="278" y="0"/>
                  <a:pt x="278" y="0"/>
                  <a:pt x="278" y="0"/>
                </a:cubicBezTo>
                <a:cubicBezTo>
                  <a:pt x="324" y="0"/>
                  <a:pt x="363" y="30"/>
                  <a:pt x="376" y="72"/>
                </a:cubicBezTo>
                <a:cubicBezTo>
                  <a:pt x="376" y="72"/>
                  <a:pt x="376" y="72"/>
                  <a:pt x="376" y="72"/>
                </a:cubicBezTo>
                <a:cubicBezTo>
                  <a:pt x="379" y="72"/>
                  <a:pt x="381" y="71"/>
                  <a:pt x="383" y="71"/>
                </a:cubicBezTo>
                <a:cubicBezTo>
                  <a:pt x="383" y="71"/>
                  <a:pt x="383" y="71"/>
                  <a:pt x="383" y="71"/>
                </a:cubicBezTo>
                <a:cubicBezTo>
                  <a:pt x="400" y="71"/>
                  <a:pt x="416" y="76"/>
                  <a:pt x="430" y="85"/>
                </a:cubicBezTo>
                <a:cubicBezTo>
                  <a:pt x="430" y="85"/>
                  <a:pt x="430" y="85"/>
                  <a:pt x="430" y="85"/>
                </a:cubicBezTo>
                <a:cubicBezTo>
                  <a:pt x="430" y="85"/>
                  <a:pt x="430" y="85"/>
                  <a:pt x="430" y="85"/>
                </a:cubicBezTo>
                <a:cubicBezTo>
                  <a:pt x="433" y="87"/>
                  <a:pt x="434" y="92"/>
                  <a:pt x="432" y="96"/>
                </a:cubicBezTo>
                <a:cubicBezTo>
                  <a:pt x="432" y="96"/>
                  <a:pt x="432" y="96"/>
                  <a:pt x="432" y="96"/>
                </a:cubicBezTo>
                <a:cubicBezTo>
                  <a:pt x="430" y="100"/>
                  <a:pt x="425" y="101"/>
                  <a:pt x="421" y="98"/>
                </a:cubicBezTo>
                <a:cubicBezTo>
                  <a:pt x="421" y="98"/>
                  <a:pt x="421" y="98"/>
                  <a:pt x="421" y="98"/>
                </a:cubicBezTo>
                <a:cubicBezTo>
                  <a:pt x="410" y="91"/>
                  <a:pt x="397" y="87"/>
                  <a:pt x="383" y="87"/>
                </a:cubicBezTo>
                <a:cubicBezTo>
                  <a:pt x="383" y="87"/>
                  <a:pt x="383" y="87"/>
                  <a:pt x="383" y="87"/>
                </a:cubicBezTo>
                <a:cubicBezTo>
                  <a:pt x="379" y="87"/>
                  <a:pt x="376" y="88"/>
                  <a:pt x="372" y="88"/>
                </a:cubicBezTo>
                <a:cubicBezTo>
                  <a:pt x="372" y="88"/>
                  <a:pt x="372" y="88"/>
                  <a:pt x="372" y="88"/>
                </a:cubicBezTo>
                <a:cubicBezTo>
                  <a:pt x="368" y="89"/>
                  <a:pt x="364" y="86"/>
                  <a:pt x="363" y="82"/>
                </a:cubicBezTo>
                <a:cubicBezTo>
                  <a:pt x="363" y="82"/>
                  <a:pt x="363" y="82"/>
                  <a:pt x="363" y="82"/>
                </a:cubicBezTo>
                <a:cubicBezTo>
                  <a:pt x="354" y="44"/>
                  <a:pt x="319" y="16"/>
                  <a:pt x="278" y="16"/>
                </a:cubicBezTo>
                <a:cubicBezTo>
                  <a:pt x="278" y="16"/>
                  <a:pt x="278" y="16"/>
                  <a:pt x="278" y="16"/>
                </a:cubicBezTo>
                <a:cubicBezTo>
                  <a:pt x="242" y="16"/>
                  <a:pt x="212" y="38"/>
                  <a:pt x="199" y="69"/>
                </a:cubicBezTo>
                <a:cubicBezTo>
                  <a:pt x="199" y="69"/>
                  <a:pt x="199" y="69"/>
                  <a:pt x="199" y="69"/>
                </a:cubicBezTo>
                <a:cubicBezTo>
                  <a:pt x="198" y="71"/>
                  <a:pt x="195" y="73"/>
                  <a:pt x="193" y="73"/>
                </a:cubicBezTo>
                <a:cubicBezTo>
                  <a:pt x="193" y="73"/>
                  <a:pt x="193" y="73"/>
                  <a:pt x="193" y="73"/>
                </a:cubicBezTo>
                <a:cubicBezTo>
                  <a:pt x="190" y="74"/>
                  <a:pt x="188" y="73"/>
                  <a:pt x="186" y="72"/>
                </a:cubicBezTo>
                <a:cubicBezTo>
                  <a:pt x="186" y="72"/>
                  <a:pt x="186" y="72"/>
                  <a:pt x="186" y="72"/>
                </a:cubicBezTo>
                <a:cubicBezTo>
                  <a:pt x="176" y="63"/>
                  <a:pt x="164" y="57"/>
                  <a:pt x="150" y="57"/>
                </a:cubicBezTo>
                <a:cubicBezTo>
                  <a:pt x="150" y="57"/>
                  <a:pt x="150" y="57"/>
                  <a:pt x="150" y="57"/>
                </a:cubicBezTo>
                <a:cubicBezTo>
                  <a:pt x="120" y="57"/>
                  <a:pt x="96" y="81"/>
                  <a:pt x="96" y="111"/>
                </a:cubicBezTo>
                <a:cubicBezTo>
                  <a:pt x="96" y="111"/>
                  <a:pt x="96" y="111"/>
                  <a:pt x="96" y="111"/>
                </a:cubicBezTo>
                <a:cubicBezTo>
                  <a:pt x="96" y="114"/>
                  <a:pt x="97" y="118"/>
                  <a:pt x="97" y="121"/>
                </a:cubicBezTo>
                <a:cubicBezTo>
                  <a:pt x="97" y="121"/>
                  <a:pt x="97" y="121"/>
                  <a:pt x="97" y="121"/>
                </a:cubicBezTo>
                <a:cubicBezTo>
                  <a:pt x="98" y="123"/>
                  <a:pt x="97" y="126"/>
                  <a:pt x="96" y="127"/>
                </a:cubicBezTo>
                <a:cubicBezTo>
                  <a:pt x="96" y="127"/>
                  <a:pt x="96" y="127"/>
                  <a:pt x="96" y="127"/>
                </a:cubicBezTo>
                <a:cubicBezTo>
                  <a:pt x="94" y="129"/>
                  <a:pt x="92" y="130"/>
                  <a:pt x="90" y="130"/>
                </a:cubicBezTo>
                <a:cubicBezTo>
                  <a:pt x="90" y="130"/>
                  <a:pt x="90" y="130"/>
                  <a:pt x="90" y="130"/>
                </a:cubicBezTo>
                <a:cubicBezTo>
                  <a:pt x="49" y="131"/>
                  <a:pt x="16" y="164"/>
                  <a:pt x="16" y="205"/>
                </a:cubicBezTo>
                <a:cubicBezTo>
                  <a:pt x="16" y="205"/>
                  <a:pt x="16" y="205"/>
                  <a:pt x="16" y="205"/>
                </a:cubicBezTo>
                <a:cubicBezTo>
                  <a:pt x="16" y="227"/>
                  <a:pt x="25" y="247"/>
                  <a:pt x="40" y="260"/>
                </a:cubicBezTo>
                <a:cubicBezTo>
                  <a:pt x="40" y="260"/>
                  <a:pt x="40" y="260"/>
                  <a:pt x="40" y="260"/>
                </a:cubicBezTo>
                <a:cubicBezTo>
                  <a:pt x="43" y="263"/>
                  <a:pt x="43" y="266"/>
                  <a:pt x="42" y="269"/>
                </a:cubicBezTo>
                <a:cubicBezTo>
                  <a:pt x="42" y="269"/>
                  <a:pt x="42" y="269"/>
                  <a:pt x="42" y="269"/>
                </a:cubicBezTo>
                <a:cubicBezTo>
                  <a:pt x="40" y="275"/>
                  <a:pt x="39" y="282"/>
                  <a:pt x="39" y="288"/>
                </a:cubicBezTo>
                <a:cubicBezTo>
                  <a:pt x="39" y="288"/>
                  <a:pt x="39" y="288"/>
                  <a:pt x="39" y="288"/>
                </a:cubicBezTo>
                <a:cubicBezTo>
                  <a:pt x="39" y="318"/>
                  <a:pt x="62" y="341"/>
                  <a:pt x="91" y="341"/>
                </a:cubicBezTo>
                <a:cubicBezTo>
                  <a:pt x="91" y="341"/>
                  <a:pt x="91" y="341"/>
                  <a:pt x="91" y="341"/>
                </a:cubicBezTo>
                <a:cubicBezTo>
                  <a:pt x="99" y="341"/>
                  <a:pt x="106" y="340"/>
                  <a:pt x="112" y="337"/>
                </a:cubicBezTo>
                <a:cubicBezTo>
                  <a:pt x="112" y="337"/>
                  <a:pt x="112" y="337"/>
                  <a:pt x="112" y="337"/>
                </a:cubicBezTo>
                <a:cubicBezTo>
                  <a:pt x="114" y="336"/>
                  <a:pt x="116" y="336"/>
                  <a:pt x="118" y="337"/>
                </a:cubicBezTo>
                <a:cubicBezTo>
                  <a:pt x="118" y="337"/>
                  <a:pt x="118" y="337"/>
                  <a:pt x="118" y="337"/>
                </a:cubicBezTo>
                <a:cubicBezTo>
                  <a:pt x="120" y="338"/>
                  <a:pt x="122" y="339"/>
                  <a:pt x="123" y="341"/>
                </a:cubicBezTo>
                <a:cubicBezTo>
                  <a:pt x="123" y="341"/>
                  <a:pt x="123" y="341"/>
                  <a:pt x="123" y="341"/>
                </a:cubicBezTo>
                <a:cubicBezTo>
                  <a:pt x="132" y="366"/>
                  <a:pt x="156" y="383"/>
                  <a:pt x="184" y="383"/>
                </a:cubicBezTo>
                <a:cubicBezTo>
                  <a:pt x="184" y="383"/>
                  <a:pt x="184" y="383"/>
                  <a:pt x="184" y="383"/>
                </a:cubicBezTo>
                <a:cubicBezTo>
                  <a:pt x="206" y="383"/>
                  <a:pt x="225" y="373"/>
                  <a:pt x="237" y="357"/>
                </a:cubicBezTo>
                <a:cubicBezTo>
                  <a:pt x="237" y="357"/>
                  <a:pt x="237" y="357"/>
                  <a:pt x="237" y="357"/>
                </a:cubicBezTo>
                <a:cubicBezTo>
                  <a:pt x="238" y="355"/>
                  <a:pt x="240" y="354"/>
                  <a:pt x="242" y="353"/>
                </a:cubicBezTo>
                <a:cubicBezTo>
                  <a:pt x="242" y="353"/>
                  <a:pt x="242" y="353"/>
                  <a:pt x="242" y="353"/>
                </a:cubicBezTo>
                <a:cubicBezTo>
                  <a:pt x="244" y="353"/>
                  <a:pt x="246" y="354"/>
                  <a:pt x="248" y="355"/>
                </a:cubicBezTo>
                <a:cubicBezTo>
                  <a:pt x="248" y="355"/>
                  <a:pt x="248" y="355"/>
                  <a:pt x="248" y="355"/>
                </a:cubicBezTo>
                <a:cubicBezTo>
                  <a:pt x="259" y="364"/>
                  <a:pt x="273" y="369"/>
                  <a:pt x="288" y="369"/>
                </a:cubicBezTo>
                <a:cubicBezTo>
                  <a:pt x="288" y="369"/>
                  <a:pt x="288" y="369"/>
                  <a:pt x="288" y="369"/>
                </a:cubicBezTo>
                <a:cubicBezTo>
                  <a:pt x="312" y="369"/>
                  <a:pt x="333" y="356"/>
                  <a:pt x="344" y="338"/>
                </a:cubicBezTo>
                <a:cubicBezTo>
                  <a:pt x="344" y="338"/>
                  <a:pt x="344" y="338"/>
                  <a:pt x="344" y="338"/>
                </a:cubicBezTo>
                <a:cubicBezTo>
                  <a:pt x="345" y="336"/>
                  <a:pt x="347" y="334"/>
                  <a:pt x="350" y="334"/>
                </a:cubicBezTo>
                <a:cubicBezTo>
                  <a:pt x="350" y="334"/>
                  <a:pt x="350" y="334"/>
                  <a:pt x="350" y="334"/>
                </a:cubicBezTo>
                <a:cubicBezTo>
                  <a:pt x="352" y="334"/>
                  <a:pt x="354" y="334"/>
                  <a:pt x="356" y="336"/>
                </a:cubicBezTo>
                <a:cubicBezTo>
                  <a:pt x="356" y="336"/>
                  <a:pt x="356" y="336"/>
                  <a:pt x="356" y="336"/>
                </a:cubicBezTo>
                <a:cubicBezTo>
                  <a:pt x="367" y="344"/>
                  <a:pt x="380" y="349"/>
                  <a:pt x="395" y="349"/>
                </a:cubicBezTo>
                <a:cubicBezTo>
                  <a:pt x="395" y="349"/>
                  <a:pt x="395" y="349"/>
                  <a:pt x="395" y="349"/>
                </a:cubicBezTo>
                <a:cubicBezTo>
                  <a:pt x="428" y="349"/>
                  <a:pt x="455" y="322"/>
                  <a:pt x="455" y="289"/>
                </a:cubicBezTo>
                <a:cubicBezTo>
                  <a:pt x="455" y="289"/>
                  <a:pt x="455" y="289"/>
                  <a:pt x="455" y="289"/>
                </a:cubicBezTo>
                <a:cubicBezTo>
                  <a:pt x="455" y="289"/>
                  <a:pt x="455" y="288"/>
                  <a:pt x="455" y="288"/>
                </a:cubicBezTo>
                <a:cubicBezTo>
                  <a:pt x="455" y="288"/>
                  <a:pt x="455" y="288"/>
                  <a:pt x="455" y="288"/>
                </a:cubicBezTo>
                <a:cubicBezTo>
                  <a:pt x="455" y="284"/>
                  <a:pt x="458" y="280"/>
                  <a:pt x="462" y="280"/>
                </a:cubicBezTo>
                <a:cubicBezTo>
                  <a:pt x="462" y="280"/>
                  <a:pt x="462" y="280"/>
                  <a:pt x="462" y="280"/>
                </a:cubicBezTo>
                <a:cubicBezTo>
                  <a:pt x="487" y="276"/>
                  <a:pt x="506" y="255"/>
                  <a:pt x="506" y="229"/>
                </a:cubicBezTo>
                <a:cubicBezTo>
                  <a:pt x="506" y="229"/>
                  <a:pt x="506" y="229"/>
                  <a:pt x="506" y="229"/>
                </a:cubicBezTo>
                <a:cubicBezTo>
                  <a:pt x="506" y="203"/>
                  <a:pt x="486" y="181"/>
                  <a:pt x="460" y="178"/>
                </a:cubicBezTo>
                <a:cubicBezTo>
                  <a:pt x="460" y="178"/>
                  <a:pt x="460" y="178"/>
                  <a:pt x="460" y="178"/>
                </a:cubicBezTo>
                <a:cubicBezTo>
                  <a:pt x="458" y="178"/>
                  <a:pt x="456" y="177"/>
                  <a:pt x="455" y="175"/>
                </a:cubicBezTo>
                <a:cubicBezTo>
                  <a:pt x="455" y="175"/>
                  <a:pt x="455" y="175"/>
                  <a:pt x="455" y="175"/>
                </a:cubicBezTo>
                <a:cubicBezTo>
                  <a:pt x="453" y="173"/>
                  <a:pt x="453" y="171"/>
                  <a:pt x="453" y="169"/>
                </a:cubicBezTo>
                <a:cubicBezTo>
                  <a:pt x="453" y="169"/>
                  <a:pt x="453" y="169"/>
                  <a:pt x="453" y="169"/>
                </a:cubicBezTo>
                <a:cubicBezTo>
                  <a:pt x="454" y="165"/>
                  <a:pt x="454" y="162"/>
                  <a:pt x="454" y="158"/>
                </a:cubicBezTo>
                <a:cubicBezTo>
                  <a:pt x="454" y="158"/>
                  <a:pt x="454" y="158"/>
                  <a:pt x="454" y="158"/>
                </a:cubicBezTo>
                <a:cubicBezTo>
                  <a:pt x="454" y="143"/>
                  <a:pt x="449" y="130"/>
                  <a:pt x="442" y="119"/>
                </a:cubicBezTo>
                <a:cubicBezTo>
                  <a:pt x="442" y="119"/>
                  <a:pt x="442" y="119"/>
                  <a:pt x="442" y="119"/>
                </a:cubicBezTo>
                <a:cubicBezTo>
                  <a:pt x="439" y="115"/>
                  <a:pt x="440" y="110"/>
                  <a:pt x="444" y="107"/>
                </a:cubicBezTo>
                <a:cubicBezTo>
                  <a:pt x="444" y="107"/>
                  <a:pt x="444" y="107"/>
                  <a:pt x="444" y="107"/>
                </a:cubicBezTo>
                <a:cubicBezTo>
                  <a:pt x="448" y="105"/>
                  <a:pt x="453" y="106"/>
                  <a:pt x="455" y="110"/>
                </a:cubicBezTo>
                <a:cubicBezTo>
                  <a:pt x="455" y="110"/>
                  <a:pt x="455" y="110"/>
                  <a:pt x="455" y="110"/>
                </a:cubicBezTo>
                <a:cubicBezTo>
                  <a:pt x="464" y="123"/>
                  <a:pt x="470" y="140"/>
                  <a:pt x="470" y="158"/>
                </a:cubicBezTo>
                <a:cubicBezTo>
                  <a:pt x="470" y="158"/>
                  <a:pt x="470" y="158"/>
                  <a:pt x="470" y="158"/>
                </a:cubicBezTo>
                <a:cubicBezTo>
                  <a:pt x="470" y="160"/>
                  <a:pt x="470" y="162"/>
                  <a:pt x="470" y="164"/>
                </a:cubicBezTo>
                <a:cubicBezTo>
                  <a:pt x="470" y="164"/>
                  <a:pt x="470" y="164"/>
                  <a:pt x="470" y="164"/>
                </a:cubicBezTo>
                <a:cubicBezTo>
                  <a:pt x="500" y="170"/>
                  <a:pt x="522" y="197"/>
                  <a:pt x="522" y="229"/>
                </a:cubicBezTo>
                <a:cubicBezTo>
                  <a:pt x="522" y="229"/>
                  <a:pt x="522" y="229"/>
                  <a:pt x="522" y="229"/>
                </a:cubicBezTo>
                <a:cubicBezTo>
                  <a:pt x="522" y="261"/>
                  <a:pt x="500" y="287"/>
                  <a:pt x="471" y="294"/>
                </a:cubicBezTo>
                <a:cubicBezTo>
                  <a:pt x="471" y="294"/>
                  <a:pt x="471" y="294"/>
                  <a:pt x="471" y="294"/>
                </a:cubicBezTo>
                <a:cubicBezTo>
                  <a:pt x="468" y="334"/>
                  <a:pt x="435" y="365"/>
                  <a:pt x="395" y="365"/>
                </a:cubicBezTo>
                <a:cubicBezTo>
                  <a:pt x="395" y="365"/>
                  <a:pt x="395" y="365"/>
                  <a:pt x="395" y="365"/>
                </a:cubicBezTo>
                <a:cubicBezTo>
                  <a:pt x="379" y="365"/>
                  <a:pt x="365" y="361"/>
                  <a:pt x="353" y="353"/>
                </a:cubicBezTo>
                <a:cubicBezTo>
                  <a:pt x="353" y="353"/>
                  <a:pt x="353" y="353"/>
                  <a:pt x="353" y="353"/>
                </a:cubicBezTo>
                <a:cubicBezTo>
                  <a:pt x="338" y="372"/>
                  <a:pt x="315" y="385"/>
                  <a:pt x="288" y="385"/>
                </a:cubicBezTo>
                <a:cubicBezTo>
                  <a:pt x="288" y="385"/>
                  <a:pt x="288" y="385"/>
                  <a:pt x="288" y="385"/>
                </a:cubicBezTo>
                <a:cubicBezTo>
                  <a:pt x="272" y="385"/>
                  <a:pt x="257" y="380"/>
                  <a:pt x="245" y="372"/>
                </a:cubicBezTo>
                <a:cubicBezTo>
                  <a:pt x="245" y="372"/>
                  <a:pt x="245" y="372"/>
                  <a:pt x="245" y="372"/>
                </a:cubicBezTo>
                <a:cubicBezTo>
                  <a:pt x="230" y="389"/>
                  <a:pt x="208" y="399"/>
                  <a:pt x="184" y="399"/>
                </a:cubicBezTo>
                <a:cubicBezTo>
                  <a:pt x="184" y="399"/>
                  <a:pt x="184" y="399"/>
                  <a:pt x="184" y="399"/>
                </a:cubicBezTo>
                <a:cubicBezTo>
                  <a:pt x="152" y="399"/>
                  <a:pt x="125" y="381"/>
                  <a:pt x="111" y="354"/>
                </a:cubicBezTo>
                <a:close/>
              </a:path>
            </a:pathLst>
          </a:custGeom>
          <a:solidFill>
            <a:schemeClr val="tx1"/>
          </a:solidFill>
          <a:ln>
            <a:noFill/>
          </a:ln>
        </p:spPr>
        <p:txBody>
          <a:bodyPr anchor="ctr"/>
          <a:lstStyle/>
          <a:p>
            <a:endParaRPr lang="en-US" sz="1600"/>
          </a:p>
        </p:txBody>
      </p:sp>
      <p:sp>
        <p:nvSpPr>
          <p:cNvPr id="9" name="TextBox 8">
            <a:extLst>
              <a:ext uri="{FF2B5EF4-FFF2-40B4-BE49-F238E27FC236}">
                <a16:creationId xmlns:a16="http://schemas.microsoft.com/office/drawing/2014/main" id="{0A8FC9B5-36B6-4FF1-ADDA-5382BA1593C5}"/>
              </a:ext>
            </a:extLst>
          </p:cNvPr>
          <p:cNvSpPr txBox="1"/>
          <p:nvPr/>
        </p:nvSpPr>
        <p:spPr bwMode="auto">
          <a:xfrm>
            <a:off x="9627666" y="2957962"/>
            <a:ext cx="572764" cy="579363"/>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600" dirty="0"/>
              <a:t>5GC</a:t>
            </a:r>
          </a:p>
        </p:txBody>
      </p:sp>
      <p:sp>
        <p:nvSpPr>
          <p:cNvPr id="10" name="TextBox 9">
            <a:extLst>
              <a:ext uri="{FF2B5EF4-FFF2-40B4-BE49-F238E27FC236}">
                <a16:creationId xmlns:a16="http://schemas.microsoft.com/office/drawing/2014/main" id="{09F1C8A3-9189-4B4E-9A8A-D5A7404482F2}"/>
              </a:ext>
            </a:extLst>
          </p:cNvPr>
          <p:cNvSpPr txBox="1"/>
          <p:nvPr/>
        </p:nvSpPr>
        <p:spPr bwMode="auto">
          <a:xfrm rot="2129215">
            <a:off x="5522078" y="3004343"/>
            <a:ext cx="303170" cy="327619"/>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buClr>
                <a:schemeClr val="tx1"/>
              </a:buClr>
            </a:pPr>
            <a:r>
              <a:rPr lang="en-US" sz="2000" dirty="0">
                <a:solidFill>
                  <a:srgbClr val="181818"/>
                </a:solidFill>
                <a:latin typeface="Ericsson Technical Icons" panose="00000500000000000000" pitchFamily="2" charset="0"/>
                <a:cs typeface="Ericsson Hilda Light" panose="020B0604020202020204" pitchFamily="34" charset="0"/>
              </a:rPr>
              <a:t>W</a:t>
            </a:r>
            <a:endParaRPr lang="sv-SE" sz="2000" dirty="0" err="1"/>
          </a:p>
        </p:txBody>
      </p:sp>
      <p:sp>
        <p:nvSpPr>
          <p:cNvPr id="11" name="TextBox 10">
            <a:extLst>
              <a:ext uri="{FF2B5EF4-FFF2-40B4-BE49-F238E27FC236}">
                <a16:creationId xmlns:a16="http://schemas.microsoft.com/office/drawing/2014/main" id="{41E1B937-F45F-478A-BEE1-15884B01B44B}"/>
              </a:ext>
            </a:extLst>
          </p:cNvPr>
          <p:cNvSpPr txBox="1"/>
          <p:nvPr/>
        </p:nvSpPr>
        <p:spPr bwMode="auto">
          <a:xfrm rot="7610942">
            <a:off x="7099119" y="2803068"/>
            <a:ext cx="303170" cy="327619"/>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buClr>
                <a:schemeClr val="tx1"/>
              </a:buClr>
            </a:pPr>
            <a:r>
              <a:rPr lang="en-US" sz="2000" dirty="0">
                <a:solidFill>
                  <a:srgbClr val="181818"/>
                </a:solidFill>
                <a:latin typeface="Ericsson Technical Icons" panose="00000500000000000000" pitchFamily="2" charset="0"/>
                <a:cs typeface="Ericsson Hilda Light" panose="020B0604020202020204" pitchFamily="34" charset="0"/>
              </a:rPr>
              <a:t>W</a:t>
            </a:r>
            <a:endParaRPr lang="sv-SE" sz="2000" dirty="0" err="1"/>
          </a:p>
        </p:txBody>
      </p:sp>
      <p:sp>
        <p:nvSpPr>
          <p:cNvPr id="12" name="TextBox 11">
            <a:extLst>
              <a:ext uri="{FF2B5EF4-FFF2-40B4-BE49-F238E27FC236}">
                <a16:creationId xmlns:a16="http://schemas.microsoft.com/office/drawing/2014/main" id="{10E06151-A9AA-41A0-8B87-FCCEE4E05D85}"/>
              </a:ext>
            </a:extLst>
          </p:cNvPr>
          <p:cNvSpPr txBox="1"/>
          <p:nvPr/>
        </p:nvSpPr>
        <p:spPr bwMode="auto">
          <a:xfrm>
            <a:off x="6287052" y="2598404"/>
            <a:ext cx="343837" cy="374953"/>
          </a:xfrm>
          <a:prstGeom prst="rect">
            <a:avLst/>
          </a:prstGeom>
          <a:noFill/>
          <a:ln w="12700">
            <a:noFill/>
            <a:miter lim="800000"/>
            <a:headEnd/>
            <a:tailEnd/>
          </a:ln>
        </p:spPr>
        <p:txBody>
          <a:bodyPr vert="horz" wrap="none" lIns="72000" tIns="36000" rIns="73152" bIns="36576" numCol="1" rtlCol="0" anchor="t" anchorCtr="0" compatLnSpc="1">
            <a:prstTxWarp prst="textNoShape">
              <a:avLst/>
            </a:prstTxWarp>
            <a:noAutofit/>
          </a:bodyPr>
          <a:lstStyle/>
          <a:p>
            <a:pPr>
              <a:buClr>
                <a:schemeClr val="tx1"/>
              </a:buClr>
            </a:pPr>
            <a:r>
              <a:rPr lang="en-US" sz="2000" dirty="0">
                <a:solidFill>
                  <a:srgbClr val="181818"/>
                </a:solidFill>
                <a:latin typeface="Ericsson Technical Icons" panose="00000500000000000000" pitchFamily="2" charset="0"/>
                <a:cs typeface="Ericsson Hilda Light" panose="020B0604020202020204" pitchFamily="34" charset="0"/>
              </a:rPr>
              <a:t>B</a:t>
            </a:r>
            <a:endParaRPr lang="sv-SE" sz="2000" dirty="0" err="1"/>
          </a:p>
        </p:txBody>
      </p:sp>
      <p:sp>
        <p:nvSpPr>
          <p:cNvPr id="13" name="TextBox 12">
            <a:extLst>
              <a:ext uri="{FF2B5EF4-FFF2-40B4-BE49-F238E27FC236}">
                <a16:creationId xmlns:a16="http://schemas.microsoft.com/office/drawing/2014/main" id="{7490A2D4-950C-4739-835B-CC6D1DF14CB1}"/>
              </a:ext>
            </a:extLst>
          </p:cNvPr>
          <p:cNvSpPr txBox="1"/>
          <p:nvPr/>
        </p:nvSpPr>
        <p:spPr bwMode="auto">
          <a:xfrm>
            <a:off x="5347306" y="3749705"/>
            <a:ext cx="343837" cy="374953"/>
          </a:xfrm>
          <a:prstGeom prst="rect">
            <a:avLst/>
          </a:prstGeom>
          <a:noFill/>
          <a:ln w="12700">
            <a:noFill/>
            <a:miter lim="800000"/>
            <a:headEnd/>
            <a:tailEnd/>
          </a:ln>
        </p:spPr>
        <p:txBody>
          <a:bodyPr vert="horz" wrap="none" lIns="72000" tIns="36000" rIns="73152" bIns="36576" numCol="1" rtlCol="0" anchor="t" anchorCtr="0" compatLnSpc="1">
            <a:prstTxWarp prst="textNoShape">
              <a:avLst/>
            </a:prstTxWarp>
            <a:noAutofit/>
          </a:bodyPr>
          <a:lstStyle/>
          <a:p>
            <a:pPr>
              <a:buClr>
                <a:schemeClr val="tx1"/>
              </a:buClr>
            </a:pPr>
            <a:r>
              <a:rPr lang="en-US" sz="2000" dirty="0">
                <a:solidFill>
                  <a:srgbClr val="181818"/>
                </a:solidFill>
                <a:latin typeface="Ericsson Technical Icons" panose="00000500000000000000" pitchFamily="2" charset="0"/>
                <a:cs typeface="Ericsson Hilda Light" panose="020B0604020202020204" pitchFamily="34" charset="0"/>
              </a:rPr>
              <a:t>B</a:t>
            </a:r>
            <a:endParaRPr lang="sv-SE" sz="2000" dirty="0" err="1"/>
          </a:p>
        </p:txBody>
      </p:sp>
      <p:pic>
        <p:nvPicPr>
          <p:cNvPr id="14" name="Graphic 13">
            <a:extLst>
              <a:ext uri="{FF2B5EF4-FFF2-40B4-BE49-F238E27FC236}">
                <a16:creationId xmlns:a16="http://schemas.microsoft.com/office/drawing/2014/main" id="{CE079B02-2A37-4A74-9F83-45920816418D}"/>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431475" y="3723952"/>
            <a:ext cx="306991" cy="429787"/>
          </a:xfrm>
          <a:prstGeom prst="rect">
            <a:avLst/>
          </a:prstGeom>
        </p:spPr>
      </p:pic>
      <p:sp>
        <p:nvSpPr>
          <p:cNvPr id="15" name="Lightning Bolt 14">
            <a:extLst>
              <a:ext uri="{FF2B5EF4-FFF2-40B4-BE49-F238E27FC236}">
                <a16:creationId xmlns:a16="http://schemas.microsoft.com/office/drawing/2014/main" id="{E6CAD64D-ECF0-4C90-AE7C-7D1638578460}"/>
              </a:ext>
            </a:extLst>
          </p:cNvPr>
          <p:cNvSpPr/>
          <p:nvPr/>
        </p:nvSpPr>
        <p:spPr bwMode="auto">
          <a:xfrm rot="20166867">
            <a:off x="5878862" y="3179848"/>
            <a:ext cx="291609" cy="602835"/>
          </a:xfrm>
          <a:prstGeom prst="lightningBolt">
            <a:avLst/>
          </a:prstGeom>
          <a:solidFill>
            <a:schemeClr val="bg2">
              <a:lumMod val="90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sp>
        <p:nvSpPr>
          <p:cNvPr id="16" name="Lightning Bolt 15">
            <a:extLst>
              <a:ext uri="{FF2B5EF4-FFF2-40B4-BE49-F238E27FC236}">
                <a16:creationId xmlns:a16="http://schemas.microsoft.com/office/drawing/2014/main" id="{7629EAE1-67E7-40B9-B72E-8AD9362BEBBD}"/>
              </a:ext>
            </a:extLst>
          </p:cNvPr>
          <p:cNvSpPr/>
          <p:nvPr/>
        </p:nvSpPr>
        <p:spPr bwMode="auto">
          <a:xfrm rot="972637">
            <a:off x="6324796" y="2931935"/>
            <a:ext cx="291609" cy="602835"/>
          </a:xfrm>
          <a:prstGeom prst="lightningBolt">
            <a:avLst/>
          </a:prstGeom>
          <a:solidFill>
            <a:schemeClr val="bg2">
              <a:lumMod val="90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sp>
        <p:nvSpPr>
          <p:cNvPr id="17" name="Lightning Bolt 16">
            <a:extLst>
              <a:ext uri="{FF2B5EF4-FFF2-40B4-BE49-F238E27FC236}">
                <a16:creationId xmlns:a16="http://schemas.microsoft.com/office/drawing/2014/main" id="{78192A8B-CC1B-4213-968E-3C592BFB749F}"/>
              </a:ext>
            </a:extLst>
          </p:cNvPr>
          <p:cNvSpPr/>
          <p:nvPr/>
        </p:nvSpPr>
        <p:spPr bwMode="auto">
          <a:xfrm rot="3544317">
            <a:off x="6841297" y="3016167"/>
            <a:ext cx="291609" cy="602835"/>
          </a:xfrm>
          <a:prstGeom prst="lightningBolt">
            <a:avLst/>
          </a:prstGeom>
          <a:solidFill>
            <a:schemeClr val="bg2">
              <a:lumMod val="90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sp>
        <p:nvSpPr>
          <p:cNvPr id="18" name="Lightning Bolt 17">
            <a:extLst>
              <a:ext uri="{FF2B5EF4-FFF2-40B4-BE49-F238E27FC236}">
                <a16:creationId xmlns:a16="http://schemas.microsoft.com/office/drawing/2014/main" id="{95514A76-555B-46CC-8D99-26BEBF2A93F6}"/>
              </a:ext>
            </a:extLst>
          </p:cNvPr>
          <p:cNvSpPr/>
          <p:nvPr/>
        </p:nvSpPr>
        <p:spPr bwMode="auto">
          <a:xfrm rot="18038829">
            <a:off x="5814898" y="3668585"/>
            <a:ext cx="291609" cy="602835"/>
          </a:xfrm>
          <a:prstGeom prst="lightningBolt">
            <a:avLst/>
          </a:prstGeom>
          <a:solidFill>
            <a:schemeClr val="bg2">
              <a:lumMod val="90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cxnSp>
        <p:nvCxnSpPr>
          <p:cNvPr id="21" name="Straight Arrow Connector 20">
            <a:extLst>
              <a:ext uri="{FF2B5EF4-FFF2-40B4-BE49-F238E27FC236}">
                <a16:creationId xmlns:a16="http://schemas.microsoft.com/office/drawing/2014/main" id="{8D70DA13-46B9-4052-82E9-4AFE4D8A023E}"/>
              </a:ext>
            </a:extLst>
          </p:cNvPr>
          <p:cNvCxnSpPr>
            <a:cxnSpLocks/>
            <a:stCxn id="14" idx="3"/>
          </p:cNvCxnSpPr>
          <p:nvPr/>
        </p:nvCxnSpPr>
        <p:spPr bwMode="auto">
          <a:xfrm>
            <a:off x="6738466" y="3938846"/>
            <a:ext cx="1962556" cy="4333"/>
          </a:xfrm>
          <a:prstGeom prst="straightConnector1">
            <a:avLst/>
          </a:prstGeom>
          <a:solidFill>
            <a:schemeClr val="accent1"/>
          </a:solidFill>
          <a:ln w="12700" cap="flat" cmpd="sng" algn="ctr">
            <a:solidFill>
              <a:schemeClr val="tx1"/>
            </a:solidFill>
            <a:prstDash val="solid"/>
            <a:round/>
            <a:headEnd type="triangle"/>
            <a:tailEnd type="triangle"/>
          </a:ln>
          <a:effectLst/>
        </p:spPr>
      </p:cxnSp>
      <p:pic>
        <p:nvPicPr>
          <p:cNvPr id="25" name="Graphic 24">
            <a:extLst>
              <a:ext uri="{FF2B5EF4-FFF2-40B4-BE49-F238E27FC236}">
                <a16:creationId xmlns:a16="http://schemas.microsoft.com/office/drawing/2014/main" id="{138F0934-4892-4F61-A1EA-FBE1F3BA6065}"/>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831898" y="3204903"/>
            <a:ext cx="288264" cy="288264"/>
          </a:xfrm>
          <a:prstGeom prst="rect">
            <a:avLst/>
          </a:prstGeom>
        </p:spPr>
      </p:pic>
      <p:pic>
        <p:nvPicPr>
          <p:cNvPr id="26" name="Graphic 25">
            <a:extLst>
              <a:ext uri="{FF2B5EF4-FFF2-40B4-BE49-F238E27FC236}">
                <a16:creationId xmlns:a16="http://schemas.microsoft.com/office/drawing/2014/main" id="{0E369221-DC78-4DFD-8E72-1DC39722309A}"/>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874237" y="3317859"/>
            <a:ext cx="288264" cy="288264"/>
          </a:xfrm>
          <a:prstGeom prst="rect">
            <a:avLst/>
          </a:prstGeom>
        </p:spPr>
      </p:pic>
      <p:sp>
        <p:nvSpPr>
          <p:cNvPr id="27" name="TextBox 26">
            <a:extLst>
              <a:ext uri="{FF2B5EF4-FFF2-40B4-BE49-F238E27FC236}">
                <a16:creationId xmlns:a16="http://schemas.microsoft.com/office/drawing/2014/main" id="{CDD71086-3004-49CB-B20A-E4FA7CF0FB2B}"/>
              </a:ext>
            </a:extLst>
          </p:cNvPr>
          <p:cNvSpPr txBox="1"/>
          <p:nvPr/>
        </p:nvSpPr>
        <p:spPr bwMode="auto">
          <a:xfrm>
            <a:off x="7530753" y="4720504"/>
            <a:ext cx="483970" cy="745895"/>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B</a:t>
            </a:r>
            <a:endParaRPr lang="en-US" sz="2400" dirty="0"/>
          </a:p>
          <a:p>
            <a:pPr algn="ctr">
              <a:buClr>
                <a:schemeClr val="tx1"/>
              </a:buClr>
            </a:pPr>
            <a:r>
              <a:rPr lang="en-US" sz="1200" dirty="0"/>
              <a:t>gNB</a:t>
            </a:r>
          </a:p>
        </p:txBody>
      </p:sp>
      <p:cxnSp>
        <p:nvCxnSpPr>
          <p:cNvPr id="28" name="Straight Connector 27">
            <a:extLst>
              <a:ext uri="{FF2B5EF4-FFF2-40B4-BE49-F238E27FC236}">
                <a16:creationId xmlns:a16="http://schemas.microsoft.com/office/drawing/2014/main" id="{32519733-D89B-40B3-9524-08FCA368D420}"/>
              </a:ext>
            </a:extLst>
          </p:cNvPr>
          <p:cNvCxnSpPr>
            <a:cxnSpLocks/>
            <a:stCxn id="27" idx="2"/>
          </p:cNvCxnSpPr>
          <p:nvPr/>
        </p:nvCxnSpPr>
        <p:spPr bwMode="auto">
          <a:xfrm>
            <a:off x="7772738" y="5466399"/>
            <a:ext cx="0" cy="803377"/>
          </a:xfrm>
          <a:prstGeom prst="line">
            <a:avLst/>
          </a:prstGeom>
          <a:solidFill>
            <a:schemeClr val="accent1"/>
          </a:solidFill>
          <a:ln w="12700" cap="flat" cmpd="sng" algn="ctr">
            <a:solidFill>
              <a:schemeClr val="tx1"/>
            </a:solidFill>
            <a:prstDash val="solid"/>
            <a:round/>
            <a:headEnd type="none" w="med" len="med"/>
            <a:tailEnd type="none"/>
          </a:ln>
          <a:effectLst/>
        </p:spPr>
      </p:cxnSp>
      <p:sp>
        <p:nvSpPr>
          <p:cNvPr id="29" name="Freeform 34">
            <a:extLst>
              <a:ext uri="{FF2B5EF4-FFF2-40B4-BE49-F238E27FC236}">
                <a16:creationId xmlns:a16="http://schemas.microsoft.com/office/drawing/2014/main" id="{AA5981DE-4898-4E5C-9E31-E4BFEFB8BC2C}"/>
              </a:ext>
            </a:extLst>
          </p:cNvPr>
          <p:cNvSpPr>
            <a:spLocks noChangeAspect="1"/>
          </p:cNvSpPr>
          <p:nvPr/>
        </p:nvSpPr>
        <p:spPr bwMode="auto">
          <a:xfrm>
            <a:off x="8343862" y="4455971"/>
            <a:ext cx="1283804" cy="980814"/>
          </a:xfrm>
          <a:custGeom>
            <a:avLst/>
            <a:gdLst>
              <a:gd name="T0" fmla="*/ 15322411 w 522"/>
              <a:gd name="T1" fmla="*/ 59674397 h 399"/>
              <a:gd name="T2" fmla="*/ 4342078 w 522"/>
              <a:gd name="T3" fmla="*/ 44798810 h 399"/>
              <a:gd name="T4" fmla="*/ 0 w 522"/>
              <a:gd name="T5" fmla="*/ 34281387 h 399"/>
              <a:gd name="T6" fmla="*/ 13445428 w 522"/>
              <a:gd name="T7" fmla="*/ 18556182 h 399"/>
              <a:gd name="T8" fmla="*/ 25222172 w 522"/>
              <a:gd name="T9" fmla="*/ 6870450 h 399"/>
              <a:gd name="T10" fmla="*/ 46815215 w 522"/>
              <a:gd name="T11" fmla="*/ 0 h 399"/>
              <a:gd name="T12" fmla="*/ 63288766 w 522"/>
              <a:gd name="T13" fmla="*/ 12029493 h 399"/>
              <a:gd name="T14" fmla="*/ 72398755 w 522"/>
              <a:gd name="T15" fmla="*/ 14239600 h 399"/>
              <a:gd name="T16" fmla="*/ 72664127 w 522"/>
              <a:gd name="T17" fmla="*/ 16070027 h 399"/>
              <a:gd name="T18" fmla="*/ 70827127 w 522"/>
              <a:gd name="T19" fmla="*/ 16343079 h 399"/>
              <a:gd name="T20" fmla="*/ 62629961 w 522"/>
              <a:gd name="T21" fmla="*/ 14718417 h 399"/>
              <a:gd name="T22" fmla="*/ 61056958 w 522"/>
              <a:gd name="T23" fmla="*/ 13728968 h 399"/>
              <a:gd name="T24" fmla="*/ 33482122 w 522"/>
              <a:gd name="T25" fmla="*/ 11543714 h 399"/>
              <a:gd name="T26" fmla="*/ 32488820 w 522"/>
              <a:gd name="T27" fmla="*/ 12179925 h 399"/>
              <a:gd name="T28" fmla="*/ 25222172 w 522"/>
              <a:gd name="T29" fmla="*/ 9566315 h 399"/>
              <a:gd name="T30" fmla="*/ 16166319 w 522"/>
              <a:gd name="T31" fmla="*/ 18556182 h 399"/>
              <a:gd name="T32" fmla="*/ 16166319 w 522"/>
              <a:gd name="T33" fmla="*/ 21233511 h 399"/>
              <a:gd name="T34" fmla="*/ 15171460 w 522"/>
              <a:gd name="T35" fmla="*/ 21746290 h 399"/>
              <a:gd name="T36" fmla="*/ 6693185 w 522"/>
              <a:gd name="T37" fmla="*/ 43474041 h 399"/>
              <a:gd name="T38" fmla="*/ 7061207 w 522"/>
              <a:gd name="T39" fmla="*/ 44949086 h 399"/>
              <a:gd name="T40" fmla="*/ 15322411 w 522"/>
              <a:gd name="T41" fmla="*/ 57005579 h 399"/>
              <a:gd name="T42" fmla="*/ 18890363 w 522"/>
              <a:gd name="T43" fmla="*/ 56345442 h 399"/>
              <a:gd name="T44" fmla="*/ 20728615 w 522"/>
              <a:gd name="T45" fmla="*/ 57005579 h 399"/>
              <a:gd name="T46" fmla="*/ 31006315 w 522"/>
              <a:gd name="T47" fmla="*/ 63989791 h 399"/>
              <a:gd name="T48" fmla="*/ 40750026 w 522"/>
              <a:gd name="T49" fmla="*/ 58986125 h 399"/>
              <a:gd name="T50" fmla="*/ 41749956 w 522"/>
              <a:gd name="T51" fmla="*/ 59314265 h 399"/>
              <a:gd name="T52" fmla="*/ 57914511 w 522"/>
              <a:gd name="T53" fmla="*/ 56495062 h 399"/>
              <a:gd name="T54" fmla="*/ 58910619 w 522"/>
              <a:gd name="T55" fmla="*/ 55859731 h 399"/>
              <a:gd name="T56" fmla="*/ 66484669 w 522"/>
              <a:gd name="T57" fmla="*/ 58324971 h 399"/>
              <a:gd name="T58" fmla="*/ 76585036 w 522"/>
              <a:gd name="T59" fmla="*/ 48279962 h 399"/>
              <a:gd name="T60" fmla="*/ 77737381 w 522"/>
              <a:gd name="T61" fmla="*/ 46806105 h 399"/>
              <a:gd name="T62" fmla="*/ 85155076 w 522"/>
              <a:gd name="T63" fmla="*/ 38294923 h 399"/>
              <a:gd name="T64" fmla="*/ 76585036 w 522"/>
              <a:gd name="T65" fmla="*/ 29241337 h 399"/>
              <a:gd name="T66" fmla="*/ 76228470 w 522"/>
              <a:gd name="T67" fmla="*/ 28249952 h 399"/>
              <a:gd name="T68" fmla="*/ 74390161 w 522"/>
              <a:gd name="T69" fmla="*/ 19880759 h 399"/>
              <a:gd name="T70" fmla="*/ 74747809 w 522"/>
              <a:gd name="T71" fmla="*/ 17899842 h 399"/>
              <a:gd name="T72" fmla="*/ 79087081 w 522"/>
              <a:gd name="T73" fmla="*/ 26420054 h 399"/>
              <a:gd name="T74" fmla="*/ 79087081 w 522"/>
              <a:gd name="T75" fmla="*/ 27411003 h 399"/>
              <a:gd name="T76" fmla="*/ 79304899 w 522"/>
              <a:gd name="T77" fmla="*/ 49118805 h 399"/>
              <a:gd name="T78" fmla="*/ 66484669 w 522"/>
              <a:gd name="T79" fmla="*/ 61019112 h 399"/>
              <a:gd name="T80" fmla="*/ 48438070 w 522"/>
              <a:gd name="T81" fmla="*/ 64343038 h 399"/>
              <a:gd name="T82" fmla="*/ 41262602 w 522"/>
              <a:gd name="T83" fmla="*/ 62160644 h 399"/>
              <a:gd name="T84" fmla="*/ 18668376 w 522"/>
              <a:gd name="T85" fmla="*/ 59190764 h 39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522"/>
              <a:gd name="T130" fmla="*/ 0 h 399"/>
              <a:gd name="T131" fmla="*/ 522 w 522"/>
              <a:gd name="T132" fmla="*/ 399 h 39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522" h="399">
                <a:moveTo>
                  <a:pt x="111" y="354"/>
                </a:moveTo>
                <a:cubicBezTo>
                  <a:pt x="105" y="356"/>
                  <a:pt x="98" y="357"/>
                  <a:pt x="91" y="357"/>
                </a:cubicBezTo>
                <a:cubicBezTo>
                  <a:pt x="91" y="357"/>
                  <a:pt x="91" y="357"/>
                  <a:pt x="91" y="357"/>
                </a:cubicBezTo>
                <a:cubicBezTo>
                  <a:pt x="53" y="357"/>
                  <a:pt x="23" y="326"/>
                  <a:pt x="23" y="288"/>
                </a:cubicBezTo>
                <a:cubicBezTo>
                  <a:pt x="23" y="288"/>
                  <a:pt x="23" y="288"/>
                  <a:pt x="23" y="288"/>
                </a:cubicBezTo>
                <a:cubicBezTo>
                  <a:pt x="23" y="281"/>
                  <a:pt x="24" y="275"/>
                  <a:pt x="26" y="268"/>
                </a:cubicBezTo>
                <a:cubicBezTo>
                  <a:pt x="26" y="268"/>
                  <a:pt x="26" y="268"/>
                  <a:pt x="26" y="268"/>
                </a:cubicBezTo>
                <a:cubicBezTo>
                  <a:pt x="10" y="252"/>
                  <a:pt x="0" y="230"/>
                  <a:pt x="0" y="205"/>
                </a:cubicBezTo>
                <a:cubicBezTo>
                  <a:pt x="0" y="205"/>
                  <a:pt x="0" y="205"/>
                  <a:pt x="0" y="205"/>
                </a:cubicBezTo>
                <a:cubicBezTo>
                  <a:pt x="0" y="159"/>
                  <a:pt x="35" y="120"/>
                  <a:pt x="81" y="115"/>
                </a:cubicBezTo>
                <a:cubicBezTo>
                  <a:pt x="81" y="115"/>
                  <a:pt x="81" y="115"/>
                  <a:pt x="81" y="115"/>
                </a:cubicBezTo>
                <a:cubicBezTo>
                  <a:pt x="80" y="114"/>
                  <a:pt x="80" y="112"/>
                  <a:pt x="80" y="111"/>
                </a:cubicBezTo>
                <a:cubicBezTo>
                  <a:pt x="80" y="111"/>
                  <a:pt x="80" y="111"/>
                  <a:pt x="80" y="111"/>
                </a:cubicBezTo>
                <a:cubicBezTo>
                  <a:pt x="80" y="72"/>
                  <a:pt x="111" y="41"/>
                  <a:pt x="150" y="41"/>
                </a:cubicBezTo>
                <a:cubicBezTo>
                  <a:pt x="150" y="41"/>
                  <a:pt x="150" y="41"/>
                  <a:pt x="150" y="41"/>
                </a:cubicBezTo>
                <a:cubicBezTo>
                  <a:pt x="164" y="41"/>
                  <a:pt x="177" y="46"/>
                  <a:pt x="188" y="53"/>
                </a:cubicBezTo>
                <a:cubicBezTo>
                  <a:pt x="188" y="53"/>
                  <a:pt x="188" y="53"/>
                  <a:pt x="188" y="53"/>
                </a:cubicBezTo>
                <a:cubicBezTo>
                  <a:pt x="206" y="21"/>
                  <a:pt x="240" y="0"/>
                  <a:pt x="278" y="0"/>
                </a:cubicBezTo>
                <a:cubicBezTo>
                  <a:pt x="278" y="0"/>
                  <a:pt x="278" y="0"/>
                  <a:pt x="278" y="0"/>
                </a:cubicBezTo>
                <a:cubicBezTo>
                  <a:pt x="324" y="0"/>
                  <a:pt x="363" y="30"/>
                  <a:pt x="376" y="72"/>
                </a:cubicBezTo>
                <a:cubicBezTo>
                  <a:pt x="376" y="72"/>
                  <a:pt x="376" y="72"/>
                  <a:pt x="376" y="72"/>
                </a:cubicBezTo>
                <a:cubicBezTo>
                  <a:pt x="379" y="72"/>
                  <a:pt x="381" y="71"/>
                  <a:pt x="383" y="71"/>
                </a:cubicBezTo>
                <a:cubicBezTo>
                  <a:pt x="383" y="71"/>
                  <a:pt x="383" y="71"/>
                  <a:pt x="383" y="71"/>
                </a:cubicBezTo>
                <a:cubicBezTo>
                  <a:pt x="400" y="71"/>
                  <a:pt x="416" y="76"/>
                  <a:pt x="430" y="85"/>
                </a:cubicBezTo>
                <a:cubicBezTo>
                  <a:pt x="430" y="85"/>
                  <a:pt x="430" y="85"/>
                  <a:pt x="430" y="85"/>
                </a:cubicBezTo>
                <a:cubicBezTo>
                  <a:pt x="430" y="85"/>
                  <a:pt x="430" y="85"/>
                  <a:pt x="430" y="85"/>
                </a:cubicBezTo>
                <a:cubicBezTo>
                  <a:pt x="433" y="87"/>
                  <a:pt x="434" y="92"/>
                  <a:pt x="432" y="96"/>
                </a:cubicBezTo>
                <a:cubicBezTo>
                  <a:pt x="432" y="96"/>
                  <a:pt x="432" y="96"/>
                  <a:pt x="432" y="96"/>
                </a:cubicBezTo>
                <a:cubicBezTo>
                  <a:pt x="430" y="100"/>
                  <a:pt x="425" y="101"/>
                  <a:pt x="421" y="98"/>
                </a:cubicBezTo>
                <a:cubicBezTo>
                  <a:pt x="421" y="98"/>
                  <a:pt x="421" y="98"/>
                  <a:pt x="421" y="98"/>
                </a:cubicBezTo>
                <a:cubicBezTo>
                  <a:pt x="410" y="91"/>
                  <a:pt x="397" y="87"/>
                  <a:pt x="383" y="87"/>
                </a:cubicBezTo>
                <a:cubicBezTo>
                  <a:pt x="383" y="87"/>
                  <a:pt x="383" y="87"/>
                  <a:pt x="383" y="87"/>
                </a:cubicBezTo>
                <a:cubicBezTo>
                  <a:pt x="379" y="87"/>
                  <a:pt x="376" y="88"/>
                  <a:pt x="372" y="88"/>
                </a:cubicBezTo>
                <a:cubicBezTo>
                  <a:pt x="372" y="88"/>
                  <a:pt x="372" y="88"/>
                  <a:pt x="372" y="88"/>
                </a:cubicBezTo>
                <a:cubicBezTo>
                  <a:pt x="368" y="89"/>
                  <a:pt x="364" y="86"/>
                  <a:pt x="363" y="82"/>
                </a:cubicBezTo>
                <a:cubicBezTo>
                  <a:pt x="363" y="82"/>
                  <a:pt x="363" y="82"/>
                  <a:pt x="363" y="82"/>
                </a:cubicBezTo>
                <a:cubicBezTo>
                  <a:pt x="354" y="44"/>
                  <a:pt x="319" y="16"/>
                  <a:pt x="278" y="16"/>
                </a:cubicBezTo>
                <a:cubicBezTo>
                  <a:pt x="278" y="16"/>
                  <a:pt x="278" y="16"/>
                  <a:pt x="278" y="16"/>
                </a:cubicBezTo>
                <a:cubicBezTo>
                  <a:pt x="242" y="16"/>
                  <a:pt x="212" y="38"/>
                  <a:pt x="199" y="69"/>
                </a:cubicBezTo>
                <a:cubicBezTo>
                  <a:pt x="199" y="69"/>
                  <a:pt x="199" y="69"/>
                  <a:pt x="199" y="69"/>
                </a:cubicBezTo>
                <a:cubicBezTo>
                  <a:pt x="198" y="71"/>
                  <a:pt x="195" y="73"/>
                  <a:pt x="193" y="73"/>
                </a:cubicBezTo>
                <a:cubicBezTo>
                  <a:pt x="193" y="73"/>
                  <a:pt x="193" y="73"/>
                  <a:pt x="193" y="73"/>
                </a:cubicBezTo>
                <a:cubicBezTo>
                  <a:pt x="190" y="74"/>
                  <a:pt x="188" y="73"/>
                  <a:pt x="186" y="72"/>
                </a:cubicBezTo>
                <a:cubicBezTo>
                  <a:pt x="186" y="72"/>
                  <a:pt x="186" y="72"/>
                  <a:pt x="186" y="72"/>
                </a:cubicBezTo>
                <a:cubicBezTo>
                  <a:pt x="176" y="63"/>
                  <a:pt x="164" y="57"/>
                  <a:pt x="150" y="57"/>
                </a:cubicBezTo>
                <a:cubicBezTo>
                  <a:pt x="150" y="57"/>
                  <a:pt x="150" y="57"/>
                  <a:pt x="150" y="57"/>
                </a:cubicBezTo>
                <a:cubicBezTo>
                  <a:pt x="120" y="57"/>
                  <a:pt x="96" y="81"/>
                  <a:pt x="96" y="111"/>
                </a:cubicBezTo>
                <a:cubicBezTo>
                  <a:pt x="96" y="111"/>
                  <a:pt x="96" y="111"/>
                  <a:pt x="96" y="111"/>
                </a:cubicBezTo>
                <a:cubicBezTo>
                  <a:pt x="96" y="114"/>
                  <a:pt x="97" y="118"/>
                  <a:pt x="97" y="121"/>
                </a:cubicBezTo>
                <a:cubicBezTo>
                  <a:pt x="97" y="121"/>
                  <a:pt x="97" y="121"/>
                  <a:pt x="97" y="121"/>
                </a:cubicBezTo>
                <a:cubicBezTo>
                  <a:pt x="98" y="123"/>
                  <a:pt x="97" y="126"/>
                  <a:pt x="96" y="127"/>
                </a:cubicBezTo>
                <a:cubicBezTo>
                  <a:pt x="96" y="127"/>
                  <a:pt x="96" y="127"/>
                  <a:pt x="96" y="127"/>
                </a:cubicBezTo>
                <a:cubicBezTo>
                  <a:pt x="94" y="129"/>
                  <a:pt x="92" y="130"/>
                  <a:pt x="90" y="130"/>
                </a:cubicBezTo>
                <a:cubicBezTo>
                  <a:pt x="90" y="130"/>
                  <a:pt x="90" y="130"/>
                  <a:pt x="90" y="130"/>
                </a:cubicBezTo>
                <a:cubicBezTo>
                  <a:pt x="49" y="131"/>
                  <a:pt x="16" y="164"/>
                  <a:pt x="16" y="205"/>
                </a:cubicBezTo>
                <a:cubicBezTo>
                  <a:pt x="16" y="205"/>
                  <a:pt x="16" y="205"/>
                  <a:pt x="16" y="205"/>
                </a:cubicBezTo>
                <a:cubicBezTo>
                  <a:pt x="16" y="227"/>
                  <a:pt x="25" y="247"/>
                  <a:pt x="40" y="260"/>
                </a:cubicBezTo>
                <a:cubicBezTo>
                  <a:pt x="40" y="260"/>
                  <a:pt x="40" y="260"/>
                  <a:pt x="40" y="260"/>
                </a:cubicBezTo>
                <a:cubicBezTo>
                  <a:pt x="43" y="263"/>
                  <a:pt x="43" y="266"/>
                  <a:pt x="42" y="269"/>
                </a:cubicBezTo>
                <a:cubicBezTo>
                  <a:pt x="42" y="269"/>
                  <a:pt x="42" y="269"/>
                  <a:pt x="42" y="269"/>
                </a:cubicBezTo>
                <a:cubicBezTo>
                  <a:pt x="40" y="275"/>
                  <a:pt x="39" y="282"/>
                  <a:pt x="39" y="288"/>
                </a:cubicBezTo>
                <a:cubicBezTo>
                  <a:pt x="39" y="288"/>
                  <a:pt x="39" y="288"/>
                  <a:pt x="39" y="288"/>
                </a:cubicBezTo>
                <a:cubicBezTo>
                  <a:pt x="39" y="318"/>
                  <a:pt x="62" y="341"/>
                  <a:pt x="91" y="341"/>
                </a:cubicBezTo>
                <a:cubicBezTo>
                  <a:pt x="91" y="341"/>
                  <a:pt x="91" y="341"/>
                  <a:pt x="91" y="341"/>
                </a:cubicBezTo>
                <a:cubicBezTo>
                  <a:pt x="99" y="341"/>
                  <a:pt x="106" y="340"/>
                  <a:pt x="112" y="337"/>
                </a:cubicBezTo>
                <a:cubicBezTo>
                  <a:pt x="112" y="337"/>
                  <a:pt x="112" y="337"/>
                  <a:pt x="112" y="337"/>
                </a:cubicBezTo>
                <a:cubicBezTo>
                  <a:pt x="114" y="336"/>
                  <a:pt x="116" y="336"/>
                  <a:pt x="118" y="337"/>
                </a:cubicBezTo>
                <a:cubicBezTo>
                  <a:pt x="118" y="337"/>
                  <a:pt x="118" y="337"/>
                  <a:pt x="118" y="337"/>
                </a:cubicBezTo>
                <a:cubicBezTo>
                  <a:pt x="120" y="338"/>
                  <a:pt x="122" y="339"/>
                  <a:pt x="123" y="341"/>
                </a:cubicBezTo>
                <a:cubicBezTo>
                  <a:pt x="123" y="341"/>
                  <a:pt x="123" y="341"/>
                  <a:pt x="123" y="341"/>
                </a:cubicBezTo>
                <a:cubicBezTo>
                  <a:pt x="132" y="366"/>
                  <a:pt x="156" y="383"/>
                  <a:pt x="184" y="383"/>
                </a:cubicBezTo>
                <a:cubicBezTo>
                  <a:pt x="184" y="383"/>
                  <a:pt x="184" y="383"/>
                  <a:pt x="184" y="383"/>
                </a:cubicBezTo>
                <a:cubicBezTo>
                  <a:pt x="206" y="383"/>
                  <a:pt x="225" y="373"/>
                  <a:pt x="237" y="357"/>
                </a:cubicBezTo>
                <a:cubicBezTo>
                  <a:pt x="237" y="357"/>
                  <a:pt x="237" y="357"/>
                  <a:pt x="237" y="357"/>
                </a:cubicBezTo>
                <a:cubicBezTo>
                  <a:pt x="238" y="355"/>
                  <a:pt x="240" y="354"/>
                  <a:pt x="242" y="353"/>
                </a:cubicBezTo>
                <a:cubicBezTo>
                  <a:pt x="242" y="353"/>
                  <a:pt x="242" y="353"/>
                  <a:pt x="242" y="353"/>
                </a:cubicBezTo>
                <a:cubicBezTo>
                  <a:pt x="244" y="353"/>
                  <a:pt x="246" y="354"/>
                  <a:pt x="248" y="355"/>
                </a:cubicBezTo>
                <a:cubicBezTo>
                  <a:pt x="248" y="355"/>
                  <a:pt x="248" y="355"/>
                  <a:pt x="248" y="355"/>
                </a:cubicBezTo>
                <a:cubicBezTo>
                  <a:pt x="259" y="364"/>
                  <a:pt x="273" y="369"/>
                  <a:pt x="288" y="369"/>
                </a:cubicBezTo>
                <a:cubicBezTo>
                  <a:pt x="288" y="369"/>
                  <a:pt x="288" y="369"/>
                  <a:pt x="288" y="369"/>
                </a:cubicBezTo>
                <a:cubicBezTo>
                  <a:pt x="312" y="369"/>
                  <a:pt x="333" y="356"/>
                  <a:pt x="344" y="338"/>
                </a:cubicBezTo>
                <a:cubicBezTo>
                  <a:pt x="344" y="338"/>
                  <a:pt x="344" y="338"/>
                  <a:pt x="344" y="338"/>
                </a:cubicBezTo>
                <a:cubicBezTo>
                  <a:pt x="345" y="336"/>
                  <a:pt x="347" y="334"/>
                  <a:pt x="350" y="334"/>
                </a:cubicBezTo>
                <a:cubicBezTo>
                  <a:pt x="350" y="334"/>
                  <a:pt x="350" y="334"/>
                  <a:pt x="350" y="334"/>
                </a:cubicBezTo>
                <a:cubicBezTo>
                  <a:pt x="352" y="334"/>
                  <a:pt x="354" y="334"/>
                  <a:pt x="356" y="336"/>
                </a:cubicBezTo>
                <a:cubicBezTo>
                  <a:pt x="356" y="336"/>
                  <a:pt x="356" y="336"/>
                  <a:pt x="356" y="336"/>
                </a:cubicBezTo>
                <a:cubicBezTo>
                  <a:pt x="367" y="344"/>
                  <a:pt x="380" y="349"/>
                  <a:pt x="395" y="349"/>
                </a:cubicBezTo>
                <a:cubicBezTo>
                  <a:pt x="395" y="349"/>
                  <a:pt x="395" y="349"/>
                  <a:pt x="395" y="349"/>
                </a:cubicBezTo>
                <a:cubicBezTo>
                  <a:pt x="428" y="349"/>
                  <a:pt x="455" y="322"/>
                  <a:pt x="455" y="289"/>
                </a:cubicBezTo>
                <a:cubicBezTo>
                  <a:pt x="455" y="289"/>
                  <a:pt x="455" y="289"/>
                  <a:pt x="455" y="289"/>
                </a:cubicBezTo>
                <a:cubicBezTo>
                  <a:pt x="455" y="289"/>
                  <a:pt x="455" y="288"/>
                  <a:pt x="455" y="288"/>
                </a:cubicBezTo>
                <a:cubicBezTo>
                  <a:pt x="455" y="288"/>
                  <a:pt x="455" y="288"/>
                  <a:pt x="455" y="288"/>
                </a:cubicBezTo>
                <a:cubicBezTo>
                  <a:pt x="455" y="284"/>
                  <a:pt x="458" y="280"/>
                  <a:pt x="462" y="280"/>
                </a:cubicBezTo>
                <a:cubicBezTo>
                  <a:pt x="462" y="280"/>
                  <a:pt x="462" y="280"/>
                  <a:pt x="462" y="280"/>
                </a:cubicBezTo>
                <a:cubicBezTo>
                  <a:pt x="487" y="276"/>
                  <a:pt x="506" y="255"/>
                  <a:pt x="506" y="229"/>
                </a:cubicBezTo>
                <a:cubicBezTo>
                  <a:pt x="506" y="229"/>
                  <a:pt x="506" y="229"/>
                  <a:pt x="506" y="229"/>
                </a:cubicBezTo>
                <a:cubicBezTo>
                  <a:pt x="506" y="203"/>
                  <a:pt x="486" y="181"/>
                  <a:pt x="460" y="178"/>
                </a:cubicBezTo>
                <a:cubicBezTo>
                  <a:pt x="460" y="178"/>
                  <a:pt x="460" y="178"/>
                  <a:pt x="460" y="178"/>
                </a:cubicBezTo>
                <a:cubicBezTo>
                  <a:pt x="458" y="178"/>
                  <a:pt x="456" y="177"/>
                  <a:pt x="455" y="175"/>
                </a:cubicBezTo>
                <a:cubicBezTo>
                  <a:pt x="455" y="175"/>
                  <a:pt x="455" y="175"/>
                  <a:pt x="455" y="175"/>
                </a:cubicBezTo>
                <a:cubicBezTo>
                  <a:pt x="453" y="173"/>
                  <a:pt x="453" y="171"/>
                  <a:pt x="453" y="169"/>
                </a:cubicBezTo>
                <a:cubicBezTo>
                  <a:pt x="453" y="169"/>
                  <a:pt x="453" y="169"/>
                  <a:pt x="453" y="169"/>
                </a:cubicBezTo>
                <a:cubicBezTo>
                  <a:pt x="454" y="165"/>
                  <a:pt x="454" y="162"/>
                  <a:pt x="454" y="158"/>
                </a:cubicBezTo>
                <a:cubicBezTo>
                  <a:pt x="454" y="158"/>
                  <a:pt x="454" y="158"/>
                  <a:pt x="454" y="158"/>
                </a:cubicBezTo>
                <a:cubicBezTo>
                  <a:pt x="454" y="143"/>
                  <a:pt x="449" y="130"/>
                  <a:pt x="442" y="119"/>
                </a:cubicBezTo>
                <a:cubicBezTo>
                  <a:pt x="442" y="119"/>
                  <a:pt x="442" y="119"/>
                  <a:pt x="442" y="119"/>
                </a:cubicBezTo>
                <a:cubicBezTo>
                  <a:pt x="439" y="115"/>
                  <a:pt x="440" y="110"/>
                  <a:pt x="444" y="107"/>
                </a:cubicBezTo>
                <a:cubicBezTo>
                  <a:pt x="444" y="107"/>
                  <a:pt x="444" y="107"/>
                  <a:pt x="444" y="107"/>
                </a:cubicBezTo>
                <a:cubicBezTo>
                  <a:pt x="448" y="105"/>
                  <a:pt x="453" y="106"/>
                  <a:pt x="455" y="110"/>
                </a:cubicBezTo>
                <a:cubicBezTo>
                  <a:pt x="455" y="110"/>
                  <a:pt x="455" y="110"/>
                  <a:pt x="455" y="110"/>
                </a:cubicBezTo>
                <a:cubicBezTo>
                  <a:pt x="464" y="123"/>
                  <a:pt x="470" y="140"/>
                  <a:pt x="470" y="158"/>
                </a:cubicBezTo>
                <a:cubicBezTo>
                  <a:pt x="470" y="158"/>
                  <a:pt x="470" y="158"/>
                  <a:pt x="470" y="158"/>
                </a:cubicBezTo>
                <a:cubicBezTo>
                  <a:pt x="470" y="160"/>
                  <a:pt x="470" y="162"/>
                  <a:pt x="470" y="164"/>
                </a:cubicBezTo>
                <a:cubicBezTo>
                  <a:pt x="470" y="164"/>
                  <a:pt x="470" y="164"/>
                  <a:pt x="470" y="164"/>
                </a:cubicBezTo>
                <a:cubicBezTo>
                  <a:pt x="500" y="170"/>
                  <a:pt x="522" y="197"/>
                  <a:pt x="522" y="229"/>
                </a:cubicBezTo>
                <a:cubicBezTo>
                  <a:pt x="522" y="229"/>
                  <a:pt x="522" y="229"/>
                  <a:pt x="522" y="229"/>
                </a:cubicBezTo>
                <a:cubicBezTo>
                  <a:pt x="522" y="261"/>
                  <a:pt x="500" y="287"/>
                  <a:pt x="471" y="294"/>
                </a:cubicBezTo>
                <a:cubicBezTo>
                  <a:pt x="471" y="294"/>
                  <a:pt x="471" y="294"/>
                  <a:pt x="471" y="294"/>
                </a:cubicBezTo>
                <a:cubicBezTo>
                  <a:pt x="468" y="334"/>
                  <a:pt x="435" y="365"/>
                  <a:pt x="395" y="365"/>
                </a:cubicBezTo>
                <a:cubicBezTo>
                  <a:pt x="395" y="365"/>
                  <a:pt x="395" y="365"/>
                  <a:pt x="395" y="365"/>
                </a:cubicBezTo>
                <a:cubicBezTo>
                  <a:pt x="379" y="365"/>
                  <a:pt x="365" y="361"/>
                  <a:pt x="353" y="353"/>
                </a:cubicBezTo>
                <a:cubicBezTo>
                  <a:pt x="353" y="353"/>
                  <a:pt x="353" y="353"/>
                  <a:pt x="353" y="353"/>
                </a:cubicBezTo>
                <a:cubicBezTo>
                  <a:pt x="338" y="372"/>
                  <a:pt x="315" y="385"/>
                  <a:pt x="288" y="385"/>
                </a:cubicBezTo>
                <a:cubicBezTo>
                  <a:pt x="288" y="385"/>
                  <a:pt x="288" y="385"/>
                  <a:pt x="288" y="385"/>
                </a:cubicBezTo>
                <a:cubicBezTo>
                  <a:pt x="272" y="385"/>
                  <a:pt x="257" y="380"/>
                  <a:pt x="245" y="372"/>
                </a:cubicBezTo>
                <a:cubicBezTo>
                  <a:pt x="245" y="372"/>
                  <a:pt x="245" y="372"/>
                  <a:pt x="245" y="372"/>
                </a:cubicBezTo>
                <a:cubicBezTo>
                  <a:pt x="230" y="389"/>
                  <a:pt x="208" y="399"/>
                  <a:pt x="184" y="399"/>
                </a:cubicBezTo>
                <a:cubicBezTo>
                  <a:pt x="184" y="399"/>
                  <a:pt x="184" y="399"/>
                  <a:pt x="184" y="399"/>
                </a:cubicBezTo>
                <a:cubicBezTo>
                  <a:pt x="152" y="399"/>
                  <a:pt x="125" y="381"/>
                  <a:pt x="111" y="354"/>
                </a:cubicBezTo>
                <a:close/>
              </a:path>
            </a:pathLst>
          </a:custGeom>
          <a:solidFill>
            <a:schemeClr val="tx1"/>
          </a:solidFill>
          <a:ln>
            <a:noFill/>
          </a:ln>
        </p:spPr>
        <p:txBody>
          <a:bodyPr anchor="ctr"/>
          <a:lstStyle/>
          <a:p>
            <a:endParaRPr lang="en-US" sz="1600"/>
          </a:p>
        </p:txBody>
      </p:sp>
      <p:sp>
        <p:nvSpPr>
          <p:cNvPr id="30" name="TextBox 29">
            <a:extLst>
              <a:ext uri="{FF2B5EF4-FFF2-40B4-BE49-F238E27FC236}">
                <a16:creationId xmlns:a16="http://schemas.microsoft.com/office/drawing/2014/main" id="{88BA760C-5631-4B0A-B7E4-877BF85B96C1}"/>
              </a:ext>
            </a:extLst>
          </p:cNvPr>
          <p:cNvSpPr txBox="1"/>
          <p:nvPr/>
        </p:nvSpPr>
        <p:spPr bwMode="auto">
          <a:xfrm>
            <a:off x="8699382" y="4795575"/>
            <a:ext cx="572764" cy="571824"/>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600" dirty="0"/>
              <a:t>5GC</a:t>
            </a:r>
          </a:p>
        </p:txBody>
      </p:sp>
      <p:sp>
        <p:nvSpPr>
          <p:cNvPr id="31" name="TextBox 30">
            <a:extLst>
              <a:ext uri="{FF2B5EF4-FFF2-40B4-BE49-F238E27FC236}">
                <a16:creationId xmlns:a16="http://schemas.microsoft.com/office/drawing/2014/main" id="{55503529-4AFA-4888-A2AD-62EF206E3405}"/>
              </a:ext>
            </a:extLst>
          </p:cNvPr>
          <p:cNvSpPr txBox="1"/>
          <p:nvPr/>
        </p:nvSpPr>
        <p:spPr bwMode="auto">
          <a:xfrm rot="2129215">
            <a:off x="4461768" y="4861516"/>
            <a:ext cx="303170" cy="327619"/>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buClr>
                <a:schemeClr val="tx1"/>
              </a:buClr>
            </a:pPr>
            <a:r>
              <a:rPr lang="en-US" sz="2000" dirty="0">
                <a:solidFill>
                  <a:srgbClr val="181818"/>
                </a:solidFill>
                <a:latin typeface="Ericsson Technical Icons" panose="00000500000000000000" pitchFamily="2" charset="0"/>
                <a:cs typeface="Ericsson Hilda Light" panose="020B0604020202020204" pitchFamily="34" charset="0"/>
              </a:rPr>
              <a:t>W</a:t>
            </a:r>
            <a:endParaRPr lang="sv-SE" sz="2000" dirty="0" err="1"/>
          </a:p>
        </p:txBody>
      </p:sp>
      <p:sp>
        <p:nvSpPr>
          <p:cNvPr id="32" name="TextBox 31">
            <a:extLst>
              <a:ext uri="{FF2B5EF4-FFF2-40B4-BE49-F238E27FC236}">
                <a16:creationId xmlns:a16="http://schemas.microsoft.com/office/drawing/2014/main" id="{CBA9A8EA-01B6-4920-BB7B-D23C2C64F77F}"/>
              </a:ext>
            </a:extLst>
          </p:cNvPr>
          <p:cNvSpPr txBox="1"/>
          <p:nvPr/>
        </p:nvSpPr>
        <p:spPr bwMode="auto">
          <a:xfrm rot="7610942">
            <a:off x="6038809" y="4660241"/>
            <a:ext cx="303170" cy="327619"/>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buClr>
                <a:schemeClr val="tx1"/>
              </a:buClr>
            </a:pPr>
            <a:r>
              <a:rPr lang="en-US" sz="2000" dirty="0">
                <a:solidFill>
                  <a:srgbClr val="181818"/>
                </a:solidFill>
                <a:latin typeface="Ericsson Technical Icons" panose="00000500000000000000" pitchFamily="2" charset="0"/>
                <a:cs typeface="Ericsson Hilda Light" panose="020B0604020202020204" pitchFamily="34" charset="0"/>
              </a:rPr>
              <a:t>W</a:t>
            </a:r>
            <a:endParaRPr lang="sv-SE" sz="2000" dirty="0" err="1"/>
          </a:p>
        </p:txBody>
      </p:sp>
      <p:sp>
        <p:nvSpPr>
          <p:cNvPr id="33" name="TextBox 32">
            <a:extLst>
              <a:ext uri="{FF2B5EF4-FFF2-40B4-BE49-F238E27FC236}">
                <a16:creationId xmlns:a16="http://schemas.microsoft.com/office/drawing/2014/main" id="{CCFCEDD5-2624-4F57-9DC9-0594E4F24DD1}"/>
              </a:ext>
            </a:extLst>
          </p:cNvPr>
          <p:cNvSpPr txBox="1"/>
          <p:nvPr/>
        </p:nvSpPr>
        <p:spPr bwMode="auto">
          <a:xfrm>
            <a:off x="5226742" y="4455577"/>
            <a:ext cx="343837" cy="374953"/>
          </a:xfrm>
          <a:prstGeom prst="rect">
            <a:avLst/>
          </a:prstGeom>
          <a:noFill/>
          <a:ln w="12700">
            <a:noFill/>
            <a:miter lim="800000"/>
            <a:headEnd/>
            <a:tailEnd/>
          </a:ln>
        </p:spPr>
        <p:txBody>
          <a:bodyPr vert="horz" wrap="none" lIns="72000" tIns="36000" rIns="73152" bIns="36576" numCol="1" rtlCol="0" anchor="t" anchorCtr="0" compatLnSpc="1">
            <a:prstTxWarp prst="textNoShape">
              <a:avLst/>
            </a:prstTxWarp>
            <a:noAutofit/>
          </a:bodyPr>
          <a:lstStyle/>
          <a:p>
            <a:pPr>
              <a:buClr>
                <a:schemeClr val="tx1"/>
              </a:buClr>
            </a:pPr>
            <a:r>
              <a:rPr lang="en-US" sz="2000" dirty="0">
                <a:solidFill>
                  <a:srgbClr val="181818"/>
                </a:solidFill>
                <a:latin typeface="Ericsson Technical Icons" panose="00000500000000000000" pitchFamily="2" charset="0"/>
                <a:cs typeface="Ericsson Hilda Light" panose="020B0604020202020204" pitchFamily="34" charset="0"/>
              </a:rPr>
              <a:t>B</a:t>
            </a:r>
            <a:endParaRPr lang="sv-SE" sz="2000" dirty="0" err="1"/>
          </a:p>
        </p:txBody>
      </p:sp>
      <p:pic>
        <p:nvPicPr>
          <p:cNvPr id="34" name="Graphic 33">
            <a:extLst>
              <a:ext uri="{FF2B5EF4-FFF2-40B4-BE49-F238E27FC236}">
                <a16:creationId xmlns:a16="http://schemas.microsoft.com/office/drawing/2014/main" id="{B6790602-3553-4F82-97FF-E88C0841870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371165" y="5581125"/>
            <a:ext cx="306991" cy="429787"/>
          </a:xfrm>
          <a:prstGeom prst="rect">
            <a:avLst/>
          </a:prstGeom>
        </p:spPr>
      </p:pic>
      <p:sp>
        <p:nvSpPr>
          <p:cNvPr id="35" name="Lightning Bolt 34">
            <a:extLst>
              <a:ext uri="{FF2B5EF4-FFF2-40B4-BE49-F238E27FC236}">
                <a16:creationId xmlns:a16="http://schemas.microsoft.com/office/drawing/2014/main" id="{49E2DCF2-F95E-42A4-910F-3785E7D2563C}"/>
              </a:ext>
            </a:extLst>
          </p:cNvPr>
          <p:cNvSpPr/>
          <p:nvPr/>
        </p:nvSpPr>
        <p:spPr bwMode="auto">
          <a:xfrm rot="20166867">
            <a:off x="4818552" y="5037021"/>
            <a:ext cx="291609" cy="602835"/>
          </a:xfrm>
          <a:prstGeom prst="lightningBolt">
            <a:avLst/>
          </a:prstGeom>
          <a:solidFill>
            <a:schemeClr val="bg2">
              <a:lumMod val="90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sp>
        <p:nvSpPr>
          <p:cNvPr id="36" name="Lightning Bolt 35">
            <a:extLst>
              <a:ext uri="{FF2B5EF4-FFF2-40B4-BE49-F238E27FC236}">
                <a16:creationId xmlns:a16="http://schemas.microsoft.com/office/drawing/2014/main" id="{B9069952-13EF-47CD-A139-40DD6FEB10F5}"/>
              </a:ext>
            </a:extLst>
          </p:cNvPr>
          <p:cNvSpPr/>
          <p:nvPr/>
        </p:nvSpPr>
        <p:spPr bwMode="auto">
          <a:xfrm rot="972637">
            <a:off x="5264486" y="4789108"/>
            <a:ext cx="291609" cy="602835"/>
          </a:xfrm>
          <a:prstGeom prst="lightningBolt">
            <a:avLst/>
          </a:prstGeom>
          <a:solidFill>
            <a:schemeClr val="bg2">
              <a:lumMod val="90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sp>
        <p:nvSpPr>
          <p:cNvPr id="37" name="Lightning Bolt 36">
            <a:extLst>
              <a:ext uri="{FF2B5EF4-FFF2-40B4-BE49-F238E27FC236}">
                <a16:creationId xmlns:a16="http://schemas.microsoft.com/office/drawing/2014/main" id="{EBAEF956-7D5A-4A57-A74B-6A5E97778880}"/>
              </a:ext>
            </a:extLst>
          </p:cNvPr>
          <p:cNvSpPr/>
          <p:nvPr/>
        </p:nvSpPr>
        <p:spPr bwMode="auto">
          <a:xfrm rot="3544317">
            <a:off x="5780987" y="4873340"/>
            <a:ext cx="291609" cy="602835"/>
          </a:xfrm>
          <a:prstGeom prst="lightningBolt">
            <a:avLst/>
          </a:prstGeom>
          <a:solidFill>
            <a:schemeClr val="bg2">
              <a:lumMod val="90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sp>
        <p:nvSpPr>
          <p:cNvPr id="38" name="Lightning Bolt 37">
            <a:extLst>
              <a:ext uri="{FF2B5EF4-FFF2-40B4-BE49-F238E27FC236}">
                <a16:creationId xmlns:a16="http://schemas.microsoft.com/office/drawing/2014/main" id="{EC163A42-33D4-4E3C-9EEA-9D821A257264}"/>
              </a:ext>
            </a:extLst>
          </p:cNvPr>
          <p:cNvSpPr/>
          <p:nvPr/>
        </p:nvSpPr>
        <p:spPr bwMode="auto">
          <a:xfrm rot="18038829">
            <a:off x="4754588" y="5525758"/>
            <a:ext cx="291609" cy="602835"/>
          </a:xfrm>
          <a:prstGeom prst="lightningBolt">
            <a:avLst/>
          </a:prstGeom>
          <a:solidFill>
            <a:schemeClr val="bg2">
              <a:lumMod val="90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cxnSp>
        <p:nvCxnSpPr>
          <p:cNvPr id="39" name="Straight Arrow Connector 38">
            <a:extLst>
              <a:ext uri="{FF2B5EF4-FFF2-40B4-BE49-F238E27FC236}">
                <a16:creationId xmlns:a16="http://schemas.microsoft.com/office/drawing/2014/main" id="{7A743440-2186-4D9B-935C-E338E48C21A2}"/>
              </a:ext>
            </a:extLst>
          </p:cNvPr>
          <p:cNvCxnSpPr>
            <a:cxnSpLocks/>
            <a:stCxn id="34" idx="3"/>
          </p:cNvCxnSpPr>
          <p:nvPr/>
        </p:nvCxnSpPr>
        <p:spPr bwMode="auto">
          <a:xfrm>
            <a:off x="5678156" y="5796019"/>
            <a:ext cx="2096538" cy="9224"/>
          </a:xfrm>
          <a:prstGeom prst="straightConnector1">
            <a:avLst/>
          </a:prstGeom>
          <a:solidFill>
            <a:schemeClr val="accent1"/>
          </a:solidFill>
          <a:ln w="12700" cap="flat" cmpd="sng" algn="ctr">
            <a:solidFill>
              <a:schemeClr val="tx1"/>
            </a:solidFill>
            <a:prstDash val="solid"/>
            <a:round/>
            <a:headEnd type="triangle"/>
            <a:tailEnd type="triangle"/>
          </a:ln>
          <a:effectLst/>
        </p:spPr>
      </p:cxnSp>
      <p:pic>
        <p:nvPicPr>
          <p:cNvPr id="42" name="Graphic 41">
            <a:extLst>
              <a:ext uri="{FF2B5EF4-FFF2-40B4-BE49-F238E27FC236}">
                <a16:creationId xmlns:a16="http://schemas.microsoft.com/office/drawing/2014/main" id="{9AC6D423-3A7B-4B8C-B011-7EE0839C9960}"/>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268253" y="5656220"/>
            <a:ext cx="288264" cy="288264"/>
          </a:xfrm>
          <a:prstGeom prst="rect">
            <a:avLst/>
          </a:prstGeom>
        </p:spPr>
      </p:pic>
      <p:sp>
        <p:nvSpPr>
          <p:cNvPr id="43" name="TextBox 42">
            <a:extLst>
              <a:ext uri="{FF2B5EF4-FFF2-40B4-BE49-F238E27FC236}">
                <a16:creationId xmlns:a16="http://schemas.microsoft.com/office/drawing/2014/main" id="{C67C9428-DD16-44A8-A177-BABBAFFA19C5}"/>
              </a:ext>
            </a:extLst>
          </p:cNvPr>
          <p:cNvSpPr txBox="1"/>
          <p:nvPr/>
        </p:nvSpPr>
        <p:spPr bwMode="auto">
          <a:xfrm>
            <a:off x="4288350" y="5589311"/>
            <a:ext cx="343837" cy="374953"/>
          </a:xfrm>
          <a:prstGeom prst="rect">
            <a:avLst/>
          </a:prstGeom>
          <a:noFill/>
          <a:ln w="12700">
            <a:noFill/>
            <a:miter lim="800000"/>
            <a:headEnd/>
            <a:tailEnd/>
          </a:ln>
        </p:spPr>
        <p:txBody>
          <a:bodyPr vert="horz" wrap="none" lIns="72000" tIns="36000" rIns="73152" bIns="36576" numCol="1" rtlCol="0" anchor="t" anchorCtr="0" compatLnSpc="1">
            <a:prstTxWarp prst="textNoShape">
              <a:avLst/>
            </a:prstTxWarp>
            <a:noAutofit/>
          </a:bodyPr>
          <a:lstStyle/>
          <a:p>
            <a:pPr>
              <a:buClr>
                <a:schemeClr val="tx1"/>
              </a:buClr>
            </a:pPr>
            <a:r>
              <a:rPr lang="en-US" sz="2000" dirty="0">
                <a:solidFill>
                  <a:srgbClr val="181818"/>
                </a:solidFill>
                <a:latin typeface="Ericsson Technical Icons" panose="00000500000000000000" pitchFamily="2" charset="0"/>
                <a:cs typeface="Ericsson Hilda Light" panose="020B0604020202020204" pitchFamily="34" charset="0"/>
              </a:rPr>
              <a:t>B</a:t>
            </a:r>
            <a:endParaRPr lang="sv-SE" sz="2000" dirty="0" err="1"/>
          </a:p>
        </p:txBody>
      </p:sp>
      <p:pic>
        <p:nvPicPr>
          <p:cNvPr id="44" name="Graphic 43">
            <a:extLst>
              <a:ext uri="{FF2B5EF4-FFF2-40B4-BE49-F238E27FC236}">
                <a16:creationId xmlns:a16="http://schemas.microsoft.com/office/drawing/2014/main" id="{D672A9F8-C26C-4A7A-80AB-C14646CC4709}"/>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5067981" y="5997669"/>
            <a:ext cx="330322" cy="347408"/>
          </a:xfrm>
          <a:prstGeom prst="rect">
            <a:avLst/>
          </a:prstGeom>
        </p:spPr>
      </p:pic>
      <p:cxnSp>
        <p:nvCxnSpPr>
          <p:cNvPr id="48" name="Connector: Elbow 47">
            <a:extLst>
              <a:ext uri="{FF2B5EF4-FFF2-40B4-BE49-F238E27FC236}">
                <a16:creationId xmlns:a16="http://schemas.microsoft.com/office/drawing/2014/main" id="{370D3D6D-6FB5-48F1-B855-6F7FCBA6D6A4}"/>
              </a:ext>
            </a:extLst>
          </p:cNvPr>
          <p:cNvCxnSpPr>
            <a:stCxn id="44" idx="3"/>
            <a:endCxn id="34" idx="2"/>
          </p:cNvCxnSpPr>
          <p:nvPr/>
        </p:nvCxnSpPr>
        <p:spPr bwMode="auto">
          <a:xfrm flipV="1">
            <a:off x="5398303" y="6010912"/>
            <a:ext cx="126358" cy="160461"/>
          </a:xfrm>
          <a:prstGeom prst="bentConnector2">
            <a:avLst/>
          </a:prstGeom>
          <a:solidFill>
            <a:schemeClr val="accent1"/>
          </a:solidFill>
          <a:ln w="12700" cap="flat" cmpd="sng" algn="ctr">
            <a:solidFill>
              <a:schemeClr val="tx1"/>
            </a:solidFill>
            <a:prstDash val="solid"/>
            <a:round/>
            <a:headEnd type="triangle"/>
            <a:tailEnd type="triangle"/>
          </a:ln>
          <a:effectLst/>
        </p:spPr>
      </p:cxnSp>
      <p:pic>
        <p:nvPicPr>
          <p:cNvPr id="49" name="Graphic 48">
            <a:extLst>
              <a:ext uri="{FF2B5EF4-FFF2-40B4-BE49-F238E27FC236}">
                <a16:creationId xmlns:a16="http://schemas.microsoft.com/office/drawing/2014/main" id="{459671FC-AF9C-41E1-96AA-8FEF08961DEC}"/>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500510" y="6106262"/>
            <a:ext cx="189049" cy="189049"/>
          </a:xfrm>
          <a:prstGeom prst="rect">
            <a:avLst/>
          </a:prstGeom>
        </p:spPr>
      </p:pic>
      <p:cxnSp>
        <p:nvCxnSpPr>
          <p:cNvPr id="51" name="Connector: Elbow 50">
            <a:extLst>
              <a:ext uri="{FF2B5EF4-FFF2-40B4-BE49-F238E27FC236}">
                <a16:creationId xmlns:a16="http://schemas.microsoft.com/office/drawing/2014/main" id="{B96D2F1E-88AA-4652-ADE2-FEB207FCF57C}"/>
              </a:ext>
            </a:extLst>
          </p:cNvPr>
          <p:cNvCxnSpPr>
            <a:cxnSpLocks/>
            <a:endCxn id="9" idx="2"/>
          </p:cNvCxnSpPr>
          <p:nvPr/>
        </p:nvCxnSpPr>
        <p:spPr bwMode="auto">
          <a:xfrm flipV="1">
            <a:off x="8701022" y="3537325"/>
            <a:ext cx="1213026" cy="405854"/>
          </a:xfrm>
          <a:prstGeom prst="bentConnector2">
            <a:avLst/>
          </a:prstGeom>
          <a:solidFill>
            <a:schemeClr val="accent1"/>
          </a:solidFill>
          <a:ln w="12700" cap="flat" cmpd="sng" algn="ctr">
            <a:solidFill>
              <a:schemeClr val="tx1"/>
            </a:solidFill>
            <a:prstDash val="solid"/>
            <a:round/>
            <a:headEnd type="triangle"/>
            <a:tailEnd type="triangle"/>
          </a:ln>
          <a:effectLst/>
        </p:spPr>
      </p:cxnSp>
      <p:cxnSp>
        <p:nvCxnSpPr>
          <p:cNvPr id="55" name="Connector: Elbow 54">
            <a:extLst>
              <a:ext uri="{FF2B5EF4-FFF2-40B4-BE49-F238E27FC236}">
                <a16:creationId xmlns:a16="http://schemas.microsoft.com/office/drawing/2014/main" id="{C8A2357C-882C-4D27-9E22-45B4CD891139}"/>
              </a:ext>
            </a:extLst>
          </p:cNvPr>
          <p:cNvCxnSpPr>
            <a:cxnSpLocks/>
            <a:endCxn id="30" idx="2"/>
          </p:cNvCxnSpPr>
          <p:nvPr/>
        </p:nvCxnSpPr>
        <p:spPr bwMode="auto">
          <a:xfrm flipV="1">
            <a:off x="7774694" y="5367399"/>
            <a:ext cx="1211070" cy="437844"/>
          </a:xfrm>
          <a:prstGeom prst="bentConnector2">
            <a:avLst/>
          </a:prstGeom>
          <a:solidFill>
            <a:schemeClr val="accent1"/>
          </a:solidFill>
          <a:ln w="12700" cap="flat" cmpd="sng" algn="ctr">
            <a:solidFill>
              <a:schemeClr val="tx1"/>
            </a:solidFill>
            <a:prstDash val="solid"/>
            <a:round/>
            <a:headEnd type="triangle"/>
            <a:tailEnd type="triangle"/>
          </a:ln>
          <a:effectLst/>
        </p:spPr>
      </p:cxnSp>
    </p:spTree>
    <p:extLst>
      <p:ext uri="{BB962C8B-B14F-4D97-AF65-F5344CB8AC3E}">
        <p14:creationId xmlns:p14="http://schemas.microsoft.com/office/powerpoint/2010/main" val="411575576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2">
            <a:extLst>
              <a:ext uri="{FF2B5EF4-FFF2-40B4-BE49-F238E27FC236}">
                <a16:creationId xmlns:a16="http://schemas.microsoft.com/office/drawing/2014/main" id="{586FB3A6-5FED-41FD-8F88-426BE862D750}"/>
              </a:ext>
            </a:extLst>
          </p:cNvPr>
          <p:cNvSpPr>
            <a:spLocks noGrp="1"/>
          </p:cNvSpPr>
          <p:nvPr>
            <p:ph type="title"/>
          </p:nvPr>
        </p:nvSpPr>
        <p:spPr>
          <a:xfrm>
            <a:off x="838200" y="314325"/>
            <a:ext cx="10515600" cy="1325563"/>
          </a:xfrm>
        </p:spPr>
        <p:txBody>
          <a:bodyPr/>
          <a:lstStyle/>
          <a:p>
            <a:r>
              <a:rPr lang="en-US" altLang="ja-JP" sz="4000" dirty="0"/>
              <a:t>Study on Security aspects of </a:t>
            </a:r>
            <a:br>
              <a:rPr lang="en-US" altLang="ja-JP" sz="4000" dirty="0"/>
            </a:br>
            <a:r>
              <a:rPr lang="en-US" altLang="ja-JP" sz="4000" dirty="0"/>
              <a:t>Enhancement of Network Slicing - Status</a:t>
            </a:r>
            <a:endParaRPr lang="sv-SE" altLang="sv-SE" sz="4000" dirty="0"/>
          </a:p>
        </p:txBody>
      </p:sp>
      <p:sp>
        <p:nvSpPr>
          <p:cNvPr id="35843" name="Content Placeholder 3">
            <a:extLst>
              <a:ext uri="{FF2B5EF4-FFF2-40B4-BE49-F238E27FC236}">
                <a16:creationId xmlns:a16="http://schemas.microsoft.com/office/drawing/2014/main" id="{27909FED-44C5-49BE-8552-94E24A2CC9AF}"/>
              </a:ext>
            </a:extLst>
          </p:cNvPr>
          <p:cNvSpPr>
            <a:spLocks noGrp="1"/>
          </p:cNvSpPr>
          <p:nvPr>
            <p:ph idx="1"/>
          </p:nvPr>
        </p:nvSpPr>
        <p:spPr>
          <a:xfrm>
            <a:off x="838200" y="1825625"/>
            <a:ext cx="5081588" cy="4351338"/>
          </a:xfrm>
        </p:spPr>
        <p:txBody>
          <a:bodyPr/>
          <a:lstStyle/>
          <a:p>
            <a:r>
              <a:rPr lang="sv-SE" altLang="sv-SE" dirty="0"/>
              <a:t>WI code: </a:t>
            </a:r>
          </a:p>
          <a:p>
            <a:pPr lvl="1"/>
            <a:r>
              <a:rPr lang="sv-SE" altLang="sv-SE" dirty="0"/>
              <a:t>FS_eNS_SEC</a:t>
            </a:r>
          </a:p>
          <a:p>
            <a:r>
              <a:rPr lang="sv-SE" altLang="sv-SE" dirty="0"/>
              <a:t>Completion rate: </a:t>
            </a:r>
          </a:p>
          <a:p>
            <a:pPr lvl="1"/>
            <a:r>
              <a:rPr lang="sv-SE" altLang="sv-SE" dirty="0"/>
              <a:t>75 </a:t>
            </a:r>
            <a:r>
              <a:rPr lang="en-US" altLang="ja-JP" dirty="0">
                <a:sym typeface="Wingdings" panose="05000000000000000000" pitchFamily="2" charset="2"/>
              </a:rPr>
              <a:t> 80%</a:t>
            </a:r>
          </a:p>
          <a:p>
            <a:r>
              <a:rPr lang="en-US" altLang="ja-JP" dirty="0">
                <a:sym typeface="Wingdings" panose="05000000000000000000" pitchFamily="2" charset="2"/>
              </a:rPr>
              <a:t>Target: </a:t>
            </a:r>
          </a:p>
          <a:p>
            <a:pPr lvl="1"/>
            <a:r>
              <a:rPr lang="en-US" altLang="ja-JP" dirty="0">
                <a:sym typeface="Wingdings" panose="05000000000000000000" pitchFamily="2" charset="2"/>
              </a:rPr>
              <a:t>Sep 19  Dec 19</a:t>
            </a:r>
          </a:p>
          <a:p>
            <a:r>
              <a:rPr lang="en-US" altLang="sv-SE" dirty="0">
                <a:ea typeface="MS PGothic" panose="020B0600070205080204" pitchFamily="34" charset="-128"/>
                <a:sym typeface="Wingdings" panose="05000000000000000000" pitchFamily="2" charset="2"/>
              </a:rPr>
              <a:t>Documents:</a:t>
            </a:r>
          </a:p>
          <a:p>
            <a:pPr lvl="1"/>
            <a:r>
              <a:rPr kumimoji="1" lang="en-US" altLang="ja-JP" dirty="0"/>
              <a:t>TR 33.813 </a:t>
            </a:r>
            <a:r>
              <a:rPr lang="ja-JP" altLang="en-US" dirty="0"/>
              <a:t>Study on Security aspects of Enhancement of Network Slicing</a:t>
            </a:r>
            <a:r>
              <a:rPr lang="en-GB" altLang="ja-JP" dirty="0"/>
              <a:t> </a:t>
            </a:r>
            <a:r>
              <a:rPr lang="en-US" altLang="sv-SE" dirty="0">
                <a:ea typeface="MS PGothic" panose="020B0600070205080204" pitchFamily="34" charset="-128"/>
                <a:sym typeface="Wingdings" panose="05000000000000000000" pitchFamily="2" charset="2"/>
              </a:rPr>
              <a:t> </a:t>
            </a:r>
            <a:endParaRPr lang="sv-SE" altLang="sv-SE" dirty="0"/>
          </a:p>
          <a:p>
            <a:pPr lvl="1"/>
            <a:endParaRPr lang="sv-SE" altLang="sv-SE" dirty="0"/>
          </a:p>
        </p:txBody>
      </p:sp>
      <p:sp>
        <p:nvSpPr>
          <p:cNvPr id="35844" name="Content Placeholder 4">
            <a:extLst>
              <a:ext uri="{FF2B5EF4-FFF2-40B4-BE49-F238E27FC236}">
                <a16:creationId xmlns:a16="http://schemas.microsoft.com/office/drawing/2014/main" id="{6F514D47-3E79-4CEA-B780-57F5DCEB6DAC}"/>
              </a:ext>
            </a:extLst>
          </p:cNvPr>
          <p:cNvSpPr>
            <a:spLocks noGrp="1"/>
          </p:cNvSpPr>
          <p:nvPr>
            <p:ph idx="10"/>
          </p:nvPr>
        </p:nvSpPr>
        <p:spPr>
          <a:xfrm>
            <a:off x="6272213" y="1825625"/>
            <a:ext cx="5081587" cy="4351338"/>
          </a:xfrm>
        </p:spPr>
        <p:txBody>
          <a:bodyPr/>
          <a:lstStyle/>
          <a:p>
            <a:r>
              <a:rPr lang="sv-SE" altLang="sv-SE" dirty="0"/>
              <a:t>TR 33.813:</a:t>
            </a:r>
          </a:p>
          <a:p>
            <a:pPr lvl="1"/>
            <a:r>
              <a:rPr lang="sv-SE" altLang="sv-SE" dirty="0"/>
              <a:t>6 </a:t>
            </a:r>
            <a:r>
              <a:rPr lang="en-US" altLang="ja-JP" dirty="0">
                <a:sym typeface="Wingdings" panose="05000000000000000000" pitchFamily="2" charset="2"/>
              </a:rPr>
              <a:t> 7 </a:t>
            </a:r>
            <a:r>
              <a:rPr lang="sv-SE" altLang="sv-SE" dirty="0"/>
              <a:t>Key issues</a:t>
            </a:r>
          </a:p>
          <a:p>
            <a:pPr lvl="1"/>
            <a:r>
              <a:rPr lang="sv-SE" altLang="sv-SE" dirty="0"/>
              <a:t>10 </a:t>
            </a:r>
            <a:r>
              <a:rPr lang="en-US" altLang="ja-JP" dirty="0">
                <a:sym typeface="Wingdings" panose="05000000000000000000" pitchFamily="2" charset="2"/>
              </a:rPr>
              <a:t> 12 </a:t>
            </a:r>
            <a:r>
              <a:rPr lang="sv-SE" altLang="sv-SE" dirty="0"/>
              <a:t>Solutions</a:t>
            </a:r>
          </a:p>
          <a:p>
            <a:pPr lvl="1"/>
            <a:r>
              <a:rPr lang="sv-SE" altLang="sv-SE" dirty="0"/>
              <a:t>0 </a:t>
            </a:r>
            <a:r>
              <a:rPr lang="en-US" altLang="ja-JP" dirty="0">
                <a:sym typeface="Wingdings" panose="05000000000000000000" pitchFamily="2" charset="2"/>
              </a:rPr>
              <a:t> 3 </a:t>
            </a:r>
            <a:r>
              <a:rPr lang="sv-SE" altLang="sv-SE" dirty="0"/>
              <a:t>Conclusions</a:t>
            </a:r>
          </a:p>
          <a:p>
            <a:pPr lvl="1"/>
            <a:endParaRPr lang="sv-SE" altLang="sv-SE" dirty="0"/>
          </a:p>
          <a:p>
            <a:r>
              <a:rPr lang="en-US" altLang="sv-SE" dirty="0"/>
              <a:t>Normative work</a:t>
            </a:r>
          </a:p>
          <a:p>
            <a:pPr lvl="1"/>
            <a:r>
              <a:rPr lang="en-US" altLang="sv-SE" dirty="0"/>
              <a:t>WID on </a:t>
            </a:r>
            <a:r>
              <a:rPr lang="en-US" altLang="ja-JP" dirty="0"/>
              <a:t>Security aspects of Enhanced Network Slicing</a:t>
            </a:r>
            <a:r>
              <a:rPr lang="en-US" altLang="sv-SE" dirty="0"/>
              <a:t> in SP-190712</a:t>
            </a:r>
          </a:p>
          <a:p>
            <a:pPr marL="0" indent="0">
              <a:buNone/>
            </a:pPr>
            <a:endParaRPr lang="sv-SE" altLang="sv-SE" dirty="0"/>
          </a:p>
        </p:txBody>
      </p:sp>
    </p:spTree>
  </p:cSld>
  <p:clrMapOvr>
    <a:masterClrMapping/>
  </p:clrMapOvr>
  <p:transition>
    <p:wipe dir="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A781273-66B6-4B55-86B6-644BEC846472}"/>
              </a:ext>
            </a:extLst>
          </p:cNvPr>
          <p:cNvSpPr>
            <a:spLocks noGrp="1"/>
          </p:cNvSpPr>
          <p:nvPr>
            <p:ph sz="half" idx="1"/>
          </p:nvPr>
        </p:nvSpPr>
        <p:spPr>
          <a:xfrm>
            <a:off x="479425" y="1844675"/>
            <a:ext cx="5472113" cy="1897985"/>
          </a:xfrm>
        </p:spPr>
        <p:txBody>
          <a:bodyPr/>
          <a:lstStyle/>
          <a:p>
            <a:r>
              <a:rPr lang="sv-SE" sz="2400" dirty="0"/>
              <a:t>One of the new security feature is the support of an additional slice specific authentication</a:t>
            </a:r>
            <a:endParaRPr lang="sv-SE" sz="1600" dirty="0"/>
          </a:p>
          <a:p>
            <a:pPr lvl="3"/>
            <a:endParaRPr lang="sv-SE" sz="1600" dirty="0"/>
          </a:p>
          <a:p>
            <a:pPr lvl="1"/>
            <a:endParaRPr lang="sv-SE" sz="1600" dirty="0"/>
          </a:p>
          <a:p>
            <a:endParaRPr lang="sv-SE" sz="1600" dirty="0"/>
          </a:p>
        </p:txBody>
      </p:sp>
      <p:sp>
        <p:nvSpPr>
          <p:cNvPr id="6" name="TextBox 5">
            <a:extLst>
              <a:ext uri="{FF2B5EF4-FFF2-40B4-BE49-F238E27FC236}">
                <a16:creationId xmlns:a16="http://schemas.microsoft.com/office/drawing/2014/main" id="{26411529-6273-4CF6-8930-1B18312B0C40}"/>
              </a:ext>
            </a:extLst>
          </p:cNvPr>
          <p:cNvSpPr txBox="1"/>
          <p:nvPr/>
        </p:nvSpPr>
        <p:spPr bwMode="auto">
          <a:xfrm>
            <a:off x="10201789" y="1824586"/>
            <a:ext cx="1283804" cy="497558"/>
          </a:xfrm>
          <a:prstGeom prst="rect">
            <a:avLst/>
          </a:prstGeom>
          <a:solidFill>
            <a:schemeClr val="accent2"/>
          </a:solidFill>
          <a:ln w="12700">
            <a:noFill/>
            <a:miter lim="800000"/>
            <a:headEnd/>
            <a:tailEnd/>
          </a:ln>
        </p:spPr>
        <p:txBody>
          <a:bodyPr vert="horz" wrap="none" lIns="72000" tIns="36000" rIns="73152" bIns="36576" numCol="1" rtlCol="0" anchor="t" anchorCtr="0" compatLnSpc="1">
            <a:prstTxWarp prst="textNoShape">
              <a:avLst/>
            </a:prstTxWarp>
            <a:noAutofit/>
          </a:bodyPr>
          <a:lstStyle/>
          <a:p>
            <a:pPr>
              <a:buClr>
                <a:schemeClr val="tx1"/>
              </a:buClr>
            </a:pPr>
            <a:r>
              <a:rPr lang="sv-SE" b="1" dirty="0">
                <a:solidFill>
                  <a:schemeClr val="bg1"/>
                </a:solidFill>
              </a:rPr>
              <a:t>TR </a:t>
            </a:r>
            <a:r>
              <a:rPr lang="sv-SE" b="1" dirty="0">
                <a:hlinkClick r:id="rId2"/>
              </a:rPr>
              <a:t>33.813</a:t>
            </a:r>
            <a:endParaRPr lang="sv-SE" sz="2000" b="1" dirty="0">
              <a:solidFill>
                <a:schemeClr val="accent1">
                  <a:lumMod val="75000"/>
                </a:schemeClr>
              </a:solidFill>
            </a:endParaRPr>
          </a:p>
        </p:txBody>
      </p:sp>
      <p:sp>
        <p:nvSpPr>
          <p:cNvPr id="36" name="Rectangle 35">
            <a:extLst>
              <a:ext uri="{FF2B5EF4-FFF2-40B4-BE49-F238E27FC236}">
                <a16:creationId xmlns:a16="http://schemas.microsoft.com/office/drawing/2014/main" id="{81DC9895-3477-4D08-B0E1-F20E11073981}"/>
              </a:ext>
            </a:extLst>
          </p:cNvPr>
          <p:cNvSpPr/>
          <p:nvPr/>
        </p:nvSpPr>
        <p:spPr bwMode="auto">
          <a:xfrm>
            <a:off x="7708189" y="3076936"/>
            <a:ext cx="2987749" cy="2526530"/>
          </a:xfrm>
          <a:prstGeom prst="rect">
            <a:avLst/>
          </a:prstGeom>
          <a:solidFill>
            <a:schemeClr val="accent1">
              <a:lumMod val="20000"/>
              <a:lumOff val="80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sp>
        <p:nvSpPr>
          <p:cNvPr id="37" name="Rectangle 36">
            <a:extLst>
              <a:ext uri="{FF2B5EF4-FFF2-40B4-BE49-F238E27FC236}">
                <a16:creationId xmlns:a16="http://schemas.microsoft.com/office/drawing/2014/main" id="{BFC5E25C-D2AA-41D5-88B5-B5360D9124F6}"/>
              </a:ext>
            </a:extLst>
          </p:cNvPr>
          <p:cNvSpPr/>
          <p:nvPr/>
        </p:nvSpPr>
        <p:spPr bwMode="auto">
          <a:xfrm>
            <a:off x="2723545" y="3071846"/>
            <a:ext cx="3490770" cy="2531620"/>
          </a:xfrm>
          <a:prstGeom prst="rect">
            <a:avLst/>
          </a:prstGeom>
          <a:solidFill>
            <a:schemeClr val="tx1">
              <a:lumMod val="10000"/>
              <a:lumOff val="90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pic>
        <p:nvPicPr>
          <p:cNvPr id="38" name="Graphic 37">
            <a:extLst>
              <a:ext uri="{FF2B5EF4-FFF2-40B4-BE49-F238E27FC236}">
                <a16:creationId xmlns:a16="http://schemas.microsoft.com/office/drawing/2014/main" id="{40FDB04B-3C00-4188-A3C4-96F14A3A577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914034" y="3415427"/>
            <a:ext cx="306991" cy="429787"/>
          </a:xfrm>
          <a:prstGeom prst="rect">
            <a:avLst/>
          </a:prstGeom>
        </p:spPr>
      </p:pic>
      <p:cxnSp>
        <p:nvCxnSpPr>
          <p:cNvPr id="39" name="Straight Connector 38">
            <a:extLst>
              <a:ext uri="{FF2B5EF4-FFF2-40B4-BE49-F238E27FC236}">
                <a16:creationId xmlns:a16="http://schemas.microsoft.com/office/drawing/2014/main" id="{2E7E35F3-D166-43E2-9590-FF3465D95904}"/>
              </a:ext>
            </a:extLst>
          </p:cNvPr>
          <p:cNvCxnSpPr>
            <a:cxnSpLocks/>
            <a:stCxn id="38" idx="2"/>
          </p:cNvCxnSpPr>
          <p:nvPr/>
        </p:nvCxnSpPr>
        <p:spPr bwMode="auto">
          <a:xfrm>
            <a:off x="3067530" y="3845214"/>
            <a:ext cx="0" cy="1230831"/>
          </a:xfrm>
          <a:prstGeom prst="line">
            <a:avLst/>
          </a:prstGeom>
          <a:solidFill>
            <a:schemeClr val="accent1"/>
          </a:solidFill>
          <a:ln w="12700" cap="flat" cmpd="sng" algn="ctr">
            <a:solidFill>
              <a:schemeClr val="tx1"/>
            </a:solidFill>
            <a:prstDash val="solid"/>
            <a:round/>
            <a:headEnd type="none" w="med" len="med"/>
            <a:tailEnd type="none"/>
          </a:ln>
          <a:effectLst/>
        </p:spPr>
      </p:cxnSp>
      <p:cxnSp>
        <p:nvCxnSpPr>
          <p:cNvPr id="40" name="Straight Connector 39">
            <a:extLst>
              <a:ext uri="{FF2B5EF4-FFF2-40B4-BE49-F238E27FC236}">
                <a16:creationId xmlns:a16="http://schemas.microsoft.com/office/drawing/2014/main" id="{3E5C2388-6B01-4002-A4C7-89F5C6642A73}"/>
              </a:ext>
            </a:extLst>
          </p:cNvPr>
          <p:cNvCxnSpPr>
            <a:cxnSpLocks/>
          </p:cNvCxnSpPr>
          <p:nvPr/>
        </p:nvCxnSpPr>
        <p:spPr bwMode="auto">
          <a:xfrm>
            <a:off x="5605621" y="3900924"/>
            <a:ext cx="0" cy="1175121"/>
          </a:xfrm>
          <a:prstGeom prst="line">
            <a:avLst/>
          </a:prstGeom>
          <a:solidFill>
            <a:schemeClr val="accent1"/>
          </a:solidFill>
          <a:ln w="12700" cap="flat" cmpd="sng" algn="ctr">
            <a:solidFill>
              <a:schemeClr val="tx1"/>
            </a:solidFill>
            <a:prstDash val="solid"/>
            <a:round/>
            <a:headEnd type="none" w="med" len="med"/>
            <a:tailEnd type="none"/>
          </a:ln>
          <a:effectLst/>
        </p:spPr>
      </p:cxnSp>
      <p:sp>
        <p:nvSpPr>
          <p:cNvPr id="41" name="TextBox 40">
            <a:extLst>
              <a:ext uri="{FF2B5EF4-FFF2-40B4-BE49-F238E27FC236}">
                <a16:creationId xmlns:a16="http://schemas.microsoft.com/office/drawing/2014/main" id="{73F5B0A1-E701-4470-BBB2-C5266658E487}"/>
              </a:ext>
            </a:extLst>
          </p:cNvPr>
          <p:cNvSpPr txBox="1"/>
          <p:nvPr/>
        </p:nvSpPr>
        <p:spPr bwMode="auto">
          <a:xfrm>
            <a:off x="5338715" y="3155028"/>
            <a:ext cx="483966" cy="745896"/>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S</a:t>
            </a:r>
            <a:endParaRPr lang="en-US" sz="2400" dirty="0"/>
          </a:p>
          <a:p>
            <a:pPr algn="ctr">
              <a:buClr>
                <a:schemeClr val="tx1"/>
              </a:buClr>
            </a:pPr>
            <a:r>
              <a:rPr lang="en-US" sz="1200" dirty="0"/>
              <a:t>AUSF</a:t>
            </a:r>
          </a:p>
          <a:p>
            <a:pPr algn="ctr">
              <a:buClr>
                <a:schemeClr val="tx1"/>
              </a:buClr>
            </a:pPr>
            <a:br>
              <a:rPr lang="en-US" sz="1200" dirty="0"/>
            </a:br>
            <a:br>
              <a:rPr lang="en-US" sz="1200" dirty="0"/>
            </a:br>
            <a:endParaRPr lang="en-US" sz="1200" dirty="0"/>
          </a:p>
        </p:txBody>
      </p:sp>
      <p:cxnSp>
        <p:nvCxnSpPr>
          <p:cNvPr id="42" name="Straight Connector 41">
            <a:extLst>
              <a:ext uri="{FF2B5EF4-FFF2-40B4-BE49-F238E27FC236}">
                <a16:creationId xmlns:a16="http://schemas.microsoft.com/office/drawing/2014/main" id="{FE92E2A7-1E93-426D-8C50-6E24E7C9551B}"/>
              </a:ext>
            </a:extLst>
          </p:cNvPr>
          <p:cNvCxnSpPr>
            <a:cxnSpLocks/>
          </p:cNvCxnSpPr>
          <p:nvPr/>
        </p:nvCxnSpPr>
        <p:spPr bwMode="auto">
          <a:xfrm>
            <a:off x="4329142" y="3906790"/>
            <a:ext cx="0" cy="1169255"/>
          </a:xfrm>
          <a:prstGeom prst="line">
            <a:avLst/>
          </a:prstGeom>
          <a:solidFill>
            <a:schemeClr val="accent1"/>
          </a:solidFill>
          <a:ln w="12700" cap="flat" cmpd="sng" algn="ctr">
            <a:solidFill>
              <a:schemeClr val="tx1"/>
            </a:solidFill>
            <a:prstDash val="solid"/>
            <a:round/>
            <a:headEnd type="none" w="med" len="med"/>
            <a:tailEnd type="none"/>
          </a:ln>
          <a:effectLst/>
        </p:spPr>
      </p:cxnSp>
      <p:sp>
        <p:nvSpPr>
          <p:cNvPr id="43" name="TextBox 42">
            <a:extLst>
              <a:ext uri="{FF2B5EF4-FFF2-40B4-BE49-F238E27FC236}">
                <a16:creationId xmlns:a16="http://schemas.microsoft.com/office/drawing/2014/main" id="{BDFCEA0C-960C-43B7-B4A7-868F0C92CF67}"/>
              </a:ext>
            </a:extLst>
          </p:cNvPr>
          <p:cNvSpPr txBox="1"/>
          <p:nvPr/>
        </p:nvSpPr>
        <p:spPr bwMode="auto">
          <a:xfrm>
            <a:off x="4062236" y="3160894"/>
            <a:ext cx="483966" cy="745896"/>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S</a:t>
            </a:r>
            <a:endParaRPr lang="en-US" sz="2400" dirty="0"/>
          </a:p>
          <a:p>
            <a:pPr algn="ctr">
              <a:buClr>
                <a:schemeClr val="tx1"/>
              </a:buClr>
            </a:pPr>
            <a:r>
              <a:rPr lang="en-US" sz="1200" dirty="0"/>
              <a:t>AMF</a:t>
            </a:r>
          </a:p>
          <a:p>
            <a:pPr algn="ctr">
              <a:buClr>
                <a:schemeClr val="tx1"/>
              </a:buClr>
            </a:pPr>
            <a:br>
              <a:rPr lang="en-US" sz="1200" dirty="0"/>
            </a:br>
            <a:br>
              <a:rPr lang="en-US" sz="1200" dirty="0"/>
            </a:br>
            <a:endParaRPr lang="en-US" sz="1200" dirty="0"/>
          </a:p>
        </p:txBody>
      </p:sp>
      <p:cxnSp>
        <p:nvCxnSpPr>
          <p:cNvPr id="44" name="Straight Connector 43">
            <a:extLst>
              <a:ext uri="{FF2B5EF4-FFF2-40B4-BE49-F238E27FC236}">
                <a16:creationId xmlns:a16="http://schemas.microsoft.com/office/drawing/2014/main" id="{2452D27B-DDA9-4B46-AE33-EBB58C67729C}"/>
              </a:ext>
            </a:extLst>
          </p:cNvPr>
          <p:cNvCxnSpPr>
            <a:cxnSpLocks/>
          </p:cNvCxnSpPr>
          <p:nvPr/>
        </p:nvCxnSpPr>
        <p:spPr bwMode="auto">
          <a:xfrm>
            <a:off x="9202063" y="3899718"/>
            <a:ext cx="0" cy="944783"/>
          </a:xfrm>
          <a:prstGeom prst="line">
            <a:avLst/>
          </a:prstGeom>
          <a:solidFill>
            <a:schemeClr val="accent1"/>
          </a:solidFill>
          <a:ln w="12700" cap="flat" cmpd="sng" algn="ctr">
            <a:solidFill>
              <a:schemeClr val="tx1"/>
            </a:solidFill>
            <a:prstDash val="solid"/>
            <a:round/>
            <a:headEnd type="none" w="med" len="med"/>
            <a:tailEnd type="none"/>
          </a:ln>
          <a:effectLst/>
        </p:spPr>
      </p:cxnSp>
      <p:sp>
        <p:nvSpPr>
          <p:cNvPr id="45" name="TextBox 44">
            <a:extLst>
              <a:ext uri="{FF2B5EF4-FFF2-40B4-BE49-F238E27FC236}">
                <a16:creationId xmlns:a16="http://schemas.microsoft.com/office/drawing/2014/main" id="{6F2A3F3E-8109-40E8-AEF4-57D2863429A4}"/>
              </a:ext>
            </a:extLst>
          </p:cNvPr>
          <p:cNvSpPr txBox="1"/>
          <p:nvPr/>
        </p:nvSpPr>
        <p:spPr bwMode="auto">
          <a:xfrm>
            <a:off x="8935157" y="3153822"/>
            <a:ext cx="483966" cy="745896"/>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S</a:t>
            </a:r>
            <a:endParaRPr lang="en-US" sz="2400" dirty="0"/>
          </a:p>
          <a:p>
            <a:pPr algn="ctr">
              <a:buClr>
                <a:schemeClr val="tx1"/>
              </a:buClr>
            </a:pPr>
            <a:r>
              <a:rPr lang="en-US" sz="1200" dirty="0"/>
              <a:t>AAA</a:t>
            </a:r>
          </a:p>
          <a:p>
            <a:pPr algn="ctr">
              <a:buClr>
                <a:schemeClr val="tx1"/>
              </a:buClr>
            </a:pPr>
            <a:br>
              <a:rPr lang="en-US" sz="1200" dirty="0"/>
            </a:br>
            <a:br>
              <a:rPr lang="en-US" sz="1200" dirty="0"/>
            </a:br>
            <a:endParaRPr lang="en-US" sz="1200" dirty="0"/>
          </a:p>
        </p:txBody>
      </p:sp>
      <p:sp>
        <p:nvSpPr>
          <p:cNvPr id="46" name="TextBox 45">
            <a:extLst>
              <a:ext uri="{FF2B5EF4-FFF2-40B4-BE49-F238E27FC236}">
                <a16:creationId xmlns:a16="http://schemas.microsoft.com/office/drawing/2014/main" id="{E6A0DC41-A7D4-4585-96D4-97D57057ACB5}"/>
              </a:ext>
            </a:extLst>
          </p:cNvPr>
          <p:cNvSpPr txBox="1"/>
          <p:nvPr/>
        </p:nvSpPr>
        <p:spPr bwMode="auto">
          <a:xfrm>
            <a:off x="7698165" y="5152000"/>
            <a:ext cx="3132044" cy="461328"/>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400" i="1" dirty="0"/>
              <a:t>Slice specific authentication infrastructure</a:t>
            </a:r>
          </a:p>
        </p:txBody>
      </p:sp>
      <p:cxnSp>
        <p:nvCxnSpPr>
          <p:cNvPr id="47" name="Straight Arrow Connector 46">
            <a:extLst>
              <a:ext uri="{FF2B5EF4-FFF2-40B4-BE49-F238E27FC236}">
                <a16:creationId xmlns:a16="http://schemas.microsoft.com/office/drawing/2014/main" id="{82D4D2B0-A7DB-446E-9B8F-2DC5CDB42FFD}"/>
              </a:ext>
            </a:extLst>
          </p:cNvPr>
          <p:cNvCxnSpPr>
            <a:cxnSpLocks/>
          </p:cNvCxnSpPr>
          <p:nvPr/>
        </p:nvCxnSpPr>
        <p:spPr bwMode="auto">
          <a:xfrm>
            <a:off x="3067530" y="4163521"/>
            <a:ext cx="2538091" cy="0"/>
          </a:xfrm>
          <a:prstGeom prst="straightConnector1">
            <a:avLst/>
          </a:prstGeom>
          <a:solidFill>
            <a:schemeClr val="accent1"/>
          </a:solidFill>
          <a:ln w="12700" cap="flat" cmpd="sng" algn="ctr">
            <a:solidFill>
              <a:schemeClr val="tx1"/>
            </a:solidFill>
            <a:prstDash val="solid"/>
            <a:round/>
            <a:headEnd type="triangle"/>
            <a:tailEnd type="triangle"/>
          </a:ln>
          <a:effectLst/>
        </p:spPr>
      </p:cxnSp>
      <p:sp>
        <p:nvSpPr>
          <p:cNvPr id="48" name="TextBox 47">
            <a:extLst>
              <a:ext uri="{FF2B5EF4-FFF2-40B4-BE49-F238E27FC236}">
                <a16:creationId xmlns:a16="http://schemas.microsoft.com/office/drawing/2014/main" id="{6998D55B-3379-4619-B802-01AD5F4F7A79}"/>
              </a:ext>
            </a:extLst>
          </p:cNvPr>
          <p:cNvSpPr txBox="1"/>
          <p:nvPr/>
        </p:nvSpPr>
        <p:spPr bwMode="auto">
          <a:xfrm>
            <a:off x="3552801" y="4065557"/>
            <a:ext cx="1542151" cy="205372"/>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Primary Authentication</a:t>
            </a:r>
          </a:p>
        </p:txBody>
      </p:sp>
      <p:cxnSp>
        <p:nvCxnSpPr>
          <p:cNvPr id="49" name="Straight Arrow Connector 48">
            <a:extLst>
              <a:ext uri="{FF2B5EF4-FFF2-40B4-BE49-F238E27FC236}">
                <a16:creationId xmlns:a16="http://schemas.microsoft.com/office/drawing/2014/main" id="{CBFB3BD2-A581-4BE6-BC7A-939E0EEDF855}"/>
              </a:ext>
            </a:extLst>
          </p:cNvPr>
          <p:cNvCxnSpPr>
            <a:cxnSpLocks/>
          </p:cNvCxnSpPr>
          <p:nvPr/>
        </p:nvCxnSpPr>
        <p:spPr bwMode="auto">
          <a:xfrm>
            <a:off x="5605621" y="4715421"/>
            <a:ext cx="3596442" cy="0"/>
          </a:xfrm>
          <a:prstGeom prst="straightConnector1">
            <a:avLst/>
          </a:prstGeom>
          <a:solidFill>
            <a:schemeClr val="accent1"/>
          </a:solidFill>
          <a:ln w="12700" cap="flat" cmpd="sng" algn="ctr">
            <a:solidFill>
              <a:srgbClr val="FF0000"/>
            </a:solidFill>
            <a:prstDash val="dash"/>
            <a:round/>
            <a:headEnd type="triangle"/>
            <a:tailEnd type="triangle"/>
          </a:ln>
          <a:effectLst/>
        </p:spPr>
      </p:cxnSp>
      <p:sp>
        <p:nvSpPr>
          <p:cNvPr id="50" name="TextBox 49">
            <a:extLst>
              <a:ext uri="{FF2B5EF4-FFF2-40B4-BE49-F238E27FC236}">
                <a16:creationId xmlns:a16="http://schemas.microsoft.com/office/drawing/2014/main" id="{F6C0B108-EAD6-4009-AACB-7AB91581F4A9}"/>
              </a:ext>
            </a:extLst>
          </p:cNvPr>
          <p:cNvSpPr txBox="1"/>
          <p:nvPr/>
        </p:nvSpPr>
        <p:spPr bwMode="auto">
          <a:xfrm>
            <a:off x="6639909" y="4618283"/>
            <a:ext cx="206924"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solidFill>
                  <a:srgbClr val="FF0000"/>
                </a:solidFill>
              </a:rPr>
              <a:t>?</a:t>
            </a:r>
          </a:p>
        </p:txBody>
      </p:sp>
      <p:sp>
        <p:nvSpPr>
          <p:cNvPr id="51" name="TextBox 50">
            <a:extLst>
              <a:ext uri="{FF2B5EF4-FFF2-40B4-BE49-F238E27FC236}">
                <a16:creationId xmlns:a16="http://schemas.microsoft.com/office/drawing/2014/main" id="{C9F021D9-6ADD-4789-9F22-7B5F5FF7D006}"/>
              </a:ext>
            </a:extLst>
          </p:cNvPr>
          <p:cNvSpPr txBox="1"/>
          <p:nvPr/>
        </p:nvSpPr>
        <p:spPr bwMode="auto">
          <a:xfrm>
            <a:off x="3603044" y="5320390"/>
            <a:ext cx="1381689" cy="224843"/>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400" i="1" dirty="0"/>
              <a:t>5G System</a:t>
            </a:r>
          </a:p>
        </p:txBody>
      </p:sp>
      <p:cxnSp>
        <p:nvCxnSpPr>
          <p:cNvPr id="53" name="Straight Arrow Connector 52">
            <a:extLst>
              <a:ext uri="{FF2B5EF4-FFF2-40B4-BE49-F238E27FC236}">
                <a16:creationId xmlns:a16="http://schemas.microsoft.com/office/drawing/2014/main" id="{3033C01A-C613-435D-95FA-F0AB1909C787}"/>
              </a:ext>
            </a:extLst>
          </p:cNvPr>
          <p:cNvCxnSpPr>
            <a:cxnSpLocks/>
          </p:cNvCxnSpPr>
          <p:nvPr/>
        </p:nvCxnSpPr>
        <p:spPr bwMode="auto">
          <a:xfrm>
            <a:off x="3067530" y="4718854"/>
            <a:ext cx="2538091" cy="0"/>
          </a:xfrm>
          <a:prstGeom prst="straightConnector1">
            <a:avLst/>
          </a:prstGeom>
          <a:solidFill>
            <a:schemeClr val="accent1"/>
          </a:solidFill>
          <a:ln w="12700" cap="flat" cmpd="sng" algn="ctr">
            <a:solidFill>
              <a:srgbClr val="FF0000"/>
            </a:solidFill>
            <a:prstDash val="dash"/>
            <a:round/>
            <a:headEnd type="triangle"/>
            <a:tailEnd type="triangle"/>
          </a:ln>
          <a:effectLst/>
        </p:spPr>
      </p:cxnSp>
      <p:sp>
        <p:nvSpPr>
          <p:cNvPr id="55" name="TextBox 54">
            <a:extLst>
              <a:ext uri="{FF2B5EF4-FFF2-40B4-BE49-F238E27FC236}">
                <a16:creationId xmlns:a16="http://schemas.microsoft.com/office/drawing/2014/main" id="{E412E54F-E01F-42DD-BF02-D81B6AF8CEC1}"/>
              </a:ext>
            </a:extLst>
          </p:cNvPr>
          <p:cNvSpPr txBox="1"/>
          <p:nvPr/>
        </p:nvSpPr>
        <p:spPr bwMode="auto">
          <a:xfrm>
            <a:off x="3804423" y="4530729"/>
            <a:ext cx="1069389" cy="397404"/>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solidFill>
                  <a:srgbClr val="FF0000"/>
                </a:solidFill>
              </a:rPr>
              <a:t>Slice Specific Authentication</a:t>
            </a:r>
          </a:p>
        </p:txBody>
      </p:sp>
      <p:sp>
        <p:nvSpPr>
          <p:cNvPr id="24" name="Title 2">
            <a:extLst>
              <a:ext uri="{FF2B5EF4-FFF2-40B4-BE49-F238E27FC236}">
                <a16:creationId xmlns:a16="http://schemas.microsoft.com/office/drawing/2014/main" id="{A29CDC80-2852-4E3E-8780-87FDD942561D}"/>
              </a:ext>
            </a:extLst>
          </p:cNvPr>
          <p:cNvSpPr>
            <a:spLocks noGrp="1"/>
          </p:cNvSpPr>
          <p:nvPr>
            <p:ph type="title"/>
          </p:nvPr>
        </p:nvSpPr>
        <p:spPr>
          <a:xfrm>
            <a:off x="690420" y="314325"/>
            <a:ext cx="10515600" cy="1325563"/>
          </a:xfrm>
        </p:spPr>
        <p:txBody>
          <a:bodyPr/>
          <a:lstStyle/>
          <a:p>
            <a:r>
              <a:rPr lang="en-US" altLang="ja-JP" sz="4000" dirty="0"/>
              <a:t>Study on Security aspects of </a:t>
            </a:r>
            <a:br>
              <a:rPr lang="en-US" altLang="ja-JP" sz="4000" dirty="0"/>
            </a:br>
            <a:r>
              <a:rPr lang="en-US" altLang="ja-JP" sz="4000" dirty="0"/>
              <a:t>Enhancement of Network Slicing - Overview</a:t>
            </a:r>
            <a:endParaRPr lang="sv-SE" altLang="sv-SE" sz="4000" dirty="0"/>
          </a:p>
        </p:txBody>
      </p:sp>
    </p:spTree>
    <p:extLst>
      <p:ext uri="{BB962C8B-B14F-4D97-AF65-F5344CB8AC3E}">
        <p14:creationId xmlns:p14="http://schemas.microsoft.com/office/powerpoint/2010/main" val="324681279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2">
            <a:extLst>
              <a:ext uri="{FF2B5EF4-FFF2-40B4-BE49-F238E27FC236}">
                <a16:creationId xmlns:a16="http://schemas.microsoft.com/office/drawing/2014/main" id="{EC7272D3-6354-4EE3-8C01-74C97DCE29ED}"/>
              </a:ext>
            </a:extLst>
          </p:cNvPr>
          <p:cNvSpPr>
            <a:spLocks noGrp="1"/>
          </p:cNvSpPr>
          <p:nvPr>
            <p:ph type="title"/>
          </p:nvPr>
        </p:nvSpPr>
        <p:spPr/>
        <p:txBody>
          <a:bodyPr/>
          <a:lstStyle/>
          <a:p>
            <a:r>
              <a:rPr lang="en-US" altLang="ja-JP" sz="4000" dirty="0"/>
              <a:t>User Plane Integrity Protection - Status</a:t>
            </a:r>
            <a:endParaRPr lang="sv-SE" altLang="sv-SE" sz="4000" dirty="0"/>
          </a:p>
        </p:txBody>
      </p:sp>
      <p:sp>
        <p:nvSpPr>
          <p:cNvPr id="36867" name="Content Placeholder 3">
            <a:extLst>
              <a:ext uri="{FF2B5EF4-FFF2-40B4-BE49-F238E27FC236}">
                <a16:creationId xmlns:a16="http://schemas.microsoft.com/office/drawing/2014/main" id="{4CE39F7E-9B3C-4FAD-9903-DDDF3628753E}"/>
              </a:ext>
            </a:extLst>
          </p:cNvPr>
          <p:cNvSpPr>
            <a:spLocks noGrp="1"/>
          </p:cNvSpPr>
          <p:nvPr>
            <p:ph idx="1"/>
          </p:nvPr>
        </p:nvSpPr>
        <p:spPr>
          <a:xfrm>
            <a:off x="838200" y="1825625"/>
            <a:ext cx="5081588" cy="4351338"/>
          </a:xfrm>
        </p:spPr>
        <p:txBody>
          <a:bodyPr/>
          <a:lstStyle/>
          <a:p>
            <a:r>
              <a:rPr lang="sv-SE" altLang="sv-SE" dirty="0"/>
              <a:t>WI code: </a:t>
            </a:r>
          </a:p>
          <a:p>
            <a:pPr lvl="1"/>
            <a:r>
              <a:rPr lang="sv-SE" altLang="sv-SE" dirty="0"/>
              <a:t>FS_UP_IP_Sec</a:t>
            </a:r>
          </a:p>
          <a:p>
            <a:r>
              <a:rPr lang="sv-SE" altLang="sv-SE" dirty="0"/>
              <a:t>Completion rate: </a:t>
            </a:r>
          </a:p>
          <a:p>
            <a:pPr lvl="1"/>
            <a:r>
              <a:rPr lang="sv-SE" altLang="sv-SE" dirty="0"/>
              <a:t>25 </a:t>
            </a:r>
            <a:r>
              <a:rPr lang="en-US" altLang="ja-JP" dirty="0">
                <a:sym typeface="Wingdings" panose="05000000000000000000" pitchFamily="2" charset="2"/>
              </a:rPr>
              <a:t> 50%</a:t>
            </a:r>
          </a:p>
          <a:p>
            <a:r>
              <a:rPr lang="en-US" altLang="ja-JP" dirty="0">
                <a:sym typeface="Wingdings" panose="05000000000000000000" pitchFamily="2" charset="2"/>
              </a:rPr>
              <a:t>Target: </a:t>
            </a:r>
          </a:p>
          <a:p>
            <a:pPr lvl="1"/>
            <a:r>
              <a:rPr lang="en-US" altLang="ja-JP" dirty="0">
                <a:sym typeface="Wingdings" panose="05000000000000000000" pitchFamily="2" charset="2"/>
              </a:rPr>
              <a:t>Sep 19  Dec 19</a:t>
            </a:r>
          </a:p>
          <a:p>
            <a:r>
              <a:rPr lang="en-US" altLang="sv-SE" dirty="0">
                <a:ea typeface="MS PGothic" panose="020B0600070205080204" pitchFamily="34" charset="-128"/>
                <a:sym typeface="Wingdings" panose="05000000000000000000" pitchFamily="2" charset="2"/>
              </a:rPr>
              <a:t>Documents:</a:t>
            </a:r>
          </a:p>
          <a:p>
            <a:pPr lvl="1"/>
            <a:r>
              <a:rPr kumimoji="1" lang="en-US" altLang="ja-JP" dirty="0"/>
              <a:t>TR 33.853 </a:t>
            </a:r>
            <a:r>
              <a:rPr lang="en-US" altLang="ja-JP" dirty="0"/>
              <a:t>Technical report on key issues and potential solutions for Integrity protection of the User Plane</a:t>
            </a:r>
            <a:r>
              <a:rPr lang="en-GB" altLang="ja-JP" dirty="0"/>
              <a:t> </a:t>
            </a:r>
            <a:r>
              <a:rPr lang="en-US" altLang="sv-SE" dirty="0">
                <a:ea typeface="MS PGothic" panose="020B0600070205080204" pitchFamily="34" charset="-128"/>
                <a:sym typeface="Wingdings" panose="05000000000000000000" pitchFamily="2" charset="2"/>
              </a:rPr>
              <a:t> </a:t>
            </a:r>
            <a:endParaRPr lang="sv-SE" altLang="sv-SE" dirty="0"/>
          </a:p>
          <a:p>
            <a:pPr lvl="1"/>
            <a:endParaRPr lang="sv-SE" altLang="sv-SE" dirty="0"/>
          </a:p>
        </p:txBody>
      </p:sp>
      <p:sp>
        <p:nvSpPr>
          <p:cNvPr id="36868" name="Content Placeholder 4">
            <a:extLst>
              <a:ext uri="{FF2B5EF4-FFF2-40B4-BE49-F238E27FC236}">
                <a16:creationId xmlns:a16="http://schemas.microsoft.com/office/drawing/2014/main" id="{776B8B07-D91F-4A14-9906-A95509476727}"/>
              </a:ext>
            </a:extLst>
          </p:cNvPr>
          <p:cNvSpPr>
            <a:spLocks noGrp="1"/>
          </p:cNvSpPr>
          <p:nvPr>
            <p:ph idx="10"/>
          </p:nvPr>
        </p:nvSpPr>
        <p:spPr>
          <a:xfrm>
            <a:off x="6272213" y="1825625"/>
            <a:ext cx="5081587" cy="4351338"/>
          </a:xfrm>
        </p:spPr>
        <p:txBody>
          <a:bodyPr/>
          <a:lstStyle/>
          <a:p>
            <a:r>
              <a:rPr lang="sv-SE" altLang="sv-SE" dirty="0"/>
              <a:t>TR 33.853:</a:t>
            </a:r>
          </a:p>
          <a:p>
            <a:pPr lvl="1"/>
            <a:r>
              <a:rPr lang="sv-SE" altLang="sv-SE" dirty="0"/>
              <a:t>5 </a:t>
            </a:r>
            <a:r>
              <a:rPr lang="en-US" altLang="ja-JP" dirty="0">
                <a:sym typeface="Wingdings" panose="05000000000000000000" pitchFamily="2" charset="2"/>
              </a:rPr>
              <a:t> 6 </a:t>
            </a:r>
            <a:r>
              <a:rPr lang="sv-SE" altLang="sv-SE" dirty="0"/>
              <a:t>Key issues</a:t>
            </a:r>
          </a:p>
          <a:p>
            <a:pPr lvl="1"/>
            <a:r>
              <a:rPr lang="sv-SE" altLang="sv-SE" dirty="0"/>
              <a:t>2 </a:t>
            </a:r>
            <a:r>
              <a:rPr lang="en-US" altLang="ja-JP" dirty="0">
                <a:sym typeface="Wingdings" panose="05000000000000000000" pitchFamily="2" charset="2"/>
              </a:rPr>
              <a:t> 7 </a:t>
            </a:r>
            <a:r>
              <a:rPr lang="sv-SE" altLang="sv-SE" dirty="0"/>
              <a:t>Solutions</a:t>
            </a:r>
          </a:p>
          <a:p>
            <a:pPr lvl="1"/>
            <a:r>
              <a:rPr lang="sv-SE" altLang="sv-SE" dirty="0"/>
              <a:t>0 Conclusions</a:t>
            </a:r>
          </a:p>
        </p:txBody>
      </p:sp>
    </p:spTree>
  </p:cSld>
  <p:clrMapOvr>
    <a:masterClrMapping/>
  </p:clrMapOvr>
  <p:transition>
    <p:wipe dir="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Rectangle 50">
            <a:extLst>
              <a:ext uri="{FF2B5EF4-FFF2-40B4-BE49-F238E27FC236}">
                <a16:creationId xmlns:a16="http://schemas.microsoft.com/office/drawing/2014/main" id="{3B130A80-F594-4DB7-8B8A-23420ECD17F6}"/>
              </a:ext>
            </a:extLst>
          </p:cNvPr>
          <p:cNvSpPr/>
          <p:nvPr/>
        </p:nvSpPr>
        <p:spPr bwMode="auto">
          <a:xfrm>
            <a:off x="8485059" y="3447687"/>
            <a:ext cx="1455473" cy="1128171"/>
          </a:xfrm>
          <a:prstGeom prst="rect">
            <a:avLst/>
          </a:prstGeom>
          <a:solidFill>
            <a:schemeClr val="tx1">
              <a:lumMod val="10000"/>
              <a:lumOff val="90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sp>
        <p:nvSpPr>
          <p:cNvPr id="49" name="Rectangle 48">
            <a:extLst>
              <a:ext uri="{FF2B5EF4-FFF2-40B4-BE49-F238E27FC236}">
                <a16:creationId xmlns:a16="http://schemas.microsoft.com/office/drawing/2014/main" id="{7E825739-2285-447E-BA21-28E14D09A234}"/>
              </a:ext>
            </a:extLst>
          </p:cNvPr>
          <p:cNvSpPr/>
          <p:nvPr/>
        </p:nvSpPr>
        <p:spPr bwMode="auto">
          <a:xfrm>
            <a:off x="5093211" y="3447687"/>
            <a:ext cx="2658319" cy="1128171"/>
          </a:xfrm>
          <a:prstGeom prst="rect">
            <a:avLst/>
          </a:prstGeom>
          <a:solidFill>
            <a:schemeClr val="tx1">
              <a:lumMod val="10000"/>
              <a:lumOff val="90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sp>
        <p:nvSpPr>
          <p:cNvPr id="3" name="Content Placeholder 2">
            <a:extLst>
              <a:ext uri="{FF2B5EF4-FFF2-40B4-BE49-F238E27FC236}">
                <a16:creationId xmlns:a16="http://schemas.microsoft.com/office/drawing/2014/main" id="{3A781273-66B6-4B55-86B6-644BEC846472}"/>
              </a:ext>
            </a:extLst>
          </p:cNvPr>
          <p:cNvSpPr>
            <a:spLocks noGrp="1"/>
          </p:cNvSpPr>
          <p:nvPr>
            <p:ph sz="half" idx="1"/>
          </p:nvPr>
        </p:nvSpPr>
        <p:spPr>
          <a:xfrm>
            <a:off x="479425" y="1844675"/>
            <a:ext cx="3951333" cy="4392612"/>
          </a:xfrm>
        </p:spPr>
        <p:txBody>
          <a:bodyPr/>
          <a:lstStyle/>
          <a:p>
            <a:r>
              <a:rPr lang="sv-SE" dirty="0"/>
              <a:t>Two main topics:</a:t>
            </a:r>
          </a:p>
          <a:p>
            <a:pPr marL="827088" lvl="1" indent="-457200">
              <a:buFont typeface="+mj-lt"/>
              <a:buAutoNum type="arabicPeriod"/>
            </a:pPr>
            <a:r>
              <a:rPr lang="sv-SE" dirty="0"/>
              <a:t>Support of full rate UP integrity protection</a:t>
            </a:r>
          </a:p>
          <a:p>
            <a:pPr marL="827088" lvl="1" indent="-457200">
              <a:buFont typeface="+mj-lt"/>
              <a:buAutoNum type="arabicPeriod"/>
            </a:pPr>
            <a:endParaRPr lang="sv-SE" dirty="0"/>
          </a:p>
          <a:p>
            <a:pPr marL="827088" lvl="1" indent="-457200">
              <a:buFont typeface="+mj-lt"/>
              <a:buAutoNum type="arabicPeriod"/>
            </a:pPr>
            <a:r>
              <a:rPr lang="sv-SE" dirty="0"/>
              <a:t>Introduction of UP integrity protection in LTE (connected to 5GC and EPC)</a:t>
            </a:r>
          </a:p>
          <a:p>
            <a:endParaRPr lang="sv-SE" dirty="0"/>
          </a:p>
        </p:txBody>
      </p:sp>
      <p:sp>
        <p:nvSpPr>
          <p:cNvPr id="6" name="TextBox 5">
            <a:extLst>
              <a:ext uri="{FF2B5EF4-FFF2-40B4-BE49-F238E27FC236}">
                <a16:creationId xmlns:a16="http://schemas.microsoft.com/office/drawing/2014/main" id="{26411529-6273-4CF6-8930-1B18312B0C40}"/>
              </a:ext>
            </a:extLst>
          </p:cNvPr>
          <p:cNvSpPr txBox="1"/>
          <p:nvPr/>
        </p:nvSpPr>
        <p:spPr bwMode="auto">
          <a:xfrm>
            <a:off x="10188843" y="1841530"/>
            <a:ext cx="1283804" cy="497558"/>
          </a:xfrm>
          <a:prstGeom prst="rect">
            <a:avLst/>
          </a:prstGeom>
          <a:solidFill>
            <a:schemeClr val="accent2"/>
          </a:solidFill>
          <a:ln w="12700">
            <a:noFill/>
            <a:miter lim="800000"/>
            <a:headEnd/>
            <a:tailEnd/>
          </a:ln>
        </p:spPr>
        <p:txBody>
          <a:bodyPr vert="horz" wrap="none" lIns="72000" tIns="36000" rIns="73152" bIns="36576" numCol="1" rtlCol="0" anchor="t" anchorCtr="0" compatLnSpc="1">
            <a:prstTxWarp prst="textNoShape">
              <a:avLst/>
            </a:prstTxWarp>
            <a:noAutofit/>
          </a:bodyPr>
          <a:lstStyle/>
          <a:p>
            <a:pPr>
              <a:buClr>
                <a:schemeClr val="tx1"/>
              </a:buClr>
            </a:pPr>
            <a:r>
              <a:rPr lang="sv-SE" b="1" dirty="0">
                <a:solidFill>
                  <a:schemeClr val="bg1"/>
                </a:solidFill>
              </a:rPr>
              <a:t>TR </a:t>
            </a:r>
            <a:r>
              <a:rPr lang="sv-SE" b="1" dirty="0">
                <a:hlinkClick r:id="rId2"/>
              </a:rPr>
              <a:t>33.853</a:t>
            </a:r>
            <a:endParaRPr lang="sv-SE" sz="2000" b="1" dirty="0">
              <a:solidFill>
                <a:schemeClr val="accent1">
                  <a:lumMod val="75000"/>
                </a:schemeClr>
              </a:solidFill>
            </a:endParaRPr>
          </a:p>
        </p:txBody>
      </p:sp>
      <p:pic>
        <p:nvPicPr>
          <p:cNvPr id="5" name="Graphic 4">
            <a:extLst>
              <a:ext uri="{FF2B5EF4-FFF2-40B4-BE49-F238E27FC236}">
                <a16:creationId xmlns:a16="http://schemas.microsoft.com/office/drawing/2014/main" id="{048F5C7C-1C4F-4513-80F4-54EC5F9FA944}"/>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174163" y="5103471"/>
            <a:ext cx="306991" cy="429787"/>
          </a:xfrm>
          <a:prstGeom prst="rect">
            <a:avLst/>
          </a:prstGeom>
        </p:spPr>
      </p:pic>
      <p:sp>
        <p:nvSpPr>
          <p:cNvPr id="15" name="Freeform 34">
            <a:extLst>
              <a:ext uri="{FF2B5EF4-FFF2-40B4-BE49-F238E27FC236}">
                <a16:creationId xmlns:a16="http://schemas.microsoft.com/office/drawing/2014/main" id="{A8EF3753-9996-4369-8B1E-B94C67CBC7F5}"/>
              </a:ext>
            </a:extLst>
          </p:cNvPr>
          <p:cNvSpPr>
            <a:spLocks noChangeAspect="1"/>
          </p:cNvSpPr>
          <p:nvPr/>
        </p:nvSpPr>
        <p:spPr bwMode="auto">
          <a:xfrm>
            <a:off x="5158563" y="1848682"/>
            <a:ext cx="1283804" cy="980814"/>
          </a:xfrm>
          <a:custGeom>
            <a:avLst/>
            <a:gdLst>
              <a:gd name="T0" fmla="*/ 15322411 w 522"/>
              <a:gd name="T1" fmla="*/ 59674397 h 399"/>
              <a:gd name="T2" fmla="*/ 4342078 w 522"/>
              <a:gd name="T3" fmla="*/ 44798810 h 399"/>
              <a:gd name="T4" fmla="*/ 0 w 522"/>
              <a:gd name="T5" fmla="*/ 34281387 h 399"/>
              <a:gd name="T6" fmla="*/ 13445428 w 522"/>
              <a:gd name="T7" fmla="*/ 18556182 h 399"/>
              <a:gd name="T8" fmla="*/ 25222172 w 522"/>
              <a:gd name="T9" fmla="*/ 6870450 h 399"/>
              <a:gd name="T10" fmla="*/ 46815215 w 522"/>
              <a:gd name="T11" fmla="*/ 0 h 399"/>
              <a:gd name="T12" fmla="*/ 63288766 w 522"/>
              <a:gd name="T13" fmla="*/ 12029493 h 399"/>
              <a:gd name="T14" fmla="*/ 72398755 w 522"/>
              <a:gd name="T15" fmla="*/ 14239600 h 399"/>
              <a:gd name="T16" fmla="*/ 72664127 w 522"/>
              <a:gd name="T17" fmla="*/ 16070027 h 399"/>
              <a:gd name="T18" fmla="*/ 70827127 w 522"/>
              <a:gd name="T19" fmla="*/ 16343079 h 399"/>
              <a:gd name="T20" fmla="*/ 62629961 w 522"/>
              <a:gd name="T21" fmla="*/ 14718417 h 399"/>
              <a:gd name="T22" fmla="*/ 61056958 w 522"/>
              <a:gd name="T23" fmla="*/ 13728968 h 399"/>
              <a:gd name="T24" fmla="*/ 33482122 w 522"/>
              <a:gd name="T25" fmla="*/ 11543714 h 399"/>
              <a:gd name="T26" fmla="*/ 32488820 w 522"/>
              <a:gd name="T27" fmla="*/ 12179925 h 399"/>
              <a:gd name="T28" fmla="*/ 25222172 w 522"/>
              <a:gd name="T29" fmla="*/ 9566315 h 399"/>
              <a:gd name="T30" fmla="*/ 16166319 w 522"/>
              <a:gd name="T31" fmla="*/ 18556182 h 399"/>
              <a:gd name="T32" fmla="*/ 16166319 w 522"/>
              <a:gd name="T33" fmla="*/ 21233511 h 399"/>
              <a:gd name="T34" fmla="*/ 15171460 w 522"/>
              <a:gd name="T35" fmla="*/ 21746290 h 399"/>
              <a:gd name="T36" fmla="*/ 6693185 w 522"/>
              <a:gd name="T37" fmla="*/ 43474041 h 399"/>
              <a:gd name="T38" fmla="*/ 7061207 w 522"/>
              <a:gd name="T39" fmla="*/ 44949086 h 399"/>
              <a:gd name="T40" fmla="*/ 15322411 w 522"/>
              <a:gd name="T41" fmla="*/ 57005579 h 399"/>
              <a:gd name="T42" fmla="*/ 18890363 w 522"/>
              <a:gd name="T43" fmla="*/ 56345442 h 399"/>
              <a:gd name="T44" fmla="*/ 20728615 w 522"/>
              <a:gd name="T45" fmla="*/ 57005579 h 399"/>
              <a:gd name="T46" fmla="*/ 31006315 w 522"/>
              <a:gd name="T47" fmla="*/ 63989791 h 399"/>
              <a:gd name="T48" fmla="*/ 40750026 w 522"/>
              <a:gd name="T49" fmla="*/ 58986125 h 399"/>
              <a:gd name="T50" fmla="*/ 41749956 w 522"/>
              <a:gd name="T51" fmla="*/ 59314265 h 399"/>
              <a:gd name="T52" fmla="*/ 57914511 w 522"/>
              <a:gd name="T53" fmla="*/ 56495062 h 399"/>
              <a:gd name="T54" fmla="*/ 58910619 w 522"/>
              <a:gd name="T55" fmla="*/ 55859731 h 399"/>
              <a:gd name="T56" fmla="*/ 66484669 w 522"/>
              <a:gd name="T57" fmla="*/ 58324971 h 399"/>
              <a:gd name="T58" fmla="*/ 76585036 w 522"/>
              <a:gd name="T59" fmla="*/ 48279962 h 399"/>
              <a:gd name="T60" fmla="*/ 77737381 w 522"/>
              <a:gd name="T61" fmla="*/ 46806105 h 399"/>
              <a:gd name="T62" fmla="*/ 85155076 w 522"/>
              <a:gd name="T63" fmla="*/ 38294923 h 399"/>
              <a:gd name="T64" fmla="*/ 76585036 w 522"/>
              <a:gd name="T65" fmla="*/ 29241337 h 399"/>
              <a:gd name="T66" fmla="*/ 76228470 w 522"/>
              <a:gd name="T67" fmla="*/ 28249952 h 399"/>
              <a:gd name="T68" fmla="*/ 74390161 w 522"/>
              <a:gd name="T69" fmla="*/ 19880759 h 399"/>
              <a:gd name="T70" fmla="*/ 74747809 w 522"/>
              <a:gd name="T71" fmla="*/ 17899842 h 399"/>
              <a:gd name="T72" fmla="*/ 79087081 w 522"/>
              <a:gd name="T73" fmla="*/ 26420054 h 399"/>
              <a:gd name="T74" fmla="*/ 79087081 w 522"/>
              <a:gd name="T75" fmla="*/ 27411003 h 399"/>
              <a:gd name="T76" fmla="*/ 79304899 w 522"/>
              <a:gd name="T77" fmla="*/ 49118805 h 399"/>
              <a:gd name="T78" fmla="*/ 66484669 w 522"/>
              <a:gd name="T79" fmla="*/ 61019112 h 399"/>
              <a:gd name="T80" fmla="*/ 48438070 w 522"/>
              <a:gd name="T81" fmla="*/ 64343038 h 399"/>
              <a:gd name="T82" fmla="*/ 41262602 w 522"/>
              <a:gd name="T83" fmla="*/ 62160644 h 399"/>
              <a:gd name="T84" fmla="*/ 18668376 w 522"/>
              <a:gd name="T85" fmla="*/ 59190764 h 39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522"/>
              <a:gd name="T130" fmla="*/ 0 h 399"/>
              <a:gd name="T131" fmla="*/ 522 w 522"/>
              <a:gd name="T132" fmla="*/ 399 h 39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522" h="399">
                <a:moveTo>
                  <a:pt x="111" y="354"/>
                </a:moveTo>
                <a:cubicBezTo>
                  <a:pt x="105" y="356"/>
                  <a:pt x="98" y="357"/>
                  <a:pt x="91" y="357"/>
                </a:cubicBezTo>
                <a:cubicBezTo>
                  <a:pt x="91" y="357"/>
                  <a:pt x="91" y="357"/>
                  <a:pt x="91" y="357"/>
                </a:cubicBezTo>
                <a:cubicBezTo>
                  <a:pt x="53" y="357"/>
                  <a:pt x="23" y="326"/>
                  <a:pt x="23" y="288"/>
                </a:cubicBezTo>
                <a:cubicBezTo>
                  <a:pt x="23" y="288"/>
                  <a:pt x="23" y="288"/>
                  <a:pt x="23" y="288"/>
                </a:cubicBezTo>
                <a:cubicBezTo>
                  <a:pt x="23" y="281"/>
                  <a:pt x="24" y="275"/>
                  <a:pt x="26" y="268"/>
                </a:cubicBezTo>
                <a:cubicBezTo>
                  <a:pt x="26" y="268"/>
                  <a:pt x="26" y="268"/>
                  <a:pt x="26" y="268"/>
                </a:cubicBezTo>
                <a:cubicBezTo>
                  <a:pt x="10" y="252"/>
                  <a:pt x="0" y="230"/>
                  <a:pt x="0" y="205"/>
                </a:cubicBezTo>
                <a:cubicBezTo>
                  <a:pt x="0" y="205"/>
                  <a:pt x="0" y="205"/>
                  <a:pt x="0" y="205"/>
                </a:cubicBezTo>
                <a:cubicBezTo>
                  <a:pt x="0" y="159"/>
                  <a:pt x="35" y="120"/>
                  <a:pt x="81" y="115"/>
                </a:cubicBezTo>
                <a:cubicBezTo>
                  <a:pt x="81" y="115"/>
                  <a:pt x="81" y="115"/>
                  <a:pt x="81" y="115"/>
                </a:cubicBezTo>
                <a:cubicBezTo>
                  <a:pt x="80" y="114"/>
                  <a:pt x="80" y="112"/>
                  <a:pt x="80" y="111"/>
                </a:cubicBezTo>
                <a:cubicBezTo>
                  <a:pt x="80" y="111"/>
                  <a:pt x="80" y="111"/>
                  <a:pt x="80" y="111"/>
                </a:cubicBezTo>
                <a:cubicBezTo>
                  <a:pt x="80" y="72"/>
                  <a:pt x="111" y="41"/>
                  <a:pt x="150" y="41"/>
                </a:cubicBezTo>
                <a:cubicBezTo>
                  <a:pt x="150" y="41"/>
                  <a:pt x="150" y="41"/>
                  <a:pt x="150" y="41"/>
                </a:cubicBezTo>
                <a:cubicBezTo>
                  <a:pt x="164" y="41"/>
                  <a:pt x="177" y="46"/>
                  <a:pt x="188" y="53"/>
                </a:cubicBezTo>
                <a:cubicBezTo>
                  <a:pt x="188" y="53"/>
                  <a:pt x="188" y="53"/>
                  <a:pt x="188" y="53"/>
                </a:cubicBezTo>
                <a:cubicBezTo>
                  <a:pt x="206" y="21"/>
                  <a:pt x="240" y="0"/>
                  <a:pt x="278" y="0"/>
                </a:cubicBezTo>
                <a:cubicBezTo>
                  <a:pt x="278" y="0"/>
                  <a:pt x="278" y="0"/>
                  <a:pt x="278" y="0"/>
                </a:cubicBezTo>
                <a:cubicBezTo>
                  <a:pt x="324" y="0"/>
                  <a:pt x="363" y="30"/>
                  <a:pt x="376" y="72"/>
                </a:cubicBezTo>
                <a:cubicBezTo>
                  <a:pt x="376" y="72"/>
                  <a:pt x="376" y="72"/>
                  <a:pt x="376" y="72"/>
                </a:cubicBezTo>
                <a:cubicBezTo>
                  <a:pt x="379" y="72"/>
                  <a:pt x="381" y="71"/>
                  <a:pt x="383" y="71"/>
                </a:cubicBezTo>
                <a:cubicBezTo>
                  <a:pt x="383" y="71"/>
                  <a:pt x="383" y="71"/>
                  <a:pt x="383" y="71"/>
                </a:cubicBezTo>
                <a:cubicBezTo>
                  <a:pt x="400" y="71"/>
                  <a:pt x="416" y="76"/>
                  <a:pt x="430" y="85"/>
                </a:cubicBezTo>
                <a:cubicBezTo>
                  <a:pt x="430" y="85"/>
                  <a:pt x="430" y="85"/>
                  <a:pt x="430" y="85"/>
                </a:cubicBezTo>
                <a:cubicBezTo>
                  <a:pt x="430" y="85"/>
                  <a:pt x="430" y="85"/>
                  <a:pt x="430" y="85"/>
                </a:cubicBezTo>
                <a:cubicBezTo>
                  <a:pt x="433" y="87"/>
                  <a:pt x="434" y="92"/>
                  <a:pt x="432" y="96"/>
                </a:cubicBezTo>
                <a:cubicBezTo>
                  <a:pt x="432" y="96"/>
                  <a:pt x="432" y="96"/>
                  <a:pt x="432" y="96"/>
                </a:cubicBezTo>
                <a:cubicBezTo>
                  <a:pt x="430" y="100"/>
                  <a:pt x="425" y="101"/>
                  <a:pt x="421" y="98"/>
                </a:cubicBezTo>
                <a:cubicBezTo>
                  <a:pt x="421" y="98"/>
                  <a:pt x="421" y="98"/>
                  <a:pt x="421" y="98"/>
                </a:cubicBezTo>
                <a:cubicBezTo>
                  <a:pt x="410" y="91"/>
                  <a:pt x="397" y="87"/>
                  <a:pt x="383" y="87"/>
                </a:cubicBezTo>
                <a:cubicBezTo>
                  <a:pt x="383" y="87"/>
                  <a:pt x="383" y="87"/>
                  <a:pt x="383" y="87"/>
                </a:cubicBezTo>
                <a:cubicBezTo>
                  <a:pt x="379" y="87"/>
                  <a:pt x="376" y="88"/>
                  <a:pt x="372" y="88"/>
                </a:cubicBezTo>
                <a:cubicBezTo>
                  <a:pt x="372" y="88"/>
                  <a:pt x="372" y="88"/>
                  <a:pt x="372" y="88"/>
                </a:cubicBezTo>
                <a:cubicBezTo>
                  <a:pt x="368" y="89"/>
                  <a:pt x="364" y="86"/>
                  <a:pt x="363" y="82"/>
                </a:cubicBezTo>
                <a:cubicBezTo>
                  <a:pt x="363" y="82"/>
                  <a:pt x="363" y="82"/>
                  <a:pt x="363" y="82"/>
                </a:cubicBezTo>
                <a:cubicBezTo>
                  <a:pt x="354" y="44"/>
                  <a:pt x="319" y="16"/>
                  <a:pt x="278" y="16"/>
                </a:cubicBezTo>
                <a:cubicBezTo>
                  <a:pt x="278" y="16"/>
                  <a:pt x="278" y="16"/>
                  <a:pt x="278" y="16"/>
                </a:cubicBezTo>
                <a:cubicBezTo>
                  <a:pt x="242" y="16"/>
                  <a:pt x="212" y="38"/>
                  <a:pt x="199" y="69"/>
                </a:cubicBezTo>
                <a:cubicBezTo>
                  <a:pt x="199" y="69"/>
                  <a:pt x="199" y="69"/>
                  <a:pt x="199" y="69"/>
                </a:cubicBezTo>
                <a:cubicBezTo>
                  <a:pt x="198" y="71"/>
                  <a:pt x="195" y="73"/>
                  <a:pt x="193" y="73"/>
                </a:cubicBezTo>
                <a:cubicBezTo>
                  <a:pt x="193" y="73"/>
                  <a:pt x="193" y="73"/>
                  <a:pt x="193" y="73"/>
                </a:cubicBezTo>
                <a:cubicBezTo>
                  <a:pt x="190" y="74"/>
                  <a:pt x="188" y="73"/>
                  <a:pt x="186" y="72"/>
                </a:cubicBezTo>
                <a:cubicBezTo>
                  <a:pt x="186" y="72"/>
                  <a:pt x="186" y="72"/>
                  <a:pt x="186" y="72"/>
                </a:cubicBezTo>
                <a:cubicBezTo>
                  <a:pt x="176" y="63"/>
                  <a:pt x="164" y="57"/>
                  <a:pt x="150" y="57"/>
                </a:cubicBezTo>
                <a:cubicBezTo>
                  <a:pt x="150" y="57"/>
                  <a:pt x="150" y="57"/>
                  <a:pt x="150" y="57"/>
                </a:cubicBezTo>
                <a:cubicBezTo>
                  <a:pt x="120" y="57"/>
                  <a:pt x="96" y="81"/>
                  <a:pt x="96" y="111"/>
                </a:cubicBezTo>
                <a:cubicBezTo>
                  <a:pt x="96" y="111"/>
                  <a:pt x="96" y="111"/>
                  <a:pt x="96" y="111"/>
                </a:cubicBezTo>
                <a:cubicBezTo>
                  <a:pt x="96" y="114"/>
                  <a:pt x="97" y="118"/>
                  <a:pt x="97" y="121"/>
                </a:cubicBezTo>
                <a:cubicBezTo>
                  <a:pt x="97" y="121"/>
                  <a:pt x="97" y="121"/>
                  <a:pt x="97" y="121"/>
                </a:cubicBezTo>
                <a:cubicBezTo>
                  <a:pt x="98" y="123"/>
                  <a:pt x="97" y="126"/>
                  <a:pt x="96" y="127"/>
                </a:cubicBezTo>
                <a:cubicBezTo>
                  <a:pt x="96" y="127"/>
                  <a:pt x="96" y="127"/>
                  <a:pt x="96" y="127"/>
                </a:cubicBezTo>
                <a:cubicBezTo>
                  <a:pt x="94" y="129"/>
                  <a:pt x="92" y="130"/>
                  <a:pt x="90" y="130"/>
                </a:cubicBezTo>
                <a:cubicBezTo>
                  <a:pt x="90" y="130"/>
                  <a:pt x="90" y="130"/>
                  <a:pt x="90" y="130"/>
                </a:cubicBezTo>
                <a:cubicBezTo>
                  <a:pt x="49" y="131"/>
                  <a:pt x="16" y="164"/>
                  <a:pt x="16" y="205"/>
                </a:cubicBezTo>
                <a:cubicBezTo>
                  <a:pt x="16" y="205"/>
                  <a:pt x="16" y="205"/>
                  <a:pt x="16" y="205"/>
                </a:cubicBezTo>
                <a:cubicBezTo>
                  <a:pt x="16" y="227"/>
                  <a:pt x="25" y="247"/>
                  <a:pt x="40" y="260"/>
                </a:cubicBezTo>
                <a:cubicBezTo>
                  <a:pt x="40" y="260"/>
                  <a:pt x="40" y="260"/>
                  <a:pt x="40" y="260"/>
                </a:cubicBezTo>
                <a:cubicBezTo>
                  <a:pt x="43" y="263"/>
                  <a:pt x="43" y="266"/>
                  <a:pt x="42" y="269"/>
                </a:cubicBezTo>
                <a:cubicBezTo>
                  <a:pt x="42" y="269"/>
                  <a:pt x="42" y="269"/>
                  <a:pt x="42" y="269"/>
                </a:cubicBezTo>
                <a:cubicBezTo>
                  <a:pt x="40" y="275"/>
                  <a:pt x="39" y="282"/>
                  <a:pt x="39" y="288"/>
                </a:cubicBezTo>
                <a:cubicBezTo>
                  <a:pt x="39" y="288"/>
                  <a:pt x="39" y="288"/>
                  <a:pt x="39" y="288"/>
                </a:cubicBezTo>
                <a:cubicBezTo>
                  <a:pt x="39" y="318"/>
                  <a:pt x="62" y="341"/>
                  <a:pt x="91" y="341"/>
                </a:cubicBezTo>
                <a:cubicBezTo>
                  <a:pt x="91" y="341"/>
                  <a:pt x="91" y="341"/>
                  <a:pt x="91" y="341"/>
                </a:cubicBezTo>
                <a:cubicBezTo>
                  <a:pt x="99" y="341"/>
                  <a:pt x="106" y="340"/>
                  <a:pt x="112" y="337"/>
                </a:cubicBezTo>
                <a:cubicBezTo>
                  <a:pt x="112" y="337"/>
                  <a:pt x="112" y="337"/>
                  <a:pt x="112" y="337"/>
                </a:cubicBezTo>
                <a:cubicBezTo>
                  <a:pt x="114" y="336"/>
                  <a:pt x="116" y="336"/>
                  <a:pt x="118" y="337"/>
                </a:cubicBezTo>
                <a:cubicBezTo>
                  <a:pt x="118" y="337"/>
                  <a:pt x="118" y="337"/>
                  <a:pt x="118" y="337"/>
                </a:cubicBezTo>
                <a:cubicBezTo>
                  <a:pt x="120" y="338"/>
                  <a:pt x="122" y="339"/>
                  <a:pt x="123" y="341"/>
                </a:cubicBezTo>
                <a:cubicBezTo>
                  <a:pt x="123" y="341"/>
                  <a:pt x="123" y="341"/>
                  <a:pt x="123" y="341"/>
                </a:cubicBezTo>
                <a:cubicBezTo>
                  <a:pt x="132" y="366"/>
                  <a:pt x="156" y="383"/>
                  <a:pt x="184" y="383"/>
                </a:cubicBezTo>
                <a:cubicBezTo>
                  <a:pt x="184" y="383"/>
                  <a:pt x="184" y="383"/>
                  <a:pt x="184" y="383"/>
                </a:cubicBezTo>
                <a:cubicBezTo>
                  <a:pt x="206" y="383"/>
                  <a:pt x="225" y="373"/>
                  <a:pt x="237" y="357"/>
                </a:cubicBezTo>
                <a:cubicBezTo>
                  <a:pt x="237" y="357"/>
                  <a:pt x="237" y="357"/>
                  <a:pt x="237" y="357"/>
                </a:cubicBezTo>
                <a:cubicBezTo>
                  <a:pt x="238" y="355"/>
                  <a:pt x="240" y="354"/>
                  <a:pt x="242" y="353"/>
                </a:cubicBezTo>
                <a:cubicBezTo>
                  <a:pt x="242" y="353"/>
                  <a:pt x="242" y="353"/>
                  <a:pt x="242" y="353"/>
                </a:cubicBezTo>
                <a:cubicBezTo>
                  <a:pt x="244" y="353"/>
                  <a:pt x="246" y="354"/>
                  <a:pt x="248" y="355"/>
                </a:cubicBezTo>
                <a:cubicBezTo>
                  <a:pt x="248" y="355"/>
                  <a:pt x="248" y="355"/>
                  <a:pt x="248" y="355"/>
                </a:cubicBezTo>
                <a:cubicBezTo>
                  <a:pt x="259" y="364"/>
                  <a:pt x="273" y="369"/>
                  <a:pt x="288" y="369"/>
                </a:cubicBezTo>
                <a:cubicBezTo>
                  <a:pt x="288" y="369"/>
                  <a:pt x="288" y="369"/>
                  <a:pt x="288" y="369"/>
                </a:cubicBezTo>
                <a:cubicBezTo>
                  <a:pt x="312" y="369"/>
                  <a:pt x="333" y="356"/>
                  <a:pt x="344" y="338"/>
                </a:cubicBezTo>
                <a:cubicBezTo>
                  <a:pt x="344" y="338"/>
                  <a:pt x="344" y="338"/>
                  <a:pt x="344" y="338"/>
                </a:cubicBezTo>
                <a:cubicBezTo>
                  <a:pt x="345" y="336"/>
                  <a:pt x="347" y="334"/>
                  <a:pt x="350" y="334"/>
                </a:cubicBezTo>
                <a:cubicBezTo>
                  <a:pt x="350" y="334"/>
                  <a:pt x="350" y="334"/>
                  <a:pt x="350" y="334"/>
                </a:cubicBezTo>
                <a:cubicBezTo>
                  <a:pt x="352" y="334"/>
                  <a:pt x="354" y="334"/>
                  <a:pt x="356" y="336"/>
                </a:cubicBezTo>
                <a:cubicBezTo>
                  <a:pt x="356" y="336"/>
                  <a:pt x="356" y="336"/>
                  <a:pt x="356" y="336"/>
                </a:cubicBezTo>
                <a:cubicBezTo>
                  <a:pt x="367" y="344"/>
                  <a:pt x="380" y="349"/>
                  <a:pt x="395" y="349"/>
                </a:cubicBezTo>
                <a:cubicBezTo>
                  <a:pt x="395" y="349"/>
                  <a:pt x="395" y="349"/>
                  <a:pt x="395" y="349"/>
                </a:cubicBezTo>
                <a:cubicBezTo>
                  <a:pt x="428" y="349"/>
                  <a:pt x="455" y="322"/>
                  <a:pt x="455" y="289"/>
                </a:cubicBezTo>
                <a:cubicBezTo>
                  <a:pt x="455" y="289"/>
                  <a:pt x="455" y="289"/>
                  <a:pt x="455" y="289"/>
                </a:cubicBezTo>
                <a:cubicBezTo>
                  <a:pt x="455" y="289"/>
                  <a:pt x="455" y="288"/>
                  <a:pt x="455" y="288"/>
                </a:cubicBezTo>
                <a:cubicBezTo>
                  <a:pt x="455" y="288"/>
                  <a:pt x="455" y="288"/>
                  <a:pt x="455" y="288"/>
                </a:cubicBezTo>
                <a:cubicBezTo>
                  <a:pt x="455" y="284"/>
                  <a:pt x="458" y="280"/>
                  <a:pt x="462" y="280"/>
                </a:cubicBezTo>
                <a:cubicBezTo>
                  <a:pt x="462" y="280"/>
                  <a:pt x="462" y="280"/>
                  <a:pt x="462" y="280"/>
                </a:cubicBezTo>
                <a:cubicBezTo>
                  <a:pt x="487" y="276"/>
                  <a:pt x="506" y="255"/>
                  <a:pt x="506" y="229"/>
                </a:cubicBezTo>
                <a:cubicBezTo>
                  <a:pt x="506" y="229"/>
                  <a:pt x="506" y="229"/>
                  <a:pt x="506" y="229"/>
                </a:cubicBezTo>
                <a:cubicBezTo>
                  <a:pt x="506" y="203"/>
                  <a:pt x="486" y="181"/>
                  <a:pt x="460" y="178"/>
                </a:cubicBezTo>
                <a:cubicBezTo>
                  <a:pt x="460" y="178"/>
                  <a:pt x="460" y="178"/>
                  <a:pt x="460" y="178"/>
                </a:cubicBezTo>
                <a:cubicBezTo>
                  <a:pt x="458" y="178"/>
                  <a:pt x="456" y="177"/>
                  <a:pt x="455" y="175"/>
                </a:cubicBezTo>
                <a:cubicBezTo>
                  <a:pt x="455" y="175"/>
                  <a:pt x="455" y="175"/>
                  <a:pt x="455" y="175"/>
                </a:cubicBezTo>
                <a:cubicBezTo>
                  <a:pt x="453" y="173"/>
                  <a:pt x="453" y="171"/>
                  <a:pt x="453" y="169"/>
                </a:cubicBezTo>
                <a:cubicBezTo>
                  <a:pt x="453" y="169"/>
                  <a:pt x="453" y="169"/>
                  <a:pt x="453" y="169"/>
                </a:cubicBezTo>
                <a:cubicBezTo>
                  <a:pt x="454" y="165"/>
                  <a:pt x="454" y="162"/>
                  <a:pt x="454" y="158"/>
                </a:cubicBezTo>
                <a:cubicBezTo>
                  <a:pt x="454" y="158"/>
                  <a:pt x="454" y="158"/>
                  <a:pt x="454" y="158"/>
                </a:cubicBezTo>
                <a:cubicBezTo>
                  <a:pt x="454" y="143"/>
                  <a:pt x="449" y="130"/>
                  <a:pt x="442" y="119"/>
                </a:cubicBezTo>
                <a:cubicBezTo>
                  <a:pt x="442" y="119"/>
                  <a:pt x="442" y="119"/>
                  <a:pt x="442" y="119"/>
                </a:cubicBezTo>
                <a:cubicBezTo>
                  <a:pt x="439" y="115"/>
                  <a:pt x="440" y="110"/>
                  <a:pt x="444" y="107"/>
                </a:cubicBezTo>
                <a:cubicBezTo>
                  <a:pt x="444" y="107"/>
                  <a:pt x="444" y="107"/>
                  <a:pt x="444" y="107"/>
                </a:cubicBezTo>
                <a:cubicBezTo>
                  <a:pt x="448" y="105"/>
                  <a:pt x="453" y="106"/>
                  <a:pt x="455" y="110"/>
                </a:cubicBezTo>
                <a:cubicBezTo>
                  <a:pt x="455" y="110"/>
                  <a:pt x="455" y="110"/>
                  <a:pt x="455" y="110"/>
                </a:cubicBezTo>
                <a:cubicBezTo>
                  <a:pt x="464" y="123"/>
                  <a:pt x="470" y="140"/>
                  <a:pt x="470" y="158"/>
                </a:cubicBezTo>
                <a:cubicBezTo>
                  <a:pt x="470" y="158"/>
                  <a:pt x="470" y="158"/>
                  <a:pt x="470" y="158"/>
                </a:cubicBezTo>
                <a:cubicBezTo>
                  <a:pt x="470" y="160"/>
                  <a:pt x="470" y="162"/>
                  <a:pt x="470" y="164"/>
                </a:cubicBezTo>
                <a:cubicBezTo>
                  <a:pt x="470" y="164"/>
                  <a:pt x="470" y="164"/>
                  <a:pt x="470" y="164"/>
                </a:cubicBezTo>
                <a:cubicBezTo>
                  <a:pt x="500" y="170"/>
                  <a:pt x="522" y="197"/>
                  <a:pt x="522" y="229"/>
                </a:cubicBezTo>
                <a:cubicBezTo>
                  <a:pt x="522" y="229"/>
                  <a:pt x="522" y="229"/>
                  <a:pt x="522" y="229"/>
                </a:cubicBezTo>
                <a:cubicBezTo>
                  <a:pt x="522" y="261"/>
                  <a:pt x="500" y="287"/>
                  <a:pt x="471" y="294"/>
                </a:cubicBezTo>
                <a:cubicBezTo>
                  <a:pt x="471" y="294"/>
                  <a:pt x="471" y="294"/>
                  <a:pt x="471" y="294"/>
                </a:cubicBezTo>
                <a:cubicBezTo>
                  <a:pt x="468" y="334"/>
                  <a:pt x="435" y="365"/>
                  <a:pt x="395" y="365"/>
                </a:cubicBezTo>
                <a:cubicBezTo>
                  <a:pt x="395" y="365"/>
                  <a:pt x="395" y="365"/>
                  <a:pt x="395" y="365"/>
                </a:cubicBezTo>
                <a:cubicBezTo>
                  <a:pt x="379" y="365"/>
                  <a:pt x="365" y="361"/>
                  <a:pt x="353" y="353"/>
                </a:cubicBezTo>
                <a:cubicBezTo>
                  <a:pt x="353" y="353"/>
                  <a:pt x="353" y="353"/>
                  <a:pt x="353" y="353"/>
                </a:cubicBezTo>
                <a:cubicBezTo>
                  <a:pt x="338" y="372"/>
                  <a:pt x="315" y="385"/>
                  <a:pt x="288" y="385"/>
                </a:cubicBezTo>
                <a:cubicBezTo>
                  <a:pt x="288" y="385"/>
                  <a:pt x="288" y="385"/>
                  <a:pt x="288" y="385"/>
                </a:cubicBezTo>
                <a:cubicBezTo>
                  <a:pt x="272" y="385"/>
                  <a:pt x="257" y="380"/>
                  <a:pt x="245" y="372"/>
                </a:cubicBezTo>
                <a:cubicBezTo>
                  <a:pt x="245" y="372"/>
                  <a:pt x="245" y="372"/>
                  <a:pt x="245" y="372"/>
                </a:cubicBezTo>
                <a:cubicBezTo>
                  <a:pt x="230" y="389"/>
                  <a:pt x="208" y="399"/>
                  <a:pt x="184" y="399"/>
                </a:cubicBezTo>
                <a:cubicBezTo>
                  <a:pt x="184" y="399"/>
                  <a:pt x="184" y="399"/>
                  <a:pt x="184" y="399"/>
                </a:cubicBezTo>
                <a:cubicBezTo>
                  <a:pt x="152" y="399"/>
                  <a:pt x="125" y="381"/>
                  <a:pt x="111" y="354"/>
                </a:cubicBezTo>
                <a:close/>
              </a:path>
            </a:pathLst>
          </a:custGeom>
          <a:solidFill>
            <a:schemeClr val="tx1"/>
          </a:solidFill>
          <a:ln>
            <a:noFill/>
          </a:ln>
        </p:spPr>
        <p:txBody>
          <a:bodyPr anchor="ctr"/>
          <a:lstStyle/>
          <a:p>
            <a:endParaRPr lang="en-US" sz="1600"/>
          </a:p>
        </p:txBody>
      </p:sp>
      <p:sp>
        <p:nvSpPr>
          <p:cNvPr id="16" name="Freeform 34">
            <a:extLst>
              <a:ext uri="{FF2B5EF4-FFF2-40B4-BE49-F238E27FC236}">
                <a16:creationId xmlns:a16="http://schemas.microsoft.com/office/drawing/2014/main" id="{0995E358-C031-444E-A445-762D6F78DEC3}"/>
              </a:ext>
            </a:extLst>
          </p:cNvPr>
          <p:cNvSpPr>
            <a:spLocks noChangeAspect="1"/>
          </p:cNvSpPr>
          <p:nvPr/>
        </p:nvSpPr>
        <p:spPr bwMode="auto">
          <a:xfrm>
            <a:off x="8277940" y="1848682"/>
            <a:ext cx="1283804" cy="980814"/>
          </a:xfrm>
          <a:custGeom>
            <a:avLst/>
            <a:gdLst>
              <a:gd name="T0" fmla="*/ 15322411 w 522"/>
              <a:gd name="T1" fmla="*/ 59674397 h 399"/>
              <a:gd name="T2" fmla="*/ 4342078 w 522"/>
              <a:gd name="T3" fmla="*/ 44798810 h 399"/>
              <a:gd name="T4" fmla="*/ 0 w 522"/>
              <a:gd name="T5" fmla="*/ 34281387 h 399"/>
              <a:gd name="T6" fmla="*/ 13445428 w 522"/>
              <a:gd name="T7" fmla="*/ 18556182 h 399"/>
              <a:gd name="T8" fmla="*/ 25222172 w 522"/>
              <a:gd name="T9" fmla="*/ 6870450 h 399"/>
              <a:gd name="T10" fmla="*/ 46815215 w 522"/>
              <a:gd name="T11" fmla="*/ 0 h 399"/>
              <a:gd name="T12" fmla="*/ 63288766 w 522"/>
              <a:gd name="T13" fmla="*/ 12029493 h 399"/>
              <a:gd name="T14" fmla="*/ 72398755 w 522"/>
              <a:gd name="T15" fmla="*/ 14239600 h 399"/>
              <a:gd name="T16" fmla="*/ 72664127 w 522"/>
              <a:gd name="T17" fmla="*/ 16070027 h 399"/>
              <a:gd name="T18" fmla="*/ 70827127 w 522"/>
              <a:gd name="T19" fmla="*/ 16343079 h 399"/>
              <a:gd name="T20" fmla="*/ 62629961 w 522"/>
              <a:gd name="T21" fmla="*/ 14718417 h 399"/>
              <a:gd name="T22" fmla="*/ 61056958 w 522"/>
              <a:gd name="T23" fmla="*/ 13728968 h 399"/>
              <a:gd name="T24" fmla="*/ 33482122 w 522"/>
              <a:gd name="T25" fmla="*/ 11543714 h 399"/>
              <a:gd name="T26" fmla="*/ 32488820 w 522"/>
              <a:gd name="T27" fmla="*/ 12179925 h 399"/>
              <a:gd name="T28" fmla="*/ 25222172 w 522"/>
              <a:gd name="T29" fmla="*/ 9566315 h 399"/>
              <a:gd name="T30" fmla="*/ 16166319 w 522"/>
              <a:gd name="T31" fmla="*/ 18556182 h 399"/>
              <a:gd name="T32" fmla="*/ 16166319 w 522"/>
              <a:gd name="T33" fmla="*/ 21233511 h 399"/>
              <a:gd name="T34" fmla="*/ 15171460 w 522"/>
              <a:gd name="T35" fmla="*/ 21746290 h 399"/>
              <a:gd name="T36" fmla="*/ 6693185 w 522"/>
              <a:gd name="T37" fmla="*/ 43474041 h 399"/>
              <a:gd name="T38" fmla="*/ 7061207 w 522"/>
              <a:gd name="T39" fmla="*/ 44949086 h 399"/>
              <a:gd name="T40" fmla="*/ 15322411 w 522"/>
              <a:gd name="T41" fmla="*/ 57005579 h 399"/>
              <a:gd name="T42" fmla="*/ 18890363 w 522"/>
              <a:gd name="T43" fmla="*/ 56345442 h 399"/>
              <a:gd name="T44" fmla="*/ 20728615 w 522"/>
              <a:gd name="T45" fmla="*/ 57005579 h 399"/>
              <a:gd name="T46" fmla="*/ 31006315 w 522"/>
              <a:gd name="T47" fmla="*/ 63989791 h 399"/>
              <a:gd name="T48" fmla="*/ 40750026 w 522"/>
              <a:gd name="T49" fmla="*/ 58986125 h 399"/>
              <a:gd name="T50" fmla="*/ 41749956 w 522"/>
              <a:gd name="T51" fmla="*/ 59314265 h 399"/>
              <a:gd name="T52" fmla="*/ 57914511 w 522"/>
              <a:gd name="T53" fmla="*/ 56495062 h 399"/>
              <a:gd name="T54" fmla="*/ 58910619 w 522"/>
              <a:gd name="T55" fmla="*/ 55859731 h 399"/>
              <a:gd name="T56" fmla="*/ 66484669 w 522"/>
              <a:gd name="T57" fmla="*/ 58324971 h 399"/>
              <a:gd name="T58" fmla="*/ 76585036 w 522"/>
              <a:gd name="T59" fmla="*/ 48279962 h 399"/>
              <a:gd name="T60" fmla="*/ 77737381 w 522"/>
              <a:gd name="T61" fmla="*/ 46806105 h 399"/>
              <a:gd name="T62" fmla="*/ 85155076 w 522"/>
              <a:gd name="T63" fmla="*/ 38294923 h 399"/>
              <a:gd name="T64" fmla="*/ 76585036 w 522"/>
              <a:gd name="T65" fmla="*/ 29241337 h 399"/>
              <a:gd name="T66" fmla="*/ 76228470 w 522"/>
              <a:gd name="T67" fmla="*/ 28249952 h 399"/>
              <a:gd name="T68" fmla="*/ 74390161 w 522"/>
              <a:gd name="T69" fmla="*/ 19880759 h 399"/>
              <a:gd name="T70" fmla="*/ 74747809 w 522"/>
              <a:gd name="T71" fmla="*/ 17899842 h 399"/>
              <a:gd name="T72" fmla="*/ 79087081 w 522"/>
              <a:gd name="T73" fmla="*/ 26420054 h 399"/>
              <a:gd name="T74" fmla="*/ 79087081 w 522"/>
              <a:gd name="T75" fmla="*/ 27411003 h 399"/>
              <a:gd name="T76" fmla="*/ 79304899 w 522"/>
              <a:gd name="T77" fmla="*/ 49118805 h 399"/>
              <a:gd name="T78" fmla="*/ 66484669 w 522"/>
              <a:gd name="T79" fmla="*/ 61019112 h 399"/>
              <a:gd name="T80" fmla="*/ 48438070 w 522"/>
              <a:gd name="T81" fmla="*/ 64343038 h 399"/>
              <a:gd name="T82" fmla="*/ 41262602 w 522"/>
              <a:gd name="T83" fmla="*/ 62160644 h 399"/>
              <a:gd name="T84" fmla="*/ 18668376 w 522"/>
              <a:gd name="T85" fmla="*/ 59190764 h 39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522"/>
              <a:gd name="T130" fmla="*/ 0 h 399"/>
              <a:gd name="T131" fmla="*/ 522 w 522"/>
              <a:gd name="T132" fmla="*/ 399 h 39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522" h="399">
                <a:moveTo>
                  <a:pt x="111" y="354"/>
                </a:moveTo>
                <a:cubicBezTo>
                  <a:pt x="105" y="356"/>
                  <a:pt x="98" y="357"/>
                  <a:pt x="91" y="357"/>
                </a:cubicBezTo>
                <a:cubicBezTo>
                  <a:pt x="91" y="357"/>
                  <a:pt x="91" y="357"/>
                  <a:pt x="91" y="357"/>
                </a:cubicBezTo>
                <a:cubicBezTo>
                  <a:pt x="53" y="357"/>
                  <a:pt x="23" y="326"/>
                  <a:pt x="23" y="288"/>
                </a:cubicBezTo>
                <a:cubicBezTo>
                  <a:pt x="23" y="288"/>
                  <a:pt x="23" y="288"/>
                  <a:pt x="23" y="288"/>
                </a:cubicBezTo>
                <a:cubicBezTo>
                  <a:pt x="23" y="281"/>
                  <a:pt x="24" y="275"/>
                  <a:pt x="26" y="268"/>
                </a:cubicBezTo>
                <a:cubicBezTo>
                  <a:pt x="26" y="268"/>
                  <a:pt x="26" y="268"/>
                  <a:pt x="26" y="268"/>
                </a:cubicBezTo>
                <a:cubicBezTo>
                  <a:pt x="10" y="252"/>
                  <a:pt x="0" y="230"/>
                  <a:pt x="0" y="205"/>
                </a:cubicBezTo>
                <a:cubicBezTo>
                  <a:pt x="0" y="205"/>
                  <a:pt x="0" y="205"/>
                  <a:pt x="0" y="205"/>
                </a:cubicBezTo>
                <a:cubicBezTo>
                  <a:pt x="0" y="159"/>
                  <a:pt x="35" y="120"/>
                  <a:pt x="81" y="115"/>
                </a:cubicBezTo>
                <a:cubicBezTo>
                  <a:pt x="81" y="115"/>
                  <a:pt x="81" y="115"/>
                  <a:pt x="81" y="115"/>
                </a:cubicBezTo>
                <a:cubicBezTo>
                  <a:pt x="80" y="114"/>
                  <a:pt x="80" y="112"/>
                  <a:pt x="80" y="111"/>
                </a:cubicBezTo>
                <a:cubicBezTo>
                  <a:pt x="80" y="111"/>
                  <a:pt x="80" y="111"/>
                  <a:pt x="80" y="111"/>
                </a:cubicBezTo>
                <a:cubicBezTo>
                  <a:pt x="80" y="72"/>
                  <a:pt x="111" y="41"/>
                  <a:pt x="150" y="41"/>
                </a:cubicBezTo>
                <a:cubicBezTo>
                  <a:pt x="150" y="41"/>
                  <a:pt x="150" y="41"/>
                  <a:pt x="150" y="41"/>
                </a:cubicBezTo>
                <a:cubicBezTo>
                  <a:pt x="164" y="41"/>
                  <a:pt x="177" y="46"/>
                  <a:pt x="188" y="53"/>
                </a:cubicBezTo>
                <a:cubicBezTo>
                  <a:pt x="188" y="53"/>
                  <a:pt x="188" y="53"/>
                  <a:pt x="188" y="53"/>
                </a:cubicBezTo>
                <a:cubicBezTo>
                  <a:pt x="206" y="21"/>
                  <a:pt x="240" y="0"/>
                  <a:pt x="278" y="0"/>
                </a:cubicBezTo>
                <a:cubicBezTo>
                  <a:pt x="278" y="0"/>
                  <a:pt x="278" y="0"/>
                  <a:pt x="278" y="0"/>
                </a:cubicBezTo>
                <a:cubicBezTo>
                  <a:pt x="324" y="0"/>
                  <a:pt x="363" y="30"/>
                  <a:pt x="376" y="72"/>
                </a:cubicBezTo>
                <a:cubicBezTo>
                  <a:pt x="376" y="72"/>
                  <a:pt x="376" y="72"/>
                  <a:pt x="376" y="72"/>
                </a:cubicBezTo>
                <a:cubicBezTo>
                  <a:pt x="379" y="72"/>
                  <a:pt x="381" y="71"/>
                  <a:pt x="383" y="71"/>
                </a:cubicBezTo>
                <a:cubicBezTo>
                  <a:pt x="383" y="71"/>
                  <a:pt x="383" y="71"/>
                  <a:pt x="383" y="71"/>
                </a:cubicBezTo>
                <a:cubicBezTo>
                  <a:pt x="400" y="71"/>
                  <a:pt x="416" y="76"/>
                  <a:pt x="430" y="85"/>
                </a:cubicBezTo>
                <a:cubicBezTo>
                  <a:pt x="430" y="85"/>
                  <a:pt x="430" y="85"/>
                  <a:pt x="430" y="85"/>
                </a:cubicBezTo>
                <a:cubicBezTo>
                  <a:pt x="430" y="85"/>
                  <a:pt x="430" y="85"/>
                  <a:pt x="430" y="85"/>
                </a:cubicBezTo>
                <a:cubicBezTo>
                  <a:pt x="433" y="87"/>
                  <a:pt x="434" y="92"/>
                  <a:pt x="432" y="96"/>
                </a:cubicBezTo>
                <a:cubicBezTo>
                  <a:pt x="432" y="96"/>
                  <a:pt x="432" y="96"/>
                  <a:pt x="432" y="96"/>
                </a:cubicBezTo>
                <a:cubicBezTo>
                  <a:pt x="430" y="100"/>
                  <a:pt x="425" y="101"/>
                  <a:pt x="421" y="98"/>
                </a:cubicBezTo>
                <a:cubicBezTo>
                  <a:pt x="421" y="98"/>
                  <a:pt x="421" y="98"/>
                  <a:pt x="421" y="98"/>
                </a:cubicBezTo>
                <a:cubicBezTo>
                  <a:pt x="410" y="91"/>
                  <a:pt x="397" y="87"/>
                  <a:pt x="383" y="87"/>
                </a:cubicBezTo>
                <a:cubicBezTo>
                  <a:pt x="383" y="87"/>
                  <a:pt x="383" y="87"/>
                  <a:pt x="383" y="87"/>
                </a:cubicBezTo>
                <a:cubicBezTo>
                  <a:pt x="379" y="87"/>
                  <a:pt x="376" y="88"/>
                  <a:pt x="372" y="88"/>
                </a:cubicBezTo>
                <a:cubicBezTo>
                  <a:pt x="372" y="88"/>
                  <a:pt x="372" y="88"/>
                  <a:pt x="372" y="88"/>
                </a:cubicBezTo>
                <a:cubicBezTo>
                  <a:pt x="368" y="89"/>
                  <a:pt x="364" y="86"/>
                  <a:pt x="363" y="82"/>
                </a:cubicBezTo>
                <a:cubicBezTo>
                  <a:pt x="363" y="82"/>
                  <a:pt x="363" y="82"/>
                  <a:pt x="363" y="82"/>
                </a:cubicBezTo>
                <a:cubicBezTo>
                  <a:pt x="354" y="44"/>
                  <a:pt x="319" y="16"/>
                  <a:pt x="278" y="16"/>
                </a:cubicBezTo>
                <a:cubicBezTo>
                  <a:pt x="278" y="16"/>
                  <a:pt x="278" y="16"/>
                  <a:pt x="278" y="16"/>
                </a:cubicBezTo>
                <a:cubicBezTo>
                  <a:pt x="242" y="16"/>
                  <a:pt x="212" y="38"/>
                  <a:pt x="199" y="69"/>
                </a:cubicBezTo>
                <a:cubicBezTo>
                  <a:pt x="199" y="69"/>
                  <a:pt x="199" y="69"/>
                  <a:pt x="199" y="69"/>
                </a:cubicBezTo>
                <a:cubicBezTo>
                  <a:pt x="198" y="71"/>
                  <a:pt x="195" y="73"/>
                  <a:pt x="193" y="73"/>
                </a:cubicBezTo>
                <a:cubicBezTo>
                  <a:pt x="193" y="73"/>
                  <a:pt x="193" y="73"/>
                  <a:pt x="193" y="73"/>
                </a:cubicBezTo>
                <a:cubicBezTo>
                  <a:pt x="190" y="74"/>
                  <a:pt x="188" y="73"/>
                  <a:pt x="186" y="72"/>
                </a:cubicBezTo>
                <a:cubicBezTo>
                  <a:pt x="186" y="72"/>
                  <a:pt x="186" y="72"/>
                  <a:pt x="186" y="72"/>
                </a:cubicBezTo>
                <a:cubicBezTo>
                  <a:pt x="176" y="63"/>
                  <a:pt x="164" y="57"/>
                  <a:pt x="150" y="57"/>
                </a:cubicBezTo>
                <a:cubicBezTo>
                  <a:pt x="150" y="57"/>
                  <a:pt x="150" y="57"/>
                  <a:pt x="150" y="57"/>
                </a:cubicBezTo>
                <a:cubicBezTo>
                  <a:pt x="120" y="57"/>
                  <a:pt x="96" y="81"/>
                  <a:pt x="96" y="111"/>
                </a:cubicBezTo>
                <a:cubicBezTo>
                  <a:pt x="96" y="111"/>
                  <a:pt x="96" y="111"/>
                  <a:pt x="96" y="111"/>
                </a:cubicBezTo>
                <a:cubicBezTo>
                  <a:pt x="96" y="114"/>
                  <a:pt x="97" y="118"/>
                  <a:pt x="97" y="121"/>
                </a:cubicBezTo>
                <a:cubicBezTo>
                  <a:pt x="97" y="121"/>
                  <a:pt x="97" y="121"/>
                  <a:pt x="97" y="121"/>
                </a:cubicBezTo>
                <a:cubicBezTo>
                  <a:pt x="98" y="123"/>
                  <a:pt x="97" y="126"/>
                  <a:pt x="96" y="127"/>
                </a:cubicBezTo>
                <a:cubicBezTo>
                  <a:pt x="96" y="127"/>
                  <a:pt x="96" y="127"/>
                  <a:pt x="96" y="127"/>
                </a:cubicBezTo>
                <a:cubicBezTo>
                  <a:pt x="94" y="129"/>
                  <a:pt x="92" y="130"/>
                  <a:pt x="90" y="130"/>
                </a:cubicBezTo>
                <a:cubicBezTo>
                  <a:pt x="90" y="130"/>
                  <a:pt x="90" y="130"/>
                  <a:pt x="90" y="130"/>
                </a:cubicBezTo>
                <a:cubicBezTo>
                  <a:pt x="49" y="131"/>
                  <a:pt x="16" y="164"/>
                  <a:pt x="16" y="205"/>
                </a:cubicBezTo>
                <a:cubicBezTo>
                  <a:pt x="16" y="205"/>
                  <a:pt x="16" y="205"/>
                  <a:pt x="16" y="205"/>
                </a:cubicBezTo>
                <a:cubicBezTo>
                  <a:pt x="16" y="227"/>
                  <a:pt x="25" y="247"/>
                  <a:pt x="40" y="260"/>
                </a:cubicBezTo>
                <a:cubicBezTo>
                  <a:pt x="40" y="260"/>
                  <a:pt x="40" y="260"/>
                  <a:pt x="40" y="260"/>
                </a:cubicBezTo>
                <a:cubicBezTo>
                  <a:pt x="43" y="263"/>
                  <a:pt x="43" y="266"/>
                  <a:pt x="42" y="269"/>
                </a:cubicBezTo>
                <a:cubicBezTo>
                  <a:pt x="42" y="269"/>
                  <a:pt x="42" y="269"/>
                  <a:pt x="42" y="269"/>
                </a:cubicBezTo>
                <a:cubicBezTo>
                  <a:pt x="40" y="275"/>
                  <a:pt x="39" y="282"/>
                  <a:pt x="39" y="288"/>
                </a:cubicBezTo>
                <a:cubicBezTo>
                  <a:pt x="39" y="288"/>
                  <a:pt x="39" y="288"/>
                  <a:pt x="39" y="288"/>
                </a:cubicBezTo>
                <a:cubicBezTo>
                  <a:pt x="39" y="318"/>
                  <a:pt x="62" y="341"/>
                  <a:pt x="91" y="341"/>
                </a:cubicBezTo>
                <a:cubicBezTo>
                  <a:pt x="91" y="341"/>
                  <a:pt x="91" y="341"/>
                  <a:pt x="91" y="341"/>
                </a:cubicBezTo>
                <a:cubicBezTo>
                  <a:pt x="99" y="341"/>
                  <a:pt x="106" y="340"/>
                  <a:pt x="112" y="337"/>
                </a:cubicBezTo>
                <a:cubicBezTo>
                  <a:pt x="112" y="337"/>
                  <a:pt x="112" y="337"/>
                  <a:pt x="112" y="337"/>
                </a:cubicBezTo>
                <a:cubicBezTo>
                  <a:pt x="114" y="336"/>
                  <a:pt x="116" y="336"/>
                  <a:pt x="118" y="337"/>
                </a:cubicBezTo>
                <a:cubicBezTo>
                  <a:pt x="118" y="337"/>
                  <a:pt x="118" y="337"/>
                  <a:pt x="118" y="337"/>
                </a:cubicBezTo>
                <a:cubicBezTo>
                  <a:pt x="120" y="338"/>
                  <a:pt x="122" y="339"/>
                  <a:pt x="123" y="341"/>
                </a:cubicBezTo>
                <a:cubicBezTo>
                  <a:pt x="123" y="341"/>
                  <a:pt x="123" y="341"/>
                  <a:pt x="123" y="341"/>
                </a:cubicBezTo>
                <a:cubicBezTo>
                  <a:pt x="132" y="366"/>
                  <a:pt x="156" y="383"/>
                  <a:pt x="184" y="383"/>
                </a:cubicBezTo>
                <a:cubicBezTo>
                  <a:pt x="184" y="383"/>
                  <a:pt x="184" y="383"/>
                  <a:pt x="184" y="383"/>
                </a:cubicBezTo>
                <a:cubicBezTo>
                  <a:pt x="206" y="383"/>
                  <a:pt x="225" y="373"/>
                  <a:pt x="237" y="357"/>
                </a:cubicBezTo>
                <a:cubicBezTo>
                  <a:pt x="237" y="357"/>
                  <a:pt x="237" y="357"/>
                  <a:pt x="237" y="357"/>
                </a:cubicBezTo>
                <a:cubicBezTo>
                  <a:pt x="238" y="355"/>
                  <a:pt x="240" y="354"/>
                  <a:pt x="242" y="353"/>
                </a:cubicBezTo>
                <a:cubicBezTo>
                  <a:pt x="242" y="353"/>
                  <a:pt x="242" y="353"/>
                  <a:pt x="242" y="353"/>
                </a:cubicBezTo>
                <a:cubicBezTo>
                  <a:pt x="244" y="353"/>
                  <a:pt x="246" y="354"/>
                  <a:pt x="248" y="355"/>
                </a:cubicBezTo>
                <a:cubicBezTo>
                  <a:pt x="248" y="355"/>
                  <a:pt x="248" y="355"/>
                  <a:pt x="248" y="355"/>
                </a:cubicBezTo>
                <a:cubicBezTo>
                  <a:pt x="259" y="364"/>
                  <a:pt x="273" y="369"/>
                  <a:pt x="288" y="369"/>
                </a:cubicBezTo>
                <a:cubicBezTo>
                  <a:pt x="288" y="369"/>
                  <a:pt x="288" y="369"/>
                  <a:pt x="288" y="369"/>
                </a:cubicBezTo>
                <a:cubicBezTo>
                  <a:pt x="312" y="369"/>
                  <a:pt x="333" y="356"/>
                  <a:pt x="344" y="338"/>
                </a:cubicBezTo>
                <a:cubicBezTo>
                  <a:pt x="344" y="338"/>
                  <a:pt x="344" y="338"/>
                  <a:pt x="344" y="338"/>
                </a:cubicBezTo>
                <a:cubicBezTo>
                  <a:pt x="345" y="336"/>
                  <a:pt x="347" y="334"/>
                  <a:pt x="350" y="334"/>
                </a:cubicBezTo>
                <a:cubicBezTo>
                  <a:pt x="350" y="334"/>
                  <a:pt x="350" y="334"/>
                  <a:pt x="350" y="334"/>
                </a:cubicBezTo>
                <a:cubicBezTo>
                  <a:pt x="352" y="334"/>
                  <a:pt x="354" y="334"/>
                  <a:pt x="356" y="336"/>
                </a:cubicBezTo>
                <a:cubicBezTo>
                  <a:pt x="356" y="336"/>
                  <a:pt x="356" y="336"/>
                  <a:pt x="356" y="336"/>
                </a:cubicBezTo>
                <a:cubicBezTo>
                  <a:pt x="367" y="344"/>
                  <a:pt x="380" y="349"/>
                  <a:pt x="395" y="349"/>
                </a:cubicBezTo>
                <a:cubicBezTo>
                  <a:pt x="395" y="349"/>
                  <a:pt x="395" y="349"/>
                  <a:pt x="395" y="349"/>
                </a:cubicBezTo>
                <a:cubicBezTo>
                  <a:pt x="428" y="349"/>
                  <a:pt x="455" y="322"/>
                  <a:pt x="455" y="289"/>
                </a:cubicBezTo>
                <a:cubicBezTo>
                  <a:pt x="455" y="289"/>
                  <a:pt x="455" y="289"/>
                  <a:pt x="455" y="289"/>
                </a:cubicBezTo>
                <a:cubicBezTo>
                  <a:pt x="455" y="289"/>
                  <a:pt x="455" y="288"/>
                  <a:pt x="455" y="288"/>
                </a:cubicBezTo>
                <a:cubicBezTo>
                  <a:pt x="455" y="288"/>
                  <a:pt x="455" y="288"/>
                  <a:pt x="455" y="288"/>
                </a:cubicBezTo>
                <a:cubicBezTo>
                  <a:pt x="455" y="284"/>
                  <a:pt x="458" y="280"/>
                  <a:pt x="462" y="280"/>
                </a:cubicBezTo>
                <a:cubicBezTo>
                  <a:pt x="462" y="280"/>
                  <a:pt x="462" y="280"/>
                  <a:pt x="462" y="280"/>
                </a:cubicBezTo>
                <a:cubicBezTo>
                  <a:pt x="487" y="276"/>
                  <a:pt x="506" y="255"/>
                  <a:pt x="506" y="229"/>
                </a:cubicBezTo>
                <a:cubicBezTo>
                  <a:pt x="506" y="229"/>
                  <a:pt x="506" y="229"/>
                  <a:pt x="506" y="229"/>
                </a:cubicBezTo>
                <a:cubicBezTo>
                  <a:pt x="506" y="203"/>
                  <a:pt x="486" y="181"/>
                  <a:pt x="460" y="178"/>
                </a:cubicBezTo>
                <a:cubicBezTo>
                  <a:pt x="460" y="178"/>
                  <a:pt x="460" y="178"/>
                  <a:pt x="460" y="178"/>
                </a:cubicBezTo>
                <a:cubicBezTo>
                  <a:pt x="458" y="178"/>
                  <a:pt x="456" y="177"/>
                  <a:pt x="455" y="175"/>
                </a:cubicBezTo>
                <a:cubicBezTo>
                  <a:pt x="455" y="175"/>
                  <a:pt x="455" y="175"/>
                  <a:pt x="455" y="175"/>
                </a:cubicBezTo>
                <a:cubicBezTo>
                  <a:pt x="453" y="173"/>
                  <a:pt x="453" y="171"/>
                  <a:pt x="453" y="169"/>
                </a:cubicBezTo>
                <a:cubicBezTo>
                  <a:pt x="453" y="169"/>
                  <a:pt x="453" y="169"/>
                  <a:pt x="453" y="169"/>
                </a:cubicBezTo>
                <a:cubicBezTo>
                  <a:pt x="454" y="165"/>
                  <a:pt x="454" y="162"/>
                  <a:pt x="454" y="158"/>
                </a:cubicBezTo>
                <a:cubicBezTo>
                  <a:pt x="454" y="158"/>
                  <a:pt x="454" y="158"/>
                  <a:pt x="454" y="158"/>
                </a:cubicBezTo>
                <a:cubicBezTo>
                  <a:pt x="454" y="143"/>
                  <a:pt x="449" y="130"/>
                  <a:pt x="442" y="119"/>
                </a:cubicBezTo>
                <a:cubicBezTo>
                  <a:pt x="442" y="119"/>
                  <a:pt x="442" y="119"/>
                  <a:pt x="442" y="119"/>
                </a:cubicBezTo>
                <a:cubicBezTo>
                  <a:pt x="439" y="115"/>
                  <a:pt x="440" y="110"/>
                  <a:pt x="444" y="107"/>
                </a:cubicBezTo>
                <a:cubicBezTo>
                  <a:pt x="444" y="107"/>
                  <a:pt x="444" y="107"/>
                  <a:pt x="444" y="107"/>
                </a:cubicBezTo>
                <a:cubicBezTo>
                  <a:pt x="448" y="105"/>
                  <a:pt x="453" y="106"/>
                  <a:pt x="455" y="110"/>
                </a:cubicBezTo>
                <a:cubicBezTo>
                  <a:pt x="455" y="110"/>
                  <a:pt x="455" y="110"/>
                  <a:pt x="455" y="110"/>
                </a:cubicBezTo>
                <a:cubicBezTo>
                  <a:pt x="464" y="123"/>
                  <a:pt x="470" y="140"/>
                  <a:pt x="470" y="158"/>
                </a:cubicBezTo>
                <a:cubicBezTo>
                  <a:pt x="470" y="158"/>
                  <a:pt x="470" y="158"/>
                  <a:pt x="470" y="158"/>
                </a:cubicBezTo>
                <a:cubicBezTo>
                  <a:pt x="470" y="160"/>
                  <a:pt x="470" y="162"/>
                  <a:pt x="470" y="164"/>
                </a:cubicBezTo>
                <a:cubicBezTo>
                  <a:pt x="470" y="164"/>
                  <a:pt x="470" y="164"/>
                  <a:pt x="470" y="164"/>
                </a:cubicBezTo>
                <a:cubicBezTo>
                  <a:pt x="500" y="170"/>
                  <a:pt x="522" y="197"/>
                  <a:pt x="522" y="229"/>
                </a:cubicBezTo>
                <a:cubicBezTo>
                  <a:pt x="522" y="229"/>
                  <a:pt x="522" y="229"/>
                  <a:pt x="522" y="229"/>
                </a:cubicBezTo>
                <a:cubicBezTo>
                  <a:pt x="522" y="261"/>
                  <a:pt x="500" y="287"/>
                  <a:pt x="471" y="294"/>
                </a:cubicBezTo>
                <a:cubicBezTo>
                  <a:pt x="471" y="294"/>
                  <a:pt x="471" y="294"/>
                  <a:pt x="471" y="294"/>
                </a:cubicBezTo>
                <a:cubicBezTo>
                  <a:pt x="468" y="334"/>
                  <a:pt x="435" y="365"/>
                  <a:pt x="395" y="365"/>
                </a:cubicBezTo>
                <a:cubicBezTo>
                  <a:pt x="395" y="365"/>
                  <a:pt x="395" y="365"/>
                  <a:pt x="395" y="365"/>
                </a:cubicBezTo>
                <a:cubicBezTo>
                  <a:pt x="379" y="365"/>
                  <a:pt x="365" y="361"/>
                  <a:pt x="353" y="353"/>
                </a:cubicBezTo>
                <a:cubicBezTo>
                  <a:pt x="353" y="353"/>
                  <a:pt x="353" y="353"/>
                  <a:pt x="353" y="353"/>
                </a:cubicBezTo>
                <a:cubicBezTo>
                  <a:pt x="338" y="372"/>
                  <a:pt x="315" y="385"/>
                  <a:pt x="288" y="385"/>
                </a:cubicBezTo>
                <a:cubicBezTo>
                  <a:pt x="288" y="385"/>
                  <a:pt x="288" y="385"/>
                  <a:pt x="288" y="385"/>
                </a:cubicBezTo>
                <a:cubicBezTo>
                  <a:pt x="272" y="385"/>
                  <a:pt x="257" y="380"/>
                  <a:pt x="245" y="372"/>
                </a:cubicBezTo>
                <a:cubicBezTo>
                  <a:pt x="245" y="372"/>
                  <a:pt x="245" y="372"/>
                  <a:pt x="245" y="372"/>
                </a:cubicBezTo>
                <a:cubicBezTo>
                  <a:pt x="230" y="389"/>
                  <a:pt x="208" y="399"/>
                  <a:pt x="184" y="399"/>
                </a:cubicBezTo>
                <a:cubicBezTo>
                  <a:pt x="184" y="399"/>
                  <a:pt x="184" y="399"/>
                  <a:pt x="184" y="399"/>
                </a:cubicBezTo>
                <a:cubicBezTo>
                  <a:pt x="152" y="399"/>
                  <a:pt x="125" y="381"/>
                  <a:pt x="111" y="354"/>
                </a:cubicBezTo>
                <a:close/>
              </a:path>
            </a:pathLst>
          </a:custGeom>
          <a:solidFill>
            <a:schemeClr val="tx1"/>
          </a:solidFill>
          <a:ln>
            <a:noFill/>
          </a:ln>
        </p:spPr>
        <p:txBody>
          <a:bodyPr anchor="ctr"/>
          <a:lstStyle/>
          <a:p>
            <a:endParaRPr lang="en-US" sz="1600"/>
          </a:p>
        </p:txBody>
      </p:sp>
      <p:sp>
        <p:nvSpPr>
          <p:cNvPr id="17" name="TextBox 16">
            <a:extLst>
              <a:ext uri="{FF2B5EF4-FFF2-40B4-BE49-F238E27FC236}">
                <a16:creationId xmlns:a16="http://schemas.microsoft.com/office/drawing/2014/main" id="{696532E0-C888-4025-9063-954290B2B8E1}"/>
              </a:ext>
            </a:extLst>
          </p:cNvPr>
          <p:cNvSpPr txBox="1"/>
          <p:nvPr/>
        </p:nvSpPr>
        <p:spPr bwMode="auto">
          <a:xfrm>
            <a:off x="5514083" y="2190809"/>
            <a:ext cx="572764" cy="301605"/>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600" dirty="0"/>
              <a:t>EPC</a:t>
            </a:r>
          </a:p>
        </p:txBody>
      </p:sp>
      <p:sp>
        <p:nvSpPr>
          <p:cNvPr id="18" name="TextBox 17">
            <a:extLst>
              <a:ext uri="{FF2B5EF4-FFF2-40B4-BE49-F238E27FC236}">
                <a16:creationId xmlns:a16="http://schemas.microsoft.com/office/drawing/2014/main" id="{CE9D77E1-D99F-458C-91B4-1105823C3F93}"/>
              </a:ext>
            </a:extLst>
          </p:cNvPr>
          <p:cNvSpPr txBox="1"/>
          <p:nvPr/>
        </p:nvSpPr>
        <p:spPr bwMode="auto">
          <a:xfrm>
            <a:off x="8633460" y="2188286"/>
            <a:ext cx="572764" cy="301605"/>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600" dirty="0"/>
              <a:t>5GC</a:t>
            </a:r>
          </a:p>
        </p:txBody>
      </p:sp>
      <p:sp>
        <p:nvSpPr>
          <p:cNvPr id="19" name="TextBox 18">
            <a:extLst>
              <a:ext uri="{FF2B5EF4-FFF2-40B4-BE49-F238E27FC236}">
                <a16:creationId xmlns:a16="http://schemas.microsoft.com/office/drawing/2014/main" id="{1332B638-EA15-46EF-9476-18F40EB60F02}"/>
              </a:ext>
            </a:extLst>
          </p:cNvPr>
          <p:cNvSpPr txBox="1"/>
          <p:nvPr/>
        </p:nvSpPr>
        <p:spPr bwMode="auto">
          <a:xfrm>
            <a:off x="7085673" y="3671817"/>
            <a:ext cx="483970" cy="745895"/>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B</a:t>
            </a:r>
            <a:endParaRPr lang="en-US" sz="2400" dirty="0"/>
          </a:p>
          <a:p>
            <a:pPr algn="ctr">
              <a:buClr>
                <a:schemeClr val="tx1"/>
              </a:buClr>
            </a:pPr>
            <a:r>
              <a:rPr lang="en-US" sz="1200" dirty="0"/>
              <a:t>gNB</a:t>
            </a:r>
          </a:p>
        </p:txBody>
      </p:sp>
      <p:sp>
        <p:nvSpPr>
          <p:cNvPr id="20" name="TextBox 19">
            <a:extLst>
              <a:ext uri="{FF2B5EF4-FFF2-40B4-BE49-F238E27FC236}">
                <a16:creationId xmlns:a16="http://schemas.microsoft.com/office/drawing/2014/main" id="{D06CDC6B-D595-454C-BF7B-AB3A5EAAF7A3}"/>
              </a:ext>
            </a:extLst>
          </p:cNvPr>
          <p:cNvSpPr txBox="1"/>
          <p:nvPr/>
        </p:nvSpPr>
        <p:spPr bwMode="auto">
          <a:xfrm>
            <a:off x="8633460" y="3669858"/>
            <a:ext cx="483970" cy="745895"/>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B</a:t>
            </a:r>
            <a:endParaRPr lang="en-US" sz="2400" dirty="0"/>
          </a:p>
          <a:p>
            <a:pPr algn="ctr">
              <a:buClr>
                <a:schemeClr val="tx1"/>
              </a:buClr>
            </a:pPr>
            <a:r>
              <a:rPr lang="en-US" sz="1100" dirty="0"/>
              <a:t>ng-eNB</a:t>
            </a:r>
          </a:p>
        </p:txBody>
      </p:sp>
      <p:sp>
        <p:nvSpPr>
          <p:cNvPr id="21" name="TextBox 20">
            <a:extLst>
              <a:ext uri="{FF2B5EF4-FFF2-40B4-BE49-F238E27FC236}">
                <a16:creationId xmlns:a16="http://schemas.microsoft.com/office/drawing/2014/main" id="{6F79D68B-89AD-4CE6-B0FA-51B0863D9722}"/>
              </a:ext>
            </a:extLst>
          </p:cNvPr>
          <p:cNvSpPr txBox="1"/>
          <p:nvPr/>
        </p:nvSpPr>
        <p:spPr bwMode="auto">
          <a:xfrm>
            <a:off x="5530495" y="3663587"/>
            <a:ext cx="483970" cy="745895"/>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B</a:t>
            </a:r>
            <a:endParaRPr lang="en-US" sz="2400" dirty="0"/>
          </a:p>
          <a:p>
            <a:pPr algn="ctr">
              <a:buClr>
                <a:schemeClr val="tx1"/>
              </a:buClr>
            </a:pPr>
            <a:r>
              <a:rPr lang="en-US" sz="1100" dirty="0"/>
              <a:t>eNB</a:t>
            </a:r>
          </a:p>
        </p:txBody>
      </p:sp>
      <p:cxnSp>
        <p:nvCxnSpPr>
          <p:cNvPr id="22" name="Straight Connector 21">
            <a:extLst>
              <a:ext uri="{FF2B5EF4-FFF2-40B4-BE49-F238E27FC236}">
                <a16:creationId xmlns:a16="http://schemas.microsoft.com/office/drawing/2014/main" id="{83850D86-110A-4D9F-9AA6-317DDF86C72A}"/>
              </a:ext>
            </a:extLst>
          </p:cNvPr>
          <p:cNvCxnSpPr>
            <a:stCxn id="21" idx="3"/>
            <a:endCxn id="19" idx="1"/>
          </p:cNvCxnSpPr>
          <p:nvPr/>
        </p:nvCxnSpPr>
        <p:spPr bwMode="auto">
          <a:xfrm>
            <a:off x="6014465" y="4036535"/>
            <a:ext cx="1071208" cy="8230"/>
          </a:xfrm>
          <a:prstGeom prst="line">
            <a:avLst/>
          </a:prstGeom>
          <a:solidFill>
            <a:schemeClr val="accent1"/>
          </a:solidFill>
          <a:ln w="12700" cap="flat" cmpd="sng" algn="ctr">
            <a:solidFill>
              <a:schemeClr val="tx1"/>
            </a:solidFill>
            <a:prstDash val="solid"/>
            <a:round/>
            <a:headEnd type="none" w="med" len="med"/>
            <a:tailEnd type="none"/>
          </a:ln>
          <a:effectLst/>
        </p:spPr>
      </p:cxnSp>
      <p:cxnSp>
        <p:nvCxnSpPr>
          <p:cNvPr id="24" name="Straight Connector 23">
            <a:extLst>
              <a:ext uri="{FF2B5EF4-FFF2-40B4-BE49-F238E27FC236}">
                <a16:creationId xmlns:a16="http://schemas.microsoft.com/office/drawing/2014/main" id="{04D522CD-D6CE-47FB-B37D-94EF2BAD7DFC}"/>
              </a:ext>
            </a:extLst>
          </p:cNvPr>
          <p:cNvCxnSpPr>
            <a:cxnSpLocks/>
            <a:stCxn id="21" idx="0"/>
          </p:cNvCxnSpPr>
          <p:nvPr/>
        </p:nvCxnSpPr>
        <p:spPr bwMode="auto">
          <a:xfrm flipV="1">
            <a:off x="5772480" y="2771376"/>
            <a:ext cx="0" cy="892211"/>
          </a:xfrm>
          <a:prstGeom prst="line">
            <a:avLst/>
          </a:prstGeom>
          <a:solidFill>
            <a:schemeClr val="accent1"/>
          </a:solidFill>
          <a:ln w="12700" cap="flat" cmpd="sng" algn="ctr">
            <a:solidFill>
              <a:schemeClr val="tx1"/>
            </a:solidFill>
            <a:prstDash val="solid"/>
            <a:round/>
            <a:headEnd type="none" w="med" len="med"/>
            <a:tailEnd type="none"/>
          </a:ln>
          <a:effectLst/>
        </p:spPr>
      </p:cxnSp>
      <p:cxnSp>
        <p:nvCxnSpPr>
          <p:cNvPr id="27" name="Straight Connector 26">
            <a:extLst>
              <a:ext uri="{FF2B5EF4-FFF2-40B4-BE49-F238E27FC236}">
                <a16:creationId xmlns:a16="http://schemas.microsoft.com/office/drawing/2014/main" id="{2F67125B-5E20-4EEB-B5FA-D33AC7C80C32}"/>
              </a:ext>
            </a:extLst>
          </p:cNvPr>
          <p:cNvCxnSpPr>
            <a:stCxn id="19" idx="3"/>
            <a:endCxn id="20" idx="1"/>
          </p:cNvCxnSpPr>
          <p:nvPr/>
        </p:nvCxnSpPr>
        <p:spPr bwMode="auto">
          <a:xfrm flipV="1">
            <a:off x="7569643" y="4042806"/>
            <a:ext cx="1063817" cy="1959"/>
          </a:xfrm>
          <a:prstGeom prst="line">
            <a:avLst/>
          </a:prstGeom>
          <a:solidFill>
            <a:schemeClr val="accent1"/>
          </a:solidFill>
          <a:ln w="12700" cap="flat" cmpd="sng" algn="ctr">
            <a:solidFill>
              <a:schemeClr val="tx1"/>
            </a:solidFill>
            <a:prstDash val="solid"/>
            <a:round/>
            <a:headEnd type="none" w="med" len="med"/>
            <a:tailEnd type="none"/>
          </a:ln>
          <a:effectLst/>
        </p:spPr>
      </p:cxnSp>
      <p:cxnSp>
        <p:nvCxnSpPr>
          <p:cNvPr id="34" name="Connector: Elbow 33">
            <a:extLst>
              <a:ext uri="{FF2B5EF4-FFF2-40B4-BE49-F238E27FC236}">
                <a16:creationId xmlns:a16="http://schemas.microsoft.com/office/drawing/2014/main" id="{9BE67558-D923-42BD-AF9A-516584BD8ABB}"/>
              </a:ext>
            </a:extLst>
          </p:cNvPr>
          <p:cNvCxnSpPr>
            <a:stCxn id="19" idx="0"/>
          </p:cNvCxnSpPr>
          <p:nvPr/>
        </p:nvCxnSpPr>
        <p:spPr bwMode="auto">
          <a:xfrm rot="5400000" flipH="1" flipV="1">
            <a:off x="7185244" y="2542231"/>
            <a:ext cx="1272001" cy="987173"/>
          </a:xfrm>
          <a:prstGeom prst="bentConnector3">
            <a:avLst>
              <a:gd name="adj1" fmla="val 99441"/>
            </a:avLst>
          </a:prstGeom>
          <a:solidFill>
            <a:schemeClr val="accent1"/>
          </a:solidFill>
          <a:ln w="12700" cap="flat" cmpd="sng" algn="ctr">
            <a:solidFill>
              <a:schemeClr val="tx1"/>
            </a:solidFill>
            <a:prstDash val="solid"/>
            <a:round/>
            <a:headEnd type="none" w="med" len="med"/>
            <a:tailEnd type="none"/>
          </a:ln>
          <a:effectLst/>
        </p:spPr>
      </p:cxnSp>
      <p:cxnSp>
        <p:nvCxnSpPr>
          <p:cNvPr id="37" name="Straight Connector 36">
            <a:extLst>
              <a:ext uri="{FF2B5EF4-FFF2-40B4-BE49-F238E27FC236}">
                <a16:creationId xmlns:a16="http://schemas.microsoft.com/office/drawing/2014/main" id="{FB02F23A-9704-4BF3-BA2C-F8DF1004D4FE}"/>
              </a:ext>
            </a:extLst>
          </p:cNvPr>
          <p:cNvCxnSpPr>
            <a:stCxn id="20" idx="0"/>
          </p:cNvCxnSpPr>
          <p:nvPr/>
        </p:nvCxnSpPr>
        <p:spPr bwMode="auto">
          <a:xfrm flipV="1">
            <a:off x="8875445" y="2771376"/>
            <a:ext cx="0" cy="898482"/>
          </a:xfrm>
          <a:prstGeom prst="line">
            <a:avLst/>
          </a:prstGeom>
          <a:solidFill>
            <a:schemeClr val="accent1"/>
          </a:solidFill>
          <a:ln w="12700" cap="flat" cmpd="sng" algn="ctr">
            <a:solidFill>
              <a:schemeClr val="tx1"/>
            </a:solidFill>
            <a:prstDash val="solid"/>
            <a:round/>
            <a:headEnd type="none" w="med" len="med"/>
            <a:tailEnd type="none"/>
          </a:ln>
          <a:effectLst/>
        </p:spPr>
      </p:cxnSp>
      <p:sp>
        <p:nvSpPr>
          <p:cNvPr id="38" name="TextBox 37">
            <a:extLst>
              <a:ext uri="{FF2B5EF4-FFF2-40B4-BE49-F238E27FC236}">
                <a16:creationId xmlns:a16="http://schemas.microsoft.com/office/drawing/2014/main" id="{2E4FFD41-99D9-4B50-81CF-6C67D1450DA8}"/>
              </a:ext>
            </a:extLst>
          </p:cNvPr>
          <p:cNvSpPr txBox="1"/>
          <p:nvPr/>
        </p:nvSpPr>
        <p:spPr bwMode="auto">
          <a:xfrm>
            <a:off x="5616687" y="3060475"/>
            <a:ext cx="311585"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S1</a:t>
            </a:r>
          </a:p>
        </p:txBody>
      </p:sp>
      <p:sp>
        <p:nvSpPr>
          <p:cNvPr id="39" name="TextBox 38">
            <a:extLst>
              <a:ext uri="{FF2B5EF4-FFF2-40B4-BE49-F238E27FC236}">
                <a16:creationId xmlns:a16="http://schemas.microsoft.com/office/drawing/2014/main" id="{B80CD17F-0A9C-407B-B90E-3979FB271E25}"/>
              </a:ext>
            </a:extLst>
          </p:cNvPr>
          <p:cNvSpPr txBox="1"/>
          <p:nvPr/>
        </p:nvSpPr>
        <p:spPr bwMode="auto">
          <a:xfrm>
            <a:off x="7055538" y="3043407"/>
            <a:ext cx="544239"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N2/N3</a:t>
            </a:r>
          </a:p>
        </p:txBody>
      </p:sp>
      <p:sp>
        <p:nvSpPr>
          <p:cNvPr id="40" name="TextBox 39">
            <a:extLst>
              <a:ext uri="{FF2B5EF4-FFF2-40B4-BE49-F238E27FC236}">
                <a16:creationId xmlns:a16="http://schemas.microsoft.com/office/drawing/2014/main" id="{304F4BAB-D199-4616-9387-C7AA9624AA27}"/>
              </a:ext>
            </a:extLst>
          </p:cNvPr>
          <p:cNvSpPr txBox="1"/>
          <p:nvPr/>
        </p:nvSpPr>
        <p:spPr bwMode="auto">
          <a:xfrm>
            <a:off x="8613817" y="3056229"/>
            <a:ext cx="544239"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N2/N3</a:t>
            </a:r>
          </a:p>
        </p:txBody>
      </p:sp>
      <p:sp>
        <p:nvSpPr>
          <p:cNvPr id="41" name="TextBox 40">
            <a:extLst>
              <a:ext uri="{FF2B5EF4-FFF2-40B4-BE49-F238E27FC236}">
                <a16:creationId xmlns:a16="http://schemas.microsoft.com/office/drawing/2014/main" id="{DDC7A437-032F-4D93-9DB5-0033AE08B065}"/>
              </a:ext>
            </a:extLst>
          </p:cNvPr>
          <p:cNvSpPr txBox="1"/>
          <p:nvPr/>
        </p:nvSpPr>
        <p:spPr bwMode="auto">
          <a:xfrm>
            <a:off x="6343806" y="3925386"/>
            <a:ext cx="311585"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X2</a:t>
            </a:r>
          </a:p>
        </p:txBody>
      </p:sp>
      <p:sp>
        <p:nvSpPr>
          <p:cNvPr id="42" name="TextBox 41">
            <a:extLst>
              <a:ext uri="{FF2B5EF4-FFF2-40B4-BE49-F238E27FC236}">
                <a16:creationId xmlns:a16="http://schemas.microsoft.com/office/drawing/2014/main" id="{CC68354D-9B42-4CD2-A89D-E07CD7977FA8}"/>
              </a:ext>
            </a:extLst>
          </p:cNvPr>
          <p:cNvSpPr txBox="1"/>
          <p:nvPr/>
        </p:nvSpPr>
        <p:spPr bwMode="auto">
          <a:xfrm>
            <a:off x="7964076" y="3923659"/>
            <a:ext cx="311585"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Xn</a:t>
            </a:r>
          </a:p>
        </p:txBody>
      </p:sp>
      <p:cxnSp>
        <p:nvCxnSpPr>
          <p:cNvPr id="44" name="Connector: Elbow 43">
            <a:extLst>
              <a:ext uri="{FF2B5EF4-FFF2-40B4-BE49-F238E27FC236}">
                <a16:creationId xmlns:a16="http://schemas.microsoft.com/office/drawing/2014/main" id="{0848F1A1-6DD3-4A19-ADEE-2CBC8165C61D}"/>
              </a:ext>
            </a:extLst>
          </p:cNvPr>
          <p:cNvCxnSpPr>
            <a:stCxn id="5" idx="1"/>
            <a:endCxn id="21" idx="2"/>
          </p:cNvCxnSpPr>
          <p:nvPr/>
        </p:nvCxnSpPr>
        <p:spPr bwMode="auto">
          <a:xfrm rot="10800000">
            <a:off x="5772481" y="4409483"/>
            <a:ext cx="1401683" cy="908883"/>
          </a:xfrm>
          <a:prstGeom prst="bentConnector2">
            <a:avLst/>
          </a:prstGeom>
          <a:solidFill>
            <a:schemeClr val="accent1"/>
          </a:solidFill>
          <a:ln w="12700" cap="flat" cmpd="sng" algn="ctr">
            <a:solidFill>
              <a:schemeClr val="tx1"/>
            </a:solidFill>
            <a:prstDash val="solid"/>
            <a:round/>
            <a:headEnd type="triangle" w="med" len="med"/>
            <a:tailEnd type="triangle" w="med" len="med"/>
          </a:ln>
          <a:effectLst/>
        </p:spPr>
      </p:cxnSp>
      <p:cxnSp>
        <p:nvCxnSpPr>
          <p:cNvPr id="46" name="Connector: Elbow 45">
            <a:extLst>
              <a:ext uri="{FF2B5EF4-FFF2-40B4-BE49-F238E27FC236}">
                <a16:creationId xmlns:a16="http://schemas.microsoft.com/office/drawing/2014/main" id="{757A0990-2FC8-4A8D-9C8B-A2CEEC449147}"/>
              </a:ext>
            </a:extLst>
          </p:cNvPr>
          <p:cNvCxnSpPr>
            <a:stCxn id="5" idx="0"/>
            <a:endCxn id="19" idx="2"/>
          </p:cNvCxnSpPr>
          <p:nvPr/>
        </p:nvCxnSpPr>
        <p:spPr bwMode="auto">
          <a:xfrm rot="16200000" flipV="1">
            <a:off x="6984780" y="4760591"/>
            <a:ext cx="685759" cy="1"/>
          </a:xfrm>
          <a:prstGeom prst="bentConnector3">
            <a:avLst/>
          </a:prstGeom>
          <a:solidFill>
            <a:schemeClr val="accent1"/>
          </a:solidFill>
          <a:ln w="12700" cap="flat" cmpd="sng" algn="ctr">
            <a:solidFill>
              <a:schemeClr val="tx1"/>
            </a:solidFill>
            <a:prstDash val="solid"/>
            <a:round/>
            <a:headEnd type="triangle" w="med" len="med"/>
            <a:tailEnd type="triangle" w="med" len="med"/>
          </a:ln>
          <a:effectLst/>
        </p:spPr>
      </p:cxnSp>
      <p:cxnSp>
        <p:nvCxnSpPr>
          <p:cNvPr id="48" name="Connector: Elbow 47">
            <a:extLst>
              <a:ext uri="{FF2B5EF4-FFF2-40B4-BE49-F238E27FC236}">
                <a16:creationId xmlns:a16="http://schemas.microsoft.com/office/drawing/2014/main" id="{EE2CFF93-91E6-4488-ACAA-22A6B4F57074}"/>
              </a:ext>
            </a:extLst>
          </p:cNvPr>
          <p:cNvCxnSpPr>
            <a:stCxn id="5" idx="3"/>
            <a:endCxn id="20" idx="2"/>
          </p:cNvCxnSpPr>
          <p:nvPr/>
        </p:nvCxnSpPr>
        <p:spPr bwMode="auto">
          <a:xfrm flipV="1">
            <a:off x="7481154" y="4415753"/>
            <a:ext cx="1394291" cy="902612"/>
          </a:xfrm>
          <a:prstGeom prst="bentConnector2">
            <a:avLst/>
          </a:prstGeom>
          <a:solidFill>
            <a:schemeClr val="accent1"/>
          </a:solidFill>
          <a:ln w="12700" cap="flat" cmpd="sng" algn="ctr">
            <a:solidFill>
              <a:schemeClr val="tx1"/>
            </a:solidFill>
            <a:prstDash val="solid"/>
            <a:round/>
            <a:headEnd type="triangle" w="med" len="med"/>
            <a:tailEnd type="triangle" w="med" len="med"/>
          </a:ln>
          <a:effectLst/>
        </p:spPr>
      </p:cxnSp>
      <p:sp>
        <p:nvSpPr>
          <p:cNvPr id="50" name="TextBox 49">
            <a:extLst>
              <a:ext uri="{FF2B5EF4-FFF2-40B4-BE49-F238E27FC236}">
                <a16:creationId xmlns:a16="http://schemas.microsoft.com/office/drawing/2014/main" id="{D038F21C-0FD8-477C-8FEC-8670F2544006}"/>
              </a:ext>
            </a:extLst>
          </p:cNvPr>
          <p:cNvSpPr txBox="1"/>
          <p:nvPr/>
        </p:nvSpPr>
        <p:spPr bwMode="auto">
          <a:xfrm>
            <a:off x="5007734" y="3444224"/>
            <a:ext cx="728945" cy="257754"/>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200" i="1" dirty="0"/>
              <a:t>Option 3</a:t>
            </a:r>
          </a:p>
        </p:txBody>
      </p:sp>
      <p:sp>
        <p:nvSpPr>
          <p:cNvPr id="52" name="TextBox 51">
            <a:extLst>
              <a:ext uri="{FF2B5EF4-FFF2-40B4-BE49-F238E27FC236}">
                <a16:creationId xmlns:a16="http://schemas.microsoft.com/office/drawing/2014/main" id="{DF199C38-5200-4462-BE8F-CB864EE1C382}"/>
              </a:ext>
            </a:extLst>
          </p:cNvPr>
          <p:cNvSpPr txBox="1"/>
          <p:nvPr/>
        </p:nvSpPr>
        <p:spPr bwMode="auto">
          <a:xfrm>
            <a:off x="8881523" y="3414064"/>
            <a:ext cx="1059009" cy="257754"/>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200" i="1" dirty="0"/>
              <a:t>Option  4/5/7</a:t>
            </a:r>
          </a:p>
        </p:txBody>
      </p:sp>
      <p:sp>
        <p:nvSpPr>
          <p:cNvPr id="53" name="TextBox 52">
            <a:extLst>
              <a:ext uri="{FF2B5EF4-FFF2-40B4-BE49-F238E27FC236}">
                <a16:creationId xmlns:a16="http://schemas.microsoft.com/office/drawing/2014/main" id="{0F0B458C-840B-4814-BAC5-C77AF89863FA}"/>
              </a:ext>
            </a:extLst>
          </p:cNvPr>
          <p:cNvSpPr txBox="1"/>
          <p:nvPr/>
        </p:nvSpPr>
        <p:spPr bwMode="auto">
          <a:xfrm>
            <a:off x="4891418" y="5433252"/>
            <a:ext cx="1254199" cy="622781"/>
          </a:xfrm>
          <a:prstGeom prst="rect">
            <a:avLst/>
          </a:prstGeom>
          <a:noFill/>
          <a:ln w="12700">
            <a:solidFill>
              <a:srgbClr val="FF0000"/>
            </a:solid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200" i="1" dirty="0"/>
              <a:t>Integrity protection of UP not supported</a:t>
            </a:r>
          </a:p>
        </p:txBody>
      </p:sp>
      <p:cxnSp>
        <p:nvCxnSpPr>
          <p:cNvPr id="55" name="Connector: Elbow 54">
            <a:extLst>
              <a:ext uri="{FF2B5EF4-FFF2-40B4-BE49-F238E27FC236}">
                <a16:creationId xmlns:a16="http://schemas.microsoft.com/office/drawing/2014/main" id="{13B612D6-2C36-4AD5-A738-7EDB79CFBFAC}"/>
              </a:ext>
            </a:extLst>
          </p:cNvPr>
          <p:cNvCxnSpPr>
            <a:cxnSpLocks/>
            <a:stCxn id="53" idx="0"/>
          </p:cNvCxnSpPr>
          <p:nvPr/>
        </p:nvCxnSpPr>
        <p:spPr bwMode="auto">
          <a:xfrm rot="5400000" flipH="1" flipV="1">
            <a:off x="5399162" y="5059936"/>
            <a:ext cx="492672" cy="253961"/>
          </a:xfrm>
          <a:prstGeom prst="bentConnector3">
            <a:avLst>
              <a:gd name="adj1" fmla="val 99337"/>
            </a:avLst>
          </a:prstGeom>
          <a:solidFill>
            <a:schemeClr val="accent1"/>
          </a:solidFill>
          <a:ln w="12700" cap="flat" cmpd="sng" algn="ctr">
            <a:solidFill>
              <a:srgbClr val="FF0000"/>
            </a:solidFill>
            <a:prstDash val="solid"/>
            <a:round/>
            <a:headEnd type="none" w="med" len="med"/>
            <a:tailEnd type="triangle"/>
          </a:ln>
          <a:effectLst/>
        </p:spPr>
      </p:cxnSp>
      <p:sp>
        <p:nvSpPr>
          <p:cNvPr id="57" name="TextBox 56">
            <a:extLst>
              <a:ext uri="{FF2B5EF4-FFF2-40B4-BE49-F238E27FC236}">
                <a16:creationId xmlns:a16="http://schemas.microsoft.com/office/drawing/2014/main" id="{E53AE314-A84E-4536-BF52-4D1335A2622E}"/>
              </a:ext>
            </a:extLst>
          </p:cNvPr>
          <p:cNvSpPr txBox="1"/>
          <p:nvPr/>
        </p:nvSpPr>
        <p:spPr bwMode="auto">
          <a:xfrm>
            <a:off x="7562202" y="5547123"/>
            <a:ext cx="1555228" cy="779249"/>
          </a:xfrm>
          <a:prstGeom prst="rect">
            <a:avLst/>
          </a:prstGeom>
          <a:noFill/>
          <a:ln w="12700">
            <a:solidFill>
              <a:srgbClr val="FF0000"/>
            </a:solid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200" i="1" dirty="0"/>
              <a:t>Integrity protection of UP supported but not activated in option 3</a:t>
            </a:r>
          </a:p>
        </p:txBody>
      </p:sp>
      <p:cxnSp>
        <p:nvCxnSpPr>
          <p:cNvPr id="59" name="Connector: Elbow 58">
            <a:extLst>
              <a:ext uri="{FF2B5EF4-FFF2-40B4-BE49-F238E27FC236}">
                <a16:creationId xmlns:a16="http://schemas.microsoft.com/office/drawing/2014/main" id="{3B2A8DF1-2896-486A-9F38-7186970442D8}"/>
              </a:ext>
            </a:extLst>
          </p:cNvPr>
          <p:cNvCxnSpPr>
            <a:cxnSpLocks/>
            <a:stCxn id="57" idx="0"/>
          </p:cNvCxnSpPr>
          <p:nvPr/>
        </p:nvCxnSpPr>
        <p:spPr bwMode="auto">
          <a:xfrm rot="16200000" flipV="1">
            <a:off x="7453546" y="4660853"/>
            <a:ext cx="760382" cy="1012158"/>
          </a:xfrm>
          <a:prstGeom prst="bentConnector2">
            <a:avLst/>
          </a:prstGeom>
          <a:solidFill>
            <a:schemeClr val="accent1"/>
          </a:solidFill>
          <a:ln w="12700" cap="flat" cmpd="sng" algn="ctr">
            <a:solidFill>
              <a:srgbClr val="FF0000"/>
            </a:solidFill>
            <a:prstDash val="solid"/>
            <a:round/>
            <a:headEnd type="none" w="med" len="med"/>
            <a:tailEnd type="triangle"/>
          </a:ln>
          <a:effectLst/>
        </p:spPr>
      </p:cxnSp>
      <p:sp>
        <p:nvSpPr>
          <p:cNvPr id="61" name="TextBox 60">
            <a:extLst>
              <a:ext uri="{FF2B5EF4-FFF2-40B4-BE49-F238E27FC236}">
                <a16:creationId xmlns:a16="http://schemas.microsoft.com/office/drawing/2014/main" id="{DBF4A8DD-6669-45E1-B51C-399789B1867C}"/>
              </a:ext>
            </a:extLst>
          </p:cNvPr>
          <p:cNvSpPr txBox="1"/>
          <p:nvPr/>
        </p:nvSpPr>
        <p:spPr bwMode="auto">
          <a:xfrm>
            <a:off x="8934645" y="4760591"/>
            <a:ext cx="1254198" cy="621637"/>
          </a:xfrm>
          <a:prstGeom prst="rect">
            <a:avLst/>
          </a:prstGeom>
          <a:noFill/>
          <a:ln w="12700">
            <a:solidFill>
              <a:srgbClr val="FF0000"/>
            </a:solid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200" i="1" dirty="0"/>
              <a:t>Integrity protection of UP not supported</a:t>
            </a:r>
          </a:p>
        </p:txBody>
      </p:sp>
      <p:cxnSp>
        <p:nvCxnSpPr>
          <p:cNvPr id="70" name="Straight Arrow Connector 69">
            <a:extLst>
              <a:ext uri="{FF2B5EF4-FFF2-40B4-BE49-F238E27FC236}">
                <a16:creationId xmlns:a16="http://schemas.microsoft.com/office/drawing/2014/main" id="{1C473104-152E-4F3C-998A-EE75032504B1}"/>
              </a:ext>
            </a:extLst>
          </p:cNvPr>
          <p:cNvCxnSpPr/>
          <p:nvPr/>
        </p:nvCxnSpPr>
        <p:spPr bwMode="auto">
          <a:xfrm flipV="1">
            <a:off x="9059469" y="4417712"/>
            <a:ext cx="0" cy="342879"/>
          </a:xfrm>
          <a:prstGeom prst="straightConnector1">
            <a:avLst/>
          </a:prstGeom>
          <a:solidFill>
            <a:schemeClr val="accent1"/>
          </a:solidFill>
          <a:ln w="12700" cap="flat" cmpd="sng" algn="ctr">
            <a:solidFill>
              <a:srgbClr val="FF0000"/>
            </a:solidFill>
            <a:prstDash val="solid"/>
            <a:round/>
            <a:headEnd type="none" w="med" len="med"/>
            <a:tailEnd type="triangle"/>
          </a:ln>
          <a:effectLst/>
        </p:spPr>
      </p:cxnSp>
      <p:sp>
        <p:nvSpPr>
          <p:cNvPr id="45" name="Title 2">
            <a:extLst>
              <a:ext uri="{FF2B5EF4-FFF2-40B4-BE49-F238E27FC236}">
                <a16:creationId xmlns:a16="http://schemas.microsoft.com/office/drawing/2014/main" id="{0990224B-8837-42CF-A80C-96C1BFAD797B}"/>
              </a:ext>
            </a:extLst>
          </p:cNvPr>
          <p:cNvSpPr>
            <a:spLocks noGrp="1"/>
          </p:cNvSpPr>
          <p:nvPr>
            <p:ph type="title"/>
          </p:nvPr>
        </p:nvSpPr>
        <p:spPr>
          <a:xfrm>
            <a:off x="838200" y="365125"/>
            <a:ext cx="10515600" cy="1325563"/>
          </a:xfrm>
        </p:spPr>
        <p:txBody>
          <a:bodyPr anchor="ctr"/>
          <a:lstStyle/>
          <a:p>
            <a:r>
              <a:rPr lang="en-US" altLang="ja-JP" sz="4000" dirty="0"/>
              <a:t>User Plane Integrity Protection - Overview</a:t>
            </a:r>
            <a:endParaRPr lang="sv-SE" altLang="sv-SE" sz="4000" dirty="0"/>
          </a:p>
        </p:txBody>
      </p:sp>
    </p:spTree>
    <p:extLst>
      <p:ext uri="{BB962C8B-B14F-4D97-AF65-F5344CB8AC3E}">
        <p14:creationId xmlns:p14="http://schemas.microsoft.com/office/powerpoint/2010/main" val="115887078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2">
            <a:extLst>
              <a:ext uri="{FF2B5EF4-FFF2-40B4-BE49-F238E27FC236}">
                <a16:creationId xmlns:a16="http://schemas.microsoft.com/office/drawing/2014/main" id="{43F37F5C-6C46-44C9-BABE-6B7078F5633F}"/>
              </a:ext>
            </a:extLst>
          </p:cNvPr>
          <p:cNvSpPr>
            <a:spLocks noGrp="1"/>
          </p:cNvSpPr>
          <p:nvPr>
            <p:ph type="title"/>
          </p:nvPr>
        </p:nvSpPr>
        <p:spPr>
          <a:xfrm>
            <a:off x="838200" y="314325"/>
            <a:ext cx="10515600" cy="1325563"/>
          </a:xfrm>
        </p:spPr>
        <p:txBody>
          <a:bodyPr/>
          <a:lstStyle/>
          <a:p>
            <a:r>
              <a:rPr lang="en-US" altLang="ja-JP" dirty="0"/>
              <a:t>Study on Security for NR Integrated </a:t>
            </a:r>
            <a:br>
              <a:rPr lang="en-US" altLang="ja-JP" dirty="0"/>
            </a:br>
            <a:r>
              <a:rPr lang="en-US" altLang="ja-JP" dirty="0"/>
              <a:t>Access and Backhaul - Status</a:t>
            </a:r>
            <a:endParaRPr lang="sv-SE" altLang="sv-SE" dirty="0"/>
          </a:p>
        </p:txBody>
      </p:sp>
      <p:sp>
        <p:nvSpPr>
          <p:cNvPr id="38915" name="Content Placeholder 3">
            <a:extLst>
              <a:ext uri="{FF2B5EF4-FFF2-40B4-BE49-F238E27FC236}">
                <a16:creationId xmlns:a16="http://schemas.microsoft.com/office/drawing/2014/main" id="{75E3DEE9-609C-4ABA-8E06-22CB6481D719}"/>
              </a:ext>
            </a:extLst>
          </p:cNvPr>
          <p:cNvSpPr>
            <a:spLocks noGrp="1"/>
          </p:cNvSpPr>
          <p:nvPr>
            <p:ph idx="1"/>
          </p:nvPr>
        </p:nvSpPr>
        <p:spPr>
          <a:xfrm>
            <a:off x="838200" y="1825625"/>
            <a:ext cx="5081588" cy="4351338"/>
          </a:xfrm>
        </p:spPr>
        <p:txBody>
          <a:bodyPr/>
          <a:lstStyle/>
          <a:p>
            <a:r>
              <a:rPr lang="sv-SE" altLang="sv-SE" dirty="0"/>
              <a:t>WI code: </a:t>
            </a:r>
          </a:p>
          <a:p>
            <a:pPr lvl="1"/>
            <a:r>
              <a:rPr lang="sv-SE" altLang="sv-SE" dirty="0"/>
              <a:t>FS_NR_IAB_Sec</a:t>
            </a:r>
          </a:p>
          <a:p>
            <a:r>
              <a:rPr lang="sv-SE" altLang="sv-SE" dirty="0"/>
              <a:t>Completion rate: </a:t>
            </a:r>
          </a:p>
          <a:p>
            <a:pPr lvl="1"/>
            <a:r>
              <a:rPr lang="sv-SE" altLang="sv-SE" dirty="0"/>
              <a:t>20 </a:t>
            </a:r>
            <a:r>
              <a:rPr lang="en-US" altLang="ja-JP" dirty="0">
                <a:sym typeface="Wingdings" panose="05000000000000000000" pitchFamily="2" charset="2"/>
              </a:rPr>
              <a:t> 50%</a:t>
            </a:r>
          </a:p>
          <a:p>
            <a:r>
              <a:rPr lang="en-US" altLang="ja-JP" dirty="0">
                <a:sym typeface="Wingdings" panose="05000000000000000000" pitchFamily="2" charset="2"/>
              </a:rPr>
              <a:t>Target: </a:t>
            </a:r>
          </a:p>
          <a:p>
            <a:pPr lvl="1"/>
            <a:r>
              <a:rPr lang="en-US" altLang="ja-JP" dirty="0">
                <a:sym typeface="Wingdings" panose="05000000000000000000" pitchFamily="2" charset="2"/>
              </a:rPr>
              <a:t>Sep 19  Dec 19</a:t>
            </a:r>
          </a:p>
          <a:p>
            <a:r>
              <a:rPr lang="en-US" altLang="sv-SE" dirty="0">
                <a:ea typeface="MS PGothic" panose="020B0600070205080204" pitchFamily="34" charset="-128"/>
                <a:sym typeface="Wingdings" panose="05000000000000000000" pitchFamily="2" charset="2"/>
              </a:rPr>
              <a:t>Documents:</a:t>
            </a:r>
          </a:p>
          <a:p>
            <a:pPr lvl="1"/>
            <a:r>
              <a:rPr kumimoji="1" lang="en-US" altLang="ja-JP" dirty="0"/>
              <a:t>TR 33.824 </a:t>
            </a:r>
            <a:r>
              <a:rPr lang="en-US" altLang="ja-JP" dirty="0"/>
              <a:t>Study on Security for NR Integrated Access and Backhaul</a:t>
            </a:r>
            <a:r>
              <a:rPr lang="en-GB" altLang="ja-JP" dirty="0"/>
              <a:t> </a:t>
            </a:r>
            <a:r>
              <a:rPr lang="en-US" altLang="sv-SE" dirty="0">
                <a:ea typeface="MS PGothic" panose="020B0600070205080204" pitchFamily="34" charset="-128"/>
                <a:sym typeface="Wingdings" panose="05000000000000000000" pitchFamily="2" charset="2"/>
              </a:rPr>
              <a:t> </a:t>
            </a:r>
            <a:endParaRPr lang="sv-SE" altLang="sv-SE" dirty="0"/>
          </a:p>
          <a:p>
            <a:pPr lvl="1"/>
            <a:endParaRPr lang="sv-SE" altLang="sv-SE" dirty="0"/>
          </a:p>
        </p:txBody>
      </p:sp>
      <p:sp>
        <p:nvSpPr>
          <p:cNvPr id="38916" name="Content Placeholder 4">
            <a:extLst>
              <a:ext uri="{FF2B5EF4-FFF2-40B4-BE49-F238E27FC236}">
                <a16:creationId xmlns:a16="http://schemas.microsoft.com/office/drawing/2014/main" id="{FB38DFC7-0B2B-45B3-9871-1113D45C22BE}"/>
              </a:ext>
            </a:extLst>
          </p:cNvPr>
          <p:cNvSpPr>
            <a:spLocks noGrp="1"/>
          </p:cNvSpPr>
          <p:nvPr>
            <p:ph idx="10"/>
          </p:nvPr>
        </p:nvSpPr>
        <p:spPr>
          <a:xfrm>
            <a:off x="6272213" y="1825625"/>
            <a:ext cx="5081587" cy="4351338"/>
          </a:xfrm>
        </p:spPr>
        <p:txBody>
          <a:bodyPr/>
          <a:lstStyle/>
          <a:p>
            <a:r>
              <a:rPr lang="sv-SE" altLang="sv-SE" dirty="0"/>
              <a:t>TR 33.824:</a:t>
            </a:r>
          </a:p>
          <a:p>
            <a:pPr lvl="1"/>
            <a:r>
              <a:rPr lang="sv-SE" altLang="sv-SE" dirty="0"/>
              <a:t>3 </a:t>
            </a:r>
            <a:r>
              <a:rPr lang="en-US" altLang="ja-JP" dirty="0">
                <a:sym typeface="Wingdings" panose="05000000000000000000" pitchFamily="2" charset="2"/>
              </a:rPr>
              <a:t> 4 </a:t>
            </a:r>
            <a:r>
              <a:rPr lang="sv-SE" altLang="sv-SE" dirty="0"/>
              <a:t>Key issues</a:t>
            </a:r>
          </a:p>
          <a:p>
            <a:pPr lvl="1"/>
            <a:r>
              <a:rPr lang="sv-SE" altLang="sv-SE" dirty="0"/>
              <a:t>1 </a:t>
            </a:r>
            <a:r>
              <a:rPr lang="en-US" altLang="ja-JP" dirty="0">
                <a:sym typeface="Wingdings" panose="05000000000000000000" pitchFamily="2" charset="2"/>
              </a:rPr>
              <a:t> 3 </a:t>
            </a:r>
            <a:r>
              <a:rPr lang="sv-SE" altLang="sv-SE" dirty="0"/>
              <a:t>Solutions</a:t>
            </a:r>
          </a:p>
          <a:p>
            <a:pPr lvl="1"/>
            <a:r>
              <a:rPr lang="sv-SE" altLang="sv-SE" dirty="0"/>
              <a:t>0 </a:t>
            </a:r>
            <a:r>
              <a:rPr lang="en-US" altLang="ja-JP" dirty="0">
                <a:sym typeface="Wingdings" panose="05000000000000000000" pitchFamily="2" charset="2"/>
              </a:rPr>
              <a:t> 1 </a:t>
            </a:r>
            <a:r>
              <a:rPr lang="sv-SE" altLang="sv-SE" dirty="0"/>
              <a:t>Conclusions</a:t>
            </a:r>
          </a:p>
          <a:p>
            <a:pPr lvl="1"/>
            <a:endParaRPr lang="sv-SE" altLang="sv-SE" dirty="0"/>
          </a:p>
          <a:p>
            <a:r>
              <a:rPr lang="en-US" altLang="sv-SE" dirty="0"/>
              <a:t>Normative work</a:t>
            </a:r>
          </a:p>
          <a:p>
            <a:pPr lvl="1"/>
            <a:r>
              <a:rPr lang="en-US" altLang="sv-SE" dirty="0"/>
              <a:t>WID on </a:t>
            </a:r>
            <a:r>
              <a:rPr lang="en-US" altLang="ja-JP" dirty="0"/>
              <a:t>Security for NR Integrated Access and Backhaul </a:t>
            </a:r>
            <a:r>
              <a:rPr lang="en-US" altLang="sv-SE" dirty="0"/>
              <a:t>in SP-190710</a:t>
            </a:r>
          </a:p>
          <a:p>
            <a:pPr marL="0" indent="0">
              <a:buNone/>
            </a:pPr>
            <a:endParaRPr lang="sv-SE" altLang="sv-SE" dirty="0"/>
          </a:p>
        </p:txBody>
      </p:sp>
    </p:spTree>
  </p:cSld>
  <p:clrMapOvr>
    <a:masterClrMapping/>
  </p:clrMapOvr>
  <p:transition>
    <p:wipe dir="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CD101E67-7605-4895-883A-F27B1AA2E265}"/>
              </a:ext>
            </a:extLst>
          </p:cNvPr>
          <p:cNvSpPr/>
          <p:nvPr/>
        </p:nvSpPr>
        <p:spPr bwMode="auto">
          <a:xfrm>
            <a:off x="6089522" y="2606726"/>
            <a:ext cx="2699452" cy="3733052"/>
          </a:xfrm>
          <a:prstGeom prst="rect">
            <a:avLst/>
          </a:prstGeom>
          <a:solidFill>
            <a:schemeClr val="tx1">
              <a:lumMod val="10000"/>
              <a:lumOff val="90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sp>
        <p:nvSpPr>
          <p:cNvPr id="3" name="Content Placeholder 2">
            <a:extLst>
              <a:ext uri="{FF2B5EF4-FFF2-40B4-BE49-F238E27FC236}">
                <a16:creationId xmlns:a16="http://schemas.microsoft.com/office/drawing/2014/main" id="{A6C9F305-1723-4C68-BDEF-4BA05CB80E04}"/>
              </a:ext>
            </a:extLst>
          </p:cNvPr>
          <p:cNvSpPr>
            <a:spLocks noGrp="1"/>
          </p:cNvSpPr>
          <p:nvPr>
            <p:ph sz="half" idx="1"/>
          </p:nvPr>
        </p:nvSpPr>
        <p:spPr>
          <a:xfrm>
            <a:off x="479426" y="1844675"/>
            <a:ext cx="3901186" cy="4392612"/>
          </a:xfrm>
        </p:spPr>
        <p:txBody>
          <a:bodyPr/>
          <a:lstStyle/>
          <a:p>
            <a:r>
              <a:rPr lang="en-GB" sz="2400" dirty="0"/>
              <a:t>The security aspects for this new architecture include:</a:t>
            </a:r>
            <a:endParaRPr lang="sv-SE" sz="2400" dirty="0"/>
          </a:p>
          <a:p>
            <a:pPr lvl="1">
              <a:buFont typeface="+mj-lt"/>
              <a:buAutoNum type="arabicPeriod"/>
            </a:pPr>
            <a:r>
              <a:rPr lang="en-GB" sz="2000" dirty="0"/>
              <a:t>Authentication, AS, and NAS security of UE.</a:t>
            </a:r>
            <a:endParaRPr lang="sv-SE" sz="2000" dirty="0"/>
          </a:p>
          <a:p>
            <a:pPr lvl="1">
              <a:buFont typeface="+mj-lt"/>
              <a:buAutoNum type="arabicPeriod"/>
            </a:pPr>
            <a:r>
              <a:rPr lang="en-GB" sz="2000" dirty="0"/>
              <a:t>Security of backhaul-link between Child-node and Parent-node.</a:t>
            </a:r>
            <a:endParaRPr lang="sv-SE" sz="2000" dirty="0"/>
          </a:p>
          <a:p>
            <a:pPr lvl="1">
              <a:buFont typeface="+mj-lt"/>
              <a:buAutoNum type="arabicPeriod"/>
            </a:pPr>
            <a:r>
              <a:rPr lang="en-GB" sz="2000" dirty="0"/>
              <a:t>Authentication, AS, and NAS security of MT part of IAB-node.</a:t>
            </a:r>
            <a:endParaRPr lang="sv-SE" sz="2000" dirty="0"/>
          </a:p>
          <a:p>
            <a:pPr lvl="1">
              <a:buFont typeface="+mj-lt"/>
              <a:buAutoNum type="arabicPeriod"/>
            </a:pPr>
            <a:r>
              <a:rPr lang="en-GB" sz="2000" dirty="0"/>
              <a:t>Security between IAB-node and IAB-donor.</a:t>
            </a:r>
            <a:endParaRPr lang="sv-SE" sz="2000" dirty="0"/>
          </a:p>
          <a:p>
            <a:endParaRPr lang="sv-SE" sz="2400" dirty="0"/>
          </a:p>
        </p:txBody>
      </p:sp>
      <p:sp>
        <p:nvSpPr>
          <p:cNvPr id="4" name="Title 3">
            <a:extLst>
              <a:ext uri="{FF2B5EF4-FFF2-40B4-BE49-F238E27FC236}">
                <a16:creationId xmlns:a16="http://schemas.microsoft.com/office/drawing/2014/main" id="{1D832C5B-DFD4-4C66-838C-384AB5D09CEB}"/>
              </a:ext>
            </a:extLst>
          </p:cNvPr>
          <p:cNvSpPr>
            <a:spLocks noGrp="1"/>
          </p:cNvSpPr>
          <p:nvPr>
            <p:ph type="title"/>
          </p:nvPr>
        </p:nvSpPr>
        <p:spPr>
          <a:xfrm>
            <a:off x="479425" y="306122"/>
            <a:ext cx="8353426" cy="1081088"/>
          </a:xfrm>
        </p:spPr>
        <p:txBody>
          <a:bodyPr/>
          <a:lstStyle/>
          <a:p>
            <a:r>
              <a:rPr lang="en-US" dirty="0"/>
              <a:t>Study on Security for NR Integrated Access and Backhaul - Overview</a:t>
            </a:r>
            <a:endParaRPr lang="sv-SE" dirty="0"/>
          </a:p>
        </p:txBody>
      </p:sp>
      <p:sp>
        <p:nvSpPr>
          <p:cNvPr id="5" name="TextBox 4">
            <a:extLst>
              <a:ext uri="{FF2B5EF4-FFF2-40B4-BE49-F238E27FC236}">
                <a16:creationId xmlns:a16="http://schemas.microsoft.com/office/drawing/2014/main" id="{0C773B13-5A70-441E-937B-D17637B10E7F}"/>
              </a:ext>
            </a:extLst>
          </p:cNvPr>
          <p:cNvSpPr txBox="1"/>
          <p:nvPr/>
        </p:nvSpPr>
        <p:spPr bwMode="auto">
          <a:xfrm>
            <a:off x="10181961" y="1810391"/>
            <a:ext cx="1283804" cy="497558"/>
          </a:xfrm>
          <a:prstGeom prst="rect">
            <a:avLst/>
          </a:prstGeom>
          <a:solidFill>
            <a:schemeClr val="accent2"/>
          </a:solidFill>
          <a:ln w="12700">
            <a:noFill/>
            <a:miter lim="800000"/>
            <a:headEnd/>
            <a:tailEnd/>
          </a:ln>
        </p:spPr>
        <p:txBody>
          <a:bodyPr vert="horz" wrap="none" lIns="72000" tIns="36000" rIns="73152" bIns="36576" numCol="1" rtlCol="0" anchor="t" anchorCtr="0" compatLnSpc="1">
            <a:prstTxWarp prst="textNoShape">
              <a:avLst/>
            </a:prstTxWarp>
            <a:noAutofit/>
          </a:bodyPr>
          <a:lstStyle/>
          <a:p>
            <a:pPr>
              <a:buClr>
                <a:schemeClr val="tx1"/>
              </a:buClr>
            </a:pPr>
            <a:r>
              <a:rPr lang="sv-SE" b="1" dirty="0">
                <a:solidFill>
                  <a:schemeClr val="bg1"/>
                </a:solidFill>
              </a:rPr>
              <a:t>TR </a:t>
            </a:r>
            <a:r>
              <a:rPr lang="sv-SE" b="1" dirty="0">
                <a:hlinkClick r:id="rId2"/>
              </a:rPr>
              <a:t>33.824</a:t>
            </a:r>
            <a:endParaRPr lang="sv-SE" sz="2000" b="1" dirty="0">
              <a:solidFill>
                <a:schemeClr val="accent1">
                  <a:lumMod val="75000"/>
                </a:schemeClr>
              </a:solidFill>
            </a:endParaRPr>
          </a:p>
        </p:txBody>
      </p:sp>
      <p:sp>
        <p:nvSpPr>
          <p:cNvPr id="6" name="TextBox 5">
            <a:extLst>
              <a:ext uri="{FF2B5EF4-FFF2-40B4-BE49-F238E27FC236}">
                <a16:creationId xmlns:a16="http://schemas.microsoft.com/office/drawing/2014/main" id="{467392F6-7AB8-4506-80E9-2F5E0AC8A435}"/>
              </a:ext>
            </a:extLst>
          </p:cNvPr>
          <p:cNvSpPr txBox="1"/>
          <p:nvPr/>
        </p:nvSpPr>
        <p:spPr bwMode="auto">
          <a:xfrm>
            <a:off x="6917882" y="2908599"/>
            <a:ext cx="1621081" cy="1349513"/>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B</a:t>
            </a:r>
            <a:endParaRPr lang="en-US" sz="2400" dirty="0"/>
          </a:p>
          <a:p>
            <a:pPr algn="ctr">
              <a:buClr>
                <a:schemeClr val="tx1"/>
              </a:buClr>
            </a:pPr>
            <a:r>
              <a:rPr lang="en-US" sz="1200" dirty="0"/>
              <a:t>IAB donor gNB</a:t>
            </a:r>
          </a:p>
        </p:txBody>
      </p:sp>
      <p:sp>
        <p:nvSpPr>
          <p:cNvPr id="7" name="TextBox 6">
            <a:extLst>
              <a:ext uri="{FF2B5EF4-FFF2-40B4-BE49-F238E27FC236}">
                <a16:creationId xmlns:a16="http://schemas.microsoft.com/office/drawing/2014/main" id="{57E2742A-1133-4ABB-A34B-FB2D44168D65}"/>
              </a:ext>
            </a:extLst>
          </p:cNvPr>
          <p:cNvSpPr txBox="1"/>
          <p:nvPr/>
        </p:nvSpPr>
        <p:spPr bwMode="auto">
          <a:xfrm>
            <a:off x="9528374" y="3206340"/>
            <a:ext cx="483970" cy="745895"/>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B</a:t>
            </a:r>
            <a:endParaRPr lang="en-US" sz="2400" dirty="0"/>
          </a:p>
          <a:p>
            <a:pPr algn="ctr">
              <a:buClr>
                <a:schemeClr val="tx1"/>
              </a:buClr>
            </a:pPr>
            <a:r>
              <a:rPr lang="en-US" sz="1200" dirty="0"/>
              <a:t>gNB</a:t>
            </a:r>
          </a:p>
        </p:txBody>
      </p:sp>
      <p:pic>
        <p:nvPicPr>
          <p:cNvPr id="10" name="Graphic 9">
            <a:extLst>
              <a:ext uri="{FF2B5EF4-FFF2-40B4-BE49-F238E27FC236}">
                <a16:creationId xmlns:a16="http://schemas.microsoft.com/office/drawing/2014/main" id="{0DFD0CFD-56E8-4B4A-A7A7-3E8FE572AD3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287198" y="5666044"/>
            <a:ext cx="306991" cy="429787"/>
          </a:xfrm>
          <a:prstGeom prst="rect">
            <a:avLst/>
          </a:prstGeom>
        </p:spPr>
      </p:pic>
      <p:sp>
        <p:nvSpPr>
          <p:cNvPr id="11" name="TextBox 10">
            <a:extLst>
              <a:ext uri="{FF2B5EF4-FFF2-40B4-BE49-F238E27FC236}">
                <a16:creationId xmlns:a16="http://schemas.microsoft.com/office/drawing/2014/main" id="{46ABD981-E474-4906-955A-8DAF4D2C7D5C}"/>
              </a:ext>
            </a:extLst>
          </p:cNvPr>
          <p:cNvSpPr txBox="1"/>
          <p:nvPr/>
        </p:nvSpPr>
        <p:spPr bwMode="auto">
          <a:xfrm>
            <a:off x="8109653" y="3499135"/>
            <a:ext cx="339447" cy="607601"/>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S</a:t>
            </a:r>
            <a:endParaRPr lang="en-US" sz="2400" dirty="0"/>
          </a:p>
          <a:p>
            <a:pPr algn="ctr">
              <a:buClr>
                <a:schemeClr val="tx1"/>
              </a:buClr>
            </a:pPr>
            <a:r>
              <a:rPr lang="en-US" sz="1200" dirty="0"/>
              <a:t>CU</a:t>
            </a:r>
          </a:p>
          <a:p>
            <a:pPr algn="ctr">
              <a:buClr>
                <a:schemeClr val="tx1"/>
              </a:buClr>
            </a:pPr>
            <a:br>
              <a:rPr lang="en-US" sz="1200" dirty="0"/>
            </a:br>
            <a:br>
              <a:rPr lang="en-US" sz="1200" dirty="0"/>
            </a:br>
            <a:endParaRPr lang="en-US" sz="1200" dirty="0"/>
          </a:p>
        </p:txBody>
      </p:sp>
      <p:sp>
        <p:nvSpPr>
          <p:cNvPr id="12" name="TextBox 11">
            <a:extLst>
              <a:ext uri="{FF2B5EF4-FFF2-40B4-BE49-F238E27FC236}">
                <a16:creationId xmlns:a16="http://schemas.microsoft.com/office/drawing/2014/main" id="{8B905E4B-D2D9-4DDC-9F96-343749C04879}"/>
              </a:ext>
            </a:extLst>
          </p:cNvPr>
          <p:cNvSpPr txBox="1"/>
          <p:nvPr/>
        </p:nvSpPr>
        <p:spPr bwMode="auto">
          <a:xfrm>
            <a:off x="7049294" y="3507889"/>
            <a:ext cx="339447" cy="590094"/>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B</a:t>
            </a:r>
            <a:endParaRPr lang="en-US" sz="2400" dirty="0"/>
          </a:p>
          <a:p>
            <a:pPr algn="ctr">
              <a:buClr>
                <a:schemeClr val="tx1"/>
              </a:buClr>
            </a:pPr>
            <a:r>
              <a:rPr lang="en-US" sz="1200" dirty="0"/>
              <a:t>DU</a:t>
            </a:r>
          </a:p>
        </p:txBody>
      </p:sp>
      <p:sp>
        <p:nvSpPr>
          <p:cNvPr id="13" name="Freeform 34">
            <a:extLst>
              <a:ext uri="{FF2B5EF4-FFF2-40B4-BE49-F238E27FC236}">
                <a16:creationId xmlns:a16="http://schemas.microsoft.com/office/drawing/2014/main" id="{0BA760EC-792B-4E17-9899-BB89D308781A}"/>
              </a:ext>
            </a:extLst>
          </p:cNvPr>
          <p:cNvSpPr>
            <a:spLocks noChangeAspect="1"/>
          </p:cNvSpPr>
          <p:nvPr/>
        </p:nvSpPr>
        <p:spPr bwMode="auto">
          <a:xfrm>
            <a:off x="7033385" y="1369543"/>
            <a:ext cx="1283804" cy="980814"/>
          </a:xfrm>
          <a:custGeom>
            <a:avLst/>
            <a:gdLst>
              <a:gd name="T0" fmla="*/ 15322411 w 522"/>
              <a:gd name="T1" fmla="*/ 59674397 h 399"/>
              <a:gd name="T2" fmla="*/ 4342078 w 522"/>
              <a:gd name="T3" fmla="*/ 44798810 h 399"/>
              <a:gd name="T4" fmla="*/ 0 w 522"/>
              <a:gd name="T5" fmla="*/ 34281387 h 399"/>
              <a:gd name="T6" fmla="*/ 13445428 w 522"/>
              <a:gd name="T7" fmla="*/ 18556182 h 399"/>
              <a:gd name="T8" fmla="*/ 25222172 w 522"/>
              <a:gd name="T9" fmla="*/ 6870450 h 399"/>
              <a:gd name="T10" fmla="*/ 46815215 w 522"/>
              <a:gd name="T11" fmla="*/ 0 h 399"/>
              <a:gd name="T12" fmla="*/ 63288766 w 522"/>
              <a:gd name="T13" fmla="*/ 12029493 h 399"/>
              <a:gd name="T14" fmla="*/ 72398755 w 522"/>
              <a:gd name="T15" fmla="*/ 14239600 h 399"/>
              <a:gd name="T16" fmla="*/ 72664127 w 522"/>
              <a:gd name="T17" fmla="*/ 16070027 h 399"/>
              <a:gd name="T18" fmla="*/ 70827127 w 522"/>
              <a:gd name="T19" fmla="*/ 16343079 h 399"/>
              <a:gd name="T20" fmla="*/ 62629961 w 522"/>
              <a:gd name="T21" fmla="*/ 14718417 h 399"/>
              <a:gd name="T22" fmla="*/ 61056958 w 522"/>
              <a:gd name="T23" fmla="*/ 13728968 h 399"/>
              <a:gd name="T24" fmla="*/ 33482122 w 522"/>
              <a:gd name="T25" fmla="*/ 11543714 h 399"/>
              <a:gd name="T26" fmla="*/ 32488820 w 522"/>
              <a:gd name="T27" fmla="*/ 12179925 h 399"/>
              <a:gd name="T28" fmla="*/ 25222172 w 522"/>
              <a:gd name="T29" fmla="*/ 9566315 h 399"/>
              <a:gd name="T30" fmla="*/ 16166319 w 522"/>
              <a:gd name="T31" fmla="*/ 18556182 h 399"/>
              <a:gd name="T32" fmla="*/ 16166319 w 522"/>
              <a:gd name="T33" fmla="*/ 21233511 h 399"/>
              <a:gd name="T34" fmla="*/ 15171460 w 522"/>
              <a:gd name="T35" fmla="*/ 21746290 h 399"/>
              <a:gd name="T36" fmla="*/ 6693185 w 522"/>
              <a:gd name="T37" fmla="*/ 43474041 h 399"/>
              <a:gd name="T38" fmla="*/ 7061207 w 522"/>
              <a:gd name="T39" fmla="*/ 44949086 h 399"/>
              <a:gd name="T40" fmla="*/ 15322411 w 522"/>
              <a:gd name="T41" fmla="*/ 57005579 h 399"/>
              <a:gd name="T42" fmla="*/ 18890363 w 522"/>
              <a:gd name="T43" fmla="*/ 56345442 h 399"/>
              <a:gd name="T44" fmla="*/ 20728615 w 522"/>
              <a:gd name="T45" fmla="*/ 57005579 h 399"/>
              <a:gd name="T46" fmla="*/ 31006315 w 522"/>
              <a:gd name="T47" fmla="*/ 63989791 h 399"/>
              <a:gd name="T48" fmla="*/ 40750026 w 522"/>
              <a:gd name="T49" fmla="*/ 58986125 h 399"/>
              <a:gd name="T50" fmla="*/ 41749956 w 522"/>
              <a:gd name="T51" fmla="*/ 59314265 h 399"/>
              <a:gd name="T52" fmla="*/ 57914511 w 522"/>
              <a:gd name="T53" fmla="*/ 56495062 h 399"/>
              <a:gd name="T54" fmla="*/ 58910619 w 522"/>
              <a:gd name="T55" fmla="*/ 55859731 h 399"/>
              <a:gd name="T56" fmla="*/ 66484669 w 522"/>
              <a:gd name="T57" fmla="*/ 58324971 h 399"/>
              <a:gd name="T58" fmla="*/ 76585036 w 522"/>
              <a:gd name="T59" fmla="*/ 48279962 h 399"/>
              <a:gd name="T60" fmla="*/ 77737381 w 522"/>
              <a:gd name="T61" fmla="*/ 46806105 h 399"/>
              <a:gd name="T62" fmla="*/ 85155076 w 522"/>
              <a:gd name="T63" fmla="*/ 38294923 h 399"/>
              <a:gd name="T64" fmla="*/ 76585036 w 522"/>
              <a:gd name="T65" fmla="*/ 29241337 h 399"/>
              <a:gd name="T66" fmla="*/ 76228470 w 522"/>
              <a:gd name="T67" fmla="*/ 28249952 h 399"/>
              <a:gd name="T68" fmla="*/ 74390161 w 522"/>
              <a:gd name="T69" fmla="*/ 19880759 h 399"/>
              <a:gd name="T70" fmla="*/ 74747809 w 522"/>
              <a:gd name="T71" fmla="*/ 17899842 h 399"/>
              <a:gd name="T72" fmla="*/ 79087081 w 522"/>
              <a:gd name="T73" fmla="*/ 26420054 h 399"/>
              <a:gd name="T74" fmla="*/ 79087081 w 522"/>
              <a:gd name="T75" fmla="*/ 27411003 h 399"/>
              <a:gd name="T76" fmla="*/ 79304899 w 522"/>
              <a:gd name="T77" fmla="*/ 49118805 h 399"/>
              <a:gd name="T78" fmla="*/ 66484669 w 522"/>
              <a:gd name="T79" fmla="*/ 61019112 h 399"/>
              <a:gd name="T80" fmla="*/ 48438070 w 522"/>
              <a:gd name="T81" fmla="*/ 64343038 h 399"/>
              <a:gd name="T82" fmla="*/ 41262602 w 522"/>
              <a:gd name="T83" fmla="*/ 62160644 h 399"/>
              <a:gd name="T84" fmla="*/ 18668376 w 522"/>
              <a:gd name="T85" fmla="*/ 59190764 h 39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522"/>
              <a:gd name="T130" fmla="*/ 0 h 399"/>
              <a:gd name="T131" fmla="*/ 522 w 522"/>
              <a:gd name="T132" fmla="*/ 399 h 39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522" h="399">
                <a:moveTo>
                  <a:pt x="111" y="354"/>
                </a:moveTo>
                <a:cubicBezTo>
                  <a:pt x="105" y="356"/>
                  <a:pt x="98" y="357"/>
                  <a:pt x="91" y="357"/>
                </a:cubicBezTo>
                <a:cubicBezTo>
                  <a:pt x="91" y="357"/>
                  <a:pt x="91" y="357"/>
                  <a:pt x="91" y="357"/>
                </a:cubicBezTo>
                <a:cubicBezTo>
                  <a:pt x="53" y="357"/>
                  <a:pt x="23" y="326"/>
                  <a:pt x="23" y="288"/>
                </a:cubicBezTo>
                <a:cubicBezTo>
                  <a:pt x="23" y="288"/>
                  <a:pt x="23" y="288"/>
                  <a:pt x="23" y="288"/>
                </a:cubicBezTo>
                <a:cubicBezTo>
                  <a:pt x="23" y="281"/>
                  <a:pt x="24" y="275"/>
                  <a:pt x="26" y="268"/>
                </a:cubicBezTo>
                <a:cubicBezTo>
                  <a:pt x="26" y="268"/>
                  <a:pt x="26" y="268"/>
                  <a:pt x="26" y="268"/>
                </a:cubicBezTo>
                <a:cubicBezTo>
                  <a:pt x="10" y="252"/>
                  <a:pt x="0" y="230"/>
                  <a:pt x="0" y="205"/>
                </a:cubicBezTo>
                <a:cubicBezTo>
                  <a:pt x="0" y="205"/>
                  <a:pt x="0" y="205"/>
                  <a:pt x="0" y="205"/>
                </a:cubicBezTo>
                <a:cubicBezTo>
                  <a:pt x="0" y="159"/>
                  <a:pt x="35" y="120"/>
                  <a:pt x="81" y="115"/>
                </a:cubicBezTo>
                <a:cubicBezTo>
                  <a:pt x="81" y="115"/>
                  <a:pt x="81" y="115"/>
                  <a:pt x="81" y="115"/>
                </a:cubicBezTo>
                <a:cubicBezTo>
                  <a:pt x="80" y="114"/>
                  <a:pt x="80" y="112"/>
                  <a:pt x="80" y="111"/>
                </a:cubicBezTo>
                <a:cubicBezTo>
                  <a:pt x="80" y="111"/>
                  <a:pt x="80" y="111"/>
                  <a:pt x="80" y="111"/>
                </a:cubicBezTo>
                <a:cubicBezTo>
                  <a:pt x="80" y="72"/>
                  <a:pt x="111" y="41"/>
                  <a:pt x="150" y="41"/>
                </a:cubicBezTo>
                <a:cubicBezTo>
                  <a:pt x="150" y="41"/>
                  <a:pt x="150" y="41"/>
                  <a:pt x="150" y="41"/>
                </a:cubicBezTo>
                <a:cubicBezTo>
                  <a:pt x="164" y="41"/>
                  <a:pt x="177" y="46"/>
                  <a:pt x="188" y="53"/>
                </a:cubicBezTo>
                <a:cubicBezTo>
                  <a:pt x="188" y="53"/>
                  <a:pt x="188" y="53"/>
                  <a:pt x="188" y="53"/>
                </a:cubicBezTo>
                <a:cubicBezTo>
                  <a:pt x="206" y="21"/>
                  <a:pt x="240" y="0"/>
                  <a:pt x="278" y="0"/>
                </a:cubicBezTo>
                <a:cubicBezTo>
                  <a:pt x="278" y="0"/>
                  <a:pt x="278" y="0"/>
                  <a:pt x="278" y="0"/>
                </a:cubicBezTo>
                <a:cubicBezTo>
                  <a:pt x="324" y="0"/>
                  <a:pt x="363" y="30"/>
                  <a:pt x="376" y="72"/>
                </a:cubicBezTo>
                <a:cubicBezTo>
                  <a:pt x="376" y="72"/>
                  <a:pt x="376" y="72"/>
                  <a:pt x="376" y="72"/>
                </a:cubicBezTo>
                <a:cubicBezTo>
                  <a:pt x="379" y="72"/>
                  <a:pt x="381" y="71"/>
                  <a:pt x="383" y="71"/>
                </a:cubicBezTo>
                <a:cubicBezTo>
                  <a:pt x="383" y="71"/>
                  <a:pt x="383" y="71"/>
                  <a:pt x="383" y="71"/>
                </a:cubicBezTo>
                <a:cubicBezTo>
                  <a:pt x="400" y="71"/>
                  <a:pt x="416" y="76"/>
                  <a:pt x="430" y="85"/>
                </a:cubicBezTo>
                <a:cubicBezTo>
                  <a:pt x="430" y="85"/>
                  <a:pt x="430" y="85"/>
                  <a:pt x="430" y="85"/>
                </a:cubicBezTo>
                <a:cubicBezTo>
                  <a:pt x="430" y="85"/>
                  <a:pt x="430" y="85"/>
                  <a:pt x="430" y="85"/>
                </a:cubicBezTo>
                <a:cubicBezTo>
                  <a:pt x="433" y="87"/>
                  <a:pt x="434" y="92"/>
                  <a:pt x="432" y="96"/>
                </a:cubicBezTo>
                <a:cubicBezTo>
                  <a:pt x="432" y="96"/>
                  <a:pt x="432" y="96"/>
                  <a:pt x="432" y="96"/>
                </a:cubicBezTo>
                <a:cubicBezTo>
                  <a:pt x="430" y="100"/>
                  <a:pt x="425" y="101"/>
                  <a:pt x="421" y="98"/>
                </a:cubicBezTo>
                <a:cubicBezTo>
                  <a:pt x="421" y="98"/>
                  <a:pt x="421" y="98"/>
                  <a:pt x="421" y="98"/>
                </a:cubicBezTo>
                <a:cubicBezTo>
                  <a:pt x="410" y="91"/>
                  <a:pt x="397" y="87"/>
                  <a:pt x="383" y="87"/>
                </a:cubicBezTo>
                <a:cubicBezTo>
                  <a:pt x="383" y="87"/>
                  <a:pt x="383" y="87"/>
                  <a:pt x="383" y="87"/>
                </a:cubicBezTo>
                <a:cubicBezTo>
                  <a:pt x="379" y="87"/>
                  <a:pt x="376" y="88"/>
                  <a:pt x="372" y="88"/>
                </a:cubicBezTo>
                <a:cubicBezTo>
                  <a:pt x="372" y="88"/>
                  <a:pt x="372" y="88"/>
                  <a:pt x="372" y="88"/>
                </a:cubicBezTo>
                <a:cubicBezTo>
                  <a:pt x="368" y="89"/>
                  <a:pt x="364" y="86"/>
                  <a:pt x="363" y="82"/>
                </a:cubicBezTo>
                <a:cubicBezTo>
                  <a:pt x="363" y="82"/>
                  <a:pt x="363" y="82"/>
                  <a:pt x="363" y="82"/>
                </a:cubicBezTo>
                <a:cubicBezTo>
                  <a:pt x="354" y="44"/>
                  <a:pt x="319" y="16"/>
                  <a:pt x="278" y="16"/>
                </a:cubicBezTo>
                <a:cubicBezTo>
                  <a:pt x="278" y="16"/>
                  <a:pt x="278" y="16"/>
                  <a:pt x="278" y="16"/>
                </a:cubicBezTo>
                <a:cubicBezTo>
                  <a:pt x="242" y="16"/>
                  <a:pt x="212" y="38"/>
                  <a:pt x="199" y="69"/>
                </a:cubicBezTo>
                <a:cubicBezTo>
                  <a:pt x="199" y="69"/>
                  <a:pt x="199" y="69"/>
                  <a:pt x="199" y="69"/>
                </a:cubicBezTo>
                <a:cubicBezTo>
                  <a:pt x="198" y="71"/>
                  <a:pt x="195" y="73"/>
                  <a:pt x="193" y="73"/>
                </a:cubicBezTo>
                <a:cubicBezTo>
                  <a:pt x="193" y="73"/>
                  <a:pt x="193" y="73"/>
                  <a:pt x="193" y="73"/>
                </a:cubicBezTo>
                <a:cubicBezTo>
                  <a:pt x="190" y="74"/>
                  <a:pt x="188" y="73"/>
                  <a:pt x="186" y="72"/>
                </a:cubicBezTo>
                <a:cubicBezTo>
                  <a:pt x="186" y="72"/>
                  <a:pt x="186" y="72"/>
                  <a:pt x="186" y="72"/>
                </a:cubicBezTo>
                <a:cubicBezTo>
                  <a:pt x="176" y="63"/>
                  <a:pt x="164" y="57"/>
                  <a:pt x="150" y="57"/>
                </a:cubicBezTo>
                <a:cubicBezTo>
                  <a:pt x="150" y="57"/>
                  <a:pt x="150" y="57"/>
                  <a:pt x="150" y="57"/>
                </a:cubicBezTo>
                <a:cubicBezTo>
                  <a:pt x="120" y="57"/>
                  <a:pt x="96" y="81"/>
                  <a:pt x="96" y="111"/>
                </a:cubicBezTo>
                <a:cubicBezTo>
                  <a:pt x="96" y="111"/>
                  <a:pt x="96" y="111"/>
                  <a:pt x="96" y="111"/>
                </a:cubicBezTo>
                <a:cubicBezTo>
                  <a:pt x="96" y="114"/>
                  <a:pt x="97" y="118"/>
                  <a:pt x="97" y="121"/>
                </a:cubicBezTo>
                <a:cubicBezTo>
                  <a:pt x="97" y="121"/>
                  <a:pt x="97" y="121"/>
                  <a:pt x="97" y="121"/>
                </a:cubicBezTo>
                <a:cubicBezTo>
                  <a:pt x="98" y="123"/>
                  <a:pt x="97" y="126"/>
                  <a:pt x="96" y="127"/>
                </a:cubicBezTo>
                <a:cubicBezTo>
                  <a:pt x="96" y="127"/>
                  <a:pt x="96" y="127"/>
                  <a:pt x="96" y="127"/>
                </a:cubicBezTo>
                <a:cubicBezTo>
                  <a:pt x="94" y="129"/>
                  <a:pt x="92" y="130"/>
                  <a:pt x="90" y="130"/>
                </a:cubicBezTo>
                <a:cubicBezTo>
                  <a:pt x="90" y="130"/>
                  <a:pt x="90" y="130"/>
                  <a:pt x="90" y="130"/>
                </a:cubicBezTo>
                <a:cubicBezTo>
                  <a:pt x="49" y="131"/>
                  <a:pt x="16" y="164"/>
                  <a:pt x="16" y="205"/>
                </a:cubicBezTo>
                <a:cubicBezTo>
                  <a:pt x="16" y="205"/>
                  <a:pt x="16" y="205"/>
                  <a:pt x="16" y="205"/>
                </a:cubicBezTo>
                <a:cubicBezTo>
                  <a:pt x="16" y="227"/>
                  <a:pt x="25" y="247"/>
                  <a:pt x="40" y="260"/>
                </a:cubicBezTo>
                <a:cubicBezTo>
                  <a:pt x="40" y="260"/>
                  <a:pt x="40" y="260"/>
                  <a:pt x="40" y="260"/>
                </a:cubicBezTo>
                <a:cubicBezTo>
                  <a:pt x="43" y="263"/>
                  <a:pt x="43" y="266"/>
                  <a:pt x="42" y="269"/>
                </a:cubicBezTo>
                <a:cubicBezTo>
                  <a:pt x="42" y="269"/>
                  <a:pt x="42" y="269"/>
                  <a:pt x="42" y="269"/>
                </a:cubicBezTo>
                <a:cubicBezTo>
                  <a:pt x="40" y="275"/>
                  <a:pt x="39" y="282"/>
                  <a:pt x="39" y="288"/>
                </a:cubicBezTo>
                <a:cubicBezTo>
                  <a:pt x="39" y="288"/>
                  <a:pt x="39" y="288"/>
                  <a:pt x="39" y="288"/>
                </a:cubicBezTo>
                <a:cubicBezTo>
                  <a:pt x="39" y="318"/>
                  <a:pt x="62" y="341"/>
                  <a:pt x="91" y="341"/>
                </a:cubicBezTo>
                <a:cubicBezTo>
                  <a:pt x="91" y="341"/>
                  <a:pt x="91" y="341"/>
                  <a:pt x="91" y="341"/>
                </a:cubicBezTo>
                <a:cubicBezTo>
                  <a:pt x="99" y="341"/>
                  <a:pt x="106" y="340"/>
                  <a:pt x="112" y="337"/>
                </a:cubicBezTo>
                <a:cubicBezTo>
                  <a:pt x="112" y="337"/>
                  <a:pt x="112" y="337"/>
                  <a:pt x="112" y="337"/>
                </a:cubicBezTo>
                <a:cubicBezTo>
                  <a:pt x="114" y="336"/>
                  <a:pt x="116" y="336"/>
                  <a:pt x="118" y="337"/>
                </a:cubicBezTo>
                <a:cubicBezTo>
                  <a:pt x="118" y="337"/>
                  <a:pt x="118" y="337"/>
                  <a:pt x="118" y="337"/>
                </a:cubicBezTo>
                <a:cubicBezTo>
                  <a:pt x="120" y="338"/>
                  <a:pt x="122" y="339"/>
                  <a:pt x="123" y="341"/>
                </a:cubicBezTo>
                <a:cubicBezTo>
                  <a:pt x="123" y="341"/>
                  <a:pt x="123" y="341"/>
                  <a:pt x="123" y="341"/>
                </a:cubicBezTo>
                <a:cubicBezTo>
                  <a:pt x="132" y="366"/>
                  <a:pt x="156" y="383"/>
                  <a:pt x="184" y="383"/>
                </a:cubicBezTo>
                <a:cubicBezTo>
                  <a:pt x="184" y="383"/>
                  <a:pt x="184" y="383"/>
                  <a:pt x="184" y="383"/>
                </a:cubicBezTo>
                <a:cubicBezTo>
                  <a:pt x="206" y="383"/>
                  <a:pt x="225" y="373"/>
                  <a:pt x="237" y="357"/>
                </a:cubicBezTo>
                <a:cubicBezTo>
                  <a:pt x="237" y="357"/>
                  <a:pt x="237" y="357"/>
                  <a:pt x="237" y="357"/>
                </a:cubicBezTo>
                <a:cubicBezTo>
                  <a:pt x="238" y="355"/>
                  <a:pt x="240" y="354"/>
                  <a:pt x="242" y="353"/>
                </a:cubicBezTo>
                <a:cubicBezTo>
                  <a:pt x="242" y="353"/>
                  <a:pt x="242" y="353"/>
                  <a:pt x="242" y="353"/>
                </a:cubicBezTo>
                <a:cubicBezTo>
                  <a:pt x="244" y="353"/>
                  <a:pt x="246" y="354"/>
                  <a:pt x="248" y="355"/>
                </a:cubicBezTo>
                <a:cubicBezTo>
                  <a:pt x="248" y="355"/>
                  <a:pt x="248" y="355"/>
                  <a:pt x="248" y="355"/>
                </a:cubicBezTo>
                <a:cubicBezTo>
                  <a:pt x="259" y="364"/>
                  <a:pt x="273" y="369"/>
                  <a:pt x="288" y="369"/>
                </a:cubicBezTo>
                <a:cubicBezTo>
                  <a:pt x="288" y="369"/>
                  <a:pt x="288" y="369"/>
                  <a:pt x="288" y="369"/>
                </a:cubicBezTo>
                <a:cubicBezTo>
                  <a:pt x="312" y="369"/>
                  <a:pt x="333" y="356"/>
                  <a:pt x="344" y="338"/>
                </a:cubicBezTo>
                <a:cubicBezTo>
                  <a:pt x="344" y="338"/>
                  <a:pt x="344" y="338"/>
                  <a:pt x="344" y="338"/>
                </a:cubicBezTo>
                <a:cubicBezTo>
                  <a:pt x="345" y="336"/>
                  <a:pt x="347" y="334"/>
                  <a:pt x="350" y="334"/>
                </a:cubicBezTo>
                <a:cubicBezTo>
                  <a:pt x="350" y="334"/>
                  <a:pt x="350" y="334"/>
                  <a:pt x="350" y="334"/>
                </a:cubicBezTo>
                <a:cubicBezTo>
                  <a:pt x="352" y="334"/>
                  <a:pt x="354" y="334"/>
                  <a:pt x="356" y="336"/>
                </a:cubicBezTo>
                <a:cubicBezTo>
                  <a:pt x="356" y="336"/>
                  <a:pt x="356" y="336"/>
                  <a:pt x="356" y="336"/>
                </a:cubicBezTo>
                <a:cubicBezTo>
                  <a:pt x="367" y="344"/>
                  <a:pt x="380" y="349"/>
                  <a:pt x="395" y="349"/>
                </a:cubicBezTo>
                <a:cubicBezTo>
                  <a:pt x="395" y="349"/>
                  <a:pt x="395" y="349"/>
                  <a:pt x="395" y="349"/>
                </a:cubicBezTo>
                <a:cubicBezTo>
                  <a:pt x="428" y="349"/>
                  <a:pt x="455" y="322"/>
                  <a:pt x="455" y="289"/>
                </a:cubicBezTo>
                <a:cubicBezTo>
                  <a:pt x="455" y="289"/>
                  <a:pt x="455" y="289"/>
                  <a:pt x="455" y="289"/>
                </a:cubicBezTo>
                <a:cubicBezTo>
                  <a:pt x="455" y="289"/>
                  <a:pt x="455" y="288"/>
                  <a:pt x="455" y="288"/>
                </a:cubicBezTo>
                <a:cubicBezTo>
                  <a:pt x="455" y="288"/>
                  <a:pt x="455" y="288"/>
                  <a:pt x="455" y="288"/>
                </a:cubicBezTo>
                <a:cubicBezTo>
                  <a:pt x="455" y="284"/>
                  <a:pt x="458" y="280"/>
                  <a:pt x="462" y="280"/>
                </a:cubicBezTo>
                <a:cubicBezTo>
                  <a:pt x="462" y="280"/>
                  <a:pt x="462" y="280"/>
                  <a:pt x="462" y="280"/>
                </a:cubicBezTo>
                <a:cubicBezTo>
                  <a:pt x="487" y="276"/>
                  <a:pt x="506" y="255"/>
                  <a:pt x="506" y="229"/>
                </a:cubicBezTo>
                <a:cubicBezTo>
                  <a:pt x="506" y="229"/>
                  <a:pt x="506" y="229"/>
                  <a:pt x="506" y="229"/>
                </a:cubicBezTo>
                <a:cubicBezTo>
                  <a:pt x="506" y="203"/>
                  <a:pt x="486" y="181"/>
                  <a:pt x="460" y="178"/>
                </a:cubicBezTo>
                <a:cubicBezTo>
                  <a:pt x="460" y="178"/>
                  <a:pt x="460" y="178"/>
                  <a:pt x="460" y="178"/>
                </a:cubicBezTo>
                <a:cubicBezTo>
                  <a:pt x="458" y="178"/>
                  <a:pt x="456" y="177"/>
                  <a:pt x="455" y="175"/>
                </a:cubicBezTo>
                <a:cubicBezTo>
                  <a:pt x="455" y="175"/>
                  <a:pt x="455" y="175"/>
                  <a:pt x="455" y="175"/>
                </a:cubicBezTo>
                <a:cubicBezTo>
                  <a:pt x="453" y="173"/>
                  <a:pt x="453" y="171"/>
                  <a:pt x="453" y="169"/>
                </a:cubicBezTo>
                <a:cubicBezTo>
                  <a:pt x="453" y="169"/>
                  <a:pt x="453" y="169"/>
                  <a:pt x="453" y="169"/>
                </a:cubicBezTo>
                <a:cubicBezTo>
                  <a:pt x="454" y="165"/>
                  <a:pt x="454" y="162"/>
                  <a:pt x="454" y="158"/>
                </a:cubicBezTo>
                <a:cubicBezTo>
                  <a:pt x="454" y="158"/>
                  <a:pt x="454" y="158"/>
                  <a:pt x="454" y="158"/>
                </a:cubicBezTo>
                <a:cubicBezTo>
                  <a:pt x="454" y="143"/>
                  <a:pt x="449" y="130"/>
                  <a:pt x="442" y="119"/>
                </a:cubicBezTo>
                <a:cubicBezTo>
                  <a:pt x="442" y="119"/>
                  <a:pt x="442" y="119"/>
                  <a:pt x="442" y="119"/>
                </a:cubicBezTo>
                <a:cubicBezTo>
                  <a:pt x="439" y="115"/>
                  <a:pt x="440" y="110"/>
                  <a:pt x="444" y="107"/>
                </a:cubicBezTo>
                <a:cubicBezTo>
                  <a:pt x="444" y="107"/>
                  <a:pt x="444" y="107"/>
                  <a:pt x="444" y="107"/>
                </a:cubicBezTo>
                <a:cubicBezTo>
                  <a:pt x="448" y="105"/>
                  <a:pt x="453" y="106"/>
                  <a:pt x="455" y="110"/>
                </a:cubicBezTo>
                <a:cubicBezTo>
                  <a:pt x="455" y="110"/>
                  <a:pt x="455" y="110"/>
                  <a:pt x="455" y="110"/>
                </a:cubicBezTo>
                <a:cubicBezTo>
                  <a:pt x="464" y="123"/>
                  <a:pt x="470" y="140"/>
                  <a:pt x="470" y="158"/>
                </a:cubicBezTo>
                <a:cubicBezTo>
                  <a:pt x="470" y="158"/>
                  <a:pt x="470" y="158"/>
                  <a:pt x="470" y="158"/>
                </a:cubicBezTo>
                <a:cubicBezTo>
                  <a:pt x="470" y="160"/>
                  <a:pt x="470" y="162"/>
                  <a:pt x="470" y="164"/>
                </a:cubicBezTo>
                <a:cubicBezTo>
                  <a:pt x="470" y="164"/>
                  <a:pt x="470" y="164"/>
                  <a:pt x="470" y="164"/>
                </a:cubicBezTo>
                <a:cubicBezTo>
                  <a:pt x="500" y="170"/>
                  <a:pt x="522" y="197"/>
                  <a:pt x="522" y="229"/>
                </a:cubicBezTo>
                <a:cubicBezTo>
                  <a:pt x="522" y="229"/>
                  <a:pt x="522" y="229"/>
                  <a:pt x="522" y="229"/>
                </a:cubicBezTo>
                <a:cubicBezTo>
                  <a:pt x="522" y="261"/>
                  <a:pt x="500" y="287"/>
                  <a:pt x="471" y="294"/>
                </a:cubicBezTo>
                <a:cubicBezTo>
                  <a:pt x="471" y="294"/>
                  <a:pt x="471" y="294"/>
                  <a:pt x="471" y="294"/>
                </a:cubicBezTo>
                <a:cubicBezTo>
                  <a:pt x="468" y="334"/>
                  <a:pt x="435" y="365"/>
                  <a:pt x="395" y="365"/>
                </a:cubicBezTo>
                <a:cubicBezTo>
                  <a:pt x="395" y="365"/>
                  <a:pt x="395" y="365"/>
                  <a:pt x="395" y="365"/>
                </a:cubicBezTo>
                <a:cubicBezTo>
                  <a:pt x="379" y="365"/>
                  <a:pt x="365" y="361"/>
                  <a:pt x="353" y="353"/>
                </a:cubicBezTo>
                <a:cubicBezTo>
                  <a:pt x="353" y="353"/>
                  <a:pt x="353" y="353"/>
                  <a:pt x="353" y="353"/>
                </a:cubicBezTo>
                <a:cubicBezTo>
                  <a:pt x="338" y="372"/>
                  <a:pt x="315" y="385"/>
                  <a:pt x="288" y="385"/>
                </a:cubicBezTo>
                <a:cubicBezTo>
                  <a:pt x="288" y="385"/>
                  <a:pt x="288" y="385"/>
                  <a:pt x="288" y="385"/>
                </a:cubicBezTo>
                <a:cubicBezTo>
                  <a:pt x="272" y="385"/>
                  <a:pt x="257" y="380"/>
                  <a:pt x="245" y="372"/>
                </a:cubicBezTo>
                <a:cubicBezTo>
                  <a:pt x="245" y="372"/>
                  <a:pt x="245" y="372"/>
                  <a:pt x="245" y="372"/>
                </a:cubicBezTo>
                <a:cubicBezTo>
                  <a:pt x="230" y="389"/>
                  <a:pt x="208" y="399"/>
                  <a:pt x="184" y="399"/>
                </a:cubicBezTo>
                <a:cubicBezTo>
                  <a:pt x="184" y="399"/>
                  <a:pt x="184" y="399"/>
                  <a:pt x="184" y="399"/>
                </a:cubicBezTo>
                <a:cubicBezTo>
                  <a:pt x="152" y="399"/>
                  <a:pt x="125" y="381"/>
                  <a:pt x="111" y="354"/>
                </a:cubicBezTo>
                <a:close/>
              </a:path>
            </a:pathLst>
          </a:custGeom>
          <a:solidFill>
            <a:schemeClr val="tx1"/>
          </a:solidFill>
          <a:ln>
            <a:noFill/>
          </a:ln>
        </p:spPr>
        <p:txBody>
          <a:bodyPr anchor="ctr"/>
          <a:lstStyle/>
          <a:p>
            <a:endParaRPr lang="en-US" sz="1600"/>
          </a:p>
        </p:txBody>
      </p:sp>
      <p:sp>
        <p:nvSpPr>
          <p:cNvPr id="14" name="TextBox 13">
            <a:extLst>
              <a:ext uri="{FF2B5EF4-FFF2-40B4-BE49-F238E27FC236}">
                <a16:creationId xmlns:a16="http://schemas.microsoft.com/office/drawing/2014/main" id="{7E161B59-E6B9-40A1-B45F-B8BC0177BED9}"/>
              </a:ext>
            </a:extLst>
          </p:cNvPr>
          <p:cNvSpPr txBox="1"/>
          <p:nvPr/>
        </p:nvSpPr>
        <p:spPr bwMode="auto">
          <a:xfrm>
            <a:off x="7332824" y="1698676"/>
            <a:ext cx="572764" cy="301605"/>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600" dirty="0"/>
              <a:t>5GC</a:t>
            </a:r>
          </a:p>
        </p:txBody>
      </p:sp>
      <p:sp>
        <p:nvSpPr>
          <p:cNvPr id="15" name="TextBox 14">
            <a:extLst>
              <a:ext uri="{FF2B5EF4-FFF2-40B4-BE49-F238E27FC236}">
                <a16:creationId xmlns:a16="http://schemas.microsoft.com/office/drawing/2014/main" id="{1DE8BB31-C665-4292-906A-2DCDE1B345FC}"/>
              </a:ext>
            </a:extLst>
          </p:cNvPr>
          <p:cNvSpPr txBox="1"/>
          <p:nvPr/>
        </p:nvSpPr>
        <p:spPr bwMode="auto">
          <a:xfrm>
            <a:off x="7049339" y="5585891"/>
            <a:ext cx="339447" cy="590094"/>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1600" dirty="0">
                <a:latin typeface="Ericsson Technical Icons" panose="00000500000000000000" pitchFamily="2" charset="0"/>
              </a:rPr>
              <a:t>B</a:t>
            </a:r>
            <a:endParaRPr lang="en-US" sz="1600" dirty="0"/>
          </a:p>
          <a:p>
            <a:pPr algn="ctr">
              <a:buClr>
                <a:schemeClr val="tx1"/>
              </a:buClr>
            </a:pPr>
            <a:r>
              <a:rPr lang="en-US" sz="1000" dirty="0"/>
              <a:t>IAB node</a:t>
            </a:r>
          </a:p>
        </p:txBody>
      </p:sp>
      <p:sp>
        <p:nvSpPr>
          <p:cNvPr id="16" name="TextBox 15">
            <a:extLst>
              <a:ext uri="{FF2B5EF4-FFF2-40B4-BE49-F238E27FC236}">
                <a16:creationId xmlns:a16="http://schemas.microsoft.com/office/drawing/2014/main" id="{EDCE8881-7FF5-40A1-B73C-8D28A5C8243B}"/>
              </a:ext>
            </a:extLst>
          </p:cNvPr>
          <p:cNvSpPr txBox="1"/>
          <p:nvPr/>
        </p:nvSpPr>
        <p:spPr bwMode="auto">
          <a:xfrm>
            <a:off x="7047377" y="4589670"/>
            <a:ext cx="339447" cy="590094"/>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1600" dirty="0">
                <a:latin typeface="Ericsson Technical Icons" panose="00000500000000000000" pitchFamily="2" charset="0"/>
              </a:rPr>
              <a:t>B</a:t>
            </a:r>
            <a:endParaRPr lang="en-US" sz="1600" dirty="0"/>
          </a:p>
          <a:p>
            <a:pPr algn="ctr">
              <a:buClr>
                <a:schemeClr val="tx1"/>
              </a:buClr>
            </a:pPr>
            <a:r>
              <a:rPr lang="en-US" sz="1000" dirty="0"/>
              <a:t>IAB node</a:t>
            </a:r>
          </a:p>
        </p:txBody>
      </p:sp>
      <p:sp>
        <p:nvSpPr>
          <p:cNvPr id="18" name="TextBox 17">
            <a:extLst>
              <a:ext uri="{FF2B5EF4-FFF2-40B4-BE49-F238E27FC236}">
                <a16:creationId xmlns:a16="http://schemas.microsoft.com/office/drawing/2014/main" id="{7D7A80C6-B761-488C-8053-63E0424A6A44}"/>
              </a:ext>
            </a:extLst>
          </p:cNvPr>
          <p:cNvSpPr txBox="1"/>
          <p:nvPr/>
        </p:nvSpPr>
        <p:spPr bwMode="auto">
          <a:xfrm>
            <a:off x="6310369" y="2620946"/>
            <a:ext cx="1255108" cy="257754"/>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200" i="1" dirty="0"/>
              <a:t>IAB architecture</a:t>
            </a:r>
          </a:p>
        </p:txBody>
      </p:sp>
      <p:cxnSp>
        <p:nvCxnSpPr>
          <p:cNvPr id="19" name="Straight Arrow Connector 18">
            <a:extLst>
              <a:ext uri="{FF2B5EF4-FFF2-40B4-BE49-F238E27FC236}">
                <a16:creationId xmlns:a16="http://schemas.microsoft.com/office/drawing/2014/main" id="{658925AF-2616-4396-88E2-400DEAC73329}"/>
              </a:ext>
            </a:extLst>
          </p:cNvPr>
          <p:cNvCxnSpPr>
            <a:cxnSpLocks/>
            <a:stCxn id="6" idx="0"/>
          </p:cNvCxnSpPr>
          <p:nvPr/>
        </p:nvCxnSpPr>
        <p:spPr bwMode="auto">
          <a:xfrm flipV="1">
            <a:off x="7728423" y="2262639"/>
            <a:ext cx="0" cy="645960"/>
          </a:xfrm>
          <a:prstGeom prst="straightConnector1">
            <a:avLst/>
          </a:prstGeom>
          <a:solidFill>
            <a:schemeClr val="accent1"/>
          </a:solidFill>
          <a:ln w="12700" cap="flat" cmpd="sng" algn="ctr">
            <a:solidFill>
              <a:schemeClr val="tx1"/>
            </a:solidFill>
            <a:prstDash val="solid"/>
            <a:round/>
            <a:headEnd type="none" w="med" len="med"/>
            <a:tailEnd type="none" w="med" len="med"/>
          </a:ln>
          <a:effectLst/>
        </p:spPr>
      </p:cxnSp>
      <p:sp>
        <p:nvSpPr>
          <p:cNvPr id="21" name="TextBox 20">
            <a:extLst>
              <a:ext uri="{FF2B5EF4-FFF2-40B4-BE49-F238E27FC236}">
                <a16:creationId xmlns:a16="http://schemas.microsoft.com/office/drawing/2014/main" id="{415EBFEF-8AF0-4B44-91BC-1889787E784C}"/>
              </a:ext>
            </a:extLst>
          </p:cNvPr>
          <p:cNvSpPr txBox="1"/>
          <p:nvPr/>
        </p:nvSpPr>
        <p:spPr bwMode="auto">
          <a:xfrm>
            <a:off x="7496759" y="2474471"/>
            <a:ext cx="544239"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N2/N3</a:t>
            </a:r>
          </a:p>
        </p:txBody>
      </p:sp>
      <p:cxnSp>
        <p:nvCxnSpPr>
          <p:cNvPr id="23" name="Connector: Elbow 22">
            <a:extLst>
              <a:ext uri="{FF2B5EF4-FFF2-40B4-BE49-F238E27FC236}">
                <a16:creationId xmlns:a16="http://schemas.microsoft.com/office/drawing/2014/main" id="{336511EE-3108-4141-A529-F25BC78C006E}"/>
              </a:ext>
            </a:extLst>
          </p:cNvPr>
          <p:cNvCxnSpPr>
            <a:stCxn id="7" idx="0"/>
          </p:cNvCxnSpPr>
          <p:nvPr/>
        </p:nvCxnSpPr>
        <p:spPr bwMode="auto">
          <a:xfrm rot="16200000" flipV="1">
            <a:off x="8401296" y="1837277"/>
            <a:ext cx="1284957" cy="1453170"/>
          </a:xfrm>
          <a:prstGeom prst="bentConnector2">
            <a:avLst/>
          </a:prstGeom>
          <a:solidFill>
            <a:schemeClr val="accent1"/>
          </a:solidFill>
          <a:ln w="12700" cap="flat" cmpd="sng" algn="ctr">
            <a:solidFill>
              <a:schemeClr val="tx1"/>
            </a:solidFill>
            <a:prstDash val="solid"/>
            <a:round/>
            <a:headEnd type="none" w="med" len="med"/>
            <a:tailEnd type="none" w="med" len="med"/>
          </a:ln>
          <a:effectLst/>
        </p:spPr>
      </p:cxnSp>
      <p:sp>
        <p:nvSpPr>
          <p:cNvPr id="24" name="TextBox 23">
            <a:extLst>
              <a:ext uri="{FF2B5EF4-FFF2-40B4-BE49-F238E27FC236}">
                <a16:creationId xmlns:a16="http://schemas.microsoft.com/office/drawing/2014/main" id="{1CC5533B-8CCF-403C-A392-ECA6CA4FB6A2}"/>
              </a:ext>
            </a:extLst>
          </p:cNvPr>
          <p:cNvSpPr txBox="1"/>
          <p:nvPr/>
        </p:nvSpPr>
        <p:spPr bwMode="auto">
          <a:xfrm>
            <a:off x="9484011" y="2474471"/>
            <a:ext cx="544239"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N2/N3</a:t>
            </a:r>
          </a:p>
        </p:txBody>
      </p:sp>
      <p:cxnSp>
        <p:nvCxnSpPr>
          <p:cNvPr id="26" name="Straight Arrow Connector 25">
            <a:extLst>
              <a:ext uri="{FF2B5EF4-FFF2-40B4-BE49-F238E27FC236}">
                <a16:creationId xmlns:a16="http://schemas.microsoft.com/office/drawing/2014/main" id="{133184BF-BFCC-43CE-B180-61BA8788FC78}"/>
              </a:ext>
            </a:extLst>
          </p:cNvPr>
          <p:cNvCxnSpPr>
            <a:cxnSpLocks/>
            <a:stCxn id="6" idx="3"/>
            <a:endCxn id="7" idx="1"/>
          </p:cNvCxnSpPr>
          <p:nvPr/>
        </p:nvCxnSpPr>
        <p:spPr bwMode="auto">
          <a:xfrm flipV="1">
            <a:off x="8538963" y="3579288"/>
            <a:ext cx="989411" cy="4068"/>
          </a:xfrm>
          <a:prstGeom prst="straightConnector1">
            <a:avLst/>
          </a:prstGeom>
          <a:solidFill>
            <a:schemeClr val="accent1"/>
          </a:solidFill>
          <a:ln w="12700" cap="flat" cmpd="sng" algn="ctr">
            <a:solidFill>
              <a:schemeClr val="tx1"/>
            </a:solidFill>
            <a:prstDash val="solid"/>
            <a:round/>
            <a:headEnd type="none" w="med" len="med"/>
            <a:tailEnd type="none" w="med" len="med"/>
          </a:ln>
          <a:effectLst/>
        </p:spPr>
      </p:cxnSp>
      <p:sp>
        <p:nvSpPr>
          <p:cNvPr id="27" name="TextBox 26">
            <a:extLst>
              <a:ext uri="{FF2B5EF4-FFF2-40B4-BE49-F238E27FC236}">
                <a16:creationId xmlns:a16="http://schemas.microsoft.com/office/drawing/2014/main" id="{FD77BB97-0E81-4C96-8333-144E710A607D}"/>
              </a:ext>
            </a:extLst>
          </p:cNvPr>
          <p:cNvSpPr txBox="1"/>
          <p:nvPr/>
        </p:nvSpPr>
        <p:spPr bwMode="auto">
          <a:xfrm>
            <a:off x="8879238" y="3444596"/>
            <a:ext cx="325730"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Xn</a:t>
            </a:r>
          </a:p>
        </p:txBody>
      </p:sp>
      <p:cxnSp>
        <p:nvCxnSpPr>
          <p:cNvPr id="37" name="Straight Arrow Connector 36">
            <a:extLst>
              <a:ext uri="{FF2B5EF4-FFF2-40B4-BE49-F238E27FC236}">
                <a16:creationId xmlns:a16="http://schemas.microsoft.com/office/drawing/2014/main" id="{D3C9593E-57FF-4D30-9A4B-09BF3CC5FDDA}"/>
              </a:ext>
            </a:extLst>
          </p:cNvPr>
          <p:cNvCxnSpPr>
            <a:stCxn id="12" idx="3"/>
            <a:endCxn id="11" idx="1"/>
          </p:cNvCxnSpPr>
          <p:nvPr/>
        </p:nvCxnSpPr>
        <p:spPr bwMode="auto">
          <a:xfrm>
            <a:off x="7388741" y="3802936"/>
            <a:ext cx="720912" cy="0"/>
          </a:xfrm>
          <a:prstGeom prst="straightConnector1">
            <a:avLst/>
          </a:prstGeom>
          <a:solidFill>
            <a:schemeClr val="accent1"/>
          </a:solidFill>
          <a:ln w="12700" cap="flat" cmpd="sng" algn="ctr">
            <a:solidFill>
              <a:schemeClr val="tx1"/>
            </a:solidFill>
            <a:prstDash val="solid"/>
            <a:round/>
            <a:headEnd type="none" w="med" len="med"/>
            <a:tailEnd type="none" w="med" len="med"/>
          </a:ln>
          <a:effectLst/>
        </p:spPr>
      </p:cxnSp>
      <p:sp>
        <p:nvSpPr>
          <p:cNvPr id="34" name="TextBox 33">
            <a:extLst>
              <a:ext uri="{FF2B5EF4-FFF2-40B4-BE49-F238E27FC236}">
                <a16:creationId xmlns:a16="http://schemas.microsoft.com/office/drawing/2014/main" id="{A85580DB-509D-4E8C-8206-4989CE2520AD}"/>
              </a:ext>
            </a:extLst>
          </p:cNvPr>
          <p:cNvSpPr txBox="1"/>
          <p:nvPr/>
        </p:nvSpPr>
        <p:spPr bwMode="auto">
          <a:xfrm>
            <a:off x="7572597" y="3682526"/>
            <a:ext cx="305512"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00" dirty="0"/>
              <a:t>F1</a:t>
            </a:r>
          </a:p>
        </p:txBody>
      </p:sp>
      <p:cxnSp>
        <p:nvCxnSpPr>
          <p:cNvPr id="39" name="Connector: Elbow 38">
            <a:extLst>
              <a:ext uri="{FF2B5EF4-FFF2-40B4-BE49-F238E27FC236}">
                <a16:creationId xmlns:a16="http://schemas.microsoft.com/office/drawing/2014/main" id="{FB40EA49-29C0-4539-8A44-CEEED3249F47}"/>
              </a:ext>
            </a:extLst>
          </p:cNvPr>
          <p:cNvCxnSpPr>
            <a:cxnSpLocks/>
          </p:cNvCxnSpPr>
          <p:nvPr/>
        </p:nvCxnSpPr>
        <p:spPr bwMode="auto">
          <a:xfrm rot="5400000">
            <a:off x="7346506" y="4144191"/>
            <a:ext cx="845064" cy="752648"/>
          </a:xfrm>
          <a:prstGeom prst="bentConnector3">
            <a:avLst>
              <a:gd name="adj1" fmla="val 100155"/>
            </a:avLst>
          </a:prstGeom>
          <a:solidFill>
            <a:schemeClr val="accent1"/>
          </a:solidFill>
          <a:ln w="12700" cap="flat" cmpd="sng" algn="ctr">
            <a:solidFill>
              <a:schemeClr val="tx1"/>
            </a:solidFill>
            <a:prstDash val="solid"/>
            <a:round/>
            <a:headEnd type="none" w="med" len="med"/>
            <a:tailEnd type="none" w="med" len="med"/>
          </a:ln>
          <a:effectLst/>
        </p:spPr>
      </p:cxnSp>
      <p:sp>
        <p:nvSpPr>
          <p:cNvPr id="40" name="TextBox 39">
            <a:extLst>
              <a:ext uri="{FF2B5EF4-FFF2-40B4-BE49-F238E27FC236}">
                <a16:creationId xmlns:a16="http://schemas.microsoft.com/office/drawing/2014/main" id="{B5E13CC0-8173-4B3F-AD49-5A3BF384D8E1}"/>
              </a:ext>
            </a:extLst>
          </p:cNvPr>
          <p:cNvSpPr txBox="1"/>
          <p:nvPr/>
        </p:nvSpPr>
        <p:spPr bwMode="auto">
          <a:xfrm>
            <a:off x="7804141" y="4831899"/>
            <a:ext cx="305512"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00" dirty="0"/>
              <a:t>F1</a:t>
            </a:r>
          </a:p>
        </p:txBody>
      </p:sp>
      <p:cxnSp>
        <p:nvCxnSpPr>
          <p:cNvPr id="42" name="Connector: Elbow 41">
            <a:extLst>
              <a:ext uri="{FF2B5EF4-FFF2-40B4-BE49-F238E27FC236}">
                <a16:creationId xmlns:a16="http://schemas.microsoft.com/office/drawing/2014/main" id="{CC9B1E81-833B-40EB-8367-A8FF6C5AE7CF}"/>
              </a:ext>
            </a:extLst>
          </p:cNvPr>
          <p:cNvCxnSpPr>
            <a:cxnSpLocks/>
            <a:stCxn id="11" idx="2"/>
            <a:endCxn id="15" idx="3"/>
          </p:cNvCxnSpPr>
          <p:nvPr/>
        </p:nvCxnSpPr>
        <p:spPr bwMode="auto">
          <a:xfrm rot="5400000">
            <a:off x="6946981" y="4548542"/>
            <a:ext cx="1774202" cy="890591"/>
          </a:xfrm>
          <a:prstGeom prst="bentConnector2">
            <a:avLst/>
          </a:prstGeom>
          <a:solidFill>
            <a:schemeClr val="accent1"/>
          </a:solidFill>
          <a:ln w="12700" cap="flat" cmpd="sng" algn="ctr">
            <a:solidFill>
              <a:schemeClr val="tx1"/>
            </a:solidFill>
            <a:prstDash val="solid"/>
            <a:round/>
            <a:headEnd type="none" w="med" len="med"/>
            <a:tailEnd type="none" w="med" len="med"/>
          </a:ln>
          <a:effectLst/>
        </p:spPr>
      </p:cxnSp>
      <p:sp>
        <p:nvSpPr>
          <p:cNvPr id="45" name="TextBox 44">
            <a:extLst>
              <a:ext uri="{FF2B5EF4-FFF2-40B4-BE49-F238E27FC236}">
                <a16:creationId xmlns:a16="http://schemas.microsoft.com/office/drawing/2014/main" id="{BC35FD2F-AC38-4E42-97F8-9BD4D935532D}"/>
              </a:ext>
            </a:extLst>
          </p:cNvPr>
          <p:cNvSpPr txBox="1"/>
          <p:nvPr/>
        </p:nvSpPr>
        <p:spPr bwMode="auto">
          <a:xfrm>
            <a:off x="7803103" y="5763080"/>
            <a:ext cx="305512"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00" dirty="0"/>
              <a:t>F1</a:t>
            </a:r>
          </a:p>
        </p:txBody>
      </p:sp>
      <p:cxnSp>
        <p:nvCxnSpPr>
          <p:cNvPr id="49" name="Straight Arrow Connector 48">
            <a:extLst>
              <a:ext uri="{FF2B5EF4-FFF2-40B4-BE49-F238E27FC236}">
                <a16:creationId xmlns:a16="http://schemas.microsoft.com/office/drawing/2014/main" id="{0BFA5F4C-DA0C-4BFE-B635-BB077521B78C}"/>
              </a:ext>
            </a:extLst>
          </p:cNvPr>
          <p:cNvCxnSpPr>
            <a:stCxn id="12" idx="2"/>
            <a:endCxn id="16" idx="0"/>
          </p:cNvCxnSpPr>
          <p:nvPr/>
        </p:nvCxnSpPr>
        <p:spPr bwMode="auto">
          <a:xfrm flipH="1">
            <a:off x="7217101" y="4097983"/>
            <a:ext cx="1917" cy="491687"/>
          </a:xfrm>
          <a:prstGeom prst="straightConnector1">
            <a:avLst/>
          </a:prstGeom>
          <a:solidFill>
            <a:schemeClr val="accent1"/>
          </a:solidFill>
          <a:ln w="12700" cap="flat" cmpd="sng" algn="ctr">
            <a:solidFill>
              <a:schemeClr val="tx1"/>
            </a:solidFill>
            <a:prstDash val="solid"/>
            <a:round/>
            <a:headEnd type="none" w="med" len="med"/>
            <a:tailEnd type="none" w="med" len="med"/>
          </a:ln>
          <a:effectLst/>
        </p:spPr>
      </p:cxnSp>
      <p:sp>
        <p:nvSpPr>
          <p:cNvPr id="50" name="TextBox 49">
            <a:extLst>
              <a:ext uri="{FF2B5EF4-FFF2-40B4-BE49-F238E27FC236}">
                <a16:creationId xmlns:a16="http://schemas.microsoft.com/office/drawing/2014/main" id="{26C6E049-F8CD-4ECB-A614-8C74812C7ADE}"/>
              </a:ext>
            </a:extLst>
          </p:cNvPr>
          <p:cNvSpPr txBox="1"/>
          <p:nvPr/>
        </p:nvSpPr>
        <p:spPr bwMode="auto">
          <a:xfrm>
            <a:off x="7006433" y="4293404"/>
            <a:ext cx="426528" cy="168893"/>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00" dirty="0"/>
              <a:t>Uu</a:t>
            </a:r>
          </a:p>
        </p:txBody>
      </p:sp>
      <p:cxnSp>
        <p:nvCxnSpPr>
          <p:cNvPr id="53" name="Straight Arrow Connector 52">
            <a:extLst>
              <a:ext uri="{FF2B5EF4-FFF2-40B4-BE49-F238E27FC236}">
                <a16:creationId xmlns:a16="http://schemas.microsoft.com/office/drawing/2014/main" id="{C6204487-8F5F-4F7B-8CCB-E577EEB20B97}"/>
              </a:ext>
            </a:extLst>
          </p:cNvPr>
          <p:cNvCxnSpPr>
            <a:stCxn id="15" idx="0"/>
            <a:endCxn id="16" idx="2"/>
          </p:cNvCxnSpPr>
          <p:nvPr/>
        </p:nvCxnSpPr>
        <p:spPr bwMode="auto">
          <a:xfrm flipH="1" flipV="1">
            <a:off x="7217101" y="5179764"/>
            <a:ext cx="1962" cy="406127"/>
          </a:xfrm>
          <a:prstGeom prst="straightConnector1">
            <a:avLst/>
          </a:prstGeom>
          <a:solidFill>
            <a:schemeClr val="accent1"/>
          </a:solidFill>
          <a:ln w="12700" cap="flat" cmpd="sng" algn="ctr">
            <a:solidFill>
              <a:schemeClr val="tx1"/>
            </a:solidFill>
            <a:prstDash val="solid"/>
            <a:round/>
            <a:headEnd type="none" w="med" len="med"/>
            <a:tailEnd type="none" w="med" len="med"/>
          </a:ln>
          <a:effectLst/>
        </p:spPr>
      </p:cxnSp>
      <p:sp>
        <p:nvSpPr>
          <p:cNvPr id="54" name="TextBox 53">
            <a:extLst>
              <a:ext uri="{FF2B5EF4-FFF2-40B4-BE49-F238E27FC236}">
                <a16:creationId xmlns:a16="http://schemas.microsoft.com/office/drawing/2014/main" id="{3503DFE0-17E0-437C-B290-936348C8FADF}"/>
              </a:ext>
            </a:extLst>
          </p:cNvPr>
          <p:cNvSpPr txBox="1"/>
          <p:nvPr/>
        </p:nvSpPr>
        <p:spPr bwMode="auto">
          <a:xfrm>
            <a:off x="7009217" y="5268624"/>
            <a:ext cx="365200" cy="187621"/>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00" dirty="0"/>
              <a:t>Uu</a:t>
            </a:r>
          </a:p>
        </p:txBody>
      </p:sp>
      <p:cxnSp>
        <p:nvCxnSpPr>
          <p:cNvPr id="56" name="Straight Arrow Connector 55">
            <a:extLst>
              <a:ext uri="{FF2B5EF4-FFF2-40B4-BE49-F238E27FC236}">
                <a16:creationId xmlns:a16="http://schemas.microsoft.com/office/drawing/2014/main" id="{14D2D9FC-E4C1-4566-90FB-380F249D7840}"/>
              </a:ext>
            </a:extLst>
          </p:cNvPr>
          <p:cNvCxnSpPr>
            <a:cxnSpLocks/>
            <a:stCxn id="10" idx="3"/>
            <a:endCxn id="92" idx="1"/>
          </p:cNvCxnSpPr>
          <p:nvPr/>
        </p:nvCxnSpPr>
        <p:spPr bwMode="auto">
          <a:xfrm>
            <a:off x="5594189" y="5880938"/>
            <a:ext cx="609093" cy="1"/>
          </a:xfrm>
          <a:prstGeom prst="straightConnector1">
            <a:avLst/>
          </a:prstGeom>
          <a:solidFill>
            <a:schemeClr val="accent1"/>
          </a:solidFill>
          <a:ln w="12700" cap="flat" cmpd="sng" algn="ctr">
            <a:solidFill>
              <a:schemeClr val="tx1"/>
            </a:solidFill>
            <a:prstDash val="solid"/>
            <a:round/>
            <a:headEnd type="none" w="med" len="med"/>
            <a:tailEnd type="none" w="med" len="med"/>
          </a:ln>
          <a:effectLst/>
        </p:spPr>
      </p:cxnSp>
      <p:sp>
        <p:nvSpPr>
          <p:cNvPr id="57" name="TextBox 56">
            <a:extLst>
              <a:ext uri="{FF2B5EF4-FFF2-40B4-BE49-F238E27FC236}">
                <a16:creationId xmlns:a16="http://schemas.microsoft.com/office/drawing/2014/main" id="{F920E556-CDF1-4532-A81A-464BEF3CF202}"/>
              </a:ext>
            </a:extLst>
          </p:cNvPr>
          <p:cNvSpPr txBox="1"/>
          <p:nvPr/>
        </p:nvSpPr>
        <p:spPr bwMode="auto">
          <a:xfrm>
            <a:off x="5750075" y="5776363"/>
            <a:ext cx="339447" cy="145969"/>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00" dirty="0"/>
              <a:t>Uu</a:t>
            </a:r>
          </a:p>
        </p:txBody>
      </p:sp>
      <p:cxnSp>
        <p:nvCxnSpPr>
          <p:cNvPr id="71" name="Straight Connector 70">
            <a:extLst>
              <a:ext uri="{FF2B5EF4-FFF2-40B4-BE49-F238E27FC236}">
                <a16:creationId xmlns:a16="http://schemas.microsoft.com/office/drawing/2014/main" id="{0B996CBA-F368-4BAE-9CB2-E654D0741F6F}"/>
              </a:ext>
            </a:extLst>
          </p:cNvPr>
          <p:cNvCxnSpPr>
            <a:cxnSpLocks/>
          </p:cNvCxnSpPr>
          <p:nvPr/>
        </p:nvCxnSpPr>
        <p:spPr bwMode="auto">
          <a:xfrm flipV="1">
            <a:off x="4585873" y="1908473"/>
            <a:ext cx="2463466" cy="1"/>
          </a:xfrm>
          <a:prstGeom prst="line">
            <a:avLst/>
          </a:prstGeom>
          <a:solidFill>
            <a:schemeClr val="accent1"/>
          </a:solidFill>
          <a:ln w="12700" cap="flat" cmpd="sng" algn="ctr">
            <a:solidFill>
              <a:schemeClr val="tx1">
                <a:lumMod val="50000"/>
                <a:lumOff val="50000"/>
              </a:schemeClr>
            </a:solidFill>
            <a:prstDash val="lgDashDot"/>
            <a:round/>
            <a:headEnd type="none" w="med" len="med"/>
            <a:tailEnd type="none"/>
          </a:ln>
          <a:effectLst/>
        </p:spPr>
      </p:cxnSp>
      <p:cxnSp>
        <p:nvCxnSpPr>
          <p:cNvPr id="73" name="Straight Connector 72">
            <a:extLst>
              <a:ext uri="{FF2B5EF4-FFF2-40B4-BE49-F238E27FC236}">
                <a16:creationId xmlns:a16="http://schemas.microsoft.com/office/drawing/2014/main" id="{06A18FB2-AC70-4F87-8612-C2AB1DB4E4F7}"/>
              </a:ext>
            </a:extLst>
          </p:cNvPr>
          <p:cNvCxnSpPr>
            <a:cxnSpLocks/>
            <a:stCxn id="6" idx="1"/>
          </p:cNvCxnSpPr>
          <p:nvPr/>
        </p:nvCxnSpPr>
        <p:spPr bwMode="auto">
          <a:xfrm flipH="1" flipV="1">
            <a:off x="4554307" y="3579288"/>
            <a:ext cx="2363575" cy="4068"/>
          </a:xfrm>
          <a:prstGeom prst="line">
            <a:avLst/>
          </a:prstGeom>
          <a:solidFill>
            <a:schemeClr val="accent1"/>
          </a:solidFill>
          <a:ln w="12700" cap="flat" cmpd="sng" algn="ctr">
            <a:solidFill>
              <a:schemeClr val="tx1">
                <a:lumMod val="50000"/>
                <a:lumOff val="50000"/>
              </a:schemeClr>
            </a:solidFill>
            <a:prstDash val="lgDashDot"/>
            <a:round/>
            <a:headEnd type="none" w="med" len="med"/>
            <a:tailEnd type="none"/>
          </a:ln>
          <a:effectLst/>
        </p:spPr>
      </p:cxnSp>
      <p:sp>
        <p:nvSpPr>
          <p:cNvPr id="74" name="TextBox 73">
            <a:extLst>
              <a:ext uri="{FF2B5EF4-FFF2-40B4-BE49-F238E27FC236}">
                <a16:creationId xmlns:a16="http://schemas.microsoft.com/office/drawing/2014/main" id="{F6413DC7-4283-4A32-BF0E-991FD5DD1628}"/>
              </a:ext>
            </a:extLst>
          </p:cNvPr>
          <p:cNvSpPr txBox="1"/>
          <p:nvPr/>
        </p:nvSpPr>
        <p:spPr bwMode="auto">
          <a:xfrm>
            <a:off x="4526630" y="1719883"/>
            <a:ext cx="823644" cy="627526"/>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r">
              <a:buClr>
                <a:schemeClr val="tx1"/>
              </a:buClr>
            </a:pPr>
            <a:r>
              <a:rPr lang="sv-SE" sz="1050" i="1" dirty="0">
                <a:solidFill>
                  <a:schemeClr val="tx2">
                    <a:lumMod val="50000"/>
                    <a:lumOff val="50000"/>
                  </a:schemeClr>
                </a:solidFill>
              </a:rPr>
              <a:t>Non-Access Stratum Security</a:t>
            </a:r>
          </a:p>
        </p:txBody>
      </p:sp>
      <p:sp>
        <p:nvSpPr>
          <p:cNvPr id="75" name="TextBox 74">
            <a:extLst>
              <a:ext uri="{FF2B5EF4-FFF2-40B4-BE49-F238E27FC236}">
                <a16:creationId xmlns:a16="http://schemas.microsoft.com/office/drawing/2014/main" id="{793F6DA2-E4C2-4251-81B8-80406EBD5CB9}"/>
              </a:ext>
            </a:extLst>
          </p:cNvPr>
          <p:cNvSpPr txBox="1"/>
          <p:nvPr/>
        </p:nvSpPr>
        <p:spPr bwMode="auto">
          <a:xfrm>
            <a:off x="4526630" y="3384645"/>
            <a:ext cx="880377" cy="627526"/>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r">
              <a:buClr>
                <a:schemeClr val="tx1"/>
              </a:buClr>
            </a:pPr>
            <a:r>
              <a:rPr lang="sv-SE" sz="1050" i="1" dirty="0">
                <a:solidFill>
                  <a:schemeClr val="tx2">
                    <a:lumMod val="50000"/>
                    <a:lumOff val="50000"/>
                  </a:schemeClr>
                </a:solidFill>
              </a:rPr>
              <a:t>Access Stratum Security</a:t>
            </a:r>
          </a:p>
        </p:txBody>
      </p:sp>
      <p:sp>
        <p:nvSpPr>
          <p:cNvPr id="79" name="TextBox 78">
            <a:extLst>
              <a:ext uri="{FF2B5EF4-FFF2-40B4-BE49-F238E27FC236}">
                <a16:creationId xmlns:a16="http://schemas.microsoft.com/office/drawing/2014/main" id="{0BD0FCEC-7B68-43AA-B086-24BC0858E022}"/>
              </a:ext>
            </a:extLst>
          </p:cNvPr>
          <p:cNvSpPr txBox="1"/>
          <p:nvPr/>
        </p:nvSpPr>
        <p:spPr bwMode="auto">
          <a:xfrm>
            <a:off x="4569325" y="4142893"/>
            <a:ext cx="695225" cy="1047283"/>
          </a:xfrm>
          <a:prstGeom prst="rect">
            <a:avLst/>
          </a:prstGeom>
          <a:solidFill>
            <a:schemeClr val="bg1"/>
          </a:solidFill>
          <a:ln w="12700">
            <a:solidFill>
              <a:srgbClr val="FF0000"/>
            </a:solid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050" i="1" dirty="0"/>
              <a:t>1. Security between UE and network</a:t>
            </a:r>
          </a:p>
        </p:txBody>
      </p:sp>
      <p:sp>
        <p:nvSpPr>
          <p:cNvPr id="88" name="TextBox 87">
            <a:extLst>
              <a:ext uri="{FF2B5EF4-FFF2-40B4-BE49-F238E27FC236}">
                <a16:creationId xmlns:a16="http://schemas.microsoft.com/office/drawing/2014/main" id="{B49DF7D1-5E96-4440-8EEA-32093E7F184B}"/>
              </a:ext>
            </a:extLst>
          </p:cNvPr>
          <p:cNvSpPr txBox="1"/>
          <p:nvPr/>
        </p:nvSpPr>
        <p:spPr bwMode="auto">
          <a:xfrm>
            <a:off x="5489662" y="4131784"/>
            <a:ext cx="793060" cy="1058393"/>
          </a:xfrm>
          <a:prstGeom prst="rect">
            <a:avLst/>
          </a:prstGeom>
          <a:solidFill>
            <a:schemeClr val="bg1"/>
          </a:solidFill>
          <a:ln w="12700">
            <a:solidFill>
              <a:srgbClr val="FF0000"/>
            </a:solid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050" i="1" dirty="0"/>
              <a:t>3. Security between IAB node and network</a:t>
            </a:r>
          </a:p>
        </p:txBody>
      </p:sp>
      <p:sp>
        <p:nvSpPr>
          <p:cNvPr id="92" name="TextBox 91">
            <a:extLst>
              <a:ext uri="{FF2B5EF4-FFF2-40B4-BE49-F238E27FC236}">
                <a16:creationId xmlns:a16="http://schemas.microsoft.com/office/drawing/2014/main" id="{EE504351-16E1-414B-B87E-C1BC6C70839C}"/>
              </a:ext>
            </a:extLst>
          </p:cNvPr>
          <p:cNvSpPr txBox="1"/>
          <p:nvPr/>
        </p:nvSpPr>
        <p:spPr bwMode="auto">
          <a:xfrm>
            <a:off x="6203282" y="5585892"/>
            <a:ext cx="339447" cy="590094"/>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1600" dirty="0">
                <a:latin typeface="Ericsson Technical Icons" panose="00000500000000000000" pitchFamily="2" charset="0"/>
              </a:rPr>
              <a:t>B</a:t>
            </a:r>
            <a:endParaRPr lang="en-US" sz="1600" dirty="0"/>
          </a:p>
          <a:p>
            <a:pPr algn="ctr">
              <a:buClr>
                <a:schemeClr val="tx1"/>
              </a:buClr>
            </a:pPr>
            <a:r>
              <a:rPr lang="en-US" sz="1000" dirty="0"/>
              <a:t>IAB node</a:t>
            </a:r>
          </a:p>
        </p:txBody>
      </p:sp>
      <p:cxnSp>
        <p:nvCxnSpPr>
          <p:cNvPr id="95" name="Straight Arrow Connector 94">
            <a:extLst>
              <a:ext uri="{FF2B5EF4-FFF2-40B4-BE49-F238E27FC236}">
                <a16:creationId xmlns:a16="http://schemas.microsoft.com/office/drawing/2014/main" id="{0B99339B-E551-4BBB-AA7A-B4613A5AE40D}"/>
              </a:ext>
            </a:extLst>
          </p:cNvPr>
          <p:cNvCxnSpPr>
            <a:stCxn id="92" idx="3"/>
            <a:endCxn id="15" idx="1"/>
          </p:cNvCxnSpPr>
          <p:nvPr/>
        </p:nvCxnSpPr>
        <p:spPr bwMode="auto">
          <a:xfrm flipV="1">
            <a:off x="6542729" y="5880938"/>
            <a:ext cx="506610" cy="1"/>
          </a:xfrm>
          <a:prstGeom prst="straightConnector1">
            <a:avLst/>
          </a:prstGeom>
          <a:solidFill>
            <a:schemeClr val="accent1"/>
          </a:solidFill>
          <a:ln w="12700" cap="flat" cmpd="sng" algn="ctr">
            <a:solidFill>
              <a:schemeClr val="tx1"/>
            </a:solidFill>
            <a:prstDash val="solid"/>
            <a:round/>
            <a:headEnd type="none" w="med" len="med"/>
            <a:tailEnd type="none" w="med" len="med"/>
          </a:ln>
          <a:effectLst/>
        </p:spPr>
      </p:cxnSp>
      <p:sp>
        <p:nvSpPr>
          <p:cNvPr id="96" name="TextBox 95">
            <a:extLst>
              <a:ext uri="{FF2B5EF4-FFF2-40B4-BE49-F238E27FC236}">
                <a16:creationId xmlns:a16="http://schemas.microsoft.com/office/drawing/2014/main" id="{A5427E25-8DAD-4F88-AE2F-B8B241D01D3D}"/>
              </a:ext>
            </a:extLst>
          </p:cNvPr>
          <p:cNvSpPr txBox="1"/>
          <p:nvPr/>
        </p:nvSpPr>
        <p:spPr bwMode="auto">
          <a:xfrm>
            <a:off x="6584855" y="5769789"/>
            <a:ext cx="367567" cy="173808"/>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00" dirty="0"/>
              <a:t>Uu</a:t>
            </a:r>
          </a:p>
        </p:txBody>
      </p:sp>
      <p:cxnSp>
        <p:nvCxnSpPr>
          <p:cNvPr id="102" name="Connector: Elbow 101">
            <a:extLst>
              <a:ext uri="{FF2B5EF4-FFF2-40B4-BE49-F238E27FC236}">
                <a16:creationId xmlns:a16="http://schemas.microsoft.com/office/drawing/2014/main" id="{958715D7-4288-439E-A619-1DC3EE7776C4}"/>
              </a:ext>
            </a:extLst>
          </p:cNvPr>
          <p:cNvCxnSpPr>
            <a:stCxn id="92" idx="2"/>
          </p:cNvCxnSpPr>
          <p:nvPr/>
        </p:nvCxnSpPr>
        <p:spPr bwMode="auto">
          <a:xfrm rot="5400000" flipH="1" flipV="1">
            <a:off x="6357990" y="4121751"/>
            <a:ext cx="2069250" cy="2039219"/>
          </a:xfrm>
          <a:prstGeom prst="bentConnector3">
            <a:avLst>
              <a:gd name="adj1" fmla="val -4367"/>
            </a:avLst>
          </a:prstGeom>
          <a:solidFill>
            <a:schemeClr val="accent1"/>
          </a:solidFill>
          <a:ln w="12700" cap="flat" cmpd="sng" algn="ctr">
            <a:solidFill>
              <a:schemeClr val="tx1"/>
            </a:solidFill>
            <a:prstDash val="solid"/>
            <a:round/>
            <a:headEnd type="none" w="med" len="med"/>
            <a:tailEnd type="none" w="med" len="med"/>
          </a:ln>
          <a:effectLst/>
        </p:spPr>
      </p:cxnSp>
      <p:sp>
        <p:nvSpPr>
          <p:cNvPr id="103" name="TextBox 102">
            <a:extLst>
              <a:ext uri="{FF2B5EF4-FFF2-40B4-BE49-F238E27FC236}">
                <a16:creationId xmlns:a16="http://schemas.microsoft.com/office/drawing/2014/main" id="{76A8198E-61E1-4C13-BA03-42822A93AA62}"/>
              </a:ext>
            </a:extLst>
          </p:cNvPr>
          <p:cNvSpPr txBox="1"/>
          <p:nvPr/>
        </p:nvSpPr>
        <p:spPr bwMode="auto">
          <a:xfrm>
            <a:off x="7804141" y="6096222"/>
            <a:ext cx="305512"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00" dirty="0"/>
              <a:t>F1</a:t>
            </a:r>
          </a:p>
        </p:txBody>
      </p:sp>
      <p:cxnSp>
        <p:nvCxnSpPr>
          <p:cNvPr id="118" name="Straight Arrow Connector 117">
            <a:extLst>
              <a:ext uri="{FF2B5EF4-FFF2-40B4-BE49-F238E27FC236}">
                <a16:creationId xmlns:a16="http://schemas.microsoft.com/office/drawing/2014/main" id="{997CFF6B-0C7E-4B3D-BD76-EEE38C78A88C}"/>
              </a:ext>
            </a:extLst>
          </p:cNvPr>
          <p:cNvCxnSpPr/>
          <p:nvPr/>
        </p:nvCxnSpPr>
        <p:spPr bwMode="auto">
          <a:xfrm flipV="1">
            <a:off x="5819330" y="3579288"/>
            <a:ext cx="0" cy="552496"/>
          </a:xfrm>
          <a:prstGeom prst="straightConnector1">
            <a:avLst/>
          </a:prstGeom>
          <a:solidFill>
            <a:schemeClr val="accent1"/>
          </a:solidFill>
          <a:ln w="12700" cap="flat" cmpd="sng" algn="ctr">
            <a:solidFill>
              <a:schemeClr val="accent6"/>
            </a:solidFill>
            <a:prstDash val="solid"/>
            <a:round/>
            <a:headEnd type="none" w="med" len="med"/>
            <a:tailEnd type="triangle"/>
          </a:ln>
          <a:effectLst/>
        </p:spPr>
      </p:cxnSp>
      <p:cxnSp>
        <p:nvCxnSpPr>
          <p:cNvPr id="120" name="Straight Arrow Connector 119">
            <a:extLst>
              <a:ext uri="{FF2B5EF4-FFF2-40B4-BE49-F238E27FC236}">
                <a16:creationId xmlns:a16="http://schemas.microsoft.com/office/drawing/2014/main" id="{8B3F8BCC-A651-42AE-B072-3FD2F442417A}"/>
              </a:ext>
            </a:extLst>
          </p:cNvPr>
          <p:cNvCxnSpPr/>
          <p:nvPr/>
        </p:nvCxnSpPr>
        <p:spPr bwMode="auto">
          <a:xfrm flipV="1">
            <a:off x="5688648" y="1890630"/>
            <a:ext cx="0" cy="2241154"/>
          </a:xfrm>
          <a:prstGeom prst="straightConnector1">
            <a:avLst/>
          </a:prstGeom>
          <a:solidFill>
            <a:schemeClr val="accent1"/>
          </a:solidFill>
          <a:ln w="12700" cap="flat" cmpd="sng" algn="ctr">
            <a:solidFill>
              <a:schemeClr val="accent6"/>
            </a:solidFill>
            <a:prstDash val="solid"/>
            <a:round/>
            <a:headEnd type="none" w="med" len="med"/>
            <a:tailEnd type="triangle"/>
          </a:ln>
          <a:effectLst/>
        </p:spPr>
      </p:cxnSp>
      <p:cxnSp>
        <p:nvCxnSpPr>
          <p:cNvPr id="122" name="Straight Arrow Connector 121">
            <a:extLst>
              <a:ext uri="{FF2B5EF4-FFF2-40B4-BE49-F238E27FC236}">
                <a16:creationId xmlns:a16="http://schemas.microsoft.com/office/drawing/2014/main" id="{C6477E82-F1B8-4770-9135-74FBB55C0F82}"/>
              </a:ext>
            </a:extLst>
          </p:cNvPr>
          <p:cNvCxnSpPr/>
          <p:nvPr/>
        </p:nvCxnSpPr>
        <p:spPr bwMode="auto">
          <a:xfrm flipV="1">
            <a:off x="4794436" y="3579288"/>
            <a:ext cx="0" cy="563605"/>
          </a:xfrm>
          <a:prstGeom prst="straightConnector1">
            <a:avLst/>
          </a:prstGeom>
          <a:solidFill>
            <a:schemeClr val="accent1"/>
          </a:solidFill>
          <a:ln w="12700" cap="flat" cmpd="sng" algn="ctr">
            <a:solidFill>
              <a:schemeClr val="accent6"/>
            </a:solidFill>
            <a:prstDash val="solid"/>
            <a:round/>
            <a:headEnd type="none" w="med" len="med"/>
            <a:tailEnd type="triangle"/>
          </a:ln>
          <a:effectLst/>
        </p:spPr>
      </p:cxnSp>
      <p:cxnSp>
        <p:nvCxnSpPr>
          <p:cNvPr id="124" name="Straight Arrow Connector 123">
            <a:extLst>
              <a:ext uri="{FF2B5EF4-FFF2-40B4-BE49-F238E27FC236}">
                <a16:creationId xmlns:a16="http://schemas.microsoft.com/office/drawing/2014/main" id="{67E89788-93A7-4C64-A656-6E8DD7D6DD00}"/>
              </a:ext>
            </a:extLst>
          </p:cNvPr>
          <p:cNvCxnSpPr/>
          <p:nvPr/>
        </p:nvCxnSpPr>
        <p:spPr bwMode="auto">
          <a:xfrm flipV="1">
            <a:off x="4649973" y="1890630"/>
            <a:ext cx="0" cy="2241154"/>
          </a:xfrm>
          <a:prstGeom prst="straightConnector1">
            <a:avLst/>
          </a:prstGeom>
          <a:solidFill>
            <a:schemeClr val="accent1"/>
          </a:solidFill>
          <a:ln w="12700" cap="flat" cmpd="sng" algn="ctr">
            <a:solidFill>
              <a:schemeClr val="accent6"/>
            </a:solidFill>
            <a:prstDash val="solid"/>
            <a:round/>
            <a:headEnd type="none" w="med" len="med"/>
            <a:tailEnd type="triangle"/>
          </a:ln>
          <a:effectLst/>
        </p:spPr>
      </p:cxnSp>
      <p:cxnSp>
        <p:nvCxnSpPr>
          <p:cNvPr id="126" name="Connector: Elbow 125">
            <a:extLst>
              <a:ext uri="{FF2B5EF4-FFF2-40B4-BE49-F238E27FC236}">
                <a16:creationId xmlns:a16="http://schemas.microsoft.com/office/drawing/2014/main" id="{BB98BC60-C614-421D-BAF7-FA664F648406}"/>
              </a:ext>
            </a:extLst>
          </p:cNvPr>
          <p:cNvCxnSpPr>
            <a:stCxn id="79" idx="2"/>
            <a:endCxn id="10" idx="1"/>
          </p:cNvCxnSpPr>
          <p:nvPr/>
        </p:nvCxnSpPr>
        <p:spPr bwMode="auto">
          <a:xfrm rot="16200000" flipH="1">
            <a:off x="4756687" y="5350427"/>
            <a:ext cx="690762" cy="370260"/>
          </a:xfrm>
          <a:prstGeom prst="bentConnector2">
            <a:avLst/>
          </a:prstGeom>
          <a:solidFill>
            <a:schemeClr val="accent1"/>
          </a:solidFill>
          <a:ln w="12700" cap="flat" cmpd="sng" algn="ctr">
            <a:solidFill>
              <a:schemeClr val="accent6"/>
            </a:solidFill>
            <a:prstDash val="solid"/>
            <a:round/>
            <a:headEnd type="none" w="med" len="med"/>
            <a:tailEnd type="triangle"/>
          </a:ln>
          <a:effectLst/>
        </p:spPr>
      </p:cxnSp>
      <p:cxnSp>
        <p:nvCxnSpPr>
          <p:cNvPr id="128" name="Connector: Elbow 127">
            <a:extLst>
              <a:ext uri="{FF2B5EF4-FFF2-40B4-BE49-F238E27FC236}">
                <a16:creationId xmlns:a16="http://schemas.microsoft.com/office/drawing/2014/main" id="{5724052D-3A8B-4723-8490-B5679C8C379F}"/>
              </a:ext>
            </a:extLst>
          </p:cNvPr>
          <p:cNvCxnSpPr>
            <a:cxnSpLocks/>
            <a:stCxn id="88" idx="2"/>
          </p:cNvCxnSpPr>
          <p:nvPr/>
        </p:nvCxnSpPr>
        <p:spPr bwMode="auto">
          <a:xfrm rot="16200000" flipH="1">
            <a:off x="5805027" y="5271342"/>
            <a:ext cx="475870" cy="313540"/>
          </a:xfrm>
          <a:prstGeom prst="bentConnector3">
            <a:avLst>
              <a:gd name="adj1" fmla="val 99156"/>
            </a:avLst>
          </a:prstGeom>
          <a:solidFill>
            <a:schemeClr val="accent1"/>
          </a:solidFill>
          <a:ln w="12700" cap="flat" cmpd="sng" algn="ctr">
            <a:solidFill>
              <a:schemeClr val="accent6"/>
            </a:solidFill>
            <a:prstDash val="solid"/>
            <a:round/>
            <a:headEnd type="none" w="med" len="med"/>
            <a:tailEnd type="triangle"/>
          </a:ln>
          <a:effectLst/>
        </p:spPr>
      </p:cxnSp>
      <p:sp>
        <p:nvSpPr>
          <p:cNvPr id="130" name="TextBox 129">
            <a:extLst>
              <a:ext uri="{FF2B5EF4-FFF2-40B4-BE49-F238E27FC236}">
                <a16:creationId xmlns:a16="http://schemas.microsoft.com/office/drawing/2014/main" id="{309D9B85-7DB5-454F-B947-311E76706859}"/>
              </a:ext>
            </a:extLst>
          </p:cNvPr>
          <p:cNvSpPr txBox="1"/>
          <p:nvPr/>
        </p:nvSpPr>
        <p:spPr bwMode="auto">
          <a:xfrm>
            <a:off x="9168543" y="5104305"/>
            <a:ext cx="843801" cy="550933"/>
          </a:xfrm>
          <a:prstGeom prst="rect">
            <a:avLst/>
          </a:prstGeom>
          <a:solidFill>
            <a:schemeClr val="bg1"/>
          </a:solidFill>
          <a:ln w="12700">
            <a:solidFill>
              <a:srgbClr val="FF0000"/>
            </a:solid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050" i="1" dirty="0"/>
              <a:t>2. Security between IAB nodes</a:t>
            </a:r>
          </a:p>
        </p:txBody>
      </p:sp>
      <p:cxnSp>
        <p:nvCxnSpPr>
          <p:cNvPr id="132" name="Straight Arrow Connector 131">
            <a:extLst>
              <a:ext uri="{FF2B5EF4-FFF2-40B4-BE49-F238E27FC236}">
                <a16:creationId xmlns:a16="http://schemas.microsoft.com/office/drawing/2014/main" id="{BD660FCB-F9AA-4F44-B6FE-0448A78ECB0B}"/>
              </a:ext>
            </a:extLst>
          </p:cNvPr>
          <p:cNvCxnSpPr>
            <a:cxnSpLocks/>
            <a:stCxn id="130" idx="1"/>
            <a:endCxn id="54" idx="3"/>
          </p:cNvCxnSpPr>
          <p:nvPr/>
        </p:nvCxnSpPr>
        <p:spPr bwMode="auto">
          <a:xfrm flipH="1" flipV="1">
            <a:off x="7374417" y="5362435"/>
            <a:ext cx="1794126" cy="17337"/>
          </a:xfrm>
          <a:prstGeom prst="straightConnector1">
            <a:avLst/>
          </a:prstGeom>
          <a:solidFill>
            <a:schemeClr val="accent1"/>
          </a:solidFill>
          <a:ln w="12700" cap="flat" cmpd="sng" algn="ctr">
            <a:solidFill>
              <a:schemeClr val="accent6"/>
            </a:solidFill>
            <a:prstDash val="solid"/>
            <a:round/>
            <a:headEnd type="none" w="med" len="med"/>
            <a:tailEnd type="triangle"/>
          </a:ln>
          <a:effectLst/>
        </p:spPr>
      </p:cxnSp>
      <p:sp>
        <p:nvSpPr>
          <p:cNvPr id="134" name="TextBox 133">
            <a:extLst>
              <a:ext uri="{FF2B5EF4-FFF2-40B4-BE49-F238E27FC236}">
                <a16:creationId xmlns:a16="http://schemas.microsoft.com/office/drawing/2014/main" id="{7D2AC58C-A741-47A8-B32D-DFE7DBE57018}"/>
              </a:ext>
            </a:extLst>
          </p:cNvPr>
          <p:cNvSpPr txBox="1"/>
          <p:nvPr/>
        </p:nvSpPr>
        <p:spPr bwMode="auto">
          <a:xfrm>
            <a:off x="9177219" y="4181673"/>
            <a:ext cx="989411" cy="690303"/>
          </a:xfrm>
          <a:prstGeom prst="rect">
            <a:avLst/>
          </a:prstGeom>
          <a:solidFill>
            <a:schemeClr val="bg1"/>
          </a:solidFill>
          <a:ln w="12700">
            <a:solidFill>
              <a:srgbClr val="FF0000"/>
            </a:solid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050" i="1" dirty="0"/>
              <a:t>4. Security between IAB  donor and node</a:t>
            </a:r>
          </a:p>
        </p:txBody>
      </p:sp>
      <p:cxnSp>
        <p:nvCxnSpPr>
          <p:cNvPr id="136" name="Straight Arrow Connector 135">
            <a:extLst>
              <a:ext uri="{FF2B5EF4-FFF2-40B4-BE49-F238E27FC236}">
                <a16:creationId xmlns:a16="http://schemas.microsoft.com/office/drawing/2014/main" id="{EFF481BE-A09D-4346-B856-70F33AE895AC}"/>
              </a:ext>
            </a:extLst>
          </p:cNvPr>
          <p:cNvCxnSpPr>
            <a:stCxn id="134" idx="1"/>
          </p:cNvCxnSpPr>
          <p:nvPr/>
        </p:nvCxnSpPr>
        <p:spPr bwMode="auto">
          <a:xfrm flipH="1">
            <a:off x="8412225" y="4526825"/>
            <a:ext cx="764994" cy="15926"/>
          </a:xfrm>
          <a:prstGeom prst="straightConnector1">
            <a:avLst/>
          </a:prstGeom>
          <a:solidFill>
            <a:schemeClr val="accent1"/>
          </a:solidFill>
          <a:ln w="12700" cap="flat" cmpd="sng" algn="ctr">
            <a:solidFill>
              <a:schemeClr val="accent6"/>
            </a:solidFill>
            <a:prstDash val="solid"/>
            <a:round/>
            <a:headEnd type="none" w="med" len="med"/>
            <a:tailEnd type="triangle"/>
          </a:ln>
          <a:effectLst/>
        </p:spPr>
      </p:cxnSp>
    </p:spTree>
    <p:extLst>
      <p:ext uri="{BB962C8B-B14F-4D97-AF65-F5344CB8AC3E}">
        <p14:creationId xmlns:p14="http://schemas.microsoft.com/office/powerpoint/2010/main" val="43091705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2">
            <a:extLst>
              <a:ext uri="{FF2B5EF4-FFF2-40B4-BE49-F238E27FC236}">
                <a16:creationId xmlns:a16="http://schemas.microsoft.com/office/drawing/2014/main" id="{1A53A4FF-8856-4823-87A2-6600214C54E4}"/>
              </a:ext>
            </a:extLst>
          </p:cNvPr>
          <p:cNvSpPr>
            <a:spLocks noGrp="1"/>
          </p:cNvSpPr>
          <p:nvPr>
            <p:ph type="title"/>
          </p:nvPr>
        </p:nvSpPr>
        <p:spPr>
          <a:xfrm>
            <a:off x="838200" y="311150"/>
            <a:ext cx="10515600" cy="1325563"/>
          </a:xfrm>
        </p:spPr>
        <p:txBody>
          <a:bodyPr/>
          <a:lstStyle/>
          <a:p>
            <a:r>
              <a:rPr lang="en-US" altLang="ja-JP" sz="4000" dirty="0"/>
              <a:t>Study on Security Aspects of 3GPP support </a:t>
            </a:r>
            <a:br>
              <a:rPr lang="en-US" altLang="ja-JP" sz="4000" dirty="0"/>
            </a:br>
            <a:r>
              <a:rPr lang="en-US" altLang="ja-JP" sz="4000" dirty="0"/>
              <a:t>for Advanced V2X Services - Status</a:t>
            </a:r>
            <a:endParaRPr lang="sv-SE" altLang="sv-SE" sz="4000" dirty="0"/>
          </a:p>
        </p:txBody>
      </p:sp>
      <p:sp>
        <p:nvSpPr>
          <p:cNvPr id="39939" name="Content Placeholder 3">
            <a:extLst>
              <a:ext uri="{FF2B5EF4-FFF2-40B4-BE49-F238E27FC236}">
                <a16:creationId xmlns:a16="http://schemas.microsoft.com/office/drawing/2014/main" id="{C3875276-DD9D-4A09-A87B-313D3F134069}"/>
              </a:ext>
            </a:extLst>
          </p:cNvPr>
          <p:cNvSpPr>
            <a:spLocks noGrp="1"/>
          </p:cNvSpPr>
          <p:nvPr>
            <p:ph idx="1"/>
          </p:nvPr>
        </p:nvSpPr>
        <p:spPr>
          <a:xfrm>
            <a:off x="838200" y="1825625"/>
            <a:ext cx="5081588" cy="4351338"/>
          </a:xfrm>
        </p:spPr>
        <p:txBody>
          <a:bodyPr/>
          <a:lstStyle/>
          <a:p>
            <a:r>
              <a:rPr lang="sv-SE" altLang="sv-SE" dirty="0"/>
              <a:t>WI code: </a:t>
            </a:r>
          </a:p>
          <a:p>
            <a:pPr lvl="1"/>
            <a:r>
              <a:rPr lang="sv-SE" altLang="sv-SE" dirty="0"/>
              <a:t>FS_eV2X_Sec</a:t>
            </a:r>
          </a:p>
          <a:p>
            <a:r>
              <a:rPr lang="sv-SE" altLang="sv-SE" dirty="0"/>
              <a:t>Completion rate: </a:t>
            </a:r>
          </a:p>
          <a:p>
            <a:pPr lvl="1"/>
            <a:r>
              <a:rPr lang="sv-SE" altLang="sv-SE" dirty="0"/>
              <a:t>20 </a:t>
            </a:r>
            <a:r>
              <a:rPr lang="en-US" altLang="ja-JP" dirty="0">
                <a:sym typeface="Wingdings" panose="05000000000000000000" pitchFamily="2" charset="2"/>
              </a:rPr>
              <a:t> 60%</a:t>
            </a:r>
          </a:p>
          <a:p>
            <a:r>
              <a:rPr lang="en-US" altLang="ja-JP" dirty="0">
                <a:sym typeface="Wingdings" panose="05000000000000000000" pitchFamily="2" charset="2"/>
              </a:rPr>
              <a:t>Target: </a:t>
            </a:r>
          </a:p>
          <a:p>
            <a:pPr lvl="1"/>
            <a:r>
              <a:rPr lang="en-US" altLang="ja-JP" dirty="0">
                <a:sym typeface="Wingdings" panose="05000000000000000000" pitchFamily="2" charset="2"/>
              </a:rPr>
              <a:t>Sep 19  Dec 19</a:t>
            </a:r>
          </a:p>
          <a:p>
            <a:r>
              <a:rPr lang="en-US" altLang="sv-SE" dirty="0">
                <a:ea typeface="MS PGothic" panose="020B0600070205080204" pitchFamily="34" charset="-128"/>
                <a:sym typeface="Wingdings" panose="05000000000000000000" pitchFamily="2" charset="2"/>
              </a:rPr>
              <a:t>Documents:</a:t>
            </a:r>
          </a:p>
          <a:p>
            <a:pPr lvl="1"/>
            <a:r>
              <a:rPr kumimoji="1" lang="en-US" altLang="ja-JP" dirty="0"/>
              <a:t>TR 33.836 </a:t>
            </a:r>
            <a:r>
              <a:rPr lang="en-US" altLang="ja-JP" dirty="0"/>
              <a:t>Study on Security Aspects of 3GPP support for Advanced V2X Services</a:t>
            </a:r>
            <a:endParaRPr lang="sv-SE" altLang="sv-SE" dirty="0"/>
          </a:p>
          <a:p>
            <a:pPr lvl="1"/>
            <a:endParaRPr lang="sv-SE" altLang="sv-SE" dirty="0"/>
          </a:p>
        </p:txBody>
      </p:sp>
      <p:sp>
        <p:nvSpPr>
          <p:cNvPr id="39940" name="Content Placeholder 4">
            <a:extLst>
              <a:ext uri="{FF2B5EF4-FFF2-40B4-BE49-F238E27FC236}">
                <a16:creationId xmlns:a16="http://schemas.microsoft.com/office/drawing/2014/main" id="{9931A01B-815D-46CA-9994-E1B688EF7E85}"/>
              </a:ext>
            </a:extLst>
          </p:cNvPr>
          <p:cNvSpPr>
            <a:spLocks noGrp="1"/>
          </p:cNvSpPr>
          <p:nvPr>
            <p:ph idx="10"/>
          </p:nvPr>
        </p:nvSpPr>
        <p:spPr>
          <a:xfrm>
            <a:off x="6272213" y="1825625"/>
            <a:ext cx="5081587" cy="4351338"/>
          </a:xfrm>
        </p:spPr>
        <p:txBody>
          <a:bodyPr/>
          <a:lstStyle/>
          <a:p>
            <a:r>
              <a:rPr lang="sv-SE" altLang="sv-SE" dirty="0"/>
              <a:t>TR 33.836:</a:t>
            </a:r>
          </a:p>
          <a:p>
            <a:pPr lvl="1"/>
            <a:r>
              <a:rPr lang="sv-SE" altLang="sv-SE" dirty="0"/>
              <a:t>7 </a:t>
            </a:r>
            <a:r>
              <a:rPr lang="en-US" altLang="ja-JP" dirty="0">
                <a:sym typeface="Wingdings" panose="05000000000000000000" pitchFamily="2" charset="2"/>
              </a:rPr>
              <a:t> 10 </a:t>
            </a:r>
            <a:r>
              <a:rPr lang="sv-SE" altLang="sv-SE" dirty="0"/>
              <a:t>Key issues</a:t>
            </a:r>
          </a:p>
          <a:p>
            <a:pPr lvl="1"/>
            <a:r>
              <a:rPr lang="sv-SE" altLang="sv-SE" dirty="0"/>
              <a:t>0 </a:t>
            </a:r>
            <a:r>
              <a:rPr lang="en-US" altLang="ja-JP" dirty="0">
                <a:sym typeface="Wingdings" panose="05000000000000000000" pitchFamily="2" charset="2"/>
              </a:rPr>
              <a:t> 11 </a:t>
            </a:r>
            <a:r>
              <a:rPr lang="sv-SE" altLang="sv-SE" dirty="0"/>
              <a:t>Solutions</a:t>
            </a:r>
          </a:p>
          <a:p>
            <a:pPr lvl="1"/>
            <a:r>
              <a:rPr lang="sv-SE" altLang="sv-SE" dirty="0"/>
              <a:t>0 Conclusions</a:t>
            </a:r>
          </a:p>
        </p:txBody>
      </p:sp>
    </p:spTree>
  </p:cSld>
  <p:clrMapOvr>
    <a:masterClrMapping/>
  </p:clrMapOvr>
  <p:transition>
    <p:wipe dir="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TextBox 49">
            <a:extLst>
              <a:ext uri="{FF2B5EF4-FFF2-40B4-BE49-F238E27FC236}">
                <a16:creationId xmlns:a16="http://schemas.microsoft.com/office/drawing/2014/main" id="{88E8EBF8-D09E-457B-BA50-D33C7FC26270}"/>
              </a:ext>
            </a:extLst>
          </p:cNvPr>
          <p:cNvSpPr txBox="1"/>
          <p:nvPr/>
        </p:nvSpPr>
        <p:spPr bwMode="auto">
          <a:xfrm>
            <a:off x="5564533" y="4045163"/>
            <a:ext cx="418304" cy="384977"/>
          </a:xfrm>
          <a:prstGeom prst="rect">
            <a:avLst/>
          </a:prstGeom>
          <a:solidFill>
            <a:schemeClr val="bg2"/>
          </a:solidFill>
          <a:ln w="12700">
            <a:solidFill>
              <a:schemeClr val="tx1"/>
            </a:solid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V2X App</a:t>
            </a:r>
          </a:p>
        </p:txBody>
      </p:sp>
      <p:sp>
        <p:nvSpPr>
          <p:cNvPr id="49" name="TextBox 48">
            <a:extLst>
              <a:ext uri="{FF2B5EF4-FFF2-40B4-BE49-F238E27FC236}">
                <a16:creationId xmlns:a16="http://schemas.microsoft.com/office/drawing/2014/main" id="{BC707361-C590-4447-B257-E446D8FFDC93}"/>
              </a:ext>
            </a:extLst>
          </p:cNvPr>
          <p:cNvSpPr txBox="1"/>
          <p:nvPr/>
        </p:nvSpPr>
        <p:spPr bwMode="auto">
          <a:xfrm>
            <a:off x="6564030" y="5441574"/>
            <a:ext cx="398020" cy="384977"/>
          </a:xfrm>
          <a:prstGeom prst="rect">
            <a:avLst/>
          </a:prstGeom>
          <a:solidFill>
            <a:schemeClr val="bg2"/>
          </a:solidFill>
          <a:ln w="12700">
            <a:solidFill>
              <a:schemeClr val="tx1"/>
            </a:solid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V2X App</a:t>
            </a:r>
          </a:p>
        </p:txBody>
      </p:sp>
      <p:sp>
        <p:nvSpPr>
          <p:cNvPr id="48" name="TextBox 47">
            <a:extLst>
              <a:ext uri="{FF2B5EF4-FFF2-40B4-BE49-F238E27FC236}">
                <a16:creationId xmlns:a16="http://schemas.microsoft.com/office/drawing/2014/main" id="{C48902FF-B174-43B2-8CA3-BFBDDD6AD855}"/>
              </a:ext>
            </a:extLst>
          </p:cNvPr>
          <p:cNvSpPr txBox="1"/>
          <p:nvPr/>
        </p:nvSpPr>
        <p:spPr bwMode="auto">
          <a:xfrm>
            <a:off x="8279883" y="5441575"/>
            <a:ext cx="414019" cy="384977"/>
          </a:xfrm>
          <a:prstGeom prst="rect">
            <a:avLst/>
          </a:prstGeom>
          <a:solidFill>
            <a:schemeClr val="bg2"/>
          </a:solidFill>
          <a:ln w="12700">
            <a:solidFill>
              <a:schemeClr val="tx1"/>
            </a:solid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V2X App</a:t>
            </a:r>
          </a:p>
        </p:txBody>
      </p:sp>
      <p:sp>
        <p:nvSpPr>
          <p:cNvPr id="47" name="TextBox 46">
            <a:extLst>
              <a:ext uri="{FF2B5EF4-FFF2-40B4-BE49-F238E27FC236}">
                <a16:creationId xmlns:a16="http://schemas.microsoft.com/office/drawing/2014/main" id="{68EBBA33-B7B9-46DD-AE0A-4F10BA1A36E4}"/>
              </a:ext>
            </a:extLst>
          </p:cNvPr>
          <p:cNvSpPr txBox="1"/>
          <p:nvPr/>
        </p:nvSpPr>
        <p:spPr bwMode="auto">
          <a:xfrm>
            <a:off x="9243248" y="4044399"/>
            <a:ext cx="421831" cy="384977"/>
          </a:xfrm>
          <a:prstGeom prst="rect">
            <a:avLst/>
          </a:prstGeom>
          <a:solidFill>
            <a:schemeClr val="bg2"/>
          </a:solidFill>
          <a:ln w="12700">
            <a:solidFill>
              <a:schemeClr val="tx1"/>
            </a:solid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V2X App</a:t>
            </a:r>
          </a:p>
        </p:txBody>
      </p:sp>
      <p:sp>
        <p:nvSpPr>
          <p:cNvPr id="3" name="Content Placeholder 2">
            <a:extLst>
              <a:ext uri="{FF2B5EF4-FFF2-40B4-BE49-F238E27FC236}">
                <a16:creationId xmlns:a16="http://schemas.microsoft.com/office/drawing/2014/main" id="{A66A489A-2A4A-4E52-914D-734E6950F1A9}"/>
              </a:ext>
            </a:extLst>
          </p:cNvPr>
          <p:cNvSpPr>
            <a:spLocks noGrp="1"/>
          </p:cNvSpPr>
          <p:nvPr>
            <p:ph sz="half" idx="1"/>
          </p:nvPr>
        </p:nvSpPr>
        <p:spPr>
          <a:xfrm>
            <a:off x="479425" y="1844675"/>
            <a:ext cx="4363927" cy="4392612"/>
          </a:xfrm>
        </p:spPr>
        <p:txBody>
          <a:bodyPr/>
          <a:lstStyle/>
          <a:p>
            <a:r>
              <a:rPr lang="en-US" dirty="0"/>
              <a:t>So far the identified security issues include:</a:t>
            </a:r>
          </a:p>
          <a:p>
            <a:pPr marL="827088" lvl="1" indent="-457200">
              <a:buFont typeface="+mj-lt"/>
              <a:buAutoNum type="arabicPeriod"/>
            </a:pPr>
            <a:r>
              <a:rPr lang="en-US" dirty="0"/>
              <a:t>Privacy protection and security for unicast messages over the sidelink</a:t>
            </a:r>
          </a:p>
          <a:p>
            <a:pPr marL="827088" lvl="1" indent="-457200">
              <a:buFont typeface="+mj-lt"/>
              <a:buAutoNum type="arabicPeriod"/>
            </a:pPr>
            <a:r>
              <a:rPr lang="en-US" dirty="0"/>
              <a:t>Privacy protection and security for multicast messages over the sidelink</a:t>
            </a:r>
          </a:p>
          <a:p>
            <a:pPr marL="827088" lvl="1" indent="-457200">
              <a:buFont typeface="+mj-lt"/>
              <a:buAutoNum type="arabicPeriod"/>
            </a:pPr>
            <a:r>
              <a:rPr lang="en-US" dirty="0"/>
              <a:t>Security for authorization and configuration of V2X communication</a:t>
            </a:r>
          </a:p>
          <a:p>
            <a:pPr lvl="1"/>
            <a:endParaRPr lang="en-US" dirty="0"/>
          </a:p>
          <a:p>
            <a:endParaRPr lang="en-US" dirty="0"/>
          </a:p>
          <a:p>
            <a:endParaRPr lang="sv-SE" dirty="0"/>
          </a:p>
          <a:p>
            <a:endParaRPr lang="sv-SE" dirty="0"/>
          </a:p>
        </p:txBody>
      </p:sp>
      <p:sp>
        <p:nvSpPr>
          <p:cNvPr id="4" name="Title 3">
            <a:extLst>
              <a:ext uri="{FF2B5EF4-FFF2-40B4-BE49-F238E27FC236}">
                <a16:creationId xmlns:a16="http://schemas.microsoft.com/office/drawing/2014/main" id="{7D344ADF-55BA-431E-BF53-187BCFD503A3}"/>
              </a:ext>
            </a:extLst>
          </p:cNvPr>
          <p:cNvSpPr>
            <a:spLocks noGrp="1"/>
          </p:cNvSpPr>
          <p:nvPr>
            <p:ph type="title"/>
          </p:nvPr>
        </p:nvSpPr>
        <p:spPr>
          <a:xfrm>
            <a:off x="479425" y="316757"/>
            <a:ext cx="9346650" cy="1081088"/>
          </a:xfrm>
        </p:spPr>
        <p:txBody>
          <a:bodyPr/>
          <a:lstStyle/>
          <a:p>
            <a:r>
              <a:rPr lang="en-US" sz="4000" dirty="0"/>
              <a:t>Study on Security Aspects of 3GPP support for Advanced V2X Services - Overview</a:t>
            </a:r>
            <a:endParaRPr lang="sv-SE" sz="4000" dirty="0"/>
          </a:p>
        </p:txBody>
      </p:sp>
      <p:sp>
        <p:nvSpPr>
          <p:cNvPr id="5" name="TextBox 4">
            <a:extLst>
              <a:ext uri="{FF2B5EF4-FFF2-40B4-BE49-F238E27FC236}">
                <a16:creationId xmlns:a16="http://schemas.microsoft.com/office/drawing/2014/main" id="{BA8C7D2B-AEE8-4717-9A61-611EE0232704}"/>
              </a:ext>
            </a:extLst>
          </p:cNvPr>
          <p:cNvSpPr txBox="1"/>
          <p:nvPr/>
        </p:nvSpPr>
        <p:spPr bwMode="auto">
          <a:xfrm>
            <a:off x="10184222" y="1820831"/>
            <a:ext cx="1283804" cy="497558"/>
          </a:xfrm>
          <a:prstGeom prst="rect">
            <a:avLst/>
          </a:prstGeom>
          <a:solidFill>
            <a:schemeClr val="accent2"/>
          </a:solidFill>
          <a:ln w="12700">
            <a:noFill/>
            <a:miter lim="800000"/>
            <a:headEnd/>
            <a:tailEnd/>
          </a:ln>
        </p:spPr>
        <p:txBody>
          <a:bodyPr vert="horz" wrap="none" lIns="72000" tIns="36000" rIns="73152" bIns="36576" numCol="1" rtlCol="0" anchor="t" anchorCtr="0" compatLnSpc="1">
            <a:prstTxWarp prst="textNoShape">
              <a:avLst/>
            </a:prstTxWarp>
            <a:noAutofit/>
          </a:bodyPr>
          <a:lstStyle/>
          <a:p>
            <a:pPr>
              <a:buClr>
                <a:schemeClr val="tx1"/>
              </a:buClr>
            </a:pPr>
            <a:r>
              <a:rPr lang="sv-SE" b="1" dirty="0">
                <a:solidFill>
                  <a:schemeClr val="bg1"/>
                </a:solidFill>
              </a:rPr>
              <a:t>TR </a:t>
            </a:r>
            <a:r>
              <a:rPr lang="sv-SE" b="1" dirty="0">
                <a:hlinkClick r:id="rId2"/>
              </a:rPr>
              <a:t>33.836</a:t>
            </a:r>
            <a:endParaRPr lang="sv-SE" sz="2000" b="1" dirty="0">
              <a:solidFill>
                <a:schemeClr val="accent1">
                  <a:lumMod val="75000"/>
                </a:schemeClr>
              </a:solidFill>
            </a:endParaRPr>
          </a:p>
        </p:txBody>
      </p:sp>
      <p:sp>
        <p:nvSpPr>
          <p:cNvPr id="6" name="Freeform 34">
            <a:extLst>
              <a:ext uri="{FF2B5EF4-FFF2-40B4-BE49-F238E27FC236}">
                <a16:creationId xmlns:a16="http://schemas.microsoft.com/office/drawing/2014/main" id="{D9352C41-648A-43EA-9D68-8B7A9D954C49}"/>
              </a:ext>
            </a:extLst>
          </p:cNvPr>
          <p:cNvSpPr>
            <a:spLocks noChangeAspect="1"/>
          </p:cNvSpPr>
          <p:nvPr/>
        </p:nvSpPr>
        <p:spPr bwMode="auto">
          <a:xfrm>
            <a:off x="8542271" y="1837904"/>
            <a:ext cx="1283804" cy="980814"/>
          </a:xfrm>
          <a:custGeom>
            <a:avLst/>
            <a:gdLst>
              <a:gd name="T0" fmla="*/ 15322411 w 522"/>
              <a:gd name="T1" fmla="*/ 59674397 h 399"/>
              <a:gd name="T2" fmla="*/ 4342078 w 522"/>
              <a:gd name="T3" fmla="*/ 44798810 h 399"/>
              <a:gd name="T4" fmla="*/ 0 w 522"/>
              <a:gd name="T5" fmla="*/ 34281387 h 399"/>
              <a:gd name="T6" fmla="*/ 13445428 w 522"/>
              <a:gd name="T7" fmla="*/ 18556182 h 399"/>
              <a:gd name="T8" fmla="*/ 25222172 w 522"/>
              <a:gd name="T9" fmla="*/ 6870450 h 399"/>
              <a:gd name="T10" fmla="*/ 46815215 w 522"/>
              <a:gd name="T11" fmla="*/ 0 h 399"/>
              <a:gd name="T12" fmla="*/ 63288766 w 522"/>
              <a:gd name="T13" fmla="*/ 12029493 h 399"/>
              <a:gd name="T14" fmla="*/ 72398755 w 522"/>
              <a:gd name="T15" fmla="*/ 14239600 h 399"/>
              <a:gd name="T16" fmla="*/ 72664127 w 522"/>
              <a:gd name="T17" fmla="*/ 16070027 h 399"/>
              <a:gd name="T18" fmla="*/ 70827127 w 522"/>
              <a:gd name="T19" fmla="*/ 16343079 h 399"/>
              <a:gd name="T20" fmla="*/ 62629961 w 522"/>
              <a:gd name="T21" fmla="*/ 14718417 h 399"/>
              <a:gd name="T22" fmla="*/ 61056958 w 522"/>
              <a:gd name="T23" fmla="*/ 13728968 h 399"/>
              <a:gd name="T24" fmla="*/ 33482122 w 522"/>
              <a:gd name="T25" fmla="*/ 11543714 h 399"/>
              <a:gd name="T26" fmla="*/ 32488820 w 522"/>
              <a:gd name="T27" fmla="*/ 12179925 h 399"/>
              <a:gd name="T28" fmla="*/ 25222172 w 522"/>
              <a:gd name="T29" fmla="*/ 9566315 h 399"/>
              <a:gd name="T30" fmla="*/ 16166319 w 522"/>
              <a:gd name="T31" fmla="*/ 18556182 h 399"/>
              <a:gd name="T32" fmla="*/ 16166319 w 522"/>
              <a:gd name="T33" fmla="*/ 21233511 h 399"/>
              <a:gd name="T34" fmla="*/ 15171460 w 522"/>
              <a:gd name="T35" fmla="*/ 21746290 h 399"/>
              <a:gd name="T36" fmla="*/ 6693185 w 522"/>
              <a:gd name="T37" fmla="*/ 43474041 h 399"/>
              <a:gd name="T38" fmla="*/ 7061207 w 522"/>
              <a:gd name="T39" fmla="*/ 44949086 h 399"/>
              <a:gd name="T40" fmla="*/ 15322411 w 522"/>
              <a:gd name="T41" fmla="*/ 57005579 h 399"/>
              <a:gd name="T42" fmla="*/ 18890363 w 522"/>
              <a:gd name="T43" fmla="*/ 56345442 h 399"/>
              <a:gd name="T44" fmla="*/ 20728615 w 522"/>
              <a:gd name="T45" fmla="*/ 57005579 h 399"/>
              <a:gd name="T46" fmla="*/ 31006315 w 522"/>
              <a:gd name="T47" fmla="*/ 63989791 h 399"/>
              <a:gd name="T48" fmla="*/ 40750026 w 522"/>
              <a:gd name="T49" fmla="*/ 58986125 h 399"/>
              <a:gd name="T50" fmla="*/ 41749956 w 522"/>
              <a:gd name="T51" fmla="*/ 59314265 h 399"/>
              <a:gd name="T52" fmla="*/ 57914511 w 522"/>
              <a:gd name="T53" fmla="*/ 56495062 h 399"/>
              <a:gd name="T54" fmla="*/ 58910619 w 522"/>
              <a:gd name="T55" fmla="*/ 55859731 h 399"/>
              <a:gd name="T56" fmla="*/ 66484669 w 522"/>
              <a:gd name="T57" fmla="*/ 58324971 h 399"/>
              <a:gd name="T58" fmla="*/ 76585036 w 522"/>
              <a:gd name="T59" fmla="*/ 48279962 h 399"/>
              <a:gd name="T60" fmla="*/ 77737381 w 522"/>
              <a:gd name="T61" fmla="*/ 46806105 h 399"/>
              <a:gd name="T62" fmla="*/ 85155076 w 522"/>
              <a:gd name="T63" fmla="*/ 38294923 h 399"/>
              <a:gd name="T64" fmla="*/ 76585036 w 522"/>
              <a:gd name="T65" fmla="*/ 29241337 h 399"/>
              <a:gd name="T66" fmla="*/ 76228470 w 522"/>
              <a:gd name="T67" fmla="*/ 28249952 h 399"/>
              <a:gd name="T68" fmla="*/ 74390161 w 522"/>
              <a:gd name="T69" fmla="*/ 19880759 h 399"/>
              <a:gd name="T70" fmla="*/ 74747809 w 522"/>
              <a:gd name="T71" fmla="*/ 17899842 h 399"/>
              <a:gd name="T72" fmla="*/ 79087081 w 522"/>
              <a:gd name="T73" fmla="*/ 26420054 h 399"/>
              <a:gd name="T74" fmla="*/ 79087081 w 522"/>
              <a:gd name="T75" fmla="*/ 27411003 h 399"/>
              <a:gd name="T76" fmla="*/ 79304899 w 522"/>
              <a:gd name="T77" fmla="*/ 49118805 h 399"/>
              <a:gd name="T78" fmla="*/ 66484669 w 522"/>
              <a:gd name="T79" fmla="*/ 61019112 h 399"/>
              <a:gd name="T80" fmla="*/ 48438070 w 522"/>
              <a:gd name="T81" fmla="*/ 64343038 h 399"/>
              <a:gd name="T82" fmla="*/ 41262602 w 522"/>
              <a:gd name="T83" fmla="*/ 62160644 h 399"/>
              <a:gd name="T84" fmla="*/ 18668376 w 522"/>
              <a:gd name="T85" fmla="*/ 59190764 h 39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522"/>
              <a:gd name="T130" fmla="*/ 0 h 399"/>
              <a:gd name="T131" fmla="*/ 522 w 522"/>
              <a:gd name="T132" fmla="*/ 399 h 39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522" h="399">
                <a:moveTo>
                  <a:pt x="111" y="354"/>
                </a:moveTo>
                <a:cubicBezTo>
                  <a:pt x="105" y="356"/>
                  <a:pt x="98" y="357"/>
                  <a:pt x="91" y="357"/>
                </a:cubicBezTo>
                <a:cubicBezTo>
                  <a:pt x="91" y="357"/>
                  <a:pt x="91" y="357"/>
                  <a:pt x="91" y="357"/>
                </a:cubicBezTo>
                <a:cubicBezTo>
                  <a:pt x="53" y="357"/>
                  <a:pt x="23" y="326"/>
                  <a:pt x="23" y="288"/>
                </a:cubicBezTo>
                <a:cubicBezTo>
                  <a:pt x="23" y="288"/>
                  <a:pt x="23" y="288"/>
                  <a:pt x="23" y="288"/>
                </a:cubicBezTo>
                <a:cubicBezTo>
                  <a:pt x="23" y="281"/>
                  <a:pt x="24" y="275"/>
                  <a:pt x="26" y="268"/>
                </a:cubicBezTo>
                <a:cubicBezTo>
                  <a:pt x="26" y="268"/>
                  <a:pt x="26" y="268"/>
                  <a:pt x="26" y="268"/>
                </a:cubicBezTo>
                <a:cubicBezTo>
                  <a:pt x="10" y="252"/>
                  <a:pt x="0" y="230"/>
                  <a:pt x="0" y="205"/>
                </a:cubicBezTo>
                <a:cubicBezTo>
                  <a:pt x="0" y="205"/>
                  <a:pt x="0" y="205"/>
                  <a:pt x="0" y="205"/>
                </a:cubicBezTo>
                <a:cubicBezTo>
                  <a:pt x="0" y="159"/>
                  <a:pt x="35" y="120"/>
                  <a:pt x="81" y="115"/>
                </a:cubicBezTo>
                <a:cubicBezTo>
                  <a:pt x="81" y="115"/>
                  <a:pt x="81" y="115"/>
                  <a:pt x="81" y="115"/>
                </a:cubicBezTo>
                <a:cubicBezTo>
                  <a:pt x="80" y="114"/>
                  <a:pt x="80" y="112"/>
                  <a:pt x="80" y="111"/>
                </a:cubicBezTo>
                <a:cubicBezTo>
                  <a:pt x="80" y="111"/>
                  <a:pt x="80" y="111"/>
                  <a:pt x="80" y="111"/>
                </a:cubicBezTo>
                <a:cubicBezTo>
                  <a:pt x="80" y="72"/>
                  <a:pt x="111" y="41"/>
                  <a:pt x="150" y="41"/>
                </a:cubicBezTo>
                <a:cubicBezTo>
                  <a:pt x="150" y="41"/>
                  <a:pt x="150" y="41"/>
                  <a:pt x="150" y="41"/>
                </a:cubicBezTo>
                <a:cubicBezTo>
                  <a:pt x="164" y="41"/>
                  <a:pt x="177" y="46"/>
                  <a:pt x="188" y="53"/>
                </a:cubicBezTo>
                <a:cubicBezTo>
                  <a:pt x="188" y="53"/>
                  <a:pt x="188" y="53"/>
                  <a:pt x="188" y="53"/>
                </a:cubicBezTo>
                <a:cubicBezTo>
                  <a:pt x="206" y="21"/>
                  <a:pt x="240" y="0"/>
                  <a:pt x="278" y="0"/>
                </a:cubicBezTo>
                <a:cubicBezTo>
                  <a:pt x="278" y="0"/>
                  <a:pt x="278" y="0"/>
                  <a:pt x="278" y="0"/>
                </a:cubicBezTo>
                <a:cubicBezTo>
                  <a:pt x="324" y="0"/>
                  <a:pt x="363" y="30"/>
                  <a:pt x="376" y="72"/>
                </a:cubicBezTo>
                <a:cubicBezTo>
                  <a:pt x="376" y="72"/>
                  <a:pt x="376" y="72"/>
                  <a:pt x="376" y="72"/>
                </a:cubicBezTo>
                <a:cubicBezTo>
                  <a:pt x="379" y="72"/>
                  <a:pt x="381" y="71"/>
                  <a:pt x="383" y="71"/>
                </a:cubicBezTo>
                <a:cubicBezTo>
                  <a:pt x="383" y="71"/>
                  <a:pt x="383" y="71"/>
                  <a:pt x="383" y="71"/>
                </a:cubicBezTo>
                <a:cubicBezTo>
                  <a:pt x="400" y="71"/>
                  <a:pt x="416" y="76"/>
                  <a:pt x="430" y="85"/>
                </a:cubicBezTo>
                <a:cubicBezTo>
                  <a:pt x="430" y="85"/>
                  <a:pt x="430" y="85"/>
                  <a:pt x="430" y="85"/>
                </a:cubicBezTo>
                <a:cubicBezTo>
                  <a:pt x="430" y="85"/>
                  <a:pt x="430" y="85"/>
                  <a:pt x="430" y="85"/>
                </a:cubicBezTo>
                <a:cubicBezTo>
                  <a:pt x="433" y="87"/>
                  <a:pt x="434" y="92"/>
                  <a:pt x="432" y="96"/>
                </a:cubicBezTo>
                <a:cubicBezTo>
                  <a:pt x="432" y="96"/>
                  <a:pt x="432" y="96"/>
                  <a:pt x="432" y="96"/>
                </a:cubicBezTo>
                <a:cubicBezTo>
                  <a:pt x="430" y="100"/>
                  <a:pt x="425" y="101"/>
                  <a:pt x="421" y="98"/>
                </a:cubicBezTo>
                <a:cubicBezTo>
                  <a:pt x="421" y="98"/>
                  <a:pt x="421" y="98"/>
                  <a:pt x="421" y="98"/>
                </a:cubicBezTo>
                <a:cubicBezTo>
                  <a:pt x="410" y="91"/>
                  <a:pt x="397" y="87"/>
                  <a:pt x="383" y="87"/>
                </a:cubicBezTo>
                <a:cubicBezTo>
                  <a:pt x="383" y="87"/>
                  <a:pt x="383" y="87"/>
                  <a:pt x="383" y="87"/>
                </a:cubicBezTo>
                <a:cubicBezTo>
                  <a:pt x="379" y="87"/>
                  <a:pt x="376" y="88"/>
                  <a:pt x="372" y="88"/>
                </a:cubicBezTo>
                <a:cubicBezTo>
                  <a:pt x="372" y="88"/>
                  <a:pt x="372" y="88"/>
                  <a:pt x="372" y="88"/>
                </a:cubicBezTo>
                <a:cubicBezTo>
                  <a:pt x="368" y="89"/>
                  <a:pt x="364" y="86"/>
                  <a:pt x="363" y="82"/>
                </a:cubicBezTo>
                <a:cubicBezTo>
                  <a:pt x="363" y="82"/>
                  <a:pt x="363" y="82"/>
                  <a:pt x="363" y="82"/>
                </a:cubicBezTo>
                <a:cubicBezTo>
                  <a:pt x="354" y="44"/>
                  <a:pt x="319" y="16"/>
                  <a:pt x="278" y="16"/>
                </a:cubicBezTo>
                <a:cubicBezTo>
                  <a:pt x="278" y="16"/>
                  <a:pt x="278" y="16"/>
                  <a:pt x="278" y="16"/>
                </a:cubicBezTo>
                <a:cubicBezTo>
                  <a:pt x="242" y="16"/>
                  <a:pt x="212" y="38"/>
                  <a:pt x="199" y="69"/>
                </a:cubicBezTo>
                <a:cubicBezTo>
                  <a:pt x="199" y="69"/>
                  <a:pt x="199" y="69"/>
                  <a:pt x="199" y="69"/>
                </a:cubicBezTo>
                <a:cubicBezTo>
                  <a:pt x="198" y="71"/>
                  <a:pt x="195" y="73"/>
                  <a:pt x="193" y="73"/>
                </a:cubicBezTo>
                <a:cubicBezTo>
                  <a:pt x="193" y="73"/>
                  <a:pt x="193" y="73"/>
                  <a:pt x="193" y="73"/>
                </a:cubicBezTo>
                <a:cubicBezTo>
                  <a:pt x="190" y="74"/>
                  <a:pt x="188" y="73"/>
                  <a:pt x="186" y="72"/>
                </a:cubicBezTo>
                <a:cubicBezTo>
                  <a:pt x="186" y="72"/>
                  <a:pt x="186" y="72"/>
                  <a:pt x="186" y="72"/>
                </a:cubicBezTo>
                <a:cubicBezTo>
                  <a:pt x="176" y="63"/>
                  <a:pt x="164" y="57"/>
                  <a:pt x="150" y="57"/>
                </a:cubicBezTo>
                <a:cubicBezTo>
                  <a:pt x="150" y="57"/>
                  <a:pt x="150" y="57"/>
                  <a:pt x="150" y="57"/>
                </a:cubicBezTo>
                <a:cubicBezTo>
                  <a:pt x="120" y="57"/>
                  <a:pt x="96" y="81"/>
                  <a:pt x="96" y="111"/>
                </a:cubicBezTo>
                <a:cubicBezTo>
                  <a:pt x="96" y="111"/>
                  <a:pt x="96" y="111"/>
                  <a:pt x="96" y="111"/>
                </a:cubicBezTo>
                <a:cubicBezTo>
                  <a:pt x="96" y="114"/>
                  <a:pt x="97" y="118"/>
                  <a:pt x="97" y="121"/>
                </a:cubicBezTo>
                <a:cubicBezTo>
                  <a:pt x="97" y="121"/>
                  <a:pt x="97" y="121"/>
                  <a:pt x="97" y="121"/>
                </a:cubicBezTo>
                <a:cubicBezTo>
                  <a:pt x="98" y="123"/>
                  <a:pt x="97" y="126"/>
                  <a:pt x="96" y="127"/>
                </a:cubicBezTo>
                <a:cubicBezTo>
                  <a:pt x="96" y="127"/>
                  <a:pt x="96" y="127"/>
                  <a:pt x="96" y="127"/>
                </a:cubicBezTo>
                <a:cubicBezTo>
                  <a:pt x="94" y="129"/>
                  <a:pt x="92" y="130"/>
                  <a:pt x="90" y="130"/>
                </a:cubicBezTo>
                <a:cubicBezTo>
                  <a:pt x="90" y="130"/>
                  <a:pt x="90" y="130"/>
                  <a:pt x="90" y="130"/>
                </a:cubicBezTo>
                <a:cubicBezTo>
                  <a:pt x="49" y="131"/>
                  <a:pt x="16" y="164"/>
                  <a:pt x="16" y="205"/>
                </a:cubicBezTo>
                <a:cubicBezTo>
                  <a:pt x="16" y="205"/>
                  <a:pt x="16" y="205"/>
                  <a:pt x="16" y="205"/>
                </a:cubicBezTo>
                <a:cubicBezTo>
                  <a:pt x="16" y="227"/>
                  <a:pt x="25" y="247"/>
                  <a:pt x="40" y="260"/>
                </a:cubicBezTo>
                <a:cubicBezTo>
                  <a:pt x="40" y="260"/>
                  <a:pt x="40" y="260"/>
                  <a:pt x="40" y="260"/>
                </a:cubicBezTo>
                <a:cubicBezTo>
                  <a:pt x="43" y="263"/>
                  <a:pt x="43" y="266"/>
                  <a:pt x="42" y="269"/>
                </a:cubicBezTo>
                <a:cubicBezTo>
                  <a:pt x="42" y="269"/>
                  <a:pt x="42" y="269"/>
                  <a:pt x="42" y="269"/>
                </a:cubicBezTo>
                <a:cubicBezTo>
                  <a:pt x="40" y="275"/>
                  <a:pt x="39" y="282"/>
                  <a:pt x="39" y="288"/>
                </a:cubicBezTo>
                <a:cubicBezTo>
                  <a:pt x="39" y="288"/>
                  <a:pt x="39" y="288"/>
                  <a:pt x="39" y="288"/>
                </a:cubicBezTo>
                <a:cubicBezTo>
                  <a:pt x="39" y="318"/>
                  <a:pt x="62" y="341"/>
                  <a:pt x="91" y="341"/>
                </a:cubicBezTo>
                <a:cubicBezTo>
                  <a:pt x="91" y="341"/>
                  <a:pt x="91" y="341"/>
                  <a:pt x="91" y="341"/>
                </a:cubicBezTo>
                <a:cubicBezTo>
                  <a:pt x="99" y="341"/>
                  <a:pt x="106" y="340"/>
                  <a:pt x="112" y="337"/>
                </a:cubicBezTo>
                <a:cubicBezTo>
                  <a:pt x="112" y="337"/>
                  <a:pt x="112" y="337"/>
                  <a:pt x="112" y="337"/>
                </a:cubicBezTo>
                <a:cubicBezTo>
                  <a:pt x="114" y="336"/>
                  <a:pt x="116" y="336"/>
                  <a:pt x="118" y="337"/>
                </a:cubicBezTo>
                <a:cubicBezTo>
                  <a:pt x="118" y="337"/>
                  <a:pt x="118" y="337"/>
                  <a:pt x="118" y="337"/>
                </a:cubicBezTo>
                <a:cubicBezTo>
                  <a:pt x="120" y="338"/>
                  <a:pt x="122" y="339"/>
                  <a:pt x="123" y="341"/>
                </a:cubicBezTo>
                <a:cubicBezTo>
                  <a:pt x="123" y="341"/>
                  <a:pt x="123" y="341"/>
                  <a:pt x="123" y="341"/>
                </a:cubicBezTo>
                <a:cubicBezTo>
                  <a:pt x="132" y="366"/>
                  <a:pt x="156" y="383"/>
                  <a:pt x="184" y="383"/>
                </a:cubicBezTo>
                <a:cubicBezTo>
                  <a:pt x="184" y="383"/>
                  <a:pt x="184" y="383"/>
                  <a:pt x="184" y="383"/>
                </a:cubicBezTo>
                <a:cubicBezTo>
                  <a:pt x="206" y="383"/>
                  <a:pt x="225" y="373"/>
                  <a:pt x="237" y="357"/>
                </a:cubicBezTo>
                <a:cubicBezTo>
                  <a:pt x="237" y="357"/>
                  <a:pt x="237" y="357"/>
                  <a:pt x="237" y="357"/>
                </a:cubicBezTo>
                <a:cubicBezTo>
                  <a:pt x="238" y="355"/>
                  <a:pt x="240" y="354"/>
                  <a:pt x="242" y="353"/>
                </a:cubicBezTo>
                <a:cubicBezTo>
                  <a:pt x="242" y="353"/>
                  <a:pt x="242" y="353"/>
                  <a:pt x="242" y="353"/>
                </a:cubicBezTo>
                <a:cubicBezTo>
                  <a:pt x="244" y="353"/>
                  <a:pt x="246" y="354"/>
                  <a:pt x="248" y="355"/>
                </a:cubicBezTo>
                <a:cubicBezTo>
                  <a:pt x="248" y="355"/>
                  <a:pt x="248" y="355"/>
                  <a:pt x="248" y="355"/>
                </a:cubicBezTo>
                <a:cubicBezTo>
                  <a:pt x="259" y="364"/>
                  <a:pt x="273" y="369"/>
                  <a:pt x="288" y="369"/>
                </a:cubicBezTo>
                <a:cubicBezTo>
                  <a:pt x="288" y="369"/>
                  <a:pt x="288" y="369"/>
                  <a:pt x="288" y="369"/>
                </a:cubicBezTo>
                <a:cubicBezTo>
                  <a:pt x="312" y="369"/>
                  <a:pt x="333" y="356"/>
                  <a:pt x="344" y="338"/>
                </a:cubicBezTo>
                <a:cubicBezTo>
                  <a:pt x="344" y="338"/>
                  <a:pt x="344" y="338"/>
                  <a:pt x="344" y="338"/>
                </a:cubicBezTo>
                <a:cubicBezTo>
                  <a:pt x="345" y="336"/>
                  <a:pt x="347" y="334"/>
                  <a:pt x="350" y="334"/>
                </a:cubicBezTo>
                <a:cubicBezTo>
                  <a:pt x="350" y="334"/>
                  <a:pt x="350" y="334"/>
                  <a:pt x="350" y="334"/>
                </a:cubicBezTo>
                <a:cubicBezTo>
                  <a:pt x="352" y="334"/>
                  <a:pt x="354" y="334"/>
                  <a:pt x="356" y="336"/>
                </a:cubicBezTo>
                <a:cubicBezTo>
                  <a:pt x="356" y="336"/>
                  <a:pt x="356" y="336"/>
                  <a:pt x="356" y="336"/>
                </a:cubicBezTo>
                <a:cubicBezTo>
                  <a:pt x="367" y="344"/>
                  <a:pt x="380" y="349"/>
                  <a:pt x="395" y="349"/>
                </a:cubicBezTo>
                <a:cubicBezTo>
                  <a:pt x="395" y="349"/>
                  <a:pt x="395" y="349"/>
                  <a:pt x="395" y="349"/>
                </a:cubicBezTo>
                <a:cubicBezTo>
                  <a:pt x="428" y="349"/>
                  <a:pt x="455" y="322"/>
                  <a:pt x="455" y="289"/>
                </a:cubicBezTo>
                <a:cubicBezTo>
                  <a:pt x="455" y="289"/>
                  <a:pt x="455" y="289"/>
                  <a:pt x="455" y="289"/>
                </a:cubicBezTo>
                <a:cubicBezTo>
                  <a:pt x="455" y="289"/>
                  <a:pt x="455" y="288"/>
                  <a:pt x="455" y="288"/>
                </a:cubicBezTo>
                <a:cubicBezTo>
                  <a:pt x="455" y="288"/>
                  <a:pt x="455" y="288"/>
                  <a:pt x="455" y="288"/>
                </a:cubicBezTo>
                <a:cubicBezTo>
                  <a:pt x="455" y="284"/>
                  <a:pt x="458" y="280"/>
                  <a:pt x="462" y="280"/>
                </a:cubicBezTo>
                <a:cubicBezTo>
                  <a:pt x="462" y="280"/>
                  <a:pt x="462" y="280"/>
                  <a:pt x="462" y="280"/>
                </a:cubicBezTo>
                <a:cubicBezTo>
                  <a:pt x="487" y="276"/>
                  <a:pt x="506" y="255"/>
                  <a:pt x="506" y="229"/>
                </a:cubicBezTo>
                <a:cubicBezTo>
                  <a:pt x="506" y="229"/>
                  <a:pt x="506" y="229"/>
                  <a:pt x="506" y="229"/>
                </a:cubicBezTo>
                <a:cubicBezTo>
                  <a:pt x="506" y="203"/>
                  <a:pt x="486" y="181"/>
                  <a:pt x="460" y="178"/>
                </a:cubicBezTo>
                <a:cubicBezTo>
                  <a:pt x="460" y="178"/>
                  <a:pt x="460" y="178"/>
                  <a:pt x="460" y="178"/>
                </a:cubicBezTo>
                <a:cubicBezTo>
                  <a:pt x="458" y="178"/>
                  <a:pt x="456" y="177"/>
                  <a:pt x="455" y="175"/>
                </a:cubicBezTo>
                <a:cubicBezTo>
                  <a:pt x="455" y="175"/>
                  <a:pt x="455" y="175"/>
                  <a:pt x="455" y="175"/>
                </a:cubicBezTo>
                <a:cubicBezTo>
                  <a:pt x="453" y="173"/>
                  <a:pt x="453" y="171"/>
                  <a:pt x="453" y="169"/>
                </a:cubicBezTo>
                <a:cubicBezTo>
                  <a:pt x="453" y="169"/>
                  <a:pt x="453" y="169"/>
                  <a:pt x="453" y="169"/>
                </a:cubicBezTo>
                <a:cubicBezTo>
                  <a:pt x="454" y="165"/>
                  <a:pt x="454" y="162"/>
                  <a:pt x="454" y="158"/>
                </a:cubicBezTo>
                <a:cubicBezTo>
                  <a:pt x="454" y="158"/>
                  <a:pt x="454" y="158"/>
                  <a:pt x="454" y="158"/>
                </a:cubicBezTo>
                <a:cubicBezTo>
                  <a:pt x="454" y="143"/>
                  <a:pt x="449" y="130"/>
                  <a:pt x="442" y="119"/>
                </a:cubicBezTo>
                <a:cubicBezTo>
                  <a:pt x="442" y="119"/>
                  <a:pt x="442" y="119"/>
                  <a:pt x="442" y="119"/>
                </a:cubicBezTo>
                <a:cubicBezTo>
                  <a:pt x="439" y="115"/>
                  <a:pt x="440" y="110"/>
                  <a:pt x="444" y="107"/>
                </a:cubicBezTo>
                <a:cubicBezTo>
                  <a:pt x="444" y="107"/>
                  <a:pt x="444" y="107"/>
                  <a:pt x="444" y="107"/>
                </a:cubicBezTo>
                <a:cubicBezTo>
                  <a:pt x="448" y="105"/>
                  <a:pt x="453" y="106"/>
                  <a:pt x="455" y="110"/>
                </a:cubicBezTo>
                <a:cubicBezTo>
                  <a:pt x="455" y="110"/>
                  <a:pt x="455" y="110"/>
                  <a:pt x="455" y="110"/>
                </a:cubicBezTo>
                <a:cubicBezTo>
                  <a:pt x="464" y="123"/>
                  <a:pt x="470" y="140"/>
                  <a:pt x="470" y="158"/>
                </a:cubicBezTo>
                <a:cubicBezTo>
                  <a:pt x="470" y="158"/>
                  <a:pt x="470" y="158"/>
                  <a:pt x="470" y="158"/>
                </a:cubicBezTo>
                <a:cubicBezTo>
                  <a:pt x="470" y="160"/>
                  <a:pt x="470" y="162"/>
                  <a:pt x="470" y="164"/>
                </a:cubicBezTo>
                <a:cubicBezTo>
                  <a:pt x="470" y="164"/>
                  <a:pt x="470" y="164"/>
                  <a:pt x="470" y="164"/>
                </a:cubicBezTo>
                <a:cubicBezTo>
                  <a:pt x="500" y="170"/>
                  <a:pt x="522" y="197"/>
                  <a:pt x="522" y="229"/>
                </a:cubicBezTo>
                <a:cubicBezTo>
                  <a:pt x="522" y="229"/>
                  <a:pt x="522" y="229"/>
                  <a:pt x="522" y="229"/>
                </a:cubicBezTo>
                <a:cubicBezTo>
                  <a:pt x="522" y="261"/>
                  <a:pt x="500" y="287"/>
                  <a:pt x="471" y="294"/>
                </a:cubicBezTo>
                <a:cubicBezTo>
                  <a:pt x="471" y="294"/>
                  <a:pt x="471" y="294"/>
                  <a:pt x="471" y="294"/>
                </a:cubicBezTo>
                <a:cubicBezTo>
                  <a:pt x="468" y="334"/>
                  <a:pt x="435" y="365"/>
                  <a:pt x="395" y="365"/>
                </a:cubicBezTo>
                <a:cubicBezTo>
                  <a:pt x="395" y="365"/>
                  <a:pt x="395" y="365"/>
                  <a:pt x="395" y="365"/>
                </a:cubicBezTo>
                <a:cubicBezTo>
                  <a:pt x="379" y="365"/>
                  <a:pt x="365" y="361"/>
                  <a:pt x="353" y="353"/>
                </a:cubicBezTo>
                <a:cubicBezTo>
                  <a:pt x="353" y="353"/>
                  <a:pt x="353" y="353"/>
                  <a:pt x="353" y="353"/>
                </a:cubicBezTo>
                <a:cubicBezTo>
                  <a:pt x="338" y="372"/>
                  <a:pt x="315" y="385"/>
                  <a:pt x="288" y="385"/>
                </a:cubicBezTo>
                <a:cubicBezTo>
                  <a:pt x="288" y="385"/>
                  <a:pt x="288" y="385"/>
                  <a:pt x="288" y="385"/>
                </a:cubicBezTo>
                <a:cubicBezTo>
                  <a:pt x="272" y="385"/>
                  <a:pt x="257" y="380"/>
                  <a:pt x="245" y="372"/>
                </a:cubicBezTo>
                <a:cubicBezTo>
                  <a:pt x="245" y="372"/>
                  <a:pt x="245" y="372"/>
                  <a:pt x="245" y="372"/>
                </a:cubicBezTo>
                <a:cubicBezTo>
                  <a:pt x="230" y="389"/>
                  <a:pt x="208" y="399"/>
                  <a:pt x="184" y="399"/>
                </a:cubicBezTo>
                <a:cubicBezTo>
                  <a:pt x="184" y="399"/>
                  <a:pt x="184" y="399"/>
                  <a:pt x="184" y="399"/>
                </a:cubicBezTo>
                <a:cubicBezTo>
                  <a:pt x="152" y="399"/>
                  <a:pt x="125" y="381"/>
                  <a:pt x="111" y="354"/>
                </a:cubicBezTo>
                <a:close/>
              </a:path>
            </a:pathLst>
          </a:custGeom>
          <a:solidFill>
            <a:schemeClr val="tx1"/>
          </a:solidFill>
          <a:ln>
            <a:noFill/>
          </a:ln>
        </p:spPr>
        <p:txBody>
          <a:bodyPr anchor="ctr"/>
          <a:lstStyle/>
          <a:p>
            <a:endParaRPr lang="en-US" sz="1600"/>
          </a:p>
        </p:txBody>
      </p:sp>
      <p:sp>
        <p:nvSpPr>
          <p:cNvPr id="7" name="TextBox 6">
            <a:extLst>
              <a:ext uri="{FF2B5EF4-FFF2-40B4-BE49-F238E27FC236}">
                <a16:creationId xmlns:a16="http://schemas.microsoft.com/office/drawing/2014/main" id="{B12151BC-B341-4762-ACAA-1A9A648D55D0}"/>
              </a:ext>
            </a:extLst>
          </p:cNvPr>
          <p:cNvSpPr txBox="1"/>
          <p:nvPr/>
        </p:nvSpPr>
        <p:spPr bwMode="auto">
          <a:xfrm>
            <a:off x="8617784" y="2137053"/>
            <a:ext cx="483966" cy="369891"/>
          </a:xfrm>
          <a:prstGeom prst="rect">
            <a:avLst/>
          </a:prstGeom>
          <a:noFill/>
          <a:ln w="12700">
            <a:noFill/>
            <a:miter lim="800000"/>
            <a:headEnd/>
            <a:tailEnd/>
          </a:ln>
        </p:spPr>
        <p:txBody>
          <a:bodyPr vert="horz" wrap="none" lIns="72000" tIns="36000" rIns="73152" bIns="36576" numCol="1" rtlCol="0" anchor="t" anchorCtr="0" compatLnSpc="1">
            <a:prstTxWarp prst="textNoShape">
              <a:avLst/>
            </a:prstTxWarp>
            <a:noAutofit/>
          </a:bodyPr>
          <a:lstStyle/>
          <a:p>
            <a:pPr algn="l">
              <a:buClr>
                <a:schemeClr val="tx1"/>
              </a:buClr>
            </a:pPr>
            <a:r>
              <a:rPr lang="sv-SE" sz="2000" dirty="0"/>
              <a:t>DN</a:t>
            </a:r>
          </a:p>
        </p:txBody>
      </p:sp>
      <p:sp>
        <p:nvSpPr>
          <p:cNvPr id="8" name="Freeform 34">
            <a:extLst>
              <a:ext uri="{FF2B5EF4-FFF2-40B4-BE49-F238E27FC236}">
                <a16:creationId xmlns:a16="http://schemas.microsoft.com/office/drawing/2014/main" id="{231233C0-ED5B-4BB3-8EE0-A3F59FD151F5}"/>
              </a:ext>
            </a:extLst>
          </p:cNvPr>
          <p:cNvSpPr>
            <a:spLocks noChangeAspect="1"/>
          </p:cNvSpPr>
          <p:nvPr/>
        </p:nvSpPr>
        <p:spPr bwMode="auto">
          <a:xfrm>
            <a:off x="6500895" y="1837904"/>
            <a:ext cx="1283804" cy="980814"/>
          </a:xfrm>
          <a:custGeom>
            <a:avLst/>
            <a:gdLst>
              <a:gd name="T0" fmla="*/ 15322411 w 522"/>
              <a:gd name="T1" fmla="*/ 59674397 h 399"/>
              <a:gd name="T2" fmla="*/ 4342078 w 522"/>
              <a:gd name="T3" fmla="*/ 44798810 h 399"/>
              <a:gd name="T4" fmla="*/ 0 w 522"/>
              <a:gd name="T5" fmla="*/ 34281387 h 399"/>
              <a:gd name="T6" fmla="*/ 13445428 w 522"/>
              <a:gd name="T7" fmla="*/ 18556182 h 399"/>
              <a:gd name="T8" fmla="*/ 25222172 w 522"/>
              <a:gd name="T9" fmla="*/ 6870450 h 399"/>
              <a:gd name="T10" fmla="*/ 46815215 w 522"/>
              <a:gd name="T11" fmla="*/ 0 h 399"/>
              <a:gd name="T12" fmla="*/ 63288766 w 522"/>
              <a:gd name="T13" fmla="*/ 12029493 h 399"/>
              <a:gd name="T14" fmla="*/ 72398755 w 522"/>
              <a:gd name="T15" fmla="*/ 14239600 h 399"/>
              <a:gd name="T16" fmla="*/ 72664127 w 522"/>
              <a:gd name="T17" fmla="*/ 16070027 h 399"/>
              <a:gd name="T18" fmla="*/ 70827127 w 522"/>
              <a:gd name="T19" fmla="*/ 16343079 h 399"/>
              <a:gd name="T20" fmla="*/ 62629961 w 522"/>
              <a:gd name="T21" fmla="*/ 14718417 h 399"/>
              <a:gd name="T22" fmla="*/ 61056958 w 522"/>
              <a:gd name="T23" fmla="*/ 13728968 h 399"/>
              <a:gd name="T24" fmla="*/ 33482122 w 522"/>
              <a:gd name="T25" fmla="*/ 11543714 h 399"/>
              <a:gd name="T26" fmla="*/ 32488820 w 522"/>
              <a:gd name="T27" fmla="*/ 12179925 h 399"/>
              <a:gd name="T28" fmla="*/ 25222172 w 522"/>
              <a:gd name="T29" fmla="*/ 9566315 h 399"/>
              <a:gd name="T30" fmla="*/ 16166319 w 522"/>
              <a:gd name="T31" fmla="*/ 18556182 h 399"/>
              <a:gd name="T32" fmla="*/ 16166319 w 522"/>
              <a:gd name="T33" fmla="*/ 21233511 h 399"/>
              <a:gd name="T34" fmla="*/ 15171460 w 522"/>
              <a:gd name="T35" fmla="*/ 21746290 h 399"/>
              <a:gd name="T36" fmla="*/ 6693185 w 522"/>
              <a:gd name="T37" fmla="*/ 43474041 h 399"/>
              <a:gd name="T38" fmla="*/ 7061207 w 522"/>
              <a:gd name="T39" fmla="*/ 44949086 h 399"/>
              <a:gd name="T40" fmla="*/ 15322411 w 522"/>
              <a:gd name="T41" fmla="*/ 57005579 h 399"/>
              <a:gd name="T42" fmla="*/ 18890363 w 522"/>
              <a:gd name="T43" fmla="*/ 56345442 h 399"/>
              <a:gd name="T44" fmla="*/ 20728615 w 522"/>
              <a:gd name="T45" fmla="*/ 57005579 h 399"/>
              <a:gd name="T46" fmla="*/ 31006315 w 522"/>
              <a:gd name="T47" fmla="*/ 63989791 h 399"/>
              <a:gd name="T48" fmla="*/ 40750026 w 522"/>
              <a:gd name="T49" fmla="*/ 58986125 h 399"/>
              <a:gd name="T50" fmla="*/ 41749956 w 522"/>
              <a:gd name="T51" fmla="*/ 59314265 h 399"/>
              <a:gd name="T52" fmla="*/ 57914511 w 522"/>
              <a:gd name="T53" fmla="*/ 56495062 h 399"/>
              <a:gd name="T54" fmla="*/ 58910619 w 522"/>
              <a:gd name="T55" fmla="*/ 55859731 h 399"/>
              <a:gd name="T56" fmla="*/ 66484669 w 522"/>
              <a:gd name="T57" fmla="*/ 58324971 h 399"/>
              <a:gd name="T58" fmla="*/ 76585036 w 522"/>
              <a:gd name="T59" fmla="*/ 48279962 h 399"/>
              <a:gd name="T60" fmla="*/ 77737381 w 522"/>
              <a:gd name="T61" fmla="*/ 46806105 h 399"/>
              <a:gd name="T62" fmla="*/ 85155076 w 522"/>
              <a:gd name="T63" fmla="*/ 38294923 h 399"/>
              <a:gd name="T64" fmla="*/ 76585036 w 522"/>
              <a:gd name="T65" fmla="*/ 29241337 h 399"/>
              <a:gd name="T66" fmla="*/ 76228470 w 522"/>
              <a:gd name="T67" fmla="*/ 28249952 h 399"/>
              <a:gd name="T68" fmla="*/ 74390161 w 522"/>
              <a:gd name="T69" fmla="*/ 19880759 h 399"/>
              <a:gd name="T70" fmla="*/ 74747809 w 522"/>
              <a:gd name="T71" fmla="*/ 17899842 h 399"/>
              <a:gd name="T72" fmla="*/ 79087081 w 522"/>
              <a:gd name="T73" fmla="*/ 26420054 h 399"/>
              <a:gd name="T74" fmla="*/ 79087081 w 522"/>
              <a:gd name="T75" fmla="*/ 27411003 h 399"/>
              <a:gd name="T76" fmla="*/ 79304899 w 522"/>
              <a:gd name="T77" fmla="*/ 49118805 h 399"/>
              <a:gd name="T78" fmla="*/ 66484669 w 522"/>
              <a:gd name="T79" fmla="*/ 61019112 h 399"/>
              <a:gd name="T80" fmla="*/ 48438070 w 522"/>
              <a:gd name="T81" fmla="*/ 64343038 h 399"/>
              <a:gd name="T82" fmla="*/ 41262602 w 522"/>
              <a:gd name="T83" fmla="*/ 62160644 h 399"/>
              <a:gd name="T84" fmla="*/ 18668376 w 522"/>
              <a:gd name="T85" fmla="*/ 59190764 h 39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522"/>
              <a:gd name="T130" fmla="*/ 0 h 399"/>
              <a:gd name="T131" fmla="*/ 522 w 522"/>
              <a:gd name="T132" fmla="*/ 399 h 39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522" h="399">
                <a:moveTo>
                  <a:pt x="111" y="354"/>
                </a:moveTo>
                <a:cubicBezTo>
                  <a:pt x="105" y="356"/>
                  <a:pt x="98" y="357"/>
                  <a:pt x="91" y="357"/>
                </a:cubicBezTo>
                <a:cubicBezTo>
                  <a:pt x="91" y="357"/>
                  <a:pt x="91" y="357"/>
                  <a:pt x="91" y="357"/>
                </a:cubicBezTo>
                <a:cubicBezTo>
                  <a:pt x="53" y="357"/>
                  <a:pt x="23" y="326"/>
                  <a:pt x="23" y="288"/>
                </a:cubicBezTo>
                <a:cubicBezTo>
                  <a:pt x="23" y="288"/>
                  <a:pt x="23" y="288"/>
                  <a:pt x="23" y="288"/>
                </a:cubicBezTo>
                <a:cubicBezTo>
                  <a:pt x="23" y="281"/>
                  <a:pt x="24" y="275"/>
                  <a:pt x="26" y="268"/>
                </a:cubicBezTo>
                <a:cubicBezTo>
                  <a:pt x="26" y="268"/>
                  <a:pt x="26" y="268"/>
                  <a:pt x="26" y="268"/>
                </a:cubicBezTo>
                <a:cubicBezTo>
                  <a:pt x="10" y="252"/>
                  <a:pt x="0" y="230"/>
                  <a:pt x="0" y="205"/>
                </a:cubicBezTo>
                <a:cubicBezTo>
                  <a:pt x="0" y="205"/>
                  <a:pt x="0" y="205"/>
                  <a:pt x="0" y="205"/>
                </a:cubicBezTo>
                <a:cubicBezTo>
                  <a:pt x="0" y="159"/>
                  <a:pt x="35" y="120"/>
                  <a:pt x="81" y="115"/>
                </a:cubicBezTo>
                <a:cubicBezTo>
                  <a:pt x="81" y="115"/>
                  <a:pt x="81" y="115"/>
                  <a:pt x="81" y="115"/>
                </a:cubicBezTo>
                <a:cubicBezTo>
                  <a:pt x="80" y="114"/>
                  <a:pt x="80" y="112"/>
                  <a:pt x="80" y="111"/>
                </a:cubicBezTo>
                <a:cubicBezTo>
                  <a:pt x="80" y="111"/>
                  <a:pt x="80" y="111"/>
                  <a:pt x="80" y="111"/>
                </a:cubicBezTo>
                <a:cubicBezTo>
                  <a:pt x="80" y="72"/>
                  <a:pt x="111" y="41"/>
                  <a:pt x="150" y="41"/>
                </a:cubicBezTo>
                <a:cubicBezTo>
                  <a:pt x="150" y="41"/>
                  <a:pt x="150" y="41"/>
                  <a:pt x="150" y="41"/>
                </a:cubicBezTo>
                <a:cubicBezTo>
                  <a:pt x="164" y="41"/>
                  <a:pt x="177" y="46"/>
                  <a:pt x="188" y="53"/>
                </a:cubicBezTo>
                <a:cubicBezTo>
                  <a:pt x="188" y="53"/>
                  <a:pt x="188" y="53"/>
                  <a:pt x="188" y="53"/>
                </a:cubicBezTo>
                <a:cubicBezTo>
                  <a:pt x="206" y="21"/>
                  <a:pt x="240" y="0"/>
                  <a:pt x="278" y="0"/>
                </a:cubicBezTo>
                <a:cubicBezTo>
                  <a:pt x="278" y="0"/>
                  <a:pt x="278" y="0"/>
                  <a:pt x="278" y="0"/>
                </a:cubicBezTo>
                <a:cubicBezTo>
                  <a:pt x="324" y="0"/>
                  <a:pt x="363" y="30"/>
                  <a:pt x="376" y="72"/>
                </a:cubicBezTo>
                <a:cubicBezTo>
                  <a:pt x="376" y="72"/>
                  <a:pt x="376" y="72"/>
                  <a:pt x="376" y="72"/>
                </a:cubicBezTo>
                <a:cubicBezTo>
                  <a:pt x="379" y="72"/>
                  <a:pt x="381" y="71"/>
                  <a:pt x="383" y="71"/>
                </a:cubicBezTo>
                <a:cubicBezTo>
                  <a:pt x="383" y="71"/>
                  <a:pt x="383" y="71"/>
                  <a:pt x="383" y="71"/>
                </a:cubicBezTo>
                <a:cubicBezTo>
                  <a:pt x="400" y="71"/>
                  <a:pt x="416" y="76"/>
                  <a:pt x="430" y="85"/>
                </a:cubicBezTo>
                <a:cubicBezTo>
                  <a:pt x="430" y="85"/>
                  <a:pt x="430" y="85"/>
                  <a:pt x="430" y="85"/>
                </a:cubicBezTo>
                <a:cubicBezTo>
                  <a:pt x="430" y="85"/>
                  <a:pt x="430" y="85"/>
                  <a:pt x="430" y="85"/>
                </a:cubicBezTo>
                <a:cubicBezTo>
                  <a:pt x="433" y="87"/>
                  <a:pt x="434" y="92"/>
                  <a:pt x="432" y="96"/>
                </a:cubicBezTo>
                <a:cubicBezTo>
                  <a:pt x="432" y="96"/>
                  <a:pt x="432" y="96"/>
                  <a:pt x="432" y="96"/>
                </a:cubicBezTo>
                <a:cubicBezTo>
                  <a:pt x="430" y="100"/>
                  <a:pt x="425" y="101"/>
                  <a:pt x="421" y="98"/>
                </a:cubicBezTo>
                <a:cubicBezTo>
                  <a:pt x="421" y="98"/>
                  <a:pt x="421" y="98"/>
                  <a:pt x="421" y="98"/>
                </a:cubicBezTo>
                <a:cubicBezTo>
                  <a:pt x="410" y="91"/>
                  <a:pt x="397" y="87"/>
                  <a:pt x="383" y="87"/>
                </a:cubicBezTo>
                <a:cubicBezTo>
                  <a:pt x="383" y="87"/>
                  <a:pt x="383" y="87"/>
                  <a:pt x="383" y="87"/>
                </a:cubicBezTo>
                <a:cubicBezTo>
                  <a:pt x="379" y="87"/>
                  <a:pt x="376" y="88"/>
                  <a:pt x="372" y="88"/>
                </a:cubicBezTo>
                <a:cubicBezTo>
                  <a:pt x="372" y="88"/>
                  <a:pt x="372" y="88"/>
                  <a:pt x="372" y="88"/>
                </a:cubicBezTo>
                <a:cubicBezTo>
                  <a:pt x="368" y="89"/>
                  <a:pt x="364" y="86"/>
                  <a:pt x="363" y="82"/>
                </a:cubicBezTo>
                <a:cubicBezTo>
                  <a:pt x="363" y="82"/>
                  <a:pt x="363" y="82"/>
                  <a:pt x="363" y="82"/>
                </a:cubicBezTo>
                <a:cubicBezTo>
                  <a:pt x="354" y="44"/>
                  <a:pt x="319" y="16"/>
                  <a:pt x="278" y="16"/>
                </a:cubicBezTo>
                <a:cubicBezTo>
                  <a:pt x="278" y="16"/>
                  <a:pt x="278" y="16"/>
                  <a:pt x="278" y="16"/>
                </a:cubicBezTo>
                <a:cubicBezTo>
                  <a:pt x="242" y="16"/>
                  <a:pt x="212" y="38"/>
                  <a:pt x="199" y="69"/>
                </a:cubicBezTo>
                <a:cubicBezTo>
                  <a:pt x="199" y="69"/>
                  <a:pt x="199" y="69"/>
                  <a:pt x="199" y="69"/>
                </a:cubicBezTo>
                <a:cubicBezTo>
                  <a:pt x="198" y="71"/>
                  <a:pt x="195" y="73"/>
                  <a:pt x="193" y="73"/>
                </a:cubicBezTo>
                <a:cubicBezTo>
                  <a:pt x="193" y="73"/>
                  <a:pt x="193" y="73"/>
                  <a:pt x="193" y="73"/>
                </a:cubicBezTo>
                <a:cubicBezTo>
                  <a:pt x="190" y="74"/>
                  <a:pt x="188" y="73"/>
                  <a:pt x="186" y="72"/>
                </a:cubicBezTo>
                <a:cubicBezTo>
                  <a:pt x="186" y="72"/>
                  <a:pt x="186" y="72"/>
                  <a:pt x="186" y="72"/>
                </a:cubicBezTo>
                <a:cubicBezTo>
                  <a:pt x="176" y="63"/>
                  <a:pt x="164" y="57"/>
                  <a:pt x="150" y="57"/>
                </a:cubicBezTo>
                <a:cubicBezTo>
                  <a:pt x="150" y="57"/>
                  <a:pt x="150" y="57"/>
                  <a:pt x="150" y="57"/>
                </a:cubicBezTo>
                <a:cubicBezTo>
                  <a:pt x="120" y="57"/>
                  <a:pt x="96" y="81"/>
                  <a:pt x="96" y="111"/>
                </a:cubicBezTo>
                <a:cubicBezTo>
                  <a:pt x="96" y="111"/>
                  <a:pt x="96" y="111"/>
                  <a:pt x="96" y="111"/>
                </a:cubicBezTo>
                <a:cubicBezTo>
                  <a:pt x="96" y="114"/>
                  <a:pt x="97" y="118"/>
                  <a:pt x="97" y="121"/>
                </a:cubicBezTo>
                <a:cubicBezTo>
                  <a:pt x="97" y="121"/>
                  <a:pt x="97" y="121"/>
                  <a:pt x="97" y="121"/>
                </a:cubicBezTo>
                <a:cubicBezTo>
                  <a:pt x="98" y="123"/>
                  <a:pt x="97" y="126"/>
                  <a:pt x="96" y="127"/>
                </a:cubicBezTo>
                <a:cubicBezTo>
                  <a:pt x="96" y="127"/>
                  <a:pt x="96" y="127"/>
                  <a:pt x="96" y="127"/>
                </a:cubicBezTo>
                <a:cubicBezTo>
                  <a:pt x="94" y="129"/>
                  <a:pt x="92" y="130"/>
                  <a:pt x="90" y="130"/>
                </a:cubicBezTo>
                <a:cubicBezTo>
                  <a:pt x="90" y="130"/>
                  <a:pt x="90" y="130"/>
                  <a:pt x="90" y="130"/>
                </a:cubicBezTo>
                <a:cubicBezTo>
                  <a:pt x="49" y="131"/>
                  <a:pt x="16" y="164"/>
                  <a:pt x="16" y="205"/>
                </a:cubicBezTo>
                <a:cubicBezTo>
                  <a:pt x="16" y="205"/>
                  <a:pt x="16" y="205"/>
                  <a:pt x="16" y="205"/>
                </a:cubicBezTo>
                <a:cubicBezTo>
                  <a:pt x="16" y="227"/>
                  <a:pt x="25" y="247"/>
                  <a:pt x="40" y="260"/>
                </a:cubicBezTo>
                <a:cubicBezTo>
                  <a:pt x="40" y="260"/>
                  <a:pt x="40" y="260"/>
                  <a:pt x="40" y="260"/>
                </a:cubicBezTo>
                <a:cubicBezTo>
                  <a:pt x="43" y="263"/>
                  <a:pt x="43" y="266"/>
                  <a:pt x="42" y="269"/>
                </a:cubicBezTo>
                <a:cubicBezTo>
                  <a:pt x="42" y="269"/>
                  <a:pt x="42" y="269"/>
                  <a:pt x="42" y="269"/>
                </a:cubicBezTo>
                <a:cubicBezTo>
                  <a:pt x="40" y="275"/>
                  <a:pt x="39" y="282"/>
                  <a:pt x="39" y="288"/>
                </a:cubicBezTo>
                <a:cubicBezTo>
                  <a:pt x="39" y="288"/>
                  <a:pt x="39" y="288"/>
                  <a:pt x="39" y="288"/>
                </a:cubicBezTo>
                <a:cubicBezTo>
                  <a:pt x="39" y="318"/>
                  <a:pt x="62" y="341"/>
                  <a:pt x="91" y="341"/>
                </a:cubicBezTo>
                <a:cubicBezTo>
                  <a:pt x="91" y="341"/>
                  <a:pt x="91" y="341"/>
                  <a:pt x="91" y="341"/>
                </a:cubicBezTo>
                <a:cubicBezTo>
                  <a:pt x="99" y="341"/>
                  <a:pt x="106" y="340"/>
                  <a:pt x="112" y="337"/>
                </a:cubicBezTo>
                <a:cubicBezTo>
                  <a:pt x="112" y="337"/>
                  <a:pt x="112" y="337"/>
                  <a:pt x="112" y="337"/>
                </a:cubicBezTo>
                <a:cubicBezTo>
                  <a:pt x="114" y="336"/>
                  <a:pt x="116" y="336"/>
                  <a:pt x="118" y="337"/>
                </a:cubicBezTo>
                <a:cubicBezTo>
                  <a:pt x="118" y="337"/>
                  <a:pt x="118" y="337"/>
                  <a:pt x="118" y="337"/>
                </a:cubicBezTo>
                <a:cubicBezTo>
                  <a:pt x="120" y="338"/>
                  <a:pt x="122" y="339"/>
                  <a:pt x="123" y="341"/>
                </a:cubicBezTo>
                <a:cubicBezTo>
                  <a:pt x="123" y="341"/>
                  <a:pt x="123" y="341"/>
                  <a:pt x="123" y="341"/>
                </a:cubicBezTo>
                <a:cubicBezTo>
                  <a:pt x="132" y="366"/>
                  <a:pt x="156" y="383"/>
                  <a:pt x="184" y="383"/>
                </a:cubicBezTo>
                <a:cubicBezTo>
                  <a:pt x="184" y="383"/>
                  <a:pt x="184" y="383"/>
                  <a:pt x="184" y="383"/>
                </a:cubicBezTo>
                <a:cubicBezTo>
                  <a:pt x="206" y="383"/>
                  <a:pt x="225" y="373"/>
                  <a:pt x="237" y="357"/>
                </a:cubicBezTo>
                <a:cubicBezTo>
                  <a:pt x="237" y="357"/>
                  <a:pt x="237" y="357"/>
                  <a:pt x="237" y="357"/>
                </a:cubicBezTo>
                <a:cubicBezTo>
                  <a:pt x="238" y="355"/>
                  <a:pt x="240" y="354"/>
                  <a:pt x="242" y="353"/>
                </a:cubicBezTo>
                <a:cubicBezTo>
                  <a:pt x="242" y="353"/>
                  <a:pt x="242" y="353"/>
                  <a:pt x="242" y="353"/>
                </a:cubicBezTo>
                <a:cubicBezTo>
                  <a:pt x="244" y="353"/>
                  <a:pt x="246" y="354"/>
                  <a:pt x="248" y="355"/>
                </a:cubicBezTo>
                <a:cubicBezTo>
                  <a:pt x="248" y="355"/>
                  <a:pt x="248" y="355"/>
                  <a:pt x="248" y="355"/>
                </a:cubicBezTo>
                <a:cubicBezTo>
                  <a:pt x="259" y="364"/>
                  <a:pt x="273" y="369"/>
                  <a:pt x="288" y="369"/>
                </a:cubicBezTo>
                <a:cubicBezTo>
                  <a:pt x="288" y="369"/>
                  <a:pt x="288" y="369"/>
                  <a:pt x="288" y="369"/>
                </a:cubicBezTo>
                <a:cubicBezTo>
                  <a:pt x="312" y="369"/>
                  <a:pt x="333" y="356"/>
                  <a:pt x="344" y="338"/>
                </a:cubicBezTo>
                <a:cubicBezTo>
                  <a:pt x="344" y="338"/>
                  <a:pt x="344" y="338"/>
                  <a:pt x="344" y="338"/>
                </a:cubicBezTo>
                <a:cubicBezTo>
                  <a:pt x="345" y="336"/>
                  <a:pt x="347" y="334"/>
                  <a:pt x="350" y="334"/>
                </a:cubicBezTo>
                <a:cubicBezTo>
                  <a:pt x="350" y="334"/>
                  <a:pt x="350" y="334"/>
                  <a:pt x="350" y="334"/>
                </a:cubicBezTo>
                <a:cubicBezTo>
                  <a:pt x="352" y="334"/>
                  <a:pt x="354" y="334"/>
                  <a:pt x="356" y="336"/>
                </a:cubicBezTo>
                <a:cubicBezTo>
                  <a:pt x="356" y="336"/>
                  <a:pt x="356" y="336"/>
                  <a:pt x="356" y="336"/>
                </a:cubicBezTo>
                <a:cubicBezTo>
                  <a:pt x="367" y="344"/>
                  <a:pt x="380" y="349"/>
                  <a:pt x="395" y="349"/>
                </a:cubicBezTo>
                <a:cubicBezTo>
                  <a:pt x="395" y="349"/>
                  <a:pt x="395" y="349"/>
                  <a:pt x="395" y="349"/>
                </a:cubicBezTo>
                <a:cubicBezTo>
                  <a:pt x="428" y="349"/>
                  <a:pt x="455" y="322"/>
                  <a:pt x="455" y="289"/>
                </a:cubicBezTo>
                <a:cubicBezTo>
                  <a:pt x="455" y="289"/>
                  <a:pt x="455" y="289"/>
                  <a:pt x="455" y="289"/>
                </a:cubicBezTo>
                <a:cubicBezTo>
                  <a:pt x="455" y="289"/>
                  <a:pt x="455" y="288"/>
                  <a:pt x="455" y="288"/>
                </a:cubicBezTo>
                <a:cubicBezTo>
                  <a:pt x="455" y="288"/>
                  <a:pt x="455" y="288"/>
                  <a:pt x="455" y="288"/>
                </a:cubicBezTo>
                <a:cubicBezTo>
                  <a:pt x="455" y="284"/>
                  <a:pt x="458" y="280"/>
                  <a:pt x="462" y="280"/>
                </a:cubicBezTo>
                <a:cubicBezTo>
                  <a:pt x="462" y="280"/>
                  <a:pt x="462" y="280"/>
                  <a:pt x="462" y="280"/>
                </a:cubicBezTo>
                <a:cubicBezTo>
                  <a:pt x="487" y="276"/>
                  <a:pt x="506" y="255"/>
                  <a:pt x="506" y="229"/>
                </a:cubicBezTo>
                <a:cubicBezTo>
                  <a:pt x="506" y="229"/>
                  <a:pt x="506" y="229"/>
                  <a:pt x="506" y="229"/>
                </a:cubicBezTo>
                <a:cubicBezTo>
                  <a:pt x="506" y="203"/>
                  <a:pt x="486" y="181"/>
                  <a:pt x="460" y="178"/>
                </a:cubicBezTo>
                <a:cubicBezTo>
                  <a:pt x="460" y="178"/>
                  <a:pt x="460" y="178"/>
                  <a:pt x="460" y="178"/>
                </a:cubicBezTo>
                <a:cubicBezTo>
                  <a:pt x="458" y="178"/>
                  <a:pt x="456" y="177"/>
                  <a:pt x="455" y="175"/>
                </a:cubicBezTo>
                <a:cubicBezTo>
                  <a:pt x="455" y="175"/>
                  <a:pt x="455" y="175"/>
                  <a:pt x="455" y="175"/>
                </a:cubicBezTo>
                <a:cubicBezTo>
                  <a:pt x="453" y="173"/>
                  <a:pt x="453" y="171"/>
                  <a:pt x="453" y="169"/>
                </a:cubicBezTo>
                <a:cubicBezTo>
                  <a:pt x="453" y="169"/>
                  <a:pt x="453" y="169"/>
                  <a:pt x="453" y="169"/>
                </a:cubicBezTo>
                <a:cubicBezTo>
                  <a:pt x="454" y="165"/>
                  <a:pt x="454" y="162"/>
                  <a:pt x="454" y="158"/>
                </a:cubicBezTo>
                <a:cubicBezTo>
                  <a:pt x="454" y="158"/>
                  <a:pt x="454" y="158"/>
                  <a:pt x="454" y="158"/>
                </a:cubicBezTo>
                <a:cubicBezTo>
                  <a:pt x="454" y="143"/>
                  <a:pt x="449" y="130"/>
                  <a:pt x="442" y="119"/>
                </a:cubicBezTo>
                <a:cubicBezTo>
                  <a:pt x="442" y="119"/>
                  <a:pt x="442" y="119"/>
                  <a:pt x="442" y="119"/>
                </a:cubicBezTo>
                <a:cubicBezTo>
                  <a:pt x="439" y="115"/>
                  <a:pt x="440" y="110"/>
                  <a:pt x="444" y="107"/>
                </a:cubicBezTo>
                <a:cubicBezTo>
                  <a:pt x="444" y="107"/>
                  <a:pt x="444" y="107"/>
                  <a:pt x="444" y="107"/>
                </a:cubicBezTo>
                <a:cubicBezTo>
                  <a:pt x="448" y="105"/>
                  <a:pt x="453" y="106"/>
                  <a:pt x="455" y="110"/>
                </a:cubicBezTo>
                <a:cubicBezTo>
                  <a:pt x="455" y="110"/>
                  <a:pt x="455" y="110"/>
                  <a:pt x="455" y="110"/>
                </a:cubicBezTo>
                <a:cubicBezTo>
                  <a:pt x="464" y="123"/>
                  <a:pt x="470" y="140"/>
                  <a:pt x="470" y="158"/>
                </a:cubicBezTo>
                <a:cubicBezTo>
                  <a:pt x="470" y="158"/>
                  <a:pt x="470" y="158"/>
                  <a:pt x="470" y="158"/>
                </a:cubicBezTo>
                <a:cubicBezTo>
                  <a:pt x="470" y="160"/>
                  <a:pt x="470" y="162"/>
                  <a:pt x="470" y="164"/>
                </a:cubicBezTo>
                <a:cubicBezTo>
                  <a:pt x="470" y="164"/>
                  <a:pt x="470" y="164"/>
                  <a:pt x="470" y="164"/>
                </a:cubicBezTo>
                <a:cubicBezTo>
                  <a:pt x="500" y="170"/>
                  <a:pt x="522" y="197"/>
                  <a:pt x="522" y="229"/>
                </a:cubicBezTo>
                <a:cubicBezTo>
                  <a:pt x="522" y="229"/>
                  <a:pt x="522" y="229"/>
                  <a:pt x="522" y="229"/>
                </a:cubicBezTo>
                <a:cubicBezTo>
                  <a:pt x="522" y="261"/>
                  <a:pt x="500" y="287"/>
                  <a:pt x="471" y="294"/>
                </a:cubicBezTo>
                <a:cubicBezTo>
                  <a:pt x="471" y="294"/>
                  <a:pt x="471" y="294"/>
                  <a:pt x="471" y="294"/>
                </a:cubicBezTo>
                <a:cubicBezTo>
                  <a:pt x="468" y="334"/>
                  <a:pt x="435" y="365"/>
                  <a:pt x="395" y="365"/>
                </a:cubicBezTo>
                <a:cubicBezTo>
                  <a:pt x="395" y="365"/>
                  <a:pt x="395" y="365"/>
                  <a:pt x="395" y="365"/>
                </a:cubicBezTo>
                <a:cubicBezTo>
                  <a:pt x="379" y="365"/>
                  <a:pt x="365" y="361"/>
                  <a:pt x="353" y="353"/>
                </a:cubicBezTo>
                <a:cubicBezTo>
                  <a:pt x="353" y="353"/>
                  <a:pt x="353" y="353"/>
                  <a:pt x="353" y="353"/>
                </a:cubicBezTo>
                <a:cubicBezTo>
                  <a:pt x="338" y="372"/>
                  <a:pt x="315" y="385"/>
                  <a:pt x="288" y="385"/>
                </a:cubicBezTo>
                <a:cubicBezTo>
                  <a:pt x="288" y="385"/>
                  <a:pt x="288" y="385"/>
                  <a:pt x="288" y="385"/>
                </a:cubicBezTo>
                <a:cubicBezTo>
                  <a:pt x="272" y="385"/>
                  <a:pt x="257" y="380"/>
                  <a:pt x="245" y="372"/>
                </a:cubicBezTo>
                <a:cubicBezTo>
                  <a:pt x="245" y="372"/>
                  <a:pt x="245" y="372"/>
                  <a:pt x="245" y="372"/>
                </a:cubicBezTo>
                <a:cubicBezTo>
                  <a:pt x="230" y="389"/>
                  <a:pt x="208" y="399"/>
                  <a:pt x="184" y="399"/>
                </a:cubicBezTo>
                <a:cubicBezTo>
                  <a:pt x="184" y="399"/>
                  <a:pt x="184" y="399"/>
                  <a:pt x="184" y="399"/>
                </a:cubicBezTo>
                <a:cubicBezTo>
                  <a:pt x="152" y="399"/>
                  <a:pt x="125" y="381"/>
                  <a:pt x="111" y="354"/>
                </a:cubicBezTo>
                <a:close/>
              </a:path>
            </a:pathLst>
          </a:custGeom>
          <a:solidFill>
            <a:schemeClr val="tx1"/>
          </a:solidFill>
          <a:ln>
            <a:noFill/>
          </a:ln>
        </p:spPr>
        <p:txBody>
          <a:bodyPr anchor="ctr"/>
          <a:lstStyle/>
          <a:p>
            <a:endParaRPr lang="en-US" sz="1600"/>
          </a:p>
        </p:txBody>
      </p:sp>
      <p:sp>
        <p:nvSpPr>
          <p:cNvPr id="9" name="TextBox 8">
            <a:extLst>
              <a:ext uri="{FF2B5EF4-FFF2-40B4-BE49-F238E27FC236}">
                <a16:creationId xmlns:a16="http://schemas.microsoft.com/office/drawing/2014/main" id="{25F00B0F-0891-4AE6-ABC9-80AFD585E859}"/>
              </a:ext>
            </a:extLst>
          </p:cNvPr>
          <p:cNvSpPr txBox="1"/>
          <p:nvPr/>
        </p:nvSpPr>
        <p:spPr bwMode="auto">
          <a:xfrm>
            <a:off x="6632235" y="2174037"/>
            <a:ext cx="1021123" cy="369891"/>
          </a:xfrm>
          <a:prstGeom prst="rect">
            <a:avLst/>
          </a:prstGeom>
          <a:noFill/>
          <a:ln w="12700">
            <a:noFill/>
            <a:miter lim="800000"/>
            <a:headEnd/>
            <a:tailEnd/>
          </a:ln>
        </p:spPr>
        <p:txBody>
          <a:bodyPr vert="horz" wrap="none" lIns="72000" tIns="36000" rIns="73152" bIns="36576" numCol="1" rtlCol="0" anchor="t" anchorCtr="0" compatLnSpc="1">
            <a:prstTxWarp prst="textNoShape">
              <a:avLst/>
            </a:prstTxWarp>
            <a:noAutofit/>
          </a:bodyPr>
          <a:lstStyle/>
          <a:p>
            <a:pPr algn="l">
              <a:buClr>
                <a:schemeClr val="tx1"/>
              </a:buClr>
            </a:pPr>
            <a:r>
              <a:rPr lang="sv-SE" sz="2000" dirty="0"/>
              <a:t>5G Core</a:t>
            </a:r>
          </a:p>
        </p:txBody>
      </p:sp>
      <p:sp>
        <p:nvSpPr>
          <p:cNvPr id="10" name="TextBox 9">
            <a:extLst>
              <a:ext uri="{FF2B5EF4-FFF2-40B4-BE49-F238E27FC236}">
                <a16:creationId xmlns:a16="http://schemas.microsoft.com/office/drawing/2014/main" id="{CAB9DD07-1965-48DC-A275-241B4FDF64B7}"/>
              </a:ext>
            </a:extLst>
          </p:cNvPr>
          <p:cNvSpPr txBox="1"/>
          <p:nvPr/>
        </p:nvSpPr>
        <p:spPr bwMode="auto">
          <a:xfrm>
            <a:off x="6907490" y="3325497"/>
            <a:ext cx="483970" cy="745895"/>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B</a:t>
            </a:r>
            <a:endParaRPr lang="en-US" sz="2400" dirty="0"/>
          </a:p>
          <a:p>
            <a:pPr algn="ctr">
              <a:buClr>
                <a:schemeClr val="tx1"/>
              </a:buClr>
            </a:pPr>
            <a:r>
              <a:rPr lang="en-US" sz="1200" dirty="0"/>
              <a:t>gNB</a:t>
            </a:r>
          </a:p>
        </p:txBody>
      </p:sp>
      <p:pic>
        <p:nvPicPr>
          <p:cNvPr id="11" name="Graphic 10">
            <a:extLst>
              <a:ext uri="{FF2B5EF4-FFF2-40B4-BE49-F238E27FC236}">
                <a16:creationId xmlns:a16="http://schemas.microsoft.com/office/drawing/2014/main" id="{BBB9456F-F20C-4CD8-8566-3E3F5493932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922660" y="5165277"/>
            <a:ext cx="517306" cy="363512"/>
          </a:xfrm>
          <a:prstGeom prst="rect">
            <a:avLst/>
          </a:prstGeom>
        </p:spPr>
      </p:pic>
      <p:pic>
        <p:nvPicPr>
          <p:cNvPr id="12" name="Graphic 11">
            <a:extLst>
              <a:ext uri="{FF2B5EF4-FFF2-40B4-BE49-F238E27FC236}">
                <a16:creationId xmlns:a16="http://schemas.microsoft.com/office/drawing/2014/main" id="{2002A862-25BF-434B-A0F0-E03564E9B43F}"/>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325079" y="4133873"/>
            <a:ext cx="306991" cy="429787"/>
          </a:xfrm>
          <a:prstGeom prst="rect">
            <a:avLst/>
          </a:prstGeom>
        </p:spPr>
      </p:pic>
      <p:pic>
        <p:nvPicPr>
          <p:cNvPr id="13" name="Graphic 12">
            <a:extLst>
              <a:ext uri="{FF2B5EF4-FFF2-40B4-BE49-F238E27FC236}">
                <a16:creationId xmlns:a16="http://schemas.microsoft.com/office/drawing/2014/main" id="{F8A10DF7-1FD5-4DFB-8593-39F70924CE48}"/>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190808" y="5165277"/>
            <a:ext cx="517306" cy="363512"/>
          </a:xfrm>
          <a:prstGeom prst="rect">
            <a:avLst/>
          </a:prstGeom>
        </p:spPr>
      </p:pic>
      <p:pic>
        <p:nvPicPr>
          <p:cNvPr id="14" name="Graphic 13">
            <a:extLst>
              <a:ext uri="{FF2B5EF4-FFF2-40B4-BE49-F238E27FC236}">
                <a16:creationId xmlns:a16="http://schemas.microsoft.com/office/drawing/2014/main" id="{83030EC8-4AD5-4087-958C-B8DF57C9B6D3}"/>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8842646" y="4081305"/>
            <a:ext cx="365530" cy="534922"/>
          </a:xfrm>
          <a:prstGeom prst="rect">
            <a:avLst/>
          </a:prstGeom>
        </p:spPr>
      </p:pic>
      <p:cxnSp>
        <p:nvCxnSpPr>
          <p:cNvPr id="16" name="Straight Connector 15">
            <a:extLst>
              <a:ext uri="{FF2B5EF4-FFF2-40B4-BE49-F238E27FC236}">
                <a16:creationId xmlns:a16="http://schemas.microsoft.com/office/drawing/2014/main" id="{F1F89851-1513-49AF-8C03-75E3AFF1E131}"/>
              </a:ext>
            </a:extLst>
          </p:cNvPr>
          <p:cNvCxnSpPr/>
          <p:nvPr/>
        </p:nvCxnSpPr>
        <p:spPr bwMode="auto">
          <a:xfrm>
            <a:off x="7784699" y="2392955"/>
            <a:ext cx="757572" cy="0"/>
          </a:xfrm>
          <a:prstGeom prst="line">
            <a:avLst/>
          </a:prstGeom>
          <a:solidFill>
            <a:schemeClr val="accent1"/>
          </a:solidFill>
          <a:ln w="12700" cap="flat" cmpd="sng" algn="ctr">
            <a:solidFill>
              <a:schemeClr val="tx1"/>
            </a:solidFill>
            <a:prstDash val="solid"/>
            <a:round/>
            <a:headEnd type="none" w="med" len="med"/>
            <a:tailEnd type="none" w="med" len="med"/>
          </a:ln>
          <a:effectLst/>
        </p:spPr>
      </p:cxnSp>
      <p:sp>
        <p:nvSpPr>
          <p:cNvPr id="17" name="TextBox 16">
            <a:extLst>
              <a:ext uri="{FF2B5EF4-FFF2-40B4-BE49-F238E27FC236}">
                <a16:creationId xmlns:a16="http://schemas.microsoft.com/office/drawing/2014/main" id="{CB3F4E9F-0869-4CCD-A6C3-F0E04903F541}"/>
              </a:ext>
            </a:extLst>
          </p:cNvPr>
          <p:cNvSpPr txBox="1"/>
          <p:nvPr/>
        </p:nvSpPr>
        <p:spPr bwMode="auto">
          <a:xfrm>
            <a:off x="8018448" y="2281807"/>
            <a:ext cx="325730"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N6</a:t>
            </a:r>
          </a:p>
        </p:txBody>
      </p:sp>
      <p:cxnSp>
        <p:nvCxnSpPr>
          <p:cNvPr id="19" name="Straight Arrow Connector 18">
            <a:extLst>
              <a:ext uri="{FF2B5EF4-FFF2-40B4-BE49-F238E27FC236}">
                <a16:creationId xmlns:a16="http://schemas.microsoft.com/office/drawing/2014/main" id="{62925E82-3551-4E7D-B9A4-92A59C4E4D23}"/>
              </a:ext>
            </a:extLst>
          </p:cNvPr>
          <p:cNvCxnSpPr>
            <a:stCxn id="10" idx="0"/>
          </p:cNvCxnSpPr>
          <p:nvPr/>
        </p:nvCxnSpPr>
        <p:spPr bwMode="auto">
          <a:xfrm flipV="1">
            <a:off x="7149475" y="2746157"/>
            <a:ext cx="0" cy="579340"/>
          </a:xfrm>
          <a:prstGeom prst="straightConnector1">
            <a:avLst/>
          </a:prstGeom>
          <a:solidFill>
            <a:schemeClr val="accent1"/>
          </a:solidFill>
          <a:ln w="12700" cap="flat" cmpd="sng" algn="ctr">
            <a:solidFill>
              <a:schemeClr val="tx1"/>
            </a:solidFill>
            <a:prstDash val="solid"/>
            <a:round/>
            <a:headEnd type="none" w="med" len="med"/>
            <a:tailEnd type="none" w="med" len="med"/>
          </a:ln>
          <a:effectLst/>
        </p:spPr>
      </p:cxnSp>
      <p:sp>
        <p:nvSpPr>
          <p:cNvPr id="20" name="TextBox 19">
            <a:extLst>
              <a:ext uri="{FF2B5EF4-FFF2-40B4-BE49-F238E27FC236}">
                <a16:creationId xmlns:a16="http://schemas.microsoft.com/office/drawing/2014/main" id="{FF6A4AB4-58F0-439F-8B81-02215057F5AF}"/>
              </a:ext>
            </a:extLst>
          </p:cNvPr>
          <p:cNvSpPr txBox="1"/>
          <p:nvPr/>
        </p:nvSpPr>
        <p:spPr bwMode="auto">
          <a:xfrm>
            <a:off x="6870676" y="2924438"/>
            <a:ext cx="544239"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N2/N3</a:t>
            </a:r>
          </a:p>
        </p:txBody>
      </p:sp>
      <p:cxnSp>
        <p:nvCxnSpPr>
          <p:cNvPr id="24" name="Connector: Elbow 23">
            <a:extLst>
              <a:ext uri="{FF2B5EF4-FFF2-40B4-BE49-F238E27FC236}">
                <a16:creationId xmlns:a16="http://schemas.microsoft.com/office/drawing/2014/main" id="{4482C95E-ECD2-4628-90DD-32E8C523EE62}"/>
              </a:ext>
            </a:extLst>
          </p:cNvPr>
          <p:cNvCxnSpPr>
            <a:stCxn id="10" idx="3"/>
            <a:endCxn id="14" idx="0"/>
          </p:cNvCxnSpPr>
          <p:nvPr/>
        </p:nvCxnSpPr>
        <p:spPr bwMode="auto">
          <a:xfrm>
            <a:off x="7391460" y="3698445"/>
            <a:ext cx="1633951" cy="382860"/>
          </a:xfrm>
          <a:prstGeom prst="bentConnector2">
            <a:avLst/>
          </a:prstGeom>
          <a:solidFill>
            <a:schemeClr val="accent1"/>
          </a:solidFill>
          <a:ln w="12700" cap="flat" cmpd="sng" algn="ctr">
            <a:solidFill>
              <a:schemeClr val="tx1"/>
            </a:solidFill>
            <a:prstDash val="solid"/>
            <a:round/>
            <a:headEnd type="none" w="med" len="med"/>
            <a:tailEnd type="none" w="med" len="med"/>
          </a:ln>
          <a:effectLst/>
        </p:spPr>
      </p:cxnSp>
      <p:cxnSp>
        <p:nvCxnSpPr>
          <p:cNvPr id="31" name="Connector: Elbow 30">
            <a:extLst>
              <a:ext uri="{FF2B5EF4-FFF2-40B4-BE49-F238E27FC236}">
                <a16:creationId xmlns:a16="http://schemas.microsoft.com/office/drawing/2014/main" id="{33ED1B32-ADEF-49D2-B74B-2D4661B45FCB}"/>
              </a:ext>
            </a:extLst>
          </p:cNvPr>
          <p:cNvCxnSpPr>
            <a:endCxn id="11" idx="0"/>
          </p:cNvCxnSpPr>
          <p:nvPr/>
        </p:nvCxnSpPr>
        <p:spPr bwMode="auto">
          <a:xfrm rot="16200000" flipH="1">
            <a:off x="7182685" y="4166649"/>
            <a:ext cx="1207402" cy="789853"/>
          </a:xfrm>
          <a:prstGeom prst="bentConnector3">
            <a:avLst>
              <a:gd name="adj1" fmla="val -56"/>
            </a:avLst>
          </a:prstGeom>
          <a:solidFill>
            <a:schemeClr val="accent1"/>
          </a:solidFill>
          <a:ln w="12700" cap="flat" cmpd="sng" algn="ctr">
            <a:solidFill>
              <a:schemeClr val="tx1"/>
            </a:solidFill>
            <a:prstDash val="solid"/>
            <a:round/>
            <a:headEnd type="none" w="med" len="med"/>
            <a:tailEnd type="none" w="med" len="med"/>
          </a:ln>
          <a:effectLst/>
        </p:spPr>
      </p:cxnSp>
      <p:cxnSp>
        <p:nvCxnSpPr>
          <p:cNvPr id="36" name="Connector: Elbow 35">
            <a:extLst>
              <a:ext uri="{FF2B5EF4-FFF2-40B4-BE49-F238E27FC236}">
                <a16:creationId xmlns:a16="http://schemas.microsoft.com/office/drawing/2014/main" id="{12C399CE-2125-47D7-9649-79AA67614B30}"/>
              </a:ext>
            </a:extLst>
          </p:cNvPr>
          <p:cNvCxnSpPr>
            <a:stCxn id="13" idx="1"/>
            <a:endCxn id="12" idx="2"/>
          </p:cNvCxnSpPr>
          <p:nvPr/>
        </p:nvCxnSpPr>
        <p:spPr bwMode="auto">
          <a:xfrm rot="10800000">
            <a:off x="5478576" y="4563661"/>
            <a:ext cx="712233" cy="783373"/>
          </a:xfrm>
          <a:prstGeom prst="bentConnector2">
            <a:avLst/>
          </a:prstGeom>
          <a:solidFill>
            <a:schemeClr val="accent1"/>
          </a:solidFill>
          <a:ln w="12700" cap="flat" cmpd="sng" algn="ctr">
            <a:solidFill>
              <a:schemeClr val="tx1"/>
            </a:solidFill>
            <a:prstDash val="solid"/>
            <a:round/>
            <a:headEnd type="none" w="med" len="med"/>
            <a:tailEnd type="none" w="med" len="med"/>
          </a:ln>
          <a:effectLst/>
        </p:spPr>
      </p:cxnSp>
      <p:cxnSp>
        <p:nvCxnSpPr>
          <p:cNvPr id="38" name="Straight Arrow Connector 37">
            <a:extLst>
              <a:ext uri="{FF2B5EF4-FFF2-40B4-BE49-F238E27FC236}">
                <a16:creationId xmlns:a16="http://schemas.microsoft.com/office/drawing/2014/main" id="{9208738A-6FB1-4E16-8FF9-46E9514DBF42}"/>
              </a:ext>
            </a:extLst>
          </p:cNvPr>
          <p:cNvCxnSpPr>
            <a:stCxn id="13" idx="3"/>
            <a:endCxn id="11" idx="1"/>
          </p:cNvCxnSpPr>
          <p:nvPr/>
        </p:nvCxnSpPr>
        <p:spPr bwMode="auto">
          <a:xfrm>
            <a:off x="6708114" y="5347033"/>
            <a:ext cx="1214546" cy="0"/>
          </a:xfrm>
          <a:prstGeom prst="straightConnector1">
            <a:avLst/>
          </a:prstGeom>
          <a:solidFill>
            <a:schemeClr val="accent1"/>
          </a:solidFill>
          <a:ln w="12700" cap="flat" cmpd="sng" algn="ctr">
            <a:solidFill>
              <a:schemeClr val="tx1"/>
            </a:solidFill>
            <a:prstDash val="solid"/>
            <a:round/>
            <a:headEnd type="none" w="med" len="med"/>
            <a:tailEnd type="none" w="med" len="med"/>
          </a:ln>
          <a:effectLst/>
        </p:spPr>
      </p:cxnSp>
      <p:cxnSp>
        <p:nvCxnSpPr>
          <p:cNvPr id="40" name="Connector: Elbow 39">
            <a:extLst>
              <a:ext uri="{FF2B5EF4-FFF2-40B4-BE49-F238E27FC236}">
                <a16:creationId xmlns:a16="http://schemas.microsoft.com/office/drawing/2014/main" id="{053A53F6-7C08-49BC-877C-1567B4224BAA}"/>
              </a:ext>
            </a:extLst>
          </p:cNvPr>
          <p:cNvCxnSpPr>
            <a:stCxn id="11" idx="3"/>
            <a:endCxn id="14" idx="2"/>
          </p:cNvCxnSpPr>
          <p:nvPr/>
        </p:nvCxnSpPr>
        <p:spPr bwMode="auto">
          <a:xfrm flipV="1">
            <a:off x="8439966" y="4616227"/>
            <a:ext cx="585445" cy="730806"/>
          </a:xfrm>
          <a:prstGeom prst="bentConnector2">
            <a:avLst/>
          </a:prstGeom>
          <a:solidFill>
            <a:schemeClr val="accent1"/>
          </a:solidFill>
          <a:ln w="12700" cap="flat" cmpd="sng" algn="ctr">
            <a:solidFill>
              <a:schemeClr val="tx1"/>
            </a:solidFill>
            <a:prstDash val="solid"/>
            <a:round/>
            <a:headEnd type="none" w="med" len="med"/>
            <a:tailEnd type="none" w="med" len="med"/>
          </a:ln>
          <a:effectLst/>
        </p:spPr>
      </p:cxnSp>
      <p:sp>
        <p:nvSpPr>
          <p:cNvPr id="41" name="TextBox 40">
            <a:extLst>
              <a:ext uri="{FF2B5EF4-FFF2-40B4-BE49-F238E27FC236}">
                <a16:creationId xmlns:a16="http://schemas.microsoft.com/office/drawing/2014/main" id="{83A1B382-F596-4C38-A290-52F450B2805A}"/>
              </a:ext>
            </a:extLst>
          </p:cNvPr>
          <p:cNvSpPr txBox="1"/>
          <p:nvPr/>
        </p:nvSpPr>
        <p:spPr bwMode="auto">
          <a:xfrm>
            <a:off x="8391528" y="3596215"/>
            <a:ext cx="325730"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Uu</a:t>
            </a:r>
          </a:p>
        </p:txBody>
      </p:sp>
      <p:sp>
        <p:nvSpPr>
          <p:cNvPr id="42" name="TextBox 41">
            <a:extLst>
              <a:ext uri="{FF2B5EF4-FFF2-40B4-BE49-F238E27FC236}">
                <a16:creationId xmlns:a16="http://schemas.microsoft.com/office/drawing/2014/main" id="{2EC33330-4BA3-4A98-9635-72E3AA8B9813}"/>
              </a:ext>
            </a:extLst>
          </p:cNvPr>
          <p:cNvSpPr txBox="1"/>
          <p:nvPr/>
        </p:nvSpPr>
        <p:spPr bwMode="auto">
          <a:xfrm>
            <a:off x="7759795" y="3842569"/>
            <a:ext cx="325730"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Uu</a:t>
            </a:r>
          </a:p>
        </p:txBody>
      </p:sp>
      <p:sp>
        <p:nvSpPr>
          <p:cNvPr id="43" name="TextBox 42">
            <a:extLst>
              <a:ext uri="{FF2B5EF4-FFF2-40B4-BE49-F238E27FC236}">
                <a16:creationId xmlns:a16="http://schemas.microsoft.com/office/drawing/2014/main" id="{39AA7F11-7BE3-4AB7-8F35-9266184A0B3E}"/>
              </a:ext>
            </a:extLst>
          </p:cNvPr>
          <p:cNvSpPr txBox="1"/>
          <p:nvPr/>
        </p:nvSpPr>
        <p:spPr bwMode="auto">
          <a:xfrm>
            <a:off x="5234776" y="4870482"/>
            <a:ext cx="484089" cy="183935"/>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PC5</a:t>
            </a:r>
          </a:p>
        </p:txBody>
      </p:sp>
      <p:sp>
        <p:nvSpPr>
          <p:cNvPr id="44" name="TextBox 43">
            <a:extLst>
              <a:ext uri="{FF2B5EF4-FFF2-40B4-BE49-F238E27FC236}">
                <a16:creationId xmlns:a16="http://schemas.microsoft.com/office/drawing/2014/main" id="{02CE6E5E-2FCB-43B8-A8E7-D5341D46CE44}"/>
              </a:ext>
            </a:extLst>
          </p:cNvPr>
          <p:cNvSpPr txBox="1"/>
          <p:nvPr/>
        </p:nvSpPr>
        <p:spPr bwMode="auto">
          <a:xfrm>
            <a:off x="7149475" y="5218643"/>
            <a:ext cx="421416" cy="222927"/>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PC5</a:t>
            </a:r>
          </a:p>
        </p:txBody>
      </p:sp>
      <p:sp>
        <p:nvSpPr>
          <p:cNvPr id="45" name="TextBox 44">
            <a:extLst>
              <a:ext uri="{FF2B5EF4-FFF2-40B4-BE49-F238E27FC236}">
                <a16:creationId xmlns:a16="http://schemas.microsoft.com/office/drawing/2014/main" id="{BED88EA6-C63B-48E2-AD4D-CC6EFF4652B4}"/>
              </a:ext>
            </a:extLst>
          </p:cNvPr>
          <p:cNvSpPr txBox="1"/>
          <p:nvPr/>
        </p:nvSpPr>
        <p:spPr bwMode="auto">
          <a:xfrm>
            <a:off x="8810618" y="4996348"/>
            <a:ext cx="468730"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PC5</a:t>
            </a:r>
          </a:p>
        </p:txBody>
      </p:sp>
      <p:sp>
        <p:nvSpPr>
          <p:cNvPr id="46" name="TextBox 45">
            <a:extLst>
              <a:ext uri="{FF2B5EF4-FFF2-40B4-BE49-F238E27FC236}">
                <a16:creationId xmlns:a16="http://schemas.microsoft.com/office/drawing/2014/main" id="{89E034A2-77D8-413F-A596-13894306ACD8}"/>
              </a:ext>
            </a:extLst>
          </p:cNvPr>
          <p:cNvSpPr txBox="1"/>
          <p:nvPr/>
        </p:nvSpPr>
        <p:spPr bwMode="auto">
          <a:xfrm>
            <a:off x="9259766" y="2174037"/>
            <a:ext cx="426568" cy="384977"/>
          </a:xfrm>
          <a:prstGeom prst="rect">
            <a:avLst/>
          </a:prstGeom>
          <a:solidFill>
            <a:schemeClr val="bg2"/>
          </a:solidFill>
          <a:ln w="12700">
            <a:solidFill>
              <a:schemeClr val="tx1"/>
            </a:solid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V2X App</a:t>
            </a:r>
          </a:p>
        </p:txBody>
      </p:sp>
      <p:cxnSp>
        <p:nvCxnSpPr>
          <p:cNvPr id="52" name="Straight Arrow Connector 51">
            <a:extLst>
              <a:ext uri="{FF2B5EF4-FFF2-40B4-BE49-F238E27FC236}">
                <a16:creationId xmlns:a16="http://schemas.microsoft.com/office/drawing/2014/main" id="{F5B94CFD-798A-4D4D-BE95-241082DEAC00}"/>
              </a:ext>
            </a:extLst>
          </p:cNvPr>
          <p:cNvCxnSpPr>
            <a:cxnSpLocks/>
            <a:stCxn id="46" idx="2"/>
            <a:endCxn id="47" idx="0"/>
          </p:cNvCxnSpPr>
          <p:nvPr/>
        </p:nvCxnSpPr>
        <p:spPr bwMode="auto">
          <a:xfrm flipH="1">
            <a:off x="9454164" y="2559014"/>
            <a:ext cx="18886" cy="1485385"/>
          </a:xfrm>
          <a:prstGeom prst="straightConnector1">
            <a:avLst/>
          </a:prstGeom>
          <a:solidFill>
            <a:schemeClr val="accent1"/>
          </a:solidFill>
          <a:ln w="12700" cap="flat" cmpd="sng" algn="ctr">
            <a:solidFill>
              <a:schemeClr val="bg2">
                <a:lumMod val="75000"/>
              </a:schemeClr>
            </a:solidFill>
            <a:prstDash val="solid"/>
            <a:round/>
            <a:headEnd type="none" w="med" len="med"/>
            <a:tailEnd type="none" w="med" len="med"/>
          </a:ln>
          <a:effectLst/>
        </p:spPr>
      </p:cxnSp>
      <p:cxnSp>
        <p:nvCxnSpPr>
          <p:cNvPr id="54" name="Connector: Elbow 53">
            <a:extLst>
              <a:ext uri="{FF2B5EF4-FFF2-40B4-BE49-F238E27FC236}">
                <a16:creationId xmlns:a16="http://schemas.microsoft.com/office/drawing/2014/main" id="{FF1D8736-010F-435A-94D8-2B14D549AAAA}"/>
              </a:ext>
            </a:extLst>
          </p:cNvPr>
          <p:cNvCxnSpPr>
            <a:cxnSpLocks/>
            <a:stCxn id="47" idx="2"/>
            <a:endCxn id="48" idx="3"/>
          </p:cNvCxnSpPr>
          <p:nvPr/>
        </p:nvCxnSpPr>
        <p:spPr bwMode="auto">
          <a:xfrm rot="5400000">
            <a:off x="8471689" y="4651589"/>
            <a:ext cx="1204688" cy="760262"/>
          </a:xfrm>
          <a:prstGeom prst="bentConnector2">
            <a:avLst/>
          </a:prstGeom>
          <a:solidFill>
            <a:schemeClr val="accent1"/>
          </a:solidFill>
          <a:ln w="12700" cap="flat" cmpd="sng" algn="ctr">
            <a:solidFill>
              <a:schemeClr val="bg2">
                <a:lumMod val="75000"/>
              </a:schemeClr>
            </a:solidFill>
            <a:prstDash val="solid"/>
            <a:round/>
            <a:headEnd type="none" w="med" len="med"/>
            <a:tailEnd type="none" w="med" len="med"/>
          </a:ln>
          <a:effectLst/>
        </p:spPr>
      </p:cxnSp>
      <p:sp>
        <p:nvSpPr>
          <p:cNvPr id="57" name="TextBox 56">
            <a:extLst>
              <a:ext uri="{FF2B5EF4-FFF2-40B4-BE49-F238E27FC236}">
                <a16:creationId xmlns:a16="http://schemas.microsoft.com/office/drawing/2014/main" id="{FAF53819-5AC0-4DAF-A7A2-BE592AD8D904}"/>
              </a:ext>
            </a:extLst>
          </p:cNvPr>
          <p:cNvSpPr txBox="1"/>
          <p:nvPr/>
        </p:nvSpPr>
        <p:spPr bwMode="auto">
          <a:xfrm>
            <a:off x="9298511" y="3155448"/>
            <a:ext cx="325730"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solidFill>
                  <a:schemeClr val="tx2">
                    <a:lumMod val="50000"/>
                    <a:lumOff val="50000"/>
                  </a:schemeClr>
                </a:solidFill>
              </a:rPr>
              <a:t>V1</a:t>
            </a:r>
          </a:p>
        </p:txBody>
      </p:sp>
      <p:sp>
        <p:nvSpPr>
          <p:cNvPr id="58" name="TextBox 57">
            <a:extLst>
              <a:ext uri="{FF2B5EF4-FFF2-40B4-BE49-F238E27FC236}">
                <a16:creationId xmlns:a16="http://schemas.microsoft.com/office/drawing/2014/main" id="{F1DA7976-3121-40A1-80CF-9C6C3A61E18C}"/>
              </a:ext>
            </a:extLst>
          </p:cNvPr>
          <p:cNvSpPr txBox="1"/>
          <p:nvPr/>
        </p:nvSpPr>
        <p:spPr bwMode="auto">
          <a:xfrm>
            <a:off x="9279348" y="5219278"/>
            <a:ext cx="325730"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solidFill>
                  <a:schemeClr val="tx2">
                    <a:lumMod val="50000"/>
                    <a:lumOff val="50000"/>
                  </a:schemeClr>
                </a:solidFill>
              </a:rPr>
              <a:t>V5</a:t>
            </a:r>
          </a:p>
        </p:txBody>
      </p:sp>
      <p:cxnSp>
        <p:nvCxnSpPr>
          <p:cNvPr id="63" name="Connector: Elbow 62">
            <a:extLst>
              <a:ext uri="{FF2B5EF4-FFF2-40B4-BE49-F238E27FC236}">
                <a16:creationId xmlns:a16="http://schemas.microsoft.com/office/drawing/2014/main" id="{A0D70F14-461D-4242-97F2-30F80A149232}"/>
              </a:ext>
            </a:extLst>
          </p:cNvPr>
          <p:cNvCxnSpPr>
            <a:endCxn id="12" idx="0"/>
          </p:cNvCxnSpPr>
          <p:nvPr/>
        </p:nvCxnSpPr>
        <p:spPr bwMode="auto">
          <a:xfrm rot="5400000">
            <a:off x="5081994" y="2714971"/>
            <a:ext cx="1815483" cy="1022320"/>
          </a:xfrm>
          <a:prstGeom prst="bentConnector3">
            <a:avLst>
              <a:gd name="adj1" fmla="val 282"/>
            </a:avLst>
          </a:prstGeom>
          <a:solidFill>
            <a:schemeClr val="accent1"/>
          </a:solidFill>
          <a:ln w="12700" cap="flat" cmpd="sng" algn="ctr">
            <a:solidFill>
              <a:schemeClr val="tx1"/>
            </a:solidFill>
            <a:prstDash val="solid"/>
            <a:round/>
            <a:headEnd type="none" w="med" len="med"/>
            <a:tailEnd type="none" w="med" len="med"/>
          </a:ln>
          <a:effectLst/>
        </p:spPr>
      </p:cxnSp>
      <p:sp>
        <p:nvSpPr>
          <p:cNvPr id="65" name="TextBox 64">
            <a:extLst>
              <a:ext uri="{FF2B5EF4-FFF2-40B4-BE49-F238E27FC236}">
                <a16:creationId xmlns:a16="http://schemas.microsoft.com/office/drawing/2014/main" id="{A519B16E-26E8-4F29-A467-1F7E9D9D1DB3}"/>
              </a:ext>
            </a:extLst>
          </p:cNvPr>
          <p:cNvSpPr txBox="1"/>
          <p:nvPr/>
        </p:nvSpPr>
        <p:spPr bwMode="auto">
          <a:xfrm>
            <a:off x="5345977" y="2488086"/>
            <a:ext cx="325730"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N1</a:t>
            </a:r>
          </a:p>
        </p:txBody>
      </p:sp>
      <p:sp>
        <p:nvSpPr>
          <p:cNvPr id="66" name="TextBox 65">
            <a:extLst>
              <a:ext uri="{FF2B5EF4-FFF2-40B4-BE49-F238E27FC236}">
                <a16:creationId xmlns:a16="http://schemas.microsoft.com/office/drawing/2014/main" id="{1688E64D-40A4-423B-B2AB-A95AB8675976}"/>
              </a:ext>
            </a:extLst>
          </p:cNvPr>
          <p:cNvSpPr txBox="1"/>
          <p:nvPr/>
        </p:nvSpPr>
        <p:spPr bwMode="auto">
          <a:xfrm>
            <a:off x="5628884" y="3082465"/>
            <a:ext cx="1143580" cy="590557"/>
          </a:xfrm>
          <a:prstGeom prst="rect">
            <a:avLst/>
          </a:prstGeom>
          <a:solidFill>
            <a:schemeClr val="bg1"/>
          </a:solidFill>
          <a:ln w="12700">
            <a:solidFill>
              <a:srgbClr val="FF0000"/>
            </a:solid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050" i="1" dirty="0"/>
              <a:t>3. Authorization and configuration</a:t>
            </a:r>
          </a:p>
        </p:txBody>
      </p:sp>
      <p:cxnSp>
        <p:nvCxnSpPr>
          <p:cNvPr id="68" name="Connector: Elbow 67">
            <a:extLst>
              <a:ext uri="{FF2B5EF4-FFF2-40B4-BE49-F238E27FC236}">
                <a16:creationId xmlns:a16="http://schemas.microsoft.com/office/drawing/2014/main" id="{15BC9B60-3D64-43DC-A000-A45F8340BDD8}"/>
              </a:ext>
            </a:extLst>
          </p:cNvPr>
          <p:cNvCxnSpPr>
            <a:stCxn id="66" idx="2"/>
          </p:cNvCxnSpPr>
          <p:nvPr/>
        </p:nvCxnSpPr>
        <p:spPr bwMode="auto">
          <a:xfrm rot="16200000" flipH="1">
            <a:off x="6909061" y="2964634"/>
            <a:ext cx="563865" cy="1980639"/>
          </a:xfrm>
          <a:prstGeom prst="bentConnector2">
            <a:avLst/>
          </a:prstGeom>
          <a:solidFill>
            <a:schemeClr val="accent1"/>
          </a:solidFill>
          <a:ln w="12700" cap="flat" cmpd="sng" algn="ctr">
            <a:solidFill>
              <a:schemeClr val="accent6"/>
            </a:solidFill>
            <a:prstDash val="solid"/>
            <a:round/>
            <a:headEnd type="none" w="med" len="med"/>
            <a:tailEnd type="triangle"/>
          </a:ln>
          <a:effectLst/>
        </p:spPr>
      </p:cxnSp>
      <p:cxnSp>
        <p:nvCxnSpPr>
          <p:cNvPr id="70" name="Straight Arrow Connector 69">
            <a:extLst>
              <a:ext uri="{FF2B5EF4-FFF2-40B4-BE49-F238E27FC236}">
                <a16:creationId xmlns:a16="http://schemas.microsoft.com/office/drawing/2014/main" id="{FAF23995-4302-454A-A240-AD2780185A0B}"/>
              </a:ext>
            </a:extLst>
          </p:cNvPr>
          <p:cNvCxnSpPr>
            <a:stCxn id="66" idx="0"/>
          </p:cNvCxnSpPr>
          <p:nvPr/>
        </p:nvCxnSpPr>
        <p:spPr bwMode="auto">
          <a:xfrm flipH="1" flipV="1">
            <a:off x="6197715" y="2326076"/>
            <a:ext cx="2959" cy="756389"/>
          </a:xfrm>
          <a:prstGeom prst="straightConnector1">
            <a:avLst/>
          </a:prstGeom>
          <a:solidFill>
            <a:schemeClr val="accent1"/>
          </a:solidFill>
          <a:ln w="12700" cap="flat" cmpd="sng" algn="ctr">
            <a:solidFill>
              <a:schemeClr val="accent6"/>
            </a:solidFill>
            <a:prstDash val="solid"/>
            <a:round/>
            <a:headEnd type="none" w="med" len="med"/>
            <a:tailEnd type="triangle"/>
          </a:ln>
          <a:effectLst/>
        </p:spPr>
      </p:cxnSp>
      <p:sp>
        <p:nvSpPr>
          <p:cNvPr id="71" name="TextBox 70">
            <a:extLst>
              <a:ext uri="{FF2B5EF4-FFF2-40B4-BE49-F238E27FC236}">
                <a16:creationId xmlns:a16="http://schemas.microsoft.com/office/drawing/2014/main" id="{0E42F44F-2972-4DBB-8AD3-55DE35A4D337}"/>
              </a:ext>
            </a:extLst>
          </p:cNvPr>
          <p:cNvSpPr txBox="1"/>
          <p:nvPr/>
        </p:nvSpPr>
        <p:spPr bwMode="auto">
          <a:xfrm>
            <a:off x="6424455" y="4274638"/>
            <a:ext cx="1146436" cy="527126"/>
          </a:xfrm>
          <a:prstGeom prst="rect">
            <a:avLst/>
          </a:prstGeom>
          <a:solidFill>
            <a:schemeClr val="bg1"/>
          </a:solidFill>
          <a:ln w="12700">
            <a:solidFill>
              <a:srgbClr val="FF0000"/>
            </a:solid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050" i="1" dirty="0"/>
              <a:t>1. Secure unicast communication</a:t>
            </a:r>
          </a:p>
        </p:txBody>
      </p:sp>
      <p:cxnSp>
        <p:nvCxnSpPr>
          <p:cNvPr id="73" name="Connector: Elbow 72">
            <a:extLst>
              <a:ext uri="{FF2B5EF4-FFF2-40B4-BE49-F238E27FC236}">
                <a16:creationId xmlns:a16="http://schemas.microsoft.com/office/drawing/2014/main" id="{CDF9AAE7-2A6B-4FC2-87A3-75A96F5473E2}"/>
              </a:ext>
            </a:extLst>
          </p:cNvPr>
          <p:cNvCxnSpPr>
            <a:cxnSpLocks/>
            <a:stCxn id="71" idx="1"/>
          </p:cNvCxnSpPr>
          <p:nvPr/>
        </p:nvCxnSpPr>
        <p:spPr bwMode="auto">
          <a:xfrm rot="10800000" flipV="1">
            <a:off x="5958261" y="4538201"/>
            <a:ext cx="466194" cy="808832"/>
          </a:xfrm>
          <a:prstGeom prst="bentConnector2">
            <a:avLst/>
          </a:prstGeom>
          <a:solidFill>
            <a:schemeClr val="accent1"/>
          </a:solidFill>
          <a:ln w="12700" cap="flat" cmpd="sng" algn="ctr">
            <a:solidFill>
              <a:schemeClr val="accent6"/>
            </a:solidFill>
            <a:prstDash val="solid"/>
            <a:round/>
            <a:headEnd type="none" w="med" len="med"/>
            <a:tailEnd type="triangle"/>
          </a:ln>
          <a:effectLst/>
        </p:spPr>
      </p:cxnSp>
      <p:cxnSp>
        <p:nvCxnSpPr>
          <p:cNvPr id="75" name="Straight Arrow Connector 74">
            <a:extLst>
              <a:ext uri="{FF2B5EF4-FFF2-40B4-BE49-F238E27FC236}">
                <a16:creationId xmlns:a16="http://schemas.microsoft.com/office/drawing/2014/main" id="{D47661EA-FB0B-46CF-8E56-11EF75C0FDE2}"/>
              </a:ext>
            </a:extLst>
          </p:cNvPr>
          <p:cNvCxnSpPr>
            <a:cxnSpLocks/>
            <a:stCxn id="71" idx="2"/>
          </p:cNvCxnSpPr>
          <p:nvPr/>
        </p:nvCxnSpPr>
        <p:spPr bwMode="auto">
          <a:xfrm>
            <a:off x="6997673" y="4801764"/>
            <a:ext cx="0" cy="545268"/>
          </a:xfrm>
          <a:prstGeom prst="straightConnector1">
            <a:avLst/>
          </a:prstGeom>
          <a:solidFill>
            <a:schemeClr val="accent1"/>
          </a:solidFill>
          <a:ln w="12700" cap="flat" cmpd="sng" algn="ctr">
            <a:solidFill>
              <a:schemeClr val="accent6"/>
            </a:solidFill>
            <a:prstDash val="solid"/>
            <a:round/>
            <a:headEnd type="none" w="med" len="med"/>
            <a:tailEnd type="triangle"/>
          </a:ln>
          <a:effectLst/>
        </p:spPr>
      </p:cxnSp>
      <p:sp>
        <p:nvSpPr>
          <p:cNvPr id="76" name="TextBox 75">
            <a:extLst>
              <a:ext uri="{FF2B5EF4-FFF2-40B4-BE49-F238E27FC236}">
                <a16:creationId xmlns:a16="http://schemas.microsoft.com/office/drawing/2014/main" id="{23C16897-1D73-4DD7-A718-02EFD9304D68}"/>
              </a:ext>
            </a:extLst>
          </p:cNvPr>
          <p:cNvSpPr txBox="1"/>
          <p:nvPr/>
        </p:nvSpPr>
        <p:spPr bwMode="auto">
          <a:xfrm>
            <a:off x="5047228" y="5715477"/>
            <a:ext cx="1143580" cy="543347"/>
          </a:xfrm>
          <a:prstGeom prst="rect">
            <a:avLst/>
          </a:prstGeom>
          <a:solidFill>
            <a:schemeClr val="bg1"/>
          </a:solidFill>
          <a:ln w="12700">
            <a:solidFill>
              <a:srgbClr val="FF0000"/>
            </a:solid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050" i="1" dirty="0"/>
              <a:t>2. Secure multicast communication</a:t>
            </a:r>
          </a:p>
        </p:txBody>
      </p:sp>
      <p:cxnSp>
        <p:nvCxnSpPr>
          <p:cNvPr id="78" name="Straight Arrow Connector 77">
            <a:extLst>
              <a:ext uri="{FF2B5EF4-FFF2-40B4-BE49-F238E27FC236}">
                <a16:creationId xmlns:a16="http://schemas.microsoft.com/office/drawing/2014/main" id="{FF4FD318-82AB-4850-89E0-1DE6961E8291}"/>
              </a:ext>
            </a:extLst>
          </p:cNvPr>
          <p:cNvCxnSpPr>
            <a:cxnSpLocks/>
            <a:stCxn id="76" idx="0"/>
          </p:cNvCxnSpPr>
          <p:nvPr/>
        </p:nvCxnSpPr>
        <p:spPr bwMode="auto">
          <a:xfrm flipH="1" flipV="1">
            <a:off x="5616162" y="5347033"/>
            <a:ext cx="2856" cy="368444"/>
          </a:xfrm>
          <a:prstGeom prst="straightConnector1">
            <a:avLst/>
          </a:prstGeom>
          <a:solidFill>
            <a:schemeClr val="accent1"/>
          </a:solidFill>
          <a:ln w="12700" cap="flat" cmpd="sng" algn="ctr">
            <a:solidFill>
              <a:schemeClr val="accent6"/>
            </a:solidFill>
            <a:prstDash val="solid"/>
            <a:round/>
            <a:headEnd type="none" w="med" len="med"/>
            <a:tailEnd type="triangle"/>
          </a:ln>
          <a:effectLst/>
        </p:spPr>
      </p:cxnSp>
      <p:cxnSp>
        <p:nvCxnSpPr>
          <p:cNvPr id="80" name="Connector: Elbow 79">
            <a:extLst>
              <a:ext uri="{FF2B5EF4-FFF2-40B4-BE49-F238E27FC236}">
                <a16:creationId xmlns:a16="http://schemas.microsoft.com/office/drawing/2014/main" id="{CD42E8DD-A5D5-4DCF-9A22-AE0C621DFF5E}"/>
              </a:ext>
            </a:extLst>
          </p:cNvPr>
          <p:cNvCxnSpPr>
            <a:stCxn id="76" idx="3"/>
          </p:cNvCxnSpPr>
          <p:nvPr/>
        </p:nvCxnSpPr>
        <p:spPr bwMode="auto">
          <a:xfrm flipV="1">
            <a:off x="6190808" y="5347035"/>
            <a:ext cx="1514430" cy="640116"/>
          </a:xfrm>
          <a:prstGeom prst="bentConnector3">
            <a:avLst>
              <a:gd name="adj1" fmla="val 100014"/>
            </a:avLst>
          </a:prstGeom>
          <a:solidFill>
            <a:schemeClr val="accent1"/>
          </a:solidFill>
          <a:ln w="12700" cap="flat" cmpd="sng" algn="ctr">
            <a:solidFill>
              <a:schemeClr val="accent6"/>
            </a:solidFill>
            <a:prstDash val="solid"/>
            <a:round/>
            <a:headEnd type="none" w="med" len="med"/>
            <a:tailEnd type="triangle"/>
          </a:ln>
          <a:effectLst/>
        </p:spPr>
      </p:cxnSp>
    </p:spTree>
    <p:extLst>
      <p:ext uri="{BB962C8B-B14F-4D97-AF65-F5344CB8AC3E}">
        <p14:creationId xmlns:p14="http://schemas.microsoft.com/office/powerpoint/2010/main" val="37013334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A260FE65-9329-4DFC-AF27-6CD9F254BE6E}"/>
              </a:ext>
            </a:extLst>
          </p:cNvPr>
          <p:cNvSpPr>
            <a:spLocks noGrp="1"/>
          </p:cNvSpPr>
          <p:nvPr>
            <p:ph type="title"/>
          </p:nvPr>
        </p:nvSpPr>
        <p:spPr/>
        <p:txBody>
          <a:bodyPr/>
          <a:lstStyle/>
          <a:p>
            <a:r>
              <a:rPr lang="sv-SE" altLang="sv-SE" dirty="0"/>
              <a:t>Summary</a:t>
            </a:r>
          </a:p>
        </p:txBody>
      </p:sp>
      <p:graphicFrame>
        <p:nvGraphicFramePr>
          <p:cNvPr id="20" name="Content Placeholder 19">
            <a:extLst>
              <a:ext uri="{FF2B5EF4-FFF2-40B4-BE49-F238E27FC236}">
                <a16:creationId xmlns:a16="http://schemas.microsoft.com/office/drawing/2014/main" id="{DBB3A73D-76BE-46BF-8CCE-E26E79943CCD}"/>
              </a:ext>
            </a:extLst>
          </p:cNvPr>
          <p:cNvGraphicFramePr>
            <a:graphicFrameLocks noGrp="1"/>
          </p:cNvGraphicFramePr>
          <p:nvPr>
            <p:ph idx="1"/>
            <p:extLst>
              <p:ext uri="{D42A27DB-BD31-4B8C-83A1-F6EECF244321}">
                <p14:modId xmlns:p14="http://schemas.microsoft.com/office/powerpoint/2010/main" val="1891110345"/>
              </p:ext>
            </p:extLst>
          </p:nvPr>
        </p:nvGraphicFramePr>
        <p:xfrm>
          <a:off x="836491" y="1805122"/>
          <a:ext cx="10517309" cy="4340221"/>
        </p:xfrm>
        <a:graphic>
          <a:graphicData uri="http://schemas.openxmlformats.org/drawingml/2006/table">
            <a:tbl>
              <a:tblPr firstRow="1" bandRow="1">
                <a:tableStyleId>{5C22544A-7EE6-4342-B048-85BDC9FD1C3A}</a:tableStyleId>
              </a:tblPr>
              <a:tblGrid>
                <a:gridCol w="1784161">
                  <a:extLst>
                    <a:ext uri="{9D8B030D-6E8A-4147-A177-3AD203B41FA5}">
                      <a16:colId xmlns:a16="http://schemas.microsoft.com/office/drawing/2014/main" val="1671951344"/>
                    </a:ext>
                  </a:extLst>
                </a:gridCol>
                <a:gridCol w="1135359">
                  <a:extLst>
                    <a:ext uri="{9D8B030D-6E8A-4147-A177-3AD203B41FA5}">
                      <a16:colId xmlns:a16="http://schemas.microsoft.com/office/drawing/2014/main" val="2472883386"/>
                    </a:ext>
                  </a:extLst>
                </a:gridCol>
                <a:gridCol w="1025112">
                  <a:extLst>
                    <a:ext uri="{9D8B030D-6E8A-4147-A177-3AD203B41FA5}">
                      <a16:colId xmlns:a16="http://schemas.microsoft.com/office/drawing/2014/main" val="1642402025"/>
                    </a:ext>
                  </a:extLst>
                </a:gridCol>
                <a:gridCol w="874959">
                  <a:extLst>
                    <a:ext uri="{9D8B030D-6E8A-4147-A177-3AD203B41FA5}">
                      <a16:colId xmlns:a16="http://schemas.microsoft.com/office/drawing/2014/main" val="716484714"/>
                    </a:ext>
                  </a:extLst>
                </a:gridCol>
                <a:gridCol w="895547">
                  <a:extLst>
                    <a:ext uri="{9D8B030D-6E8A-4147-A177-3AD203B41FA5}">
                      <a16:colId xmlns:a16="http://schemas.microsoft.com/office/drawing/2014/main" val="1341460600"/>
                    </a:ext>
                  </a:extLst>
                </a:gridCol>
                <a:gridCol w="862552">
                  <a:extLst>
                    <a:ext uri="{9D8B030D-6E8A-4147-A177-3AD203B41FA5}">
                      <a16:colId xmlns:a16="http://schemas.microsoft.com/office/drawing/2014/main" val="3435354498"/>
                    </a:ext>
                  </a:extLst>
                </a:gridCol>
                <a:gridCol w="784939">
                  <a:extLst>
                    <a:ext uri="{9D8B030D-6E8A-4147-A177-3AD203B41FA5}">
                      <a16:colId xmlns:a16="http://schemas.microsoft.com/office/drawing/2014/main" val="1010587454"/>
                    </a:ext>
                  </a:extLst>
                </a:gridCol>
                <a:gridCol w="1051560">
                  <a:extLst>
                    <a:ext uri="{9D8B030D-6E8A-4147-A177-3AD203B41FA5}">
                      <a16:colId xmlns:a16="http://schemas.microsoft.com/office/drawing/2014/main" val="2513750454"/>
                    </a:ext>
                  </a:extLst>
                </a:gridCol>
                <a:gridCol w="1613712">
                  <a:extLst>
                    <a:ext uri="{9D8B030D-6E8A-4147-A177-3AD203B41FA5}">
                      <a16:colId xmlns:a16="http://schemas.microsoft.com/office/drawing/2014/main" val="3263316054"/>
                    </a:ext>
                  </a:extLst>
                </a:gridCol>
                <a:gridCol w="489408">
                  <a:extLst>
                    <a:ext uri="{9D8B030D-6E8A-4147-A177-3AD203B41FA5}">
                      <a16:colId xmlns:a16="http://schemas.microsoft.com/office/drawing/2014/main" val="593387059"/>
                    </a:ext>
                  </a:extLst>
                </a:gridCol>
              </a:tblGrid>
              <a:tr h="428577">
                <a:tc>
                  <a:txBody>
                    <a:bodyPr/>
                    <a:lstStyle/>
                    <a:p>
                      <a:pPr algn="ctr"/>
                      <a:r>
                        <a:rPr lang="sv-SE" sz="1100" dirty="0"/>
                        <a:t>WI Title</a:t>
                      </a:r>
                    </a:p>
                  </a:txBody>
                  <a:tcPr marT="45711" marB="45711"/>
                </a:tc>
                <a:tc>
                  <a:txBody>
                    <a:bodyPr/>
                    <a:lstStyle/>
                    <a:p>
                      <a:pPr algn="ctr"/>
                      <a:r>
                        <a:rPr lang="sv-SE" sz="1100" dirty="0"/>
                        <a:t>SA3 rapporteur</a:t>
                      </a:r>
                    </a:p>
                  </a:txBody>
                  <a:tcPr marT="45711" marB="45711"/>
                </a:tc>
                <a:tc>
                  <a:txBody>
                    <a:bodyPr/>
                    <a:lstStyle/>
                    <a:p>
                      <a:pPr algn="ctr"/>
                      <a:r>
                        <a:rPr lang="sv-SE" sz="1100" dirty="0"/>
                        <a:t>WI code</a:t>
                      </a:r>
                    </a:p>
                  </a:txBody>
                  <a:tcPr marT="45711" marB="45711"/>
                </a:tc>
                <a:tc>
                  <a:txBody>
                    <a:bodyPr/>
                    <a:lstStyle/>
                    <a:p>
                      <a:pPr algn="ctr"/>
                      <a:r>
                        <a:rPr lang="sv-SE" sz="1100" dirty="0"/>
                        <a:t>Current % completion</a:t>
                      </a:r>
                    </a:p>
                  </a:txBody>
                  <a:tcPr marT="45711" marB="45711"/>
                </a:tc>
                <a:tc>
                  <a:txBody>
                    <a:bodyPr/>
                    <a:lstStyle/>
                    <a:p>
                      <a:pPr algn="ctr"/>
                      <a:r>
                        <a:rPr lang="sv-SE" sz="1100" dirty="0"/>
                        <a:t>New % completion</a:t>
                      </a:r>
                    </a:p>
                  </a:txBody>
                  <a:tcPr marT="45711" marB="45711"/>
                </a:tc>
                <a:tc>
                  <a:txBody>
                    <a:bodyPr/>
                    <a:lstStyle/>
                    <a:p>
                      <a:pPr algn="ctr"/>
                      <a:r>
                        <a:rPr lang="sv-SE" sz="1100" dirty="0"/>
                        <a:t>Current target</a:t>
                      </a:r>
                    </a:p>
                  </a:txBody>
                  <a:tcPr marT="45711" marB="45711"/>
                </a:tc>
                <a:tc>
                  <a:txBody>
                    <a:bodyPr/>
                    <a:lstStyle/>
                    <a:p>
                      <a:pPr algn="ctr"/>
                      <a:r>
                        <a:rPr lang="sv-SE" sz="1100" dirty="0"/>
                        <a:t>New target</a:t>
                      </a:r>
                    </a:p>
                  </a:txBody>
                  <a:tcPr marT="45711" marB="45711"/>
                </a:tc>
                <a:tc>
                  <a:txBody>
                    <a:bodyPr/>
                    <a:lstStyle/>
                    <a:p>
                      <a:pPr algn="ctr"/>
                      <a:r>
                        <a:rPr lang="sv-SE" sz="1100" dirty="0"/>
                        <a:t>Current WID</a:t>
                      </a:r>
                    </a:p>
                  </a:txBody>
                  <a:tcPr marT="45711" marB="45711"/>
                </a:tc>
                <a:tc>
                  <a:txBody>
                    <a:bodyPr/>
                    <a:lstStyle/>
                    <a:p>
                      <a:pPr algn="ctr"/>
                      <a:r>
                        <a:rPr lang="sv-SE" sz="1100" dirty="0"/>
                        <a:t>TR/TS</a:t>
                      </a:r>
                    </a:p>
                  </a:txBody>
                  <a:tcPr marT="45711" marB="45711"/>
                </a:tc>
                <a:tc>
                  <a:txBody>
                    <a:bodyPr/>
                    <a:lstStyle/>
                    <a:p>
                      <a:pPr algn="ctr"/>
                      <a:r>
                        <a:rPr lang="sv-SE" sz="1100" dirty="0"/>
                        <a:t>Rel</a:t>
                      </a:r>
                    </a:p>
                  </a:txBody>
                  <a:tcPr marT="45711" marB="45711"/>
                </a:tc>
                <a:extLst>
                  <a:ext uri="{0D108BD9-81ED-4DB2-BD59-A6C34878D82A}">
                    <a16:rowId xmlns:a16="http://schemas.microsoft.com/office/drawing/2014/main" val="1379591223"/>
                  </a:ext>
                </a:extLst>
              </a:tr>
              <a:tr h="372400">
                <a:tc>
                  <a:txBody>
                    <a:bodyPr/>
                    <a:lstStyle/>
                    <a:p>
                      <a:pPr marL="0" indent="0" algn="l" defTabSz="914400" rtl="0" eaLnBrk="1" latinLnBrk="0" hangingPunct="1">
                        <a:lnSpc>
                          <a:spcPts val="1200"/>
                        </a:lnSpc>
                        <a:spcAft>
                          <a:spcPts val="0"/>
                        </a:spcAft>
                      </a:pPr>
                      <a:r>
                        <a:rPr lang="sv-SE" sz="1000" b="0" kern="1200" dirty="0">
                          <a:solidFill>
                            <a:schemeClr val="dk1"/>
                          </a:solidFill>
                          <a:effectLst/>
                          <a:latin typeface="Arial" panose="020B0604020202020204" pitchFamily="34" charset="0"/>
                          <a:ea typeface="Batang" panose="02030600000101010101" pitchFamily="18" charset="-127"/>
                          <a:cs typeface="+mn-cs"/>
                        </a:rPr>
                        <a:t>Normative work on Lawful Interception Rel-1</a:t>
                      </a:r>
                      <a:r>
                        <a:rPr lang="en-GB" sz="1000" b="0" kern="1200" dirty="0">
                          <a:solidFill>
                            <a:schemeClr val="dk1"/>
                          </a:solidFill>
                          <a:effectLst/>
                          <a:latin typeface="Arial" panose="020B0604020202020204" pitchFamily="34" charset="0"/>
                          <a:ea typeface="Batang" panose="02030600000101010101" pitchFamily="18" charset="-127"/>
                          <a:cs typeface="+mn-cs"/>
                        </a:rPr>
                        <a:t>6</a:t>
                      </a:r>
                      <a:endParaRPr lang="sv-SE" sz="1000" b="0" kern="1200" dirty="0">
                        <a:solidFill>
                          <a:schemeClr val="dk1"/>
                        </a:solidFill>
                        <a:effectLst/>
                        <a:latin typeface="Arial" panose="020B0604020202020204" pitchFamily="34" charset="0"/>
                        <a:ea typeface="Batang" panose="02030600000101010101" pitchFamily="18" charset="-127"/>
                        <a:cs typeface="+mn-cs"/>
                      </a:endParaRPr>
                    </a:p>
                  </a:txBody>
                  <a:tcPr marL="17780" marR="17780" marT="17777" marB="17777"/>
                </a:tc>
                <a:tc>
                  <a:txBody>
                    <a:bodyPr/>
                    <a:lstStyle/>
                    <a:p>
                      <a:pPr marL="0" indent="0" algn="ctr" defTabSz="914400" rtl="0" eaLnBrk="1" latinLnBrk="0" hangingPunct="1">
                        <a:lnSpc>
                          <a:spcPts val="1200"/>
                        </a:lnSpc>
                        <a:spcAft>
                          <a:spcPts val="0"/>
                        </a:spcAft>
                      </a:pPr>
                      <a:r>
                        <a:rPr lang="en-US" sz="1000" b="0" kern="1200" dirty="0">
                          <a:solidFill>
                            <a:schemeClr val="dk1"/>
                          </a:solidFill>
                          <a:effectLst/>
                          <a:latin typeface="Arial" panose="020B0604020202020204" pitchFamily="34" charset="0"/>
                          <a:ea typeface="Batang" panose="02030600000101010101" pitchFamily="18" charset="-127"/>
                          <a:cs typeface="+mn-cs"/>
                        </a:rPr>
                        <a:t>Alex Leadbeater (BT)</a:t>
                      </a:r>
                      <a:endParaRPr lang="sv-SE" sz="1000" b="0" kern="1200" dirty="0">
                        <a:solidFill>
                          <a:schemeClr val="dk1"/>
                        </a:solidFill>
                        <a:effectLst/>
                        <a:latin typeface="Arial" panose="020B0604020202020204" pitchFamily="34" charset="0"/>
                        <a:ea typeface="Batang" panose="02030600000101010101" pitchFamily="18" charset="-127"/>
                        <a:cs typeface="+mn-cs"/>
                      </a:endParaRPr>
                    </a:p>
                  </a:txBody>
                  <a:tcPr marL="17780" marR="17780" marT="17777" marB="17777"/>
                </a:tc>
                <a:tc>
                  <a:txBody>
                    <a:bodyPr/>
                    <a:lstStyle/>
                    <a:p>
                      <a:pPr marL="0" indent="0" algn="ctr" defTabSz="914400" rtl="0" eaLnBrk="1" latinLnBrk="0" hangingPunct="1">
                        <a:lnSpc>
                          <a:spcPts val="1200"/>
                        </a:lnSpc>
                        <a:spcAft>
                          <a:spcPts val="0"/>
                        </a:spcAft>
                      </a:pPr>
                      <a:r>
                        <a:rPr lang="en-GB" sz="1000" b="0" kern="1200" dirty="0">
                          <a:solidFill>
                            <a:schemeClr val="dk1"/>
                          </a:solidFill>
                          <a:effectLst/>
                          <a:latin typeface="Arial" panose="020B0604020202020204" pitchFamily="34" charset="0"/>
                          <a:ea typeface="Batang" panose="02030600000101010101" pitchFamily="18" charset="-127"/>
                          <a:cs typeface="+mn-cs"/>
                        </a:rPr>
                        <a:t>LI16</a:t>
                      </a:r>
                      <a:endParaRPr lang="sv-SE" sz="1000" b="0" kern="1200" dirty="0">
                        <a:solidFill>
                          <a:schemeClr val="dk1"/>
                        </a:solidFill>
                        <a:effectLst/>
                        <a:latin typeface="Arial" panose="020B0604020202020204" pitchFamily="34" charset="0"/>
                        <a:ea typeface="Batang" panose="02030600000101010101" pitchFamily="18" charset="-127"/>
                        <a:cs typeface="+mn-cs"/>
                      </a:endParaRPr>
                    </a:p>
                  </a:txBody>
                  <a:tcPr marL="17780" marR="17780" marT="17777" marB="17777"/>
                </a:tc>
                <a:tc>
                  <a:txBody>
                    <a:bodyPr/>
                    <a:lstStyle/>
                    <a:p>
                      <a:pPr marL="0" indent="0" algn="ctr" defTabSz="914400" rtl="0" eaLnBrk="1" latinLnBrk="0" hangingPunct="1">
                        <a:lnSpc>
                          <a:spcPts val="1200"/>
                        </a:lnSpc>
                        <a:spcAft>
                          <a:spcPts val="0"/>
                        </a:spcAft>
                      </a:pPr>
                      <a:r>
                        <a:rPr lang="en-US" sz="1000" b="0" kern="1200" dirty="0">
                          <a:solidFill>
                            <a:schemeClr val="dk1"/>
                          </a:solidFill>
                          <a:effectLst/>
                          <a:latin typeface="Arial" panose="020B0604020202020204" pitchFamily="34" charset="0"/>
                          <a:ea typeface="Batang" panose="02030600000101010101" pitchFamily="18" charset="-127"/>
                          <a:cs typeface="+mn-cs"/>
                        </a:rPr>
                        <a:t> 10%</a:t>
                      </a:r>
                      <a:endParaRPr lang="sv-SE" sz="1000" b="0" kern="1200" dirty="0">
                        <a:solidFill>
                          <a:schemeClr val="dk1"/>
                        </a:solidFill>
                        <a:effectLst/>
                        <a:latin typeface="Arial" panose="020B0604020202020204" pitchFamily="34" charset="0"/>
                        <a:ea typeface="Batang" panose="02030600000101010101" pitchFamily="18" charset="-127"/>
                        <a:cs typeface="+mn-cs"/>
                      </a:endParaRPr>
                    </a:p>
                  </a:txBody>
                  <a:tcPr marL="17780" marR="17780" marT="17777" marB="17777"/>
                </a:tc>
                <a:tc>
                  <a:txBody>
                    <a:bodyPr/>
                    <a:lstStyle/>
                    <a:p>
                      <a:pPr marL="0" indent="0" algn="ctr" defTabSz="914400" rtl="0" eaLnBrk="1" latinLnBrk="0" hangingPunct="1">
                        <a:lnSpc>
                          <a:spcPts val="1200"/>
                        </a:lnSpc>
                        <a:spcAft>
                          <a:spcPts val="0"/>
                        </a:spcAft>
                      </a:pPr>
                      <a:r>
                        <a:rPr lang="sv-SE" sz="1000" dirty="0">
                          <a:latin typeface="Arial" panose="020B0604020202020204" pitchFamily="34" charset="0"/>
                          <a:cs typeface="Arial" panose="020B0604020202020204" pitchFamily="34" charset="0"/>
                        </a:rPr>
                        <a:t>40%</a:t>
                      </a:r>
                    </a:p>
                  </a:txBody>
                  <a:tcPr marL="17780" marR="17780" marT="17777" marB="17777"/>
                </a:tc>
                <a:tc>
                  <a:txBody>
                    <a:bodyPr/>
                    <a:lstStyle/>
                    <a:p>
                      <a:pPr marL="0" indent="0" algn="ctr" defTabSz="914400" rtl="0" eaLnBrk="1" latinLnBrk="0" hangingPunct="1">
                        <a:lnSpc>
                          <a:spcPts val="1200"/>
                        </a:lnSpc>
                        <a:spcAft>
                          <a:spcPts val="0"/>
                        </a:spcAft>
                      </a:pPr>
                      <a:r>
                        <a:rPr lang="en-US" sz="1000" b="0" kern="1200" dirty="0">
                          <a:solidFill>
                            <a:schemeClr val="dk1"/>
                          </a:solidFill>
                          <a:effectLst/>
                          <a:latin typeface="Arial" panose="020B0604020202020204" pitchFamily="34" charset="0"/>
                          <a:ea typeface="Batang" panose="02030600000101010101" pitchFamily="18" charset="-127"/>
                          <a:cs typeface="+mn-cs"/>
                        </a:rPr>
                        <a:t>Mar 20</a:t>
                      </a:r>
                      <a:endParaRPr lang="sv-SE" sz="1000" b="0" kern="1200" dirty="0">
                        <a:solidFill>
                          <a:schemeClr val="dk1"/>
                        </a:solidFill>
                        <a:effectLst/>
                        <a:latin typeface="Arial" panose="020B0604020202020204" pitchFamily="34" charset="0"/>
                        <a:ea typeface="Batang" panose="02030600000101010101" pitchFamily="18" charset="-127"/>
                        <a:cs typeface="+mn-cs"/>
                      </a:endParaRPr>
                    </a:p>
                  </a:txBody>
                  <a:tcPr marL="17780" marR="17780" marT="17777" marB="17777"/>
                </a:tc>
                <a:tc>
                  <a:txBody>
                    <a:bodyPr/>
                    <a:lstStyle/>
                    <a:p>
                      <a:pPr marL="0" indent="0" algn="ctr" defTabSz="914400" rtl="0" eaLnBrk="1" latinLnBrk="0" hangingPunct="1">
                        <a:lnSpc>
                          <a:spcPts val="1200"/>
                        </a:lnSpc>
                        <a:spcAft>
                          <a:spcPts val="0"/>
                        </a:spcAft>
                      </a:pPr>
                      <a:r>
                        <a:rPr lang="en-US" sz="1000" b="0" kern="1200" dirty="0">
                          <a:solidFill>
                            <a:schemeClr val="dk1"/>
                          </a:solidFill>
                          <a:effectLst/>
                          <a:latin typeface="Arial" panose="020B0604020202020204" pitchFamily="34" charset="0"/>
                          <a:ea typeface="Batang" panose="02030600000101010101" pitchFamily="18" charset="-127"/>
                          <a:cs typeface="+mn-cs"/>
                        </a:rPr>
                        <a:t> </a:t>
                      </a:r>
                      <a:endParaRPr lang="sv-SE" sz="1000" b="0" kern="1200" dirty="0">
                        <a:solidFill>
                          <a:schemeClr val="dk1"/>
                        </a:solidFill>
                        <a:effectLst/>
                        <a:latin typeface="Arial" panose="020B0604020202020204" pitchFamily="34" charset="0"/>
                        <a:ea typeface="Batang" panose="02030600000101010101" pitchFamily="18" charset="-127"/>
                        <a:cs typeface="+mn-cs"/>
                      </a:endParaRPr>
                    </a:p>
                  </a:txBody>
                  <a:tcPr marL="17780" marR="17780" marT="17777" marB="17777"/>
                </a:tc>
                <a:tc>
                  <a:txBody>
                    <a:bodyPr/>
                    <a:lstStyle/>
                    <a:p>
                      <a:pPr marL="0" indent="0" algn="ctr" defTabSz="914400" rtl="0" eaLnBrk="1" latinLnBrk="0" hangingPunct="1">
                        <a:lnSpc>
                          <a:spcPts val="1200"/>
                        </a:lnSpc>
                        <a:spcAft>
                          <a:spcPts val="0"/>
                        </a:spcAft>
                      </a:pPr>
                      <a:r>
                        <a:rPr lang="en-US" sz="1000" b="0" kern="1200" dirty="0">
                          <a:solidFill>
                            <a:schemeClr val="dk1"/>
                          </a:solidFill>
                          <a:effectLst/>
                          <a:latin typeface="Arial" panose="020B0604020202020204" pitchFamily="34" charset="0"/>
                          <a:ea typeface="Batang" panose="02030600000101010101" pitchFamily="18" charset="-127"/>
                          <a:cs typeface="+mn-cs"/>
                        </a:rPr>
                        <a:t> </a:t>
                      </a:r>
                      <a:endParaRPr lang="sv-SE" sz="1000" b="0" kern="1200" dirty="0">
                        <a:solidFill>
                          <a:schemeClr val="dk1"/>
                        </a:solidFill>
                        <a:effectLst/>
                        <a:latin typeface="Arial" panose="020B0604020202020204" pitchFamily="34" charset="0"/>
                        <a:ea typeface="Batang" panose="02030600000101010101" pitchFamily="18" charset="-127"/>
                        <a:cs typeface="+mn-cs"/>
                      </a:endParaRPr>
                    </a:p>
                  </a:txBody>
                  <a:tcPr marL="17780" marR="17780" marT="17777" marB="17777"/>
                </a:tc>
                <a:tc>
                  <a:txBody>
                    <a:bodyPr/>
                    <a:lstStyle/>
                    <a:p>
                      <a:pPr marL="0" indent="0" algn="ctr" defTabSz="914400" rtl="0" eaLnBrk="1" latinLnBrk="0" hangingPunct="1">
                        <a:lnSpc>
                          <a:spcPts val="1200"/>
                        </a:lnSpc>
                        <a:spcAft>
                          <a:spcPts val="0"/>
                        </a:spcAft>
                      </a:pPr>
                      <a:r>
                        <a:rPr lang="en-US" sz="1000" b="0" kern="1200" dirty="0">
                          <a:solidFill>
                            <a:schemeClr val="dk1"/>
                          </a:solidFill>
                          <a:effectLst/>
                          <a:latin typeface="Arial" panose="020B0604020202020204" pitchFamily="34" charset="0"/>
                          <a:ea typeface="Batang" panose="02030600000101010101" pitchFamily="18" charset="-127"/>
                          <a:cs typeface="+mn-cs"/>
                        </a:rPr>
                        <a:t> </a:t>
                      </a:r>
                      <a:endParaRPr lang="sv-SE" sz="1000" b="0" kern="1200" dirty="0">
                        <a:solidFill>
                          <a:schemeClr val="dk1"/>
                        </a:solidFill>
                        <a:effectLst/>
                        <a:latin typeface="Arial" panose="020B0604020202020204" pitchFamily="34" charset="0"/>
                        <a:ea typeface="Batang" panose="02030600000101010101" pitchFamily="18" charset="-127"/>
                        <a:cs typeface="+mn-cs"/>
                      </a:endParaRPr>
                    </a:p>
                  </a:txBody>
                  <a:tcPr marL="17780" marR="17780" marT="17777" marB="17777"/>
                </a:tc>
                <a:tc>
                  <a:txBody>
                    <a:bodyPr/>
                    <a:lstStyle/>
                    <a:p>
                      <a:pPr marL="0" indent="0" algn="ctr" defTabSz="914400" rtl="0" eaLnBrk="1" latinLnBrk="0" hangingPunct="1">
                        <a:lnSpc>
                          <a:spcPts val="1200"/>
                        </a:lnSpc>
                        <a:spcAft>
                          <a:spcPts val="0"/>
                        </a:spcAft>
                      </a:pPr>
                      <a:r>
                        <a:rPr lang="en-US" sz="1000" b="0" kern="1200" dirty="0">
                          <a:solidFill>
                            <a:schemeClr val="dk1"/>
                          </a:solidFill>
                          <a:effectLst/>
                          <a:latin typeface="Arial" panose="020B0604020202020204" pitchFamily="34" charset="0"/>
                          <a:ea typeface="Batang" panose="02030600000101010101" pitchFamily="18" charset="-127"/>
                          <a:cs typeface="+mn-cs"/>
                        </a:rPr>
                        <a:t>16</a:t>
                      </a:r>
                      <a:endParaRPr lang="sv-SE" sz="1000" b="0" kern="1200" dirty="0">
                        <a:solidFill>
                          <a:schemeClr val="dk1"/>
                        </a:solidFill>
                        <a:effectLst/>
                        <a:latin typeface="Arial" panose="020B0604020202020204" pitchFamily="34" charset="0"/>
                        <a:ea typeface="Batang" panose="02030600000101010101" pitchFamily="18" charset="-127"/>
                        <a:cs typeface="+mn-cs"/>
                      </a:endParaRPr>
                    </a:p>
                  </a:txBody>
                  <a:tcPr marL="17780" marR="17780" marT="17777" marB="17777"/>
                </a:tc>
                <a:extLst>
                  <a:ext uri="{0D108BD9-81ED-4DB2-BD59-A6C34878D82A}">
                    <a16:rowId xmlns:a16="http://schemas.microsoft.com/office/drawing/2014/main" val="163315320"/>
                  </a:ext>
                </a:extLst>
              </a:tr>
              <a:tr h="954127">
                <a:tc>
                  <a:txBody>
                    <a:bodyPr/>
                    <a:lstStyle/>
                    <a:p>
                      <a:pPr marL="0" indent="0" algn="l" defTabSz="914400" rtl="0" eaLnBrk="1" latinLnBrk="0" hangingPunct="1">
                        <a:lnSpc>
                          <a:spcPts val="1200"/>
                        </a:lnSpc>
                        <a:spcAft>
                          <a:spcPts val="0"/>
                        </a:spcAft>
                      </a:pPr>
                      <a:r>
                        <a:rPr lang="en-GB" sz="1000" b="0" kern="1200" dirty="0">
                          <a:solidFill>
                            <a:schemeClr val="dk1"/>
                          </a:solidFill>
                          <a:effectLst/>
                          <a:latin typeface="Arial" panose="020B0604020202020204" pitchFamily="34" charset="0"/>
                          <a:ea typeface="Batang" panose="02030600000101010101" pitchFamily="18" charset="-127"/>
                          <a:cs typeface="+mn-cs"/>
                        </a:rPr>
                        <a:t>Security Assurance Specification for 5G</a:t>
                      </a:r>
                      <a:endParaRPr lang="sv-SE" sz="1000" b="0" kern="1200" dirty="0">
                        <a:solidFill>
                          <a:schemeClr val="dk1"/>
                        </a:solidFill>
                        <a:effectLst/>
                        <a:latin typeface="Arial" panose="020B0604020202020204" pitchFamily="34" charset="0"/>
                        <a:ea typeface="Batang" panose="02030600000101010101" pitchFamily="18" charset="-127"/>
                        <a:cs typeface="+mn-cs"/>
                      </a:endParaRPr>
                    </a:p>
                  </a:txBody>
                  <a:tcPr marL="17780" marR="17780" marT="17777" marB="17777">
                    <a:solidFill>
                      <a:schemeClr val="accent6">
                        <a:lumMod val="40000"/>
                        <a:lumOff val="60000"/>
                      </a:schemeClr>
                    </a:solidFill>
                  </a:tcPr>
                </a:tc>
                <a:tc>
                  <a:txBody>
                    <a:bodyPr/>
                    <a:lstStyle/>
                    <a:p>
                      <a:pPr marL="0" indent="0" algn="ctr" defTabSz="914400" rtl="0" eaLnBrk="1" latinLnBrk="0" hangingPunct="1">
                        <a:lnSpc>
                          <a:spcPts val="1200"/>
                        </a:lnSpc>
                        <a:spcAft>
                          <a:spcPts val="0"/>
                        </a:spcAft>
                      </a:pPr>
                      <a:r>
                        <a:rPr lang="en-US" sz="1000" b="0" kern="1200" dirty="0">
                          <a:solidFill>
                            <a:schemeClr val="dk1"/>
                          </a:solidFill>
                          <a:effectLst/>
                          <a:latin typeface="Arial" panose="020B0604020202020204" pitchFamily="34" charset="0"/>
                          <a:ea typeface="Batang" panose="02030600000101010101" pitchFamily="18" charset="-127"/>
                          <a:cs typeface="+mn-cs"/>
                        </a:rPr>
                        <a:t>Marcus Wong </a:t>
                      </a:r>
                    </a:p>
                    <a:p>
                      <a:pPr marL="0" indent="0" algn="ctr" defTabSz="914400" rtl="0" eaLnBrk="1" latinLnBrk="0" hangingPunct="1">
                        <a:lnSpc>
                          <a:spcPts val="1200"/>
                        </a:lnSpc>
                        <a:spcAft>
                          <a:spcPts val="0"/>
                        </a:spcAft>
                      </a:pPr>
                      <a:r>
                        <a:rPr lang="en-US" sz="1000" b="0" kern="1200" dirty="0">
                          <a:solidFill>
                            <a:schemeClr val="dk1"/>
                          </a:solidFill>
                          <a:effectLst/>
                          <a:latin typeface="Arial" panose="020B0604020202020204" pitchFamily="34" charset="0"/>
                          <a:ea typeface="Batang" panose="02030600000101010101" pitchFamily="18" charset="-127"/>
                          <a:cs typeface="+mn-cs"/>
                        </a:rPr>
                        <a:t>(Huawei)</a:t>
                      </a:r>
                      <a:endParaRPr lang="sv-SE" sz="1000" b="0" kern="1200" dirty="0">
                        <a:solidFill>
                          <a:schemeClr val="dk1"/>
                        </a:solidFill>
                        <a:effectLst/>
                        <a:latin typeface="Arial" panose="020B0604020202020204" pitchFamily="34" charset="0"/>
                        <a:ea typeface="Batang" panose="02030600000101010101" pitchFamily="18" charset="-127"/>
                        <a:cs typeface="+mn-cs"/>
                      </a:endParaRPr>
                    </a:p>
                  </a:txBody>
                  <a:tcPr marL="17780" marR="17780" marT="17777" marB="17777">
                    <a:solidFill>
                      <a:schemeClr val="accent6">
                        <a:lumMod val="40000"/>
                        <a:lumOff val="60000"/>
                      </a:schemeClr>
                    </a:solidFill>
                  </a:tcPr>
                </a:tc>
                <a:tc>
                  <a:txBody>
                    <a:bodyPr/>
                    <a:lstStyle/>
                    <a:p>
                      <a:pPr marL="0" indent="0" algn="ctr" defTabSz="914400" rtl="0" eaLnBrk="1" latinLnBrk="0" hangingPunct="1">
                        <a:lnSpc>
                          <a:spcPts val="1200"/>
                        </a:lnSpc>
                        <a:spcAft>
                          <a:spcPts val="0"/>
                        </a:spcAft>
                      </a:pPr>
                      <a:r>
                        <a:rPr lang="sv-SE" sz="1000" b="0" kern="1200" dirty="0">
                          <a:solidFill>
                            <a:schemeClr val="dk1"/>
                          </a:solidFill>
                          <a:effectLst/>
                          <a:latin typeface="Arial" panose="020B0604020202020204" pitchFamily="34" charset="0"/>
                          <a:ea typeface="Batang" panose="02030600000101010101" pitchFamily="18" charset="-127"/>
                          <a:cs typeface="+mn-cs"/>
                        </a:rPr>
                        <a:t>SCAS_5G</a:t>
                      </a:r>
                    </a:p>
                  </a:txBody>
                  <a:tcPr marL="17780" marR="17780" marT="17777" marB="17777">
                    <a:solidFill>
                      <a:schemeClr val="accent6">
                        <a:lumMod val="40000"/>
                        <a:lumOff val="60000"/>
                      </a:schemeClr>
                    </a:solidFill>
                  </a:tcPr>
                </a:tc>
                <a:tc>
                  <a:txBody>
                    <a:bodyPr/>
                    <a:lstStyle/>
                    <a:p>
                      <a:pPr marL="0" indent="0" algn="ctr" defTabSz="914400" rtl="0" eaLnBrk="1" latinLnBrk="0" hangingPunct="1">
                        <a:lnSpc>
                          <a:spcPts val="1200"/>
                        </a:lnSpc>
                        <a:spcAft>
                          <a:spcPts val="0"/>
                        </a:spcAft>
                      </a:pPr>
                      <a:r>
                        <a:rPr lang="en-US" sz="1000" b="0" kern="1200" dirty="0">
                          <a:solidFill>
                            <a:schemeClr val="dk1"/>
                          </a:solidFill>
                          <a:effectLst/>
                          <a:latin typeface="Arial" panose="020B0604020202020204" pitchFamily="34" charset="0"/>
                          <a:ea typeface="Batang" panose="02030600000101010101" pitchFamily="18" charset="-127"/>
                          <a:cs typeface="+mn-cs"/>
                        </a:rPr>
                        <a:t>75%</a:t>
                      </a:r>
                      <a:endParaRPr lang="sv-SE" sz="1000" b="0" kern="1200" dirty="0">
                        <a:solidFill>
                          <a:schemeClr val="dk1"/>
                        </a:solidFill>
                        <a:effectLst/>
                        <a:latin typeface="Arial" panose="020B0604020202020204" pitchFamily="34" charset="0"/>
                        <a:ea typeface="Batang" panose="02030600000101010101" pitchFamily="18" charset="-127"/>
                        <a:cs typeface="+mn-cs"/>
                      </a:endParaRPr>
                    </a:p>
                  </a:txBody>
                  <a:tcPr marL="17780" marR="17780" marT="17777" marB="17777">
                    <a:solidFill>
                      <a:schemeClr val="accent6">
                        <a:lumMod val="40000"/>
                        <a:lumOff val="60000"/>
                      </a:schemeClr>
                    </a:solidFill>
                  </a:tcPr>
                </a:tc>
                <a:tc>
                  <a:txBody>
                    <a:bodyPr/>
                    <a:lstStyle/>
                    <a:p>
                      <a:pPr marL="0" indent="0" algn="ctr" defTabSz="914400" rtl="0" eaLnBrk="1" latinLnBrk="0" hangingPunct="1">
                        <a:lnSpc>
                          <a:spcPts val="1200"/>
                        </a:lnSpc>
                        <a:spcAft>
                          <a:spcPts val="0"/>
                        </a:spcAft>
                      </a:pPr>
                      <a:r>
                        <a:rPr lang="en-US" sz="1000" b="0" kern="1200" dirty="0">
                          <a:solidFill>
                            <a:srgbClr val="FF0000"/>
                          </a:solidFill>
                          <a:effectLst/>
                          <a:latin typeface="Arial" panose="020B0604020202020204" pitchFamily="34" charset="0"/>
                          <a:ea typeface="Batang" panose="02030600000101010101" pitchFamily="18" charset="-127"/>
                          <a:cs typeface="+mn-cs"/>
                        </a:rPr>
                        <a:t>100%</a:t>
                      </a:r>
                      <a:endParaRPr lang="sv-SE" sz="1000" b="0" kern="1200" dirty="0">
                        <a:solidFill>
                          <a:srgbClr val="FF0000"/>
                        </a:solidFill>
                        <a:effectLst/>
                        <a:latin typeface="Arial" panose="020B0604020202020204" pitchFamily="34" charset="0"/>
                        <a:ea typeface="Batang" panose="02030600000101010101" pitchFamily="18" charset="-127"/>
                        <a:cs typeface="+mn-cs"/>
                      </a:endParaRPr>
                    </a:p>
                  </a:txBody>
                  <a:tcPr marL="17780" marR="17780" marT="17777" marB="17777">
                    <a:solidFill>
                      <a:schemeClr val="accent6">
                        <a:lumMod val="40000"/>
                        <a:lumOff val="60000"/>
                      </a:schemeClr>
                    </a:solidFill>
                  </a:tcPr>
                </a:tc>
                <a:tc>
                  <a:txBody>
                    <a:bodyPr/>
                    <a:lstStyle/>
                    <a:p>
                      <a:pPr marL="0" indent="0" algn="ctr" defTabSz="914400" rtl="0" eaLnBrk="1" latinLnBrk="0" hangingPunct="1">
                        <a:lnSpc>
                          <a:spcPts val="1200"/>
                        </a:lnSpc>
                        <a:spcAft>
                          <a:spcPts val="0"/>
                        </a:spcAft>
                      </a:pPr>
                      <a:r>
                        <a:rPr lang="en-US" sz="1000" b="0" kern="1200" dirty="0">
                          <a:solidFill>
                            <a:schemeClr val="dk1"/>
                          </a:solidFill>
                          <a:effectLst/>
                          <a:latin typeface="Arial" panose="020B0604020202020204" pitchFamily="34" charset="0"/>
                          <a:ea typeface="Batang" panose="02030600000101010101" pitchFamily="18" charset="-127"/>
                          <a:cs typeface="+mn-cs"/>
                        </a:rPr>
                        <a:t>Sep 19</a:t>
                      </a:r>
                      <a:endParaRPr lang="sv-SE" sz="1000" b="0" kern="1200" dirty="0">
                        <a:solidFill>
                          <a:schemeClr val="dk1"/>
                        </a:solidFill>
                        <a:effectLst/>
                        <a:latin typeface="Arial" panose="020B0604020202020204" pitchFamily="34" charset="0"/>
                        <a:ea typeface="Batang" panose="02030600000101010101" pitchFamily="18" charset="-127"/>
                        <a:cs typeface="+mn-cs"/>
                      </a:endParaRPr>
                    </a:p>
                  </a:txBody>
                  <a:tcPr marL="17780" marR="17780" marT="17777" marB="17777">
                    <a:solidFill>
                      <a:schemeClr val="accent6">
                        <a:lumMod val="40000"/>
                        <a:lumOff val="60000"/>
                      </a:schemeClr>
                    </a:solidFill>
                  </a:tcPr>
                </a:tc>
                <a:tc>
                  <a:txBody>
                    <a:bodyPr/>
                    <a:lstStyle/>
                    <a:p>
                      <a:pPr marL="0" indent="0" algn="ctr" defTabSz="914400" rtl="0" eaLnBrk="1" latinLnBrk="0" hangingPunct="1">
                        <a:lnSpc>
                          <a:spcPts val="1200"/>
                        </a:lnSpc>
                        <a:spcAft>
                          <a:spcPts val="0"/>
                        </a:spcAft>
                      </a:pPr>
                      <a:r>
                        <a:rPr lang="en-US" sz="1000" b="0" kern="1200" dirty="0">
                          <a:solidFill>
                            <a:schemeClr val="dk1"/>
                          </a:solidFill>
                          <a:effectLst/>
                          <a:latin typeface="Arial" panose="020B0604020202020204" pitchFamily="34" charset="0"/>
                          <a:ea typeface="Batang" panose="02030600000101010101" pitchFamily="18" charset="-127"/>
                          <a:cs typeface="+mn-cs"/>
                        </a:rPr>
                        <a:t> </a:t>
                      </a:r>
                      <a:endParaRPr lang="sv-SE" sz="1000" b="0" kern="1200" dirty="0">
                        <a:solidFill>
                          <a:schemeClr val="dk1"/>
                        </a:solidFill>
                        <a:effectLst/>
                        <a:latin typeface="Arial" panose="020B0604020202020204" pitchFamily="34" charset="0"/>
                        <a:ea typeface="Batang" panose="02030600000101010101" pitchFamily="18" charset="-127"/>
                        <a:cs typeface="+mn-cs"/>
                      </a:endParaRPr>
                    </a:p>
                  </a:txBody>
                  <a:tcPr marL="17780" marR="17780" marT="17777" marB="17777">
                    <a:solidFill>
                      <a:schemeClr val="accent6">
                        <a:lumMod val="40000"/>
                        <a:lumOff val="60000"/>
                      </a:schemeClr>
                    </a:solidFill>
                  </a:tcPr>
                </a:tc>
                <a:tc>
                  <a:txBody>
                    <a:bodyPr/>
                    <a:lstStyle/>
                    <a:p>
                      <a:pPr marL="0" indent="0" algn="ctr" defTabSz="914400" rtl="0" eaLnBrk="1" latinLnBrk="0" hangingPunct="1">
                        <a:lnSpc>
                          <a:spcPts val="1200"/>
                        </a:lnSpc>
                        <a:spcAft>
                          <a:spcPts val="0"/>
                        </a:spcAft>
                      </a:pPr>
                      <a:r>
                        <a:rPr lang="en-US" sz="1000" b="0" kern="1200" dirty="0">
                          <a:solidFill>
                            <a:schemeClr val="dk1"/>
                          </a:solidFill>
                          <a:effectLst/>
                          <a:latin typeface="Arial" panose="020B0604020202020204" pitchFamily="34" charset="0"/>
                          <a:ea typeface="Batang" panose="02030600000101010101" pitchFamily="18" charset="-127"/>
                          <a:cs typeface="+mn-cs"/>
                        </a:rPr>
                        <a:t>SP-180689</a:t>
                      </a:r>
                      <a:endParaRPr lang="sv-SE" sz="1000" b="0" kern="1200" dirty="0">
                        <a:solidFill>
                          <a:schemeClr val="dk1"/>
                        </a:solidFill>
                        <a:effectLst/>
                        <a:latin typeface="Arial" panose="020B0604020202020204" pitchFamily="34" charset="0"/>
                        <a:ea typeface="Batang" panose="02030600000101010101" pitchFamily="18" charset="-127"/>
                        <a:cs typeface="+mn-cs"/>
                      </a:endParaRPr>
                    </a:p>
                  </a:txBody>
                  <a:tcPr marL="17780" marR="17780" marT="17777" marB="17777">
                    <a:solidFill>
                      <a:schemeClr val="accent6">
                        <a:lumMod val="40000"/>
                        <a:lumOff val="60000"/>
                      </a:schemeClr>
                    </a:solidFill>
                  </a:tcPr>
                </a:tc>
                <a:tc>
                  <a:txBody>
                    <a:bodyPr/>
                    <a:lstStyle/>
                    <a:p>
                      <a:pPr marL="0" indent="0" algn="ctr" defTabSz="914400" rtl="0" eaLnBrk="1" latinLnBrk="0" hangingPunct="1">
                        <a:lnSpc>
                          <a:spcPts val="1200"/>
                        </a:lnSpc>
                        <a:spcAft>
                          <a:spcPts val="0"/>
                        </a:spcAft>
                      </a:pPr>
                      <a:r>
                        <a:rPr lang="en-US" sz="1000" b="0" kern="1200" dirty="0">
                          <a:solidFill>
                            <a:schemeClr val="dk1"/>
                          </a:solidFill>
                          <a:effectLst/>
                          <a:latin typeface="Arial" panose="020B0604020202020204" pitchFamily="34" charset="0"/>
                          <a:ea typeface="Batang" panose="02030600000101010101" pitchFamily="18" charset="-127"/>
                          <a:cs typeface="+mn-cs"/>
                        </a:rPr>
                        <a:t>TS 33.511, TS 33.512, TS 33.513, TS 33.514, TS 33.515, TS 33.516,TS 33.517, TS 33.518, TS 33.519 CRs to 33.216, 33.926</a:t>
                      </a:r>
                      <a:endParaRPr lang="sv-SE" sz="1000" b="0" kern="1200" dirty="0">
                        <a:solidFill>
                          <a:schemeClr val="dk1"/>
                        </a:solidFill>
                        <a:effectLst/>
                        <a:latin typeface="Arial" panose="020B0604020202020204" pitchFamily="34" charset="0"/>
                        <a:ea typeface="Batang" panose="02030600000101010101" pitchFamily="18" charset="-127"/>
                        <a:cs typeface="+mn-cs"/>
                      </a:endParaRPr>
                    </a:p>
                  </a:txBody>
                  <a:tcPr marL="17780" marR="17780" marT="17777" marB="17777">
                    <a:solidFill>
                      <a:schemeClr val="accent6">
                        <a:lumMod val="40000"/>
                        <a:lumOff val="60000"/>
                      </a:schemeClr>
                    </a:solidFill>
                  </a:tcPr>
                </a:tc>
                <a:tc>
                  <a:txBody>
                    <a:bodyPr/>
                    <a:lstStyle/>
                    <a:p>
                      <a:pPr marL="0" indent="0" algn="ctr" defTabSz="914400" rtl="0" eaLnBrk="1" latinLnBrk="0" hangingPunct="1">
                        <a:lnSpc>
                          <a:spcPts val="1200"/>
                        </a:lnSpc>
                        <a:spcAft>
                          <a:spcPts val="0"/>
                        </a:spcAft>
                      </a:pPr>
                      <a:r>
                        <a:rPr lang="en-US" sz="1000" b="0" kern="1200" dirty="0">
                          <a:solidFill>
                            <a:schemeClr val="dk1"/>
                          </a:solidFill>
                          <a:effectLst/>
                          <a:latin typeface="Arial" panose="020B0604020202020204" pitchFamily="34" charset="0"/>
                          <a:ea typeface="Batang" panose="02030600000101010101" pitchFamily="18" charset="-127"/>
                          <a:cs typeface="+mn-cs"/>
                        </a:rPr>
                        <a:t>16</a:t>
                      </a:r>
                      <a:endParaRPr lang="sv-SE" sz="1000" b="0" kern="1200" dirty="0">
                        <a:solidFill>
                          <a:schemeClr val="dk1"/>
                        </a:solidFill>
                        <a:effectLst/>
                        <a:latin typeface="Arial" panose="020B0604020202020204" pitchFamily="34" charset="0"/>
                        <a:ea typeface="Batang" panose="02030600000101010101" pitchFamily="18" charset="-127"/>
                        <a:cs typeface="+mn-cs"/>
                      </a:endParaRPr>
                    </a:p>
                  </a:txBody>
                  <a:tcPr marL="17780" marR="17780" marT="17777" marB="17777">
                    <a:solidFill>
                      <a:schemeClr val="accent6">
                        <a:lumMod val="40000"/>
                        <a:lumOff val="60000"/>
                      </a:schemeClr>
                    </a:solidFill>
                  </a:tcPr>
                </a:tc>
                <a:extLst>
                  <a:ext uri="{0D108BD9-81ED-4DB2-BD59-A6C34878D82A}">
                    <a16:rowId xmlns:a16="http://schemas.microsoft.com/office/drawing/2014/main" val="1126446884"/>
                  </a:ext>
                </a:extLst>
              </a:tr>
              <a:tr h="647988">
                <a:tc>
                  <a:txBody>
                    <a:bodyPr/>
                    <a:lstStyle/>
                    <a:p>
                      <a:pPr marL="0" indent="0" algn="l" defTabSz="914400" rtl="0" eaLnBrk="1" latinLnBrk="0" hangingPunct="1">
                        <a:lnSpc>
                          <a:spcPts val="1200"/>
                        </a:lnSpc>
                        <a:spcAft>
                          <a:spcPts val="0"/>
                        </a:spcAft>
                      </a:pPr>
                      <a:r>
                        <a:rPr lang="en-GB" sz="1000" b="0" kern="1200" dirty="0">
                          <a:solidFill>
                            <a:schemeClr val="dk1"/>
                          </a:solidFill>
                          <a:effectLst/>
                          <a:latin typeface="Arial" panose="020B0604020202020204" pitchFamily="34" charset="0"/>
                          <a:ea typeface="Batang" panose="02030600000101010101" pitchFamily="18" charset="-127"/>
                          <a:cs typeface="+mn-cs"/>
                        </a:rPr>
                        <a:t>Study on authentication and key management for applications based on 3GPP credential in 5G IoT</a:t>
                      </a:r>
                      <a:endParaRPr lang="sv-SE" sz="1000" b="0" kern="1200" dirty="0">
                        <a:solidFill>
                          <a:schemeClr val="dk1"/>
                        </a:solidFill>
                        <a:effectLst/>
                        <a:latin typeface="Arial" panose="020B0604020202020204" pitchFamily="34" charset="0"/>
                        <a:ea typeface="Batang" panose="02030600000101010101" pitchFamily="18" charset="-127"/>
                        <a:cs typeface="+mn-cs"/>
                      </a:endParaRPr>
                    </a:p>
                  </a:txBody>
                  <a:tcPr marL="17780" marR="17780" marT="17777" marB="17777"/>
                </a:tc>
                <a:tc>
                  <a:txBody>
                    <a:bodyPr/>
                    <a:lstStyle/>
                    <a:p>
                      <a:pPr marL="0" indent="0" algn="ctr" defTabSz="914400" rtl="0" eaLnBrk="1" latinLnBrk="0" hangingPunct="1">
                        <a:lnSpc>
                          <a:spcPts val="1200"/>
                        </a:lnSpc>
                        <a:spcAft>
                          <a:spcPts val="0"/>
                        </a:spcAft>
                      </a:pPr>
                      <a:r>
                        <a:rPr lang="en-US" sz="1000" b="0" kern="1200" dirty="0" err="1">
                          <a:solidFill>
                            <a:schemeClr val="dk1"/>
                          </a:solidFill>
                          <a:effectLst/>
                          <a:latin typeface="Arial" panose="020B0604020202020204" pitchFamily="34" charset="0"/>
                          <a:ea typeface="Batang" panose="02030600000101010101" pitchFamily="18" charset="-127"/>
                          <a:cs typeface="+mn-cs"/>
                        </a:rPr>
                        <a:t>Jin</a:t>
                      </a:r>
                      <a:r>
                        <a:rPr lang="en-US" sz="1000" b="0" kern="1200" dirty="0">
                          <a:solidFill>
                            <a:schemeClr val="dk1"/>
                          </a:solidFill>
                          <a:effectLst/>
                          <a:latin typeface="Arial" panose="020B0604020202020204" pitchFamily="34" charset="0"/>
                          <a:ea typeface="Batang" panose="02030600000101010101" pitchFamily="18" charset="-127"/>
                          <a:cs typeface="+mn-cs"/>
                        </a:rPr>
                        <a:t> Peng </a:t>
                      </a:r>
                    </a:p>
                    <a:p>
                      <a:pPr marL="0" indent="0" algn="ctr" defTabSz="914400" rtl="0" eaLnBrk="1" latinLnBrk="0" hangingPunct="1">
                        <a:lnSpc>
                          <a:spcPts val="1200"/>
                        </a:lnSpc>
                        <a:spcAft>
                          <a:spcPts val="0"/>
                        </a:spcAft>
                      </a:pPr>
                      <a:r>
                        <a:rPr lang="en-US" sz="1000" b="0" kern="1200" dirty="0">
                          <a:solidFill>
                            <a:schemeClr val="dk1"/>
                          </a:solidFill>
                          <a:effectLst/>
                          <a:latin typeface="Arial" panose="020B0604020202020204" pitchFamily="34" charset="0"/>
                          <a:ea typeface="Batang" panose="02030600000101010101" pitchFamily="18" charset="-127"/>
                          <a:cs typeface="+mn-cs"/>
                        </a:rPr>
                        <a:t>(China Mobile)</a:t>
                      </a:r>
                      <a:endParaRPr lang="sv-SE" sz="1000" b="0" kern="1200" dirty="0">
                        <a:solidFill>
                          <a:schemeClr val="dk1"/>
                        </a:solidFill>
                        <a:effectLst/>
                        <a:latin typeface="Arial" panose="020B0604020202020204" pitchFamily="34" charset="0"/>
                        <a:ea typeface="Batang" panose="02030600000101010101" pitchFamily="18" charset="-127"/>
                        <a:cs typeface="+mn-cs"/>
                      </a:endParaRPr>
                    </a:p>
                  </a:txBody>
                  <a:tcPr marL="17780" marR="17780" marT="17777" marB="17777"/>
                </a:tc>
                <a:tc>
                  <a:txBody>
                    <a:bodyPr/>
                    <a:lstStyle/>
                    <a:p>
                      <a:pPr marL="0" indent="0" algn="ctr" defTabSz="914400" rtl="0" eaLnBrk="1" latinLnBrk="0" hangingPunct="1">
                        <a:lnSpc>
                          <a:spcPts val="1200"/>
                        </a:lnSpc>
                        <a:spcAft>
                          <a:spcPts val="0"/>
                        </a:spcAft>
                      </a:pPr>
                      <a:r>
                        <a:rPr lang="sv-SE" sz="1000" b="0" kern="1200" dirty="0">
                          <a:solidFill>
                            <a:schemeClr val="dk1"/>
                          </a:solidFill>
                          <a:effectLst/>
                          <a:latin typeface="Arial" panose="020B0604020202020204" pitchFamily="34" charset="0"/>
                          <a:ea typeface="Batang" panose="02030600000101010101" pitchFamily="18" charset="-127"/>
                          <a:cs typeface="+mn-cs"/>
                        </a:rPr>
                        <a:t>FS_AKMA</a:t>
                      </a:r>
                    </a:p>
                  </a:txBody>
                  <a:tcPr marL="17780" marR="17780" marT="17777" marB="17777"/>
                </a:tc>
                <a:tc>
                  <a:txBody>
                    <a:bodyPr/>
                    <a:lstStyle/>
                    <a:p>
                      <a:pPr marL="0" indent="0" algn="ctr" defTabSz="914400" rtl="0" eaLnBrk="1" latinLnBrk="0" hangingPunct="1">
                        <a:lnSpc>
                          <a:spcPts val="1200"/>
                        </a:lnSpc>
                        <a:spcAft>
                          <a:spcPts val="0"/>
                        </a:spcAft>
                      </a:pPr>
                      <a:r>
                        <a:rPr lang="en-US" sz="1000" b="0" kern="1200" dirty="0">
                          <a:solidFill>
                            <a:schemeClr val="dk1"/>
                          </a:solidFill>
                          <a:effectLst/>
                          <a:latin typeface="Arial" panose="020B0604020202020204" pitchFamily="34" charset="0"/>
                          <a:ea typeface="Batang" panose="02030600000101010101" pitchFamily="18" charset="-127"/>
                          <a:cs typeface="+mn-cs"/>
                        </a:rPr>
                        <a:t>60%</a:t>
                      </a:r>
                      <a:endParaRPr lang="sv-SE" sz="1000" b="0" kern="1200" dirty="0">
                        <a:solidFill>
                          <a:schemeClr val="dk1"/>
                        </a:solidFill>
                        <a:effectLst/>
                        <a:latin typeface="Arial" panose="020B0604020202020204" pitchFamily="34" charset="0"/>
                        <a:ea typeface="Batang" panose="02030600000101010101" pitchFamily="18" charset="-127"/>
                        <a:cs typeface="+mn-cs"/>
                      </a:endParaRPr>
                    </a:p>
                  </a:txBody>
                  <a:tcPr marL="17780" marR="17780" marT="17777" marB="17777"/>
                </a:tc>
                <a:tc>
                  <a:txBody>
                    <a:bodyPr/>
                    <a:lstStyle/>
                    <a:p>
                      <a:pPr marL="0" indent="0" algn="ctr" defTabSz="914400" rtl="0" eaLnBrk="1" latinLnBrk="0" hangingPunct="1">
                        <a:lnSpc>
                          <a:spcPts val="1200"/>
                        </a:lnSpc>
                        <a:spcAft>
                          <a:spcPts val="0"/>
                        </a:spcAft>
                      </a:pPr>
                      <a:r>
                        <a:rPr lang="en-US" sz="1000" b="0" kern="1200" dirty="0">
                          <a:solidFill>
                            <a:srgbClr val="FF0000"/>
                          </a:solidFill>
                          <a:effectLst/>
                          <a:latin typeface="Arial" panose="020B0604020202020204" pitchFamily="34" charset="0"/>
                          <a:ea typeface="Batang" panose="02030600000101010101" pitchFamily="18" charset="-127"/>
                          <a:cs typeface="+mn-cs"/>
                        </a:rPr>
                        <a:t>70%</a:t>
                      </a:r>
                      <a:endParaRPr lang="sv-SE" sz="1000" b="0" kern="1200" dirty="0">
                        <a:solidFill>
                          <a:srgbClr val="FF0000"/>
                        </a:solidFill>
                        <a:effectLst/>
                        <a:latin typeface="Arial" panose="020B0604020202020204" pitchFamily="34" charset="0"/>
                        <a:ea typeface="Batang" panose="02030600000101010101" pitchFamily="18" charset="-127"/>
                        <a:cs typeface="+mn-cs"/>
                      </a:endParaRPr>
                    </a:p>
                  </a:txBody>
                  <a:tcPr marL="17780" marR="17780" marT="17777" marB="17777"/>
                </a:tc>
                <a:tc>
                  <a:txBody>
                    <a:bodyPr/>
                    <a:lstStyle/>
                    <a:p>
                      <a:pPr marL="0" indent="0" algn="ctr" defTabSz="914400" rtl="0" eaLnBrk="1" latinLnBrk="0" hangingPunct="1">
                        <a:lnSpc>
                          <a:spcPts val="1200"/>
                        </a:lnSpc>
                        <a:spcAft>
                          <a:spcPts val="0"/>
                        </a:spcAft>
                      </a:pPr>
                      <a:r>
                        <a:rPr lang="en-US" sz="1000" b="0" kern="1200" dirty="0">
                          <a:solidFill>
                            <a:schemeClr val="dk1"/>
                          </a:solidFill>
                          <a:effectLst/>
                          <a:latin typeface="Arial" panose="020B0604020202020204" pitchFamily="34" charset="0"/>
                          <a:ea typeface="Batang" panose="02030600000101010101" pitchFamily="18" charset="-127"/>
                          <a:cs typeface="+mn-cs"/>
                        </a:rPr>
                        <a:t>Sep 19</a:t>
                      </a:r>
                      <a:endParaRPr lang="sv-SE" sz="1000" b="0" kern="1200" dirty="0">
                        <a:solidFill>
                          <a:schemeClr val="dk1"/>
                        </a:solidFill>
                        <a:effectLst/>
                        <a:latin typeface="Arial" panose="020B0604020202020204" pitchFamily="34" charset="0"/>
                        <a:ea typeface="Batang" panose="02030600000101010101" pitchFamily="18" charset="-127"/>
                        <a:cs typeface="+mn-cs"/>
                      </a:endParaRPr>
                    </a:p>
                  </a:txBody>
                  <a:tcPr marL="17780" marR="17780" marT="17777" marB="17777"/>
                </a:tc>
                <a:tc>
                  <a:txBody>
                    <a:bodyPr/>
                    <a:lstStyle/>
                    <a:p>
                      <a:pPr marL="0" indent="0" algn="ctr" defTabSz="914400" rtl="0" eaLnBrk="1" latinLnBrk="0" hangingPunct="1">
                        <a:lnSpc>
                          <a:spcPts val="1200"/>
                        </a:lnSpc>
                        <a:spcAft>
                          <a:spcPts val="0"/>
                        </a:spcAft>
                      </a:pPr>
                      <a:r>
                        <a:rPr lang="en-US" sz="1000" b="0" kern="1200" dirty="0">
                          <a:solidFill>
                            <a:srgbClr val="FF0000"/>
                          </a:solidFill>
                          <a:effectLst/>
                          <a:latin typeface="Arial" panose="020B0604020202020204" pitchFamily="34" charset="0"/>
                          <a:ea typeface="Batang" panose="02030600000101010101" pitchFamily="18" charset="-127"/>
                          <a:cs typeface="+mn-cs"/>
                        </a:rPr>
                        <a:t>Dec 19 </a:t>
                      </a:r>
                      <a:endParaRPr lang="sv-SE" sz="1000" b="0" kern="1200" dirty="0">
                        <a:solidFill>
                          <a:srgbClr val="FF0000"/>
                        </a:solidFill>
                        <a:effectLst/>
                        <a:latin typeface="Arial" panose="020B0604020202020204" pitchFamily="34" charset="0"/>
                        <a:ea typeface="Batang" panose="02030600000101010101" pitchFamily="18" charset="-127"/>
                        <a:cs typeface="+mn-cs"/>
                      </a:endParaRPr>
                    </a:p>
                  </a:txBody>
                  <a:tcPr marL="17780" marR="17780" marT="17777" marB="17777"/>
                </a:tc>
                <a:tc>
                  <a:txBody>
                    <a:bodyPr/>
                    <a:lstStyle/>
                    <a:p>
                      <a:pPr marL="0" indent="0" algn="ctr" defTabSz="914400" rtl="0" eaLnBrk="1" latinLnBrk="0" hangingPunct="1">
                        <a:lnSpc>
                          <a:spcPts val="1200"/>
                        </a:lnSpc>
                        <a:spcAft>
                          <a:spcPts val="0"/>
                        </a:spcAft>
                      </a:pPr>
                      <a:r>
                        <a:rPr lang="en-US" sz="1000" b="0" kern="1200" dirty="0">
                          <a:solidFill>
                            <a:schemeClr val="dk1"/>
                          </a:solidFill>
                          <a:effectLst/>
                          <a:latin typeface="Arial" panose="020B0604020202020204" pitchFamily="34" charset="0"/>
                          <a:ea typeface="Batang" panose="02030600000101010101" pitchFamily="18" charset="-127"/>
                          <a:cs typeface="+mn-cs"/>
                        </a:rPr>
                        <a:t>SP-180443</a:t>
                      </a:r>
                      <a:endParaRPr lang="sv-SE" sz="1000" b="0" kern="1200" dirty="0">
                        <a:solidFill>
                          <a:schemeClr val="dk1"/>
                        </a:solidFill>
                        <a:effectLst/>
                        <a:latin typeface="Arial" panose="020B0604020202020204" pitchFamily="34" charset="0"/>
                        <a:ea typeface="Batang" panose="02030600000101010101" pitchFamily="18" charset="-127"/>
                        <a:cs typeface="+mn-cs"/>
                      </a:endParaRPr>
                    </a:p>
                  </a:txBody>
                  <a:tcPr marL="17780" marR="17780" marT="17777" marB="17777"/>
                </a:tc>
                <a:tc>
                  <a:txBody>
                    <a:bodyPr/>
                    <a:lstStyle/>
                    <a:p>
                      <a:pPr marL="0" indent="0" algn="ctr" defTabSz="914400" rtl="0" eaLnBrk="1" latinLnBrk="0" hangingPunct="1">
                        <a:lnSpc>
                          <a:spcPts val="1200"/>
                        </a:lnSpc>
                        <a:spcAft>
                          <a:spcPts val="0"/>
                        </a:spcAft>
                      </a:pPr>
                      <a:r>
                        <a:rPr lang="en-US" sz="1000" b="0" kern="1200" dirty="0">
                          <a:solidFill>
                            <a:schemeClr val="dk1"/>
                          </a:solidFill>
                          <a:effectLst/>
                          <a:latin typeface="Arial" panose="020B0604020202020204" pitchFamily="34" charset="0"/>
                          <a:ea typeface="Batang" panose="02030600000101010101" pitchFamily="18" charset="-127"/>
                          <a:cs typeface="+mn-cs"/>
                        </a:rPr>
                        <a:t>TR 33.835</a:t>
                      </a:r>
                      <a:endParaRPr lang="sv-SE" sz="1000" b="0" kern="1200" dirty="0">
                        <a:solidFill>
                          <a:schemeClr val="dk1"/>
                        </a:solidFill>
                        <a:effectLst/>
                        <a:latin typeface="Arial" panose="020B0604020202020204" pitchFamily="34" charset="0"/>
                        <a:ea typeface="Batang" panose="02030600000101010101" pitchFamily="18" charset="-127"/>
                        <a:cs typeface="+mn-cs"/>
                      </a:endParaRPr>
                    </a:p>
                  </a:txBody>
                  <a:tcPr marL="17780" marR="17780" marT="17777" marB="17777"/>
                </a:tc>
                <a:tc>
                  <a:txBody>
                    <a:bodyPr/>
                    <a:lstStyle/>
                    <a:p>
                      <a:pPr marL="0" indent="0" algn="ctr" defTabSz="914400" rtl="0" eaLnBrk="1" latinLnBrk="0" hangingPunct="1">
                        <a:lnSpc>
                          <a:spcPts val="1200"/>
                        </a:lnSpc>
                        <a:spcAft>
                          <a:spcPts val="0"/>
                        </a:spcAft>
                      </a:pPr>
                      <a:r>
                        <a:rPr lang="en-US" sz="1000" b="0" kern="1200" dirty="0">
                          <a:solidFill>
                            <a:schemeClr val="dk1"/>
                          </a:solidFill>
                          <a:effectLst/>
                          <a:latin typeface="Arial" panose="020B0604020202020204" pitchFamily="34" charset="0"/>
                          <a:ea typeface="Batang" panose="02030600000101010101" pitchFamily="18" charset="-127"/>
                          <a:cs typeface="+mn-cs"/>
                        </a:rPr>
                        <a:t>16</a:t>
                      </a:r>
                      <a:endParaRPr lang="sv-SE" sz="1000" b="0" kern="1200" dirty="0">
                        <a:solidFill>
                          <a:schemeClr val="dk1"/>
                        </a:solidFill>
                        <a:effectLst/>
                        <a:latin typeface="Arial" panose="020B0604020202020204" pitchFamily="34" charset="0"/>
                        <a:ea typeface="Batang" panose="02030600000101010101" pitchFamily="18" charset="-127"/>
                        <a:cs typeface="+mn-cs"/>
                      </a:endParaRPr>
                    </a:p>
                  </a:txBody>
                  <a:tcPr marL="17780" marR="17780" marT="17777" marB="17777"/>
                </a:tc>
                <a:extLst>
                  <a:ext uri="{0D108BD9-81ED-4DB2-BD59-A6C34878D82A}">
                    <a16:rowId xmlns:a16="http://schemas.microsoft.com/office/drawing/2014/main" val="435848687"/>
                  </a:ext>
                </a:extLst>
              </a:tr>
              <a:tr h="372400">
                <a:tc>
                  <a:txBody>
                    <a:bodyPr/>
                    <a:lstStyle/>
                    <a:p>
                      <a:pPr marL="0" lvl="0" indent="0" algn="l">
                        <a:lnSpc>
                          <a:spcPts val="1200"/>
                        </a:lnSpc>
                        <a:spcAft>
                          <a:spcPts val="0"/>
                        </a:spcAft>
                      </a:pPr>
                      <a:r>
                        <a:rPr lang="en-GB" sz="1000" b="0" dirty="0">
                          <a:effectLst/>
                          <a:latin typeface="Arial" panose="020B0604020202020204" pitchFamily="34" charset="0"/>
                          <a:ea typeface="Batang" panose="02030600000101010101" pitchFamily="18" charset="-127"/>
                        </a:rPr>
                        <a:t>Study on evolution of Cellular IoT security for the 5G System  </a:t>
                      </a:r>
                      <a:endParaRPr lang="sv-SE" sz="1000" b="1" dirty="0">
                        <a:effectLst/>
                        <a:latin typeface="Arial" panose="020B0604020202020204" pitchFamily="34" charset="0"/>
                        <a:ea typeface="MS Mincho" panose="02020609040205080304" pitchFamily="49" charset="-128"/>
                      </a:endParaRPr>
                    </a:p>
                  </a:txBody>
                  <a:tcPr marL="17780" marR="17780" marT="17777" marB="17777"/>
                </a:tc>
                <a:tc>
                  <a:txBody>
                    <a:bodyPr/>
                    <a:lstStyle/>
                    <a:p>
                      <a:pPr marL="0" lvl="0" indent="0" algn="ctr">
                        <a:lnSpc>
                          <a:spcPts val="1200"/>
                        </a:lnSpc>
                        <a:spcAft>
                          <a:spcPts val="0"/>
                        </a:spcAft>
                      </a:pPr>
                      <a:r>
                        <a:rPr lang="en-US" sz="1000" b="0" dirty="0">
                          <a:effectLst/>
                          <a:latin typeface="Arial" panose="020B0604020202020204" pitchFamily="34" charset="0"/>
                          <a:ea typeface="MS Mincho" panose="02020609040205080304" pitchFamily="49" charset="-128"/>
                        </a:rPr>
                        <a:t>Henrik Normann </a:t>
                      </a:r>
                    </a:p>
                    <a:p>
                      <a:pPr marL="0" lvl="0" indent="0" algn="ctr">
                        <a:lnSpc>
                          <a:spcPts val="1200"/>
                        </a:lnSpc>
                        <a:spcAft>
                          <a:spcPts val="0"/>
                        </a:spcAft>
                      </a:pPr>
                      <a:r>
                        <a:rPr lang="en-US" sz="1000" b="0" dirty="0">
                          <a:effectLst/>
                          <a:latin typeface="Arial" panose="020B0604020202020204" pitchFamily="34" charset="0"/>
                          <a:ea typeface="MS Mincho" panose="02020609040205080304" pitchFamily="49" charset="-128"/>
                        </a:rPr>
                        <a:t>(Ericsson)</a:t>
                      </a:r>
                      <a:endParaRPr lang="sv-SE" sz="1000" b="1" dirty="0">
                        <a:effectLst/>
                        <a:latin typeface="Arial" panose="020B0604020202020204" pitchFamily="34" charset="0"/>
                        <a:ea typeface="MS Mincho" panose="02020609040205080304" pitchFamily="49" charset="-128"/>
                      </a:endParaRPr>
                    </a:p>
                  </a:txBody>
                  <a:tcPr marL="17780" marR="17780" marT="17777" marB="17777"/>
                </a:tc>
                <a:tc>
                  <a:txBody>
                    <a:bodyPr/>
                    <a:lstStyle/>
                    <a:p>
                      <a:pPr marL="0" lvl="0" indent="0" algn="ctr">
                        <a:lnSpc>
                          <a:spcPts val="1200"/>
                        </a:lnSpc>
                        <a:spcAft>
                          <a:spcPts val="0"/>
                        </a:spcAft>
                      </a:pPr>
                      <a:r>
                        <a:rPr lang="en-GB" sz="1000" b="0" dirty="0">
                          <a:effectLst/>
                          <a:latin typeface="Arial" panose="020B0604020202020204" pitchFamily="34" charset="0"/>
                          <a:ea typeface="Batang" panose="02030600000101010101" pitchFamily="18" charset="-127"/>
                        </a:rPr>
                        <a:t>FS_CIoT_sec_5G</a:t>
                      </a:r>
                      <a:endParaRPr lang="sv-SE" sz="1000" b="1" dirty="0">
                        <a:effectLst/>
                        <a:latin typeface="Arial" panose="020B0604020202020204" pitchFamily="34" charset="0"/>
                        <a:ea typeface="MS Mincho" panose="02020609040205080304" pitchFamily="49" charset="-128"/>
                      </a:endParaRPr>
                    </a:p>
                  </a:txBody>
                  <a:tcPr marL="17780" marR="17780" marT="17777" marB="17777"/>
                </a:tc>
                <a:tc>
                  <a:txBody>
                    <a:bodyPr/>
                    <a:lstStyle/>
                    <a:p>
                      <a:pPr marL="0" lv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80%</a:t>
                      </a:r>
                      <a:endParaRPr lang="sv-SE" sz="1000" b="1" dirty="0">
                        <a:effectLst/>
                        <a:latin typeface="Arial" panose="020B0604020202020204" pitchFamily="34" charset="0"/>
                        <a:ea typeface="MS Mincho" panose="02020609040205080304" pitchFamily="49" charset="-128"/>
                      </a:endParaRPr>
                    </a:p>
                  </a:txBody>
                  <a:tcPr marL="17780" marR="17780" marT="17777" marB="17777"/>
                </a:tc>
                <a:tc>
                  <a:txBody>
                    <a:bodyPr/>
                    <a:lstStyle/>
                    <a:p>
                      <a:pPr marL="0" lvl="0" indent="-349885" algn="ctr">
                        <a:lnSpc>
                          <a:spcPts val="1200"/>
                        </a:lnSpc>
                        <a:spcAft>
                          <a:spcPts val="0"/>
                        </a:spcAft>
                      </a:pPr>
                      <a:r>
                        <a:rPr lang="en-US" sz="1000" b="0" dirty="0">
                          <a:solidFill>
                            <a:srgbClr val="FF0000"/>
                          </a:solidFill>
                          <a:effectLst/>
                          <a:latin typeface="Arial" panose="020B0604020202020204" pitchFamily="34" charset="0"/>
                          <a:ea typeface="MS Mincho" panose="02020609040205080304" pitchFamily="49" charset="-128"/>
                        </a:rPr>
                        <a:t>90%</a:t>
                      </a:r>
                      <a:endParaRPr lang="sv-SE" sz="1000" b="1" dirty="0">
                        <a:solidFill>
                          <a:srgbClr val="FF0000"/>
                        </a:solidFill>
                        <a:effectLst/>
                        <a:latin typeface="Arial" panose="020B0604020202020204" pitchFamily="34" charset="0"/>
                        <a:ea typeface="MS Mincho" panose="02020609040205080304" pitchFamily="49" charset="-128"/>
                      </a:endParaRPr>
                    </a:p>
                  </a:txBody>
                  <a:tcPr marL="17780" marR="17780" marT="17777" marB="17777"/>
                </a:tc>
                <a:tc>
                  <a:txBody>
                    <a:bodyPr/>
                    <a:lstStyle/>
                    <a:p>
                      <a:pPr marL="0" lv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Sep 19</a:t>
                      </a:r>
                      <a:endParaRPr lang="sv-SE" sz="1000" b="1" dirty="0">
                        <a:effectLst/>
                        <a:latin typeface="Arial" panose="020B0604020202020204" pitchFamily="34" charset="0"/>
                        <a:ea typeface="MS Mincho" panose="02020609040205080304" pitchFamily="49" charset="-128"/>
                      </a:endParaRPr>
                    </a:p>
                  </a:txBody>
                  <a:tcPr marL="17780" marR="17780" marT="17777" marB="17777"/>
                </a:tc>
                <a:tc>
                  <a:txBody>
                    <a:bodyPr/>
                    <a:lstStyle/>
                    <a:p>
                      <a:pPr marL="0" lvl="0" indent="-349885" algn="ctr">
                        <a:lnSpc>
                          <a:spcPts val="1200"/>
                        </a:lnSpc>
                        <a:spcAft>
                          <a:spcPts val="0"/>
                        </a:spcAft>
                      </a:pPr>
                      <a:r>
                        <a:rPr lang="en-US" sz="1000" b="0" dirty="0">
                          <a:solidFill>
                            <a:srgbClr val="FF0000"/>
                          </a:solidFill>
                          <a:effectLst/>
                          <a:latin typeface="Arial" panose="020B0604020202020204" pitchFamily="34" charset="0"/>
                          <a:ea typeface="MS Mincho" panose="02020609040205080304" pitchFamily="49" charset="-128"/>
                        </a:rPr>
                        <a:t>Dec 19 </a:t>
                      </a:r>
                      <a:endParaRPr lang="sv-SE" sz="1000" b="1" dirty="0">
                        <a:solidFill>
                          <a:srgbClr val="FF0000"/>
                        </a:solidFill>
                        <a:effectLst/>
                        <a:latin typeface="Arial" panose="020B0604020202020204" pitchFamily="34" charset="0"/>
                        <a:ea typeface="MS Mincho" panose="02020609040205080304" pitchFamily="49" charset="-128"/>
                      </a:endParaRPr>
                    </a:p>
                  </a:txBody>
                  <a:tcPr marL="17780" marR="17780" marT="17777" marB="17777"/>
                </a:tc>
                <a:tc>
                  <a:txBody>
                    <a:bodyPr/>
                    <a:lstStyle/>
                    <a:p>
                      <a:pPr marL="0" lv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SP-180440</a:t>
                      </a:r>
                      <a:endParaRPr lang="sv-SE" sz="1000" b="1" dirty="0">
                        <a:effectLst/>
                        <a:latin typeface="Arial" panose="020B0604020202020204" pitchFamily="34" charset="0"/>
                        <a:ea typeface="MS Mincho" panose="02020609040205080304" pitchFamily="49" charset="-128"/>
                      </a:endParaRPr>
                    </a:p>
                  </a:txBody>
                  <a:tcPr marL="17780" marR="17780" marT="17777" marB="17777"/>
                </a:tc>
                <a:tc>
                  <a:txBody>
                    <a:bodyPr/>
                    <a:lstStyle/>
                    <a:p>
                      <a:pPr marL="0" lv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TR 33.861</a:t>
                      </a:r>
                      <a:endParaRPr lang="sv-SE" sz="1000" b="1" dirty="0">
                        <a:effectLst/>
                        <a:latin typeface="Arial" panose="020B0604020202020204" pitchFamily="34" charset="0"/>
                        <a:ea typeface="MS Mincho" panose="02020609040205080304" pitchFamily="49" charset="-128"/>
                      </a:endParaRPr>
                    </a:p>
                  </a:txBody>
                  <a:tcPr marL="17780" marR="17780" marT="17777" marB="17777"/>
                </a:tc>
                <a:tc>
                  <a:txBody>
                    <a:bodyPr/>
                    <a:lstStyle/>
                    <a:p>
                      <a:pPr marL="0" lv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16</a:t>
                      </a:r>
                      <a:endParaRPr lang="sv-SE" sz="1000" b="1" dirty="0">
                        <a:effectLst/>
                        <a:latin typeface="Arial" panose="020B0604020202020204" pitchFamily="34" charset="0"/>
                        <a:ea typeface="MS Mincho" panose="02020609040205080304" pitchFamily="49" charset="-128"/>
                      </a:endParaRPr>
                    </a:p>
                  </a:txBody>
                  <a:tcPr marL="17780" marR="17780" marT="17777" marB="17777"/>
                </a:tc>
                <a:extLst>
                  <a:ext uri="{0D108BD9-81ED-4DB2-BD59-A6C34878D82A}">
                    <a16:rowId xmlns:a16="http://schemas.microsoft.com/office/drawing/2014/main" val="2254922684"/>
                  </a:ext>
                </a:extLst>
              </a:tr>
              <a:tr h="372400">
                <a:tc>
                  <a:txBody>
                    <a:bodyPr/>
                    <a:lstStyle/>
                    <a:p>
                      <a:pPr marL="0" lvl="0" indent="0" algn="l" defTabSz="895350">
                        <a:lnSpc>
                          <a:spcPts val="1200"/>
                        </a:lnSpc>
                        <a:spcAft>
                          <a:spcPts val="0"/>
                        </a:spcAft>
                        <a:tabLst>
                          <a:tab pos="895350" algn="l"/>
                        </a:tabLst>
                      </a:pPr>
                      <a:r>
                        <a:rPr lang="en-GB" sz="1000" b="0" dirty="0" err="1">
                          <a:effectLst/>
                          <a:latin typeface="Arial" panose="020B0604020202020204" pitchFamily="34" charset="0"/>
                          <a:ea typeface="Batang" panose="02030600000101010101" pitchFamily="18" charset="-127"/>
                        </a:rPr>
                        <a:t>eMCSec</a:t>
                      </a:r>
                      <a:r>
                        <a:rPr lang="en-GB" sz="1000" b="0" dirty="0">
                          <a:effectLst/>
                          <a:latin typeface="Arial" panose="020B0604020202020204" pitchFamily="34" charset="0"/>
                          <a:ea typeface="Batang" panose="02030600000101010101" pitchFamily="18" charset="-127"/>
                        </a:rPr>
                        <a:t> R16 security</a:t>
                      </a:r>
                      <a:endParaRPr lang="sv-SE" sz="1000" b="1" dirty="0">
                        <a:effectLst/>
                        <a:latin typeface="Arial" panose="020B0604020202020204" pitchFamily="34" charset="0"/>
                        <a:ea typeface="MS Mincho" panose="02020609040205080304" pitchFamily="49" charset="-128"/>
                      </a:endParaRPr>
                    </a:p>
                  </a:txBody>
                  <a:tcPr marL="17780" marR="17780" marT="17777" marB="17777"/>
                </a:tc>
                <a:tc>
                  <a:txBody>
                    <a:bodyPr/>
                    <a:lstStyle/>
                    <a:p>
                      <a:pPr marL="0" lv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Tim Woodward</a:t>
                      </a:r>
                    </a:p>
                    <a:p>
                      <a:pPr marL="0" lv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(Motorola)</a:t>
                      </a:r>
                      <a:endParaRPr lang="sv-SE" sz="1000" b="1" dirty="0">
                        <a:effectLst/>
                        <a:latin typeface="Arial" panose="020B0604020202020204" pitchFamily="34" charset="0"/>
                        <a:ea typeface="MS Mincho" panose="02020609040205080304" pitchFamily="49" charset="-128"/>
                      </a:endParaRPr>
                    </a:p>
                  </a:txBody>
                  <a:tcPr marL="17780" marR="17780" marT="17777" marB="17777"/>
                </a:tc>
                <a:tc>
                  <a:txBody>
                    <a:bodyPr/>
                    <a:lstStyle/>
                    <a:p>
                      <a:pPr marL="0" lvl="0" indent="0" algn="ctr">
                        <a:lnSpc>
                          <a:spcPts val="1200"/>
                        </a:lnSpc>
                        <a:spcAft>
                          <a:spcPts val="0"/>
                        </a:spcAft>
                      </a:pPr>
                      <a:r>
                        <a:rPr lang="en-GB" sz="1000" b="0" dirty="0">
                          <a:effectLst/>
                          <a:latin typeface="Arial" panose="020B0604020202020204" pitchFamily="34" charset="0"/>
                          <a:ea typeface="Batang" panose="02030600000101010101" pitchFamily="18" charset="-127"/>
                        </a:rPr>
                        <a:t>MCXSec</a:t>
                      </a:r>
                      <a:endParaRPr lang="sv-SE" sz="1000" b="1" dirty="0">
                        <a:effectLst/>
                        <a:latin typeface="Arial" panose="020B0604020202020204" pitchFamily="34" charset="0"/>
                        <a:ea typeface="MS Mincho" panose="02020609040205080304" pitchFamily="49" charset="-128"/>
                      </a:endParaRPr>
                    </a:p>
                  </a:txBody>
                  <a:tcPr marL="17780" marR="17780" marT="17777" marB="17777"/>
                </a:tc>
                <a:tc>
                  <a:txBody>
                    <a:bodyPr/>
                    <a:lstStyle/>
                    <a:p>
                      <a:pPr marL="0" lv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45%</a:t>
                      </a:r>
                      <a:endParaRPr lang="sv-SE" sz="1000" b="1" dirty="0">
                        <a:effectLst/>
                        <a:latin typeface="Arial" panose="020B0604020202020204" pitchFamily="34" charset="0"/>
                        <a:ea typeface="MS Mincho" panose="02020609040205080304" pitchFamily="49" charset="-128"/>
                      </a:endParaRPr>
                    </a:p>
                  </a:txBody>
                  <a:tcPr marL="17780" marR="17780" marT="17777" marB="17777"/>
                </a:tc>
                <a:tc>
                  <a:txBody>
                    <a:bodyPr/>
                    <a:lstStyle/>
                    <a:p>
                      <a:pPr marL="0" lvl="0" indent="-349885" algn="ctr">
                        <a:lnSpc>
                          <a:spcPts val="1200"/>
                        </a:lnSpc>
                        <a:spcAft>
                          <a:spcPts val="0"/>
                        </a:spcAft>
                      </a:pPr>
                      <a:r>
                        <a:rPr lang="en-US" sz="1000" b="0" dirty="0">
                          <a:solidFill>
                            <a:schemeClr val="tx1"/>
                          </a:solidFill>
                          <a:effectLst/>
                          <a:latin typeface="Arial" panose="020B0604020202020204" pitchFamily="34" charset="0"/>
                          <a:ea typeface="MS Mincho" panose="02020609040205080304" pitchFamily="49" charset="-128"/>
                        </a:rPr>
                        <a:t>45%</a:t>
                      </a:r>
                      <a:endParaRPr lang="sv-SE" sz="1000" b="1" dirty="0">
                        <a:solidFill>
                          <a:schemeClr val="tx1"/>
                        </a:solidFill>
                        <a:effectLst/>
                        <a:latin typeface="Arial" panose="020B0604020202020204" pitchFamily="34" charset="0"/>
                        <a:ea typeface="MS Mincho" panose="02020609040205080304" pitchFamily="49" charset="-128"/>
                      </a:endParaRPr>
                    </a:p>
                  </a:txBody>
                  <a:tcPr marL="17780" marR="17780" marT="17777" marB="17777"/>
                </a:tc>
                <a:tc>
                  <a:txBody>
                    <a:bodyPr/>
                    <a:lstStyle/>
                    <a:p>
                      <a:pPr marL="0" lvl="0" indent="-349885" algn="ctr">
                        <a:lnSpc>
                          <a:spcPts val="1200"/>
                        </a:lnSpc>
                        <a:spcAft>
                          <a:spcPts val="0"/>
                        </a:spcAft>
                      </a:pPr>
                      <a:r>
                        <a:rPr lang="en-US" sz="1000" b="0">
                          <a:effectLst/>
                          <a:latin typeface="Arial" panose="020B0604020202020204" pitchFamily="34" charset="0"/>
                          <a:ea typeface="MS Mincho" panose="02020609040205080304" pitchFamily="49" charset="-128"/>
                        </a:rPr>
                        <a:t>Sep 19</a:t>
                      </a:r>
                      <a:endParaRPr lang="sv-SE" sz="1000" b="1">
                        <a:effectLst/>
                        <a:latin typeface="Arial" panose="020B0604020202020204" pitchFamily="34" charset="0"/>
                        <a:ea typeface="MS Mincho" panose="02020609040205080304" pitchFamily="49" charset="-128"/>
                      </a:endParaRPr>
                    </a:p>
                  </a:txBody>
                  <a:tcPr marL="17780" marR="17780" marT="17777" marB="17777"/>
                </a:tc>
                <a:tc>
                  <a:txBody>
                    <a:bodyPr/>
                    <a:lstStyle/>
                    <a:p>
                      <a:pPr marL="0" lvl="0" indent="-349885" algn="ctr">
                        <a:lnSpc>
                          <a:spcPts val="1200"/>
                        </a:lnSpc>
                        <a:spcAft>
                          <a:spcPts val="0"/>
                        </a:spcAft>
                      </a:pPr>
                      <a:r>
                        <a:rPr lang="en-US" sz="1000" b="0" dirty="0">
                          <a:solidFill>
                            <a:srgbClr val="FF0000"/>
                          </a:solidFill>
                          <a:effectLst/>
                          <a:latin typeface="Arial" panose="020B0604020202020204" pitchFamily="34" charset="0"/>
                          <a:ea typeface="MS Mincho" panose="02020609040205080304" pitchFamily="49" charset="-128"/>
                        </a:rPr>
                        <a:t>Dec 19</a:t>
                      </a:r>
                      <a:r>
                        <a:rPr lang="en-US" sz="1000" b="0" dirty="0">
                          <a:effectLst/>
                          <a:latin typeface="Arial" panose="020B0604020202020204" pitchFamily="34" charset="0"/>
                          <a:ea typeface="MS Mincho" panose="02020609040205080304" pitchFamily="49" charset="-128"/>
                        </a:rPr>
                        <a:t> </a:t>
                      </a:r>
                      <a:endParaRPr lang="sv-SE" sz="1000" b="1" dirty="0">
                        <a:effectLst/>
                        <a:latin typeface="Arial" panose="020B0604020202020204" pitchFamily="34" charset="0"/>
                        <a:ea typeface="MS Mincho" panose="02020609040205080304" pitchFamily="49" charset="-128"/>
                      </a:endParaRPr>
                    </a:p>
                  </a:txBody>
                  <a:tcPr marL="17780" marR="17780" marT="17777" marB="17777"/>
                </a:tc>
                <a:tc>
                  <a:txBody>
                    <a:bodyPr/>
                    <a:lstStyle/>
                    <a:p>
                      <a:pPr marL="0" lv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SP-180439</a:t>
                      </a:r>
                      <a:endParaRPr lang="sv-SE" sz="1000" b="1" dirty="0">
                        <a:effectLst/>
                        <a:latin typeface="Arial" panose="020B0604020202020204" pitchFamily="34" charset="0"/>
                        <a:ea typeface="MS Mincho" panose="02020609040205080304" pitchFamily="49" charset="-128"/>
                      </a:endParaRPr>
                    </a:p>
                  </a:txBody>
                  <a:tcPr marL="17780" marR="17780" marT="17777" marB="17777"/>
                </a:tc>
                <a:tc>
                  <a:txBody>
                    <a:bodyPr/>
                    <a:lstStyle/>
                    <a:p>
                      <a:pPr marL="0" lv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CRs to TS 33.180</a:t>
                      </a:r>
                      <a:endParaRPr lang="sv-SE" sz="1000" b="1" dirty="0">
                        <a:effectLst/>
                        <a:latin typeface="Arial" panose="020B0604020202020204" pitchFamily="34" charset="0"/>
                        <a:ea typeface="MS Mincho" panose="02020609040205080304" pitchFamily="49" charset="-128"/>
                      </a:endParaRPr>
                    </a:p>
                  </a:txBody>
                  <a:tcPr marL="17780" marR="17780" marT="17777" marB="17777"/>
                </a:tc>
                <a:tc>
                  <a:txBody>
                    <a:bodyPr/>
                    <a:lstStyle/>
                    <a:p>
                      <a:pPr marL="0" lv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16</a:t>
                      </a:r>
                      <a:endParaRPr lang="sv-SE" sz="1000" b="1" dirty="0">
                        <a:effectLst/>
                        <a:latin typeface="Arial" panose="020B0604020202020204" pitchFamily="34" charset="0"/>
                        <a:ea typeface="MS Mincho" panose="02020609040205080304" pitchFamily="49" charset="-128"/>
                      </a:endParaRPr>
                    </a:p>
                  </a:txBody>
                  <a:tcPr marL="17780" marR="17780" marT="17777" marB="17777"/>
                </a:tc>
                <a:extLst>
                  <a:ext uri="{0D108BD9-81ED-4DB2-BD59-A6C34878D82A}">
                    <a16:rowId xmlns:a16="http://schemas.microsoft.com/office/drawing/2014/main" val="4006240667"/>
                  </a:ext>
                </a:extLst>
              </a:tr>
              <a:tr h="494919">
                <a:tc>
                  <a:txBody>
                    <a:bodyPr/>
                    <a:lstStyle/>
                    <a:p>
                      <a:pPr marL="0" lvl="0" indent="0" algn="l">
                        <a:lnSpc>
                          <a:spcPts val="1200"/>
                        </a:lnSpc>
                        <a:spcAft>
                          <a:spcPts val="0"/>
                        </a:spcAft>
                      </a:pPr>
                      <a:r>
                        <a:rPr lang="en-GB" sz="1000" b="0" dirty="0">
                          <a:effectLst/>
                          <a:latin typeface="Arial" panose="020B0604020202020204" pitchFamily="34" charset="0"/>
                          <a:ea typeface="Batang" panose="02030600000101010101" pitchFamily="18" charset="-127"/>
                        </a:rPr>
                        <a:t>New Study on Security Aspects of the 5G Service Based Architecture</a:t>
                      </a:r>
                      <a:endParaRPr lang="sv-SE" sz="1000" b="1" dirty="0">
                        <a:effectLst/>
                        <a:latin typeface="Arial" panose="020B0604020202020204" pitchFamily="34" charset="0"/>
                        <a:ea typeface="MS Mincho" panose="02020609040205080304" pitchFamily="49" charset="-128"/>
                      </a:endParaRPr>
                    </a:p>
                  </a:txBody>
                  <a:tcPr marL="17780" marR="17780" marT="17777" marB="17777"/>
                </a:tc>
                <a:tc>
                  <a:txBody>
                    <a:bodyPr/>
                    <a:lstStyle/>
                    <a:p>
                      <a:pPr marL="0" lv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Christine Jost</a:t>
                      </a:r>
                    </a:p>
                    <a:p>
                      <a:pPr marL="0" lv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(Ericsson)</a:t>
                      </a:r>
                      <a:endParaRPr lang="sv-SE" sz="1000" b="1" dirty="0">
                        <a:effectLst/>
                        <a:latin typeface="Arial" panose="020B0604020202020204" pitchFamily="34" charset="0"/>
                        <a:ea typeface="MS Mincho" panose="02020609040205080304" pitchFamily="49" charset="-128"/>
                      </a:endParaRPr>
                    </a:p>
                  </a:txBody>
                  <a:tcPr marL="17780" marR="17780" marT="17777" marB="17777"/>
                </a:tc>
                <a:tc>
                  <a:txBody>
                    <a:bodyPr/>
                    <a:lstStyle/>
                    <a:p>
                      <a:pPr marL="0" lvl="0" indent="-349885" algn="ctr">
                        <a:lnSpc>
                          <a:spcPts val="1200"/>
                        </a:lnSpc>
                        <a:spcAft>
                          <a:spcPts val="0"/>
                        </a:spcAft>
                      </a:pPr>
                      <a:r>
                        <a:rPr lang="en-GB" sz="1000" b="0">
                          <a:effectLst/>
                          <a:latin typeface="Arial" panose="020B0604020202020204" pitchFamily="34" charset="0"/>
                          <a:ea typeface="Batang" panose="02030600000101010101" pitchFamily="18" charset="-127"/>
                        </a:rPr>
                        <a:t>FS_SBA-Sec</a:t>
                      </a:r>
                      <a:endParaRPr lang="sv-SE" sz="1000" b="1">
                        <a:effectLst/>
                        <a:latin typeface="Arial" panose="020B0604020202020204" pitchFamily="34" charset="0"/>
                        <a:ea typeface="MS Mincho" panose="02020609040205080304" pitchFamily="49" charset="-128"/>
                      </a:endParaRPr>
                    </a:p>
                  </a:txBody>
                  <a:tcPr marL="17780" marR="17780" marT="17777" marB="17777"/>
                </a:tc>
                <a:tc>
                  <a:txBody>
                    <a:bodyPr/>
                    <a:lstStyle/>
                    <a:p>
                      <a:pPr marL="0" lv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75%</a:t>
                      </a:r>
                      <a:endParaRPr lang="sv-SE" sz="1000" b="1" dirty="0">
                        <a:effectLst/>
                        <a:latin typeface="Arial" panose="020B0604020202020204" pitchFamily="34" charset="0"/>
                        <a:ea typeface="MS Mincho" panose="02020609040205080304" pitchFamily="49" charset="-128"/>
                      </a:endParaRPr>
                    </a:p>
                  </a:txBody>
                  <a:tcPr marL="17780" marR="17780" marT="17777" marB="17777"/>
                </a:tc>
                <a:tc>
                  <a:txBody>
                    <a:bodyPr/>
                    <a:lstStyle/>
                    <a:p>
                      <a:pPr marL="0" lvl="0" indent="-349885" algn="ctr">
                        <a:lnSpc>
                          <a:spcPts val="1200"/>
                        </a:lnSpc>
                        <a:spcAft>
                          <a:spcPts val="0"/>
                        </a:spcAft>
                      </a:pPr>
                      <a:r>
                        <a:rPr lang="en-US" sz="1000" b="0" dirty="0">
                          <a:solidFill>
                            <a:srgbClr val="FF0000"/>
                          </a:solidFill>
                          <a:effectLst/>
                          <a:latin typeface="Arial" panose="020B0604020202020204" pitchFamily="34" charset="0"/>
                          <a:ea typeface="MS Mincho" panose="02020609040205080304" pitchFamily="49" charset="-128"/>
                        </a:rPr>
                        <a:t>80%</a:t>
                      </a:r>
                      <a:endParaRPr lang="sv-SE" sz="1000" b="1" dirty="0">
                        <a:solidFill>
                          <a:srgbClr val="FF0000"/>
                        </a:solidFill>
                        <a:effectLst/>
                        <a:latin typeface="Arial" panose="020B0604020202020204" pitchFamily="34" charset="0"/>
                        <a:ea typeface="MS Mincho" panose="02020609040205080304" pitchFamily="49" charset="-128"/>
                      </a:endParaRPr>
                    </a:p>
                  </a:txBody>
                  <a:tcPr marL="17780" marR="17780" marT="17777" marB="17777"/>
                </a:tc>
                <a:tc>
                  <a:txBody>
                    <a:bodyPr/>
                    <a:lstStyle/>
                    <a:p>
                      <a:pPr marL="0" lvl="0" indent="-349885" algn="ctr">
                        <a:lnSpc>
                          <a:spcPts val="1200"/>
                        </a:lnSpc>
                        <a:spcAft>
                          <a:spcPts val="0"/>
                        </a:spcAft>
                      </a:pPr>
                      <a:r>
                        <a:rPr lang="en-US" sz="1000" b="0">
                          <a:effectLst/>
                          <a:latin typeface="Arial" panose="020B0604020202020204" pitchFamily="34" charset="0"/>
                          <a:ea typeface="MS Mincho" panose="02020609040205080304" pitchFamily="49" charset="-128"/>
                        </a:rPr>
                        <a:t>Sep 19</a:t>
                      </a:r>
                      <a:endParaRPr lang="sv-SE" sz="1000" b="1">
                        <a:effectLst/>
                        <a:latin typeface="Arial" panose="020B0604020202020204" pitchFamily="34" charset="0"/>
                        <a:ea typeface="MS Mincho" panose="02020609040205080304" pitchFamily="49" charset="-128"/>
                      </a:endParaRPr>
                    </a:p>
                  </a:txBody>
                  <a:tcPr marL="17780" marR="17780" marT="17777" marB="17777"/>
                </a:tc>
                <a:tc>
                  <a:txBody>
                    <a:bodyPr/>
                    <a:lstStyle/>
                    <a:p>
                      <a:pPr marL="0" lvl="0" indent="-349885" algn="ctr">
                        <a:lnSpc>
                          <a:spcPts val="1200"/>
                        </a:lnSpc>
                        <a:spcAft>
                          <a:spcPts val="0"/>
                        </a:spcAft>
                      </a:pPr>
                      <a:r>
                        <a:rPr lang="en-US" sz="1000" b="0" dirty="0">
                          <a:solidFill>
                            <a:srgbClr val="FF0000"/>
                          </a:solidFill>
                          <a:effectLst/>
                          <a:latin typeface="Arial" panose="020B0604020202020204" pitchFamily="34" charset="0"/>
                          <a:ea typeface="MS Mincho" panose="02020609040205080304" pitchFamily="49" charset="-128"/>
                        </a:rPr>
                        <a:t>Dec 19</a:t>
                      </a:r>
                      <a:r>
                        <a:rPr lang="en-US" sz="1000" b="0" dirty="0">
                          <a:effectLst/>
                          <a:latin typeface="Arial" panose="020B0604020202020204" pitchFamily="34" charset="0"/>
                          <a:ea typeface="MS Mincho" panose="02020609040205080304" pitchFamily="49" charset="-128"/>
                        </a:rPr>
                        <a:t> </a:t>
                      </a:r>
                      <a:endParaRPr lang="sv-SE" sz="1000" b="1" dirty="0">
                        <a:effectLst/>
                        <a:latin typeface="Arial" panose="020B0604020202020204" pitchFamily="34" charset="0"/>
                        <a:ea typeface="MS Mincho" panose="02020609040205080304" pitchFamily="49" charset="-128"/>
                      </a:endParaRPr>
                    </a:p>
                  </a:txBody>
                  <a:tcPr marL="17780" marR="17780" marT="17777" marB="17777"/>
                </a:tc>
                <a:tc>
                  <a:txBody>
                    <a:bodyPr/>
                    <a:lstStyle/>
                    <a:p>
                      <a:pPr marL="0" lvl="0" indent="-349885" algn="ctr">
                        <a:lnSpc>
                          <a:spcPts val="1200"/>
                        </a:lnSpc>
                        <a:spcAft>
                          <a:spcPts val="0"/>
                        </a:spcAft>
                      </a:pPr>
                      <a:r>
                        <a:rPr lang="en-US" sz="1000" b="0">
                          <a:effectLst/>
                          <a:latin typeface="Arial" panose="020B0604020202020204" pitchFamily="34" charset="0"/>
                          <a:ea typeface="MS Mincho" panose="02020609040205080304" pitchFamily="49" charset="-128"/>
                        </a:rPr>
                        <a:t>SP-180441</a:t>
                      </a:r>
                      <a:endParaRPr lang="sv-SE" sz="1000" b="1">
                        <a:effectLst/>
                        <a:latin typeface="Arial" panose="020B0604020202020204" pitchFamily="34" charset="0"/>
                        <a:ea typeface="MS Mincho" panose="02020609040205080304" pitchFamily="49" charset="-128"/>
                      </a:endParaRPr>
                    </a:p>
                  </a:txBody>
                  <a:tcPr marL="17780" marR="17780" marT="17777" marB="17777"/>
                </a:tc>
                <a:tc>
                  <a:txBody>
                    <a:bodyPr/>
                    <a:lstStyle/>
                    <a:p>
                      <a:pPr marL="0" lv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TR 33.855</a:t>
                      </a:r>
                      <a:endParaRPr lang="sv-SE" sz="1000" b="1" dirty="0">
                        <a:effectLst/>
                        <a:latin typeface="Arial" panose="020B0604020202020204" pitchFamily="34" charset="0"/>
                        <a:ea typeface="MS Mincho" panose="02020609040205080304" pitchFamily="49" charset="-128"/>
                      </a:endParaRPr>
                    </a:p>
                  </a:txBody>
                  <a:tcPr marL="17780" marR="17780" marT="17777" marB="17777"/>
                </a:tc>
                <a:tc>
                  <a:txBody>
                    <a:bodyPr/>
                    <a:lstStyle/>
                    <a:p>
                      <a:pPr marL="0" lv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15 </a:t>
                      </a:r>
                      <a:r>
                        <a:rPr lang="en-US" sz="1000" b="0" dirty="0">
                          <a:effectLst/>
                          <a:latin typeface="Arial" panose="020B0604020202020204" pitchFamily="34" charset="0"/>
                          <a:ea typeface="MS Mincho" panose="02020609040205080304" pitchFamily="49" charset="-128"/>
                          <a:sym typeface="Wingdings" panose="05000000000000000000" pitchFamily="2" charset="2"/>
                        </a:rPr>
                        <a:t></a:t>
                      </a:r>
                      <a:r>
                        <a:rPr lang="en-US" sz="1000" b="0" dirty="0">
                          <a:effectLst/>
                          <a:latin typeface="Arial" panose="020B0604020202020204" pitchFamily="34" charset="0"/>
                          <a:ea typeface="MS Mincho" panose="02020609040205080304" pitchFamily="49" charset="-128"/>
                        </a:rPr>
                        <a:t> 16</a:t>
                      </a:r>
                      <a:endParaRPr lang="sv-SE" sz="1000" b="1" dirty="0">
                        <a:effectLst/>
                        <a:latin typeface="Arial" panose="020B0604020202020204" pitchFamily="34" charset="0"/>
                        <a:ea typeface="MS Mincho" panose="02020609040205080304" pitchFamily="49" charset="-128"/>
                      </a:endParaRPr>
                    </a:p>
                  </a:txBody>
                  <a:tcPr marL="17780" marR="17780" marT="17777" marB="17777"/>
                </a:tc>
                <a:extLst>
                  <a:ext uri="{0D108BD9-81ED-4DB2-BD59-A6C34878D82A}">
                    <a16:rowId xmlns:a16="http://schemas.microsoft.com/office/drawing/2014/main" val="2026368276"/>
                  </a:ext>
                </a:extLst>
              </a:tr>
              <a:tr h="202485">
                <a:tc>
                  <a:txBody>
                    <a:bodyPr/>
                    <a:lstStyle/>
                    <a:p>
                      <a:pPr marL="0" lvl="0" indent="0" algn="l" defTabSz="914400" rtl="0" eaLnBrk="1" latinLnBrk="0" hangingPunct="1">
                        <a:lnSpc>
                          <a:spcPts val="1200"/>
                        </a:lnSpc>
                        <a:spcAft>
                          <a:spcPts val="0"/>
                        </a:spcAft>
                      </a:pPr>
                      <a:r>
                        <a:rPr lang="sv-SE" sz="1000" b="0" kern="1200" dirty="0">
                          <a:solidFill>
                            <a:schemeClr val="dk1"/>
                          </a:solidFill>
                          <a:effectLst/>
                          <a:latin typeface="Arial" panose="020B0604020202020204" pitchFamily="34" charset="0"/>
                          <a:ea typeface="Batang" panose="02030600000101010101" pitchFamily="18" charset="-127"/>
                          <a:cs typeface="+mn-cs"/>
                        </a:rPr>
                        <a:t>Security of URLLC for 5GS</a:t>
                      </a:r>
                    </a:p>
                  </a:txBody>
                  <a:tcPr marL="17780" marR="17780" marT="17780" marB="17780"/>
                </a:tc>
                <a:tc>
                  <a:txBody>
                    <a:bodyPr/>
                    <a:lstStyle/>
                    <a:p>
                      <a:pPr marL="0" lvl="0" indent="0" algn="l" defTabSz="914400" rtl="0" eaLnBrk="1" latinLnBrk="0" hangingPunct="1">
                        <a:lnSpc>
                          <a:spcPts val="1200"/>
                        </a:lnSpc>
                        <a:spcAft>
                          <a:spcPts val="0"/>
                        </a:spcAft>
                      </a:pPr>
                      <a:r>
                        <a:rPr lang="sv-SE" sz="1000" b="0" kern="1200" dirty="0">
                          <a:solidFill>
                            <a:schemeClr val="dk1"/>
                          </a:solidFill>
                          <a:effectLst/>
                          <a:latin typeface="Arial" panose="020B0604020202020204" pitchFamily="34" charset="0"/>
                          <a:ea typeface="Batang" panose="02030600000101010101" pitchFamily="18" charset="-127"/>
                          <a:cs typeface="+mn-cs"/>
                        </a:rPr>
                        <a:t>Rong,Wu (Huawei)</a:t>
                      </a:r>
                    </a:p>
                  </a:txBody>
                  <a:tcPr marL="17780" marR="17780" marT="17780" marB="17780"/>
                </a:tc>
                <a:tc>
                  <a:txBody>
                    <a:bodyPr/>
                    <a:lstStyle/>
                    <a:p>
                      <a:pPr marL="0" lvl="0" indent="0" algn="l" defTabSz="914400" rtl="0" eaLnBrk="1" latinLnBrk="0" hangingPunct="1">
                        <a:lnSpc>
                          <a:spcPts val="1200"/>
                        </a:lnSpc>
                        <a:spcAft>
                          <a:spcPts val="0"/>
                        </a:spcAft>
                      </a:pPr>
                      <a:r>
                        <a:rPr lang="sv-SE" sz="1000" b="0" kern="1200" dirty="0">
                          <a:solidFill>
                            <a:schemeClr val="dk1"/>
                          </a:solidFill>
                          <a:effectLst/>
                          <a:latin typeface="Arial" panose="020B0604020202020204" pitchFamily="34" charset="0"/>
                          <a:ea typeface="Batang" panose="02030600000101010101" pitchFamily="18" charset="-127"/>
                          <a:cs typeface="+mn-cs"/>
                        </a:rPr>
                        <a:t>5G_URLLC_SEC</a:t>
                      </a:r>
                    </a:p>
                  </a:txBody>
                  <a:tcPr marL="17780" marR="17780" marT="17780" marB="17780"/>
                </a:tc>
                <a:tc>
                  <a:txBody>
                    <a:bodyPr/>
                    <a:lstStyle/>
                    <a:p>
                      <a:pPr marL="0" lvl="0" indent="0" algn="ctr" defTabSz="914400" rtl="0" eaLnBrk="1" latinLnBrk="0" hangingPunct="1">
                        <a:lnSpc>
                          <a:spcPts val="1200"/>
                        </a:lnSpc>
                        <a:spcAft>
                          <a:spcPts val="0"/>
                        </a:spcAft>
                      </a:pPr>
                      <a:r>
                        <a:rPr lang="en-GB" sz="1000" b="0" kern="1200" dirty="0">
                          <a:solidFill>
                            <a:schemeClr val="dk1"/>
                          </a:solidFill>
                          <a:effectLst/>
                          <a:latin typeface="Arial" panose="020B0604020202020204" pitchFamily="34" charset="0"/>
                          <a:ea typeface="Batang" panose="02030600000101010101" pitchFamily="18" charset="-127"/>
                          <a:cs typeface="+mn-cs"/>
                        </a:rPr>
                        <a:t> </a:t>
                      </a:r>
                      <a:endParaRPr lang="sv-SE" sz="1000" b="0" kern="1200" dirty="0">
                        <a:solidFill>
                          <a:schemeClr val="dk1"/>
                        </a:solidFill>
                        <a:effectLst/>
                        <a:latin typeface="Arial" panose="020B0604020202020204" pitchFamily="34" charset="0"/>
                        <a:ea typeface="Batang" panose="02030600000101010101" pitchFamily="18" charset="-127"/>
                        <a:cs typeface="+mn-cs"/>
                      </a:endParaRPr>
                    </a:p>
                  </a:txBody>
                  <a:tcPr marL="17780" marR="17780" marT="17780" marB="17780"/>
                </a:tc>
                <a:tc>
                  <a:txBody>
                    <a:bodyPr/>
                    <a:lstStyle/>
                    <a:p>
                      <a:pPr marL="0" lvl="0" indent="0" algn="ctr" defTabSz="914400" rtl="0" eaLnBrk="1" latinLnBrk="0" hangingPunct="1">
                        <a:lnSpc>
                          <a:spcPts val="1200"/>
                        </a:lnSpc>
                        <a:spcAft>
                          <a:spcPts val="0"/>
                        </a:spcAft>
                      </a:pPr>
                      <a:r>
                        <a:rPr lang="en-GB" sz="1000" b="0" kern="1200" dirty="0">
                          <a:solidFill>
                            <a:srgbClr val="FF0000"/>
                          </a:solidFill>
                          <a:effectLst/>
                          <a:latin typeface="Arial" panose="020B0604020202020204" pitchFamily="34" charset="0"/>
                          <a:ea typeface="Batang" panose="02030600000101010101" pitchFamily="18" charset="-127"/>
                          <a:cs typeface="+mn-cs"/>
                        </a:rPr>
                        <a:t>30%</a:t>
                      </a:r>
                      <a:endParaRPr lang="sv-SE" sz="1000" b="0" kern="1200" dirty="0">
                        <a:solidFill>
                          <a:srgbClr val="FF0000"/>
                        </a:solidFill>
                        <a:effectLst/>
                        <a:latin typeface="Arial" panose="020B0604020202020204" pitchFamily="34" charset="0"/>
                        <a:ea typeface="Batang" panose="02030600000101010101" pitchFamily="18" charset="-127"/>
                        <a:cs typeface="+mn-cs"/>
                      </a:endParaRPr>
                    </a:p>
                  </a:txBody>
                  <a:tcPr marL="17780" marR="17780" marT="17780" marB="17780"/>
                </a:tc>
                <a:tc>
                  <a:txBody>
                    <a:bodyPr/>
                    <a:lstStyle/>
                    <a:p>
                      <a:pPr marL="0" lvl="0" indent="0" algn="ctr" defTabSz="914400" rtl="0" eaLnBrk="1" latinLnBrk="0" hangingPunct="1">
                        <a:lnSpc>
                          <a:spcPts val="1200"/>
                        </a:lnSpc>
                        <a:spcAft>
                          <a:spcPts val="0"/>
                        </a:spcAft>
                      </a:pPr>
                      <a:r>
                        <a:rPr lang="en-GB" sz="1000" b="0" kern="1200" dirty="0">
                          <a:solidFill>
                            <a:schemeClr val="dk1"/>
                          </a:solidFill>
                          <a:effectLst/>
                          <a:latin typeface="Arial" panose="020B0604020202020204" pitchFamily="34" charset="0"/>
                          <a:ea typeface="Batang" panose="02030600000101010101" pitchFamily="18" charset="-127"/>
                          <a:cs typeface="+mn-cs"/>
                        </a:rPr>
                        <a:t>Dec 19</a:t>
                      </a:r>
                      <a:endParaRPr lang="sv-SE" sz="1000" b="0" kern="1200" dirty="0">
                        <a:solidFill>
                          <a:schemeClr val="dk1"/>
                        </a:solidFill>
                        <a:effectLst/>
                        <a:latin typeface="Arial" panose="020B0604020202020204" pitchFamily="34" charset="0"/>
                        <a:ea typeface="Batang" panose="02030600000101010101" pitchFamily="18" charset="-127"/>
                        <a:cs typeface="+mn-cs"/>
                      </a:endParaRPr>
                    </a:p>
                  </a:txBody>
                  <a:tcPr marL="17780" marR="17780" marT="17780" marB="17780"/>
                </a:tc>
                <a:tc>
                  <a:txBody>
                    <a:bodyPr/>
                    <a:lstStyle/>
                    <a:p>
                      <a:pPr marL="0" lvl="0" indent="0" algn="ctr" defTabSz="914400" rtl="0" eaLnBrk="1" latinLnBrk="0" hangingPunct="1">
                        <a:lnSpc>
                          <a:spcPts val="1200"/>
                        </a:lnSpc>
                        <a:spcAft>
                          <a:spcPts val="0"/>
                        </a:spcAft>
                      </a:pPr>
                      <a:r>
                        <a:rPr lang="sv-SE" sz="1000" b="0" kern="1200" dirty="0">
                          <a:solidFill>
                            <a:schemeClr val="dk1"/>
                          </a:solidFill>
                          <a:effectLst/>
                          <a:latin typeface="Arial" panose="020B0604020202020204" pitchFamily="34" charset="0"/>
                          <a:ea typeface="Batang" panose="02030600000101010101" pitchFamily="18" charset="-127"/>
                          <a:cs typeface="+mn-cs"/>
                        </a:rPr>
                        <a:t> </a:t>
                      </a:r>
                    </a:p>
                  </a:txBody>
                  <a:tcPr marL="17780" marR="17780" marT="17780" marB="17780"/>
                </a:tc>
                <a:tc>
                  <a:txBody>
                    <a:bodyPr/>
                    <a:lstStyle/>
                    <a:p>
                      <a:pPr marL="0" lvl="0" indent="0" algn="ctr" defTabSz="914400" rtl="0" eaLnBrk="1" latinLnBrk="0" hangingPunct="1">
                        <a:lnSpc>
                          <a:spcPts val="1200"/>
                        </a:lnSpc>
                        <a:spcAft>
                          <a:spcPts val="0"/>
                        </a:spcAft>
                      </a:pPr>
                      <a:r>
                        <a:rPr lang="en-GB" sz="1000" b="0" kern="1200" dirty="0">
                          <a:solidFill>
                            <a:schemeClr val="dk1"/>
                          </a:solidFill>
                          <a:effectLst/>
                          <a:latin typeface="Arial" panose="020B0604020202020204" pitchFamily="34" charset="0"/>
                          <a:ea typeface="Batang" panose="02030600000101010101" pitchFamily="18" charset="-127"/>
                          <a:cs typeface="+mn-cs"/>
                        </a:rPr>
                        <a:t>SP-190351</a:t>
                      </a:r>
                      <a:endParaRPr lang="sv-SE" sz="1000" b="0" kern="1200" dirty="0">
                        <a:solidFill>
                          <a:schemeClr val="dk1"/>
                        </a:solidFill>
                        <a:effectLst/>
                        <a:latin typeface="Arial" panose="020B0604020202020204" pitchFamily="34" charset="0"/>
                        <a:ea typeface="Batang" panose="02030600000101010101" pitchFamily="18" charset="-127"/>
                        <a:cs typeface="+mn-cs"/>
                      </a:endParaRPr>
                    </a:p>
                  </a:txBody>
                  <a:tcPr marL="17780" marR="17780" marT="17780" marB="17780"/>
                </a:tc>
                <a:tc>
                  <a:txBody>
                    <a:bodyPr/>
                    <a:lstStyle/>
                    <a:p>
                      <a:pPr marL="0" lvl="0" indent="0" algn="ctr" defTabSz="914400" rtl="0" eaLnBrk="1" latinLnBrk="0" hangingPunct="1">
                        <a:lnSpc>
                          <a:spcPts val="1200"/>
                        </a:lnSpc>
                        <a:spcAft>
                          <a:spcPts val="0"/>
                        </a:spcAft>
                      </a:pPr>
                      <a:r>
                        <a:rPr lang="en-GB" sz="1000" b="0" kern="1200" dirty="0">
                          <a:solidFill>
                            <a:schemeClr val="dk1"/>
                          </a:solidFill>
                          <a:effectLst/>
                          <a:latin typeface="Arial" panose="020B0604020202020204" pitchFamily="34" charset="0"/>
                          <a:ea typeface="Batang" panose="02030600000101010101" pitchFamily="18" charset="-127"/>
                          <a:cs typeface="+mn-cs"/>
                        </a:rPr>
                        <a:t>CRs to 33.501</a:t>
                      </a:r>
                      <a:endParaRPr lang="sv-SE" sz="1000" b="0" kern="1200" dirty="0">
                        <a:solidFill>
                          <a:schemeClr val="dk1"/>
                        </a:solidFill>
                        <a:effectLst/>
                        <a:latin typeface="Arial" panose="020B0604020202020204" pitchFamily="34" charset="0"/>
                        <a:ea typeface="Batang" panose="02030600000101010101" pitchFamily="18" charset="-127"/>
                        <a:cs typeface="+mn-cs"/>
                      </a:endParaRPr>
                    </a:p>
                  </a:txBody>
                  <a:tcPr marL="17780" marR="17780" marT="17780" marB="17780"/>
                </a:tc>
                <a:tc>
                  <a:txBody>
                    <a:bodyPr/>
                    <a:lstStyle/>
                    <a:p>
                      <a:pPr marL="0" lvl="0" indent="0" algn="ctr" defTabSz="914400" rtl="0" eaLnBrk="1" latinLnBrk="0" hangingPunct="1">
                        <a:lnSpc>
                          <a:spcPts val="1200"/>
                        </a:lnSpc>
                        <a:spcAft>
                          <a:spcPts val="0"/>
                        </a:spcAft>
                      </a:pPr>
                      <a:r>
                        <a:rPr lang="en-US" sz="1000" b="0" kern="1200" dirty="0">
                          <a:solidFill>
                            <a:schemeClr val="dk1"/>
                          </a:solidFill>
                          <a:effectLst/>
                          <a:latin typeface="Arial" panose="020B0604020202020204" pitchFamily="34" charset="0"/>
                          <a:ea typeface="Batang" panose="02030600000101010101" pitchFamily="18" charset="-127"/>
                          <a:cs typeface="+mn-cs"/>
                        </a:rPr>
                        <a:t>16</a:t>
                      </a:r>
                      <a:endParaRPr lang="sv-SE" sz="1000" b="0" kern="1200" dirty="0">
                        <a:solidFill>
                          <a:schemeClr val="dk1"/>
                        </a:solidFill>
                        <a:effectLst/>
                        <a:latin typeface="Arial" panose="020B0604020202020204" pitchFamily="34" charset="0"/>
                        <a:ea typeface="Batang" panose="02030600000101010101" pitchFamily="18" charset="-127"/>
                        <a:cs typeface="+mn-cs"/>
                      </a:endParaRPr>
                    </a:p>
                  </a:txBody>
                  <a:tcPr marL="17780" marR="17780" marT="17780" marB="17780"/>
                </a:tc>
                <a:extLst>
                  <a:ext uri="{0D108BD9-81ED-4DB2-BD59-A6C34878D82A}">
                    <a16:rowId xmlns:a16="http://schemas.microsoft.com/office/drawing/2014/main" val="3926383059"/>
                  </a:ext>
                </a:extLst>
              </a:tr>
              <a:tr h="494925">
                <a:tc>
                  <a:txBody>
                    <a:bodyPr/>
                    <a:lstStyle/>
                    <a:p>
                      <a:pPr marL="0" lvl="0" indent="0" algn="l" defTabSz="914400" rtl="0" eaLnBrk="1" latinLnBrk="0" hangingPunct="1">
                        <a:lnSpc>
                          <a:spcPts val="1200"/>
                        </a:lnSpc>
                        <a:spcAft>
                          <a:spcPts val="0"/>
                        </a:spcAft>
                      </a:pPr>
                      <a:r>
                        <a:rPr lang="sv-SE" sz="1000" b="0" kern="1200" dirty="0">
                          <a:solidFill>
                            <a:schemeClr val="dk1"/>
                          </a:solidFill>
                          <a:effectLst/>
                          <a:latin typeface="Arial" panose="020B0604020202020204" pitchFamily="34" charset="0"/>
                          <a:ea typeface="Batang" panose="02030600000101010101" pitchFamily="18" charset="-127"/>
                          <a:cs typeface="+mn-cs"/>
                        </a:rPr>
                        <a:t>Security for 5GS Enhanced support of Vertical and LAN Services</a:t>
                      </a:r>
                    </a:p>
                  </a:txBody>
                  <a:tcPr marL="17780" marR="17780" marT="17780" marB="17780"/>
                </a:tc>
                <a:tc>
                  <a:txBody>
                    <a:bodyPr/>
                    <a:lstStyle/>
                    <a:p>
                      <a:pPr marL="0" lvl="0" indent="0" algn="l" defTabSz="914400" rtl="0" eaLnBrk="1" latinLnBrk="0" hangingPunct="1">
                        <a:lnSpc>
                          <a:spcPts val="1200"/>
                        </a:lnSpc>
                        <a:spcAft>
                          <a:spcPts val="0"/>
                        </a:spcAft>
                      </a:pPr>
                      <a:r>
                        <a:rPr lang="sv-SE" sz="1000" b="0" kern="1200" dirty="0">
                          <a:solidFill>
                            <a:schemeClr val="dk1"/>
                          </a:solidFill>
                          <a:effectLst/>
                          <a:latin typeface="Arial" panose="020B0604020202020204" pitchFamily="34" charset="0"/>
                          <a:ea typeface="Batang" panose="02030600000101010101" pitchFamily="18" charset="-127"/>
                          <a:cs typeface="+mn-cs"/>
                        </a:rPr>
                        <a:t>Jerichow, Anja</a:t>
                      </a:r>
                    </a:p>
                  </a:txBody>
                  <a:tcPr marL="17780" marR="17780" marT="17780" marB="17780"/>
                </a:tc>
                <a:tc>
                  <a:txBody>
                    <a:bodyPr/>
                    <a:lstStyle/>
                    <a:p>
                      <a:pPr marL="0" lvl="0" indent="0" algn="ctr" defTabSz="914400" rtl="0" eaLnBrk="1" latinLnBrk="0" hangingPunct="1">
                        <a:lnSpc>
                          <a:spcPts val="1200"/>
                        </a:lnSpc>
                        <a:spcAft>
                          <a:spcPts val="0"/>
                        </a:spcAft>
                      </a:pPr>
                      <a:r>
                        <a:rPr lang="sv-SE" sz="1000" b="0" kern="1200" dirty="0">
                          <a:solidFill>
                            <a:schemeClr val="dk1"/>
                          </a:solidFill>
                          <a:effectLst/>
                          <a:latin typeface="Arial" panose="020B0604020202020204" pitchFamily="34" charset="0"/>
                          <a:ea typeface="Batang" panose="02030600000101010101" pitchFamily="18" charset="-127"/>
                          <a:cs typeface="+mn-cs"/>
                        </a:rPr>
                        <a:t>Vertical_LAN_SEC</a:t>
                      </a:r>
                    </a:p>
                  </a:txBody>
                  <a:tcPr marL="17780" marR="17780" marT="17780" marB="17780"/>
                </a:tc>
                <a:tc>
                  <a:txBody>
                    <a:bodyPr/>
                    <a:lstStyle/>
                    <a:p>
                      <a:pPr marL="0" lvl="0" indent="0" algn="ctr" defTabSz="914400" rtl="0" eaLnBrk="1" latinLnBrk="0" hangingPunct="1">
                        <a:lnSpc>
                          <a:spcPts val="1200"/>
                        </a:lnSpc>
                        <a:spcAft>
                          <a:spcPts val="0"/>
                        </a:spcAft>
                      </a:pPr>
                      <a:r>
                        <a:rPr lang="en-GB" sz="1000" b="0" kern="1200" dirty="0">
                          <a:solidFill>
                            <a:schemeClr val="dk1"/>
                          </a:solidFill>
                          <a:effectLst/>
                          <a:latin typeface="Arial" panose="020B0604020202020204" pitchFamily="34" charset="0"/>
                          <a:ea typeface="Batang" panose="02030600000101010101" pitchFamily="18" charset="-127"/>
                          <a:cs typeface="+mn-cs"/>
                        </a:rPr>
                        <a:t> </a:t>
                      </a:r>
                      <a:endParaRPr lang="sv-SE" sz="1000" b="0" kern="1200" dirty="0">
                        <a:solidFill>
                          <a:schemeClr val="dk1"/>
                        </a:solidFill>
                        <a:effectLst/>
                        <a:latin typeface="Arial" panose="020B0604020202020204" pitchFamily="34" charset="0"/>
                        <a:ea typeface="Batang" panose="02030600000101010101" pitchFamily="18" charset="-127"/>
                        <a:cs typeface="+mn-cs"/>
                      </a:endParaRPr>
                    </a:p>
                  </a:txBody>
                  <a:tcPr marL="17780" marR="17780" marT="17780" marB="17780"/>
                </a:tc>
                <a:tc>
                  <a:txBody>
                    <a:bodyPr/>
                    <a:lstStyle/>
                    <a:p>
                      <a:pPr marL="0" lvl="0" indent="0" algn="ctr" defTabSz="914400" rtl="0" eaLnBrk="1" latinLnBrk="0" hangingPunct="1">
                        <a:lnSpc>
                          <a:spcPts val="1200"/>
                        </a:lnSpc>
                        <a:spcAft>
                          <a:spcPts val="0"/>
                        </a:spcAft>
                      </a:pPr>
                      <a:r>
                        <a:rPr lang="en-GB" sz="1000" b="0" kern="1200" dirty="0">
                          <a:solidFill>
                            <a:srgbClr val="FF0000"/>
                          </a:solidFill>
                          <a:effectLst/>
                          <a:latin typeface="Arial" panose="020B0604020202020204" pitchFamily="34" charset="0"/>
                          <a:ea typeface="Batang" panose="02030600000101010101" pitchFamily="18" charset="-127"/>
                          <a:cs typeface="+mn-cs"/>
                        </a:rPr>
                        <a:t>30%</a:t>
                      </a:r>
                      <a:endParaRPr lang="sv-SE" sz="1000" b="0" kern="1200" dirty="0">
                        <a:solidFill>
                          <a:srgbClr val="FF0000"/>
                        </a:solidFill>
                        <a:effectLst/>
                        <a:latin typeface="Arial" panose="020B0604020202020204" pitchFamily="34" charset="0"/>
                        <a:ea typeface="Batang" panose="02030600000101010101" pitchFamily="18" charset="-127"/>
                        <a:cs typeface="+mn-cs"/>
                      </a:endParaRPr>
                    </a:p>
                  </a:txBody>
                  <a:tcPr marL="17780" marR="17780" marT="17780" marB="17780"/>
                </a:tc>
                <a:tc>
                  <a:txBody>
                    <a:bodyPr/>
                    <a:lstStyle/>
                    <a:p>
                      <a:pPr marL="0" lvl="0" indent="0" algn="ctr" defTabSz="914400" rtl="0" eaLnBrk="1" latinLnBrk="0" hangingPunct="1">
                        <a:lnSpc>
                          <a:spcPts val="1200"/>
                        </a:lnSpc>
                        <a:spcAft>
                          <a:spcPts val="0"/>
                        </a:spcAft>
                      </a:pPr>
                      <a:r>
                        <a:rPr lang="en-GB" sz="1000" b="0" kern="1200" dirty="0">
                          <a:solidFill>
                            <a:schemeClr val="dk1"/>
                          </a:solidFill>
                          <a:effectLst/>
                          <a:latin typeface="Arial" panose="020B0604020202020204" pitchFamily="34" charset="0"/>
                          <a:ea typeface="Batang" panose="02030600000101010101" pitchFamily="18" charset="-127"/>
                          <a:cs typeface="+mn-cs"/>
                        </a:rPr>
                        <a:t>Dec 19</a:t>
                      </a:r>
                      <a:endParaRPr lang="sv-SE" sz="1000" b="0" kern="1200" dirty="0">
                        <a:solidFill>
                          <a:schemeClr val="dk1"/>
                        </a:solidFill>
                        <a:effectLst/>
                        <a:latin typeface="Arial" panose="020B0604020202020204" pitchFamily="34" charset="0"/>
                        <a:ea typeface="Batang" panose="02030600000101010101" pitchFamily="18" charset="-127"/>
                        <a:cs typeface="+mn-cs"/>
                      </a:endParaRPr>
                    </a:p>
                  </a:txBody>
                  <a:tcPr marL="17780" marR="17780" marT="17780" marB="17780"/>
                </a:tc>
                <a:tc>
                  <a:txBody>
                    <a:bodyPr/>
                    <a:lstStyle/>
                    <a:p>
                      <a:pPr marL="0" lvl="0" indent="0" algn="ctr" defTabSz="914400" rtl="0" eaLnBrk="1" latinLnBrk="0" hangingPunct="1">
                        <a:lnSpc>
                          <a:spcPts val="1200"/>
                        </a:lnSpc>
                        <a:spcAft>
                          <a:spcPts val="0"/>
                        </a:spcAft>
                      </a:pPr>
                      <a:r>
                        <a:rPr lang="sv-SE" sz="1000" b="0" kern="1200" dirty="0">
                          <a:solidFill>
                            <a:schemeClr val="dk1"/>
                          </a:solidFill>
                          <a:effectLst/>
                          <a:latin typeface="Arial" panose="020B0604020202020204" pitchFamily="34" charset="0"/>
                          <a:ea typeface="Batang" panose="02030600000101010101" pitchFamily="18" charset="-127"/>
                          <a:cs typeface="+mn-cs"/>
                        </a:rPr>
                        <a:t> </a:t>
                      </a:r>
                    </a:p>
                  </a:txBody>
                  <a:tcPr marL="17780" marR="17780" marT="17780" marB="17780"/>
                </a:tc>
                <a:tc>
                  <a:txBody>
                    <a:bodyPr/>
                    <a:lstStyle/>
                    <a:p>
                      <a:pPr marL="0" lvl="0" indent="0" algn="ctr" defTabSz="914400" rtl="0" eaLnBrk="1" latinLnBrk="0" hangingPunct="1">
                        <a:lnSpc>
                          <a:spcPts val="1200"/>
                        </a:lnSpc>
                        <a:spcAft>
                          <a:spcPts val="0"/>
                        </a:spcAft>
                      </a:pPr>
                      <a:r>
                        <a:rPr lang="en-GB" sz="1000" b="0" kern="1200" dirty="0">
                          <a:solidFill>
                            <a:schemeClr val="dk1"/>
                          </a:solidFill>
                          <a:effectLst/>
                          <a:latin typeface="Arial" panose="020B0604020202020204" pitchFamily="34" charset="0"/>
                          <a:ea typeface="Batang" panose="02030600000101010101" pitchFamily="18" charset="-127"/>
                          <a:cs typeface="+mn-cs"/>
                        </a:rPr>
                        <a:t>SP-190352</a:t>
                      </a:r>
                      <a:endParaRPr lang="sv-SE" sz="1000" b="0" kern="1200" dirty="0">
                        <a:solidFill>
                          <a:schemeClr val="dk1"/>
                        </a:solidFill>
                        <a:effectLst/>
                        <a:latin typeface="Arial" panose="020B0604020202020204" pitchFamily="34" charset="0"/>
                        <a:ea typeface="Batang" panose="02030600000101010101" pitchFamily="18" charset="-127"/>
                        <a:cs typeface="+mn-cs"/>
                      </a:endParaRPr>
                    </a:p>
                  </a:txBody>
                  <a:tcPr marL="17780" marR="17780" marT="17780" marB="17780"/>
                </a:tc>
                <a:tc>
                  <a:txBody>
                    <a:bodyPr/>
                    <a:lstStyle/>
                    <a:p>
                      <a:pPr marL="0" lvl="0" indent="0" algn="ctr" defTabSz="914400" rtl="0" eaLnBrk="1" latinLnBrk="0" hangingPunct="1">
                        <a:lnSpc>
                          <a:spcPts val="1200"/>
                        </a:lnSpc>
                        <a:spcAft>
                          <a:spcPts val="0"/>
                        </a:spcAft>
                      </a:pPr>
                      <a:r>
                        <a:rPr lang="en-GB" sz="1000" b="0" kern="1200" dirty="0">
                          <a:solidFill>
                            <a:schemeClr val="dk1"/>
                          </a:solidFill>
                          <a:effectLst/>
                          <a:latin typeface="Arial" panose="020B0604020202020204" pitchFamily="34" charset="0"/>
                          <a:ea typeface="Batang" panose="02030600000101010101" pitchFamily="18" charset="-127"/>
                          <a:cs typeface="+mn-cs"/>
                        </a:rPr>
                        <a:t>CRs to 33.501</a:t>
                      </a:r>
                      <a:endParaRPr lang="sv-SE" sz="1000" b="0" kern="1200" dirty="0">
                        <a:solidFill>
                          <a:schemeClr val="dk1"/>
                        </a:solidFill>
                        <a:effectLst/>
                        <a:latin typeface="Arial" panose="020B0604020202020204" pitchFamily="34" charset="0"/>
                        <a:ea typeface="Batang" panose="02030600000101010101" pitchFamily="18" charset="-127"/>
                        <a:cs typeface="+mn-cs"/>
                      </a:endParaRPr>
                    </a:p>
                  </a:txBody>
                  <a:tcPr marL="17780" marR="17780" marT="17780" marB="17780"/>
                </a:tc>
                <a:tc>
                  <a:txBody>
                    <a:bodyPr/>
                    <a:lstStyle/>
                    <a:p>
                      <a:pPr marL="0" lvl="0" indent="0" algn="ctr" defTabSz="914400" rtl="0" eaLnBrk="1" latinLnBrk="0" hangingPunct="1">
                        <a:lnSpc>
                          <a:spcPts val="1200"/>
                        </a:lnSpc>
                        <a:spcAft>
                          <a:spcPts val="0"/>
                        </a:spcAft>
                      </a:pPr>
                      <a:r>
                        <a:rPr lang="en-US" sz="1000" b="0" kern="1200" dirty="0">
                          <a:solidFill>
                            <a:schemeClr val="dk1"/>
                          </a:solidFill>
                          <a:effectLst/>
                          <a:latin typeface="Arial" panose="020B0604020202020204" pitchFamily="34" charset="0"/>
                          <a:ea typeface="Batang" panose="02030600000101010101" pitchFamily="18" charset="-127"/>
                          <a:cs typeface="+mn-cs"/>
                        </a:rPr>
                        <a:t>16</a:t>
                      </a:r>
                      <a:endParaRPr lang="sv-SE" sz="1000" b="0" kern="1200" dirty="0">
                        <a:solidFill>
                          <a:schemeClr val="dk1"/>
                        </a:solidFill>
                        <a:effectLst/>
                        <a:latin typeface="Arial" panose="020B0604020202020204" pitchFamily="34" charset="0"/>
                        <a:ea typeface="Batang" panose="02030600000101010101" pitchFamily="18" charset="-127"/>
                        <a:cs typeface="+mn-cs"/>
                      </a:endParaRPr>
                    </a:p>
                  </a:txBody>
                  <a:tcPr marL="17780" marR="17780" marT="17780" marB="17780"/>
                </a:tc>
                <a:extLst>
                  <a:ext uri="{0D108BD9-81ED-4DB2-BD59-A6C34878D82A}">
                    <a16:rowId xmlns:a16="http://schemas.microsoft.com/office/drawing/2014/main" val="2174677152"/>
                  </a:ext>
                </a:extLst>
              </a:tr>
            </a:tbl>
          </a:graphicData>
        </a:graphic>
      </p:graphicFrame>
    </p:spTree>
  </p:cSld>
  <p:clrMapOvr>
    <a:masterClrMapping/>
  </p:clrMapOvr>
  <p:transition>
    <p:wipe dir="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Content Placeholder 3">
            <a:extLst>
              <a:ext uri="{FF2B5EF4-FFF2-40B4-BE49-F238E27FC236}">
                <a16:creationId xmlns:a16="http://schemas.microsoft.com/office/drawing/2014/main" id="{CC85A9ED-C311-480A-9CDA-5CF6B61D2861}"/>
              </a:ext>
            </a:extLst>
          </p:cNvPr>
          <p:cNvSpPr>
            <a:spLocks noGrp="1"/>
          </p:cNvSpPr>
          <p:nvPr>
            <p:ph idx="1"/>
          </p:nvPr>
        </p:nvSpPr>
        <p:spPr>
          <a:xfrm>
            <a:off x="838200" y="1825625"/>
            <a:ext cx="5257800" cy="4351338"/>
          </a:xfrm>
        </p:spPr>
        <p:txBody>
          <a:bodyPr/>
          <a:lstStyle/>
          <a:p>
            <a:r>
              <a:rPr lang="sv-SE" altLang="sv-SE" sz="2400" dirty="0"/>
              <a:t>WI code: </a:t>
            </a:r>
          </a:p>
          <a:p>
            <a:pPr lvl="1"/>
            <a:r>
              <a:rPr lang="sv-SE" altLang="sv-SE" sz="2000" dirty="0"/>
              <a:t>FS_AKMA</a:t>
            </a:r>
          </a:p>
          <a:p>
            <a:r>
              <a:rPr lang="sv-SE" altLang="sv-SE" sz="2400" dirty="0"/>
              <a:t>Completion rate: </a:t>
            </a:r>
          </a:p>
          <a:p>
            <a:pPr lvl="1"/>
            <a:r>
              <a:rPr lang="sv-SE" altLang="sv-SE" sz="2000" dirty="0"/>
              <a:t>60 </a:t>
            </a:r>
            <a:r>
              <a:rPr lang="en-US" altLang="ja-JP" sz="2000" dirty="0">
                <a:sym typeface="Wingdings" panose="05000000000000000000" pitchFamily="2" charset="2"/>
              </a:rPr>
              <a:t> 70%</a:t>
            </a:r>
          </a:p>
          <a:p>
            <a:r>
              <a:rPr lang="en-US" altLang="ja-JP" sz="2400" dirty="0">
                <a:sym typeface="Wingdings" panose="05000000000000000000" pitchFamily="2" charset="2"/>
              </a:rPr>
              <a:t>Target: </a:t>
            </a:r>
          </a:p>
          <a:p>
            <a:pPr lvl="1"/>
            <a:r>
              <a:rPr lang="en-US" altLang="ja-JP" sz="2000" dirty="0">
                <a:sym typeface="Wingdings" panose="05000000000000000000" pitchFamily="2" charset="2"/>
              </a:rPr>
              <a:t>Sep 19  Dec 19</a:t>
            </a:r>
          </a:p>
          <a:p>
            <a:r>
              <a:rPr lang="en-US" altLang="sv-SE" sz="2400" dirty="0">
                <a:ea typeface="MS PGothic" panose="020B0600070205080204" pitchFamily="34" charset="-128"/>
                <a:sym typeface="Wingdings" panose="05000000000000000000" pitchFamily="2" charset="2"/>
              </a:rPr>
              <a:t>Documents:</a:t>
            </a:r>
          </a:p>
          <a:p>
            <a:pPr lvl="1"/>
            <a:r>
              <a:rPr kumimoji="1" lang="en-US" altLang="ja-JP" sz="2000" dirty="0"/>
              <a:t>TR 33.835 </a:t>
            </a:r>
            <a:r>
              <a:rPr lang="en-US" sz="2000" dirty="0"/>
              <a:t>Study on authentication and key management for applications based on 3GPP credential in 5G sent for information in SP-190700</a:t>
            </a:r>
            <a:endParaRPr lang="sv-SE" altLang="sv-SE" sz="2000" dirty="0"/>
          </a:p>
          <a:p>
            <a:pPr lvl="1"/>
            <a:endParaRPr lang="sv-SE" altLang="sv-SE" sz="2000" dirty="0"/>
          </a:p>
        </p:txBody>
      </p:sp>
      <p:sp>
        <p:nvSpPr>
          <p:cNvPr id="37892" name="Content Placeholder 4">
            <a:extLst>
              <a:ext uri="{FF2B5EF4-FFF2-40B4-BE49-F238E27FC236}">
                <a16:creationId xmlns:a16="http://schemas.microsoft.com/office/drawing/2014/main" id="{D6293434-9532-442F-88D8-C988BB4C5F44}"/>
              </a:ext>
            </a:extLst>
          </p:cNvPr>
          <p:cNvSpPr>
            <a:spLocks noGrp="1"/>
          </p:cNvSpPr>
          <p:nvPr>
            <p:ph idx="10"/>
          </p:nvPr>
        </p:nvSpPr>
        <p:spPr>
          <a:xfrm>
            <a:off x="6272213" y="1825625"/>
            <a:ext cx="5081587" cy="4351338"/>
          </a:xfrm>
        </p:spPr>
        <p:txBody>
          <a:bodyPr/>
          <a:lstStyle/>
          <a:p>
            <a:r>
              <a:rPr lang="sv-SE" altLang="sv-SE" dirty="0"/>
              <a:t>TR 33.835:</a:t>
            </a:r>
          </a:p>
          <a:p>
            <a:pPr lvl="1"/>
            <a:r>
              <a:rPr lang="sv-SE" altLang="sv-SE" dirty="0"/>
              <a:t>16 </a:t>
            </a:r>
            <a:r>
              <a:rPr lang="en-US" altLang="ja-JP" dirty="0">
                <a:sym typeface="Wingdings" panose="05000000000000000000" pitchFamily="2" charset="2"/>
              </a:rPr>
              <a:t> 17 </a:t>
            </a:r>
            <a:r>
              <a:rPr lang="sv-SE" altLang="sv-SE" dirty="0"/>
              <a:t>Key issues</a:t>
            </a:r>
          </a:p>
          <a:p>
            <a:pPr lvl="1"/>
            <a:r>
              <a:rPr lang="sv-SE" altLang="sv-SE" dirty="0"/>
              <a:t>22 </a:t>
            </a:r>
            <a:r>
              <a:rPr lang="en-US" altLang="ja-JP" dirty="0">
                <a:sym typeface="Wingdings" panose="05000000000000000000" pitchFamily="2" charset="2"/>
              </a:rPr>
              <a:t> 24 </a:t>
            </a:r>
            <a:r>
              <a:rPr lang="sv-SE" altLang="sv-SE" dirty="0"/>
              <a:t>Solutions</a:t>
            </a:r>
          </a:p>
          <a:p>
            <a:pPr lvl="1"/>
            <a:r>
              <a:rPr lang="sv-SE" altLang="sv-SE" dirty="0"/>
              <a:t>0 </a:t>
            </a:r>
            <a:r>
              <a:rPr lang="en-US" altLang="ja-JP" dirty="0">
                <a:sym typeface="Wingdings" panose="05000000000000000000" pitchFamily="2" charset="2"/>
              </a:rPr>
              <a:t> 2 </a:t>
            </a:r>
            <a:r>
              <a:rPr lang="sv-SE" altLang="sv-SE" dirty="0"/>
              <a:t>Conclusions</a:t>
            </a:r>
          </a:p>
          <a:p>
            <a:pPr lvl="1"/>
            <a:endParaRPr lang="sv-SE" altLang="sv-SE" dirty="0">
              <a:highlight>
                <a:srgbClr val="FFFF00"/>
              </a:highlight>
            </a:endParaRPr>
          </a:p>
          <a:p>
            <a:r>
              <a:rPr lang="en-US" altLang="sv-SE" dirty="0"/>
              <a:t>Normative work</a:t>
            </a:r>
          </a:p>
          <a:p>
            <a:pPr lvl="1"/>
            <a:r>
              <a:rPr lang="en-US" altLang="sv-SE" dirty="0"/>
              <a:t>WID on </a:t>
            </a:r>
            <a:r>
              <a:rPr lang="en-US" altLang="ja-JP" dirty="0"/>
              <a:t>Authentication and Key Management for Applications based on 3GPP credential in 5G </a:t>
            </a:r>
            <a:r>
              <a:rPr lang="en-US" altLang="sv-SE" dirty="0"/>
              <a:t>in SP-190711</a:t>
            </a:r>
          </a:p>
          <a:p>
            <a:endParaRPr lang="sv-SE" altLang="sv-SE" dirty="0">
              <a:highlight>
                <a:srgbClr val="FFFF00"/>
              </a:highlight>
            </a:endParaRPr>
          </a:p>
        </p:txBody>
      </p:sp>
      <p:sp>
        <p:nvSpPr>
          <p:cNvPr id="7" name="Title 3">
            <a:extLst>
              <a:ext uri="{FF2B5EF4-FFF2-40B4-BE49-F238E27FC236}">
                <a16:creationId xmlns:a16="http://schemas.microsoft.com/office/drawing/2014/main" id="{B3E7FB24-70ED-4509-ADDA-71CE3D2E3393}"/>
              </a:ext>
            </a:extLst>
          </p:cNvPr>
          <p:cNvSpPr>
            <a:spLocks noGrp="1"/>
          </p:cNvSpPr>
          <p:nvPr>
            <p:ph type="title"/>
          </p:nvPr>
        </p:nvSpPr>
        <p:spPr>
          <a:xfrm>
            <a:off x="479426" y="55503"/>
            <a:ext cx="10594976" cy="1420901"/>
          </a:xfrm>
        </p:spPr>
        <p:txBody>
          <a:bodyPr/>
          <a:lstStyle/>
          <a:p>
            <a:r>
              <a:rPr lang="en-US" sz="3600" dirty="0"/>
              <a:t>Study on authentication and key management for applications based on 3GPP credential in 5G - </a:t>
            </a:r>
            <a:br>
              <a:rPr lang="en-US" sz="3600" dirty="0"/>
            </a:br>
            <a:r>
              <a:rPr lang="en-US" sz="3600" dirty="0"/>
              <a:t>Status</a:t>
            </a:r>
            <a:endParaRPr lang="sv-SE" sz="3600" dirty="0"/>
          </a:p>
        </p:txBody>
      </p:sp>
    </p:spTree>
  </p:cSld>
  <p:clrMapOvr>
    <a:masterClrMapping/>
  </p:clrMapOvr>
  <p:transition>
    <p:wipe dir="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8A751D33-1AC6-4234-8AE5-B6B089D19DCD}"/>
              </a:ext>
            </a:extLst>
          </p:cNvPr>
          <p:cNvSpPr/>
          <p:nvPr/>
        </p:nvSpPr>
        <p:spPr bwMode="auto">
          <a:xfrm>
            <a:off x="5452076" y="1933729"/>
            <a:ext cx="2547154" cy="3428630"/>
          </a:xfrm>
          <a:prstGeom prst="rect">
            <a:avLst/>
          </a:prstGeom>
          <a:solidFill>
            <a:schemeClr val="tx1">
              <a:lumMod val="10000"/>
              <a:lumOff val="90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sp>
        <p:nvSpPr>
          <p:cNvPr id="3" name="Content Placeholder 2">
            <a:extLst>
              <a:ext uri="{FF2B5EF4-FFF2-40B4-BE49-F238E27FC236}">
                <a16:creationId xmlns:a16="http://schemas.microsoft.com/office/drawing/2014/main" id="{3A781273-66B6-4B55-86B6-644BEC846472}"/>
              </a:ext>
            </a:extLst>
          </p:cNvPr>
          <p:cNvSpPr>
            <a:spLocks noGrp="1"/>
          </p:cNvSpPr>
          <p:nvPr>
            <p:ph sz="half" idx="1"/>
          </p:nvPr>
        </p:nvSpPr>
        <p:spPr>
          <a:xfrm>
            <a:off x="378690" y="1844675"/>
            <a:ext cx="3660810" cy="4392612"/>
          </a:xfrm>
        </p:spPr>
        <p:txBody>
          <a:bodyPr/>
          <a:lstStyle/>
          <a:p>
            <a:r>
              <a:rPr lang="sv-SE" sz="2400" dirty="0"/>
              <a:t>Two main security topics:</a:t>
            </a:r>
          </a:p>
          <a:p>
            <a:pPr marL="369888" lvl="1" indent="0">
              <a:buNone/>
            </a:pPr>
            <a:r>
              <a:rPr lang="sv-SE" b="1" u="sng" dirty="0"/>
              <a:t>Architecture</a:t>
            </a:r>
            <a:r>
              <a:rPr lang="sv-SE" dirty="0"/>
              <a:t> </a:t>
            </a:r>
          </a:p>
          <a:p>
            <a:pPr marL="914400" lvl="2" indent="0">
              <a:buNone/>
            </a:pPr>
            <a:r>
              <a:rPr lang="sv-SE" sz="2400" dirty="0"/>
              <a:t>There is a need for an authentication anchor in the 5GC (like the BSF in GBA)</a:t>
            </a:r>
          </a:p>
          <a:p>
            <a:pPr marL="369888" lvl="1" indent="0">
              <a:buNone/>
            </a:pPr>
            <a:r>
              <a:rPr lang="sv-SE" b="1" u="sng" dirty="0"/>
              <a:t>Bootstrapping procedure</a:t>
            </a:r>
          </a:p>
          <a:p>
            <a:pPr marL="914400" lvl="2" indent="0">
              <a:buNone/>
            </a:pPr>
            <a:r>
              <a:rPr lang="sv-SE" sz="2400" dirty="0"/>
              <a:t>Two types of solutions have been provided: UP-(like GBA) and CP-based</a:t>
            </a:r>
          </a:p>
        </p:txBody>
      </p:sp>
      <p:sp>
        <p:nvSpPr>
          <p:cNvPr id="4" name="Title 3">
            <a:extLst>
              <a:ext uri="{FF2B5EF4-FFF2-40B4-BE49-F238E27FC236}">
                <a16:creationId xmlns:a16="http://schemas.microsoft.com/office/drawing/2014/main" id="{6C92EA93-41E8-4958-BC00-0F9AC8286363}"/>
              </a:ext>
            </a:extLst>
          </p:cNvPr>
          <p:cNvSpPr>
            <a:spLocks noGrp="1"/>
          </p:cNvSpPr>
          <p:nvPr>
            <p:ph type="title"/>
          </p:nvPr>
        </p:nvSpPr>
        <p:spPr>
          <a:xfrm>
            <a:off x="479426" y="55503"/>
            <a:ext cx="10594976" cy="1420901"/>
          </a:xfrm>
        </p:spPr>
        <p:txBody>
          <a:bodyPr/>
          <a:lstStyle/>
          <a:p>
            <a:r>
              <a:rPr lang="en-US" sz="3600" dirty="0"/>
              <a:t>Study on authentication and key management for applications based on 3GPP credential in 5G - </a:t>
            </a:r>
            <a:br>
              <a:rPr lang="en-US" sz="3600" dirty="0"/>
            </a:br>
            <a:r>
              <a:rPr lang="en-US" sz="3600" dirty="0"/>
              <a:t>Overview</a:t>
            </a:r>
            <a:endParaRPr lang="sv-SE" sz="3600" dirty="0"/>
          </a:p>
        </p:txBody>
      </p:sp>
      <p:sp>
        <p:nvSpPr>
          <p:cNvPr id="6" name="TextBox 5">
            <a:extLst>
              <a:ext uri="{FF2B5EF4-FFF2-40B4-BE49-F238E27FC236}">
                <a16:creationId xmlns:a16="http://schemas.microsoft.com/office/drawing/2014/main" id="{26411529-6273-4CF6-8930-1B18312B0C40}"/>
              </a:ext>
            </a:extLst>
          </p:cNvPr>
          <p:cNvSpPr txBox="1"/>
          <p:nvPr/>
        </p:nvSpPr>
        <p:spPr bwMode="auto">
          <a:xfrm>
            <a:off x="10143879" y="1789980"/>
            <a:ext cx="1283804" cy="497558"/>
          </a:xfrm>
          <a:prstGeom prst="rect">
            <a:avLst/>
          </a:prstGeom>
          <a:solidFill>
            <a:schemeClr val="accent2"/>
          </a:solidFill>
          <a:ln w="12700">
            <a:noFill/>
            <a:miter lim="800000"/>
            <a:headEnd/>
            <a:tailEnd/>
          </a:ln>
        </p:spPr>
        <p:txBody>
          <a:bodyPr vert="horz" wrap="none" lIns="72000" tIns="36000" rIns="73152" bIns="36576" numCol="1" rtlCol="0" anchor="t" anchorCtr="0" compatLnSpc="1">
            <a:prstTxWarp prst="textNoShape">
              <a:avLst/>
            </a:prstTxWarp>
            <a:noAutofit/>
          </a:bodyPr>
          <a:lstStyle/>
          <a:p>
            <a:pPr>
              <a:buClr>
                <a:schemeClr val="tx1"/>
              </a:buClr>
            </a:pPr>
            <a:r>
              <a:rPr lang="sv-SE" b="1" dirty="0">
                <a:solidFill>
                  <a:schemeClr val="bg1"/>
                </a:solidFill>
              </a:rPr>
              <a:t>TR </a:t>
            </a:r>
            <a:r>
              <a:rPr lang="sv-SE" b="1" dirty="0">
                <a:hlinkClick r:id="rId2"/>
              </a:rPr>
              <a:t>33.835</a:t>
            </a:r>
            <a:endParaRPr lang="sv-SE" sz="2000" b="1" dirty="0">
              <a:solidFill>
                <a:schemeClr val="accent1">
                  <a:lumMod val="75000"/>
                </a:schemeClr>
              </a:solidFill>
            </a:endParaRPr>
          </a:p>
        </p:txBody>
      </p:sp>
      <p:sp>
        <p:nvSpPr>
          <p:cNvPr id="5" name="TextBox 4">
            <a:extLst>
              <a:ext uri="{FF2B5EF4-FFF2-40B4-BE49-F238E27FC236}">
                <a16:creationId xmlns:a16="http://schemas.microsoft.com/office/drawing/2014/main" id="{B9D55783-15C1-47CE-9561-0249B2D17FF7}"/>
              </a:ext>
            </a:extLst>
          </p:cNvPr>
          <p:cNvSpPr txBox="1"/>
          <p:nvPr/>
        </p:nvSpPr>
        <p:spPr bwMode="auto">
          <a:xfrm>
            <a:off x="6446486" y="2026639"/>
            <a:ext cx="483970" cy="745896"/>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1200" dirty="0">
                <a:latin typeface="Ericsson Technical Icons" panose="00000500000000000000" pitchFamily="2" charset="0"/>
              </a:rPr>
              <a:t>s</a:t>
            </a:r>
            <a:br>
              <a:rPr lang="en-US" sz="1200" dirty="0">
                <a:latin typeface="Ericsson Technical Icons" panose="00000500000000000000" pitchFamily="2" charset="0"/>
              </a:rPr>
            </a:br>
            <a:r>
              <a:rPr lang="en-US" sz="1200" dirty="0">
                <a:latin typeface="Ericsson Technical Icons" panose="00000500000000000000" pitchFamily="2" charset="0"/>
              </a:rPr>
              <a:t>d</a:t>
            </a:r>
          </a:p>
          <a:p>
            <a:pPr algn="ctr">
              <a:buClr>
                <a:schemeClr val="tx1"/>
              </a:buClr>
            </a:pPr>
            <a:r>
              <a:rPr lang="en-US" sz="1200" dirty="0"/>
              <a:t>UDM</a:t>
            </a:r>
          </a:p>
        </p:txBody>
      </p:sp>
      <p:pic>
        <p:nvPicPr>
          <p:cNvPr id="7" name="Graphic 6">
            <a:extLst>
              <a:ext uri="{FF2B5EF4-FFF2-40B4-BE49-F238E27FC236}">
                <a16:creationId xmlns:a16="http://schemas.microsoft.com/office/drawing/2014/main" id="{6BF866CB-5896-4889-9753-706173D4C76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446486" y="5770368"/>
            <a:ext cx="306991" cy="429787"/>
          </a:xfrm>
          <a:prstGeom prst="rect">
            <a:avLst/>
          </a:prstGeom>
        </p:spPr>
      </p:pic>
      <p:sp>
        <p:nvSpPr>
          <p:cNvPr id="8" name="TextBox 7">
            <a:extLst>
              <a:ext uri="{FF2B5EF4-FFF2-40B4-BE49-F238E27FC236}">
                <a16:creationId xmlns:a16="http://schemas.microsoft.com/office/drawing/2014/main" id="{4C75C9D0-811B-41E3-A617-AB862FB7F662}"/>
              </a:ext>
            </a:extLst>
          </p:cNvPr>
          <p:cNvSpPr txBox="1"/>
          <p:nvPr/>
        </p:nvSpPr>
        <p:spPr bwMode="auto">
          <a:xfrm>
            <a:off x="5631089" y="2863643"/>
            <a:ext cx="483966" cy="745896"/>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S</a:t>
            </a:r>
            <a:endParaRPr lang="en-US" sz="2400" dirty="0"/>
          </a:p>
          <a:p>
            <a:pPr algn="ctr">
              <a:buClr>
                <a:schemeClr val="tx1"/>
              </a:buClr>
            </a:pPr>
            <a:r>
              <a:rPr lang="en-US" sz="1200" dirty="0"/>
              <a:t>AUSF</a:t>
            </a:r>
          </a:p>
          <a:p>
            <a:pPr algn="ctr">
              <a:buClr>
                <a:schemeClr val="tx1"/>
              </a:buClr>
            </a:pPr>
            <a:br>
              <a:rPr lang="en-US" sz="1200" dirty="0"/>
            </a:br>
            <a:br>
              <a:rPr lang="en-US" sz="1200" dirty="0"/>
            </a:br>
            <a:endParaRPr lang="en-US" sz="1200" dirty="0"/>
          </a:p>
        </p:txBody>
      </p:sp>
      <p:sp>
        <p:nvSpPr>
          <p:cNvPr id="9" name="TextBox 8">
            <a:extLst>
              <a:ext uri="{FF2B5EF4-FFF2-40B4-BE49-F238E27FC236}">
                <a16:creationId xmlns:a16="http://schemas.microsoft.com/office/drawing/2014/main" id="{B9A356EC-EA20-4C1A-8ED0-D41EF01E24FF}"/>
              </a:ext>
            </a:extLst>
          </p:cNvPr>
          <p:cNvSpPr txBox="1"/>
          <p:nvPr/>
        </p:nvSpPr>
        <p:spPr bwMode="auto">
          <a:xfrm>
            <a:off x="5630351" y="4221740"/>
            <a:ext cx="483966" cy="745896"/>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S</a:t>
            </a:r>
            <a:endParaRPr lang="en-US" sz="2400" dirty="0"/>
          </a:p>
          <a:p>
            <a:pPr algn="ctr">
              <a:buClr>
                <a:schemeClr val="tx1"/>
              </a:buClr>
            </a:pPr>
            <a:r>
              <a:rPr lang="en-US" sz="1200" dirty="0"/>
              <a:t>AMF</a:t>
            </a:r>
          </a:p>
          <a:p>
            <a:pPr algn="ctr">
              <a:buClr>
                <a:schemeClr val="tx1"/>
              </a:buClr>
            </a:pPr>
            <a:br>
              <a:rPr lang="en-US" sz="1200" dirty="0"/>
            </a:br>
            <a:br>
              <a:rPr lang="en-US" sz="1200" dirty="0"/>
            </a:br>
            <a:endParaRPr lang="en-US" sz="1200" dirty="0"/>
          </a:p>
        </p:txBody>
      </p:sp>
      <p:sp>
        <p:nvSpPr>
          <p:cNvPr id="10" name="TextBox 9">
            <a:extLst>
              <a:ext uri="{FF2B5EF4-FFF2-40B4-BE49-F238E27FC236}">
                <a16:creationId xmlns:a16="http://schemas.microsoft.com/office/drawing/2014/main" id="{680C4A61-EA47-4E33-AE4F-FAC5A5AB210F}"/>
              </a:ext>
            </a:extLst>
          </p:cNvPr>
          <p:cNvSpPr txBox="1"/>
          <p:nvPr/>
        </p:nvSpPr>
        <p:spPr bwMode="auto">
          <a:xfrm>
            <a:off x="7325672" y="4225319"/>
            <a:ext cx="483970" cy="745344"/>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G</a:t>
            </a:r>
            <a:endParaRPr lang="en-US" sz="2400" dirty="0"/>
          </a:p>
          <a:p>
            <a:pPr algn="ctr">
              <a:buClr>
                <a:schemeClr val="tx1"/>
              </a:buClr>
            </a:pPr>
            <a:r>
              <a:rPr lang="en-US" sz="1200" dirty="0"/>
              <a:t>UPF</a:t>
            </a:r>
            <a:endParaRPr lang="en-US" sz="1200" baseline="-25000" dirty="0"/>
          </a:p>
        </p:txBody>
      </p:sp>
      <p:sp>
        <p:nvSpPr>
          <p:cNvPr id="11" name="TextBox 10">
            <a:extLst>
              <a:ext uri="{FF2B5EF4-FFF2-40B4-BE49-F238E27FC236}">
                <a16:creationId xmlns:a16="http://schemas.microsoft.com/office/drawing/2014/main" id="{4B988195-B32B-4251-829A-85F5D26928B8}"/>
              </a:ext>
            </a:extLst>
          </p:cNvPr>
          <p:cNvSpPr txBox="1"/>
          <p:nvPr/>
        </p:nvSpPr>
        <p:spPr bwMode="auto">
          <a:xfrm>
            <a:off x="8878985" y="2863643"/>
            <a:ext cx="483966" cy="745896"/>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S</a:t>
            </a:r>
            <a:endParaRPr lang="en-US" sz="2400" dirty="0"/>
          </a:p>
          <a:p>
            <a:pPr algn="ctr">
              <a:buClr>
                <a:schemeClr val="tx1"/>
              </a:buClr>
            </a:pPr>
            <a:r>
              <a:rPr lang="en-US" sz="1200" dirty="0" err="1"/>
              <a:t>AApF</a:t>
            </a:r>
            <a:endParaRPr lang="en-US" sz="1200" dirty="0"/>
          </a:p>
          <a:p>
            <a:pPr algn="ctr">
              <a:buClr>
                <a:schemeClr val="tx1"/>
              </a:buClr>
            </a:pPr>
            <a:br>
              <a:rPr lang="en-US" sz="1200" dirty="0"/>
            </a:br>
            <a:br>
              <a:rPr lang="en-US" sz="1200" dirty="0"/>
            </a:br>
            <a:endParaRPr lang="en-US" sz="1200" dirty="0"/>
          </a:p>
        </p:txBody>
      </p:sp>
      <p:sp>
        <p:nvSpPr>
          <p:cNvPr id="12" name="TextBox 11">
            <a:extLst>
              <a:ext uri="{FF2B5EF4-FFF2-40B4-BE49-F238E27FC236}">
                <a16:creationId xmlns:a16="http://schemas.microsoft.com/office/drawing/2014/main" id="{3DA2E876-D8CF-4136-8F9D-0EF317F4364D}"/>
              </a:ext>
            </a:extLst>
          </p:cNvPr>
          <p:cNvSpPr txBox="1"/>
          <p:nvPr/>
        </p:nvSpPr>
        <p:spPr bwMode="auto">
          <a:xfrm>
            <a:off x="7325672" y="2863643"/>
            <a:ext cx="483966" cy="745896"/>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S</a:t>
            </a:r>
            <a:endParaRPr lang="en-US" sz="2400" dirty="0"/>
          </a:p>
          <a:p>
            <a:pPr algn="ctr">
              <a:buClr>
                <a:schemeClr val="tx1"/>
              </a:buClr>
            </a:pPr>
            <a:r>
              <a:rPr lang="en-US" sz="1200" dirty="0" err="1"/>
              <a:t>AAuF</a:t>
            </a:r>
            <a:endParaRPr lang="en-US" sz="1200" dirty="0"/>
          </a:p>
          <a:p>
            <a:pPr algn="ctr">
              <a:buClr>
                <a:schemeClr val="tx1"/>
              </a:buClr>
            </a:pPr>
            <a:br>
              <a:rPr lang="en-US" sz="1200" dirty="0"/>
            </a:br>
            <a:br>
              <a:rPr lang="en-US" sz="1200" dirty="0"/>
            </a:br>
            <a:endParaRPr lang="en-US" sz="1200" dirty="0"/>
          </a:p>
        </p:txBody>
      </p:sp>
      <p:sp>
        <p:nvSpPr>
          <p:cNvPr id="14" name="TextBox 13">
            <a:extLst>
              <a:ext uri="{FF2B5EF4-FFF2-40B4-BE49-F238E27FC236}">
                <a16:creationId xmlns:a16="http://schemas.microsoft.com/office/drawing/2014/main" id="{AD87A279-AD98-4B12-B260-97CDC3C2C12A}"/>
              </a:ext>
            </a:extLst>
          </p:cNvPr>
          <p:cNvSpPr txBox="1"/>
          <p:nvPr/>
        </p:nvSpPr>
        <p:spPr bwMode="auto">
          <a:xfrm>
            <a:off x="5483901" y="1951126"/>
            <a:ext cx="693667" cy="257754"/>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200" i="1" dirty="0"/>
              <a:t>5GC</a:t>
            </a:r>
          </a:p>
        </p:txBody>
      </p:sp>
      <p:pic>
        <p:nvPicPr>
          <p:cNvPr id="2" name="Picture 1">
            <a:extLst>
              <a:ext uri="{FF2B5EF4-FFF2-40B4-BE49-F238E27FC236}">
                <a16:creationId xmlns:a16="http://schemas.microsoft.com/office/drawing/2014/main" id="{127A4672-462D-4299-A3B7-20F41D96D4C3}"/>
              </a:ext>
            </a:extLst>
          </p:cNvPr>
          <p:cNvPicPr>
            <a:picLocks noChangeAspect="1"/>
          </p:cNvPicPr>
          <p:nvPr/>
        </p:nvPicPr>
        <p:blipFill>
          <a:blip r:embed="rId5"/>
          <a:stretch>
            <a:fillRect/>
          </a:stretch>
        </p:blipFill>
        <p:spPr>
          <a:xfrm>
            <a:off x="7289743" y="2872632"/>
            <a:ext cx="235304" cy="349767"/>
          </a:xfrm>
          <a:prstGeom prst="rect">
            <a:avLst/>
          </a:prstGeom>
        </p:spPr>
      </p:pic>
      <p:cxnSp>
        <p:nvCxnSpPr>
          <p:cNvPr id="16" name="Connector: Elbow 15">
            <a:extLst>
              <a:ext uri="{FF2B5EF4-FFF2-40B4-BE49-F238E27FC236}">
                <a16:creationId xmlns:a16="http://schemas.microsoft.com/office/drawing/2014/main" id="{112B6DA1-3901-403B-9BDD-6D53E6F01C82}"/>
              </a:ext>
            </a:extLst>
          </p:cNvPr>
          <p:cNvCxnSpPr>
            <a:stCxn id="7" idx="1"/>
            <a:endCxn id="9" idx="2"/>
          </p:cNvCxnSpPr>
          <p:nvPr/>
        </p:nvCxnSpPr>
        <p:spPr bwMode="auto">
          <a:xfrm rot="10800000">
            <a:off x="5872334" y="4967636"/>
            <a:ext cx="574152" cy="1017626"/>
          </a:xfrm>
          <a:prstGeom prst="bentConnector2">
            <a:avLst/>
          </a:prstGeom>
          <a:solidFill>
            <a:schemeClr val="accent1"/>
          </a:solidFill>
          <a:ln w="12700" cap="flat" cmpd="sng" algn="ctr">
            <a:solidFill>
              <a:schemeClr val="tx1"/>
            </a:solidFill>
            <a:prstDash val="dash"/>
            <a:round/>
            <a:headEnd type="triangle" w="med" len="med"/>
            <a:tailEnd type="triangle" w="med" len="med"/>
          </a:ln>
          <a:effectLst/>
        </p:spPr>
      </p:cxnSp>
      <p:cxnSp>
        <p:nvCxnSpPr>
          <p:cNvPr id="18" name="Connector: Elbow 17">
            <a:extLst>
              <a:ext uri="{FF2B5EF4-FFF2-40B4-BE49-F238E27FC236}">
                <a16:creationId xmlns:a16="http://schemas.microsoft.com/office/drawing/2014/main" id="{71B314F9-167F-47E2-A5C4-1C589E58EC62}"/>
              </a:ext>
            </a:extLst>
          </p:cNvPr>
          <p:cNvCxnSpPr>
            <a:stCxn id="9" idx="0"/>
            <a:endCxn id="8" idx="2"/>
          </p:cNvCxnSpPr>
          <p:nvPr/>
        </p:nvCxnSpPr>
        <p:spPr bwMode="auto">
          <a:xfrm rot="5400000" flipH="1" flipV="1">
            <a:off x="5566603" y="3915271"/>
            <a:ext cx="612201" cy="738"/>
          </a:xfrm>
          <a:prstGeom prst="bentConnector3">
            <a:avLst/>
          </a:prstGeom>
          <a:solidFill>
            <a:schemeClr val="accent1"/>
          </a:solidFill>
          <a:ln w="12700" cap="flat" cmpd="sng" algn="ctr">
            <a:solidFill>
              <a:schemeClr val="tx1"/>
            </a:solidFill>
            <a:prstDash val="dash"/>
            <a:round/>
            <a:headEnd type="triangle" w="med" len="med"/>
            <a:tailEnd type="triangle" w="med" len="med"/>
          </a:ln>
          <a:effectLst/>
        </p:spPr>
      </p:cxnSp>
      <p:cxnSp>
        <p:nvCxnSpPr>
          <p:cNvPr id="22" name="Connector: Elbow 21">
            <a:extLst>
              <a:ext uri="{FF2B5EF4-FFF2-40B4-BE49-F238E27FC236}">
                <a16:creationId xmlns:a16="http://schemas.microsoft.com/office/drawing/2014/main" id="{DF61F803-1531-41B6-A1DF-E559FF9E6C59}"/>
              </a:ext>
            </a:extLst>
          </p:cNvPr>
          <p:cNvCxnSpPr>
            <a:stCxn id="7" idx="3"/>
            <a:endCxn id="10" idx="2"/>
          </p:cNvCxnSpPr>
          <p:nvPr/>
        </p:nvCxnSpPr>
        <p:spPr bwMode="auto">
          <a:xfrm flipV="1">
            <a:off x="6753477" y="4970663"/>
            <a:ext cx="814180" cy="1014599"/>
          </a:xfrm>
          <a:prstGeom prst="bentConnector2">
            <a:avLst/>
          </a:prstGeom>
          <a:solidFill>
            <a:schemeClr val="accent1"/>
          </a:solidFill>
          <a:ln w="12700" cap="flat" cmpd="sng" algn="ctr">
            <a:solidFill>
              <a:schemeClr val="tx1"/>
            </a:solidFill>
            <a:prstDash val="solid"/>
            <a:round/>
            <a:headEnd type="triangle" w="med" len="med"/>
            <a:tailEnd type="triangle" w="med" len="med"/>
          </a:ln>
          <a:effectLst/>
        </p:spPr>
      </p:cxnSp>
      <p:cxnSp>
        <p:nvCxnSpPr>
          <p:cNvPr id="26" name="Straight Arrow Connector 25">
            <a:extLst>
              <a:ext uri="{FF2B5EF4-FFF2-40B4-BE49-F238E27FC236}">
                <a16:creationId xmlns:a16="http://schemas.microsoft.com/office/drawing/2014/main" id="{46A1C7E7-22B5-489E-8CB5-1F01C6C20F2B}"/>
              </a:ext>
            </a:extLst>
          </p:cNvPr>
          <p:cNvCxnSpPr>
            <a:stCxn id="10" idx="0"/>
            <a:endCxn id="12" idx="2"/>
          </p:cNvCxnSpPr>
          <p:nvPr/>
        </p:nvCxnSpPr>
        <p:spPr bwMode="auto">
          <a:xfrm flipH="1" flipV="1">
            <a:off x="7567655" y="3609539"/>
            <a:ext cx="2" cy="615780"/>
          </a:xfrm>
          <a:prstGeom prst="straightConnector1">
            <a:avLst/>
          </a:prstGeom>
          <a:solidFill>
            <a:schemeClr val="accent1"/>
          </a:solidFill>
          <a:ln w="12700" cap="flat" cmpd="sng" algn="ctr">
            <a:solidFill>
              <a:schemeClr val="tx1"/>
            </a:solidFill>
            <a:prstDash val="solid"/>
            <a:round/>
            <a:headEnd type="triangle" w="med" len="med"/>
            <a:tailEnd type="triangle" w="med" len="med"/>
          </a:ln>
          <a:effectLst/>
        </p:spPr>
      </p:cxnSp>
      <p:cxnSp>
        <p:nvCxnSpPr>
          <p:cNvPr id="28" name="Connector: Elbow 27">
            <a:extLst>
              <a:ext uri="{FF2B5EF4-FFF2-40B4-BE49-F238E27FC236}">
                <a16:creationId xmlns:a16="http://schemas.microsoft.com/office/drawing/2014/main" id="{C2A5A21F-D86F-406B-8F44-3260D5F87DC1}"/>
              </a:ext>
            </a:extLst>
          </p:cNvPr>
          <p:cNvCxnSpPr>
            <a:stCxn id="10" idx="3"/>
            <a:endCxn id="11" idx="2"/>
          </p:cNvCxnSpPr>
          <p:nvPr/>
        </p:nvCxnSpPr>
        <p:spPr bwMode="auto">
          <a:xfrm flipV="1">
            <a:off x="7809642" y="3609539"/>
            <a:ext cx="1311326" cy="988452"/>
          </a:xfrm>
          <a:prstGeom prst="bentConnector2">
            <a:avLst/>
          </a:prstGeom>
          <a:solidFill>
            <a:schemeClr val="accent1"/>
          </a:solidFill>
          <a:ln w="12700" cap="flat" cmpd="sng" algn="ctr">
            <a:solidFill>
              <a:schemeClr val="tx1"/>
            </a:solidFill>
            <a:prstDash val="solid"/>
            <a:round/>
            <a:headEnd type="triangle" w="med" len="med"/>
            <a:tailEnd type="triangle" w="med" len="med"/>
          </a:ln>
          <a:effectLst/>
        </p:spPr>
      </p:cxnSp>
      <p:cxnSp>
        <p:nvCxnSpPr>
          <p:cNvPr id="30" name="Connector: Elbow 29">
            <a:extLst>
              <a:ext uri="{FF2B5EF4-FFF2-40B4-BE49-F238E27FC236}">
                <a16:creationId xmlns:a16="http://schemas.microsoft.com/office/drawing/2014/main" id="{7EF8EC46-DA20-42A6-90D9-1910B82B72AC}"/>
              </a:ext>
            </a:extLst>
          </p:cNvPr>
          <p:cNvCxnSpPr>
            <a:stCxn id="8" idx="0"/>
            <a:endCxn id="5" idx="1"/>
          </p:cNvCxnSpPr>
          <p:nvPr/>
        </p:nvCxnSpPr>
        <p:spPr bwMode="auto">
          <a:xfrm rot="5400000" flipH="1" flipV="1">
            <a:off x="5927751" y="2344908"/>
            <a:ext cx="464056" cy="573414"/>
          </a:xfrm>
          <a:prstGeom prst="bentConnector2">
            <a:avLst/>
          </a:prstGeom>
          <a:solidFill>
            <a:schemeClr val="accent1"/>
          </a:solidFill>
          <a:ln w="12700" cap="flat" cmpd="sng" algn="ctr">
            <a:solidFill>
              <a:schemeClr val="tx1"/>
            </a:solidFill>
            <a:prstDash val="dash"/>
            <a:round/>
            <a:headEnd type="triangle" w="med" len="med"/>
            <a:tailEnd type="triangle" w="med" len="med"/>
          </a:ln>
          <a:effectLst/>
        </p:spPr>
      </p:cxnSp>
      <p:cxnSp>
        <p:nvCxnSpPr>
          <p:cNvPr id="32" name="Straight Arrow Connector 31">
            <a:extLst>
              <a:ext uri="{FF2B5EF4-FFF2-40B4-BE49-F238E27FC236}">
                <a16:creationId xmlns:a16="http://schemas.microsoft.com/office/drawing/2014/main" id="{2A7DB295-26F4-4551-AEE4-C612065068D9}"/>
              </a:ext>
            </a:extLst>
          </p:cNvPr>
          <p:cNvCxnSpPr/>
          <p:nvPr/>
        </p:nvCxnSpPr>
        <p:spPr bwMode="auto">
          <a:xfrm>
            <a:off x="6151350" y="5321143"/>
            <a:ext cx="344995" cy="0"/>
          </a:xfrm>
          <a:prstGeom prst="straightConnector1">
            <a:avLst/>
          </a:prstGeom>
          <a:solidFill>
            <a:schemeClr val="accent1"/>
          </a:solidFill>
          <a:ln w="12700" cap="flat" cmpd="sng" algn="ctr">
            <a:solidFill>
              <a:schemeClr val="tx1"/>
            </a:solidFill>
            <a:prstDash val="solid"/>
            <a:round/>
            <a:headEnd type="triangle" w="med" len="med"/>
            <a:tailEnd type="triangle" w="med" len="med"/>
          </a:ln>
          <a:effectLst/>
        </p:spPr>
      </p:cxnSp>
      <p:sp>
        <p:nvSpPr>
          <p:cNvPr id="33" name="TextBox 32">
            <a:extLst>
              <a:ext uri="{FF2B5EF4-FFF2-40B4-BE49-F238E27FC236}">
                <a16:creationId xmlns:a16="http://schemas.microsoft.com/office/drawing/2014/main" id="{CC51E839-FD26-41AD-83F1-BB0F353E2D09}"/>
              </a:ext>
            </a:extLst>
          </p:cNvPr>
          <p:cNvSpPr txBox="1"/>
          <p:nvPr/>
        </p:nvSpPr>
        <p:spPr bwMode="auto">
          <a:xfrm>
            <a:off x="6411120" y="5192266"/>
            <a:ext cx="1178593" cy="257754"/>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200" i="1" dirty="0"/>
              <a:t>UP</a:t>
            </a:r>
          </a:p>
        </p:txBody>
      </p:sp>
      <p:cxnSp>
        <p:nvCxnSpPr>
          <p:cNvPr id="34" name="Straight Arrow Connector 33">
            <a:extLst>
              <a:ext uri="{FF2B5EF4-FFF2-40B4-BE49-F238E27FC236}">
                <a16:creationId xmlns:a16="http://schemas.microsoft.com/office/drawing/2014/main" id="{04CA55FB-0B49-40D9-B874-6AB9F7292A17}"/>
              </a:ext>
            </a:extLst>
          </p:cNvPr>
          <p:cNvCxnSpPr/>
          <p:nvPr/>
        </p:nvCxnSpPr>
        <p:spPr bwMode="auto">
          <a:xfrm>
            <a:off x="6154473" y="5473543"/>
            <a:ext cx="344995" cy="0"/>
          </a:xfrm>
          <a:prstGeom prst="straightConnector1">
            <a:avLst/>
          </a:prstGeom>
          <a:solidFill>
            <a:schemeClr val="accent1"/>
          </a:solidFill>
          <a:ln w="12700" cap="flat" cmpd="sng" algn="ctr">
            <a:solidFill>
              <a:schemeClr val="tx1"/>
            </a:solidFill>
            <a:prstDash val="dash"/>
            <a:round/>
            <a:headEnd type="triangle" w="med" len="med"/>
            <a:tailEnd type="triangle" w="med" len="med"/>
          </a:ln>
          <a:effectLst/>
        </p:spPr>
      </p:cxnSp>
      <p:sp>
        <p:nvSpPr>
          <p:cNvPr id="35" name="TextBox 34">
            <a:extLst>
              <a:ext uri="{FF2B5EF4-FFF2-40B4-BE49-F238E27FC236}">
                <a16:creationId xmlns:a16="http://schemas.microsoft.com/office/drawing/2014/main" id="{38F1574C-9358-4B95-A091-D2B3DBF39B41}"/>
              </a:ext>
            </a:extLst>
          </p:cNvPr>
          <p:cNvSpPr txBox="1"/>
          <p:nvPr/>
        </p:nvSpPr>
        <p:spPr bwMode="auto">
          <a:xfrm>
            <a:off x="6414243" y="5344666"/>
            <a:ext cx="1178593" cy="257754"/>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200" i="1" dirty="0"/>
              <a:t>CP</a:t>
            </a:r>
          </a:p>
        </p:txBody>
      </p:sp>
      <p:cxnSp>
        <p:nvCxnSpPr>
          <p:cNvPr id="37" name="Straight Arrow Connector 36">
            <a:extLst>
              <a:ext uri="{FF2B5EF4-FFF2-40B4-BE49-F238E27FC236}">
                <a16:creationId xmlns:a16="http://schemas.microsoft.com/office/drawing/2014/main" id="{14CD40ED-CCF8-45C9-91F9-AF8A96E5B76A}"/>
              </a:ext>
            </a:extLst>
          </p:cNvPr>
          <p:cNvCxnSpPr>
            <a:stCxn id="8" idx="3"/>
            <a:endCxn id="12" idx="1"/>
          </p:cNvCxnSpPr>
          <p:nvPr/>
        </p:nvCxnSpPr>
        <p:spPr bwMode="auto">
          <a:xfrm>
            <a:off x="6115055" y="3236591"/>
            <a:ext cx="1210617" cy="0"/>
          </a:xfrm>
          <a:prstGeom prst="straightConnector1">
            <a:avLst/>
          </a:prstGeom>
          <a:solidFill>
            <a:schemeClr val="accent1"/>
          </a:solidFill>
          <a:ln w="12700" cap="flat" cmpd="sng" algn="ctr">
            <a:solidFill>
              <a:schemeClr val="tx1"/>
            </a:solidFill>
            <a:prstDash val="dash"/>
            <a:round/>
            <a:headEnd type="triangle" w="med" len="med"/>
            <a:tailEnd type="triangle" w="med" len="med"/>
          </a:ln>
          <a:effectLst/>
        </p:spPr>
      </p:cxnSp>
      <p:sp>
        <p:nvSpPr>
          <p:cNvPr id="38" name="TextBox 37">
            <a:extLst>
              <a:ext uri="{FF2B5EF4-FFF2-40B4-BE49-F238E27FC236}">
                <a16:creationId xmlns:a16="http://schemas.microsoft.com/office/drawing/2014/main" id="{48B28D54-7D7A-4287-A834-8CF76FFC291D}"/>
              </a:ext>
            </a:extLst>
          </p:cNvPr>
          <p:cNvSpPr txBox="1"/>
          <p:nvPr/>
        </p:nvSpPr>
        <p:spPr bwMode="auto">
          <a:xfrm>
            <a:off x="6585009" y="3119287"/>
            <a:ext cx="206924"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a:t>
            </a:r>
          </a:p>
        </p:txBody>
      </p:sp>
      <p:cxnSp>
        <p:nvCxnSpPr>
          <p:cNvPr id="40" name="Connector: Elbow 39">
            <a:extLst>
              <a:ext uri="{FF2B5EF4-FFF2-40B4-BE49-F238E27FC236}">
                <a16:creationId xmlns:a16="http://schemas.microsoft.com/office/drawing/2014/main" id="{15F409A8-BB57-4555-B56A-73FB9F447E7D}"/>
              </a:ext>
            </a:extLst>
          </p:cNvPr>
          <p:cNvCxnSpPr>
            <a:stCxn id="5" idx="3"/>
            <a:endCxn id="12" idx="0"/>
          </p:cNvCxnSpPr>
          <p:nvPr/>
        </p:nvCxnSpPr>
        <p:spPr bwMode="auto">
          <a:xfrm>
            <a:off x="6930456" y="2399587"/>
            <a:ext cx="637199" cy="464056"/>
          </a:xfrm>
          <a:prstGeom prst="bentConnector2">
            <a:avLst/>
          </a:prstGeom>
          <a:solidFill>
            <a:schemeClr val="accent1"/>
          </a:solidFill>
          <a:ln w="12700" cap="flat" cmpd="sng" algn="ctr">
            <a:solidFill>
              <a:schemeClr val="tx1"/>
            </a:solidFill>
            <a:prstDash val="dash"/>
            <a:round/>
            <a:headEnd type="triangle" w="med" len="med"/>
            <a:tailEnd type="triangle" w="med" len="med"/>
          </a:ln>
          <a:effectLst/>
        </p:spPr>
      </p:cxnSp>
      <p:sp>
        <p:nvSpPr>
          <p:cNvPr id="41" name="TextBox 40">
            <a:extLst>
              <a:ext uri="{FF2B5EF4-FFF2-40B4-BE49-F238E27FC236}">
                <a16:creationId xmlns:a16="http://schemas.microsoft.com/office/drawing/2014/main" id="{C31EDC6B-15DB-4B97-BB3B-30942FA0247A}"/>
              </a:ext>
            </a:extLst>
          </p:cNvPr>
          <p:cNvSpPr txBox="1"/>
          <p:nvPr/>
        </p:nvSpPr>
        <p:spPr bwMode="auto">
          <a:xfrm>
            <a:off x="7464069" y="2287538"/>
            <a:ext cx="206924"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a:t>
            </a:r>
          </a:p>
        </p:txBody>
      </p:sp>
      <p:cxnSp>
        <p:nvCxnSpPr>
          <p:cNvPr id="43" name="Straight Arrow Connector 42">
            <a:extLst>
              <a:ext uri="{FF2B5EF4-FFF2-40B4-BE49-F238E27FC236}">
                <a16:creationId xmlns:a16="http://schemas.microsoft.com/office/drawing/2014/main" id="{219248A0-36D4-4B09-B9ED-C93CF95D902C}"/>
              </a:ext>
            </a:extLst>
          </p:cNvPr>
          <p:cNvCxnSpPr>
            <a:endCxn id="11" idx="1"/>
          </p:cNvCxnSpPr>
          <p:nvPr/>
        </p:nvCxnSpPr>
        <p:spPr bwMode="auto">
          <a:xfrm>
            <a:off x="7812385" y="3236591"/>
            <a:ext cx="1066600" cy="0"/>
          </a:xfrm>
          <a:prstGeom prst="straightConnector1">
            <a:avLst/>
          </a:prstGeom>
          <a:solidFill>
            <a:schemeClr val="accent1"/>
          </a:solidFill>
          <a:ln w="12700" cap="flat" cmpd="sng" algn="ctr">
            <a:solidFill>
              <a:schemeClr val="tx1"/>
            </a:solidFill>
            <a:prstDash val="dash"/>
            <a:round/>
            <a:headEnd type="triangle" w="med" len="med"/>
            <a:tailEnd type="triangle" w="med" len="med"/>
          </a:ln>
          <a:effectLst/>
        </p:spPr>
      </p:cxnSp>
      <p:sp>
        <p:nvSpPr>
          <p:cNvPr id="44" name="TextBox 43">
            <a:extLst>
              <a:ext uri="{FF2B5EF4-FFF2-40B4-BE49-F238E27FC236}">
                <a16:creationId xmlns:a16="http://schemas.microsoft.com/office/drawing/2014/main" id="{6F2CC37C-7F8B-4092-93B3-93F2C0D9FBA6}"/>
              </a:ext>
            </a:extLst>
          </p:cNvPr>
          <p:cNvSpPr txBox="1"/>
          <p:nvPr/>
        </p:nvSpPr>
        <p:spPr bwMode="auto">
          <a:xfrm>
            <a:off x="7596725" y="1766454"/>
            <a:ext cx="2291539" cy="481409"/>
          </a:xfrm>
          <a:prstGeom prst="rect">
            <a:avLst/>
          </a:prstGeom>
          <a:noFill/>
          <a:ln w="12700">
            <a:solidFill>
              <a:srgbClr val="FF0000"/>
            </a:solid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200" i="1" dirty="0"/>
              <a:t>1. What is the anchor function (a.k.a. BSF in GBA)?</a:t>
            </a:r>
          </a:p>
        </p:txBody>
      </p:sp>
      <p:cxnSp>
        <p:nvCxnSpPr>
          <p:cNvPr id="46" name="Straight Arrow Connector 45">
            <a:extLst>
              <a:ext uri="{FF2B5EF4-FFF2-40B4-BE49-F238E27FC236}">
                <a16:creationId xmlns:a16="http://schemas.microsoft.com/office/drawing/2014/main" id="{A6D03493-1FE9-40FE-A5E5-AA15685517A0}"/>
              </a:ext>
            </a:extLst>
          </p:cNvPr>
          <p:cNvCxnSpPr/>
          <p:nvPr/>
        </p:nvCxnSpPr>
        <p:spPr bwMode="auto">
          <a:xfrm>
            <a:off x="7769636" y="2230704"/>
            <a:ext cx="0" cy="583022"/>
          </a:xfrm>
          <a:prstGeom prst="straightConnector1">
            <a:avLst/>
          </a:prstGeom>
          <a:solidFill>
            <a:schemeClr val="accent1"/>
          </a:solidFill>
          <a:ln w="12700" cap="flat" cmpd="sng" algn="ctr">
            <a:solidFill>
              <a:srgbClr val="FF0000"/>
            </a:solidFill>
            <a:prstDash val="solid"/>
            <a:round/>
            <a:headEnd type="none" w="med" len="med"/>
            <a:tailEnd type="triangle"/>
          </a:ln>
          <a:effectLst/>
        </p:spPr>
      </p:cxnSp>
      <p:sp>
        <p:nvSpPr>
          <p:cNvPr id="47" name="TextBox 46">
            <a:extLst>
              <a:ext uri="{FF2B5EF4-FFF2-40B4-BE49-F238E27FC236}">
                <a16:creationId xmlns:a16="http://schemas.microsoft.com/office/drawing/2014/main" id="{B1E8A2BC-BBF0-4140-8078-7AF769857898}"/>
              </a:ext>
            </a:extLst>
          </p:cNvPr>
          <p:cNvSpPr txBox="1"/>
          <p:nvPr/>
        </p:nvSpPr>
        <p:spPr bwMode="auto">
          <a:xfrm>
            <a:off x="8538017" y="4862925"/>
            <a:ext cx="2052011" cy="907443"/>
          </a:xfrm>
          <a:prstGeom prst="rect">
            <a:avLst/>
          </a:prstGeom>
          <a:noFill/>
          <a:ln w="12700">
            <a:solidFill>
              <a:srgbClr val="FF0000"/>
            </a:solid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200" i="1" dirty="0"/>
              <a:t>2. In UP based solutions, the bootsrapping procedure is performed over the UP like in GBA</a:t>
            </a:r>
          </a:p>
        </p:txBody>
      </p:sp>
      <p:cxnSp>
        <p:nvCxnSpPr>
          <p:cNvPr id="53" name="Straight Arrow Connector 52">
            <a:extLst>
              <a:ext uri="{FF2B5EF4-FFF2-40B4-BE49-F238E27FC236}">
                <a16:creationId xmlns:a16="http://schemas.microsoft.com/office/drawing/2014/main" id="{0C3092D0-D80F-48C6-910E-ECEC553DB556}"/>
              </a:ext>
            </a:extLst>
          </p:cNvPr>
          <p:cNvCxnSpPr/>
          <p:nvPr/>
        </p:nvCxnSpPr>
        <p:spPr bwMode="auto">
          <a:xfrm flipH="1">
            <a:off x="7605022" y="5192266"/>
            <a:ext cx="932995" cy="0"/>
          </a:xfrm>
          <a:prstGeom prst="straightConnector1">
            <a:avLst/>
          </a:prstGeom>
          <a:solidFill>
            <a:schemeClr val="accent1"/>
          </a:solidFill>
          <a:ln w="12700" cap="flat" cmpd="sng" algn="ctr">
            <a:solidFill>
              <a:srgbClr val="FF0000"/>
            </a:solidFill>
            <a:prstDash val="solid"/>
            <a:round/>
            <a:headEnd type="none" w="med" len="med"/>
            <a:tailEnd type="triangle"/>
          </a:ln>
          <a:effectLst/>
        </p:spPr>
      </p:cxnSp>
      <p:sp>
        <p:nvSpPr>
          <p:cNvPr id="54" name="TextBox 53">
            <a:extLst>
              <a:ext uri="{FF2B5EF4-FFF2-40B4-BE49-F238E27FC236}">
                <a16:creationId xmlns:a16="http://schemas.microsoft.com/office/drawing/2014/main" id="{279A52A2-3A5E-43B7-B519-81D0AA07F185}"/>
              </a:ext>
            </a:extLst>
          </p:cNvPr>
          <p:cNvSpPr txBox="1"/>
          <p:nvPr/>
        </p:nvSpPr>
        <p:spPr bwMode="auto">
          <a:xfrm>
            <a:off x="3899899" y="5374544"/>
            <a:ext cx="1784540" cy="825611"/>
          </a:xfrm>
          <a:prstGeom prst="rect">
            <a:avLst/>
          </a:prstGeom>
          <a:noFill/>
          <a:ln w="12700">
            <a:solidFill>
              <a:srgbClr val="FF0000"/>
            </a:solid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200" i="1" dirty="0"/>
              <a:t>3. In CP based solutions, the bootsrapping procedure is performed over NAS</a:t>
            </a:r>
          </a:p>
        </p:txBody>
      </p:sp>
      <p:cxnSp>
        <p:nvCxnSpPr>
          <p:cNvPr id="56" name="Straight Arrow Connector 55">
            <a:extLst>
              <a:ext uri="{FF2B5EF4-FFF2-40B4-BE49-F238E27FC236}">
                <a16:creationId xmlns:a16="http://schemas.microsoft.com/office/drawing/2014/main" id="{E4227B6B-5728-4484-9896-CAA6F79140ED}"/>
              </a:ext>
            </a:extLst>
          </p:cNvPr>
          <p:cNvCxnSpPr>
            <a:cxnSpLocks/>
          </p:cNvCxnSpPr>
          <p:nvPr/>
        </p:nvCxnSpPr>
        <p:spPr bwMode="auto">
          <a:xfrm>
            <a:off x="5684438" y="5602420"/>
            <a:ext cx="187895" cy="0"/>
          </a:xfrm>
          <a:prstGeom prst="straightConnector1">
            <a:avLst/>
          </a:prstGeom>
          <a:solidFill>
            <a:schemeClr val="accent1"/>
          </a:solidFill>
          <a:ln w="12700" cap="flat" cmpd="sng" algn="ctr">
            <a:solidFill>
              <a:srgbClr val="FF0000"/>
            </a:solidFill>
            <a:prstDash val="solid"/>
            <a:round/>
            <a:headEnd type="none" w="med" len="med"/>
            <a:tailEnd type="triangle"/>
          </a:ln>
          <a:effectLst/>
        </p:spPr>
      </p:cxnSp>
      <p:sp>
        <p:nvSpPr>
          <p:cNvPr id="57" name="TextBox 56">
            <a:extLst>
              <a:ext uri="{FF2B5EF4-FFF2-40B4-BE49-F238E27FC236}">
                <a16:creationId xmlns:a16="http://schemas.microsoft.com/office/drawing/2014/main" id="{7B77C4CB-0A2F-4141-ADD2-149655DB77EF}"/>
              </a:ext>
            </a:extLst>
          </p:cNvPr>
          <p:cNvSpPr txBox="1"/>
          <p:nvPr/>
        </p:nvSpPr>
        <p:spPr bwMode="auto">
          <a:xfrm>
            <a:off x="8258567" y="3148892"/>
            <a:ext cx="206924"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a:t>
            </a:r>
          </a:p>
        </p:txBody>
      </p:sp>
      <p:sp>
        <p:nvSpPr>
          <p:cNvPr id="58" name="TextBox 57">
            <a:extLst>
              <a:ext uri="{FF2B5EF4-FFF2-40B4-BE49-F238E27FC236}">
                <a16:creationId xmlns:a16="http://schemas.microsoft.com/office/drawing/2014/main" id="{B076EB40-FA66-410C-A408-6458CBE65FDB}"/>
              </a:ext>
            </a:extLst>
          </p:cNvPr>
          <p:cNvSpPr txBox="1"/>
          <p:nvPr/>
        </p:nvSpPr>
        <p:spPr bwMode="auto">
          <a:xfrm>
            <a:off x="7464195" y="3818656"/>
            <a:ext cx="206924"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a:t>
            </a:r>
          </a:p>
        </p:txBody>
      </p:sp>
      <p:sp>
        <p:nvSpPr>
          <p:cNvPr id="15" name="Rectangle 14">
            <a:extLst>
              <a:ext uri="{FF2B5EF4-FFF2-40B4-BE49-F238E27FC236}">
                <a16:creationId xmlns:a16="http://schemas.microsoft.com/office/drawing/2014/main" id="{8ED4A471-E7AA-4AAD-880E-5C706777F186}"/>
              </a:ext>
            </a:extLst>
          </p:cNvPr>
          <p:cNvSpPr/>
          <p:nvPr/>
        </p:nvSpPr>
        <p:spPr>
          <a:xfrm>
            <a:off x="5452076" y="1933729"/>
            <a:ext cx="1699144" cy="1905168"/>
          </a:xfrm>
          <a:prstGeom prst="rect">
            <a:avLst/>
          </a:prstGeom>
          <a:noFill/>
          <a:ln w="381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Tree>
    <p:extLst>
      <p:ext uri="{BB962C8B-B14F-4D97-AF65-F5344CB8AC3E}">
        <p14:creationId xmlns:p14="http://schemas.microsoft.com/office/powerpoint/2010/main" val="277588819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Content Placeholder 3">
            <a:extLst>
              <a:ext uri="{FF2B5EF4-FFF2-40B4-BE49-F238E27FC236}">
                <a16:creationId xmlns:a16="http://schemas.microsoft.com/office/drawing/2014/main" id="{CC85A9ED-C311-480A-9CDA-5CF6B61D2861}"/>
              </a:ext>
            </a:extLst>
          </p:cNvPr>
          <p:cNvSpPr>
            <a:spLocks noGrp="1"/>
          </p:cNvSpPr>
          <p:nvPr>
            <p:ph idx="1"/>
          </p:nvPr>
        </p:nvSpPr>
        <p:spPr>
          <a:xfrm>
            <a:off x="738909" y="1825625"/>
            <a:ext cx="5180879" cy="4351338"/>
          </a:xfrm>
        </p:spPr>
        <p:txBody>
          <a:bodyPr/>
          <a:lstStyle/>
          <a:p>
            <a:r>
              <a:rPr lang="sv-SE" altLang="sv-SE" dirty="0"/>
              <a:t>WI code: </a:t>
            </a:r>
          </a:p>
          <a:p>
            <a:pPr lvl="1"/>
            <a:r>
              <a:rPr lang="sv-SE" altLang="sv-SE" dirty="0"/>
              <a:t>FS_AUTH_ENH</a:t>
            </a:r>
          </a:p>
          <a:p>
            <a:r>
              <a:rPr lang="sv-SE" altLang="sv-SE" dirty="0"/>
              <a:t>Completion rate: </a:t>
            </a:r>
          </a:p>
          <a:p>
            <a:pPr lvl="1"/>
            <a:r>
              <a:rPr lang="sv-SE" altLang="sv-SE" dirty="0"/>
              <a:t>5 </a:t>
            </a:r>
            <a:r>
              <a:rPr lang="en-US" altLang="ja-JP" dirty="0">
                <a:sym typeface="Wingdings" panose="05000000000000000000" pitchFamily="2" charset="2"/>
              </a:rPr>
              <a:t> 15%</a:t>
            </a:r>
          </a:p>
          <a:p>
            <a:r>
              <a:rPr lang="en-US" altLang="ja-JP" dirty="0">
                <a:sym typeface="Wingdings" panose="05000000000000000000" pitchFamily="2" charset="2"/>
              </a:rPr>
              <a:t>Target: </a:t>
            </a:r>
          </a:p>
          <a:p>
            <a:pPr lvl="1"/>
            <a:r>
              <a:rPr lang="en-US" altLang="ja-JP" dirty="0">
                <a:sym typeface="Wingdings" panose="05000000000000000000" pitchFamily="2" charset="2"/>
              </a:rPr>
              <a:t>Sep 19  Dec 19</a:t>
            </a:r>
          </a:p>
          <a:p>
            <a:r>
              <a:rPr lang="en-US" altLang="sv-SE" dirty="0">
                <a:ea typeface="MS PGothic" panose="020B0600070205080204" pitchFamily="34" charset="-128"/>
                <a:sym typeface="Wingdings" panose="05000000000000000000" pitchFamily="2" charset="2"/>
              </a:rPr>
              <a:t>Documents:</a:t>
            </a:r>
          </a:p>
          <a:p>
            <a:pPr lvl="1"/>
            <a:r>
              <a:rPr kumimoji="1" lang="en-US" altLang="ja-JP" dirty="0"/>
              <a:t>TR 33.846 </a:t>
            </a:r>
            <a:r>
              <a:rPr lang="en-US" dirty="0"/>
              <a:t>Study on authentication enhancements in 5GS</a:t>
            </a:r>
            <a:r>
              <a:rPr lang="en-GB" altLang="ja-JP" dirty="0"/>
              <a:t> </a:t>
            </a:r>
            <a:r>
              <a:rPr lang="en-US" altLang="sv-SE" dirty="0">
                <a:ea typeface="MS PGothic" panose="020B0600070205080204" pitchFamily="34" charset="-128"/>
                <a:sym typeface="Wingdings" panose="05000000000000000000" pitchFamily="2" charset="2"/>
              </a:rPr>
              <a:t> </a:t>
            </a:r>
            <a:endParaRPr lang="sv-SE" altLang="sv-SE" dirty="0"/>
          </a:p>
          <a:p>
            <a:pPr lvl="1"/>
            <a:endParaRPr lang="sv-SE" altLang="sv-SE" dirty="0"/>
          </a:p>
        </p:txBody>
      </p:sp>
      <p:sp>
        <p:nvSpPr>
          <p:cNvPr id="37892" name="Content Placeholder 4">
            <a:extLst>
              <a:ext uri="{FF2B5EF4-FFF2-40B4-BE49-F238E27FC236}">
                <a16:creationId xmlns:a16="http://schemas.microsoft.com/office/drawing/2014/main" id="{D6293434-9532-442F-88D8-C988BB4C5F44}"/>
              </a:ext>
            </a:extLst>
          </p:cNvPr>
          <p:cNvSpPr>
            <a:spLocks noGrp="1"/>
          </p:cNvSpPr>
          <p:nvPr>
            <p:ph idx="10"/>
          </p:nvPr>
        </p:nvSpPr>
        <p:spPr>
          <a:xfrm>
            <a:off x="6272213" y="1825625"/>
            <a:ext cx="5081587" cy="4351338"/>
          </a:xfrm>
        </p:spPr>
        <p:txBody>
          <a:bodyPr/>
          <a:lstStyle/>
          <a:p>
            <a:r>
              <a:rPr lang="sv-SE" altLang="sv-SE" dirty="0"/>
              <a:t>TR 33.846:</a:t>
            </a:r>
          </a:p>
          <a:p>
            <a:pPr lvl="1"/>
            <a:r>
              <a:rPr lang="sv-SE" altLang="sv-SE" dirty="0"/>
              <a:t>1 </a:t>
            </a:r>
            <a:r>
              <a:rPr lang="en-US" altLang="ja-JP" dirty="0">
                <a:sym typeface="Wingdings" panose="05000000000000000000" pitchFamily="2" charset="2"/>
              </a:rPr>
              <a:t> 3</a:t>
            </a:r>
            <a:r>
              <a:rPr lang="sv-SE" altLang="sv-SE" dirty="0"/>
              <a:t> Key issues</a:t>
            </a:r>
          </a:p>
          <a:p>
            <a:pPr lvl="1"/>
            <a:r>
              <a:rPr lang="sv-SE" altLang="sv-SE" dirty="0"/>
              <a:t>0 </a:t>
            </a:r>
            <a:r>
              <a:rPr lang="en-US" altLang="ja-JP" dirty="0">
                <a:sym typeface="Wingdings" panose="05000000000000000000" pitchFamily="2" charset="2"/>
              </a:rPr>
              <a:t> 3 </a:t>
            </a:r>
            <a:r>
              <a:rPr lang="sv-SE" altLang="sv-SE" dirty="0"/>
              <a:t>Solutions</a:t>
            </a:r>
          </a:p>
          <a:p>
            <a:pPr lvl="1"/>
            <a:r>
              <a:rPr lang="sv-SE" altLang="sv-SE" dirty="0"/>
              <a:t>0 Conclusions</a:t>
            </a:r>
          </a:p>
        </p:txBody>
      </p:sp>
      <p:sp>
        <p:nvSpPr>
          <p:cNvPr id="7" name="Title 3">
            <a:extLst>
              <a:ext uri="{FF2B5EF4-FFF2-40B4-BE49-F238E27FC236}">
                <a16:creationId xmlns:a16="http://schemas.microsoft.com/office/drawing/2014/main" id="{1AF72CF9-8732-40F2-BADA-B80FF7538FA3}"/>
              </a:ext>
            </a:extLst>
          </p:cNvPr>
          <p:cNvSpPr>
            <a:spLocks noGrp="1"/>
          </p:cNvSpPr>
          <p:nvPr>
            <p:ph type="title"/>
          </p:nvPr>
        </p:nvSpPr>
        <p:spPr>
          <a:xfrm>
            <a:off x="479425" y="320076"/>
            <a:ext cx="8353426" cy="1081088"/>
          </a:xfrm>
        </p:spPr>
        <p:txBody>
          <a:bodyPr/>
          <a:lstStyle/>
          <a:p>
            <a:r>
              <a:rPr lang="en-US" sz="4000" dirty="0"/>
              <a:t>Study on authentication enhancements in 5GS - Status</a:t>
            </a:r>
            <a:endParaRPr lang="sv-SE" sz="4000" dirty="0"/>
          </a:p>
        </p:txBody>
      </p:sp>
    </p:spTree>
    <p:extLst>
      <p:ext uri="{BB962C8B-B14F-4D97-AF65-F5344CB8AC3E}">
        <p14:creationId xmlns:p14="http://schemas.microsoft.com/office/powerpoint/2010/main" val="2916555874"/>
      </p:ext>
    </p:extLst>
  </p:cSld>
  <p:clrMapOvr>
    <a:masterClrMapping/>
  </p:clrMapOvr>
  <p:transition>
    <p:wipe dir="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E2000E6-1E4E-49A0-B64D-3A9122EC7304}"/>
              </a:ext>
            </a:extLst>
          </p:cNvPr>
          <p:cNvSpPr>
            <a:spLocks noGrp="1"/>
          </p:cNvSpPr>
          <p:nvPr>
            <p:ph sz="half" idx="1"/>
          </p:nvPr>
        </p:nvSpPr>
        <p:spPr>
          <a:xfrm>
            <a:off x="479425" y="1844675"/>
            <a:ext cx="5496778" cy="1584325"/>
          </a:xfrm>
        </p:spPr>
        <p:txBody>
          <a:bodyPr/>
          <a:lstStyle/>
          <a:p>
            <a:r>
              <a:rPr lang="sv-SE" sz="1800" dirty="0"/>
              <a:t>New study with the following objectives:</a:t>
            </a:r>
          </a:p>
          <a:p>
            <a:pPr marL="827088" lvl="1" indent="-457200">
              <a:buFont typeface="+mj-lt"/>
              <a:buAutoNum type="arabicPeriod"/>
            </a:pPr>
            <a:r>
              <a:rPr lang="en-US" sz="1800" dirty="0"/>
              <a:t>Enhance security of session keys</a:t>
            </a:r>
          </a:p>
          <a:p>
            <a:pPr marL="827088" lvl="1" indent="-457200">
              <a:buFont typeface="+mj-lt"/>
              <a:buAutoNum type="arabicPeriod"/>
            </a:pPr>
            <a:r>
              <a:rPr lang="en-US" sz="1800" dirty="0"/>
              <a:t>Linkability attacks</a:t>
            </a:r>
          </a:p>
          <a:p>
            <a:pPr marL="827088" lvl="1" indent="-457200">
              <a:buFont typeface="+mj-lt"/>
              <a:buAutoNum type="arabicPeriod"/>
            </a:pPr>
            <a:r>
              <a:rPr lang="en-US" sz="1800" dirty="0"/>
              <a:t>DDoS attacks. </a:t>
            </a:r>
          </a:p>
          <a:p>
            <a:endParaRPr lang="sv-SE" sz="1800" dirty="0"/>
          </a:p>
        </p:txBody>
      </p:sp>
      <p:sp>
        <p:nvSpPr>
          <p:cNvPr id="4" name="Title 3">
            <a:extLst>
              <a:ext uri="{FF2B5EF4-FFF2-40B4-BE49-F238E27FC236}">
                <a16:creationId xmlns:a16="http://schemas.microsoft.com/office/drawing/2014/main" id="{D7BE82F0-B8DE-4C51-B822-01970E08F55E}"/>
              </a:ext>
            </a:extLst>
          </p:cNvPr>
          <p:cNvSpPr>
            <a:spLocks noGrp="1"/>
          </p:cNvSpPr>
          <p:nvPr>
            <p:ph type="title"/>
          </p:nvPr>
        </p:nvSpPr>
        <p:spPr>
          <a:xfrm>
            <a:off x="479425" y="320076"/>
            <a:ext cx="8353426" cy="1081088"/>
          </a:xfrm>
        </p:spPr>
        <p:txBody>
          <a:bodyPr/>
          <a:lstStyle/>
          <a:p>
            <a:r>
              <a:rPr lang="en-US" sz="4000" dirty="0"/>
              <a:t>Study on authentication enhancements in 5GS - Overview</a:t>
            </a:r>
            <a:endParaRPr lang="sv-SE" sz="4000" dirty="0"/>
          </a:p>
        </p:txBody>
      </p:sp>
      <p:sp>
        <p:nvSpPr>
          <p:cNvPr id="5" name="TextBox 4">
            <a:extLst>
              <a:ext uri="{FF2B5EF4-FFF2-40B4-BE49-F238E27FC236}">
                <a16:creationId xmlns:a16="http://schemas.microsoft.com/office/drawing/2014/main" id="{997378C6-3B97-4A3D-9080-A8BCC44836E0}"/>
              </a:ext>
            </a:extLst>
          </p:cNvPr>
          <p:cNvSpPr txBox="1"/>
          <p:nvPr/>
        </p:nvSpPr>
        <p:spPr bwMode="auto">
          <a:xfrm>
            <a:off x="10182744" y="1791997"/>
            <a:ext cx="1283804" cy="497558"/>
          </a:xfrm>
          <a:prstGeom prst="rect">
            <a:avLst/>
          </a:prstGeom>
          <a:solidFill>
            <a:schemeClr val="accent2"/>
          </a:solidFill>
          <a:ln w="12700">
            <a:noFill/>
            <a:miter lim="800000"/>
            <a:headEnd/>
            <a:tailEnd/>
          </a:ln>
        </p:spPr>
        <p:txBody>
          <a:bodyPr vert="horz" wrap="none" lIns="72000" tIns="36000" rIns="73152" bIns="36576" numCol="1" rtlCol="0" anchor="t" anchorCtr="0" compatLnSpc="1">
            <a:prstTxWarp prst="textNoShape">
              <a:avLst/>
            </a:prstTxWarp>
            <a:noAutofit/>
          </a:bodyPr>
          <a:lstStyle/>
          <a:p>
            <a:pPr>
              <a:buClr>
                <a:schemeClr val="tx1"/>
              </a:buClr>
            </a:pPr>
            <a:r>
              <a:rPr lang="sv-SE" b="1" dirty="0">
                <a:solidFill>
                  <a:schemeClr val="bg1"/>
                </a:solidFill>
              </a:rPr>
              <a:t>TR </a:t>
            </a:r>
            <a:r>
              <a:rPr lang="sv-SE" b="1" dirty="0">
                <a:solidFill>
                  <a:schemeClr val="accent1">
                    <a:lumMod val="75000"/>
                  </a:schemeClr>
                </a:solidFill>
                <a:hlinkClick r:id="rId2">
                  <a:extLst>
                    <a:ext uri="{A12FA001-AC4F-418D-AE19-62706E023703}">
                      <ahyp:hlinkClr xmlns:ahyp="http://schemas.microsoft.com/office/drawing/2018/hyperlinkcolor" val="tx"/>
                    </a:ext>
                  </a:extLst>
                </a:hlinkClick>
              </a:rPr>
              <a:t>33.846</a:t>
            </a:r>
            <a:endParaRPr lang="sv-SE" sz="2000" b="1" dirty="0">
              <a:solidFill>
                <a:schemeClr val="accent1">
                  <a:lumMod val="75000"/>
                </a:schemeClr>
              </a:solidFill>
            </a:endParaRPr>
          </a:p>
        </p:txBody>
      </p:sp>
      <p:sp>
        <p:nvSpPr>
          <p:cNvPr id="6" name="TextBox 5">
            <a:extLst>
              <a:ext uri="{FF2B5EF4-FFF2-40B4-BE49-F238E27FC236}">
                <a16:creationId xmlns:a16="http://schemas.microsoft.com/office/drawing/2014/main" id="{6A47A672-C96E-4627-AD52-932053605729}"/>
              </a:ext>
            </a:extLst>
          </p:cNvPr>
          <p:cNvSpPr txBox="1"/>
          <p:nvPr/>
        </p:nvSpPr>
        <p:spPr bwMode="auto">
          <a:xfrm>
            <a:off x="2818517" y="3256676"/>
            <a:ext cx="483970" cy="745896"/>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1200" dirty="0">
                <a:latin typeface="Ericsson Technical Icons" panose="00000500000000000000" pitchFamily="2" charset="0"/>
              </a:rPr>
              <a:t>s</a:t>
            </a:r>
            <a:br>
              <a:rPr lang="en-US" sz="1200" dirty="0">
                <a:latin typeface="Ericsson Technical Icons" panose="00000500000000000000" pitchFamily="2" charset="0"/>
              </a:rPr>
            </a:br>
            <a:r>
              <a:rPr lang="en-US" sz="1200" dirty="0">
                <a:latin typeface="Ericsson Technical Icons" panose="00000500000000000000" pitchFamily="2" charset="0"/>
              </a:rPr>
              <a:t>d</a:t>
            </a:r>
          </a:p>
          <a:p>
            <a:pPr algn="ctr">
              <a:buClr>
                <a:schemeClr val="tx1"/>
              </a:buClr>
            </a:pPr>
            <a:r>
              <a:rPr lang="en-US" sz="1200" dirty="0"/>
              <a:t>UDM</a:t>
            </a:r>
          </a:p>
        </p:txBody>
      </p:sp>
      <p:pic>
        <p:nvPicPr>
          <p:cNvPr id="7" name="Graphic 6">
            <a:extLst>
              <a:ext uri="{FF2B5EF4-FFF2-40B4-BE49-F238E27FC236}">
                <a16:creationId xmlns:a16="http://schemas.microsoft.com/office/drawing/2014/main" id="{33E40C83-2CE9-4AE2-A7E4-CF0C843F2920}"/>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98521" y="3414730"/>
            <a:ext cx="306991" cy="429787"/>
          </a:xfrm>
          <a:prstGeom prst="rect">
            <a:avLst/>
          </a:prstGeom>
        </p:spPr>
      </p:pic>
      <p:cxnSp>
        <p:nvCxnSpPr>
          <p:cNvPr id="9" name="Straight Connector 8">
            <a:extLst>
              <a:ext uri="{FF2B5EF4-FFF2-40B4-BE49-F238E27FC236}">
                <a16:creationId xmlns:a16="http://schemas.microsoft.com/office/drawing/2014/main" id="{3D8D02C3-07D9-4E74-A2FB-1E8E3C09C6E4}"/>
              </a:ext>
            </a:extLst>
          </p:cNvPr>
          <p:cNvCxnSpPr>
            <a:stCxn id="7" idx="2"/>
          </p:cNvCxnSpPr>
          <p:nvPr/>
        </p:nvCxnSpPr>
        <p:spPr bwMode="auto">
          <a:xfrm flipH="1">
            <a:off x="852016" y="3844517"/>
            <a:ext cx="1" cy="1500104"/>
          </a:xfrm>
          <a:prstGeom prst="line">
            <a:avLst/>
          </a:prstGeom>
          <a:solidFill>
            <a:schemeClr val="accent1"/>
          </a:solidFill>
          <a:ln w="12700" cap="flat" cmpd="sng" algn="ctr">
            <a:solidFill>
              <a:schemeClr val="tx1"/>
            </a:solidFill>
            <a:prstDash val="solid"/>
            <a:round/>
            <a:headEnd type="none" w="med" len="med"/>
            <a:tailEnd type="none"/>
          </a:ln>
          <a:effectLst/>
        </p:spPr>
      </p:cxnSp>
      <p:cxnSp>
        <p:nvCxnSpPr>
          <p:cNvPr id="11" name="Straight Connector 10">
            <a:extLst>
              <a:ext uri="{FF2B5EF4-FFF2-40B4-BE49-F238E27FC236}">
                <a16:creationId xmlns:a16="http://schemas.microsoft.com/office/drawing/2014/main" id="{024F32FC-F557-431B-9C1C-E892EB7EE99D}"/>
              </a:ext>
            </a:extLst>
          </p:cNvPr>
          <p:cNvCxnSpPr>
            <a:stCxn id="6" idx="2"/>
          </p:cNvCxnSpPr>
          <p:nvPr/>
        </p:nvCxnSpPr>
        <p:spPr bwMode="auto">
          <a:xfrm>
            <a:off x="3060502" y="4002572"/>
            <a:ext cx="0" cy="1342049"/>
          </a:xfrm>
          <a:prstGeom prst="line">
            <a:avLst/>
          </a:prstGeom>
          <a:solidFill>
            <a:schemeClr val="accent1"/>
          </a:solidFill>
          <a:ln w="12700" cap="flat" cmpd="sng" algn="ctr">
            <a:solidFill>
              <a:schemeClr val="tx1"/>
            </a:solidFill>
            <a:prstDash val="solid"/>
            <a:round/>
            <a:headEnd type="none" w="med" len="med"/>
            <a:tailEnd type="none"/>
          </a:ln>
          <a:effectLst/>
        </p:spPr>
      </p:cxnSp>
      <p:pic>
        <p:nvPicPr>
          <p:cNvPr id="12" name="Graphic 11">
            <a:extLst>
              <a:ext uri="{FF2B5EF4-FFF2-40B4-BE49-F238E27FC236}">
                <a16:creationId xmlns:a16="http://schemas.microsoft.com/office/drawing/2014/main" id="{6C4F97D1-59E4-4D46-92C5-90FAC1484B86}"/>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107577" y="3314713"/>
            <a:ext cx="288264" cy="288264"/>
          </a:xfrm>
          <a:prstGeom prst="rect">
            <a:avLst/>
          </a:prstGeom>
        </p:spPr>
      </p:pic>
      <p:sp>
        <p:nvSpPr>
          <p:cNvPr id="13" name="TextBox 12">
            <a:extLst>
              <a:ext uri="{FF2B5EF4-FFF2-40B4-BE49-F238E27FC236}">
                <a16:creationId xmlns:a16="http://schemas.microsoft.com/office/drawing/2014/main" id="{41580CB4-4173-4382-8A81-CFF2E8B151E2}"/>
              </a:ext>
            </a:extLst>
          </p:cNvPr>
          <p:cNvSpPr txBox="1"/>
          <p:nvPr/>
        </p:nvSpPr>
        <p:spPr bwMode="auto">
          <a:xfrm>
            <a:off x="1709149" y="3256675"/>
            <a:ext cx="483970" cy="745895"/>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B</a:t>
            </a:r>
            <a:endParaRPr lang="en-US" sz="2400" dirty="0"/>
          </a:p>
          <a:p>
            <a:pPr algn="ctr">
              <a:buClr>
                <a:schemeClr val="tx1"/>
              </a:buClr>
            </a:pPr>
            <a:r>
              <a:rPr lang="en-US" sz="1200" dirty="0"/>
              <a:t>gNB</a:t>
            </a:r>
          </a:p>
        </p:txBody>
      </p:sp>
      <p:cxnSp>
        <p:nvCxnSpPr>
          <p:cNvPr id="15" name="Straight Connector 14">
            <a:extLst>
              <a:ext uri="{FF2B5EF4-FFF2-40B4-BE49-F238E27FC236}">
                <a16:creationId xmlns:a16="http://schemas.microsoft.com/office/drawing/2014/main" id="{C6BD847F-CBCE-45F0-9CF2-86B50294F8DD}"/>
              </a:ext>
            </a:extLst>
          </p:cNvPr>
          <p:cNvCxnSpPr>
            <a:stCxn id="13" idx="2"/>
          </p:cNvCxnSpPr>
          <p:nvPr/>
        </p:nvCxnSpPr>
        <p:spPr bwMode="auto">
          <a:xfrm flipH="1">
            <a:off x="1939513" y="4002570"/>
            <a:ext cx="11621" cy="1342051"/>
          </a:xfrm>
          <a:prstGeom prst="line">
            <a:avLst/>
          </a:prstGeom>
          <a:solidFill>
            <a:schemeClr val="accent1"/>
          </a:solidFill>
          <a:ln w="12700" cap="flat" cmpd="sng" algn="ctr">
            <a:solidFill>
              <a:schemeClr val="tx1"/>
            </a:solidFill>
            <a:prstDash val="solid"/>
            <a:round/>
            <a:headEnd type="none" w="med" len="med"/>
            <a:tailEnd type="none"/>
          </a:ln>
          <a:effectLst/>
        </p:spPr>
      </p:cxnSp>
      <p:sp>
        <p:nvSpPr>
          <p:cNvPr id="20" name="TextBox 19">
            <a:extLst>
              <a:ext uri="{FF2B5EF4-FFF2-40B4-BE49-F238E27FC236}">
                <a16:creationId xmlns:a16="http://schemas.microsoft.com/office/drawing/2014/main" id="{CD16EBDE-D93F-4AAC-A83F-F72A96CD64E7}"/>
              </a:ext>
            </a:extLst>
          </p:cNvPr>
          <p:cNvSpPr txBox="1"/>
          <p:nvPr/>
        </p:nvSpPr>
        <p:spPr bwMode="auto">
          <a:xfrm>
            <a:off x="10182744" y="3260789"/>
            <a:ext cx="483970" cy="745896"/>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1200" dirty="0">
                <a:latin typeface="Ericsson Technical Icons" panose="00000500000000000000" pitchFamily="2" charset="0"/>
              </a:rPr>
              <a:t>s</a:t>
            </a:r>
            <a:br>
              <a:rPr lang="en-US" sz="1200" dirty="0">
                <a:latin typeface="Ericsson Technical Icons" panose="00000500000000000000" pitchFamily="2" charset="0"/>
              </a:rPr>
            </a:br>
            <a:r>
              <a:rPr lang="en-US" sz="1200" dirty="0">
                <a:latin typeface="Ericsson Technical Icons" panose="00000500000000000000" pitchFamily="2" charset="0"/>
              </a:rPr>
              <a:t>d</a:t>
            </a:r>
          </a:p>
          <a:p>
            <a:pPr algn="ctr">
              <a:buClr>
                <a:schemeClr val="tx1"/>
              </a:buClr>
            </a:pPr>
            <a:r>
              <a:rPr lang="en-US" sz="1200" dirty="0"/>
              <a:t>UDM</a:t>
            </a:r>
          </a:p>
        </p:txBody>
      </p:sp>
      <p:pic>
        <p:nvPicPr>
          <p:cNvPr id="21" name="Graphic 20">
            <a:extLst>
              <a:ext uri="{FF2B5EF4-FFF2-40B4-BE49-F238E27FC236}">
                <a16:creationId xmlns:a16="http://schemas.microsoft.com/office/drawing/2014/main" id="{1A78EB7E-B526-4DFC-8DEA-AF5A349B9A9D}"/>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8827540" y="3412873"/>
            <a:ext cx="306991" cy="429787"/>
          </a:xfrm>
          <a:prstGeom prst="rect">
            <a:avLst/>
          </a:prstGeom>
        </p:spPr>
      </p:pic>
      <p:cxnSp>
        <p:nvCxnSpPr>
          <p:cNvPr id="22" name="Straight Connector 21">
            <a:extLst>
              <a:ext uri="{FF2B5EF4-FFF2-40B4-BE49-F238E27FC236}">
                <a16:creationId xmlns:a16="http://schemas.microsoft.com/office/drawing/2014/main" id="{A9F64947-9BFF-47D8-BF62-A9A8EFD20CC5}"/>
              </a:ext>
            </a:extLst>
          </p:cNvPr>
          <p:cNvCxnSpPr>
            <a:stCxn id="21" idx="2"/>
          </p:cNvCxnSpPr>
          <p:nvPr/>
        </p:nvCxnSpPr>
        <p:spPr bwMode="auto">
          <a:xfrm flipH="1">
            <a:off x="8981035" y="3842660"/>
            <a:ext cx="1" cy="1500104"/>
          </a:xfrm>
          <a:prstGeom prst="line">
            <a:avLst/>
          </a:prstGeom>
          <a:solidFill>
            <a:schemeClr val="accent1"/>
          </a:solidFill>
          <a:ln w="12700" cap="flat" cmpd="sng" algn="ctr">
            <a:solidFill>
              <a:schemeClr val="accent1">
                <a:lumMod val="75000"/>
              </a:schemeClr>
            </a:solidFill>
            <a:prstDash val="solid"/>
            <a:round/>
            <a:headEnd type="none" w="med" len="med"/>
            <a:tailEnd type="none"/>
          </a:ln>
          <a:effectLst/>
        </p:spPr>
      </p:cxnSp>
      <p:cxnSp>
        <p:nvCxnSpPr>
          <p:cNvPr id="23" name="Straight Connector 22">
            <a:extLst>
              <a:ext uri="{FF2B5EF4-FFF2-40B4-BE49-F238E27FC236}">
                <a16:creationId xmlns:a16="http://schemas.microsoft.com/office/drawing/2014/main" id="{A4996472-B083-4FD9-9251-97B0333AB1E1}"/>
              </a:ext>
            </a:extLst>
          </p:cNvPr>
          <p:cNvCxnSpPr>
            <a:stCxn id="20" idx="2"/>
          </p:cNvCxnSpPr>
          <p:nvPr/>
        </p:nvCxnSpPr>
        <p:spPr bwMode="auto">
          <a:xfrm>
            <a:off x="10424729" y="4006685"/>
            <a:ext cx="0" cy="1342049"/>
          </a:xfrm>
          <a:prstGeom prst="line">
            <a:avLst/>
          </a:prstGeom>
          <a:solidFill>
            <a:schemeClr val="accent1"/>
          </a:solidFill>
          <a:ln w="12700" cap="flat" cmpd="sng" algn="ctr">
            <a:solidFill>
              <a:schemeClr val="tx1"/>
            </a:solidFill>
            <a:prstDash val="solid"/>
            <a:round/>
            <a:headEnd type="none" w="med" len="med"/>
            <a:tailEnd type="none"/>
          </a:ln>
          <a:effectLst/>
        </p:spPr>
      </p:cxnSp>
      <p:sp>
        <p:nvSpPr>
          <p:cNvPr id="27" name="TextBox 26">
            <a:extLst>
              <a:ext uri="{FF2B5EF4-FFF2-40B4-BE49-F238E27FC236}">
                <a16:creationId xmlns:a16="http://schemas.microsoft.com/office/drawing/2014/main" id="{ACEC2E8E-17FF-4BB9-9E24-21A0F6F7BFC7}"/>
              </a:ext>
            </a:extLst>
          </p:cNvPr>
          <p:cNvSpPr txBox="1"/>
          <p:nvPr/>
        </p:nvSpPr>
        <p:spPr bwMode="auto">
          <a:xfrm>
            <a:off x="7109891" y="3254819"/>
            <a:ext cx="483970" cy="745896"/>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1200" dirty="0">
                <a:latin typeface="Ericsson Technical Icons" panose="00000500000000000000" pitchFamily="2" charset="0"/>
              </a:rPr>
              <a:t>s</a:t>
            </a:r>
            <a:br>
              <a:rPr lang="en-US" sz="1200" dirty="0">
                <a:latin typeface="Ericsson Technical Icons" panose="00000500000000000000" pitchFamily="2" charset="0"/>
              </a:rPr>
            </a:br>
            <a:r>
              <a:rPr lang="en-US" sz="1200" dirty="0">
                <a:latin typeface="Ericsson Technical Icons" panose="00000500000000000000" pitchFamily="2" charset="0"/>
              </a:rPr>
              <a:t>d</a:t>
            </a:r>
          </a:p>
          <a:p>
            <a:pPr algn="ctr">
              <a:buClr>
                <a:schemeClr val="tx1"/>
              </a:buClr>
            </a:pPr>
            <a:r>
              <a:rPr lang="en-US" sz="1200" dirty="0"/>
              <a:t>UDM</a:t>
            </a:r>
          </a:p>
        </p:txBody>
      </p:sp>
      <p:pic>
        <p:nvPicPr>
          <p:cNvPr id="28" name="Graphic 27">
            <a:extLst>
              <a:ext uri="{FF2B5EF4-FFF2-40B4-BE49-F238E27FC236}">
                <a16:creationId xmlns:a16="http://schemas.microsoft.com/office/drawing/2014/main" id="{031BF81D-1D38-4750-9AE5-3BA81E25BA0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989895" y="3412873"/>
            <a:ext cx="306991" cy="429787"/>
          </a:xfrm>
          <a:prstGeom prst="rect">
            <a:avLst/>
          </a:prstGeom>
        </p:spPr>
      </p:pic>
      <p:cxnSp>
        <p:nvCxnSpPr>
          <p:cNvPr id="29" name="Straight Connector 28">
            <a:extLst>
              <a:ext uri="{FF2B5EF4-FFF2-40B4-BE49-F238E27FC236}">
                <a16:creationId xmlns:a16="http://schemas.microsoft.com/office/drawing/2014/main" id="{860E7190-79B1-4E62-979A-2EF24018B2D0}"/>
              </a:ext>
            </a:extLst>
          </p:cNvPr>
          <p:cNvCxnSpPr>
            <a:stCxn id="28" idx="2"/>
          </p:cNvCxnSpPr>
          <p:nvPr/>
        </p:nvCxnSpPr>
        <p:spPr bwMode="auto">
          <a:xfrm flipH="1">
            <a:off x="5143390" y="3842660"/>
            <a:ext cx="1" cy="1500104"/>
          </a:xfrm>
          <a:prstGeom prst="line">
            <a:avLst/>
          </a:prstGeom>
          <a:solidFill>
            <a:schemeClr val="accent1"/>
          </a:solidFill>
          <a:ln w="12700" cap="flat" cmpd="sng" algn="ctr">
            <a:solidFill>
              <a:schemeClr val="tx1"/>
            </a:solidFill>
            <a:prstDash val="solid"/>
            <a:round/>
            <a:headEnd type="none" w="med" len="med"/>
            <a:tailEnd type="none"/>
          </a:ln>
          <a:effectLst/>
        </p:spPr>
      </p:cxnSp>
      <p:cxnSp>
        <p:nvCxnSpPr>
          <p:cNvPr id="30" name="Straight Connector 29">
            <a:extLst>
              <a:ext uri="{FF2B5EF4-FFF2-40B4-BE49-F238E27FC236}">
                <a16:creationId xmlns:a16="http://schemas.microsoft.com/office/drawing/2014/main" id="{808DA5BB-5E7F-4D55-A91D-B151E7E245A5}"/>
              </a:ext>
            </a:extLst>
          </p:cNvPr>
          <p:cNvCxnSpPr>
            <a:cxnSpLocks/>
            <a:stCxn id="27" idx="2"/>
          </p:cNvCxnSpPr>
          <p:nvPr/>
        </p:nvCxnSpPr>
        <p:spPr bwMode="auto">
          <a:xfrm>
            <a:off x="7351876" y="4000715"/>
            <a:ext cx="0" cy="593495"/>
          </a:xfrm>
          <a:prstGeom prst="line">
            <a:avLst/>
          </a:prstGeom>
          <a:solidFill>
            <a:schemeClr val="accent1"/>
          </a:solidFill>
          <a:ln w="12700" cap="flat" cmpd="sng" algn="ctr">
            <a:solidFill>
              <a:schemeClr val="tx1"/>
            </a:solidFill>
            <a:prstDash val="solid"/>
            <a:round/>
            <a:headEnd type="none" w="med" len="med"/>
            <a:tailEnd type="none"/>
          </a:ln>
          <a:effectLst/>
        </p:spPr>
      </p:cxnSp>
      <p:sp>
        <p:nvSpPr>
          <p:cNvPr id="32" name="TextBox 31">
            <a:extLst>
              <a:ext uri="{FF2B5EF4-FFF2-40B4-BE49-F238E27FC236}">
                <a16:creationId xmlns:a16="http://schemas.microsoft.com/office/drawing/2014/main" id="{38A7D64F-B34D-4816-B4C9-EACE867D822B}"/>
              </a:ext>
            </a:extLst>
          </p:cNvPr>
          <p:cNvSpPr txBox="1"/>
          <p:nvPr/>
        </p:nvSpPr>
        <p:spPr bwMode="auto">
          <a:xfrm>
            <a:off x="6000523" y="3254818"/>
            <a:ext cx="483970" cy="745895"/>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B</a:t>
            </a:r>
            <a:endParaRPr lang="en-US" sz="2400" dirty="0"/>
          </a:p>
          <a:p>
            <a:pPr algn="ctr">
              <a:buClr>
                <a:schemeClr val="tx1"/>
              </a:buClr>
            </a:pPr>
            <a:r>
              <a:rPr lang="en-US" sz="1200" dirty="0"/>
              <a:t>gNB</a:t>
            </a:r>
          </a:p>
        </p:txBody>
      </p:sp>
      <p:cxnSp>
        <p:nvCxnSpPr>
          <p:cNvPr id="33" name="Straight Connector 32">
            <a:extLst>
              <a:ext uri="{FF2B5EF4-FFF2-40B4-BE49-F238E27FC236}">
                <a16:creationId xmlns:a16="http://schemas.microsoft.com/office/drawing/2014/main" id="{604AE10F-86F3-4244-9631-BF2ED9E46A69}"/>
              </a:ext>
            </a:extLst>
          </p:cNvPr>
          <p:cNvCxnSpPr>
            <a:stCxn id="32" idx="2"/>
          </p:cNvCxnSpPr>
          <p:nvPr/>
        </p:nvCxnSpPr>
        <p:spPr bwMode="auto">
          <a:xfrm flipH="1">
            <a:off x="6230887" y="4000713"/>
            <a:ext cx="11621" cy="1342051"/>
          </a:xfrm>
          <a:prstGeom prst="line">
            <a:avLst/>
          </a:prstGeom>
          <a:solidFill>
            <a:schemeClr val="accent1"/>
          </a:solidFill>
          <a:ln w="12700" cap="flat" cmpd="sng" algn="ctr">
            <a:solidFill>
              <a:schemeClr val="tx1"/>
            </a:solidFill>
            <a:prstDash val="solid"/>
            <a:round/>
            <a:headEnd type="none" w="med" len="med"/>
            <a:tailEnd type="none"/>
          </a:ln>
          <a:effectLst/>
        </p:spPr>
      </p:cxnSp>
      <p:pic>
        <p:nvPicPr>
          <p:cNvPr id="35" name="Content Placeholder 87">
            <a:extLst>
              <a:ext uri="{FF2B5EF4-FFF2-40B4-BE49-F238E27FC236}">
                <a16:creationId xmlns:a16="http://schemas.microsoft.com/office/drawing/2014/main" id="{F1822E2E-A609-4615-BBEA-933791213E58}"/>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bwMode="auto">
          <a:xfrm>
            <a:off x="1180571" y="4899155"/>
            <a:ext cx="435430" cy="435430"/>
          </a:xfrm>
          <a:prstGeom prst="rect">
            <a:avLst/>
          </a:prstGeom>
          <a:noFill/>
          <a:ln w="9525">
            <a:noFill/>
            <a:miter lim="800000"/>
            <a:headEnd/>
            <a:tailEnd/>
          </a:ln>
        </p:spPr>
      </p:pic>
      <p:cxnSp>
        <p:nvCxnSpPr>
          <p:cNvPr id="40" name="Straight Arrow Connector 39">
            <a:extLst>
              <a:ext uri="{FF2B5EF4-FFF2-40B4-BE49-F238E27FC236}">
                <a16:creationId xmlns:a16="http://schemas.microsoft.com/office/drawing/2014/main" id="{7B26E03D-B6C2-4F79-A6F2-723AB04C9DB2}"/>
              </a:ext>
            </a:extLst>
          </p:cNvPr>
          <p:cNvCxnSpPr/>
          <p:nvPr/>
        </p:nvCxnSpPr>
        <p:spPr bwMode="auto">
          <a:xfrm>
            <a:off x="868689" y="4755446"/>
            <a:ext cx="1081675" cy="0"/>
          </a:xfrm>
          <a:prstGeom prst="straightConnector1">
            <a:avLst/>
          </a:prstGeom>
          <a:solidFill>
            <a:schemeClr val="accent1"/>
          </a:solidFill>
          <a:ln w="12700" cap="flat" cmpd="sng" algn="ctr">
            <a:solidFill>
              <a:schemeClr val="tx1"/>
            </a:solidFill>
            <a:prstDash val="solid"/>
            <a:round/>
            <a:headEnd type="triangle"/>
            <a:tailEnd type="triangle"/>
          </a:ln>
          <a:effectLst/>
        </p:spPr>
      </p:cxnSp>
      <p:sp>
        <p:nvSpPr>
          <p:cNvPr id="42" name="TextBox 41">
            <a:extLst>
              <a:ext uri="{FF2B5EF4-FFF2-40B4-BE49-F238E27FC236}">
                <a16:creationId xmlns:a16="http://schemas.microsoft.com/office/drawing/2014/main" id="{8417A9A6-5779-4BA0-AC41-D855EA70343F}"/>
              </a:ext>
            </a:extLst>
          </p:cNvPr>
          <p:cNvSpPr txBox="1"/>
          <p:nvPr/>
        </p:nvSpPr>
        <p:spPr bwMode="auto">
          <a:xfrm>
            <a:off x="1067240" y="5469073"/>
            <a:ext cx="1338943" cy="845730"/>
          </a:xfrm>
          <a:prstGeom prst="rect">
            <a:avLst/>
          </a:prstGeom>
          <a:noFill/>
          <a:ln w="12700">
            <a:solidFill>
              <a:srgbClr val="FF0000"/>
            </a:solid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200" i="1" dirty="0"/>
              <a:t>1. Long term key compromise leads to session key compromise</a:t>
            </a:r>
          </a:p>
        </p:txBody>
      </p:sp>
      <p:pic>
        <p:nvPicPr>
          <p:cNvPr id="45" name="Content Placeholder 87">
            <a:extLst>
              <a:ext uri="{FF2B5EF4-FFF2-40B4-BE49-F238E27FC236}">
                <a16:creationId xmlns:a16="http://schemas.microsoft.com/office/drawing/2014/main" id="{C02BF991-E2D7-4BBA-99B2-91018C83E6FB}"/>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bwMode="auto">
          <a:xfrm>
            <a:off x="8531834" y="3571255"/>
            <a:ext cx="435430" cy="435430"/>
          </a:xfrm>
          <a:prstGeom prst="rect">
            <a:avLst/>
          </a:prstGeom>
          <a:noFill/>
          <a:ln w="9525">
            <a:noFill/>
            <a:miter lim="800000"/>
            <a:headEnd/>
            <a:tailEnd/>
          </a:ln>
        </p:spPr>
      </p:pic>
      <p:cxnSp>
        <p:nvCxnSpPr>
          <p:cNvPr id="47" name="Straight Arrow Connector 46">
            <a:extLst>
              <a:ext uri="{FF2B5EF4-FFF2-40B4-BE49-F238E27FC236}">
                <a16:creationId xmlns:a16="http://schemas.microsoft.com/office/drawing/2014/main" id="{3EDE6FBD-1416-484F-9ECE-0438432A0591}"/>
              </a:ext>
            </a:extLst>
          </p:cNvPr>
          <p:cNvCxnSpPr>
            <a:cxnSpLocks/>
          </p:cNvCxnSpPr>
          <p:nvPr/>
        </p:nvCxnSpPr>
        <p:spPr bwMode="auto">
          <a:xfrm>
            <a:off x="8992667" y="4596384"/>
            <a:ext cx="1432062"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49" name="TextBox 48">
            <a:extLst>
              <a:ext uri="{FF2B5EF4-FFF2-40B4-BE49-F238E27FC236}">
                <a16:creationId xmlns:a16="http://schemas.microsoft.com/office/drawing/2014/main" id="{7038AAD2-E7DB-4E0A-883A-A2B6AF3C2E0A}"/>
              </a:ext>
            </a:extLst>
          </p:cNvPr>
          <p:cNvSpPr txBox="1"/>
          <p:nvPr/>
        </p:nvSpPr>
        <p:spPr bwMode="auto">
          <a:xfrm>
            <a:off x="10504028" y="4400234"/>
            <a:ext cx="1338881" cy="862462"/>
          </a:xfrm>
          <a:prstGeom prst="rect">
            <a:avLst/>
          </a:prstGeom>
          <a:noFill/>
          <a:ln w="12700">
            <a:solidFill>
              <a:srgbClr val="FF0000"/>
            </a:solid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200" i="1" dirty="0"/>
              <a:t>3. SUPI privacy may lead to overload on UDM in HPLMN</a:t>
            </a:r>
          </a:p>
        </p:txBody>
      </p:sp>
      <p:pic>
        <p:nvPicPr>
          <p:cNvPr id="50" name="Graphic 49">
            <a:extLst>
              <a:ext uri="{FF2B5EF4-FFF2-40B4-BE49-F238E27FC236}">
                <a16:creationId xmlns:a16="http://schemas.microsoft.com/office/drawing/2014/main" id="{75DA57BD-D508-49F3-B2E0-F35AAE9C826F}"/>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0477644" y="3823772"/>
            <a:ext cx="288264" cy="288264"/>
          </a:xfrm>
          <a:prstGeom prst="rect">
            <a:avLst/>
          </a:prstGeom>
        </p:spPr>
      </p:pic>
      <p:sp>
        <p:nvSpPr>
          <p:cNvPr id="51" name="TextBox 50">
            <a:extLst>
              <a:ext uri="{FF2B5EF4-FFF2-40B4-BE49-F238E27FC236}">
                <a16:creationId xmlns:a16="http://schemas.microsoft.com/office/drawing/2014/main" id="{F57D98FB-49F7-4D00-B55D-F25203FDFD47}"/>
              </a:ext>
            </a:extLst>
          </p:cNvPr>
          <p:cNvSpPr txBox="1"/>
          <p:nvPr/>
        </p:nvSpPr>
        <p:spPr bwMode="auto">
          <a:xfrm>
            <a:off x="9283600" y="4413825"/>
            <a:ext cx="770165" cy="362500"/>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Encrypted identifier</a:t>
            </a:r>
          </a:p>
        </p:txBody>
      </p:sp>
      <p:pic>
        <p:nvPicPr>
          <p:cNvPr id="52" name="Graphic 51">
            <a:extLst>
              <a:ext uri="{FF2B5EF4-FFF2-40B4-BE49-F238E27FC236}">
                <a16:creationId xmlns:a16="http://schemas.microsoft.com/office/drawing/2014/main" id="{5DC12049-9F56-48F2-8444-1C7EA41BDA32}"/>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9293650" y="3627766"/>
            <a:ext cx="306991" cy="429787"/>
          </a:xfrm>
          <a:prstGeom prst="rect">
            <a:avLst/>
          </a:prstGeom>
        </p:spPr>
      </p:pic>
      <p:cxnSp>
        <p:nvCxnSpPr>
          <p:cNvPr id="53" name="Straight Connector 52">
            <a:extLst>
              <a:ext uri="{FF2B5EF4-FFF2-40B4-BE49-F238E27FC236}">
                <a16:creationId xmlns:a16="http://schemas.microsoft.com/office/drawing/2014/main" id="{35F58FF2-E6D2-4B2A-BB8D-33372065F1F7}"/>
              </a:ext>
            </a:extLst>
          </p:cNvPr>
          <p:cNvCxnSpPr>
            <a:cxnSpLocks/>
            <a:stCxn id="52" idx="2"/>
          </p:cNvCxnSpPr>
          <p:nvPr/>
        </p:nvCxnSpPr>
        <p:spPr bwMode="auto">
          <a:xfrm>
            <a:off x="9447146" y="4057553"/>
            <a:ext cx="5914" cy="1284827"/>
          </a:xfrm>
          <a:prstGeom prst="line">
            <a:avLst/>
          </a:prstGeom>
          <a:solidFill>
            <a:schemeClr val="accent1"/>
          </a:solidFill>
          <a:ln w="12700" cap="flat" cmpd="sng" algn="ctr">
            <a:solidFill>
              <a:schemeClr val="accent2">
                <a:lumMod val="75000"/>
              </a:schemeClr>
            </a:solidFill>
            <a:prstDash val="solid"/>
            <a:round/>
            <a:headEnd type="none" w="med" len="med"/>
            <a:tailEnd type="none"/>
          </a:ln>
          <a:effectLst/>
        </p:spPr>
      </p:cxnSp>
      <p:pic>
        <p:nvPicPr>
          <p:cNvPr id="54" name="Content Placeholder 87">
            <a:extLst>
              <a:ext uri="{FF2B5EF4-FFF2-40B4-BE49-F238E27FC236}">
                <a16:creationId xmlns:a16="http://schemas.microsoft.com/office/drawing/2014/main" id="{695A6E58-84B9-4338-81B0-9E088F9DB7A2}"/>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bwMode="auto">
          <a:xfrm>
            <a:off x="8997944" y="3786148"/>
            <a:ext cx="435430" cy="435430"/>
          </a:xfrm>
          <a:prstGeom prst="rect">
            <a:avLst/>
          </a:prstGeom>
          <a:noFill/>
          <a:ln w="9525">
            <a:noFill/>
            <a:miter lim="800000"/>
            <a:headEnd/>
            <a:tailEnd/>
          </a:ln>
        </p:spPr>
      </p:pic>
      <p:cxnSp>
        <p:nvCxnSpPr>
          <p:cNvPr id="56" name="Straight Arrow Connector 55">
            <a:extLst>
              <a:ext uri="{FF2B5EF4-FFF2-40B4-BE49-F238E27FC236}">
                <a16:creationId xmlns:a16="http://schemas.microsoft.com/office/drawing/2014/main" id="{C7DF7263-440A-4467-BCAD-F7E0130D1D15}"/>
              </a:ext>
            </a:extLst>
          </p:cNvPr>
          <p:cNvCxnSpPr>
            <a:cxnSpLocks/>
          </p:cNvCxnSpPr>
          <p:nvPr/>
        </p:nvCxnSpPr>
        <p:spPr bwMode="auto">
          <a:xfrm>
            <a:off x="9453060" y="5013367"/>
            <a:ext cx="971669"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60" name="TextBox 59">
            <a:extLst>
              <a:ext uri="{FF2B5EF4-FFF2-40B4-BE49-F238E27FC236}">
                <a16:creationId xmlns:a16="http://schemas.microsoft.com/office/drawing/2014/main" id="{8D6347F5-F0BC-4796-9767-F22B7F2441BB}"/>
              </a:ext>
            </a:extLst>
          </p:cNvPr>
          <p:cNvSpPr txBox="1"/>
          <p:nvPr/>
        </p:nvSpPr>
        <p:spPr bwMode="auto">
          <a:xfrm>
            <a:off x="9533392" y="4835146"/>
            <a:ext cx="770165" cy="362500"/>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Encrypted identifier</a:t>
            </a:r>
          </a:p>
        </p:txBody>
      </p:sp>
      <p:cxnSp>
        <p:nvCxnSpPr>
          <p:cNvPr id="63" name="Straight Arrow Connector 62">
            <a:extLst>
              <a:ext uri="{FF2B5EF4-FFF2-40B4-BE49-F238E27FC236}">
                <a16:creationId xmlns:a16="http://schemas.microsoft.com/office/drawing/2014/main" id="{7CA91187-BB81-43FA-B954-200F4B27E9C8}"/>
              </a:ext>
            </a:extLst>
          </p:cNvPr>
          <p:cNvCxnSpPr/>
          <p:nvPr/>
        </p:nvCxnSpPr>
        <p:spPr bwMode="auto">
          <a:xfrm flipH="1" flipV="1">
            <a:off x="10723175" y="4068026"/>
            <a:ext cx="8503" cy="327318"/>
          </a:xfrm>
          <a:prstGeom prst="straightConnector1">
            <a:avLst/>
          </a:prstGeom>
          <a:solidFill>
            <a:schemeClr val="accent1"/>
          </a:solidFill>
          <a:ln w="12700" cap="flat" cmpd="sng" algn="ctr">
            <a:solidFill>
              <a:srgbClr val="FF0000"/>
            </a:solidFill>
            <a:prstDash val="solid"/>
            <a:round/>
            <a:headEnd type="none" w="med" len="med"/>
            <a:tailEnd type="triangle"/>
          </a:ln>
          <a:effectLst/>
        </p:spPr>
      </p:cxnSp>
      <p:cxnSp>
        <p:nvCxnSpPr>
          <p:cNvPr id="65" name="Straight Arrow Connector 64">
            <a:extLst>
              <a:ext uri="{FF2B5EF4-FFF2-40B4-BE49-F238E27FC236}">
                <a16:creationId xmlns:a16="http://schemas.microsoft.com/office/drawing/2014/main" id="{F4AA51EF-8BF6-4920-BCF9-B287BE057C98}"/>
              </a:ext>
            </a:extLst>
          </p:cNvPr>
          <p:cNvCxnSpPr/>
          <p:nvPr/>
        </p:nvCxnSpPr>
        <p:spPr bwMode="auto">
          <a:xfrm>
            <a:off x="5143391" y="4276795"/>
            <a:ext cx="2208485" cy="0"/>
          </a:xfrm>
          <a:prstGeom prst="straightConnector1">
            <a:avLst/>
          </a:prstGeom>
          <a:solidFill>
            <a:schemeClr val="accent1"/>
          </a:solidFill>
          <a:ln w="12700" cap="flat" cmpd="sng" algn="ctr">
            <a:solidFill>
              <a:schemeClr val="tx1"/>
            </a:solidFill>
            <a:prstDash val="solid"/>
            <a:round/>
            <a:headEnd type="triangle" w="med" len="med"/>
            <a:tailEnd type="none"/>
          </a:ln>
          <a:effectLst/>
        </p:spPr>
      </p:cxnSp>
      <p:sp>
        <p:nvSpPr>
          <p:cNvPr id="66" name="TextBox 65">
            <a:extLst>
              <a:ext uri="{FF2B5EF4-FFF2-40B4-BE49-F238E27FC236}">
                <a16:creationId xmlns:a16="http://schemas.microsoft.com/office/drawing/2014/main" id="{B44BC400-DB47-490F-8F31-52CCBB71766B}"/>
              </a:ext>
            </a:extLst>
          </p:cNvPr>
          <p:cNvSpPr txBox="1"/>
          <p:nvPr/>
        </p:nvSpPr>
        <p:spPr bwMode="auto">
          <a:xfrm>
            <a:off x="5759755" y="4095545"/>
            <a:ext cx="1026862" cy="362500"/>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Authentication request</a:t>
            </a:r>
          </a:p>
        </p:txBody>
      </p:sp>
      <p:cxnSp>
        <p:nvCxnSpPr>
          <p:cNvPr id="68" name="Straight Arrow Connector 67">
            <a:extLst>
              <a:ext uri="{FF2B5EF4-FFF2-40B4-BE49-F238E27FC236}">
                <a16:creationId xmlns:a16="http://schemas.microsoft.com/office/drawing/2014/main" id="{75F94876-C9BE-4CD0-9842-820A233D3930}"/>
              </a:ext>
            </a:extLst>
          </p:cNvPr>
          <p:cNvCxnSpPr/>
          <p:nvPr/>
        </p:nvCxnSpPr>
        <p:spPr bwMode="auto">
          <a:xfrm>
            <a:off x="5143391" y="4736440"/>
            <a:ext cx="1099117" cy="0"/>
          </a:xfrm>
          <a:prstGeom prst="straightConnector1">
            <a:avLst/>
          </a:prstGeom>
          <a:solidFill>
            <a:schemeClr val="accent1"/>
          </a:solidFill>
          <a:ln w="12700" cap="flat" cmpd="sng" algn="ctr">
            <a:solidFill>
              <a:schemeClr val="tx1"/>
            </a:solidFill>
            <a:prstDash val="dash"/>
            <a:round/>
            <a:headEnd type="none" w="med" len="med"/>
            <a:tailEnd type="triangle"/>
          </a:ln>
          <a:effectLst/>
        </p:spPr>
      </p:cxnSp>
      <p:cxnSp>
        <p:nvCxnSpPr>
          <p:cNvPr id="70" name="Straight Arrow Connector 69">
            <a:extLst>
              <a:ext uri="{FF2B5EF4-FFF2-40B4-BE49-F238E27FC236}">
                <a16:creationId xmlns:a16="http://schemas.microsoft.com/office/drawing/2014/main" id="{97141CAB-0CC8-4794-B912-E3367DDE6021}"/>
              </a:ext>
            </a:extLst>
          </p:cNvPr>
          <p:cNvCxnSpPr/>
          <p:nvPr/>
        </p:nvCxnSpPr>
        <p:spPr bwMode="auto">
          <a:xfrm>
            <a:off x="5143391" y="5158683"/>
            <a:ext cx="1099117" cy="0"/>
          </a:xfrm>
          <a:prstGeom prst="straightConnector1">
            <a:avLst/>
          </a:prstGeom>
          <a:solidFill>
            <a:schemeClr val="accent1"/>
          </a:solidFill>
          <a:ln w="12700" cap="flat" cmpd="sng" algn="ctr">
            <a:solidFill>
              <a:schemeClr val="tx1"/>
            </a:solidFill>
            <a:prstDash val="dash"/>
            <a:round/>
            <a:headEnd type="none" w="med" len="med"/>
            <a:tailEnd type="triangle"/>
          </a:ln>
          <a:effectLst/>
        </p:spPr>
      </p:cxnSp>
      <p:sp>
        <p:nvSpPr>
          <p:cNvPr id="71" name="TextBox 70">
            <a:extLst>
              <a:ext uri="{FF2B5EF4-FFF2-40B4-BE49-F238E27FC236}">
                <a16:creationId xmlns:a16="http://schemas.microsoft.com/office/drawing/2014/main" id="{D851CD4A-9F59-4C01-A6E8-ECD2FD8DA8C3}"/>
              </a:ext>
            </a:extLst>
          </p:cNvPr>
          <p:cNvSpPr txBox="1"/>
          <p:nvPr/>
        </p:nvSpPr>
        <p:spPr bwMode="auto">
          <a:xfrm>
            <a:off x="5400077" y="4567007"/>
            <a:ext cx="576126" cy="350103"/>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Sync failure</a:t>
            </a:r>
          </a:p>
        </p:txBody>
      </p:sp>
      <p:sp>
        <p:nvSpPr>
          <p:cNvPr id="72" name="TextBox 71">
            <a:extLst>
              <a:ext uri="{FF2B5EF4-FFF2-40B4-BE49-F238E27FC236}">
                <a16:creationId xmlns:a16="http://schemas.microsoft.com/office/drawing/2014/main" id="{A970D49A-1B96-4BDC-A1B6-402704661544}"/>
              </a:ext>
            </a:extLst>
          </p:cNvPr>
          <p:cNvSpPr txBox="1"/>
          <p:nvPr/>
        </p:nvSpPr>
        <p:spPr bwMode="auto">
          <a:xfrm>
            <a:off x="5450338" y="4983631"/>
            <a:ext cx="576126" cy="350103"/>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MAC failure</a:t>
            </a:r>
          </a:p>
        </p:txBody>
      </p:sp>
      <p:pic>
        <p:nvPicPr>
          <p:cNvPr id="73" name="Content Placeholder 87">
            <a:extLst>
              <a:ext uri="{FF2B5EF4-FFF2-40B4-BE49-F238E27FC236}">
                <a16:creationId xmlns:a16="http://schemas.microsoft.com/office/drawing/2014/main" id="{E23E9A29-9666-477C-B9F6-C19DC13AD57A}"/>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bwMode="auto">
          <a:xfrm>
            <a:off x="5765728" y="5342764"/>
            <a:ext cx="435430" cy="435430"/>
          </a:xfrm>
          <a:prstGeom prst="rect">
            <a:avLst/>
          </a:prstGeom>
          <a:noFill/>
          <a:ln w="9525">
            <a:noFill/>
            <a:miter lim="800000"/>
            <a:headEnd/>
            <a:tailEnd/>
          </a:ln>
        </p:spPr>
      </p:pic>
      <p:pic>
        <p:nvPicPr>
          <p:cNvPr id="74" name="Graphic 73">
            <a:extLst>
              <a:ext uri="{FF2B5EF4-FFF2-40B4-BE49-F238E27FC236}">
                <a16:creationId xmlns:a16="http://schemas.microsoft.com/office/drawing/2014/main" id="{D59FF025-1B9A-45B8-84DC-0B72AC94E06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899059" y="4806239"/>
            <a:ext cx="288264" cy="288264"/>
          </a:xfrm>
          <a:prstGeom prst="rect">
            <a:avLst/>
          </a:prstGeom>
        </p:spPr>
      </p:pic>
      <p:sp>
        <p:nvSpPr>
          <p:cNvPr id="75" name="TextBox 74">
            <a:extLst>
              <a:ext uri="{FF2B5EF4-FFF2-40B4-BE49-F238E27FC236}">
                <a16:creationId xmlns:a16="http://schemas.microsoft.com/office/drawing/2014/main" id="{A55A708D-5408-497A-AA90-86694F610CD1}"/>
              </a:ext>
            </a:extLst>
          </p:cNvPr>
          <p:cNvSpPr txBox="1"/>
          <p:nvPr/>
        </p:nvSpPr>
        <p:spPr bwMode="auto">
          <a:xfrm>
            <a:off x="6505182" y="4811655"/>
            <a:ext cx="1288874" cy="1270377"/>
          </a:xfrm>
          <a:prstGeom prst="rect">
            <a:avLst/>
          </a:prstGeom>
          <a:noFill/>
          <a:ln w="12700">
            <a:solidFill>
              <a:srgbClr val="FF0000"/>
            </a:solid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200" i="1" dirty="0"/>
              <a:t>2. The distinction between these failures may help in tracking UEs</a:t>
            </a:r>
          </a:p>
        </p:txBody>
      </p:sp>
      <p:cxnSp>
        <p:nvCxnSpPr>
          <p:cNvPr id="77" name="Straight Arrow Connector 76">
            <a:extLst>
              <a:ext uri="{FF2B5EF4-FFF2-40B4-BE49-F238E27FC236}">
                <a16:creationId xmlns:a16="http://schemas.microsoft.com/office/drawing/2014/main" id="{F072C61F-DEFA-4C0A-BE4D-6D517D4427B3}"/>
              </a:ext>
            </a:extLst>
          </p:cNvPr>
          <p:cNvCxnSpPr>
            <a:cxnSpLocks/>
            <a:endCxn id="74" idx="3"/>
          </p:cNvCxnSpPr>
          <p:nvPr/>
        </p:nvCxnSpPr>
        <p:spPr bwMode="auto">
          <a:xfrm flipH="1">
            <a:off x="6187323" y="4950371"/>
            <a:ext cx="317859" cy="0"/>
          </a:xfrm>
          <a:prstGeom prst="straightConnector1">
            <a:avLst/>
          </a:prstGeom>
          <a:solidFill>
            <a:schemeClr val="accent1"/>
          </a:solidFill>
          <a:ln w="12700" cap="flat" cmpd="sng" algn="ctr">
            <a:solidFill>
              <a:srgbClr val="FF0000"/>
            </a:solidFill>
            <a:prstDash val="solid"/>
            <a:round/>
            <a:headEnd type="none" w="med" len="med"/>
            <a:tailEnd type="triangle"/>
          </a:ln>
          <a:effectLst/>
        </p:spPr>
      </p:cxnSp>
      <p:cxnSp>
        <p:nvCxnSpPr>
          <p:cNvPr id="80" name="Straight Arrow Connector 79">
            <a:extLst>
              <a:ext uri="{FF2B5EF4-FFF2-40B4-BE49-F238E27FC236}">
                <a16:creationId xmlns:a16="http://schemas.microsoft.com/office/drawing/2014/main" id="{D8A59870-1F38-4DED-9D42-BE2DE173EA72}"/>
              </a:ext>
            </a:extLst>
          </p:cNvPr>
          <p:cNvCxnSpPr/>
          <p:nvPr/>
        </p:nvCxnSpPr>
        <p:spPr bwMode="auto">
          <a:xfrm>
            <a:off x="857058" y="4286836"/>
            <a:ext cx="2208485" cy="0"/>
          </a:xfrm>
          <a:prstGeom prst="straightConnector1">
            <a:avLst/>
          </a:prstGeom>
          <a:solidFill>
            <a:schemeClr val="accent1"/>
          </a:solidFill>
          <a:ln w="12700" cap="flat" cmpd="sng" algn="ctr">
            <a:solidFill>
              <a:schemeClr val="tx1"/>
            </a:solidFill>
            <a:prstDash val="solid"/>
            <a:round/>
            <a:headEnd type="triangle"/>
            <a:tailEnd type="triangle"/>
          </a:ln>
          <a:effectLst/>
        </p:spPr>
      </p:cxnSp>
      <p:sp>
        <p:nvSpPr>
          <p:cNvPr id="81" name="TextBox 80">
            <a:extLst>
              <a:ext uri="{FF2B5EF4-FFF2-40B4-BE49-F238E27FC236}">
                <a16:creationId xmlns:a16="http://schemas.microsoft.com/office/drawing/2014/main" id="{5E45F3CE-3C5D-4C79-A54B-C9400B79B20B}"/>
              </a:ext>
            </a:extLst>
          </p:cNvPr>
          <p:cNvSpPr txBox="1"/>
          <p:nvPr/>
        </p:nvSpPr>
        <p:spPr bwMode="auto">
          <a:xfrm>
            <a:off x="1240918" y="4127022"/>
            <a:ext cx="1432062" cy="362500"/>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Authentication and security establishment</a:t>
            </a:r>
          </a:p>
        </p:txBody>
      </p:sp>
      <p:sp>
        <p:nvSpPr>
          <p:cNvPr id="83" name="TextBox 82">
            <a:extLst>
              <a:ext uri="{FF2B5EF4-FFF2-40B4-BE49-F238E27FC236}">
                <a16:creationId xmlns:a16="http://schemas.microsoft.com/office/drawing/2014/main" id="{1C54AE09-1104-4038-B82B-C1D9BD8BE880}"/>
              </a:ext>
            </a:extLst>
          </p:cNvPr>
          <p:cNvSpPr txBox="1"/>
          <p:nvPr/>
        </p:nvSpPr>
        <p:spPr bwMode="auto">
          <a:xfrm>
            <a:off x="1067240" y="4628547"/>
            <a:ext cx="708643" cy="244452"/>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User data</a:t>
            </a:r>
          </a:p>
        </p:txBody>
      </p:sp>
      <p:pic>
        <p:nvPicPr>
          <p:cNvPr id="55" name="Graphic 54">
            <a:extLst>
              <a:ext uri="{FF2B5EF4-FFF2-40B4-BE49-F238E27FC236}">
                <a16:creationId xmlns:a16="http://schemas.microsoft.com/office/drawing/2014/main" id="{C444E95B-B2F4-4556-BEE1-C416A9587455}"/>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82323" y="3446058"/>
            <a:ext cx="288264" cy="288264"/>
          </a:xfrm>
          <a:prstGeom prst="rect">
            <a:avLst/>
          </a:prstGeom>
        </p:spPr>
      </p:pic>
      <p:cxnSp>
        <p:nvCxnSpPr>
          <p:cNvPr id="8" name="Connector: Elbow 7">
            <a:extLst>
              <a:ext uri="{FF2B5EF4-FFF2-40B4-BE49-F238E27FC236}">
                <a16:creationId xmlns:a16="http://schemas.microsoft.com/office/drawing/2014/main" id="{296DDCE2-131C-47F1-976B-96DD8645425A}"/>
              </a:ext>
            </a:extLst>
          </p:cNvPr>
          <p:cNvCxnSpPr>
            <a:stCxn id="42" idx="3"/>
          </p:cNvCxnSpPr>
          <p:nvPr/>
        </p:nvCxnSpPr>
        <p:spPr>
          <a:xfrm flipV="1">
            <a:off x="2406183" y="4000713"/>
            <a:ext cx="821631" cy="1891225"/>
          </a:xfrm>
          <a:prstGeom prst="bentConnector2">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4" name="Connector: Elbow 13">
            <a:extLst>
              <a:ext uri="{FF2B5EF4-FFF2-40B4-BE49-F238E27FC236}">
                <a16:creationId xmlns:a16="http://schemas.microsoft.com/office/drawing/2014/main" id="{2D39C091-F34E-49A4-ADE1-22B922F965D9}"/>
              </a:ext>
            </a:extLst>
          </p:cNvPr>
          <p:cNvCxnSpPr>
            <a:stCxn id="42" idx="1"/>
          </p:cNvCxnSpPr>
          <p:nvPr/>
        </p:nvCxnSpPr>
        <p:spPr>
          <a:xfrm rot="10800000">
            <a:off x="709170" y="3842660"/>
            <a:ext cx="358070" cy="2049279"/>
          </a:xfrm>
          <a:prstGeom prst="bentConnector2">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0891429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2">
            <a:extLst>
              <a:ext uri="{FF2B5EF4-FFF2-40B4-BE49-F238E27FC236}">
                <a16:creationId xmlns:a16="http://schemas.microsoft.com/office/drawing/2014/main" id="{3510EBDF-ACF6-4C31-A23B-3CDF7E1596CA}"/>
              </a:ext>
            </a:extLst>
          </p:cNvPr>
          <p:cNvSpPr>
            <a:spLocks noGrp="1"/>
          </p:cNvSpPr>
          <p:nvPr>
            <p:ph type="title"/>
          </p:nvPr>
        </p:nvSpPr>
        <p:spPr>
          <a:xfrm>
            <a:off x="838200" y="254293"/>
            <a:ext cx="10515600" cy="1325563"/>
          </a:xfrm>
        </p:spPr>
        <p:txBody>
          <a:bodyPr/>
          <a:lstStyle/>
          <a:p>
            <a:r>
              <a:rPr lang="en-US" altLang="ja-JP" dirty="0"/>
              <a:t>Study on Security Impacts of </a:t>
            </a:r>
            <a:br>
              <a:rPr lang="en-US" altLang="ja-JP" dirty="0"/>
            </a:br>
            <a:r>
              <a:rPr lang="en-US" altLang="ja-JP" dirty="0"/>
              <a:t>Virtualisation</a:t>
            </a:r>
            <a:endParaRPr lang="sv-SE" altLang="sv-SE" dirty="0"/>
          </a:p>
        </p:txBody>
      </p:sp>
      <p:sp>
        <p:nvSpPr>
          <p:cNvPr id="37891" name="Content Placeholder 3">
            <a:extLst>
              <a:ext uri="{FF2B5EF4-FFF2-40B4-BE49-F238E27FC236}">
                <a16:creationId xmlns:a16="http://schemas.microsoft.com/office/drawing/2014/main" id="{CC85A9ED-C311-480A-9CDA-5CF6B61D2861}"/>
              </a:ext>
            </a:extLst>
          </p:cNvPr>
          <p:cNvSpPr>
            <a:spLocks noGrp="1"/>
          </p:cNvSpPr>
          <p:nvPr>
            <p:ph idx="1"/>
          </p:nvPr>
        </p:nvSpPr>
        <p:spPr>
          <a:xfrm>
            <a:off x="838200" y="1825625"/>
            <a:ext cx="5081588" cy="4351338"/>
          </a:xfrm>
        </p:spPr>
        <p:txBody>
          <a:bodyPr/>
          <a:lstStyle/>
          <a:p>
            <a:r>
              <a:rPr lang="sv-SE" altLang="sv-SE" dirty="0"/>
              <a:t>WI code: </a:t>
            </a:r>
          </a:p>
          <a:p>
            <a:pPr lvl="1"/>
            <a:r>
              <a:rPr lang="sv-SE" altLang="sv-SE" dirty="0"/>
              <a:t>FS_SIV</a:t>
            </a:r>
          </a:p>
          <a:p>
            <a:r>
              <a:rPr lang="sv-SE" altLang="sv-SE" dirty="0"/>
              <a:t>Completion rate: </a:t>
            </a:r>
          </a:p>
          <a:p>
            <a:pPr lvl="1"/>
            <a:r>
              <a:rPr lang="sv-SE" altLang="sv-SE" dirty="0"/>
              <a:t>10 </a:t>
            </a:r>
            <a:r>
              <a:rPr lang="en-US" altLang="ja-JP" dirty="0">
                <a:sym typeface="Wingdings" panose="05000000000000000000" pitchFamily="2" charset="2"/>
              </a:rPr>
              <a:t> 12%</a:t>
            </a:r>
          </a:p>
          <a:p>
            <a:r>
              <a:rPr lang="en-US" altLang="ja-JP" dirty="0">
                <a:sym typeface="Wingdings" panose="05000000000000000000" pitchFamily="2" charset="2"/>
              </a:rPr>
              <a:t>Target: </a:t>
            </a:r>
          </a:p>
          <a:p>
            <a:pPr lvl="1"/>
            <a:r>
              <a:rPr lang="en-US" altLang="ja-JP" dirty="0">
                <a:sym typeface="Wingdings" panose="05000000000000000000" pitchFamily="2" charset="2"/>
              </a:rPr>
              <a:t>Sep 19  Dec 19</a:t>
            </a:r>
          </a:p>
          <a:p>
            <a:r>
              <a:rPr lang="en-US" altLang="sv-SE" dirty="0">
                <a:ea typeface="MS PGothic" panose="020B0600070205080204" pitchFamily="34" charset="-128"/>
                <a:sym typeface="Wingdings" panose="05000000000000000000" pitchFamily="2" charset="2"/>
              </a:rPr>
              <a:t>Documents:</a:t>
            </a:r>
          </a:p>
          <a:p>
            <a:pPr lvl="1"/>
            <a:r>
              <a:rPr kumimoji="1" lang="en-US" altLang="ja-JP" dirty="0"/>
              <a:t>TR 33.848 </a:t>
            </a:r>
            <a:r>
              <a:rPr lang="en-US" altLang="ja-JP" dirty="0"/>
              <a:t>Study on Security Impacts of Virtualisation</a:t>
            </a:r>
            <a:r>
              <a:rPr lang="en-GB" altLang="ja-JP" dirty="0"/>
              <a:t> </a:t>
            </a:r>
            <a:r>
              <a:rPr lang="en-US" altLang="sv-SE" dirty="0">
                <a:ea typeface="MS PGothic" panose="020B0600070205080204" pitchFamily="34" charset="-128"/>
                <a:sym typeface="Wingdings" panose="05000000000000000000" pitchFamily="2" charset="2"/>
              </a:rPr>
              <a:t> </a:t>
            </a:r>
            <a:endParaRPr lang="sv-SE" altLang="sv-SE" dirty="0"/>
          </a:p>
          <a:p>
            <a:pPr lvl="1"/>
            <a:endParaRPr lang="sv-SE" altLang="sv-SE" dirty="0"/>
          </a:p>
        </p:txBody>
      </p:sp>
      <p:sp>
        <p:nvSpPr>
          <p:cNvPr id="37892" name="Content Placeholder 4">
            <a:extLst>
              <a:ext uri="{FF2B5EF4-FFF2-40B4-BE49-F238E27FC236}">
                <a16:creationId xmlns:a16="http://schemas.microsoft.com/office/drawing/2014/main" id="{D6293434-9532-442F-88D8-C988BB4C5F44}"/>
              </a:ext>
            </a:extLst>
          </p:cNvPr>
          <p:cNvSpPr>
            <a:spLocks noGrp="1"/>
          </p:cNvSpPr>
          <p:nvPr>
            <p:ph idx="10"/>
          </p:nvPr>
        </p:nvSpPr>
        <p:spPr>
          <a:xfrm>
            <a:off x="6272213" y="1825625"/>
            <a:ext cx="5081587" cy="4351338"/>
          </a:xfrm>
        </p:spPr>
        <p:txBody>
          <a:bodyPr/>
          <a:lstStyle/>
          <a:p>
            <a:r>
              <a:rPr lang="sv-SE" altLang="sv-SE" dirty="0"/>
              <a:t>TR 33.848:</a:t>
            </a:r>
          </a:p>
          <a:p>
            <a:pPr lvl="1"/>
            <a:r>
              <a:rPr lang="sv-SE" altLang="sv-SE" dirty="0"/>
              <a:t>8 </a:t>
            </a:r>
            <a:r>
              <a:rPr lang="en-US" altLang="ja-JP" dirty="0">
                <a:sym typeface="Wingdings" panose="05000000000000000000" pitchFamily="2" charset="2"/>
              </a:rPr>
              <a:t></a:t>
            </a:r>
            <a:r>
              <a:rPr lang="sv-SE" altLang="sv-SE" dirty="0"/>
              <a:t> 21 Key issues</a:t>
            </a:r>
          </a:p>
          <a:p>
            <a:pPr lvl="1"/>
            <a:r>
              <a:rPr lang="sv-SE" altLang="sv-SE" dirty="0"/>
              <a:t>0 Solutions</a:t>
            </a:r>
          </a:p>
          <a:p>
            <a:pPr lvl="1"/>
            <a:r>
              <a:rPr lang="sv-SE" altLang="sv-SE" dirty="0"/>
              <a:t>0 Conclusions</a:t>
            </a:r>
          </a:p>
        </p:txBody>
      </p:sp>
    </p:spTree>
    <p:extLst>
      <p:ext uri="{BB962C8B-B14F-4D97-AF65-F5344CB8AC3E}">
        <p14:creationId xmlns:p14="http://schemas.microsoft.com/office/powerpoint/2010/main" val="2685791513"/>
      </p:ext>
    </p:extLst>
  </p:cSld>
  <p:clrMapOvr>
    <a:masterClrMapping/>
  </p:clrMapOvr>
  <p:transition>
    <p:wipe dir="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2">
            <a:extLst>
              <a:ext uri="{FF2B5EF4-FFF2-40B4-BE49-F238E27FC236}">
                <a16:creationId xmlns:a16="http://schemas.microsoft.com/office/drawing/2014/main" id="{3510EBDF-ACF6-4C31-A23B-3CDF7E1596CA}"/>
              </a:ext>
            </a:extLst>
          </p:cNvPr>
          <p:cNvSpPr>
            <a:spLocks noGrp="1"/>
          </p:cNvSpPr>
          <p:nvPr>
            <p:ph type="title"/>
          </p:nvPr>
        </p:nvSpPr>
        <p:spPr>
          <a:xfrm>
            <a:off x="838200" y="254293"/>
            <a:ext cx="10515600" cy="1325563"/>
          </a:xfrm>
        </p:spPr>
        <p:txBody>
          <a:bodyPr/>
          <a:lstStyle/>
          <a:p>
            <a:r>
              <a:rPr lang="en-US" altLang="ja-JP" dirty="0"/>
              <a:t>New SID on SECAM and SCAS for 3GPP virtualized network products</a:t>
            </a:r>
          </a:p>
        </p:txBody>
      </p:sp>
      <p:sp>
        <p:nvSpPr>
          <p:cNvPr id="37891" name="Content Placeholder 3">
            <a:extLst>
              <a:ext uri="{FF2B5EF4-FFF2-40B4-BE49-F238E27FC236}">
                <a16:creationId xmlns:a16="http://schemas.microsoft.com/office/drawing/2014/main" id="{CC85A9ED-C311-480A-9CDA-5CF6B61D2861}"/>
              </a:ext>
            </a:extLst>
          </p:cNvPr>
          <p:cNvSpPr>
            <a:spLocks noGrp="1"/>
          </p:cNvSpPr>
          <p:nvPr>
            <p:ph idx="1"/>
          </p:nvPr>
        </p:nvSpPr>
        <p:spPr>
          <a:xfrm>
            <a:off x="535709" y="1825625"/>
            <a:ext cx="5384079" cy="4351338"/>
          </a:xfrm>
        </p:spPr>
        <p:txBody>
          <a:bodyPr/>
          <a:lstStyle/>
          <a:p>
            <a:r>
              <a:rPr lang="sv-SE" altLang="sv-SE" dirty="0"/>
              <a:t>WI code: </a:t>
            </a:r>
          </a:p>
          <a:p>
            <a:pPr lvl="1"/>
            <a:r>
              <a:rPr lang="sv-SE" dirty="0">
                <a:latin typeface="Arial" panose="020B0604020202020204" pitchFamily="34" charset="0"/>
                <a:ea typeface="MS Mincho" panose="02020609040205080304" pitchFamily="49" charset="-128"/>
              </a:rPr>
              <a:t>FS_VNP_SECAM_SCAS</a:t>
            </a:r>
            <a:endParaRPr lang="sv-SE" b="1" dirty="0">
              <a:latin typeface="Arial" panose="020B0604020202020204" pitchFamily="34" charset="0"/>
              <a:ea typeface="MS Mincho" panose="02020609040205080304" pitchFamily="49" charset="-128"/>
            </a:endParaRPr>
          </a:p>
          <a:p>
            <a:r>
              <a:rPr lang="sv-SE" altLang="sv-SE" dirty="0"/>
              <a:t>Completion rate: </a:t>
            </a:r>
          </a:p>
          <a:p>
            <a:pPr lvl="1"/>
            <a:r>
              <a:rPr lang="sv-SE" altLang="sv-SE" dirty="0"/>
              <a:t>20 </a:t>
            </a:r>
            <a:r>
              <a:rPr lang="en-US" altLang="ja-JP" dirty="0">
                <a:sym typeface="Wingdings" panose="05000000000000000000" pitchFamily="2" charset="2"/>
              </a:rPr>
              <a:t> 30%</a:t>
            </a:r>
          </a:p>
          <a:p>
            <a:r>
              <a:rPr lang="en-US" altLang="ja-JP" dirty="0">
                <a:sym typeface="Wingdings" panose="05000000000000000000" pitchFamily="2" charset="2"/>
              </a:rPr>
              <a:t>Target: </a:t>
            </a:r>
          </a:p>
          <a:p>
            <a:pPr lvl="1"/>
            <a:r>
              <a:rPr lang="en-US" altLang="ja-JP" dirty="0">
                <a:sym typeface="Wingdings" panose="05000000000000000000" pitchFamily="2" charset="2"/>
              </a:rPr>
              <a:t>Sep 19  Dec 19</a:t>
            </a:r>
          </a:p>
          <a:p>
            <a:r>
              <a:rPr lang="en-US" altLang="sv-SE" dirty="0">
                <a:ea typeface="MS PGothic" panose="020B0600070205080204" pitchFamily="34" charset="-128"/>
                <a:sym typeface="Wingdings" panose="05000000000000000000" pitchFamily="2" charset="2"/>
              </a:rPr>
              <a:t>Documents:</a:t>
            </a:r>
          </a:p>
          <a:p>
            <a:pPr lvl="1"/>
            <a:r>
              <a:rPr kumimoji="1" lang="en-US" altLang="ja-JP" dirty="0"/>
              <a:t>TR 33.818 </a:t>
            </a:r>
            <a:r>
              <a:rPr lang="en-US" dirty="0"/>
              <a:t>Security Assurance Methodology (SECAM) and Security Assurance Specification (SCAS) for 3GPP virtualized network products</a:t>
            </a:r>
            <a:r>
              <a:rPr lang="en-GB" altLang="ja-JP" dirty="0"/>
              <a:t> </a:t>
            </a:r>
            <a:r>
              <a:rPr lang="en-US" altLang="sv-SE" dirty="0">
                <a:ea typeface="MS PGothic" panose="020B0600070205080204" pitchFamily="34" charset="-128"/>
                <a:sym typeface="Wingdings" panose="05000000000000000000" pitchFamily="2" charset="2"/>
              </a:rPr>
              <a:t> </a:t>
            </a:r>
            <a:endParaRPr lang="sv-SE" altLang="sv-SE" dirty="0"/>
          </a:p>
          <a:p>
            <a:pPr lvl="1"/>
            <a:endParaRPr lang="sv-SE" altLang="sv-SE" dirty="0"/>
          </a:p>
        </p:txBody>
      </p:sp>
      <p:sp>
        <p:nvSpPr>
          <p:cNvPr id="37892" name="Content Placeholder 4">
            <a:extLst>
              <a:ext uri="{FF2B5EF4-FFF2-40B4-BE49-F238E27FC236}">
                <a16:creationId xmlns:a16="http://schemas.microsoft.com/office/drawing/2014/main" id="{D6293434-9532-442F-88D8-C988BB4C5F44}"/>
              </a:ext>
            </a:extLst>
          </p:cNvPr>
          <p:cNvSpPr>
            <a:spLocks noGrp="1"/>
          </p:cNvSpPr>
          <p:nvPr>
            <p:ph idx="10"/>
          </p:nvPr>
        </p:nvSpPr>
        <p:spPr>
          <a:xfrm>
            <a:off x="6272213" y="1825625"/>
            <a:ext cx="5081587" cy="4351338"/>
          </a:xfrm>
        </p:spPr>
        <p:txBody>
          <a:bodyPr/>
          <a:lstStyle/>
          <a:p>
            <a:r>
              <a:rPr lang="sv-SE" altLang="sv-SE" dirty="0"/>
              <a:t>TR 33.818:</a:t>
            </a:r>
          </a:p>
          <a:p>
            <a:pPr lvl="1"/>
            <a:r>
              <a:rPr lang="sv-SE" altLang="sv-SE" dirty="0"/>
              <a:t>Different type of skeleton to accomodate process description rather than technical features</a:t>
            </a:r>
          </a:p>
          <a:p>
            <a:pPr lvl="1"/>
            <a:r>
              <a:rPr lang="sv-SE" altLang="sv-SE" dirty="0"/>
              <a:t>28 Editor’s Notes</a:t>
            </a:r>
          </a:p>
          <a:p>
            <a:pPr lvl="1"/>
            <a:endParaRPr lang="sv-SE" altLang="sv-SE" dirty="0">
              <a:highlight>
                <a:srgbClr val="FFFF00"/>
              </a:highlight>
            </a:endParaRPr>
          </a:p>
        </p:txBody>
      </p:sp>
    </p:spTree>
    <p:extLst>
      <p:ext uri="{BB962C8B-B14F-4D97-AF65-F5344CB8AC3E}">
        <p14:creationId xmlns:p14="http://schemas.microsoft.com/office/powerpoint/2010/main" val="4041890708"/>
      </p:ext>
    </p:extLst>
  </p:cSld>
  <p:clrMapOvr>
    <a:masterClrMapping/>
  </p:clrMapOvr>
  <p:transition>
    <p:wipe dir="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2">
            <a:extLst>
              <a:ext uri="{FF2B5EF4-FFF2-40B4-BE49-F238E27FC236}">
                <a16:creationId xmlns:a16="http://schemas.microsoft.com/office/drawing/2014/main" id="{EB8B690F-FCFF-454F-BD8C-CEAB64E37B73}"/>
              </a:ext>
            </a:extLst>
          </p:cNvPr>
          <p:cNvSpPr>
            <a:spLocks noGrp="1"/>
          </p:cNvSpPr>
          <p:nvPr>
            <p:ph type="title"/>
          </p:nvPr>
        </p:nvSpPr>
        <p:spPr/>
        <p:txBody>
          <a:bodyPr/>
          <a:lstStyle/>
          <a:p>
            <a:r>
              <a:rPr lang="en-US" altLang="sv-SE"/>
              <a:t>Study on Security Aspects of PARLOS</a:t>
            </a:r>
            <a:endParaRPr lang="sv-SE" altLang="sv-SE"/>
          </a:p>
        </p:txBody>
      </p:sp>
      <p:sp>
        <p:nvSpPr>
          <p:cNvPr id="30723" name="Content Placeholder 3">
            <a:extLst>
              <a:ext uri="{FF2B5EF4-FFF2-40B4-BE49-F238E27FC236}">
                <a16:creationId xmlns:a16="http://schemas.microsoft.com/office/drawing/2014/main" id="{801D1377-88E9-43B1-B401-E9D528C6E2D6}"/>
              </a:ext>
            </a:extLst>
          </p:cNvPr>
          <p:cNvSpPr>
            <a:spLocks noGrp="1"/>
          </p:cNvSpPr>
          <p:nvPr>
            <p:ph idx="1"/>
          </p:nvPr>
        </p:nvSpPr>
        <p:spPr>
          <a:xfrm>
            <a:off x="838200" y="1825625"/>
            <a:ext cx="5081588" cy="4351338"/>
          </a:xfrm>
        </p:spPr>
        <p:txBody>
          <a:bodyPr/>
          <a:lstStyle/>
          <a:p>
            <a:r>
              <a:rPr lang="sv-SE" altLang="sv-SE" dirty="0"/>
              <a:t>WI code: </a:t>
            </a:r>
          </a:p>
          <a:p>
            <a:pPr lvl="1"/>
            <a:r>
              <a:rPr lang="sv-SE" altLang="sv-SE" dirty="0"/>
              <a:t>FS_PARLOS_Sec</a:t>
            </a:r>
          </a:p>
          <a:p>
            <a:r>
              <a:rPr lang="sv-SE" altLang="sv-SE" dirty="0"/>
              <a:t>Completion rate: </a:t>
            </a:r>
          </a:p>
          <a:p>
            <a:pPr lvl="1"/>
            <a:r>
              <a:rPr lang="sv-SE" altLang="sv-SE" dirty="0"/>
              <a:t>60 </a:t>
            </a:r>
            <a:r>
              <a:rPr lang="en-US" altLang="ja-JP" dirty="0">
                <a:sym typeface="Wingdings" panose="05000000000000000000" pitchFamily="2" charset="2"/>
              </a:rPr>
              <a:t> 100%</a:t>
            </a:r>
          </a:p>
          <a:p>
            <a:r>
              <a:rPr lang="en-US" altLang="ja-JP" dirty="0">
                <a:sym typeface="Wingdings" panose="05000000000000000000" pitchFamily="2" charset="2"/>
              </a:rPr>
              <a:t>Target: </a:t>
            </a:r>
          </a:p>
          <a:p>
            <a:pPr lvl="1"/>
            <a:r>
              <a:rPr lang="en-US" altLang="ja-JP" dirty="0">
                <a:sym typeface="Wingdings" panose="05000000000000000000" pitchFamily="2" charset="2"/>
              </a:rPr>
              <a:t>Sep 19</a:t>
            </a:r>
          </a:p>
          <a:p>
            <a:r>
              <a:rPr lang="en-US" altLang="sv-SE" dirty="0">
                <a:ea typeface="MS PGothic" panose="020B0600070205080204" pitchFamily="34" charset="-128"/>
                <a:sym typeface="Wingdings" panose="05000000000000000000" pitchFamily="2" charset="2"/>
              </a:rPr>
              <a:t>Documents:</a:t>
            </a:r>
          </a:p>
          <a:p>
            <a:pPr lvl="1"/>
            <a:r>
              <a:rPr kumimoji="1" lang="en-US" altLang="ja-JP" dirty="0"/>
              <a:t>TR 33.815 </a:t>
            </a:r>
            <a:r>
              <a:rPr lang="en-US" altLang="ja-JP" dirty="0"/>
              <a:t>Study on Security Aspects of PARLOS</a:t>
            </a:r>
            <a:r>
              <a:rPr lang="en-GB" altLang="ja-JP" dirty="0"/>
              <a:t> </a:t>
            </a:r>
            <a:r>
              <a:rPr lang="en-US" altLang="sv-SE" dirty="0">
                <a:ea typeface="MS PGothic" panose="020B0600070205080204" pitchFamily="34" charset="-128"/>
                <a:sym typeface="Wingdings" panose="05000000000000000000" pitchFamily="2" charset="2"/>
              </a:rPr>
              <a:t> sent for approval in SP-190690</a:t>
            </a:r>
            <a:endParaRPr lang="sv-SE" altLang="sv-SE" dirty="0"/>
          </a:p>
          <a:p>
            <a:pPr lvl="1"/>
            <a:endParaRPr lang="sv-SE" altLang="sv-SE" dirty="0"/>
          </a:p>
        </p:txBody>
      </p:sp>
      <p:sp>
        <p:nvSpPr>
          <p:cNvPr id="30724" name="Content Placeholder 4">
            <a:extLst>
              <a:ext uri="{FF2B5EF4-FFF2-40B4-BE49-F238E27FC236}">
                <a16:creationId xmlns:a16="http://schemas.microsoft.com/office/drawing/2014/main" id="{60630D3A-62BE-4937-BABE-2164536776C0}"/>
              </a:ext>
            </a:extLst>
          </p:cNvPr>
          <p:cNvSpPr>
            <a:spLocks noGrp="1"/>
          </p:cNvSpPr>
          <p:nvPr>
            <p:ph idx="10"/>
          </p:nvPr>
        </p:nvSpPr>
        <p:spPr>
          <a:xfrm>
            <a:off x="6272213" y="1825625"/>
            <a:ext cx="5081587" cy="4351338"/>
          </a:xfrm>
        </p:spPr>
        <p:txBody>
          <a:bodyPr/>
          <a:lstStyle/>
          <a:p>
            <a:r>
              <a:rPr lang="sv-SE" altLang="sv-SE" dirty="0"/>
              <a:t>TR 33.815:</a:t>
            </a:r>
          </a:p>
          <a:p>
            <a:pPr lvl="1"/>
            <a:r>
              <a:rPr lang="sv-SE" altLang="sv-SE" dirty="0"/>
              <a:t>2 </a:t>
            </a:r>
            <a:r>
              <a:rPr lang="en-US" altLang="ja-JP" dirty="0">
                <a:sym typeface="Wingdings" panose="05000000000000000000" pitchFamily="2" charset="2"/>
              </a:rPr>
              <a:t> 4 </a:t>
            </a:r>
            <a:r>
              <a:rPr lang="sv-SE" altLang="sv-SE" dirty="0"/>
              <a:t>Key issues</a:t>
            </a:r>
          </a:p>
          <a:p>
            <a:pPr lvl="1"/>
            <a:r>
              <a:rPr lang="sv-SE" altLang="sv-SE" dirty="0"/>
              <a:t>2 </a:t>
            </a:r>
            <a:r>
              <a:rPr lang="en-US" altLang="ja-JP" dirty="0">
                <a:sym typeface="Wingdings" panose="05000000000000000000" pitchFamily="2" charset="2"/>
              </a:rPr>
              <a:t> 3 </a:t>
            </a:r>
            <a:r>
              <a:rPr lang="sv-SE" altLang="sv-SE" dirty="0"/>
              <a:t>Solutions</a:t>
            </a:r>
          </a:p>
          <a:p>
            <a:pPr lvl="1"/>
            <a:r>
              <a:rPr lang="sv-SE" altLang="sv-SE" dirty="0"/>
              <a:t>0 </a:t>
            </a:r>
            <a:r>
              <a:rPr lang="en-US" altLang="ja-JP" dirty="0">
                <a:sym typeface="Wingdings" panose="05000000000000000000" pitchFamily="2" charset="2"/>
              </a:rPr>
              <a:t> 1 </a:t>
            </a:r>
            <a:r>
              <a:rPr lang="sv-SE" altLang="sv-SE" dirty="0"/>
              <a:t>Conclusions</a:t>
            </a:r>
          </a:p>
        </p:txBody>
      </p:sp>
    </p:spTree>
  </p:cSld>
  <p:clrMapOvr>
    <a:masterClrMapping/>
  </p:clrMapOvr>
  <p:transition>
    <p:wipe dir="r"/>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BCBA2290-4789-4C13-86E0-C66C693AF5E6}"/>
              </a:ext>
            </a:extLst>
          </p:cNvPr>
          <p:cNvSpPr>
            <a:spLocks noGrp="1"/>
          </p:cNvSpPr>
          <p:nvPr>
            <p:ph type="title"/>
          </p:nvPr>
        </p:nvSpPr>
        <p:spPr/>
        <p:txBody>
          <a:bodyPr/>
          <a:lstStyle/>
          <a:p>
            <a:r>
              <a:rPr lang="en-US" altLang="ja-JP" dirty="0"/>
              <a:t>New/Revised SIDs</a:t>
            </a:r>
            <a:endParaRPr lang="sv-SE" altLang="sv-SE" dirty="0"/>
          </a:p>
        </p:txBody>
      </p:sp>
      <p:sp>
        <p:nvSpPr>
          <p:cNvPr id="25603" name="Content Placeholder 2">
            <a:extLst>
              <a:ext uri="{FF2B5EF4-FFF2-40B4-BE49-F238E27FC236}">
                <a16:creationId xmlns:a16="http://schemas.microsoft.com/office/drawing/2014/main" id="{2FA2EA69-87B8-4F92-816B-DB19482131B7}"/>
              </a:ext>
            </a:extLst>
          </p:cNvPr>
          <p:cNvSpPr>
            <a:spLocks noGrp="1"/>
          </p:cNvSpPr>
          <p:nvPr>
            <p:ph idx="1"/>
          </p:nvPr>
        </p:nvSpPr>
        <p:spPr/>
        <p:txBody>
          <a:bodyPr/>
          <a:lstStyle/>
          <a:p>
            <a:endParaRPr lang="en-US" altLang="ja-JP" sz="2400" dirty="0"/>
          </a:p>
          <a:p>
            <a:r>
              <a:rPr lang="en-US" altLang="ja-JP" sz="2400" dirty="0"/>
              <a:t>New SIDs for approval: </a:t>
            </a:r>
          </a:p>
          <a:p>
            <a:pPr lvl="1"/>
            <a:r>
              <a:rPr lang="en-US" altLang="ja-JP" sz="2000" dirty="0"/>
              <a:t>SID on storage and transport of 5GC security parameters for ARPF authentication in SP-190708</a:t>
            </a:r>
          </a:p>
          <a:p>
            <a:pPr lvl="1"/>
            <a:endParaRPr lang="en-US" altLang="ja-JP" sz="2000" dirty="0">
              <a:highlight>
                <a:srgbClr val="FFFF00"/>
              </a:highlight>
            </a:endParaRPr>
          </a:p>
          <a:p>
            <a:pPr lvl="1"/>
            <a:endParaRPr lang="sv-SE" altLang="sv-SE" sz="2000" dirty="0"/>
          </a:p>
        </p:txBody>
      </p:sp>
    </p:spTree>
    <p:extLst>
      <p:ext uri="{BB962C8B-B14F-4D97-AF65-F5344CB8AC3E}">
        <p14:creationId xmlns:p14="http://schemas.microsoft.com/office/powerpoint/2010/main" val="2934960902"/>
      </p:ext>
    </p:extLst>
  </p:cSld>
  <p:clrMapOvr>
    <a:masterClrMapping/>
  </p:clrMapOvr>
  <p:transition>
    <p:wipe dir="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06230365-BE61-438F-A983-A2BEBDE640BC}"/>
              </a:ext>
            </a:extLst>
          </p:cNvPr>
          <p:cNvSpPr>
            <a:spLocks noGrp="1"/>
          </p:cNvSpPr>
          <p:nvPr>
            <p:ph type="title"/>
          </p:nvPr>
        </p:nvSpPr>
        <p:spPr/>
        <p:txBody>
          <a:bodyPr/>
          <a:lstStyle/>
          <a:p>
            <a:r>
              <a:rPr lang="sv-SE" altLang="en-US"/>
              <a:t>Thank You!</a:t>
            </a:r>
            <a:endParaRPr lang="en-US" altLang="en-US"/>
          </a:p>
        </p:txBody>
      </p:sp>
      <p:sp>
        <p:nvSpPr>
          <p:cNvPr id="17411" name="Content Placeholder 2">
            <a:extLst>
              <a:ext uri="{FF2B5EF4-FFF2-40B4-BE49-F238E27FC236}">
                <a16:creationId xmlns:a16="http://schemas.microsoft.com/office/drawing/2014/main" id="{3B74E3E3-8821-43AA-9960-9A2F7C0F15F6}"/>
              </a:ext>
            </a:extLst>
          </p:cNvPr>
          <p:cNvSpPr>
            <a:spLocks noGrp="1"/>
          </p:cNvSpPr>
          <p:nvPr>
            <p:ph idx="1"/>
          </p:nvPr>
        </p:nvSpPr>
        <p:spPr>
          <a:xfrm>
            <a:off x="838200" y="1825625"/>
            <a:ext cx="5124450" cy="4351338"/>
          </a:xfrm>
        </p:spPr>
        <p:txBody>
          <a:bodyPr>
            <a:normAutofit lnSpcReduction="10000"/>
          </a:bodyPr>
          <a:lstStyle/>
          <a:p>
            <a:pPr marL="0" indent="0">
              <a:buFontTx/>
              <a:buNone/>
              <a:defRPr/>
            </a:pPr>
            <a:endParaRPr lang="sv-SE" altLang="en-US" dirty="0"/>
          </a:p>
          <a:p>
            <a:pPr marL="0" indent="0">
              <a:buFontTx/>
              <a:buNone/>
              <a:defRPr/>
            </a:pPr>
            <a:endParaRPr lang="sv-SE" altLang="en-US" dirty="0"/>
          </a:p>
          <a:p>
            <a:pPr marL="0" indent="0">
              <a:buFontTx/>
              <a:buNone/>
              <a:defRPr/>
            </a:pPr>
            <a:endParaRPr lang="sv-SE" altLang="en-US" dirty="0"/>
          </a:p>
          <a:p>
            <a:pPr marL="0" indent="0">
              <a:buFontTx/>
              <a:buNone/>
              <a:defRPr/>
            </a:pPr>
            <a:endParaRPr lang="sv-SE" altLang="en-US" dirty="0"/>
          </a:p>
          <a:p>
            <a:pPr marL="0" indent="0">
              <a:buFontTx/>
              <a:buNone/>
              <a:defRPr/>
            </a:pPr>
            <a:endParaRPr lang="sv-SE" altLang="en-US" dirty="0"/>
          </a:p>
          <a:p>
            <a:pPr marL="0" indent="0">
              <a:lnSpc>
                <a:spcPct val="100000"/>
              </a:lnSpc>
              <a:spcBef>
                <a:spcPct val="0"/>
              </a:spcBef>
              <a:buFontTx/>
              <a:buNone/>
              <a:defRPr/>
            </a:pPr>
            <a:endParaRPr lang="sv-SE" altLang="en-US" sz="1600" dirty="0"/>
          </a:p>
          <a:p>
            <a:pPr marL="0" indent="0">
              <a:lnSpc>
                <a:spcPct val="100000"/>
              </a:lnSpc>
              <a:spcBef>
                <a:spcPct val="0"/>
              </a:spcBef>
              <a:buFontTx/>
              <a:buNone/>
              <a:defRPr/>
            </a:pPr>
            <a:endParaRPr lang="sv-SE" altLang="en-US" sz="1600" dirty="0"/>
          </a:p>
          <a:p>
            <a:pPr marL="0" indent="0">
              <a:lnSpc>
                <a:spcPct val="100000"/>
              </a:lnSpc>
              <a:spcBef>
                <a:spcPct val="0"/>
              </a:spcBef>
              <a:buFontTx/>
              <a:buNone/>
              <a:defRPr/>
            </a:pPr>
            <a:endParaRPr lang="sv-SE" altLang="en-US" sz="1600" dirty="0"/>
          </a:p>
          <a:p>
            <a:pPr marL="0" indent="0">
              <a:lnSpc>
                <a:spcPct val="100000"/>
              </a:lnSpc>
              <a:spcBef>
                <a:spcPct val="0"/>
              </a:spcBef>
              <a:buFontTx/>
              <a:buNone/>
              <a:defRPr/>
            </a:pPr>
            <a:endParaRPr lang="sv-SE" altLang="en-US" sz="1600" dirty="0"/>
          </a:p>
          <a:p>
            <a:pPr marL="0" indent="0">
              <a:lnSpc>
                <a:spcPct val="100000"/>
              </a:lnSpc>
              <a:spcBef>
                <a:spcPct val="0"/>
              </a:spcBef>
              <a:buFontTx/>
              <a:buNone/>
              <a:defRPr/>
            </a:pPr>
            <a:r>
              <a:rPr lang="sv-SE" altLang="en-US" sz="1600" dirty="0"/>
              <a:t>Noamen Ben Henda</a:t>
            </a:r>
          </a:p>
          <a:p>
            <a:pPr marL="0" indent="0">
              <a:lnSpc>
                <a:spcPct val="100000"/>
              </a:lnSpc>
              <a:spcBef>
                <a:spcPct val="0"/>
              </a:spcBef>
              <a:buFontTx/>
              <a:buNone/>
              <a:defRPr/>
            </a:pPr>
            <a:r>
              <a:rPr lang="sv-SE" altLang="en-US" sz="1600" dirty="0"/>
              <a:t>3GPP SA3 Chairman</a:t>
            </a:r>
          </a:p>
          <a:p>
            <a:pPr marL="0" indent="0">
              <a:lnSpc>
                <a:spcPct val="100000"/>
              </a:lnSpc>
              <a:spcBef>
                <a:spcPct val="0"/>
              </a:spcBef>
              <a:buFontTx/>
              <a:buNone/>
              <a:defRPr/>
            </a:pPr>
            <a:r>
              <a:rPr lang="sv-SE" altLang="en-US" sz="1600" dirty="0"/>
              <a:t>mail: </a:t>
            </a:r>
            <a:r>
              <a:rPr lang="sv-SE" altLang="en-US" sz="1600" dirty="0">
                <a:hlinkClick r:id="rId2"/>
              </a:rPr>
              <a:t>noamen.ben.henda@ericsson.com</a:t>
            </a:r>
            <a:r>
              <a:rPr lang="sv-SE" altLang="en-US" sz="1600" dirty="0"/>
              <a:t>  </a:t>
            </a:r>
          </a:p>
          <a:p>
            <a:pPr marL="0" indent="0">
              <a:lnSpc>
                <a:spcPct val="100000"/>
              </a:lnSpc>
              <a:spcBef>
                <a:spcPct val="0"/>
              </a:spcBef>
              <a:buFontTx/>
              <a:buNone/>
              <a:defRPr/>
            </a:pPr>
            <a:r>
              <a:rPr lang="sv-SE" altLang="en-US" sz="1600" dirty="0"/>
              <a:t>phone: +46 725 074 574</a:t>
            </a:r>
          </a:p>
          <a:p>
            <a:pPr marL="0" indent="0">
              <a:buFontTx/>
              <a:buNone/>
              <a:defRPr/>
            </a:pPr>
            <a:endParaRPr lang="sv-SE" altLang="en-US" dirty="0"/>
          </a:p>
        </p:txBody>
      </p:sp>
      <p:pic>
        <p:nvPicPr>
          <p:cNvPr id="8196" name="Picture 3">
            <a:extLst>
              <a:ext uri="{FF2B5EF4-FFF2-40B4-BE49-F238E27FC236}">
                <a16:creationId xmlns:a16="http://schemas.microsoft.com/office/drawing/2014/main" id="{3ADEF568-B996-41B4-BE7D-0BF2BC333EBE}"/>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50988" y="1943100"/>
            <a:ext cx="8863012" cy="300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F8C44D13-6235-402C-96D1-8582DCCDEC46}"/>
              </a:ext>
            </a:extLst>
          </p:cNvPr>
          <p:cNvSpPr>
            <a:spLocks noGrp="1"/>
          </p:cNvSpPr>
          <p:nvPr>
            <p:ph type="title"/>
          </p:nvPr>
        </p:nvSpPr>
        <p:spPr/>
        <p:txBody>
          <a:bodyPr/>
          <a:lstStyle/>
          <a:p>
            <a:r>
              <a:rPr lang="sv-SE" altLang="sv-SE" dirty="0"/>
              <a:t>Summary</a:t>
            </a:r>
          </a:p>
        </p:txBody>
      </p:sp>
      <p:graphicFrame>
        <p:nvGraphicFramePr>
          <p:cNvPr id="20" name="Content Placeholder 19">
            <a:extLst>
              <a:ext uri="{FF2B5EF4-FFF2-40B4-BE49-F238E27FC236}">
                <a16:creationId xmlns:a16="http://schemas.microsoft.com/office/drawing/2014/main" id="{DBB3A73D-76BE-46BF-8CCE-E26E79943CCD}"/>
              </a:ext>
            </a:extLst>
          </p:cNvPr>
          <p:cNvGraphicFramePr>
            <a:graphicFrameLocks noGrp="1"/>
          </p:cNvGraphicFramePr>
          <p:nvPr>
            <p:ph idx="1"/>
            <p:extLst>
              <p:ext uri="{D42A27DB-BD31-4B8C-83A1-F6EECF244321}">
                <p14:modId xmlns:p14="http://schemas.microsoft.com/office/powerpoint/2010/main" val="3364302057"/>
              </p:ext>
            </p:extLst>
          </p:nvPr>
        </p:nvGraphicFramePr>
        <p:xfrm>
          <a:off x="838200" y="1825625"/>
          <a:ext cx="10515600" cy="4276800"/>
        </p:xfrm>
        <a:graphic>
          <a:graphicData uri="http://schemas.openxmlformats.org/drawingml/2006/table">
            <a:tbl>
              <a:tblPr firstRow="1" bandRow="1">
                <a:tableStyleId>{5C22544A-7EE6-4342-B048-85BDC9FD1C3A}</a:tableStyleId>
              </a:tblPr>
              <a:tblGrid>
                <a:gridCol w="1782452">
                  <a:extLst>
                    <a:ext uri="{9D8B030D-6E8A-4147-A177-3AD203B41FA5}">
                      <a16:colId xmlns:a16="http://schemas.microsoft.com/office/drawing/2014/main" val="1671951344"/>
                    </a:ext>
                  </a:extLst>
                </a:gridCol>
                <a:gridCol w="1206630">
                  <a:extLst>
                    <a:ext uri="{9D8B030D-6E8A-4147-A177-3AD203B41FA5}">
                      <a16:colId xmlns:a16="http://schemas.microsoft.com/office/drawing/2014/main" val="2472883386"/>
                    </a:ext>
                  </a:extLst>
                </a:gridCol>
                <a:gridCol w="956821">
                  <a:extLst>
                    <a:ext uri="{9D8B030D-6E8A-4147-A177-3AD203B41FA5}">
                      <a16:colId xmlns:a16="http://schemas.microsoft.com/office/drawing/2014/main" val="1642402025"/>
                    </a:ext>
                  </a:extLst>
                </a:gridCol>
                <a:gridCol w="871979">
                  <a:extLst>
                    <a:ext uri="{9D8B030D-6E8A-4147-A177-3AD203B41FA5}">
                      <a16:colId xmlns:a16="http://schemas.microsoft.com/office/drawing/2014/main" val="716484714"/>
                    </a:ext>
                  </a:extLst>
                </a:gridCol>
                <a:gridCol w="895547">
                  <a:extLst>
                    <a:ext uri="{9D8B030D-6E8A-4147-A177-3AD203B41FA5}">
                      <a16:colId xmlns:a16="http://schemas.microsoft.com/office/drawing/2014/main" val="1341460600"/>
                    </a:ext>
                  </a:extLst>
                </a:gridCol>
                <a:gridCol w="862552">
                  <a:extLst>
                    <a:ext uri="{9D8B030D-6E8A-4147-A177-3AD203B41FA5}">
                      <a16:colId xmlns:a16="http://schemas.microsoft.com/office/drawing/2014/main" val="3435354498"/>
                    </a:ext>
                  </a:extLst>
                </a:gridCol>
                <a:gridCol w="784939">
                  <a:extLst>
                    <a:ext uri="{9D8B030D-6E8A-4147-A177-3AD203B41FA5}">
                      <a16:colId xmlns:a16="http://schemas.microsoft.com/office/drawing/2014/main" val="1010587454"/>
                    </a:ext>
                  </a:extLst>
                </a:gridCol>
                <a:gridCol w="1051560">
                  <a:extLst>
                    <a:ext uri="{9D8B030D-6E8A-4147-A177-3AD203B41FA5}">
                      <a16:colId xmlns:a16="http://schemas.microsoft.com/office/drawing/2014/main" val="2513750454"/>
                    </a:ext>
                  </a:extLst>
                </a:gridCol>
                <a:gridCol w="1613712">
                  <a:extLst>
                    <a:ext uri="{9D8B030D-6E8A-4147-A177-3AD203B41FA5}">
                      <a16:colId xmlns:a16="http://schemas.microsoft.com/office/drawing/2014/main" val="3263316054"/>
                    </a:ext>
                  </a:extLst>
                </a:gridCol>
                <a:gridCol w="489408">
                  <a:extLst>
                    <a:ext uri="{9D8B030D-6E8A-4147-A177-3AD203B41FA5}">
                      <a16:colId xmlns:a16="http://schemas.microsoft.com/office/drawing/2014/main" val="593387059"/>
                    </a:ext>
                  </a:extLst>
                </a:gridCol>
              </a:tblGrid>
              <a:tr h="426663">
                <a:tc>
                  <a:txBody>
                    <a:bodyPr/>
                    <a:lstStyle/>
                    <a:p>
                      <a:pPr algn="ctr"/>
                      <a:r>
                        <a:rPr lang="sv-SE" sz="1100" dirty="0"/>
                        <a:t>WI Title</a:t>
                      </a:r>
                    </a:p>
                  </a:txBody>
                  <a:tcPr marT="45695" marB="45695"/>
                </a:tc>
                <a:tc>
                  <a:txBody>
                    <a:bodyPr/>
                    <a:lstStyle/>
                    <a:p>
                      <a:pPr algn="ctr"/>
                      <a:r>
                        <a:rPr lang="sv-SE" sz="1100" dirty="0"/>
                        <a:t>SA3 rapporteur</a:t>
                      </a:r>
                    </a:p>
                  </a:txBody>
                  <a:tcPr marT="45695" marB="45695"/>
                </a:tc>
                <a:tc>
                  <a:txBody>
                    <a:bodyPr/>
                    <a:lstStyle/>
                    <a:p>
                      <a:pPr algn="ctr"/>
                      <a:r>
                        <a:rPr lang="sv-SE" sz="1100" dirty="0"/>
                        <a:t>WI code</a:t>
                      </a:r>
                    </a:p>
                  </a:txBody>
                  <a:tcPr marT="45695" marB="45695"/>
                </a:tc>
                <a:tc>
                  <a:txBody>
                    <a:bodyPr/>
                    <a:lstStyle/>
                    <a:p>
                      <a:pPr algn="ctr"/>
                      <a:r>
                        <a:rPr lang="sv-SE" sz="1100" dirty="0"/>
                        <a:t>Current % completion</a:t>
                      </a:r>
                    </a:p>
                  </a:txBody>
                  <a:tcPr marT="45695" marB="45695"/>
                </a:tc>
                <a:tc>
                  <a:txBody>
                    <a:bodyPr/>
                    <a:lstStyle/>
                    <a:p>
                      <a:pPr algn="ctr"/>
                      <a:r>
                        <a:rPr lang="sv-SE" sz="1100" dirty="0"/>
                        <a:t>New % completion</a:t>
                      </a:r>
                    </a:p>
                  </a:txBody>
                  <a:tcPr marT="45695" marB="45695"/>
                </a:tc>
                <a:tc>
                  <a:txBody>
                    <a:bodyPr/>
                    <a:lstStyle/>
                    <a:p>
                      <a:pPr algn="ctr"/>
                      <a:r>
                        <a:rPr lang="sv-SE" sz="1100" dirty="0"/>
                        <a:t>Current target</a:t>
                      </a:r>
                    </a:p>
                  </a:txBody>
                  <a:tcPr marT="45695" marB="45695"/>
                </a:tc>
                <a:tc>
                  <a:txBody>
                    <a:bodyPr/>
                    <a:lstStyle/>
                    <a:p>
                      <a:pPr algn="ctr"/>
                      <a:r>
                        <a:rPr lang="sv-SE" sz="1100" dirty="0"/>
                        <a:t>New target</a:t>
                      </a:r>
                    </a:p>
                  </a:txBody>
                  <a:tcPr marT="45695" marB="45695"/>
                </a:tc>
                <a:tc>
                  <a:txBody>
                    <a:bodyPr/>
                    <a:lstStyle/>
                    <a:p>
                      <a:pPr algn="ctr"/>
                      <a:r>
                        <a:rPr lang="sv-SE" sz="1100" dirty="0"/>
                        <a:t>Current WID</a:t>
                      </a:r>
                    </a:p>
                  </a:txBody>
                  <a:tcPr marT="45695" marB="45695"/>
                </a:tc>
                <a:tc>
                  <a:txBody>
                    <a:bodyPr/>
                    <a:lstStyle/>
                    <a:p>
                      <a:pPr algn="ctr"/>
                      <a:r>
                        <a:rPr lang="sv-SE" sz="1100" dirty="0"/>
                        <a:t>TR/TS</a:t>
                      </a:r>
                    </a:p>
                  </a:txBody>
                  <a:tcPr marT="45695" marB="45695"/>
                </a:tc>
                <a:tc>
                  <a:txBody>
                    <a:bodyPr/>
                    <a:lstStyle/>
                    <a:p>
                      <a:pPr algn="ctr"/>
                      <a:r>
                        <a:rPr lang="sv-SE" sz="1100" dirty="0"/>
                        <a:t>Rel</a:t>
                      </a:r>
                    </a:p>
                  </a:txBody>
                  <a:tcPr marT="45695" marB="45695"/>
                </a:tc>
                <a:extLst>
                  <a:ext uri="{0D108BD9-81ED-4DB2-BD59-A6C34878D82A}">
                    <a16:rowId xmlns:a16="http://schemas.microsoft.com/office/drawing/2014/main" val="1379591223"/>
                  </a:ext>
                </a:extLst>
              </a:tr>
              <a:tr h="645128">
                <a:tc>
                  <a:txBody>
                    <a:bodyPr/>
                    <a:lstStyle/>
                    <a:p>
                      <a:pPr marL="0" indent="-349885" algn="l">
                        <a:lnSpc>
                          <a:spcPts val="1200"/>
                        </a:lnSpc>
                        <a:spcAft>
                          <a:spcPts val="0"/>
                        </a:spcAft>
                      </a:pPr>
                      <a:r>
                        <a:rPr lang="en-GB" sz="1000" b="0" dirty="0">
                          <a:effectLst/>
                          <a:latin typeface="Arial" panose="020B0604020202020204" pitchFamily="34" charset="0"/>
                          <a:ea typeface="Batang" panose="02030600000101010101" pitchFamily="18" charset="-127"/>
                        </a:rPr>
                        <a:t>Study on the security of the Wireless and Wireline Convergence for the 5G system architecture</a:t>
                      </a:r>
                      <a:endParaRPr lang="sv-SE" sz="1000" b="1" dirty="0">
                        <a:effectLst/>
                        <a:latin typeface="Arial" panose="020B0604020202020204" pitchFamily="34" charset="0"/>
                        <a:ea typeface="MS Mincho" panose="02020609040205080304" pitchFamily="49" charset="-128"/>
                      </a:endParaRPr>
                    </a:p>
                  </a:txBody>
                  <a:tcPr marL="17780" marR="17780" marT="17771" marB="17771">
                    <a:solidFill>
                      <a:schemeClr val="accent6">
                        <a:lumMod val="40000"/>
                        <a:lumOff val="60000"/>
                      </a:schemeClr>
                    </a:solidFill>
                  </a:tcPr>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He Li</a:t>
                      </a:r>
                    </a:p>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(Huawei)</a:t>
                      </a:r>
                      <a:endParaRPr lang="sv-SE" sz="1000" b="1" dirty="0">
                        <a:effectLst/>
                        <a:latin typeface="Arial" panose="020B0604020202020204" pitchFamily="34" charset="0"/>
                        <a:ea typeface="MS Mincho" panose="02020609040205080304" pitchFamily="49" charset="-128"/>
                      </a:endParaRPr>
                    </a:p>
                  </a:txBody>
                  <a:tcPr marL="17780" marR="17780" marT="17771" marB="17771">
                    <a:solidFill>
                      <a:schemeClr val="accent6">
                        <a:lumMod val="40000"/>
                        <a:lumOff val="60000"/>
                      </a:schemeClr>
                    </a:solidFill>
                  </a:tcPr>
                </a:tc>
                <a:tc>
                  <a:txBody>
                    <a:bodyPr/>
                    <a:lstStyle/>
                    <a:p>
                      <a:pPr marL="0" indent="-349885" algn="ctr">
                        <a:lnSpc>
                          <a:spcPts val="1200"/>
                        </a:lnSpc>
                        <a:spcAft>
                          <a:spcPts val="0"/>
                        </a:spcAft>
                      </a:pPr>
                      <a:r>
                        <a:rPr lang="en-GB" sz="1000" b="0" dirty="0">
                          <a:effectLst/>
                          <a:latin typeface="Arial" panose="020B0604020202020204" pitchFamily="34" charset="0"/>
                          <a:ea typeface="Batang" panose="02030600000101010101" pitchFamily="18" charset="-127"/>
                        </a:rPr>
                        <a:t>FS_5WWC_SEC</a:t>
                      </a:r>
                      <a:endParaRPr lang="sv-SE" sz="1000" b="1" dirty="0">
                        <a:effectLst/>
                        <a:latin typeface="Arial" panose="020B0604020202020204" pitchFamily="34" charset="0"/>
                        <a:ea typeface="MS Mincho" panose="02020609040205080304" pitchFamily="49" charset="-128"/>
                      </a:endParaRPr>
                    </a:p>
                  </a:txBody>
                  <a:tcPr marL="17780" marR="17780" marT="17771" marB="17771">
                    <a:solidFill>
                      <a:schemeClr val="accent6">
                        <a:lumMod val="40000"/>
                        <a:lumOff val="60000"/>
                      </a:schemeClr>
                    </a:solidFill>
                  </a:tcPr>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75%</a:t>
                      </a:r>
                      <a:endParaRPr lang="sv-SE" sz="1000" b="1" dirty="0">
                        <a:effectLst/>
                        <a:latin typeface="Arial" panose="020B0604020202020204" pitchFamily="34" charset="0"/>
                        <a:ea typeface="MS Mincho" panose="02020609040205080304" pitchFamily="49" charset="-128"/>
                      </a:endParaRPr>
                    </a:p>
                  </a:txBody>
                  <a:tcPr marL="17780" marR="17780" marT="17771" marB="17771">
                    <a:solidFill>
                      <a:schemeClr val="accent6">
                        <a:lumMod val="40000"/>
                        <a:lumOff val="60000"/>
                      </a:schemeClr>
                    </a:solidFill>
                  </a:tcPr>
                </a:tc>
                <a:tc>
                  <a:txBody>
                    <a:bodyPr/>
                    <a:lstStyle/>
                    <a:p>
                      <a:pPr marL="0" indent="-349885" algn="ctr">
                        <a:lnSpc>
                          <a:spcPts val="1200"/>
                        </a:lnSpc>
                        <a:spcAft>
                          <a:spcPts val="0"/>
                        </a:spcAft>
                      </a:pPr>
                      <a:r>
                        <a:rPr lang="en-US" sz="1000" b="0" dirty="0">
                          <a:solidFill>
                            <a:srgbClr val="FF0000"/>
                          </a:solidFill>
                          <a:effectLst/>
                          <a:latin typeface="Arial" panose="020B0604020202020204" pitchFamily="34" charset="0"/>
                          <a:ea typeface="MS Mincho" panose="02020609040205080304" pitchFamily="49" charset="-128"/>
                        </a:rPr>
                        <a:t>100%</a:t>
                      </a:r>
                      <a:endParaRPr lang="sv-SE" sz="1000" b="1" dirty="0">
                        <a:solidFill>
                          <a:srgbClr val="FF0000"/>
                        </a:solidFill>
                        <a:effectLst/>
                        <a:latin typeface="Arial" panose="020B0604020202020204" pitchFamily="34" charset="0"/>
                        <a:ea typeface="MS Mincho" panose="02020609040205080304" pitchFamily="49" charset="-128"/>
                      </a:endParaRPr>
                    </a:p>
                  </a:txBody>
                  <a:tcPr marL="17780" marR="17780" marT="17771" marB="17771">
                    <a:solidFill>
                      <a:schemeClr val="accent6">
                        <a:lumMod val="40000"/>
                        <a:lumOff val="60000"/>
                      </a:schemeClr>
                    </a:solidFill>
                  </a:tcPr>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Sep 19</a:t>
                      </a:r>
                      <a:endParaRPr lang="sv-SE" sz="1000" b="1" dirty="0">
                        <a:effectLst/>
                        <a:latin typeface="Arial" panose="020B0604020202020204" pitchFamily="34" charset="0"/>
                        <a:ea typeface="MS Mincho" panose="02020609040205080304" pitchFamily="49" charset="-128"/>
                      </a:endParaRPr>
                    </a:p>
                  </a:txBody>
                  <a:tcPr marL="17780" marR="17780" marT="17771" marB="17771">
                    <a:solidFill>
                      <a:schemeClr val="accent6">
                        <a:lumMod val="40000"/>
                        <a:lumOff val="60000"/>
                      </a:schemeClr>
                    </a:solidFill>
                  </a:tcPr>
                </a:tc>
                <a:tc>
                  <a:txBody>
                    <a:bodyPr/>
                    <a:lstStyle/>
                    <a:p>
                      <a:pPr marL="0" indent="-349885" algn="ctr">
                        <a:lnSpc>
                          <a:spcPts val="1200"/>
                        </a:lnSpc>
                        <a:spcAft>
                          <a:spcPts val="0"/>
                        </a:spcAft>
                      </a:pPr>
                      <a:r>
                        <a:rPr lang="en-US" sz="1000" b="0">
                          <a:effectLst/>
                          <a:latin typeface="Arial" panose="020B0604020202020204" pitchFamily="34" charset="0"/>
                          <a:ea typeface="MS Mincho" panose="02020609040205080304" pitchFamily="49" charset="-128"/>
                        </a:rPr>
                        <a:t> </a:t>
                      </a:r>
                      <a:endParaRPr lang="sv-SE" sz="1000" b="1">
                        <a:effectLst/>
                        <a:latin typeface="Arial" panose="020B0604020202020204" pitchFamily="34" charset="0"/>
                        <a:ea typeface="MS Mincho" panose="02020609040205080304" pitchFamily="49" charset="-128"/>
                      </a:endParaRPr>
                    </a:p>
                  </a:txBody>
                  <a:tcPr marL="17780" marR="17780" marT="17771" marB="17771">
                    <a:solidFill>
                      <a:schemeClr val="accent6">
                        <a:lumMod val="40000"/>
                        <a:lumOff val="60000"/>
                      </a:schemeClr>
                    </a:solidFill>
                  </a:tcPr>
                </a:tc>
                <a:tc>
                  <a:txBody>
                    <a:bodyPr/>
                    <a:lstStyle/>
                    <a:p>
                      <a:pPr marL="0" indent="-349885" algn="ctr">
                        <a:lnSpc>
                          <a:spcPts val="1200"/>
                        </a:lnSpc>
                        <a:spcAft>
                          <a:spcPts val="0"/>
                        </a:spcAft>
                      </a:pPr>
                      <a:r>
                        <a:rPr lang="en-US" sz="1000" b="0">
                          <a:effectLst/>
                          <a:latin typeface="Arial" panose="020B0604020202020204" pitchFamily="34" charset="0"/>
                          <a:ea typeface="MS Mincho" panose="02020609040205080304" pitchFamily="49" charset="-128"/>
                        </a:rPr>
                        <a:t>SP-180438</a:t>
                      </a:r>
                      <a:endParaRPr lang="sv-SE" sz="1000" b="1">
                        <a:effectLst/>
                        <a:latin typeface="Arial" panose="020B0604020202020204" pitchFamily="34" charset="0"/>
                        <a:ea typeface="MS Mincho" panose="02020609040205080304" pitchFamily="49" charset="-128"/>
                      </a:endParaRPr>
                    </a:p>
                  </a:txBody>
                  <a:tcPr marL="17780" marR="17780" marT="17771" marB="17771">
                    <a:solidFill>
                      <a:schemeClr val="accent6">
                        <a:lumMod val="40000"/>
                        <a:lumOff val="60000"/>
                      </a:schemeClr>
                    </a:solidFill>
                  </a:tcPr>
                </a:tc>
                <a:tc>
                  <a:txBody>
                    <a:bodyPr/>
                    <a:lstStyle/>
                    <a:p>
                      <a:pPr marL="0" indent="-180340" algn="ctr">
                        <a:lnSpc>
                          <a:spcPts val="1200"/>
                        </a:lnSpc>
                        <a:spcAft>
                          <a:spcPts val="0"/>
                        </a:spcAft>
                      </a:pPr>
                      <a:r>
                        <a:rPr lang="en-US" sz="1000" b="0">
                          <a:effectLst/>
                          <a:latin typeface="Arial" panose="020B0604020202020204" pitchFamily="34" charset="0"/>
                          <a:ea typeface="MS Mincho" panose="02020609040205080304" pitchFamily="49" charset="-128"/>
                        </a:rPr>
                        <a:t>TR 33.807</a:t>
                      </a:r>
                      <a:endParaRPr lang="sv-SE" sz="1000" b="1">
                        <a:effectLst/>
                        <a:latin typeface="Arial" panose="020B0604020202020204" pitchFamily="34" charset="0"/>
                        <a:ea typeface="MS Mincho" panose="02020609040205080304" pitchFamily="49" charset="-128"/>
                      </a:endParaRPr>
                    </a:p>
                  </a:txBody>
                  <a:tcPr marL="17780" marR="17780" marT="17771" marB="17771">
                    <a:solidFill>
                      <a:schemeClr val="accent6">
                        <a:lumMod val="40000"/>
                        <a:lumOff val="60000"/>
                      </a:schemeClr>
                    </a:solidFill>
                  </a:tcPr>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16</a:t>
                      </a:r>
                      <a:endParaRPr lang="sv-SE" sz="1000" b="1" dirty="0">
                        <a:effectLst/>
                        <a:latin typeface="Arial" panose="020B0604020202020204" pitchFamily="34" charset="0"/>
                        <a:ea typeface="MS Mincho" panose="02020609040205080304" pitchFamily="49" charset="-128"/>
                      </a:endParaRPr>
                    </a:p>
                  </a:txBody>
                  <a:tcPr marL="17780" marR="17780" marT="17771" marB="17771">
                    <a:solidFill>
                      <a:schemeClr val="accent6">
                        <a:lumMod val="40000"/>
                        <a:lumOff val="60000"/>
                      </a:schemeClr>
                    </a:solidFill>
                  </a:tcPr>
                </a:tc>
                <a:extLst>
                  <a:ext uri="{0D108BD9-81ED-4DB2-BD59-A6C34878D82A}">
                    <a16:rowId xmlns:a16="http://schemas.microsoft.com/office/drawing/2014/main" val="4009696696"/>
                  </a:ext>
                </a:extLst>
              </a:tr>
              <a:tr h="370639">
                <a:tc>
                  <a:txBody>
                    <a:bodyPr/>
                    <a:lstStyle/>
                    <a:p>
                      <a:pPr marL="0" indent="-349885" algn="l">
                        <a:lnSpc>
                          <a:spcPts val="1200"/>
                        </a:lnSpc>
                        <a:spcAft>
                          <a:spcPts val="0"/>
                        </a:spcAft>
                      </a:pPr>
                      <a:r>
                        <a:rPr lang="en-GB" sz="1000" b="0" dirty="0">
                          <a:effectLst/>
                          <a:latin typeface="Arial" panose="020B0604020202020204" pitchFamily="34" charset="0"/>
                          <a:ea typeface="Batang" panose="02030600000101010101" pitchFamily="18" charset="-127"/>
                        </a:rPr>
                        <a:t>Study on Security Aspects of PARLOS</a:t>
                      </a:r>
                      <a:endParaRPr lang="sv-SE" sz="1000" b="1" dirty="0">
                        <a:effectLst/>
                        <a:latin typeface="Arial" panose="020B0604020202020204" pitchFamily="34" charset="0"/>
                        <a:ea typeface="MS Mincho" panose="02020609040205080304" pitchFamily="49" charset="-128"/>
                      </a:endParaRPr>
                    </a:p>
                  </a:txBody>
                  <a:tcPr marL="17780" marR="17780" marT="17771" marB="17771">
                    <a:solidFill>
                      <a:schemeClr val="accent6">
                        <a:lumMod val="40000"/>
                        <a:lumOff val="60000"/>
                      </a:schemeClr>
                    </a:solidFill>
                  </a:tcPr>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Greg Schumacher</a:t>
                      </a:r>
                    </a:p>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(Sprint)</a:t>
                      </a:r>
                      <a:endParaRPr lang="sv-SE" sz="1000" b="1" dirty="0">
                        <a:effectLst/>
                        <a:latin typeface="Arial" panose="020B0604020202020204" pitchFamily="34" charset="0"/>
                        <a:ea typeface="MS Mincho" panose="02020609040205080304" pitchFamily="49" charset="-128"/>
                      </a:endParaRPr>
                    </a:p>
                  </a:txBody>
                  <a:tcPr marL="17780" marR="17780" marT="17771" marB="17771">
                    <a:solidFill>
                      <a:schemeClr val="accent6">
                        <a:lumMod val="40000"/>
                        <a:lumOff val="60000"/>
                      </a:schemeClr>
                    </a:solidFill>
                  </a:tcPr>
                </a:tc>
                <a:tc>
                  <a:txBody>
                    <a:bodyPr/>
                    <a:lstStyle/>
                    <a:p>
                      <a:pPr marL="0" indent="-349885" algn="ctr">
                        <a:lnSpc>
                          <a:spcPts val="1200"/>
                        </a:lnSpc>
                        <a:spcAft>
                          <a:spcPts val="0"/>
                        </a:spcAft>
                      </a:pPr>
                      <a:r>
                        <a:rPr lang="en-GB" sz="1000" b="0">
                          <a:effectLst/>
                          <a:latin typeface="Arial" panose="020B0604020202020204" pitchFamily="34" charset="0"/>
                          <a:ea typeface="Batang" panose="02030600000101010101" pitchFamily="18" charset="-127"/>
                        </a:rPr>
                        <a:t>FS_PARLOS_Sec</a:t>
                      </a:r>
                      <a:endParaRPr lang="sv-SE" sz="1000" b="1">
                        <a:effectLst/>
                        <a:latin typeface="Arial" panose="020B0604020202020204" pitchFamily="34" charset="0"/>
                        <a:ea typeface="MS Mincho" panose="02020609040205080304" pitchFamily="49" charset="-128"/>
                      </a:endParaRPr>
                    </a:p>
                  </a:txBody>
                  <a:tcPr marL="17780" marR="17780" marT="17771" marB="17771">
                    <a:solidFill>
                      <a:schemeClr val="accent6">
                        <a:lumMod val="40000"/>
                        <a:lumOff val="60000"/>
                      </a:schemeClr>
                    </a:solidFill>
                  </a:tcPr>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60%</a:t>
                      </a:r>
                      <a:endParaRPr lang="sv-SE" sz="1000" b="1" dirty="0">
                        <a:effectLst/>
                        <a:latin typeface="Arial" panose="020B0604020202020204" pitchFamily="34" charset="0"/>
                        <a:ea typeface="MS Mincho" panose="02020609040205080304" pitchFamily="49" charset="-128"/>
                      </a:endParaRPr>
                    </a:p>
                  </a:txBody>
                  <a:tcPr marL="17780" marR="17780" marT="17771" marB="17771">
                    <a:solidFill>
                      <a:schemeClr val="accent6">
                        <a:lumMod val="40000"/>
                        <a:lumOff val="60000"/>
                      </a:schemeClr>
                    </a:solidFill>
                  </a:tcPr>
                </a:tc>
                <a:tc>
                  <a:txBody>
                    <a:bodyPr/>
                    <a:lstStyle/>
                    <a:p>
                      <a:pPr marL="0" indent="-349885" algn="ctr">
                        <a:lnSpc>
                          <a:spcPts val="1200"/>
                        </a:lnSpc>
                        <a:spcAft>
                          <a:spcPts val="0"/>
                        </a:spcAft>
                      </a:pPr>
                      <a:r>
                        <a:rPr lang="en-US" sz="1000" b="0" dirty="0">
                          <a:solidFill>
                            <a:srgbClr val="FF0000"/>
                          </a:solidFill>
                          <a:effectLst/>
                          <a:latin typeface="Arial" panose="020B0604020202020204" pitchFamily="34" charset="0"/>
                          <a:ea typeface="MS Mincho" panose="02020609040205080304" pitchFamily="49" charset="-128"/>
                        </a:rPr>
                        <a:t>100%</a:t>
                      </a:r>
                      <a:endParaRPr lang="sv-SE" sz="1000" b="1" dirty="0">
                        <a:solidFill>
                          <a:srgbClr val="FF0000"/>
                        </a:solidFill>
                        <a:effectLst/>
                        <a:latin typeface="Arial" panose="020B0604020202020204" pitchFamily="34" charset="0"/>
                        <a:ea typeface="MS Mincho" panose="02020609040205080304" pitchFamily="49" charset="-128"/>
                      </a:endParaRPr>
                    </a:p>
                  </a:txBody>
                  <a:tcPr marL="17780" marR="17780" marT="17771" marB="17771">
                    <a:solidFill>
                      <a:schemeClr val="accent6">
                        <a:lumMod val="40000"/>
                        <a:lumOff val="60000"/>
                      </a:schemeClr>
                    </a:solidFill>
                  </a:tcPr>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Sep 19</a:t>
                      </a:r>
                      <a:endParaRPr lang="sv-SE" sz="1000" b="1" dirty="0">
                        <a:effectLst/>
                        <a:latin typeface="Arial" panose="020B0604020202020204" pitchFamily="34" charset="0"/>
                        <a:ea typeface="MS Mincho" panose="02020609040205080304" pitchFamily="49" charset="-128"/>
                      </a:endParaRPr>
                    </a:p>
                  </a:txBody>
                  <a:tcPr marL="17780" marR="17780" marT="17771" marB="17771">
                    <a:solidFill>
                      <a:schemeClr val="accent6">
                        <a:lumMod val="40000"/>
                        <a:lumOff val="60000"/>
                      </a:schemeClr>
                    </a:solidFill>
                  </a:tcPr>
                </a:tc>
                <a:tc>
                  <a:txBody>
                    <a:bodyPr/>
                    <a:lstStyle/>
                    <a:p>
                      <a:pPr marL="0" indent="-349885" algn="ctr">
                        <a:lnSpc>
                          <a:spcPts val="1200"/>
                        </a:lnSpc>
                        <a:spcAft>
                          <a:spcPts val="0"/>
                        </a:spcAft>
                      </a:pPr>
                      <a:endParaRPr lang="sv-SE" sz="1000" b="1" dirty="0">
                        <a:solidFill>
                          <a:srgbClr val="FF0000"/>
                        </a:solidFill>
                        <a:effectLst/>
                        <a:latin typeface="Arial" panose="020B0604020202020204" pitchFamily="34" charset="0"/>
                        <a:ea typeface="MS Mincho" panose="02020609040205080304" pitchFamily="49" charset="-128"/>
                      </a:endParaRPr>
                    </a:p>
                  </a:txBody>
                  <a:tcPr marL="17780" marR="17780" marT="17771" marB="17771">
                    <a:solidFill>
                      <a:schemeClr val="accent6">
                        <a:lumMod val="40000"/>
                        <a:lumOff val="60000"/>
                      </a:schemeClr>
                    </a:solidFill>
                  </a:tcPr>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SP-180442</a:t>
                      </a:r>
                      <a:endParaRPr lang="sv-SE" sz="1000" b="1" dirty="0">
                        <a:effectLst/>
                        <a:latin typeface="Arial" panose="020B0604020202020204" pitchFamily="34" charset="0"/>
                        <a:ea typeface="MS Mincho" panose="02020609040205080304" pitchFamily="49" charset="-128"/>
                      </a:endParaRPr>
                    </a:p>
                  </a:txBody>
                  <a:tcPr marL="17780" marR="17780" marT="17771" marB="17771">
                    <a:solidFill>
                      <a:schemeClr val="accent6">
                        <a:lumMod val="40000"/>
                        <a:lumOff val="60000"/>
                      </a:schemeClr>
                    </a:solidFill>
                  </a:tcPr>
                </a:tc>
                <a:tc>
                  <a:txBody>
                    <a:bodyPr/>
                    <a:lstStyle/>
                    <a:p>
                      <a:pPr marL="0" indent="-349885" algn="ctr">
                        <a:lnSpc>
                          <a:spcPts val="1200"/>
                        </a:lnSpc>
                        <a:spcAft>
                          <a:spcPts val="0"/>
                        </a:spcAft>
                      </a:pPr>
                      <a:r>
                        <a:rPr lang="en-US" sz="1000" b="0">
                          <a:effectLst/>
                          <a:latin typeface="Arial" panose="020B0604020202020204" pitchFamily="34" charset="0"/>
                          <a:ea typeface="MS Mincho" panose="02020609040205080304" pitchFamily="49" charset="-128"/>
                        </a:rPr>
                        <a:t>TR 33.815</a:t>
                      </a:r>
                      <a:endParaRPr lang="sv-SE" sz="1000" b="1">
                        <a:effectLst/>
                        <a:latin typeface="Arial" panose="020B0604020202020204" pitchFamily="34" charset="0"/>
                        <a:ea typeface="MS Mincho" panose="02020609040205080304" pitchFamily="49" charset="-128"/>
                      </a:endParaRPr>
                    </a:p>
                  </a:txBody>
                  <a:tcPr marL="17780" marR="17780" marT="17771" marB="17771">
                    <a:solidFill>
                      <a:schemeClr val="accent6">
                        <a:lumMod val="40000"/>
                        <a:lumOff val="60000"/>
                      </a:schemeClr>
                    </a:solidFill>
                  </a:tcPr>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16</a:t>
                      </a:r>
                      <a:endParaRPr lang="sv-SE" sz="1000" b="1" dirty="0">
                        <a:effectLst/>
                        <a:latin typeface="Arial" panose="020B0604020202020204" pitchFamily="34" charset="0"/>
                        <a:ea typeface="MS Mincho" panose="02020609040205080304" pitchFamily="49" charset="-128"/>
                      </a:endParaRPr>
                    </a:p>
                  </a:txBody>
                  <a:tcPr marL="17780" marR="17780" marT="17771" marB="17771">
                    <a:solidFill>
                      <a:schemeClr val="accent6">
                        <a:lumMod val="40000"/>
                        <a:lumOff val="60000"/>
                      </a:schemeClr>
                    </a:solidFill>
                  </a:tcPr>
                </a:tc>
                <a:extLst>
                  <a:ext uri="{0D108BD9-81ED-4DB2-BD59-A6C34878D82A}">
                    <a16:rowId xmlns:a16="http://schemas.microsoft.com/office/drawing/2014/main" val="163315320"/>
                  </a:ext>
                </a:extLst>
              </a:tr>
              <a:tr h="492731">
                <a:tc>
                  <a:txBody>
                    <a:bodyPr/>
                    <a:lstStyle/>
                    <a:p>
                      <a:pPr marL="0" indent="-349885" algn="l">
                        <a:lnSpc>
                          <a:spcPts val="1200"/>
                        </a:lnSpc>
                        <a:spcAft>
                          <a:spcPts val="0"/>
                        </a:spcAft>
                      </a:pPr>
                      <a:r>
                        <a:rPr lang="en-GB" sz="1000" b="0">
                          <a:effectLst/>
                          <a:latin typeface="Arial" panose="020B0604020202020204" pitchFamily="34" charset="0"/>
                          <a:ea typeface="Batang" panose="02030600000101010101" pitchFamily="18" charset="-127"/>
                        </a:rPr>
                        <a:t>Study on 5G security enhancements against false base stations</a:t>
                      </a:r>
                      <a:endParaRPr lang="sv-SE" sz="1000" b="1">
                        <a:effectLst/>
                        <a:latin typeface="Arial" panose="020B0604020202020204" pitchFamily="34" charset="0"/>
                        <a:ea typeface="MS Mincho" panose="02020609040205080304" pitchFamily="49" charset="-128"/>
                      </a:endParaRPr>
                    </a:p>
                  </a:txBody>
                  <a:tcPr marL="17780" marR="17780" marT="17771" marB="17771">
                    <a:solidFill>
                      <a:schemeClr val="accent4">
                        <a:lumMod val="40000"/>
                        <a:lumOff val="60000"/>
                      </a:schemeClr>
                    </a:solidFill>
                  </a:tcPr>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Ivy Guo</a:t>
                      </a:r>
                    </a:p>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(Apple)</a:t>
                      </a:r>
                      <a:endParaRPr lang="sv-SE" sz="1000" b="1" dirty="0">
                        <a:effectLst/>
                        <a:latin typeface="Arial" panose="020B0604020202020204" pitchFamily="34" charset="0"/>
                        <a:ea typeface="MS Mincho" panose="02020609040205080304" pitchFamily="49" charset="-128"/>
                      </a:endParaRPr>
                    </a:p>
                  </a:txBody>
                  <a:tcPr marL="17780" marR="17780" marT="17771" marB="17771">
                    <a:solidFill>
                      <a:schemeClr val="accent4">
                        <a:lumMod val="40000"/>
                        <a:lumOff val="60000"/>
                      </a:schemeClr>
                    </a:solidFill>
                  </a:tcPr>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FS_5GFBS</a:t>
                      </a:r>
                      <a:endParaRPr lang="sv-SE" sz="1000" b="1" dirty="0">
                        <a:effectLst/>
                        <a:latin typeface="Arial" panose="020B0604020202020204" pitchFamily="34" charset="0"/>
                        <a:ea typeface="MS Mincho" panose="02020609040205080304" pitchFamily="49" charset="-128"/>
                      </a:endParaRPr>
                    </a:p>
                  </a:txBody>
                  <a:tcPr marL="17780" marR="17780" marT="17771" marB="17771">
                    <a:solidFill>
                      <a:schemeClr val="accent4">
                        <a:lumMod val="40000"/>
                        <a:lumOff val="60000"/>
                      </a:schemeClr>
                    </a:solidFill>
                  </a:tcPr>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65%</a:t>
                      </a:r>
                      <a:endParaRPr lang="sv-SE" sz="1000" b="1" dirty="0">
                        <a:effectLst/>
                        <a:latin typeface="Arial" panose="020B0604020202020204" pitchFamily="34" charset="0"/>
                        <a:ea typeface="MS Mincho" panose="02020609040205080304" pitchFamily="49" charset="-128"/>
                      </a:endParaRPr>
                    </a:p>
                  </a:txBody>
                  <a:tcPr marL="17780" marR="17780" marT="17771" marB="17771">
                    <a:solidFill>
                      <a:schemeClr val="accent4">
                        <a:lumMod val="40000"/>
                        <a:lumOff val="60000"/>
                      </a:schemeClr>
                    </a:solidFill>
                  </a:tcPr>
                </a:tc>
                <a:tc>
                  <a:txBody>
                    <a:bodyPr/>
                    <a:lstStyle/>
                    <a:p>
                      <a:pPr marL="0" indent="-349885" algn="ctr">
                        <a:lnSpc>
                          <a:spcPts val="1200"/>
                        </a:lnSpc>
                        <a:spcAft>
                          <a:spcPts val="0"/>
                        </a:spcAft>
                      </a:pPr>
                      <a:r>
                        <a:rPr lang="en-US" sz="1000" b="0" dirty="0">
                          <a:solidFill>
                            <a:srgbClr val="FF0000"/>
                          </a:solidFill>
                          <a:effectLst/>
                          <a:latin typeface="Arial" panose="020B0604020202020204" pitchFamily="34" charset="0"/>
                          <a:ea typeface="MS Mincho" panose="02020609040205080304" pitchFamily="49" charset="-128"/>
                        </a:rPr>
                        <a:t>66%</a:t>
                      </a:r>
                      <a:endParaRPr lang="sv-SE" sz="1000" b="1" dirty="0">
                        <a:solidFill>
                          <a:srgbClr val="FF0000"/>
                        </a:solidFill>
                        <a:effectLst/>
                        <a:latin typeface="Arial" panose="020B0604020202020204" pitchFamily="34" charset="0"/>
                        <a:ea typeface="MS Mincho" panose="02020609040205080304" pitchFamily="49" charset="-128"/>
                      </a:endParaRPr>
                    </a:p>
                  </a:txBody>
                  <a:tcPr marL="17780" marR="17780" marT="17771" marB="17771">
                    <a:solidFill>
                      <a:schemeClr val="accent4">
                        <a:lumMod val="40000"/>
                        <a:lumOff val="60000"/>
                      </a:schemeClr>
                    </a:solidFill>
                  </a:tcPr>
                </a:tc>
                <a:tc>
                  <a:txBody>
                    <a:bodyPr/>
                    <a:lstStyle/>
                    <a:p>
                      <a:pPr marL="0" indent="-349885" algn="ctr">
                        <a:lnSpc>
                          <a:spcPts val="1200"/>
                        </a:lnSpc>
                        <a:spcAft>
                          <a:spcPts val="0"/>
                        </a:spcAft>
                      </a:pPr>
                      <a:r>
                        <a:rPr lang="en-US" sz="1000" b="0">
                          <a:effectLst/>
                          <a:latin typeface="Arial" panose="020B0604020202020204" pitchFamily="34" charset="0"/>
                          <a:ea typeface="MS Mincho" panose="02020609040205080304" pitchFamily="49" charset="-128"/>
                        </a:rPr>
                        <a:t>Sep 19</a:t>
                      </a:r>
                      <a:endParaRPr lang="sv-SE" sz="1000" b="1">
                        <a:effectLst/>
                        <a:latin typeface="Arial" panose="020B0604020202020204" pitchFamily="34" charset="0"/>
                        <a:ea typeface="MS Mincho" panose="02020609040205080304" pitchFamily="49" charset="-128"/>
                      </a:endParaRPr>
                    </a:p>
                  </a:txBody>
                  <a:tcPr marL="17780" marR="17780" marT="17771" marB="17771">
                    <a:solidFill>
                      <a:schemeClr val="accent4">
                        <a:lumMod val="40000"/>
                        <a:lumOff val="60000"/>
                      </a:schemeClr>
                    </a:solidFill>
                  </a:tcPr>
                </a:tc>
                <a:tc>
                  <a:txBody>
                    <a:bodyPr/>
                    <a:lstStyle/>
                    <a:p>
                      <a:pPr marL="0" indent="-349885" algn="ctr">
                        <a:lnSpc>
                          <a:spcPts val="1200"/>
                        </a:lnSpc>
                        <a:spcAft>
                          <a:spcPts val="0"/>
                        </a:spcAft>
                      </a:pPr>
                      <a:r>
                        <a:rPr lang="en-US" sz="1000" b="0" dirty="0">
                          <a:solidFill>
                            <a:srgbClr val="FF0000"/>
                          </a:solidFill>
                          <a:effectLst/>
                          <a:latin typeface="Arial" panose="020B0604020202020204" pitchFamily="34" charset="0"/>
                          <a:ea typeface="MS Mincho" panose="02020609040205080304" pitchFamily="49" charset="-128"/>
                        </a:rPr>
                        <a:t>Dec 19</a:t>
                      </a:r>
                      <a:endParaRPr lang="sv-SE" sz="1000" b="1" dirty="0">
                        <a:effectLst/>
                        <a:latin typeface="Arial" panose="020B0604020202020204" pitchFamily="34" charset="0"/>
                        <a:ea typeface="MS Mincho" panose="02020609040205080304" pitchFamily="49" charset="-128"/>
                      </a:endParaRPr>
                    </a:p>
                  </a:txBody>
                  <a:tcPr marL="17780" marR="17780" marT="17771" marB="17771">
                    <a:solidFill>
                      <a:schemeClr val="accent4">
                        <a:lumMod val="40000"/>
                        <a:lumOff val="60000"/>
                      </a:schemeClr>
                    </a:solidFill>
                  </a:tcPr>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SP-180690</a:t>
                      </a:r>
                      <a:endParaRPr lang="sv-SE" sz="1000" b="1" dirty="0">
                        <a:effectLst/>
                        <a:latin typeface="Arial" panose="020B0604020202020204" pitchFamily="34" charset="0"/>
                        <a:ea typeface="MS Mincho" panose="02020609040205080304" pitchFamily="49" charset="-128"/>
                      </a:endParaRPr>
                    </a:p>
                  </a:txBody>
                  <a:tcPr marL="17780" marR="17780" marT="17771" marB="17771">
                    <a:solidFill>
                      <a:schemeClr val="accent4">
                        <a:lumMod val="40000"/>
                        <a:lumOff val="60000"/>
                      </a:schemeClr>
                    </a:solidFill>
                  </a:tcPr>
                </a:tc>
                <a:tc>
                  <a:txBody>
                    <a:bodyPr/>
                    <a:lstStyle/>
                    <a:p>
                      <a:pPr marL="0" indent="-349885" algn="ctr">
                        <a:lnSpc>
                          <a:spcPts val="1200"/>
                        </a:lnSpc>
                        <a:spcAft>
                          <a:spcPts val="0"/>
                        </a:spcAft>
                      </a:pPr>
                      <a:r>
                        <a:rPr lang="en-US" sz="1000" b="0">
                          <a:effectLst/>
                          <a:latin typeface="Arial" panose="020B0604020202020204" pitchFamily="34" charset="0"/>
                          <a:ea typeface="MS Mincho" panose="02020609040205080304" pitchFamily="49" charset="-128"/>
                        </a:rPr>
                        <a:t>TR 33.809</a:t>
                      </a:r>
                      <a:endParaRPr lang="sv-SE" sz="1000" b="1">
                        <a:effectLst/>
                        <a:latin typeface="Arial" panose="020B0604020202020204" pitchFamily="34" charset="0"/>
                        <a:ea typeface="MS Mincho" panose="02020609040205080304" pitchFamily="49" charset="-128"/>
                      </a:endParaRPr>
                    </a:p>
                  </a:txBody>
                  <a:tcPr marL="17780" marR="17780" marT="17771" marB="17771">
                    <a:solidFill>
                      <a:schemeClr val="accent4">
                        <a:lumMod val="40000"/>
                        <a:lumOff val="60000"/>
                      </a:schemeClr>
                    </a:solidFill>
                  </a:tcPr>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16</a:t>
                      </a:r>
                      <a:endParaRPr lang="sv-SE" sz="1000" b="1" dirty="0">
                        <a:effectLst/>
                        <a:latin typeface="Arial" panose="020B0604020202020204" pitchFamily="34" charset="0"/>
                        <a:ea typeface="MS Mincho" panose="02020609040205080304" pitchFamily="49" charset="-128"/>
                      </a:endParaRPr>
                    </a:p>
                  </a:txBody>
                  <a:tcPr marL="17780" marR="17780" marT="17771" marB="17771">
                    <a:solidFill>
                      <a:schemeClr val="accent4">
                        <a:lumMod val="40000"/>
                        <a:lumOff val="60000"/>
                      </a:schemeClr>
                    </a:solidFill>
                  </a:tcPr>
                </a:tc>
                <a:extLst>
                  <a:ext uri="{0D108BD9-81ED-4DB2-BD59-A6C34878D82A}">
                    <a16:rowId xmlns:a16="http://schemas.microsoft.com/office/drawing/2014/main" val="1126446884"/>
                  </a:ext>
                </a:extLst>
              </a:tr>
              <a:tr h="492731">
                <a:tc>
                  <a:txBody>
                    <a:bodyPr/>
                    <a:lstStyle/>
                    <a:p>
                      <a:pPr marL="0" indent="-349885" algn="l">
                        <a:lnSpc>
                          <a:spcPts val="1200"/>
                        </a:lnSpc>
                        <a:spcAft>
                          <a:spcPts val="0"/>
                        </a:spcAft>
                      </a:pPr>
                      <a:r>
                        <a:rPr lang="en-GB" sz="1000" b="0" dirty="0">
                          <a:effectLst/>
                          <a:latin typeface="Arial" panose="020B0604020202020204" pitchFamily="34" charset="0"/>
                          <a:ea typeface="Batang" panose="02030600000101010101" pitchFamily="18" charset="-127"/>
                        </a:rPr>
                        <a:t>Study on the Security of the enhancement to the 5GC Location Services</a:t>
                      </a:r>
                      <a:endParaRPr lang="sv-SE" sz="1000" b="1" dirty="0">
                        <a:effectLst/>
                        <a:latin typeface="Arial" panose="020B0604020202020204" pitchFamily="34" charset="0"/>
                        <a:ea typeface="MS Mincho" panose="02020609040205080304" pitchFamily="49" charset="-128"/>
                      </a:endParaRPr>
                    </a:p>
                  </a:txBody>
                  <a:tcPr marL="17780" marR="17780" marT="17771" marB="17771">
                    <a:solidFill>
                      <a:schemeClr val="accent6">
                        <a:lumMod val="40000"/>
                        <a:lumOff val="60000"/>
                      </a:schemeClr>
                    </a:solidFill>
                  </a:tcPr>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Wei Zhou</a:t>
                      </a:r>
                    </a:p>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(CATT)</a:t>
                      </a:r>
                      <a:endParaRPr lang="sv-SE" sz="1000" b="1" dirty="0">
                        <a:effectLst/>
                        <a:latin typeface="Arial" panose="020B0604020202020204" pitchFamily="34" charset="0"/>
                        <a:ea typeface="MS Mincho" panose="02020609040205080304" pitchFamily="49" charset="-128"/>
                      </a:endParaRPr>
                    </a:p>
                  </a:txBody>
                  <a:tcPr marL="17780" marR="17780" marT="17771" marB="17771">
                    <a:solidFill>
                      <a:schemeClr val="accent6">
                        <a:lumMod val="40000"/>
                        <a:lumOff val="60000"/>
                      </a:schemeClr>
                    </a:solidFill>
                  </a:tcPr>
                </a:tc>
                <a:tc>
                  <a:txBody>
                    <a:bodyPr/>
                    <a:lstStyle/>
                    <a:p>
                      <a:pPr marL="0" indent="-349885" algn="ctr">
                        <a:lnSpc>
                          <a:spcPts val="1200"/>
                        </a:lnSpc>
                        <a:spcAft>
                          <a:spcPts val="0"/>
                        </a:spcAft>
                      </a:pPr>
                      <a:r>
                        <a:rPr lang="sv-SE" sz="1000" b="0">
                          <a:effectLst/>
                          <a:latin typeface="Arial" panose="020B0604020202020204" pitchFamily="34" charset="0"/>
                          <a:ea typeface="MS Mincho" panose="02020609040205080304" pitchFamily="49" charset="-128"/>
                        </a:rPr>
                        <a:t>FS_eLCS_Sec</a:t>
                      </a:r>
                      <a:endParaRPr lang="sv-SE" sz="1000" b="1">
                        <a:effectLst/>
                        <a:latin typeface="Arial" panose="020B0604020202020204" pitchFamily="34" charset="0"/>
                        <a:ea typeface="MS Mincho" panose="02020609040205080304" pitchFamily="49" charset="-128"/>
                      </a:endParaRPr>
                    </a:p>
                  </a:txBody>
                  <a:tcPr marL="17780" marR="17780" marT="17771" marB="17771">
                    <a:solidFill>
                      <a:schemeClr val="accent6">
                        <a:lumMod val="40000"/>
                        <a:lumOff val="60000"/>
                      </a:schemeClr>
                    </a:solidFill>
                  </a:tcPr>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80%</a:t>
                      </a:r>
                      <a:endParaRPr lang="sv-SE" sz="1000" b="1" dirty="0">
                        <a:effectLst/>
                        <a:latin typeface="Arial" panose="020B0604020202020204" pitchFamily="34" charset="0"/>
                        <a:ea typeface="MS Mincho" panose="02020609040205080304" pitchFamily="49" charset="-128"/>
                      </a:endParaRPr>
                    </a:p>
                  </a:txBody>
                  <a:tcPr marL="17780" marR="17780" marT="17771" marB="17771">
                    <a:solidFill>
                      <a:schemeClr val="accent6">
                        <a:lumMod val="40000"/>
                        <a:lumOff val="60000"/>
                      </a:schemeClr>
                    </a:solidFill>
                  </a:tcPr>
                </a:tc>
                <a:tc>
                  <a:txBody>
                    <a:bodyPr/>
                    <a:lstStyle/>
                    <a:p>
                      <a:pPr marL="0" indent="-349885" algn="ctr">
                        <a:lnSpc>
                          <a:spcPts val="1200"/>
                        </a:lnSpc>
                        <a:spcAft>
                          <a:spcPts val="0"/>
                        </a:spcAft>
                      </a:pPr>
                      <a:r>
                        <a:rPr lang="en-US" sz="1000" b="0" dirty="0">
                          <a:solidFill>
                            <a:srgbClr val="FF0000"/>
                          </a:solidFill>
                          <a:effectLst/>
                          <a:latin typeface="Arial" panose="020B0604020202020204" pitchFamily="34" charset="0"/>
                          <a:ea typeface="MS Mincho" panose="02020609040205080304" pitchFamily="49" charset="-128"/>
                        </a:rPr>
                        <a:t>100%</a:t>
                      </a:r>
                      <a:endParaRPr lang="sv-SE" sz="1000" b="1" dirty="0">
                        <a:solidFill>
                          <a:srgbClr val="FF0000"/>
                        </a:solidFill>
                        <a:effectLst/>
                        <a:latin typeface="Arial" panose="020B0604020202020204" pitchFamily="34" charset="0"/>
                        <a:ea typeface="MS Mincho" panose="02020609040205080304" pitchFamily="49" charset="-128"/>
                      </a:endParaRPr>
                    </a:p>
                  </a:txBody>
                  <a:tcPr marL="17780" marR="17780" marT="17771" marB="17771">
                    <a:solidFill>
                      <a:schemeClr val="accent6">
                        <a:lumMod val="40000"/>
                        <a:lumOff val="60000"/>
                      </a:schemeClr>
                    </a:solidFill>
                  </a:tcPr>
                </a:tc>
                <a:tc>
                  <a:txBody>
                    <a:bodyPr/>
                    <a:lstStyle/>
                    <a:p>
                      <a:pPr marL="0" indent="-349885" algn="ctr">
                        <a:lnSpc>
                          <a:spcPts val="1200"/>
                        </a:lnSpc>
                        <a:spcAft>
                          <a:spcPts val="0"/>
                        </a:spcAft>
                      </a:pPr>
                      <a:r>
                        <a:rPr lang="en-US" sz="1000" b="0">
                          <a:effectLst/>
                          <a:latin typeface="Arial" panose="020B0604020202020204" pitchFamily="34" charset="0"/>
                          <a:ea typeface="MS Mincho" panose="02020609040205080304" pitchFamily="49" charset="-128"/>
                        </a:rPr>
                        <a:t>Dec 19</a:t>
                      </a:r>
                      <a:endParaRPr lang="sv-SE" sz="1000" b="1">
                        <a:effectLst/>
                        <a:latin typeface="Arial" panose="020B0604020202020204" pitchFamily="34" charset="0"/>
                        <a:ea typeface="MS Mincho" panose="02020609040205080304" pitchFamily="49" charset="-128"/>
                      </a:endParaRPr>
                    </a:p>
                    <a:p>
                      <a:pPr marL="0" algn="ctr">
                        <a:spcAft>
                          <a:spcPts val="900"/>
                        </a:spcAft>
                        <a:tabLst>
                          <a:tab pos="390525" algn="l"/>
                        </a:tabLst>
                      </a:pPr>
                      <a:r>
                        <a:rPr lang="en-US" sz="1000">
                          <a:effectLst/>
                          <a:latin typeface="Times New Roman" panose="02020603050405020304" pitchFamily="18" charset="0"/>
                          <a:ea typeface="MS Mincho" panose="02020609040205080304" pitchFamily="49" charset="-128"/>
                        </a:rPr>
                        <a:t>	</a:t>
                      </a:r>
                      <a:endParaRPr lang="sv-SE" sz="1000">
                        <a:effectLst/>
                        <a:latin typeface="Times New Roman" panose="02020603050405020304" pitchFamily="18" charset="0"/>
                        <a:ea typeface="MS Mincho" panose="02020609040205080304" pitchFamily="49" charset="-128"/>
                      </a:endParaRPr>
                    </a:p>
                  </a:txBody>
                  <a:tcPr marL="17780" marR="17780" marT="17771" marB="17771">
                    <a:solidFill>
                      <a:schemeClr val="accent6">
                        <a:lumMod val="40000"/>
                        <a:lumOff val="60000"/>
                      </a:schemeClr>
                    </a:solidFill>
                  </a:tcPr>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 </a:t>
                      </a:r>
                      <a:endParaRPr lang="sv-SE" sz="1000" b="1" dirty="0">
                        <a:effectLst/>
                        <a:latin typeface="Arial" panose="020B0604020202020204" pitchFamily="34" charset="0"/>
                        <a:ea typeface="MS Mincho" panose="02020609040205080304" pitchFamily="49" charset="-128"/>
                      </a:endParaRPr>
                    </a:p>
                  </a:txBody>
                  <a:tcPr marL="17780" marR="17780" marT="17771" marB="17771">
                    <a:solidFill>
                      <a:schemeClr val="accent6">
                        <a:lumMod val="40000"/>
                        <a:lumOff val="60000"/>
                      </a:schemeClr>
                    </a:solidFill>
                  </a:tcPr>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SP-180694</a:t>
                      </a:r>
                      <a:endParaRPr lang="sv-SE" sz="1000" b="1" dirty="0">
                        <a:effectLst/>
                        <a:latin typeface="Arial" panose="020B0604020202020204" pitchFamily="34" charset="0"/>
                        <a:ea typeface="MS Mincho" panose="02020609040205080304" pitchFamily="49" charset="-128"/>
                      </a:endParaRPr>
                    </a:p>
                  </a:txBody>
                  <a:tcPr marL="17780" marR="17780" marT="17771" marB="17771">
                    <a:solidFill>
                      <a:schemeClr val="accent6">
                        <a:lumMod val="40000"/>
                        <a:lumOff val="60000"/>
                      </a:schemeClr>
                    </a:solidFill>
                  </a:tcPr>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TR 33.814</a:t>
                      </a:r>
                      <a:endParaRPr lang="sv-SE" sz="1000" b="1" dirty="0">
                        <a:effectLst/>
                        <a:latin typeface="Arial" panose="020B0604020202020204" pitchFamily="34" charset="0"/>
                        <a:ea typeface="MS Mincho" panose="02020609040205080304" pitchFamily="49" charset="-128"/>
                      </a:endParaRPr>
                    </a:p>
                  </a:txBody>
                  <a:tcPr marL="17780" marR="17780" marT="17771" marB="17771">
                    <a:solidFill>
                      <a:schemeClr val="accent6">
                        <a:lumMod val="40000"/>
                        <a:lumOff val="60000"/>
                      </a:schemeClr>
                    </a:solidFill>
                  </a:tcPr>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16</a:t>
                      </a:r>
                      <a:endParaRPr lang="sv-SE" sz="1000" b="1" dirty="0">
                        <a:effectLst/>
                        <a:latin typeface="Arial" panose="020B0604020202020204" pitchFamily="34" charset="0"/>
                        <a:ea typeface="MS Mincho" panose="02020609040205080304" pitchFamily="49" charset="-128"/>
                      </a:endParaRPr>
                    </a:p>
                  </a:txBody>
                  <a:tcPr marL="17780" marR="17780" marT="17771" marB="17771">
                    <a:solidFill>
                      <a:schemeClr val="accent6">
                        <a:lumMod val="40000"/>
                        <a:lumOff val="60000"/>
                      </a:schemeClr>
                    </a:solidFill>
                  </a:tcPr>
                </a:tc>
                <a:extLst>
                  <a:ext uri="{0D108BD9-81ED-4DB2-BD59-A6C34878D82A}">
                    <a16:rowId xmlns:a16="http://schemas.microsoft.com/office/drawing/2014/main" val="435848687"/>
                  </a:ext>
                </a:extLst>
              </a:tr>
              <a:tr h="370639">
                <a:tc>
                  <a:txBody>
                    <a:bodyPr/>
                    <a:lstStyle/>
                    <a:p>
                      <a:pPr marL="0" indent="-349885" algn="l">
                        <a:lnSpc>
                          <a:spcPts val="1200"/>
                        </a:lnSpc>
                        <a:spcAft>
                          <a:spcPts val="0"/>
                        </a:spcAft>
                      </a:pPr>
                      <a:r>
                        <a:rPr lang="sv-SE" sz="1000" b="0">
                          <a:effectLst/>
                          <a:latin typeface="Arial" panose="020B0604020202020204" pitchFamily="34" charset="0"/>
                          <a:ea typeface="MS Mincho" panose="02020609040205080304" pitchFamily="49" charset="-128"/>
                        </a:rPr>
                        <a:t>Study on the security of URLLC for 5GS</a:t>
                      </a:r>
                      <a:endParaRPr lang="sv-SE" sz="1000" b="1">
                        <a:effectLst/>
                        <a:latin typeface="Arial" panose="020B0604020202020204" pitchFamily="34" charset="0"/>
                        <a:ea typeface="MS Mincho" panose="02020609040205080304" pitchFamily="49" charset="-128"/>
                      </a:endParaRPr>
                    </a:p>
                  </a:txBody>
                  <a:tcPr marL="17780" marR="17780" marT="17771" marB="17771">
                    <a:solidFill>
                      <a:schemeClr val="accent6">
                        <a:lumMod val="40000"/>
                        <a:lumOff val="60000"/>
                      </a:schemeClr>
                    </a:solidFill>
                  </a:tcPr>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Rong Wu</a:t>
                      </a:r>
                    </a:p>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(Huawei)</a:t>
                      </a:r>
                      <a:endParaRPr lang="sv-SE" sz="1000" b="1" dirty="0">
                        <a:effectLst/>
                        <a:latin typeface="Arial" panose="020B0604020202020204" pitchFamily="34" charset="0"/>
                        <a:ea typeface="MS Mincho" panose="02020609040205080304" pitchFamily="49" charset="-128"/>
                      </a:endParaRPr>
                    </a:p>
                  </a:txBody>
                  <a:tcPr marL="17780" marR="17780" marT="17771" marB="17771">
                    <a:solidFill>
                      <a:schemeClr val="accent6">
                        <a:lumMod val="40000"/>
                        <a:lumOff val="60000"/>
                      </a:schemeClr>
                    </a:solidFill>
                  </a:tcPr>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FS_5G URLLC_SEC</a:t>
                      </a:r>
                      <a:endParaRPr lang="sv-SE" sz="1000" b="1" dirty="0">
                        <a:effectLst/>
                        <a:latin typeface="Arial" panose="020B0604020202020204" pitchFamily="34" charset="0"/>
                        <a:ea typeface="MS Mincho" panose="02020609040205080304" pitchFamily="49" charset="-128"/>
                      </a:endParaRPr>
                    </a:p>
                  </a:txBody>
                  <a:tcPr marL="17780" marR="17780" marT="17771" marB="17771">
                    <a:solidFill>
                      <a:schemeClr val="accent6">
                        <a:lumMod val="40000"/>
                        <a:lumOff val="60000"/>
                      </a:schemeClr>
                    </a:solidFill>
                  </a:tcPr>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80%</a:t>
                      </a:r>
                      <a:endParaRPr lang="sv-SE" sz="1000" b="1" dirty="0">
                        <a:effectLst/>
                        <a:latin typeface="Arial" panose="020B0604020202020204" pitchFamily="34" charset="0"/>
                        <a:ea typeface="MS Mincho" panose="02020609040205080304" pitchFamily="49" charset="-128"/>
                      </a:endParaRPr>
                    </a:p>
                  </a:txBody>
                  <a:tcPr marL="17780" marR="17780" marT="17771" marB="17771">
                    <a:solidFill>
                      <a:schemeClr val="accent6">
                        <a:lumMod val="40000"/>
                        <a:lumOff val="60000"/>
                      </a:schemeClr>
                    </a:solidFill>
                  </a:tcPr>
                </a:tc>
                <a:tc>
                  <a:txBody>
                    <a:bodyPr/>
                    <a:lstStyle/>
                    <a:p>
                      <a:pPr marL="0" indent="-349885" algn="ctr">
                        <a:lnSpc>
                          <a:spcPts val="1200"/>
                        </a:lnSpc>
                        <a:spcAft>
                          <a:spcPts val="0"/>
                        </a:spcAft>
                      </a:pPr>
                      <a:r>
                        <a:rPr lang="en-US" sz="1000" b="0" dirty="0">
                          <a:solidFill>
                            <a:srgbClr val="FF0000"/>
                          </a:solidFill>
                          <a:effectLst/>
                          <a:latin typeface="Arial" panose="020B0604020202020204" pitchFamily="34" charset="0"/>
                          <a:ea typeface="MS Mincho" panose="02020609040205080304" pitchFamily="49" charset="-128"/>
                        </a:rPr>
                        <a:t>100%</a:t>
                      </a:r>
                      <a:endParaRPr lang="sv-SE" sz="1000" b="1" dirty="0">
                        <a:solidFill>
                          <a:srgbClr val="FF0000"/>
                        </a:solidFill>
                        <a:effectLst/>
                        <a:latin typeface="Arial" panose="020B0604020202020204" pitchFamily="34" charset="0"/>
                        <a:ea typeface="MS Mincho" panose="02020609040205080304" pitchFamily="49" charset="-128"/>
                      </a:endParaRPr>
                    </a:p>
                  </a:txBody>
                  <a:tcPr marL="17780" marR="17780" marT="17771" marB="17771">
                    <a:solidFill>
                      <a:schemeClr val="accent6">
                        <a:lumMod val="40000"/>
                        <a:lumOff val="60000"/>
                      </a:schemeClr>
                    </a:solidFill>
                  </a:tcPr>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Sep 19</a:t>
                      </a:r>
                      <a:endParaRPr lang="sv-SE" sz="1000" b="1" dirty="0">
                        <a:effectLst/>
                        <a:latin typeface="Arial" panose="020B0604020202020204" pitchFamily="34" charset="0"/>
                        <a:ea typeface="MS Mincho" panose="02020609040205080304" pitchFamily="49" charset="-128"/>
                      </a:endParaRPr>
                    </a:p>
                  </a:txBody>
                  <a:tcPr marL="17780" marR="17780" marT="17771" marB="17771">
                    <a:solidFill>
                      <a:schemeClr val="accent6">
                        <a:lumMod val="40000"/>
                        <a:lumOff val="60000"/>
                      </a:schemeClr>
                    </a:solidFill>
                  </a:tcPr>
                </a:tc>
                <a:tc>
                  <a:txBody>
                    <a:bodyPr/>
                    <a:lstStyle/>
                    <a:p>
                      <a:pPr marL="0" indent="-349885" algn="ctr">
                        <a:lnSpc>
                          <a:spcPts val="1200"/>
                        </a:lnSpc>
                        <a:spcAft>
                          <a:spcPts val="0"/>
                        </a:spcAft>
                      </a:pPr>
                      <a:endParaRPr lang="sv-SE" sz="1000" b="1" dirty="0">
                        <a:solidFill>
                          <a:srgbClr val="FF0000"/>
                        </a:solidFill>
                        <a:effectLst/>
                        <a:latin typeface="Arial" panose="020B0604020202020204" pitchFamily="34" charset="0"/>
                        <a:ea typeface="MS Mincho" panose="02020609040205080304" pitchFamily="49" charset="-128"/>
                      </a:endParaRPr>
                    </a:p>
                  </a:txBody>
                  <a:tcPr marL="17780" marR="17780" marT="17771" marB="17771">
                    <a:solidFill>
                      <a:schemeClr val="accent6">
                        <a:lumMod val="40000"/>
                        <a:lumOff val="60000"/>
                      </a:schemeClr>
                    </a:solidFill>
                  </a:tcPr>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SP-180695</a:t>
                      </a:r>
                      <a:endParaRPr lang="sv-SE" sz="1000" b="1" dirty="0">
                        <a:effectLst/>
                        <a:latin typeface="Arial" panose="020B0604020202020204" pitchFamily="34" charset="0"/>
                        <a:ea typeface="MS Mincho" panose="02020609040205080304" pitchFamily="49" charset="-128"/>
                      </a:endParaRPr>
                    </a:p>
                  </a:txBody>
                  <a:tcPr marL="17780" marR="17780" marT="17771" marB="17771">
                    <a:solidFill>
                      <a:schemeClr val="accent6">
                        <a:lumMod val="40000"/>
                        <a:lumOff val="60000"/>
                      </a:schemeClr>
                    </a:solidFill>
                  </a:tcPr>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TR 33.825</a:t>
                      </a:r>
                      <a:endParaRPr lang="sv-SE" sz="1000" b="1" dirty="0">
                        <a:effectLst/>
                        <a:latin typeface="Arial" panose="020B0604020202020204" pitchFamily="34" charset="0"/>
                        <a:ea typeface="MS Mincho" panose="02020609040205080304" pitchFamily="49" charset="-128"/>
                      </a:endParaRPr>
                    </a:p>
                  </a:txBody>
                  <a:tcPr marL="17780" marR="17780" marT="17771" marB="17771">
                    <a:solidFill>
                      <a:schemeClr val="accent6">
                        <a:lumMod val="40000"/>
                        <a:lumOff val="60000"/>
                      </a:schemeClr>
                    </a:solidFill>
                  </a:tcPr>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16</a:t>
                      </a:r>
                      <a:endParaRPr lang="sv-SE" sz="1000" b="1" dirty="0">
                        <a:effectLst/>
                        <a:latin typeface="Arial" panose="020B0604020202020204" pitchFamily="34" charset="0"/>
                        <a:ea typeface="MS Mincho" panose="02020609040205080304" pitchFamily="49" charset="-128"/>
                      </a:endParaRPr>
                    </a:p>
                  </a:txBody>
                  <a:tcPr marL="17780" marR="17780" marT="17771" marB="17771">
                    <a:solidFill>
                      <a:schemeClr val="accent6">
                        <a:lumMod val="40000"/>
                        <a:lumOff val="60000"/>
                      </a:schemeClr>
                    </a:solidFill>
                  </a:tcPr>
                </a:tc>
                <a:extLst>
                  <a:ext uri="{0D108BD9-81ED-4DB2-BD59-A6C34878D82A}">
                    <a16:rowId xmlns:a16="http://schemas.microsoft.com/office/drawing/2014/main" val="2254922684"/>
                  </a:ext>
                </a:extLst>
              </a:tr>
              <a:tr h="492731">
                <a:tc>
                  <a:txBody>
                    <a:bodyPr/>
                    <a:lstStyle/>
                    <a:p>
                      <a:pPr marL="0" indent="-349885" algn="l">
                        <a:lnSpc>
                          <a:spcPts val="1200"/>
                        </a:lnSpc>
                        <a:spcAft>
                          <a:spcPts val="0"/>
                        </a:spcAft>
                      </a:pPr>
                      <a:r>
                        <a:rPr lang="sv-SE" sz="1000" b="0">
                          <a:effectLst/>
                          <a:latin typeface="Arial" panose="020B0604020202020204" pitchFamily="34" charset="0"/>
                          <a:ea typeface="MS Mincho" panose="02020609040205080304" pitchFamily="49" charset="-128"/>
                        </a:rPr>
                        <a:t>Study on Security for 5GS Enhanced support of Vertical and LAN Services</a:t>
                      </a:r>
                      <a:endParaRPr lang="sv-SE" sz="1000" b="1">
                        <a:effectLst/>
                        <a:latin typeface="Arial" panose="020B0604020202020204" pitchFamily="34" charset="0"/>
                        <a:ea typeface="MS Mincho" panose="02020609040205080304" pitchFamily="49" charset="-128"/>
                      </a:endParaRPr>
                    </a:p>
                  </a:txBody>
                  <a:tcPr marL="17780" marR="17780" marT="17771" marB="17771"/>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Jerichow Anja</a:t>
                      </a:r>
                    </a:p>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(Nokia)</a:t>
                      </a:r>
                      <a:endParaRPr lang="sv-SE" sz="1000" b="1" dirty="0">
                        <a:effectLst/>
                        <a:latin typeface="Arial" panose="020B0604020202020204" pitchFamily="34" charset="0"/>
                        <a:ea typeface="MS Mincho" panose="02020609040205080304" pitchFamily="49" charset="-128"/>
                      </a:endParaRPr>
                    </a:p>
                  </a:txBody>
                  <a:tcPr marL="17780" marR="17780" marT="17771" marB="17771"/>
                </a:tc>
                <a:tc>
                  <a:txBody>
                    <a:bodyPr/>
                    <a:lstStyle/>
                    <a:p>
                      <a:pPr marL="0" indent="-349885" algn="ctr">
                        <a:lnSpc>
                          <a:spcPts val="1200"/>
                        </a:lnSpc>
                        <a:spcAft>
                          <a:spcPts val="0"/>
                        </a:spcAft>
                      </a:pPr>
                      <a:r>
                        <a:rPr lang="fr-FR" sz="1000" b="0">
                          <a:effectLst/>
                          <a:latin typeface="Arial" panose="020B0604020202020204" pitchFamily="34" charset="0"/>
                          <a:ea typeface="MS Mincho" panose="02020609040205080304" pitchFamily="49" charset="-128"/>
                        </a:rPr>
                        <a:t>FS_Vertical_LAN_SEC</a:t>
                      </a:r>
                      <a:endParaRPr lang="sv-SE" sz="1000" b="1">
                        <a:effectLst/>
                        <a:latin typeface="Arial" panose="020B0604020202020204" pitchFamily="34" charset="0"/>
                        <a:ea typeface="MS Mincho" panose="02020609040205080304" pitchFamily="49" charset="-128"/>
                      </a:endParaRPr>
                    </a:p>
                  </a:txBody>
                  <a:tcPr marL="17780" marR="17780" marT="17771" marB="17771"/>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75%</a:t>
                      </a:r>
                      <a:endParaRPr lang="sv-SE" sz="1000" b="1" dirty="0">
                        <a:effectLst/>
                        <a:latin typeface="Arial" panose="020B0604020202020204" pitchFamily="34" charset="0"/>
                        <a:ea typeface="MS Mincho" panose="02020609040205080304" pitchFamily="49" charset="-128"/>
                      </a:endParaRPr>
                    </a:p>
                  </a:txBody>
                  <a:tcPr marL="17780" marR="17780" marT="17771" marB="17771"/>
                </a:tc>
                <a:tc>
                  <a:txBody>
                    <a:bodyPr/>
                    <a:lstStyle/>
                    <a:p>
                      <a:pPr marL="0" indent="-349885" algn="ctr">
                        <a:lnSpc>
                          <a:spcPts val="1200"/>
                        </a:lnSpc>
                        <a:spcAft>
                          <a:spcPts val="0"/>
                        </a:spcAft>
                      </a:pPr>
                      <a:r>
                        <a:rPr lang="en-US" sz="1000" b="0" dirty="0">
                          <a:solidFill>
                            <a:srgbClr val="FF0000"/>
                          </a:solidFill>
                          <a:effectLst/>
                          <a:latin typeface="Arial" panose="020B0604020202020204" pitchFamily="34" charset="0"/>
                          <a:ea typeface="MS Mincho" panose="02020609040205080304" pitchFamily="49" charset="-128"/>
                        </a:rPr>
                        <a:t>78%</a:t>
                      </a:r>
                      <a:endParaRPr lang="sv-SE" sz="1000" b="1" dirty="0">
                        <a:solidFill>
                          <a:srgbClr val="FF0000"/>
                        </a:solidFill>
                        <a:effectLst/>
                        <a:latin typeface="Arial" panose="020B0604020202020204" pitchFamily="34" charset="0"/>
                        <a:ea typeface="MS Mincho" panose="02020609040205080304" pitchFamily="49" charset="-128"/>
                      </a:endParaRPr>
                    </a:p>
                  </a:txBody>
                  <a:tcPr marL="17780" marR="17780" marT="17771" marB="17771"/>
                </a:tc>
                <a:tc>
                  <a:txBody>
                    <a:bodyPr/>
                    <a:lstStyle/>
                    <a:p>
                      <a:pPr marL="0" algn="ctr">
                        <a:spcAft>
                          <a:spcPts val="900"/>
                        </a:spcAft>
                        <a:tabLst>
                          <a:tab pos="323850" algn="l"/>
                        </a:tabLst>
                      </a:pPr>
                      <a:r>
                        <a:rPr lang="en-US" sz="1000" dirty="0">
                          <a:effectLst/>
                          <a:latin typeface="Arial" panose="020B0604020202020204" pitchFamily="34" charset="0"/>
                          <a:ea typeface="MS Mincho" panose="02020609040205080304" pitchFamily="49" charset="-128"/>
                        </a:rPr>
                        <a:t>Sep 19</a:t>
                      </a:r>
                      <a:endParaRPr lang="sv-SE" sz="1000" dirty="0">
                        <a:effectLst/>
                        <a:latin typeface="Times New Roman" panose="02020603050405020304" pitchFamily="18" charset="0"/>
                        <a:ea typeface="MS Mincho" panose="02020609040205080304" pitchFamily="49" charset="-128"/>
                      </a:endParaRPr>
                    </a:p>
                  </a:txBody>
                  <a:tcPr marL="17780" marR="17780" marT="17771" marB="17771"/>
                </a:tc>
                <a:tc>
                  <a:txBody>
                    <a:bodyPr/>
                    <a:lstStyle/>
                    <a:p>
                      <a:pPr marL="0" indent="-349885" algn="ctr">
                        <a:lnSpc>
                          <a:spcPts val="1200"/>
                        </a:lnSpc>
                        <a:spcAft>
                          <a:spcPts val="0"/>
                        </a:spcAft>
                      </a:pPr>
                      <a:r>
                        <a:rPr lang="en-US" sz="1000" b="0" dirty="0">
                          <a:solidFill>
                            <a:srgbClr val="FF0000"/>
                          </a:solidFill>
                          <a:effectLst/>
                          <a:latin typeface="Arial" panose="020B0604020202020204" pitchFamily="34" charset="0"/>
                          <a:ea typeface="MS Mincho" panose="02020609040205080304" pitchFamily="49" charset="-128"/>
                        </a:rPr>
                        <a:t>Dec 19</a:t>
                      </a:r>
                      <a:endParaRPr lang="sv-SE" sz="1000" b="1" dirty="0">
                        <a:solidFill>
                          <a:srgbClr val="FF0000"/>
                        </a:solidFill>
                        <a:effectLst/>
                        <a:latin typeface="Arial" panose="020B0604020202020204" pitchFamily="34" charset="0"/>
                        <a:ea typeface="MS Mincho" panose="02020609040205080304" pitchFamily="49" charset="-128"/>
                      </a:endParaRPr>
                    </a:p>
                  </a:txBody>
                  <a:tcPr marL="17780" marR="17780" marT="17771" marB="17771"/>
                </a:tc>
                <a:tc>
                  <a:txBody>
                    <a:bodyPr/>
                    <a:lstStyle/>
                    <a:p>
                      <a:pPr marL="0" indent="-349885" algn="ctr">
                        <a:lnSpc>
                          <a:spcPts val="1200"/>
                        </a:lnSpc>
                        <a:spcAft>
                          <a:spcPts val="0"/>
                        </a:spcAft>
                      </a:pPr>
                      <a:r>
                        <a:rPr lang="en-US" sz="1000" b="0">
                          <a:effectLst/>
                          <a:latin typeface="Arial" panose="020B0604020202020204" pitchFamily="34" charset="0"/>
                          <a:ea typeface="MS Mincho" panose="02020609040205080304" pitchFamily="49" charset="-128"/>
                        </a:rPr>
                        <a:t>SP-180697</a:t>
                      </a:r>
                      <a:endParaRPr lang="sv-SE" sz="1000" b="1">
                        <a:effectLst/>
                        <a:latin typeface="Arial" panose="020B0604020202020204" pitchFamily="34" charset="0"/>
                        <a:ea typeface="MS Mincho" panose="02020609040205080304" pitchFamily="49" charset="-128"/>
                      </a:endParaRPr>
                    </a:p>
                  </a:txBody>
                  <a:tcPr marL="17780" marR="17780" marT="17771" marB="17771"/>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TR 33.819</a:t>
                      </a:r>
                      <a:endParaRPr lang="sv-SE" sz="1000" b="1" dirty="0">
                        <a:effectLst/>
                        <a:latin typeface="Arial" panose="020B0604020202020204" pitchFamily="34" charset="0"/>
                        <a:ea typeface="MS Mincho" panose="02020609040205080304" pitchFamily="49" charset="-128"/>
                      </a:endParaRPr>
                    </a:p>
                  </a:txBody>
                  <a:tcPr marL="17780" marR="17780" marT="17771" marB="17771"/>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16</a:t>
                      </a:r>
                      <a:endParaRPr lang="sv-SE" sz="1000" b="1" dirty="0">
                        <a:effectLst/>
                        <a:latin typeface="Arial" panose="020B0604020202020204" pitchFamily="34" charset="0"/>
                        <a:ea typeface="MS Mincho" panose="02020609040205080304" pitchFamily="49" charset="-128"/>
                      </a:endParaRPr>
                    </a:p>
                  </a:txBody>
                  <a:tcPr marL="17780" marR="17780" marT="17771" marB="17771"/>
                </a:tc>
                <a:extLst>
                  <a:ext uri="{0D108BD9-81ED-4DB2-BD59-A6C34878D82A}">
                    <a16:rowId xmlns:a16="http://schemas.microsoft.com/office/drawing/2014/main" val="4006240667"/>
                  </a:ext>
                </a:extLst>
              </a:tr>
              <a:tr h="492731">
                <a:tc>
                  <a:txBody>
                    <a:bodyPr/>
                    <a:lstStyle/>
                    <a:p>
                      <a:pPr marL="0" indent="-349885" algn="l">
                        <a:lnSpc>
                          <a:spcPts val="1200"/>
                        </a:lnSpc>
                        <a:spcAft>
                          <a:spcPts val="0"/>
                        </a:spcAft>
                      </a:pPr>
                      <a:r>
                        <a:rPr lang="sv-SE" sz="1000" b="0" dirty="0">
                          <a:effectLst/>
                          <a:latin typeface="Arial" panose="020B0604020202020204" pitchFamily="34" charset="0"/>
                          <a:ea typeface="MS Mincho" panose="02020609040205080304" pitchFamily="49" charset="-128"/>
                        </a:rPr>
                        <a:t>Study on Security aspects of Enhancement of Network Slicing</a:t>
                      </a:r>
                      <a:endParaRPr lang="sv-SE" sz="1000" b="1" dirty="0">
                        <a:effectLst/>
                        <a:latin typeface="Arial" panose="020B0604020202020204" pitchFamily="34" charset="0"/>
                        <a:ea typeface="MS Mincho" panose="02020609040205080304" pitchFamily="49" charset="-128"/>
                      </a:endParaRPr>
                    </a:p>
                  </a:txBody>
                  <a:tcPr marL="17780" marR="17780" marT="17771" marB="17771"/>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Suresh Nair</a:t>
                      </a:r>
                    </a:p>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(Nokia)</a:t>
                      </a:r>
                      <a:endParaRPr lang="sv-SE" sz="1000" b="1" dirty="0">
                        <a:effectLst/>
                        <a:latin typeface="Arial" panose="020B0604020202020204" pitchFamily="34" charset="0"/>
                        <a:ea typeface="MS Mincho" panose="02020609040205080304" pitchFamily="49" charset="-128"/>
                      </a:endParaRPr>
                    </a:p>
                  </a:txBody>
                  <a:tcPr marL="17780" marR="17780" marT="17771" marB="17771"/>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FS_eNS_SEC</a:t>
                      </a:r>
                      <a:endParaRPr lang="sv-SE" sz="1000" b="1" dirty="0">
                        <a:effectLst/>
                        <a:latin typeface="Arial" panose="020B0604020202020204" pitchFamily="34" charset="0"/>
                        <a:ea typeface="MS Mincho" panose="02020609040205080304" pitchFamily="49" charset="-128"/>
                      </a:endParaRPr>
                    </a:p>
                  </a:txBody>
                  <a:tcPr marL="17780" marR="17780" marT="17771" marB="17771"/>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75%</a:t>
                      </a:r>
                      <a:endParaRPr lang="sv-SE" sz="1000" b="1" dirty="0">
                        <a:effectLst/>
                        <a:latin typeface="Arial" panose="020B0604020202020204" pitchFamily="34" charset="0"/>
                        <a:ea typeface="MS Mincho" panose="02020609040205080304" pitchFamily="49" charset="-128"/>
                      </a:endParaRPr>
                    </a:p>
                  </a:txBody>
                  <a:tcPr marL="17780" marR="17780" marT="17771" marB="17771"/>
                </a:tc>
                <a:tc>
                  <a:txBody>
                    <a:bodyPr/>
                    <a:lstStyle/>
                    <a:p>
                      <a:pPr marL="0" indent="-349885" algn="ctr">
                        <a:lnSpc>
                          <a:spcPts val="1200"/>
                        </a:lnSpc>
                        <a:spcAft>
                          <a:spcPts val="0"/>
                        </a:spcAft>
                      </a:pPr>
                      <a:r>
                        <a:rPr lang="en-US" sz="1000" b="0" dirty="0">
                          <a:solidFill>
                            <a:srgbClr val="FF0000"/>
                          </a:solidFill>
                          <a:effectLst/>
                          <a:latin typeface="Arial" panose="020B0604020202020204" pitchFamily="34" charset="0"/>
                          <a:ea typeface="MS Mincho" panose="02020609040205080304" pitchFamily="49" charset="-128"/>
                        </a:rPr>
                        <a:t>80%</a:t>
                      </a:r>
                      <a:endParaRPr lang="sv-SE" sz="1000" b="1" dirty="0">
                        <a:solidFill>
                          <a:srgbClr val="FF0000"/>
                        </a:solidFill>
                        <a:effectLst/>
                        <a:latin typeface="Arial" panose="020B0604020202020204" pitchFamily="34" charset="0"/>
                        <a:ea typeface="MS Mincho" panose="02020609040205080304" pitchFamily="49" charset="-128"/>
                      </a:endParaRPr>
                    </a:p>
                  </a:txBody>
                  <a:tcPr marL="17780" marR="17780" marT="17771" marB="17771"/>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Sep 19</a:t>
                      </a:r>
                      <a:endParaRPr lang="sv-SE" sz="1000" b="1" dirty="0">
                        <a:effectLst/>
                        <a:latin typeface="Arial" panose="020B0604020202020204" pitchFamily="34" charset="0"/>
                        <a:ea typeface="MS Mincho" panose="02020609040205080304" pitchFamily="49" charset="-128"/>
                      </a:endParaRPr>
                    </a:p>
                  </a:txBody>
                  <a:tcPr marL="17780" marR="17780" marT="17771" marB="17771"/>
                </a:tc>
                <a:tc>
                  <a:txBody>
                    <a:bodyPr/>
                    <a:lstStyle/>
                    <a:p>
                      <a:pPr marL="0" indent="-349885" algn="ctr">
                        <a:lnSpc>
                          <a:spcPts val="1200"/>
                        </a:lnSpc>
                        <a:spcAft>
                          <a:spcPts val="0"/>
                        </a:spcAft>
                      </a:pPr>
                      <a:r>
                        <a:rPr lang="en-US" sz="1000" b="0" dirty="0">
                          <a:solidFill>
                            <a:srgbClr val="FF0000"/>
                          </a:solidFill>
                          <a:effectLst/>
                          <a:latin typeface="Arial" panose="020B0604020202020204" pitchFamily="34" charset="0"/>
                          <a:ea typeface="MS Mincho" panose="02020609040205080304" pitchFamily="49" charset="-128"/>
                        </a:rPr>
                        <a:t>Dec 19</a:t>
                      </a:r>
                      <a:endParaRPr lang="sv-SE" sz="1000" b="1" dirty="0">
                        <a:solidFill>
                          <a:srgbClr val="FF0000"/>
                        </a:solidFill>
                        <a:effectLst/>
                        <a:latin typeface="Arial" panose="020B0604020202020204" pitchFamily="34" charset="0"/>
                        <a:ea typeface="MS Mincho" panose="02020609040205080304" pitchFamily="49" charset="-128"/>
                      </a:endParaRPr>
                    </a:p>
                  </a:txBody>
                  <a:tcPr marL="17780" marR="17780" marT="17771" marB="17771"/>
                </a:tc>
                <a:tc>
                  <a:txBody>
                    <a:bodyPr/>
                    <a:lstStyle/>
                    <a:p>
                      <a:pPr marL="0" indent="-349885" algn="ctr">
                        <a:lnSpc>
                          <a:spcPts val="1200"/>
                        </a:lnSpc>
                        <a:spcAft>
                          <a:spcPts val="0"/>
                        </a:spcAft>
                      </a:pPr>
                      <a:r>
                        <a:rPr lang="en-US" sz="1000" b="0">
                          <a:effectLst/>
                          <a:latin typeface="Arial" panose="020B0604020202020204" pitchFamily="34" charset="0"/>
                          <a:ea typeface="MS Mincho" panose="02020609040205080304" pitchFamily="49" charset="-128"/>
                        </a:rPr>
                        <a:t>SP-180692</a:t>
                      </a:r>
                      <a:endParaRPr lang="sv-SE" sz="1000" b="1">
                        <a:effectLst/>
                        <a:latin typeface="Arial" panose="020B0604020202020204" pitchFamily="34" charset="0"/>
                        <a:ea typeface="MS Mincho" panose="02020609040205080304" pitchFamily="49" charset="-128"/>
                      </a:endParaRPr>
                    </a:p>
                  </a:txBody>
                  <a:tcPr marL="17780" marR="17780" marT="17771" marB="17771"/>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TR 33.813</a:t>
                      </a:r>
                      <a:endParaRPr lang="sv-SE" sz="1000" b="1" dirty="0">
                        <a:effectLst/>
                        <a:latin typeface="Arial" panose="020B0604020202020204" pitchFamily="34" charset="0"/>
                        <a:ea typeface="MS Mincho" panose="02020609040205080304" pitchFamily="49" charset="-128"/>
                      </a:endParaRPr>
                    </a:p>
                  </a:txBody>
                  <a:tcPr marL="17780" marR="17780" marT="17771" marB="17771"/>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16</a:t>
                      </a:r>
                      <a:endParaRPr lang="sv-SE" sz="1000" b="1" dirty="0">
                        <a:effectLst/>
                        <a:latin typeface="Arial" panose="020B0604020202020204" pitchFamily="34" charset="0"/>
                        <a:ea typeface="MS Mincho" panose="02020609040205080304" pitchFamily="49" charset="-128"/>
                      </a:endParaRPr>
                    </a:p>
                  </a:txBody>
                  <a:tcPr marL="17780" marR="17780" marT="17771" marB="17771"/>
                </a:tc>
                <a:extLst>
                  <a:ext uri="{0D108BD9-81ED-4DB2-BD59-A6C34878D82A}">
                    <a16:rowId xmlns:a16="http://schemas.microsoft.com/office/drawing/2014/main" val="2026368276"/>
                  </a:ext>
                </a:extLst>
              </a:tr>
              <a:tr h="492731">
                <a:tc>
                  <a:txBody>
                    <a:bodyPr/>
                    <a:lstStyle/>
                    <a:p>
                      <a:pPr marL="0" indent="-349885">
                        <a:lnSpc>
                          <a:spcPts val="1200"/>
                        </a:lnSpc>
                        <a:spcAft>
                          <a:spcPts val="0"/>
                        </a:spcAft>
                      </a:pPr>
                      <a:r>
                        <a:rPr lang="sv-SE" sz="1000" b="0" dirty="0">
                          <a:effectLst/>
                          <a:latin typeface="Arial" panose="020B0604020202020204" pitchFamily="34" charset="0"/>
                          <a:ea typeface="MS Mincho" panose="02020609040205080304" pitchFamily="49" charset="-128"/>
                        </a:rPr>
                        <a:t>New SID on SECAM and SCAS for 3GPP virtualized network products</a:t>
                      </a:r>
                      <a:endParaRPr lang="sv-SE" sz="1000" b="1" dirty="0">
                        <a:effectLst/>
                        <a:latin typeface="Arial" panose="020B0604020202020204" pitchFamily="34" charset="0"/>
                        <a:ea typeface="MS Mincho" panose="02020609040205080304" pitchFamily="49" charset="-128"/>
                      </a:endParaRPr>
                    </a:p>
                  </a:txBody>
                  <a:tcPr marL="17780" marR="17780" marT="17771" marB="17771">
                    <a:solidFill>
                      <a:schemeClr val="accent4">
                        <a:lumMod val="40000"/>
                        <a:lumOff val="60000"/>
                      </a:schemeClr>
                    </a:solidFill>
                  </a:tcPr>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Minpeng Qi</a:t>
                      </a:r>
                    </a:p>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(China Mobile)</a:t>
                      </a:r>
                      <a:endParaRPr lang="sv-SE" sz="1000" b="1" dirty="0">
                        <a:effectLst/>
                        <a:latin typeface="Arial" panose="020B0604020202020204" pitchFamily="34" charset="0"/>
                        <a:ea typeface="MS Mincho" panose="02020609040205080304" pitchFamily="49" charset="-128"/>
                      </a:endParaRPr>
                    </a:p>
                    <a:p>
                      <a:pPr marL="0" algn="ctr">
                        <a:spcAft>
                          <a:spcPts val="900"/>
                        </a:spcAft>
                      </a:pPr>
                      <a:r>
                        <a:rPr lang="en-US" sz="1000" dirty="0">
                          <a:effectLst/>
                          <a:latin typeface="Times New Roman" panose="02020603050405020304" pitchFamily="18" charset="0"/>
                          <a:ea typeface="MS Mincho" panose="02020609040205080304" pitchFamily="49" charset="-128"/>
                        </a:rPr>
                        <a:t> </a:t>
                      </a:r>
                      <a:endParaRPr lang="sv-SE" sz="1000" dirty="0">
                        <a:effectLst/>
                        <a:latin typeface="Times New Roman" panose="02020603050405020304" pitchFamily="18" charset="0"/>
                        <a:ea typeface="MS Mincho" panose="02020609040205080304" pitchFamily="49" charset="-128"/>
                      </a:endParaRPr>
                    </a:p>
                  </a:txBody>
                  <a:tcPr marL="17780" marR="17780" marT="17771" marB="17771">
                    <a:solidFill>
                      <a:schemeClr val="accent4">
                        <a:lumMod val="40000"/>
                        <a:lumOff val="60000"/>
                      </a:schemeClr>
                    </a:solidFill>
                  </a:tcPr>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FS_VNP_SECAM_SCAS</a:t>
                      </a:r>
                      <a:endParaRPr lang="sv-SE" sz="1000" b="1" dirty="0">
                        <a:effectLst/>
                        <a:latin typeface="Arial" panose="020B0604020202020204" pitchFamily="34" charset="0"/>
                        <a:ea typeface="MS Mincho" panose="02020609040205080304" pitchFamily="49" charset="-128"/>
                      </a:endParaRPr>
                    </a:p>
                  </a:txBody>
                  <a:tcPr marL="17780" marR="17780" marT="17771" marB="17771">
                    <a:solidFill>
                      <a:schemeClr val="accent4">
                        <a:lumMod val="40000"/>
                        <a:lumOff val="60000"/>
                      </a:schemeClr>
                    </a:solidFill>
                  </a:tcPr>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20%</a:t>
                      </a:r>
                      <a:endParaRPr lang="sv-SE" sz="1000" b="1" dirty="0">
                        <a:effectLst/>
                        <a:latin typeface="Arial" panose="020B0604020202020204" pitchFamily="34" charset="0"/>
                        <a:ea typeface="MS Mincho" panose="02020609040205080304" pitchFamily="49" charset="-128"/>
                      </a:endParaRPr>
                    </a:p>
                  </a:txBody>
                  <a:tcPr marL="17780" marR="17780" marT="17771" marB="17771">
                    <a:solidFill>
                      <a:schemeClr val="accent4">
                        <a:lumMod val="40000"/>
                        <a:lumOff val="60000"/>
                      </a:schemeClr>
                    </a:solidFill>
                  </a:tcPr>
                </a:tc>
                <a:tc>
                  <a:txBody>
                    <a:bodyPr/>
                    <a:lstStyle/>
                    <a:p>
                      <a:pPr marL="0" indent="-349885" algn="ctr">
                        <a:lnSpc>
                          <a:spcPts val="1200"/>
                        </a:lnSpc>
                        <a:spcAft>
                          <a:spcPts val="0"/>
                        </a:spcAft>
                      </a:pPr>
                      <a:r>
                        <a:rPr lang="en-US" sz="1000" b="0" dirty="0">
                          <a:solidFill>
                            <a:srgbClr val="FF0000"/>
                          </a:solidFill>
                          <a:effectLst/>
                          <a:latin typeface="Arial" panose="020B0604020202020204" pitchFamily="34" charset="0"/>
                          <a:ea typeface="MS Mincho" panose="02020609040205080304" pitchFamily="49" charset="-128"/>
                        </a:rPr>
                        <a:t>30%</a:t>
                      </a:r>
                      <a:endParaRPr lang="sv-SE" sz="1000" b="1" dirty="0">
                        <a:solidFill>
                          <a:srgbClr val="FF0000"/>
                        </a:solidFill>
                        <a:effectLst/>
                        <a:latin typeface="Arial" panose="020B0604020202020204" pitchFamily="34" charset="0"/>
                        <a:ea typeface="MS Mincho" panose="02020609040205080304" pitchFamily="49" charset="-128"/>
                      </a:endParaRPr>
                    </a:p>
                  </a:txBody>
                  <a:tcPr marL="17780" marR="17780" marT="17771" marB="17771">
                    <a:solidFill>
                      <a:schemeClr val="accent4">
                        <a:lumMod val="40000"/>
                        <a:lumOff val="60000"/>
                      </a:schemeClr>
                    </a:solidFill>
                  </a:tcPr>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Sep 19</a:t>
                      </a:r>
                      <a:endParaRPr lang="sv-SE" sz="1000" b="1" dirty="0">
                        <a:effectLst/>
                        <a:latin typeface="Arial" panose="020B0604020202020204" pitchFamily="34" charset="0"/>
                        <a:ea typeface="MS Mincho" panose="02020609040205080304" pitchFamily="49" charset="-128"/>
                      </a:endParaRPr>
                    </a:p>
                  </a:txBody>
                  <a:tcPr marL="17780" marR="17780" marT="17771" marB="17771">
                    <a:solidFill>
                      <a:schemeClr val="accent4">
                        <a:lumMod val="40000"/>
                        <a:lumOff val="60000"/>
                      </a:schemeClr>
                    </a:solidFill>
                  </a:tcPr>
                </a:tc>
                <a:tc>
                  <a:txBody>
                    <a:bodyPr/>
                    <a:lstStyle/>
                    <a:p>
                      <a:pPr marL="0" indent="-349885" algn="ctr">
                        <a:lnSpc>
                          <a:spcPts val="1200"/>
                        </a:lnSpc>
                        <a:spcAft>
                          <a:spcPts val="0"/>
                        </a:spcAft>
                      </a:pPr>
                      <a:r>
                        <a:rPr lang="en-US" sz="1000" b="0" dirty="0">
                          <a:solidFill>
                            <a:srgbClr val="FF0000"/>
                          </a:solidFill>
                          <a:effectLst/>
                          <a:latin typeface="Arial" panose="020B0604020202020204" pitchFamily="34" charset="0"/>
                          <a:ea typeface="MS Mincho" panose="02020609040205080304" pitchFamily="49" charset="-128"/>
                        </a:rPr>
                        <a:t>Dec 19</a:t>
                      </a:r>
                      <a:r>
                        <a:rPr lang="en-US" sz="1000" b="0" dirty="0">
                          <a:effectLst/>
                          <a:latin typeface="Arial" panose="020B0604020202020204" pitchFamily="34" charset="0"/>
                          <a:ea typeface="MS Mincho" panose="02020609040205080304" pitchFamily="49" charset="-128"/>
                        </a:rPr>
                        <a:t> </a:t>
                      </a:r>
                      <a:endParaRPr lang="sv-SE" sz="1000" b="1" dirty="0">
                        <a:effectLst/>
                        <a:latin typeface="Arial" panose="020B0604020202020204" pitchFamily="34" charset="0"/>
                        <a:ea typeface="MS Mincho" panose="02020609040205080304" pitchFamily="49" charset="-128"/>
                      </a:endParaRPr>
                    </a:p>
                  </a:txBody>
                  <a:tcPr marL="17780" marR="17780" marT="17771" marB="17771">
                    <a:solidFill>
                      <a:schemeClr val="accent4">
                        <a:lumMod val="40000"/>
                        <a:lumOff val="60000"/>
                      </a:schemeClr>
                    </a:solidFill>
                  </a:tcPr>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SP-180696</a:t>
                      </a:r>
                      <a:endParaRPr lang="sv-SE" sz="1000" b="1" dirty="0">
                        <a:effectLst/>
                        <a:latin typeface="Arial" panose="020B0604020202020204" pitchFamily="34" charset="0"/>
                        <a:ea typeface="MS Mincho" panose="02020609040205080304" pitchFamily="49" charset="-128"/>
                      </a:endParaRPr>
                    </a:p>
                  </a:txBody>
                  <a:tcPr marL="17780" marR="17780" marT="17771" marB="17771">
                    <a:solidFill>
                      <a:schemeClr val="accent4">
                        <a:lumMod val="40000"/>
                        <a:lumOff val="60000"/>
                      </a:schemeClr>
                    </a:solidFill>
                  </a:tcPr>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TR 33.818</a:t>
                      </a:r>
                      <a:endParaRPr lang="sv-SE" sz="1000" b="1" dirty="0">
                        <a:effectLst/>
                        <a:latin typeface="Arial" panose="020B0604020202020204" pitchFamily="34" charset="0"/>
                        <a:ea typeface="MS Mincho" panose="02020609040205080304" pitchFamily="49" charset="-128"/>
                      </a:endParaRPr>
                    </a:p>
                  </a:txBody>
                  <a:tcPr marL="17780" marR="17780" marT="17771" marB="17771">
                    <a:solidFill>
                      <a:schemeClr val="accent4">
                        <a:lumMod val="40000"/>
                        <a:lumOff val="60000"/>
                      </a:schemeClr>
                    </a:solidFill>
                  </a:tcPr>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16</a:t>
                      </a:r>
                      <a:endParaRPr lang="sv-SE" sz="1000" b="1" dirty="0">
                        <a:effectLst/>
                        <a:latin typeface="Arial" panose="020B0604020202020204" pitchFamily="34" charset="0"/>
                        <a:ea typeface="MS Mincho" panose="02020609040205080304" pitchFamily="49" charset="-128"/>
                      </a:endParaRPr>
                    </a:p>
                  </a:txBody>
                  <a:tcPr marL="17780" marR="17780" marT="17771" marB="17771">
                    <a:solidFill>
                      <a:schemeClr val="accent4">
                        <a:lumMod val="40000"/>
                        <a:lumOff val="60000"/>
                      </a:schemeClr>
                    </a:solidFill>
                  </a:tcPr>
                </a:tc>
                <a:extLst>
                  <a:ext uri="{0D108BD9-81ED-4DB2-BD59-A6C34878D82A}">
                    <a16:rowId xmlns:a16="http://schemas.microsoft.com/office/drawing/2014/main" val="4061911825"/>
                  </a:ext>
                </a:extLst>
              </a:tr>
            </a:tbl>
          </a:graphicData>
        </a:graphic>
      </p:graphicFrame>
    </p:spTree>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A599B1C6-3093-4806-90EE-135C51E570F7}"/>
              </a:ext>
            </a:extLst>
          </p:cNvPr>
          <p:cNvSpPr>
            <a:spLocks noGrp="1"/>
          </p:cNvSpPr>
          <p:nvPr>
            <p:ph type="title"/>
          </p:nvPr>
        </p:nvSpPr>
        <p:spPr/>
        <p:txBody>
          <a:bodyPr/>
          <a:lstStyle/>
          <a:p>
            <a:r>
              <a:rPr lang="sv-SE" altLang="sv-SE" dirty="0"/>
              <a:t>Summary</a:t>
            </a:r>
          </a:p>
        </p:txBody>
      </p:sp>
      <p:graphicFrame>
        <p:nvGraphicFramePr>
          <p:cNvPr id="20" name="Content Placeholder 19">
            <a:extLst>
              <a:ext uri="{FF2B5EF4-FFF2-40B4-BE49-F238E27FC236}">
                <a16:creationId xmlns:a16="http://schemas.microsoft.com/office/drawing/2014/main" id="{DBB3A73D-76BE-46BF-8CCE-E26E79943CCD}"/>
              </a:ext>
            </a:extLst>
          </p:cNvPr>
          <p:cNvGraphicFramePr>
            <a:graphicFrameLocks noGrp="1"/>
          </p:cNvGraphicFramePr>
          <p:nvPr>
            <p:ph idx="1"/>
            <p:extLst>
              <p:ext uri="{D42A27DB-BD31-4B8C-83A1-F6EECF244321}">
                <p14:modId xmlns:p14="http://schemas.microsoft.com/office/powerpoint/2010/main" val="2128381644"/>
              </p:ext>
            </p:extLst>
          </p:nvPr>
        </p:nvGraphicFramePr>
        <p:xfrm>
          <a:off x="838200" y="1825625"/>
          <a:ext cx="10515600" cy="4374235"/>
        </p:xfrm>
        <a:graphic>
          <a:graphicData uri="http://schemas.openxmlformats.org/drawingml/2006/table">
            <a:tbl>
              <a:tblPr firstRow="1" bandRow="1">
                <a:tableStyleId>{5C22544A-7EE6-4342-B048-85BDC9FD1C3A}</a:tableStyleId>
              </a:tblPr>
              <a:tblGrid>
                <a:gridCol w="1782452">
                  <a:extLst>
                    <a:ext uri="{9D8B030D-6E8A-4147-A177-3AD203B41FA5}">
                      <a16:colId xmlns:a16="http://schemas.microsoft.com/office/drawing/2014/main" val="1671951344"/>
                    </a:ext>
                  </a:extLst>
                </a:gridCol>
                <a:gridCol w="1206630">
                  <a:extLst>
                    <a:ext uri="{9D8B030D-6E8A-4147-A177-3AD203B41FA5}">
                      <a16:colId xmlns:a16="http://schemas.microsoft.com/office/drawing/2014/main" val="2472883386"/>
                    </a:ext>
                  </a:extLst>
                </a:gridCol>
                <a:gridCol w="956821">
                  <a:extLst>
                    <a:ext uri="{9D8B030D-6E8A-4147-A177-3AD203B41FA5}">
                      <a16:colId xmlns:a16="http://schemas.microsoft.com/office/drawing/2014/main" val="1642402025"/>
                    </a:ext>
                  </a:extLst>
                </a:gridCol>
                <a:gridCol w="871979">
                  <a:extLst>
                    <a:ext uri="{9D8B030D-6E8A-4147-A177-3AD203B41FA5}">
                      <a16:colId xmlns:a16="http://schemas.microsoft.com/office/drawing/2014/main" val="716484714"/>
                    </a:ext>
                  </a:extLst>
                </a:gridCol>
                <a:gridCol w="895547">
                  <a:extLst>
                    <a:ext uri="{9D8B030D-6E8A-4147-A177-3AD203B41FA5}">
                      <a16:colId xmlns:a16="http://schemas.microsoft.com/office/drawing/2014/main" val="1341460600"/>
                    </a:ext>
                  </a:extLst>
                </a:gridCol>
                <a:gridCol w="862552">
                  <a:extLst>
                    <a:ext uri="{9D8B030D-6E8A-4147-A177-3AD203B41FA5}">
                      <a16:colId xmlns:a16="http://schemas.microsoft.com/office/drawing/2014/main" val="3435354498"/>
                    </a:ext>
                  </a:extLst>
                </a:gridCol>
                <a:gridCol w="784939">
                  <a:extLst>
                    <a:ext uri="{9D8B030D-6E8A-4147-A177-3AD203B41FA5}">
                      <a16:colId xmlns:a16="http://schemas.microsoft.com/office/drawing/2014/main" val="1010587454"/>
                    </a:ext>
                  </a:extLst>
                </a:gridCol>
                <a:gridCol w="1051560">
                  <a:extLst>
                    <a:ext uri="{9D8B030D-6E8A-4147-A177-3AD203B41FA5}">
                      <a16:colId xmlns:a16="http://schemas.microsoft.com/office/drawing/2014/main" val="2513750454"/>
                    </a:ext>
                  </a:extLst>
                </a:gridCol>
                <a:gridCol w="1613712">
                  <a:extLst>
                    <a:ext uri="{9D8B030D-6E8A-4147-A177-3AD203B41FA5}">
                      <a16:colId xmlns:a16="http://schemas.microsoft.com/office/drawing/2014/main" val="3263316054"/>
                    </a:ext>
                  </a:extLst>
                </a:gridCol>
                <a:gridCol w="489408">
                  <a:extLst>
                    <a:ext uri="{9D8B030D-6E8A-4147-A177-3AD203B41FA5}">
                      <a16:colId xmlns:a16="http://schemas.microsoft.com/office/drawing/2014/main" val="593387059"/>
                    </a:ext>
                  </a:extLst>
                </a:gridCol>
              </a:tblGrid>
              <a:tr h="426755">
                <a:tc>
                  <a:txBody>
                    <a:bodyPr/>
                    <a:lstStyle/>
                    <a:p>
                      <a:pPr algn="ctr"/>
                      <a:r>
                        <a:rPr lang="sv-SE" sz="1100" dirty="0"/>
                        <a:t>WI Title</a:t>
                      </a:r>
                    </a:p>
                  </a:txBody>
                  <a:tcPr marT="45724" marB="45724"/>
                </a:tc>
                <a:tc>
                  <a:txBody>
                    <a:bodyPr/>
                    <a:lstStyle/>
                    <a:p>
                      <a:pPr algn="ctr"/>
                      <a:r>
                        <a:rPr lang="sv-SE" sz="1100" dirty="0"/>
                        <a:t>SA3 rapporteur</a:t>
                      </a:r>
                    </a:p>
                  </a:txBody>
                  <a:tcPr marT="45724" marB="45724"/>
                </a:tc>
                <a:tc>
                  <a:txBody>
                    <a:bodyPr/>
                    <a:lstStyle/>
                    <a:p>
                      <a:pPr algn="ctr"/>
                      <a:r>
                        <a:rPr lang="sv-SE" sz="1100" dirty="0"/>
                        <a:t>WI code</a:t>
                      </a:r>
                    </a:p>
                  </a:txBody>
                  <a:tcPr marT="45724" marB="45724"/>
                </a:tc>
                <a:tc>
                  <a:txBody>
                    <a:bodyPr/>
                    <a:lstStyle/>
                    <a:p>
                      <a:pPr algn="ctr"/>
                      <a:r>
                        <a:rPr lang="sv-SE" sz="1100" dirty="0"/>
                        <a:t>Current % completion</a:t>
                      </a:r>
                    </a:p>
                  </a:txBody>
                  <a:tcPr marT="45724" marB="45724"/>
                </a:tc>
                <a:tc>
                  <a:txBody>
                    <a:bodyPr/>
                    <a:lstStyle/>
                    <a:p>
                      <a:pPr algn="ctr"/>
                      <a:r>
                        <a:rPr lang="sv-SE" sz="1100" dirty="0"/>
                        <a:t>New % completion</a:t>
                      </a:r>
                    </a:p>
                  </a:txBody>
                  <a:tcPr marT="45724" marB="45724"/>
                </a:tc>
                <a:tc>
                  <a:txBody>
                    <a:bodyPr/>
                    <a:lstStyle/>
                    <a:p>
                      <a:pPr algn="ctr"/>
                      <a:r>
                        <a:rPr lang="sv-SE" sz="1100" dirty="0"/>
                        <a:t>Current target</a:t>
                      </a:r>
                    </a:p>
                  </a:txBody>
                  <a:tcPr marT="45724" marB="45724"/>
                </a:tc>
                <a:tc>
                  <a:txBody>
                    <a:bodyPr/>
                    <a:lstStyle/>
                    <a:p>
                      <a:pPr algn="ctr"/>
                      <a:r>
                        <a:rPr lang="sv-SE" sz="1100" dirty="0"/>
                        <a:t>New target</a:t>
                      </a:r>
                    </a:p>
                  </a:txBody>
                  <a:tcPr marT="45724" marB="45724"/>
                </a:tc>
                <a:tc>
                  <a:txBody>
                    <a:bodyPr/>
                    <a:lstStyle/>
                    <a:p>
                      <a:pPr algn="ctr"/>
                      <a:r>
                        <a:rPr lang="sv-SE" sz="1100" dirty="0"/>
                        <a:t>Current WID</a:t>
                      </a:r>
                    </a:p>
                  </a:txBody>
                  <a:tcPr marT="45724" marB="45724"/>
                </a:tc>
                <a:tc>
                  <a:txBody>
                    <a:bodyPr/>
                    <a:lstStyle/>
                    <a:p>
                      <a:pPr algn="ctr"/>
                      <a:r>
                        <a:rPr lang="sv-SE" sz="1100" dirty="0"/>
                        <a:t>TR/TS</a:t>
                      </a:r>
                    </a:p>
                  </a:txBody>
                  <a:tcPr marT="45724" marB="45724"/>
                </a:tc>
                <a:tc>
                  <a:txBody>
                    <a:bodyPr/>
                    <a:lstStyle/>
                    <a:p>
                      <a:pPr algn="ctr"/>
                      <a:r>
                        <a:rPr lang="sv-SE" sz="1100" dirty="0"/>
                        <a:t>Rel</a:t>
                      </a:r>
                    </a:p>
                  </a:txBody>
                  <a:tcPr marT="45724" marB="45724"/>
                </a:tc>
                <a:extLst>
                  <a:ext uri="{0D108BD9-81ED-4DB2-BD59-A6C34878D82A}">
                    <a16:rowId xmlns:a16="http://schemas.microsoft.com/office/drawing/2014/main" val="1379591223"/>
                  </a:ext>
                </a:extLst>
              </a:tr>
              <a:tr h="370870">
                <a:tc>
                  <a:txBody>
                    <a:bodyPr/>
                    <a:lstStyle/>
                    <a:p>
                      <a:pPr marL="0" indent="-349885">
                        <a:lnSpc>
                          <a:spcPts val="1200"/>
                        </a:lnSpc>
                        <a:spcAft>
                          <a:spcPts val="0"/>
                        </a:spcAft>
                      </a:pPr>
                      <a:r>
                        <a:rPr lang="sv-SE" sz="1000" b="0">
                          <a:effectLst/>
                          <a:latin typeface="Arial" panose="020B0604020202020204" pitchFamily="34" charset="0"/>
                          <a:ea typeface="MS Mincho" panose="02020609040205080304" pitchFamily="49" charset="-128"/>
                        </a:rPr>
                        <a:t>User Plane Integrity Protection</a:t>
                      </a:r>
                      <a:endParaRPr lang="sv-SE" sz="1000" b="1">
                        <a:effectLst/>
                        <a:latin typeface="Arial" panose="020B0604020202020204" pitchFamily="34" charset="0"/>
                        <a:ea typeface="MS Mincho" panose="02020609040205080304" pitchFamily="49" charset="-128"/>
                      </a:endParaRPr>
                    </a:p>
                  </a:txBody>
                  <a:tcPr marL="17780" marR="17780" marT="17781" marB="17781">
                    <a:solidFill>
                      <a:schemeClr val="accent4">
                        <a:lumMod val="40000"/>
                        <a:lumOff val="60000"/>
                      </a:schemeClr>
                    </a:solidFill>
                  </a:tcPr>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Tim Evans</a:t>
                      </a:r>
                    </a:p>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(Vodafone)</a:t>
                      </a:r>
                      <a:endParaRPr lang="sv-SE" sz="1000" b="1" dirty="0">
                        <a:effectLst/>
                        <a:latin typeface="Arial" panose="020B0604020202020204" pitchFamily="34" charset="0"/>
                        <a:ea typeface="MS Mincho" panose="02020609040205080304" pitchFamily="49" charset="-128"/>
                      </a:endParaRPr>
                    </a:p>
                  </a:txBody>
                  <a:tcPr marL="17780" marR="17780" marT="17781" marB="17781">
                    <a:solidFill>
                      <a:schemeClr val="accent4">
                        <a:lumMod val="40000"/>
                        <a:lumOff val="60000"/>
                      </a:schemeClr>
                    </a:solidFill>
                  </a:tcPr>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FS_UP_IP_Sec</a:t>
                      </a:r>
                      <a:endParaRPr lang="sv-SE" sz="1000" b="1" dirty="0">
                        <a:effectLst/>
                        <a:latin typeface="Arial" panose="020B0604020202020204" pitchFamily="34" charset="0"/>
                        <a:ea typeface="MS Mincho" panose="02020609040205080304" pitchFamily="49" charset="-128"/>
                      </a:endParaRPr>
                    </a:p>
                  </a:txBody>
                  <a:tcPr marL="17780" marR="17780" marT="17781" marB="17781">
                    <a:solidFill>
                      <a:schemeClr val="accent4">
                        <a:lumMod val="40000"/>
                        <a:lumOff val="60000"/>
                      </a:schemeClr>
                    </a:solidFill>
                  </a:tcPr>
                </a:tc>
                <a:tc>
                  <a:txBody>
                    <a:bodyPr/>
                    <a:lstStyle/>
                    <a:p>
                      <a:pPr marL="0" indent="-349885" algn="ctr">
                        <a:lnSpc>
                          <a:spcPts val="1200"/>
                        </a:lnSpc>
                        <a:spcAft>
                          <a:spcPts val="0"/>
                        </a:spcAft>
                      </a:pPr>
                      <a:r>
                        <a:rPr lang="en-GB" sz="1000" b="0" dirty="0">
                          <a:effectLst/>
                          <a:latin typeface="Arial" panose="020B0604020202020204" pitchFamily="34" charset="0"/>
                          <a:ea typeface="MS Mincho" panose="02020609040205080304" pitchFamily="49" charset="-128"/>
                        </a:rPr>
                        <a:t>25%</a:t>
                      </a:r>
                      <a:endParaRPr lang="sv-SE" sz="1000" b="1" dirty="0">
                        <a:effectLst/>
                        <a:latin typeface="Arial" panose="020B0604020202020204" pitchFamily="34" charset="0"/>
                        <a:ea typeface="MS Mincho" panose="02020609040205080304" pitchFamily="49" charset="-128"/>
                      </a:endParaRPr>
                    </a:p>
                  </a:txBody>
                  <a:tcPr marL="17780" marR="17780" marT="17781" marB="17781">
                    <a:solidFill>
                      <a:schemeClr val="accent4">
                        <a:lumMod val="40000"/>
                        <a:lumOff val="60000"/>
                      </a:schemeClr>
                    </a:solidFill>
                  </a:tcPr>
                </a:tc>
                <a:tc>
                  <a:txBody>
                    <a:bodyPr/>
                    <a:lstStyle/>
                    <a:p>
                      <a:pPr marL="0" indent="-349885" algn="ctr">
                        <a:lnSpc>
                          <a:spcPts val="1200"/>
                        </a:lnSpc>
                        <a:spcAft>
                          <a:spcPts val="0"/>
                        </a:spcAft>
                      </a:pPr>
                      <a:r>
                        <a:rPr lang="en-GB" sz="1000" b="0" dirty="0">
                          <a:solidFill>
                            <a:srgbClr val="FF0000"/>
                          </a:solidFill>
                          <a:effectLst/>
                          <a:latin typeface="Arial" panose="020B0604020202020204" pitchFamily="34" charset="0"/>
                          <a:ea typeface="MS Mincho" panose="02020609040205080304" pitchFamily="49" charset="-128"/>
                        </a:rPr>
                        <a:t>50%</a:t>
                      </a:r>
                      <a:endParaRPr lang="sv-SE" sz="1000" b="1" dirty="0">
                        <a:solidFill>
                          <a:srgbClr val="FF0000"/>
                        </a:solidFill>
                        <a:effectLst/>
                        <a:latin typeface="Arial" panose="020B0604020202020204" pitchFamily="34" charset="0"/>
                        <a:ea typeface="MS Mincho" panose="02020609040205080304" pitchFamily="49" charset="-128"/>
                      </a:endParaRPr>
                    </a:p>
                  </a:txBody>
                  <a:tcPr marL="17780" marR="17780" marT="17781" marB="17781">
                    <a:solidFill>
                      <a:schemeClr val="accent4">
                        <a:lumMod val="40000"/>
                        <a:lumOff val="60000"/>
                      </a:schemeClr>
                    </a:solidFill>
                  </a:tcPr>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Sep 19</a:t>
                      </a:r>
                      <a:endParaRPr lang="sv-SE" sz="1000" b="1" dirty="0">
                        <a:effectLst/>
                        <a:latin typeface="Arial" panose="020B0604020202020204" pitchFamily="34" charset="0"/>
                        <a:ea typeface="MS Mincho" panose="02020609040205080304" pitchFamily="49" charset="-128"/>
                      </a:endParaRPr>
                    </a:p>
                  </a:txBody>
                  <a:tcPr marL="17780" marR="17780" marT="17781" marB="17781">
                    <a:solidFill>
                      <a:schemeClr val="accent4">
                        <a:lumMod val="40000"/>
                        <a:lumOff val="60000"/>
                      </a:schemeClr>
                    </a:solidFill>
                  </a:tcPr>
                </a:tc>
                <a:tc>
                  <a:txBody>
                    <a:bodyPr/>
                    <a:lstStyle/>
                    <a:p>
                      <a:pPr marL="0" indent="-349885" algn="ctr">
                        <a:lnSpc>
                          <a:spcPts val="1200"/>
                        </a:lnSpc>
                        <a:spcAft>
                          <a:spcPts val="0"/>
                        </a:spcAft>
                      </a:pPr>
                      <a:r>
                        <a:rPr lang="sv-SE" sz="1000" b="0" dirty="0">
                          <a:solidFill>
                            <a:srgbClr val="FF0000"/>
                          </a:solidFill>
                          <a:effectLst/>
                          <a:latin typeface="Arial" panose="020B0604020202020204" pitchFamily="34" charset="0"/>
                          <a:ea typeface="MS Mincho" panose="02020609040205080304" pitchFamily="49" charset="-128"/>
                        </a:rPr>
                        <a:t>Dec 19 </a:t>
                      </a:r>
                      <a:endParaRPr lang="sv-SE" sz="1000" b="1" dirty="0">
                        <a:solidFill>
                          <a:srgbClr val="FF0000"/>
                        </a:solidFill>
                        <a:effectLst/>
                        <a:latin typeface="Arial" panose="020B0604020202020204" pitchFamily="34" charset="0"/>
                        <a:ea typeface="MS Mincho" panose="02020609040205080304" pitchFamily="49" charset="-128"/>
                      </a:endParaRPr>
                    </a:p>
                  </a:txBody>
                  <a:tcPr marL="17780" marR="17780" marT="17781" marB="17781">
                    <a:solidFill>
                      <a:schemeClr val="accent4">
                        <a:lumMod val="40000"/>
                        <a:lumOff val="60000"/>
                      </a:schemeClr>
                    </a:solidFill>
                  </a:tcPr>
                </a:tc>
                <a:tc>
                  <a:txBody>
                    <a:bodyPr/>
                    <a:lstStyle/>
                    <a:p>
                      <a:pPr marL="0" indent="-349885" algn="ctr">
                        <a:lnSpc>
                          <a:spcPts val="1200"/>
                        </a:lnSpc>
                        <a:spcAft>
                          <a:spcPts val="0"/>
                        </a:spcAft>
                      </a:pPr>
                      <a:r>
                        <a:rPr lang="sv-SE" sz="1000" b="0">
                          <a:effectLst/>
                          <a:latin typeface="Arial" panose="020B0604020202020204" pitchFamily="34" charset="0"/>
                          <a:ea typeface="MS Mincho" panose="02020609040205080304" pitchFamily="49" charset="-128"/>
                        </a:rPr>
                        <a:t>SP-181035</a:t>
                      </a:r>
                      <a:endParaRPr lang="sv-SE" sz="1000" b="1">
                        <a:effectLst/>
                        <a:latin typeface="Arial" panose="020B0604020202020204" pitchFamily="34" charset="0"/>
                        <a:ea typeface="MS Mincho" panose="02020609040205080304" pitchFamily="49" charset="-128"/>
                      </a:endParaRPr>
                    </a:p>
                  </a:txBody>
                  <a:tcPr marL="17780" marR="17780" marT="17781" marB="17781">
                    <a:solidFill>
                      <a:schemeClr val="accent4">
                        <a:lumMod val="40000"/>
                        <a:lumOff val="60000"/>
                      </a:schemeClr>
                    </a:solidFill>
                  </a:tcPr>
                </a:tc>
                <a:tc>
                  <a:txBody>
                    <a:bodyPr/>
                    <a:lstStyle/>
                    <a:p>
                      <a:pPr marL="0" indent="-349885" algn="ctr">
                        <a:lnSpc>
                          <a:spcPts val="1200"/>
                        </a:lnSpc>
                        <a:spcAft>
                          <a:spcPts val="0"/>
                        </a:spcAft>
                      </a:pPr>
                      <a:r>
                        <a:rPr lang="sv-SE" sz="1000" b="0">
                          <a:effectLst/>
                          <a:latin typeface="Arial" panose="020B0604020202020204" pitchFamily="34" charset="0"/>
                          <a:ea typeface="MS Mincho" panose="02020609040205080304" pitchFamily="49" charset="-128"/>
                        </a:rPr>
                        <a:t>TR 33.853</a:t>
                      </a:r>
                      <a:endParaRPr lang="sv-SE" sz="1000" b="1">
                        <a:effectLst/>
                        <a:latin typeface="Arial" panose="020B0604020202020204" pitchFamily="34" charset="0"/>
                        <a:ea typeface="MS Mincho" panose="02020609040205080304" pitchFamily="49" charset="-128"/>
                      </a:endParaRPr>
                    </a:p>
                  </a:txBody>
                  <a:tcPr marL="17780" marR="17780" marT="17781" marB="17781">
                    <a:solidFill>
                      <a:schemeClr val="accent4">
                        <a:lumMod val="40000"/>
                        <a:lumOff val="60000"/>
                      </a:schemeClr>
                    </a:solidFill>
                  </a:tcPr>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16</a:t>
                      </a:r>
                      <a:endParaRPr lang="sv-SE" sz="1000" b="1" dirty="0">
                        <a:effectLst/>
                        <a:latin typeface="Arial" panose="020B0604020202020204" pitchFamily="34" charset="0"/>
                        <a:ea typeface="MS Mincho" panose="02020609040205080304" pitchFamily="49" charset="-128"/>
                      </a:endParaRPr>
                    </a:p>
                  </a:txBody>
                  <a:tcPr marL="17780" marR="17780" marT="17781" marB="17781">
                    <a:solidFill>
                      <a:schemeClr val="accent4">
                        <a:lumMod val="40000"/>
                        <a:lumOff val="60000"/>
                      </a:schemeClr>
                    </a:solidFill>
                  </a:tcPr>
                </a:tc>
                <a:extLst>
                  <a:ext uri="{0D108BD9-81ED-4DB2-BD59-A6C34878D82A}">
                    <a16:rowId xmlns:a16="http://schemas.microsoft.com/office/drawing/2014/main" val="4009696696"/>
                  </a:ext>
                </a:extLst>
              </a:tr>
              <a:tr h="370870">
                <a:tc>
                  <a:txBody>
                    <a:bodyPr/>
                    <a:lstStyle/>
                    <a:p>
                      <a:pPr marL="0" indent="-349885">
                        <a:lnSpc>
                          <a:spcPts val="1200"/>
                        </a:lnSpc>
                        <a:spcAft>
                          <a:spcPts val="0"/>
                        </a:spcAft>
                      </a:pPr>
                      <a:r>
                        <a:rPr lang="sv-SE" sz="1000" b="0" dirty="0">
                          <a:effectLst/>
                          <a:latin typeface="Arial" panose="020B0604020202020204" pitchFamily="34" charset="0"/>
                          <a:ea typeface="MS Mincho" panose="02020609040205080304" pitchFamily="49" charset="-128"/>
                        </a:rPr>
                        <a:t>Study on Security Impacts of Virtualisation</a:t>
                      </a:r>
                      <a:endParaRPr lang="sv-SE" sz="1000" b="1" dirty="0">
                        <a:effectLst/>
                        <a:latin typeface="Arial" panose="020B0604020202020204" pitchFamily="34" charset="0"/>
                        <a:ea typeface="MS Mincho" panose="02020609040205080304" pitchFamily="49" charset="-128"/>
                      </a:endParaRPr>
                    </a:p>
                  </a:txBody>
                  <a:tcPr marL="17780" marR="17780" marT="17781" marB="17781">
                    <a:solidFill>
                      <a:schemeClr val="accent4">
                        <a:lumMod val="40000"/>
                        <a:lumOff val="60000"/>
                      </a:schemeClr>
                    </a:solidFill>
                  </a:tcPr>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Alex Leadbeater</a:t>
                      </a:r>
                    </a:p>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(BT)</a:t>
                      </a:r>
                      <a:endParaRPr lang="sv-SE" sz="1000" b="1" dirty="0">
                        <a:effectLst/>
                        <a:latin typeface="Arial" panose="020B0604020202020204" pitchFamily="34" charset="0"/>
                        <a:ea typeface="MS Mincho" panose="02020609040205080304" pitchFamily="49" charset="-128"/>
                      </a:endParaRPr>
                    </a:p>
                  </a:txBody>
                  <a:tcPr marL="17780" marR="17780" marT="17781" marB="17781">
                    <a:solidFill>
                      <a:schemeClr val="accent4">
                        <a:lumMod val="40000"/>
                        <a:lumOff val="60000"/>
                      </a:schemeClr>
                    </a:solidFill>
                  </a:tcPr>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FS_SIV</a:t>
                      </a:r>
                      <a:endParaRPr lang="sv-SE" sz="1000" b="1" dirty="0">
                        <a:effectLst/>
                        <a:latin typeface="Arial" panose="020B0604020202020204" pitchFamily="34" charset="0"/>
                        <a:ea typeface="MS Mincho" panose="02020609040205080304" pitchFamily="49" charset="-128"/>
                      </a:endParaRPr>
                    </a:p>
                  </a:txBody>
                  <a:tcPr marL="17780" marR="17780" marT="17781" marB="17781">
                    <a:solidFill>
                      <a:schemeClr val="accent4">
                        <a:lumMod val="40000"/>
                        <a:lumOff val="60000"/>
                      </a:schemeClr>
                    </a:solidFill>
                  </a:tcPr>
                </a:tc>
                <a:tc>
                  <a:txBody>
                    <a:bodyPr/>
                    <a:lstStyle/>
                    <a:p>
                      <a:pPr marL="0" indent="-349885" algn="ctr">
                        <a:lnSpc>
                          <a:spcPts val="1200"/>
                        </a:lnSpc>
                        <a:spcAft>
                          <a:spcPts val="0"/>
                        </a:spcAft>
                      </a:pPr>
                      <a:r>
                        <a:rPr lang="en-GB" sz="1000" b="0" dirty="0">
                          <a:effectLst/>
                          <a:latin typeface="Arial" panose="020B0604020202020204" pitchFamily="34" charset="0"/>
                          <a:ea typeface="MS Mincho" panose="02020609040205080304" pitchFamily="49" charset="-128"/>
                        </a:rPr>
                        <a:t>10%</a:t>
                      </a:r>
                      <a:endParaRPr lang="sv-SE" sz="1000" b="1" dirty="0">
                        <a:effectLst/>
                        <a:latin typeface="Arial" panose="020B0604020202020204" pitchFamily="34" charset="0"/>
                        <a:ea typeface="MS Mincho" panose="02020609040205080304" pitchFamily="49" charset="-128"/>
                      </a:endParaRPr>
                    </a:p>
                  </a:txBody>
                  <a:tcPr marL="17780" marR="17780" marT="17781" marB="17781">
                    <a:solidFill>
                      <a:schemeClr val="accent4">
                        <a:lumMod val="40000"/>
                        <a:lumOff val="60000"/>
                      </a:schemeClr>
                    </a:solidFill>
                  </a:tcPr>
                </a:tc>
                <a:tc>
                  <a:txBody>
                    <a:bodyPr/>
                    <a:lstStyle/>
                    <a:p>
                      <a:pPr marL="0" indent="-349885" algn="ctr">
                        <a:lnSpc>
                          <a:spcPts val="1200"/>
                        </a:lnSpc>
                        <a:spcAft>
                          <a:spcPts val="0"/>
                        </a:spcAft>
                      </a:pPr>
                      <a:r>
                        <a:rPr lang="en-GB" sz="1000" b="0" dirty="0">
                          <a:solidFill>
                            <a:srgbClr val="FF0000"/>
                          </a:solidFill>
                          <a:effectLst/>
                          <a:latin typeface="Arial" panose="020B0604020202020204" pitchFamily="34" charset="0"/>
                          <a:ea typeface="MS Mincho" panose="02020609040205080304" pitchFamily="49" charset="-128"/>
                        </a:rPr>
                        <a:t>12%</a:t>
                      </a:r>
                      <a:endParaRPr lang="sv-SE" sz="1000" b="1" dirty="0">
                        <a:solidFill>
                          <a:srgbClr val="FF0000"/>
                        </a:solidFill>
                        <a:effectLst/>
                        <a:latin typeface="Arial" panose="020B0604020202020204" pitchFamily="34" charset="0"/>
                        <a:ea typeface="MS Mincho" panose="02020609040205080304" pitchFamily="49" charset="-128"/>
                      </a:endParaRPr>
                    </a:p>
                  </a:txBody>
                  <a:tcPr marL="17780" marR="17780" marT="17781" marB="17781">
                    <a:solidFill>
                      <a:schemeClr val="accent4">
                        <a:lumMod val="40000"/>
                        <a:lumOff val="60000"/>
                      </a:schemeClr>
                    </a:solidFill>
                  </a:tcPr>
                </a:tc>
                <a:tc>
                  <a:txBody>
                    <a:bodyPr/>
                    <a:lstStyle/>
                    <a:p>
                      <a:pPr marL="0" indent="-349885" algn="ctr">
                        <a:lnSpc>
                          <a:spcPts val="1200"/>
                        </a:lnSpc>
                        <a:spcAft>
                          <a:spcPts val="0"/>
                        </a:spcAft>
                      </a:pPr>
                      <a:r>
                        <a:rPr lang="sv-SE" sz="1000" b="0">
                          <a:effectLst/>
                          <a:latin typeface="Arial" panose="020B0604020202020204" pitchFamily="34" charset="0"/>
                          <a:ea typeface="MS Mincho" panose="02020609040205080304" pitchFamily="49" charset="-128"/>
                        </a:rPr>
                        <a:t>Sep 19</a:t>
                      </a:r>
                      <a:endParaRPr lang="sv-SE" sz="1000" b="1">
                        <a:effectLst/>
                        <a:latin typeface="Arial" panose="020B0604020202020204" pitchFamily="34" charset="0"/>
                        <a:ea typeface="MS Mincho" panose="02020609040205080304" pitchFamily="49" charset="-128"/>
                      </a:endParaRPr>
                    </a:p>
                  </a:txBody>
                  <a:tcPr marL="17780" marR="17780" marT="17781" marB="17781">
                    <a:solidFill>
                      <a:schemeClr val="accent4">
                        <a:lumMod val="40000"/>
                        <a:lumOff val="60000"/>
                      </a:schemeClr>
                    </a:solidFill>
                  </a:tcPr>
                </a:tc>
                <a:tc>
                  <a:txBody>
                    <a:bodyPr/>
                    <a:lstStyle/>
                    <a:p>
                      <a:pPr marL="0" indent="-349885" algn="ctr">
                        <a:lnSpc>
                          <a:spcPts val="1200"/>
                        </a:lnSpc>
                        <a:spcAft>
                          <a:spcPts val="0"/>
                        </a:spcAft>
                      </a:pPr>
                      <a:r>
                        <a:rPr lang="sv-SE" sz="1000" b="0" dirty="0">
                          <a:solidFill>
                            <a:srgbClr val="FF0000"/>
                          </a:solidFill>
                          <a:effectLst/>
                          <a:latin typeface="Arial" panose="020B0604020202020204" pitchFamily="34" charset="0"/>
                          <a:ea typeface="MS Mincho" panose="02020609040205080304" pitchFamily="49" charset="-128"/>
                        </a:rPr>
                        <a:t>Dec 19</a:t>
                      </a:r>
                      <a:r>
                        <a:rPr lang="sv-SE" sz="1000" b="0" dirty="0">
                          <a:effectLst/>
                          <a:latin typeface="Arial" panose="020B0604020202020204" pitchFamily="34" charset="0"/>
                          <a:ea typeface="MS Mincho" panose="02020609040205080304" pitchFamily="49" charset="-128"/>
                        </a:rPr>
                        <a:t> </a:t>
                      </a:r>
                      <a:endParaRPr lang="sv-SE" sz="1000" b="1" dirty="0">
                        <a:effectLst/>
                        <a:latin typeface="Arial" panose="020B0604020202020204" pitchFamily="34" charset="0"/>
                        <a:ea typeface="MS Mincho" panose="02020609040205080304" pitchFamily="49" charset="-128"/>
                      </a:endParaRPr>
                    </a:p>
                  </a:txBody>
                  <a:tcPr marL="17780" marR="17780" marT="17781" marB="17781">
                    <a:solidFill>
                      <a:schemeClr val="accent4">
                        <a:lumMod val="40000"/>
                        <a:lumOff val="60000"/>
                      </a:schemeClr>
                    </a:solidFill>
                  </a:tcPr>
                </a:tc>
                <a:tc>
                  <a:txBody>
                    <a:bodyPr/>
                    <a:lstStyle/>
                    <a:p>
                      <a:pPr marL="0" indent="-349885" algn="ctr">
                        <a:lnSpc>
                          <a:spcPts val="1200"/>
                        </a:lnSpc>
                        <a:spcAft>
                          <a:spcPts val="0"/>
                        </a:spcAft>
                      </a:pPr>
                      <a:r>
                        <a:rPr lang="sv-SE" sz="1000" b="0">
                          <a:effectLst/>
                          <a:latin typeface="Arial" panose="020B0604020202020204" pitchFamily="34" charset="0"/>
                          <a:ea typeface="MS Mincho" panose="02020609040205080304" pitchFamily="49" charset="-128"/>
                        </a:rPr>
                        <a:t>SP‑181236</a:t>
                      </a:r>
                      <a:endParaRPr lang="sv-SE" sz="1000" b="1">
                        <a:effectLst/>
                        <a:latin typeface="Arial" panose="020B0604020202020204" pitchFamily="34" charset="0"/>
                        <a:ea typeface="MS Mincho" panose="02020609040205080304" pitchFamily="49" charset="-128"/>
                      </a:endParaRPr>
                    </a:p>
                  </a:txBody>
                  <a:tcPr marL="17780" marR="17780" marT="17781" marB="17781">
                    <a:solidFill>
                      <a:schemeClr val="accent4">
                        <a:lumMod val="40000"/>
                        <a:lumOff val="60000"/>
                      </a:schemeClr>
                    </a:solidFill>
                  </a:tcPr>
                </a:tc>
                <a:tc>
                  <a:txBody>
                    <a:bodyPr/>
                    <a:lstStyle/>
                    <a:p>
                      <a:pPr marL="0" indent="-349885" algn="ctr">
                        <a:lnSpc>
                          <a:spcPts val="1200"/>
                        </a:lnSpc>
                        <a:spcAft>
                          <a:spcPts val="0"/>
                        </a:spcAft>
                      </a:pPr>
                      <a:r>
                        <a:rPr lang="en-GB" sz="1000" b="0">
                          <a:effectLst/>
                          <a:latin typeface="Arial" panose="020B0604020202020204" pitchFamily="34" charset="0"/>
                          <a:ea typeface="MS Mincho" panose="02020609040205080304" pitchFamily="49" charset="-128"/>
                        </a:rPr>
                        <a:t>TR 33.848</a:t>
                      </a:r>
                      <a:endParaRPr lang="sv-SE" sz="1000" b="1">
                        <a:effectLst/>
                        <a:latin typeface="Arial" panose="020B0604020202020204" pitchFamily="34" charset="0"/>
                        <a:ea typeface="MS Mincho" panose="02020609040205080304" pitchFamily="49" charset="-128"/>
                      </a:endParaRPr>
                    </a:p>
                  </a:txBody>
                  <a:tcPr marL="17780" marR="17780" marT="17781" marB="17781">
                    <a:solidFill>
                      <a:schemeClr val="accent4">
                        <a:lumMod val="40000"/>
                        <a:lumOff val="60000"/>
                      </a:schemeClr>
                    </a:solidFill>
                  </a:tcPr>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16</a:t>
                      </a:r>
                      <a:endParaRPr lang="sv-SE" sz="1000" b="1" dirty="0">
                        <a:effectLst/>
                        <a:latin typeface="Arial" panose="020B0604020202020204" pitchFamily="34" charset="0"/>
                        <a:ea typeface="MS Mincho" panose="02020609040205080304" pitchFamily="49" charset="-128"/>
                      </a:endParaRPr>
                    </a:p>
                  </a:txBody>
                  <a:tcPr marL="17780" marR="17780" marT="17781" marB="17781">
                    <a:solidFill>
                      <a:schemeClr val="accent4">
                        <a:lumMod val="40000"/>
                        <a:lumOff val="60000"/>
                      </a:schemeClr>
                    </a:solidFill>
                  </a:tcPr>
                </a:tc>
                <a:extLst>
                  <a:ext uri="{0D108BD9-81ED-4DB2-BD59-A6C34878D82A}">
                    <a16:rowId xmlns:a16="http://schemas.microsoft.com/office/drawing/2014/main" val="163315320"/>
                  </a:ext>
                </a:extLst>
              </a:tr>
              <a:tr h="492800">
                <a:tc>
                  <a:txBody>
                    <a:bodyPr/>
                    <a:lstStyle/>
                    <a:p>
                      <a:pPr marL="0" indent="-349885">
                        <a:lnSpc>
                          <a:spcPts val="1200"/>
                        </a:lnSpc>
                        <a:spcAft>
                          <a:spcPts val="0"/>
                        </a:spcAft>
                      </a:pPr>
                      <a:r>
                        <a:rPr lang="sv-SE" sz="1000" b="0" dirty="0">
                          <a:effectLst/>
                          <a:latin typeface="Arial" panose="020B0604020202020204" pitchFamily="34" charset="0"/>
                          <a:ea typeface="MS Mincho" panose="02020609040205080304" pitchFamily="49" charset="-128"/>
                        </a:rPr>
                        <a:t>Security aspects of single radio voice continuity from 5GS to UTRAN</a:t>
                      </a:r>
                      <a:endParaRPr lang="sv-SE" sz="1000" b="1" dirty="0">
                        <a:effectLst/>
                        <a:latin typeface="Arial" panose="020B0604020202020204" pitchFamily="34" charset="0"/>
                        <a:ea typeface="MS Mincho" panose="02020609040205080304" pitchFamily="49" charset="-128"/>
                      </a:endParaRPr>
                    </a:p>
                  </a:txBody>
                  <a:tcPr marL="17780" marR="17780" marT="17781" marB="17781">
                    <a:solidFill>
                      <a:schemeClr val="accent6">
                        <a:lumMod val="40000"/>
                        <a:lumOff val="60000"/>
                      </a:schemeClr>
                    </a:solidFill>
                  </a:tcPr>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Feng Gao</a:t>
                      </a:r>
                    </a:p>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(China Unicom)</a:t>
                      </a:r>
                      <a:endParaRPr lang="sv-SE" sz="1000" b="1" dirty="0">
                        <a:effectLst/>
                        <a:latin typeface="Arial" panose="020B0604020202020204" pitchFamily="34" charset="0"/>
                        <a:ea typeface="MS Mincho" panose="02020609040205080304" pitchFamily="49" charset="-128"/>
                      </a:endParaRPr>
                    </a:p>
                  </a:txBody>
                  <a:tcPr marL="17780" marR="17780" marT="17781" marB="17781">
                    <a:solidFill>
                      <a:schemeClr val="accent6">
                        <a:lumMod val="40000"/>
                        <a:lumOff val="60000"/>
                      </a:schemeClr>
                    </a:solidFill>
                  </a:tcPr>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5GS_UTRAN_SEC</a:t>
                      </a:r>
                      <a:endParaRPr lang="sv-SE" sz="1000" b="1" dirty="0">
                        <a:effectLst/>
                        <a:latin typeface="Arial" panose="020B0604020202020204" pitchFamily="34" charset="0"/>
                        <a:ea typeface="MS Mincho" panose="02020609040205080304" pitchFamily="49" charset="-128"/>
                      </a:endParaRPr>
                    </a:p>
                  </a:txBody>
                  <a:tcPr marL="17780" marR="17780" marT="17781" marB="17781">
                    <a:solidFill>
                      <a:schemeClr val="accent6">
                        <a:lumMod val="40000"/>
                        <a:lumOff val="60000"/>
                      </a:schemeClr>
                    </a:solidFill>
                  </a:tcPr>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20%</a:t>
                      </a:r>
                      <a:endParaRPr lang="sv-SE" sz="1000" b="1" dirty="0">
                        <a:effectLst/>
                        <a:latin typeface="Arial" panose="020B0604020202020204" pitchFamily="34" charset="0"/>
                        <a:ea typeface="MS Mincho" panose="02020609040205080304" pitchFamily="49" charset="-128"/>
                      </a:endParaRPr>
                    </a:p>
                  </a:txBody>
                  <a:tcPr marL="17780" marR="17780" marT="17781" marB="17781">
                    <a:solidFill>
                      <a:schemeClr val="accent6">
                        <a:lumMod val="40000"/>
                        <a:lumOff val="60000"/>
                      </a:schemeClr>
                    </a:solidFill>
                  </a:tcPr>
                </a:tc>
                <a:tc>
                  <a:txBody>
                    <a:bodyPr/>
                    <a:lstStyle/>
                    <a:p>
                      <a:pPr marL="0" indent="-349885" algn="ctr">
                        <a:lnSpc>
                          <a:spcPts val="1200"/>
                        </a:lnSpc>
                        <a:spcAft>
                          <a:spcPts val="0"/>
                        </a:spcAft>
                      </a:pPr>
                      <a:r>
                        <a:rPr lang="en-GB" sz="1000" b="0" dirty="0">
                          <a:solidFill>
                            <a:srgbClr val="FF0000"/>
                          </a:solidFill>
                          <a:effectLst/>
                          <a:latin typeface="Arial" panose="020B0604020202020204" pitchFamily="34" charset="0"/>
                          <a:ea typeface="MS Mincho" panose="02020609040205080304" pitchFamily="49" charset="-128"/>
                        </a:rPr>
                        <a:t>100%</a:t>
                      </a:r>
                      <a:endParaRPr lang="sv-SE" sz="1000" b="1" dirty="0">
                        <a:solidFill>
                          <a:srgbClr val="FF0000"/>
                        </a:solidFill>
                        <a:effectLst/>
                        <a:latin typeface="Arial" panose="020B0604020202020204" pitchFamily="34" charset="0"/>
                        <a:ea typeface="MS Mincho" panose="02020609040205080304" pitchFamily="49" charset="-128"/>
                      </a:endParaRPr>
                    </a:p>
                  </a:txBody>
                  <a:tcPr marL="17780" marR="17780" marT="17781" marB="17781">
                    <a:solidFill>
                      <a:schemeClr val="accent6">
                        <a:lumMod val="40000"/>
                        <a:lumOff val="60000"/>
                      </a:schemeClr>
                    </a:solidFill>
                  </a:tcPr>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Dec 2019</a:t>
                      </a:r>
                      <a:endParaRPr lang="sv-SE" sz="1000" b="1" dirty="0">
                        <a:effectLst/>
                        <a:latin typeface="Arial" panose="020B0604020202020204" pitchFamily="34" charset="0"/>
                        <a:ea typeface="MS Mincho" panose="02020609040205080304" pitchFamily="49" charset="-128"/>
                      </a:endParaRPr>
                    </a:p>
                  </a:txBody>
                  <a:tcPr marL="17780" marR="17780" marT="17781" marB="17781">
                    <a:solidFill>
                      <a:schemeClr val="accent6">
                        <a:lumMod val="40000"/>
                        <a:lumOff val="60000"/>
                      </a:schemeClr>
                    </a:solidFill>
                  </a:tcPr>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 </a:t>
                      </a:r>
                      <a:endParaRPr lang="sv-SE" sz="1000" b="1" dirty="0">
                        <a:effectLst/>
                        <a:latin typeface="Arial" panose="020B0604020202020204" pitchFamily="34" charset="0"/>
                        <a:ea typeface="MS Mincho" panose="02020609040205080304" pitchFamily="49" charset="-128"/>
                      </a:endParaRPr>
                    </a:p>
                  </a:txBody>
                  <a:tcPr marL="17780" marR="17780" marT="17781" marB="17781">
                    <a:solidFill>
                      <a:schemeClr val="accent6">
                        <a:lumMod val="40000"/>
                        <a:lumOff val="60000"/>
                      </a:schemeClr>
                    </a:solidFill>
                  </a:tcPr>
                </a:tc>
                <a:tc>
                  <a:txBody>
                    <a:bodyPr/>
                    <a:lstStyle/>
                    <a:p>
                      <a:pPr marL="0" indent="-349885" algn="ctr">
                        <a:lnSpc>
                          <a:spcPts val="1200"/>
                        </a:lnSpc>
                        <a:spcAft>
                          <a:spcPts val="0"/>
                        </a:spcAft>
                      </a:pPr>
                      <a:r>
                        <a:rPr lang="sv-SE" sz="1000" b="0">
                          <a:effectLst/>
                          <a:latin typeface="Arial" panose="020B0604020202020204" pitchFamily="34" charset="0"/>
                          <a:ea typeface="MS Mincho" panose="02020609040205080304" pitchFamily="49" charset="-128"/>
                        </a:rPr>
                        <a:t>SP-181037</a:t>
                      </a:r>
                      <a:endParaRPr lang="sv-SE" sz="1000" b="1">
                        <a:effectLst/>
                        <a:latin typeface="Arial" panose="020B0604020202020204" pitchFamily="34" charset="0"/>
                        <a:ea typeface="MS Mincho" panose="02020609040205080304" pitchFamily="49" charset="-128"/>
                      </a:endParaRPr>
                    </a:p>
                  </a:txBody>
                  <a:tcPr marL="17780" marR="17780" marT="17781" marB="17781">
                    <a:solidFill>
                      <a:schemeClr val="accent6">
                        <a:lumMod val="40000"/>
                        <a:lumOff val="60000"/>
                      </a:schemeClr>
                    </a:solidFill>
                  </a:tcPr>
                </a:tc>
                <a:tc>
                  <a:txBody>
                    <a:bodyPr/>
                    <a:lstStyle/>
                    <a:p>
                      <a:pPr marL="0" indent="-349885" algn="ctr">
                        <a:lnSpc>
                          <a:spcPts val="1200"/>
                        </a:lnSpc>
                        <a:spcAft>
                          <a:spcPts val="0"/>
                        </a:spcAft>
                      </a:pPr>
                      <a:r>
                        <a:rPr lang="sv-SE" sz="1000" b="0">
                          <a:effectLst/>
                          <a:latin typeface="Arial" panose="020B0604020202020204" pitchFamily="34" charset="0"/>
                          <a:ea typeface="MS Mincho" panose="02020609040205080304" pitchFamily="49" charset="-128"/>
                        </a:rPr>
                        <a:t>CRs to 33.501</a:t>
                      </a:r>
                      <a:endParaRPr lang="sv-SE" sz="1000" b="1">
                        <a:effectLst/>
                        <a:latin typeface="Arial" panose="020B0604020202020204" pitchFamily="34" charset="0"/>
                        <a:ea typeface="MS Mincho" panose="02020609040205080304" pitchFamily="49" charset="-128"/>
                      </a:endParaRPr>
                    </a:p>
                  </a:txBody>
                  <a:tcPr marL="17780" marR="17780" marT="17781" marB="17781">
                    <a:solidFill>
                      <a:schemeClr val="accent6">
                        <a:lumMod val="40000"/>
                        <a:lumOff val="60000"/>
                      </a:schemeClr>
                    </a:solidFill>
                  </a:tcPr>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16</a:t>
                      </a:r>
                      <a:endParaRPr lang="sv-SE" sz="1000" b="1" dirty="0">
                        <a:effectLst/>
                        <a:latin typeface="Arial" panose="020B0604020202020204" pitchFamily="34" charset="0"/>
                        <a:ea typeface="MS Mincho" panose="02020609040205080304" pitchFamily="49" charset="-128"/>
                      </a:endParaRPr>
                    </a:p>
                  </a:txBody>
                  <a:tcPr marL="17780" marR="17780" marT="17781" marB="17781">
                    <a:solidFill>
                      <a:schemeClr val="accent6">
                        <a:lumMod val="40000"/>
                        <a:lumOff val="60000"/>
                      </a:schemeClr>
                    </a:solidFill>
                  </a:tcPr>
                </a:tc>
                <a:extLst>
                  <a:ext uri="{0D108BD9-81ED-4DB2-BD59-A6C34878D82A}">
                    <a16:rowId xmlns:a16="http://schemas.microsoft.com/office/drawing/2014/main" val="1126446884"/>
                  </a:ext>
                </a:extLst>
              </a:tr>
              <a:tr h="370870">
                <a:tc>
                  <a:txBody>
                    <a:bodyPr/>
                    <a:lstStyle/>
                    <a:p>
                      <a:pPr marL="0" indent="-349885">
                        <a:lnSpc>
                          <a:spcPts val="1200"/>
                        </a:lnSpc>
                        <a:spcAft>
                          <a:spcPts val="0"/>
                        </a:spcAft>
                      </a:pPr>
                      <a:r>
                        <a:rPr lang="sv-SE" sz="1000" b="0" dirty="0">
                          <a:effectLst/>
                          <a:latin typeface="Arial" panose="020B0604020202020204" pitchFamily="34" charset="0"/>
                          <a:ea typeface="MS Mincho" panose="02020609040205080304" pitchFamily="49" charset="-128"/>
                        </a:rPr>
                        <a:t>Study on LTKUP Detailed solutions</a:t>
                      </a:r>
                      <a:endParaRPr lang="sv-SE" sz="1000" b="1" dirty="0">
                        <a:effectLst/>
                        <a:latin typeface="Arial" panose="020B0604020202020204" pitchFamily="34" charset="0"/>
                        <a:ea typeface="MS Mincho" panose="02020609040205080304" pitchFamily="49" charset="-128"/>
                      </a:endParaRPr>
                    </a:p>
                  </a:txBody>
                  <a:tcPr marL="17780" marR="17780" marT="17781" marB="17781"/>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Tim Evans</a:t>
                      </a:r>
                    </a:p>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(Vodafone)</a:t>
                      </a:r>
                      <a:endParaRPr lang="sv-SE" sz="1000" b="1" dirty="0">
                        <a:effectLst/>
                        <a:latin typeface="Arial" panose="020B0604020202020204" pitchFamily="34" charset="0"/>
                        <a:ea typeface="MS Mincho" panose="02020609040205080304" pitchFamily="49" charset="-128"/>
                      </a:endParaRPr>
                    </a:p>
                  </a:txBody>
                  <a:tcPr marL="17780" marR="17780" marT="17781" marB="17781"/>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FS_LTKUP_Detail</a:t>
                      </a:r>
                      <a:endParaRPr lang="sv-SE" sz="1000" b="1" dirty="0">
                        <a:effectLst/>
                        <a:latin typeface="Arial" panose="020B0604020202020204" pitchFamily="34" charset="0"/>
                        <a:ea typeface="MS Mincho" panose="02020609040205080304" pitchFamily="49" charset="-128"/>
                      </a:endParaRPr>
                    </a:p>
                  </a:txBody>
                  <a:tcPr marL="17780" marR="17780" marT="17781" marB="17781"/>
                </a:tc>
                <a:tc>
                  <a:txBody>
                    <a:bodyPr/>
                    <a:lstStyle/>
                    <a:p>
                      <a:pPr marL="0" indent="-349885" algn="ctr">
                        <a:lnSpc>
                          <a:spcPts val="1200"/>
                        </a:lnSpc>
                        <a:spcAft>
                          <a:spcPts val="0"/>
                        </a:spcAft>
                      </a:pPr>
                      <a:r>
                        <a:rPr lang="en-GB" sz="1000" b="0" dirty="0">
                          <a:effectLst/>
                          <a:latin typeface="Arial" panose="020B0604020202020204" pitchFamily="34" charset="0"/>
                          <a:ea typeface="MS Mincho" panose="02020609040205080304" pitchFamily="49" charset="-128"/>
                        </a:rPr>
                        <a:t>60%</a:t>
                      </a:r>
                      <a:endParaRPr lang="sv-SE" sz="1000" b="1" dirty="0">
                        <a:effectLst/>
                        <a:latin typeface="Arial" panose="020B0604020202020204" pitchFamily="34" charset="0"/>
                        <a:ea typeface="MS Mincho" panose="02020609040205080304" pitchFamily="49" charset="-128"/>
                      </a:endParaRPr>
                    </a:p>
                  </a:txBody>
                  <a:tcPr marL="17780" marR="17780" marT="17781" marB="17781"/>
                </a:tc>
                <a:tc>
                  <a:txBody>
                    <a:bodyPr/>
                    <a:lstStyle/>
                    <a:p>
                      <a:pPr marL="0" indent="-349885" algn="ctr">
                        <a:lnSpc>
                          <a:spcPts val="1200"/>
                        </a:lnSpc>
                        <a:spcAft>
                          <a:spcPts val="0"/>
                        </a:spcAft>
                      </a:pPr>
                      <a:r>
                        <a:rPr lang="en-GB" sz="1000" b="0" dirty="0">
                          <a:effectLst/>
                          <a:latin typeface="Arial" panose="020B0604020202020204" pitchFamily="34" charset="0"/>
                          <a:ea typeface="MS Mincho" panose="02020609040205080304" pitchFamily="49" charset="-128"/>
                        </a:rPr>
                        <a:t>60%</a:t>
                      </a:r>
                      <a:endParaRPr lang="sv-SE" sz="1000" b="1" dirty="0">
                        <a:effectLst/>
                        <a:latin typeface="Arial" panose="020B0604020202020204" pitchFamily="34" charset="0"/>
                        <a:ea typeface="MS Mincho" panose="02020609040205080304" pitchFamily="49" charset="-128"/>
                      </a:endParaRPr>
                    </a:p>
                  </a:txBody>
                  <a:tcPr marL="17780" marR="17780" marT="17781" marB="17781"/>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Sep 19</a:t>
                      </a:r>
                      <a:endParaRPr lang="sv-SE" sz="1000" b="1" dirty="0">
                        <a:effectLst/>
                        <a:latin typeface="Arial" panose="020B0604020202020204" pitchFamily="34" charset="0"/>
                        <a:ea typeface="MS Mincho" panose="02020609040205080304" pitchFamily="49" charset="-128"/>
                      </a:endParaRPr>
                    </a:p>
                  </a:txBody>
                  <a:tcPr marL="17780" marR="17780" marT="17781" marB="17781"/>
                </a:tc>
                <a:tc>
                  <a:txBody>
                    <a:bodyPr/>
                    <a:lstStyle/>
                    <a:p>
                      <a:pPr marL="0" indent="-349885" algn="ctr">
                        <a:lnSpc>
                          <a:spcPts val="1200"/>
                        </a:lnSpc>
                        <a:spcAft>
                          <a:spcPts val="0"/>
                        </a:spcAft>
                      </a:pPr>
                      <a:r>
                        <a:rPr lang="sv-SE" sz="1000" b="0" dirty="0">
                          <a:solidFill>
                            <a:srgbClr val="FF0000"/>
                          </a:solidFill>
                          <a:effectLst/>
                          <a:latin typeface="Arial" panose="020B0604020202020204" pitchFamily="34" charset="0"/>
                          <a:ea typeface="MS Mincho" panose="02020609040205080304" pitchFamily="49" charset="-128"/>
                        </a:rPr>
                        <a:t>Dec 19</a:t>
                      </a:r>
                      <a:r>
                        <a:rPr lang="sv-SE" sz="1000" b="0" dirty="0">
                          <a:effectLst/>
                          <a:latin typeface="Arial" panose="020B0604020202020204" pitchFamily="34" charset="0"/>
                          <a:ea typeface="MS Mincho" panose="02020609040205080304" pitchFamily="49" charset="-128"/>
                        </a:rPr>
                        <a:t> </a:t>
                      </a:r>
                      <a:endParaRPr lang="sv-SE" sz="1000" b="1" dirty="0">
                        <a:effectLst/>
                        <a:latin typeface="Arial" panose="020B0604020202020204" pitchFamily="34" charset="0"/>
                        <a:ea typeface="MS Mincho" panose="02020609040205080304" pitchFamily="49" charset="-128"/>
                      </a:endParaRPr>
                    </a:p>
                  </a:txBody>
                  <a:tcPr marL="17780" marR="17780" marT="17781" marB="17781"/>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SP-181038</a:t>
                      </a:r>
                      <a:endParaRPr lang="sv-SE" sz="1000" b="1" dirty="0">
                        <a:effectLst/>
                        <a:latin typeface="Arial" panose="020B0604020202020204" pitchFamily="34" charset="0"/>
                        <a:ea typeface="MS Mincho" panose="02020609040205080304" pitchFamily="49" charset="-128"/>
                      </a:endParaRPr>
                    </a:p>
                  </a:txBody>
                  <a:tcPr marL="17780" marR="17780" marT="17781" marB="17781"/>
                </a:tc>
                <a:tc>
                  <a:txBody>
                    <a:bodyPr/>
                    <a:lstStyle/>
                    <a:p>
                      <a:pPr marL="0" indent="-349885" algn="ctr">
                        <a:lnSpc>
                          <a:spcPts val="1200"/>
                        </a:lnSpc>
                        <a:spcAft>
                          <a:spcPts val="0"/>
                        </a:spcAft>
                      </a:pPr>
                      <a:r>
                        <a:rPr lang="sv-SE" sz="1000" b="0">
                          <a:effectLst/>
                          <a:latin typeface="Arial" panose="020B0604020202020204" pitchFamily="34" charset="0"/>
                          <a:ea typeface="MS Mincho" panose="02020609040205080304" pitchFamily="49" charset="-128"/>
                        </a:rPr>
                        <a:t>TR 33.935</a:t>
                      </a:r>
                      <a:endParaRPr lang="sv-SE" sz="1000" b="1">
                        <a:effectLst/>
                        <a:latin typeface="Arial" panose="020B0604020202020204" pitchFamily="34" charset="0"/>
                        <a:ea typeface="MS Mincho" panose="02020609040205080304" pitchFamily="49" charset="-128"/>
                      </a:endParaRPr>
                    </a:p>
                  </a:txBody>
                  <a:tcPr marL="17780" marR="17780" marT="17781" marB="17781"/>
                </a:tc>
                <a:tc>
                  <a:txBody>
                    <a:bodyPr/>
                    <a:lstStyle/>
                    <a:p>
                      <a:pPr marL="0" indent="-349885" algn="ctr">
                        <a:lnSpc>
                          <a:spcPts val="1200"/>
                        </a:lnSpc>
                        <a:spcAft>
                          <a:spcPts val="0"/>
                        </a:spcAft>
                      </a:pPr>
                      <a:r>
                        <a:rPr lang="en-US" sz="1000" b="0">
                          <a:effectLst/>
                          <a:latin typeface="Arial" panose="020B0604020202020204" pitchFamily="34" charset="0"/>
                          <a:ea typeface="MS Mincho" panose="02020609040205080304" pitchFamily="49" charset="-128"/>
                        </a:rPr>
                        <a:t>16</a:t>
                      </a:r>
                      <a:endParaRPr lang="sv-SE" sz="1000" b="1">
                        <a:effectLst/>
                        <a:latin typeface="Arial" panose="020B0604020202020204" pitchFamily="34" charset="0"/>
                        <a:ea typeface="MS Mincho" panose="02020609040205080304" pitchFamily="49" charset="-128"/>
                      </a:endParaRPr>
                    </a:p>
                  </a:txBody>
                  <a:tcPr marL="17780" marR="17780" marT="17781" marB="17781"/>
                </a:tc>
                <a:extLst>
                  <a:ext uri="{0D108BD9-81ED-4DB2-BD59-A6C34878D82A}">
                    <a16:rowId xmlns:a16="http://schemas.microsoft.com/office/drawing/2014/main" val="435848687"/>
                  </a:ext>
                </a:extLst>
              </a:tr>
              <a:tr h="370870">
                <a:tc>
                  <a:txBody>
                    <a:bodyPr/>
                    <a:lstStyle/>
                    <a:p>
                      <a:pPr marL="0" indent="-349885">
                        <a:lnSpc>
                          <a:spcPts val="1200"/>
                        </a:lnSpc>
                        <a:spcAft>
                          <a:spcPts val="0"/>
                        </a:spcAft>
                      </a:pPr>
                      <a:r>
                        <a:rPr lang="sv-SE" sz="1000" b="0" dirty="0">
                          <a:effectLst/>
                          <a:latin typeface="Arial" panose="020B0604020202020204" pitchFamily="34" charset="0"/>
                          <a:ea typeface="MS Mincho" panose="02020609040205080304" pitchFamily="49" charset="-128"/>
                        </a:rPr>
                        <a:t>Study on authentication enhancements in 5GS</a:t>
                      </a:r>
                      <a:endParaRPr lang="sv-SE" sz="1000" b="1" dirty="0">
                        <a:effectLst/>
                        <a:latin typeface="Arial" panose="020B0604020202020204" pitchFamily="34" charset="0"/>
                        <a:ea typeface="MS Mincho" panose="02020609040205080304" pitchFamily="49" charset="-128"/>
                      </a:endParaRPr>
                    </a:p>
                  </a:txBody>
                  <a:tcPr marL="17780" marR="17780" marT="17781" marB="17781">
                    <a:solidFill>
                      <a:schemeClr val="accent4">
                        <a:lumMod val="40000"/>
                        <a:lumOff val="60000"/>
                      </a:schemeClr>
                    </a:solidFill>
                  </a:tcPr>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Vlasios Tsiatsis</a:t>
                      </a:r>
                    </a:p>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(Ericsson)</a:t>
                      </a:r>
                      <a:endParaRPr lang="sv-SE" sz="1000" b="1" dirty="0">
                        <a:effectLst/>
                        <a:latin typeface="Arial" panose="020B0604020202020204" pitchFamily="34" charset="0"/>
                        <a:ea typeface="MS Mincho" panose="02020609040205080304" pitchFamily="49" charset="-128"/>
                      </a:endParaRPr>
                    </a:p>
                  </a:txBody>
                  <a:tcPr marL="17780" marR="17780" marT="17781" marB="17781">
                    <a:solidFill>
                      <a:schemeClr val="accent4">
                        <a:lumMod val="40000"/>
                        <a:lumOff val="60000"/>
                      </a:schemeClr>
                    </a:solidFill>
                  </a:tcPr>
                </a:tc>
                <a:tc>
                  <a:txBody>
                    <a:bodyPr/>
                    <a:lstStyle/>
                    <a:p>
                      <a:pPr marL="0" indent="-349885" algn="ctr">
                        <a:lnSpc>
                          <a:spcPts val="1200"/>
                        </a:lnSpc>
                        <a:spcAft>
                          <a:spcPts val="0"/>
                        </a:spcAft>
                      </a:pPr>
                      <a:r>
                        <a:rPr lang="sv-SE" sz="1000" b="0">
                          <a:effectLst/>
                          <a:latin typeface="Arial" panose="020B0604020202020204" pitchFamily="34" charset="0"/>
                          <a:ea typeface="MS Mincho" panose="02020609040205080304" pitchFamily="49" charset="-128"/>
                        </a:rPr>
                        <a:t>FS_AUTH_ENH</a:t>
                      </a:r>
                      <a:endParaRPr lang="sv-SE" sz="1000" b="1">
                        <a:effectLst/>
                        <a:latin typeface="Arial" panose="020B0604020202020204" pitchFamily="34" charset="0"/>
                        <a:ea typeface="MS Mincho" panose="02020609040205080304" pitchFamily="49" charset="-128"/>
                      </a:endParaRPr>
                    </a:p>
                  </a:txBody>
                  <a:tcPr marL="17780" marR="17780" marT="17781" marB="17781">
                    <a:solidFill>
                      <a:schemeClr val="accent4">
                        <a:lumMod val="40000"/>
                        <a:lumOff val="60000"/>
                      </a:schemeClr>
                    </a:solidFill>
                  </a:tcPr>
                </a:tc>
                <a:tc>
                  <a:txBody>
                    <a:bodyPr/>
                    <a:lstStyle/>
                    <a:p>
                      <a:pPr marL="0" indent="-349885" algn="ctr">
                        <a:lnSpc>
                          <a:spcPts val="1200"/>
                        </a:lnSpc>
                        <a:spcAft>
                          <a:spcPts val="0"/>
                        </a:spcAft>
                      </a:pPr>
                      <a:r>
                        <a:rPr lang="en-GB" sz="1000" b="0" dirty="0">
                          <a:effectLst/>
                          <a:latin typeface="Arial" panose="020B0604020202020204" pitchFamily="34" charset="0"/>
                          <a:ea typeface="MS Mincho" panose="02020609040205080304" pitchFamily="49" charset="-128"/>
                        </a:rPr>
                        <a:t>5%</a:t>
                      </a:r>
                      <a:endParaRPr lang="sv-SE" sz="1000" b="1" dirty="0">
                        <a:effectLst/>
                        <a:latin typeface="Arial" panose="020B0604020202020204" pitchFamily="34" charset="0"/>
                        <a:ea typeface="MS Mincho" panose="02020609040205080304" pitchFamily="49" charset="-128"/>
                      </a:endParaRPr>
                    </a:p>
                  </a:txBody>
                  <a:tcPr marL="17780" marR="17780" marT="17781" marB="17781">
                    <a:solidFill>
                      <a:schemeClr val="accent4">
                        <a:lumMod val="40000"/>
                        <a:lumOff val="60000"/>
                      </a:schemeClr>
                    </a:solidFill>
                  </a:tcPr>
                </a:tc>
                <a:tc>
                  <a:txBody>
                    <a:bodyPr/>
                    <a:lstStyle/>
                    <a:p>
                      <a:pPr marL="0" indent="-349885" algn="ctr">
                        <a:lnSpc>
                          <a:spcPts val="1200"/>
                        </a:lnSpc>
                        <a:spcAft>
                          <a:spcPts val="0"/>
                        </a:spcAft>
                      </a:pPr>
                      <a:r>
                        <a:rPr lang="en-GB" sz="1000" b="0" dirty="0">
                          <a:solidFill>
                            <a:srgbClr val="FF0000"/>
                          </a:solidFill>
                          <a:effectLst/>
                          <a:latin typeface="Arial" panose="020B0604020202020204" pitchFamily="34" charset="0"/>
                          <a:ea typeface="MS Mincho" panose="02020609040205080304" pitchFamily="49" charset="-128"/>
                        </a:rPr>
                        <a:t>15%</a:t>
                      </a:r>
                      <a:endParaRPr lang="sv-SE" sz="1000" b="1" dirty="0">
                        <a:solidFill>
                          <a:srgbClr val="FF0000"/>
                        </a:solidFill>
                        <a:effectLst/>
                        <a:latin typeface="Arial" panose="020B0604020202020204" pitchFamily="34" charset="0"/>
                        <a:ea typeface="MS Mincho" panose="02020609040205080304" pitchFamily="49" charset="-128"/>
                      </a:endParaRPr>
                    </a:p>
                  </a:txBody>
                  <a:tcPr marL="17780" marR="17780" marT="17781" marB="17781">
                    <a:solidFill>
                      <a:schemeClr val="accent4">
                        <a:lumMod val="40000"/>
                        <a:lumOff val="60000"/>
                      </a:schemeClr>
                    </a:solidFill>
                  </a:tcPr>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Sep 19</a:t>
                      </a:r>
                      <a:endParaRPr lang="sv-SE" sz="1000" b="1" dirty="0">
                        <a:effectLst/>
                        <a:latin typeface="Arial" panose="020B0604020202020204" pitchFamily="34" charset="0"/>
                        <a:ea typeface="MS Mincho" panose="02020609040205080304" pitchFamily="49" charset="-128"/>
                      </a:endParaRPr>
                    </a:p>
                  </a:txBody>
                  <a:tcPr marL="17780" marR="17780" marT="17781" marB="17781">
                    <a:solidFill>
                      <a:schemeClr val="accent4">
                        <a:lumMod val="40000"/>
                        <a:lumOff val="60000"/>
                      </a:schemeClr>
                    </a:solidFill>
                  </a:tcPr>
                </a:tc>
                <a:tc>
                  <a:txBody>
                    <a:bodyPr/>
                    <a:lstStyle/>
                    <a:p>
                      <a:pPr marL="0" indent="-349885" algn="ctr">
                        <a:lnSpc>
                          <a:spcPts val="1200"/>
                        </a:lnSpc>
                        <a:spcAft>
                          <a:spcPts val="0"/>
                        </a:spcAft>
                      </a:pPr>
                      <a:r>
                        <a:rPr lang="sv-SE" sz="1000" b="0" dirty="0">
                          <a:solidFill>
                            <a:srgbClr val="FF0000"/>
                          </a:solidFill>
                          <a:effectLst/>
                          <a:latin typeface="Arial" panose="020B0604020202020204" pitchFamily="34" charset="0"/>
                          <a:ea typeface="MS Mincho" panose="02020609040205080304" pitchFamily="49" charset="-128"/>
                        </a:rPr>
                        <a:t>Dec 19</a:t>
                      </a:r>
                      <a:r>
                        <a:rPr lang="sv-SE" sz="1000" b="0" dirty="0">
                          <a:effectLst/>
                          <a:latin typeface="Arial" panose="020B0604020202020204" pitchFamily="34" charset="0"/>
                          <a:ea typeface="MS Mincho" panose="02020609040205080304" pitchFamily="49" charset="-128"/>
                        </a:rPr>
                        <a:t> </a:t>
                      </a:r>
                      <a:endParaRPr lang="sv-SE" sz="1000" b="1" dirty="0">
                        <a:effectLst/>
                        <a:latin typeface="Arial" panose="020B0604020202020204" pitchFamily="34" charset="0"/>
                        <a:ea typeface="MS Mincho" panose="02020609040205080304" pitchFamily="49" charset="-128"/>
                      </a:endParaRPr>
                    </a:p>
                  </a:txBody>
                  <a:tcPr marL="17780" marR="17780" marT="17781" marB="17781">
                    <a:solidFill>
                      <a:schemeClr val="accent4">
                        <a:lumMod val="40000"/>
                        <a:lumOff val="60000"/>
                      </a:schemeClr>
                    </a:solidFill>
                  </a:tcPr>
                </a:tc>
                <a:tc>
                  <a:txBody>
                    <a:bodyPr/>
                    <a:lstStyle/>
                    <a:p>
                      <a:pPr marL="0" indent="-349885" algn="ctr">
                        <a:lnSpc>
                          <a:spcPts val="1200"/>
                        </a:lnSpc>
                        <a:spcAft>
                          <a:spcPts val="0"/>
                        </a:spcAft>
                      </a:pPr>
                      <a:r>
                        <a:rPr lang="sv-SE" sz="1000" b="0">
                          <a:effectLst/>
                          <a:latin typeface="Arial" panose="020B0604020202020204" pitchFamily="34" charset="0"/>
                          <a:ea typeface="MS Mincho" panose="02020609040205080304" pitchFamily="49" charset="-128"/>
                        </a:rPr>
                        <a:t>SP-181155</a:t>
                      </a:r>
                      <a:endParaRPr lang="sv-SE" sz="1000" b="1">
                        <a:effectLst/>
                        <a:latin typeface="Arial" panose="020B0604020202020204" pitchFamily="34" charset="0"/>
                        <a:ea typeface="MS Mincho" panose="02020609040205080304" pitchFamily="49" charset="-128"/>
                      </a:endParaRPr>
                    </a:p>
                  </a:txBody>
                  <a:tcPr marL="17780" marR="17780" marT="17781" marB="17781">
                    <a:solidFill>
                      <a:schemeClr val="accent4">
                        <a:lumMod val="40000"/>
                        <a:lumOff val="60000"/>
                      </a:schemeClr>
                    </a:solidFill>
                  </a:tcPr>
                </a:tc>
                <a:tc>
                  <a:txBody>
                    <a:bodyPr/>
                    <a:lstStyle/>
                    <a:p>
                      <a:pPr marL="0" indent="-349885" algn="ctr">
                        <a:lnSpc>
                          <a:spcPts val="1200"/>
                        </a:lnSpc>
                        <a:spcAft>
                          <a:spcPts val="0"/>
                        </a:spcAft>
                      </a:pPr>
                      <a:r>
                        <a:rPr lang="sv-SE" sz="1000" b="0">
                          <a:effectLst/>
                          <a:latin typeface="Arial" panose="020B0604020202020204" pitchFamily="34" charset="0"/>
                          <a:ea typeface="MS Mincho" panose="02020609040205080304" pitchFamily="49" charset="-128"/>
                        </a:rPr>
                        <a:t>TR 33.846</a:t>
                      </a:r>
                      <a:endParaRPr lang="sv-SE" sz="1000" b="1">
                        <a:effectLst/>
                        <a:latin typeface="Arial" panose="020B0604020202020204" pitchFamily="34" charset="0"/>
                        <a:ea typeface="MS Mincho" panose="02020609040205080304" pitchFamily="49" charset="-128"/>
                      </a:endParaRPr>
                    </a:p>
                  </a:txBody>
                  <a:tcPr marL="17780" marR="17780" marT="17781" marB="17781">
                    <a:solidFill>
                      <a:schemeClr val="accent4">
                        <a:lumMod val="40000"/>
                        <a:lumOff val="60000"/>
                      </a:schemeClr>
                    </a:solidFill>
                  </a:tcPr>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16</a:t>
                      </a:r>
                      <a:endParaRPr lang="sv-SE" sz="1000" b="1" dirty="0">
                        <a:effectLst/>
                        <a:latin typeface="Arial" panose="020B0604020202020204" pitchFamily="34" charset="0"/>
                        <a:ea typeface="MS Mincho" panose="02020609040205080304" pitchFamily="49" charset="-128"/>
                      </a:endParaRPr>
                    </a:p>
                  </a:txBody>
                  <a:tcPr marL="17780" marR="17780" marT="17781" marB="17781">
                    <a:solidFill>
                      <a:schemeClr val="accent4">
                        <a:lumMod val="40000"/>
                        <a:lumOff val="60000"/>
                      </a:schemeClr>
                    </a:solidFill>
                  </a:tcPr>
                </a:tc>
                <a:extLst>
                  <a:ext uri="{0D108BD9-81ED-4DB2-BD59-A6C34878D82A}">
                    <a16:rowId xmlns:a16="http://schemas.microsoft.com/office/drawing/2014/main" val="2254922684"/>
                  </a:ext>
                </a:extLst>
              </a:tr>
              <a:tr h="492800">
                <a:tc>
                  <a:txBody>
                    <a:bodyPr/>
                    <a:lstStyle/>
                    <a:p>
                      <a:pPr marL="0" indent="-349885">
                        <a:lnSpc>
                          <a:spcPts val="1200"/>
                        </a:lnSpc>
                        <a:spcAft>
                          <a:spcPts val="0"/>
                        </a:spcAft>
                      </a:pPr>
                      <a:r>
                        <a:rPr lang="en-US" sz="1000" b="0">
                          <a:effectLst/>
                          <a:latin typeface="Arial" panose="020B0604020202020204" pitchFamily="34" charset="0"/>
                          <a:ea typeface="MS Mincho" panose="02020609040205080304" pitchFamily="49" charset="-128"/>
                        </a:rPr>
                        <a:t>Enhancements for Security aspects of Common API Framework</a:t>
                      </a:r>
                      <a:endParaRPr lang="sv-SE" sz="1000" b="1">
                        <a:effectLst/>
                        <a:latin typeface="Arial" panose="020B0604020202020204" pitchFamily="34" charset="0"/>
                        <a:ea typeface="MS Mincho" panose="02020609040205080304" pitchFamily="49" charset="-128"/>
                      </a:endParaRPr>
                    </a:p>
                  </a:txBody>
                  <a:tcPr marL="17780" marR="17780" marT="17781" marB="17781"/>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Rajavelsamy Rajadurai</a:t>
                      </a:r>
                    </a:p>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(Samsung)</a:t>
                      </a:r>
                      <a:endParaRPr lang="sv-SE" sz="1000" b="1" dirty="0">
                        <a:effectLst/>
                        <a:latin typeface="Arial" panose="020B0604020202020204" pitchFamily="34" charset="0"/>
                        <a:ea typeface="MS Mincho" panose="02020609040205080304" pitchFamily="49" charset="-128"/>
                      </a:endParaRPr>
                    </a:p>
                  </a:txBody>
                  <a:tcPr marL="17780" marR="17780" marT="17781" marB="17781"/>
                </a:tc>
                <a:tc>
                  <a:txBody>
                    <a:bodyPr/>
                    <a:lstStyle/>
                    <a:p>
                      <a:pPr marL="0" indent="-349885" algn="ctr">
                        <a:lnSpc>
                          <a:spcPts val="1200"/>
                        </a:lnSpc>
                        <a:spcAft>
                          <a:spcPts val="0"/>
                        </a:spcAft>
                      </a:pPr>
                      <a:r>
                        <a:rPr lang="en-US" sz="1000" b="0">
                          <a:effectLst/>
                          <a:latin typeface="Arial" panose="020B0604020202020204" pitchFamily="34" charset="0"/>
                          <a:ea typeface="MS Mincho" panose="02020609040205080304" pitchFamily="49" charset="-128"/>
                        </a:rPr>
                        <a:t>eCAPIF-Sec</a:t>
                      </a:r>
                      <a:endParaRPr lang="sv-SE" sz="1000" b="1">
                        <a:effectLst/>
                        <a:latin typeface="Arial" panose="020B0604020202020204" pitchFamily="34" charset="0"/>
                        <a:ea typeface="MS Mincho" panose="02020609040205080304" pitchFamily="49" charset="-128"/>
                      </a:endParaRPr>
                    </a:p>
                  </a:txBody>
                  <a:tcPr marL="17780" marR="17780" marT="17781" marB="17781"/>
                </a:tc>
                <a:tc>
                  <a:txBody>
                    <a:bodyPr/>
                    <a:lstStyle/>
                    <a:p>
                      <a:pPr marL="0" indent="-349885" algn="ctr">
                        <a:lnSpc>
                          <a:spcPts val="1200"/>
                        </a:lnSpc>
                        <a:spcAft>
                          <a:spcPts val="0"/>
                        </a:spcAft>
                      </a:pPr>
                      <a:r>
                        <a:rPr lang="en-GB" sz="1000" b="0" dirty="0">
                          <a:effectLst/>
                          <a:latin typeface="Arial" panose="020B0604020202020204" pitchFamily="34" charset="0"/>
                          <a:ea typeface="MS Mincho" panose="02020609040205080304" pitchFamily="49" charset="-128"/>
                        </a:rPr>
                        <a:t>30% </a:t>
                      </a:r>
                      <a:endParaRPr lang="sv-SE" sz="1000" b="1" dirty="0">
                        <a:effectLst/>
                        <a:latin typeface="Arial" panose="020B0604020202020204" pitchFamily="34" charset="0"/>
                        <a:ea typeface="MS Mincho" panose="02020609040205080304" pitchFamily="49" charset="-128"/>
                      </a:endParaRPr>
                    </a:p>
                  </a:txBody>
                  <a:tcPr marL="17780" marR="17780" marT="17781" marB="17781"/>
                </a:tc>
                <a:tc>
                  <a:txBody>
                    <a:bodyPr/>
                    <a:lstStyle/>
                    <a:p>
                      <a:pPr marL="0" indent="-349885" algn="ctr">
                        <a:lnSpc>
                          <a:spcPts val="1200"/>
                        </a:lnSpc>
                        <a:spcAft>
                          <a:spcPts val="0"/>
                        </a:spcAft>
                      </a:pPr>
                      <a:r>
                        <a:rPr lang="en-GB" sz="1000" b="0" dirty="0">
                          <a:solidFill>
                            <a:srgbClr val="FF0000"/>
                          </a:solidFill>
                          <a:effectLst/>
                          <a:latin typeface="Arial" panose="020B0604020202020204" pitchFamily="34" charset="0"/>
                          <a:ea typeface="MS Mincho" panose="02020609040205080304" pitchFamily="49" charset="-128"/>
                        </a:rPr>
                        <a:t>90%</a:t>
                      </a:r>
                      <a:endParaRPr lang="sv-SE" sz="1000" b="1" dirty="0">
                        <a:solidFill>
                          <a:srgbClr val="FF0000"/>
                        </a:solidFill>
                        <a:effectLst/>
                        <a:latin typeface="Arial" panose="020B0604020202020204" pitchFamily="34" charset="0"/>
                        <a:ea typeface="MS Mincho" panose="02020609040205080304" pitchFamily="49" charset="-128"/>
                      </a:endParaRPr>
                    </a:p>
                  </a:txBody>
                  <a:tcPr marL="17780" marR="17780" marT="17781" marB="17781"/>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Sep 19</a:t>
                      </a:r>
                      <a:endParaRPr lang="sv-SE" sz="1000" b="1" dirty="0">
                        <a:effectLst/>
                        <a:latin typeface="Arial" panose="020B0604020202020204" pitchFamily="34" charset="0"/>
                        <a:ea typeface="MS Mincho" panose="02020609040205080304" pitchFamily="49" charset="-128"/>
                      </a:endParaRPr>
                    </a:p>
                  </a:txBody>
                  <a:tcPr marL="17780" marR="17780" marT="17781" marB="17781"/>
                </a:tc>
                <a:tc>
                  <a:txBody>
                    <a:bodyPr/>
                    <a:lstStyle/>
                    <a:p>
                      <a:pPr marL="0" indent="-349885" algn="ctr">
                        <a:lnSpc>
                          <a:spcPts val="1200"/>
                        </a:lnSpc>
                        <a:spcAft>
                          <a:spcPts val="0"/>
                        </a:spcAft>
                      </a:pPr>
                      <a:r>
                        <a:rPr lang="sv-SE" sz="1000" b="0" dirty="0">
                          <a:solidFill>
                            <a:srgbClr val="FF0000"/>
                          </a:solidFill>
                          <a:effectLst/>
                          <a:latin typeface="Arial" panose="020B0604020202020204" pitchFamily="34" charset="0"/>
                          <a:ea typeface="MS Mincho" panose="02020609040205080304" pitchFamily="49" charset="-128"/>
                        </a:rPr>
                        <a:t>Dec 19</a:t>
                      </a:r>
                      <a:endParaRPr lang="sv-SE" sz="1000" b="1" dirty="0">
                        <a:effectLst/>
                        <a:latin typeface="Arial" panose="020B0604020202020204" pitchFamily="34" charset="0"/>
                        <a:ea typeface="MS Mincho" panose="02020609040205080304" pitchFamily="49" charset="-128"/>
                      </a:endParaRPr>
                    </a:p>
                  </a:txBody>
                  <a:tcPr marL="17780" marR="17780" marT="17781" marB="17781"/>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SP-190107</a:t>
                      </a:r>
                      <a:endParaRPr lang="sv-SE" sz="1000" b="1" dirty="0">
                        <a:effectLst/>
                        <a:latin typeface="Arial" panose="020B0604020202020204" pitchFamily="34" charset="0"/>
                        <a:ea typeface="MS Mincho" panose="02020609040205080304" pitchFamily="49" charset="-128"/>
                      </a:endParaRPr>
                    </a:p>
                  </a:txBody>
                  <a:tcPr marL="17780" marR="17780" marT="17781" marB="17781"/>
                </a:tc>
                <a:tc>
                  <a:txBody>
                    <a:bodyPr/>
                    <a:lstStyle/>
                    <a:p>
                      <a:pPr marL="0" indent="-349885" algn="ctr">
                        <a:lnSpc>
                          <a:spcPts val="1200"/>
                        </a:lnSpc>
                        <a:spcAft>
                          <a:spcPts val="0"/>
                        </a:spcAft>
                      </a:pPr>
                      <a:r>
                        <a:rPr lang="en-GB" sz="1000" b="0" dirty="0">
                          <a:effectLst/>
                          <a:latin typeface="Arial" panose="020B0604020202020204" pitchFamily="34" charset="0"/>
                          <a:ea typeface="MS Mincho" panose="02020609040205080304" pitchFamily="49" charset="-128"/>
                        </a:rPr>
                        <a:t>CRs to TS 33.122</a:t>
                      </a:r>
                      <a:endParaRPr lang="sv-SE" sz="1000" b="1" dirty="0">
                        <a:effectLst/>
                        <a:latin typeface="Arial" panose="020B0604020202020204" pitchFamily="34" charset="0"/>
                        <a:ea typeface="MS Mincho" panose="02020609040205080304" pitchFamily="49" charset="-128"/>
                      </a:endParaRPr>
                    </a:p>
                  </a:txBody>
                  <a:tcPr marL="17780" marR="17780" marT="17781" marB="17781"/>
                </a:tc>
                <a:tc>
                  <a:txBody>
                    <a:bodyPr/>
                    <a:lstStyle/>
                    <a:p>
                      <a:pPr marL="0" indent="-349885" algn="ctr">
                        <a:lnSpc>
                          <a:spcPts val="1200"/>
                        </a:lnSpc>
                        <a:spcAft>
                          <a:spcPts val="0"/>
                        </a:spcAft>
                      </a:pPr>
                      <a:r>
                        <a:rPr lang="en-US" sz="1000" b="0">
                          <a:effectLst/>
                          <a:latin typeface="Arial" panose="020B0604020202020204" pitchFamily="34" charset="0"/>
                          <a:ea typeface="MS Mincho" panose="02020609040205080304" pitchFamily="49" charset="-128"/>
                        </a:rPr>
                        <a:t>16</a:t>
                      </a:r>
                      <a:endParaRPr lang="sv-SE" sz="1000" b="1">
                        <a:effectLst/>
                        <a:latin typeface="Arial" panose="020B0604020202020204" pitchFamily="34" charset="0"/>
                        <a:ea typeface="MS Mincho" panose="02020609040205080304" pitchFamily="49" charset="-128"/>
                      </a:endParaRPr>
                    </a:p>
                  </a:txBody>
                  <a:tcPr marL="17780" marR="17780" marT="17781" marB="17781"/>
                </a:tc>
                <a:extLst>
                  <a:ext uri="{0D108BD9-81ED-4DB2-BD59-A6C34878D82A}">
                    <a16:rowId xmlns:a16="http://schemas.microsoft.com/office/drawing/2014/main" val="4006240667"/>
                  </a:ext>
                </a:extLst>
              </a:tr>
              <a:tr h="492800">
                <a:tc>
                  <a:txBody>
                    <a:bodyPr/>
                    <a:lstStyle/>
                    <a:p>
                      <a:pPr marL="0" indent="-349885">
                        <a:lnSpc>
                          <a:spcPts val="1200"/>
                        </a:lnSpc>
                        <a:spcAft>
                          <a:spcPts val="0"/>
                        </a:spcAft>
                      </a:pPr>
                      <a:r>
                        <a:rPr lang="en-US" sz="1000" b="0" dirty="0">
                          <a:effectLst/>
                          <a:latin typeface="Arial" panose="020B0604020202020204" pitchFamily="34" charset="0"/>
                          <a:ea typeface="MS Mincho" panose="02020609040205080304" pitchFamily="49" charset="-128"/>
                        </a:rPr>
                        <a:t>Study on Security for NR Integrated Access and Backhaul</a:t>
                      </a:r>
                      <a:endParaRPr lang="sv-SE" sz="1000" b="1" dirty="0">
                        <a:effectLst/>
                        <a:latin typeface="Arial" panose="020B0604020202020204" pitchFamily="34" charset="0"/>
                        <a:ea typeface="MS Mincho" panose="02020609040205080304" pitchFamily="49" charset="-128"/>
                      </a:endParaRPr>
                    </a:p>
                  </a:txBody>
                  <a:tcPr marL="17780" marR="17780" marT="17781" marB="17781"/>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Rajavelsamy Rajadurai</a:t>
                      </a:r>
                    </a:p>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(Samsung)</a:t>
                      </a:r>
                      <a:endParaRPr lang="sv-SE" sz="1000" b="1" dirty="0">
                        <a:effectLst/>
                        <a:latin typeface="Arial" panose="020B0604020202020204" pitchFamily="34" charset="0"/>
                        <a:ea typeface="MS Mincho" panose="02020609040205080304" pitchFamily="49" charset="-128"/>
                      </a:endParaRPr>
                    </a:p>
                  </a:txBody>
                  <a:tcPr marL="17780" marR="17780" marT="17781" marB="17781"/>
                </a:tc>
                <a:tc>
                  <a:txBody>
                    <a:bodyPr/>
                    <a:lstStyle/>
                    <a:p>
                      <a:pPr marL="0" indent="-349885" algn="ctr">
                        <a:lnSpc>
                          <a:spcPts val="1200"/>
                        </a:lnSpc>
                        <a:spcAft>
                          <a:spcPts val="0"/>
                        </a:spcAft>
                      </a:pPr>
                      <a:r>
                        <a:rPr lang="en-US" sz="1000" b="0">
                          <a:effectLst/>
                          <a:latin typeface="Arial" panose="020B0604020202020204" pitchFamily="34" charset="0"/>
                          <a:ea typeface="MS Mincho" panose="02020609040205080304" pitchFamily="49" charset="-128"/>
                        </a:rPr>
                        <a:t>FS_NR_IAB_Sec</a:t>
                      </a:r>
                      <a:endParaRPr lang="sv-SE" sz="1000" b="1">
                        <a:effectLst/>
                        <a:latin typeface="Arial" panose="020B0604020202020204" pitchFamily="34" charset="0"/>
                        <a:ea typeface="MS Mincho" panose="02020609040205080304" pitchFamily="49" charset="-128"/>
                      </a:endParaRPr>
                    </a:p>
                  </a:txBody>
                  <a:tcPr marL="17780" marR="17780" marT="17781" marB="17781"/>
                </a:tc>
                <a:tc>
                  <a:txBody>
                    <a:bodyPr/>
                    <a:lstStyle/>
                    <a:p>
                      <a:pPr marL="0" indent="-349885" algn="ctr">
                        <a:lnSpc>
                          <a:spcPts val="1200"/>
                        </a:lnSpc>
                        <a:spcAft>
                          <a:spcPts val="0"/>
                        </a:spcAft>
                      </a:pPr>
                      <a:r>
                        <a:rPr lang="en-GB" sz="1000" b="0" dirty="0">
                          <a:effectLst/>
                          <a:latin typeface="Arial" panose="020B0604020202020204" pitchFamily="34" charset="0"/>
                          <a:ea typeface="MS Mincho" panose="02020609040205080304" pitchFamily="49" charset="-128"/>
                        </a:rPr>
                        <a:t> 20%</a:t>
                      </a:r>
                      <a:endParaRPr lang="sv-SE" sz="1000" b="1" dirty="0">
                        <a:effectLst/>
                        <a:latin typeface="Arial" panose="020B0604020202020204" pitchFamily="34" charset="0"/>
                        <a:ea typeface="MS Mincho" panose="02020609040205080304" pitchFamily="49" charset="-128"/>
                      </a:endParaRPr>
                    </a:p>
                  </a:txBody>
                  <a:tcPr marL="17780" marR="17780" marT="17781" marB="17781"/>
                </a:tc>
                <a:tc>
                  <a:txBody>
                    <a:bodyPr/>
                    <a:lstStyle/>
                    <a:p>
                      <a:pPr marL="0" indent="-349885" algn="ctr">
                        <a:lnSpc>
                          <a:spcPts val="1200"/>
                        </a:lnSpc>
                        <a:spcAft>
                          <a:spcPts val="0"/>
                        </a:spcAft>
                      </a:pPr>
                      <a:r>
                        <a:rPr lang="en-GB" sz="1000" b="0" dirty="0">
                          <a:solidFill>
                            <a:srgbClr val="FF0000"/>
                          </a:solidFill>
                          <a:effectLst/>
                          <a:latin typeface="Arial" panose="020B0604020202020204" pitchFamily="34" charset="0"/>
                          <a:ea typeface="MS Mincho" panose="02020609040205080304" pitchFamily="49" charset="-128"/>
                        </a:rPr>
                        <a:t>50%</a:t>
                      </a:r>
                      <a:endParaRPr lang="sv-SE" sz="1000" b="1" dirty="0">
                        <a:solidFill>
                          <a:srgbClr val="FF0000"/>
                        </a:solidFill>
                        <a:effectLst/>
                        <a:latin typeface="Arial" panose="020B0604020202020204" pitchFamily="34" charset="0"/>
                        <a:ea typeface="MS Mincho" panose="02020609040205080304" pitchFamily="49" charset="-128"/>
                      </a:endParaRPr>
                    </a:p>
                  </a:txBody>
                  <a:tcPr marL="17780" marR="17780" marT="17781" marB="17781"/>
                </a:tc>
                <a:tc>
                  <a:txBody>
                    <a:bodyPr/>
                    <a:lstStyle/>
                    <a:p>
                      <a:pPr marL="0" indent="-349885" algn="ctr">
                        <a:lnSpc>
                          <a:spcPts val="1200"/>
                        </a:lnSpc>
                        <a:spcAft>
                          <a:spcPts val="0"/>
                        </a:spcAft>
                      </a:pPr>
                      <a:r>
                        <a:rPr lang="en-GB" sz="1000" b="0">
                          <a:effectLst/>
                          <a:latin typeface="Arial" panose="020B0604020202020204" pitchFamily="34" charset="0"/>
                          <a:ea typeface="MS Mincho" panose="02020609040205080304" pitchFamily="49" charset="-128"/>
                        </a:rPr>
                        <a:t>Sep 19</a:t>
                      </a:r>
                      <a:endParaRPr lang="sv-SE" sz="1000" b="1">
                        <a:effectLst/>
                        <a:latin typeface="Arial" panose="020B0604020202020204" pitchFamily="34" charset="0"/>
                        <a:ea typeface="MS Mincho" panose="02020609040205080304" pitchFamily="49" charset="-128"/>
                      </a:endParaRPr>
                    </a:p>
                  </a:txBody>
                  <a:tcPr marL="17780" marR="17780" marT="17781" marB="17781"/>
                </a:tc>
                <a:tc>
                  <a:txBody>
                    <a:bodyPr/>
                    <a:lstStyle/>
                    <a:p>
                      <a:pPr marL="0" indent="-349885" algn="ctr">
                        <a:lnSpc>
                          <a:spcPts val="1200"/>
                        </a:lnSpc>
                        <a:spcAft>
                          <a:spcPts val="0"/>
                        </a:spcAft>
                      </a:pPr>
                      <a:r>
                        <a:rPr lang="sv-SE" sz="1000" b="0" dirty="0">
                          <a:solidFill>
                            <a:srgbClr val="FF0000"/>
                          </a:solidFill>
                          <a:effectLst/>
                          <a:latin typeface="Arial" panose="020B0604020202020204" pitchFamily="34" charset="0"/>
                          <a:ea typeface="MS Mincho" panose="02020609040205080304" pitchFamily="49" charset="-128"/>
                        </a:rPr>
                        <a:t>Dec 19</a:t>
                      </a:r>
                      <a:r>
                        <a:rPr lang="sv-SE" sz="1000" b="0" dirty="0">
                          <a:effectLst/>
                          <a:latin typeface="Arial" panose="020B0604020202020204" pitchFamily="34" charset="0"/>
                          <a:ea typeface="MS Mincho" panose="02020609040205080304" pitchFamily="49" charset="-128"/>
                        </a:rPr>
                        <a:t> </a:t>
                      </a:r>
                      <a:endParaRPr lang="sv-SE" sz="1000" b="1" dirty="0">
                        <a:effectLst/>
                        <a:latin typeface="Arial" panose="020B0604020202020204" pitchFamily="34" charset="0"/>
                        <a:ea typeface="MS Mincho" panose="02020609040205080304" pitchFamily="49" charset="-128"/>
                      </a:endParaRPr>
                    </a:p>
                  </a:txBody>
                  <a:tcPr marL="17780" marR="17780" marT="17781" marB="17781"/>
                </a:tc>
                <a:tc>
                  <a:txBody>
                    <a:bodyPr/>
                    <a:lstStyle/>
                    <a:p>
                      <a:pPr marL="0" indent="-349885" algn="ctr">
                        <a:lnSpc>
                          <a:spcPts val="1200"/>
                        </a:lnSpc>
                        <a:spcAft>
                          <a:spcPts val="0"/>
                        </a:spcAft>
                      </a:pPr>
                      <a:r>
                        <a:rPr lang="sv-SE" sz="1000" b="0">
                          <a:effectLst/>
                          <a:latin typeface="Arial" panose="020B0604020202020204" pitchFamily="34" charset="0"/>
                          <a:ea typeface="MS Mincho" panose="02020609040205080304" pitchFamily="49" charset="-128"/>
                        </a:rPr>
                        <a:t>SP-190106</a:t>
                      </a:r>
                      <a:endParaRPr lang="sv-SE" sz="1000" b="1">
                        <a:effectLst/>
                        <a:latin typeface="Arial" panose="020B0604020202020204" pitchFamily="34" charset="0"/>
                        <a:ea typeface="MS Mincho" panose="02020609040205080304" pitchFamily="49" charset="-128"/>
                      </a:endParaRPr>
                    </a:p>
                  </a:txBody>
                  <a:tcPr marL="17780" marR="17780" marT="17781" marB="17781"/>
                </a:tc>
                <a:tc>
                  <a:txBody>
                    <a:bodyPr/>
                    <a:lstStyle/>
                    <a:p>
                      <a:pPr marL="0" indent="-349885" algn="ctr">
                        <a:lnSpc>
                          <a:spcPts val="1200"/>
                        </a:lnSpc>
                        <a:spcAft>
                          <a:spcPts val="0"/>
                        </a:spcAft>
                      </a:pPr>
                      <a:r>
                        <a:rPr lang="en-GB" sz="1000" b="0" dirty="0">
                          <a:effectLst/>
                          <a:latin typeface="Arial" panose="020B0604020202020204" pitchFamily="34" charset="0"/>
                          <a:ea typeface="MS Mincho" panose="02020609040205080304" pitchFamily="49" charset="-128"/>
                        </a:rPr>
                        <a:t>TR 33.824</a:t>
                      </a:r>
                      <a:endParaRPr lang="sv-SE" sz="1000" b="1" dirty="0">
                        <a:effectLst/>
                        <a:latin typeface="Arial" panose="020B0604020202020204" pitchFamily="34" charset="0"/>
                        <a:ea typeface="MS Mincho" panose="02020609040205080304" pitchFamily="49" charset="-128"/>
                      </a:endParaRPr>
                    </a:p>
                  </a:txBody>
                  <a:tcPr marL="17780" marR="17780" marT="17781" marB="17781"/>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16</a:t>
                      </a:r>
                      <a:endParaRPr lang="sv-SE" sz="1000" b="1" dirty="0">
                        <a:effectLst/>
                        <a:latin typeface="Arial" panose="020B0604020202020204" pitchFamily="34" charset="0"/>
                        <a:ea typeface="MS Mincho" panose="02020609040205080304" pitchFamily="49" charset="-128"/>
                      </a:endParaRPr>
                    </a:p>
                  </a:txBody>
                  <a:tcPr marL="17780" marR="17780" marT="17781" marB="17781"/>
                </a:tc>
                <a:extLst>
                  <a:ext uri="{0D108BD9-81ED-4DB2-BD59-A6C34878D82A}">
                    <a16:rowId xmlns:a16="http://schemas.microsoft.com/office/drawing/2014/main" val="2026368276"/>
                  </a:ext>
                </a:extLst>
              </a:tr>
              <a:tr h="492800">
                <a:tc>
                  <a:txBody>
                    <a:bodyPr/>
                    <a:lstStyle/>
                    <a:p>
                      <a:pPr marL="0" indent="-349885">
                        <a:lnSpc>
                          <a:spcPts val="1200"/>
                        </a:lnSpc>
                        <a:spcAft>
                          <a:spcPts val="0"/>
                        </a:spcAft>
                      </a:pPr>
                      <a:r>
                        <a:rPr lang="en-US" sz="1000" b="0" dirty="0">
                          <a:effectLst/>
                          <a:latin typeface="Arial" panose="020B0604020202020204" pitchFamily="34" charset="0"/>
                          <a:ea typeface="MS Mincho" panose="02020609040205080304" pitchFamily="49" charset="-128"/>
                        </a:rPr>
                        <a:t>Study on Security Aspects of 3GPP support for Advanced V2X Services</a:t>
                      </a:r>
                      <a:endParaRPr lang="sv-SE" sz="1000" b="1" dirty="0">
                        <a:effectLst/>
                        <a:latin typeface="Arial" panose="020B0604020202020204" pitchFamily="34" charset="0"/>
                        <a:ea typeface="MS Mincho" panose="02020609040205080304" pitchFamily="49" charset="-128"/>
                      </a:endParaRPr>
                    </a:p>
                  </a:txBody>
                  <a:tcPr marL="17780" marR="17780" marT="17781" marB="17781"/>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Joonwoong Kim</a:t>
                      </a:r>
                    </a:p>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(LGE)</a:t>
                      </a:r>
                      <a:endParaRPr lang="sv-SE" sz="1000" b="1" dirty="0">
                        <a:effectLst/>
                        <a:latin typeface="Arial" panose="020B0604020202020204" pitchFamily="34" charset="0"/>
                        <a:ea typeface="MS Mincho" panose="02020609040205080304" pitchFamily="49" charset="-128"/>
                      </a:endParaRPr>
                    </a:p>
                  </a:txBody>
                  <a:tcPr marL="17780" marR="17780" marT="17781" marB="17781"/>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FS_eV2X_Sec</a:t>
                      </a:r>
                      <a:endParaRPr lang="sv-SE" sz="1000" b="1" dirty="0">
                        <a:effectLst/>
                        <a:latin typeface="Arial" panose="020B0604020202020204" pitchFamily="34" charset="0"/>
                        <a:ea typeface="MS Mincho" panose="02020609040205080304" pitchFamily="49" charset="-128"/>
                      </a:endParaRPr>
                    </a:p>
                  </a:txBody>
                  <a:tcPr marL="17780" marR="17780" marT="17781" marB="17781"/>
                </a:tc>
                <a:tc>
                  <a:txBody>
                    <a:bodyPr/>
                    <a:lstStyle/>
                    <a:p>
                      <a:pPr marL="0" indent="-349885" algn="ctr">
                        <a:lnSpc>
                          <a:spcPts val="1200"/>
                        </a:lnSpc>
                        <a:spcAft>
                          <a:spcPts val="0"/>
                        </a:spcAft>
                      </a:pPr>
                      <a:r>
                        <a:rPr lang="en-GB" sz="1000" b="0" dirty="0">
                          <a:effectLst/>
                          <a:latin typeface="Arial" panose="020B0604020202020204" pitchFamily="34" charset="0"/>
                          <a:ea typeface="MS Mincho" panose="02020609040205080304" pitchFamily="49" charset="-128"/>
                        </a:rPr>
                        <a:t> 20%</a:t>
                      </a:r>
                      <a:endParaRPr lang="sv-SE" sz="1000" b="1" dirty="0">
                        <a:effectLst/>
                        <a:latin typeface="Arial" panose="020B0604020202020204" pitchFamily="34" charset="0"/>
                        <a:ea typeface="MS Mincho" panose="02020609040205080304" pitchFamily="49" charset="-128"/>
                      </a:endParaRPr>
                    </a:p>
                  </a:txBody>
                  <a:tcPr marL="17780" marR="17780" marT="17781" marB="17781"/>
                </a:tc>
                <a:tc>
                  <a:txBody>
                    <a:bodyPr/>
                    <a:lstStyle/>
                    <a:p>
                      <a:pPr marL="0" indent="-349885" algn="ctr">
                        <a:lnSpc>
                          <a:spcPts val="1200"/>
                        </a:lnSpc>
                        <a:spcAft>
                          <a:spcPts val="0"/>
                        </a:spcAft>
                      </a:pPr>
                      <a:r>
                        <a:rPr lang="sv-SE" sz="1000" b="1" dirty="0">
                          <a:solidFill>
                            <a:srgbClr val="FF0000"/>
                          </a:solidFill>
                          <a:effectLst/>
                          <a:latin typeface="Arial" panose="020B0604020202020204" pitchFamily="34" charset="0"/>
                          <a:ea typeface="MS Mincho" panose="02020609040205080304" pitchFamily="49" charset="-128"/>
                        </a:rPr>
                        <a:t>60%</a:t>
                      </a:r>
                    </a:p>
                  </a:txBody>
                  <a:tcPr marL="17780" marR="17780" marT="17781" marB="17781"/>
                </a:tc>
                <a:tc>
                  <a:txBody>
                    <a:bodyPr/>
                    <a:lstStyle/>
                    <a:p>
                      <a:pPr marL="0" indent="-349885" algn="ctr">
                        <a:lnSpc>
                          <a:spcPts val="1200"/>
                        </a:lnSpc>
                        <a:spcAft>
                          <a:spcPts val="0"/>
                        </a:spcAft>
                      </a:pPr>
                      <a:r>
                        <a:rPr lang="en-GB" sz="1000" b="0">
                          <a:effectLst/>
                          <a:latin typeface="Arial" panose="020B0604020202020204" pitchFamily="34" charset="0"/>
                          <a:ea typeface="MS Mincho" panose="02020609040205080304" pitchFamily="49" charset="-128"/>
                        </a:rPr>
                        <a:t>Sep 19</a:t>
                      </a:r>
                      <a:endParaRPr lang="sv-SE" sz="1000" b="1">
                        <a:effectLst/>
                        <a:latin typeface="Arial" panose="020B0604020202020204" pitchFamily="34" charset="0"/>
                        <a:ea typeface="MS Mincho" panose="02020609040205080304" pitchFamily="49" charset="-128"/>
                      </a:endParaRPr>
                    </a:p>
                  </a:txBody>
                  <a:tcPr marL="17780" marR="17780" marT="17781" marB="17781"/>
                </a:tc>
                <a:tc>
                  <a:txBody>
                    <a:bodyPr/>
                    <a:lstStyle/>
                    <a:p>
                      <a:pPr marL="0" marR="0" lvl="0" indent="-349885" algn="ctr" defTabSz="914400" rtl="0" eaLnBrk="1" fontAlgn="auto" latinLnBrk="0" hangingPunct="1">
                        <a:lnSpc>
                          <a:spcPts val="1200"/>
                        </a:lnSpc>
                        <a:spcBef>
                          <a:spcPts val="0"/>
                        </a:spcBef>
                        <a:spcAft>
                          <a:spcPts val="0"/>
                        </a:spcAft>
                        <a:buClrTx/>
                        <a:buSzTx/>
                        <a:buFontTx/>
                        <a:buNone/>
                        <a:tabLst/>
                        <a:defRPr/>
                      </a:pPr>
                      <a:r>
                        <a:rPr lang="sv-SE" sz="1000" b="0" dirty="0">
                          <a:solidFill>
                            <a:srgbClr val="FF0000"/>
                          </a:solidFill>
                          <a:effectLst/>
                          <a:latin typeface="Arial" panose="020B0604020202020204" pitchFamily="34" charset="0"/>
                          <a:ea typeface="MS Mincho" panose="02020609040205080304" pitchFamily="49" charset="-128"/>
                        </a:rPr>
                        <a:t>Dec 19</a:t>
                      </a:r>
                      <a:endParaRPr lang="sv-SE" sz="1000" b="1" dirty="0">
                        <a:effectLst/>
                        <a:latin typeface="Arial" panose="020B0604020202020204" pitchFamily="34" charset="0"/>
                        <a:ea typeface="MS Mincho" panose="02020609040205080304" pitchFamily="49" charset="-128"/>
                      </a:endParaRPr>
                    </a:p>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 </a:t>
                      </a:r>
                      <a:endParaRPr lang="sv-SE" sz="1000" b="1" dirty="0">
                        <a:effectLst/>
                        <a:latin typeface="Arial" panose="020B0604020202020204" pitchFamily="34" charset="0"/>
                        <a:ea typeface="MS Mincho" panose="02020609040205080304" pitchFamily="49" charset="-128"/>
                      </a:endParaRPr>
                    </a:p>
                  </a:txBody>
                  <a:tcPr marL="17780" marR="17780" marT="17781" marB="17781"/>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SP-190108</a:t>
                      </a:r>
                      <a:endParaRPr lang="sv-SE" sz="1000" b="1" dirty="0">
                        <a:effectLst/>
                        <a:latin typeface="Arial" panose="020B0604020202020204" pitchFamily="34" charset="0"/>
                        <a:ea typeface="MS Mincho" panose="02020609040205080304" pitchFamily="49" charset="-128"/>
                      </a:endParaRPr>
                    </a:p>
                  </a:txBody>
                  <a:tcPr marL="17780" marR="17780" marT="17781" marB="17781"/>
                </a:tc>
                <a:tc>
                  <a:txBody>
                    <a:bodyPr/>
                    <a:lstStyle/>
                    <a:p>
                      <a:pPr marL="0" indent="-349885" algn="ctr">
                        <a:lnSpc>
                          <a:spcPts val="1200"/>
                        </a:lnSpc>
                        <a:spcAft>
                          <a:spcPts val="0"/>
                        </a:spcAft>
                      </a:pPr>
                      <a:r>
                        <a:rPr lang="en-GB" sz="1000" b="0" dirty="0">
                          <a:effectLst/>
                          <a:latin typeface="Arial" panose="020B0604020202020204" pitchFamily="34" charset="0"/>
                          <a:ea typeface="MS Mincho" panose="02020609040205080304" pitchFamily="49" charset="-128"/>
                        </a:rPr>
                        <a:t>TR 33.836</a:t>
                      </a:r>
                      <a:endParaRPr lang="sv-SE" sz="1000" b="1" dirty="0">
                        <a:effectLst/>
                        <a:latin typeface="Arial" panose="020B0604020202020204" pitchFamily="34" charset="0"/>
                        <a:ea typeface="MS Mincho" panose="02020609040205080304" pitchFamily="49" charset="-128"/>
                      </a:endParaRPr>
                    </a:p>
                  </a:txBody>
                  <a:tcPr marL="17780" marR="17780" marT="17781" marB="17781"/>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16</a:t>
                      </a:r>
                      <a:endParaRPr lang="sv-SE" sz="1000" b="1" dirty="0">
                        <a:effectLst/>
                        <a:latin typeface="Arial" panose="020B0604020202020204" pitchFamily="34" charset="0"/>
                        <a:ea typeface="MS Mincho" panose="02020609040205080304" pitchFamily="49" charset="-128"/>
                      </a:endParaRPr>
                    </a:p>
                  </a:txBody>
                  <a:tcPr marL="17780" marR="17780" marT="17781" marB="17781"/>
                </a:tc>
                <a:extLst>
                  <a:ext uri="{0D108BD9-81ED-4DB2-BD59-A6C34878D82A}">
                    <a16:rowId xmlns:a16="http://schemas.microsoft.com/office/drawing/2014/main" val="2886032670"/>
                  </a:ext>
                </a:extLst>
              </a:tr>
              <a:tr h="492800">
                <a:tc>
                  <a:txBody>
                    <a:bodyPr/>
                    <a:lstStyle/>
                    <a:p>
                      <a:pPr marL="0" indent="-349885">
                        <a:lnSpc>
                          <a:spcPts val="1200"/>
                        </a:lnSpc>
                        <a:spcAft>
                          <a:spcPts val="0"/>
                        </a:spcAft>
                      </a:pPr>
                      <a:r>
                        <a:rPr lang="en-US" sz="1000" b="0" dirty="0">
                          <a:solidFill>
                            <a:srgbClr val="FF0000"/>
                          </a:solidFill>
                          <a:effectLst/>
                          <a:latin typeface="Arial" panose="020B0604020202020204" pitchFamily="34" charset="0"/>
                          <a:ea typeface="MS Mincho" panose="02020609040205080304" pitchFamily="49" charset="-128"/>
                        </a:rPr>
                        <a:t>KDF negotiation for 5GS security – phase2</a:t>
                      </a:r>
                      <a:endParaRPr lang="sv-SE" sz="1000" b="0" dirty="0">
                        <a:solidFill>
                          <a:srgbClr val="FF0000"/>
                        </a:solidFill>
                        <a:effectLst/>
                        <a:latin typeface="Arial" panose="020B0604020202020204" pitchFamily="34" charset="0"/>
                        <a:ea typeface="MS Mincho" panose="02020609040205080304" pitchFamily="49" charset="-128"/>
                      </a:endParaRPr>
                    </a:p>
                  </a:txBody>
                  <a:tcPr marL="17780" marR="17780" marT="17781" marB="17781">
                    <a:solidFill>
                      <a:schemeClr val="accent6">
                        <a:lumMod val="40000"/>
                        <a:lumOff val="60000"/>
                      </a:schemeClr>
                    </a:solidFill>
                  </a:tcPr>
                </a:tc>
                <a:tc>
                  <a:txBody>
                    <a:bodyPr/>
                    <a:lstStyle/>
                    <a:p>
                      <a:pPr marL="0" indent="-349885" algn="ctr">
                        <a:lnSpc>
                          <a:spcPts val="1200"/>
                        </a:lnSpc>
                        <a:spcAft>
                          <a:spcPts val="0"/>
                        </a:spcAft>
                      </a:pPr>
                      <a:r>
                        <a:rPr lang="sv-SE" sz="1000" b="0" dirty="0">
                          <a:solidFill>
                            <a:srgbClr val="FF0000"/>
                          </a:solidFill>
                          <a:effectLst/>
                          <a:latin typeface="Arial" panose="020B0604020202020204" pitchFamily="34" charset="0"/>
                          <a:ea typeface="MS Mincho" panose="02020609040205080304" pitchFamily="49" charset="-128"/>
                        </a:rPr>
                        <a:t>Ahmda Muhanna (Huawei)</a:t>
                      </a:r>
                    </a:p>
                  </a:txBody>
                  <a:tcPr marL="17780" marR="17780" marT="17781" marB="17781">
                    <a:solidFill>
                      <a:schemeClr val="accent6">
                        <a:lumMod val="40000"/>
                        <a:lumOff val="60000"/>
                      </a:schemeClr>
                    </a:solidFill>
                  </a:tcPr>
                </a:tc>
                <a:tc>
                  <a:txBody>
                    <a:bodyPr/>
                    <a:lstStyle/>
                    <a:p>
                      <a:pPr marL="0" indent="-349885" algn="ctr">
                        <a:lnSpc>
                          <a:spcPts val="1200"/>
                        </a:lnSpc>
                        <a:spcAft>
                          <a:spcPts val="0"/>
                        </a:spcAft>
                      </a:pPr>
                      <a:r>
                        <a:rPr lang="sv-SE" sz="1000" b="0" dirty="0">
                          <a:solidFill>
                            <a:srgbClr val="FF0000"/>
                          </a:solidFill>
                          <a:effectLst/>
                          <a:latin typeface="Arial" panose="020B0604020202020204" pitchFamily="34" charset="0"/>
                          <a:ea typeface="MS Mincho" panose="02020609040205080304" pitchFamily="49" charset="-128"/>
                        </a:rPr>
                        <a:t>FS_5GS_KDF</a:t>
                      </a:r>
                    </a:p>
                  </a:txBody>
                  <a:tcPr marL="17780" marR="17780" marT="17781" marB="17781">
                    <a:solidFill>
                      <a:schemeClr val="accent6">
                        <a:lumMod val="40000"/>
                        <a:lumOff val="60000"/>
                      </a:schemeClr>
                    </a:solidFill>
                  </a:tcPr>
                </a:tc>
                <a:tc>
                  <a:txBody>
                    <a:bodyPr/>
                    <a:lstStyle/>
                    <a:p>
                      <a:pPr marL="0" indent="-349885" algn="ctr">
                        <a:lnSpc>
                          <a:spcPts val="1200"/>
                        </a:lnSpc>
                        <a:spcAft>
                          <a:spcPts val="0"/>
                        </a:spcAft>
                      </a:pPr>
                      <a:r>
                        <a:rPr lang="sv-SE" sz="1000" b="0" dirty="0">
                          <a:solidFill>
                            <a:srgbClr val="FF0000"/>
                          </a:solidFill>
                          <a:effectLst/>
                          <a:latin typeface="Arial" panose="020B0604020202020204" pitchFamily="34" charset="0"/>
                          <a:ea typeface="MS Mincho" panose="02020609040205080304" pitchFamily="49" charset="-128"/>
                        </a:rPr>
                        <a:t>Stopped</a:t>
                      </a:r>
                    </a:p>
                  </a:txBody>
                  <a:tcPr marL="17780" marR="17780" marT="17781" marB="17781">
                    <a:solidFill>
                      <a:schemeClr val="accent6">
                        <a:lumMod val="40000"/>
                        <a:lumOff val="60000"/>
                      </a:schemeClr>
                    </a:solidFill>
                  </a:tcPr>
                </a:tc>
                <a:tc>
                  <a:txBody>
                    <a:bodyPr/>
                    <a:lstStyle/>
                    <a:p>
                      <a:pPr marL="0" indent="-349885" algn="ctr">
                        <a:lnSpc>
                          <a:spcPts val="1200"/>
                        </a:lnSpc>
                        <a:spcAft>
                          <a:spcPts val="0"/>
                        </a:spcAft>
                      </a:pPr>
                      <a:endParaRPr lang="sv-SE" sz="1000" b="0" dirty="0">
                        <a:solidFill>
                          <a:srgbClr val="FF0000"/>
                        </a:solidFill>
                        <a:effectLst/>
                        <a:latin typeface="Arial" panose="020B0604020202020204" pitchFamily="34" charset="0"/>
                        <a:ea typeface="MS Mincho" panose="02020609040205080304" pitchFamily="49" charset="-128"/>
                      </a:endParaRPr>
                    </a:p>
                  </a:txBody>
                  <a:tcPr marL="17780" marR="17780" marT="17781" marB="17781">
                    <a:solidFill>
                      <a:schemeClr val="accent6">
                        <a:lumMod val="40000"/>
                        <a:lumOff val="60000"/>
                      </a:schemeClr>
                    </a:solidFill>
                  </a:tcPr>
                </a:tc>
                <a:tc>
                  <a:txBody>
                    <a:bodyPr/>
                    <a:lstStyle/>
                    <a:p>
                      <a:pPr marL="0" indent="-349885" algn="ctr">
                        <a:lnSpc>
                          <a:spcPts val="1200"/>
                        </a:lnSpc>
                        <a:spcAft>
                          <a:spcPts val="0"/>
                        </a:spcAft>
                      </a:pPr>
                      <a:endParaRPr lang="sv-SE" sz="1000" b="0" dirty="0">
                        <a:solidFill>
                          <a:srgbClr val="FF0000"/>
                        </a:solidFill>
                        <a:effectLst/>
                        <a:latin typeface="Arial" panose="020B0604020202020204" pitchFamily="34" charset="0"/>
                        <a:ea typeface="MS Mincho" panose="02020609040205080304" pitchFamily="49" charset="-128"/>
                      </a:endParaRPr>
                    </a:p>
                  </a:txBody>
                  <a:tcPr marL="17780" marR="17780" marT="17781" marB="17781">
                    <a:solidFill>
                      <a:schemeClr val="accent6">
                        <a:lumMod val="40000"/>
                        <a:lumOff val="60000"/>
                      </a:schemeClr>
                    </a:solidFill>
                  </a:tcPr>
                </a:tc>
                <a:tc>
                  <a:txBody>
                    <a:bodyPr/>
                    <a:lstStyle/>
                    <a:p>
                      <a:pPr marL="0" indent="-349885" algn="ctr">
                        <a:lnSpc>
                          <a:spcPts val="1200"/>
                        </a:lnSpc>
                        <a:spcAft>
                          <a:spcPts val="0"/>
                        </a:spcAft>
                      </a:pPr>
                      <a:endParaRPr lang="sv-SE" sz="1000" b="0" dirty="0">
                        <a:solidFill>
                          <a:srgbClr val="FF0000"/>
                        </a:solidFill>
                        <a:effectLst/>
                        <a:latin typeface="Arial" panose="020B0604020202020204" pitchFamily="34" charset="0"/>
                        <a:ea typeface="MS Mincho" panose="02020609040205080304" pitchFamily="49" charset="-128"/>
                      </a:endParaRPr>
                    </a:p>
                  </a:txBody>
                  <a:tcPr marL="17780" marR="17780" marT="17781" marB="17781">
                    <a:solidFill>
                      <a:schemeClr val="accent6">
                        <a:lumMod val="40000"/>
                        <a:lumOff val="60000"/>
                      </a:schemeClr>
                    </a:solidFill>
                  </a:tcPr>
                </a:tc>
                <a:tc>
                  <a:txBody>
                    <a:bodyPr/>
                    <a:lstStyle/>
                    <a:p>
                      <a:pPr marL="0" indent="-349885" algn="ctr">
                        <a:lnSpc>
                          <a:spcPts val="1200"/>
                        </a:lnSpc>
                        <a:spcAft>
                          <a:spcPts val="0"/>
                        </a:spcAft>
                      </a:pPr>
                      <a:endParaRPr lang="sv-SE" sz="1000" b="0" dirty="0">
                        <a:solidFill>
                          <a:srgbClr val="FF0000"/>
                        </a:solidFill>
                        <a:effectLst/>
                        <a:latin typeface="Arial" panose="020B0604020202020204" pitchFamily="34" charset="0"/>
                        <a:ea typeface="MS Mincho" panose="02020609040205080304" pitchFamily="49" charset="-128"/>
                      </a:endParaRPr>
                    </a:p>
                  </a:txBody>
                  <a:tcPr marL="17780" marR="17780" marT="17781" marB="17781">
                    <a:solidFill>
                      <a:schemeClr val="accent6">
                        <a:lumMod val="40000"/>
                        <a:lumOff val="60000"/>
                      </a:schemeClr>
                    </a:solidFill>
                  </a:tcPr>
                </a:tc>
                <a:tc>
                  <a:txBody>
                    <a:bodyPr/>
                    <a:lstStyle/>
                    <a:p>
                      <a:pPr marL="0" indent="-349885" algn="ctr">
                        <a:lnSpc>
                          <a:spcPts val="1200"/>
                        </a:lnSpc>
                        <a:spcAft>
                          <a:spcPts val="0"/>
                        </a:spcAft>
                      </a:pPr>
                      <a:r>
                        <a:rPr lang="sv-SE" sz="1000" b="0" dirty="0">
                          <a:solidFill>
                            <a:srgbClr val="FF0000"/>
                          </a:solidFill>
                          <a:effectLst/>
                          <a:latin typeface="Arial" panose="020B0604020202020204" pitchFamily="34" charset="0"/>
                          <a:ea typeface="MS Mincho" panose="02020609040205080304" pitchFamily="49" charset="-128"/>
                        </a:rPr>
                        <a:t>TR 33.808</a:t>
                      </a:r>
                    </a:p>
                  </a:txBody>
                  <a:tcPr marL="17780" marR="17780" marT="17781" marB="17781">
                    <a:solidFill>
                      <a:schemeClr val="accent6">
                        <a:lumMod val="40000"/>
                        <a:lumOff val="60000"/>
                      </a:schemeClr>
                    </a:solidFill>
                  </a:tcPr>
                </a:tc>
                <a:tc>
                  <a:txBody>
                    <a:bodyPr/>
                    <a:lstStyle/>
                    <a:p>
                      <a:pPr marL="0" indent="-349885" algn="ctr">
                        <a:lnSpc>
                          <a:spcPts val="1200"/>
                        </a:lnSpc>
                        <a:spcAft>
                          <a:spcPts val="0"/>
                        </a:spcAft>
                      </a:pPr>
                      <a:r>
                        <a:rPr lang="sv-SE" sz="1000" b="0" dirty="0">
                          <a:solidFill>
                            <a:srgbClr val="FF0000"/>
                          </a:solidFill>
                          <a:effectLst/>
                          <a:latin typeface="Arial" panose="020B0604020202020204" pitchFamily="34" charset="0"/>
                          <a:ea typeface="MS Mincho" panose="02020609040205080304" pitchFamily="49" charset="-128"/>
                        </a:rPr>
                        <a:t>16</a:t>
                      </a:r>
                    </a:p>
                  </a:txBody>
                  <a:tcPr marL="17780" marR="17780" marT="17781" marB="17781">
                    <a:solidFill>
                      <a:schemeClr val="accent6">
                        <a:lumMod val="40000"/>
                        <a:lumOff val="60000"/>
                      </a:schemeClr>
                    </a:solidFill>
                  </a:tcPr>
                </a:tc>
                <a:extLst>
                  <a:ext uri="{0D108BD9-81ED-4DB2-BD59-A6C34878D82A}">
                    <a16:rowId xmlns:a16="http://schemas.microsoft.com/office/drawing/2014/main" val="1162445709"/>
                  </a:ext>
                </a:extLst>
              </a:tr>
            </a:tbl>
          </a:graphicData>
        </a:graphic>
      </p:graphicFrame>
    </p:spTree>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DDE8DF69-6F5B-43E7-91E0-5A596F0FBBF4}"/>
              </a:ext>
            </a:extLst>
          </p:cNvPr>
          <p:cNvSpPr>
            <a:spLocks noGrp="1"/>
          </p:cNvSpPr>
          <p:nvPr>
            <p:ph type="title"/>
          </p:nvPr>
        </p:nvSpPr>
        <p:spPr/>
        <p:txBody>
          <a:bodyPr/>
          <a:lstStyle/>
          <a:p>
            <a:r>
              <a:rPr lang="sv-SE" altLang="sv-SE"/>
              <a:t>3GPP SA3 and SA3-LI officials</a:t>
            </a:r>
          </a:p>
        </p:txBody>
      </p:sp>
      <p:sp>
        <p:nvSpPr>
          <p:cNvPr id="9219" name="Content Placeholder 2">
            <a:extLst>
              <a:ext uri="{FF2B5EF4-FFF2-40B4-BE49-F238E27FC236}">
                <a16:creationId xmlns:a16="http://schemas.microsoft.com/office/drawing/2014/main" id="{6FCD0A2E-639E-4767-8B23-EC74310A8B3A}"/>
              </a:ext>
            </a:extLst>
          </p:cNvPr>
          <p:cNvSpPr>
            <a:spLocks noGrp="1"/>
          </p:cNvSpPr>
          <p:nvPr>
            <p:ph idx="1"/>
          </p:nvPr>
        </p:nvSpPr>
        <p:spPr/>
        <p:txBody>
          <a:bodyPr/>
          <a:lstStyle/>
          <a:p>
            <a:r>
              <a:rPr lang="en-US" altLang="en-US" sz="2400" dirty="0"/>
              <a:t>SA3 Officials</a:t>
            </a:r>
          </a:p>
          <a:p>
            <a:pPr lvl="1"/>
            <a:r>
              <a:rPr lang="en-US" altLang="en-US" sz="2000" dirty="0"/>
              <a:t>Chair: Noamen Ben Henda (Ericsson)</a:t>
            </a:r>
          </a:p>
          <a:p>
            <a:pPr lvl="1"/>
            <a:r>
              <a:rPr lang="en-US" altLang="en-US" sz="2000" dirty="0"/>
              <a:t>Vice-chairs:</a:t>
            </a:r>
          </a:p>
          <a:p>
            <a:pPr lvl="2"/>
            <a:r>
              <a:rPr lang="en-US" altLang="en-US" dirty="0"/>
              <a:t>Alf Zugenmaier (NTT DOCOMO)</a:t>
            </a:r>
          </a:p>
          <a:p>
            <a:pPr lvl="2"/>
            <a:r>
              <a:rPr lang="en-US" altLang="en-US" dirty="0"/>
              <a:t>Adrian Escott (Qualcomm)</a:t>
            </a:r>
            <a:endParaRPr lang="en-US" altLang="en-US" dirty="0">
              <a:solidFill>
                <a:srgbClr val="FF0000"/>
              </a:solidFill>
            </a:endParaRPr>
          </a:p>
          <a:p>
            <a:pPr lvl="1"/>
            <a:r>
              <a:rPr lang="en-US" altLang="en-US" sz="2000" dirty="0"/>
              <a:t>Secretary: Mirko Cano Soveri (MCC)</a:t>
            </a:r>
          </a:p>
          <a:p>
            <a:pPr lvl="1"/>
            <a:endParaRPr lang="en-US" altLang="en-US" sz="2000" dirty="0"/>
          </a:p>
          <a:p>
            <a:r>
              <a:rPr lang="en-US" altLang="en-US" sz="2400" dirty="0"/>
              <a:t>SA3 LI Officials</a:t>
            </a:r>
          </a:p>
          <a:p>
            <a:pPr lvl="1"/>
            <a:r>
              <a:rPr lang="en-US" altLang="en-US" sz="2000" dirty="0"/>
              <a:t>Chair: Alex Leadbeater (BT)</a:t>
            </a:r>
          </a:p>
          <a:p>
            <a:pPr lvl="1"/>
            <a:r>
              <a:rPr lang="en-US" altLang="en-US" sz="2000" dirty="0"/>
              <a:t>Vice-chair: Maurizio Iovieno (Ericsson)</a:t>
            </a:r>
          </a:p>
          <a:p>
            <a:pPr lvl="1"/>
            <a:r>
              <a:rPr lang="en-US" altLang="en-US" sz="2000" dirty="0"/>
              <a:t>Secretary:</a:t>
            </a:r>
            <a:r>
              <a:rPr lang="ja-JP" altLang="en-US" sz="2000" dirty="0"/>
              <a:t> </a:t>
            </a:r>
            <a:r>
              <a:rPr lang="en-US" altLang="ja-JP" sz="2000" dirty="0"/>
              <a:t>Carmine Rizzo (MCC)</a:t>
            </a:r>
            <a:endParaRPr lang="en-US" altLang="en-US" sz="2000" dirty="0"/>
          </a:p>
          <a:p>
            <a:endParaRPr lang="sv-SE" altLang="sv-SE" dirty="0"/>
          </a:p>
        </p:txBody>
      </p:sp>
    </p:spTree>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29F95F65-9C31-446B-B416-783D50ED6245}"/>
              </a:ext>
            </a:extLst>
          </p:cNvPr>
          <p:cNvSpPr>
            <a:spLocks noGrp="1"/>
          </p:cNvSpPr>
          <p:nvPr>
            <p:ph type="title"/>
          </p:nvPr>
        </p:nvSpPr>
        <p:spPr/>
        <p:txBody>
          <a:bodyPr/>
          <a:lstStyle/>
          <a:p>
            <a:r>
              <a:rPr lang="sv-SE" altLang="sv-SE"/>
              <a:t>Meetings since previous SA</a:t>
            </a:r>
          </a:p>
        </p:txBody>
      </p:sp>
      <p:sp>
        <p:nvSpPr>
          <p:cNvPr id="10243" name="Content Placeholder 2">
            <a:extLst>
              <a:ext uri="{FF2B5EF4-FFF2-40B4-BE49-F238E27FC236}">
                <a16:creationId xmlns:a16="http://schemas.microsoft.com/office/drawing/2014/main" id="{0726B3E7-43F2-4F53-BCB0-816C6D0C9D35}"/>
              </a:ext>
            </a:extLst>
          </p:cNvPr>
          <p:cNvSpPr>
            <a:spLocks noGrp="1"/>
          </p:cNvSpPr>
          <p:nvPr>
            <p:ph idx="1"/>
          </p:nvPr>
        </p:nvSpPr>
        <p:spPr/>
        <p:txBody>
          <a:bodyPr/>
          <a:lstStyle/>
          <a:p>
            <a:endParaRPr lang="en-US" altLang="en-US" dirty="0"/>
          </a:p>
          <a:p>
            <a:r>
              <a:rPr lang="en-US" altLang="en-US" dirty="0"/>
              <a:t>SA3</a:t>
            </a:r>
          </a:p>
          <a:p>
            <a:pPr lvl="1"/>
            <a:r>
              <a:rPr lang="en-US" altLang="en-US" dirty="0"/>
              <a:t>SA3#95-BIS: 		24</a:t>
            </a:r>
            <a:r>
              <a:rPr lang="en-US" altLang="en-US" baseline="30000" dirty="0"/>
              <a:t>th</a:t>
            </a:r>
            <a:r>
              <a:rPr lang="en-US" altLang="en-US" dirty="0"/>
              <a:t> – 28</a:t>
            </a:r>
            <a:r>
              <a:rPr lang="en-US" altLang="en-US" baseline="30000" dirty="0"/>
              <a:t>th</a:t>
            </a:r>
            <a:r>
              <a:rPr lang="en-US" altLang="en-US" dirty="0"/>
              <a:t> June 2019, Sapporo, JAPAN; JF3.</a:t>
            </a:r>
          </a:p>
          <a:p>
            <a:pPr lvl="1"/>
            <a:r>
              <a:rPr lang="en-US" altLang="en-US" dirty="0"/>
              <a:t>SA3#96:			26</a:t>
            </a:r>
            <a:r>
              <a:rPr lang="en-US" altLang="en-US" baseline="30000" dirty="0"/>
              <a:t>th</a:t>
            </a:r>
            <a:r>
              <a:rPr lang="en-US" altLang="en-US" dirty="0"/>
              <a:t> – 30</a:t>
            </a:r>
            <a:r>
              <a:rPr lang="en-US" altLang="en-US" baseline="30000" dirty="0"/>
              <a:t>th</a:t>
            </a:r>
            <a:r>
              <a:rPr lang="en-US" altLang="en-US" dirty="0"/>
              <a:t> August 2019, Wroclaw, POLAND; EF3.</a:t>
            </a:r>
            <a:r>
              <a:rPr lang="en-US" altLang="en-US" baseline="30000" dirty="0"/>
              <a:t> </a:t>
            </a:r>
            <a:endParaRPr lang="en-US" altLang="en-US" dirty="0"/>
          </a:p>
          <a:p>
            <a:pPr lvl="1"/>
            <a:endParaRPr lang="en-US" altLang="en-US" dirty="0"/>
          </a:p>
          <a:p>
            <a:r>
              <a:rPr lang="en-US" altLang="en-US" dirty="0"/>
              <a:t>SA3-LI</a:t>
            </a:r>
          </a:p>
          <a:p>
            <a:pPr lvl="1"/>
            <a:r>
              <a:rPr lang="en-US" altLang="en-US" dirty="0"/>
              <a:t>SA3-LI#74:		16</a:t>
            </a:r>
            <a:r>
              <a:rPr lang="en-US" altLang="en-US" baseline="30000" dirty="0"/>
              <a:t>th</a:t>
            </a:r>
            <a:r>
              <a:rPr lang="en-US" altLang="en-US" dirty="0"/>
              <a:t> – 19</a:t>
            </a:r>
            <a:r>
              <a:rPr lang="en-US" altLang="en-US" baseline="30000" dirty="0"/>
              <a:t>th</a:t>
            </a:r>
            <a:r>
              <a:rPr lang="en-US" altLang="en-US" dirty="0"/>
              <a:t> July 2019, Wroclaw, POLAND.</a:t>
            </a:r>
          </a:p>
          <a:p>
            <a:pPr lvl="1"/>
            <a:r>
              <a:rPr lang="en-US" altLang="en-US" dirty="0"/>
              <a:t>SA3-LI#74-BIS:		4</a:t>
            </a:r>
            <a:r>
              <a:rPr lang="en-US" altLang="en-US" baseline="30000" dirty="0"/>
              <a:t>th</a:t>
            </a:r>
            <a:r>
              <a:rPr lang="en-US" altLang="en-US" dirty="0"/>
              <a:t> – 9</a:t>
            </a:r>
            <a:r>
              <a:rPr lang="en-US" altLang="en-US" baseline="30000" dirty="0"/>
              <a:t>th</a:t>
            </a:r>
            <a:r>
              <a:rPr lang="en-US" altLang="en-US" dirty="0"/>
              <a:t> September 2019, Basking Ridge (NJ), US.</a:t>
            </a:r>
            <a:endParaRPr lang="en-US" altLang="en-US" dirty="0">
              <a:ea typeface="MS PGothic" panose="020B0600070205080204" pitchFamily="34" charset="-128"/>
            </a:endParaRPr>
          </a:p>
          <a:p>
            <a:pPr lvl="1"/>
            <a:endParaRPr lang="en-US" altLang="en-US" dirty="0">
              <a:ea typeface="MS PGothic" panose="020B0600070205080204" pitchFamily="34" charset="-128"/>
            </a:endParaRPr>
          </a:p>
          <a:p>
            <a:endParaRPr lang="sv-SE" altLang="sv-SE" dirty="0"/>
          </a:p>
        </p:txBody>
      </p:sp>
    </p:spTree>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3AA7AC0C743A294CADF60F661720E3E6" ma:contentTypeVersion="8" ma:contentTypeDescription="Create a new document." ma:contentTypeScope="" ma:versionID="62776b4ab00d07b0f17cab4b74684241">
  <xsd:schema xmlns:xsd="http://www.w3.org/2001/XMLSchema" xmlns:xs="http://www.w3.org/2001/XMLSchema" xmlns:p="http://schemas.microsoft.com/office/2006/metadata/properties" xmlns:ns3="6f846979-0e6f-42ff-8b87-e1893efeda99" targetNamespace="http://schemas.microsoft.com/office/2006/metadata/properties" ma:root="true" ma:fieldsID="78de229499758b6f4c9c154a7ec28ffb" ns3:_="">
    <xsd:import namespace="6f846979-0e6f-42ff-8b87-e1893efeda99"/>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f846979-0e6f-42ff-8b87-e1893efeda9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Location" ma:index="12" nillable="true" ma:displayName="Location" ma:internalName="MediaServiceLocation"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86DC8DFC-ED20-4E30-80E7-D4BA81D1F45A}">
  <ds:schemaRefs>
    <ds:schemaRef ds:uri="http://schemas.microsoft.com/sharepoint/v3/contenttype/forms"/>
  </ds:schemaRefs>
</ds:datastoreItem>
</file>

<file path=customXml/itemProps2.xml><?xml version="1.0" encoding="utf-8"?>
<ds:datastoreItem xmlns:ds="http://schemas.openxmlformats.org/officeDocument/2006/customXml" ds:itemID="{D595F437-8335-4D2D-A37C-63D803D438C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f846979-0e6f-42ff-8b87-e1893efeda9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18A6CF3D-809C-4971-A966-5D3B5EF94E34}">
  <ds:schemaRefs>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purl.org/dc/terms/"/>
    <ds:schemaRef ds:uri="6f846979-0e6f-42ff-8b87-e1893efeda99"/>
    <ds:schemaRef ds:uri="http://schemas.openxmlformats.org/package/2006/metadata/core-propertie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0</TotalTime>
  <Words>4801</Words>
  <Application>Microsoft Office PowerPoint</Application>
  <PresentationFormat>Widescreen</PresentationFormat>
  <Paragraphs>1188</Paragraphs>
  <Slides>58</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58</vt:i4>
      </vt:variant>
    </vt:vector>
  </HeadingPairs>
  <TitlesOfParts>
    <vt:vector size="65" baseType="lpstr">
      <vt:lpstr>Arial</vt:lpstr>
      <vt:lpstr>Calibri</vt:lpstr>
      <vt:lpstr>Calibri Light</vt:lpstr>
      <vt:lpstr>Ericsson Hilda</vt:lpstr>
      <vt:lpstr>Ericsson Technical Icons</vt:lpstr>
      <vt:lpstr>Times New Roman</vt:lpstr>
      <vt:lpstr>Office Theme</vt:lpstr>
      <vt:lpstr>SA3 Status Report</vt:lpstr>
      <vt:lpstr>News!</vt:lpstr>
      <vt:lpstr>Summary</vt:lpstr>
      <vt:lpstr>Summary</vt:lpstr>
      <vt:lpstr>Summary</vt:lpstr>
      <vt:lpstr>Summary</vt:lpstr>
      <vt:lpstr>Summary</vt:lpstr>
      <vt:lpstr>3GPP SA3 and SA3-LI officials</vt:lpstr>
      <vt:lpstr>Meetings since previous SA</vt:lpstr>
      <vt:lpstr>Next SA3 and SA3-LI meetings</vt:lpstr>
      <vt:lpstr>SA3 statistics</vt:lpstr>
      <vt:lpstr>Document statistics</vt:lpstr>
      <vt:lpstr>Delegate statistics</vt:lpstr>
      <vt:lpstr>Status Report on SA3-LI</vt:lpstr>
      <vt:lpstr>Lawful Interception (LI)  General</vt:lpstr>
      <vt:lpstr>Lawful Interception (LI)  SA3-LI#74 docs &amp; SA3-LI#74BIS</vt:lpstr>
      <vt:lpstr>Status Report on SA3 Work Items</vt:lpstr>
      <vt:lpstr>5G System Security (Phase 1) 5GS_Ph1-SEC</vt:lpstr>
      <vt:lpstr>Mission Critical  MCPTT, eMCSec, MCXSec, MONASTERY_SEC</vt:lpstr>
      <vt:lpstr>Common API Framework eCAPIF_Sec</vt:lpstr>
      <vt:lpstr>Security Assurance SCAS_5G</vt:lpstr>
      <vt:lpstr>Security aspects of single radio voice continuity from 5GS to UTRAN</vt:lpstr>
      <vt:lpstr>Security of URLLC for 5GS</vt:lpstr>
      <vt:lpstr>Study on the security of URLLC  for 5GS - Status</vt:lpstr>
      <vt:lpstr>Study on the security of URLLC  for 5GS - Overview</vt:lpstr>
      <vt:lpstr>Security for 5GS Enhanced support of  Vertical and LAN Services</vt:lpstr>
      <vt:lpstr>Study on Security for 5GS Enhanced support  of Vertical and LAN Services - Status</vt:lpstr>
      <vt:lpstr>Study on Security for 5GS Enhanced support  of Vertical and LAN Services - Overview</vt:lpstr>
      <vt:lpstr>Other CRs for approval</vt:lpstr>
      <vt:lpstr>New/Revised WIDs</vt:lpstr>
      <vt:lpstr>Status Report on SA3 Study Items</vt:lpstr>
      <vt:lpstr>Evolution of Cellular IoT security for  the 5G System - Status</vt:lpstr>
      <vt:lpstr>Evolution of Cellular IoT security for the 5G System – Overview</vt:lpstr>
      <vt:lpstr>Security Aspects of the 5G Service  Based Architecture - Status</vt:lpstr>
      <vt:lpstr>Security Aspects of the 5G Service Based Architecture - Overview</vt:lpstr>
      <vt:lpstr>Study on the security of the Wireless and  Wireline Convergence for the 5G system  architecture - Status</vt:lpstr>
      <vt:lpstr>Study on the security of the Wireless and  Wireline Convergence for the 5G system  architecture - Overview</vt:lpstr>
      <vt:lpstr>Study on 5G security enhancements  against false base stations - Status</vt:lpstr>
      <vt:lpstr>Study on 5G security enhancement against false base stations - Overview</vt:lpstr>
      <vt:lpstr>Study on the Security of the enhancement  to the 5GC Location Services - Status</vt:lpstr>
      <vt:lpstr>Study on Security of the enhancement to the 5GC location services - Overview</vt:lpstr>
      <vt:lpstr>Study on Security aspects of  Enhancement of Network Slicing - Status</vt:lpstr>
      <vt:lpstr>Study on Security aspects of  Enhancement of Network Slicing - Overview</vt:lpstr>
      <vt:lpstr>User Plane Integrity Protection - Status</vt:lpstr>
      <vt:lpstr>User Plane Integrity Protection - Overview</vt:lpstr>
      <vt:lpstr>Study on Security for NR Integrated  Access and Backhaul - Status</vt:lpstr>
      <vt:lpstr>Study on Security for NR Integrated Access and Backhaul - Overview</vt:lpstr>
      <vt:lpstr>Study on Security Aspects of 3GPP support  for Advanced V2X Services - Status</vt:lpstr>
      <vt:lpstr>Study on Security Aspects of 3GPP support for Advanced V2X Services - Overview</vt:lpstr>
      <vt:lpstr>Study on authentication and key management for applications based on 3GPP credential in 5G -  Status</vt:lpstr>
      <vt:lpstr>Study on authentication and key management for applications based on 3GPP credential in 5G -  Overview</vt:lpstr>
      <vt:lpstr>Study on authentication enhancements in 5GS - Status</vt:lpstr>
      <vt:lpstr>Study on authentication enhancements in 5GS - Overview</vt:lpstr>
      <vt:lpstr>Study on Security Impacts of  Virtualisation</vt:lpstr>
      <vt:lpstr>New SID on SECAM and SCAS for 3GPP virtualized network products</vt:lpstr>
      <vt:lpstr>Study on Security Aspects of PARLOS</vt:lpstr>
      <vt:lpstr>New/Revised SIDs</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dc:description/>
  <cp:lastModifiedBy/>
  <cp:revision>1</cp:revision>
  <dcterms:created xsi:type="dcterms:W3CDTF">2019-05-22T07:33:39Z</dcterms:created>
  <dcterms:modified xsi:type="dcterms:W3CDTF">2019-09-12T14:25:56Z</dcterms:modified>
  <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0x0101003AA7AC0C743A294CADF60F661720E3E6</vt:lpwstr>
  </property>
</Properties>
</file>