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45"/>
  </p:notesMasterIdLst>
  <p:handoutMasterIdLst>
    <p:handoutMasterId r:id="rId46"/>
  </p:handoutMasterIdLst>
  <p:sldIdLst>
    <p:sldId id="303" r:id="rId5"/>
    <p:sldId id="705" r:id="rId6"/>
    <p:sldId id="706" r:id="rId7"/>
    <p:sldId id="707" r:id="rId8"/>
    <p:sldId id="798" r:id="rId9"/>
    <p:sldId id="845" r:id="rId10"/>
    <p:sldId id="709" r:id="rId11"/>
    <p:sldId id="713" r:id="rId12"/>
    <p:sldId id="714" r:id="rId13"/>
    <p:sldId id="868" r:id="rId14"/>
    <p:sldId id="800" r:id="rId15"/>
    <p:sldId id="803" r:id="rId16"/>
    <p:sldId id="843" r:id="rId17"/>
    <p:sldId id="848" r:id="rId18"/>
    <p:sldId id="849" r:id="rId19"/>
    <p:sldId id="860" r:id="rId20"/>
    <p:sldId id="869" r:id="rId21"/>
    <p:sldId id="870" r:id="rId22"/>
    <p:sldId id="817" r:id="rId23"/>
    <p:sldId id="871" r:id="rId24"/>
    <p:sldId id="858" r:id="rId25"/>
    <p:sldId id="808" r:id="rId26"/>
    <p:sldId id="861" r:id="rId27"/>
    <p:sldId id="865" r:id="rId28"/>
    <p:sldId id="862" r:id="rId29"/>
    <p:sldId id="846" r:id="rId30"/>
    <p:sldId id="810" r:id="rId31"/>
    <p:sldId id="851" r:id="rId32"/>
    <p:sldId id="863" r:id="rId33"/>
    <p:sldId id="852" r:id="rId34"/>
    <p:sldId id="866" r:id="rId35"/>
    <p:sldId id="833" r:id="rId36"/>
    <p:sldId id="790" r:id="rId37"/>
    <p:sldId id="872" r:id="rId38"/>
    <p:sldId id="751" r:id="rId39"/>
    <p:sldId id="735" r:id="rId40"/>
    <p:sldId id="828" r:id="rId41"/>
    <p:sldId id="873" r:id="rId42"/>
    <p:sldId id="738" r:id="rId43"/>
    <p:sldId id="739" r:id="rId44"/>
  </p:sldIdLst>
  <p:sldSz cx="9144000" cy="6858000" type="screen4x3"/>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33CC33"/>
    <a:srgbClr val="008000"/>
    <a:srgbClr val="D0D8E8"/>
    <a:srgbClr val="006600"/>
    <a:srgbClr val="00CC66"/>
    <a:srgbClr val="00CC00"/>
    <a:srgbClr val="72AF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ABDE2F3-AD7D-455D-8CC2-5EB8CBC5C315}" v="57" dt="2019-09-11T16:11:31.160"/>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370" autoAdjust="0"/>
  </p:normalViewPr>
  <p:slideViewPr>
    <p:cSldViewPr snapToGrid="0">
      <p:cViewPr varScale="1">
        <p:scale>
          <a:sx n="86" d="100"/>
          <a:sy n="86" d="100"/>
        </p:scale>
        <p:origin x="1382" y="58"/>
      </p:cViewPr>
      <p:guideLst>
        <p:guide orient="horz" pos="2160"/>
        <p:guide pos="288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ederic Gabin" userId="d9ea666c-a8e1-4f5a-8b06-7100758ca2c0" providerId="ADAL" clId="{281DA9C8-F2BE-42B1-8CE0-EB6174D18F2A}"/>
    <pc:docChg chg="undo custSel modSld">
      <pc:chgData name="Frederic Gabin" userId="d9ea666c-a8e1-4f5a-8b06-7100758ca2c0" providerId="ADAL" clId="{281DA9C8-F2BE-42B1-8CE0-EB6174D18F2A}" dt="2019-09-11T16:11:37.826" v="167" actId="20577"/>
      <pc:docMkLst>
        <pc:docMk/>
      </pc:docMkLst>
      <pc:sldChg chg="modSp">
        <pc:chgData name="Frederic Gabin" userId="d9ea666c-a8e1-4f5a-8b06-7100758ca2c0" providerId="ADAL" clId="{281DA9C8-F2BE-42B1-8CE0-EB6174D18F2A}" dt="2019-09-11T16:02:17.864" v="17" actId="20577"/>
        <pc:sldMkLst>
          <pc:docMk/>
          <pc:sldMk cId="0" sldId="706"/>
        </pc:sldMkLst>
        <pc:spChg chg="mod">
          <ac:chgData name="Frederic Gabin" userId="d9ea666c-a8e1-4f5a-8b06-7100758ca2c0" providerId="ADAL" clId="{281DA9C8-F2BE-42B1-8CE0-EB6174D18F2A}" dt="2019-09-11T16:02:17.864" v="17" actId="20577"/>
          <ac:spMkLst>
            <pc:docMk/>
            <pc:sldMk cId="0" sldId="706"/>
            <ac:spMk id="6" creationId="{A2A16DF0-7A6B-4B84-AE6D-68DA0EB56C5A}"/>
          </ac:spMkLst>
        </pc:spChg>
      </pc:sldChg>
      <pc:sldChg chg="modSp">
        <pc:chgData name="Frederic Gabin" userId="d9ea666c-a8e1-4f5a-8b06-7100758ca2c0" providerId="ADAL" clId="{281DA9C8-F2BE-42B1-8CE0-EB6174D18F2A}" dt="2019-09-11T16:09:24.832" v="140" actId="20577"/>
        <pc:sldMkLst>
          <pc:docMk/>
          <pc:sldMk cId="0" sldId="713"/>
        </pc:sldMkLst>
        <pc:spChg chg="mod">
          <ac:chgData name="Frederic Gabin" userId="d9ea666c-a8e1-4f5a-8b06-7100758ca2c0" providerId="ADAL" clId="{281DA9C8-F2BE-42B1-8CE0-EB6174D18F2A}" dt="2019-09-11T16:09:24.832" v="140" actId="20577"/>
          <ac:spMkLst>
            <pc:docMk/>
            <pc:sldMk cId="0" sldId="713"/>
            <ac:spMk id="20483" creationId="{E46F9B17-122A-4646-BD20-44B4C83B98F7}"/>
          </ac:spMkLst>
        </pc:spChg>
      </pc:sldChg>
      <pc:sldChg chg="modSp">
        <pc:chgData name="Frederic Gabin" userId="d9ea666c-a8e1-4f5a-8b06-7100758ca2c0" providerId="ADAL" clId="{281DA9C8-F2BE-42B1-8CE0-EB6174D18F2A}" dt="2019-09-11T16:11:37.826" v="167" actId="20577"/>
        <pc:sldMkLst>
          <pc:docMk/>
          <pc:sldMk cId="0" sldId="739"/>
        </pc:sldMkLst>
        <pc:spChg chg="mod">
          <ac:chgData name="Frederic Gabin" userId="d9ea666c-a8e1-4f5a-8b06-7100758ca2c0" providerId="ADAL" clId="{281DA9C8-F2BE-42B1-8CE0-EB6174D18F2A}" dt="2019-09-11T16:11:14.437" v="155" actId="6549"/>
          <ac:spMkLst>
            <pc:docMk/>
            <pc:sldMk cId="0" sldId="739"/>
            <ac:spMk id="4" creationId="{15F3FFEE-E608-499B-87F8-80443A905FE5}"/>
          </ac:spMkLst>
        </pc:spChg>
        <pc:spChg chg="mod">
          <ac:chgData name="Frederic Gabin" userId="d9ea666c-a8e1-4f5a-8b06-7100758ca2c0" providerId="ADAL" clId="{281DA9C8-F2BE-42B1-8CE0-EB6174D18F2A}" dt="2019-09-11T16:11:37.826" v="167" actId="20577"/>
          <ac:spMkLst>
            <pc:docMk/>
            <pc:sldMk cId="0" sldId="739"/>
            <ac:spMk id="5" creationId="{19F7C850-81CF-4BC2-92A6-D3C413C65B88}"/>
          </ac:spMkLst>
        </pc:spChg>
        <pc:spChg chg="mod">
          <ac:chgData name="Frederic Gabin" userId="d9ea666c-a8e1-4f5a-8b06-7100758ca2c0" providerId="ADAL" clId="{281DA9C8-F2BE-42B1-8CE0-EB6174D18F2A}" dt="2019-09-11T16:10:59.514" v="154" actId="20577"/>
          <ac:spMkLst>
            <pc:docMk/>
            <pc:sldMk cId="0" sldId="739"/>
            <ac:spMk id="51204" creationId="{5AF191A8-D855-4177-83E2-B3D9558CDC64}"/>
          </ac:spMkLst>
        </pc:spChg>
      </pc:sldChg>
      <pc:sldChg chg="delSp modSp">
        <pc:chgData name="Frederic Gabin" userId="d9ea666c-a8e1-4f5a-8b06-7100758ca2c0" providerId="ADAL" clId="{281DA9C8-F2BE-42B1-8CE0-EB6174D18F2A}" dt="2019-09-11T16:08:05.324" v="132"/>
        <pc:sldMkLst>
          <pc:docMk/>
          <pc:sldMk cId="1695974270" sldId="798"/>
        </pc:sldMkLst>
        <pc:spChg chg="mod">
          <ac:chgData name="Frederic Gabin" userId="d9ea666c-a8e1-4f5a-8b06-7100758ca2c0" providerId="ADAL" clId="{281DA9C8-F2BE-42B1-8CE0-EB6174D18F2A}" dt="2019-09-11T16:08:05.324" v="132"/>
          <ac:spMkLst>
            <pc:docMk/>
            <pc:sldMk cId="1695974270" sldId="798"/>
            <ac:spMk id="5" creationId="{4F6D345D-8F73-4C85-B245-5534636CFAD7}"/>
          </ac:spMkLst>
        </pc:spChg>
        <pc:graphicFrameChg chg="del mod modGraphic">
          <ac:chgData name="Frederic Gabin" userId="d9ea666c-a8e1-4f5a-8b06-7100758ca2c0" providerId="ADAL" clId="{281DA9C8-F2BE-42B1-8CE0-EB6174D18F2A}" dt="2019-09-11T16:03:36.678" v="38"/>
          <ac:graphicFrameMkLst>
            <pc:docMk/>
            <pc:sldMk cId="1695974270" sldId="798"/>
            <ac:graphicFrameMk id="6" creationId="{5FE8BC81-F537-4F10-87A0-47E05952EFB9}"/>
          </ac:graphicFrameMkLst>
        </pc:graphicFrameChg>
      </pc:sldChg>
      <pc:sldChg chg="modSp">
        <pc:chgData name="Frederic Gabin" userId="d9ea666c-a8e1-4f5a-8b06-7100758ca2c0" providerId="ADAL" clId="{281DA9C8-F2BE-42B1-8CE0-EB6174D18F2A}" dt="2019-09-11T16:06:39.277" v="122" actId="6549"/>
        <pc:sldMkLst>
          <pc:docMk/>
          <pc:sldMk cId="1952465999" sldId="808"/>
        </pc:sldMkLst>
        <pc:spChg chg="mod">
          <ac:chgData name="Frederic Gabin" userId="d9ea666c-a8e1-4f5a-8b06-7100758ca2c0" providerId="ADAL" clId="{281DA9C8-F2BE-42B1-8CE0-EB6174D18F2A}" dt="2019-09-11T16:06:39.277" v="122" actId="6549"/>
          <ac:spMkLst>
            <pc:docMk/>
            <pc:sldMk cId="1952465999" sldId="808"/>
            <ac:spMk id="25603" creationId="{5180EAD3-7DCE-440D-AA7F-35981AE83BD8}"/>
          </ac:spMkLst>
        </pc:spChg>
      </pc:sldChg>
      <pc:sldChg chg="modSp">
        <pc:chgData name="Frederic Gabin" userId="d9ea666c-a8e1-4f5a-8b06-7100758ca2c0" providerId="ADAL" clId="{281DA9C8-F2BE-42B1-8CE0-EB6174D18F2A}" dt="2019-09-11T16:02:06.803" v="11" actId="20577"/>
        <pc:sldMkLst>
          <pc:docMk/>
          <pc:sldMk cId="1015625398" sldId="828"/>
        </pc:sldMkLst>
        <pc:spChg chg="mod">
          <ac:chgData name="Frederic Gabin" userId="d9ea666c-a8e1-4f5a-8b06-7100758ca2c0" providerId="ADAL" clId="{281DA9C8-F2BE-42B1-8CE0-EB6174D18F2A}" dt="2019-09-11T16:02:06.803" v="11" actId="20577"/>
          <ac:spMkLst>
            <pc:docMk/>
            <pc:sldMk cId="1015625398" sldId="828"/>
            <ac:spMk id="48130" creationId="{20F10244-1502-4B49-9971-204A97D2FD8D}"/>
          </ac:spMkLst>
        </pc:spChg>
      </pc:sldChg>
      <pc:sldChg chg="modSp">
        <pc:chgData name="Frederic Gabin" userId="d9ea666c-a8e1-4f5a-8b06-7100758ca2c0" providerId="ADAL" clId="{281DA9C8-F2BE-42B1-8CE0-EB6174D18F2A}" dt="2019-09-11T16:07:56.601" v="130"/>
        <pc:sldMkLst>
          <pc:docMk/>
          <pc:sldMk cId="2559935850" sldId="833"/>
        </pc:sldMkLst>
        <pc:graphicFrameChg chg="mod">
          <ac:chgData name="Frederic Gabin" userId="d9ea666c-a8e1-4f5a-8b06-7100758ca2c0" providerId="ADAL" clId="{281DA9C8-F2BE-42B1-8CE0-EB6174D18F2A}" dt="2019-09-11T16:07:56.601" v="130"/>
          <ac:graphicFrameMkLst>
            <pc:docMk/>
            <pc:sldMk cId="2559935850" sldId="833"/>
            <ac:graphicFrameMk id="6" creationId="{4FF02C65-37DF-49C4-A7FE-11315F01B0E2}"/>
          </ac:graphicFrameMkLst>
        </pc:graphicFrameChg>
      </pc:sldChg>
      <pc:sldChg chg="addSp delSp modSp">
        <pc:chgData name="Frederic Gabin" userId="d9ea666c-a8e1-4f5a-8b06-7100758ca2c0" providerId="ADAL" clId="{281DA9C8-F2BE-42B1-8CE0-EB6174D18F2A}" dt="2019-09-11T16:08:50.156" v="137" actId="20577"/>
        <pc:sldMkLst>
          <pc:docMk/>
          <pc:sldMk cId="580327254" sldId="845"/>
        </pc:sldMkLst>
        <pc:spChg chg="add del">
          <ac:chgData name="Frederic Gabin" userId="d9ea666c-a8e1-4f5a-8b06-7100758ca2c0" providerId="ADAL" clId="{281DA9C8-F2BE-42B1-8CE0-EB6174D18F2A}" dt="2019-09-11T16:05:36.749" v="111" actId="478"/>
          <ac:spMkLst>
            <pc:docMk/>
            <pc:sldMk cId="580327254" sldId="845"/>
            <ac:spMk id="2" creationId="{A93272EE-6FAD-49CF-9E57-443FC9287B85}"/>
          </ac:spMkLst>
        </pc:spChg>
        <pc:spChg chg="mod">
          <ac:chgData name="Frederic Gabin" userId="d9ea666c-a8e1-4f5a-8b06-7100758ca2c0" providerId="ADAL" clId="{281DA9C8-F2BE-42B1-8CE0-EB6174D18F2A}" dt="2019-09-11T16:04:08.257" v="47" actId="6549"/>
          <ac:spMkLst>
            <pc:docMk/>
            <pc:sldMk cId="580327254" sldId="845"/>
            <ac:spMk id="5" creationId="{4F6D345D-8F73-4C85-B245-5534636CFAD7}"/>
          </ac:spMkLst>
        </pc:spChg>
        <pc:graphicFrameChg chg="mod modGraphic">
          <ac:chgData name="Frederic Gabin" userId="d9ea666c-a8e1-4f5a-8b06-7100758ca2c0" providerId="ADAL" clId="{281DA9C8-F2BE-42B1-8CE0-EB6174D18F2A}" dt="2019-09-11T16:08:50.156" v="137" actId="20577"/>
          <ac:graphicFrameMkLst>
            <pc:docMk/>
            <pc:sldMk cId="580327254" sldId="845"/>
            <ac:graphicFrameMk id="6" creationId="{5FE8BC81-F537-4F10-87A0-47E05952EFB9}"/>
          </ac:graphicFrameMkLst>
        </pc:graphicFrameChg>
        <pc:graphicFrameChg chg="add mod modGraphic">
          <ac:chgData name="Frederic Gabin" userId="d9ea666c-a8e1-4f5a-8b06-7100758ca2c0" providerId="ADAL" clId="{281DA9C8-F2BE-42B1-8CE0-EB6174D18F2A}" dt="2019-09-11T16:05:43.455" v="112" actId="2165"/>
          <ac:graphicFrameMkLst>
            <pc:docMk/>
            <pc:sldMk cId="580327254" sldId="845"/>
            <ac:graphicFrameMk id="7" creationId="{4E8C5EAD-F7BB-4F81-9BF1-64D34468BF5F}"/>
          </ac:graphicFrameMkLst>
        </pc:graphicFrameChg>
      </pc:sldChg>
      <pc:sldChg chg="modSp">
        <pc:chgData name="Frederic Gabin" userId="d9ea666c-a8e1-4f5a-8b06-7100758ca2c0" providerId="ADAL" clId="{281DA9C8-F2BE-42B1-8CE0-EB6174D18F2A}" dt="2019-09-11T16:07:29.410" v="124"/>
        <pc:sldMkLst>
          <pc:docMk/>
          <pc:sldMk cId="3047462350" sldId="846"/>
        </pc:sldMkLst>
        <pc:spChg chg="mod">
          <ac:chgData name="Frederic Gabin" userId="d9ea666c-a8e1-4f5a-8b06-7100758ca2c0" providerId="ADAL" clId="{281DA9C8-F2BE-42B1-8CE0-EB6174D18F2A}" dt="2019-09-11T16:07:29.410" v="124"/>
          <ac:spMkLst>
            <pc:docMk/>
            <pc:sldMk cId="3047462350" sldId="846"/>
            <ac:spMk id="17411" creationId="{ADAF3CCD-04E1-43B3-9249-8E75D8C90624}"/>
          </ac:spMkLst>
        </pc:spChg>
      </pc:sldChg>
      <pc:sldChg chg="modSp">
        <pc:chgData name="Frederic Gabin" userId="d9ea666c-a8e1-4f5a-8b06-7100758ca2c0" providerId="ADAL" clId="{281DA9C8-F2BE-42B1-8CE0-EB6174D18F2A}" dt="2019-09-11T16:07:47.377" v="128"/>
        <pc:sldMkLst>
          <pc:docMk/>
          <pc:sldMk cId="1598346576" sldId="863"/>
        </pc:sldMkLst>
        <pc:spChg chg="mod">
          <ac:chgData name="Frederic Gabin" userId="d9ea666c-a8e1-4f5a-8b06-7100758ca2c0" providerId="ADAL" clId="{281DA9C8-F2BE-42B1-8CE0-EB6174D18F2A}" dt="2019-09-11T16:07:39.302" v="126"/>
          <ac:spMkLst>
            <pc:docMk/>
            <pc:sldMk cId="1598346576" sldId="863"/>
            <ac:spMk id="25602" creationId="{96DB7BD0-FBB1-4897-A50C-572440DCAF5C}"/>
          </ac:spMkLst>
        </pc:spChg>
        <pc:graphicFrameChg chg="mod">
          <ac:chgData name="Frederic Gabin" userId="d9ea666c-a8e1-4f5a-8b06-7100758ca2c0" providerId="ADAL" clId="{281DA9C8-F2BE-42B1-8CE0-EB6174D18F2A}" dt="2019-09-11T16:07:47.377" v="128"/>
          <ac:graphicFrameMkLst>
            <pc:docMk/>
            <pc:sldMk cId="1598346576" sldId="863"/>
            <ac:graphicFrameMk id="5" creationId="{2BAABD49-FB61-47B4-9203-F477B5F8523C}"/>
          </ac:graphicFrameMkLst>
        </pc:graphicFrameChg>
      </pc:sldChg>
      <pc:sldChg chg="modSp">
        <pc:chgData name="Frederic Gabin" userId="d9ea666c-a8e1-4f5a-8b06-7100758ca2c0" providerId="ADAL" clId="{281DA9C8-F2BE-42B1-8CE0-EB6174D18F2A}" dt="2019-09-11T16:02:02.553" v="7" actId="20577"/>
        <pc:sldMkLst>
          <pc:docMk/>
          <pc:sldMk cId="2207022287" sldId="873"/>
        </pc:sldMkLst>
        <pc:spChg chg="mod">
          <ac:chgData name="Frederic Gabin" userId="d9ea666c-a8e1-4f5a-8b06-7100758ca2c0" providerId="ADAL" clId="{281DA9C8-F2BE-42B1-8CE0-EB6174D18F2A}" dt="2019-09-11T16:02:02.553" v="7" actId="20577"/>
          <ac:spMkLst>
            <pc:docMk/>
            <pc:sldMk cId="2207022287" sldId="873"/>
            <ac:spMk id="48130" creationId="{20F10244-1502-4B49-9971-204A97D2FD8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9/11/2019</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9/11/2019</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35</a:t>
            </a:fld>
            <a:endParaRPr lang="en-GB" altLang="en-US"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323850" y="73025"/>
            <a:ext cx="5810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#85</a:t>
            </a:r>
          </a:p>
          <a:p>
            <a:pPr eaLnBrk="1" hangingPunct="1">
              <a:defRPr/>
            </a:pPr>
            <a:r>
              <a:rPr lang="de-DE" altLang="en-US" sz="1200" b="1" dirty="0">
                <a:latin typeface="Arial "/>
              </a:rPr>
              <a:t>17-20 September 2019, Newport Beach, USA</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5821363" y="177800"/>
            <a:ext cx="1463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SP-190637</a:t>
            </a:r>
            <a:endParaRPr lang="en-GB" altLang="en-US" sz="1200" dirty="0">
              <a:highlight>
                <a:srgbClr val="FFFF00"/>
              </a:highligh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538163" y="6394450"/>
            <a:ext cx="4325937" cy="311150"/>
          </a:xfrm>
          <a:prstGeom prst="rect">
            <a:avLst/>
          </a:prstGeom>
          <a:noFill/>
        </p:spPr>
        <p:txBody>
          <a:bodyPr anchor="ctr">
            <a:normAutofit/>
          </a:bodyPr>
          <a:lstStyle/>
          <a:p>
            <a:pPr>
              <a:defRPr/>
            </a:pPr>
            <a:r>
              <a:rPr lang="en-GB" spc="300" dirty="0"/>
              <a:t>3GPP TSG SA#85, 17-20 September 2019 </a:t>
            </a:r>
            <a:endParaRPr lang="en-GB"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b="1" smtClean="0"/>
              <a:pPr algn="ctr">
                <a:defRPr/>
              </a:pPr>
              <a:t>‹#›</a:t>
            </a:fld>
            <a:endParaRPr lang="en-GB" altLang="en-US" b="1" dirty="0"/>
          </a:p>
          <a:p>
            <a:pPr>
              <a:defRPr/>
            </a:pPr>
            <a:endParaRPr lang="en-GB" altLang="en-US"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7439025" y="6462713"/>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2019</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www.3gpp.org/ftp/tsg_sa/TSG_SA/TSGS_85/Docs/SP-190654.zip"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4/Docs/SP-190330.zi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3gpp.org/ftp/tsg_sa/TSG_SA/TSGS_84/Docs/SP-190341.zip" TargetMode="External"/><Relationship Id="rId2" Type="http://schemas.openxmlformats.org/officeDocument/2006/relationships/hyperlink" Target="http://www.3gpp.org/ftp/tsg_sa/TSG_SA/TSGS_80/Docs/SP-180285.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hyperlink" Target="http://www.3gpp.org/ftp/tsg_sa/TSG_SA/TSGS_85/Docs/SP-190650.zip" TargetMode="External"/><Relationship Id="rId2" Type="http://schemas.openxmlformats.org/officeDocument/2006/relationships/hyperlink" Target="http://www.3gpp.org/ftp/tsg_sa/TSG_SA/TSGS_81/Docs/SP-180663.zip"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www.3gpp.org/ftp/tsg_sa/TSG_SA/TSGS_85/Docs/SP-190640.zip"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3gpp.org/ftp/tsg_sa/TSG_SA/TSGS_85/Docs/SP-190652.zip" TargetMode="External"/><Relationship Id="rId2" Type="http://schemas.openxmlformats.org/officeDocument/2006/relationships/hyperlink" Target="http://www.3gpp.org/ftp/tsg_sa/TSG_SA/TSGS_81/Docs/SP-180664.zip"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www.3gpp.org/ftp/tsg_sa/TSG_SA/TSGS_85/Docs/SP-190641.zip"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2/Docs/SP-180983.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4/Docs/SP-190331.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4/Docs/SP-190464.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3gpp.org/ftp/tsg_sa/TSG_SA/TSGS_84/Docs/SP-190341.zip" TargetMode="External"/><Relationship Id="rId7" Type="http://schemas.openxmlformats.org/officeDocument/2006/relationships/hyperlink" Target="http://www.3gpp.org/ftp/tsg_sa/TSG_SA/TSGS_85/Docs/SP-190641.zip" TargetMode="Externa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hyperlink" Target="http://www.3gpp.org/ftp/tsg_sa/TSG_SA/TSGS_85/Docs/SP-190652.zip" TargetMode="External"/><Relationship Id="rId5" Type="http://schemas.openxmlformats.org/officeDocument/2006/relationships/hyperlink" Target="http://www.3gpp.org/ftp/tsg_sa/TSG_SA/TSGS_85/Docs/SP-190640.zip" TargetMode="External"/><Relationship Id="rId4" Type="http://schemas.openxmlformats.org/officeDocument/2006/relationships/hyperlink" Target="http://www.3gpp.org/ftp/tsg_sa/TSG_SA/TSGS_85/Docs/SP-190650.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1.zip"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2/Docs/SP-180985.zip"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3/Docs/SP-190040.zip"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810.zip"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goo.gl/forms/3GeCpv2J6tIWn3O12" TargetMode="External"/><Relationship Id="rId2" Type="http://schemas.openxmlformats.org/officeDocument/2006/relationships/hyperlink" Target="http://www.3gpp.org/ftp/tsg_sa/WG4_CODEC/TSGS4_101_Busan/Docs/S4-181521.zip"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www.3gpp.org/ftp/tsg_sa/TSG_SA/TSGS_81/Docs/SP-180666.zip"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www.3gpp.org/ftp/tsg_sa/TSG_SA/TSGS_85/Docs/SP-190644.zip" TargetMode="External"/><Relationship Id="rId2" Type="http://schemas.openxmlformats.org/officeDocument/2006/relationships/hyperlink" Target="http://www.3gpp.org/ftp/tsg_sa/TSG_SA/TSGS_81/Docs/SP-180667.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www.3gpp.org/ftp/tsg_sa/TSG_SA/TSGS_85/Docs/SP-190643.zip" TargetMode="External"/><Relationship Id="rId2" Type="http://schemas.openxmlformats.org/officeDocument/2006/relationships/hyperlink" Target="http://www.3gpp.org/ftp/tsg_sa/TSG_SA/TSGS_82/Docs/SP-180986.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hyperlink" Target="http://www.3gpp.org/ftp/tsg_sa/TSG_SA/TSGS_85/Docs/SP-190645.zip" TargetMode="External"/><Relationship Id="rId2" Type="http://schemas.openxmlformats.org/officeDocument/2006/relationships/hyperlink" Target="http://www.3gpp.org/ftp/tsg_sa/TSG_SA/TSGS_83/Docs/SP-190041.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2.xml.rels><?xml version="1.0" encoding="UTF-8" standalone="yes"?>
<Relationships xmlns="http://schemas.openxmlformats.org/package/2006/relationships"><Relationship Id="rId3" Type="http://schemas.openxmlformats.org/officeDocument/2006/relationships/hyperlink" Target="http://www.3gpp.org/ftp/tsg_sa/TSG_SA/TSGS_85/Docs/SP-190644.zip"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hyperlink" Target="http://www.3gpp.org/ftp/tsg_sa/TSG_SA/TSGS_85/Docs/SP-190645.zip" TargetMode="External"/><Relationship Id="rId4" Type="http://schemas.openxmlformats.org/officeDocument/2006/relationships/hyperlink" Target="http://www.3gpp.org/ftp/tsg_sa/TSG_SA/TSGS_85/Docs/SP-190643.zip" TargetMode="External"/></Relationships>
</file>

<file path=ppt/slides/_rels/slide33.xml.rels><?xml version="1.0" encoding="UTF-8" standalone="yes"?>
<Relationships xmlns="http://schemas.openxmlformats.org/package/2006/relationships"><Relationship Id="rId2" Type="http://schemas.openxmlformats.org/officeDocument/2006/relationships/hyperlink" Target="http://www.3gpp.org/ftp/tsg_sa/TSG_SA/TSGS_85/Docs/SP-190639.zip"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www.3gpp.org/ftp/tsg_sa/TSG_SA/TSGS_85/Docs/SP-190642.zip"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www.3gpp.org/ftp/tsg_sa/TSG_SA/TSGS_85/Docs/SP-190646.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hyperlink" Target="http://www.3gpp.org/ftp/tsg_sa/TSG_SA/TSGS_85/Docs/SP-190643.zip" TargetMode="External"/><Relationship Id="rId13" Type="http://schemas.openxmlformats.org/officeDocument/2006/relationships/hyperlink" Target="http://www.3gpp.org/ftp/tsg_sa/TSG_SA/TSGS_85/Docs/SP-190648.zip" TargetMode="External"/><Relationship Id="rId3" Type="http://schemas.openxmlformats.org/officeDocument/2006/relationships/hyperlink" Target="http://www.3gpp.org/ftp/tsg_sa/TSG_SA/TSGS_85/Docs/SP-190638.zip" TargetMode="External"/><Relationship Id="rId7" Type="http://schemas.openxmlformats.org/officeDocument/2006/relationships/hyperlink" Target="http://www.3gpp.org/ftp/tsg_sa/TSG_SA/TSGS_85/Docs/SP-190642.zip" TargetMode="External"/><Relationship Id="rId12" Type="http://schemas.openxmlformats.org/officeDocument/2006/relationships/hyperlink" Target="http://www.3gpp.org/ftp/tsg_sa/TSG_SA/TSGS_85/Docs/SP-190647.zip" TargetMode="External"/><Relationship Id="rId2" Type="http://schemas.openxmlformats.org/officeDocument/2006/relationships/hyperlink" Target="http://www.3gpp.org/ftp/tsg_sa/TSG_SA/TSGS_85/Docs/SP-190597.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5/Docs/SP-190641.zip" TargetMode="External"/><Relationship Id="rId11" Type="http://schemas.openxmlformats.org/officeDocument/2006/relationships/hyperlink" Target="http://www.3gpp.org/ftp/tsg_sa/TSG_SA/TSGS_85/Docs/SP-190646.zip" TargetMode="External"/><Relationship Id="rId5" Type="http://schemas.openxmlformats.org/officeDocument/2006/relationships/hyperlink" Target="http://www.3gpp.org/ftp/tsg_sa/TSG_SA/TSGS_85/Docs/SP-190640.zip" TargetMode="External"/><Relationship Id="rId10" Type="http://schemas.openxmlformats.org/officeDocument/2006/relationships/hyperlink" Target="http://www.3gpp.org/ftp/tsg_sa/TSG_SA/TSGS_85/Docs/SP-190645.zip" TargetMode="External"/><Relationship Id="rId4" Type="http://schemas.openxmlformats.org/officeDocument/2006/relationships/hyperlink" Target="http://www.3gpp.org/ftp/tsg_sa/TSG_SA/TSGS_85/Docs/SP-190639.zip" TargetMode="External"/><Relationship Id="rId9" Type="http://schemas.openxmlformats.org/officeDocument/2006/relationships/hyperlink" Target="http://www.3gpp.org/ftp/tsg_sa/TSG_SA/TSGS_85/Docs/SP-190644.zip" TargetMode="External"/><Relationship Id="rId14" Type="http://schemas.openxmlformats.org/officeDocument/2006/relationships/hyperlink" Target="http://www.3gpp.org/ftp/tsg_sa/TSG_SA/TSGS_85/Docs/SP-190649.zip"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www.3gpp.org/ftp/tsg_sa/TSG_SA/TSGS_85/Docs/SP-190651.zip" TargetMode="External"/><Relationship Id="rId2" Type="http://schemas.openxmlformats.org/officeDocument/2006/relationships/hyperlink" Target="http://www.3gpp.org/ftp/tsg_sa/TSG_SA/TSGS_85/Docs/SP-190650.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5/Docs/SP-190654.zip" TargetMode="External"/><Relationship Id="rId5" Type="http://schemas.openxmlformats.org/officeDocument/2006/relationships/hyperlink" Target="http://www.3gpp.org/ftp/tsg_sa/TSG_SA/TSGS_85/Docs/SP-190653.zip" TargetMode="External"/><Relationship Id="rId4" Type="http://schemas.openxmlformats.org/officeDocument/2006/relationships/hyperlink" Target="http://www.3gpp.org/ftp/tsg_sa/TSG_SA/TSGS_85/Docs/SP-190652.zip"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3gpp.org/ftp/tsg_sa/TSG_SA/TSGS_85/Docs/SP-190647.zip" TargetMode="External"/><Relationship Id="rId2" Type="http://schemas.openxmlformats.org/officeDocument/2006/relationships/hyperlink" Target="http://www.3gpp.org/ftp/tsg_sa/TSG_SA/TSGS_85/Docs/SP-190646.zip" TargetMode="External"/><Relationship Id="rId1" Type="http://schemas.openxmlformats.org/officeDocument/2006/relationships/slideLayout" Target="../slideLayouts/slideLayout2.xml"/><Relationship Id="rId5" Type="http://schemas.openxmlformats.org/officeDocument/2006/relationships/hyperlink" Target="http://www.3gpp.org/ftp/tsg_sa/TSG_SA/TSGS_85/Docs/SP-190649.zip" TargetMode="External"/><Relationship Id="rId4" Type="http://schemas.openxmlformats.org/officeDocument/2006/relationships/hyperlink" Target="http://www.3gpp.org/ftp/tsg_sa/TSG_SA/TSGS_85/Docs/SP-190648.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658813" y="1671638"/>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SA#85</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1371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Chairman, Ericsson LM</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1338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completed features in </a:t>
            </a:r>
            <a:r>
              <a:rPr lang="en-US" altLang="en-US" dirty="0"/>
              <a:t>Rel-16</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195388"/>
            <a:ext cx="7962900" cy="1512301"/>
          </a:xfrm>
        </p:spPr>
        <p:txBody>
          <a:bodyPr/>
          <a:lstStyle/>
          <a:p>
            <a:pPr>
              <a:lnSpc>
                <a:spcPct val="85000"/>
              </a:lnSpc>
              <a:spcBef>
                <a:spcPct val="0"/>
              </a:spcBef>
              <a:defRPr/>
            </a:pPr>
            <a:r>
              <a:rPr lang="en-US" altLang="en-US" sz="2000" dirty="0"/>
              <a:t>Rel-16: 2 CRs (2 Cat. F) to </a:t>
            </a:r>
            <a:r>
              <a:rPr lang="en-US" sz="2000" dirty="0">
                <a:solidFill>
                  <a:srgbClr val="000000"/>
                </a:solidFill>
                <a:latin typeface="Arial" panose="020B0604020202020204" pitchFamily="34" charset="0"/>
              </a:rPr>
              <a:t>5G Media Streaming Architecture (</a:t>
            </a:r>
            <a:r>
              <a:rPr lang="en-US" altLang="en-US" sz="2000" dirty="0"/>
              <a:t>5GMSA)</a:t>
            </a:r>
          </a:p>
          <a:p>
            <a:pPr lvl="1" eaLnBrk="1" fontAlgn="t" hangingPunct="1"/>
            <a:r>
              <a:rPr lang="en-GB" sz="1600" dirty="0"/>
              <a:t>Clarification of configuration updates when not streaming media data</a:t>
            </a:r>
            <a:endParaRPr lang="fr-FR" sz="1600" dirty="0"/>
          </a:p>
          <a:p>
            <a:pPr lvl="1" eaLnBrk="1" fontAlgn="t" hangingPunct="1"/>
            <a:r>
              <a:rPr lang="en-GB" sz="1600" dirty="0"/>
              <a:t>Correction of Architecture, Unicast Streaming Procedure, </a:t>
            </a:r>
            <a:r>
              <a:rPr lang="en-GB" sz="1600" dirty="0" err="1"/>
              <a:t>QoE</a:t>
            </a:r>
            <a:r>
              <a:rPr lang="en-GB" sz="1600" dirty="0"/>
              <a:t> metrics reporting, Consumption reporting and Session Handling for 5GMS</a:t>
            </a:r>
            <a:endParaRPr lang="fr-FR" sz="1600" dirty="0"/>
          </a:p>
          <a:p>
            <a:pPr lvl="1">
              <a:lnSpc>
                <a:spcPct val="90000"/>
              </a:lnSpc>
              <a:spcBef>
                <a:spcPts val="400"/>
              </a:spcBef>
              <a:defRPr/>
            </a:pPr>
            <a:endParaRPr lang="en-US" altLang="en-US" sz="2000" dirty="0"/>
          </a:p>
          <a:p>
            <a:pPr lvl="1">
              <a:lnSpc>
                <a:spcPct val="90000"/>
              </a:lnSpc>
              <a:spcBef>
                <a:spcPts val="400"/>
              </a:spcBef>
              <a:defRPr/>
            </a:pPr>
            <a:endParaRPr lang="fi-FI" altLang="en-US" sz="2000" dirty="0"/>
          </a:p>
          <a:p>
            <a:pPr marL="0" indent="0">
              <a:lnSpc>
                <a:spcPct val="90000"/>
              </a:lnSpc>
              <a:spcBef>
                <a:spcPts val="600"/>
              </a:spcBef>
              <a:buFontTx/>
              <a:buNone/>
              <a:defRPr/>
            </a:pPr>
            <a:endParaRPr lang="en-US" altLang="en-US" sz="2400" dirty="0">
              <a:solidFill>
                <a:srgbClr val="FF0000"/>
              </a:solidFill>
            </a:endParaRPr>
          </a:p>
          <a:p>
            <a:pPr marL="0" indent="0">
              <a:buFontTx/>
              <a:buNone/>
              <a:defRPr/>
            </a:pPr>
            <a:endParaRPr lang="fi-FI" sz="3200" dirty="0"/>
          </a:p>
          <a:p>
            <a:pPr marL="0" indent="0">
              <a:buFontTx/>
              <a:buNone/>
              <a:defRPr/>
            </a:pPr>
            <a:endParaRPr lang="fi-FI" sz="3200" dirty="0"/>
          </a:p>
          <a:p>
            <a:pPr marL="0" indent="0">
              <a:buFontTx/>
              <a:buNone/>
              <a:defRPr/>
            </a:pPr>
            <a:endParaRPr lang="en-US" sz="3200" dirty="0"/>
          </a:p>
        </p:txBody>
      </p:sp>
      <p:graphicFrame>
        <p:nvGraphicFramePr>
          <p:cNvPr id="6" name="Table 5">
            <a:extLst>
              <a:ext uri="{FF2B5EF4-FFF2-40B4-BE49-F238E27FC236}">
                <a16:creationId xmlns:a16="http://schemas.microsoft.com/office/drawing/2014/main" id="{F65A7BE1-3196-42FB-8F28-2BEAED36BDB1}"/>
              </a:ext>
            </a:extLst>
          </p:cNvPr>
          <p:cNvGraphicFramePr>
            <a:graphicFrameLocks noGrp="1"/>
          </p:cNvGraphicFramePr>
          <p:nvPr>
            <p:extLst>
              <p:ext uri="{D42A27DB-BD31-4B8C-83A1-F6EECF244321}">
                <p14:modId xmlns:p14="http://schemas.microsoft.com/office/powerpoint/2010/main" val="1695687818"/>
              </p:ext>
            </p:extLst>
          </p:nvPr>
        </p:nvGraphicFramePr>
        <p:xfrm>
          <a:off x="790575" y="4667796"/>
          <a:ext cx="7353300" cy="686842"/>
        </p:xfrm>
        <a:graphic>
          <a:graphicData uri="http://schemas.openxmlformats.org/drawingml/2006/table">
            <a:tbl>
              <a:tblPr/>
              <a:tblGrid>
                <a:gridCol w="627557">
                  <a:extLst>
                    <a:ext uri="{9D8B030D-6E8A-4147-A177-3AD203B41FA5}">
                      <a16:colId xmlns:a16="http://schemas.microsoft.com/office/drawing/2014/main" val="20000"/>
                    </a:ext>
                  </a:extLst>
                </a:gridCol>
                <a:gridCol w="4594512">
                  <a:extLst>
                    <a:ext uri="{9D8B030D-6E8A-4147-A177-3AD203B41FA5}">
                      <a16:colId xmlns:a16="http://schemas.microsoft.com/office/drawing/2014/main" val="20001"/>
                    </a:ext>
                  </a:extLst>
                </a:gridCol>
                <a:gridCol w="545713">
                  <a:extLst>
                    <a:ext uri="{9D8B030D-6E8A-4147-A177-3AD203B41FA5}">
                      <a16:colId xmlns:a16="http://schemas.microsoft.com/office/drawing/2014/main" val="20002"/>
                    </a:ext>
                  </a:extLst>
                </a:gridCol>
                <a:gridCol w="530964">
                  <a:extLst>
                    <a:ext uri="{9D8B030D-6E8A-4147-A177-3AD203B41FA5}">
                      <a16:colId xmlns:a16="http://schemas.microsoft.com/office/drawing/2014/main" val="20003"/>
                    </a:ext>
                  </a:extLst>
                </a:gridCol>
                <a:gridCol w="553088">
                  <a:extLst>
                    <a:ext uri="{9D8B030D-6E8A-4147-A177-3AD203B41FA5}">
                      <a16:colId xmlns:a16="http://schemas.microsoft.com/office/drawing/2014/main" val="20004"/>
                    </a:ext>
                  </a:extLst>
                </a:gridCol>
                <a:gridCol w="501466">
                  <a:extLst>
                    <a:ext uri="{9D8B030D-6E8A-4147-A177-3AD203B41FA5}">
                      <a16:colId xmlns:a16="http://schemas.microsoft.com/office/drawing/2014/main" val="20005"/>
                    </a:ext>
                  </a:extLst>
                </a:gridCol>
              </a:tblGrid>
              <a:tr h="370930">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Tdoc</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Title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Source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Type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For</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Agenda item #</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extLst>
                  <a:ext uri="{0D108BD9-81ED-4DB2-BD59-A6C34878D82A}">
                    <a16:rowId xmlns:a16="http://schemas.microsoft.com/office/drawing/2014/main" val="10000"/>
                  </a:ext>
                </a:extLst>
              </a:tr>
              <a:tr h="315912">
                <a:tc>
                  <a:txBody>
                    <a:bodyPr/>
                    <a:lstStyle/>
                    <a:p>
                      <a:pPr algn="l" fontAlgn="t"/>
                      <a:r>
                        <a:rPr lang="fr-FR" sz="800" b="1" i="0" u="sng" strike="noStrike" dirty="0">
                          <a:solidFill>
                            <a:srgbClr val="0000FF"/>
                          </a:solidFill>
                          <a:effectLst/>
                          <a:latin typeface="Arial" panose="020B0604020202020204" pitchFamily="34" charset="0"/>
                          <a:hlinkClick r:id="rId2"/>
                        </a:rPr>
                        <a:t>SP-190654</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CRs to TS 26.501 on 5G Media Streaming Architecture (Release 16) (5GMSA)</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16.4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1146532784"/>
                  </a:ext>
                </a:extLst>
              </a:tr>
            </a:tbl>
          </a:graphicData>
        </a:graphic>
      </p:graphicFrame>
    </p:spTree>
    <p:extLst>
      <p:ext uri="{BB962C8B-B14F-4D97-AF65-F5344CB8AC3E}">
        <p14:creationId xmlns:p14="http://schemas.microsoft.com/office/powerpoint/2010/main" val="1929683399"/>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Items for Rel-16</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278383"/>
            <a:ext cx="8509000" cy="4998129"/>
          </a:xfrm>
        </p:spPr>
        <p:txBody>
          <a:bodyPr/>
          <a:lstStyle/>
          <a:p>
            <a:pPr>
              <a:lnSpc>
                <a:spcPct val="90000"/>
              </a:lnSpc>
              <a:spcBef>
                <a:spcPts val="1800"/>
              </a:spcBef>
            </a:pPr>
            <a:r>
              <a:rPr lang="fi-FI" altLang="en-US" sz="2400" dirty="0"/>
              <a:t> Rel-16 Work Items</a:t>
            </a:r>
          </a:p>
          <a:p>
            <a:pPr marL="400050" eaLnBrk="1" hangingPunct="1">
              <a:lnSpc>
                <a:spcPct val="90000"/>
              </a:lnSpc>
              <a:buFont typeface="Calibri" panose="020F0502020204030204" pitchFamily="34" charset="0"/>
              <a:buAutoNum type="arabicPeriod"/>
            </a:pPr>
            <a:r>
              <a:rPr lang="en-US" altLang="en-US" sz="1800" dirty="0">
                <a:solidFill>
                  <a:schemeClr val="bg1">
                    <a:lumMod val="50000"/>
                  </a:schemeClr>
                </a:solidFill>
              </a:rPr>
              <a:t>CAPIF4xMB (New WID on Usage of CAPIF for </a:t>
            </a:r>
            <a:r>
              <a:rPr lang="en-US" altLang="en-US" sz="1800" dirty="0" err="1">
                <a:solidFill>
                  <a:schemeClr val="bg1">
                    <a:lumMod val="50000"/>
                  </a:schemeClr>
                </a:solidFill>
              </a:rPr>
              <a:t>xMB</a:t>
            </a:r>
            <a:r>
              <a:rPr lang="en-US" altLang="en-US" sz="1800" dirty="0">
                <a:solidFill>
                  <a:schemeClr val="bg1">
                    <a:lumMod val="50000"/>
                  </a:schemeClr>
                </a:solidFill>
              </a:rPr>
              <a:t> API) – completed at SA#82</a:t>
            </a:r>
          </a:p>
          <a:p>
            <a:pPr marL="400050" eaLnBrk="1" hangingPunct="1">
              <a:lnSpc>
                <a:spcPct val="90000"/>
              </a:lnSpc>
              <a:buFont typeface="Calibri" panose="020F0502020204030204" pitchFamily="34" charset="0"/>
              <a:buAutoNum type="arabicPeriod"/>
            </a:pPr>
            <a:r>
              <a:rPr lang="en-US" altLang="en-US" sz="1800" dirty="0" err="1"/>
              <a:t>SerInter</a:t>
            </a:r>
            <a:r>
              <a:rPr lang="en-US" altLang="en-US" sz="1800" dirty="0"/>
              <a:t> (Service Interactivity)</a:t>
            </a:r>
          </a:p>
          <a:p>
            <a:pPr marL="400050" eaLnBrk="1" hangingPunct="1">
              <a:lnSpc>
                <a:spcPct val="90000"/>
              </a:lnSpc>
              <a:buFont typeface="Calibri" panose="020F0502020204030204" pitchFamily="34" charset="0"/>
              <a:buAutoNum type="arabicPeriod"/>
            </a:pPr>
            <a:r>
              <a:rPr lang="en-US" altLang="en-US" sz="1800" dirty="0" err="1">
                <a:solidFill>
                  <a:schemeClr val="bg1">
                    <a:lumMod val="50000"/>
                  </a:schemeClr>
                </a:solidFill>
              </a:rPr>
              <a:t>Alt_FX_EVS</a:t>
            </a:r>
            <a:r>
              <a:rPr lang="en-US" altLang="en-US" sz="1800" dirty="0">
                <a:solidFill>
                  <a:schemeClr val="bg1">
                    <a:lumMod val="50000"/>
                  </a:schemeClr>
                </a:solidFill>
              </a:rPr>
              <a:t> (Alternative EVS implementation using updated fixed-point basic operators) – completed at SA#83</a:t>
            </a:r>
          </a:p>
          <a:p>
            <a:pPr marL="400050" eaLnBrk="1" hangingPunct="1">
              <a:lnSpc>
                <a:spcPct val="90000"/>
              </a:lnSpc>
              <a:buFont typeface="Calibri" panose="020F0502020204030204" pitchFamily="34" charset="0"/>
              <a:buAutoNum type="arabicPeriod"/>
            </a:pPr>
            <a:r>
              <a:rPr lang="en-US" altLang="en-US" sz="1800" dirty="0"/>
              <a:t>E_FLUS (Enhancements to Framework for Live Uplink Streaming)</a:t>
            </a:r>
          </a:p>
          <a:p>
            <a:pPr marL="400050" eaLnBrk="1" hangingPunct="1">
              <a:lnSpc>
                <a:spcPct val="90000"/>
              </a:lnSpc>
              <a:buFont typeface="Calibri" panose="020F0502020204030204" pitchFamily="34" charset="0"/>
              <a:buAutoNum type="arabicPeriod"/>
            </a:pPr>
            <a:r>
              <a:rPr lang="en-US" altLang="en-US" sz="1800" dirty="0">
                <a:solidFill>
                  <a:schemeClr val="bg1">
                    <a:lumMod val="50000"/>
                  </a:schemeClr>
                </a:solidFill>
              </a:rPr>
              <a:t>HLG_HDR (Hybrid Log Gamma High Dynamic Range) – completed at SA#81</a:t>
            </a:r>
          </a:p>
          <a:p>
            <a:pPr marL="400050" eaLnBrk="1" hangingPunct="1">
              <a:lnSpc>
                <a:spcPct val="90000"/>
              </a:lnSpc>
              <a:buFont typeface="Calibri" panose="020F0502020204030204" pitchFamily="34" charset="0"/>
              <a:buAutoNum type="arabicPeriod"/>
            </a:pPr>
            <a:r>
              <a:rPr lang="en-US" altLang="en-US" sz="1800" dirty="0">
                <a:solidFill>
                  <a:schemeClr val="bg1">
                    <a:lumMod val="50000"/>
                  </a:schemeClr>
                </a:solidFill>
              </a:rPr>
              <a:t>E2E_DELAY (Media Handling Aspects of RAN Delay Budget Reporting in MTSI) – completed at SA#84</a:t>
            </a:r>
          </a:p>
          <a:p>
            <a:pPr marL="400050" eaLnBrk="1" hangingPunct="1">
              <a:lnSpc>
                <a:spcPct val="90000"/>
              </a:lnSpc>
              <a:buFont typeface="Calibri" panose="020F0502020204030204" pitchFamily="34" charset="0"/>
              <a:buAutoNum type="arabicPeriod"/>
            </a:pPr>
            <a:r>
              <a:rPr lang="en-US" altLang="en-US" sz="1800" dirty="0"/>
              <a:t>5G_MEDIA_MTSI_ext (Media Handling Extensions for 5G Conversational Services)</a:t>
            </a:r>
          </a:p>
          <a:p>
            <a:pPr marL="400050" eaLnBrk="1" hangingPunct="1">
              <a:lnSpc>
                <a:spcPct val="90000"/>
              </a:lnSpc>
              <a:buFont typeface="Calibri" panose="020F0502020204030204" pitchFamily="34" charset="0"/>
              <a:buAutoNum type="arabicPeriod"/>
            </a:pPr>
            <a:r>
              <a:rPr lang="en-US" altLang="en-US" sz="1800" dirty="0"/>
              <a:t>CHEM (Coverage and Handoff Enhancements for Multimedia) </a:t>
            </a:r>
            <a:r>
              <a:rPr lang="en-US" altLang="en-US" sz="1800" dirty="0">
                <a:solidFill>
                  <a:srgbClr val="00B050"/>
                </a:solidFill>
              </a:rPr>
              <a:t>– completed !</a:t>
            </a:r>
          </a:p>
          <a:p>
            <a:pPr marL="400050" eaLnBrk="1" hangingPunct="1">
              <a:lnSpc>
                <a:spcPct val="90000"/>
              </a:lnSpc>
              <a:buFont typeface="Calibri" panose="020F0502020204030204" pitchFamily="34" charset="0"/>
              <a:buAutoNum type="arabicPeriod"/>
            </a:pPr>
            <a:r>
              <a:rPr lang="en-US" altLang="en-US" sz="1800" dirty="0">
                <a:solidFill>
                  <a:schemeClr val="bg1">
                    <a:lumMod val="50000"/>
                  </a:schemeClr>
                </a:solidFill>
              </a:rPr>
              <a:t>MC_XMB (</a:t>
            </a:r>
            <a:r>
              <a:rPr lang="en-US" altLang="en-US" sz="1800" dirty="0" err="1">
                <a:solidFill>
                  <a:schemeClr val="bg1">
                    <a:lumMod val="50000"/>
                  </a:schemeClr>
                </a:solidFill>
              </a:rPr>
              <a:t>MCData</a:t>
            </a:r>
            <a:r>
              <a:rPr lang="en-US" altLang="en-US" sz="1800" dirty="0">
                <a:solidFill>
                  <a:schemeClr val="bg1">
                    <a:lumMod val="50000"/>
                  </a:schemeClr>
                </a:solidFill>
              </a:rPr>
              <a:t> File Distribution support over </a:t>
            </a:r>
            <a:r>
              <a:rPr lang="en-US" altLang="en-US" sz="1800" dirty="0" err="1">
                <a:solidFill>
                  <a:schemeClr val="bg1">
                    <a:lumMod val="50000"/>
                  </a:schemeClr>
                </a:solidFill>
              </a:rPr>
              <a:t>xMB</a:t>
            </a:r>
            <a:r>
              <a:rPr lang="en-US" altLang="en-US" sz="1800" dirty="0">
                <a:solidFill>
                  <a:schemeClr val="bg1">
                    <a:lumMod val="50000"/>
                  </a:schemeClr>
                </a:solidFill>
              </a:rPr>
              <a:t>) – completed at SA#84</a:t>
            </a:r>
          </a:p>
          <a:p>
            <a:pPr marL="400050" eaLnBrk="1" hangingPunct="1">
              <a:lnSpc>
                <a:spcPct val="90000"/>
              </a:lnSpc>
              <a:buFont typeface="Calibri" panose="020F0502020204030204" pitchFamily="34" charset="0"/>
              <a:buAutoNum type="arabicPeriod"/>
            </a:pPr>
            <a:r>
              <a:rPr lang="en-US" altLang="en-US" sz="1800" dirty="0">
                <a:solidFill>
                  <a:schemeClr val="bg1">
                    <a:lumMod val="50000"/>
                  </a:schemeClr>
                </a:solidFill>
              </a:rPr>
              <a:t>5GMSA (5G Media streaming architecture) – completed at SA#84</a:t>
            </a:r>
          </a:p>
          <a:p>
            <a:pPr marL="400050" eaLnBrk="1" hangingPunct="1">
              <a:lnSpc>
                <a:spcPct val="90000"/>
              </a:lnSpc>
              <a:buFont typeface="Calibri" panose="020F0502020204030204" pitchFamily="34" charset="0"/>
              <a:buAutoNum type="arabicPeriod"/>
            </a:pPr>
            <a:r>
              <a:rPr lang="en-US" altLang="en-US" sz="1800" dirty="0"/>
              <a:t>EVS_FCNBE (EVS Floating-point Conformance for Non Bit-Exact)</a:t>
            </a:r>
          </a:p>
          <a:p>
            <a:pPr marL="400050" eaLnBrk="1" hangingPunct="1">
              <a:lnSpc>
                <a:spcPct val="90000"/>
              </a:lnSpc>
              <a:buFont typeface="Calibri" panose="020F0502020204030204" pitchFamily="34" charset="0"/>
              <a:buAutoNum type="arabicPeriod"/>
            </a:pPr>
            <a:r>
              <a:rPr lang="en-US" altLang="en-US" sz="1800" dirty="0"/>
              <a:t>TEI16 (Technical Enhancements and Improvements Rel-16 )</a:t>
            </a:r>
          </a:p>
          <a:p>
            <a:pPr marL="457200" lvl="1" indent="0" eaLnBrk="1" hangingPunct="1">
              <a:lnSpc>
                <a:spcPct val="90000"/>
              </a:lnSpc>
              <a:buNone/>
            </a:pPr>
            <a:endParaRPr lang="en-US" altLang="en-US" sz="1400" dirty="0"/>
          </a:p>
        </p:txBody>
      </p:sp>
    </p:spTree>
    <p:extLst>
      <p:ext uri="{BB962C8B-B14F-4D97-AF65-F5344CB8AC3E}">
        <p14:creationId xmlns:p14="http://schemas.microsoft.com/office/powerpoint/2010/main" val="1685926823"/>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SerInter</a:t>
            </a:r>
            <a:r>
              <a:rPr lang="en-US" altLang="en-US" sz="2800" dirty="0"/>
              <a:t> (Service Interactivity)</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the work item is to :</a:t>
            </a:r>
          </a:p>
          <a:p>
            <a:pPr lvl="1">
              <a:lnSpc>
                <a:spcPct val="90000"/>
              </a:lnSpc>
              <a:spcBef>
                <a:spcPts val="1200"/>
              </a:spcBef>
            </a:pPr>
            <a:r>
              <a:rPr lang="en-US" altLang="en-US" sz="1400" dirty="0"/>
              <a:t>Enable delivery of notifications to interactivity applications,</a:t>
            </a:r>
          </a:p>
          <a:p>
            <a:pPr lvl="1">
              <a:lnSpc>
                <a:spcPct val="90000"/>
              </a:lnSpc>
              <a:spcBef>
                <a:spcPts val="1200"/>
              </a:spcBef>
            </a:pPr>
            <a:r>
              <a:rPr lang="en-US" altLang="en-US" sz="1400" dirty="0"/>
              <a:t>Define the means for the BM-SC to signal, and the MBMS client to unambiguously identify, interactivity-related content items</a:t>
            </a:r>
          </a:p>
          <a:p>
            <a:pPr lvl="1">
              <a:lnSpc>
                <a:spcPct val="90000"/>
              </a:lnSpc>
              <a:spcBef>
                <a:spcPts val="1200"/>
              </a:spcBef>
            </a:pPr>
            <a:r>
              <a:rPr lang="en-US" altLang="en-US" sz="1400" dirty="0"/>
              <a:t>Support the measurement and reporting of interactivity-related usage by the user/device</a:t>
            </a:r>
          </a:p>
          <a:p>
            <a:pPr>
              <a:lnSpc>
                <a:spcPct val="90000"/>
              </a:lnSpc>
              <a:spcBef>
                <a:spcPts val="1200"/>
              </a:spcBef>
            </a:pPr>
            <a:r>
              <a:rPr lang="en-US" altLang="en-US" sz="1600" dirty="0"/>
              <a:t>No progress at SA4#104 and SA4#105. At SA4#105, the time plan was updated to delay completion until December 2019, leaving enough time to complete the dependencies on DASH-IF API work.</a:t>
            </a:r>
          </a:p>
          <a:p>
            <a:pPr>
              <a:lnSpc>
                <a:spcPct val="90000"/>
              </a:lnSpc>
              <a:spcBef>
                <a:spcPts val="1200"/>
              </a:spcBef>
            </a:pPr>
            <a:r>
              <a:rPr lang="en-US" altLang="en-US" sz="1600" dirty="0"/>
              <a:t>WID: </a:t>
            </a:r>
            <a:r>
              <a:rPr lang="fr-FR" sz="1600" u="sng" dirty="0">
                <a:solidFill>
                  <a:srgbClr val="0000FF"/>
                </a:solidFill>
                <a:cs typeface="Arial" panose="020B0604020202020204" pitchFamily="34" charset="0"/>
                <a:hlinkClick r:id="rId2"/>
              </a:rPr>
              <a:t>SP-190330</a:t>
            </a:r>
            <a:endParaRPr lang="en-US" sz="1600"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327404021"/>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SA#85</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err="1">
                          <a:latin typeface="Arial" panose="020B0604020202020204" pitchFamily="34" charset="0"/>
                          <a:cs typeface="Arial" panose="020B0604020202020204" pitchFamily="34" charset="0"/>
                        </a:rPr>
                        <a:t>SerInter</a:t>
                      </a:r>
                      <a:r>
                        <a:rPr lang="en-GB" altLang="en-US" sz="1000" dirty="0">
                          <a:latin typeface="Arial" panose="020B0604020202020204" pitchFamily="34" charset="0"/>
                          <a:cs typeface="Arial" panose="020B0604020202020204" pitchFamily="34" charset="0"/>
                        </a:rPr>
                        <a:t> (Service Interactivity)</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TSs 26.346, 26.247, 26.347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80%</a:t>
                      </a:r>
                      <a:endParaRPr lang="en-GB" sz="1000" b="0" kern="1200" noProof="0" dirty="0">
                        <a:solidFill>
                          <a:srgbClr val="0000FF"/>
                        </a:solidFill>
                        <a:latin typeface="Arial" panose="020B0604020202020204" pitchFamily="34" charset="0"/>
                        <a:ea typeface="+mn-ea"/>
                        <a:cs typeface="Arial" panose="020B0604020202020204"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SA#85 </a:t>
                      </a:r>
                      <a:r>
                        <a:rPr lang="en-GB" sz="1000" b="0" kern="1200" dirty="0">
                          <a:solidFill>
                            <a:srgbClr val="0000FF"/>
                          </a:solidFill>
                          <a:latin typeface="Arial" panose="020B0604020202020204" pitchFamily="34" charset="0"/>
                          <a:ea typeface="+mn-ea"/>
                          <a:cs typeface="Arial" panose="020B0604020202020204" pitchFamily="34" charset="0"/>
                        </a:rPr>
                        <a:t>-&gt; SA#86</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endParaRPr lang="en-US" altLang="fr-FR" sz="1000" u="none" dirty="0">
                        <a:latin typeface="Arial" panose="020B0604020202020204" pitchFamily="34" charset="0"/>
                        <a:cs typeface="Arial" panose="020B0604020202020204" pitchFamily="34" charset="0"/>
                      </a:endParaRP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fr-FR" sz="1000" u="none" dirty="0">
                          <a:latin typeface="Arial" panose="020B0604020202020204" pitchFamily="34" charset="0"/>
                          <a:cs typeface="Arial" panose="020B0604020202020204" pitchFamily="34" charset="0"/>
                        </a:rPr>
                        <a:t>n/a</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endParaRPr lang="fr-FR" altLang="fr-FR" sz="1000" u="none" dirty="0">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24149372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E_FLUS (Enhancements to Framework for Live Uplink Streaming)</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the work item is to enhance the Framework for Live Uplink Streaming:</a:t>
            </a:r>
          </a:p>
          <a:p>
            <a:pPr lvl="1">
              <a:lnSpc>
                <a:spcPct val="90000"/>
              </a:lnSpc>
              <a:spcBef>
                <a:spcPts val="1200"/>
              </a:spcBef>
            </a:pPr>
            <a:r>
              <a:rPr lang="en-US" altLang="en-US" sz="1200" dirty="0"/>
              <a:t>Recommend new QoS features including new QCI/5QI values; Specify means to leverage existing interfaces and contribute to evolving 5G interfaces; Specify the necessary control plane functionality to support downstream media distribution; Define or leverage definitions of network-based media processing functions (e.g., video stitching, media transcoding and content reformatting), and enablers (e.g. network APIs); Define 3GPP media codec profile(s) for FLUS services </a:t>
            </a:r>
          </a:p>
          <a:p>
            <a:pPr>
              <a:lnSpc>
                <a:spcPct val="90000"/>
              </a:lnSpc>
              <a:spcBef>
                <a:spcPts val="1200"/>
              </a:spcBef>
            </a:pPr>
            <a:r>
              <a:rPr lang="en-US" altLang="en-US" sz="1600" dirty="0"/>
              <a:t>Since SA#84</a:t>
            </a:r>
          </a:p>
          <a:p>
            <a:pPr lvl="1">
              <a:lnSpc>
                <a:spcPct val="90000"/>
              </a:lnSpc>
              <a:spcBef>
                <a:spcPts val="1200"/>
              </a:spcBef>
            </a:pPr>
            <a:r>
              <a:rPr lang="en-US" altLang="en-US" sz="1200" dirty="0"/>
              <a:t>Addition of FLUS Remote Control Procedures</a:t>
            </a:r>
          </a:p>
          <a:p>
            <a:pPr lvl="1">
              <a:lnSpc>
                <a:spcPct val="90000"/>
              </a:lnSpc>
              <a:spcBef>
                <a:spcPts val="1200"/>
              </a:spcBef>
            </a:pPr>
            <a:r>
              <a:rPr lang="en-US" altLang="en-US" sz="1200" dirty="0"/>
              <a:t>Improvements to Drone-Mounted Camera Architecture </a:t>
            </a:r>
          </a:p>
          <a:p>
            <a:pPr lvl="1">
              <a:lnSpc>
                <a:spcPct val="90000"/>
              </a:lnSpc>
              <a:spcBef>
                <a:spcPts val="1200"/>
              </a:spcBef>
            </a:pPr>
            <a:r>
              <a:rPr lang="en-US" altLang="en-US" sz="1200" dirty="0"/>
              <a:t>Addition of Fisheye Omnidirectional Video and Media Production use cases and other Use Case improvements</a:t>
            </a:r>
          </a:p>
          <a:p>
            <a:pPr lvl="1">
              <a:lnSpc>
                <a:spcPct val="90000"/>
              </a:lnSpc>
              <a:spcBef>
                <a:spcPts val="1200"/>
              </a:spcBef>
            </a:pPr>
            <a:endParaRPr lang="en-US" altLang="en-US" sz="1200" dirty="0"/>
          </a:p>
          <a:p>
            <a:pPr>
              <a:lnSpc>
                <a:spcPct val="90000"/>
              </a:lnSpc>
              <a:spcBef>
                <a:spcPts val="1200"/>
              </a:spcBef>
            </a:pPr>
            <a:r>
              <a:rPr lang="en-US" altLang="en-US" sz="1600" dirty="0"/>
              <a:t>WID: </a:t>
            </a:r>
            <a:r>
              <a:rPr lang="en-US" sz="1600" u="sng" dirty="0">
                <a:hlinkClick r:id="rId2"/>
              </a:rPr>
              <a:t>SP-180285</a:t>
            </a:r>
            <a:r>
              <a:rPr lang="en-US" sz="1200" dirty="0">
                <a:hlinkClick r:id="rId2"/>
              </a:rPr>
              <a:t> </a:t>
            </a: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807527088"/>
              </p:ext>
            </p:extLst>
          </p:nvPr>
        </p:nvGraphicFramePr>
        <p:xfrm>
          <a:off x="590550" y="5207414"/>
          <a:ext cx="7810500" cy="9450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SA#85</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E_FLUS (Enhancements to Framework for Live Uplink Streaming)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CRs to TS 26.238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55% -&gt; </a:t>
                      </a:r>
                      <a:r>
                        <a:rPr lang="en-GB" sz="1000" b="0" kern="1200" noProof="0" dirty="0">
                          <a:solidFill>
                            <a:srgbClr val="0000FF"/>
                          </a:solidFill>
                          <a:latin typeface="Arial" panose="020B0604020202020204" pitchFamily="34" charset="0"/>
                          <a:ea typeface="+mn-ea"/>
                          <a:cs typeface="Arial" panose="020B0604020202020204" pitchFamily="34" charset="0"/>
                        </a:rPr>
                        <a:t>75%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SA#85 </a:t>
                      </a:r>
                      <a:r>
                        <a:rPr lang="en-GB" sz="1000" b="0" kern="1200" dirty="0">
                          <a:solidFill>
                            <a:srgbClr val="0000FF"/>
                          </a:solidFill>
                          <a:latin typeface="Arial" panose="020B0604020202020204" pitchFamily="34" charset="0"/>
                          <a:ea typeface="+mn-ea"/>
                          <a:cs typeface="Arial" panose="020B0604020202020204" pitchFamily="34" charset="0"/>
                        </a:rPr>
                        <a:t>-&gt; SA#86</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a:latin typeface="Arial" panose="020B0604020202020204" pitchFamily="34" charset="0"/>
                          <a:cs typeface="Arial" panose="020B0604020202020204" pitchFamily="34" charset="0"/>
                          <a:hlinkClick r:id="rId3"/>
                        </a:rPr>
                        <a:t>SP-190651: </a:t>
                      </a:r>
                      <a:r>
                        <a:rPr kumimoji="0" lang="en-US" altLang="en-US" sz="1000" b="0" i="0" u="none" strike="noStrike" cap="none" normalizeH="0" baseline="0">
                          <a:ln>
                            <a:noFill/>
                          </a:ln>
                          <a:solidFill>
                            <a:schemeClr val="tx1"/>
                          </a:solidFill>
                          <a:effectLst/>
                          <a:latin typeface="Arial" panose="020B0604020202020204" pitchFamily="34" charset="0"/>
                          <a:cs typeface="Arial" panose="020B0604020202020204" pitchFamily="34" charset="0"/>
                        </a:rPr>
                        <a:t>CRs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to TS 26.238 &amp; TR 26.939 on Enhancements to Framework for Live Uplink Streaming (Release 16) (E_FLUS)</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07748475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5G_MEDIA_MTSI_ext (Media Handling Extensions for 5G Conversational Services)</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336675"/>
            <a:ext cx="8388350" cy="4176713"/>
          </a:xfrm>
        </p:spPr>
        <p:txBody>
          <a:bodyPr/>
          <a:lstStyle/>
          <a:p>
            <a:pPr>
              <a:spcBef>
                <a:spcPts val="600"/>
              </a:spcBef>
              <a:defRPr/>
            </a:pPr>
            <a:r>
              <a:rPr lang="en-US" altLang="en-US" sz="1600" dirty="0"/>
              <a:t>The objective of this Work Item is to specify the media handling aspects of 5G conversational services:</a:t>
            </a:r>
          </a:p>
          <a:p>
            <a:pPr lvl="1">
              <a:spcBef>
                <a:spcPts val="600"/>
              </a:spcBef>
              <a:defRPr/>
            </a:pPr>
            <a:r>
              <a:rPr lang="en-US" altLang="en-US" sz="1200" dirty="0"/>
              <a:t>Recommend support for speech and video adaptation capabilities; </a:t>
            </a:r>
          </a:p>
          <a:p>
            <a:pPr lvl="1">
              <a:spcBef>
                <a:spcPts val="600"/>
              </a:spcBef>
              <a:defRPr/>
            </a:pPr>
            <a:r>
              <a:rPr lang="en-US" altLang="en-US" sz="1200" dirty="0"/>
              <a:t>For 5G NR access, enable support for media handling with NR access, including that for speech and video;</a:t>
            </a:r>
          </a:p>
          <a:p>
            <a:pPr lvl="1">
              <a:spcBef>
                <a:spcPts val="600"/>
              </a:spcBef>
              <a:defRPr/>
            </a:pPr>
            <a:r>
              <a:rPr lang="en-US" altLang="en-US" sz="1200" dirty="0"/>
              <a:t>Define MTSI client profiles with a corresponding set of mandatory codec and potentially other media handling capabilities to address the needs and constraints of different terminal categories (e.g. IoT, wearables) related to different 5G verticals.</a:t>
            </a:r>
          </a:p>
          <a:p>
            <a:pPr>
              <a:lnSpc>
                <a:spcPct val="90000"/>
              </a:lnSpc>
              <a:spcBef>
                <a:spcPts val="1200"/>
              </a:spcBef>
            </a:pPr>
            <a:r>
              <a:rPr lang="en-US" altLang="en-US" sz="1600" dirty="0"/>
              <a:t>Since SA#84, </a:t>
            </a:r>
          </a:p>
          <a:p>
            <a:pPr lvl="1">
              <a:lnSpc>
                <a:spcPct val="90000"/>
              </a:lnSpc>
              <a:spcBef>
                <a:spcPts val="1200"/>
              </a:spcBef>
            </a:pPr>
            <a:r>
              <a:rPr lang="en-US" altLang="en-US" sz="1200" dirty="0"/>
              <a:t>Agreed additions to TS 26.114: Interfacing MTSI client with 3GPP L2, Updates on ANBR Capability Signaling, SDP Attributes' Mux Category, Support of NR, 5G Real-Time Interactions.</a:t>
            </a:r>
          </a:p>
          <a:p>
            <a:pPr lvl="1">
              <a:lnSpc>
                <a:spcPct val="90000"/>
              </a:lnSpc>
              <a:spcBef>
                <a:spcPts val="1200"/>
              </a:spcBef>
            </a:pPr>
            <a:r>
              <a:rPr lang="en-US" altLang="en-US" sz="1200" dirty="0"/>
              <a:t>Revised WID on "Media Handling Extensions for 5G Conversational Services" for the addition of generic and flexible data channel support for IMS-based multimedia telephony. </a:t>
            </a:r>
          </a:p>
          <a:p>
            <a:pPr>
              <a:lnSpc>
                <a:spcPct val="90000"/>
              </a:lnSpc>
              <a:spcBef>
                <a:spcPts val="1200"/>
              </a:spcBef>
            </a:pPr>
            <a:r>
              <a:rPr lang="en-US" altLang="en-US" sz="1600" dirty="0"/>
              <a:t>WID: </a:t>
            </a:r>
            <a:r>
              <a:rPr lang="fr-FR" sz="1600" u="sng" dirty="0">
                <a:solidFill>
                  <a:srgbClr val="0000FF"/>
                </a:solidFill>
                <a:hlinkClick r:id="rId2"/>
              </a:rPr>
              <a:t>SP-180663</a:t>
            </a:r>
            <a:r>
              <a:rPr lang="fr-FR" sz="1600" dirty="0"/>
              <a:t> </a:t>
            </a:r>
          </a:p>
          <a:p>
            <a:pPr>
              <a:lnSpc>
                <a:spcPct val="90000"/>
              </a:lnSpc>
              <a:spcBef>
                <a:spcPts val="1200"/>
              </a:spcBef>
            </a:pP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146450121"/>
              </p:ext>
            </p:extLst>
          </p:nvPr>
        </p:nvGraphicFramePr>
        <p:xfrm>
          <a:off x="599427" y="4744045"/>
          <a:ext cx="7810500" cy="1706960"/>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091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SA#85</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862534">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5G_MEDIA_MTSI_ext (Media Handling Extensions for 5G Conversational Services)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CRs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75% -&gt;</a:t>
                      </a:r>
                      <a:r>
                        <a:rPr lang="en-GB" sz="1000" b="0" kern="1200" noProof="0" dirty="0">
                          <a:solidFill>
                            <a:srgbClr val="0000FF"/>
                          </a:solidFill>
                          <a:latin typeface="Arial" panose="020B0604020202020204" pitchFamily="34" charset="0"/>
                          <a:ea typeface="+mn-ea"/>
                          <a:cs typeface="Arial" panose="020B0604020202020204" pitchFamily="34" charset="0"/>
                        </a:rPr>
                        <a:t> 80%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SA#85 </a:t>
                      </a:r>
                      <a:r>
                        <a:rPr lang="en-GB" sz="1000" b="0" kern="1200" dirty="0">
                          <a:solidFill>
                            <a:srgbClr val="0000FF"/>
                          </a:solidFill>
                          <a:latin typeface="Arial" panose="020B0604020202020204" pitchFamily="34" charset="0"/>
                          <a:ea typeface="+mn-ea"/>
                          <a:cs typeface="Arial" panose="020B0604020202020204" pitchFamily="34" charset="0"/>
                        </a:rPr>
                        <a:t>-&gt; SA#86</a:t>
                      </a:r>
                      <a:endParaRPr lang="en-GB" sz="1000" b="0" kern="1200" dirty="0">
                        <a:solidFill>
                          <a:schemeClr val="tx1"/>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3"/>
                        </a:rPr>
                        <a:t>SP-190650</a:t>
                      </a:r>
                      <a:r>
                        <a:rPr lang="en-US" altLang="en-US" sz="1000" dirty="0">
                          <a:latin typeface="Arial" panose="020B0604020202020204" pitchFamily="34" charset="0"/>
                          <a:cs typeface="Arial" panose="020B0604020202020204" pitchFamily="34" charset="0"/>
                        </a:rPr>
                        <a:t>: CRs to TS 26.114 &amp; TS 26.131 &amp; TS 26.132 &amp; TR 26.919 on Media Handling Extensions for 5G Conversational Services (Release 16) (5G_MEDIA_MTSI_ext et al)</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4"/>
                        </a:rPr>
                        <a:t>SP-190640</a:t>
                      </a:r>
                      <a:r>
                        <a:rPr lang="fr-FR" sz="1000" dirty="0">
                          <a:latin typeface="Arial" panose="020B0604020202020204" pitchFamily="34" charset="0"/>
                          <a:cs typeface="Arial" panose="020B0604020202020204" pitchFamily="34" charset="0"/>
                        </a:rPr>
                        <a:t> </a:t>
                      </a:r>
                      <a:endParaRPr lang="en-US" altLang="en-US" sz="1000" dirty="0">
                        <a:latin typeface="Arial" panose="020B0604020202020204" pitchFamily="34" charset="0"/>
                        <a:cs typeface="Arial" panose="020B0604020202020204" pitchFamily="34" charset="0"/>
                      </a:endParaRP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Revised WID on "Media Handling Extensions for 5G Conversational Services" (5G_MEDIA_MTSI_ext)</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14036347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CHEM (Coverage and Handoff Enhancements for Multimedia) </a:t>
            </a:r>
            <a:r>
              <a:rPr lang="en-US" altLang="en-US" sz="2800" dirty="0">
                <a:solidFill>
                  <a:srgbClr val="33CC33"/>
                </a:solidFill>
              </a:rPr>
              <a:t>– completed !</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1751"/>
            <a:ext cx="8388350" cy="3453413"/>
          </a:xfrm>
        </p:spPr>
        <p:txBody>
          <a:bodyPr/>
          <a:lstStyle/>
          <a:p>
            <a:pPr>
              <a:spcBef>
                <a:spcPts val="600"/>
              </a:spcBef>
              <a:defRPr/>
            </a:pPr>
            <a:r>
              <a:rPr lang="en-US" altLang="en-US" sz="1600" dirty="0"/>
              <a:t>The objective of this Work Item is to specify several features toward enhancing coverage and hand-off performance for </a:t>
            </a:r>
            <a:r>
              <a:rPr lang="en-US" altLang="en-US" sz="1600" dirty="0" err="1"/>
              <a:t>VoLTE</a:t>
            </a:r>
            <a:r>
              <a:rPr lang="en-US" altLang="en-US" sz="1600" dirty="0"/>
              <a:t> and general multimedia services:</a:t>
            </a:r>
          </a:p>
          <a:p>
            <a:pPr lvl="1">
              <a:spcBef>
                <a:spcPts val="600"/>
              </a:spcBef>
              <a:defRPr/>
            </a:pPr>
            <a:r>
              <a:rPr lang="en-US" altLang="en-US" sz="1200" dirty="0"/>
              <a:t>Specify UE adaptation capability indication;</a:t>
            </a:r>
          </a:p>
          <a:p>
            <a:pPr lvl="1">
              <a:spcBef>
                <a:spcPts val="600"/>
              </a:spcBef>
              <a:defRPr/>
            </a:pPr>
            <a:r>
              <a:rPr lang="en-US" altLang="en-US" sz="1200" dirty="0"/>
              <a:t>Specify Maximum Packet Loss Rate (</a:t>
            </a:r>
            <a:r>
              <a:rPr lang="en-US" altLang="en-US" sz="1200" dirty="0" err="1"/>
              <a:t>MaxPLR</a:t>
            </a:r>
            <a:r>
              <a:rPr lang="en-US" altLang="en-US" sz="1200" dirty="0"/>
              <a:t>) operating points for different codecs;</a:t>
            </a:r>
          </a:p>
          <a:p>
            <a:pPr lvl="1">
              <a:spcBef>
                <a:spcPts val="600"/>
              </a:spcBef>
              <a:defRPr/>
            </a:pPr>
            <a:r>
              <a:rPr lang="en-US" altLang="en-US" sz="1200" dirty="0"/>
              <a:t>Specify </a:t>
            </a:r>
            <a:r>
              <a:rPr lang="en-US" altLang="en-US" sz="1200" dirty="0" err="1"/>
              <a:t>signalling</a:t>
            </a:r>
            <a:r>
              <a:rPr lang="en-US" altLang="en-US" sz="1200" dirty="0"/>
              <a:t> of maximum end-to-end PLR and DL/UL PLR values.</a:t>
            </a:r>
          </a:p>
          <a:p>
            <a:pPr>
              <a:lnSpc>
                <a:spcPct val="90000"/>
              </a:lnSpc>
              <a:spcBef>
                <a:spcPts val="1200"/>
              </a:spcBef>
            </a:pPr>
            <a:r>
              <a:rPr lang="en-US" altLang="en-US" sz="1600" dirty="0"/>
              <a:t>Since SA#84, agreed additions were:</a:t>
            </a:r>
          </a:p>
          <a:p>
            <a:pPr lvl="1">
              <a:lnSpc>
                <a:spcPct val="90000"/>
              </a:lnSpc>
              <a:spcBef>
                <a:spcPts val="1200"/>
              </a:spcBef>
            </a:pPr>
            <a:r>
              <a:rPr lang="en-US" altLang="en-US" sz="1200" dirty="0"/>
              <a:t>Addition of Coverage and Handoff Enhancements for Multimedia, appropriate Management Objects, SDP Examples and other updates.</a:t>
            </a:r>
          </a:p>
          <a:p>
            <a:pPr lvl="1">
              <a:lnSpc>
                <a:spcPct val="90000"/>
              </a:lnSpc>
              <a:spcBef>
                <a:spcPts val="1200"/>
              </a:spcBef>
            </a:pPr>
            <a:r>
              <a:rPr lang="en-US" altLang="en-US" sz="1200" dirty="0"/>
              <a:t>Impact to TR 26.959 was added to the WID to document additional recommendations, including guidelines that may be used by SA2 and CT3 to determine the PLR thresholds to use in MTSI sessions.</a:t>
            </a:r>
          </a:p>
          <a:p>
            <a:pPr lvl="1">
              <a:lnSpc>
                <a:spcPct val="90000"/>
              </a:lnSpc>
              <a:spcBef>
                <a:spcPts val="1200"/>
              </a:spcBef>
            </a:pPr>
            <a:r>
              <a:rPr lang="en-US" altLang="en-US" sz="1200" dirty="0"/>
              <a:t>The CHEM feature is now complete.</a:t>
            </a:r>
          </a:p>
          <a:p>
            <a:pPr>
              <a:lnSpc>
                <a:spcPct val="90000"/>
              </a:lnSpc>
              <a:spcBef>
                <a:spcPts val="1200"/>
              </a:spcBef>
            </a:pPr>
            <a:r>
              <a:rPr lang="en-US" altLang="en-US" sz="1600" dirty="0"/>
              <a:t>WID: </a:t>
            </a:r>
            <a:r>
              <a:rPr lang="fr-FR" sz="1600" u="sng" dirty="0">
                <a:solidFill>
                  <a:srgbClr val="0000FF"/>
                </a:solidFill>
                <a:hlinkClick r:id="rId2"/>
              </a:rPr>
              <a:t>SP-180664</a:t>
            </a:r>
            <a:r>
              <a:rPr lang="fr-FR" sz="1600" dirty="0"/>
              <a:t> </a:t>
            </a:r>
            <a:endParaRPr lang="en-GB" sz="1400"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208721639"/>
              </p:ext>
            </p:extLst>
          </p:nvPr>
        </p:nvGraphicFramePr>
        <p:xfrm>
          <a:off x="599427" y="4705164"/>
          <a:ext cx="7810500" cy="1462273"/>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853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SA#85</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176882">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CHEM (Coverage and Handoff Enhancements for Multimedia)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CRs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90% -&gt; </a:t>
                      </a:r>
                      <a:r>
                        <a:rPr lang="en-GB" sz="1000" b="0" kern="1200" noProof="0" dirty="0">
                          <a:solidFill>
                            <a:srgbClr val="0000FF"/>
                          </a:solidFill>
                          <a:latin typeface="Arial" panose="020B0604020202020204" pitchFamily="34" charset="0"/>
                          <a:ea typeface="+mn-ea"/>
                          <a:cs typeface="Arial" panose="020B0604020202020204" pitchFamily="34" charset="0"/>
                        </a:rPr>
                        <a:t>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SA#85</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3"/>
                        </a:rPr>
                        <a:t>SP-190652</a:t>
                      </a:r>
                      <a:r>
                        <a:rPr kumimoji="0" lang="fr-FR" sz="1000" b="0" i="0" u="sng" strike="noStrike" cap="none" normalizeH="0" baseline="0" dirty="0">
                          <a:ln>
                            <a:noFill/>
                          </a:ln>
                          <a:solidFill>
                            <a:schemeClr val="dk1"/>
                          </a:solidFill>
                          <a:effectLst/>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CRs to TS 26.114 &amp; TR 26.959 on Coverage and Handoff Enhancements for Multimedia (Release 16) (CHEM)</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4"/>
                        </a:rPr>
                        <a:t>SP-190641</a:t>
                      </a:r>
                      <a:r>
                        <a:rPr lang="fr-FR" sz="1000" b="1" u="sng" dirty="0">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Revised WID on “Coverage and Handoff Enhancements for Multimedia” (CHEM)</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12959799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EVS_FCNBE (EVS Floating-point Conformance for Non Bit-Exact)</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7721"/>
            <a:ext cx="8388350" cy="3074582"/>
          </a:xfrm>
        </p:spPr>
        <p:txBody>
          <a:bodyPr/>
          <a:lstStyle/>
          <a:p>
            <a:pPr>
              <a:spcBef>
                <a:spcPts val="600"/>
              </a:spcBef>
              <a:defRPr/>
            </a:pPr>
            <a:r>
              <a:rPr lang="en-US" altLang="en-US" sz="1600" dirty="0"/>
              <a:t>The objective of this Work Item is to specify a mandatory conformance process (including tool and test vectors) of EVS floating-point code for non bit-exact implementations.</a:t>
            </a:r>
          </a:p>
          <a:p>
            <a:pPr>
              <a:lnSpc>
                <a:spcPct val="90000"/>
              </a:lnSpc>
              <a:spcBef>
                <a:spcPts val="1200"/>
              </a:spcBef>
            </a:pPr>
            <a:r>
              <a:rPr lang="en-US" altLang="en-US" sz="1600" dirty="0"/>
              <a:t>Since SA#84</a:t>
            </a:r>
          </a:p>
          <a:p>
            <a:pPr lvl="1">
              <a:lnSpc>
                <a:spcPct val="90000"/>
              </a:lnSpc>
              <a:spcBef>
                <a:spcPts val="1200"/>
              </a:spcBef>
            </a:pPr>
            <a:r>
              <a:rPr lang="en-US" altLang="en-US" sz="1400" dirty="0"/>
              <a:t>Comments on the speech database to be used for the MOS-LQO tests were addressed. A new rapporteur was appointed.</a:t>
            </a:r>
          </a:p>
          <a:p>
            <a:pPr lvl="1">
              <a:lnSpc>
                <a:spcPct val="90000"/>
              </a:lnSpc>
              <a:spcBef>
                <a:spcPts val="1200"/>
              </a:spcBef>
            </a:pPr>
            <a:r>
              <a:rPr lang="en-US" altLang="en-US" sz="1400" dirty="0"/>
              <a:t>Verification results for the proposed conformance procedure were reported. Remaining actions focus on validation to be performed by two companies, addition of thresholds for the MO-LQO test and final clean-up of the proposed draft CR. </a:t>
            </a:r>
          </a:p>
          <a:p>
            <a:pPr lvl="1">
              <a:lnSpc>
                <a:spcPct val="90000"/>
              </a:lnSpc>
              <a:spcBef>
                <a:spcPts val="1200"/>
              </a:spcBef>
            </a:pPr>
            <a:r>
              <a:rPr lang="en-US" altLang="en-US" sz="1400" dirty="0"/>
              <a:t>The time plan was updated to reflect that completion is shifted by one meeting cycle. </a:t>
            </a:r>
          </a:p>
          <a:p>
            <a:pPr lvl="1">
              <a:lnSpc>
                <a:spcPct val="90000"/>
              </a:lnSpc>
              <a:spcBef>
                <a:spcPts val="1200"/>
              </a:spcBef>
            </a:pPr>
            <a:r>
              <a:rPr lang="en-US" altLang="en-US" sz="1400" dirty="0"/>
              <a:t>A telco is planned to review results for the MOS-LQO test; Review additional testing for code detection (depending on contribution) and  agree on Draft CR to TS 26.444.</a:t>
            </a:r>
          </a:p>
          <a:p>
            <a:pPr>
              <a:lnSpc>
                <a:spcPct val="90000"/>
              </a:lnSpc>
              <a:spcBef>
                <a:spcPts val="1200"/>
              </a:spcBef>
            </a:pPr>
            <a:r>
              <a:rPr lang="en-US" altLang="en-US" sz="1600" dirty="0"/>
              <a:t>WID: </a:t>
            </a:r>
            <a:r>
              <a:rPr lang="en-US" altLang="en-US" sz="1600" dirty="0">
                <a:hlinkClick r:id="rId2"/>
              </a:rPr>
              <a:t>SP-180983</a:t>
            </a:r>
            <a:endParaRPr lang="en-US" altLang="en-US" sz="1600" dirty="0"/>
          </a:p>
          <a:p>
            <a:pPr>
              <a:lnSpc>
                <a:spcPct val="90000"/>
              </a:lnSpc>
              <a:spcBef>
                <a:spcPts val="1200"/>
              </a:spcBef>
            </a:pPr>
            <a:endParaRPr lang="en-GB" sz="1400" dirty="0"/>
          </a:p>
          <a:p>
            <a:pPr>
              <a:lnSpc>
                <a:spcPct val="90000"/>
              </a:lnSpc>
              <a:spcBef>
                <a:spcPts val="1200"/>
              </a:spcBef>
            </a:pP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4111825640"/>
              </p:ext>
            </p:extLst>
          </p:nvPr>
        </p:nvGraphicFramePr>
        <p:xfrm>
          <a:off x="599428" y="5051568"/>
          <a:ext cx="7810500" cy="10974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SA#85</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t>EVS_FCNBE (EVS Floating-point Conformance for Non Bit-Exact)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CR to 26.444 on inclusion of the conformance process for floating-point code in Clause 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50% -&gt;</a:t>
                      </a:r>
                      <a:r>
                        <a:rPr lang="en-GB" sz="1000" b="0" kern="1200" noProof="0" dirty="0">
                          <a:solidFill>
                            <a:srgbClr val="0000FF"/>
                          </a:solidFill>
                          <a:latin typeface="Arial "/>
                          <a:ea typeface="+mn-ea"/>
                          <a:cs typeface="Arial" pitchFamily="34" charset="0"/>
                        </a:rPr>
                        <a:t>80%</a:t>
                      </a: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SA#85 </a:t>
                      </a:r>
                      <a:r>
                        <a:rPr lang="en-GB" sz="1000" b="0" kern="1200" dirty="0">
                          <a:solidFill>
                            <a:srgbClr val="0000FF"/>
                          </a:solidFill>
                          <a:latin typeface="Arial" panose="020B0604020202020204" pitchFamily="34" charset="0"/>
                          <a:ea typeface="+mn-ea"/>
                          <a:cs typeface="Arial" panose="020B0604020202020204" pitchFamily="34" charset="0"/>
                        </a:rPr>
                        <a:t>-&gt; SA#86</a:t>
                      </a:r>
                      <a:endParaRPr lang="en-GB" sz="1000" b="0" kern="1200" dirty="0">
                        <a:solidFill>
                          <a:schemeClr val="tx1"/>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u="none" dirty="0"/>
                        <a:t>None</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71481635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err="1"/>
              <a:t>VRQoE</a:t>
            </a:r>
            <a:r>
              <a:rPr lang="en-US" altLang="en-US" sz="2800" dirty="0"/>
              <a:t> (VR </a:t>
            </a:r>
            <a:r>
              <a:rPr lang="en-US" altLang="en-US" sz="2800" dirty="0" err="1"/>
              <a:t>QoE</a:t>
            </a:r>
            <a:r>
              <a:rPr lang="en-US" altLang="en-US" sz="2800" dirty="0"/>
              <a:t> metrics) </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7721"/>
            <a:ext cx="8388350" cy="3074582"/>
          </a:xfrm>
        </p:spPr>
        <p:txBody>
          <a:bodyPr/>
          <a:lstStyle/>
          <a:p>
            <a:pPr>
              <a:spcBef>
                <a:spcPts val="600"/>
              </a:spcBef>
              <a:defRPr/>
            </a:pPr>
            <a:r>
              <a:rPr lang="en-US" sz="1600" dirty="0"/>
              <a:t>Objectives: add the following VR </a:t>
            </a:r>
            <a:r>
              <a:rPr lang="en-US" sz="1600" dirty="0" err="1"/>
              <a:t>QoE</a:t>
            </a:r>
            <a:r>
              <a:rPr lang="en-US" sz="1600" dirty="0"/>
              <a:t>-related metrics functionality to 3GPP specifications: </a:t>
            </a:r>
          </a:p>
          <a:p>
            <a:pPr lvl="2">
              <a:spcBef>
                <a:spcPts val="600"/>
              </a:spcBef>
              <a:defRPr/>
            </a:pPr>
            <a:r>
              <a:rPr lang="en-US" sz="1200" dirty="0"/>
              <a:t>Defined VR metrics observation points within the VR Client Reference Model in TS 26.118.</a:t>
            </a:r>
          </a:p>
          <a:p>
            <a:pPr lvl="2">
              <a:spcBef>
                <a:spcPts val="600"/>
              </a:spcBef>
              <a:defRPr/>
            </a:pPr>
            <a:r>
              <a:rPr lang="en-US" sz="1200" dirty="0"/>
              <a:t>Metrics describing the characteristics of the VR device, such as resolution, Field of view (</a:t>
            </a:r>
            <a:r>
              <a:rPr lang="en-US" sz="1200" dirty="0" err="1"/>
              <a:t>FoV</a:t>
            </a:r>
            <a:r>
              <a:rPr lang="en-US" sz="1200" dirty="0"/>
              <a:t>) etc.</a:t>
            </a:r>
          </a:p>
          <a:p>
            <a:pPr lvl="2">
              <a:spcBef>
                <a:spcPts val="600"/>
              </a:spcBef>
              <a:defRPr/>
            </a:pPr>
            <a:r>
              <a:rPr lang="en-US" sz="1200" dirty="0"/>
              <a:t>Metrics describing the interaction delay, related to the time between head movements and update of the visible content.</a:t>
            </a:r>
          </a:p>
          <a:p>
            <a:pPr lvl="2">
              <a:spcBef>
                <a:spcPts val="600"/>
              </a:spcBef>
              <a:defRPr/>
            </a:pPr>
            <a:r>
              <a:rPr lang="en-US" sz="1200" dirty="0"/>
              <a:t>Extensions to the DASH Metrics configuration and reporting to support the new metrics.</a:t>
            </a:r>
          </a:p>
          <a:p>
            <a:pPr>
              <a:lnSpc>
                <a:spcPct val="90000"/>
              </a:lnSpc>
              <a:spcBef>
                <a:spcPts val="1200"/>
              </a:spcBef>
            </a:pPr>
            <a:r>
              <a:rPr lang="en-US" altLang="en-US" sz="1600" dirty="0"/>
              <a:t>Since SA#84</a:t>
            </a:r>
          </a:p>
          <a:p>
            <a:pPr lvl="1">
              <a:lnSpc>
                <a:spcPct val="90000"/>
              </a:lnSpc>
              <a:spcBef>
                <a:spcPts val="1200"/>
              </a:spcBef>
            </a:pPr>
            <a:r>
              <a:rPr lang="en-US" altLang="en-US" sz="1400" dirty="0"/>
              <a:t>Reviewed two different proposals for the definition of </a:t>
            </a:r>
            <a:r>
              <a:rPr lang="en-US" altLang="en-US" sz="1400" dirty="0" err="1"/>
              <a:t>QoE</a:t>
            </a:r>
            <a:r>
              <a:rPr lang="en-US" altLang="en-US" sz="1400" dirty="0"/>
              <a:t> metrics for VR device capability and latency measurement in the viewport dependent context. An attempt to merge those proposals was also considered and we agreed to take it as the basis for further analysis. We will have a telco planned so as to address this topic before the next SA4 meeting.</a:t>
            </a:r>
          </a:p>
          <a:p>
            <a:pPr>
              <a:spcBef>
                <a:spcPts val="600"/>
              </a:spcBef>
              <a:defRPr/>
            </a:pPr>
            <a:r>
              <a:rPr lang="en-US" altLang="en-US" sz="1600" dirty="0"/>
              <a:t>WID: </a:t>
            </a:r>
            <a:r>
              <a:rPr lang="fr-FR" sz="1600" b="1" u="sng" dirty="0">
                <a:hlinkClick r:id="rId2"/>
              </a:rPr>
              <a:t>SP-190331</a:t>
            </a:r>
            <a:r>
              <a:rPr lang="en-US" altLang="en-US" sz="1600" dirty="0"/>
              <a:t>. </a:t>
            </a: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371027189"/>
              </p:ext>
            </p:extLst>
          </p:nvPr>
        </p:nvGraphicFramePr>
        <p:xfrm>
          <a:off x="599428" y="505156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SA#85</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err="1"/>
                        <a:t>VRQoE</a:t>
                      </a:r>
                      <a:r>
                        <a:rPr lang="en-US" altLang="en-US" sz="1000" dirty="0"/>
                        <a:t> (VR </a:t>
                      </a:r>
                      <a:r>
                        <a:rPr lang="en-US" altLang="en-US" sz="1000" dirty="0" err="1"/>
                        <a:t>QoE</a:t>
                      </a:r>
                      <a:r>
                        <a:rPr lang="en-US" altLang="en-US" sz="1000" dirty="0"/>
                        <a:t> metrics) </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a:t>CRs to TS 26.118 and TS 26.247</a:t>
                      </a:r>
                      <a:endParaRPr lang="en-US" altLang="en-US" sz="1000" dirty="0"/>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-&gt; </a:t>
                      </a:r>
                      <a:r>
                        <a:rPr lang="en-GB" sz="1000" b="0" kern="1200" noProof="0" dirty="0">
                          <a:solidFill>
                            <a:srgbClr val="0000FF"/>
                          </a:solidFill>
                          <a:latin typeface="Arial "/>
                          <a:ea typeface="+mn-ea"/>
                          <a:cs typeface="Arial" pitchFamily="34" charset="0"/>
                        </a:rPr>
                        <a:t>25%</a:t>
                      </a: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SA#86</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u="none" dirty="0"/>
                        <a:t>None</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9841087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5GMS3 (</a:t>
            </a:r>
            <a:r>
              <a:rPr lang="en-US" sz="2800" dirty="0"/>
              <a:t>5G Media Streaming stage 3</a:t>
            </a:r>
            <a:r>
              <a:rPr lang="en-US" altLang="en-US" sz="2800" dirty="0"/>
              <a:t>) </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7721"/>
            <a:ext cx="8388350" cy="3074582"/>
          </a:xfrm>
        </p:spPr>
        <p:txBody>
          <a:bodyPr/>
          <a:lstStyle/>
          <a:p>
            <a:pPr>
              <a:spcBef>
                <a:spcPts val="600"/>
              </a:spcBef>
              <a:defRPr/>
            </a:pPr>
            <a:r>
              <a:rPr lang="en-US" sz="1600" dirty="0"/>
              <a:t>Objective: </a:t>
            </a:r>
          </a:p>
          <a:p>
            <a:pPr lvl="1">
              <a:spcBef>
                <a:spcPts val="600"/>
              </a:spcBef>
              <a:defRPr/>
            </a:pPr>
            <a:r>
              <a:rPr lang="en-US" sz="1200" dirty="0"/>
              <a:t>Based on the 5GMS Architecture specified in TS 26.501, create new 5G Media Streaming (5GMS) stage 3 specifications and update existing ones to come up with a modular but consistent set of specifications enabling deployment of multimedia services.</a:t>
            </a:r>
          </a:p>
          <a:p>
            <a:pPr>
              <a:lnSpc>
                <a:spcPct val="90000"/>
              </a:lnSpc>
              <a:spcBef>
                <a:spcPts val="1200"/>
              </a:spcBef>
            </a:pPr>
            <a:r>
              <a:rPr lang="en-US" altLang="en-US" sz="1600" dirty="0"/>
              <a:t>Since SA#84</a:t>
            </a:r>
          </a:p>
          <a:p>
            <a:pPr lvl="1">
              <a:spcBef>
                <a:spcPts val="600"/>
              </a:spcBef>
              <a:defRPr/>
            </a:pPr>
            <a:r>
              <a:rPr lang="en-US" altLang="en-US" sz="1200" dirty="0"/>
              <a:t>Packet Switch Streaming (PSS) and EVS speech and audio operation points and decoding capabilities were added to new TS 26.117;</a:t>
            </a:r>
          </a:p>
          <a:p>
            <a:pPr lvl="1">
              <a:spcBef>
                <a:spcPts val="600"/>
              </a:spcBef>
              <a:defRPr/>
            </a:pPr>
            <a:r>
              <a:rPr lang="en-US" altLang="en-US" sz="1200" dirty="0"/>
              <a:t>Device Media Capabilities, DASH-based Ingest were added to new TS 26.511;</a:t>
            </a:r>
          </a:p>
          <a:p>
            <a:pPr lvl="1">
              <a:spcBef>
                <a:spcPts val="600"/>
              </a:spcBef>
              <a:defRPr/>
            </a:pPr>
            <a:r>
              <a:rPr lang="en-US" altLang="en-US" sz="1200" dirty="0"/>
              <a:t>Consumption Reporting API, Two way communication on API, Media Session Establishment including Interactions with policy control were added to TS 25.512. </a:t>
            </a:r>
          </a:p>
          <a:p>
            <a:pPr lvl="1">
              <a:spcBef>
                <a:spcPts val="600"/>
              </a:spcBef>
              <a:defRPr/>
            </a:pPr>
            <a:r>
              <a:rPr lang="en-US" altLang="en-US" sz="1200" dirty="0"/>
              <a:t>The 5GMS3 Time plan now contains 3 </a:t>
            </a:r>
            <a:r>
              <a:rPr lang="en-US" altLang="en-US" sz="1200" dirty="0" err="1"/>
              <a:t>telcos</a:t>
            </a:r>
            <a:r>
              <a:rPr lang="en-US" altLang="en-US" sz="1200" dirty="0"/>
              <a:t> and a 3 days long F2F Ad hoc meeting in November.</a:t>
            </a:r>
          </a:p>
          <a:p>
            <a:pPr lvl="1">
              <a:spcBef>
                <a:spcPts val="600"/>
              </a:spcBef>
              <a:defRPr/>
            </a:pPr>
            <a:endParaRPr lang="en-US" altLang="en-US" sz="1200" dirty="0"/>
          </a:p>
          <a:p>
            <a:pPr>
              <a:spcBef>
                <a:spcPts val="600"/>
              </a:spcBef>
              <a:defRPr/>
            </a:pPr>
            <a:r>
              <a:rPr lang="en-US" altLang="en-US" sz="1600" dirty="0"/>
              <a:t>WID: </a:t>
            </a:r>
            <a:r>
              <a:rPr lang="fr-FR" sz="1600" b="1" u="sng" dirty="0">
                <a:hlinkClick r:id="rId2"/>
              </a:rPr>
              <a:t>SP-190464</a:t>
            </a:r>
            <a:r>
              <a:rPr lang="fr-FR" sz="1600" dirty="0"/>
              <a:t> </a:t>
            </a:r>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115823677"/>
              </p:ext>
            </p:extLst>
          </p:nvPr>
        </p:nvGraphicFramePr>
        <p:xfrm>
          <a:off x="599428" y="5051568"/>
          <a:ext cx="7810500" cy="9450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SA#85</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t>5GMS3 (</a:t>
                      </a:r>
                      <a:r>
                        <a:rPr lang="en-US" sz="1000" dirty="0"/>
                        <a:t>5G Media Streaming stage 3</a:t>
                      </a:r>
                      <a:r>
                        <a:rPr lang="en-US" altLang="en-US" sz="1000" dirty="0"/>
                        <a:t>) </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CRs to TS 26.234 and TS 26.247</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New TSs 26.511, 26.512 and 26.117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-&gt; </a:t>
                      </a:r>
                      <a:r>
                        <a:rPr lang="en-GB" sz="1000" b="0" kern="1200" noProof="0" dirty="0">
                          <a:solidFill>
                            <a:srgbClr val="0000FF"/>
                          </a:solidFill>
                          <a:latin typeface="Arial "/>
                          <a:ea typeface="+mn-ea"/>
                          <a:cs typeface="Arial" pitchFamily="34" charset="0"/>
                        </a:rPr>
                        <a:t>25%</a:t>
                      </a: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SA#86</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u="none" dirty="0"/>
                        <a:t>None</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064552542"/>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Rel-16 Work Items - 1</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495948812"/>
              </p:ext>
            </p:extLst>
          </p:nvPr>
        </p:nvGraphicFramePr>
        <p:xfrm>
          <a:off x="446088" y="1323975"/>
          <a:ext cx="7810500" cy="445113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SA#85</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err="1">
                          <a:latin typeface="Arial" panose="020B0604020202020204" pitchFamily="34" charset="0"/>
                          <a:cs typeface="Arial" panose="020B0604020202020204" pitchFamily="34" charset="0"/>
                        </a:rPr>
                        <a:t>SerInter</a:t>
                      </a:r>
                      <a:r>
                        <a:rPr lang="en-GB" altLang="en-US" sz="1000" dirty="0">
                          <a:latin typeface="Arial" panose="020B0604020202020204" pitchFamily="34" charset="0"/>
                          <a:cs typeface="Arial" panose="020B0604020202020204" pitchFamily="34" charset="0"/>
                        </a:rPr>
                        <a:t> (Service Interactivity)</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TSs 26.346, 26.247, 26.347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80%</a:t>
                      </a:r>
                      <a:endParaRPr lang="en-GB" sz="1000" b="0" kern="1200" noProof="0" dirty="0">
                        <a:solidFill>
                          <a:srgbClr val="0000FF"/>
                        </a:solidFill>
                        <a:latin typeface="Arial" panose="020B0604020202020204" pitchFamily="34" charset="0"/>
                        <a:ea typeface="+mn-ea"/>
                        <a:cs typeface="Arial" panose="020B0604020202020204"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SA#85 </a:t>
                      </a:r>
                      <a:r>
                        <a:rPr lang="en-GB" sz="1000" b="0" kern="1200" dirty="0">
                          <a:solidFill>
                            <a:srgbClr val="0000FF"/>
                          </a:solidFill>
                          <a:latin typeface="Arial" panose="020B0604020202020204" pitchFamily="34" charset="0"/>
                          <a:ea typeface="+mn-ea"/>
                          <a:cs typeface="Arial" panose="020B0604020202020204" pitchFamily="34" charset="0"/>
                        </a:rPr>
                        <a:t>-&gt; SA#86</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fr-FR" sz="1000" u="none" dirty="0">
                          <a:latin typeface="Arial" panose="020B0604020202020204" pitchFamily="34" charset="0"/>
                          <a:cs typeface="Arial" panose="020B0604020202020204" pitchFamily="34" charset="0"/>
                        </a:rPr>
                        <a:t>n/a</a:t>
                      </a:r>
                    </a:p>
                  </a:txBody>
                  <a:tcPr marL="45733" marR="45733" marT="45742" marB="45742" anchor="ctr" horzOverflow="overflow"/>
                </a:tc>
                <a:extLst>
                  <a:ext uri="{0D108BD9-81ED-4DB2-BD59-A6C34878D82A}">
                    <a16:rowId xmlns:a16="http://schemas.microsoft.com/office/drawing/2014/main"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E_FLUS (Enhancements to Framework for Live Uplink Streaming)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CRs to TS 26.238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55% -&gt; </a:t>
                      </a:r>
                      <a:r>
                        <a:rPr lang="en-GB" sz="1000" b="0" kern="1200" noProof="0" dirty="0">
                          <a:solidFill>
                            <a:srgbClr val="0000FF"/>
                          </a:solidFill>
                          <a:latin typeface="Arial" panose="020B0604020202020204" pitchFamily="34" charset="0"/>
                          <a:ea typeface="+mn-ea"/>
                          <a:cs typeface="Arial" panose="020B0604020202020204" pitchFamily="34" charset="0"/>
                        </a:rPr>
                        <a:t>75%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SA#85 </a:t>
                      </a:r>
                      <a:r>
                        <a:rPr lang="en-GB" sz="1000" b="0" kern="1200" dirty="0">
                          <a:solidFill>
                            <a:srgbClr val="0000FF"/>
                          </a:solidFill>
                          <a:latin typeface="Arial" panose="020B0604020202020204" pitchFamily="34" charset="0"/>
                          <a:ea typeface="+mn-ea"/>
                          <a:cs typeface="Arial" panose="020B0604020202020204" pitchFamily="34" charset="0"/>
                        </a:rPr>
                        <a:t>-&gt; SA#86</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3"/>
                        </a:rPr>
                        <a:t>SP-190651: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CRs to TS 26.238 &amp; TR 26.939 on Enhancements to Framework for Live Uplink Streaming (Release 16) (E_FLUS)</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2472877702"/>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5G_MEDIA_MTSI_ext (Media Handling Extensions for 5G Conversational Services)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CRs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75% -&gt;</a:t>
                      </a:r>
                      <a:r>
                        <a:rPr lang="en-GB" sz="1000" b="0" kern="1200" noProof="0" dirty="0">
                          <a:solidFill>
                            <a:srgbClr val="0000FF"/>
                          </a:solidFill>
                          <a:latin typeface="Arial" panose="020B0604020202020204" pitchFamily="34" charset="0"/>
                          <a:ea typeface="+mn-ea"/>
                          <a:cs typeface="Arial" panose="020B0604020202020204" pitchFamily="34" charset="0"/>
                        </a:rPr>
                        <a:t> 80%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SA#85 </a:t>
                      </a:r>
                      <a:r>
                        <a:rPr lang="en-GB" sz="1000" b="0" kern="1200" dirty="0">
                          <a:solidFill>
                            <a:srgbClr val="0000FF"/>
                          </a:solidFill>
                          <a:latin typeface="Arial" panose="020B0604020202020204" pitchFamily="34" charset="0"/>
                          <a:ea typeface="+mn-ea"/>
                          <a:cs typeface="Arial" panose="020B0604020202020204" pitchFamily="34" charset="0"/>
                        </a:rPr>
                        <a:t>-&gt; SA#86</a:t>
                      </a:r>
                      <a:endParaRPr lang="en-GB" sz="1000" b="0" kern="1200" dirty="0">
                        <a:solidFill>
                          <a:schemeClr val="tx1"/>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4"/>
                        </a:rPr>
                        <a:t>SP-190650</a:t>
                      </a:r>
                      <a:r>
                        <a:rPr lang="en-US" altLang="en-US" sz="1000" dirty="0">
                          <a:latin typeface="Arial" panose="020B0604020202020204" pitchFamily="34" charset="0"/>
                          <a:cs typeface="Arial" panose="020B0604020202020204" pitchFamily="34" charset="0"/>
                        </a:rPr>
                        <a:t>: CRs to TS 26.114 &amp; TS 26.131 &amp; TS 26.132 &amp; TR 26.919 on Media Handling Extensions for 5G Conversational Services (Release 16) (5G_MEDIA_MTSI_ext et al)</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5"/>
                        </a:rPr>
                        <a:t>SP-190640</a:t>
                      </a:r>
                      <a:r>
                        <a:rPr lang="fr-FR" sz="1000" dirty="0">
                          <a:latin typeface="Arial" panose="020B0604020202020204" pitchFamily="34" charset="0"/>
                          <a:cs typeface="Arial" panose="020B0604020202020204" pitchFamily="34" charset="0"/>
                        </a:rPr>
                        <a:t> </a:t>
                      </a:r>
                      <a:endParaRPr lang="en-US" altLang="en-US" sz="1000" dirty="0">
                        <a:latin typeface="Arial" panose="020B0604020202020204" pitchFamily="34" charset="0"/>
                        <a:cs typeface="Arial" panose="020B0604020202020204" pitchFamily="34" charset="0"/>
                      </a:endParaRP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Revised WID on "Media Handling Extensions for 5G Conversational Services" (5G_MEDIA_MTSI_ext)</a:t>
                      </a:r>
                    </a:p>
                  </a:txBody>
                  <a:tcPr marL="45733" marR="45733" marT="45742" marB="45742" anchor="ctr" horzOverflow="overflow"/>
                </a:tc>
                <a:extLst>
                  <a:ext uri="{0D108BD9-81ED-4DB2-BD59-A6C34878D82A}">
                    <a16:rowId xmlns:a16="http://schemas.microsoft.com/office/drawing/2014/main" val="1800077628"/>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CHEM (Coverage and Handoff Enhancements for Multimedia)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CRs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90% -&gt; </a:t>
                      </a:r>
                      <a:r>
                        <a:rPr lang="en-GB" sz="1000" b="0" kern="1200" noProof="0" dirty="0">
                          <a:solidFill>
                            <a:srgbClr val="0000FF"/>
                          </a:solidFill>
                          <a:latin typeface="Arial" panose="020B0604020202020204" pitchFamily="34" charset="0"/>
                          <a:ea typeface="+mn-ea"/>
                          <a:cs typeface="Arial" panose="020B0604020202020204" pitchFamily="34" charset="0"/>
                        </a:rPr>
                        <a:t>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SA#85</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6"/>
                        </a:rPr>
                        <a:t>SP-190652</a:t>
                      </a:r>
                      <a:r>
                        <a:rPr kumimoji="0" lang="fr-FR" sz="1000" b="0" i="0" u="sng" strike="noStrike" cap="none" normalizeH="0" baseline="0" dirty="0">
                          <a:ln>
                            <a:noFill/>
                          </a:ln>
                          <a:solidFill>
                            <a:schemeClr val="dk1"/>
                          </a:solidFill>
                          <a:effectLst/>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CRs to TS 26.114 &amp; TR 26.959 on Coverage and Handoff Enhancements for Multimedia (Release 16) (CHEM)</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7"/>
                        </a:rPr>
                        <a:t>SP-190641</a:t>
                      </a:r>
                      <a:r>
                        <a:rPr lang="fr-FR" sz="1000" b="1" u="sng" dirty="0">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Revised WID on “Coverage and Handoff Enhancements for Multimedia” (CHEM)</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3473946629"/>
                  </a:ext>
                </a:extLst>
              </a:tr>
            </a:tbl>
          </a:graphicData>
        </a:graphic>
      </p:graphicFrame>
    </p:spTree>
    <p:extLst>
      <p:ext uri="{BB962C8B-B14F-4D97-AF65-F5344CB8AC3E}">
        <p14:creationId xmlns:p14="http://schemas.microsoft.com/office/powerpoint/2010/main" val="406004950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7171" name="Content Placeholder 2">
            <a:extLst>
              <a:ext uri="{FF2B5EF4-FFF2-40B4-BE49-F238E27FC236}">
                <a16:creationId xmlns:a16="http://schemas.microsoft.com/office/drawing/2014/main" id="{49870376-A098-4C63-94A4-A99644EBEBB1}"/>
              </a:ext>
            </a:extLst>
          </p:cNvPr>
          <p:cNvSpPr>
            <a:spLocks noGrp="1"/>
          </p:cNvSpPr>
          <p:nvPr>
            <p:ph idx="1"/>
          </p:nvPr>
        </p:nvSpPr>
        <p:spPr>
          <a:xfrm>
            <a:off x="485775" y="1249363"/>
            <a:ext cx="8388350" cy="4830762"/>
          </a:xfrm>
        </p:spPr>
        <p:txBody>
          <a:bodyPr/>
          <a:lstStyle/>
          <a:p>
            <a:pPr>
              <a:lnSpc>
                <a:spcPct val="90000"/>
              </a:lnSpc>
              <a:spcBef>
                <a:spcPts val="500"/>
              </a:spcBef>
            </a:pPr>
            <a:r>
              <a:rPr lang="en-US" altLang="en-US" sz="2400" dirty="0"/>
              <a:t>General</a:t>
            </a:r>
          </a:p>
          <a:p>
            <a:pPr lvl="1">
              <a:lnSpc>
                <a:spcPct val="90000"/>
              </a:lnSpc>
              <a:spcBef>
                <a:spcPts val="300"/>
              </a:spcBef>
            </a:pPr>
            <a:r>
              <a:rPr lang="en-US" altLang="en-US" sz="1800" dirty="0"/>
              <a:t>Leadership and subgroups </a:t>
            </a:r>
          </a:p>
          <a:p>
            <a:pPr lvl="1">
              <a:lnSpc>
                <a:spcPct val="90000"/>
              </a:lnSpc>
              <a:spcBef>
                <a:spcPts val="300"/>
              </a:spcBef>
            </a:pPr>
            <a:r>
              <a:rPr lang="en-US" altLang="en-US" sz="1800" dirty="0"/>
              <a:t>Meetings and statistics</a:t>
            </a:r>
          </a:p>
          <a:p>
            <a:pPr lvl="1">
              <a:lnSpc>
                <a:spcPct val="90000"/>
              </a:lnSpc>
              <a:spcBef>
                <a:spcPts val="300"/>
              </a:spcBef>
            </a:pPr>
            <a:r>
              <a:rPr lang="en-US" altLang="en-US" sz="1800" dirty="0"/>
              <a:t>Progress highlights</a:t>
            </a:r>
          </a:p>
          <a:p>
            <a:pPr>
              <a:lnSpc>
                <a:spcPct val="90000"/>
              </a:lnSpc>
              <a:spcBef>
                <a:spcPts val="1500"/>
              </a:spcBef>
            </a:pPr>
            <a:r>
              <a:rPr lang="en-US" altLang="en-US" sz="2400" dirty="0"/>
              <a:t>Work progress </a:t>
            </a:r>
          </a:p>
          <a:p>
            <a:pPr lvl="1">
              <a:lnSpc>
                <a:spcPct val="90000"/>
              </a:lnSpc>
              <a:spcBef>
                <a:spcPts val="300"/>
              </a:spcBef>
            </a:pPr>
            <a:r>
              <a:rPr lang="en-US" altLang="en-US" sz="1800" dirty="0"/>
              <a:t>CRs to Rel-15 and earlier</a:t>
            </a:r>
            <a:endParaRPr lang="fi-FI" altLang="en-US" sz="1200" dirty="0"/>
          </a:p>
          <a:p>
            <a:pPr lvl="1">
              <a:lnSpc>
                <a:spcPct val="90000"/>
              </a:lnSpc>
              <a:spcBef>
                <a:spcPts val="300"/>
              </a:spcBef>
            </a:pPr>
            <a:r>
              <a:rPr lang="fi-FI" altLang="en-US" sz="1800" dirty="0"/>
              <a:t>Rel-16 Work Items </a:t>
            </a:r>
          </a:p>
          <a:p>
            <a:pPr lvl="1">
              <a:lnSpc>
                <a:spcPct val="90000"/>
              </a:lnSpc>
              <a:spcBef>
                <a:spcPts val="300"/>
              </a:spcBef>
            </a:pPr>
            <a:r>
              <a:rPr lang="fi-FI" altLang="en-US" sz="1800" dirty="0"/>
              <a:t>Rel-17 Work Items</a:t>
            </a:r>
          </a:p>
          <a:p>
            <a:pPr lvl="1">
              <a:lnSpc>
                <a:spcPct val="90000"/>
              </a:lnSpc>
              <a:spcBef>
                <a:spcPts val="300"/>
              </a:spcBef>
            </a:pPr>
            <a:r>
              <a:rPr lang="fi-FI" altLang="en-US" sz="1800" dirty="0"/>
              <a:t>Study Items</a:t>
            </a:r>
            <a:endParaRPr lang="en-US" altLang="en-US" sz="1800" dirty="0"/>
          </a:p>
          <a:p>
            <a:pPr>
              <a:lnSpc>
                <a:spcPct val="90000"/>
              </a:lnSpc>
              <a:spcBef>
                <a:spcPts val="1500"/>
              </a:spcBef>
            </a:pPr>
            <a:r>
              <a:rPr lang="fi-FI" altLang="en-US" sz="2400" dirty="0"/>
              <a:t>Proposed new WIDs/SIDs</a:t>
            </a:r>
            <a:endParaRPr lang="en-US" altLang="en-US" sz="2400" dirty="0"/>
          </a:p>
          <a:p>
            <a:pPr>
              <a:lnSpc>
                <a:spcPct val="90000"/>
              </a:lnSpc>
              <a:spcBef>
                <a:spcPts val="1500"/>
              </a:spcBef>
            </a:pPr>
            <a:r>
              <a:rPr lang="en-US" altLang="en-US" sz="2400" dirty="0"/>
              <a:t>Summary of action items </a:t>
            </a:r>
          </a:p>
          <a:p>
            <a:pPr>
              <a:lnSpc>
                <a:spcPct val="90000"/>
              </a:lnSpc>
              <a:spcBef>
                <a:spcPts val="1500"/>
              </a:spcBef>
            </a:pPr>
            <a:r>
              <a:rPr lang="en-US" altLang="en-US" sz="2400" dirty="0"/>
              <a:t>List of documents to SA</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1"/>
            <a:ext cx="8018462" cy="2941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Rel-16 Work Items - 2</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857597519"/>
              </p:ext>
            </p:extLst>
          </p:nvPr>
        </p:nvGraphicFramePr>
        <p:xfrm>
          <a:off x="446088" y="1323975"/>
          <a:ext cx="7810500" cy="268326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SA#85</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t>EVS_FCNBE (EVS Floating-point Conformance for Non Bit-Exact)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CR to 26.444 on inclusion of the conformance process for floating-point code in Clause 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50% -&gt;</a:t>
                      </a:r>
                      <a:r>
                        <a:rPr lang="en-GB" sz="1000" b="0" kern="1200" noProof="0" dirty="0">
                          <a:solidFill>
                            <a:srgbClr val="0000FF"/>
                          </a:solidFill>
                          <a:latin typeface="Arial "/>
                          <a:ea typeface="+mn-ea"/>
                          <a:cs typeface="Arial" pitchFamily="34" charset="0"/>
                        </a:rPr>
                        <a:t>80%</a:t>
                      </a: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SA#85 </a:t>
                      </a:r>
                      <a:r>
                        <a:rPr lang="en-GB" sz="1000" b="0" kern="1200" dirty="0">
                          <a:solidFill>
                            <a:srgbClr val="0000FF"/>
                          </a:solidFill>
                          <a:latin typeface="Arial" panose="020B0604020202020204" pitchFamily="34" charset="0"/>
                          <a:ea typeface="+mn-ea"/>
                          <a:cs typeface="Arial" panose="020B0604020202020204" pitchFamily="34" charset="0"/>
                        </a:rPr>
                        <a:t>-&gt; SA#86</a:t>
                      </a:r>
                      <a:endParaRPr lang="en-GB" sz="1000" b="0" kern="1200" dirty="0">
                        <a:solidFill>
                          <a:schemeClr val="tx1"/>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u="none" dirty="0"/>
                        <a:t>None</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2736603686"/>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err="1"/>
                        <a:t>VRQoE</a:t>
                      </a:r>
                      <a:r>
                        <a:rPr lang="en-US" altLang="en-US" sz="1000" dirty="0"/>
                        <a:t> (VR </a:t>
                      </a:r>
                      <a:r>
                        <a:rPr lang="en-US" altLang="en-US" sz="1000" dirty="0" err="1"/>
                        <a:t>QoE</a:t>
                      </a:r>
                      <a:r>
                        <a:rPr lang="en-US" altLang="en-US" sz="1000" dirty="0"/>
                        <a:t> metrics) </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a:t>CRs to TS 26.118 and TS 26.247</a:t>
                      </a:r>
                      <a:endParaRPr lang="en-US" altLang="en-US" sz="1000" dirty="0"/>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-&gt; </a:t>
                      </a:r>
                      <a:r>
                        <a:rPr lang="en-GB" sz="1000" b="0" kern="1200" noProof="0" dirty="0">
                          <a:solidFill>
                            <a:srgbClr val="0000FF"/>
                          </a:solidFill>
                          <a:latin typeface="Arial "/>
                          <a:ea typeface="+mn-ea"/>
                          <a:cs typeface="Arial" pitchFamily="34" charset="0"/>
                        </a:rPr>
                        <a:t>25%</a:t>
                      </a: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SA#86</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u="none" dirty="0"/>
                        <a:t>None</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t>5GMS3 (</a:t>
                      </a:r>
                      <a:r>
                        <a:rPr lang="en-US" sz="1000" dirty="0"/>
                        <a:t>5G Media Streaming stage 3</a:t>
                      </a:r>
                      <a:r>
                        <a:rPr lang="en-US" altLang="en-US" sz="1000" dirty="0"/>
                        <a:t>) </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CRs to TS 26.234 and TS 26.247</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New TSs 26.511, 26.512 and 26.117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-&gt; </a:t>
                      </a:r>
                      <a:r>
                        <a:rPr lang="en-GB" sz="1000" b="0" kern="1200" noProof="0" dirty="0">
                          <a:solidFill>
                            <a:srgbClr val="0000FF"/>
                          </a:solidFill>
                          <a:latin typeface="Arial "/>
                          <a:ea typeface="+mn-ea"/>
                          <a:cs typeface="Arial" pitchFamily="34" charset="0"/>
                        </a:rPr>
                        <a:t>25%</a:t>
                      </a: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SA#86</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u="none" dirty="0"/>
                        <a:t>None</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2472877702"/>
                  </a:ext>
                </a:extLst>
              </a:tr>
            </a:tbl>
          </a:graphicData>
        </a:graphic>
      </p:graphicFrame>
    </p:spTree>
    <p:extLst>
      <p:ext uri="{BB962C8B-B14F-4D97-AF65-F5344CB8AC3E}">
        <p14:creationId xmlns:p14="http://schemas.microsoft.com/office/powerpoint/2010/main" val="164286182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Items for Rel-17</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278383"/>
            <a:ext cx="8509000" cy="4998129"/>
          </a:xfrm>
        </p:spPr>
        <p:txBody>
          <a:bodyPr/>
          <a:lstStyle/>
          <a:p>
            <a:pPr>
              <a:lnSpc>
                <a:spcPct val="90000"/>
              </a:lnSpc>
              <a:spcBef>
                <a:spcPts val="1800"/>
              </a:spcBef>
            </a:pPr>
            <a:r>
              <a:rPr lang="fi-FI" altLang="en-US" sz="2400" dirty="0"/>
              <a:t> Rel-17 Work Items</a:t>
            </a:r>
          </a:p>
          <a:p>
            <a:pPr marL="400050" eaLnBrk="1" hangingPunct="1">
              <a:lnSpc>
                <a:spcPct val="90000"/>
              </a:lnSpc>
              <a:buFont typeface="Calibri" panose="020F0502020204030204" pitchFamily="34" charset="0"/>
              <a:buAutoNum type="arabicPeriod"/>
            </a:pPr>
            <a:r>
              <a:rPr lang="en-US" altLang="en-US" sz="1800" dirty="0" err="1"/>
              <a:t>IVAS_Codec</a:t>
            </a:r>
            <a:r>
              <a:rPr lang="en-US" altLang="en-US" sz="1800" dirty="0"/>
              <a:t> (EVS Codec Extension for Immersive Voice and Audio Services)</a:t>
            </a:r>
          </a:p>
          <a:p>
            <a:pPr marL="400050" eaLnBrk="1" hangingPunct="1">
              <a:lnSpc>
                <a:spcPct val="90000"/>
              </a:lnSpc>
              <a:buFont typeface="Calibri" panose="020F0502020204030204" pitchFamily="34" charset="0"/>
              <a:buAutoNum type="arabicPeriod"/>
            </a:pPr>
            <a:r>
              <a:rPr lang="en-US" altLang="en-US" sz="1800" dirty="0"/>
              <a:t>ITT4RT (Support of Immersive Teleconferencing and Telepresence for Remote Terminals) </a:t>
            </a:r>
          </a:p>
          <a:p>
            <a:pPr marL="400050" eaLnBrk="1" hangingPunct="1">
              <a:lnSpc>
                <a:spcPct val="90000"/>
              </a:lnSpc>
              <a:buFont typeface="Calibri" panose="020F0502020204030204" pitchFamily="34" charset="0"/>
              <a:buAutoNum type="arabicPeriod"/>
            </a:pPr>
            <a:r>
              <a:rPr lang="en-US" altLang="en-US" sz="1800" dirty="0"/>
              <a:t>ATIAS (Terminal Audio quality performance and Test methods for Immersive Audio Services)</a:t>
            </a:r>
          </a:p>
        </p:txBody>
      </p:sp>
    </p:spTree>
    <p:extLst>
      <p:ext uri="{BB962C8B-B14F-4D97-AF65-F5344CB8AC3E}">
        <p14:creationId xmlns:p14="http://schemas.microsoft.com/office/powerpoint/2010/main" val="3818413792"/>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IVAS_Codec</a:t>
            </a:r>
            <a:r>
              <a:rPr lang="en-US" altLang="en-US" sz="2800" dirty="0"/>
              <a:t> (EVS Codec Extension for Immersive Voice and Audio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1751"/>
            <a:ext cx="8388350" cy="5069149"/>
          </a:xfrm>
        </p:spPr>
        <p:txBody>
          <a:bodyPr/>
          <a:lstStyle/>
          <a:p>
            <a:pPr>
              <a:lnSpc>
                <a:spcPct val="90000"/>
              </a:lnSpc>
              <a:spcBef>
                <a:spcPts val="1200"/>
              </a:spcBef>
            </a:pPr>
            <a:r>
              <a:rPr lang="en-US" altLang="en-US" sz="1400" dirty="0"/>
              <a:t>The overall objective of this work item is to develop a single general-purpose audio codec for immersive 4G and 5G services and applications including the VR use cases envisioned in 3GPP TR 26.918</a:t>
            </a:r>
          </a:p>
          <a:p>
            <a:pPr>
              <a:lnSpc>
                <a:spcPct val="90000"/>
              </a:lnSpc>
              <a:spcBef>
                <a:spcPts val="1200"/>
              </a:spcBef>
            </a:pPr>
            <a:r>
              <a:rPr lang="en-US" altLang="en-US" sz="1400" dirty="0"/>
              <a:t>Since SA#84,</a:t>
            </a:r>
          </a:p>
          <a:p>
            <a:pPr lvl="1">
              <a:lnSpc>
                <a:spcPct val="90000"/>
              </a:lnSpc>
              <a:spcBef>
                <a:spcPts val="1200"/>
              </a:spcBef>
            </a:pPr>
            <a:r>
              <a:rPr lang="en-US" altLang="en-US" sz="1200" dirty="0"/>
              <a:t>Agreed working assumptions on the need for a qualification phase; on using floating-point code for candidates and run in-house tests;</a:t>
            </a:r>
          </a:p>
          <a:p>
            <a:pPr lvl="1">
              <a:lnSpc>
                <a:spcPct val="90000"/>
              </a:lnSpc>
              <a:spcBef>
                <a:spcPts val="1200"/>
              </a:spcBef>
            </a:pPr>
            <a:r>
              <a:rPr lang="en-US" altLang="en-US" sz="1200" dirty="0"/>
              <a:t>Design constraints and work item priorities and IVAS design constraints (IVAS-4) updated and agreed as basis for further work.;</a:t>
            </a:r>
          </a:p>
          <a:p>
            <a:pPr lvl="1">
              <a:lnSpc>
                <a:spcPct val="90000"/>
              </a:lnSpc>
              <a:spcBef>
                <a:spcPts val="1200"/>
              </a:spcBef>
            </a:pPr>
            <a:r>
              <a:rPr lang="en-US" altLang="en-US" sz="1200" dirty="0"/>
              <a:t>IVAS performance requirements (IVAS-3) draft produced and updated with reference codecs;</a:t>
            </a:r>
          </a:p>
          <a:p>
            <a:pPr lvl="1">
              <a:lnSpc>
                <a:spcPct val="90000"/>
              </a:lnSpc>
              <a:spcBef>
                <a:spcPts val="1200"/>
              </a:spcBef>
            </a:pPr>
            <a:r>
              <a:rPr lang="en-US" altLang="en-US" sz="1200" dirty="0"/>
              <a:t>Testing and processing for testing proposals were also discussed and a working draft document is available for discussions;</a:t>
            </a:r>
          </a:p>
          <a:p>
            <a:pPr lvl="1">
              <a:lnSpc>
                <a:spcPct val="90000"/>
              </a:lnSpc>
              <a:spcBef>
                <a:spcPts val="1200"/>
              </a:spcBef>
            </a:pPr>
            <a:r>
              <a:rPr lang="en-US" altLang="en-US" sz="1200" dirty="0"/>
              <a:t>Conferencing usage scenario was added to IVAS-9 (usage scenario descriptions).</a:t>
            </a:r>
          </a:p>
          <a:p>
            <a:pPr lvl="1">
              <a:lnSpc>
                <a:spcPct val="90000"/>
              </a:lnSpc>
              <a:spcBef>
                <a:spcPts val="1200"/>
              </a:spcBef>
            </a:pPr>
            <a:r>
              <a:rPr lang="en-US" altLang="en-US" sz="1200" dirty="0"/>
              <a:t>3GPP SA WG4 EVS Ad-hoc on IVAS (20 October 2019, Host: Samsung Electronics Co., Ltd, Venue: Busan, Korea).</a:t>
            </a:r>
          </a:p>
          <a:p>
            <a:pPr>
              <a:lnSpc>
                <a:spcPct val="90000"/>
              </a:lnSpc>
              <a:spcBef>
                <a:spcPts val="1200"/>
              </a:spcBef>
            </a:pPr>
            <a:r>
              <a:rPr lang="en-US" altLang="en-US" sz="1400" dirty="0"/>
              <a:t>WID: </a:t>
            </a:r>
            <a:r>
              <a:rPr lang="en-US" sz="1400" u="sng" dirty="0">
                <a:hlinkClick r:id="rId2"/>
              </a:rPr>
              <a:t>SP-170611</a:t>
            </a:r>
            <a:endParaRPr lang="en-US" altLang="en-US" sz="14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420293617"/>
              </p:ext>
            </p:extLst>
          </p:nvPr>
        </p:nvGraphicFramePr>
        <p:xfrm>
          <a:off x="590550" y="4912674"/>
          <a:ext cx="7810500" cy="10974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SA#85</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IVAS_Codec</a:t>
                      </a:r>
                      <a:r>
                        <a:rPr lang="en-US" altLang="en-US" sz="1000" dirty="0">
                          <a:latin typeface="Arial "/>
                        </a:rPr>
                        <a:t> (EVS Codec Extension for Immersive Voice and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30% </a:t>
                      </a:r>
                      <a:r>
                        <a:rPr lang="en-GB" sz="1000" b="0" kern="1200" noProof="0" dirty="0">
                          <a:solidFill>
                            <a:srgbClr val="0000FF"/>
                          </a:solidFill>
                          <a:latin typeface="Arial "/>
                          <a:ea typeface="+mn-ea"/>
                          <a:cs typeface="Arial" pitchFamily="34" charset="0"/>
                        </a:rPr>
                        <a:t>-&gt; 26%</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SA#90 -&gt; </a:t>
                      </a:r>
                      <a:r>
                        <a:rPr lang="en-GB" sz="1000" b="0" kern="1200" dirty="0">
                          <a:solidFill>
                            <a:srgbClr val="0000FF"/>
                          </a:solidFill>
                          <a:latin typeface="Arial "/>
                          <a:ea typeface="+mn-ea"/>
                          <a:cs typeface="Arial" pitchFamily="34" charset="0"/>
                        </a:rPr>
                        <a:t>SA#92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52465999"/>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ITT4RT (Support of Immersive Teleconferencing and Telepresence for Remote Terminals)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60629"/>
            <a:ext cx="8388350" cy="3098308"/>
          </a:xfrm>
        </p:spPr>
        <p:txBody>
          <a:bodyPr/>
          <a:lstStyle/>
          <a:p>
            <a:pPr>
              <a:lnSpc>
                <a:spcPct val="90000"/>
              </a:lnSpc>
              <a:spcBef>
                <a:spcPts val="1200"/>
              </a:spcBef>
            </a:pPr>
            <a:r>
              <a:rPr lang="en-US" altLang="en-US" sz="1600" dirty="0"/>
              <a:t>The objective of this Work Item is </a:t>
            </a:r>
          </a:p>
          <a:p>
            <a:pPr lvl="1">
              <a:lnSpc>
                <a:spcPct val="90000"/>
              </a:lnSpc>
              <a:spcBef>
                <a:spcPts val="1200"/>
              </a:spcBef>
            </a:pPr>
            <a:r>
              <a:rPr lang="en-US" altLang="en-US" sz="1200" dirty="0"/>
              <a:t>to specify VR support in MTSI in TS 26.114 and IMS-based Telepresence in TS 26.223 to enable support of an immersive experience for remote terminals joining teleconferencing and telepresence sessions. For MTSI, the work is expected to enable scenarios with two-way audio and one-way immersive video, e.g., a remote single user wearing an HMD participating to a conference will send audio and optionally 2D video (e.g., of a presentation, screen sharing and/or a capture of the user itself), but receives stereo or immersive voice/audio and immersive video captured by an omnidirectional camera in a conference room connected to a fixed network.</a:t>
            </a:r>
          </a:p>
          <a:p>
            <a:pPr>
              <a:lnSpc>
                <a:spcPct val="90000"/>
              </a:lnSpc>
              <a:spcBef>
                <a:spcPts val="1200"/>
              </a:spcBef>
            </a:pPr>
            <a:r>
              <a:rPr lang="en-US" altLang="en-US" sz="1600" dirty="0"/>
              <a:t>Since SA#84, several additions were made to the permanent document on: </a:t>
            </a:r>
          </a:p>
          <a:p>
            <a:pPr lvl="1">
              <a:lnSpc>
                <a:spcPct val="90000"/>
              </a:lnSpc>
              <a:spcBef>
                <a:spcPts val="1200"/>
              </a:spcBef>
            </a:pPr>
            <a:r>
              <a:rPr lang="en-US" altLang="en-US" sz="1200" dirty="0"/>
              <a:t>Main use case updated to address multiple rooms for VR conferencing with additional technical aspects such as overlays and MRF/MCU-based media processing; Additional requirement on viewport-dependent processing; Considerations on Potential Solution for Viewport-Dependent Processing with RTP/RTCP-based formats for viewport information signaling; Considerations on Potential Solution for Carriage of Immersive Metadata with a new SDP attribute defined to negotiate 360 video capabilities; Corrections to Example Signaling Flows and Media Processing Procedures; General clarifications and clean-up</a:t>
            </a:r>
          </a:p>
          <a:p>
            <a:pPr>
              <a:lnSpc>
                <a:spcPct val="90000"/>
              </a:lnSpc>
              <a:spcBef>
                <a:spcPts val="1200"/>
              </a:spcBef>
            </a:pPr>
            <a:r>
              <a:rPr lang="en-US" altLang="en-US" sz="1600" dirty="0"/>
              <a:t>WID: </a:t>
            </a:r>
            <a:r>
              <a:rPr lang="en-US" sz="1600" u="sng" dirty="0">
                <a:hlinkClick r:id="rId2"/>
              </a:rPr>
              <a:t>SP-180985</a:t>
            </a:r>
            <a:endParaRPr lang="en-US" sz="1600" u="sng" dirty="0"/>
          </a:p>
          <a:p>
            <a:pPr>
              <a:lnSpc>
                <a:spcPct val="90000"/>
              </a:lnSpc>
              <a:spcBef>
                <a:spcPts val="1200"/>
              </a:spcBef>
            </a:pPr>
            <a:endParaRPr lang="en-US"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530885807"/>
              </p:ext>
            </p:extLst>
          </p:nvPr>
        </p:nvGraphicFramePr>
        <p:xfrm>
          <a:off x="590550" y="4811697"/>
          <a:ext cx="7810500" cy="131224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182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SA#85</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06837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ITT4RT (Support of Immersive Teleconferencing and Telepresence for Remote Terminals)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 and 26.223 on Support of Immersive Teleconferencing for Remote Terminals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10% </a:t>
                      </a:r>
                      <a:r>
                        <a:rPr lang="en-GB" sz="1000" b="0" kern="1200" noProof="0" dirty="0">
                          <a:solidFill>
                            <a:srgbClr val="0000FF"/>
                          </a:solidFill>
                          <a:latin typeface="Arial "/>
                          <a:ea typeface="+mn-ea"/>
                          <a:cs typeface="Arial" pitchFamily="34" charset="0"/>
                        </a:rPr>
                        <a:t>-&gt; 20%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212292888"/>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ATIAS (Terminal Audio quality performance and Test methods for Immersive Audio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9"/>
            <a:ext cx="8388350" cy="2699998"/>
          </a:xfrm>
        </p:spPr>
        <p:txBody>
          <a:bodyPr/>
          <a:lstStyle/>
          <a:p>
            <a:pPr>
              <a:lnSpc>
                <a:spcPct val="90000"/>
              </a:lnSpc>
              <a:spcBef>
                <a:spcPts val="1200"/>
              </a:spcBef>
            </a:pPr>
            <a:endParaRPr lang="en-US" altLang="en-US" sz="1600" dirty="0"/>
          </a:p>
          <a:p>
            <a:pPr>
              <a:lnSpc>
                <a:spcPct val="90000"/>
              </a:lnSpc>
              <a:spcBef>
                <a:spcPts val="1200"/>
              </a:spcBef>
            </a:pPr>
            <a:r>
              <a:rPr lang="en-US" altLang="en-US" sz="1600" dirty="0"/>
              <a:t>The overall objective of this work item is to develop a set of test specifications similar to TS 26.131 and 26.132 for objective characterization of terminals for 3GPP immersive services. This covers both conversational services based on MTSI / telepresence and non-conversational services. The tests will be limited to the use of an acoustic or a digital / analog audio interface.</a:t>
            </a:r>
          </a:p>
          <a:p>
            <a:pPr>
              <a:lnSpc>
                <a:spcPct val="90000"/>
              </a:lnSpc>
              <a:spcBef>
                <a:spcPts val="1200"/>
              </a:spcBef>
            </a:pPr>
            <a:r>
              <a:rPr lang="en-US" altLang="en-US" sz="1600" dirty="0"/>
              <a:t>Since SA#84 there was no progress on this work item.</a:t>
            </a:r>
          </a:p>
          <a:p>
            <a:pPr>
              <a:lnSpc>
                <a:spcPct val="90000"/>
              </a:lnSpc>
              <a:spcBef>
                <a:spcPts val="1200"/>
              </a:spcBef>
            </a:pPr>
            <a:endParaRPr lang="en-US" altLang="en-US" sz="1600" dirty="0"/>
          </a:p>
          <a:p>
            <a:pPr>
              <a:lnSpc>
                <a:spcPct val="90000"/>
              </a:lnSpc>
              <a:spcBef>
                <a:spcPts val="1200"/>
              </a:spcBef>
            </a:pPr>
            <a:r>
              <a:rPr lang="en-US" altLang="en-US" sz="1600" dirty="0"/>
              <a:t>WID: </a:t>
            </a:r>
            <a:r>
              <a:rPr lang="fr-FR" sz="1600" u="sng" dirty="0">
                <a:hlinkClick r:id="rId2"/>
              </a:rPr>
              <a:t>SP-190040</a:t>
            </a:r>
            <a:endParaRPr lang="en-US" altLang="en-US" sz="1600" dirty="0"/>
          </a:p>
          <a:p>
            <a:pPr>
              <a:lnSpc>
                <a:spcPct val="90000"/>
              </a:lnSpc>
              <a:spcBef>
                <a:spcPts val="1200"/>
              </a:spcBef>
            </a:pPr>
            <a:endParaRPr lang="en-US"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729625533"/>
              </p:ext>
            </p:extLst>
          </p:nvPr>
        </p:nvGraphicFramePr>
        <p:xfrm>
          <a:off x="590550" y="4811697"/>
          <a:ext cx="7810500" cy="131224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182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SA#85</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06837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ATIAS (Terminal Audio quality performance and Test methods for Immersive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TS 26.261 Terminal audio quality performance requirements for immersive audio services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68568247"/>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Rel-17 Work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4273954792"/>
              </p:ext>
            </p:extLst>
          </p:nvPr>
        </p:nvGraphicFramePr>
        <p:xfrm>
          <a:off x="446088" y="1323975"/>
          <a:ext cx="7810500" cy="329209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SA#84</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IVAS_Codec</a:t>
                      </a:r>
                      <a:r>
                        <a:rPr lang="en-US" altLang="en-US" sz="1000" dirty="0">
                          <a:latin typeface="Arial "/>
                        </a:rPr>
                        <a:t> (EVS Codec Extension for Immersive Voice and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30% </a:t>
                      </a:r>
                      <a:r>
                        <a:rPr lang="en-GB" sz="1000" b="0" kern="1200" noProof="0" dirty="0">
                          <a:solidFill>
                            <a:srgbClr val="0000FF"/>
                          </a:solidFill>
                          <a:latin typeface="Arial "/>
                          <a:ea typeface="+mn-ea"/>
                          <a:cs typeface="Arial" pitchFamily="34" charset="0"/>
                        </a:rPr>
                        <a:t>-&gt; 26%</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SA#90 -&gt; </a:t>
                      </a:r>
                      <a:r>
                        <a:rPr lang="en-GB" sz="1000" b="0" kern="1200" dirty="0">
                          <a:solidFill>
                            <a:srgbClr val="0000FF"/>
                          </a:solidFill>
                          <a:latin typeface="Arial "/>
                          <a:ea typeface="+mn-ea"/>
                          <a:cs typeface="Arial" pitchFamily="34" charset="0"/>
                        </a:rPr>
                        <a:t>SA#92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ITT4RT (Support of Immersive Teleconferencing and Telepresence for Remote Terminals)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 and 26.223 on Support of Immersive Teleconferencing for Remote Terminals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10% </a:t>
                      </a:r>
                      <a:r>
                        <a:rPr lang="en-GB" sz="1000" b="0" kern="1200" noProof="0" dirty="0">
                          <a:solidFill>
                            <a:srgbClr val="0000FF"/>
                          </a:solidFill>
                          <a:latin typeface="Arial "/>
                          <a:ea typeface="+mn-ea"/>
                          <a:cs typeface="Arial" pitchFamily="34" charset="0"/>
                        </a:rPr>
                        <a:t>-&gt; 20%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ATIAS (Terminal Audio quality performance and Test methods for Immersive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TS 26.261 Terminal audio quality performance requirements for immersive audio services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2227894849"/>
                  </a:ext>
                </a:extLst>
              </a:tr>
            </a:tbl>
          </a:graphicData>
        </a:graphic>
      </p:graphicFrame>
    </p:spTree>
    <p:extLst>
      <p:ext uri="{BB962C8B-B14F-4D97-AF65-F5344CB8AC3E}">
        <p14:creationId xmlns:p14="http://schemas.microsoft.com/office/powerpoint/2010/main" val="2348495412"/>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Study Items</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435100"/>
            <a:ext cx="8509000" cy="4445000"/>
          </a:xfrm>
        </p:spPr>
        <p:txBody>
          <a:bodyPr/>
          <a:lstStyle/>
          <a:p>
            <a:pPr>
              <a:lnSpc>
                <a:spcPct val="90000"/>
              </a:lnSpc>
              <a:spcBef>
                <a:spcPts val="1800"/>
              </a:spcBef>
            </a:pPr>
            <a:r>
              <a:rPr lang="fi-FI" altLang="en-US" dirty="0"/>
              <a:t> Ongoing Study Items </a:t>
            </a:r>
          </a:p>
          <a:p>
            <a:pPr marL="400050" eaLnBrk="1" hangingPunct="1">
              <a:lnSpc>
                <a:spcPct val="90000"/>
              </a:lnSpc>
              <a:buFont typeface="Calibri" panose="020F0502020204030204" pitchFamily="34" charset="0"/>
              <a:buAutoNum type="arabicPeriod"/>
            </a:pPr>
            <a:r>
              <a:rPr lang="en-US" altLang="en-US" sz="2000" dirty="0"/>
              <a:t>FS_mV2X (V2X Media Handling and Interaction)</a:t>
            </a:r>
          </a:p>
          <a:p>
            <a:pPr marL="400050" eaLnBrk="1" hangingPunct="1">
              <a:lnSpc>
                <a:spcPct val="90000"/>
              </a:lnSpc>
              <a:buFont typeface="Calibri" panose="020F0502020204030204" pitchFamily="34" charset="0"/>
              <a:buAutoNum type="arabicPeriod"/>
            </a:pPr>
            <a:r>
              <a:rPr lang="en-US" altLang="en-US" sz="2000" dirty="0" err="1"/>
              <a:t>FS_TyTraC</a:t>
            </a:r>
            <a:r>
              <a:rPr lang="en-US" altLang="en-US" sz="2000" dirty="0"/>
              <a:t> (Typical Traffic Characteristics of Media Services)</a:t>
            </a:r>
          </a:p>
          <a:p>
            <a:pPr marL="400050" eaLnBrk="1" hangingPunct="1">
              <a:lnSpc>
                <a:spcPct val="90000"/>
              </a:lnSpc>
              <a:buFont typeface="Calibri" panose="020F0502020204030204" pitchFamily="34" charset="0"/>
              <a:buAutoNum type="arabicPeriod"/>
            </a:pPr>
            <a:r>
              <a:rPr lang="en-US" altLang="en-US" sz="2000" dirty="0"/>
              <a:t>FS_5GXR (Study Item on </a:t>
            </a:r>
            <a:r>
              <a:rPr lang="en-US" altLang="en-US" sz="2000" dirty="0" err="1"/>
              <a:t>eXtended</a:t>
            </a:r>
            <a:r>
              <a:rPr lang="en-US" altLang="en-US" sz="2000" dirty="0"/>
              <a:t> Reality (XR) in 5G)</a:t>
            </a:r>
          </a:p>
          <a:p>
            <a:pPr marL="400050" eaLnBrk="1" hangingPunct="1">
              <a:lnSpc>
                <a:spcPct val="90000"/>
              </a:lnSpc>
              <a:buFont typeface="Calibri" panose="020F0502020204030204" pitchFamily="34" charset="0"/>
              <a:buAutoNum type="arabicPeriod"/>
            </a:pPr>
            <a:r>
              <a:rPr lang="en-US" altLang="en-US" sz="2000" dirty="0" err="1"/>
              <a:t>FS_ANTeM</a:t>
            </a:r>
            <a:r>
              <a:rPr lang="en-US" altLang="en-US" sz="2000" dirty="0"/>
              <a:t> (Study on ambient noise test methodology for evaluation of acoustic UE performance)</a:t>
            </a:r>
          </a:p>
          <a:p>
            <a:pPr marL="400050" eaLnBrk="1" hangingPunct="1">
              <a:lnSpc>
                <a:spcPct val="90000"/>
              </a:lnSpc>
              <a:buFont typeface="Calibri" panose="020F0502020204030204" pitchFamily="34" charset="0"/>
              <a:buAutoNum type="arabicPeriod"/>
            </a:pPr>
            <a:r>
              <a:rPr lang="en-US" sz="2000" dirty="0" err="1"/>
              <a:t>FS_HaNTE</a:t>
            </a:r>
            <a:r>
              <a:rPr lang="en-US" sz="2000" dirty="0"/>
              <a:t> (UEs Supporting Handset Mode with Non-Traditional Earpieces) </a:t>
            </a:r>
            <a:endParaRPr lang="en-US" altLang="en-US" sz="2000" dirty="0"/>
          </a:p>
          <a:p>
            <a:pPr marL="800100" lvl="1" indent="-342900" eaLnBrk="1" hangingPunct="1">
              <a:lnSpc>
                <a:spcPct val="90000"/>
              </a:lnSpc>
              <a:buFont typeface="Calibri" panose="020F0502020204030204" pitchFamily="34" charset="0"/>
              <a:buAutoNum type="arabicPeriod"/>
            </a:pPr>
            <a:endParaRPr lang="en-US" altLang="en-US" sz="1600" dirty="0"/>
          </a:p>
        </p:txBody>
      </p:sp>
    </p:spTree>
    <p:extLst>
      <p:ext uri="{BB962C8B-B14F-4D97-AF65-F5344CB8AC3E}">
        <p14:creationId xmlns:p14="http://schemas.microsoft.com/office/powerpoint/2010/main" val="3047462350"/>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FS_mV2X (V2X Media Handling and Interaction)</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556299"/>
            <a:ext cx="8388350" cy="3067807"/>
          </a:xfrm>
        </p:spPr>
        <p:txBody>
          <a:bodyPr/>
          <a:lstStyle/>
          <a:p>
            <a:pPr>
              <a:lnSpc>
                <a:spcPct val="90000"/>
              </a:lnSpc>
              <a:spcBef>
                <a:spcPts val="1200"/>
              </a:spcBef>
            </a:pPr>
            <a:r>
              <a:rPr lang="en-US" altLang="en-US" sz="1600" dirty="0"/>
              <a:t>The overall objective of this work item is to </a:t>
            </a:r>
            <a:r>
              <a:rPr lang="en-US" altLang="en-US" sz="1600" dirty="0" err="1"/>
              <a:t>analyse</a:t>
            </a:r>
            <a:r>
              <a:rPr lang="en-US" altLang="en-US" sz="1600" dirty="0"/>
              <a:t> the use cases of </a:t>
            </a:r>
            <a:r>
              <a:rPr lang="en-US" altLang="en-US" sz="1600" i="1" dirty="0"/>
              <a:t>Video data sharing for assisted and improved automated driving</a:t>
            </a:r>
            <a:r>
              <a:rPr lang="en-US" altLang="en-US" sz="1600" dirty="0"/>
              <a:t> (</a:t>
            </a:r>
            <a:r>
              <a:rPr lang="en-US" altLang="en-US" sz="1600" dirty="0" err="1"/>
              <a:t>VaD</a:t>
            </a:r>
            <a:r>
              <a:rPr lang="en-US" altLang="en-US" sz="1600" dirty="0"/>
              <a:t>) explained in TR 22.886 and their requirements in TS 22.186 in detail, to clarify the operation of advanced driving using networked visual information. The required procedures for media capture, compression, and transmission are investigated. We also study the possibility of using other types of media-related information 3GPP services can supply to vehicles, such as voice, audio, image, or graphics.</a:t>
            </a:r>
          </a:p>
          <a:p>
            <a:pPr>
              <a:lnSpc>
                <a:spcPct val="90000"/>
              </a:lnSpc>
              <a:spcBef>
                <a:spcPts val="1200"/>
              </a:spcBef>
            </a:pPr>
            <a:r>
              <a:rPr lang="en-US" altLang="en-US" sz="1600" dirty="0"/>
              <a:t>Since SA#84:	</a:t>
            </a:r>
          </a:p>
          <a:p>
            <a:pPr lvl="1">
              <a:lnSpc>
                <a:spcPct val="90000"/>
              </a:lnSpc>
              <a:spcBef>
                <a:spcPts val="1200"/>
              </a:spcBef>
            </a:pPr>
            <a:r>
              <a:rPr lang="en-US" altLang="en-US" sz="1200" dirty="0"/>
              <a:t>Agreed TR update to include video bitrate, framerate, and resolution considerations</a:t>
            </a:r>
          </a:p>
          <a:p>
            <a:pPr lvl="1">
              <a:lnSpc>
                <a:spcPct val="90000"/>
              </a:lnSpc>
              <a:spcBef>
                <a:spcPts val="1200"/>
              </a:spcBef>
            </a:pPr>
            <a:r>
              <a:rPr lang="en-US" altLang="en-US" sz="1200" dirty="0"/>
              <a:t>Agreed to send a LS to 5GAA WG1 asking for guidance on mV2X use cases</a:t>
            </a:r>
          </a:p>
          <a:p>
            <a:pPr lvl="1">
              <a:lnSpc>
                <a:spcPct val="90000"/>
              </a:lnSpc>
              <a:spcBef>
                <a:spcPts val="1200"/>
              </a:spcBef>
            </a:pPr>
            <a:r>
              <a:rPr lang="en-US" altLang="en-US" sz="1200" dirty="0"/>
              <a:t>Reviewed the ITU-T Focus Group on Vehicular Multimedia (FG-VM) call for proposals </a:t>
            </a:r>
          </a:p>
          <a:p>
            <a:pPr>
              <a:lnSpc>
                <a:spcPct val="90000"/>
              </a:lnSpc>
              <a:spcBef>
                <a:spcPts val="1200"/>
              </a:spcBef>
            </a:pPr>
            <a:r>
              <a:rPr lang="en-GB" altLang="en-US" sz="1600" dirty="0">
                <a:cs typeface="Arial" panose="020B0604020202020204" pitchFamily="34" charset="0"/>
              </a:rPr>
              <a:t>WID: </a:t>
            </a:r>
            <a:r>
              <a:rPr lang="fr-FR" altLang="fr-FR" sz="1600" u="sng" dirty="0">
                <a:hlinkClick r:id="rId2"/>
              </a:rPr>
              <a:t>SP-170810</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564109284"/>
              </p:ext>
            </p:extLst>
          </p:nvPr>
        </p:nvGraphicFramePr>
        <p:xfrm>
          <a:off x="590550" y="4912674"/>
          <a:ext cx="7810500" cy="9450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SA#85</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FS_mV2X (V2X Media Handling and Interaction)</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26.985 Vehicle-to-everything (V2X) media handling and interaction</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80% </a:t>
                      </a:r>
                      <a:r>
                        <a:rPr lang="en-GB" sz="1000" b="0" kern="1200" noProof="0" dirty="0">
                          <a:solidFill>
                            <a:srgbClr val="0000FF"/>
                          </a:solidFill>
                          <a:latin typeface="Arial "/>
                          <a:ea typeface="+mn-ea"/>
                          <a:cs typeface="Arial" pitchFamily="34" charset="0"/>
                        </a:rPr>
                        <a:t>-&gt; 90%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SA#85 -&gt; </a:t>
                      </a:r>
                      <a:r>
                        <a:rPr lang="en-GB" sz="1000" b="0" kern="1200" dirty="0">
                          <a:solidFill>
                            <a:srgbClr val="0000FF"/>
                          </a:solidFill>
                          <a:latin typeface="Arial "/>
                          <a:ea typeface="+mn-ea"/>
                          <a:cs typeface="Arial" pitchFamily="34" charset="0"/>
                        </a:rPr>
                        <a:t>SA#86</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52871262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FS_TyTraC</a:t>
            </a:r>
            <a:r>
              <a:rPr lang="en-US" altLang="en-US" sz="2800" dirty="0"/>
              <a:t> (Typical Traffic Characteristics of Media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099100"/>
            <a:ext cx="8388350" cy="3701500"/>
          </a:xfrm>
        </p:spPr>
        <p:txBody>
          <a:bodyPr/>
          <a:lstStyle/>
          <a:p>
            <a:pPr>
              <a:spcBef>
                <a:spcPts val="600"/>
              </a:spcBef>
              <a:defRPr/>
            </a:pPr>
            <a:r>
              <a:rPr lang="en-US" altLang="en-US" sz="1400" dirty="0"/>
              <a:t>Objectives:</a:t>
            </a:r>
          </a:p>
          <a:p>
            <a:pPr lvl="1">
              <a:spcBef>
                <a:spcPts val="600"/>
              </a:spcBef>
              <a:defRPr/>
            </a:pPr>
            <a:r>
              <a:rPr lang="en-US" altLang="en-US" sz="1100" dirty="0"/>
              <a:t>Collect current media centric Third-Party and Operator services characteristics;</a:t>
            </a:r>
          </a:p>
          <a:p>
            <a:pPr lvl="1">
              <a:spcBef>
                <a:spcPts val="600"/>
              </a:spcBef>
              <a:defRPr/>
            </a:pPr>
            <a:r>
              <a:rPr lang="en-US" altLang="en-US" sz="1100" dirty="0"/>
              <a:t>Collect the typical deployment characteristics today, such as bandwidth requirements;</a:t>
            </a:r>
          </a:p>
          <a:p>
            <a:pPr lvl="1">
              <a:spcBef>
                <a:spcPts val="600"/>
              </a:spcBef>
              <a:defRPr/>
            </a:pPr>
            <a:r>
              <a:rPr lang="en-US" altLang="en-US" sz="1100" dirty="0"/>
              <a:t>Provide an overview on technological developments;</a:t>
            </a:r>
          </a:p>
          <a:p>
            <a:pPr lvl="1">
              <a:spcBef>
                <a:spcPts val="600"/>
              </a:spcBef>
              <a:defRPr/>
            </a:pPr>
            <a:r>
              <a:rPr lang="en-US" altLang="en-US" sz="1100" dirty="0"/>
              <a:t>Provide a summary on typical characteristics and requirements for different media services on 3GPP networks;</a:t>
            </a:r>
          </a:p>
          <a:p>
            <a:pPr lvl="1">
              <a:spcBef>
                <a:spcPts val="600"/>
              </a:spcBef>
              <a:defRPr/>
            </a:pPr>
            <a:r>
              <a:rPr lang="en-US" altLang="en-US" sz="1100" dirty="0"/>
              <a:t>Identify the applicability of existing 5QIs for such services and potentially identify requirements for new 5QIs or QoS related parameters.</a:t>
            </a:r>
          </a:p>
          <a:p>
            <a:pPr>
              <a:lnSpc>
                <a:spcPct val="90000"/>
              </a:lnSpc>
              <a:spcBef>
                <a:spcPts val="1200"/>
              </a:spcBef>
            </a:pPr>
            <a:r>
              <a:rPr lang="en-US" altLang="en-US" sz="1400" dirty="0"/>
              <a:t>Since SA#84, TR 26.925 v0.6.0 Typical traffic characteristics of media services on 3GPP networks (Release 16) was agreed as basis for further work with additions on MPEG-5 Essential Video Coding (EVC), Video codec efficiency, 8K television services, Cloud Gaming bitrates, resolutions and framerates as well as information on XR/AR/VR bitrates. A telco is planned before SA4#106 to progress the TR.</a:t>
            </a:r>
          </a:p>
          <a:p>
            <a:pPr>
              <a:lnSpc>
                <a:spcPct val="90000"/>
              </a:lnSpc>
              <a:spcBef>
                <a:spcPts val="1200"/>
              </a:spcBef>
            </a:pPr>
            <a:r>
              <a:rPr lang="en-US" altLang="en-US" sz="1400" dirty="0" err="1"/>
              <a:t>FS_TyTraC</a:t>
            </a:r>
            <a:r>
              <a:rPr lang="en-US" altLang="en-US" sz="1400" dirty="0"/>
              <a:t>: Template for Media Service Information Collection: </a:t>
            </a:r>
            <a:r>
              <a:rPr lang="en-US" altLang="en-US" sz="1400" dirty="0">
                <a:hlinkClick r:id="rId2"/>
              </a:rPr>
              <a:t>S4-181521</a:t>
            </a:r>
            <a:r>
              <a:rPr lang="en-US" altLang="en-US" sz="1400" dirty="0"/>
              <a:t> and online: </a:t>
            </a:r>
            <a:r>
              <a:rPr lang="en-US" altLang="en-US" sz="1400" dirty="0">
                <a:hlinkClick r:id="rId3"/>
              </a:rPr>
              <a:t>https://goo.gl/forms/3GeCpv2J6tIWn3O12</a:t>
            </a:r>
            <a:endParaRPr lang="en-US" altLang="en-US" sz="1400" dirty="0"/>
          </a:p>
          <a:p>
            <a:pPr>
              <a:lnSpc>
                <a:spcPct val="90000"/>
              </a:lnSpc>
              <a:spcBef>
                <a:spcPts val="1200"/>
              </a:spcBef>
            </a:pPr>
            <a:r>
              <a:rPr lang="en-GB" altLang="en-US" sz="1400" dirty="0">
                <a:cs typeface="Arial" panose="020B0604020202020204" pitchFamily="34" charset="0"/>
              </a:rPr>
              <a:t>WID: </a:t>
            </a:r>
            <a:r>
              <a:rPr lang="fr-FR" sz="1400" u="sng" dirty="0">
                <a:solidFill>
                  <a:srgbClr val="0000FF"/>
                </a:solidFill>
                <a:hlinkClick r:id="rId4"/>
              </a:rPr>
              <a:t>SP-180666</a:t>
            </a:r>
            <a:r>
              <a:rPr lang="fr-FR" sz="1400" dirty="0"/>
              <a:t> </a:t>
            </a:r>
            <a:endParaRPr lang="en-US" altLang="en-US" sz="14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26311828"/>
              </p:ext>
            </p:extLst>
          </p:nvPr>
        </p:nvGraphicFramePr>
        <p:xfrm>
          <a:off x="590550" y="4912674"/>
          <a:ext cx="7810500" cy="10974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SA#85</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FS_TyTraC</a:t>
                      </a:r>
                      <a:r>
                        <a:rPr lang="en-US" altLang="en-US" sz="1000" dirty="0">
                          <a:latin typeface="Arial "/>
                        </a:rPr>
                        <a:t> (Typical Traffic Characteristics of Media Services)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26.925 Typical traffic characteristics of media services on 3GPP networks</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50% </a:t>
                      </a:r>
                      <a:r>
                        <a:rPr lang="en-GB" sz="1000" b="0" kern="1200" noProof="0" dirty="0">
                          <a:solidFill>
                            <a:srgbClr val="0000FF"/>
                          </a:solidFill>
                          <a:latin typeface="Arial "/>
                          <a:ea typeface="+mn-ea"/>
                          <a:cs typeface="Arial" pitchFamily="34" charset="0"/>
                        </a:rPr>
                        <a:t>-&gt; 60%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SA#86 -&gt; </a:t>
                      </a:r>
                      <a:r>
                        <a:rPr lang="en-GB" sz="1000" b="0" kern="1200" dirty="0">
                          <a:solidFill>
                            <a:srgbClr val="0000FF"/>
                          </a:solidFill>
                          <a:latin typeface="Arial "/>
                          <a:ea typeface="+mn-ea"/>
                          <a:cs typeface="Arial" pitchFamily="34" charset="0"/>
                        </a:rPr>
                        <a:t>SA#87</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833644569"/>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FS_5GXR (Study Item on </a:t>
            </a:r>
            <a:r>
              <a:rPr lang="en-US" altLang="en-US" sz="2800" dirty="0" err="1"/>
              <a:t>eXtended</a:t>
            </a:r>
            <a:r>
              <a:rPr lang="en-US" altLang="en-US" sz="2800" dirty="0"/>
              <a:t> Reality (XR) in 5G)</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4431144"/>
          </a:xfrm>
        </p:spPr>
        <p:txBody>
          <a:bodyPr/>
          <a:lstStyle/>
          <a:p>
            <a:pPr>
              <a:lnSpc>
                <a:spcPct val="90000"/>
              </a:lnSpc>
              <a:spcBef>
                <a:spcPts val="1200"/>
              </a:spcBef>
            </a:pPr>
            <a:r>
              <a:rPr lang="en-GB" sz="1600" dirty="0"/>
              <a:t>The objective of this Study Item is to investigate the relevance of Augmented and Extended Reality in the context of 3GPP </a:t>
            </a:r>
          </a:p>
          <a:p>
            <a:pPr>
              <a:lnSpc>
                <a:spcPct val="90000"/>
              </a:lnSpc>
              <a:spcBef>
                <a:spcPts val="1200"/>
              </a:spcBef>
            </a:pPr>
            <a:r>
              <a:rPr lang="en-GB" sz="1600" dirty="0"/>
              <a:t>Since SA#84, </a:t>
            </a:r>
          </a:p>
          <a:p>
            <a:pPr lvl="1">
              <a:lnSpc>
                <a:spcPct val="90000"/>
              </a:lnSpc>
              <a:spcBef>
                <a:spcPts val="1200"/>
              </a:spcBef>
            </a:pPr>
            <a:r>
              <a:rPr lang="en-US" sz="1200" dirty="0"/>
              <a:t>Additional information was added to the permanent document on findings from the April 2019 “Immersive media and 5G” workshop, ongoing standardization activities including the ETSI ISG ARF, bitrates and latencies for a lightweight XR display connected to a remote device acting as a server, following SA1 NCIS use case, key technologies regarding different form factors of XR devices and their limitations/requirements on power consumption that may impact the media formats, XR architectures on split rendering and shared processing updates. </a:t>
            </a:r>
          </a:p>
          <a:p>
            <a:pPr lvl="1">
              <a:lnSpc>
                <a:spcPct val="90000"/>
              </a:lnSpc>
              <a:spcBef>
                <a:spcPts val="1200"/>
              </a:spcBef>
            </a:pPr>
            <a:r>
              <a:rPr lang="en-US" sz="1200" dirty="0"/>
              <a:t>TR 26.928 updates on use cases for shared spatial data, XR online gaming, including the 5G online gaming party, and XR multimedia streaming with the inclusion of Immersive 6DOF streaming with social interaction. Updates on XR distributed computing architecture and a set of architectures for device only rendering, network rendering, split rendering, including the time warping case. The use cases in the annex of the TR have been analyzed in detail and clustered into a reduced number of categories; each of them being illustrated with a functional block scheme.</a:t>
            </a:r>
          </a:p>
          <a:p>
            <a:pPr lvl="1">
              <a:lnSpc>
                <a:spcPct val="90000"/>
              </a:lnSpc>
              <a:spcBef>
                <a:spcPts val="1200"/>
              </a:spcBef>
            </a:pPr>
            <a:r>
              <a:rPr lang="en-US" sz="1200" dirty="0"/>
              <a:t>TR 26.928 is presented to SA for information</a:t>
            </a:r>
          </a:p>
          <a:p>
            <a:pPr>
              <a:lnSpc>
                <a:spcPct val="90000"/>
              </a:lnSpc>
              <a:spcBef>
                <a:spcPts val="1200"/>
              </a:spcBef>
            </a:pPr>
            <a:r>
              <a:rPr lang="en-GB" altLang="en-US" sz="1600" dirty="0">
                <a:cs typeface="Arial" panose="020B0604020202020204" pitchFamily="34" charset="0"/>
              </a:rPr>
              <a:t>WID: </a:t>
            </a:r>
            <a:r>
              <a:rPr lang="fr-FR" sz="1600" u="sng" dirty="0">
                <a:solidFill>
                  <a:srgbClr val="0000FF"/>
                </a:solidFill>
                <a:hlinkClick r:id="rId2"/>
              </a:rPr>
              <a:t>SP-180667</a:t>
            </a:r>
            <a:r>
              <a:rPr lang="fr-FR" sz="1600" dirty="0"/>
              <a:t> </a:t>
            </a:r>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489367791"/>
              </p:ext>
            </p:extLst>
          </p:nvPr>
        </p:nvGraphicFramePr>
        <p:xfrm>
          <a:off x="590550" y="4912674"/>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SA#85</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FS_5GXR (Study Item on </a:t>
                      </a:r>
                      <a:r>
                        <a:rPr lang="en-US" altLang="en-US" sz="1000" dirty="0" err="1">
                          <a:latin typeface="Arial "/>
                        </a:rPr>
                        <a:t>eXtended</a:t>
                      </a:r>
                      <a:r>
                        <a:rPr lang="en-US" altLang="en-US" sz="1000" dirty="0">
                          <a:latin typeface="Arial "/>
                        </a:rPr>
                        <a:t> Reality (XR) in 5G)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26.928 Extended Reality (XR) in 5G</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45% </a:t>
                      </a:r>
                      <a:r>
                        <a:rPr lang="en-GB" sz="1000" b="0" kern="1200" noProof="0" dirty="0">
                          <a:solidFill>
                            <a:srgbClr val="0000FF"/>
                          </a:solidFill>
                          <a:latin typeface="Arial "/>
                          <a:ea typeface="+mn-ea"/>
                          <a:cs typeface="Arial" pitchFamily="34" charset="0"/>
                        </a:rPr>
                        <a:t>-&gt; 60%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SA#86 -&gt; </a:t>
                      </a:r>
                      <a:r>
                        <a:rPr lang="en-GB" sz="1000" b="0" kern="1200" dirty="0">
                          <a:solidFill>
                            <a:srgbClr val="0000FF"/>
                          </a:solidFill>
                          <a:latin typeface="Arial "/>
                          <a:ea typeface="+mn-ea"/>
                          <a:cs typeface="Arial" pitchFamily="34" charset="0"/>
                        </a:rPr>
                        <a:t>SA#87</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3"/>
                        </a:rPr>
                        <a:t>SP-190644</a:t>
                      </a:r>
                      <a:r>
                        <a:rPr lang="fr-FR" sz="1000" dirty="0">
                          <a:latin typeface="Arial" panose="020B0604020202020204" pitchFamily="34" charset="0"/>
                          <a:cs typeface="Arial" panose="020B0604020202020204" pitchFamily="34" charset="0"/>
                        </a:rPr>
                        <a:t> :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 TR 26.928 </a:t>
                      </a: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eXtended</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Reality (XR) in 5G (Release 16) v. 1.0.0 (FS_5GXR)</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59834657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6" name="Content Placeholder 2">
            <a:extLst>
              <a:ext uri="{FF2B5EF4-FFF2-40B4-BE49-F238E27FC236}">
                <a16:creationId xmlns:a16="http://schemas.microsoft.com/office/drawing/2014/main" id="{A2A16DF0-7A6B-4B84-AE6D-68DA0EB56C5A}"/>
              </a:ext>
            </a:extLst>
          </p:cNvPr>
          <p:cNvSpPr txBox="1">
            <a:spLocks/>
          </p:cNvSpPr>
          <p:nvPr/>
        </p:nvSpPr>
        <p:spPr bwMode="auto">
          <a:xfrm>
            <a:off x="479425" y="1335088"/>
            <a:ext cx="8477250" cy="415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Chairman: </a:t>
            </a:r>
            <a:r>
              <a:rPr lang="en-GB" sz="1800" kern="0" dirty="0"/>
              <a:t>Frédéric Gabin (Ericsson LM, ETSI)</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Chairmen: </a:t>
            </a:r>
          </a:p>
          <a:p>
            <a:pPr lvl="2">
              <a:lnSpc>
                <a:spcPct val="90000"/>
              </a:lnSpc>
              <a:spcBef>
                <a:spcPts val="200"/>
              </a:spcBef>
              <a:tabLst>
                <a:tab pos="2152650" algn="l"/>
                <a:tab pos="5118100" algn="l"/>
              </a:tabLst>
              <a:defRPr/>
            </a:pPr>
            <a:r>
              <a:rPr lang="fi-FI" sz="1600" kern="0" dirty="0"/>
              <a:t>Nikolai Leung (Qualcomm Incorporated, ATIS)</a:t>
            </a:r>
            <a:endParaRPr lang="fi-FI" sz="1600" kern="0" dirty="0">
              <a:solidFill>
                <a:srgbClr val="FF0000"/>
              </a:solidFill>
            </a:endParaRPr>
          </a:p>
          <a:p>
            <a:pPr lvl="2">
              <a:lnSpc>
                <a:spcPct val="90000"/>
              </a:lnSpc>
              <a:spcBef>
                <a:spcPts val="200"/>
              </a:spcBef>
              <a:tabLst>
                <a:tab pos="2152650" algn="l"/>
                <a:tab pos="5118100" algn="l"/>
              </a:tabLst>
              <a:defRPr/>
            </a:pPr>
            <a:r>
              <a:rPr lang="en-GB" sz="1600" dirty="0"/>
              <a:t>Gilles </a:t>
            </a:r>
            <a:r>
              <a:rPr lang="en-GB" sz="1600" dirty="0" err="1"/>
              <a:t>Teniou</a:t>
            </a:r>
            <a:r>
              <a:rPr lang="en-GB" sz="1600" dirty="0"/>
              <a:t> (Orange, ETSI)</a:t>
            </a:r>
            <a:endParaRPr lang="en-US" sz="1600" kern="0" dirty="0">
              <a:solidFill>
                <a:srgbClr val="FF0000"/>
              </a:solidFill>
            </a:endParaRPr>
          </a:p>
          <a:p>
            <a:pPr lvl="1">
              <a:lnSpc>
                <a:spcPct val="90000"/>
              </a:lnSpc>
              <a:spcBef>
                <a:spcPts val="400"/>
              </a:spcBef>
              <a:tabLst>
                <a:tab pos="2152650" algn="l"/>
                <a:tab pos="5118100" algn="l"/>
              </a:tabLst>
              <a:defRPr/>
            </a:pPr>
            <a:r>
              <a:rPr lang="fi-FI" sz="1800" kern="0" dirty="0"/>
              <a:t>Secretary: Paolo Usai (MCC Support)</a:t>
            </a:r>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Chairmen</a:t>
            </a:r>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956363525"/>
              </p:ext>
            </p:extLst>
          </p:nvPr>
        </p:nvGraphicFramePr>
        <p:xfrm>
          <a:off x="674688" y="4032733"/>
          <a:ext cx="7873999" cy="1260476"/>
        </p:xfrm>
        <a:graphic>
          <a:graphicData uri="http://schemas.openxmlformats.org/drawingml/2006/table">
            <a:tbl>
              <a:tblPr firstRow="1" bandRow="1">
                <a:tableStyleId>{5C22544A-7EE6-4342-B048-85BDC9FD1C3A}</a:tableStyleId>
              </a:tblPr>
              <a:tblGrid>
                <a:gridCol w="1449570">
                  <a:extLst>
                    <a:ext uri="{9D8B030D-6E8A-4147-A177-3AD203B41FA5}">
                      <a16:colId xmlns:a16="http://schemas.microsoft.com/office/drawing/2014/main" val="20000"/>
                    </a:ext>
                  </a:extLst>
                </a:gridCol>
                <a:gridCol w="1689463">
                  <a:extLst>
                    <a:ext uri="{9D8B030D-6E8A-4147-A177-3AD203B41FA5}">
                      <a16:colId xmlns:a16="http://schemas.microsoft.com/office/drawing/2014/main" val="20001"/>
                    </a:ext>
                  </a:extLst>
                </a:gridCol>
                <a:gridCol w="1898469">
                  <a:extLst>
                    <a:ext uri="{9D8B030D-6E8A-4147-A177-3AD203B41FA5}">
                      <a16:colId xmlns:a16="http://schemas.microsoft.com/office/drawing/2014/main" val="20002"/>
                    </a:ext>
                  </a:extLst>
                </a:gridCol>
                <a:gridCol w="1676454">
                  <a:extLst>
                    <a:ext uri="{9D8B030D-6E8A-4147-A177-3AD203B41FA5}">
                      <a16:colId xmlns:a16="http://schemas.microsoft.com/office/drawing/2014/main" val="20003"/>
                    </a:ext>
                  </a:extLst>
                </a:gridCol>
                <a:gridCol w="1160043">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Enhanced Voice Service (EVS)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GB" sz="1200" dirty="0">
                          <a:latin typeface="+mn-lt"/>
                          <a:cs typeface="Arial" panose="020B0604020202020204" pitchFamily="34" charset="0"/>
                        </a:rPr>
                        <a:t>Multimedia Telephony</a:t>
                      </a:r>
                      <a:r>
                        <a:rPr lang="en-US" sz="1200" dirty="0">
                          <a:latin typeface="+mn-lt"/>
                          <a:cs typeface="Arial" panose="020B0604020202020204" pitchFamily="34" charset="0"/>
                        </a:rPr>
                        <a:t> Service for IMS (MTSI)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Speech Quality (SQ)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err="1">
                          <a:latin typeface="+mn-lt"/>
                          <a:cs typeface="Arial" panose="020B0604020202020204" pitchFamily="34" charset="0"/>
                        </a:rPr>
                        <a:t>Imre</a:t>
                      </a:r>
                      <a:r>
                        <a:rPr lang="en-GB" sz="1200" b="0" dirty="0">
                          <a:latin typeface="+mn-lt"/>
                          <a:cs typeface="Arial" panose="020B0604020202020204" pitchFamily="34" charset="0"/>
                        </a:rPr>
                        <a:t> </a:t>
                      </a:r>
                      <a:r>
                        <a:rPr lang="en-GB" sz="1200" b="0" dirty="0" err="1">
                          <a:latin typeface="+mn-lt"/>
                          <a:cs typeface="Arial" panose="020B0604020202020204" pitchFamily="34" charset="0"/>
                        </a:rPr>
                        <a:t>Varga</a:t>
                      </a:r>
                      <a:r>
                        <a:rPr lang="en-GB" sz="1200" b="0" dirty="0">
                          <a:latin typeface="+mn-lt"/>
                          <a:cs typeface="Arial" panose="020B0604020202020204" pitchFamily="34" charset="0"/>
                        </a:rPr>
                        <a:t> (Qualcomm CDMA Technologies, ETSI)</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Ericsson LM,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Nikolai Leung (Qualcomm Incorporated, ATIS</a:t>
                      </a:r>
                      <a:r>
                        <a:rPr lang="en-US" sz="1200" b="0" kern="1200" dirty="0">
                          <a:solidFill>
                            <a:schemeClr val="tx1"/>
                          </a:solidFill>
                          <a:effectLst/>
                          <a:latin typeface="+mn-lt"/>
                          <a:ea typeface="+mn-ea"/>
                          <a:cs typeface="+mn-cs"/>
                        </a:rPr>
                        <a:t>)</a:t>
                      </a:r>
                      <a:endParaRPr lang="en-US" sz="1200" b="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Paolo </a:t>
                      </a:r>
                      <a:r>
                        <a:rPr lang="en-GB" sz="1200" b="0" dirty="0">
                          <a:latin typeface="+mn-lt"/>
                          <a:cs typeface="Arial" panose="020B0604020202020204" pitchFamily="34" charset="0"/>
                        </a:rPr>
                        <a:t>Usai</a:t>
                      </a:r>
                      <a:r>
                        <a:rPr lang="en-US" sz="1200" b="0" dirty="0">
                          <a:latin typeface="+mn-lt"/>
                          <a:cs typeface="Arial" panose="020B0604020202020204" pitchFamily="34" charset="0"/>
                        </a:rPr>
                        <a:t> (ETSI)</a:t>
                      </a: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a:t>
                      </a:r>
                      <a:r>
                        <a:rPr lang="en-US" sz="1200" b="0" dirty="0" err="1">
                          <a:latin typeface="+mn-lt"/>
                          <a:cs typeface="Arial" panose="020B0604020202020204" pitchFamily="34" charset="0"/>
                        </a:rPr>
                        <a:t>Teniou</a:t>
                      </a:r>
                      <a:r>
                        <a:rPr lang="en-US" sz="1200" b="0" dirty="0">
                          <a:latin typeface="+mn-lt"/>
                          <a:cs typeface="Arial" panose="020B0604020202020204" pitchFamily="34" charset="0"/>
                        </a:rPr>
                        <a:t> (Orange, ETSI)</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FS_ANTeM</a:t>
            </a:r>
            <a:r>
              <a:rPr lang="en-US" altLang="en-US" sz="2800" dirty="0"/>
              <a:t> (Study on ambient noise test methodology for evaluation of acoustic UE performance)</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9"/>
            <a:ext cx="8388350" cy="2664486"/>
          </a:xfrm>
        </p:spPr>
        <p:txBody>
          <a:bodyPr/>
          <a:lstStyle/>
          <a:p>
            <a:pPr>
              <a:lnSpc>
                <a:spcPct val="90000"/>
              </a:lnSpc>
              <a:spcBef>
                <a:spcPts val="1200"/>
              </a:spcBef>
            </a:pPr>
            <a:r>
              <a:rPr lang="en-US" sz="1600" dirty="0"/>
              <a:t>This work item will investigate the differences between the two systems for noise simulation in handset mode. The goal is to evaluate if a revision of the existing test methodologies in TS 26.132 for speech quality in ambient noise conditions is needed and/or helps to increase reproduction accuracy. </a:t>
            </a:r>
            <a:endParaRPr lang="en-GB" sz="1600" dirty="0"/>
          </a:p>
          <a:p>
            <a:pPr>
              <a:lnSpc>
                <a:spcPct val="90000"/>
              </a:lnSpc>
              <a:spcBef>
                <a:spcPts val="1200"/>
              </a:spcBef>
            </a:pPr>
            <a:r>
              <a:rPr lang="en-GB" sz="1600" dirty="0"/>
              <a:t>Since SA#84 </a:t>
            </a:r>
          </a:p>
          <a:p>
            <a:pPr lvl="1">
              <a:lnSpc>
                <a:spcPct val="90000"/>
              </a:lnSpc>
              <a:spcBef>
                <a:spcPts val="1200"/>
              </a:spcBef>
            </a:pPr>
            <a:r>
              <a:rPr lang="en-US" sz="1200" dirty="0"/>
              <a:t>The status for the round robin test with evaluation of noise-field simulations methods and reproducibility across different labs was presented. Four mobile phones were provided by CTIA, resulting in 9 different devices. </a:t>
            </a:r>
          </a:p>
          <a:p>
            <a:pPr lvl="1">
              <a:lnSpc>
                <a:spcPct val="90000"/>
              </a:lnSpc>
              <a:spcBef>
                <a:spcPts val="1200"/>
              </a:spcBef>
            </a:pPr>
            <a:r>
              <a:rPr lang="en-US" sz="1200" dirty="0"/>
              <a:t>Additional investigations of noise field simulations and descriptions of the rooms used in the round-robin test and additional results for one of the experiments were included in the draft TR 26.921.</a:t>
            </a:r>
          </a:p>
          <a:p>
            <a:pPr lvl="1">
              <a:lnSpc>
                <a:spcPct val="90000"/>
              </a:lnSpc>
              <a:spcBef>
                <a:spcPts val="1200"/>
              </a:spcBef>
            </a:pPr>
            <a:r>
              <a:rPr lang="en-US" sz="1200" dirty="0"/>
              <a:t>TR 26.921 is presented for information</a:t>
            </a:r>
          </a:p>
          <a:p>
            <a:pPr>
              <a:lnSpc>
                <a:spcPct val="90000"/>
              </a:lnSpc>
              <a:spcBef>
                <a:spcPts val="1200"/>
              </a:spcBef>
            </a:pPr>
            <a:r>
              <a:rPr lang="en-GB" altLang="en-US" sz="1600" dirty="0">
                <a:cs typeface="Arial" panose="020B0604020202020204" pitchFamily="34" charset="0"/>
              </a:rPr>
              <a:t>WID: </a:t>
            </a:r>
            <a:r>
              <a:rPr lang="fr-FR" sz="1600" u="sng" dirty="0">
                <a:solidFill>
                  <a:srgbClr val="0000FF"/>
                </a:solidFill>
                <a:hlinkClick r:id="rId2"/>
              </a:rPr>
              <a:t>SP-180986</a:t>
            </a:r>
            <a:endParaRPr lang="fr-FR" sz="16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514817637"/>
              </p:ext>
            </p:extLst>
          </p:nvPr>
        </p:nvGraphicFramePr>
        <p:xfrm>
          <a:off x="590550" y="4616388"/>
          <a:ext cx="7810500" cy="1551050"/>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6981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SA#85</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281236">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FS_ANTeM</a:t>
                      </a:r>
                      <a:r>
                        <a:rPr lang="en-US" altLang="en-US" sz="1000" dirty="0">
                          <a:latin typeface="Arial "/>
                        </a:rPr>
                        <a:t> (Study on ambient noise test methodology for evaluation of acoustic UE performance)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26.921 Investigations on ambient noise reproduction systems for acoustic testing of terminals</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10% </a:t>
                      </a:r>
                      <a:r>
                        <a:rPr lang="en-GB" sz="1000" b="0" kern="1200" noProof="0" dirty="0">
                          <a:solidFill>
                            <a:srgbClr val="0000FF"/>
                          </a:solidFill>
                          <a:latin typeface="Arial "/>
                          <a:ea typeface="+mn-ea"/>
                          <a:cs typeface="Arial" pitchFamily="34" charset="0"/>
                        </a:rPr>
                        <a:t>-&gt; 70%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3"/>
                        </a:rPr>
                        <a:t>SP-190643</a:t>
                      </a:r>
                      <a:r>
                        <a:rPr lang="fr-FR" sz="1000" b="1" u="sng" dirty="0">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 TR 26.921 Investigations on ambient noise reproduction systems for acoustic testing of terminals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(Release 16) v. 1.0.0 (</a:t>
                      </a:r>
                      <a:r>
                        <a:rPr kumimoji="0" lang="en-US" altLang="en-US" sz="1000" b="0" i="0" u="none" strike="noStrike" cap="none" normalizeH="0" baseline="0" dirty="0" err="1">
                          <a:ln>
                            <a:noFill/>
                          </a:ln>
                          <a:solidFill>
                            <a:schemeClr val="tx1"/>
                          </a:solidFill>
                          <a:effectLst/>
                          <a:latin typeface="Arial "/>
                          <a:cs typeface="Arial" panose="020B0604020202020204" pitchFamily="34" charset="0"/>
                        </a:rPr>
                        <a:t>FS_ANTeM</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646473066"/>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sz="2800" dirty="0" err="1"/>
              <a:t>FS_HaNTE</a:t>
            </a:r>
            <a:r>
              <a:rPr lang="en-US" sz="2800" dirty="0"/>
              <a:t> (UEs Supporting Handset Mode with Non-Traditional Earpieces) </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25118"/>
            <a:ext cx="8388350" cy="4942319"/>
          </a:xfrm>
        </p:spPr>
        <p:txBody>
          <a:bodyPr/>
          <a:lstStyle/>
          <a:p>
            <a:pPr>
              <a:lnSpc>
                <a:spcPct val="90000"/>
              </a:lnSpc>
              <a:spcBef>
                <a:spcPts val="1200"/>
              </a:spcBef>
            </a:pPr>
            <a:r>
              <a:rPr lang="en-US" sz="1600" dirty="0"/>
              <a:t>UEs supporting handset mode communication without a traditional earpiece to produce sound are becoming available in the market, and 3GPP specs may require updates to allow for their testing. The objectives of this study are to conduct acoustic measurements and user studies on UEs featuring non-traditional earpieces  and determine whether current 3GPP test methods and test equipment are suitable.</a:t>
            </a:r>
          </a:p>
          <a:p>
            <a:pPr>
              <a:lnSpc>
                <a:spcPct val="90000"/>
              </a:lnSpc>
              <a:spcBef>
                <a:spcPts val="1200"/>
              </a:spcBef>
            </a:pPr>
            <a:r>
              <a:rPr lang="en-GB" sz="1600" dirty="0"/>
              <a:t>Since SA#84 several tests results were reviewed and documented on various aspects like the </a:t>
            </a:r>
            <a:r>
              <a:rPr lang="en-US" sz="1600" dirty="0"/>
              <a:t>suitability of HATS for loudness measurements, the impact of the supporting pins of the handset positioners, the loudness measures at different locations of a device and the RFR and RLR variations around an assumed Manufacturer Ear Cap Reference Point (MECRP).</a:t>
            </a:r>
          </a:p>
          <a:p>
            <a:pPr>
              <a:lnSpc>
                <a:spcPct val="90000"/>
              </a:lnSpc>
              <a:spcBef>
                <a:spcPts val="1200"/>
              </a:spcBef>
            </a:pPr>
            <a:r>
              <a:rPr lang="fr-FR" sz="1600" dirty="0"/>
              <a:t>The TR </a:t>
            </a:r>
            <a:r>
              <a:rPr lang="fr-FR" sz="1600" dirty="0" err="1"/>
              <a:t>now</a:t>
            </a:r>
            <a:r>
              <a:rPr lang="fr-FR" sz="1600" dirty="0"/>
              <a:t> </a:t>
            </a:r>
            <a:r>
              <a:rPr lang="fr-FR" sz="1600" dirty="0" err="1"/>
              <a:t>includes</a:t>
            </a:r>
            <a:r>
              <a:rPr lang="fr-FR" sz="1600" dirty="0"/>
              <a:t> </a:t>
            </a:r>
            <a:r>
              <a:rPr lang="fr-FR" sz="1600" dirty="0" err="1"/>
              <a:t>agreed</a:t>
            </a:r>
            <a:r>
              <a:rPr lang="fr-FR" sz="1600" dirty="0"/>
              <a:t> conclusions. TR 26.801 </a:t>
            </a:r>
            <a:r>
              <a:rPr lang="fr-FR" sz="1600" dirty="0" err="1"/>
              <a:t>is</a:t>
            </a:r>
            <a:r>
              <a:rPr lang="fr-FR" sz="1600" dirty="0"/>
              <a:t> </a:t>
            </a:r>
            <a:r>
              <a:rPr lang="fr-FR" sz="1600" dirty="0" err="1"/>
              <a:t>presented</a:t>
            </a:r>
            <a:r>
              <a:rPr lang="fr-FR" sz="1600" dirty="0"/>
              <a:t> for one-step </a:t>
            </a:r>
            <a:r>
              <a:rPr lang="fr-FR" sz="1600" dirty="0" err="1"/>
              <a:t>approval</a:t>
            </a:r>
            <a:r>
              <a:rPr lang="fr-FR" sz="1600" dirty="0"/>
              <a:t> as the </a:t>
            </a:r>
            <a:r>
              <a:rPr lang="fr-FR" sz="1600" dirty="0" err="1"/>
              <a:t>Study</a:t>
            </a:r>
            <a:r>
              <a:rPr lang="fr-FR" sz="1600" dirty="0"/>
              <a:t> Item </a:t>
            </a:r>
            <a:r>
              <a:rPr lang="fr-FR" sz="1600" dirty="0" err="1"/>
              <a:t>is</a:t>
            </a:r>
            <a:r>
              <a:rPr lang="fr-FR" sz="1600" dirty="0"/>
              <a:t> </a:t>
            </a:r>
            <a:r>
              <a:rPr lang="fr-FR" sz="1600" dirty="0" err="1"/>
              <a:t>complete</a:t>
            </a:r>
            <a:r>
              <a:rPr lang="fr-FR" sz="1600" dirty="0"/>
              <a:t> and </a:t>
            </a:r>
            <a:r>
              <a:rPr lang="en-US" sz="1600" dirty="0"/>
              <a:t>UEs with non-traditional earpieces are observed in the market already. </a:t>
            </a:r>
            <a:endParaRPr lang="fr-FR" sz="1600" dirty="0"/>
          </a:p>
          <a:p>
            <a:pPr>
              <a:lnSpc>
                <a:spcPct val="90000"/>
              </a:lnSpc>
              <a:spcBef>
                <a:spcPts val="1200"/>
              </a:spcBef>
            </a:pPr>
            <a:r>
              <a:rPr lang="en-GB" altLang="en-US" sz="1600" dirty="0">
                <a:cs typeface="Arial" panose="020B0604020202020204" pitchFamily="34" charset="0"/>
              </a:rPr>
              <a:t>WID: </a:t>
            </a:r>
            <a:r>
              <a:rPr lang="fr-FR" sz="1600" u="sng" dirty="0">
                <a:hlinkClick r:id="rId2"/>
              </a:rPr>
              <a:t>SP-190041</a:t>
            </a:r>
            <a:endParaRPr lang="fr-FR" sz="16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13003218"/>
              </p:ext>
            </p:extLst>
          </p:nvPr>
        </p:nvGraphicFramePr>
        <p:xfrm>
          <a:off x="590550" y="4765263"/>
          <a:ext cx="7810500" cy="109737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SA#85</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FS_HaNTE</a:t>
                      </a:r>
                      <a:r>
                        <a:rPr lang="en-US" altLang="en-US" sz="1000" dirty="0">
                          <a:latin typeface="Arial "/>
                        </a:rPr>
                        <a:t> (UEs Supporting Handset Mode with Non-Traditional Earpieces) </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26.801 UEs Supporting Handset Mode with Non-Traditional Earpieces</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10% </a:t>
                      </a:r>
                      <a:r>
                        <a:rPr lang="en-GB" sz="1000" b="0" kern="1200" noProof="0" dirty="0">
                          <a:solidFill>
                            <a:srgbClr val="0000FF"/>
                          </a:solidFill>
                          <a:latin typeface="Arial "/>
                          <a:ea typeface="+mn-ea"/>
                          <a:cs typeface="Arial"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SA#85</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3"/>
                        </a:rPr>
                        <a:t>SP-190645</a:t>
                      </a:r>
                      <a:r>
                        <a:rPr lang="fr-FR" sz="1000" b="1" u="sng" dirty="0">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 TR 26.801 User Equipment (UE) supporting handset mode with non-traditional earpieces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(Release 16) v. 1.0.0 (</a:t>
                      </a:r>
                      <a:r>
                        <a:rPr kumimoji="0" lang="en-US" altLang="en-US" sz="1000" b="0" i="0" u="none" strike="noStrike" cap="none" normalizeH="0" baseline="0" dirty="0" err="1">
                          <a:ln>
                            <a:noFill/>
                          </a:ln>
                          <a:solidFill>
                            <a:schemeClr val="tx1"/>
                          </a:solidFill>
                          <a:effectLst/>
                          <a:latin typeface="Arial "/>
                          <a:cs typeface="Arial" panose="020B0604020202020204" pitchFamily="34" charset="0"/>
                        </a:rPr>
                        <a:t>FS_HaNTE</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547427003"/>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Study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488950" y="6188477"/>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642860255"/>
              </p:ext>
            </p:extLst>
          </p:nvPr>
        </p:nvGraphicFramePr>
        <p:xfrm>
          <a:off x="550069" y="1322773"/>
          <a:ext cx="7810500" cy="383317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579462">
                  <a:extLst>
                    <a:ext uri="{9D8B030D-6E8A-4147-A177-3AD203B41FA5}">
                      <a16:colId xmlns:a16="http://schemas.microsoft.com/office/drawing/2014/main" val="20001"/>
                    </a:ext>
                  </a:extLst>
                </a:gridCol>
                <a:gridCol w="1065320">
                  <a:extLst>
                    <a:ext uri="{9D8B030D-6E8A-4147-A177-3AD203B41FA5}">
                      <a16:colId xmlns:a16="http://schemas.microsoft.com/office/drawing/2014/main" val="20002"/>
                    </a:ext>
                  </a:extLst>
                </a:gridCol>
                <a:gridCol w="917568">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4088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Study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SA#85</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57534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FS_mV2X (V2X Media Handling and Interaction)</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26.985 Vehicle-to-everything (V2X) media handling and interaction</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80% </a:t>
                      </a:r>
                      <a:r>
                        <a:rPr lang="en-GB" sz="1000" b="0" kern="1200" noProof="0" dirty="0">
                          <a:solidFill>
                            <a:srgbClr val="0000FF"/>
                          </a:solidFill>
                          <a:latin typeface="Arial "/>
                          <a:ea typeface="+mn-ea"/>
                          <a:cs typeface="Arial" pitchFamily="34" charset="0"/>
                        </a:rPr>
                        <a:t>-&gt; 90%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SA#85 -&gt; </a:t>
                      </a:r>
                      <a:r>
                        <a:rPr lang="en-GB" sz="1000" b="0" kern="1200" dirty="0">
                          <a:solidFill>
                            <a:srgbClr val="0000FF"/>
                          </a:solidFill>
                          <a:latin typeface="Arial "/>
                          <a:ea typeface="+mn-ea"/>
                          <a:cs typeface="Arial" pitchFamily="34" charset="0"/>
                        </a:rPr>
                        <a:t>SA#86</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601731756"/>
                  </a:ext>
                </a:extLst>
              </a:tr>
              <a:tr h="57534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FS_TyTraC</a:t>
                      </a:r>
                      <a:r>
                        <a:rPr lang="en-US" altLang="en-US" sz="1000" dirty="0">
                          <a:latin typeface="Arial "/>
                        </a:rPr>
                        <a:t> (Typical Traffic Characteristics of Media Services)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26.925 Typical traffic characteristics of media services on 3GPP networks</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50% </a:t>
                      </a:r>
                      <a:r>
                        <a:rPr lang="en-GB" sz="1000" b="0" kern="1200" noProof="0" dirty="0">
                          <a:solidFill>
                            <a:srgbClr val="0000FF"/>
                          </a:solidFill>
                          <a:latin typeface="Arial "/>
                          <a:ea typeface="+mn-ea"/>
                          <a:cs typeface="Arial" pitchFamily="34" charset="0"/>
                        </a:rPr>
                        <a:t>-&gt; 60%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SA#86 -&gt; </a:t>
                      </a:r>
                      <a:r>
                        <a:rPr lang="en-GB" sz="1000" b="0" kern="1200" dirty="0">
                          <a:solidFill>
                            <a:srgbClr val="0000FF"/>
                          </a:solidFill>
                          <a:latin typeface="Arial "/>
                          <a:ea typeface="+mn-ea"/>
                          <a:cs typeface="Arial" pitchFamily="34" charset="0"/>
                        </a:rPr>
                        <a:t>SA#87</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FS_5GXR (Study Item on </a:t>
                      </a:r>
                      <a:r>
                        <a:rPr lang="en-US" altLang="en-US" sz="1000" dirty="0" err="1">
                          <a:latin typeface="Arial "/>
                        </a:rPr>
                        <a:t>eXtended</a:t>
                      </a:r>
                      <a:r>
                        <a:rPr lang="en-US" altLang="en-US" sz="1000" dirty="0">
                          <a:latin typeface="Arial "/>
                        </a:rPr>
                        <a:t> Reality (XR) in 5G)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26.928 Extended Reality (XR) in 5G</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45% </a:t>
                      </a:r>
                      <a:r>
                        <a:rPr lang="en-GB" sz="1000" b="0" kern="1200" noProof="0" dirty="0">
                          <a:solidFill>
                            <a:srgbClr val="0000FF"/>
                          </a:solidFill>
                          <a:latin typeface="Arial "/>
                          <a:ea typeface="+mn-ea"/>
                          <a:cs typeface="Arial" pitchFamily="34" charset="0"/>
                        </a:rPr>
                        <a:t>-&gt; 60%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SA#86 -&gt; </a:t>
                      </a:r>
                      <a:r>
                        <a:rPr lang="en-GB" sz="1000" b="0" kern="1200" dirty="0">
                          <a:solidFill>
                            <a:srgbClr val="0000FF"/>
                          </a:solidFill>
                          <a:latin typeface="Arial "/>
                          <a:ea typeface="+mn-ea"/>
                          <a:cs typeface="Arial" pitchFamily="34" charset="0"/>
                        </a:rPr>
                        <a:t>SA#87</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3"/>
                        </a:rPr>
                        <a:t>SP-190644</a:t>
                      </a:r>
                      <a:r>
                        <a:rPr lang="fr-FR" sz="1000" dirty="0">
                          <a:latin typeface="Arial" panose="020B0604020202020204" pitchFamily="34" charset="0"/>
                          <a:cs typeface="Arial" panose="020B0604020202020204" pitchFamily="34" charset="0"/>
                        </a:rPr>
                        <a:t> :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 TR 26.928 </a:t>
                      </a: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eXtended</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Reality (XR) in 5G (Release 16) v. 1.0.0 (FS_5GXR)</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845425251"/>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FS_ANTeM</a:t>
                      </a:r>
                      <a:r>
                        <a:rPr lang="en-US" altLang="en-US" sz="1000" dirty="0">
                          <a:latin typeface="Arial "/>
                        </a:rPr>
                        <a:t> (Study on ambient noise test methodology for evaluation of acoustic UE performance)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26.921 Investigations on ambient noise reproduction systems for acoustic testing of terminals</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10% </a:t>
                      </a:r>
                      <a:r>
                        <a:rPr lang="en-GB" sz="1000" b="0" kern="1200" noProof="0" dirty="0">
                          <a:solidFill>
                            <a:srgbClr val="0000FF"/>
                          </a:solidFill>
                          <a:latin typeface="Arial "/>
                          <a:ea typeface="+mn-ea"/>
                          <a:cs typeface="Arial" pitchFamily="34" charset="0"/>
                        </a:rPr>
                        <a:t>-&gt; 70%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4"/>
                        </a:rPr>
                        <a:t>SP-190643</a:t>
                      </a:r>
                      <a:r>
                        <a:rPr lang="fr-FR" sz="1000" b="1" u="sng" dirty="0">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 TR 26.921 Investigations on ambient noise reproduction systems for acoustic testing of terminals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(Release 16) v. 1.0.0 (</a:t>
                      </a:r>
                      <a:r>
                        <a:rPr kumimoji="0" lang="en-US" altLang="en-US" sz="1000" b="0" i="0" u="none" strike="noStrike" cap="none" normalizeH="0" baseline="0" dirty="0" err="1">
                          <a:ln>
                            <a:noFill/>
                          </a:ln>
                          <a:solidFill>
                            <a:schemeClr val="tx1"/>
                          </a:solidFill>
                          <a:effectLst/>
                          <a:latin typeface="Arial "/>
                          <a:cs typeface="Arial" panose="020B0604020202020204" pitchFamily="34" charset="0"/>
                        </a:rPr>
                        <a:t>FS_ANTeM</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447544421"/>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FS_HaNTE</a:t>
                      </a:r>
                      <a:r>
                        <a:rPr lang="en-US" altLang="en-US" sz="1000" dirty="0">
                          <a:latin typeface="Arial "/>
                        </a:rPr>
                        <a:t> (UEs Supporting Handset Mode with Non-Traditional Earpieces) </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26.801 UEs Supporting Handset Mode with Non-Traditional Earpieces</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10% </a:t>
                      </a:r>
                      <a:r>
                        <a:rPr lang="en-GB" sz="1000" b="0" kern="1200" noProof="0" dirty="0">
                          <a:solidFill>
                            <a:srgbClr val="0000FF"/>
                          </a:solidFill>
                          <a:latin typeface="Arial "/>
                          <a:ea typeface="+mn-ea"/>
                          <a:cs typeface="Arial"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SA#85</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5"/>
                        </a:rPr>
                        <a:t>SP-190645</a:t>
                      </a:r>
                      <a:r>
                        <a:rPr lang="fr-FR" sz="1000" b="1" u="sng" dirty="0">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 TR 26.801 User Equipment (UE) supporting handset mode with non-traditional earpieces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(Release 16) v. 1.0.0 (</a:t>
                      </a:r>
                      <a:r>
                        <a:rPr kumimoji="0" lang="en-US" altLang="en-US" sz="1000" b="0" i="0" u="none" strike="noStrike" cap="none" normalizeH="0" baseline="0" dirty="0" err="1">
                          <a:ln>
                            <a:noFill/>
                          </a:ln>
                          <a:solidFill>
                            <a:schemeClr val="tx1"/>
                          </a:solidFill>
                          <a:effectLst/>
                          <a:latin typeface="Arial "/>
                          <a:cs typeface="Arial" panose="020B0604020202020204" pitchFamily="34" charset="0"/>
                        </a:rPr>
                        <a:t>FS_HaNTE</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3178411"/>
                  </a:ext>
                </a:extLst>
              </a:tr>
            </a:tbl>
          </a:graphicData>
        </a:graphic>
      </p:graphicFrame>
    </p:spTree>
    <p:extLst>
      <p:ext uri="{BB962C8B-B14F-4D97-AF65-F5344CB8AC3E}">
        <p14:creationId xmlns:p14="http://schemas.microsoft.com/office/powerpoint/2010/main" val="2559935850"/>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WID</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a:xfrm>
            <a:off x="488950" y="1360488"/>
            <a:ext cx="8388350" cy="4649787"/>
          </a:xfrm>
          <a:extLst/>
        </p:spPr>
        <p:txBody>
          <a:bodyPr/>
          <a:lstStyle/>
          <a:p>
            <a:pPr>
              <a:spcBef>
                <a:spcPts val="600"/>
              </a:spcBef>
              <a:defRPr/>
            </a:pPr>
            <a:endParaRPr lang="en-GB" altLang="en-US" sz="1800" dirty="0"/>
          </a:p>
          <a:p>
            <a:pPr>
              <a:spcBef>
                <a:spcPts val="600"/>
              </a:spcBef>
              <a:defRPr/>
            </a:pPr>
            <a:r>
              <a:rPr lang="en-US" sz="2400" dirty="0"/>
              <a:t>New WID on “RTP/RTCP Verification for Real-Time Services” (</a:t>
            </a:r>
            <a:r>
              <a:rPr lang="en-US" sz="2400" dirty="0" err="1"/>
              <a:t>RTCPVer</a:t>
            </a:r>
            <a:r>
              <a:rPr lang="en-US" sz="2400" dirty="0"/>
              <a:t>)</a:t>
            </a:r>
          </a:p>
          <a:p>
            <a:pPr lvl="1">
              <a:spcBef>
                <a:spcPts val="600"/>
              </a:spcBef>
              <a:defRPr/>
            </a:pPr>
            <a:r>
              <a:rPr lang="en-US" sz="1800" dirty="0"/>
              <a:t>Since the information content in RTP/RTCP is often neither fundamental for the user-level experience nor explicitly tested today, there’s a risk that automation, performance tuning efforts, and the application using the RTP/RTCP stack will work with incorrect data, potentially making wrong decisions that could result in worse rather than better performance.</a:t>
            </a:r>
          </a:p>
          <a:p>
            <a:pPr lvl="1">
              <a:spcBef>
                <a:spcPts val="600"/>
              </a:spcBef>
              <a:defRPr/>
            </a:pPr>
            <a:r>
              <a:rPr lang="en-US" sz="1800" dirty="0"/>
              <a:t>Objective: Create a new specification for RTP/RTCP verification of the parts of the RTP/RTCP protocol in IETF RFC 3550 and SRTP/SRTCP in IETF RFC 3711 used by current 3GPP conversational and real-time services.</a:t>
            </a:r>
          </a:p>
          <a:p>
            <a:pPr>
              <a:spcBef>
                <a:spcPts val="600"/>
              </a:spcBef>
              <a:defRPr/>
            </a:pPr>
            <a:r>
              <a:rPr lang="en-US" altLang="en-US" sz="2400" dirty="0"/>
              <a:t>Target completion: SA#87</a:t>
            </a:r>
          </a:p>
          <a:p>
            <a:pPr>
              <a:spcBef>
                <a:spcPts val="600"/>
              </a:spcBef>
              <a:defRPr/>
            </a:pPr>
            <a:r>
              <a:rPr lang="en-US" altLang="en-US" sz="2400" dirty="0"/>
              <a:t>WID: </a:t>
            </a:r>
            <a:r>
              <a:rPr lang="fr-FR" sz="2400" b="1" u="sng" dirty="0">
                <a:hlinkClick r:id="rId2"/>
              </a:rPr>
              <a:t>SP-190639</a:t>
            </a:r>
            <a:r>
              <a:rPr lang="fr-FR" sz="2400" dirty="0"/>
              <a:t> </a:t>
            </a:r>
            <a:endParaRPr lang="en-US" altLang="en-US" sz="2400" dirty="0"/>
          </a:p>
          <a:p>
            <a:pPr>
              <a:spcBef>
                <a:spcPts val="600"/>
              </a:spcBef>
              <a:defRPr/>
            </a:pPr>
            <a:endParaRPr lang="en-US" altLang="en-US" sz="1100" dirty="0"/>
          </a:p>
          <a:p>
            <a:pPr marL="0" indent="0">
              <a:spcBef>
                <a:spcPts val="600"/>
              </a:spcBef>
              <a:buFontTx/>
              <a:buNone/>
              <a:defRPr/>
            </a:pPr>
            <a:endParaRPr lang="en-GB" altLang="en-US" sz="1800" dirty="0"/>
          </a:p>
        </p:txBody>
      </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SID</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a:xfrm>
            <a:off x="488950" y="1360488"/>
            <a:ext cx="8388350" cy="4649787"/>
          </a:xfrm>
          <a:extLst/>
        </p:spPr>
        <p:txBody>
          <a:bodyPr/>
          <a:lstStyle/>
          <a:p>
            <a:pPr>
              <a:spcBef>
                <a:spcPts val="600"/>
              </a:spcBef>
              <a:defRPr/>
            </a:pPr>
            <a:endParaRPr lang="en-GB" altLang="en-US" sz="1800" dirty="0"/>
          </a:p>
          <a:p>
            <a:pPr>
              <a:spcBef>
                <a:spcPts val="600"/>
              </a:spcBef>
              <a:defRPr/>
            </a:pPr>
            <a:r>
              <a:rPr lang="en-US" sz="2400" dirty="0"/>
              <a:t>New SID on Feasibility Study on VR Streaming Conformance and Guidelines (</a:t>
            </a:r>
            <a:r>
              <a:rPr lang="en-US" sz="2400" dirty="0" err="1"/>
              <a:t>FS_VR_CoGui</a:t>
            </a:r>
            <a:r>
              <a:rPr lang="en-US" sz="2400" dirty="0"/>
              <a:t>)</a:t>
            </a:r>
          </a:p>
          <a:p>
            <a:pPr lvl="1">
              <a:spcBef>
                <a:spcPts val="600"/>
              </a:spcBef>
              <a:defRPr/>
            </a:pPr>
            <a:r>
              <a:rPr lang="en-US" sz="1800" dirty="0"/>
              <a:t>TS 26.118 includes several VR media profiles for video and a single media profile for audio with different configuration options. The specification focuses primarily on interoperability requirements for VR360 applications, but does neither address content generation guidelines nor performance characterization of the solutions.</a:t>
            </a:r>
          </a:p>
          <a:p>
            <a:pPr lvl="1">
              <a:spcBef>
                <a:spcPts val="600"/>
              </a:spcBef>
              <a:defRPr/>
            </a:pPr>
            <a:r>
              <a:rPr lang="en-US" sz="1800" dirty="0"/>
              <a:t>Objective: provide content generation and usage guidelines for the technologies defined in TS 26.118.</a:t>
            </a:r>
          </a:p>
          <a:p>
            <a:pPr>
              <a:spcBef>
                <a:spcPts val="600"/>
              </a:spcBef>
              <a:defRPr/>
            </a:pPr>
            <a:r>
              <a:rPr lang="en-US" altLang="en-US" sz="2400" dirty="0"/>
              <a:t>Target completion: SA#88</a:t>
            </a:r>
          </a:p>
          <a:p>
            <a:pPr>
              <a:spcBef>
                <a:spcPts val="600"/>
              </a:spcBef>
              <a:defRPr/>
            </a:pPr>
            <a:r>
              <a:rPr lang="en-US" altLang="en-US" sz="2400" dirty="0"/>
              <a:t>WID: </a:t>
            </a:r>
            <a:r>
              <a:rPr lang="fr-FR" sz="2400" b="1" u="sng" dirty="0">
                <a:hlinkClick r:id="rId2"/>
              </a:rPr>
              <a:t>SP-190642</a:t>
            </a:r>
            <a:r>
              <a:rPr lang="fr-FR" sz="2400" dirty="0"/>
              <a:t> </a:t>
            </a:r>
            <a:endParaRPr lang="en-US" altLang="en-US" sz="2000" dirty="0"/>
          </a:p>
          <a:p>
            <a:pPr>
              <a:spcBef>
                <a:spcPts val="600"/>
              </a:spcBef>
              <a:defRPr/>
            </a:pPr>
            <a:endParaRPr lang="en-US" altLang="en-US" sz="1100" dirty="0"/>
          </a:p>
          <a:p>
            <a:pPr marL="0" indent="0">
              <a:spcBef>
                <a:spcPts val="600"/>
              </a:spcBef>
              <a:buFontTx/>
              <a:buNone/>
              <a:defRPr/>
            </a:pPr>
            <a:endParaRPr lang="en-GB" altLang="en-US" sz="1800" dirty="0"/>
          </a:p>
        </p:txBody>
      </p:sp>
    </p:spTree>
    <p:extLst>
      <p:ext uri="{BB962C8B-B14F-4D97-AF65-F5344CB8AC3E}">
        <p14:creationId xmlns:p14="http://schemas.microsoft.com/office/powerpoint/2010/main" val="3999081835"/>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431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503238" y="1222375"/>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1 dependency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FontTx/>
              <a:buNone/>
              <a:defRPr/>
            </a:pPr>
            <a:endParaRPr lang="en-GB" altLang="en-US" sz="1800" dirty="0"/>
          </a:p>
        </p:txBody>
      </p:sp>
      <p:graphicFrame>
        <p:nvGraphicFramePr>
          <p:cNvPr id="8" name="Table 7">
            <a:extLst>
              <a:ext uri="{FF2B5EF4-FFF2-40B4-BE49-F238E27FC236}">
                <a16:creationId xmlns:a16="http://schemas.microsoft.com/office/drawing/2014/main" id="{54EE60BD-AC85-4001-BB75-743601C501F0}"/>
              </a:ext>
            </a:extLst>
          </p:cNvPr>
          <p:cNvGraphicFramePr>
            <a:graphicFrameLocks noGrp="1"/>
          </p:cNvGraphicFramePr>
          <p:nvPr>
            <p:extLst>
              <p:ext uri="{D42A27DB-BD31-4B8C-83A1-F6EECF244321}">
                <p14:modId xmlns:p14="http://schemas.microsoft.com/office/powerpoint/2010/main" val="1419535760"/>
              </p:ext>
            </p:extLst>
          </p:nvPr>
        </p:nvGraphicFramePr>
        <p:xfrm>
          <a:off x="590550" y="2928938"/>
          <a:ext cx="8281987" cy="2729497"/>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943">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79286">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rgbClr val="00B050"/>
                          </a:solidFill>
                          <a:effectLst/>
                          <a:latin typeface="Arial" panose="020B0604020202020204" pitchFamily="34" charset="0"/>
                          <a:cs typeface="Arial" panose="020B0604020202020204" pitchFamily="34" charset="0"/>
                        </a:rPr>
                        <a:t>draft-ietf-payload-flexible-fec-scheme </a:t>
                      </a:r>
                      <a:endParaRPr kumimoji="0" lang="en-US" altLang="en-US" sz="800" b="0" i="0" u="none" strike="noStrike" cap="none" normalizeH="0" baseline="0" dirty="0">
                        <a:ln>
                          <a:noFill/>
                        </a:ln>
                        <a:solidFill>
                          <a:srgbClr val="00B05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B050"/>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rgbClr val="00B050"/>
                          </a:solidFill>
                          <a:effectLst/>
                          <a:latin typeface="Arial" panose="020B0604020202020204" pitchFamily="34" charset="0"/>
                          <a:cs typeface="Arial" panose="020B0604020202020204" pitchFamily="34" charset="0"/>
                        </a:rPr>
                        <a:t>0333R1</a:t>
                      </a:r>
                      <a:endParaRPr kumimoji="0" lang="en-US" altLang="en-US" sz="800" b="0" i="0" u="none" strike="noStrike" cap="none" normalizeH="0" baseline="0" dirty="0">
                        <a:ln>
                          <a:noFill/>
                        </a:ln>
                        <a:solidFill>
                          <a:srgbClr val="00B05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B050"/>
                          </a:solidFill>
                          <a:effectLst/>
                          <a:latin typeface="Arial" panose="020B0604020202020204" pitchFamily="34" charset="0"/>
                          <a:cs typeface="Arial" panose="020B0604020202020204" pitchFamily="34" charset="0"/>
                        </a:rPr>
                        <a:t>Muhammed Coban (mcoban@qti.qualcomm.com), </a:t>
                      </a:r>
                      <a:r>
                        <a:rPr kumimoji="0" lang="fi-FI" altLang="en-US" sz="800" b="0" i="0" u="none" strike="noStrike" cap="none" normalizeH="0" baseline="0" dirty="0">
                          <a:ln>
                            <a:noFill/>
                          </a:ln>
                          <a:solidFill>
                            <a:srgbClr val="00B050"/>
                          </a:solidFill>
                          <a:effectLst/>
                          <a:latin typeface="Arial" panose="020B0604020202020204" pitchFamily="34" charset="0"/>
                          <a:cs typeface="Arial" panose="020B0604020202020204" pitchFamily="34" charset="0"/>
                        </a:rPr>
                        <a:t>Qualcomm Incorporated</a:t>
                      </a:r>
                      <a:endParaRPr kumimoji="0" lang="en-US" altLang="en-US" sz="800" b="0" i="0" u="none" strike="noStrike" cap="none" normalizeH="0" baseline="0" dirty="0">
                        <a:ln>
                          <a:noFill/>
                        </a:ln>
                        <a:solidFill>
                          <a:srgbClr val="00B05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B050"/>
                          </a:solidFill>
                          <a:effectLst/>
                          <a:latin typeface="Arial" panose="020B0604020202020204" pitchFamily="34" charset="0"/>
                          <a:cs typeface="Arial" panose="020B0604020202020204" pitchFamily="34" charset="0"/>
                        </a:rPr>
                        <a:t>VTRI_EXT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 latinLnBrk="0" hangingPunct="1">
                        <a:lnSpc>
                          <a:spcPct val="85000"/>
                        </a:lnSpc>
                        <a:spcBef>
                          <a:spcPts val="0"/>
                        </a:spcBef>
                        <a:spcAft>
                          <a:spcPts val="0"/>
                        </a:spcAft>
                        <a:buClrTx/>
                        <a:buSzTx/>
                        <a:buFontTx/>
                        <a:buNone/>
                        <a:tabLst/>
                      </a:pPr>
                      <a:r>
                        <a:rPr lang="fr-FR" sz="800" b="1" i="0" u="sng" strike="noStrike" dirty="0">
                          <a:solidFill>
                            <a:srgbClr val="0000FF"/>
                          </a:solidFill>
                          <a:effectLst/>
                          <a:latin typeface="Arial" panose="020B0604020202020204" pitchFamily="34" charset="0"/>
                          <a:hlinkClick r:id="rId3"/>
                        </a:rPr>
                        <a:t>SP-190646</a:t>
                      </a:r>
                      <a:endParaRPr kumimoji="0" lang="en-US" altLang="en-US" sz="800" b="0" i="0" u="none" strike="noStrike" cap="none" normalizeH="0" baseline="0" dirty="0">
                        <a:ln>
                          <a:noFill/>
                        </a:ln>
                        <a:solidFill>
                          <a:srgbClr val="00B05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2"/>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draft-ietf-clue-framework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draft-ietf-clue-datachannel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draft-ietf-clue-signalling</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draft-ietf-clue-data-model-schema</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28811" marB="288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6"/>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draft-ietf-clue-protocol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7"/>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draft-ietf-clue-rtp-mapping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8"/>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draft-ietf-mmusic-sctp-sdp</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9"/>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draft-ietf-mmusic-data-channel-sdpneg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0"/>
                  </a:ext>
                </a:extLst>
              </a:tr>
              <a:tr h="175630">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draft-ietf-mmusic-sdp-simulcast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fi-FI"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2"/>
                  </a:ext>
                </a:extLst>
              </a:tr>
              <a:tr h="207312">
                <a:tc vMerge="1">
                  <a:txBody>
                    <a:bodyPr/>
                    <a:lstStyle/>
                    <a:p>
                      <a:endParaRPr lang="en-GB"/>
                    </a:p>
                  </a:txBody>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5999" marR="35999" marT="35974" marB="3597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endParaRPr lang="en-GB"/>
                    </a:p>
                  </a:txBody>
                  <a:tcPr/>
                </a:tc>
                <a:extLst>
                  <a:ext uri="{0D108BD9-81ED-4DB2-BD59-A6C34878D82A}">
                    <a16:rowId xmlns:a16="http://schemas.microsoft.com/office/drawing/2014/main" val="10013"/>
                  </a:ext>
                </a:extLst>
              </a:tr>
              <a:tr h="27928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sz="800" dirty="0">
                          <a:solidFill>
                            <a:schemeClr val="tx1"/>
                          </a:solidFill>
                          <a:latin typeface="Arial" panose="020B0604020202020204" pitchFamily="34" charset="0"/>
                          <a:cs typeface="Arial" panose="020B0604020202020204" pitchFamily="34" charset="0"/>
                        </a:rPr>
                        <a:t>draft-ietf-mmusic-rid</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4"/>
                  </a:ext>
                </a:extLst>
              </a:tr>
            </a:tbl>
          </a:graphicData>
        </a:graphic>
      </p:graphicFrame>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a:xfrm>
            <a:off x="488950" y="165100"/>
            <a:ext cx="6827838" cy="1143000"/>
          </a:xfrm>
        </p:spPr>
        <p:txBody>
          <a:bodyPr/>
          <a:lstStyle/>
          <a:p>
            <a:r>
              <a:rPr lang="en-US" altLang="en-US" dirty="0"/>
              <a:t>Summary of action items</a:t>
            </a:r>
          </a:p>
        </p:txBody>
      </p:sp>
      <p:sp>
        <p:nvSpPr>
          <p:cNvPr id="47107" name="Content Placeholder 2">
            <a:extLst>
              <a:ext uri="{FF2B5EF4-FFF2-40B4-BE49-F238E27FC236}">
                <a16:creationId xmlns:a16="http://schemas.microsoft.com/office/drawing/2014/main" id="{7E7CA9F5-4AA8-4674-B5DF-BA6D7261CAFC}"/>
              </a:ext>
            </a:extLst>
          </p:cNvPr>
          <p:cNvSpPr>
            <a:spLocks noGrp="1"/>
          </p:cNvSpPr>
          <p:nvPr>
            <p:ph idx="1"/>
          </p:nvPr>
        </p:nvSpPr>
        <p:spPr>
          <a:xfrm>
            <a:off x="485775" y="1379538"/>
            <a:ext cx="8388350" cy="4830762"/>
          </a:xfrm>
        </p:spPr>
        <p:txBody>
          <a:bodyPr/>
          <a:lstStyle/>
          <a:p>
            <a:pPr eaLnBrk="1" hangingPunct="1">
              <a:lnSpc>
                <a:spcPct val="90000"/>
              </a:lnSpc>
              <a:spcBef>
                <a:spcPts val="2400"/>
              </a:spcBef>
            </a:pPr>
            <a:r>
              <a:rPr lang="en-GB" altLang="en-US" dirty="0"/>
              <a:t>Action Points from SA#84 to SA4:</a:t>
            </a:r>
          </a:p>
          <a:p>
            <a:pPr lvl="1">
              <a:lnSpc>
                <a:spcPct val="90000"/>
              </a:lnSpc>
              <a:spcBef>
                <a:spcPts val="900"/>
              </a:spcBef>
            </a:pPr>
            <a:r>
              <a:rPr lang="fi-FI" altLang="fr-FR" sz="1800" dirty="0">
                <a:cs typeface="Arial" panose="020B0604020202020204" pitchFamily="34" charset="0"/>
              </a:rPr>
              <a:t>None</a:t>
            </a:r>
            <a:endParaRPr lang="en-US" altLang="fr-FR" sz="1800" dirty="0">
              <a:cs typeface="Arial" panose="020B0604020202020204" pitchFamily="34" charset="0"/>
            </a:endParaRPr>
          </a:p>
          <a:p>
            <a:pPr eaLnBrk="1" hangingPunct="1">
              <a:lnSpc>
                <a:spcPct val="90000"/>
              </a:lnSpc>
              <a:spcBef>
                <a:spcPts val="3000"/>
              </a:spcBef>
            </a:pPr>
            <a:r>
              <a:rPr lang="en-GB" altLang="en-US" dirty="0"/>
              <a:t>Action items from SA4 to SA#85:</a:t>
            </a:r>
          </a:p>
          <a:p>
            <a:pPr lvl="1">
              <a:lnSpc>
                <a:spcPct val="90000"/>
              </a:lnSpc>
              <a:spcBef>
                <a:spcPts val="300"/>
              </a:spcBef>
            </a:pPr>
            <a:r>
              <a:rPr lang="en-US" altLang="en-US" sz="1800" dirty="0"/>
              <a:t>Approve all CRs</a:t>
            </a:r>
          </a:p>
          <a:p>
            <a:pPr lvl="1">
              <a:lnSpc>
                <a:spcPct val="90000"/>
              </a:lnSpc>
              <a:spcBef>
                <a:spcPts val="300"/>
              </a:spcBef>
            </a:pPr>
            <a:r>
              <a:rPr lang="en-US" altLang="en-US" sz="1800" dirty="0"/>
              <a:t>Approve 1 new WIDs, 2 revised WID and 1 new SID</a:t>
            </a:r>
          </a:p>
          <a:p>
            <a:pPr lvl="1">
              <a:lnSpc>
                <a:spcPct val="90000"/>
              </a:lnSpc>
              <a:spcBef>
                <a:spcPts val="300"/>
              </a:spcBef>
            </a:pPr>
            <a:r>
              <a:rPr lang="en-US" altLang="en-US" sz="1800" dirty="0"/>
              <a:t>Approve 1 new TR</a:t>
            </a:r>
          </a:p>
          <a:p>
            <a:pPr lvl="1">
              <a:lnSpc>
                <a:spcPct val="90000"/>
              </a:lnSpc>
              <a:spcBef>
                <a:spcPts val="300"/>
              </a:spcBef>
            </a:pPr>
            <a:endParaRPr lang="en-US" altLang="en-US" sz="1800" dirty="0"/>
          </a:p>
          <a:p>
            <a:pPr lvl="1">
              <a:lnSpc>
                <a:spcPct val="90000"/>
              </a:lnSpc>
              <a:spcBef>
                <a:spcPts val="300"/>
              </a:spcBef>
            </a:pPr>
            <a:endParaRPr lang="en-US" altLang="en-US" sz="1800" dirty="0"/>
          </a:p>
          <a:p>
            <a:pPr lvl="1">
              <a:lnSpc>
                <a:spcPct val="90000"/>
              </a:lnSpc>
              <a:spcBef>
                <a:spcPts val="300"/>
              </a:spcBef>
            </a:pPr>
            <a:endParaRPr lang="en-US" altLang="en-US" sz="1800" dirty="0"/>
          </a:p>
        </p:txBody>
      </p:sp>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20F10244-1502-4B49-9971-204A97D2FD8D}"/>
              </a:ext>
            </a:extLst>
          </p:cNvPr>
          <p:cNvSpPr>
            <a:spLocks noGrp="1"/>
          </p:cNvSpPr>
          <p:nvPr>
            <p:ph type="title"/>
          </p:nvPr>
        </p:nvSpPr>
        <p:spPr>
          <a:xfrm>
            <a:off x="488950" y="258763"/>
            <a:ext cx="6827838" cy="822325"/>
          </a:xfrm>
          <a:extLst/>
        </p:spPr>
        <p:txBody>
          <a:bodyPr/>
          <a:lstStyle/>
          <a:p>
            <a:pPr>
              <a:defRPr/>
            </a:pPr>
            <a:r>
              <a:rPr lang="en-US" altLang="en-US" dirty="0"/>
              <a:t>List of documents to SA#85 - 1</a:t>
            </a:r>
            <a:endParaRPr lang="en-US" altLang="en-US" dirty="0">
              <a:highlight>
                <a:srgbClr val="FFFF00"/>
              </a:highlight>
            </a:endParaRPr>
          </a:p>
        </p:txBody>
      </p:sp>
      <p:graphicFrame>
        <p:nvGraphicFramePr>
          <p:cNvPr id="27" name="Table 26">
            <a:extLst>
              <a:ext uri="{FF2B5EF4-FFF2-40B4-BE49-F238E27FC236}">
                <a16:creationId xmlns:a16="http://schemas.microsoft.com/office/drawing/2014/main" id="{469BCC4C-6CD8-4CDD-B975-B82DF0494913}"/>
              </a:ext>
            </a:extLst>
          </p:cNvPr>
          <p:cNvGraphicFramePr>
            <a:graphicFrameLocks noGrp="1"/>
          </p:cNvGraphicFramePr>
          <p:nvPr>
            <p:extLst>
              <p:ext uri="{D42A27DB-BD31-4B8C-83A1-F6EECF244321}">
                <p14:modId xmlns:p14="http://schemas.microsoft.com/office/powerpoint/2010/main" val="3623643726"/>
              </p:ext>
            </p:extLst>
          </p:nvPr>
        </p:nvGraphicFramePr>
        <p:xfrm>
          <a:off x="371475" y="1250950"/>
          <a:ext cx="8594725" cy="4556125"/>
        </p:xfrm>
        <a:graphic>
          <a:graphicData uri="http://schemas.openxmlformats.org/drawingml/2006/table">
            <a:tbl>
              <a:tblPr/>
              <a:tblGrid>
                <a:gridCol w="771525">
                  <a:extLst>
                    <a:ext uri="{9D8B030D-6E8A-4147-A177-3AD203B41FA5}">
                      <a16:colId xmlns:a16="http://schemas.microsoft.com/office/drawing/2014/main" val="3854067395"/>
                    </a:ext>
                  </a:extLst>
                </a:gridCol>
                <a:gridCol w="4521200">
                  <a:extLst>
                    <a:ext uri="{9D8B030D-6E8A-4147-A177-3AD203B41FA5}">
                      <a16:colId xmlns:a16="http://schemas.microsoft.com/office/drawing/2014/main" val="1227836291"/>
                    </a:ext>
                  </a:extLst>
                </a:gridCol>
                <a:gridCol w="787400">
                  <a:extLst>
                    <a:ext uri="{9D8B030D-6E8A-4147-A177-3AD203B41FA5}">
                      <a16:colId xmlns:a16="http://schemas.microsoft.com/office/drawing/2014/main" val="2614713392"/>
                    </a:ext>
                  </a:extLst>
                </a:gridCol>
                <a:gridCol w="596900">
                  <a:extLst>
                    <a:ext uri="{9D8B030D-6E8A-4147-A177-3AD203B41FA5}">
                      <a16:colId xmlns:a16="http://schemas.microsoft.com/office/drawing/2014/main" val="656100597"/>
                    </a:ext>
                  </a:extLst>
                </a:gridCol>
                <a:gridCol w="939800">
                  <a:extLst>
                    <a:ext uri="{9D8B030D-6E8A-4147-A177-3AD203B41FA5}">
                      <a16:colId xmlns:a16="http://schemas.microsoft.com/office/drawing/2014/main" val="1663996053"/>
                    </a:ext>
                  </a:extLst>
                </a:gridCol>
                <a:gridCol w="977900">
                  <a:extLst>
                    <a:ext uri="{9D8B030D-6E8A-4147-A177-3AD203B41FA5}">
                      <a16:colId xmlns:a16="http://schemas.microsoft.com/office/drawing/2014/main" val="1656714185"/>
                    </a:ext>
                  </a:extLst>
                </a:gridCol>
              </a:tblGrid>
              <a:tr h="288925">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altLang="fr-FR" sz="800" b="1" i="0" u="none" strike="noStrike" cap="none" normalizeH="0" baseline="0" dirty="0" err="1">
                          <a:ln>
                            <a:noFill/>
                          </a:ln>
                          <a:solidFill>
                            <a:schemeClr val="bg1"/>
                          </a:solidFill>
                          <a:effectLst/>
                          <a:latin typeface="Arial" panose="020B0604020202020204" pitchFamily="34" charset="0"/>
                          <a:cs typeface="Arial" panose="020B0604020202020204" pitchFamily="34" charset="0"/>
                        </a:rPr>
                        <a:t>Tdoc</a:t>
                      </a:r>
                      <a:endPar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rPr>
                        <a:t>Title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rgbClr val="FFFFFF"/>
                          </a:solidFill>
                          <a:effectLst/>
                          <a:latin typeface="Arial" panose="020B0604020202020204" pitchFamily="34" charset="0"/>
                          <a:cs typeface="Arial" panose="020B0604020202020204" pitchFamily="34" charset="0"/>
                        </a:rPr>
                        <a:t>Source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Type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For</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Agenda Item</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4223300937"/>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2"/>
                        </a:rPr>
                        <a:t>SP-190597</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LS from SA WG4: LS on C-V2X Sensor Sharing of Media and Object Information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LS in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Information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2.2</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16651577"/>
                  </a:ext>
                </a:extLst>
              </a:tr>
              <a:tr h="304800">
                <a:tc>
                  <a:txBody>
                    <a:bodyPr/>
                    <a:lstStyle/>
                    <a:p>
                      <a:pPr algn="l" fontAlgn="t"/>
                      <a:r>
                        <a:rPr lang="fr-FR" sz="800" b="0" i="0" u="none" strike="noStrike">
                          <a:solidFill>
                            <a:srgbClr val="000000"/>
                          </a:solidFill>
                          <a:effectLst/>
                          <a:latin typeface="Arial" panose="020B0604020202020204" pitchFamily="34" charset="0"/>
                        </a:rPr>
                        <a:t>SP-190637</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nb-NO" sz="800" b="0" i="0" u="none" strike="noStrike">
                          <a:solidFill>
                            <a:srgbClr val="000000"/>
                          </a:solidFill>
                          <a:effectLst/>
                          <a:latin typeface="Arial" panose="020B0604020202020204" pitchFamily="34" charset="0"/>
                        </a:rPr>
                        <a:t>SA WG4 Status Report at TSG SA#85</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 Chairman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report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Presentation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4.4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879452012"/>
                  </a:ext>
                </a:extLst>
              </a:tr>
              <a:tr h="304800">
                <a:tc>
                  <a:txBody>
                    <a:bodyPr/>
                    <a:lstStyle/>
                    <a:p>
                      <a:pPr algn="l" fontAlgn="t"/>
                      <a:r>
                        <a:rPr lang="fr-FR" sz="800" b="1" i="0" u="sng" strike="noStrike">
                          <a:solidFill>
                            <a:srgbClr val="0000FF"/>
                          </a:solidFill>
                          <a:effectLst/>
                          <a:latin typeface="Arial" panose="020B0604020202020204" pitchFamily="34" charset="0"/>
                          <a:hlinkClick r:id="rId3"/>
                        </a:rPr>
                        <a:t>SP-190638</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Immersive media &amp; 5G - Key takeaways from the Ecosystem &amp; Standards workshop (April 2019) (FS_5GXR)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report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Information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4.4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83491764"/>
                  </a:ext>
                </a:extLst>
              </a:tr>
              <a:tr h="304800">
                <a:tc>
                  <a:txBody>
                    <a:bodyPr/>
                    <a:lstStyle/>
                    <a:p>
                      <a:pPr algn="l" fontAlgn="t"/>
                      <a:r>
                        <a:rPr lang="fr-FR" sz="800" b="1" i="0" u="sng" strike="noStrike">
                          <a:solidFill>
                            <a:srgbClr val="0000FF"/>
                          </a:solidFill>
                          <a:effectLst/>
                          <a:latin typeface="Arial" panose="020B0604020202020204" pitchFamily="34" charset="0"/>
                          <a:hlinkClick r:id="rId4"/>
                        </a:rPr>
                        <a:t>SP-190639</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New WID on “RTP/RTCP Verification for Real-Time Services” (RTCPVer)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6.1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422284373"/>
                  </a:ext>
                </a:extLst>
              </a:tr>
              <a:tr h="304800">
                <a:tc>
                  <a:txBody>
                    <a:bodyPr/>
                    <a:lstStyle/>
                    <a:p>
                      <a:pPr algn="l" fontAlgn="t"/>
                      <a:r>
                        <a:rPr lang="fr-FR" sz="800" b="1" i="0" u="sng" strike="noStrike">
                          <a:solidFill>
                            <a:srgbClr val="0000FF"/>
                          </a:solidFill>
                          <a:effectLst/>
                          <a:latin typeface="Arial" panose="020B0604020202020204" pitchFamily="34" charset="0"/>
                          <a:hlinkClick r:id="rId5"/>
                        </a:rPr>
                        <a:t>SP-190640</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Revised WID on "Media Handling Extensions for 5G Conversational Services" (5G_MEDIA_MTSI_ext)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WID revised</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6.1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227048306"/>
                  </a:ext>
                </a:extLst>
              </a:tr>
              <a:tr h="304800">
                <a:tc>
                  <a:txBody>
                    <a:bodyPr/>
                    <a:lstStyle/>
                    <a:p>
                      <a:pPr algn="l" fontAlgn="t"/>
                      <a:r>
                        <a:rPr lang="fr-FR" sz="800" b="1" i="0" u="sng" strike="noStrike">
                          <a:solidFill>
                            <a:srgbClr val="0000FF"/>
                          </a:solidFill>
                          <a:effectLst/>
                          <a:latin typeface="Arial" panose="020B0604020202020204" pitchFamily="34" charset="0"/>
                          <a:hlinkClick r:id="rId6"/>
                        </a:rPr>
                        <a:t>SP-190641</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Revised WID on “Coverage and Handoff Enhancements for Multimedia” (CHEM)</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WID revised</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6.1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565494787"/>
                  </a:ext>
                </a:extLst>
              </a:tr>
              <a:tr h="304800">
                <a:tc>
                  <a:txBody>
                    <a:bodyPr/>
                    <a:lstStyle/>
                    <a:p>
                      <a:pPr algn="l" fontAlgn="t"/>
                      <a:r>
                        <a:rPr lang="fr-FR" sz="800" b="1" i="0" u="sng" strike="noStrike">
                          <a:solidFill>
                            <a:srgbClr val="0000FF"/>
                          </a:solidFill>
                          <a:effectLst/>
                          <a:latin typeface="Arial" panose="020B0604020202020204" pitchFamily="34" charset="0"/>
                          <a:hlinkClick r:id="rId7"/>
                        </a:rPr>
                        <a:t>SP-190642</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New SID on “VR Streaming Conformance and Guidelines” (FS_VR_CoGui)</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6.2</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895264491"/>
                  </a:ext>
                </a:extLst>
              </a:tr>
              <a:tr h="304800">
                <a:tc>
                  <a:txBody>
                    <a:bodyPr/>
                    <a:lstStyle/>
                    <a:p>
                      <a:pPr algn="l" fontAlgn="t"/>
                      <a:r>
                        <a:rPr lang="fr-FR" sz="800" b="1" i="0" u="sng" strike="noStrike">
                          <a:solidFill>
                            <a:srgbClr val="0000FF"/>
                          </a:solidFill>
                          <a:effectLst/>
                          <a:latin typeface="Arial" panose="020B0604020202020204" pitchFamily="34" charset="0"/>
                          <a:hlinkClick r:id="rId8"/>
                        </a:rPr>
                        <a:t>SP-190643</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Draft TR 26.921 Investigations on ambient noise reproduction systems for acoustic testing of terminals (Release 16) v. 1.0.0 (FS_ANTeM)</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Information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6.6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102028606"/>
                  </a:ext>
                </a:extLst>
              </a:tr>
              <a:tr h="304800">
                <a:tc>
                  <a:txBody>
                    <a:bodyPr/>
                    <a:lstStyle/>
                    <a:p>
                      <a:pPr algn="l" fontAlgn="t"/>
                      <a:r>
                        <a:rPr lang="fr-FR" sz="800" b="1" i="0" u="sng" strike="noStrike">
                          <a:solidFill>
                            <a:srgbClr val="0000FF"/>
                          </a:solidFill>
                          <a:effectLst/>
                          <a:latin typeface="Arial" panose="020B0604020202020204" pitchFamily="34" charset="0"/>
                          <a:hlinkClick r:id="rId9"/>
                        </a:rPr>
                        <a:t>SP-190644</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Draft TR 26.928 eXtended Reality (XR) in 5G (Release 16) v. 1.0.0 (FS_5GXR)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Information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6.6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247147088"/>
                  </a:ext>
                </a:extLst>
              </a:tr>
              <a:tr h="304800">
                <a:tc>
                  <a:txBody>
                    <a:bodyPr/>
                    <a:lstStyle/>
                    <a:p>
                      <a:pPr algn="l" fontAlgn="t"/>
                      <a:r>
                        <a:rPr lang="fr-FR" sz="800" b="1" i="0" u="sng" strike="noStrike">
                          <a:solidFill>
                            <a:srgbClr val="0000FF"/>
                          </a:solidFill>
                          <a:effectLst/>
                          <a:latin typeface="Arial" panose="020B0604020202020204" pitchFamily="34" charset="0"/>
                          <a:hlinkClick r:id="rId10"/>
                        </a:rPr>
                        <a:t>SP-190645</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Draft TR 26.801 User Equipment (UE) supporting handset mode with non-traditional earpieces (Release 16) v. 1.0.0 (FS_HaNTE)</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6.7</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48494222"/>
                  </a:ext>
                </a:extLst>
              </a:tr>
              <a:tr h="304800">
                <a:tc>
                  <a:txBody>
                    <a:bodyPr/>
                    <a:lstStyle/>
                    <a:p>
                      <a:pPr algn="l" fontAlgn="t"/>
                      <a:r>
                        <a:rPr lang="fr-FR" sz="800" b="1" i="0" u="sng" strike="noStrike">
                          <a:solidFill>
                            <a:srgbClr val="0000FF"/>
                          </a:solidFill>
                          <a:effectLst/>
                          <a:latin typeface="Arial" panose="020B0604020202020204" pitchFamily="34" charset="0"/>
                          <a:hlinkClick r:id="rId11"/>
                        </a:rPr>
                        <a:t>SP-190646</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26.114 on Updating reference to RFC 8627 (Release 13 to Release 16) (VTRI_EXT)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13</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886700408"/>
                  </a:ext>
                </a:extLst>
              </a:tr>
              <a:tr h="304800">
                <a:tc>
                  <a:txBody>
                    <a:bodyPr/>
                    <a:lstStyle/>
                    <a:p>
                      <a:pPr algn="l" fontAlgn="t"/>
                      <a:r>
                        <a:rPr lang="fr-FR" sz="800" b="1" i="0" u="sng" strike="noStrike">
                          <a:solidFill>
                            <a:srgbClr val="0000FF"/>
                          </a:solidFill>
                          <a:effectLst/>
                          <a:latin typeface="Arial" panose="020B0604020202020204" pitchFamily="34" charset="0"/>
                          <a:hlinkClick r:id="rId12"/>
                        </a:rPr>
                        <a:t>SP-190647</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26.114 on ANBR implementation issues (Release 14 to Release 16) (LTE_VoLTE_ViLTE_enh-S4)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78956186"/>
                  </a:ext>
                </a:extLst>
              </a:tr>
              <a:tr h="304800">
                <a:tc>
                  <a:txBody>
                    <a:bodyPr/>
                    <a:lstStyle/>
                    <a:p>
                      <a:pPr algn="l" fontAlgn="t"/>
                      <a:r>
                        <a:rPr lang="fr-FR" sz="800" b="1" i="0" u="sng" strike="noStrike">
                          <a:solidFill>
                            <a:srgbClr val="0000FF"/>
                          </a:solidFill>
                          <a:effectLst/>
                          <a:latin typeface="Arial" panose="020B0604020202020204" pitchFamily="34" charset="0"/>
                          <a:hlinkClick r:id="rId13"/>
                        </a:rPr>
                        <a:t>SP-190648</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26.131 &amp; TS 26.132 on Clarification of WLAN delay requirements and jitter-loss delay profiles (Release 14 to Release 15) (EXT_UED)</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551154354"/>
                  </a:ext>
                </a:extLst>
              </a:tr>
              <a:tr h="304800">
                <a:tc>
                  <a:txBody>
                    <a:bodyPr/>
                    <a:lstStyle/>
                    <a:p>
                      <a:pPr algn="l" fontAlgn="t"/>
                      <a:r>
                        <a:rPr lang="fr-FR" sz="800" b="1" i="0" u="sng" strike="noStrike">
                          <a:solidFill>
                            <a:srgbClr val="0000FF"/>
                          </a:solidFill>
                          <a:effectLst/>
                          <a:latin typeface="Arial" panose="020B0604020202020204" pitchFamily="34" charset="0"/>
                          <a:hlinkClick r:id="rId14"/>
                        </a:rPr>
                        <a:t>SP-190649</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 to TS 26.118 on Correction of figure references (Release 15) (VRStream)</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15</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338374683"/>
                  </a:ext>
                </a:extLst>
              </a:tr>
            </a:tbl>
          </a:graphicData>
        </a:graphic>
      </p:graphicFrame>
    </p:spTree>
    <p:extLst>
      <p:ext uri="{BB962C8B-B14F-4D97-AF65-F5344CB8AC3E}">
        <p14:creationId xmlns:p14="http://schemas.microsoft.com/office/powerpoint/2010/main" val="1015625398"/>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20F10244-1502-4B49-9971-204A97D2FD8D}"/>
              </a:ext>
            </a:extLst>
          </p:cNvPr>
          <p:cNvSpPr>
            <a:spLocks noGrp="1"/>
          </p:cNvSpPr>
          <p:nvPr>
            <p:ph type="title"/>
          </p:nvPr>
        </p:nvSpPr>
        <p:spPr>
          <a:xfrm>
            <a:off x="488950" y="258763"/>
            <a:ext cx="6827838" cy="822325"/>
          </a:xfrm>
          <a:extLst/>
        </p:spPr>
        <p:txBody>
          <a:bodyPr/>
          <a:lstStyle/>
          <a:p>
            <a:pPr>
              <a:defRPr/>
            </a:pPr>
            <a:r>
              <a:rPr lang="en-US" altLang="en-US" dirty="0"/>
              <a:t>List of documents to SA#85 - 2</a:t>
            </a:r>
            <a:endParaRPr lang="en-US" altLang="en-US" dirty="0">
              <a:highlight>
                <a:srgbClr val="FFFF00"/>
              </a:highlight>
            </a:endParaRPr>
          </a:p>
        </p:txBody>
      </p:sp>
      <p:graphicFrame>
        <p:nvGraphicFramePr>
          <p:cNvPr id="27" name="Table 26">
            <a:extLst>
              <a:ext uri="{FF2B5EF4-FFF2-40B4-BE49-F238E27FC236}">
                <a16:creationId xmlns:a16="http://schemas.microsoft.com/office/drawing/2014/main" id="{469BCC4C-6CD8-4CDD-B975-B82DF0494913}"/>
              </a:ext>
            </a:extLst>
          </p:cNvPr>
          <p:cNvGraphicFramePr>
            <a:graphicFrameLocks noGrp="1"/>
          </p:cNvGraphicFramePr>
          <p:nvPr>
            <p:extLst>
              <p:ext uri="{D42A27DB-BD31-4B8C-83A1-F6EECF244321}">
                <p14:modId xmlns:p14="http://schemas.microsoft.com/office/powerpoint/2010/main" val="3778561888"/>
              </p:ext>
            </p:extLst>
          </p:nvPr>
        </p:nvGraphicFramePr>
        <p:xfrm>
          <a:off x="371475" y="1250950"/>
          <a:ext cx="8594725" cy="1812925"/>
        </p:xfrm>
        <a:graphic>
          <a:graphicData uri="http://schemas.openxmlformats.org/drawingml/2006/table">
            <a:tbl>
              <a:tblPr/>
              <a:tblGrid>
                <a:gridCol w="771525">
                  <a:extLst>
                    <a:ext uri="{9D8B030D-6E8A-4147-A177-3AD203B41FA5}">
                      <a16:colId xmlns:a16="http://schemas.microsoft.com/office/drawing/2014/main" val="3854067395"/>
                    </a:ext>
                  </a:extLst>
                </a:gridCol>
                <a:gridCol w="4521200">
                  <a:extLst>
                    <a:ext uri="{9D8B030D-6E8A-4147-A177-3AD203B41FA5}">
                      <a16:colId xmlns:a16="http://schemas.microsoft.com/office/drawing/2014/main" val="1227836291"/>
                    </a:ext>
                  </a:extLst>
                </a:gridCol>
                <a:gridCol w="787400">
                  <a:extLst>
                    <a:ext uri="{9D8B030D-6E8A-4147-A177-3AD203B41FA5}">
                      <a16:colId xmlns:a16="http://schemas.microsoft.com/office/drawing/2014/main" val="2614713392"/>
                    </a:ext>
                  </a:extLst>
                </a:gridCol>
                <a:gridCol w="596900">
                  <a:extLst>
                    <a:ext uri="{9D8B030D-6E8A-4147-A177-3AD203B41FA5}">
                      <a16:colId xmlns:a16="http://schemas.microsoft.com/office/drawing/2014/main" val="656100597"/>
                    </a:ext>
                  </a:extLst>
                </a:gridCol>
                <a:gridCol w="939800">
                  <a:extLst>
                    <a:ext uri="{9D8B030D-6E8A-4147-A177-3AD203B41FA5}">
                      <a16:colId xmlns:a16="http://schemas.microsoft.com/office/drawing/2014/main" val="1663996053"/>
                    </a:ext>
                  </a:extLst>
                </a:gridCol>
                <a:gridCol w="977900">
                  <a:extLst>
                    <a:ext uri="{9D8B030D-6E8A-4147-A177-3AD203B41FA5}">
                      <a16:colId xmlns:a16="http://schemas.microsoft.com/office/drawing/2014/main" val="1656714185"/>
                    </a:ext>
                  </a:extLst>
                </a:gridCol>
              </a:tblGrid>
              <a:tr h="288925">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altLang="fr-FR" sz="800" b="1" i="0" u="none" strike="noStrike" cap="none" normalizeH="0" baseline="0" dirty="0" err="1">
                          <a:ln>
                            <a:noFill/>
                          </a:ln>
                          <a:solidFill>
                            <a:schemeClr val="bg1"/>
                          </a:solidFill>
                          <a:effectLst/>
                          <a:latin typeface="Arial" panose="020B0604020202020204" pitchFamily="34" charset="0"/>
                          <a:cs typeface="Arial" panose="020B0604020202020204" pitchFamily="34" charset="0"/>
                        </a:rPr>
                        <a:t>Tdoc</a:t>
                      </a:r>
                      <a:endPar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rPr>
                        <a:t>Title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rgbClr val="FFFFFF"/>
                          </a:solidFill>
                          <a:effectLst/>
                          <a:latin typeface="Arial" panose="020B0604020202020204" pitchFamily="34" charset="0"/>
                          <a:cs typeface="Arial" panose="020B0604020202020204" pitchFamily="34" charset="0"/>
                        </a:rPr>
                        <a:t>Source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Type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For</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Agenda Item</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4223300937"/>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2"/>
                        </a:rPr>
                        <a:t>SP-190650</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CRs to TS 26.114 &amp; TS 26.131 &amp; TS 26.132 &amp; TR 26.919 on Media Handling Extensions for 5G Conversational Services (Release 16) (5G_MEDIA_MTSI_ext et 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16.4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16651577"/>
                  </a:ext>
                </a:extLst>
              </a:tr>
              <a:tr h="304800">
                <a:tc>
                  <a:txBody>
                    <a:bodyPr/>
                    <a:lstStyle/>
                    <a:p>
                      <a:pPr algn="l" fontAlgn="t"/>
                      <a:r>
                        <a:rPr lang="fr-FR" sz="800" b="1" i="0" u="sng" strike="noStrike">
                          <a:solidFill>
                            <a:srgbClr val="0000FF"/>
                          </a:solidFill>
                          <a:effectLst/>
                          <a:latin typeface="Arial" panose="020B0604020202020204" pitchFamily="34" charset="0"/>
                          <a:hlinkClick r:id="rId3"/>
                        </a:rPr>
                        <a:t>SP-190651</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26.238 &amp; TR 26.939 on Enhancements to Framework for Live Uplink Streaming (Release 16) (E_FLUS)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16.4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879452012"/>
                  </a:ext>
                </a:extLst>
              </a:tr>
              <a:tr h="304800">
                <a:tc>
                  <a:txBody>
                    <a:bodyPr/>
                    <a:lstStyle/>
                    <a:p>
                      <a:pPr algn="l" fontAlgn="t"/>
                      <a:r>
                        <a:rPr lang="fr-FR" sz="800" b="1" i="0" u="sng" strike="noStrike">
                          <a:solidFill>
                            <a:srgbClr val="0000FF"/>
                          </a:solidFill>
                          <a:effectLst/>
                          <a:latin typeface="Arial" panose="020B0604020202020204" pitchFamily="34" charset="0"/>
                          <a:hlinkClick r:id="rId4"/>
                        </a:rPr>
                        <a:t>SP-190652</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26.114 &amp; TR 26.959 on Coverage and Handoff Enhancements for Multimedia (Release 16) (CHEM)</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err="1">
                          <a:solidFill>
                            <a:srgbClr val="000000"/>
                          </a:solidFill>
                          <a:effectLst/>
                          <a:latin typeface="Arial" panose="020B0604020202020204" pitchFamily="34" charset="0"/>
                        </a:rPr>
                        <a:t>Approval</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16.4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83491764"/>
                  </a:ext>
                </a:extLst>
              </a:tr>
              <a:tr h="304800">
                <a:tc>
                  <a:txBody>
                    <a:bodyPr/>
                    <a:lstStyle/>
                    <a:p>
                      <a:pPr algn="l" fontAlgn="t"/>
                      <a:r>
                        <a:rPr lang="fr-FR" sz="800" b="1" i="0" u="sng" strike="noStrike">
                          <a:solidFill>
                            <a:srgbClr val="0000FF"/>
                          </a:solidFill>
                          <a:effectLst/>
                          <a:latin typeface="Arial" panose="020B0604020202020204" pitchFamily="34" charset="0"/>
                          <a:hlinkClick r:id="rId5"/>
                        </a:rPr>
                        <a:t>SP-190653</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TR 26.929 on QoE metrics for VR (Release 16) (FS_QoE_VR)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16.4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422284373"/>
                  </a:ext>
                </a:extLst>
              </a:tr>
              <a:tr h="304800">
                <a:tc>
                  <a:txBody>
                    <a:bodyPr/>
                    <a:lstStyle/>
                    <a:p>
                      <a:pPr algn="l" fontAlgn="t"/>
                      <a:r>
                        <a:rPr lang="fr-FR" sz="800" b="1" i="0" u="sng" strike="noStrike">
                          <a:solidFill>
                            <a:srgbClr val="0000FF"/>
                          </a:solidFill>
                          <a:effectLst/>
                          <a:latin typeface="Arial" panose="020B0604020202020204" pitchFamily="34" charset="0"/>
                          <a:hlinkClick r:id="rId6"/>
                        </a:rPr>
                        <a:t>SP-190654</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26.501 on 5G Media Streaming Architecture (Release 16) (5GMSA)</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16.4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227048306"/>
                  </a:ext>
                </a:extLst>
              </a:tr>
            </a:tbl>
          </a:graphicData>
        </a:graphic>
      </p:graphicFrame>
    </p:spTree>
    <p:extLst>
      <p:ext uri="{BB962C8B-B14F-4D97-AF65-F5344CB8AC3E}">
        <p14:creationId xmlns:p14="http://schemas.microsoft.com/office/powerpoint/2010/main" val="2207022287"/>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a:extLst>
              <a:ext uri="{FF2B5EF4-FFF2-40B4-BE49-F238E27FC236}">
                <a16:creationId xmlns:a16="http://schemas.microsoft.com/office/drawing/2014/main" id="{A219D15D-E16B-4219-9E51-AB5ED9ED41F0}"/>
              </a:ext>
            </a:extLst>
          </p:cNvPr>
          <p:cNvSpPr>
            <a:spLocks noGrp="1"/>
          </p:cNvSpPr>
          <p:nvPr>
            <p:ph idx="1"/>
          </p:nvPr>
        </p:nvSpPr>
        <p:spPr>
          <a:xfrm>
            <a:off x="673100" y="2330450"/>
            <a:ext cx="7677150" cy="2222500"/>
          </a:xfrm>
        </p:spPr>
        <p:txBody>
          <a:bodyPr/>
          <a:lstStyle/>
          <a:p>
            <a:pPr marL="0" indent="0">
              <a:buFontTx/>
              <a:buNone/>
            </a:pPr>
            <a:r>
              <a:rPr lang="en-GB" altLang="en-US" sz="3200" b="1">
                <a:solidFill>
                  <a:srgbClr val="FF0000"/>
                </a:solidFill>
              </a:rPr>
              <a:t>Annex 1: </a:t>
            </a:r>
            <a:r>
              <a:rPr lang="en-US" altLang="en-US" sz="3200">
                <a:solidFill>
                  <a:srgbClr val="FF0000"/>
                </a:solidFill>
              </a:rPr>
              <a:t>List of some key abbreviations in the SA4 area</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SA#84</a:t>
            </a:r>
          </a:p>
        </p:txBody>
      </p:sp>
      <p:sp>
        <p:nvSpPr>
          <p:cNvPr id="3" name="Content Placeholder 2">
            <a:extLst>
              <a:ext uri="{FF2B5EF4-FFF2-40B4-BE49-F238E27FC236}">
                <a16:creationId xmlns:a16="http://schemas.microsoft.com/office/drawing/2014/main" id="{298A8929-3250-4879-9CBE-D491D6082667}"/>
              </a:ext>
            </a:extLst>
          </p:cNvPr>
          <p:cNvSpPr>
            <a:spLocks noGrp="1"/>
          </p:cNvSpPr>
          <p:nvPr>
            <p:ph idx="1"/>
          </p:nvPr>
        </p:nvSpPr>
        <p:spPr>
          <a:xfrm>
            <a:off x="485775" y="1314450"/>
            <a:ext cx="8201025" cy="4830763"/>
          </a:xfrm>
        </p:spPr>
        <p:txBody>
          <a:bodyPr/>
          <a:lstStyle/>
          <a:p>
            <a:pPr>
              <a:lnSpc>
                <a:spcPct val="85000"/>
              </a:lnSpc>
              <a:spcBef>
                <a:spcPts val="3000"/>
              </a:spcBef>
            </a:pPr>
            <a:r>
              <a:rPr lang="en-GB" altLang="en-US" sz="2400" dirty="0"/>
              <a:t>SWG conference calls </a:t>
            </a:r>
            <a:r>
              <a:rPr lang="en-GB" altLang="en-US" sz="2000" dirty="0"/>
              <a:t>(2 hours each)</a:t>
            </a:r>
          </a:p>
          <a:p>
            <a:pPr lvl="1">
              <a:lnSpc>
                <a:spcPct val="90000"/>
              </a:lnSpc>
              <a:spcBef>
                <a:spcPts val="200"/>
              </a:spcBef>
            </a:pPr>
            <a:r>
              <a:rPr lang="en-GB" altLang="fr-FR" sz="1800" dirty="0"/>
              <a:t>3GPP SA4 Telco on ITT4RT		11JUN</a:t>
            </a:r>
          </a:p>
          <a:p>
            <a:pPr lvl="1">
              <a:lnSpc>
                <a:spcPct val="90000"/>
              </a:lnSpc>
              <a:spcBef>
                <a:spcPts val="200"/>
              </a:spcBef>
            </a:pPr>
            <a:r>
              <a:rPr lang="en-GB" altLang="fr-FR" sz="1800" dirty="0"/>
              <a:t>3GPP Telco EVS SWG on IVAS		13JUN</a:t>
            </a:r>
          </a:p>
          <a:p>
            <a:pPr lvl="1">
              <a:lnSpc>
                <a:spcPct val="90000"/>
              </a:lnSpc>
              <a:spcBef>
                <a:spcPts val="200"/>
              </a:spcBef>
            </a:pPr>
            <a:r>
              <a:rPr lang="en-GB" altLang="fr-FR" sz="1800" dirty="0"/>
              <a:t>3GPP SA4 MTSI SWG Telco #8 on E-FLUS	20JUN</a:t>
            </a:r>
          </a:p>
          <a:p>
            <a:pPr>
              <a:defRPr/>
            </a:pPr>
            <a:r>
              <a:rPr lang="fi-FI" sz="2400" dirty="0"/>
              <a:t>SA4 plenary meetings</a:t>
            </a:r>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marL="457200" lvl="1" indent="0">
              <a:lnSpc>
                <a:spcPct val="90000"/>
              </a:lnSpc>
              <a:spcBef>
                <a:spcPts val="200"/>
              </a:spcBef>
              <a:buNone/>
              <a:tabLst>
                <a:tab pos="1787525" algn="l"/>
                <a:tab pos="3671888" algn="l"/>
              </a:tabLst>
              <a:defRPr/>
            </a:pPr>
            <a:endParaRPr lang="en-GB" sz="1600" dirty="0"/>
          </a:p>
          <a:p>
            <a:pPr lvl="1">
              <a:spcBef>
                <a:spcPts val="400"/>
              </a:spcBef>
              <a:defRPr/>
            </a:pPr>
            <a:endParaRPr lang="en-US" sz="1600" dirty="0"/>
          </a:p>
          <a:p>
            <a:pPr>
              <a:lnSpc>
                <a:spcPct val="90000"/>
              </a:lnSpc>
              <a:spcBef>
                <a:spcPts val="200"/>
              </a:spcBef>
            </a:pPr>
            <a:r>
              <a:rPr lang="en-GB" altLang="en-US" sz="2200" dirty="0"/>
              <a:t>SWG conference calls </a:t>
            </a:r>
            <a:r>
              <a:rPr lang="en-GB" altLang="en-US" sz="2000" dirty="0"/>
              <a:t>(2 hours each)</a:t>
            </a:r>
          </a:p>
          <a:p>
            <a:pPr lvl="1">
              <a:lnSpc>
                <a:spcPct val="90000"/>
              </a:lnSpc>
              <a:spcBef>
                <a:spcPts val="200"/>
              </a:spcBef>
            </a:pPr>
            <a:r>
              <a:rPr lang="en-GB" altLang="fr-FR" sz="1800" dirty="0"/>
              <a:t>3GPP SA4 telco on ITT4RT 		6SEP</a:t>
            </a:r>
          </a:p>
          <a:p>
            <a:pPr lvl="1">
              <a:lnSpc>
                <a:spcPct val="90000"/>
              </a:lnSpc>
              <a:spcBef>
                <a:spcPts val="200"/>
              </a:spcBef>
            </a:pPr>
            <a:r>
              <a:rPr lang="en-GB" altLang="fr-FR" sz="1800" dirty="0"/>
              <a:t>3GPP SA4 telco on E_FLUS 		9SEP</a:t>
            </a:r>
          </a:p>
          <a:p>
            <a:pPr lvl="1">
              <a:lnSpc>
                <a:spcPct val="90000"/>
              </a:lnSpc>
              <a:spcBef>
                <a:spcPts val="200"/>
              </a:spcBef>
            </a:pPr>
            <a:r>
              <a:rPr lang="en-GB" altLang="fr-FR" sz="1800" dirty="0"/>
              <a:t>3GPP SA4 telco on 5GMSA&amp;5GMS3	11SEP</a:t>
            </a:r>
          </a:p>
          <a:p>
            <a:pPr lvl="1">
              <a:lnSpc>
                <a:spcPct val="90000"/>
              </a:lnSpc>
              <a:spcBef>
                <a:spcPts val="200"/>
              </a:spcBef>
            </a:pPr>
            <a:r>
              <a:rPr lang="en-GB" altLang="fr-FR" sz="1800" dirty="0"/>
              <a:t>3GPP SA4 telco on 5G_MEDIA_MTSI_ext	13SEP</a:t>
            </a:r>
          </a:p>
          <a:p>
            <a:pPr lvl="1">
              <a:spcBef>
                <a:spcPts val="400"/>
              </a:spcBef>
              <a:defRPr/>
            </a:pPr>
            <a:endParaRPr lang="en-US" sz="1600" dirty="0"/>
          </a:p>
          <a:p>
            <a:pPr lvl="1">
              <a:spcBef>
                <a:spcPts val="400"/>
              </a:spcBef>
              <a:defRPr/>
            </a:pPr>
            <a:endParaRPr lang="en-US" sz="1600" dirty="0"/>
          </a:p>
        </p:txBody>
      </p:sp>
      <p:graphicFrame>
        <p:nvGraphicFramePr>
          <p:cNvPr id="6" name="Table 5">
            <a:extLst>
              <a:ext uri="{FF2B5EF4-FFF2-40B4-BE49-F238E27FC236}">
                <a16:creationId xmlns:a16="http://schemas.microsoft.com/office/drawing/2014/main" id="{13101F7C-12DE-4B44-8291-4E3DC94EC321}"/>
              </a:ext>
            </a:extLst>
          </p:cNvPr>
          <p:cNvGraphicFramePr>
            <a:graphicFrameLocks noGrp="1"/>
          </p:cNvGraphicFramePr>
          <p:nvPr>
            <p:extLst>
              <p:ext uri="{D42A27DB-BD31-4B8C-83A1-F6EECF244321}">
                <p14:modId xmlns:p14="http://schemas.microsoft.com/office/powerpoint/2010/main" val="2744013012"/>
              </p:ext>
            </p:extLst>
          </p:nvPr>
        </p:nvGraphicFramePr>
        <p:xfrm>
          <a:off x="881910" y="3087982"/>
          <a:ext cx="6616700" cy="1022436"/>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791872">
                  <a:extLst>
                    <a:ext uri="{9D8B030D-6E8A-4147-A177-3AD203B41FA5}">
                      <a16:colId xmlns:a16="http://schemas.microsoft.com/office/drawing/2014/main" val="20001"/>
                    </a:ext>
                  </a:extLst>
                </a:gridCol>
                <a:gridCol w="3578139">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SA4#104</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fr-FR" sz="1400" b="0" kern="1200" dirty="0">
                          <a:solidFill>
                            <a:schemeClr val="dk1"/>
                          </a:solidFill>
                          <a:effectLst/>
                          <a:latin typeface="+mn-lt"/>
                          <a:ea typeface="+mn-ea"/>
                          <a:cs typeface="+mn-cs"/>
                        </a:rPr>
                        <a:t>1 - 5 July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rPr>
                        <a:t>Host: Apple, Venue: Cork, Ireland</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3"/>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SA4#105</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12 - 16 August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EF3, Venue: Ljubljana, Slovenia</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4"/>
                  </a:ext>
                </a:extLst>
              </a:tr>
            </a:tbl>
          </a:graphicData>
        </a:graphic>
      </p:graphicFrame>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5F3FFEE-E608-499B-87F8-80443A905FE5}"/>
              </a:ext>
            </a:extLst>
          </p:cNvPr>
          <p:cNvSpPr txBox="1">
            <a:spLocks noChangeArrowheads="1"/>
          </p:cNvSpPr>
          <p:nvPr/>
        </p:nvSpPr>
        <p:spPr bwMode="auto">
          <a:xfrm>
            <a:off x="552450" y="358774"/>
            <a:ext cx="3717925" cy="599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ABNF	Augmented BNF (Backus-Naur Form)</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AMR	Adaptive Multi Rate (– Narrowband)</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AMR-NB	Adaptive Multi Rate – Narrowband</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AMR-WB	Adaptive Multi Rate – Wideband</a:t>
            </a:r>
          </a:p>
          <a:p>
            <a:pPr marL="714375" indent="-714375">
              <a:lnSpc>
                <a:spcPct val="90000"/>
              </a:lnSpc>
              <a:spcBef>
                <a:spcPts val="100"/>
              </a:spcBef>
              <a:buFontTx/>
              <a:buNone/>
              <a:tabLst>
                <a:tab pos="714375" algn="l"/>
              </a:tabLst>
              <a:defRPr/>
            </a:pPr>
            <a:r>
              <a:rPr lang="en-US" sz="900" dirty="0">
                <a:latin typeface="Arial" panose="020B0604020202020204" pitchFamily="34" charset="0"/>
                <a:cs typeface="Arial" panose="020B0604020202020204" pitchFamily="34" charset="0"/>
              </a:rPr>
              <a:t>API	Application Programming Interface</a:t>
            </a:r>
            <a:endParaRPr lang="en-GB"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APN	Access Point Name</a:t>
            </a:r>
            <a:r>
              <a:rPr lang="en-US" altLang="zh-CN" sz="900" kern="0" dirty="0">
                <a:latin typeface="Arial" panose="020B0604020202020204" pitchFamily="34" charset="0"/>
                <a:cs typeface="Arial" panose="020B0604020202020204" pitchFamily="34" charset="0"/>
              </a:rPr>
              <a:t>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AVC	Advanced Video Coding</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AVP	</a:t>
            </a:r>
            <a:r>
              <a:rPr lang="en-GB" altLang="zh-CN" sz="900" kern="0" dirty="0">
                <a:latin typeface="Arial" panose="020B0604020202020204" pitchFamily="34" charset="0"/>
                <a:cs typeface="Arial" panose="020B0604020202020204" pitchFamily="34" charset="0"/>
              </a:rPr>
              <a:t>Audio-Visual Profile</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AVPF	</a:t>
            </a:r>
            <a:r>
              <a:rPr lang="en-GB" altLang="zh-CN" sz="900" kern="0" dirty="0">
                <a:latin typeface="Arial" panose="020B0604020202020204" pitchFamily="34" charset="0"/>
                <a:cs typeface="Arial" panose="020B0604020202020204" pitchFamily="34" charset="0"/>
              </a:rPr>
              <a:t>Audio-Visual Profile with Feedback </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CEN	Comité Européen de Normalisation (European Committee for Standardization)</a:t>
            </a:r>
          </a:p>
          <a:p>
            <a:pPr marL="714375" indent="-714375">
              <a:lnSpc>
                <a:spcPct val="90000"/>
              </a:lnSpc>
              <a:spcBef>
                <a:spcPts val="100"/>
              </a:spcBef>
              <a:buFont typeface="Wingdings 2" panose="05020102010507070707" pitchFamily="18" charset="2"/>
              <a:buNone/>
              <a:tabLst>
                <a:tab pos="714375" algn="l"/>
              </a:tabLst>
              <a:defRPr/>
            </a:pPr>
            <a:r>
              <a:rPr lang="fi-FI" sz="900" kern="0" dirty="0">
                <a:latin typeface="Arial" panose="020B0604020202020204" pitchFamily="34" charset="0"/>
                <a:cs typeface="Arial" panose="020B0604020202020204" pitchFamily="34" charset="0"/>
              </a:rPr>
              <a:t>CL	Cross-check Laboratory</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CLUE </a:t>
            </a:r>
            <a:r>
              <a:rPr lang="en-GB" sz="900" dirty="0">
                <a:latin typeface="Arial" panose="020B0604020202020204" pitchFamily="34" charset="0"/>
                <a:cs typeface="Arial" panose="020B0604020202020204" pitchFamily="34" charset="0"/>
              </a:rPr>
              <a:t>	ControLling mUltiple streams for tElepresence </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CMR	Codec Mode Request</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CRC	Cyclic Redundancy Check</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CTM 	</a:t>
            </a:r>
            <a:r>
              <a:rPr lang="en-GB" sz="900" kern="0" dirty="0">
                <a:latin typeface="Arial" panose="020B0604020202020204" pitchFamily="34" charset="0"/>
                <a:cs typeface="Arial" panose="020B0604020202020204" pitchFamily="34" charset="0"/>
              </a:rPr>
              <a:t>Cellular Text Telephone Modem</a:t>
            </a:r>
            <a:r>
              <a:rPr lang="en-US" sz="900" kern="0" dirty="0">
                <a:latin typeface="Arial" panose="020B0604020202020204" pitchFamily="34" charset="0"/>
                <a:cs typeface="Arial" panose="020B0604020202020204" pitchFamily="34" charset="0"/>
              </a:rPr>
              <a:t>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DANE	DASH-Aware Network Element</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DASH	Dynamic Adaptive Streaming over HTTP</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DDF	Device Description Framework</a:t>
            </a:r>
            <a:r>
              <a:rPr lang="en-US" altLang="zh-CN" sz="900" kern="0" dirty="0">
                <a:latin typeface="Arial" panose="020B0604020202020204" pitchFamily="34" charset="0"/>
                <a:cs typeface="Arial" panose="020B0604020202020204" pitchFamily="34" charset="0"/>
              </a:rPr>
              <a:t> </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DTMF	Dual-tone multi-frequency </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DTX	Discontinuous Transmission</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ECN	</a:t>
            </a:r>
            <a:r>
              <a:rPr lang="en-GB" altLang="ko-KR" sz="900" kern="0" dirty="0">
                <a:latin typeface="Arial" panose="020B0604020202020204" pitchFamily="34" charset="0"/>
                <a:ea typeface="굴림" pitchFamily="34" charset="-127"/>
                <a:cs typeface="Arial" panose="020B0604020202020204" pitchFamily="34" charset="0"/>
              </a:rPr>
              <a:t>Explicit Congestion Notification</a:t>
            </a:r>
          </a:p>
          <a:p>
            <a:pPr marL="714375" indent="-714375">
              <a:lnSpc>
                <a:spcPct val="90000"/>
              </a:lnSpc>
              <a:spcBef>
                <a:spcPts val="100"/>
              </a:spcBef>
              <a:buFont typeface="Wingdings 2" panose="05020102010507070707" pitchFamily="18" charset="2"/>
              <a:buNone/>
              <a:tabLst>
                <a:tab pos="714375" algn="l"/>
              </a:tabLst>
              <a:defRPr/>
            </a:pPr>
            <a:r>
              <a:rPr lang="en-GB" sz="900" kern="0" dirty="0">
                <a:latin typeface="Arial" panose="020B0604020202020204" pitchFamily="34" charset="0"/>
                <a:cs typeface="Arial" panose="020B0604020202020204" pitchFamily="34" charset="0"/>
              </a:rPr>
              <a:t>eCall	Emergency call from a vehicle, supplemented with a minimum set of emergency related data (MSD)</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EPS	Evolved Packet System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EVS	Enhanced Voice Service</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FB 	</a:t>
            </a:r>
            <a:r>
              <a:rPr lang="en-US" sz="900" dirty="0">
                <a:latin typeface="Arial" panose="020B0604020202020204" pitchFamily="34" charset="0"/>
                <a:cs typeface="Arial" panose="020B0604020202020204" pitchFamily="34" charset="0"/>
              </a:rPr>
              <a:t>Fullband (up to 20 kHz)</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FDT 	File Delivery Table</a:t>
            </a:r>
            <a:endParaRPr lang="en-GB"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FEC	Forward Error Correction</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FER	Frame Erasure Ratio</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FLUTE	File deLivery over Unidirectional Transport</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GAL	Global Analysis Laboratory </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HDR	High Dynamic Range</a:t>
            </a:r>
          </a:p>
          <a:p>
            <a:pPr marL="714375" indent="-714375">
              <a:lnSpc>
                <a:spcPct val="90000"/>
              </a:lnSpc>
              <a:spcBef>
                <a:spcPts val="100"/>
              </a:spcBef>
              <a:buFont typeface="Wingdings 2" panose="05020102010507070707" pitchFamily="18" charset="2"/>
              <a:buNone/>
              <a:tabLst>
                <a:tab pos="714375" algn="l"/>
              </a:tabLst>
              <a:defRPr/>
            </a:pPr>
            <a:r>
              <a:rPr lang="en-GB" sz="900" kern="0" dirty="0">
                <a:latin typeface="Arial" panose="020B0604020202020204" pitchFamily="34" charset="0"/>
                <a:cs typeface="Arial" panose="020B0604020202020204" pitchFamily="34" charset="0"/>
              </a:rPr>
              <a:t>HEVC	High Efficiency Video Coding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HLG	Hybrid Log Gamma</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fi-FI" altLang="zh-CN" sz="900" kern="0" dirty="0">
                <a:latin typeface="Arial" panose="020B0604020202020204" pitchFamily="34" charset="0"/>
                <a:cs typeface="Arial" panose="020B0604020202020204" pitchFamily="34" charset="0"/>
              </a:rPr>
              <a:t>HMD	Head Mounted Display</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HRTF	Head-Related Transfer Function</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HTML5	Hypertext Markup Language version 5</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HTTP	Hypertext Transfer Protocol </a:t>
            </a:r>
          </a:p>
          <a:p>
            <a:pPr marL="714375" indent="-714375">
              <a:lnSpc>
                <a:spcPct val="90000"/>
              </a:lnSpc>
              <a:spcBef>
                <a:spcPts val="100"/>
              </a:spcBef>
              <a:buFont typeface="Wingdings 2" panose="05020102010507070707" pitchFamily="18" charset="2"/>
              <a:buNone/>
              <a:tabLst>
                <a:tab pos="714375" algn="l"/>
              </a:tabLst>
              <a:defRPr/>
            </a:pPr>
            <a:r>
              <a:rPr lang="fi-FI" sz="900" kern="0" dirty="0">
                <a:latin typeface="Arial" panose="020B0604020202020204" pitchFamily="34" charset="0"/>
                <a:cs typeface="Arial" panose="020B0604020202020204" pitchFamily="34" charset="0"/>
              </a:rPr>
              <a:t>HDTV	High Definition Television</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IVS	</a:t>
            </a:r>
            <a:r>
              <a:rPr lang="en-GB" sz="900" kern="0" dirty="0">
                <a:latin typeface="Arial" panose="020B0604020202020204" pitchFamily="34" charset="0"/>
                <a:cs typeface="Arial" panose="020B0604020202020204" pitchFamily="34" charset="0"/>
              </a:rPr>
              <a:t>In Vehicle System, or Improved Video Service</a:t>
            </a:r>
          </a:p>
          <a:p>
            <a:pPr marL="714375" indent="-714375" eaLnBrk="1" hangingPunct="1">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cs typeface="Arial" panose="020B0604020202020204" pitchFamily="34" charset="0"/>
              </a:rPr>
              <a:t>JBM 	Jitter Buffer Management </a:t>
            </a:r>
          </a:p>
          <a:p>
            <a:pPr marL="714375" indent="-714375" eaLnBrk="1" hangingPunct="1">
              <a:lnSpc>
                <a:spcPct val="90000"/>
              </a:lnSpc>
              <a:spcBef>
                <a:spcPts val="100"/>
              </a:spcBef>
              <a:buFont typeface="Wingdings 2" panose="05020102010507070707" pitchFamily="18" charset="2"/>
              <a:buNone/>
              <a:tabLst>
                <a:tab pos="714375" algn="l"/>
              </a:tabLst>
              <a:defRPr/>
            </a:pPr>
            <a:r>
              <a:rPr lang="en-GB" altLang="ja-JP" sz="900" dirty="0">
                <a:latin typeface="Arial" panose="020B0604020202020204" pitchFamily="34" charset="0"/>
                <a:cs typeface="Arial" panose="020B0604020202020204" pitchFamily="34" charset="0"/>
              </a:rPr>
              <a:t>LL	Listening Laboratory</a:t>
            </a:r>
          </a:p>
          <a:p>
            <a:pPr marL="714375" indent="-714375">
              <a:lnSpc>
                <a:spcPct val="90000"/>
              </a:lnSpc>
              <a:spcBef>
                <a:spcPts val="100"/>
              </a:spcBef>
              <a:buFont typeface="Wingdings 2" panose="05020102010507070707" pitchFamily="18" charset="2"/>
              <a:buNone/>
              <a:tabLst>
                <a:tab pos="714375" algn="l"/>
              </a:tabLst>
              <a:defRPr/>
            </a:pPr>
            <a:endParaRPr lang="en-US" sz="900" kern="0" dirty="0">
              <a:latin typeface="Arial" panose="020B0604020202020204" pitchFamily="34" charset="0"/>
              <a:cs typeface="Arial" panose="020B0604020202020204" pitchFamily="34" charset="0"/>
            </a:endParaRPr>
          </a:p>
          <a:p>
            <a:pPr marL="1028700" indent="-1028700">
              <a:lnSpc>
                <a:spcPct val="80000"/>
              </a:lnSpc>
              <a:spcBef>
                <a:spcPct val="0"/>
              </a:spcBef>
              <a:buFont typeface="Wingdings 2" panose="05020102010507070707" pitchFamily="18" charset="2"/>
              <a:buNone/>
              <a:defRPr/>
            </a:pPr>
            <a:endParaRPr lang="en-GB" sz="900" kern="0" dirty="0">
              <a:latin typeface="Arial" panose="020B0604020202020204" pitchFamily="34" charset="0"/>
              <a:cs typeface="Arial" panose="020B0604020202020204" pitchFamily="34" charset="0"/>
            </a:endParaRPr>
          </a:p>
        </p:txBody>
      </p:sp>
      <p:sp>
        <p:nvSpPr>
          <p:cNvPr id="5" name="Rectangle 6">
            <a:extLst>
              <a:ext uri="{FF2B5EF4-FFF2-40B4-BE49-F238E27FC236}">
                <a16:creationId xmlns:a16="http://schemas.microsoft.com/office/drawing/2014/main" id="{19F7C850-81CF-4BC2-92A6-D3C413C65B88}"/>
              </a:ext>
            </a:extLst>
          </p:cNvPr>
          <p:cNvSpPr>
            <a:spLocks noChangeArrowheads="1"/>
          </p:cNvSpPr>
          <p:nvPr/>
        </p:nvSpPr>
        <p:spPr bwMode="auto">
          <a:xfrm>
            <a:off x="4270375" y="1855432"/>
            <a:ext cx="4340225" cy="4500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809625" indent="-809625">
              <a:spcBef>
                <a:spcPct val="20000"/>
              </a:spcBef>
              <a:buBlip>
                <a:blip r:embed="rId2"/>
              </a:buBlip>
              <a:tabLst>
                <a:tab pos="80962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80962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80962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809625"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80962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9pPr>
          </a:lstStyle>
          <a:p>
            <a:pPr marL="714375" indent="-714375">
              <a:lnSpc>
                <a:spcPct val="90000"/>
              </a:lnSpc>
              <a:spcBef>
                <a:spcPts val="100"/>
              </a:spcBef>
              <a:buFontTx/>
              <a:buNone/>
              <a:tabLst>
                <a:tab pos="714375" algn="l"/>
              </a:tabLst>
              <a:defRPr/>
            </a:pPr>
            <a:r>
              <a:rPr lang="fi-FI" altLang="en-US" sz="900" dirty="0">
                <a:latin typeface="Arial" panose="020B0604020202020204" pitchFamily="34" charset="0"/>
                <a:ea typeface="MS PGothic" panose="020B0600070205080204" pitchFamily="34" charset="-128"/>
              </a:rPr>
              <a:t>PD	Permanent Document. These are used in SA4 </a:t>
            </a:r>
            <a:r>
              <a:rPr lang="en-US" altLang="en-US" sz="900" dirty="0">
                <a:latin typeface="Arial" panose="020B0604020202020204" pitchFamily="34" charset="0"/>
                <a:ea typeface="MS PGothic" panose="020B0600070205080204" pitchFamily="34" charset="-128"/>
              </a:rPr>
              <a:t>to collect key agreements along the work. They are provided as Tdocs with PD version number associated (in the Tdoc Title with v. 1.0 indicating finalized document) and editor appointed.</a:t>
            </a:r>
            <a:endParaRPr lang="fi-FI"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PSAP	</a:t>
            </a:r>
            <a:r>
              <a:rPr lang="en-GB" altLang="en-US" sz="900" dirty="0">
                <a:latin typeface="Arial" panose="020B0604020202020204" pitchFamily="34" charset="0"/>
                <a:ea typeface="MS PGothic" panose="020B0600070205080204" pitchFamily="34" charset="-128"/>
              </a:rPr>
              <a:t>Public Service Answering Point</a:t>
            </a:r>
            <a:r>
              <a:rPr lang="en-US" altLang="en-US" sz="900" dirty="0">
                <a:latin typeface="Arial" panose="020B0604020202020204" pitchFamily="34" charset="0"/>
                <a:ea typeface="MS PGothic" panose="020B0600070205080204" pitchFamily="34" charset="-128"/>
              </a:rPr>
              <a:t> </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PSNR	Peak Signal-to-Noise Ratio</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PSS  	</a:t>
            </a:r>
            <a:r>
              <a:rPr lang="en-GB" altLang="en-US" sz="900" dirty="0">
                <a:latin typeface="Arial" panose="020B0604020202020204" pitchFamily="34" charset="0"/>
                <a:ea typeface="MS PGothic" panose="020B0600070205080204" pitchFamily="34" charset="-128"/>
              </a:rPr>
              <a:t>Packet Switched Streaming </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QCI	QoS Class Identifier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QoE	Quality of Experience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QoS	Quality of Service</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RFR               Receive Frequency Response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RLR               Receive Loudness Rating</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RTCP	Real-time Transport Control Protocol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RTP	Real-time Transport Protocol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RTSP	Real Time Streaming Protocol </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SAND	</a:t>
            </a:r>
            <a:r>
              <a:rPr lang="en-US" sz="900" dirty="0">
                <a:latin typeface="Arial" panose="020B0604020202020204" pitchFamily="34" charset="0"/>
              </a:rPr>
              <a:t>Server and Network Assisted DASH</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SDP	Session Description Protocol </a:t>
            </a:r>
            <a:endParaRPr lang="en-US" altLang="zh-CN" sz="900" kern="0" dirty="0">
              <a:latin typeface="Arial" panose="020B0604020202020204" pitchFamily="34" charset="0"/>
            </a:endParaRPr>
          </a:p>
          <a:p>
            <a:pPr marL="714375" indent="-714375">
              <a:lnSpc>
                <a:spcPct val="90000"/>
              </a:lnSpc>
              <a:spcBef>
                <a:spcPts val="100"/>
              </a:spcBef>
              <a:buFontTx/>
              <a:buNone/>
              <a:tabLst>
                <a:tab pos="714375" algn="l"/>
              </a:tabLst>
              <a:defRPr/>
            </a:pPr>
            <a:r>
              <a:rPr lang="fi-FI" sz="900" kern="0" dirty="0">
                <a:latin typeface="Arial" panose="020B0604020202020204" pitchFamily="34" charset="0"/>
              </a:rPr>
              <a:t>SDTV	Standard Definition Television</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SID	</a:t>
            </a:r>
            <a:r>
              <a:rPr lang="en-GB" altLang="en-US" sz="900" u="sng" dirty="0">
                <a:latin typeface="Arial" panose="020B0604020202020204" pitchFamily="34" charset="0"/>
                <a:ea typeface="MS PGothic" panose="020B0600070205080204" pitchFamily="34" charset="-128"/>
              </a:rPr>
              <a:t>Si</a:t>
            </a:r>
            <a:r>
              <a:rPr lang="en-GB" altLang="en-US" sz="900" dirty="0">
                <a:latin typeface="Arial" panose="020B0604020202020204" pitchFamily="34" charset="0"/>
                <a:ea typeface="MS PGothic" panose="020B0600070205080204" pitchFamily="34" charset="-128"/>
              </a:rPr>
              <a:t>lence </a:t>
            </a:r>
            <a:r>
              <a:rPr lang="en-GB" altLang="en-US" sz="900" u="sng" dirty="0">
                <a:latin typeface="Arial" panose="020B0604020202020204" pitchFamily="34" charset="0"/>
                <a:ea typeface="MS PGothic" panose="020B0600070205080204" pitchFamily="34" charset="-128"/>
              </a:rPr>
              <a:t>D</a:t>
            </a:r>
            <a:r>
              <a:rPr lang="en-GB" altLang="en-US" sz="900" dirty="0">
                <a:latin typeface="Arial" panose="020B0604020202020204" pitchFamily="34" charset="0"/>
                <a:ea typeface="MS PGothic" panose="020B0600070205080204" pitchFamily="34" charset="-128"/>
              </a:rPr>
              <a:t>escriptor</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SQ	Speech Quality (SA4 SWG)</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SRVCC	</a:t>
            </a:r>
            <a:r>
              <a:rPr lang="en-GB" sz="900" dirty="0">
                <a:latin typeface="Arial" panose="020B0604020202020204" pitchFamily="34" charset="0"/>
              </a:rPr>
              <a:t>Single Radio – Voice Call Continuity</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STMR	</a:t>
            </a:r>
            <a:r>
              <a:rPr lang="en-GB" altLang="en-US" sz="900" dirty="0">
                <a:latin typeface="Arial" panose="020B0604020202020204" pitchFamily="34" charset="0"/>
                <a:ea typeface="MS PGothic" panose="020B0600070205080204" pitchFamily="34" charset="-128"/>
              </a:rPr>
              <a:t>Sidetone Masking Rating </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SVG	Scalable Vector Graphics </a:t>
            </a:r>
            <a:endParaRPr lang="en-GB"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ja-JP" sz="900" dirty="0">
                <a:latin typeface="Arial" panose="020B0604020202020204" pitchFamily="34" charset="0"/>
              </a:rPr>
              <a:t>SWB	</a:t>
            </a:r>
            <a:r>
              <a:rPr lang="en-US" altLang="en-US" sz="900" dirty="0">
                <a:latin typeface="Arial" panose="020B0604020202020204" pitchFamily="34" charset="0"/>
                <a:ea typeface="MS PGothic" panose="020B0600070205080204" pitchFamily="34" charset="-128"/>
              </a:rPr>
              <a:t>Super Wideband (up to 16 kHz)</a:t>
            </a:r>
          </a:p>
          <a:p>
            <a:pPr marL="714375" indent="-714375">
              <a:lnSpc>
                <a:spcPct val="90000"/>
              </a:lnSpc>
              <a:spcBef>
                <a:spcPts val="100"/>
              </a:spcBef>
              <a:buFont typeface="Wingdings 2" panose="05020102010507070707" pitchFamily="18" charset="2"/>
              <a:buNone/>
              <a:tabLst>
                <a:tab pos="714375" algn="l"/>
              </a:tabLst>
              <a:defRPr/>
            </a:pPr>
            <a:r>
              <a:rPr lang="en-US" altLang="ja-JP" sz="900" dirty="0">
                <a:latin typeface="Arial" panose="020B0604020202020204" pitchFamily="34" charset="0"/>
              </a:rPr>
              <a:t>TFO 	</a:t>
            </a:r>
            <a:r>
              <a:rPr lang="en-US" altLang="en-US" sz="900" dirty="0">
                <a:latin typeface="Arial" panose="020B0604020202020204" pitchFamily="34" charset="0"/>
                <a:ea typeface="MS PGothic" panose="020B0600070205080204" pitchFamily="34" charset="-128"/>
              </a:rPr>
              <a:t>Tandem Free Operation</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TMMBR	Temporary Maximum Media Bit-rate Request</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UAProf	User Agent Profile </a:t>
            </a:r>
            <a:endParaRPr lang="en-GB"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VR	Virtual Reality</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WB	</a:t>
            </a:r>
            <a:r>
              <a:rPr lang="en-US" altLang="en-US" sz="900" dirty="0">
                <a:latin typeface="Arial" panose="020B0604020202020204" pitchFamily="34" charset="0"/>
                <a:ea typeface="MS PGothic" panose="020B0600070205080204" pitchFamily="34" charset="-128"/>
              </a:rPr>
              <a:t>Wideband (up to 8 kHz</a:t>
            </a:r>
            <a:r>
              <a:rPr lang="en-GB" altLang="ja-JP" sz="900" dirty="0">
                <a:latin typeface="Arial" panose="020B0604020202020204" pitchFamily="34" charset="0"/>
              </a:rPr>
              <a:t>)</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XML	eXtensible </a:t>
            </a:r>
            <a:r>
              <a:rPr lang="en-GB" altLang="en-US" sz="900" dirty="0" err="1">
                <a:latin typeface="Arial" panose="020B0604020202020204" pitchFamily="34" charset="0"/>
                <a:ea typeface="MS PGothic" panose="020B0600070205080204" pitchFamily="34" charset="-128"/>
              </a:rPr>
              <a:t>Markup</a:t>
            </a:r>
            <a:r>
              <a:rPr lang="en-GB" altLang="en-US" sz="900" dirty="0">
                <a:latin typeface="Arial" panose="020B0604020202020204" pitchFamily="34" charset="0"/>
                <a:ea typeface="MS PGothic" panose="020B0600070205080204" pitchFamily="34" charset="-128"/>
              </a:rPr>
              <a:t> Language</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XR	</a:t>
            </a:r>
            <a:r>
              <a:rPr lang="en-GB" altLang="en-US" sz="900" dirty="0" err="1">
                <a:latin typeface="Arial" panose="020B0604020202020204" pitchFamily="34" charset="0"/>
                <a:ea typeface="MS PGothic" panose="020B0600070205080204" pitchFamily="34" charset="-128"/>
              </a:rPr>
              <a:t>eXtended</a:t>
            </a:r>
            <a:r>
              <a:rPr lang="en-GB" altLang="en-US" sz="900" dirty="0">
                <a:latin typeface="Arial" panose="020B0604020202020204" pitchFamily="34" charset="0"/>
                <a:ea typeface="MS PGothic" panose="020B0600070205080204" pitchFamily="34" charset="-128"/>
              </a:rPr>
              <a:t> Reality</a:t>
            </a:r>
          </a:p>
        </p:txBody>
      </p:sp>
      <p:sp>
        <p:nvSpPr>
          <p:cNvPr id="51204" name="Rectangle 6">
            <a:extLst>
              <a:ext uri="{FF2B5EF4-FFF2-40B4-BE49-F238E27FC236}">
                <a16:creationId xmlns:a16="http://schemas.microsoft.com/office/drawing/2014/main" id="{5AF191A8-D855-4177-83E2-B3D9558CDC64}"/>
              </a:ext>
            </a:extLst>
          </p:cNvPr>
          <p:cNvSpPr>
            <a:spLocks noChangeArrowheads="1"/>
          </p:cNvSpPr>
          <p:nvPr/>
        </p:nvSpPr>
        <p:spPr bwMode="auto">
          <a:xfrm>
            <a:off x="4270375" y="368300"/>
            <a:ext cx="3435350" cy="2383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714375" indent="-714375">
              <a:spcBef>
                <a:spcPct val="20000"/>
              </a:spcBef>
              <a:buBlip>
                <a:blip r:embed="rId2"/>
              </a:buBlip>
              <a:tabLst>
                <a:tab pos="71437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71437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71437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714375"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71437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9pPr>
          </a:lstStyle>
          <a:p>
            <a:pPr eaLnBrk="1" hangingPunct="1">
              <a:lnSpc>
                <a:spcPct val="90000"/>
              </a:lnSpc>
              <a:spcBef>
                <a:spcPts val="100"/>
              </a:spcBef>
              <a:buFont typeface="Wingdings 2" panose="05020102010507070707" pitchFamily="18" charset="2"/>
              <a:buNone/>
            </a:pPr>
            <a:r>
              <a:rPr lang="en-GB" altLang="ja-JP" sz="900" dirty="0">
                <a:latin typeface="Arial" panose="020B0604020202020204" pitchFamily="34" charset="0"/>
              </a:rPr>
              <a:t>MANOVA	</a:t>
            </a:r>
            <a:r>
              <a:rPr lang="en-GB" altLang="ja-JP" sz="900" u="sng" dirty="0">
                <a:latin typeface="Arial" panose="020B0604020202020204" pitchFamily="34" charset="0"/>
              </a:rPr>
              <a:t>M</a:t>
            </a:r>
            <a:r>
              <a:rPr lang="en-GB" altLang="ja-JP" sz="900" dirty="0">
                <a:latin typeface="Arial" panose="020B0604020202020204" pitchFamily="34" charset="0"/>
              </a:rPr>
              <a:t>ultivariate </a:t>
            </a:r>
            <a:r>
              <a:rPr lang="en-GB" altLang="ja-JP" sz="900" u="sng" dirty="0">
                <a:latin typeface="Arial" panose="020B0604020202020204" pitchFamily="34" charset="0"/>
              </a:rPr>
              <a:t>An</a:t>
            </a:r>
            <a:r>
              <a:rPr lang="en-GB" altLang="ja-JP" sz="900" dirty="0">
                <a:latin typeface="Arial" panose="020B0604020202020204" pitchFamily="34" charset="0"/>
              </a:rPr>
              <a:t>alysis </a:t>
            </a:r>
            <a:r>
              <a:rPr lang="en-GB" altLang="ja-JP" sz="900" u="sng" dirty="0">
                <a:latin typeface="Arial" panose="020B0604020202020204" pitchFamily="34" charset="0"/>
              </a:rPr>
              <a:t>o</a:t>
            </a:r>
            <a:r>
              <a:rPr lang="en-GB" altLang="ja-JP" sz="900" dirty="0">
                <a:latin typeface="Arial" panose="020B0604020202020204" pitchFamily="34" charset="0"/>
              </a:rPr>
              <a:t>f </a:t>
            </a:r>
            <a:r>
              <a:rPr lang="en-GB" altLang="ja-JP" sz="900" u="sng" dirty="0">
                <a:latin typeface="Arial" panose="020B0604020202020204" pitchFamily="34" charset="0"/>
              </a:rPr>
              <a:t>Va</a:t>
            </a:r>
            <a:r>
              <a:rPr lang="en-GB" altLang="ja-JP" sz="900" dirty="0">
                <a:latin typeface="Arial" panose="020B0604020202020204" pitchFamily="34" charset="0"/>
              </a:rPr>
              <a:t>riance </a:t>
            </a:r>
            <a:endParaRPr lang="en-GB" altLang="en-US" sz="900" dirty="0">
              <a:latin typeface="Arial" panose="020B0604020202020204" pitchFamily="34" charset="0"/>
              <a:ea typeface="MS PGothic" panose="020B0600070205080204" pitchFamily="34" charset="-128"/>
            </a:endParaRPr>
          </a:p>
          <a:p>
            <a:pPr>
              <a:lnSpc>
                <a:spcPct val="90000"/>
              </a:lnSpc>
              <a:spcBef>
                <a:spcPts val="100"/>
              </a:spcBef>
              <a:buFont typeface="Wingdings 2" panose="05020102010507070707" pitchFamily="18" charset="2"/>
              <a:buNone/>
            </a:pPr>
            <a:r>
              <a:rPr lang="en-GB" altLang="en-US" sz="900" dirty="0">
                <a:latin typeface="Arial" panose="020B0604020202020204" pitchFamily="34" charset="0"/>
                <a:ea typeface="MS PGothic" panose="020B0600070205080204" pitchFamily="34" charset="-128"/>
              </a:rPr>
              <a:t>MBS	Multicast-Broadcast-Streaming (SA4 SWG)</a:t>
            </a:r>
          </a:p>
          <a:p>
            <a:pPr>
              <a:lnSpc>
                <a:spcPct val="90000"/>
              </a:lnSpc>
              <a:spcBef>
                <a:spcPts val="100"/>
              </a:spcBef>
              <a:buFont typeface="Wingdings 2" panose="05020102010507070707" pitchFamily="18" charset="2"/>
              <a:buNone/>
            </a:pPr>
            <a:r>
              <a:rPr lang="fi-FI" altLang="en-US" sz="900" dirty="0">
                <a:latin typeface="Arial" panose="020B0604020202020204" pitchFamily="34" charset="0"/>
                <a:ea typeface="MS PGothic" panose="020B0600070205080204" pitchFamily="34" charset="-128"/>
              </a:rPr>
              <a:t>MCPTT	</a:t>
            </a:r>
            <a:r>
              <a:rPr lang="en-GB" altLang="en-US" sz="900" dirty="0">
                <a:latin typeface="Arial" panose="020B0604020202020204" pitchFamily="34" charset="0"/>
                <a:ea typeface="MS PGothic" panose="020B0600070205080204" pitchFamily="34" charset="-128"/>
              </a:rPr>
              <a:t>Mission Critical Push To Talk over LTE</a:t>
            </a:r>
          </a:p>
          <a:p>
            <a:pPr>
              <a:lnSpc>
                <a:spcPct val="90000"/>
              </a:lnSpc>
              <a:spcBef>
                <a:spcPts val="100"/>
              </a:spcBef>
              <a:buFont typeface="Wingdings 2" panose="05020102010507070707" pitchFamily="18" charset="2"/>
              <a:buNone/>
            </a:pPr>
            <a:r>
              <a:rPr lang="en-GB" altLang="en-US" sz="900" dirty="0">
                <a:latin typeface="Arial" panose="020B0604020202020204" pitchFamily="34" charset="0"/>
                <a:ea typeface="MS PGothic" panose="020B0600070205080204" pitchFamily="34" charset="-128"/>
              </a:rPr>
              <a:t>MPD	Media Presentation Description </a:t>
            </a:r>
          </a:p>
          <a:p>
            <a:pPr>
              <a:lnSpc>
                <a:spcPct val="90000"/>
              </a:lnSpc>
              <a:spcBef>
                <a:spcPts val="100"/>
              </a:spcBef>
              <a:buFont typeface="Wingdings 2" panose="05020102010507070707" pitchFamily="18" charset="2"/>
              <a:buNone/>
            </a:pPr>
            <a:r>
              <a:rPr lang="en-US" altLang="en-US" sz="900" dirty="0">
                <a:latin typeface="Arial" panose="020B0604020202020204" pitchFamily="34" charset="0"/>
                <a:ea typeface="MS PGothic" panose="020B0600070205080204" pitchFamily="34" charset="-128"/>
              </a:rPr>
              <a:t>MPEG	Moving Picture Experts Group (of ISO/IEC)</a:t>
            </a:r>
            <a:endParaRPr lang="en-GB" altLang="en-US" sz="900" dirty="0">
              <a:latin typeface="Arial" panose="020B0604020202020204" pitchFamily="34" charset="0"/>
              <a:ea typeface="MS PGothic" panose="020B0600070205080204" pitchFamily="34" charset="-128"/>
            </a:endParaRPr>
          </a:p>
          <a:p>
            <a:pPr>
              <a:lnSpc>
                <a:spcPct val="90000"/>
              </a:lnSpc>
              <a:spcBef>
                <a:spcPts val="100"/>
              </a:spcBef>
              <a:buFont typeface="Wingdings 2" panose="05020102010507070707" pitchFamily="18" charset="2"/>
              <a:buNone/>
            </a:pPr>
            <a:r>
              <a:rPr lang="en-GB" altLang="en-US" sz="900" dirty="0">
                <a:latin typeface="Arial" panose="020B0604020202020204" pitchFamily="34" charset="0"/>
                <a:ea typeface="MS PGothic" panose="020B0600070205080204" pitchFamily="34" charset="-128"/>
              </a:rPr>
              <a:t>MRF/MCU      Multimedia Resource Function / Multi Conference Unit</a:t>
            </a:r>
          </a:p>
          <a:p>
            <a:pPr>
              <a:lnSpc>
                <a:spcPct val="90000"/>
              </a:lnSpc>
              <a:spcBef>
                <a:spcPts val="100"/>
              </a:spcBef>
              <a:buFont typeface="Wingdings 2" panose="05020102010507070707" pitchFamily="18" charset="2"/>
              <a:buNone/>
            </a:pPr>
            <a:r>
              <a:rPr lang="en-GB" altLang="en-US" sz="900" dirty="0">
                <a:latin typeface="Arial" panose="020B0604020202020204" pitchFamily="34" charset="0"/>
                <a:ea typeface="MS PGothic" panose="020B0600070205080204" pitchFamily="34" charset="-128"/>
              </a:rPr>
              <a:t>MSD	Minimum Set of Data</a:t>
            </a:r>
            <a:r>
              <a:rPr lang="en-US" altLang="en-US" sz="900" dirty="0">
                <a:latin typeface="Arial" panose="020B0604020202020204" pitchFamily="34" charset="0"/>
                <a:ea typeface="MS PGothic" panose="020B0600070205080204" pitchFamily="34" charset="-128"/>
              </a:rPr>
              <a:t> </a:t>
            </a:r>
          </a:p>
          <a:p>
            <a:pPr>
              <a:lnSpc>
                <a:spcPct val="90000"/>
              </a:lnSpc>
              <a:spcBef>
                <a:spcPts val="100"/>
              </a:spcBef>
              <a:buFont typeface="Wingdings 2" panose="05020102010507070707" pitchFamily="18" charset="2"/>
              <a:buNone/>
            </a:pPr>
            <a:r>
              <a:rPr lang="en-GB" altLang="en-US" sz="900" dirty="0">
                <a:latin typeface="Arial" panose="020B0604020202020204" pitchFamily="34" charset="0"/>
                <a:ea typeface="MS PGothic" panose="020B0600070205080204" pitchFamily="34" charset="-128"/>
              </a:rPr>
              <a:t>MTSI	Multimedia Telephony</a:t>
            </a:r>
            <a:r>
              <a:rPr lang="en-US" altLang="en-US" sz="900" dirty="0">
                <a:latin typeface="Arial" panose="020B0604020202020204" pitchFamily="34" charset="0"/>
                <a:ea typeface="MS PGothic" panose="020B0600070205080204" pitchFamily="34" charset="-128"/>
              </a:rPr>
              <a:t> Service for IMS </a:t>
            </a:r>
          </a:p>
          <a:p>
            <a:pPr>
              <a:lnSpc>
                <a:spcPct val="90000"/>
              </a:lnSpc>
              <a:spcBef>
                <a:spcPts val="100"/>
              </a:spcBef>
              <a:buFont typeface="Wingdings 2" panose="05020102010507070707" pitchFamily="18" charset="2"/>
              <a:buNone/>
            </a:pPr>
            <a:r>
              <a:rPr lang="en-GB" altLang="en-US" sz="900" dirty="0">
                <a:latin typeface="Arial" panose="020B0604020202020204" pitchFamily="34" charset="0"/>
                <a:ea typeface="MS PGothic" panose="020B0600070205080204" pitchFamily="34" charset="-128"/>
              </a:rPr>
              <a:t>MVC	Multi-view Video Coding</a:t>
            </a:r>
            <a:endParaRPr lang="en-US" altLang="en-US" sz="900" dirty="0">
              <a:latin typeface="Arial" panose="020B0604020202020204" pitchFamily="34" charset="0"/>
              <a:ea typeface="MS PGothic" panose="020B0600070205080204" pitchFamily="34" charset="-128"/>
            </a:endParaRPr>
          </a:p>
          <a:p>
            <a:pPr>
              <a:lnSpc>
                <a:spcPct val="90000"/>
              </a:lnSpc>
              <a:spcBef>
                <a:spcPts val="100"/>
              </a:spcBef>
              <a:buFontTx/>
              <a:buNone/>
            </a:pPr>
            <a:r>
              <a:rPr lang="fi-FI" altLang="en-US" sz="900" dirty="0">
                <a:latin typeface="Arial" panose="020B0604020202020204" pitchFamily="34" charset="0"/>
                <a:ea typeface="MS PGothic" panose="020B0600070205080204" pitchFamily="34" charset="-128"/>
              </a:rPr>
              <a:t>NB	</a:t>
            </a:r>
            <a:r>
              <a:rPr lang="en-US" altLang="en-US" sz="900" dirty="0">
                <a:latin typeface="Arial" panose="020B0604020202020204" pitchFamily="34" charset="0"/>
                <a:ea typeface="MS PGothic" panose="020B0600070205080204" pitchFamily="34" charset="-128"/>
              </a:rPr>
              <a:t>Narrowband (up to 4 kHz)</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6"/>
            <a:ext cx="8390230" cy="5017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85000"/>
              </a:lnSpc>
              <a:spcBef>
                <a:spcPts val="3000"/>
              </a:spcBef>
            </a:pPr>
            <a:r>
              <a:rPr lang="en-GB" altLang="en-US" sz="2000" dirty="0"/>
              <a:t>SWG conference calls </a:t>
            </a:r>
            <a:r>
              <a:rPr lang="en-GB" altLang="en-US" sz="1800" dirty="0"/>
              <a:t>(2 hours each)</a:t>
            </a:r>
            <a:endParaRPr lang="en-GB" altLang="en-US" sz="2000" dirty="0"/>
          </a:p>
          <a:p>
            <a:pPr lvl="1">
              <a:lnSpc>
                <a:spcPct val="90000"/>
              </a:lnSpc>
              <a:spcBef>
                <a:spcPts val="200"/>
              </a:spcBef>
            </a:pPr>
            <a:r>
              <a:rPr lang="en-GB" altLang="fr-FR" sz="1800" dirty="0"/>
              <a:t>3GPP SA4 telco on </a:t>
            </a:r>
            <a:r>
              <a:rPr lang="en-GB" altLang="fr-FR" sz="1800" dirty="0" err="1"/>
              <a:t>FS_AnTEM</a:t>
            </a:r>
            <a:r>
              <a:rPr lang="en-GB" altLang="fr-FR" sz="1800" dirty="0"/>
              <a:t> 		17SEP</a:t>
            </a:r>
          </a:p>
          <a:p>
            <a:pPr lvl="1">
              <a:lnSpc>
                <a:spcPct val="90000"/>
              </a:lnSpc>
              <a:spcBef>
                <a:spcPts val="200"/>
              </a:spcBef>
            </a:pPr>
            <a:r>
              <a:rPr lang="en-GB" altLang="fr-FR" sz="1800" dirty="0"/>
              <a:t>3GPP SA4 telco on ATIAS		19SEP</a:t>
            </a:r>
          </a:p>
          <a:p>
            <a:pPr lvl="1">
              <a:lnSpc>
                <a:spcPct val="90000"/>
              </a:lnSpc>
              <a:spcBef>
                <a:spcPts val="200"/>
              </a:spcBef>
            </a:pPr>
            <a:r>
              <a:rPr lang="en-GB" altLang="fr-FR" sz="1800" dirty="0"/>
              <a:t>3GPP SA4 telco on FS_5GXR 		19SEP</a:t>
            </a:r>
          </a:p>
          <a:p>
            <a:pPr lvl="1">
              <a:lnSpc>
                <a:spcPct val="90000"/>
              </a:lnSpc>
              <a:spcBef>
                <a:spcPts val="200"/>
              </a:spcBef>
            </a:pPr>
            <a:r>
              <a:rPr lang="en-GB" altLang="fr-FR" sz="1800" dirty="0"/>
              <a:t>3GPP SA4 telco on </a:t>
            </a:r>
            <a:r>
              <a:rPr lang="en-GB" altLang="fr-FR" sz="1800" dirty="0" err="1"/>
              <a:t>FS_TyTrac</a:t>
            </a:r>
            <a:r>
              <a:rPr lang="en-GB" altLang="fr-FR" sz="1800" dirty="0"/>
              <a:t>		23SEP</a:t>
            </a:r>
          </a:p>
          <a:p>
            <a:pPr lvl="1">
              <a:lnSpc>
                <a:spcPct val="90000"/>
              </a:lnSpc>
              <a:spcBef>
                <a:spcPts val="200"/>
              </a:spcBef>
            </a:pPr>
            <a:r>
              <a:rPr lang="en-GB" altLang="fr-FR" sz="1800" dirty="0"/>
              <a:t>3GPP SA4 telco on 5GMSA&amp;5GMS3	25SEP</a:t>
            </a:r>
          </a:p>
          <a:p>
            <a:pPr lvl="1">
              <a:lnSpc>
                <a:spcPct val="90000"/>
              </a:lnSpc>
              <a:spcBef>
                <a:spcPts val="200"/>
              </a:spcBef>
            </a:pPr>
            <a:r>
              <a:rPr lang="en-GB" altLang="fr-FR" sz="1800" dirty="0"/>
              <a:t>3GPP SA4 telco on EVS_FCNBE 		26SEP</a:t>
            </a:r>
          </a:p>
          <a:p>
            <a:pPr lvl="1">
              <a:lnSpc>
                <a:spcPct val="90000"/>
              </a:lnSpc>
              <a:spcBef>
                <a:spcPts val="200"/>
              </a:spcBef>
            </a:pPr>
            <a:r>
              <a:rPr lang="en-GB" altLang="fr-FR" sz="1800" dirty="0"/>
              <a:t>3GPP SA4 telco on IVAS 		27SEP</a:t>
            </a:r>
          </a:p>
          <a:p>
            <a:pPr lvl="1">
              <a:lnSpc>
                <a:spcPct val="90000"/>
              </a:lnSpc>
              <a:spcBef>
                <a:spcPts val="200"/>
              </a:spcBef>
            </a:pPr>
            <a:r>
              <a:rPr lang="en-GB" altLang="fr-FR" sz="1800" dirty="0"/>
              <a:t>3GPP SA4 telco on E_FLUS 		1OCT</a:t>
            </a:r>
          </a:p>
          <a:p>
            <a:pPr lvl="1">
              <a:lnSpc>
                <a:spcPct val="90000"/>
              </a:lnSpc>
              <a:spcBef>
                <a:spcPts val="200"/>
              </a:spcBef>
            </a:pPr>
            <a:r>
              <a:rPr lang="en-GB" altLang="fr-FR" sz="1800" dirty="0"/>
              <a:t>3GPP SA4 telco on </a:t>
            </a:r>
            <a:r>
              <a:rPr lang="en-GB" altLang="fr-FR" sz="1800" dirty="0" err="1"/>
              <a:t>VRQoE</a:t>
            </a:r>
            <a:r>
              <a:rPr lang="en-GB" altLang="fr-FR" sz="1800" dirty="0"/>
              <a:t> 		1OCT</a:t>
            </a:r>
          </a:p>
          <a:p>
            <a:pPr lvl="1">
              <a:lnSpc>
                <a:spcPct val="90000"/>
              </a:lnSpc>
              <a:spcBef>
                <a:spcPts val="200"/>
              </a:spcBef>
            </a:pPr>
            <a:r>
              <a:rPr lang="en-GB" altLang="fr-FR" sz="1800" dirty="0"/>
              <a:t>3GPP SA4 telco on 5GMSA&amp;5GMS3	9OCT</a:t>
            </a:r>
          </a:p>
          <a:p>
            <a:pPr>
              <a:lnSpc>
                <a:spcPct val="90000"/>
              </a:lnSpc>
              <a:spcBef>
                <a:spcPts val="200"/>
              </a:spcBef>
            </a:pPr>
            <a:r>
              <a:rPr lang="en-GB" altLang="en-US" sz="2000" dirty="0"/>
              <a:t>3GPP SA4 Ad hoc meetings AH meeting</a:t>
            </a:r>
          </a:p>
          <a:p>
            <a:pPr lvl="1">
              <a:lnSpc>
                <a:spcPct val="90000"/>
              </a:lnSpc>
              <a:spcBef>
                <a:spcPts val="200"/>
              </a:spcBef>
            </a:pPr>
            <a:r>
              <a:rPr lang="en-GB" altLang="en-US" sz="1800" dirty="0"/>
              <a:t>3GPP SA WG4 EVS Ad-hoc on IVAS (20 October 2019, Host: Samsung Electronics Co., Ltd, Venue: Busan, Korea).</a:t>
            </a:r>
          </a:p>
          <a:p>
            <a:pPr lvl="1">
              <a:lnSpc>
                <a:spcPct val="90000"/>
              </a:lnSpc>
              <a:spcBef>
                <a:spcPts val="200"/>
              </a:spcBef>
            </a:pPr>
            <a:r>
              <a:rPr lang="en-GB" altLang="en-US" sz="1800" dirty="0"/>
              <a:t>3GPP SA4 MBS SWG Ad-hoc on 5GMS3 (12-14 November 2019, Host: KPN, Venue: Rotterdam, The Netherlands)</a:t>
            </a:r>
          </a:p>
          <a:p>
            <a:pPr>
              <a:defRPr/>
            </a:pPr>
            <a:endParaRPr lang="en-GB" altLang="en-US" sz="2000" dirty="0"/>
          </a:p>
          <a:p>
            <a:pPr>
              <a:defRPr/>
            </a:pPr>
            <a:endParaRPr lang="en-GB" altLang="en-US" sz="2000" dirty="0"/>
          </a:p>
          <a:p>
            <a:pPr marL="0" indent="0">
              <a:lnSpc>
                <a:spcPct val="90000"/>
              </a:lnSpc>
              <a:spcBef>
                <a:spcPts val="400"/>
              </a:spcBef>
              <a:buNone/>
              <a:tabLst>
                <a:tab pos="1787525" algn="l"/>
                <a:tab pos="3671888" algn="l"/>
              </a:tabLst>
              <a:defRPr/>
            </a:pPr>
            <a:endParaRPr lang="en-US" sz="1800" dirty="0"/>
          </a:p>
          <a:p>
            <a:pPr>
              <a:lnSpc>
                <a:spcPct val="90000"/>
              </a:lnSpc>
              <a:spcBef>
                <a:spcPts val="400"/>
              </a:spcBef>
              <a:tabLst>
                <a:tab pos="1787525" algn="l"/>
                <a:tab pos="3671888" algn="l"/>
              </a:tabLst>
              <a:defRPr/>
            </a:pPr>
            <a:endParaRPr lang="en-US" sz="1800" dirty="0"/>
          </a:p>
          <a:p>
            <a:pPr>
              <a:lnSpc>
                <a:spcPct val="90000"/>
              </a:lnSpc>
              <a:spcBef>
                <a:spcPts val="400"/>
              </a:spcBef>
              <a:tabLst>
                <a:tab pos="1787525" algn="l"/>
                <a:tab pos="3671888" algn="l"/>
              </a:tabLst>
              <a:defRPr/>
            </a:pPr>
            <a:endParaRPr lang="en-US" sz="1800" dirty="0"/>
          </a:p>
          <a:p>
            <a:pPr>
              <a:lnSpc>
                <a:spcPct val="90000"/>
              </a:lnSpc>
              <a:spcBef>
                <a:spcPts val="400"/>
              </a:spcBef>
              <a:tabLst>
                <a:tab pos="1787525" algn="l"/>
                <a:tab pos="3671888" algn="l"/>
              </a:tabLst>
              <a:defRPr/>
            </a:pPr>
            <a:endParaRPr lang="en-US" sz="1400" dirty="0">
              <a:solidFill>
                <a:srgbClr val="FF0000"/>
              </a:solidFill>
            </a:endParaRPr>
          </a:p>
        </p:txBody>
      </p:sp>
    </p:spTree>
    <p:extLst>
      <p:ext uri="{BB962C8B-B14F-4D97-AF65-F5344CB8AC3E}">
        <p14:creationId xmlns:p14="http://schemas.microsoft.com/office/powerpoint/2010/main" val="169597427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6"/>
            <a:ext cx="8390230" cy="4125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2800"/>
              </a:spcBef>
              <a:defRPr/>
            </a:pPr>
            <a:r>
              <a:rPr lang="en-GB" altLang="en-US" sz="2400" dirty="0"/>
              <a:t>SA4 plenary meetings (2019)</a:t>
            </a:r>
            <a:endParaRPr lang="en-GB" altLang="en-US" sz="2400" dirty="0">
              <a:solidFill>
                <a:srgbClr val="FF0000"/>
              </a:solidFill>
            </a:endParaRPr>
          </a:p>
          <a:p>
            <a:pPr>
              <a:spcBef>
                <a:spcPts val="2800"/>
              </a:spcBef>
              <a:defRPr/>
            </a:pPr>
            <a:endParaRPr lang="en-GB" altLang="en-US" sz="2400" dirty="0"/>
          </a:p>
          <a:p>
            <a:pPr>
              <a:spcBef>
                <a:spcPts val="2800"/>
              </a:spcBef>
              <a:defRPr/>
            </a:pPr>
            <a:endParaRPr lang="en-GB" altLang="en-US" sz="2400" dirty="0"/>
          </a:p>
          <a:p>
            <a:pPr>
              <a:spcBef>
                <a:spcPts val="2800"/>
              </a:spcBef>
              <a:defRPr/>
            </a:pPr>
            <a:r>
              <a:rPr lang="en-GB" altLang="en-US" sz="2400" dirty="0"/>
              <a:t>SA4 plenary meetings (2020)</a:t>
            </a:r>
          </a:p>
          <a:p>
            <a:pPr>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p:txBody>
      </p:sp>
      <p:graphicFrame>
        <p:nvGraphicFramePr>
          <p:cNvPr id="6" name="Table 5">
            <a:extLst>
              <a:ext uri="{FF2B5EF4-FFF2-40B4-BE49-F238E27FC236}">
                <a16:creationId xmlns:a16="http://schemas.microsoft.com/office/drawing/2014/main" id="{5FE8BC81-F537-4F10-87A0-47E05952EFB9}"/>
              </a:ext>
            </a:extLst>
          </p:cNvPr>
          <p:cNvGraphicFramePr>
            <a:graphicFrameLocks noGrp="1"/>
          </p:cNvGraphicFramePr>
          <p:nvPr>
            <p:extLst>
              <p:ext uri="{D42A27DB-BD31-4B8C-83A1-F6EECF244321}">
                <p14:modId xmlns:p14="http://schemas.microsoft.com/office/powerpoint/2010/main" val="551630403"/>
              </p:ext>
            </p:extLst>
          </p:nvPr>
        </p:nvGraphicFramePr>
        <p:xfrm>
          <a:off x="985776" y="3887218"/>
          <a:ext cx="6616700" cy="2233443"/>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945384">
                  <a:extLst>
                    <a:ext uri="{9D8B030D-6E8A-4147-A177-3AD203B41FA5}">
                      <a16:colId xmlns:a16="http://schemas.microsoft.com/office/drawing/2014/main" val="20001"/>
                    </a:ext>
                  </a:extLst>
                </a:gridCol>
                <a:gridCol w="3424627">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37161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SA4#107</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20 - 24 January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EF3, Venue: </a:t>
                      </a:r>
                      <a:r>
                        <a:rPr lang="en-US" sz="1400" b="0" dirty="0" err="1">
                          <a:solidFill>
                            <a:schemeClr val="tx1"/>
                          </a:solidFill>
                          <a:latin typeface="+mn-lt"/>
                        </a:rPr>
                        <a:t>Wrocław</a:t>
                      </a:r>
                      <a:r>
                        <a:rPr lang="en-US" sz="1400" b="0" dirty="0">
                          <a:solidFill>
                            <a:schemeClr val="tx1"/>
                          </a:solidFill>
                          <a:latin typeface="+mn-lt"/>
                        </a:rPr>
                        <a:t>, Poland</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1"/>
                  </a:ext>
                </a:extLst>
              </a:tr>
              <a:tr h="36391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SA4#108</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6 - 9 April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ETSI, Venue: Sophia-Antipolis, France</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2"/>
                  </a:ext>
                </a:extLst>
              </a:tr>
              <a:tr h="345209">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SA4#109</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25 - 29 May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de-DE" sz="1400" b="0" dirty="0">
                          <a:solidFill>
                            <a:schemeClr val="tx1"/>
                          </a:solidFill>
                          <a:latin typeface="+mn-lt"/>
                        </a:rPr>
                        <a:t>Fraunhofer IIS, Venue: Erlangen, Germany</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3"/>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SA4#110</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24 - 28 August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NAF3, Venue: TBD</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4"/>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SA4#111</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9 - 13 </a:t>
                      </a:r>
                      <a:r>
                        <a:rPr lang="en-US" sz="1400" b="0">
                          <a:solidFill>
                            <a:schemeClr val="tx1"/>
                          </a:solidFill>
                          <a:latin typeface="+mn-lt"/>
                        </a:rPr>
                        <a:t>November 2020</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IF3, Venue: TBD</a:t>
                      </a:r>
                    </a:p>
                  </a:txBody>
                  <a:tcPr marL="91443" marR="91443" marT="45715" marB="45715" anchor="ctr"/>
                </a:tc>
                <a:extLst>
                  <a:ext uri="{0D108BD9-81ED-4DB2-BD59-A6C34878D82A}">
                    <a16:rowId xmlns:a16="http://schemas.microsoft.com/office/drawing/2014/main" val="10005"/>
                  </a:ext>
                </a:extLst>
              </a:tr>
            </a:tbl>
          </a:graphicData>
        </a:graphic>
      </p:graphicFrame>
      <p:graphicFrame>
        <p:nvGraphicFramePr>
          <p:cNvPr id="7" name="Table 6">
            <a:extLst>
              <a:ext uri="{FF2B5EF4-FFF2-40B4-BE49-F238E27FC236}">
                <a16:creationId xmlns:a16="http://schemas.microsoft.com/office/drawing/2014/main" id="{4E8C5EAD-F7BB-4F81-9BF1-64D34468BF5F}"/>
              </a:ext>
            </a:extLst>
          </p:cNvPr>
          <p:cNvGraphicFramePr>
            <a:graphicFrameLocks noGrp="1"/>
          </p:cNvGraphicFramePr>
          <p:nvPr>
            <p:extLst>
              <p:ext uri="{D42A27DB-BD31-4B8C-83A1-F6EECF244321}">
                <p14:modId xmlns:p14="http://schemas.microsoft.com/office/powerpoint/2010/main" val="1922096442"/>
              </p:ext>
            </p:extLst>
          </p:nvPr>
        </p:nvGraphicFramePr>
        <p:xfrm>
          <a:off x="985776" y="1807676"/>
          <a:ext cx="6616700" cy="602905"/>
        </p:xfrm>
        <a:graphic>
          <a:graphicData uri="http://schemas.openxmlformats.org/drawingml/2006/table">
            <a:tbl>
              <a:tblPr firstRow="1" bandRow="1">
                <a:tableStyleId>{5C22544A-7EE6-4342-B048-85BDC9FD1C3A}</a:tableStyleId>
              </a:tblPr>
              <a:tblGrid>
                <a:gridCol w="1145972">
                  <a:extLst>
                    <a:ext uri="{9D8B030D-6E8A-4147-A177-3AD203B41FA5}">
                      <a16:colId xmlns:a16="http://schemas.microsoft.com/office/drawing/2014/main" val="20000"/>
                    </a:ext>
                  </a:extLst>
                </a:gridCol>
                <a:gridCol w="1751732">
                  <a:extLst>
                    <a:ext uri="{9D8B030D-6E8A-4147-A177-3AD203B41FA5}">
                      <a16:colId xmlns:a16="http://schemas.microsoft.com/office/drawing/2014/main" val="20001"/>
                    </a:ext>
                  </a:extLst>
                </a:gridCol>
                <a:gridCol w="3718996">
                  <a:extLst>
                    <a:ext uri="{9D8B030D-6E8A-4147-A177-3AD203B41FA5}">
                      <a16:colId xmlns:a16="http://schemas.microsoft.com/office/drawing/2014/main" val="20002"/>
                    </a:ext>
                  </a:extLst>
                </a:gridCol>
              </a:tblGrid>
              <a:tr h="319451">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26591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SA4#106</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21 - 25 October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rPr>
                        <a:t>Host: Samsung, Venue: Busan, Korea</a:t>
                      </a:r>
                      <a:endParaRPr lang="en-US" sz="1400" b="0" dirty="0">
                        <a:solidFill>
                          <a:schemeClr val="tx1"/>
                        </a:solidFill>
                        <a:latin typeface="+mn-lt"/>
                      </a:endParaRPr>
                    </a:p>
                  </a:txBody>
                  <a:tcPr marL="91443" marR="91443" marT="45715" marB="45715"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58032725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a:t>SA4 meeting statistics</a:t>
            </a:r>
          </a:p>
        </p:txBody>
      </p:sp>
      <p:pic>
        <p:nvPicPr>
          <p:cNvPr id="2" name="Picture 1">
            <a:extLst>
              <a:ext uri="{FF2B5EF4-FFF2-40B4-BE49-F238E27FC236}">
                <a16:creationId xmlns:a16="http://schemas.microsoft.com/office/drawing/2014/main" id="{1F6386DD-4C7E-4A11-A29F-99BE28B1938B}"/>
              </a:ext>
            </a:extLst>
          </p:cNvPr>
          <p:cNvPicPr>
            <a:picLocks noChangeAspect="1"/>
          </p:cNvPicPr>
          <p:nvPr/>
        </p:nvPicPr>
        <p:blipFill>
          <a:blip r:embed="rId2"/>
          <a:stretch>
            <a:fillRect/>
          </a:stretch>
        </p:blipFill>
        <p:spPr>
          <a:xfrm>
            <a:off x="1482170" y="1134867"/>
            <a:ext cx="5614903" cy="2609314"/>
          </a:xfrm>
          <a:prstGeom prst="rect">
            <a:avLst/>
          </a:prstGeom>
        </p:spPr>
      </p:pic>
      <p:pic>
        <p:nvPicPr>
          <p:cNvPr id="6" name="Picture 5">
            <a:extLst>
              <a:ext uri="{FF2B5EF4-FFF2-40B4-BE49-F238E27FC236}">
                <a16:creationId xmlns:a16="http://schemas.microsoft.com/office/drawing/2014/main" id="{06A6B3E2-BFE8-43A5-B0EB-97E7B53C638A}"/>
              </a:ext>
            </a:extLst>
          </p:cNvPr>
          <p:cNvPicPr>
            <a:picLocks noChangeAspect="1"/>
          </p:cNvPicPr>
          <p:nvPr/>
        </p:nvPicPr>
        <p:blipFill>
          <a:blip r:embed="rId3"/>
          <a:stretch>
            <a:fillRect/>
          </a:stretch>
        </p:blipFill>
        <p:spPr>
          <a:xfrm>
            <a:off x="1482169" y="3744181"/>
            <a:ext cx="5614903" cy="2615411"/>
          </a:xfrm>
          <a:prstGeom prst="rect">
            <a:avLst/>
          </a:prstGeom>
        </p:spPr>
      </p:pic>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a:t>SA4 progress highlights </a:t>
            </a:r>
          </a:p>
        </p:txBody>
      </p:sp>
      <p:sp>
        <p:nvSpPr>
          <p:cNvPr id="20483" name="Content Placeholder 2">
            <a:extLst>
              <a:ext uri="{FF2B5EF4-FFF2-40B4-BE49-F238E27FC236}">
                <a16:creationId xmlns:a16="http://schemas.microsoft.com/office/drawing/2014/main" id="{E46F9B17-122A-4646-BD20-44B4C83B98F7}"/>
              </a:ext>
            </a:extLst>
          </p:cNvPr>
          <p:cNvSpPr>
            <a:spLocks noGrp="1"/>
          </p:cNvSpPr>
          <p:nvPr>
            <p:ph idx="1"/>
          </p:nvPr>
        </p:nvSpPr>
        <p:spPr>
          <a:xfrm>
            <a:off x="615950" y="1177925"/>
            <a:ext cx="8388350" cy="4992056"/>
          </a:xfrm>
        </p:spPr>
        <p:txBody>
          <a:bodyPr/>
          <a:lstStyle/>
          <a:p>
            <a:pPr>
              <a:lnSpc>
                <a:spcPct val="90000"/>
              </a:lnSpc>
              <a:spcBef>
                <a:spcPts val="2400"/>
              </a:spcBef>
            </a:pPr>
            <a:r>
              <a:rPr lang="en-US" altLang="en-US" sz="2000" dirty="0"/>
              <a:t>CRs to Rel-15 and earlier features</a:t>
            </a:r>
          </a:p>
          <a:p>
            <a:pPr lvl="1">
              <a:lnSpc>
                <a:spcPct val="85000"/>
              </a:lnSpc>
              <a:spcBef>
                <a:spcPct val="0"/>
              </a:spcBef>
              <a:defRPr/>
            </a:pPr>
            <a:endParaRPr lang="en-US" altLang="en-US" sz="1400" dirty="0"/>
          </a:p>
          <a:p>
            <a:pPr lvl="1">
              <a:lnSpc>
                <a:spcPct val="85000"/>
              </a:lnSpc>
              <a:spcBef>
                <a:spcPct val="0"/>
              </a:spcBef>
              <a:defRPr/>
            </a:pPr>
            <a:r>
              <a:rPr lang="en-US" altLang="en-US" sz="1400" dirty="0"/>
              <a:t>Rel-13: 1 CR (1 Cat. F and mirror CRs)</a:t>
            </a:r>
          </a:p>
          <a:p>
            <a:pPr lvl="1">
              <a:lnSpc>
                <a:spcPct val="85000"/>
              </a:lnSpc>
              <a:spcBef>
                <a:spcPct val="0"/>
              </a:spcBef>
              <a:defRPr/>
            </a:pPr>
            <a:r>
              <a:rPr lang="en-US" altLang="en-US" sz="1400" dirty="0"/>
              <a:t>Rel-14: 3 CRs (3 Cat. F and mirror CRs)</a:t>
            </a:r>
          </a:p>
          <a:p>
            <a:pPr lvl="1">
              <a:lnSpc>
                <a:spcPct val="85000"/>
              </a:lnSpc>
              <a:spcBef>
                <a:spcPct val="0"/>
              </a:spcBef>
              <a:defRPr/>
            </a:pPr>
            <a:r>
              <a:rPr lang="en-US" altLang="en-US" sz="1400" dirty="0"/>
              <a:t>Rel-15: 1 CR (1 Cat. F)</a:t>
            </a:r>
          </a:p>
          <a:p>
            <a:pPr lvl="1">
              <a:lnSpc>
                <a:spcPct val="85000"/>
              </a:lnSpc>
              <a:spcBef>
                <a:spcPct val="0"/>
              </a:spcBef>
              <a:defRPr/>
            </a:pPr>
            <a:endParaRPr lang="en-US" altLang="en-US" sz="1400" dirty="0"/>
          </a:p>
          <a:p>
            <a:pPr>
              <a:lnSpc>
                <a:spcPct val="85000"/>
              </a:lnSpc>
              <a:spcBef>
                <a:spcPct val="0"/>
              </a:spcBef>
              <a:defRPr/>
            </a:pPr>
            <a:r>
              <a:rPr lang="fi-FI" altLang="en-US" sz="2000" dirty="0"/>
              <a:t>Ongoing Work Items</a:t>
            </a:r>
          </a:p>
          <a:p>
            <a:pPr lvl="1">
              <a:lnSpc>
                <a:spcPct val="90000"/>
              </a:lnSpc>
              <a:spcBef>
                <a:spcPts val="300"/>
              </a:spcBef>
            </a:pPr>
            <a:r>
              <a:rPr lang="fi-FI" altLang="en-US" sz="1400" dirty="0"/>
              <a:t>6 Rel-16 WIs (including 1 reported as completed at this meeting)</a:t>
            </a:r>
          </a:p>
          <a:p>
            <a:pPr lvl="1">
              <a:lnSpc>
                <a:spcPct val="90000"/>
              </a:lnSpc>
              <a:spcBef>
                <a:spcPts val="300"/>
              </a:spcBef>
            </a:pPr>
            <a:r>
              <a:rPr lang="fi-FI" altLang="en-US" sz="1400" dirty="0"/>
              <a:t>3 Rel-17 WIs </a:t>
            </a:r>
            <a:endParaRPr lang="en-GB" altLang="en-US" sz="1100" dirty="0"/>
          </a:p>
          <a:p>
            <a:pPr>
              <a:lnSpc>
                <a:spcPct val="90000"/>
              </a:lnSpc>
              <a:spcBef>
                <a:spcPts val="1200"/>
              </a:spcBef>
            </a:pPr>
            <a:r>
              <a:rPr lang="fi-FI" altLang="en-US" sz="2000" dirty="0"/>
              <a:t> Ongoing Study Items</a:t>
            </a:r>
          </a:p>
          <a:p>
            <a:pPr lvl="1">
              <a:lnSpc>
                <a:spcPct val="90000"/>
              </a:lnSpc>
              <a:spcBef>
                <a:spcPts val="300"/>
              </a:spcBef>
            </a:pPr>
            <a:r>
              <a:rPr lang="fi-FI" altLang="en-US" sz="1400" dirty="0"/>
              <a:t>5 Rel-16 SIs (including 1 reported as completed at this meeting)</a:t>
            </a:r>
          </a:p>
          <a:p>
            <a:pPr>
              <a:lnSpc>
                <a:spcPct val="90000"/>
              </a:lnSpc>
              <a:spcBef>
                <a:spcPts val="1200"/>
              </a:spcBef>
            </a:pPr>
            <a:r>
              <a:rPr lang="fi-FI" altLang="en-US" sz="2000" dirty="0"/>
              <a:t> SA4 documents at SA#85</a:t>
            </a:r>
          </a:p>
          <a:p>
            <a:pPr lvl="1">
              <a:lnSpc>
                <a:spcPct val="90000"/>
              </a:lnSpc>
              <a:spcBef>
                <a:spcPts val="300"/>
              </a:spcBef>
            </a:pPr>
            <a:r>
              <a:rPr lang="fi-FI" altLang="en-US" sz="1400" dirty="0"/>
              <a:t>Report from April 2019 Workshop on ”Immersive media &amp; 5G”</a:t>
            </a:r>
          </a:p>
          <a:p>
            <a:pPr lvl="1">
              <a:lnSpc>
                <a:spcPct val="90000"/>
              </a:lnSpc>
              <a:spcBef>
                <a:spcPts val="300"/>
              </a:spcBef>
            </a:pPr>
            <a:r>
              <a:rPr lang="fi-FI" altLang="en-US" sz="1400" dirty="0"/>
              <a:t>CRs:</a:t>
            </a:r>
            <a:endParaRPr lang="fi-FI" altLang="en-US" sz="1100" dirty="0"/>
          </a:p>
          <a:p>
            <a:pPr lvl="2">
              <a:lnSpc>
                <a:spcPct val="85000"/>
              </a:lnSpc>
              <a:spcBef>
                <a:spcPct val="0"/>
              </a:spcBef>
              <a:defRPr/>
            </a:pPr>
            <a:r>
              <a:rPr lang="en-US" altLang="en-US" sz="1100" dirty="0"/>
              <a:t>Rel-13: 1 CR (Cat. F)</a:t>
            </a:r>
          </a:p>
          <a:p>
            <a:pPr lvl="2">
              <a:lnSpc>
                <a:spcPct val="85000"/>
              </a:lnSpc>
              <a:spcBef>
                <a:spcPct val="0"/>
              </a:spcBef>
              <a:defRPr/>
            </a:pPr>
            <a:r>
              <a:rPr lang="en-US" altLang="en-US" sz="1100" dirty="0"/>
              <a:t>Rel-14: 4 CRs (Cat. A &amp; F)</a:t>
            </a:r>
          </a:p>
          <a:p>
            <a:pPr lvl="2">
              <a:lnSpc>
                <a:spcPct val="85000"/>
              </a:lnSpc>
              <a:spcBef>
                <a:spcPct val="0"/>
              </a:spcBef>
              <a:defRPr/>
            </a:pPr>
            <a:r>
              <a:rPr lang="en-US" altLang="en-US" sz="1100" dirty="0"/>
              <a:t>Rel-15: 5 CRs (Cat. A &amp; F)</a:t>
            </a:r>
          </a:p>
          <a:p>
            <a:pPr lvl="2">
              <a:lnSpc>
                <a:spcPct val="85000"/>
              </a:lnSpc>
              <a:spcBef>
                <a:spcPct val="0"/>
              </a:spcBef>
              <a:defRPr/>
            </a:pPr>
            <a:r>
              <a:rPr lang="en-US" altLang="en-US" sz="1100" dirty="0"/>
              <a:t>Rel-16: 23 CRs (Cat. A &amp; B &amp; D &amp; F)</a:t>
            </a:r>
          </a:p>
          <a:p>
            <a:pPr lvl="1">
              <a:lnSpc>
                <a:spcPct val="85000"/>
              </a:lnSpc>
              <a:spcBef>
                <a:spcPct val="0"/>
              </a:spcBef>
              <a:defRPr/>
            </a:pPr>
            <a:r>
              <a:rPr lang="fr-FR" altLang="en-US" sz="1400" dirty="0"/>
              <a:t>1 new TR for </a:t>
            </a:r>
            <a:r>
              <a:rPr lang="fr-FR" altLang="en-US" sz="1400" dirty="0" err="1"/>
              <a:t>approval</a:t>
            </a:r>
            <a:r>
              <a:rPr lang="fr-FR" altLang="en-US" sz="1400" dirty="0"/>
              <a:t>, </a:t>
            </a:r>
          </a:p>
          <a:p>
            <a:pPr lvl="1">
              <a:lnSpc>
                <a:spcPct val="85000"/>
              </a:lnSpc>
              <a:spcBef>
                <a:spcPct val="0"/>
              </a:spcBef>
              <a:defRPr/>
            </a:pPr>
            <a:r>
              <a:rPr lang="fr-FR" altLang="en-US" sz="1400" dirty="0"/>
              <a:t>2 new </a:t>
            </a:r>
            <a:r>
              <a:rPr lang="fr-FR" altLang="en-US" sz="1400" dirty="0" err="1"/>
              <a:t>TRs</a:t>
            </a:r>
            <a:r>
              <a:rPr lang="fr-FR" altLang="en-US" sz="1400" dirty="0"/>
              <a:t> for information,</a:t>
            </a:r>
          </a:p>
          <a:p>
            <a:pPr lvl="1">
              <a:lnSpc>
                <a:spcPct val="85000"/>
              </a:lnSpc>
              <a:spcBef>
                <a:spcPct val="0"/>
              </a:spcBef>
              <a:defRPr/>
            </a:pPr>
            <a:r>
              <a:rPr lang="fi-FI" altLang="en-US" sz="1400" dirty="0"/>
              <a:t>1 new WID, </a:t>
            </a:r>
          </a:p>
          <a:p>
            <a:pPr lvl="1">
              <a:lnSpc>
                <a:spcPct val="85000"/>
              </a:lnSpc>
              <a:spcBef>
                <a:spcPct val="0"/>
              </a:spcBef>
              <a:defRPr/>
            </a:pPr>
            <a:r>
              <a:rPr lang="fi-FI" altLang="en-US" sz="1400" dirty="0"/>
              <a:t>2 revised WID, </a:t>
            </a:r>
          </a:p>
          <a:p>
            <a:pPr lvl="1">
              <a:lnSpc>
                <a:spcPct val="85000"/>
              </a:lnSpc>
              <a:spcBef>
                <a:spcPct val="0"/>
              </a:spcBef>
              <a:defRPr/>
            </a:pPr>
            <a:r>
              <a:rPr lang="fi-FI" altLang="en-US" sz="1400" dirty="0"/>
              <a:t>1 new SID.</a:t>
            </a:r>
          </a:p>
          <a:p>
            <a:pPr lvl="1">
              <a:lnSpc>
                <a:spcPct val="90000"/>
              </a:lnSpc>
              <a:spcBef>
                <a:spcPts val="300"/>
              </a:spcBef>
            </a:pPr>
            <a:endParaRPr lang="fi-FI" altLang="en-US" sz="14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a:t>
            </a:r>
            <a:r>
              <a:rPr lang="en-US" altLang="en-US" dirty="0"/>
              <a:t>Rel-15 and earlier</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195388"/>
            <a:ext cx="7962900" cy="1512301"/>
          </a:xfrm>
        </p:spPr>
        <p:txBody>
          <a:bodyPr/>
          <a:lstStyle/>
          <a:p>
            <a:pPr>
              <a:lnSpc>
                <a:spcPct val="90000"/>
              </a:lnSpc>
              <a:spcBef>
                <a:spcPts val="1200"/>
              </a:spcBef>
              <a:defRPr/>
            </a:pPr>
            <a:r>
              <a:rPr lang="en-US" altLang="en-US" sz="2400" dirty="0"/>
              <a:t>CRs </a:t>
            </a:r>
          </a:p>
          <a:p>
            <a:pPr lvl="1">
              <a:lnSpc>
                <a:spcPct val="85000"/>
              </a:lnSpc>
              <a:spcBef>
                <a:spcPct val="0"/>
              </a:spcBef>
              <a:defRPr/>
            </a:pPr>
            <a:r>
              <a:rPr lang="en-US" altLang="en-US" sz="1600" dirty="0"/>
              <a:t>Rel-13: 1 CR (1 Cat. F and mirror CRs)</a:t>
            </a:r>
            <a:endParaRPr lang="en-US" altLang="en-US" sz="1200" dirty="0"/>
          </a:p>
          <a:p>
            <a:pPr lvl="1">
              <a:lnSpc>
                <a:spcPct val="85000"/>
              </a:lnSpc>
              <a:spcBef>
                <a:spcPct val="0"/>
              </a:spcBef>
              <a:defRPr/>
            </a:pPr>
            <a:r>
              <a:rPr lang="en-US" altLang="en-US" sz="1600" dirty="0"/>
              <a:t>Rel-14: 3 CRs (3 Cat. F and mirror CRs)</a:t>
            </a:r>
          </a:p>
          <a:p>
            <a:pPr lvl="1">
              <a:lnSpc>
                <a:spcPct val="85000"/>
              </a:lnSpc>
              <a:spcBef>
                <a:spcPct val="0"/>
              </a:spcBef>
              <a:defRPr/>
            </a:pPr>
            <a:r>
              <a:rPr lang="en-US" altLang="en-US" sz="1600" dirty="0"/>
              <a:t>Rel-15: 1 CR (1 Cat. F)</a:t>
            </a:r>
            <a:endParaRPr lang="en-US" altLang="en-US" sz="2000" dirty="0"/>
          </a:p>
          <a:p>
            <a:pPr lvl="1">
              <a:lnSpc>
                <a:spcPct val="90000"/>
              </a:lnSpc>
              <a:spcBef>
                <a:spcPts val="400"/>
              </a:spcBef>
              <a:defRPr/>
            </a:pPr>
            <a:endParaRPr lang="en-US" altLang="en-US" sz="2000" dirty="0"/>
          </a:p>
          <a:p>
            <a:pPr lvl="1">
              <a:lnSpc>
                <a:spcPct val="90000"/>
              </a:lnSpc>
              <a:spcBef>
                <a:spcPts val="400"/>
              </a:spcBef>
              <a:defRPr/>
            </a:pPr>
            <a:endParaRPr lang="fi-FI" altLang="en-US" sz="2000" dirty="0"/>
          </a:p>
          <a:p>
            <a:pPr marL="0" indent="0">
              <a:lnSpc>
                <a:spcPct val="90000"/>
              </a:lnSpc>
              <a:spcBef>
                <a:spcPts val="600"/>
              </a:spcBef>
              <a:buFontTx/>
              <a:buNone/>
              <a:defRPr/>
            </a:pPr>
            <a:endParaRPr lang="en-US" altLang="en-US" sz="2400" dirty="0">
              <a:solidFill>
                <a:srgbClr val="FF0000"/>
              </a:solidFill>
            </a:endParaRPr>
          </a:p>
          <a:p>
            <a:pPr marL="0" indent="0">
              <a:buFontTx/>
              <a:buNone/>
              <a:defRPr/>
            </a:pPr>
            <a:endParaRPr lang="fi-FI" sz="3200" dirty="0"/>
          </a:p>
          <a:p>
            <a:pPr marL="0" indent="0">
              <a:buFontTx/>
              <a:buNone/>
              <a:defRPr/>
            </a:pPr>
            <a:endParaRPr lang="fi-FI" sz="3200" dirty="0"/>
          </a:p>
          <a:p>
            <a:pPr marL="0" indent="0">
              <a:buFontTx/>
              <a:buNone/>
              <a:defRPr/>
            </a:pPr>
            <a:endParaRPr lang="en-US" sz="3200" dirty="0"/>
          </a:p>
        </p:txBody>
      </p:sp>
      <p:graphicFrame>
        <p:nvGraphicFramePr>
          <p:cNvPr id="6" name="Table 5">
            <a:extLst>
              <a:ext uri="{FF2B5EF4-FFF2-40B4-BE49-F238E27FC236}">
                <a16:creationId xmlns:a16="http://schemas.microsoft.com/office/drawing/2014/main" id="{F65A7BE1-3196-42FB-8F28-2BEAED36BDB1}"/>
              </a:ext>
            </a:extLst>
          </p:cNvPr>
          <p:cNvGraphicFramePr>
            <a:graphicFrameLocks noGrp="1"/>
          </p:cNvGraphicFramePr>
          <p:nvPr>
            <p:extLst>
              <p:ext uri="{D42A27DB-BD31-4B8C-83A1-F6EECF244321}">
                <p14:modId xmlns:p14="http://schemas.microsoft.com/office/powerpoint/2010/main" val="1635552756"/>
              </p:ext>
            </p:extLst>
          </p:nvPr>
        </p:nvGraphicFramePr>
        <p:xfrm>
          <a:off x="790575" y="3540332"/>
          <a:ext cx="7353300" cy="1609984"/>
        </p:xfrm>
        <a:graphic>
          <a:graphicData uri="http://schemas.openxmlformats.org/drawingml/2006/table">
            <a:tbl>
              <a:tblPr/>
              <a:tblGrid>
                <a:gridCol w="627557">
                  <a:extLst>
                    <a:ext uri="{9D8B030D-6E8A-4147-A177-3AD203B41FA5}">
                      <a16:colId xmlns:a16="http://schemas.microsoft.com/office/drawing/2014/main" val="20000"/>
                    </a:ext>
                  </a:extLst>
                </a:gridCol>
                <a:gridCol w="4594512">
                  <a:extLst>
                    <a:ext uri="{9D8B030D-6E8A-4147-A177-3AD203B41FA5}">
                      <a16:colId xmlns:a16="http://schemas.microsoft.com/office/drawing/2014/main" val="20001"/>
                    </a:ext>
                  </a:extLst>
                </a:gridCol>
                <a:gridCol w="545713">
                  <a:extLst>
                    <a:ext uri="{9D8B030D-6E8A-4147-A177-3AD203B41FA5}">
                      <a16:colId xmlns:a16="http://schemas.microsoft.com/office/drawing/2014/main" val="20002"/>
                    </a:ext>
                  </a:extLst>
                </a:gridCol>
                <a:gridCol w="530964">
                  <a:extLst>
                    <a:ext uri="{9D8B030D-6E8A-4147-A177-3AD203B41FA5}">
                      <a16:colId xmlns:a16="http://schemas.microsoft.com/office/drawing/2014/main" val="20003"/>
                    </a:ext>
                  </a:extLst>
                </a:gridCol>
                <a:gridCol w="553088">
                  <a:extLst>
                    <a:ext uri="{9D8B030D-6E8A-4147-A177-3AD203B41FA5}">
                      <a16:colId xmlns:a16="http://schemas.microsoft.com/office/drawing/2014/main" val="20004"/>
                    </a:ext>
                  </a:extLst>
                </a:gridCol>
                <a:gridCol w="501466">
                  <a:extLst>
                    <a:ext uri="{9D8B030D-6E8A-4147-A177-3AD203B41FA5}">
                      <a16:colId xmlns:a16="http://schemas.microsoft.com/office/drawing/2014/main" val="20005"/>
                    </a:ext>
                  </a:extLst>
                </a:gridCol>
              </a:tblGrid>
              <a:tr h="315912">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Tdoc</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Title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Source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Type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For</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Agenda item #</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extLst>
                  <a:ext uri="{0D108BD9-81ED-4DB2-BD59-A6C34878D82A}">
                    <a16:rowId xmlns:a16="http://schemas.microsoft.com/office/drawing/2014/main" val="10000"/>
                  </a:ext>
                </a:extLst>
              </a:tr>
              <a:tr h="315912">
                <a:tc>
                  <a:txBody>
                    <a:bodyPr/>
                    <a:lstStyle/>
                    <a:p>
                      <a:pPr algn="l" fontAlgn="t"/>
                      <a:r>
                        <a:rPr lang="fr-FR" sz="800" b="1" i="0" u="sng" strike="noStrike" dirty="0">
                          <a:solidFill>
                            <a:srgbClr val="0000FF"/>
                          </a:solidFill>
                          <a:effectLst/>
                          <a:latin typeface="Arial" panose="020B0604020202020204" pitchFamily="34" charset="0"/>
                          <a:hlinkClick r:id="rId2"/>
                        </a:rPr>
                        <a:t>SP-190646</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CRs to TS 26.114 on Updating reference to RFC 8627 (Release 13 to Release 16) (VTRI_EXT)</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13</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1146532784"/>
                  </a:ext>
                </a:extLst>
              </a:tr>
              <a:tr h="315912">
                <a:tc>
                  <a:txBody>
                    <a:bodyPr/>
                    <a:lstStyle/>
                    <a:p>
                      <a:pPr algn="l" fontAlgn="t"/>
                      <a:r>
                        <a:rPr lang="fr-FR" sz="800" b="1" i="0" u="sng" strike="noStrike">
                          <a:solidFill>
                            <a:srgbClr val="0000FF"/>
                          </a:solidFill>
                          <a:effectLst/>
                          <a:latin typeface="Arial" panose="020B0604020202020204" pitchFamily="34" charset="0"/>
                          <a:hlinkClick r:id="rId3"/>
                        </a:rPr>
                        <a:t>SP-190647</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26.114 on ANBR implementation issues (Release 14 to Release 16) (LTE_VoLTE_ViLTE_enh-S4)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161974432"/>
                  </a:ext>
                </a:extLst>
              </a:tr>
              <a:tr h="315912">
                <a:tc>
                  <a:txBody>
                    <a:bodyPr/>
                    <a:lstStyle/>
                    <a:p>
                      <a:pPr algn="l" fontAlgn="t"/>
                      <a:r>
                        <a:rPr lang="fr-FR" sz="800" b="1" i="0" u="sng" strike="noStrike">
                          <a:solidFill>
                            <a:srgbClr val="0000FF"/>
                          </a:solidFill>
                          <a:effectLst/>
                          <a:latin typeface="Arial" panose="020B0604020202020204" pitchFamily="34" charset="0"/>
                          <a:hlinkClick r:id="rId4"/>
                        </a:rPr>
                        <a:t>SP-190648</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26.131 &amp; TS 26.132 on Clarification of WLAN delay requirements and jitter-loss delay profiles (Release 14 to Release 15) (EXT_UED)</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790225641"/>
                  </a:ext>
                </a:extLst>
              </a:tr>
              <a:tr h="315912">
                <a:tc>
                  <a:txBody>
                    <a:bodyPr/>
                    <a:lstStyle/>
                    <a:p>
                      <a:pPr algn="l" fontAlgn="t"/>
                      <a:r>
                        <a:rPr lang="fr-FR" sz="800" b="1" i="0" u="sng" strike="noStrike">
                          <a:solidFill>
                            <a:srgbClr val="0000FF"/>
                          </a:solidFill>
                          <a:effectLst/>
                          <a:latin typeface="Arial" panose="020B0604020202020204" pitchFamily="34" charset="0"/>
                          <a:hlinkClick r:id="rId5"/>
                        </a:rPr>
                        <a:t>SP-190649</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 to TS 26.118 on Correction of figure references (Release 15) (VRStream)</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15</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673071226"/>
                  </a:ext>
                </a:extLst>
              </a:tr>
            </a:tbl>
          </a:graphicData>
        </a:graphic>
      </p:graphicFrame>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DC490C70896FE44B585B27042C1902E" ma:contentTypeVersion="11" ma:contentTypeDescription="Create a new document." ma:contentTypeScope="" ma:versionID="48e2d2c49b40cdff5a805ec882f2ee93">
  <xsd:schema xmlns:xsd="http://www.w3.org/2001/XMLSchema" xmlns:xs="http://www.w3.org/2001/XMLSchema" xmlns:p="http://schemas.microsoft.com/office/2006/metadata/properties" xmlns:ns3="01a3db25-9c56-43f5-a31f-91ff564fea28" xmlns:ns4="0a7eee33-d5a7-4cb2-80c8-11a0b9466fa1" targetNamespace="http://schemas.microsoft.com/office/2006/metadata/properties" ma:root="true" ma:fieldsID="3b5bc45c85958c9d3ccb056483681ac6" ns3:_="" ns4:_="">
    <xsd:import namespace="01a3db25-9c56-43f5-a31f-91ff564fea28"/>
    <xsd:import namespace="0a7eee33-d5a7-4cb2-80c8-11a0b9466fa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a3db25-9c56-43f5-a31f-91ff564fea28"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a7eee33-d5a7-4cb2-80c8-11a0b9466fa1"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48FFB79-BDE0-4A5C-A4E9-D119E7E9F81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1a3db25-9c56-43f5-a31f-91ff564fea28"/>
    <ds:schemaRef ds:uri="0a7eee33-d5a7-4cb2-80c8-11a0b9466f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3.xml><?xml version="1.0" encoding="utf-8"?>
<ds:datastoreItem xmlns:ds="http://schemas.openxmlformats.org/officeDocument/2006/customXml" ds:itemID="{83A382C1-8D34-41E2-AE7D-C7A1F0A6CDFD}">
  <ds:schemaRefs>
    <ds:schemaRef ds:uri="http://schemas.microsoft.com/office/2006/documentManagement/types"/>
    <ds:schemaRef ds:uri="0a7eee33-d5a7-4cb2-80c8-11a0b9466fa1"/>
    <ds:schemaRef ds:uri="http://purl.org/dc/elements/1.1/"/>
    <ds:schemaRef ds:uri="http://schemas.microsoft.com/office/2006/metadata/properties"/>
    <ds:schemaRef ds:uri="http://schemas.openxmlformats.org/package/2006/metadata/core-properties"/>
    <ds:schemaRef ds:uri="01a3db25-9c56-43f5-a31f-91ff564fea28"/>
    <ds:schemaRef ds:uri="http://purl.org/dc/term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78304</TotalTime>
  <Words>6482</Words>
  <Application>Microsoft Office PowerPoint</Application>
  <PresentationFormat>On-screen Show (4:3)</PresentationFormat>
  <Paragraphs>929</Paragraphs>
  <Slides>40</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Arial</vt:lpstr>
      <vt:lpstr>Arial </vt:lpstr>
      <vt:lpstr>Calibri</vt:lpstr>
      <vt:lpstr>Times New Roman</vt:lpstr>
      <vt:lpstr>Wingdings 2</vt:lpstr>
      <vt:lpstr>Office Theme</vt:lpstr>
      <vt:lpstr>     TSG SA WG4 (SA4) Status Report at TSG SA#85    </vt:lpstr>
      <vt:lpstr>Outline</vt:lpstr>
      <vt:lpstr>SA4 leadership and subgroups</vt:lpstr>
      <vt:lpstr>Meetings held since SA#84</vt:lpstr>
      <vt:lpstr>Calendar of future meetings - 1</vt:lpstr>
      <vt:lpstr>Calendar of future meetings - 2</vt:lpstr>
      <vt:lpstr>SA4 meeting statistics</vt:lpstr>
      <vt:lpstr>SA4 progress highlights </vt:lpstr>
      <vt:lpstr>CRs to Rel-15 and earlier</vt:lpstr>
      <vt:lpstr>CRs to completed features in Rel-16</vt:lpstr>
      <vt:lpstr>List of SA4 Work Items for Rel-16</vt:lpstr>
      <vt:lpstr>SerInter (Service Interactivity)</vt:lpstr>
      <vt:lpstr>E_FLUS (Enhancements to Framework for Live Uplink Streaming)</vt:lpstr>
      <vt:lpstr>5G_MEDIA_MTSI_ext (Media Handling Extensions for 5G Conversational Services)</vt:lpstr>
      <vt:lpstr>CHEM (Coverage and Handoff Enhancements for Multimedia) – completed !</vt:lpstr>
      <vt:lpstr>EVS_FCNBE (EVS Floating-point Conformance for Non Bit-Exact)</vt:lpstr>
      <vt:lpstr>VRQoE (VR QoE metrics) </vt:lpstr>
      <vt:lpstr>5GMS3 (5G Media Streaming stage 3) </vt:lpstr>
      <vt:lpstr>Overview of work progress  Rel-16 Work Items - 1</vt:lpstr>
      <vt:lpstr>Overview of work progress  Rel-16 Work Items - 2</vt:lpstr>
      <vt:lpstr>List of SA4 Work Items for Rel-17</vt:lpstr>
      <vt:lpstr>IVAS_Codec (EVS Codec Extension for Immersive Voice and Audio Services)</vt:lpstr>
      <vt:lpstr>ITT4RT (Support of Immersive Teleconferencing and Telepresence for Remote Terminals)</vt:lpstr>
      <vt:lpstr>ATIAS (Terminal Audio quality performance and Test methods for Immersive Audio Services)</vt:lpstr>
      <vt:lpstr>Overview of work progress  Rel-17 Work Items</vt:lpstr>
      <vt:lpstr>List of SA4 Study Items</vt:lpstr>
      <vt:lpstr>FS_mV2X (V2X Media Handling and Interaction)</vt:lpstr>
      <vt:lpstr>FS_TyTraC (Typical Traffic Characteristics of Media Services)</vt:lpstr>
      <vt:lpstr>FS_5GXR (Study Item on eXtended Reality (XR) in 5G)</vt:lpstr>
      <vt:lpstr>FS_ANTeM (Study on ambient noise test methodology for evaluation of acoustic UE performance)</vt:lpstr>
      <vt:lpstr>FS_HaNTE (UEs Supporting Handset Mode with Non-Traditional Earpieces) </vt:lpstr>
      <vt:lpstr>Overview of work progress  Study Items</vt:lpstr>
      <vt:lpstr>Proposed new WID</vt:lpstr>
      <vt:lpstr>Proposed new SID</vt:lpstr>
      <vt:lpstr>Dependencies on IETF drafts in SA4</vt:lpstr>
      <vt:lpstr>Summary of action items</vt:lpstr>
      <vt:lpstr>List of documents to SA#85 - 1</vt:lpstr>
      <vt:lpstr>List of documents to SA#85 - 2</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Frederic Gabin</cp:lastModifiedBy>
  <cp:revision>2305</cp:revision>
  <cp:lastPrinted>2016-09-13T11:31:59Z</cp:lastPrinted>
  <dcterms:created xsi:type="dcterms:W3CDTF">2008-08-30T09:32:10Z</dcterms:created>
  <dcterms:modified xsi:type="dcterms:W3CDTF">2019-09-11T16:11:41Z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0x010100EDC490C70896FE44B585B27042C1902E</vt:lpwstr>
  </property>
</Properties>
</file>