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62" r:id="rId2"/>
    <p:sldId id="377" r:id="rId3"/>
    <p:sldId id="379" r:id="rId4"/>
    <p:sldId id="378" r:id="rId5"/>
    <p:sldId id="380" r:id="rId6"/>
    <p:sldId id="381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RAN#84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394.zip" TargetMode="External"/><Relationship Id="rId2" Type="http://schemas.openxmlformats.org/officeDocument/2006/relationships/hyperlink" Target="http://www.3gpp.org/ftp/tsg_sa/TSG_SA/TSGS_80/Docs/SP-1805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TSG_SA/TSGS_84/Docs/SP-19051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509.zip" TargetMode="External"/><Relationship Id="rId2" Type="http://schemas.openxmlformats.org/officeDocument/2006/relationships/hyperlink" Target="https://www.3gpp.org/ftp/tsg_sa/TSG_SA/TSGS_84/Docs/SP-190294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5/Docs/S5-193391.zip" TargetMode="External"/><Relationship Id="rId2" Type="http://schemas.openxmlformats.org/officeDocument/2006/relationships/hyperlink" Target="http://www.3gpp.org/ftp/tsg_ran/TSG_RAN/TSGR_84/LSin/RP-191404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9523527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Report to TSG RAN 84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=""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#84	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RP-191493 (was 0790)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03-07 June 2019, Newport Beach, USA</a:t>
            </a:r>
            <a:r>
              <a:rPr lang="en-GB" altLang="en-US" sz="1800" b="1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en-US" sz="1800" b="1" smtClean="0">
                <a:latin typeface="Arial" panose="020B0604020202020204" pitchFamily="34" charset="0"/>
                <a:cs typeface="Times New Roman" panose="02020603050405020304" pitchFamily="18" charset="0"/>
              </a:rPr>
              <a:t>SP-190528 (was 0392)</a:t>
            </a: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257176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562368" y="247650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4551380" y="247650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54039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529405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751841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850743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953136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0485455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395288" y="365125"/>
            <a:ext cx="10958512" cy="1325563"/>
          </a:xfrm>
        </p:spPr>
        <p:txBody>
          <a:bodyPr/>
          <a:lstStyle/>
          <a:p>
            <a:r>
              <a:rPr lang="en-US" altLang="en-US" dirty="0" smtClean="0"/>
              <a:t>Current Schedule Overview (SA/CT)</a:t>
            </a:r>
          </a:p>
        </p:txBody>
      </p:sp>
      <p:sp>
        <p:nvSpPr>
          <p:cNvPr id="8204" name="TextBox 7"/>
          <p:cNvSpPr txBox="1">
            <a:spLocks noChangeArrowheads="1"/>
          </p:cNvSpPr>
          <p:nvPr/>
        </p:nvSpPr>
        <p:spPr bwMode="auto">
          <a:xfrm>
            <a:off x="217171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3163905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4156093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514828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614046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7132655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8123255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9115443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171718" y="2601913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148280" y="260191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40468" y="260191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156093" y="4491037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123923" y="4491037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0073499" y="4491037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163905" y="4491037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10107630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latin typeface="Arial" panose="020B0604020202020204" pitchFamily="34" charset="0"/>
              </a:rPr>
              <a:t>SA#92</a:t>
            </a:r>
            <a:endParaRPr lang="en-US" altLang="en-US" sz="1400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163905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171718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96855" y="4554538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156093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96855" y="2762250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4391043" y="555148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96855" y="5667375"/>
            <a:ext cx="11414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981593" y="3997326"/>
            <a:ext cx="2554287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981593" y="3997326"/>
            <a:ext cx="5503862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981593" y="3997326"/>
            <a:ext cx="6455568" cy="493711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1" name="TextBox 61"/>
          <p:cNvSpPr txBox="1">
            <a:spLocks noChangeArrowheads="1"/>
          </p:cNvSpPr>
          <p:nvPr/>
        </p:nvSpPr>
        <p:spPr bwMode="auto">
          <a:xfrm>
            <a:off x="57709" y="3748088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19046" y="2815709"/>
            <a:ext cx="1021147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1852631" y="4491037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</a:t>
            </a:r>
            <a:r>
              <a:rPr lang="en-US" sz="1200" dirty="0" smtClean="0"/>
              <a:t>tart/ongoing:</a:t>
            </a:r>
          </a:p>
          <a:p>
            <a:pPr algn="ctr">
              <a:defRPr/>
            </a:pPr>
            <a:r>
              <a:rPr lang="en-US" sz="1200" dirty="0" smtClean="0"/>
              <a:t>S1 normative</a:t>
            </a:r>
            <a:endParaRPr lang="en-US" sz="1200" dirty="0"/>
          </a:p>
          <a:p>
            <a:pPr algn="ctr">
              <a:defRPr/>
            </a:pPr>
            <a:r>
              <a:rPr lang="en-US" sz="1200" dirty="0" smtClean="0"/>
              <a:t>S2 studies</a:t>
            </a:r>
            <a:endParaRPr lang="en-US" sz="1200" dirty="0"/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149828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27"/>
          <p:cNvSpPr txBox="1">
            <a:spLocks noChangeArrowheads="1"/>
          </p:cNvSpPr>
          <p:nvPr/>
        </p:nvSpPr>
        <p:spPr bwMode="auto">
          <a:xfrm>
            <a:off x="11120849" y="1952625"/>
            <a:ext cx="870752" cy="523220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latin typeface="Arial" panose="020B0604020202020204" pitchFamily="34" charset="0"/>
              </a:rPr>
              <a:t>SA#93</a:t>
            </a:r>
            <a:endParaRPr lang="en-US" altLang="en-US" sz="1400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latin typeface="Arial" panose="020B0604020202020204" pitchFamily="34" charset="0"/>
              </a:rPr>
              <a:t>Q3/2021</a:t>
            </a:r>
            <a:endParaRPr lang="en-US" altLang="en-US" sz="1400" dirty="0">
              <a:latin typeface="Arial" panose="020B0604020202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1024411" y="4491037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23075455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3913" y="336550"/>
            <a:ext cx="10515600" cy="1325563"/>
          </a:xfrm>
        </p:spPr>
        <p:txBody>
          <a:bodyPr/>
          <a:lstStyle/>
          <a:p>
            <a:r>
              <a:rPr lang="en-US" altLang="en-US" smtClean="0"/>
              <a:t>SA-RAN Rel-16 Coordination </a:t>
            </a:r>
            <a:r>
              <a:rPr lang="en-US" altLang="en-US" sz="1600" smtClean="0"/>
              <a:t>(</a:t>
            </a:r>
            <a:r>
              <a:rPr lang="en-US" altLang="en-US" sz="1600" smtClean="0">
                <a:hlinkClick r:id="rId2"/>
              </a:rPr>
              <a:t>SP-180581</a:t>
            </a:r>
            <a:r>
              <a:rPr lang="en-US" altLang="en-US" sz="1600" smtClean="0"/>
              <a:t>, SA#80)</a:t>
            </a:r>
            <a:endParaRPr lang="en-GB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829003"/>
              </p:ext>
            </p:extLst>
          </p:nvPr>
        </p:nvGraphicFramePr>
        <p:xfrm>
          <a:off x="250825" y="1808163"/>
          <a:ext cx="10872788" cy="423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82"/>
                <a:gridCol w="4483152"/>
                <a:gridCol w="2323357"/>
                <a:gridCol w="2718197"/>
              </a:tblGrid>
              <a:tr h="3353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</a:t>
                      </a:r>
                      <a:r>
                        <a:rPr lang="en-US" sz="1400" baseline="0" dirty="0" smtClean="0"/>
                        <a:t>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Action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</a:tr>
              <a:tr h="63097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cyberCAV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of URLLC supporting in 5G,  5GS Enhanced support of Vertical and LAN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eURLLC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NR-U, Industrial </a:t>
                      </a: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?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</a:p>
                  </a:txBody>
                  <a:tcPr marL="91450" marR="91450" marT="0" marB="0"/>
                </a:tc>
              </a:tr>
              <a:tr h="4531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support of advanced V2X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V2X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SP-190394</a:t>
                      </a:r>
                      <a:endParaRPr lang="en-GB" sz="1200" b="0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6273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5G_HYPOS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 to the 5GC location services, New WID on 5G positioning services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Positioning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200" i="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UE Capabilities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SP-190511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using Satellite Access in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NTN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Enablers for Network Automation Architecture for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RAN-centric Data Connection?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877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the Wireless and </a:t>
                      </a:r>
                      <a:r>
                        <a:rPr lang="en-GB" sz="1200" dirty="0" err="1" smtClean="0"/>
                        <a:t>Wireline</a:t>
                      </a:r>
                      <a:r>
                        <a:rPr lang="en-GB" sz="1200" dirty="0" smtClean="0"/>
                        <a:t> Convergence Enhancement for the 5G system architecture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None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Cellular </a:t>
                      </a:r>
                      <a:r>
                        <a:rPr lang="en-GB" sz="1200" dirty="0" err="1" smtClean="0"/>
                        <a:t>IoT</a:t>
                      </a:r>
                      <a:r>
                        <a:rPr lang="en-GB" sz="1200" dirty="0" smtClean="0"/>
                        <a:t> support and evolution for the 5G System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NBIoT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LTE-M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 </a:t>
                      </a:r>
                    </a:p>
                  </a:txBody>
                  <a:tcPr marL="91450" marR="91450" marT="0" marB="0"/>
                </a:tc>
              </a:tr>
            </a:tbl>
          </a:graphicData>
        </a:graphic>
      </p:graphicFrame>
      <p:sp>
        <p:nvSpPr>
          <p:cNvPr id="12343" name="TextBox 4"/>
          <p:cNvSpPr txBox="1">
            <a:spLocks noChangeArrowheads="1"/>
          </p:cNvSpPr>
          <p:nvPr/>
        </p:nvSpPr>
        <p:spPr bwMode="auto">
          <a:xfrm>
            <a:off x="8208963" y="6529388"/>
            <a:ext cx="216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* Captured in WIDs</a:t>
            </a:r>
            <a:endParaRPr lang="en-GB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6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Documents for Your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/>
            <a:r>
              <a:rPr lang="en-US" sz="1800" dirty="0" smtClean="0"/>
              <a:t>SA1 Report </a:t>
            </a:r>
            <a:r>
              <a:rPr lang="en-US" sz="1800" dirty="0"/>
              <a:t>–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www.3gpp.org/ftp/tsg_sa/TSG_SA/TSGS_84/Docs/SP-190294.zip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SA2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www.3gpp.org/ftp/tsg_sa/TSG_SA/TSGS_84/Docs/SP-190395.zip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SA3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www.3gpp.org/ftp/tsg_sa/TSG_SA/TSGS_84/Docs/SP-190347.zip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SA4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www.3gpp.org/ftp/tsg_sa/TSG_SA/TSGS_84/Docs/SP-190329.zip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SA5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www.3gpp.org/ftp/tsg_sa/TSG_SA/TSGS_84/Docs/SP-190515.zip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SA6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www.3gpp.org/ftp/tsg_sa/TSG_SA/TSGS_84/Docs/SP-190468.zip</a:t>
            </a:r>
            <a:endParaRPr lang="en-US" sz="1800" dirty="0" smtClean="0"/>
          </a:p>
          <a:p>
            <a:pPr marL="266700" indent="-266700"/>
            <a:endParaRPr lang="en-US" sz="1800" dirty="0"/>
          </a:p>
          <a:p>
            <a:pPr marL="266700" indent="-266700"/>
            <a:r>
              <a:rPr lang="en-US" sz="1800" dirty="0" smtClean="0"/>
              <a:t>Agenda Item 5 – Cross-TSG Coordination</a:t>
            </a:r>
            <a:endParaRPr lang="en-US" sz="1800" dirty="0"/>
          </a:p>
          <a:p>
            <a:pPr marL="447675" lvl="1" indent="-180975"/>
            <a:r>
              <a:rPr lang="en-US" sz="1600" dirty="0" smtClean="0"/>
              <a:t>Disc: RAN </a:t>
            </a:r>
            <a:r>
              <a:rPr lang="en-US" sz="1600" dirty="0"/>
              <a:t>Rel-16 alignment work in SA WG2 </a:t>
            </a:r>
            <a:r>
              <a:rPr lang="en-US" sz="1600" dirty="0" smtClean="0"/>
              <a:t>– </a:t>
            </a:r>
            <a:r>
              <a:rPr lang="en-US" sz="1600" dirty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www.3gpp.org/ftp/tsg_sa/TSG_SA/TSGS_84/Docs/SP-190509.zip</a:t>
            </a:r>
            <a:r>
              <a:rPr lang="en-US" sz="1600" dirty="0" smtClean="0"/>
              <a:t> </a:t>
            </a:r>
            <a:endParaRPr lang="en-US" sz="1600" dirty="0"/>
          </a:p>
          <a:p>
            <a:endParaRPr lang="en-US" sz="1800" dirty="0" smtClean="0"/>
          </a:p>
          <a:p>
            <a:pPr marL="266700" indent="-266700"/>
            <a:r>
              <a:rPr lang="en-US" sz="1800" dirty="0"/>
              <a:t> Agenda Item </a:t>
            </a:r>
            <a:r>
              <a:rPr lang="en-US" sz="1800" dirty="0" smtClean="0"/>
              <a:t>7 </a:t>
            </a:r>
            <a:r>
              <a:rPr lang="en-US" sz="1800" dirty="0"/>
              <a:t>– </a:t>
            </a:r>
            <a:r>
              <a:rPr lang="en-US" sz="1800" dirty="0" smtClean="0"/>
              <a:t>Release Planning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9443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Hello! Please Respond!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en-US" sz="2400" dirty="0" smtClean="0"/>
              <a:t>SA2 </a:t>
            </a:r>
            <a:r>
              <a:rPr lang="en-US" sz="2400" dirty="0"/>
              <a:t>LS to </a:t>
            </a:r>
            <a:r>
              <a:rPr lang="en-US" sz="2400" b="1" dirty="0"/>
              <a:t>RAN</a:t>
            </a:r>
            <a:r>
              <a:rPr lang="en-US" sz="2400" dirty="0"/>
              <a:t>, RAN2, RAN3 on PARLOS RAN impacts </a:t>
            </a:r>
            <a:r>
              <a:rPr lang="en-US" sz="1100" dirty="0"/>
              <a:t>(R3-191995/S2-1904892)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2400" dirty="0" smtClean="0"/>
              <a:t>and </a:t>
            </a:r>
            <a:r>
              <a:rPr lang="en-US" sz="2400" dirty="0"/>
              <a:t>Reply LS on PARLOS RAN impacts </a:t>
            </a:r>
            <a:r>
              <a:rPr lang="en-US" sz="1100" dirty="0"/>
              <a:t>(R2-1902569/S2-1904864)</a:t>
            </a:r>
            <a:endParaRPr lang="en-US" sz="2400" dirty="0"/>
          </a:p>
          <a:p>
            <a:pPr lvl="1"/>
            <a:r>
              <a:rPr lang="en-US" sz="1800" dirty="0" smtClean="0">
                <a:hlinkClick r:id="rId2"/>
              </a:rPr>
              <a:t>http</a:t>
            </a:r>
            <a:r>
              <a:rPr lang="en-US" sz="1800" dirty="0">
                <a:hlinkClick r:id="rId2"/>
              </a:rPr>
              <a:t>://</a:t>
            </a:r>
            <a:r>
              <a:rPr lang="en-US" sz="1800" dirty="0" smtClean="0">
                <a:hlinkClick r:id="rId2"/>
              </a:rPr>
              <a:t>www.3gpp.org/ftp/tsg_ran/TSG_RAN/TSGR_84/LSin/RP-191404.zip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ACTION</a:t>
            </a:r>
            <a:r>
              <a:rPr lang="en-US" sz="1800" dirty="0"/>
              <a:t>: 	SA2 asks RAN, RAN2, RAN3 whether they consider feasible to add an indicator for RLOS in RRC msg.5 “</a:t>
            </a:r>
            <a:r>
              <a:rPr lang="en-US" sz="1800" dirty="0" err="1"/>
              <a:t>RRCConnectionSetupComplete</a:t>
            </a:r>
            <a:r>
              <a:rPr lang="en-US" sz="1800" dirty="0"/>
              <a:t>”. </a:t>
            </a:r>
            <a:endParaRPr lang="en-US" sz="1800" dirty="0" smtClean="0"/>
          </a:p>
          <a:p>
            <a:pPr lvl="1"/>
            <a:r>
              <a:rPr lang="en-US" sz="1800" b="1" dirty="0" smtClean="0"/>
              <a:t>Please respond during </a:t>
            </a:r>
            <a:r>
              <a:rPr lang="en-US" sz="1800" b="1" u="sng" dirty="0" smtClean="0"/>
              <a:t>RAN#84</a:t>
            </a:r>
            <a:r>
              <a:rPr lang="en-US" sz="1800" b="1" dirty="0" smtClean="0"/>
              <a:t>, so that the CR (attached to LS) can be approved.</a:t>
            </a:r>
          </a:p>
          <a:p>
            <a:pPr lvl="1"/>
            <a:endParaRPr lang="en-US" sz="1800" b="1" dirty="0" smtClean="0"/>
          </a:p>
          <a:p>
            <a:r>
              <a:rPr lang="en-US" sz="2400" dirty="0" smtClean="0"/>
              <a:t> SA5 LS </a:t>
            </a:r>
            <a:r>
              <a:rPr lang="en-US" sz="2400" dirty="0"/>
              <a:t>to </a:t>
            </a:r>
            <a:r>
              <a:rPr lang="en-US" sz="2400" b="1" dirty="0"/>
              <a:t>RAN3 </a:t>
            </a:r>
            <a:r>
              <a:rPr lang="en-US" sz="2400" dirty="0"/>
              <a:t>(cc </a:t>
            </a:r>
            <a:r>
              <a:rPr lang="en-US" sz="2400" dirty="0" smtClean="0"/>
              <a:t>RAN2) on Data activity reporting </a:t>
            </a:r>
          </a:p>
          <a:p>
            <a:pPr lvl="1"/>
            <a:r>
              <a:rPr lang="en-US" sz="1800" u="sng" dirty="0">
                <a:hlinkClick r:id="rId3"/>
              </a:rPr>
              <a:t>http://</a:t>
            </a:r>
            <a:r>
              <a:rPr lang="en-US" sz="1800" u="sng" dirty="0" smtClean="0">
                <a:hlinkClick r:id="rId3"/>
              </a:rPr>
              <a:t>www.3gpp.org/ftp/tsg_sa/WG5_TM/TSGS5_125/Docs/S5-193391.zip</a:t>
            </a:r>
            <a:endParaRPr lang="en-US" sz="1800" u="sng" dirty="0" smtClean="0"/>
          </a:p>
          <a:p>
            <a:pPr lvl="1"/>
            <a:r>
              <a:rPr lang="en-US" sz="1800" dirty="0" smtClean="0"/>
              <a:t>ACTION: </a:t>
            </a:r>
            <a:r>
              <a:rPr lang="en-GB" sz="1800" dirty="0" smtClean="0"/>
              <a:t>SA5 </a:t>
            </a:r>
            <a:r>
              <a:rPr lang="en-GB" sz="1800" dirty="0"/>
              <a:t>asks RAN3 to ensure that DRB </a:t>
            </a:r>
            <a:r>
              <a:rPr lang="en-GB" sz="1800" dirty="0" err="1"/>
              <a:t>retainability</a:t>
            </a:r>
            <a:r>
              <a:rPr lang="en-GB" sz="1800" dirty="0"/>
              <a:t> measurements are possible also for a 3-split </a:t>
            </a:r>
            <a:r>
              <a:rPr lang="en-GB" sz="1800" dirty="0" smtClean="0"/>
              <a:t>scenario.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GB" sz="1800" dirty="0" smtClean="0"/>
              <a:t>SA5 </a:t>
            </a:r>
            <a:r>
              <a:rPr lang="en-GB" sz="1800" dirty="0"/>
              <a:t>asks RAN3 to consider if it is possible to report the data activity at release and the accumulated session time per </a:t>
            </a:r>
            <a:r>
              <a:rPr lang="en-GB" sz="1800" dirty="0" err="1"/>
              <a:t>QoS</a:t>
            </a:r>
            <a:r>
              <a:rPr lang="en-GB" sz="1800" dirty="0"/>
              <a:t> flow for a 3-split scenario. </a:t>
            </a:r>
            <a:endParaRPr lang="en-US" sz="1800" dirty="0"/>
          </a:p>
          <a:p>
            <a:pPr lvl="1"/>
            <a:r>
              <a:rPr lang="en-US" sz="1800" b="1" dirty="0" smtClean="0"/>
              <a:t>Please </a:t>
            </a:r>
            <a:r>
              <a:rPr lang="en-US" sz="1800" b="1" dirty="0"/>
              <a:t>respond so that SA5 receives the response early in Q3/2019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13458</TotalTime>
  <Words>364</Words>
  <Application>Microsoft Office PowerPoint</Application>
  <PresentationFormat>Widescreen</PresentationFormat>
  <Paragraphs>139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Malgun Gothic</vt:lpstr>
      <vt:lpstr>Arial</vt:lpstr>
      <vt:lpstr>Calibri</vt:lpstr>
      <vt:lpstr>Calibri Light</vt:lpstr>
      <vt:lpstr>Times New Roman</vt:lpstr>
      <vt:lpstr>Office Theme</vt:lpstr>
      <vt:lpstr>TSG SA Report to TSG RAN 84</vt:lpstr>
      <vt:lpstr>Current Schedule Overview (SA/CT)</vt:lpstr>
      <vt:lpstr>SA-RAN Rel-16 Coordination (SP-180581, SA#80)</vt:lpstr>
      <vt:lpstr>SA Documents for Your Attention</vt:lpstr>
      <vt:lpstr>Hello! Please Respond!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686</cp:revision>
  <dcterms:created xsi:type="dcterms:W3CDTF">2010-02-05T13:52:04Z</dcterms:created>
  <dcterms:modified xsi:type="dcterms:W3CDTF">2019-06-05T14:45:21Z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1559565878</vt:lpwstr>
  </property>
</Properties>
</file>