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7" r:id="rId4"/>
  </p:sldMasterIdLst>
  <p:notesMasterIdLst>
    <p:notesMasterId r:id="rId9"/>
  </p:notesMasterIdLst>
  <p:handoutMasterIdLst>
    <p:handoutMasterId r:id="rId10"/>
  </p:handoutMasterIdLst>
  <p:sldIdLst>
    <p:sldId id="284" r:id="rId5"/>
    <p:sldId id="1017" r:id="rId6"/>
    <p:sldId id="1026" r:id="rId7"/>
    <p:sldId id="1023" r:id="rId8"/>
  </p:sldIdLst>
  <p:sldSz cx="12192000" cy="6858000"/>
  <p:notesSz cx="6858000" cy="9144000"/>
  <p:embeddedFontLst>
    <p:embeddedFont>
      <p:font typeface="Ericsson Hilda" panose="00000500000000000000" pitchFamily="2" charset="0"/>
      <p:regular r:id="rId11"/>
      <p:bold r:id="rId12"/>
      <p:italic r:id="rId13"/>
      <p:boldItalic r:id="rId14"/>
    </p:embeddedFont>
    <p:embeddedFont>
      <p:font typeface="Ericsson Hilda Light" panose="00000400000000000000" pitchFamily="2" charset="0"/>
      <p:regular r:id="rId15"/>
      <p:bold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-Sofie Olänge" initials="AO" lastIdx="5" clrIdx="0">
    <p:extLst>
      <p:ext uri="{19B8F6BF-5375-455C-9EA6-DF929625EA0E}">
        <p15:presenceInfo xmlns:p15="http://schemas.microsoft.com/office/powerpoint/2012/main" userId="S-1-5-21-1538607324-3213881460-940295383-4413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EFF"/>
    <a:srgbClr val="5DB5FF"/>
    <a:srgbClr val="0B9256"/>
    <a:srgbClr val="C9E6FF"/>
    <a:srgbClr val="FFFFFF"/>
    <a:srgbClr val="FF3232"/>
    <a:srgbClr val="242424"/>
    <a:srgbClr val="0A14D2"/>
    <a:srgbClr val="767676"/>
    <a:srgbClr val="DC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95" autoAdjust="0"/>
    <p:restoredTop sz="94249" autoAdjust="0"/>
  </p:normalViewPr>
  <p:slideViewPr>
    <p:cSldViewPr>
      <p:cViewPr varScale="1">
        <p:scale>
          <a:sx n="81" d="100"/>
          <a:sy n="81" d="100"/>
        </p:scale>
        <p:origin x="77" y="18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493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2018-03-09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C5E21EF-F1E4-4E10-AD74-BF251EEED1A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412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3A76CF7-278B-4F6E-9A79-EDD59651D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3A147-5510-431A-9FDB-044AD1A35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1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97392B-44A0-499A-B37A-93095277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49AFA-079F-4387-8761-9407290C4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6250" y="476250"/>
            <a:ext cx="8356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E0ABF59-D34C-44E2-8569-812DEC85F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270" y="481203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12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4935" y="1800000"/>
            <a:ext cx="11135785" cy="432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24935" y="6234099"/>
            <a:ext cx="11135785" cy="154800"/>
          </a:xfrm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6632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7382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62EA197D-ECA7-4E2F-AB03-2BA31AB9D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10DEA382-3777-4D1B-A88B-88F6F05CB2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6CF73A11-8A39-48C9-ACAA-C58D0BA7D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D8118F2-961D-4A26-82DD-827B74164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1B066-0765-4F7D-BC7B-5421BFA666C6}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Page </a:t>
            </a:r>
            <a:fld id="{C8A45A22-BCEF-493D-B2BA-9D48AC6621B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816" r:id="rId37"/>
    <p:sldLayoutId id="2147483818" r:id="rId38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6858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0287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3716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8.xml"/><Relationship Id="rId4" Type="http://schemas.openxmlformats.org/officeDocument/2006/relationships/hyperlink" Target="https://www.3gpp.org/ftp/tsg_sa/WG3_Security/TSGS3_59_Lisbon/Docs/S3-100648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WG3_Security/TSGS3_95_Reno/Docs/S3-191629.zip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0BF4A16-105A-440B-8907-B8C2347343FC}"/>
              </a:ext>
            </a:extLst>
          </p:cNvPr>
          <p:cNvSpPr/>
          <p:nvPr/>
        </p:nvSpPr>
        <p:spPr bwMode="auto">
          <a:xfrm>
            <a:off x="0" y="12879"/>
            <a:ext cx="12192000" cy="6858000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56660D-8963-4EFB-A846-DE8EF2DAE0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57200"/>
            <a:ext cx="11179175" cy="3457576"/>
          </a:xfrm>
        </p:spPr>
        <p:txBody>
          <a:bodyPr/>
          <a:lstStyle/>
          <a:p>
            <a:pPr hangingPunct="0"/>
            <a:r>
              <a:rPr lang="en-US" sz="2000" b="1" dirty="0"/>
              <a:t>3GPP TSG-SA meeting #84							</a:t>
            </a:r>
            <a:r>
              <a:rPr lang="en-US" sz="2000" b="1"/>
              <a:t>	SP-190516</a:t>
            </a:r>
            <a:br>
              <a:rPr lang="en-US" sz="2000" b="1" dirty="0"/>
            </a:br>
            <a:r>
              <a:rPr lang="en-GB" sz="2000" b="1" dirty="0"/>
              <a:t>Newport Beach, US, June 5</a:t>
            </a:r>
            <a:r>
              <a:rPr lang="en-GB" sz="2000" b="1" baseline="30000" dirty="0"/>
              <a:t>th</a:t>
            </a:r>
            <a:r>
              <a:rPr lang="en-GB" sz="2000" b="1" dirty="0"/>
              <a:t> – 7</a:t>
            </a:r>
            <a:r>
              <a:rPr lang="en-GB" sz="2000" b="1" baseline="30000" dirty="0"/>
              <a:t>th</a:t>
            </a:r>
            <a:r>
              <a:rPr lang="en-GB" sz="2000" b="1" dirty="0"/>
              <a:t>, 2019</a:t>
            </a:r>
            <a:br>
              <a:rPr lang="en-US" sz="2000" b="1" dirty="0"/>
            </a:br>
            <a:r>
              <a:rPr lang="en-GB" sz="2000" b="1" dirty="0"/>
              <a:t> </a:t>
            </a:r>
            <a:br>
              <a:rPr lang="en-US" sz="2000" b="1" dirty="0"/>
            </a:br>
            <a:r>
              <a:rPr lang="en-US" sz="2000" b="1" dirty="0"/>
              <a:t>Agenda Item:	</a:t>
            </a:r>
            <a:r>
              <a:rPr lang="en-GB" sz="2000" b="1" dirty="0"/>
              <a:t>3.3</a:t>
            </a:r>
            <a:br>
              <a:rPr lang="en-GB" sz="2000" b="1" dirty="0"/>
            </a:br>
            <a:br>
              <a:rPr lang="en-US" sz="2000" b="1" dirty="0"/>
            </a:br>
            <a:r>
              <a:rPr lang="en-GB" sz="2000" b="1" dirty="0"/>
              <a:t>Source:		Ericsson</a:t>
            </a:r>
            <a:br>
              <a:rPr lang="en-US" sz="2000" b="1" dirty="0"/>
            </a:br>
            <a:br>
              <a:rPr lang="en-US" sz="2000" b="1" dirty="0"/>
            </a:br>
            <a:r>
              <a:rPr lang="en-GB" sz="2400" b="1" dirty="0"/>
              <a:t>Title:		</a:t>
            </a:r>
            <a:r>
              <a:rPr lang="en-GB" sz="2400" b="1" dirty="0" err="1"/>
              <a:t>Nudr</a:t>
            </a:r>
            <a:r>
              <a:rPr lang="en-GB" sz="2400" b="1" dirty="0"/>
              <a:t> Sensitive Data Protection </a:t>
            </a:r>
            <a:br>
              <a:rPr lang="en-US" sz="2000" b="1" dirty="0"/>
            </a:br>
            <a:br>
              <a:rPr lang="en-US" sz="2000" b="1" dirty="0"/>
            </a:br>
            <a:r>
              <a:rPr lang="en-GB" sz="2000" b="1" dirty="0"/>
              <a:t>Document for:	Discussion, Decision</a:t>
            </a:r>
            <a:br>
              <a:rPr lang="en-US" sz="2000" b="1" dirty="0"/>
            </a:b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48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D3D7FE-8AE5-4E88-8996-26F0310D6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44009"/>
            <a:ext cx="8647701" cy="2545714"/>
          </a:xfrm>
          <a:noFill/>
        </p:spPr>
        <p:txBody>
          <a:bodyPr/>
          <a:lstStyle/>
          <a:p>
            <a:r>
              <a:rPr lang="en-GB" dirty="0"/>
              <a:t>HLR/HSS defined as subscription Data Base for legacy NW accesses and IMS</a:t>
            </a:r>
          </a:p>
          <a:p>
            <a:pPr lvl="2"/>
            <a:r>
              <a:rPr lang="en-GB" sz="1800" dirty="0"/>
              <a:t>This includes the functionality of the Authentication </a:t>
            </a:r>
            <a:r>
              <a:rPr lang="en-GB" sz="1800" dirty="0" err="1"/>
              <a:t>Center</a:t>
            </a:r>
            <a:r>
              <a:rPr lang="en-GB" sz="1800" dirty="0"/>
              <a:t> (</a:t>
            </a:r>
            <a:r>
              <a:rPr lang="en-GB" sz="1800" dirty="0" err="1"/>
              <a:t>AuC</a:t>
            </a:r>
            <a:r>
              <a:rPr lang="en-GB" sz="1800" dirty="0"/>
              <a:t>) for the storage of the subscription credentials and generation of AKA Authentication Vectors. </a:t>
            </a:r>
          </a:p>
          <a:p>
            <a:r>
              <a:rPr lang="en-GB" dirty="0"/>
              <a:t>However, when deploying HLR/HSS using a layered architecture, the UDR is responsible for the actual storage of subscription profiles.</a:t>
            </a:r>
          </a:p>
          <a:p>
            <a:pPr lvl="2"/>
            <a:r>
              <a:rPr lang="en-GB" sz="1800" dirty="0"/>
              <a:t>Including authentication profile as defined in UDC 3GPP TS 23.335 (Rel-9, 2010).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448793-D08E-4B4D-A618-8FC24BCEA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154" y="82620"/>
            <a:ext cx="9992784" cy="383545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Credential Storage in 3GPP UDC</a:t>
            </a:r>
            <a:br>
              <a:rPr lang="en-US" sz="3600" dirty="0"/>
            </a:br>
            <a:r>
              <a:rPr lang="en-US" sz="3600" dirty="0">
                <a:solidFill>
                  <a:srgbClr val="002060"/>
                </a:solidFill>
              </a:rPr>
              <a:t>Background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215075-0146-476F-BE48-E0A06689D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640" y="3241006"/>
            <a:ext cx="9239250" cy="7429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27C4E-71DD-48E9-A3BD-27A77C601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057" y="4008677"/>
            <a:ext cx="9267825" cy="138112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EA15F8-6E16-4CED-ADCB-16BA10B058E1}"/>
              </a:ext>
            </a:extLst>
          </p:cNvPr>
          <p:cNvSpPr/>
          <p:nvPr/>
        </p:nvSpPr>
        <p:spPr bwMode="auto">
          <a:xfrm>
            <a:off x="9628912" y="2736508"/>
            <a:ext cx="1690444" cy="65035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GB" sz="20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UDR</a:t>
            </a:r>
            <a:endParaRPr kumimoji="0" lang="en-GB" sz="20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0329E0-C67D-41AD-A2F2-3396E4A69598}"/>
              </a:ext>
            </a:extLst>
          </p:cNvPr>
          <p:cNvSpPr/>
          <p:nvPr/>
        </p:nvSpPr>
        <p:spPr bwMode="auto">
          <a:xfrm>
            <a:off x="9217822" y="1580649"/>
            <a:ext cx="712923" cy="51022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GB" sz="2000" b="0" i="0" u="none" strike="noStrike" cap="none" normalizeH="0" baseline="0" dirty="0" err="1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B6DE8A-642B-422A-A087-C52ECD33CD0F}"/>
              </a:ext>
            </a:extLst>
          </p:cNvPr>
          <p:cNvSpPr/>
          <p:nvPr/>
        </p:nvSpPr>
        <p:spPr bwMode="auto">
          <a:xfrm>
            <a:off x="11126835" y="1568933"/>
            <a:ext cx="712923" cy="51022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GB" sz="2000" b="0" i="0" u="none" strike="noStrike" cap="none" normalizeH="0" baseline="0" dirty="0" err="1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E6EBFC-F7B8-483F-A289-D180646A0E1A}"/>
              </a:ext>
            </a:extLst>
          </p:cNvPr>
          <p:cNvCxnSpPr>
            <a:cxnSpLocks/>
          </p:cNvCxnSpPr>
          <p:nvPr/>
        </p:nvCxnSpPr>
        <p:spPr bwMode="auto">
          <a:xfrm>
            <a:off x="10443899" y="2230997"/>
            <a:ext cx="0" cy="49594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6F26B5A-2565-419A-9F56-786CF7574F4C}"/>
              </a:ext>
            </a:extLst>
          </p:cNvPr>
          <p:cNvSpPr txBox="1"/>
          <p:nvPr/>
        </p:nvSpPr>
        <p:spPr bwMode="auto">
          <a:xfrm>
            <a:off x="9321430" y="1698413"/>
            <a:ext cx="712923" cy="383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s-ES_tradnl" sz="1600" dirty="0"/>
              <a:t>HLR</a:t>
            </a:r>
            <a:endParaRPr lang="en-GB" sz="1600" dirty="0" err="1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3E529C-172C-4F0F-8FCB-9BE5CBDC8B5E}"/>
              </a:ext>
            </a:extLst>
          </p:cNvPr>
          <p:cNvSpPr txBox="1"/>
          <p:nvPr/>
        </p:nvSpPr>
        <p:spPr bwMode="auto">
          <a:xfrm>
            <a:off x="11230443" y="1709553"/>
            <a:ext cx="712923" cy="383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s-ES_tradnl" sz="1600" dirty="0"/>
              <a:t>HSS</a:t>
            </a:r>
            <a:endParaRPr lang="en-GB" sz="1600" dirty="0" err="1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88906E0-B22B-4CEF-9009-95144CDA0850}"/>
              </a:ext>
            </a:extLst>
          </p:cNvPr>
          <p:cNvSpPr txBox="1"/>
          <p:nvPr/>
        </p:nvSpPr>
        <p:spPr bwMode="auto">
          <a:xfrm>
            <a:off x="10226602" y="1782563"/>
            <a:ext cx="434593" cy="23514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s-ES_tradnl" sz="1400" dirty="0" err="1"/>
              <a:t>AuC</a:t>
            </a:r>
            <a:endParaRPr lang="en-GB" sz="1600" dirty="0" err="1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005F417-CC44-4869-A3C5-86F7E6636886}"/>
              </a:ext>
            </a:extLst>
          </p:cNvPr>
          <p:cNvSpPr/>
          <p:nvPr/>
        </p:nvSpPr>
        <p:spPr bwMode="auto">
          <a:xfrm>
            <a:off x="9133367" y="1357605"/>
            <a:ext cx="2782447" cy="871531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3GPP HSS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00410C-A955-4433-9E6E-83AD7164862A}"/>
              </a:ext>
            </a:extLst>
          </p:cNvPr>
          <p:cNvSpPr txBox="1"/>
          <p:nvPr/>
        </p:nvSpPr>
        <p:spPr bwMode="auto">
          <a:xfrm>
            <a:off x="9984775" y="2363843"/>
            <a:ext cx="372214" cy="2872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GB" sz="1600" dirty="0" err="1"/>
              <a:t>Ud</a:t>
            </a:r>
            <a:endParaRPr lang="en-GB" sz="2000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6C5809D-9698-433C-A249-86EDECEA03F9}"/>
              </a:ext>
            </a:extLst>
          </p:cNvPr>
          <p:cNvCxnSpPr/>
          <p:nvPr/>
        </p:nvCxnSpPr>
        <p:spPr bwMode="auto">
          <a:xfrm>
            <a:off x="10339523" y="2545082"/>
            <a:ext cx="21729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945D6A7-7846-439C-8D3C-D5D67D1CD48B}"/>
              </a:ext>
            </a:extLst>
          </p:cNvPr>
          <p:cNvSpPr txBox="1"/>
          <p:nvPr/>
        </p:nvSpPr>
        <p:spPr bwMode="auto">
          <a:xfrm>
            <a:off x="9894513" y="2792992"/>
            <a:ext cx="1132730" cy="23659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s-ES_tradnl" sz="1400" dirty="0"/>
              <a:t>IMSI, Ki, SQN</a:t>
            </a:r>
            <a:endParaRPr lang="en-GB" sz="1600" dirty="0" err="1"/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7AB4F059-CA74-41BA-A1EB-6E1595E90FC2}"/>
              </a:ext>
            </a:extLst>
          </p:cNvPr>
          <p:cNvSpPr txBox="1">
            <a:spLocks/>
          </p:cNvSpPr>
          <p:nvPr/>
        </p:nvSpPr>
        <p:spPr bwMode="auto">
          <a:xfrm>
            <a:off x="457200" y="5476154"/>
            <a:ext cx="11382558" cy="62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dirty="0"/>
              <a:t>SA3 reviewed security requirements for UDC and </a:t>
            </a:r>
            <a:r>
              <a:rPr lang="en-GB" dirty="0">
                <a:hlinkClick r:id="rId4"/>
              </a:rPr>
              <a:t>confirmed</a:t>
            </a:r>
            <a:r>
              <a:rPr lang="en-GB" dirty="0"/>
              <a:t> it was possible to store credentials at UDR. </a:t>
            </a:r>
          </a:p>
          <a:p>
            <a:r>
              <a:rPr lang="en-GB" dirty="0"/>
              <a:t>HLR/HSS/UDR following the UDC concept are currently deployed in multiple markets supporting millions of subscriptions.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3F54B6-FB78-4BF2-997C-F3A8EB3CC8C5}"/>
              </a:ext>
            </a:extLst>
          </p:cNvPr>
          <p:cNvSpPr/>
          <p:nvPr/>
        </p:nvSpPr>
        <p:spPr bwMode="auto">
          <a:xfrm>
            <a:off x="11049000" y="228600"/>
            <a:ext cx="990600" cy="9144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1183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D3D7FE-8AE5-4E88-8996-26F0310D6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8700"/>
            <a:ext cx="8647701" cy="2545714"/>
          </a:xfrm>
          <a:noFill/>
        </p:spPr>
        <p:txBody>
          <a:bodyPr/>
          <a:lstStyle/>
          <a:p>
            <a:r>
              <a:rPr lang="en-GB" dirty="0"/>
              <a:t>SA2 defined UDM as the Subscription Data Base for 5GC.  </a:t>
            </a:r>
          </a:p>
          <a:p>
            <a:pPr lvl="2"/>
            <a:r>
              <a:rPr lang="en-GB" sz="1800" dirty="0"/>
              <a:t>Similar role and functionality to 3GPP HSS.  </a:t>
            </a:r>
          </a:p>
          <a:p>
            <a:r>
              <a:rPr lang="en-GB" dirty="0"/>
              <a:t>SA3 defined ARPF as the entity responsible for the storage of subscription credentials and generation of AVs.</a:t>
            </a:r>
          </a:p>
          <a:p>
            <a:pPr lvl="2"/>
            <a:r>
              <a:rPr lang="en-GB" sz="1800" dirty="0"/>
              <a:t>ARPF is a function similar to </a:t>
            </a:r>
            <a:r>
              <a:rPr lang="en-GB" sz="1800" dirty="0" err="1"/>
              <a:t>AuC</a:t>
            </a:r>
            <a:r>
              <a:rPr lang="en-GB" sz="1800" dirty="0"/>
              <a:t> offered by UDM.</a:t>
            </a:r>
          </a:p>
          <a:p>
            <a:r>
              <a:rPr lang="en-GB" dirty="0"/>
              <a:t>Following UDC approach, TS 23.501 (since v15.0.0, Dec 2017) defines that.</a:t>
            </a:r>
          </a:p>
          <a:p>
            <a:pPr lvl="1"/>
            <a:endParaRPr lang="en-GB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448793-D08E-4B4D-A618-8FC24BCEA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154" y="82620"/>
            <a:ext cx="9992784" cy="383545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Credential Storage in 3GPP 5GC</a:t>
            </a:r>
            <a:br>
              <a:rPr lang="en-US" sz="3600" dirty="0"/>
            </a:br>
            <a:r>
              <a:rPr lang="en-US" sz="3600" dirty="0">
                <a:solidFill>
                  <a:srgbClr val="002060"/>
                </a:solidFill>
              </a:rPr>
              <a:t>Background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E6EBFC-F7B8-483F-A289-D180646A0E1A}"/>
              </a:ext>
            </a:extLst>
          </p:cNvPr>
          <p:cNvCxnSpPr>
            <a:cxnSpLocks/>
          </p:cNvCxnSpPr>
          <p:nvPr/>
        </p:nvCxnSpPr>
        <p:spPr bwMode="auto">
          <a:xfrm>
            <a:off x="10443899" y="2230997"/>
            <a:ext cx="0" cy="49594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88906E0-B22B-4CEF-9009-95144CDA0850}"/>
              </a:ext>
            </a:extLst>
          </p:cNvPr>
          <p:cNvSpPr txBox="1"/>
          <p:nvPr/>
        </p:nvSpPr>
        <p:spPr bwMode="auto">
          <a:xfrm>
            <a:off x="10226602" y="1782563"/>
            <a:ext cx="576075" cy="23514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s-ES_tradnl" sz="1400" dirty="0"/>
              <a:t>ARPF</a:t>
            </a:r>
            <a:endParaRPr lang="en-GB" sz="1600" dirty="0" err="1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005F417-CC44-4869-A3C5-86F7E6636886}"/>
              </a:ext>
            </a:extLst>
          </p:cNvPr>
          <p:cNvSpPr/>
          <p:nvPr/>
        </p:nvSpPr>
        <p:spPr bwMode="auto">
          <a:xfrm>
            <a:off x="9133367" y="1357605"/>
            <a:ext cx="2782447" cy="871531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UDM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00410C-A955-4433-9E6E-83AD7164862A}"/>
              </a:ext>
            </a:extLst>
          </p:cNvPr>
          <p:cNvSpPr txBox="1"/>
          <p:nvPr/>
        </p:nvSpPr>
        <p:spPr bwMode="auto">
          <a:xfrm>
            <a:off x="9804016" y="2363843"/>
            <a:ext cx="372214" cy="2872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GB" sz="1600" dirty="0" err="1"/>
              <a:t>Nudr</a:t>
            </a:r>
            <a:endParaRPr lang="en-GB" sz="2000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6C5809D-9698-433C-A249-86EDECEA03F9}"/>
              </a:ext>
            </a:extLst>
          </p:cNvPr>
          <p:cNvCxnSpPr/>
          <p:nvPr/>
        </p:nvCxnSpPr>
        <p:spPr bwMode="auto">
          <a:xfrm>
            <a:off x="10339523" y="2545082"/>
            <a:ext cx="21729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945D6A7-7846-439C-8D3C-D5D67D1CD48B}"/>
              </a:ext>
            </a:extLst>
          </p:cNvPr>
          <p:cNvSpPr txBox="1"/>
          <p:nvPr/>
        </p:nvSpPr>
        <p:spPr bwMode="auto">
          <a:xfrm>
            <a:off x="9894512" y="2792991"/>
            <a:ext cx="1116387" cy="24803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s-ES_tradnl" sz="1400" dirty="0"/>
              <a:t>SUPI, Ki, SQN</a:t>
            </a:r>
            <a:endParaRPr lang="en-GB" sz="1600" dirty="0" err="1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B3DA5D5-60B5-432F-8875-EB82441DB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813" y="3429493"/>
            <a:ext cx="9382125" cy="723900"/>
          </a:xfrm>
          <a:prstGeom prst="rect">
            <a:avLst/>
          </a:prstGeom>
        </p:spPr>
      </p:pic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27F21437-5D96-4E92-9EA5-E9D5F926A61D}"/>
              </a:ext>
            </a:extLst>
          </p:cNvPr>
          <p:cNvSpPr txBox="1">
            <a:spLocks/>
          </p:cNvSpPr>
          <p:nvPr/>
        </p:nvSpPr>
        <p:spPr bwMode="auto">
          <a:xfrm>
            <a:off x="450109" y="4318176"/>
            <a:ext cx="11389649" cy="170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dirty="0"/>
              <a:t>CT4 </a:t>
            </a:r>
            <a:r>
              <a:rPr lang="en-GB" dirty="0" err="1"/>
              <a:t>Nudr</a:t>
            </a:r>
            <a:r>
              <a:rPr lang="en-GB" dirty="0"/>
              <a:t> TS 29.505 (since, v15.0.0, June 2018) defined accordingly including credentials in UDR</a:t>
            </a:r>
            <a:endParaRPr lang="en-GB" dirty="0">
              <a:highlight>
                <a:srgbClr val="FFFF00"/>
              </a:highlight>
            </a:endParaRPr>
          </a:p>
          <a:p>
            <a:r>
              <a:rPr lang="en-GB" dirty="0"/>
              <a:t>SA3 does however not refer to UDR for any aspect of the security architecture. </a:t>
            </a:r>
          </a:p>
          <a:p>
            <a:pPr lvl="1"/>
            <a:r>
              <a:rPr lang="en-GB" sz="1800" dirty="0"/>
              <a:t>SA3 only argued against this approach while answering CT4 </a:t>
            </a:r>
            <a:r>
              <a:rPr lang="en-GB" sz="1800" dirty="0">
                <a:hlinkClick r:id="rId3"/>
              </a:rPr>
              <a:t>LS</a:t>
            </a:r>
            <a:r>
              <a:rPr lang="en-GB" sz="1800" dirty="0"/>
              <a:t> on protection of sensitive data over </a:t>
            </a:r>
            <a:r>
              <a:rPr lang="en-GB" sz="1800" dirty="0" err="1"/>
              <a:t>Nudr</a:t>
            </a:r>
            <a:r>
              <a:rPr lang="en-GB" sz="1800" dirty="0"/>
              <a:t>.</a:t>
            </a:r>
          </a:p>
          <a:p>
            <a:endParaRPr lang="en-GB" sz="1000" dirty="0"/>
          </a:p>
          <a:p>
            <a:r>
              <a:rPr lang="en-GB" dirty="0"/>
              <a:t>SA3 instructs CT4 and SA2 to change specifications so subscription credentials in 5GC can ONLY be stored at the ARPF. </a:t>
            </a:r>
          </a:p>
          <a:p>
            <a:pPr lvl="1"/>
            <a:r>
              <a:rPr lang="en-GB" sz="1800" dirty="0"/>
              <a:t>If applied in Rel-15, this will have several implications </a:t>
            </a:r>
            <a:r>
              <a:rPr lang="en-GB" sz="1800" dirty="0" err="1"/>
              <a:t>wrt</a:t>
            </a:r>
            <a:r>
              <a:rPr lang="en-GB" sz="1800" dirty="0"/>
              <a:t> 3GPP, deployment and operational aspects.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A35176-307E-4493-85D6-0A87E9467AC1}"/>
              </a:ext>
            </a:extLst>
          </p:cNvPr>
          <p:cNvSpPr/>
          <p:nvPr/>
        </p:nvSpPr>
        <p:spPr bwMode="auto">
          <a:xfrm>
            <a:off x="9628912" y="2736508"/>
            <a:ext cx="1690444" cy="65035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GB" sz="20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UDR</a:t>
            </a:r>
            <a:endParaRPr kumimoji="0" lang="en-GB" sz="20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4B9999-1B48-4CFD-A1BF-146507DE6790}"/>
              </a:ext>
            </a:extLst>
          </p:cNvPr>
          <p:cNvSpPr/>
          <p:nvPr/>
        </p:nvSpPr>
        <p:spPr bwMode="auto">
          <a:xfrm>
            <a:off x="11049000" y="228600"/>
            <a:ext cx="990600" cy="9144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21680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D3D7FE-8AE5-4E88-8996-26F0310D6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104" y="914400"/>
            <a:ext cx="11111023" cy="5595298"/>
          </a:xfrm>
          <a:noFill/>
        </p:spPr>
        <p:txBody>
          <a:bodyPr/>
          <a:lstStyle/>
          <a:p>
            <a:pPr lvl="1"/>
            <a:r>
              <a:rPr lang="en-GB" sz="1800" dirty="0"/>
              <a:t>Rel-15 stage 2 and </a:t>
            </a:r>
            <a:r>
              <a:rPr lang="en-GB" sz="1800" dirty="0" err="1"/>
              <a:t>Nudr</a:t>
            </a:r>
            <a:r>
              <a:rPr lang="en-GB" sz="1800" dirty="0"/>
              <a:t> API frozen for 18/12 months already </a:t>
            </a:r>
          </a:p>
          <a:p>
            <a:pPr lvl="2"/>
            <a:r>
              <a:rPr lang="en-GB" sz="1800" dirty="0"/>
              <a:t>Such a significant architectural change shall not be allowed.  </a:t>
            </a:r>
          </a:p>
          <a:p>
            <a:pPr lvl="2"/>
            <a:r>
              <a:rPr lang="en-GB" altLang="en-US" sz="1800" dirty="0"/>
              <a:t>Non backwards compatible changes should not be possible either unless FASMO. </a:t>
            </a:r>
          </a:p>
          <a:p>
            <a:r>
              <a:rPr lang="en-GB" sz="1800" dirty="0"/>
              <a:t>3GPP Specifications missing are at least: </a:t>
            </a:r>
          </a:p>
          <a:p>
            <a:pPr lvl="2"/>
            <a:r>
              <a:rPr lang="en-GB" sz="1800" dirty="0"/>
              <a:t>AV requests for 5G enabled UEs connecting from EPC/IMS, needs to be served by ARPF. </a:t>
            </a:r>
          </a:p>
          <a:p>
            <a:pPr lvl="3"/>
            <a:r>
              <a:rPr lang="en-GB" sz="1800" dirty="0"/>
              <a:t>HSS-UDM IWK could be based on UDICOM Rel-16 but should be implementation dependent in Rel-15.</a:t>
            </a:r>
          </a:p>
          <a:p>
            <a:pPr lvl="3"/>
            <a:r>
              <a:rPr lang="en-GB" sz="1800" dirty="0"/>
              <a:t>ARPF role needs to be extended in 33.501 to also generate AVs for EPS/IMS and even 2G/3G AKA. </a:t>
            </a:r>
            <a:endParaRPr lang="en-GB" sz="900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Possible Way Forward:</a:t>
            </a:r>
          </a:p>
          <a:p>
            <a:pPr lvl="2"/>
            <a:r>
              <a:rPr lang="en-GB" dirty="0"/>
              <a:t>Keep currently defined approach to allow storage of subscription credentials at UDR (Rel-15 onwards). </a:t>
            </a:r>
          </a:p>
          <a:p>
            <a:pPr lvl="3"/>
            <a:r>
              <a:rPr lang="en-GB" dirty="0"/>
              <a:t>Consider measures to improve security of this approach if needed. </a:t>
            </a:r>
          </a:p>
          <a:p>
            <a:pPr lvl="2"/>
            <a:r>
              <a:rPr lang="en-GB" dirty="0"/>
              <a:t>Allowing storage of credentials at ARPF as a new additional architectural choice to be studied and standardized. </a:t>
            </a:r>
          </a:p>
          <a:p>
            <a:pPr lvl="3"/>
            <a:r>
              <a:rPr lang="en-GB" dirty="0"/>
              <a:t>Consider decoupling of ARPF from UDM and definition of corresponding interface.</a:t>
            </a:r>
          </a:p>
          <a:p>
            <a:pPr lvl="3"/>
            <a:r>
              <a:rPr lang="en-GB" dirty="0"/>
              <a:t>Consider IWK aspects for AV retrieval from ARPF for EPC/IMS (maybe also 2G/3G) AKA.</a:t>
            </a:r>
            <a:endParaRPr lang="en-GB" sz="1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448793-D08E-4B4D-A618-8FC24BCEA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154" y="82620"/>
            <a:ext cx="9992784" cy="383545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Credential Storage in 5GC</a:t>
            </a:r>
            <a:br>
              <a:rPr lang="en-US" sz="3600" dirty="0"/>
            </a:b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294DEE5-7AD3-42F5-B02C-2970E0CEC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832938"/>
            <a:ext cx="1846142" cy="2123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112" tIns="914112" rIns="914112" bIns="91411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FE98A7-F162-4BBB-99B7-DF6CD38EC27D}"/>
              </a:ext>
            </a:extLst>
          </p:cNvPr>
          <p:cNvSpPr/>
          <p:nvPr/>
        </p:nvSpPr>
        <p:spPr bwMode="auto">
          <a:xfrm>
            <a:off x="11049000" y="228600"/>
            <a:ext cx="990600" cy="9144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6572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72000" tIns="36000" rIns="0" bIns="0" numCol="1" rtlCol="0" anchor="t" anchorCtr="0" compatLnSpc="1">
        <a:prstTxWarp prst="textNoShape">
          <a:avLst/>
        </a:prstTxWarp>
        <a:spAutoFit/>
      </a:bodyPr>
      <a:lstStyle>
        <a:defPPr marL="344488" indent="-344488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_Template_Early_Adopter_Beta_6.potx" id="{23309F28-07FE-4A4F-B22B-D909528E4804}" vid="{3F95330C-3735-4FC1-A35C-EA324CFEAF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471CE2ECB0544CA318C505DFB0896E" ma:contentTypeVersion="4" ma:contentTypeDescription="Create a new document." ma:contentTypeScope="" ma:versionID="1d25a7166141ae91796ef2d2fc4e7863">
  <xsd:schema xmlns:xsd="http://www.w3.org/2001/XMLSchema" xmlns:xs="http://www.w3.org/2001/XMLSchema" xmlns:p="http://schemas.microsoft.com/office/2006/metadata/properties" xmlns:ns2="15bd5217-9d60-4637-b889-73a53b9d916f" xmlns:ns3="f14bc747-bab2-4d23-afdd-0327a3ea004f" targetNamespace="http://schemas.microsoft.com/office/2006/metadata/properties" ma:root="true" ma:fieldsID="4aaa64b5106c07ee0ca5e43ae44d571b" ns2:_="" ns3:_="">
    <xsd:import namespace="15bd5217-9d60-4637-b889-73a53b9d916f"/>
    <xsd:import namespace="f14bc747-bab2-4d23-afdd-0327a3ea00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bd5217-9d60-4637-b889-73a53b9d91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4bc747-bab2-4d23-afdd-0327a3ea004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07874A-8A06-4B27-948D-887F7199E2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5bd5217-9d60-4637-b889-73a53b9d916f"/>
    <ds:schemaRef ds:uri="f14bc747-bab2-4d23-afdd-0327a3ea00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23CABA-6DA6-4EA1-9805-F38C3CF0622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f14bc747-bab2-4d23-afdd-0327a3ea004f"/>
    <ds:schemaRef ds:uri="15bd5217-9d60-4637-b889-73a53b9d916f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CA74BC3-8452-4992-A3B2-B2414DA0D2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5224</TotalTime>
  <Words>493</Words>
  <Application>Microsoft Office PowerPoint</Application>
  <PresentationFormat>Widescreen</PresentationFormat>
  <Paragraphs>54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Ericsson Hilda Light</vt:lpstr>
      <vt:lpstr>Arial</vt:lpstr>
      <vt:lpstr>Ericsson Hilda</vt:lpstr>
      <vt:lpstr>PresentationTemplate2017</vt:lpstr>
      <vt:lpstr>think-cell Slide</vt:lpstr>
      <vt:lpstr>3GPP TSG-SA meeting #84        SP-190516 Newport Beach, US, June 5th – 7th, 2019   Agenda Item: 3.3  Source:  Ericsson  Title:  Nudr Sensitive Data Protection   Document for: Discussion, Decision </vt:lpstr>
      <vt:lpstr>Credential Storage in 3GPP UDC Background</vt:lpstr>
      <vt:lpstr>Credential Storage in 3GPP 5GC Background</vt:lpstr>
      <vt:lpstr>Credential Storage in 5GC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TSG-SA meeting #82      SP-18 Sorrento, Italy, December 12th – 14th, 2018   Agenda Item: 15  Source:  Ericsson  Title:  Release schedule for Release 17   Document for: Discussion, Decision</dc:title>
  <dc:creator>Krister Sällberg</dc:creator>
  <cp:keywords>PPT_Template_Early_Adopter_Beta_6</cp:keywords>
  <dc:description>Rev PA1</dc:description>
  <cp:lastModifiedBy>Krister Sällberg</cp:lastModifiedBy>
  <cp:revision>594</cp:revision>
  <dcterms:modified xsi:type="dcterms:W3CDTF">2019-05-30T21:29:42Z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UsedFont">
    <vt:lpwstr>Arial</vt:lpwstr>
  </property>
  <property fmtid="{D5CDD505-2E9C-101B-9397-08002B2CF9AE}" pid="11" name="x">
    <vt:lpwstr>1</vt:lpwstr>
  </property>
  <property fmtid="{D5CDD505-2E9C-101B-9397-08002B2CF9AE}" pid="12" name="SecurityClass">
    <vt:lpwstr/>
  </property>
  <property fmtid="{D5CDD505-2E9C-101B-9397-08002B2CF9AE}" pid="13" name="txtConfLabel">
    <vt:lpwstr>Commercial in confidence</vt:lpwstr>
  </property>
  <property fmtid="{D5CDD505-2E9C-101B-9397-08002B2CF9AE}" pid="14" name="DocumentType2">
    <vt:lpwstr>Presentation2011</vt:lpwstr>
  </property>
  <property fmtid="{D5CDD505-2E9C-101B-9397-08002B2CF9AE}" pid="15" name="FooterType">
    <vt:lpwstr>PresTemp</vt:lpwstr>
  </property>
  <property fmtid="{D5CDD505-2E9C-101B-9397-08002B2CF9AE}" pid="16" name="UpdateProcess">
    <vt:lpwstr>End</vt:lpwstr>
  </property>
  <property fmtid="{D5CDD505-2E9C-101B-9397-08002B2CF9AE}" pid="17" name="White">
    <vt:bool>true</vt:bool>
  </property>
  <property fmtid="{D5CDD505-2E9C-101B-9397-08002B2CF9AE}" pid="18" name="chkTaglines">
    <vt:bool>false</vt:bool>
  </property>
  <property fmtid="{D5CDD505-2E9C-101B-9397-08002B2CF9AE}" pid="19" name="chkMetaData">
    <vt:bool>false</vt:bool>
  </property>
  <property fmtid="{D5CDD505-2E9C-101B-9397-08002B2CF9AE}" pid="20" name="Prepared">
    <vt:lpwstr/>
  </property>
  <property fmtid="{D5CDD505-2E9C-101B-9397-08002B2CF9AE}" pid="21" name="ApprovedBy">
    <vt:lpwstr/>
  </property>
  <property fmtid="{D5CDD505-2E9C-101B-9397-08002B2CF9AE}" pid="22" name="DocNo">
    <vt:lpwstr/>
  </property>
  <property fmtid="{D5CDD505-2E9C-101B-9397-08002B2CF9AE}" pid="23" name="Checked">
    <vt:lpwstr/>
  </property>
  <property fmtid="{D5CDD505-2E9C-101B-9397-08002B2CF9AE}" pid="24" name="Revision">
    <vt:lpwstr>PA1</vt:lpwstr>
  </property>
  <property fmtid="{D5CDD505-2E9C-101B-9397-08002B2CF9AE}" pid="25" name="DocName">
    <vt:lpwstr/>
  </property>
  <property fmtid="{D5CDD505-2E9C-101B-9397-08002B2CF9AE}" pid="26" name="Title">
    <vt:lpwstr/>
  </property>
  <property fmtid="{D5CDD505-2E9C-101B-9397-08002B2CF9AE}" pid="27" name="Reference">
    <vt:lpwstr/>
  </property>
  <property fmtid="{D5CDD505-2E9C-101B-9397-08002B2CF9AE}" pid="28" name="Keyword">
    <vt:lpwstr>PPT_Template_Early_Adopter_Beta_6</vt:lpwstr>
  </property>
  <property fmtid="{D5CDD505-2E9C-101B-9397-08002B2CF9AE}" pid="29" name="optUseConfClass">
    <vt:bool>false</vt:bool>
  </property>
  <property fmtid="{D5CDD505-2E9C-101B-9397-08002B2CF9AE}" pid="30" name="optUseConfLabel">
    <vt:bool>true</vt:bool>
  </property>
  <property fmtid="{D5CDD505-2E9C-101B-9397-08002B2CF9AE}" pid="31" name="optFooterCVLDocNo">
    <vt:bool>true</vt:bool>
  </property>
  <property fmtid="{D5CDD505-2E9C-101B-9397-08002B2CF9AE}" pid="32" name="optFooterCVLCopyright">
    <vt:bool>false</vt:bool>
  </property>
  <property fmtid="{D5CDD505-2E9C-101B-9397-08002B2CF9AE}" pid="33" name="optEnterText1">
    <vt:bool>false</vt:bool>
  </property>
  <property fmtid="{D5CDD505-2E9C-101B-9397-08002B2CF9AE}" pid="34" name="LeftFooterField">
    <vt:lpwstr/>
  </property>
  <property fmtid="{D5CDD505-2E9C-101B-9397-08002B2CF9AE}" pid="35" name="optFooterCVLConfLabel">
    <vt:bool>true</vt:bool>
  </property>
  <property fmtid="{D5CDD505-2E9C-101B-9397-08002B2CF9AE}" pid="36" name="optEnterText2">
    <vt:bool>false</vt:bool>
  </property>
  <property fmtid="{D5CDD505-2E9C-101B-9397-08002B2CF9AE}" pid="37" name="MiddleFooterField">
    <vt:lpwstr>Commercial in confidence</vt:lpwstr>
  </property>
  <property fmtid="{D5CDD505-2E9C-101B-9397-08002B2CF9AE}" pid="38" name="optFooterCVLTitle">
    <vt:bool>true</vt:bool>
  </property>
  <property fmtid="{D5CDD505-2E9C-101B-9397-08002B2CF9AE}" pid="39" name="optFooterCVLPrep">
    <vt:bool>false</vt:bool>
  </property>
  <property fmtid="{D5CDD505-2E9C-101B-9397-08002B2CF9AE}" pid="40" name="optEnterText3">
    <vt:bool>false</vt:bool>
  </property>
  <property fmtid="{D5CDD505-2E9C-101B-9397-08002B2CF9AE}" pid="41" name="RightFooterField">
    <vt:lpwstr/>
  </property>
  <property fmtid="{D5CDD505-2E9C-101B-9397-08002B2CF9AE}" pid="42" name="optFooterCVLDate">
    <vt:bool>false</vt:bool>
  </property>
  <property fmtid="{D5CDD505-2E9C-101B-9397-08002B2CF9AE}" pid="43" name="optEnterText4">
    <vt:bool>true</vt:bool>
  </property>
  <property fmtid="{D5CDD505-2E9C-101B-9397-08002B2CF9AE}" pid="44" name="Pages">
    <vt:bool>true</vt:bool>
  </property>
  <property fmtid="{D5CDD505-2E9C-101B-9397-08002B2CF9AE}" pid="45" name="TotalNumb">
    <vt:bool>false</vt:bool>
  </property>
  <property fmtid="{D5CDD505-2E9C-101B-9397-08002B2CF9AE}" pid="46" name="ContentTypeId">
    <vt:lpwstr>0x01010012471CE2ECB0544CA318C505DFB0896E</vt:lpwstr>
  </property>
  <property fmtid="{D5CDD505-2E9C-101B-9397-08002B2CF9AE}" pid="47" name="Date">
    <vt:lpwstr>2018-03-14</vt:lpwstr>
  </property>
  <property fmtid="{D5CDD505-2E9C-101B-9397-08002B2CF9AE}" pid="48" name="RightFooterField2">
    <vt:lpwstr>2018-03-09</vt:lpwstr>
  </property>
  <property fmtid="{D5CDD505-2E9C-101B-9397-08002B2CF9AE}" pid="49" name="chkShowAll">
    <vt:bool>false</vt:bool>
  </property>
  <property fmtid="{D5CDD505-2E9C-101B-9397-08002B2CF9AE}" pid="50" name="chkOnlyTitle">
    <vt:bool>false</vt:bool>
  </property>
  <property fmtid="{D5CDD505-2E9C-101B-9397-08002B2CF9AE}" pid="51" name="chkPrep">
    <vt:bool>false</vt:bool>
  </property>
  <property fmtid="{D5CDD505-2E9C-101B-9397-08002B2CF9AE}" pid="52" name="chkAppr">
    <vt:bool>false</vt:bool>
  </property>
  <property fmtid="{D5CDD505-2E9C-101B-9397-08002B2CF9AE}" pid="53" name="chkDocNo">
    <vt:bool>false</vt:bool>
  </property>
  <property fmtid="{D5CDD505-2E9C-101B-9397-08002B2CF9AE}" pid="54" name="chkRev">
    <vt:bool>false</vt:bool>
  </property>
  <property fmtid="{D5CDD505-2E9C-101B-9397-08002B2CF9AE}" pid="55" name="chkTitle">
    <vt:bool>false</vt:bool>
  </property>
  <property fmtid="{D5CDD505-2E9C-101B-9397-08002B2CF9AE}" pid="56" name="BCategory">
    <vt:lpwstr/>
  </property>
  <property fmtid="{D5CDD505-2E9C-101B-9397-08002B2CF9AE}" pid="57" name="BSubject">
    <vt:lpwstr/>
  </property>
  <property fmtid="{D5CDD505-2E9C-101B-9397-08002B2CF9AE}" pid="58" name="DocType">
    <vt:lpwstr/>
  </property>
</Properties>
</file>