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7" r:id="rId4"/>
  </p:sldMasterIdLst>
  <p:notesMasterIdLst>
    <p:notesMasterId r:id="rId7"/>
  </p:notesMasterIdLst>
  <p:handoutMasterIdLst>
    <p:handoutMasterId r:id="rId8"/>
  </p:handoutMasterIdLst>
  <p:sldIdLst>
    <p:sldId id="284" r:id="rId5"/>
    <p:sldId id="820" r:id="rId6"/>
  </p:sldIdLst>
  <p:sldSz cx="12192000" cy="6858000"/>
  <p:notesSz cx="6858000" cy="9144000"/>
  <p:embeddedFontLst>
    <p:embeddedFont>
      <p:font typeface="Ericsson Hilda Light" panose="020B0604020202020204" charset="0"/>
      <p:regular r:id="rId9"/>
      <p:bold r:id="rId10"/>
    </p:embeddedFont>
    <p:embeddedFont>
      <p:font typeface="Ericsson Hilda" panose="020B060402020202020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-Sofie Olänge" initials="AO" lastIdx="5" clrIdx="0">
    <p:extLst>
      <p:ext uri="{19B8F6BF-5375-455C-9EA6-DF929625EA0E}">
        <p15:presenceInfo xmlns:p15="http://schemas.microsoft.com/office/powerpoint/2012/main" userId="S-1-5-21-1538607324-3213881460-940295383-4413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EEFF"/>
    <a:srgbClr val="5DB5FF"/>
    <a:srgbClr val="0B9256"/>
    <a:srgbClr val="C9E6FF"/>
    <a:srgbClr val="FFFFFF"/>
    <a:srgbClr val="FF3232"/>
    <a:srgbClr val="242424"/>
    <a:srgbClr val="0A14D2"/>
    <a:srgbClr val="767676"/>
    <a:srgbClr val="DC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385" autoAdjust="0"/>
    <p:restoredTop sz="94249" autoAdjust="0"/>
  </p:normalViewPr>
  <p:slideViewPr>
    <p:cSldViewPr>
      <p:cViewPr>
        <p:scale>
          <a:sx n="90" d="100"/>
          <a:sy n="90" d="100"/>
        </p:scale>
        <p:origin x="12" y="-1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21" d="100"/>
          <a:sy n="121" d="100"/>
        </p:scale>
        <p:origin x="4938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2018-03-09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2018-03-09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2018-03-09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C5E21EF-F1E4-4E10-AD74-BF251EEED1A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4121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D6212600-76E2-40CB-8C58-AE3338D3A9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73B33AF7-2F6C-4461-A8E5-14F2D1CC84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2A812C6D-4045-4013-9DD6-50DA53F255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D6225FE-4479-48EC-9010-33E79C3D14D0}" type="slidenum">
              <a:rPr lang="en-GB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826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BE5E08-5EB6-4E17-8FB8-40199F9803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C3A76CF7-278B-4F6E-9A79-EDD59651DF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0959A7C1-92EF-44AF-97F7-F3E9057FC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0959A7C1-92EF-44AF-97F7-F3E9057FC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B3A147-5510-431A-9FDB-044AD1A359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1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97392B-44A0-499A-B37A-930952779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BE5E08-5EB6-4E17-8FB8-40199F9803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049AFA-079F-4387-8761-9407290C4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6250" y="476250"/>
            <a:ext cx="835660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8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9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AE0ABF59-D34C-44E2-8569-812DEC85F2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9270" y="481203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9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8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4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4"/>
            <a:endParaRPr lang="en-US"/>
          </a:p>
        </p:txBody>
      </p:sp>
      <p:sp>
        <p:nvSpPr>
          <p:cNvPr id="12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473190"/>
            <a:ext cx="11233149" cy="606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Characters for Embedded characters: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bg1"/>
                </a:solidFill>
              </a:rPr>
              <a:t>abcdefghijklmnopqrstuvwxyz</a:t>
            </a:r>
            <a:r>
              <a:rPr lang="en-US" sz="1400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</a:rPr>
              <a:t>ẀẁẃẄẅỲỳ</a:t>
            </a:r>
            <a:r>
              <a:rPr lang="en-US" sz="1400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bg1"/>
                </a:solidFill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</a:rPr>
              <a:t>ẀẁẃẄẅỲỳ</a:t>
            </a:r>
            <a:r>
              <a:rPr lang="en-US" sz="1400" b="1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bg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071CE-F2DE-431D-A304-302D376E0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309" y="2866608"/>
            <a:ext cx="865383" cy="1145569"/>
          </a:xfrm>
          <a:prstGeom prst="rect">
            <a:avLst/>
          </a:prstGeom>
          <a:ln>
            <a:noFill/>
          </a:ln>
        </p:spPr>
      </p:pic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4935" y="1800000"/>
            <a:ext cx="11135785" cy="4320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24935" y="6234099"/>
            <a:ext cx="11135785" cy="154800"/>
          </a:xfrm>
        </p:spPr>
        <p:txBody>
          <a:bodyPr/>
          <a:lstStyle>
            <a:lvl1pPr marL="0" indent="0">
              <a:buFontTx/>
              <a:buNone/>
              <a:defRPr sz="9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56632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63882080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Picture 11">
            <a:extLst>
              <a:ext uri="{FF2B5EF4-FFF2-40B4-BE49-F238E27FC236}">
                <a16:creationId xmlns:a16="http://schemas.microsoft.com/office/drawing/2014/main" id="{62EA197D-ECA7-4E2F-AB03-2BA31AB9D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10DEA382-3777-4D1B-A88B-88F6F05CB2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6CF73A11-8A39-48C9-ACAA-C58D0BA7D9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AD8118F2-961D-4A26-82DD-827B741645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51B066-0765-4F7D-BC7B-5421BFA666C6}"/>
              </a:ext>
            </a:extLst>
          </p:cNvPr>
          <p:cNvPicPr>
            <a:picLocks noChangeAspect="1"/>
          </p:cNvPicPr>
          <p:nvPr userDrawn="1"/>
        </p:nvPicPr>
        <p:blipFill>
          <a:blip r:embed="rId40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rgbClr val="1A1816"/>
                </a:solidFill>
                <a:latin typeface="+mn-lt"/>
              </a:rPr>
              <a:t>Page </a:t>
            </a:r>
            <a:fld id="{C8A45A22-BCEF-493D-B2BA-9D48AC6621B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  <p:sldLayoutId id="2147483717" r:id="rId20"/>
    <p:sldLayoutId id="2147483718" r:id="rId21"/>
    <p:sldLayoutId id="2147483719" r:id="rId22"/>
    <p:sldLayoutId id="2147483720" r:id="rId23"/>
    <p:sldLayoutId id="2147483721" r:id="rId24"/>
    <p:sldLayoutId id="2147483722" r:id="rId25"/>
    <p:sldLayoutId id="2147483723" r:id="rId26"/>
    <p:sldLayoutId id="2147483724" r:id="rId27"/>
    <p:sldLayoutId id="2147483725" r:id="rId28"/>
    <p:sldLayoutId id="2147483726" r:id="rId29"/>
    <p:sldLayoutId id="2147483727" r:id="rId30"/>
    <p:sldLayoutId id="2147483728" r:id="rId31"/>
    <p:sldLayoutId id="2147483729" r:id="rId32"/>
    <p:sldLayoutId id="2147483730" r:id="rId33"/>
    <p:sldLayoutId id="2147483731" r:id="rId34"/>
    <p:sldLayoutId id="2147483732" r:id="rId35"/>
    <p:sldLayoutId id="2147483733" r:id="rId36"/>
    <p:sldLayoutId id="2147483816" r:id="rId37"/>
    <p:sldLayoutId id="2147483817" r:id="rId38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6858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0287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3716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0BF4A16-105A-440B-8907-B8C2347343FC}"/>
              </a:ext>
            </a:extLst>
          </p:cNvPr>
          <p:cNvSpPr/>
          <p:nvPr/>
        </p:nvSpPr>
        <p:spPr bwMode="auto">
          <a:xfrm>
            <a:off x="0" y="12879"/>
            <a:ext cx="12192000" cy="6858000"/>
          </a:xfrm>
          <a:prstGeom prst="rect">
            <a:avLst/>
          </a:prstGeom>
          <a:solidFill>
            <a:srgbClr val="00B0F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756660D-8963-4EFB-A846-DE8EF2DAE0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457200"/>
            <a:ext cx="11179175" cy="3457576"/>
          </a:xfrm>
        </p:spPr>
        <p:txBody>
          <a:bodyPr/>
          <a:lstStyle/>
          <a:p>
            <a:pPr hangingPunct="0"/>
            <a:r>
              <a:rPr lang="en-US" sz="2000" b="1" dirty="0"/>
              <a:t>3GPP TSG-SA meeting #83								SP-190237</a:t>
            </a:r>
            <a:br>
              <a:rPr lang="en-US" sz="2000" b="1" dirty="0"/>
            </a:br>
            <a:r>
              <a:rPr lang="en-GB" sz="2000" b="1" dirty="0"/>
              <a:t>Shenzhen, China, March 20</a:t>
            </a:r>
            <a:r>
              <a:rPr lang="en-GB" sz="2000" b="1" baseline="30000" dirty="0"/>
              <a:t>th</a:t>
            </a:r>
            <a:r>
              <a:rPr lang="en-GB" sz="2000" b="1" dirty="0"/>
              <a:t> – 22</a:t>
            </a:r>
            <a:r>
              <a:rPr lang="en-GB" sz="2000" b="1" baseline="30000" dirty="0"/>
              <a:t>th</a:t>
            </a:r>
            <a:r>
              <a:rPr lang="en-GB" sz="2000" b="1" dirty="0"/>
              <a:t>, 2019</a:t>
            </a:r>
            <a:r>
              <a:rPr lang="en-US" sz="2000" b="1" dirty="0"/>
              <a:t/>
            </a:r>
            <a:br>
              <a:rPr lang="en-US" sz="2000" b="1" dirty="0"/>
            </a:br>
            <a:r>
              <a:rPr lang="en-GB" sz="2000" b="1" dirty="0"/>
              <a:t> </a:t>
            </a: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000" b="1" dirty="0"/>
              <a:t>Agenda Item:	</a:t>
            </a:r>
            <a:r>
              <a:rPr lang="en-GB" sz="2000" b="1" dirty="0"/>
              <a:t>5.3</a:t>
            </a:r>
            <a:br>
              <a:rPr lang="en-GB" sz="2000" b="1" dirty="0"/>
            </a:br>
            <a:r>
              <a:rPr lang="en-US" sz="2000" b="1" dirty="0"/>
              <a:t/>
            </a:r>
            <a:br>
              <a:rPr lang="en-US" sz="2000" b="1" dirty="0"/>
            </a:br>
            <a:r>
              <a:rPr lang="en-GB" sz="2000" b="1" dirty="0"/>
              <a:t>Source:		Ericsson</a:t>
            </a: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000" b="1" dirty="0"/>
              <a:t/>
            </a:r>
            <a:br>
              <a:rPr lang="en-US" sz="2000" b="1" dirty="0"/>
            </a:br>
            <a:r>
              <a:rPr lang="en-GB" sz="2400" b="1" dirty="0"/>
              <a:t>Title:		Time schedule for Release 17 </a:t>
            </a: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000" b="1" dirty="0"/>
              <a:t/>
            </a:r>
            <a:br>
              <a:rPr lang="en-US" sz="2000" b="1" dirty="0"/>
            </a:br>
            <a:r>
              <a:rPr lang="en-GB" sz="2000" b="1" dirty="0"/>
              <a:t>Document for:	Discussion, Decision</a:t>
            </a:r>
            <a:r>
              <a:rPr lang="en-US" sz="2000" b="1" dirty="0"/>
              <a:t/>
            </a:r>
            <a:br>
              <a:rPr lang="en-US" sz="2000" b="1" dirty="0"/>
            </a:b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F13C3FF5-97D1-4E38-82C0-1BF9E5B3E5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84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066F3EB-5734-40E3-8D6F-F49D2E88070F}"/>
              </a:ext>
            </a:extLst>
          </p:cNvPr>
          <p:cNvSpPr txBox="1">
            <a:spLocks/>
          </p:cNvSpPr>
          <p:nvPr/>
        </p:nvSpPr>
        <p:spPr bwMode="auto">
          <a:xfrm>
            <a:off x="838200" y="1371600"/>
            <a:ext cx="8931223" cy="4628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Agreement in TSG-SA#82: </a:t>
            </a:r>
          </a:p>
          <a:p>
            <a:pPr lvl="1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Stage 1 target date December 2019 (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all normative work results to be at or more than 80 % completion by Sept 2019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GB" sz="1800" dirty="0"/>
              <a:t> </a:t>
            </a:r>
          </a:p>
          <a:p>
            <a:pPr lvl="1"/>
            <a:r>
              <a:rPr lang="en-GB" sz="1800" dirty="0"/>
              <a:t>The target dates for Release 17 will be reviewed in TSG#86 taking the outcome of the 3GPP wide coordination at TSG#86 in December</a:t>
            </a:r>
            <a:r>
              <a:rPr lang="en-US" altLang="en-US" sz="1800" kern="0" dirty="0">
                <a:solidFill>
                  <a:sysClr val="windowText" lastClr="000000"/>
                </a:solidFill>
              </a:rPr>
              <a:t> </a:t>
            </a:r>
            <a:r>
              <a:rPr lang="en-GB" altLang="en-US" sz="1800" kern="0" dirty="0">
                <a:solidFill>
                  <a:sysClr val="windowText" lastClr="000000"/>
                </a:solidFill>
              </a:rPr>
              <a:t> </a:t>
            </a:r>
            <a:endParaRPr lang="en-US" altLang="en-US" sz="1800" kern="0" dirty="0">
              <a:solidFill>
                <a:sysClr val="windowText" lastClr="000000"/>
              </a:solidFill>
            </a:endParaRPr>
          </a:p>
          <a:p>
            <a:pPr lvl="1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Proposed initial 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target date in TSG-SA: </a:t>
            </a:r>
          </a:p>
          <a:p>
            <a:pPr lvl="1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Target date for stage 2 freeze is September 2020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sz="1800" dirty="0"/>
              <a:t>This date </a:t>
            </a:r>
            <a:r>
              <a:rPr lang="en-GB" altLang="en-US" sz="1800" kern="0" dirty="0">
                <a:solidFill>
                  <a:sysClr val="windowText" lastClr="000000"/>
                </a:solidFill>
              </a:rPr>
              <a:t>will be reviewed </a:t>
            </a:r>
            <a:r>
              <a:rPr lang="en-GB" altLang="en-US" sz="1800" kern="0" dirty="0"/>
              <a:t>in TSG-SA </a:t>
            </a:r>
            <a:r>
              <a:rPr lang="en-GB" altLang="en-US" sz="1800" kern="0" dirty="0" smtClean="0"/>
              <a:t>based on agreement of Rel-17 contents and time schedule agreed </a:t>
            </a:r>
            <a:r>
              <a:rPr lang="en-GB" altLang="en-US" sz="1800" kern="0" dirty="0" smtClean="0"/>
              <a:t>jointly by SA/RAN</a:t>
            </a:r>
            <a:endParaRPr lang="en-US" altLang="en-US" sz="1800" kern="0" dirty="0"/>
          </a:p>
          <a:p>
            <a:pPr>
              <a:defRPr/>
            </a:pPr>
            <a:endParaRPr lang="en-GB" sz="1800" dirty="0"/>
          </a:p>
          <a:p>
            <a:pPr>
              <a:defRPr/>
            </a:pPr>
            <a:r>
              <a:rPr lang="en-GB" sz="1800" dirty="0" smtClean="0"/>
              <a:t>No SA2 meeting in August 2019 will occur. </a:t>
            </a:r>
            <a:endParaRPr lang="en-GB" sz="1800" dirty="0"/>
          </a:p>
          <a:p>
            <a:pPr marL="0" indent="0">
              <a:buNone/>
              <a:defRPr/>
            </a:pPr>
            <a:endParaRPr lang="en-GB" sz="2000" dirty="0"/>
          </a:p>
        </p:txBody>
      </p:sp>
      <p:sp>
        <p:nvSpPr>
          <p:cNvPr id="19461" name="Title 1">
            <a:extLst>
              <a:ext uri="{FF2B5EF4-FFF2-40B4-BE49-F238E27FC236}">
                <a16:creationId xmlns:a16="http://schemas.microsoft.com/office/drawing/2014/main" id="{7140E425-B000-45CD-B66B-AA47FD3E4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8353425" cy="742950"/>
          </a:xfrm>
        </p:spPr>
        <p:txBody>
          <a:bodyPr/>
          <a:lstStyle/>
          <a:p>
            <a:r>
              <a:rPr lang="en-GB" altLang="en-US" dirty="0"/>
              <a:t>Draft Time schedule for Release 17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448B242-01D4-4A99-BE62-5AC9C2DBD900}"/>
              </a:ext>
            </a:extLst>
          </p:cNvPr>
          <p:cNvSpPr/>
          <p:nvPr/>
        </p:nvSpPr>
        <p:spPr bwMode="auto">
          <a:xfrm>
            <a:off x="11049000" y="228600"/>
            <a:ext cx="990600" cy="9144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5600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72000" tIns="36000" rIns="0" bIns="0" numCol="1" rtlCol="0" anchor="t" anchorCtr="0" compatLnSpc="1">
        <a:prstTxWarp prst="textNoShape">
          <a:avLst/>
        </a:prstTxWarp>
        <a:spAutoFit/>
      </a:bodyPr>
      <a:lstStyle>
        <a:defPPr marL="344488" indent="-344488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T_Template_Early_Adopter_Beta_6.potx" id="{23309F28-07FE-4A4F-B22B-D909528E4804}" vid="{3F95330C-3735-4FC1-A35C-EA324CFEAFA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471CE2ECB0544CA318C505DFB0896E" ma:contentTypeVersion="4" ma:contentTypeDescription="Create a new document." ma:contentTypeScope="" ma:versionID="1d25a7166141ae91796ef2d2fc4e7863">
  <xsd:schema xmlns:xsd="http://www.w3.org/2001/XMLSchema" xmlns:xs="http://www.w3.org/2001/XMLSchema" xmlns:p="http://schemas.microsoft.com/office/2006/metadata/properties" xmlns:ns2="15bd5217-9d60-4637-b889-73a53b9d916f" xmlns:ns3="f14bc747-bab2-4d23-afdd-0327a3ea004f" targetNamespace="http://schemas.microsoft.com/office/2006/metadata/properties" ma:root="true" ma:fieldsID="4aaa64b5106c07ee0ca5e43ae44d571b" ns2:_="" ns3:_="">
    <xsd:import namespace="15bd5217-9d60-4637-b889-73a53b9d916f"/>
    <xsd:import namespace="f14bc747-bab2-4d23-afdd-0327a3ea004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bd5217-9d60-4637-b889-73a53b9d91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4bc747-bab2-4d23-afdd-0327a3ea004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CA74BC3-8452-4992-A3B2-B2414DA0D2B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823CABA-6DA6-4EA1-9805-F38C3CF0622B}">
  <ds:schemaRefs>
    <ds:schemaRef ds:uri="15bd5217-9d60-4637-b889-73a53b9d916f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f14bc747-bab2-4d23-afdd-0327a3ea004f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007874A-8A06-4B27-948D-887F7199E2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5bd5217-9d60-4637-b889-73a53b9d916f"/>
    <ds:schemaRef ds:uri="f14bc747-bab2-4d23-afdd-0327a3ea00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5154</TotalTime>
  <Words>112</Words>
  <Application>Microsoft Office PowerPoint</Application>
  <PresentationFormat>Widescreen</PresentationFormat>
  <Paragraphs>16</Paragraphs>
  <Slides>2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Ericsson Hilda Light</vt:lpstr>
      <vt:lpstr>Arial</vt:lpstr>
      <vt:lpstr>Ericsson Hilda</vt:lpstr>
      <vt:lpstr>Times New Roman</vt:lpstr>
      <vt:lpstr>PresentationTemplate2017</vt:lpstr>
      <vt:lpstr>think-cell Slide</vt:lpstr>
      <vt:lpstr>3GPP TSG-SA meeting #83        SP-190237 Shenzhen, China, March 20th – 22th, 2019   Agenda Item: 5.3  Source:  Ericsson  Title:  Time schedule for Release 17   Document for: Discussion, Decision </vt:lpstr>
      <vt:lpstr>Draft Time schedule for Release 17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TSG-SA meeting #82      SP-18 Sorrento, Italy, December 12th – 14th, 2018   Agenda Item: 15  Source:  Ericsson  Title:  Release schedule for Release 17   Document for: Discussion, Decision</dc:title>
  <dc:creator>Krister Sällberg</dc:creator>
  <cp:keywords>PPT_Template_Early_Adopter_Beta_6</cp:keywords>
  <dc:description>Rev PA1</dc:description>
  <cp:lastModifiedBy>display</cp:lastModifiedBy>
  <cp:revision>566</cp:revision>
  <dcterms:modified xsi:type="dcterms:W3CDTF">2019-03-20T10:37:16Z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UsedFont">
    <vt:lpwstr>Arial</vt:lpwstr>
  </property>
  <property fmtid="{D5CDD505-2E9C-101B-9397-08002B2CF9AE}" pid="11" name="x">
    <vt:lpwstr>1</vt:lpwstr>
  </property>
  <property fmtid="{D5CDD505-2E9C-101B-9397-08002B2CF9AE}" pid="12" name="SecurityClass">
    <vt:lpwstr/>
  </property>
  <property fmtid="{D5CDD505-2E9C-101B-9397-08002B2CF9AE}" pid="13" name="txtConfLabel">
    <vt:lpwstr>Commercial in confidence</vt:lpwstr>
  </property>
  <property fmtid="{D5CDD505-2E9C-101B-9397-08002B2CF9AE}" pid="14" name="DocumentType2">
    <vt:lpwstr>Presentation2011</vt:lpwstr>
  </property>
  <property fmtid="{D5CDD505-2E9C-101B-9397-08002B2CF9AE}" pid="15" name="FooterType">
    <vt:lpwstr>PresTemp</vt:lpwstr>
  </property>
  <property fmtid="{D5CDD505-2E9C-101B-9397-08002B2CF9AE}" pid="16" name="UpdateProcess">
    <vt:lpwstr>End</vt:lpwstr>
  </property>
  <property fmtid="{D5CDD505-2E9C-101B-9397-08002B2CF9AE}" pid="17" name="White">
    <vt:bool>true</vt:bool>
  </property>
  <property fmtid="{D5CDD505-2E9C-101B-9397-08002B2CF9AE}" pid="18" name="chkTaglines">
    <vt:bool>false</vt:bool>
  </property>
  <property fmtid="{D5CDD505-2E9C-101B-9397-08002B2CF9AE}" pid="19" name="chkMetaData">
    <vt:bool>false</vt:bool>
  </property>
  <property fmtid="{D5CDD505-2E9C-101B-9397-08002B2CF9AE}" pid="20" name="Prepared">
    <vt:lpwstr/>
  </property>
  <property fmtid="{D5CDD505-2E9C-101B-9397-08002B2CF9AE}" pid="21" name="ApprovedBy">
    <vt:lpwstr/>
  </property>
  <property fmtid="{D5CDD505-2E9C-101B-9397-08002B2CF9AE}" pid="22" name="DocNo">
    <vt:lpwstr/>
  </property>
  <property fmtid="{D5CDD505-2E9C-101B-9397-08002B2CF9AE}" pid="23" name="Checked">
    <vt:lpwstr/>
  </property>
  <property fmtid="{D5CDD505-2E9C-101B-9397-08002B2CF9AE}" pid="24" name="Revision">
    <vt:lpwstr>PA1</vt:lpwstr>
  </property>
  <property fmtid="{D5CDD505-2E9C-101B-9397-08002B2CF9AE}" pid="25" name="DocName">
    <vt:lpwstr/>
  </property>
  <property fmtid="{D5CDD505-2E9C-101B-9397-08002B2CF9AE}" pid="26" name="Title">
    <vt:lpwstr/>
  </property>
  <property fmtid="{D5CDD505-2E9C-101B-9397-08002B2CF9AE}" pid="27" name="Reference">
    <vt:lpwstr/>
  </property>
  <property fmtid="{D5CDD505-2E9C-101B-9397-08002B2CF9AE}" pid="28" name="Keyword">
    <vt:lpwstr>PPT_Template_Early_Adopter_Beta_6</vt:lpwstr>
  </property>
  <property fmtid="{D5CDD505-2E9C-101B-9397-08002B2CF9AE}" pid="29" name="optUseConfClass">
    <vt:bool>false</vt:bool>
  </property>
  <property fmtid="{D5CDD505-2E9C-101B-9397-08002B2CF9AE}" pid="30" name="optUseConfLabel">
    <vt:bool>true</vt:bool>
  </property>
  <property fmtid="{D5CDD505-2E9C-101B-9397-08002B2CF9AE}" pid="31" name="optFooterCVLDocNo">
    <vt:bool>true</vt:bool>
  </property>
  <property fmtid="{D5CDD505-2E9C-101B-9397-08002B2CF9AE}" pid="32" name="optFooterCVLCopyright">
    <vt:bool>false</vt:bool>
  </property>
  <property fmtid="{D5CDD505-2E9C-101B-9397-08002B2CF9AE}" pid="33" name="optEnterText1">
    <vt:bool>false</vt:bool>
  </property>
  <property fmtid="{D5CDD505-2E9C-101B-9397-08002B2CF9AE}" pid="34" name="LeftFooterField">
    <vt:lpwstr/>
  </property>
  <property fmtid="{D5CDD505-2E9C-101B-9397-08002B2CF9AE}" pid="35" name="optFooterCVLConfLabel">
    <vt:bool>true</vt:bool>
  </property>
  <property fmtid="{D5CDD505-2E9C-101B-9397-08002B2CF9AE}" pid="36" name="optEnterText2">
    <vt:bool>false</vt:bool>
  </property>
  <property fmtid="{D5CDD505-2E9C-101B-9397-08002B2CF9AE}" pid="37" name="MiddleFooterField">
    <vt:lpwstr>Commercial in confidence</vt:lpwstr>
  </property>
  <property fmtid="{D5CDD505-2E9C-101B-9397-08002B2CF9AE}" pid="38" name="optFooterCVLTitle">
    <vt:bool>true</vt:bool>
  </property>
  <property fmtid="{D5CDD505-2E9C-101B-9397-08002B2CF9AE}" pid="39" name="optFooterCVLPrep">
    <vt:bool>false</vt:bool>
  </property>
  <property fmtid="{D5CDD505-2E9C-101B-9397-08002B2CF9AE}" pid="40" name="optEnterText3">
    <vt:bool>false</vt:bool>
  </property>
  <property fmtid="{D5CDD505-2E9C-101B-9397-08002B2CF9AE}" pid="41" name="RightFooterField">
    <vt:lpwstr/>
  </property>
  <property fmtid="{D5CDD505-2E9C-101B-9397-08002B2CF9AE}" pid="42" name="optFooterCVLDate">
    <vt:bool>false</vt:bool>
  </property>
  <property fmtid="{D5CDD505-2E9C-101B-9397-08002B2CF9AE}" pid="43" name="optEnterText4">
    <vt:bool>true</vt:bool>
  </property>
  <property fmtid="{D5CDD505-2E9C-101B-9397-08002B2CF9AE}" pid="44" name="Pages">
    <vt:bool>true</vt:bool>
  </property>
  <property fmtid="{D5CDD505-2E9C-101B-9397-08002B2CF9AE}" pid="45" name="TotalNumb">
    <vt:bool>false</vt:bool>
  </property>
  <property fmtid="{D5CDD505-2E9C-101B-9397-08002B2CF9AE}" pid="46" name="ContentTypeId">
    <vt:lpwstr>0x01010012471CE2ECB0544CA318C505DFB0896E</vt:lpwstr>
  </property>
  <property fmtid="{D5CDD505-2E9C-101B-9397-08002B2CF9AE}" pid="47" name="Date">
    <vt:lpwstr>2018-03-14</vt:lpwstr>
  </property>
  <property fmtid="{D5CDD505-2E9C-101B-9397-08002B2CF9AE}" pid="48" name="RightFooterField2">
    <vt:lpwstr>2018-03-09</vt:lpwstr>
  </property>
  <property fmtid="{D5CDD505-2E9C-101B-9397-08002B2CF9AE}" pid="49" name="chkShowAll">
    <vt:bool>false</vt:bool>
  </property>
  <property fmtid="{D5CDD505-2E9C-101B-9397-08002B2CF9AE}" pid="50" name="chkOnlyTitle">
    <vt:bool>false</vt:bool>
  </property>
  <property fmtid="{D5CDD505-2E9C-101B-9397-08002B2CF9AE}" pid="51" name="chkPrep">
    <vt:bool>false</vt:bool>
  </property>
  <property fmtid="{D5CDD505-2E9C-101B-9397-08002B2CF9AE}" pid="52" name="chkAppr">
    <vt:bool>false</vt:bool>
  </property>
  <property fmtid="{D5CDD505-2E9C-101B-9397-08002B2CF9AE}" pid="53" name="chkDocNo">
    <vt:bool>false</vt:bool>
  </property>
  <property fmtid="{D5CDD505-2E9C-101B-9397-08002B2CF9AE}" pid="54" name="chkRev">
    <vt:bool>false</vt:bool>
  </property>
  <property fmtid="{D5CDD505-2E9C-101B-9397-08002B2CF9AE}" pid="55" name="chkTitle">
    <vt:bool>false</vt:bool>
  </property>
  <property fmtid="{D5CDD505-2E9C-101B-9397-08002B2CF9AE}" pid="56" name="BCategory">
    <vt:lpwstr/>
  </property>
  <property fmtid="{D5CDD505-2E9C-101B-9397-08002B2CF9AE}" pid="57" name="BSubject">
    <vt:lpwstr/>
  </property>
  <property fmtid="{D5CDD505-2E9C-101B-9397-08002B2CF9AE}" pid="58" name="DocType">
    <vt:lpwstr/>
  </property>
</Properties>
</file>