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3"/>
  </p:notesMasterIdLst>
  <p:handoutMasterIdLst>
    <p:handoutMasterId r:id="rId44"/>
  </p:handoutMasterIdLst>
  <p:sldIdLst>
    <p:sldId id="303" r:id="rId2"/>
    <p:sldId id="705" r:id="rId3"/>
    <p:sldId id="706" r:id="rId4"/>
    <p:sldId id="707" r:id="rId5"/>
    <p:sldId id="857" r:id="rId6"/>
    <p:sldId id="798" r:id="rId7"/>
    <p:sldId id="845" r:id="rId8"/>
    <p:sldId id="709" r:id="rId9"/>
    <p:sldId id="713" r:id="rId10"/>
    <p:sldId id="714" r:id="rId11"/>
    <p:sldId id="800" r:id="rId12"/>
    <p:sldId id="803" r:id="rId13"/>
    <p:sldId id="842" r:id="rId14"/>
    <p:sldId id="843" r:id="rId15"/>
    <p:sldId id="847" r:id="rId16"/>
    <p:sldId id="848" r:id="rId17"/>
    <p:sldId id="849" r:id="rId18"/>
    <p:sldId id="850" r:id="rId19"/>
    <p:sldId id="859" r:id="rId20"/>
    <p:sldId id="860" r:id="rId21"/>
    <p:sldId id="864" r:id="rId22"/>
    <p:sldId id="817" r:id="rId23"/>
    <p:sldId id="839" r:id="rId24"/>
    <p:sldId id="858" r:id="rId25"/>
    <p:sldId id="808" r:id="rId26"/>
    <p:sldId id="861" r:id="rId27"/>
    <p:sldId id="862" r:id="rId28"/>
    <p:sldId id="846" r:id="rId29"/>
    <p:sldId id="814" r:id="rId30"/>
    <p:sldId id="810" r:id="rId31"/>
    <p:sldId id="851" r:id="rId32"/>
    <p:sldId id="863" r:id="rId33"/>
    <p:sldId id="852" r:id="rId34"/>
    <p:sldId id="833" r:id="rId35"/>
    <p:sldId id="790" r:id="rId36"/>
    <p:sldId id="856" r:id="rId37"/>
    <p:sldId id="751" r:id="rId38"/>
    <p:sldId id="735" r:id="rId39"/>
    <p:sldId id="828" r:id="rId40"/>
    <p:sldId id="738" r:id="rId41"/>
    <p:sldId id="739" r:id="rId42"/>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70" autoAdjust="0"/>
  </p:normalViewPr>
  <p:slideViewPr>
    <p:cSldViewPr snapToGrid="0">
      <p:cViewPr varScale="1">
        <p:scale>
          <a:sx n="86" d="100"/>
          <a:sy n="86" d="100"/>
        </p:scale>
        <p:origin x="1382" y="72"/>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https://ericsson-my.sharepoint.com/personal/frederic_gabin_ericsson_com/Documents/2019%20Ericsson/3GPP/SA#83/SA4 Chairman/SA4#102 statistics.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s://ericsson-my.sharepoint.com/personal/frederic_gabin_ericsson_com/Documents/2019%20Ericsson/3GPP/SA#83/SA4 Chairman/SA4#102 statistics.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691913510811147E-2"/>
          <c:y val="6.9749760207683142E-2"/>
          <c:w val="0.86730087310514759"/>
          <c:h val="0.66464395231162765"/>
        </c:manualLayout>
      </c:layout>
      <c:lineChart>
        <c:grouping val="standard"/>
        <c:varyColors val="0"/>
        <c:ser>
          <c:idx val="0"/>
          <c:order val="0"/>
          <c:tx>
            <c:strRef>
              <c:f>Sheet1!$E$10</c:f>
              <c:strCache>
                <c:ptCount val="1"/>
                <c:pt idx="0">
                  <c:v>Number of Tdocs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Sheet1!$D$31:$D$52</c:f>
              <c:strCache>
                <c:ptCount val="22"/>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pt idx="21">
                  <c:v>SA4#102</c:v>
                </c:pt>
              </c:strCache>
            </c:strRef>
          </c:cat>
          <c:val>
            <c:numRef>
              <c:f>Sheet1!$E$31:$E$52</c:f>
              <c:numCache>
                <c:formatCode>General</c:formatCode>
                <c:ptCount val="22"/>
                <c:pt idx="0">
                  <c:v>284</c:v>
                </c:pt>
                <c:pt idx="1">
                  <c:v>255</c:v>
                </c:pt>
                <c:pt idx="2">
                  <c:v>338</c:v>
                </c:pt>
                <c:pt idx="3">
                  <c:v>288</c:v>
                </c:pt>
                <c:pt idx="4">
                  <c:v>340</c:v>
                </c:pt>
                <c:pt idx="5">
                  <c:v>347</c:v>
                </c:pt>
                <c:pt idx="6">
                  <c:v>313</c:v>
                </c:pt>
                <c:pt idx="7">
                  <c:v>257</c:v>
                </c:pt>
                <c:pt idx="8">
                  <c:v>298</c:v>
                </c:pt>
                <c:pt idx="9">
                  <c:v>261</c:v>
                </c:pt>
                <c:pt idx="10">
                  <c:v>244</c:v>
                </c:pt>
                <c:pt idx="11">
                  <c:v>242</c:v>
                </c:pt>
                <c:pt idx="12">
                  <c:v>269</c:v>
                </c:pt>
                <c:pt idx="13">
                  <c:v>245</c:v>
                </c:pt>
                <c:pt idx="14">
                  <c:v>334</c:v>
                </c:pt>
                <c:pt idx="15">
                  <c:v>313</c:v>
                </c:pt>
                <c:pt idx="16">
                  <c:v>321</c:v>
                </c:pt>
                <c:pt idx="17">
                  <c:v>317</c:v>
                </c:pt>
                <c:pt idx="18">
                  <c:v>364</c:v>
                </c:pt>
                <c:pt idx="19">
                  <c:v>226</c:v>
                </c:pt>
                <c:pt idx="20">
                  <c:v>300</c:v>
                </c:pt>
                <c:pt idx="21">
                  <c:v>272</c:v>
                </c:pt>
              </c:numCache>
            </c:numRef>
          </c:val>
          <c:smooth val="0"/>
          <c:extLst>
            <c:ext xmlns:c16="http://schemas.microsoft.com/office/drawing/2014/chart" uri="{C3380CC4-5D6E-409C-BE32-E72D297353CC}">
              <c16:uniqueId val="{00000000-8DF4-4107-B0FF-B9C5251CD887}"/>
            </c:ext>
          </c:extLst>
        </c:ser>
        <c:dLbls>
          <c:showLegendKey val="0"/>
          <c:showVal val="0"/>
          <c:showCatName val="0"/>
          <c:showSerName val="0"/>
          <c:showPercent val="0"/>
          <c:showBubbleSize val="0"/>
        </c:dLbls>
        <c:marker val="1"/>
        <c:smooth val="0"/>
        <c:axId val="552843344"/>
        <c:axId val="1"/>
      </c:lineChart>
      <c:lineChart>
        <c:grouping val="standard"/>
        <c:varyColors val="0"/>
        <c:ser>
          <c:idx val="1"/>
          <c:order val="1"/>
          <c:tx>
            <c:strRef>
              <c:f>Sheet1!$F$10</c:f>
              <c:strCache>
                <c:ptCount val="1"/>
                <c:pt idx="0">
                  <c:v>Number of participants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Sheet1!$D$31:$D$52</c:f>
              <c:strCache>
                <c:ptCount val="22"/>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pt idx="21">
                  <c:v>SA4#102</c:v>
                </c:pt>
              </c:strCache>
            </c:strRef>
          </c:cat>
          <c:val>
            <c:numRef>
              <c:f>Sheet1!$F$31:$F$52</c:f>
              <c:numCache>
                <c:formatCode>General</c:formatCode>
                <c:ptCount val="22"/>
                <c:pt idx="0">
                  <c:v>59</c:v>
                </c:pt>
                <c:pt idx="1">
                  <c:v>52</c:v>
                </c:pt>
                <c:pt idx="2">
                  <c:v>56</c:v>
                </c:pt>
                <c:pt idx="3">
                  <c:v>57</c:v>
                </c:pt>
                <c:pt idx="4">
                  <c:v>51</c:v>
                </c:pt>
                <c:pt idx="5">
                  <c:v>50</c:v>
                </c:pt>
                <c:pt idx="6">
                  <c:v>61</c:v>
                </c:pt>
                <c:pt idx="7">
                  <c:v>52</c:v>
                </c:pt>
                <c:pt idx="8">
                  <c:v>55</c:v>
                </c:pt>
                <c:pt idx="9">
                  <c:v>47</c:v>
                </c:pt>
                <c:pt idx="10">
                  <c:v>39</c:v>
                </c:pt>
                <c:pt idx="11">
                  <c:v>49</c:v>
                </c:pt>
                <c:pt idx="12">
                  <c:v>54</c:v>
                </c:pt>
                <c:pt idx="13">
                  <c:v>50</c:v>
                </c:pt>
                <c:pt idx="14">
                  <c:v>57</c:v>
                </c:pt>
                <c:pt idx="15">
                  <c:v>49</c:v>
                </c:pt>
                <c:pt idx="16">
                  <c:v>65</c:v>
                </c:pt>
                <c:pt idx="17">
                  <c:v>59</c:v>
                </c:pt>
                <c:pt idx="18">
                  <c:v>61</c:v>
                </c:pt>
                <c:pt idx="19">
                  <c:v>51</c:v>
                </c:pt>
                <c:pt idx="20">
                  <c:v>61</c:v>
                </c:pt>
                <c:pt idx="21">
                  <c:v>57</c:v>
                </c:pt>
              </c:numCache>
            </c:numRef>
          </c:val>
          <c:smooth val="0"/>
          <c:extLst>
            <c:ext xmlns:c16="http://schemas.microsoft.com/office/drawing/2014/chart" uri="{C3380CC4-5D6E-409C-BE32-E72D297353CC}">
              <c16:uniqueId val="{00000001-8DF4-4107-B0FF-B9C5251CD887}"/>
            </c:ext>
          </c:extLst>
        </c:ser>
        <c:dLbls>
          <c:showLegendKey val="0"/>
          <c:showVal val="0"/>
          <c:showCatName val="0"/>
          <c:showSerName val="0"/>
          <c:showPercent val="0"/>
          <c:showBubbleSize val="0"/>
        </c:dLbls>
        <c:marker val="1"/>
        <c:smooth val="0"/>
        <c:axId val="3"/>
        <c:axId val="4"/>
      </c:lineChart>
      <c:catAx>
        <c:axId val="552843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w="9525">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552843344"/>
        <c:crosses val="autoZero"/>
        <c:crossBetween val="between"/>
      </c:valAx>
      <c:catAx>
        <c:axId val="3"/>
        <c:scaling>
          <c:orientation val="minMax"/>
        </c:scaling>
        <c:delete val="1"/>
        <c:axPos val="b"/>
        <c:numFmt formatCode="General" sourceLinked="1"/>
        <c:majorTickMark val="out"/>
        <c:minorTickMark val="none"/>
        <c:tickLblPos val="nextTo"/>
        <c:crossAx val="4"/>
        <c:crosses val="autoZero"/>
        <c:auto val="1"/>
        <c:lblAlgn val="ctr"/>
        <c:lblOffset val="100"/>
        <c:noMultiLvlLbl val="0"/>
      </c:catAx>
      <c:valAx>
        <c:axId val="4"/>
        <c:scaling>
          <c:orientation val="minMax"/>
        </c:scaling>
        <c:delete val="0"/>
        <c:axPos val="r"/>
        <c:numFmt formatCode="General" sourceLinked="1"/>
        <c:majorTickMark val="out"/>
        <c:minorTickMark val="none"/>
        <c:tickLblPos val="nextTo"/>
        <c:crossAx val="3"/>
        <c:crosses val="max"/>
        <c:crossBetween val="between"/>
      </c:valAx>
      <c:spPr>
        <a:noFill/>
        <a:ln w="25400">
          <a:noFill/>
        </a:ln>
      </c:spPr>
    </c:plotArea>
    <c:legend>
      <c:legendPos val="r"/>
      <c:layout>
        <c:manualLayout>
          <c:xMode val="edge"/>
          <c:yMode val="edge"/>
          <c:x val="0.14149659863945577"/>
          <c:y val="0.87000077196232828"/>
          <c:w val="0.68979609691645694"/>
          <c:h val="0.1133333333333334"/>
        </c:manualLayout>
      </c:layout>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4351777456389382E-2"/>
          <c:y val="5.3661607674109255E-2"/>
          <c:w val="0.91689431678183064"/>
          <c:h val="0.68155120074089126"/>
        </c:manualLayout>
      </c:layout>
      <c:lineChart>
        <c:grouping val="standard"/>
        <c:varyColors val="0"/>
        <c:ser>
          <c:idx val="2"/>
          <c:order val="0"/>
          <c:tx>
            <c:strRef>
              <c:f>Sheet1!$G$10</c:f>
              <c:strCache>
                <c:ptCount val="1"/>
                <c:pt idx="0">
                  <c:v>Number of incoming LSs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Sheet1!$D$31:$D$52</c:f>
              <c:strCache>
                <c:ptCount val="22"/>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pt idx="21">
                  <c:v>SA4#102</c:v>
                </c:pt>
              </c:strCache>
            </c:strRef>
          </c:cat>
          <c:val>
            <c:numRef>
              <c:f>Sheet1!$G$31:$G$52</c:f>
              <c:numCache>
                <c:formatCode>General</c:formatCode>
                <c:ptCount val="22"/>
                <c:pt idx="0">
                  <c:v>19</c:v>
                </c:pt>
                <c:pt idx="1">
                  <c:v>17</c:v>
                </c:pt>
                <c:pt idx="2">
                  <c:v>9</c:v>
                </c:pt>
                <c:pt idx="3">
                  <c:v>13</c:v>
                </c:pt>
                <c:pt idx="4">
                  <c:v>9</c:v>
                </c:pt>
                <c:pt idx="5">
                  <c:v>12</c:v>
                </c:pt>
                <c:pt idx="6">
                  <c:v>14</c:v>
                </c:pt>
                <c:pt idx="7">
                  <c:v>13</c:v>
                </c:pt>
                <c:pt idx="8">
                  <c:v>12</c:v>
                </c:pt>
                <c:pt idx="9">
                  <c:v>12</c:v>
                </c:pt>
                <c:pt idx="10">
                  <c:v>16</c:v>
                </c:pt>
                <c:pt idx="11">
                  <c:v>18</c:v>
                </c:pt>
                <c:pt idx="12">
                  <c:v>25</c:v>
                </c:pt>
                <c:pt idx="13">
                  <c:v>8</c:v>
                </c:pt>
                <c:pt idx="14">
                  <c:v>20</c:v>
                </c:pt>
                <c:pt idx="15">
                  <c:v>15</c:v>
                </c:pt>
                <c:pt idx="16">
                  <c:v>23</c:v>
                </c:pt>
                <c:pt idx="17">
                  <c:v>11</c:v>
                </c:pt>
                <c:pt idx="18">
                  <c:v>20</c:v>
                </c:pt>
                <c:pt idx="19">
                  <c:v>18</c:v>
                </c:pt>
                <c:pt idx="20">
                  <c:v>10</c:v>
                </c:pt>
                <c:pt idx="21">
                  <c:v>12</c:v>
                </c:pt>
              </c:numCache>
            </c:numRef>
          </c:val>
          <c:smooth val="0"/>
          <c:extLst>
            <c:ext xmlns:c16="http://schemas.microsoft.com/office/drawing/2014/chart" uri="{C3380CC4-5D6E-409C-BE32-E72D297353CC}">
              <c16:uniqueId val="{00000000-84A0-4AAD-9512-F51C0A7F7C7F}"/>
            </c:ext>
          </c:extLst>
        </c:ser>
        <c:ser>
          <c:idx val="3"/>
          <c:order val="1"/>
          <c:tx>
            <c:strRef>
              <c:f>Sheet1!$H$10</c:f>
              <c:strCache>
                <c:ptCount val="1"/>
                <c:pt idx="0">
                  <c:v>Number of outgoing LSs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Sheet1!$D$31:$D$52</c:f>
              <c:strCache>
                <c:ptCount val="22"/>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pt idx="21">
                  <c:v>SA4#102</c:v>
                </c:pt>
              </c:strCache>
            </c:strRef>
          </c:cat>
          <c:val>
            <c:numRef>
              <c:f>Sheet1!$H$31:$H$52</c:f>
              <c:numCache>
                <c:formatCode>General</c:formatCode>
                <c:ptCount val="22"/>
                <c:pt idx="0">
                  <c:v>6</c:v>
                </c:pt>
                <c:pt idx="1">
                  <c:v>11</c:v>
                </c:pt>
                <c:pt idx="2">
                  <c:v>7</c:v>
                </c:pt>
                <c:pt idx="3">
                  <c:v>5</c:v>
                </c:pt>
                <c:pt idx="4">
                  <c:v>9</c:v>
                </c:pt>
                <c:pt idx="5">
                  <c:v>11</c:v>
                </c:pt>
                <c:pt idx="6">
                  <c:v>9</c:v>
                </c:pt>
                <c:pt idx="7">
                  <c:v>12</c:v>
                </c:pt>
                <c:pt idx="8">
                  <c:v>10</c:v>
                </c:pt>
                <c:pt idx="9">
                  <c:v>9</c:v>
                </c:pt>
                <c:pt idx="10">
                  <c:v>6</c:v>
                </c:pt>
                <c:pt idx="11">
                  <c:v>13</c:v>
                </c:pt>
                <c:pt idx="12">
                  <c:v>10</c:v>
                </c:pt>
                <c:pt idx="13">
                  <c:v>6</c:v>
                </c:pt>
                <c:pt idx="14">
                  <c:v>9</c:v>
                </c:pt>
                <c:pt idx="15">
                  <c:v>9</c:v>
                </c:pt>
                <c:pt idx="16">
                  <c:v>14</c:v>
                </c:pt>
                <c:pt idx="17">
                  <c:v>13</c:v>
                </c:pt>
                <c:pt idx="18">
                  <c:v>8</c:v>
                </c:pt>
                <c:pt idx="19">
                  <c:v>7</c:v>
                </c:pt>
                <c:pt idx="20">
                  <c:v>15</c:v>
                </c:pt>
                <c:pt idx="21">
                  <c:v>8</c:v>
                </c:pt>
              </c:numCache>
            </c:numRef>
          </c:val>
          <c:smooth val="0"/>
          <c:extLst>
            <c:ext xmlns:c16="http://schemas.microsoft.com/office/drawing/2014/chart" uri="{C3380CC4-5D6E-409C-BE32-E72D297353CC}">
              <c16:uniqueId val="{00000001-84A0-4AAD-9512-F51C0A7F7C7F}"/>
            </c:ext>
          </c:extLst>
        </c:ser>
        <c:dLbls>
          <c:showLegendKey val="0"/>
          <c:showVal val="0"/>
          <c:showCatName val="0"/>
          <c:showSerName val="0"/>
          <c:showPercent val="0"/>
          <c:showBubbleSize val="0"/>
        </c:dLbls>
        <c:marker val="1"/>
        <c:smooth val="0"/>
        <c:axId val="553698936"/>
        <c:axId val="1"/>
      </c:lineChart>
      <c:catAx>
        <c:axId val="553698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w="9525">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553698936"/>
        <c:crosses val="autoZero"/>
        <c:crossBetween val="between"/>
      </c:valAx>
      <c:spPr>
        <a:noFill/>
        <a:ln w="25400">
          <a:noFill/>
        </a:ln>
      </c:spPr>
    </c:plotArea>
    <c:legend>
      <c:legendPos val="r"/>
      <c:layout>
        <c:manualLayout>
          <c:xMode val="edge"/>
          <c:yMode val="edge"/>
          <c:x val="0.14285714285714285"/>
          <c:y val="0.87043318632091815"/>
          <c:w val="0.68979609691645694"/>
          <c:h val="0.1129571047020882"/>
        </c:manualLayout>
      </c:layout>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r-F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3/14/2019</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3/14/2019</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#83</a:t>
            </a:r>
          </a:p>
          <a:p>
            <a:pPr eaLnBrk="1" hangingPunct="1">
              <a:defRPr/>
            </a:pPr>
            <a:r>
              <a:rPr lang="en-US" altLang="en-US" sz="1200" b="1" dirty="0" err="1">
                <a:latin typeface="Arial "/>
              </a:rPr>
              <a:t>Shenzen</a:t>
            </a:r>
            <a:r>
              <a:rPr lang="en-US" altLang="en-US" sz="1200" b="1" dirty="0">
                <a:latin typeface="Arial "/>
              </a:rPr>
              <a:t>, P.R. China, 20-22 March 2019 </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a:t>SP-190030</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SA#83, 20-22 March 2019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sa/TSG_SA/TSGS_83/Docs/SP-190032.zip" TargetMode="External"/><Relationship Id="rId2" Type="http://schemas.openxmlformats.org/officeDocument/2006/relationships/hyperlink" Target="http://www.3gpp.org/ftp/tsg_sa/TSG_SA/TSGS_83/Docs/SP-190031.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TSG_SA/TSGS_83/Docs/SP-190035.zip" TargetMode="External"/><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sa/TSG_SA/TSGS_83/Docs/SP-190036.zip" TargetMode="External"/><Relationship Id="rId2" Type="http://schemas.openxmlformats.org/officeDocument/2006/relationships/hyperlink" Target="http://www.3gpp.org/ftp/tsg_sa/TSG_SA/TSGS_80/Docs/SP-18028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sa/TSG_SA/TSGS_83/Docs/SP-190034.zip" TargetMode="External"/><Relationship Id="rId2" Type="http://schemas.openxmlformats.org/officeDocument/2006/relationships/hyperlink" Target="http://www.3gpp.org/ftp/tsg_sa/TSG_SA/TSGS_81/Docs/SP-18066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3.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sa/TSG_SA/TSGS_83/Docs/SP-190033.zip" TargetMode="External"/><Relationship Id="rId2" Type="http://schemas.openxmlformats.org/officeDocument/2006/relationships/hyperlink" Target="http://www.3gpp.org/ftp/tsg_sa/TSG_SA/TSGS_81/Docs/SP-18066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sa/TSG_SA/TSGS_83/Docs/SP-190037.zip" TargetMode="External"/><Relationship Id="rId2" Type="http://schemas.openxmlformats.org/officeDocument/2006/relationships/hyperlink" Target="http://www.3gpp.org/ftp/tsg_sa/TSG_SA/TSGS_82/Docs/SP-18125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3.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38.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sa/TSG_SA/TSGS_83/Docs/SP-190035.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3/Docs/SP-190034.zip" TargetMode="External"/><Relationship Id="rId4" Type="http://schemas.openxmlformats.org/officeDocument/2006/relationships/hyperlink" Target="http://www.3gpp.org/ftp/tsg_sa/TSG_SA/TSGS_83/Docs/SP-190036.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3/Docs/SP-190033.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3/Docs/SP-190038.zip" TargetMode="External"/><Relationship Id="rId4" Type="http://schemas.openxmlformats.org/officeDocument/2006/relationships/hyperlink" Target="http://www.3gpp.org/ftp/tsg_sa/TSG_SA/TSGS_83/Docs/SP-190037.zip"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goo.gl/forms/3GeCpv2J6tIWn3O12" TargetMode="External"/><Relationship Id="rId2" Type="http://schemas.openxmlformats.org/officeDocument/2006/relationships/hyperlink" Target="http://www.3gpp.org/ftp/tsg_sa/WG4_CODEC/TSGS4_101_Busan/Docs/S4-18152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666.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3gpp.org/ftp/tsg_sa/TSG_SA/TSGS_83/Docs/SP-190041.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www.3gpp.org/ftp/tsg_sa/TSG_SA/TSGS_83/Docs/SP-190036.zip" TargetMode="External"/><Relationship Id="rId13" Type="http://schemas.openxmlformats.org/officeDocument/2006/relationships/hyperlink" Target="http://www.3gpp.org/ftp/tsg_sa/TSG_SA/TSGS_83/Docs/SP-190041.zip" TargetMode="External"/><Relationship Id="rId3" Type="http://schemas.openxmlformats.org/officeDocument/2006/relationships/hyperlink" Target="http://www.3gpp.org/ftp/tsg_sa/TSG_SA/TSGS_83/Docs/SP-190031.zip" TargetMode="External"/><Relationship Id="rId7" Type="http://schemas.openxmlformats.org/officeDocument/2006/relationships/hyperlink" Target="http://www.3gpp.org/ftp/tsg_sa/TSG_SA/TSGS_83/Docs/SP-190035.zip" TargetMode="External"/><Relationship Id="rId12" Type="http://schemas.openxmlformats.org/officeDocument/2006/relationships/hyperlink" Target="http://www.3gpp.org/ftp/tsg_sa/TSG_SA/TSGS_83/Docs/SP-190040.zip" TargetMode="External"/><Relationship Id="rId2" Type="http://schemas.openxmlformats.org/officeDocument/2006/relationships/hyperlink" Target="http://www.3gpp.org/ftp/tsg_sa/TSG_SA/TSGS_83/Docs/SP-190014.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3/Docs/SP-190034.zip" TargetMode="External"/><Relationship Id="rId11" Type="http://schemas.openxmlformats.org/officeDocument/2006/relationships/hyperlink" Target="http://www.3gpp.org/ftp/tsg_sa/TSG_SA/TSGS_83/Docs/SP-190039.zip" TargetMode="External"/><Relationship Id="rId5" Type="http://schemas.openxmlformats.org/officeDocument/2006/relationships/hyperlink" Target="http://www.3gpp.org/ftp/tsg_sa/TSG_SA/TSGS_83/Docs/SP-190033.zip" TargetMode="External"/><Relationship Id="rId10" Type="http://schemas.openxmlformats.org/officeDocument/2006/relationships/hyperlink" Target="http://www.3gpp.org/ftp/tsg_sa/TSG_SA/TSGS_83/Docs/SP-190038.zip" TargetMode="External"/><Relationship Id="rId4" Type="http://schemas.openxmlformats.org/officeDocument/2006/relationships/hyperlink" Target="http://www.3gpp.org/ftp/tsg_sa/TSG_SA/TSGS_83/Docs/SP-190032.zip" TargetMode="External"/><Relationship Id="rId9" Type="http://schemas.openxmlformats.org/officeDocument/2006/relationships/hyperlink" Target="http://www.3gpp.org/ftp/tsg_sa/TSG_SA/TSGS_83/Docs/SP-190037.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SA#83</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Rel-12: 2 CRs (2 Cat F and mirror CRs)</a:t>
            </a:r>
          </a:p>
          <a:p>
            <a:pPr lvl="2">
              <a:lnSpc>
                <a:spcPct val="85000"/>
              </a:lnSpc>
              <a:spcBef>
                <a:spcPct val="0"/>
              </a:spcBef>
              <a:defRPr/>
            </a:pPr>
            <a:r>
              <a:rPr lang="en-US" altLang="en-US" sz="1200" dirty="0"/>
              <a:t>Correction of EVS SID update: The SID update rate description does not specify properly that the default operation is the fixed update rate of 8 frames. Description of the default update rate for EVS SID frames is added.</a:t>
            </a:r>
          </a:p>
          <a:p>
            <a:pPr lvl="1">
              <a:lnSpc>
                <a:spcPct val="85000"/>
              </a:lnSpc>
              <a:spcBef>
                <a:spcPct val="0"/>
              </a:spcBef>
              <a:defRPr/>
            </a:pPr>
            <a:r>
              <a:rPr lang="en-US" altLang="en-US" sz="1600" dirty="0"/>
              <a:t>Rel-13: 1 CR (1 Cat F and mirror CRs)</a:t>
            </a:r>
          </a:p>
          <a:p>
            <a:pPr lvl="2">
              <a:lnSpc>
                <a:spcPct val="85000"/>
              </a:lnSpc>
              <a:spcBef>
                <a:spcPct val="0"/>
              </a:spcBef>
              <a:defRPr/>
            </a:pPr>
            <a:r>
              <a:rPr lang="en-US" altLang="en-US" sz="1200" dirty="0"/>
              <a:t>Correction to MTSI network preference management object tree for EVS</a:t>
            </a:r>
          </a:p>
          <a:p>
            <a:pPr lvl="1">
              <a:lnSpc>
                <a:spcPct val="85000"/>
              </a:lnSpc>
              <a:spcBef>
                <a:spcPct val="0"/>
              </a:spcBef>
              <a:defRPr/>
            </a:pPr>
            <a:r>
              <a:rPr lang="en-US" altLang="en-US" sz="1600" dirty="0"/>
              <a:t>Rel-15: 1 CR (1 Cat F and 1 mirror CR)</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551304956"/>
              </p:ext>
            </p:extLst>
          </p:nvPr>
        </p:nvGraphicFramePr>
        <p:xfrm>
          <a:off x="790575" y="3575844"/>
          <a:ext cx="7353300" cy="978160"/>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SP-190031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TS 26.445 and TS 26. 449 (Release 12 to Release 16) (EVS_Codec)</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SP-190032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ECN Support in NR (Release 15 &amp; Release 16) (5G_MTSI_Codecs)</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790225641"/>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Rel-16 Work Items</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CAPIF4xMB (New WID on Usage of CAPIF for </a:t>
            </a:r>
            <a:r>
              <a:rPr lang="en-US" altLang="en-US" sz="1800" dirty="0" err="1">
                <a:solidFill>
                  <a:schemeClr val="bg1">
                    <a:lumMod val="50000"/>
                  </a:schemeClr>
                </a:solidFill>
              </a:rPr>
              <a:t>xMB</a:t>
            </a:r>
            <a:r>
              <a:rPr lang="en-US" altLang="en-US" sz="18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800" dirty="0" err="1"/>
              <a:t>SerInter</a:t>
            </a:r>
            <a:r>
              <a:rPr lang="en-US" altLang="en-US" sz="1800" dirty="0"/>
              <a:t> (Service Interactivity)</a:t>
            </a:r>
          </a:p>
          <a:p>
            <a:pPr marL="400050" eaLnBrk="1" hangingPunct="1">
              <a:lnSpc>
                <a:spcPct val="90000"/>
              </a:lnSpc>
              <a:buFont typeface="Calibri" panose="020F0502020204030204" pitchFamily="34" charset="0"/>
              <a:buAutoNum type="arabicPeriod"/>
            </a:pPr>
            <a:r>
              <a:rPr lang="en-US" altLang="en-US" sz="1800" dirty="0" err="1"/>
              <a:t>Alt_FX_EVS</a:t>
            </a:r>
            <a:r>
              <a:rPr lang="en-US" altLang="en-US" sz="1800" dirty="0"/>
              <a:t> (Alternative EVS implementation using updated fixed-point basic operators) </a:t>
            </a:r>
            <a:r>
              <a:rPr lang="en-US" altLang="en-US" sz="1800" dirty="0">
                <a:solidFill>
                  <a:srgbClr val="00B050"/>
                </a:solidFill>
              </a:rPr>
              <a:t>– completed !</a:t>
            </a:r>
          </a:p>
          <a:p>
            <a:pPr marL="400050" eaLnBrk="1" hangingPunct="1">
              <a:lnSpc>
                <a:spcPct val="90000"/>
              </a:lnSpc>
              <a:buFont typeface="Calibri" panose="020F0502020204030204" pitchFamily="34" charset="0"/>
              <a:buAutoNum type="arabicPeriod"/>
            </a:pPr>
            <a:r>
              <a:rPr lang="en-US" altLang="en-US" sz="1800" dirty="0"/>
              <a:t>E_FLUS (Enhancements to Framework for Live Uplink Streaming)</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800" dirty="0"/>
              <a:t>E2E_DELAY (Media Handling Aspects of RAN Delay Budget Reporting in MTSI)</a:t>
            </a:r>
          </a:p>
          <a:p>
            <a:pPr marL="400050" eaLnBrk="1" hangingPunct="1">
              <a:lnSpc>
                <a:spcPct val="90000"/>
              </a:lnSpc>
              <a:buFont typeface="Calibri" panose="020F0502020204030204" pitchFamily="34" charset="0"/>
              <a:buAutoNum type="arabicPeriod"/>
            </a:pPr>
            <a:r>
              <a:rPr lang="en-US" altLang="en-US" sz="1800" dirty="0"/>
              <a:t>5G_MEDIA_MTSI_ext (Media Handling Extensions for 5G Conversational Services)</a:t>
            </a:r>
          </a:p>
          <a:p>
            <a:pPr marL="400050" eaLnBrk="1" hangingPunct="1">
              <a:lnSpc>
                <a:spcPct val="90000"/>
              </a:lnSpc>
              <a:buFont typeface="Calibri" panose="020F0502020204030204" pitchFamily="34" charset="0"/>
              <a:buAutoNum type="arabicPeriod"/>
            </a:pPr>
            <a:r>
              <a:rPr lang="en-US" altLang="en-US" sz="1800" dirty="0"/>
              <a:t>CHEM (Coverage and Handoff Enhancements for Multimedia)</a:t>
            </a:r>
          </a:p>
          <a:p>
            <a:pPr marL="400050" eaLnBrk="1" hangingPunct="1">
              <a:lnSpc>
                <a:spcPct val="90000"/>
              </a:lnSpc>
              <a:buFont typeface="Calibri" panose="020F0502020204030204" pitchFamily="34" charset="0"/>
              <a:buAutoNum type="arabicPeriod"/>
            </a:pPr>
            <a:r>
              <a:rPr lang="en-US" altLang="en-US" sz="1800" dirty="0"/>
              <a:t>MC_XMB (</a:t>
            </a:r>
            <a:r>
              <a:rPr lang="en-US" altLang="en-US" sz="1800" dirty="0" err="1"/>
              <a:t>MCData</a:t>
            </a:r>
            <a:r>
              <a:rPr lang="en-US" altLang="en-US" sz="1800" dirty="0"/>
              <a:t> File Distribution support over </a:t>
            </a:r>
            <a:r>
              <a:rPr lang="en-US" altLang="en-US" sz="1800" dirty="0" err="1"/>
              <a:t>xMB</a:t>
            </a:r>
            <a:r>
              <a:rPr lang="en-US" altLang="en-US" sz="1800" dirty="0"/>
              <a:t>)</a:t>
            </a:r>
          </a:p>
          <a:p>
            <a:pPr marL="400050" eaLnBrk="1" hangingPunct="1">
              <a:lnSpc>
                <a:spcPct val="90000"/>
              </a:lnSpc>
              <a:buFont typeface="Calibri" panose="020F0502020204030204" pitchFamily="34" charset="0"/>
              <a:buAutoNum type="arabicPeriod"/>
            </a:pPr>
            <a:r>
              <a:rPr lang="en-US" altLang="en-US" sz="1800" dirty="0"/>
              <a:t>5GMSA (5G Media streaming architecture)</a:t>
            </a:r>
          </a:p>
          <a:p>
            <a:pPr marL="400050" eaLnBrk="1" hangingPunct="1">
              <a:lnSpc>
                <a:spcPct val="90000"/>
              </a:lnSpc>
              <a:buFont typeface="Calibri" panose="020F0502020204030204" pitchFamily="34" charset="0"/>
              <a:buAutoNum type="arabicPeriod"/>
            </a:pPr>
            <a:r>
              <a:rPr lang="en-US" altLang="en-US" sz="1800" dirty="0"/>
              <a:t>EVS_FCNBE (EVS Floating-point Conformance for Non Bit-Exact)</a:t>
            </a:r>
          </a:p>
          <a:p>
            <a:pPr marL="400050" eaLnBrk="1" hangingPunct="1">
              <a:lnSpc>
                <a:spcPct val="90000"/>
              </a:lnSpc>
              <a:buFont typeface="Calibri" panose="020F0502020204030204" pitchFamily="34" charset="0"/>
              <a:buAutoNum type="arabicPeriod"/>
            </a:pPr>
            <a:r>
              <a:rPr lang="en-US" altLang="en-US" sz="1800" dirty="0"/>
              <a:t>TEI16 (Technical Enhancements and Improvements Rel-16 )</a:t>
            </a:r>
          </a:p>
          <a:p>
            <a:pPr marL="457200" lvl="1" indent="0" eaLnBrk="1" hangingPunct="1">
              <a:lnSpc>
                <a:spcPct val="90000"/>
              </a:lnSpc>
              <a:buNone/>
            </a:pPr>
            <a:endParaRPr lang="en-US" altLang="en-US" sz="1400" dirty="0"/>
          </a:p>
        </p:txBody>
      </p:sp>
    </p:spTree>
    <p:extLst>
      <p:ext uri="{BB962C8B-B14F-4D97-AF65-F5344CB8AC3E}">
        <p14:creationId xmlns:p14="http://schemas.microsoft.com/office/powerpoint/2010/main" val="168592682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SerInter</a:t>
            </a:r>
            <a:r>
              <a:rPr lang="en-US" altLang="en-US" sz="2800" dirty="0"/>
              <a:t> (Service Interactivity)</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At SA4#102, CRs on TS 26.346 and 26.347 were agreed to ensure alignment with the concept that more than one MBMS User Service may need to be acquired by an MBMS Application to produce a complete end-user service.</a:t>
            </a:r>
          </a:p>
          <a:p>
            <a:pPr>
              <a:lnSpc>
                <a:spcPct val="90000"/>
              </a:lnSpc>
              <a:spcBef>
                <a:spcPts val="1200"/>
              </a:spcBef>
            </a:pPr>
            <a:r>
              <a:rPr lang="en-US" altLang="en-US" sz="1600" dirty="0"/>
              <a:t>WID: </a:t>
            </a:r>
            <a:r>
              <a:rPr lang="en-US" sz="1600" u="sng" dirty="0">
                <a:hlinkClick r:id="rId2"/>
              </a:rPr>
              <a:t>SP-170796</a:t>
            </a:r>
            <a:r>
              <a:rPr lang="en-US" sz="12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398687277"/>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rPr>
                        <a:t>SerInter</a:t>
                      </a:r>
                      <a:r>
                        <a:rPr lang="en-GB" altLang="en-US" sz="1000" dirty="0">
                          <a:latin typeface="Arial "/>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SP-190035</a:t>
                      </a:r>
                      <a:r>
                        <a:rPr lang="en-US" sz="800" dirty="0"/>
                        <a:t> </a:t>
                      </a:r>
                      <a:r>
                        <a:rPr lang="en-US" sz="1000" dirty="0"/>
                        <a:t>CRs to TS 26.346 and TS 26.347 on Service Interactivity (Release 16) (</a:t>
                      </a:r>
                      <a:r>
                        <a:rPr lang="en-US" sz="1000" dirty="0" err="1"/>
                        <a:t>SerInter</a:t>
                      </a:r>
                      <a:r>
                        <a:rPr lang="en-US" sz="1000" dirty="0"/>
                        <a:t>)</a:t>
                      </a:r>
                      <a:r>
                        <a:rPr lang="en-US" sz="800" dirty="0"/>
                        <a:t> </a:t>
                      </a:r>
                      <a:endParaRPr lang="fr-FR" altLang="fr-FR" sz="800" u="sng" dirty="0"/>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Alt_FX_EVS</a:t>
            </a:r>
            <a:r>
              <a:rPr lang="en-US" altLang="en-US" sz="2800" dirty="0"/>
              <a:t> (Alternative EVS implementation using updated fixed-point basic operators) </a:t>
            </a:r>
            <a:r>
              <a:rPr lang="en-US" altLang="en-US" sz="2800" dirty="0">
                <a:solidFill>
                  <a:srgbClr val="00B050"/>
                </a:solidFill>
              </a:rPr>
              <a:t>– completed!</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61533"/>
            <a:ext cx="8388350" cy="2867568"/>
          </a:xfrm>
        </p:spPr>
        <p:txBody>
          <a:bodyPr/>
          <a:lstStyle/>
          <a:p>
            <a:pPr>
              <a:lnSpc>
                <a:spcPct val="90000"/>
              </a:lnSpc>
              <a:spcBef>
                <a:spcPts val="1200"/>
              </a:spcBef>
            </a:pPr>
            <a:r>
              <a:rPr lang="en-US" altLang="en-US" sz="1600" dirty="0"/>
              <a:t>The objective of the work item is to develop and standardize an alternative fixed-point implementation of EVS using the extended set of fixed-point basic operators defined in TR 26.973.</a:t>
            </a:r>
          </a:p>
          <a:p>
            <a:pPr>
              <a:lnSpc>
                <a:spcPct val="90000"/>
              </a:lnSpc>
              <a:spcBef>
                <a:spcPts val="1200"/>
              </a:spcBef>
            </a:pPr>
            <a:r>
              <a:rPr lang="en-US" altLang="en-US" sz="1600" dirty="0"/>
              <a:t>At SA4#102 the work was completed:</a:t>
            </a:r>
          </a:p>
          <a:p>
            <a:pPr lvl="1">
              <a:lnSpc>
                <a:spcPct val="90000"/>
              </a:lnSpc>
              <a:spcBef>
                <a:spcPts val="1200"/>
              </a:spcBef>
            </a:pPr>
            <a:r>
              <a:rPr lang="en-US" altLang="en-US" sz="1200" dirty="0"/>
              <a:t>Several CRs were agreed to different specifications to include a reference to TS 26.452 alternative fixed-point implementation of EVS.</a:t>
            </a:r>
          </a:p>
          <a:p>
            <a:pPr lvl="1">
              <a:lnSpc>
                <a:spcPct val="90000"/>
              </a:lnSpc>
              <a:spcBef>
                <a:spcPts val="1200"/>
              </a:spcBef>
            </a:pPr>
            <a:r>
              <a:rPr lang="en-US" altLang="en-US" sz="1200" dirty="0"/>
              <a:t>CRs to TS 26.444 and TR 26.952 were agreed to provide test sequences and characterization results of the alternative fixed-point implementation of EVS. </a:t>
            </a:r>
          </a:p>
          <a:p>
            <a:pPr lvl="1">
              <a:lnSpc>
                <a:spcPct val="90000"/>
              </a:lnSpc>
              <a:spcBef>
                <a:spcPts val="1200"/>
              </a:spcBef>
            </a:pPr>
            <a:r>
              <a:rPr lang="en-US" altLang="en-US" sz="1200" dirty="0"/>
              <a:t>One Rel-16 CR was agreed to correct the source code of the alternative fixed-point implementation, and the corresponding source code is available.</a:t>
            </a:r>
          </a:p>
          <a:p>
            <a:pPr>
              <a:lnSpc>
                <a:spcPct val="90000"/>
              </a:lnSpc>
              <a:spcBef>
                <a:spcPts val="1200"/>
              </a:spcBef>
            </a:pPr>
            <a:r>
              <a:rPr lang="en-US" altLang="en-US" sz="1600" dirty="0"/>
              <a:t>WID: </a:t>
            </a:r>
            <a:r>
              <a:rPr lang="en-US" sz="1600" u="sng" dirty="0">
                <a:hlinkClick r:id="rId2"/>
              </a:rPr>
              <a:t>SP-180286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736539405"/>
              </p:ext>
            </p:extLst>
          </p:nvPr>
        </p:nvGraphicFramePr>
        <p:xfrm>
          <a:off x="599428" y="4460430"/>
          <a:ext cx="7810500" cy="1707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panose="020B0604020202020204" pitchFamily="34" charset="0"/>
                          <a:cs typeface="Arial" panose="020B0604020202020204" pitchFamily="34" charset="0"/>
                        </a:rPr>
                        <a:t>Alt_FX_EVS</a:t>
                      </a:r>
                      <a:r>
                        <a:rPr lang="en-US" altLang="en-US" sz="1000" dirty="0">
                          <a:latin typeface="Arial" panose="020B0604020202020204" pitchFamily="34" charset="0"/>
                          <a:cs typeface="Arial" panose="020B0604020202020204" pitchFamily="34" charset="0"/>
                        </a:rPr>
                        <a:t> (Alternative EVS implementation using updated fixed-point basic operators)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SP-190036</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CRs</a:t>
                      </a:r>
                      <a:r>
                        <a:rPr lang="fr-FR" sz="1000" dirty="0">
                          <a:latin typeface="Arial" panose="020B0604020202020204" pitchFamily="34" charset="0"/>
                          <a:cs typeface="Arial" panose="020B0604020202020204" pitchFamily="34" charset="0"/>
                        </a:rPr>
                        <a:t> to TS 26.103, TS 26.114, TS 26.179, TS 26.223, TS 26.444, TS 26.446, TS 26.447, TS 26.448, TS 26.449, TS 26.450, TS 26.452, TS 26.453, TS 26.454 &amp; TR 26.952 on Alternative EVS </a:t>
                      </a:r>
                      <a:r>
                        <a:rPr lang="fr-FR" sz="1000" dirty="0" err="1">
                          <a:latin typeface="Arial" panose="020B0604020202020204" pitchFamily="34" charset="0"/>
                          <a:cs typeface="Arial" panose="020B0604020202020204" pitchFamily="34" charset="0"/>
                        </a:rPr>
                        <a:t>implementation</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using</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updated</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fixed</a:t>
                      </a:r>
                      <a:r>
                        <a:rPr lang="fr-FR" sz="1000" dirty="0">
                          <a:latin typeface="Arial" panose="020B0604020202020204" pitchFamily="34" charset="0"/>
                          <a:cs typeface="Arial" panose="020B0604020202020204" pitchFamily="34" charset="0"/>
                        </a:rPr>
                        <a:t>-point basic </a:t>
                      </a:r>
                      <a:r>
                        <a:rPr lang="fr-FR" sz="1000" dirty="0" err="1">
                          <a:latin typeface="Arial" panose="020B0604020202020204" pitchFamily="34" charset="0"/>
                          <a:cs typeface="Arial" panose="020B0604020202020204" pitchFamily="34" charset="0"/>
                        </a:rPr>
                        <a:t>operators</a:t>
                      </a:r>
                      <a:r>
                        <a:rPr lang="fr-FR" sz="1000" dirty="0">
                          <a:latin typeface="Arial" panose="020B0604020202020204" pitchFamily="34" charset="0"/>
                          <a:cs typeface="Arial" panose="020B0604020202020204" pitchFamily="34" charset="0"/>
                        </a:rPr>
                        <a:t> (Release 16) (</a:t>
                      </a:r>
                      <a:r>
                        <a:rPr lang="fr-FR" sz="1000" dirty="0" err="1">
                          <a:latin typeface="Arial" panose="020B0604020202020204" pitchFamily="34" charset="0"/>
                          <a:cs typeface="Arial" panose="020B0604020202020204" pitchFamily="34" charset="0"/>
                        </a:rPr>
                        <a:t>Alt_FX_EVS</a:t>
                      </a:r>
                      <a:r>
                        <a:rPr lang="fr-FR" sz="1000" dirty="0">
                          <a:latin typeface="Arial" panose="020B0604020202020204" pitchFamily="34" charset="0"/>
                          <a:cs typeface="Arial" panose="020B0604020202020204" pitchFamily="34" charset="0"/>
                        </a:rPr>
                        <a:t>) </a:t>
                      </a:r>
                      <a:r>
                        <a:rPr lang="en-US" altLang="en-US" sz="1000" dirty="0">
                          <a:solidFill>
                            <a:srgbClr val="00B050"/>
                          </a:solidFill>
                        </a:rPr>
                        <a:t>– completed!</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7641767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At SA4#102,</a:t>
            </a:r>
          </a:p>
          <a:p>
            <a:pPr lvl="1">
              <a:lnSpc>
                <a:spcPct val="90000"/>
              </a:lnSpc>
              <a:spcBef>
                <a:spcPts val="1200"/>
              </a:spcBef>
            </a:pPr>
            <a:r>
              <a:rPr lang="en-US" altLang="en-US" sz="1200" dirty="0"/>
              <a:t>Extended time plan until SA4#105 to complete the required work</a:t>
            </a:r>
          </a:p>
          <a:p>
            <a:pPr lvl="1">
              <a:lnSpc>
                <a:spcPct val="90000"/>
              </a:lnSpc>
              <a:spcBef>
                <a:spcPts val="1200"/>
              </a:spcBef>
            </a:pPr>
            <a:r>
              <a:rPr lang="en-US" altLang="en-US" sz="1200" dirty="0"/>
              <a:t>Agreed to three draft CRs to update the Permanent Document for input into the TR (S4-190179): changes include ANBR-based boost functionality and Uplink Network Assistance, on media production use cases, updated FLUS architecture diagram.</a:t>
            </a:r>
          </a:p>
          <a:p>
            <a:pPr lvl="1">
              <a:lnSpc>
                <a:spcPct val="90000"/>
              </a:lnSpc>
              <a:spcBef>
                <a:spcPts val="1200"/>
              </a:spcBef>
            </a:pPr>
            <a:r>
              <a:rPr lang="en-US" altLang="en-US" sz="1200"/>
              <a:t>Agreed </a:t>
            </a:r>
            <a:r>
              <a:rPr lang="en-US" altLang="en-US" sz="1200" dirty="0"/>
              <a:t>to align E-FLUS architecture to SA2 and 5GMSA.  Scheduled a joint teleconference with the MBS SWG for that purpose.</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23684872"/>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-&gt; </a:t>
                      </a:r>
                      <a:r>
                        <a:rPr lang="en-GB" sz="1000" b="0" kern="1200" noProof="0" dirty="0">
                          <a:solidFill>
                            <a:srgbClr val="0000FF"/>
                          </a:solidFill>
                          <a:latin typeface="Arial "/>
                          <a:ea typeface="+mn-ea"/>
                          <a:cs typeface="Arial" pitchFamily="34" charset="0"/>
                        </a:rPr>
                        <a:t>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E_FLUS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E2E_DELAY (Media Handling Aspects of RAN Delay Budget Reporting in MTSI)</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126126"/>
          </a:xfrm>
        </p:spPr>
        <p:txBody>
          <a:bodyPr/>
          <a:lstStyle/>
          <a:p>
            <a:pPr>
              <a:lnSpc>
                <a:spcPct val="90000"/>
              </a:lnSpc>
              <a:spcBef>
                <a:spcPts val="1200"/>
              </a:spcBef>
            </a:pPr>
            <a:r>
              <a:rPr lang="en-US" altLang="en-US" sz="1600" dirty="0"/>
              <a:t>The objective of this Work Item is to specify the media handling aspects of RAN delay budget reporting in MTSI </a:t>
            </a:r>
          </a:p>
          <a:p>
            <a:pPr>
              <a:lnSpc>
                <a:spcPct val="90000"/>
              </a:lnSpc>
              <a:spcBef>
                <a:spcPts val="1200"/>
              </a:spcBef>
            </a:pPr>
            <a:r>
              <a:rPr lang="en-US" altLang="en-US" sz="1600" dirty="0"/>
              <a:t>At SA4#102, </a:t>
            </a:r>
          </a:p>
          <a:p>
            <a:pPr lvl="1">
              <a:lnSpc>
                <a:spcPct val="90000"/>
              </a:lnSpc>
              <a:spcBef>
                <a:spcPts val="1200"/>
              </a:spcBef>
            </a:pPr>
            <a:r>
              <a:rPr lang="en-US" altLang="en-US" sz="1200" dirty="0"/>
              <a:t>A CR to TS 26.114 was agreed to Include the new IANA registration value. In addition, add further recommendations on the use of Delay Budget Information (DBI)  signaling. </a:t>
            </a:r>
            <a:endParaRPr lang="en-US" altLang="en-US" sz="1600" dirty="0"/>
          </a:p>
          <a:p>
            <a:pPr lvl="1">
              <a:lnSpc>
                <a:spcPct val="90000"/>
              </a:lnSpc>
              <a:spcBef>
                <a:spcPts val="1200"/>
              </a:spcBef>
            </a:pPr>
            <a:r>
              <a:rPr lang="en-US" altLang="en-US" sz="1200" dirty="0"/>
              <a:t>To complete the work, LSs were sent to CT WGs (about IMS core network entities capability to support RTCP-FB) and RAN2 (on configurations)</a:t>
            </a:r>
            <a:endParaRPr lang="en-US" altLang="en-US" sz="1600" dirty="0"/>
          </a:p>
          <a:p>
            <a:pPr>
              <a:lnSpc>
                <a:spcPct val="90000"/>
              </a:lnSpc>
              <a:spcBef>
                <a:spcPts val="1200"/>
              </a:spcBef>
            </a:pPr>
            <a:r>
              <a:rPr lang="en-US" altLang="en-US" sz="1600" dirty="0"/>
              <a:t>WID: </a:t>
            </a:r>
            <a:r>
              <a:rPr lang="fr-FR" sz="1600" u="sng" dirty="0">
                <a:solidFill>
                  <a:srgbClr val="0000FF"/>
                </a:solidFill>
                <a:hlinkClick r:id="rId2"/>
              </a:rPr>
              <a:t>SP-180662</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48177110"/>
              </p:ext>
            </p:extLst>
          </p:nvPr>
        </p:nvGraphicFramePr>
        <p:xfrm>
          <a:off x="590550" y="5070030"/>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E2E_DELAY (Media Handling Aspects of RAN Delay Budget Reporting in MTSI)</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-&gt; </a:t>
                      </a:r>
                      <a:r>
                        <a:rPr lang="en-GB" sz="1000" b="0" kern="1200" noProof="0" dirty="0">
                          <a:solidFill>
                            <a:srgbClr val="0000FF"/>
                          </a:solidFill>
                          <a:latin typeface="Arial "/>
                          <a:ea typeface="+mn-ea"/>
                          <a:cs typeface="Arial" pitchFamily="34" charset="0"/>
                        </a:rPr>
                        <a:t>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SP-190034</a:t>
                      </a:r>
                      <a:r>
                        <a:rPr lang="en-US" sz="800" dirty="0"/>
                        <a:t> </a:t>
                      </a:r>
                      <a:r>
                        <a:rPr lang="en-US" sz="1000" dirty="0"/>
                        <a:t>CR to TS 26.114 on DBI Signaling Recommendations (Release 16) (E2E_DELAY)</a:t>
                      </a:r>
                      <a:endParaRPr lang="en-US" altLang="en-US" sz="800" dirty="0"/>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173504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400" dirty="0"/>
              <a:t>Recommend support for speech and video adaptation capabilities; </a:t>
            </a:r>
          </a:p>
          <a:p>
            <a:pPr lvl="1">
              <a:spcBef>
                <a:spcPts val="600"/>
              </a:spcBef>
              <a:defRPr/>
            </a:pPr>
            <a:r>
              <a:rPr lang="en-US" altLang="en-US" sz="1400" dirty="0"/>
              <a:t>For 5G NR access, enable support for media handling with NR access, including that for speech and video;</a:t>
            </a:r>
          </a:p>
          <a:p>
            <a:pPr lvl="1">
              <a:spcBef>
                <a:spcPts val="600"/>
              </a:spcBef>
              <a:defRPr/>
            </a:pPr>
            <a:r>
              <a:rPr lang="en-US" altLang="en-US" sz="14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At SA4#102, a draft CR to TS 26.114 was prepared to enable SDP-based </a:t>
            </a:r>
            <a:r>
              <a:rPr lang="en-US" altLang="en-US" sz="1600" dirty="0" err="1"/>
              <a:t>signalling</a:t>
            </a:r>
            <a:r>
              <a:rPr lang="en-US" altLang="en-US" sz="1600" dirty="0"/>
              <a:t> of ANBR capabilities based on the newly defined ‘</a:t>
            </a:r>
            <a:r>
              <a:rPr lang="en-US" altLang="en-US" sz="1600" dirty="0" err="1"/>
              <a:t>anbr</a:t>
            </a:r>
            <a:r>
              <a:rPr lang="en-US" altLang="en-US" sz="1600" dirty="0"/>
              <a:t>’ SDP attribute. This draft CR was sent to SA2 via LS for questions on P-CSCF behavior with regards to the ‘</a:t>
            </a:r>
            <a:r>
              <a:rPr lang="en-US" altLang="en-US" sz="1600" dirty="0" err="1"/>
              <a:t>anbr</a:t>
            </a:r>
            <a:r>
              <a:rPr lang="en-US" altLang="en-US" sz="1600" dirty="0"/>
              <a:t>’ SDP attribute.</a:t>
            </a:r>
          </a:p>
          <a:p>
            <a:pPr>
              <a:lnSpc>
                <a:spcPct val="90000"/>
              </a:lnSpc>
              <a:spcBef>
                <a:spcPts val="1200"/>
              </a:spcBef>
            </a:pPr>
            <a:r>
              <a:rPr lang="en-US" altLang="en-US" sz="1600" dirty="0"/>
              <a:t>WID: </a:t>
            </a:r>
            <a:r>
              <a:rPr lang="fr-FR" sz="1600" u="sng" dirty="0">
                <a:solidFill>
                  <a:srgbClr val="0000FF"/>
                </a:solidFill>
                <a:hlinkClick r:id="rId2"/>
              </a:rPr>
              <a:t>SP-180663</a:t>
            </a:r>
            <a:r>
              <a:rPr lang="fr-FR" sz="1600" dirty="0"/>
              <a:t> </a:t>
            </a: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80564608"/>
              </p:ext>
            </p:extLst>
          </p:nvPr>
        </p:nvGraphicFramePr>
        <p:xfrm>
          <a:off x="590550" y="5278438"/>
          <a:ext cx="7810500" cy="74690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45999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5G_MEDIA_MTSI_ext (Media Handling Extensions for 5G Conversational Services)</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-&gt;</a:t>
                      </a:r>
                      <a:r>
                        <a:rPr lang="en-GB" sz="1000" b="0" kern="1200" noProof="0" dirty="0">
                          <a:solidFill>
                            <a:srgbClr val="0000FF"/>
                          </a:solidFill>
                          <a:latin typeface="Arial "/>
                          <a:ea typeface="+mn-ea"/>
                          <a:cs typeface="Arial" pitchFamily="34" charset="0"/>
                        </a:rPr>
                        <a: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CHEM (Coverage and Handoff Enhancements for Multimedia)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several features toward enhancing coverage and hand-off performance for </a:t>
            </a:r>
            <a:r>
              <a:rPr lang="en-US" altLang="en-US" sz="1600" dirty="0" err="1"/>
              <a:t>VoLTE</a:t>
            </a:r>
            <a:r>
              <a:rPr lang="en-US" altLang="en-US" sz="1600" dirty="0"/>
              <a:t> and general multimedia services:</a:t>
            </a:r>
          </a:p>
          <a:p>
            <a:pPr lvl="1">
              <a:spcBef>
                <a:spcPts val="600"/>
              </a:spcBef>
              <a:defRPr/>
            </a:pPr>
            <a:r>
              <a:rPr lang="en-US" altLang="en-US" sz="1200" dirty="0"/>
              <a:t>Specify UE adaptation capability indication;</a:t>
            </a:r>
          </a:p>
          <a:p>
            <a:pPr lvl="1">
              <a:spcBef>
                <a:spcPts val="600"/>
              </a:spcBef>
              <a:defRPr/>
            </a:pPr>
            <a:r>
              <a:rPr lang="en-US" altLang="en-US" sz="1200" dirty="0"/>
              <a:t>Specify Maximum Packet Loss Rate (</a:t>
            </a:r>
            <a:r>
              <a:rPr lang="en-US" altLang="en-US" sz="1200" dirty="0" err="1"/>
              <a:t>MaxPLR</a:t>
            </a:r>
            <a:r>
              <a:rPr lang="en-US" altLang="en-US" sz="1200" dirty="0"/>
              <a:t>) operating points for different codecs;</a:t>
            </a:r>
          </a:p>
          <a:p>
            <a:pPr lvl="1">
              <a:spcBef>
                <a:spcPts val="600"/>
              </a:spcBef>
              <a:defRPr/>
            </a:pPr>
            <a:r>
              <a:rPr lang="en-US" altLang="en-US" sz="1200" dirty="0"/>
              <a:t>Specify </a:t>
            </a:r>
            <a:r>
              <a:rPr lang="en-US" altLang="en-US" sz="1200" dirty="0" err="1"/>
              <a:t>signalling</a:t>
            </a:r>
            <a:r>
              <a:rPr lang="en-US" altLang="en-US" sz="1200" dirty="0"/>
              <a:t> of maximum end-to-end PLR and DL/UL PLR values.</a:t>
            </a:r>
          </a:p>
          <a:p>
            <a:pPr>
              <a:lnSpc>
                <a:spcPct val="90000"/>
              </a:lnSpc>
              <a:spcBef>
                <a:spcPts val="1200"/>
              </a:spcBef>
            </a:pPr>
            <a:r>
              <a:rPr lang="en-US" altLang="en-US" sz="1600" dirty="0"/>
              <a:t>At SA4#102, 2 CRs to TS 26.114 on Coverage and Handoff Enhancements for Media (CHEM) and on SDP Examples for Coverage and Handoff Enhancements for Media (CHEM) were prepared. SA4 chose to design the feature with the understanding that the PCRF/PCF should be able to track the maxe2e-PLR attribute values in both the SDP offer and SDP answer to assign QoS parameters. An LS was sent to CT3 to clarify this behavior. The CRs were therefore postponed until SA4#103. </a:t>
            </a:r>
          </a:p>
          <a:p>
            <a:pPr>
              <a:lnSpc>
                <a:spcPct val="90000"/>
              </a:lnSpc>
              <a:spcBef>
                <a:spcPts val="1200"/>
              </a:spcBef>
            </a:pPr>
            <a:r>
              <a:rPr lang="en-US" altLang="en-US" sz="1600" dirty="0"/>
              <a:t>WID: </a:t>
            </a:r>
            <a:r>
              <a:rPr lang="fr-FR" sz="1600" u="sng" dirty="0">
                <a:solidFill>
                  <a:srgbClr val="0000FF"/>
                </a:solidFill>
                <a:hlinkClick r:id="rId2"/>
              </a:rPr>
              <a:t>SP-180664</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689803997"/>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CHEM (Coverage and Handoff Enhancements for Multimedia)</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-&gt; </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2959799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MC_XMB (</a:t>
            </a:r>
            <a:r>
              <a:rPr lang="en-US" altLang="en-US" sz="2800" dirty="0" err="1"/>
              <a:t>MCData</a:t>
            </a:r>
            <a:r>
              <a:rPr lang="en-US" altLang="en-US" sz="2800" dirty="0"/>
              <a:t> File Distribution support over </a:t>
            </a:r>
            <a:r>
              <a:rPr lang="en-US" altLang="en-US" sz="2800" dirty="0" err="1"/>
              <a:t>xMB</a:t>
            </a:r>
            <a:r>
              <a:rPr lang="en-US" altLang="en-US" sz="2800" dirty="0"/>
              <a: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854450"/>
          </a:xfrm>
        </p:spPr>
        <p:txBody>
          <a:bodyPr/>
          <a:lstStyle/>
          <a:p>
            <a:pPr>
              <a:spcBef>
                <a:spcPts val="600"/>
              </a:spcBef>
              <a:defRPr/>
            </a:pPr>
            <a:r>
              <a:rPr lang="en-US" altLang="en-US" sz="1600" dirty="0"/>
              <a:t>A first objective of this work item is to extend </a:t>
            </a:r>
            <a:r>
              <a:rPr lang="en-US" altLang="en-US" sz="1600" dirty="0" err="1"/>
              <a:t>xMB</a:t>
            </a:r>
            <a:r>
              <a:rPr lang="en-US" altLang="en-US" sz="1600" dirty="0"/>
              <a:t> by</a:t>
            </a:r>
          </a:p>
          <a:p>
            <a:pPr lvl="1">
              <a:spcBef>
                <a:spcPts val="600"/>
              </a:spcBef>
              <a:defRPr/>
            </a:pPr>
            <a:r>
              <a:rPr lang="en-US" altLang="en-US" sz="1400" dirty="0"/>
              <a:t>Adding pre-emption procedure and parameter</a:t>
            </a:r>
          </a:p>
          <a:p>
            <a:pPr lvl="1">
              <a:spcBef>
                <a:spcPts val="600"/>
              </a:spcBef>
              <a:defRPr/>
            </a:pPr>
            <a:r>
              <a:rPr lang="en-US" altLang="en-US" sz="1400" dirty="0"/>
              <a:t>Adding an additional format for Geographical definition which is optional for usage,</a:t>
            </a:r>
          </a:p>
          <a:p>
            <a:pPr lvl="1">
              <a:spcBef>
                <a:spcPts val="600"/>
              </a:spcBef>
              <a:defRPr/>
            </a:pPr>
            <a:r>
              <a:rPr lang="en-US" altLang="en-US" sz="1400" dirty="0"/>
              <a:t>Studying what FEC information or file repair server  information is needed to be added and adding the necessary extension to </a:t>
            </a:r>
            <a:r>
              <a:rPr lang="en-US" altLang="en-US" sz="1400" dirty="0" err="1"/>
              <a:t>xMB</a:t>
            </a:r>
            <a:r>
              <a:rPr lang="en-US" altLang="en-US" sz="1400" dirty="0"/>
              <a:t> </a:t>
            </a:r>
          </a:p>
          <a:p>
            <a:pPr lvl="1">
              <a:spcBef>
                <a:spcPts val="600"/>
              </a:spcBef>
              <a:defRPr/>
            </a:pPr>
            <a:r>
              <a:rPr lang="en-US" altLang="en-US" sz="1400" dirty="0"/>
              <a:t>Studying TMGI Exposure and adding the necessary extension to </a:t>
            </a:r>
            <a:r>
              <a:rPr lang="en-US" altLang="en-US" sz="1400" dirty="0" err="1"/>
              <a:t>xMB</a:t>
            </a:r>
            <a:r>
              <a:rPr lang="en-US" altLang="en-US" sz="1400" dirty="0"/>
              <a:t>. </a:t>
            </a:r>
          </a:p>
          <a:p>
            <a:pPr>
              <a:spcBef>
                <a:spcPts val="600"/>
              </a:spcBef>
              <a:defRPr/>
            </a:pPr>
            <a:r>
              <a:rPr lang="en-US" altLang="en-US" sz="1600" dirty="0"/>
              <a:t>A second objective is to add any necessary guideline according to the context of the first objective</a:t>
            </a:r>
            <a:endParaRPr lang="en-US" altLang="en-US" sz="2000" dirty="0"/>
          </a:p>
          <a:p>
            <a:pPr>
              <a:lnSpc>
                <a:spcPct val="90000"/>
              </a:lnSpc>
              <a:spcBef>
                <a:spcPts val="1200"/>
              </a:spcBef>
            </a:pPr>
            <a:r>
              <a:rPr lang="en-US" altLang="en-US" sz="1600" dirty="0"/>
              <a:t>At SA4#102, 2 CRs were agreed on new MBMS announcement profile for mission critical services. It was agreed to prepare a joint session with co-located SA6 meeting to discuss guideline and profile1c.</a:t>
            </a:r>
          </a:p>
          <a:p>
            <a:pPr>
              <a:lnSpc>
                <a:spcPct val="90000"/>
              </a:lnSpc>
              <a:spcBef>
                <a:spcPts val="1200"/>
              </a:spcBef>
            </a:pPr>
            <a:r>
              <a:rPr lang="en-US" altLang="en-US" sz="1600" dirty="0"/>
              <a:t>WID: </a:t>
            </a:r>
            <a:r>
              <a:rPr lang="fr-FR" sz="1600" u="sng" dirty="0">
                <a:solidFill>
                  <a:srgbClr val="0000FF"/>
                </a:solidFill>
                <a:hlinkClick r:id="rId2"/>
              </a:rPr>
              <a:t>SP-180665</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65666962"/>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MC_XMB (</a:t>
                      </a:r>
                      <a:r>
                        <a:rPr lang="en-US" altLang="en-US" sz="1000" dirty="0" err="1"/>
                        <a:t>MCData</a:t>
                      </a:r>
                      <a:r>
                        <a:rPr lang="en-US" altLang="en-US" sz="1000" dirty="0"/>
                        <a:t> File Distribution support over </a:t>
                      </a:r>
                      <a:r>
                        <a:rPr lang="en-US" altLang="en-US" sz="1000" dirty="0" err="1"/>
                        <a:t>xMB</a:t>
                      </a:r>
                      <a:r>
                        <a:rPr lang="en-US" altLang="en-US" sz="1000" dirty="0"/>
                        <a:t>)</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-&gt;</a:t>
                      </a:r>
                      <a:r>
                        <a:rPr lang="en-GB" sz="1000" b="0" kern="1200" noProof="0" dirty="0">
                          <a:solidFill>
                            <a:srgbClr val="0000FF"/>
                          </a:solidFill>
                          <a:latin typeface="Arial "/>
                          <a:ea typeface="+mn-ea"/>
                          <a:cs typeface="Arial"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SP-190033</a:t>
                      </a:r>
                      <a:r>
                        <a:rPr lang="en-US" sz="800" dirty="0"/>
                        <a:t> </a:t>
                      </a:r>
                      <a:r>
                        <a:rPr lang="en-US" sz="1000" dirty="0"/>
                        <a:t>CRs to TS 26.346 and TS 26.348 on </a:t>
                      </a:r>
                      <a:r>
                        <a:rPr lang="en-US" sz="1000" dirty="0" err="1"/>
                        <a:t>MCData</a:t>
                      </a:r>
                      <a:r>
                        <a:rPr lang="en-US" sz="1000" dirty="0"/>
                        <a:t> File Distribution support over </a:t>
                      </a:r>
                      <a:r>
                        <a:rPr lang="en-US" sz="1000" dirty="0" err="1"/>
                        <a:t>xMB</a:t>
                      </a:r>
                      <a:r>
                        <a:rPr lang="en-US" sz="1000" dirty="0"/>
                        <a:t> (Release 16) (MC_XMB)</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2880330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5GMSA (5G Media streaming architecture)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854450"/>
          </a:xfrm>
        </p:spPr>
        <p:txBody>
          <a:bodyPr/>
          <a:lstStyle/>
          <a:p>
            <a:pPr>
              <a:spcBef>
                <a:spcPts val="600"/>
              </a:spcBef>
              <a:defRPr/>
            </a:pPr>
            <a:r>
              <a:rPr lang="en-US" altLang="en-US" sz="1600" dirty="0"/>
              <a:t>The main objective is to create a new 5G Media Streaming (5GMSA) architecture specification which supports: </a:t>
            </a:r>
          </a:p>
          <a:p>
            <a:pPr lvl="1">
              <a:spcBef>
                <a:spcPts val="600"/>
              </a:spcBef>
              <a:defRPr/>
            </a:pPr>
            <a:r>
              <a:rPr lang="en-US" altLang="en-US" sz="1200" dirty="0"/>
              <a:t>MNO and 3rd party Media Downlink Streaming Services; MNO and 3rd party Media Uplink Streaming Services; Corresponding UE functions and APIs; Backwards compatibility for EUTRAN deployments (with and without MBMS); Usage of 5G specific features such as network slicing and edge computing.</a:t>
            </a:r>
          </a:p>
          <a:p>
            <a:pPr lvl="1">
              <a:spcBef>
                <a:spcPts val="600"/>
              </a:spcBef>
              <a:defRPr/>
            </a:pPr>
            <a:r>
              <a:rPr lang="en-US" altLang="en-US" sz="1200" dirty="0"/>
              <a:t>The new 5G Media Streaming architecture should be functionally decomposed into independent components enabling different deployments with various degrees of integration between 5G MNOs and Content Providers</a:t>
            </a:r>
          </a:p>
          <a:p>
            <a:pPr>
              <a:lnSpc>
                <a:spcPct val="90000"/>
              </a:lnSpc>
              <a:spcBef>
                <a:spcPts val="1200"/>
              </a:spcBef>
            </a:pPr>
            <a:r>
              <a:rPr lang="en-US" altLang="en-US" sz="1600" dirty="0"/>
              <a:t>At SA4#102, the 5GMSA Permanent Document on list of functionalities - v0.1, and the Skeleton TS 26.501 5G Media Streaming (5GMS); General description and architecture v0.1.0 was produced and agreed as basis for further work. V1.0.0 was produced at a subsequent telco with power. It includes Media Streaming General Service Architecture in Standalone – Non-Roaming for both downlink and uplink streaming as well UE media functions. </a:t>
            </a:r>
          </a:p>
          <a:p>
            <a:pPr>
              <a:lnSpc>
                <a:spcPct val="90000"/>
              </a:lnSpc>
              <a:spcBef>
                <a:spcPts val="1200"/>
              </a:spcBef>
            </a:pPr>
            <a:r>
              <a:rPr lang="en-US" altLang="en-US" sz="1600" dirty="0"/>
              <a:t>WID: </a:t>
            </a:r>
            <a:r>
              <a:rPr lang="en-US" altLang="en-US" sz="1600" dirty="0">
                <a:hlinkClick r:id="rId2"/>
              </a:rPr>
              <a:t>SP-181250</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3043082"/>
              </p:ext>
            </p:extLst>
          </p:nvPr>
        </p:nvGraphicFramePr>
        <p:xfrm>
          <a:off x="599428" y="505156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5GMSA (5G Media streaming architecture)</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 26.501 5G Media Streaming (5GMS); general description and architecture</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0%-&gt;</a:t>
                      </a:r>
                      <a:r>
                        <a:rPr lang="en-GB" sz="1000" b="0" kern="1200" noProof="0" dirty="0">
                          <a:solidFill>
                            <a:srgbClr val="0000FF"/>
                          </a:solidFill>
                          <a:latin typeface="Arial "/>
                          <a:ea typeface="+mn-ea"/>
                          <a:cs typeface="Arial" pitchFamily="34" charset="0"/>
                        </a:rPr>
                        <a:t>25%-&gt;50%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SP-190037</a:t>
                      </a:r>
                      <a:r>
                        <a:rPr lang="en-US" sz="800" dirty="0"/>
                        <a:t> </a:t>
                      </a:r>
                      <a:r>
                        <a:rPr lang="en-US" sz="1000" dirty="0"/>
                        <a:t>Draft TS 26.501 5G Media Streaming (5GMS); General description and architecture (Release 16) v. 1.0.0 (5GMSA)  - for information</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90763916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EVS_FCNBE (EVS Floating-point Conformance for Non Bit-Exact)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346613"/>
          </a:xfrm>
        </p:spPr>
        <p:txBody>
          <a:bodyPr/>
          <a:lstStyle/>
          <a:p>
            <a:pPr>
              <a:spcBef>
                <a:spcPts val="600"/>
              </a:spcBef>
              <a:defRPr/>
            </a:pPr>
            <a:r>
              <a:rPr lang="en-US" altLang="en-US" sz="1600" dirty="0"/>
              <a:t>The objective of this Work Item is to specify a mandatory conformance process (including tool and test vectors) of EVS floating-point code for non bit-exact implementations.</a:t>
            </a:r>
          </a:p>
          <a:p>
            <a:pPr>
              <a:lnSpc>
                <a:spcPct val="90000"/>
              </a:lnSpc>
              <a:spcBef>
                <a:spcPts val="1200"/>
              </a:spcBef>
            </a:pPr>
            <a:r>
              <a:rPr lang="en-US" altLang="en-US" sz="1600" dirty="0"/>
              <a:t>At SA4#102, The initial project plan was agreed. The source code for the Maximum Loudness Difference (MLD) tool and some further decoder results were provided. </a:t>
            </a:r>
          </a:p>
          <a:p>
            <a:pPr>
              <a:lnSpc>
                <a:spcPct val="90000"/>
              </a:lnSpc>
              <a:spcBef>
                <a:spcPts val="1200"/>
              </a:spcBef>
            </a:pPr>
            <a:r>
              <a:rPr lang="en-US" altLang="en-US" sz="1600" dirty="0"/>
              <a:t>WID: </a:t>
            </a:r>
            <a:r>
              <a:rPr lang="en-US" altLang="en-US" sz="1600" dirty="0">
                <a:hlinkClick r:id="rId2"/>
              </a:rPr>
              <a:t>SP-180983</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07105657"/>
              </p:ext>
            </p:extLst>
          </p:nvPr>
        </p:nvGraphicFramePr>
        <p:xfrm>
          <a:off x="599428" y="505156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71481635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TEI16 (</a:t>
            </a:r>
            <a:r>
              <a:rPr lang="en-GB" dirty="0"/>
              <a:t>Technical Enhancements and Improvements Rel-16 </a:t>
            </a:r>
            <a:r>
              <a:rPr lang="en-US" altLang="en-US" sz="2800" dirty="0"/>
              <a: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861518"/>
          </a:xfrm>
        </p:spPr>
        <p:txBody>
          <a:bodyPr/>
          <a:lstStyle/>
          <a:p>
            <a:pPr>
              <a:lnSpc>
                <a:spcPct val="90000"/>
              </a:lnSpc>
              <a:spcBef>
                <a:spcPts val="1200"/>
              </a:spcBef>
            </a:pPr>
            <a:r>
              <a:rPr lang="en-US" b="1" u="sng" dirty="0">
                <a:hlinkClick r:id="rId2"/>
              </a:rPr>
              <a:t>SP-190038</a:t>
            </a:r>
            <a:r>
              <a:rPr lang="en-US" sz="1400" dirty="0"/>
              <a:t> </a:t>
            </a:r>
            <a:r>
              <a:rPr lang="en-US" dirty="0"/>
              <a:t>CRs to TS 26.114 &amp; TS 26.132 on Technical Enhancements and Improvements Rel-16 (Release 16) (TEI16)</a:t>
            </a:r>
          </a:p>
          <a:p>
            <a:pPr lvl="1">
              <a:lnSpc>
                <a:spcPct val="90000"/>
              </a:lnSpc>
              <a:spcBef>
                <a:spcPts val="1200"/>
              </a:spcBef>
            </a:pPr>
            <a:r>
              <a:rPr lang="en-GB" dirty="0"/>
              <a:t>CR to 26.114: Clarification on b=AS with </a:t>
            </a:r>
            <a:r>
              <a:rPr lang="en-GB" dirty="0" err="1"/>
              <a:t>evs</a:t>
            </a:r>
            <a:r>
              <a:rPr lang="en-GB" dirty="0"/>
              <a:t>-mode-switch parameter</a:t>
            </a:r>
          </a:p>
          <a:p>
            <a:pPr lvl="1">
              <a:lnSpc>
                <a:spcPct val="90000"/>
              </a:lnSpc>
              <a:spcBef>
                <a:spcPts val="1200"/>
              </a:spcBef>
            </a:pPr>
            <a:r>
              <a:rPr lang="en-GB" dirty="0"/>
              <a:t>CR to 26.132: Use of default EVS SID update for testing</a:t>
            </a:r>
            <a:endParaRPr lang="en-GB" sz="10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91815010"/>
              </p:ext>
            </p:extLst>
          </p:nvPr>
        </p:nvGraphicFramePr>
        <p:xfrm>
          <a:off x="599428" y="505156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TEI16 (Technical Enhancements and Improvements Rel-16)</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n/a</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n/a</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n/a</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2"/>
                        </a:rPr>
                        <a:t>SP-190038</a:t>
                      </a:r>
                      <a:r>
                        <a:rPr lang="en-US" sz="800" dirty="0"/>
                        <a:t> </a:t>
                      </a:r>
                      <a:r>
                        <a:rPr lang="en-US" sz="1000" dirty="0"/>
                        <a:t>CRs to TS 26.114 &amp; TS 26.132 on Technical Enhancements and Improvements Rel-16 (Release 16) (TEI16)</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75975427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204116743"/>
              </p:ext>
            </p:extLst>
          </p:nvPr>
        </p:nvGraphicFramePr>
        <p:xfrm>
          <a:off x="446088" y="1323975"/>
          <a:ext cx="7810500" cy="469580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SA#83</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rPr>
                        <a:t>SerInter</a:t>
                      </a:r>
                      <a:r>
                        <a:rPr lang="en-GB" altLang="en-US" sz="1000" dirty="0">
                          <a:latin typeface="Arial "/>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SP-190035</a:t>
                      </a:r>
                      <a:r>
                        <a:rPr lang="en-US" sz="800" dirty="0"/>
                        <a:t> </a:t>
                      </a:r>
                      <a:r>
                        <a:rPr lang="en-US" sz="1000" dirty="0"/>
                        <a:t>CRs to TS 26.346 and TS 26.347 on Service Interactivity (Release 16) (</a:t>
                      </a:r>
                      <a:r>
                        <a:rPr lang="en-US" sz="1000" dirty="0" err="1"/>
                        <a:t>SerInter</a:t>
                      </a:r>
                      <a:r>
                        <a:rPr lang="en-US" sz="1000" dirty="0"/>
                        <a:t>)</a:t>
                      </a:r>
                      <a:r>
                        <a:rPr lang="en-US" sz="800" dirty="0"/>
                        <a:t> </a:t>
                      </a:r>
                      <a:endParaRPr lang="fr-FR" altLang="fr-FR" sz="800" u="sng" dirty="0"/>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panose="020B0604020202020204" pitchFamily="34" charset="0"/>
                          <a:cs typeface="Arial" panose="020B0604020202020204" pitchFamily="34" charset="0"/>
                        </a:rPr>
                        <a:t>Alt_FX_EVS</a:t>
                      </a:r>
                      <a:r>
                        <a:rPr lang="en-US" altLang="en-US" sz="1000" dirty="0">
                          <a:latin typeface="Arial" panose="020B0604020202020204" pitchFamily="34" charset="0"/>
                          <a:cs typeface="Arial" panose="020B0604020202020204" pitchFamily="34" charset="0"/>
                        </a:rPr>
                        <a:t> (Alternative EVS implementation using updated fixed-point basic operators)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SP-190036</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CRs</a:t>
                      </a:r>
                      <a:r>
                        <a:rPr lang="fr-FR" sz="1000" dirty="0">
                          <a:latin typeface="Arial" panose="020B0604020202020204" pitchFamily="34" charset="0"/>
                          <a:cs typeface="Arial" panose="020B0604020202020204" pitchFamily="34" charset="0"/>
                        </a:rPr>
                        <a:t> to TS 26.103, TS 26.114, TS 26.179, TS 26.223, TS 26.444, TS 26.446, TS 26.447, TS 26.448, TS 26.449, TS 26.450, TS 26.452, TS 26.453, TS 26.454 &amp; TR 26.952 on Alternative EVS </a:t>
                      </a:r>
                      <a:r>
                        <a:rPr lang="fr-FR" sz="1000" dirty="0" err="1">
                          <a:latin typeface="Arial" panose="020B0604020202020204" pitchFamily="34" charset="0"/>
                          <a:cs typeface="Arial" panose="020B0604020202020204" pitchFamily="34" charset="0"/>
                        </a:rPr>
                        <a:t>implementation</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using</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updated</a:t>
                      </a:r>
                      <a:r>
                        <a:rPr lang="fr-FR" sz="1000" dirty="0">
                          <a:latin typeface="Arial" panose="020B0604020202020204" pitchFamily="34" charset="0"/>
                          <a:cs typeface="Arial" panose="020B0604020202020204" pitchFamily="34" charset="0"/>
                        </a:rPr>
                        <a:t> </a:t>
                      </a:r>
                      <a:r>
                        <a:rPr lang="fr-FR" sz="1000" dirty="0" err="1">
                          <a:latin typeface="Arial" panose="020B0604020202020204" pitchFamily="34" charset="0"/>
                          <a:cs typeface="Arial" panose="020B0604020202020204" pitchFamily="34" charset="0"/>
                        </a:rPr>
                        <a:t>fixed</a:t>
                      </a:r>
                      <a:r>
                        <a:rPr lang="fr-FR" sz="1000" dirty="0">
                          <a:latin typeface="Arial" panose="020B0604020202020204" pitchFamily="34" charset="0"/>
                          <a:cs typeface="Arial" panose="020B0604020202020204" pitchFamily="34" charset="0"/>
                        </a:rPr>
                        <a:t>-point basic </a:t>
                      </a:r>
                      <a:r>
                        <a:rPr lang="fr-FR" sz="1000" dirty="0" err="1">
                          <a:latin typeface="Arial" panose="020B0604020202020204" pitchFamily="34" charset="0"/>
                          <a:cs typeface="Arial" panose="020B0604020202020204" pitchFamily="34" charset="0"/>
                        </a:rPr>
                        <a:t>operators</a:t>
                      </a:r>
                      <a:r>
                        <a:rPr lang="fr-FR" sz="1000" dirty="0">
                          <a:latin typeface="Arial" panose="020B0604020202020204" pitchFamily="34" charset="0"/>
                          <a:cs typeface="Arial" panose="020B0604020202020204" pitchFamily="34" charset="0"/>
                        </a:rPr>
                        <a:t> (Release 16) (</a:t>
                      </a:r>
                      <a:r>
                        <a:rPr lang="fr-FR" sz="1000" dirty="0" err="1">
                          <a:latin typeface="Arial" panose="020B0604020202020204" pitchFamily="34" charset="0"/>
                          <a:cs typeface="Arial" panose="020B0604020202020204" pitchFamily="34" charset="0"/>
                        </a:rPr>
                        <a:t>Alt_FX_EVS</a:t>
                      </a:r>
                      <a:r>
                        <a:rPr lang="fr-FR" sz="1000" dirty="0">
                          <a:latin typeface="Arial" panose="020B0604020202020204" pitchFamily="34" charset="0"/>
                          <a:cs typeface="Arial" panose="020B0604020202020204" pitchFamily="34" charset="0"/>
                        </a:rPr>
                        <a:t>) </a:t>
                      </a:r>
                      <a:r>
                        <a:rPr lang="en-US" altLang="en-US" sz="1000" dirty="0">
                          <a:solidFill>
                            <a:srgbClr val="00B050"/>
                          </a:solidFill>
                        </a:rPr>
                        <a:t>– completed!</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-&gt; </a:t>
                      </a:r>
                      <a:r>
                        <a:rPr lang="en-GB" sz="1000" b="0" kern="1200" noProof="0" dirty="0">
                          <a:solidFill>
                            <a:srgbClr val="0000FF"/>
                          </a:solidFill>
                          <a:latin typeface="Arial "/>
                          <a:ea typeface="+mn-ea"/>
                          <a:cs typeface="Arial" pitchFamily="34" charset="0"/>
                        </a:rPr>
                        <a:t>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E_FLUS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E2E_DELAY (Media Handling Aspects of RAN Delay Budget Reporting in MTSI)</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-&gt; </a:t>
                      </a:r>
                      <a:r>
                        <a:rPr lang="en-GB" sz="1000" b="0" kern="1200" noProof="0" dirty="0">
                          <a:solidFill>
                            <a:srgbClr val="0000FF"/>
                          </a:solidFill>
                          <a:latin typeface="Arial "/>
                          <a:ea typeface="+mn-ea"/>
                          <a:cs typeface="Arial" pitchFamily="34" charset="0"/>
                        </a:rPr>
                        <a:t>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5"/>
                        </a:rPr>
                        <a:t>SP-190034</a:t>
                      </a:r>
                      <a:r>
                        <a:rPr lang="en-US" sz="800" dirty="0"/>
                        <a:t> </a:t>
                      </a:r>
                      <a:r>
                        <a:rPr lang="en-US" sz="1000" dirty="0"/>
                        <a:t>CR to TS 26.114 on DBI Signaling Recommendations (Release 16) (E2E_DELAY)</a:t>
                      </a:r>
                      <a:endParaRPr lang="en-US" altLang="en-US" sz="800" dirty="0"/>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5G_MEDIA_MTSI_ext (Media Handling Extensions for 5G Conversational Services)</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-&gt;</a:t>
                      </a:r>
                      <a:r>
                        <a:rPr lang="en-GB" sz="1000" b="0" kern="1200" noProof="0" dirty="0">
                          <a:solidFill>
                            <a:srgbClr val="0000FF"/>
                          </a:solidFill>
                          <a:latin typeface="Arial "/>
                          <a:ea typeface="+mn-ea"/>
                          <a:cs typeface="Arial" pitchFamily="34" charset="0"/>
                        </a:rPr>
                        <a: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473946629"/>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233764449"/>
              </p:ext>
            </p:extLst>
          </p:nvPr>
        </p:nvGraphicFramePr>
        <p:xfrm>
          <a:off x="446088" y="1323975"/>
          <a:ext cx="7810500" cy="423824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SA#83</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CHEM (Coverage and Handoff Enhancements for Multimedia)</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-&gt; </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MC_XMB (</a:t>
                      </a:r>
                      <a:r>
                        <a:rPr lang="en-US" altLang="en-US" sz="1000" dirty="0" err="1"/>
                        <a:t>MCData</a:t>
                      </a:r>
                      <a:r>
                        <a:rPr lang="en-US" altLang="en-US" sz="1000" dirty="0"/>
                        <a:t> File Distribution support over </a:t>
                      </a:r>
                      <a:r>
                        <a:rPr lang="en-US" altLang="en-US" sz="1000" dirty="0" err="1"/>
                        <a:t>xMB</a:t>
                      </a:r>
                      <a:r>
                        <a:rPr lang="en-US" altLang="en-US" sz="1000" dirty="0"/>
                        <a:t>)</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-&gt;</a:t>
                      </a:r>
                      <a:r>
                        <a:rPr lang="en-GB" sz="1000" b="0" kern="1200" noProof="0" dirty="0">
                          <a:solidFill>
                            <a:srgbClr val="0000FF"/>
                          </a:solidFill>
                          <a:latin typeface="Arial "/>
                          <a:ea typeface="+mn-ea"/>
                          <a:cs typeface="Arial"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3"/>
                        </a:rPr>
                        <a:t>SP-190033</a:t>
                      </a:r>
                      <a:r>
                        <a:rPr lang="en-US" sz="800" dirty="0"/>
                        <a:t> </a:t>
                      </a:r>
                      <a:r>
                        <a:rPr lang="en-US" sz="1000" dirty="0"/>
                        <a:t>CRs to TS 26.346 and TS 26.348 on </a:t>
                      </a:r>
                      <a:r>
                        <a:rPr lang="en-US" sz="1000" dirty="0" err="1"/>
                        <a:t>MCData</a:t>
                      </a:r>
                      <a:r>
                        <a:rPr lang="en-US" sz="1000" dirty="0"/>
                        <a:t> File Distribution support over </a:t>
                      </a:r>
                      <a:r>
                        <a:rPr lang="en-US" sz="1000" dirty="0" err="1"/>
                        <a:t>xMB</a:t>
                      </a:r>
                      <a:r>
                        <a:rPr lang="en-US" sz="1000" dirty="0"/>
                        <a:t> (Release 16) (MC_XMB)</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32827756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5GMSA (5G Media streaming architecture)</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 26.501 5G Media Streaming (5GMS); general description and architecture</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4"/>
                        </a:rPr>
                        <a:t>SP-190037</a:t>
                      </a:r>
                      <a:r>
                        <a:rPr lang="en-US" sz="800" dirty="0"/>
                        <a:t> </a:t>
                      </a:r>
                      <a:r>
                        <a:rPr lang="en-US" sz="1000" dirty="0"/>
                        <a:t>Draft TS 26.501 5G Media Streaming (5GMS); General description and architecture (Release 16) v. 1.0.0 (5GMSA)  - for information</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22474376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862811129"/>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TEI16 (Technical Enhancements and Improvements Rel-16)</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n/a</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n/a</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n/a</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hlinkClick r:id="rId5"/>
                        </a:rPr>
                        <a:t>SP-190038</a:t>
                      </a:r>
                      <a:r>
                        <a:rPr lang="en-US" sz="800" dirty="0"/>
                        <a:t> </a:t>
                      </a:r>
                      <a:r>
                        <a:rPr lang="en-US" sz="1000" dirty="0"/>
                        <a:t>CRs to TS 26.114 &amp; TS 26.132 on Technical Enhancements and Improvements Rel-16 (Release 16) (TEI16)</a:t>
                      </a:r>
                    </a:p>
                  </a:txBody>
                  <a:tcPr marL="45733" marR="45733" marT="45742" marB="45742" anchor="ctr" horzOverflow="overflow"/>
                </a:tc>
                <a:extLst>
                  <a:ext uri="{0D108BD9-81ED-4DB2-BD59-A6C34878D82A}">
                    <a16:rowId xmlns:a16="http://schemas.microsoft.com/office/drawing/2014/main" val="191393071"/>
                  </a:ext>
                </a:extLst>
              </a:tr>
            </a:tbl>
          </a:graphicData>
        </a:graphic>
      </p:graphicFrame>
    </p:spTree>
    <p:extLst>
      <p:ext uri="{BB962C8B-B14F-4D97-AF65-F5344CB8AC3E}">
        <p14:creationId xmlns:p14="http://schemas.microsoft.com/office/powerpoint/2010/main" val="39676495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endParaRPr lang="en-US" altLang="en-US" sz="1400" dirty="0"/>
          </a:p>
        </p:txBody>
      </p:sp>
    </p:spTree>
    <p:extLst>
      <p:ext uri="{BB962C8B-B14F-4D97-AF65-F5344CB8AC3E}">
        <p14:creationId xmlns:p14="http://schemas.microsoft.com/office/powerpoint/2010/main" val="381841379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SA4#102,</a:t>
            </a:r>
          </a:p>
          <a:p>
            <a:pPr lvl="1">
              <a:lnSpc>
                <a:spcPct val="90000"/>
              </a:lnSpc>
              <a:spcBef>
                <a:spcPts val="1200"/>
              </a:spcBef>
            </a:pPr>
            <a:r>
              <a:rPr lang="en-US" altLang="en-US" sz="1200" dirty="0"/>
              <a:t>S4-190247 IVAS codec development overview (IVAS-1), v. 0.0.3 agreed</a:t>
            </a:r>
          </a:p>
          <a:p>
            <a:pPr lvl="1">
              <a:lnSpc>
                <a:spcPct val="90000"/>
              </a:lnSpc>
              <a:spcBef>
                <a:spcPts val="1200"/>
              </a:spcBef>
            </a:pPr>
            <a:r>
              <a:rPr lang="pt-BR" altLang="en-US" sz="1200" dirty="0"/>
              <a:t>S4-190246 IVAS Permanent document IVAS-2: IVAS Project Plan, v0.0.5 agreed with new completion date moved beyond Rel-16 completion date.</a:t>
            </a:r>
          </a:p>
          <a:p>
            <a:pPr lvl="1">
              <a:lnSpc>
                <a:spcPct val="90000"/>
              </a:lnSpc>
              <a:spcBef>
                <a:spcPts val="1200"/>
              </a:spcBef>
            </a:pPr>
            <a:r>
              <a:rPr lang="en-US" altLang="en-US" sz="1200" dirty="0"/>
              <a:t>S4-190248 IVAS Design Constraints (IVAS-4), v0.0.7 agreed. Offline work will take place until the next meeting to progress the text on spatial audio format with metadata.</a:t>
            </a:r>
          </a:p>
          <a:p>
            <a:pPr lvl="1">
              <a:lnSpc>
                <a:spcPct val="90000"/>
              </a:lnSpc>
              <a:spcBef>
                <a:spcPts val="1200"/>
              </a:spcBef>
            </a:pPr>
            <a:r>
              <a:rPr lang="en-US" altLang="en-US" sz="1200" dirty="0"/>
              <a:t>An Editor (Mr. Lasse Laaksonen, Nokia) was assigned for a new P-doc on usage scenarios (IVAS-9).</a:t>
            </a:r>
          </a:p>
          <a:p>
            <a:pPr>
              <a:lnSpc>
                <a:spcPct val="90000"/>
              </a:lnSpc>
              <a:spcBef>
                <a:spcPts val="1200"/>
              </a:spcBef>
            </a:pPr>
            <a:r>
              <a:rPr lang="en-US" altLang="en-US" sz="1600" dirty="0"/>
              <a:t>WID: </a:t>
            </a:r>
            <a:r>
              <a:rPr lang="en-US" sz="1600" u="sng" dirty="0">
                <a:hlinkClick r:id="rId2"/>
              </a:rPr>
              <a:t>SP-170611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219539266"/>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00FF"/>
                          </a:solidFill>
                          <a:latin typeface="Arial "/>
                          <a:ea typeface="+mn-ea"/>
                          <a:cs typeface="Arial" pitchFamily="34" charset="0"/>
                        </a:rPr>
                        <a:t>-&gt; 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99998"/>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600" dirty="0"/>
              <a:t>At SA4#102, the Skeleton Permanent Document and time plan were agreed.</a:t>
            </a:r>
          </a:p>
          <a:p>
            <a:pPr>
              <a:lnSpc>
                <a:spcPct val="90000"/>
              </a:lnSpc>
              <a:spcBef>
                <a:spcPts val="1200"/>
              </a:spcBef>
            </a:pPr>
            <a:r>
              <a:rPr lang="en-US" altLang="en-US" sz="1600" dirty="0"/>
              <a:t>WID: </a:t>
            </a:r>
            <a:r>
              <a:rPr lang="en-US" sz="1600" u="sng" dirty="0">
                <a:hlinkClick r:id="rId2"/>
              </a:rPr>
              <a:t>SP-180985</a:t>
            </a:r>
            <a:endParaRPr lang="en-US" sz="1600" u="sng"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899835676"/>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193081939"/>
              </p:ext>
            </p:extLst>
          </p:nvPr>
        </p:nvGraphicFramePr>
        <p:xfrm>
          <a:off x="446088" y="1323975"/>
          <a:ext cx="7810500" cy="228619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SA#83</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00FF"/>
                          </a:solidFill>
                          <a:latin typeface="Arial "/>
                          <a:ea typeface="+mn-ea"/>
                          <a:cs typeface="Arial" pitchFamily="34" charset="0"/>
                        </a:rPr>
                        <a:t>-&gt; 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2000" dirty="0" err="1"/>
              <a:t>FS_QoE_VR</a:t>
            </a:r>
            <a:r>
              <a:rPr lang="en-US" altLang="en-US" sz="2000" dirty="0"/>
              <a:t> (</a:t>
            </a:r>
            <a:r>
              <a:rPr lang="en-US" altLang="en-US" sz="2000" dirty="0" err="1"/>
              <a:t>QoE</a:t>
            </a:r>
            <a:r>
              <a:rPr lang="en-US" altLang="en-US" sz="2000" dirty="0"/>
              <a:t> metrics for VR)</a:t>
            </a:r>
          </a:p>
          <a:p>
            <a:pPr marL="400050" eaLnBrk="1" hangingPunct="1">
              <a:lnSpc>
                <a:spcPct val="90000"/>
              </a:lnSpc>
              <a:buFont typeface="Calibri" panose="020F0502020204030204" pitchFamily="34" charset="0"/>
              <a:buAutoNum type="arabicPeriod"/>
            </a:pPr>
            <a:r>
              <a:rPr lang="en-US" altLang="en-US" sz="2000" dirty="0"/>
              <a:t>FS_mV2X (V2X Media Handling and Interaction)</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p>
          <a:p>
            <a:pPr marL="400050" eaLnBrk="1" hangingPunct="1">
              <a:lnSpc>
                <a:spcPct val="90000"/>
              </a:lnSpc>
              <a:buFont typeface="Calibri" panose="020F0502020204030204" pitchFamily="34" charset="0"/>
              <a:buAutoNum type="arabicPeriod"/>
            </a:pPr>
            <a:r>
              <a:rPr lang="en-US" altLang="en-US" sz="2000" dirty="0"/>
              <a:t>FS_XR5G (Study Item on </a:t>
            </a:r>
            <a:r>
              <a:rPr lang="en-US" altLang="en-US" sz="2000" dirty="0" err="1"/>
              <a:t>eXtended</a:t>
            </a:r>
            <a:r>
              <a:rPr lang="en-US" altLang="en-US" sz="2000" dirty="0"/>
              <a:t> Reality (XR) in 5G)</a:t>
            </a:r>
          </a:p>
          <a:p>
            <a:pPr marL="400050" eaLnBrk="1" hangingPunct="1">
              <a:lnSpc>
                <a:spcPct val="90000"/>
              </a:lnSpc>
              <a:buFont typeface="Calibri" panose="020F0502020204030204" pitchFamily="34" charset="0"/>
              <a:buAutoNum type="arabicPeriod"/>
            </a:pPr>
            <a:r>
              <a:rPr lang="en-US" altLang="en-US" sz="2000" dirty="0" err="1"/>
              <a:t>FS_ANTeM</a:t>
            </a:r>
            <a:r>
              <a:rPr lang="en-US" altLang="en-US" sz="2000" dirty="0"/>
              <a:t> (Study on ambient noise test methodology for evaluation of acoustic UE performance)</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FS_QoE_VR</a:t>
            </a:r>
            <a:r>
              <a:rPr lang="en-US" altLang="en-US" sz="2800" dirty="0"/>
              <a:t> (</a:t>
            </a:r>
            <a:r>
              <a:rPr lang="en-US" altLang="en-US" sz="2800" dirty="0" err="1"/>
              <a:t>QoE</a:t>
            </a:r>
            <a:r>
              <a:rPr lang="en-US" altLang="en-US" sz="2800" dirty="0"/>
              <a:t> metrics for VR)</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2504689"/>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SA4#102 TR 26.929 </a:t>
            </a:r>
            <a:r>
              <a:rPr lang="en-US" altLang="en-US" sz="1600" dirty="0" err="1"/>
              <a:t>QoE</a:t>
            </a:r>
            <a:r>
              <a:rPr lang="en-US" altLang="en-US" sz="1600" dirty="0"/>
              <a:t> parameters and metrics relevant to the Virtual Reality user experience (Release 16), v. 0.7.0 was agreed as basis for further work. Additions related to interaction metrics, metric calculation examples, weighted QR regions, and draft conclusions.</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SP-170614</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332106621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327424012"/>
              </p:ext>
            </p:extLst>
          </p:nvPr>
        </p:nvGraphicFramePr>
        <p:xfrm>
          <a:off x="674688" y="403273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FS_mV2X (V2X Media Handling and Interaction)</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556299"/>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i="1" dirty="0"/>
              <a:t>Video data sharing for assisted and improved automated driving</a:t>
            </a:r>
            <a:r>
              <a:rPr lang="en-US" altLang="en-US" sz="1600" dirty="0"/>
              <a:t>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SA4#102, the draft TR 26.985 Vehicle-to-everything (V2X); Media handling and interaction (Release 16), v. 0.8.6. Additions include video adaptation (</a:t>
            </a:r>
            <a:r>
              <a:rPr lang="en-US" altLang="en-US" sz="1600" dirty="0" err="1"/>
              <a:t>SCReAM</a:t>
            </a:r>
            <a:r>
              <a:rPr lang="en-US" altLang="en-US" sz="1600" dirty="0"/>
              <a:t> (RFC8298) “Self-Clocked Rate Adaptation for Multimedia”) and draft conclusions.</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022954991"/>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701500"/>
          </a:xfrm>
        </p:spPr>
        <p:txBody>
          <a:bodyPr/>
          <a:lstStyle/>
          <a:p>
            <a:pPr>
              <a:spcBef>
                <a:spcPts val="600"/>
              </a:spcBef>
              <a:defRPr/>
            </a:pPr>
            <a:r>
              <a:rPr lang="en-US" altLang="en-US" sz="1400" dirty="0"/>
              <a:t>Objectives:</a:t>
            </a:r>
          </a:p>
          <a:p>
            <a:pPr lvl="1">
              <a:spcBef>
                <a:spcPts val="600"/>
              </a:spcBef>
              <a:defRPr/>
            </a:pPr>
            <a:r>
              <a:rPr lang="en-US" altLang="en-US" sz="1100" dirty="0"/>
              <a:t>Collect current media centric Third-Party and Operator services characteristics;</a:t>
            </a:r>
          </a:p>
          <a:p>
            <a:pPr lvl="1">
              <a:spcBef>
                <a:spcPts val="600"/>
              </a:spcBef>
              <a:defRPr/>
            </a:pPr>
            <a:r>
              <a:rPr lang="en-US" altLang="en-US" sz="1100" dirty="0"/>
              <a:t>Collect the typical deployment characteristics today, such as bandwidth requirements;</a:t>
            </a:r>
          </a:p>
          <a:p>
            <a:pPr lvl="1">
              <a:spcBef>
                <a:spcPts val="600"/>
              </a:spcBef>
              <a:defRPr/>
            </a:pPr>
            <a:r>
              <a:rPr lang="en-US" altLang="en-US" sz="1100" dirty="0"/>
              <a:t>Provide an overview on technological developments;</a:t>
            </a:r>
          </a:p>
          <a:p>
            <a:pPr lvl="1">
              <a:spcBef>
                <a:spcPts val="600"/>
              </a:spcBef>
              <a:defRPr/>
            </a:pPr>
            <a:r>
              <a:rPr lang="en-US" altLang="en-US" sz="1100" dirty="0"/>
              <a:t>Provide a summary on typical characteristics and requirements for different media services on 3GPP networks;</a:t>
            </a:r>
          </a:p>
          <a:p>
            <a:pPr lvl="1">
              <a:spcBef>
                <a:spcPts val="600"/>
              </a:spcBef>
              <a:defRPr/>
            </a:pPr>
            <a:r>
              <a:rPr lang="en-US" altLang="en-US" sz="11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At SA4#102, TR 26.925 Typical traffic characteristics of media services on 3GPP networks, v. 0.2.0 was agreed as basis for future work. Additions include Editorial fixes, Professional production content bitrates, Typical traffic characteristics of Live uplink production professional content bitrates, Technology Developments and Information Collection.</a:t>
            </a:r>
          </a:p>
          <a:p>
            <a:pPr>
              <a:lnSpc>
                <a:spcPct val="90000"/>
              </a:lnSpc>
              <a:spcBef>
                <a:spcPts val="1200"/>
              </a:spcBef>
            </a:pPr>
            <a:r>
              <a:rPr lang="en-US" altLang="en-US" sz="1400" dirty="0" err="1"/>
              <a:t>FS_TyTraC</a:t>
            </a:r>
            <a:r>
              <a:rPr lang="en-US" altLang="en-US" sz="1400" dirty="0"/>
              <a:t>: Template for Media Service Information Collection: </a:t>
            </a:r>
            <a:r>
              <a:rPr lang="en-US" altLang="en-US" sz="1400" dirty="0">
                <a:hlinkClick r:id="rId2"/>
              </a:rPr>
              <a:t>S4-181521</a:t>
            </a:r>
            <a:r>
              <a:rPr lang="en-US" altLang="en-US" sz="1400" dirty="0"/>
              <a:t> and online: </a:t>
            </a:r>
            <a:r>
              <a:rPr lang="en-US" altLang="en-US" sz="1400" dirty="0">
                <a:hlinkClick r:id="rId3"/>
              </a:rPr>
              <a:t>https://goo.gl/forms/3GeCpv2J6tIWn3O12</a:t>
            </a:r>
            <a:endParaRPr lang="en-US" altLang="en-US" sz="1400" dirty="0"/>
          </a:p>
          <a:p>
            <a:pPr>
              <a:lnSpc>
                <a:spcPct val="90000"/>
              </a:lnSpc>
              <a:spcBef>
                <a:spcPts val="1200"/>
              </a:spcBef>
            </a:pPr>
            <a:r>
              <a:rPr lang="en-GB" altLang="en-US" sz="1400" dirty="0">
                <a:cs typeface="Arial" panose="020B0604020202020204" pitchFamily="34" charset="0"/>
              </a:rPr>
              <a:t>WID: </a:t>
            </a:r>
            <a:r>
              <a:rPr lang="fr-FR" sz="1400" u="sng" dirty="0">
                <a:solidFill>
                  <a:srgbClr val="0000FF"/>
                </a:solidFill>
                <a:hlinkClick r:id="rId4"/>
              </a:rPr>
              <a:t>SP-180666</a:t>
            </a:r>
            <a:r>
              <a:rPr lang="fr-FR" sz="1400" dirty="0"/>
              <a:t> </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70052429"/>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FS_XR5G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451423"/>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At SA4#102</a:t>
            </a:r>
          </a:p>
          <a:p>
            <a:pPr lvl="1">
              <a:lnSpc>
                <a:spcPct val="90000"/>
              </a:lnSpc>
              <a:spcBef>
                <a:spcPts val="1200"/>
              </a:spcBef>
            </a:pPr>
            <a:r>
              <a:rPr lang="fr-FR" sz="1200" dirty="0"/>
              <a:t>Permanent document on XR5G, v0.3.2 </a:t>
            </a:r>
            <a:r>
              <a:rPr lang="fr-FR" sz="1200" dirty="0" err="1"/>
              <a:t>containing</a:t>
            </a:r>
            <a:r>
              <a:rPr lang="fr-FR" sz="1200" dirty="0"/>
              <a:t> use cases and </a:t>
            </a:r>
            <a:r>
              <a:rPr lang="fr-FR" sz="1200" dirty="0" err="1"/>
              <a:t>their</a:t>
            </a:r>
            <a:r>
              <a:rPr lang="fr-FR" sz="1200" dirty="0"/>
              <a:t> respective </a:t>
            </a:r>
            <a:r>
              <a:rPr lang="fr-FR" sz="1200" dirty="0" err="1"/>
              <a:t>evaluations</a:t>
            </a:r>
            <a:r>
              <a:rPr lang="fr-FR" sz="1200" dirty="0"/>
              <a:t> </a:t>
            </a:r>
            <a:r>
              <a:rPr lang="fr-FR" sz="1200" dirty="0" err="1"/>
              <a:t>was</a:t>
            </a:r>
            <a:r>
              <a:rPr lang="fr-FR" sz="1200" dirty="0"/>
              <a:t> </a:t>
            </a:r>
            <a:r>
              <a:rPr lang="fr-FR" sz="1200" dirty="0" err="1"/>
              <a:t>revised</a:t>
            </a:r>
            <a:r>
              <a:rPr lang="fr-FR" sz="1200" dirty="0"/>
              <a:t> </a:t>
            </a:r>
            <a:r>
              <a:rPr lang="fr-FR" sz="1200" dirty="0" err="1"/>
              <a:t>thanks</a:t>
            </a:r>
            <a:r>
              <a:rPr lang="fr-FR" sz="1200" dirty="0"/>
              <a:t> to </a:t>
            </a:r>
            <a:r>
              <a:rPr lang="fr-FR" sz="1200" dirty="0" err="1"/>
              <a:t>many</a:t>
            </a:r>
            <a:r>
              <a:rPr lang="fr-FR" sz="1200" dirty="0"/>
              <a:t> inputs and </a:t>
            </a:r>
            <a:r>
              <a:rPr lang="fr-FR" sz="1200" dirty="0" err="1"/>
              <a:t>review</a:t>
            </a:r>
            <a:r>
              <a:rPr lang="fr-FR" sz="1200" dirty="0"/>
              <a:t> </a:t>
            </a:r>
            <a:r>
              <a:rPr lang="fr-FR" sz="1200" dirty="0" err="1"/>
              <a:t>comments</a:t>
            </a:r>
            <a:r>
              <a:rPr lang="fr-FR" sz="1200" dirty="0"/>
              <a:t>. It </a:t>
            </a:r>
            <a:r>
              <a:rPr lang="fr-FR" sz="1200" dirty="0" err="1"/>
              <a:t>was</a:t>
            </a:r>
            <a:r>
              <a:rPr lang="fr-FR" sz="1200" dirty="0"/>
              <a:t> </a:t>
            </a:r>
            <a:r>
              <a:rPr lang="fr-FR" sz="1200" dirty="0" err="1"/>
              <a:t>agreed</a:t>
            </a:r>
            <a:r>
              <a:rPr lang="fr-FR" sz="1200" dirty="0"/>
              <a:t> as basis for </a:t>
            </a:r>
            <a:r>
              <a:rPr lang="fr-FR" sz="1200" dirty="0" err="1"/>
              <a:t>further</a:t>
            </a:r>
            <a:r>
              <a:rPr lang="fr-FR" sz="1200" dirty="0"/>
              <a:t> </a:t>
            </a:r>
            <a:r>
              <a:rPr lang="fr-FR" sz="1200" dirty="0" err="1"/>
              <a:t>work</a:t>
            </a:r>
            <a:r>
              <a:rPr lang="fr-FR" sz="1200" dirty="0"/>
              <a:t>. 3 </a:t>
            </a:r>
            <a:r>
              <a:rPr lang="fr-FR" sz="1200" dirty="0" err="1"/>
              <a:t>telcos</a:t>
            </a:r>
            <a:r>
              <a:rPr lang="fr-FR" sz="1200" dirty="0"/>
              <a:t> </a:t>
            </a:r>
            <a:r>
              <a:rPr lang="fr-FR" sz="1200" dirty="0" err="1"/>
              <a:t>were</a:t>
            </a:r>
            <a:r>
              <a:rPr lang="fr-FR" sz="1200" dirty="0"/>
              <a:t> </a:t>
            </a:r>
            <a:r>
              <a:rPr lang="fr-FR" sz="1200" dirty="0" err="1"/>
              <a:t>scheduled</a:t>
            </a:r>
            <a:r>
              <a:rPr lang="fr-FR" sz="1200" dirty="0"/>
              <a:t> to </a:t>
            </a:r>
            <a:r>
              <a:rPr lang="fr-FR" sz="1200" dirty="0" err="1"/>
              <a:t>further</a:t>
            </a:r>
            <a:r>
              <a:rPr lang="fr-FR" sz="1200" dirty="0"/>
              <a:t> </a:t>
            </a:r>
            <a:r>
              <a:rPr lang="fr-FR" sz="1200" dirty="0" err="1"/>
              <a:t>improve</a:t>
            </a:r>
            <a:r>
              <a:rPr lang="fr-FR" sz="1200" dirty="0"/>
              <a:t> the use case descriptions and </a:t>
            </a:r>
            <a:r>
              <a:rPr lang="fr-FR" sz="1200" dirty="0" err="1"/>
              <a:t>evaluations</a:t>
            </a:r>
            <a:r>
              <a:rPr lang="fr-FR" sz="1200" dirty="0"/>
              <a:t>.</a:t>
            </a:r>
          </a:p>
          <a:p>
            <a:pPr lvl="1">
              <a:lnSpc>
                <a:spcPct val="90000"/>
              </a:lnSpc>
              <a:spcBef>
                <a:spcPts val="1200"/>
              </a:spcBef>
            </a:pPr>
            <a:r>
              <a:rPr lang="en-US" sz="1200" dirty="0"/>
              <a:t>Draft TR 26.928 Extended Reality (XR) in 5G (Release 16), v0.3.0 was produced. Additions include XR delivery categories, </a:t>
            </a:r>
            <a:endParaRPr lang="en-GB" sz="12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45817313"/>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9834657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FS_ANTeM</a:t>
            </a:r>
            <a:r>
              <a:rPr lang="en-US" altLang="en-US" sz="2800" dirty="0"/>
              <a:t> (Study on ambient noise test methodology for evaluation of acoustic UE performance)</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424790"/>
          </a:xfrm>
        </p:spPr>
        <p:txBody>
          <a:bodyPr/>
          <a:lstStyle/>
          <a:p>
            <a:pPr>
              <a:lnSpc>
                <a:spcPct val="90000"/>
              </a:lnSpc>
              <a:spcBef>
                <a:spcPts val="1200"/>
              </a:spcBef>
            </a:pPr>
            <a:r>
              <a:rPr lang="en-US" sz="1600" dirty="0"/>
              <a:t>This work item will investigate the differences between the two systems for noise simulation in handset mode. The goal is to evaluate if a revision of the existing test methodologies in TS 26.132 for speech quality in ambient noise conditions is needed and/or helps to increase reproduction accuracy. </a:t>
            </a:r>
            <a:endParaRPr lang="en-GB" sz="1600" dirty="0"/>
          </a:p>
          <a:p>
            <a:pPr>
              <a:lnSpc>
                <a:spcPct val="90000"/>
              </a:lnSpc>
              <a:spcBef>
                <a:spcPts val="1200"/>
              </a:spcBef>
            </a:pPr>
            <a:r>
              <a:rPr lang="en-GB" sz="1600" dirty="0"/>
              <a:t>At SA4#102 </a:t>
            </a:r>
            <a:r>
              <a:rPr lang="en-US" sz="1600" dirty="0"/>
              <a:t>TR 26.921 Investigations on ambient noise reproduction systems for acoustic testing of terminals (Release 16) V0.1.0 was agreed as basis for further work. It includes </a:t>
            </a:r>
            <a:r>
              <a:rPr lang="fr-FR" sz="1600" dirty="0"/>
              <a:t>a </a:t>
            </a:r>
            <a:r>
              <a:rPr lang="fr-FR" sz="1600" dirty="0" err="1"/>
              <a:t>number</a:t>
            </a:r>
            <a:r>
              <a:rPr lang="fr-FR" sz="1600" dirty="0"/>
              <a:t> of </a:t>
            </a:r>
            <a:r>
              <a:rPr lang="fr-FR" sz="1600" dirty="0" err="1"/>
              <a:t>reported</a:t>
            </a:r>
            <a:r>
              <a:rPr lang="fr-FR" sz="1600" dirty="0"/>
              <a:t> </a:t>
            </a:r>
            <a:r>
              <a:rPr lang="fr-FR" sz="1600" dirty="0" err="1"/>
              <a:t>results</a:t>
            </a:r>
            <a:r>
              <a:rPr lang="fr-FR" sz="1600" dirty="0"/>
              <a:t> on </a:t>
            </a:r>
            <a:r>
              <a:rPr lang="en-US" sz="1600" dirty="0"/>
              <a:t>Ambient Noise Testing in Hands-free Mode.</a:t>
            </a:r>
            <a:endParaRPr lang="en-GB" sz="16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SP-180986</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903968474"/>
              </p:ext>
            </p:extLst>
          </p:nvPr>
        </p:nvGraphicFramePr>
        <p:xfrm>
          <a:off x="590550" y="4616388"/>
          <a:ext cx="7810500" cy="155105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9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28123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607214633"/>
              </p:ext>
            </p:extLst>
          </p:nvPr>
        </p:nvGraphicFramePr>
        <p:xfrm>
          <a:off x="446088" y="1323975"/>
          <a:ext cx="7810500" cy="388646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SA#83</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443272800"/>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Terminal Audio quality performance and Test methods for Immersive Audio Services (ATIAS) - </a:t>
            </a:r>
            <a:r>
              <a:rPr lang="fr-FR" sz="2000" b="1" u="sng" dirty="0">
                <a:hlinkClick r:id="rId2"/>
              </a:rPr>
              <a:t>SP-190040</a:t>
            </a:r>
            <a:endParaRPr lang="en-US" altLang="en-US" sz="2000" dirty="0"/>
          </a:p>
          <a:p>
            <a:pPr>
              <a:spcBef>
                <a:spcPts val="600"/>
              </a:spcBef>
              <a:defRPr/>
            </a:pPr>
            <a:r>
              <a:rPr lang="en-US" altLang="en-US" sz="20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spcBef>
                <a:spcPts val="600"/>
              </a:spcBef>
              <a:defRPr/>
            </a:pPr>
            <a:r>
              <a:rPr lang="en-US" altLang="en-US" sz="2000" dirty="0"/>
              <a:t>Expected output: New TS 26.xyz on Terminal audio quality performance requirements for immersive audio services</a:t>
            </a:r>
          </a:p>
          <a:p>
            <a:pPr>
              <a:spcBef>
                <a:spcPts val="600"/>
              </a:spcBef>
              <a:defRPr/>
            </a:pPr>
            <a:r>
              <a:rPr lang="en-US" altLang="en-US" sz="2000" dirty="0"/>
              <a:t>Target completion: SA#90 (Rel-17)</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SID on UEs Supporting Handset Mode with Non-Traditional Earpieces (</a:t>
            </a:r>
            <a:r>
              <a:rPr lang="en-US" sz="2000" dirty="0" err="1"/>
              <a:t>FS_HaNTE</a:t>
            </a:r>
            <a:r>
              <a:rPr lang="en-US" sz="2000" dirty="0"/>
              <a:t>) - </a:t>
            </a:r>
            <a:r>
              <a:rPr lang="fr-FR" sz="2000" b="1" u="sng" dirty="0">
                <a:hlinkClick r:id="rId2"/>
              </a:rPr>
              <a:t>SP-190041</a:t>
            </a:r>
            <a:r>
              <a:rPr lang="fr-FR" sz="2000" dirty="0"/>
              <a:t> </a:t>
            </a:r>
          </a:p>
          <a:p>
            <a:pPr>
              <a:spcBef>
                <a:spcPts val="600"/>
              </a:spcBef>
              <a:defRPr/>
            </a:pPr>
            <a:r>
              <a:rPr lang="en-US" sz="2000" dirty="0"/>
              <a:t>UEs supporting handset mode communication without a traditional earpiece to produce sound are becoming available in the market, and 3GPP specs may require updates to allow for their testing. The objectives of this study are:</a:t>
            </a:r>
          </a:p>
          <a:p>
            <a:pPr lvl="1">
              <a:spcBef>
                <a:spcPts val="600"/>
              </a:spcBef>
              <a:defRPr/>
            </a:pPr>
            <a:r>
              <a:rPr lang="en-US" sz="1400" dirty="0"/>
              <a:t>1.	Conduct acoustic measurements according to 3GPP TS 26.131 and 26.132 on UEs featuring non-traditional earpieces.</a:t>
            </a:r>
          </a:p>
          <a:p>
            <a:pPr lvl="1">
              <a:spcBef>
                <a:spcPts val="600"/>
              </a:spcBef>
              <a:defRPr/>
            </a:pPr>
            <a:r>
              <a:rPr lang="en-US" sz="1400" dirty="0"/>
              <a:t>2.	Conduct user studies on UEs featuring non-traditional earpieces.	</a:t>
            </a:r>
          </a:p>
          <a:p>
            <a:pPr lvl="1">
              <a:spcBef>
                <a:spcPts val="600"/>
              </a:spcBef>
              <a:defRPr/>
            </a:pPr>
            <a:r>
              <a:rPr lang="en-US" sz="1400" dirty="0"/>
              <a:t>3.	Based on 1. and 2., determine whether current 3GPP test methods and test equipment are suitable for UEs featuring non-traditional earpieces.</a:t>
            </a:r>
          </a:p>
          <a:p>
            <a:r>
              <a:rPr lang="en-US" altLang="en-US" sz="2000" dirty="0"/>
              <a:t>Expected output: new TR 26.8xx on UEs Supporting Handset Mode with Non-Traditional Earpieces</a:t>
            </a:r>
          </a:p>
          <a:p>
            <a:pPr>
              <a:spcBef>
                <a:spcPts val="600"/>
              </a:spcBef>
              <a:defRPr/>
            </a:pPr>
            <a:r>
              <a:rPr lang="en-US" altLang="en-US" sz="2000" dirty="0"/>
              <a:t>Target completion: SA#85</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345973203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782912481"/>
              </p:ext>
            </p:extLst>
          </p:nvPr>
        </p:nvGraphicFramePr>
        <p:xfrm>
          <a:off x="590550" y="2928938"/>
          <a:ext cx="8281987" cy="272949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SA#82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SA#83:</a:t>
            </a:r>
          </a:p>
          <a:p>
            <a:pPr lvl="1">
              <a:lnSpc>
                <a:spcPct val="90000"/>
              </a:lnSpc>
              <a:spcBef>
                <a:spcPts val="300"/>
              </a:spcBef>
            </a:pPr>
            <a:r>
              <a:rPr lang="en-US" altLang="en-US" sz="1800" dirty="0"/>
              <a:t>Approve </a:t>
            </a:r>
            <a:r>
              <a:rPr lang="en-US" altLang="en-US" sz="1800"/>
              <a:t>all 37 </a:t>
            </a:r>
            <a:r>
              <a:rPr lang="en-US" altLang="en-US" sz="1800" dirty="0"/>
              <a:t>CRs</a:t>
            </a:r>
          </a:p>
          <a:p>
            <a:pPr lvl="1">
              <a:lnSpc>
                <a:spcPct val="90000"/>
              </a:lnSpc>
              <a:spcBef>
                <a:spcPts val="300"/>
              </a:spcBef>
            </a:pPr>
            <a:r>
              <a:rPr lang="en-US" altLang="en-US" sz="1800" dirty="0"/>
              <a:t>Approve 1 new WID and 1 new SID.</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SA#82</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091278173"/>
              </p:ext>
            </p:extLst>
          </p:nvPr>
        </p:nvGraphicFramePr>
        <p:xfrm>
          <a:off x="371475" y="1250950"/>
          <a:ext cx="8594725" cy="431228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SP-190014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LS from SA WG4: LS on Collection of Slice Related Data Analytics from UEs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LS in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17B.1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0" i="0" u="none" strike="noStrike">
                          <a:solidFill>
                            <a:srgbClr val="000000"/>
                          </a:solidFill>
                          <a:effectLst/>
                          <a:latin typeface="Arial" panose="020B0604020202020204" pitchFamily="34" charset="0"/>
                        </a:rPr>
                        <a:t>SP-190030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02028606"/>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SP-190031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TS 26.445 and TS 26. 449 (Release 12 to Release 16) (EVS_Codec)</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SP-190032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ECN Support in NR (Release 15 &amp; Release 16)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SP-190033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and TS 26.348 on MCData File Distribution support over xMB (Release 16) (MC_XMB)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SP-190034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26.114 on DBI Signaling Recommendations (Release 16) (E2E_DELAY)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SP-190035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and TS 26.347 on Service Interactivity (Release 16) (SerInter)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SP-190036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CRs to TS 26.103, TS 26.114, TS 26.179, TS 26.223, TS 26.444, TS 26.446, TS 26.447, TS 26.448, TS 26.449, TS 26.450, TS 26.452, TS 26.453, TS 26.454 &amp; TR 26.952 on Alternative EVS implementation using updated fixed-point basic operators (Release 16) (Alt_FX_EVS)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SP-190037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26.501 5G Media Streaming (5GMS); General description and architecture (Release 16) v. 1.0.0 (5GMSA)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SP-190038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&amp; TS 26.132 on Technical Enhancements and Improvements Rel-16 (Release 16) (TEI16)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SP-190039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TR 26.919 on ECN Support in NR (Release 16) (FS_5G_MEDIA_MTSI)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SP-190040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Terminal Audio quality performance and Test methods for Immersive Audio Services (ATIAS)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SP-190041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UEs Supporting Handset Mode with Non-Traditional Earpieces (FS_HaNTE)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093307890"/>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5G_MEDIA_MTSI	14DEC</a:t>
            </a:r>
          </a:p>
          <a:p>
            <a:pPr lvl="1">
              <a:lnSpc>
                <a:spcPct val="90000"/>
              </a:lnSpc>
              <a:spcBef>
                <a:spcPts val="200"/>
              </a:spcBef>
            </a:pPr>
            <a:r>
              <a:rPr lang="en-GB" altLang="fr-FR" sz="1800" dirty="0"/>
              <a:t>3GPP SA4 telco on </a:t>
            </a:r>
            <a:r>
              <a:rPr lang="en-GB" altLang="fr-FR" sz="1800" dirty="0" err="1"/>
              <a:t>VRStream</a:t>
            </a:r>
            <a:r>
              <a:rPr lang="en-GB" altLang="fr-FR" sz="1800" dirty="0"/>
              <a:t>		17DEC</a:t>
            </a:r>
          </a:p>
          <a:p>
            <a:pPr lvl="1">
              <a:lnSpc>
                <a:spcPct val="90000"/>
              </a:lnSpc>
              <a:spcBef>
                <a:spcPts val="200"/>
              </a:spcBef>
            </a:pPr>
            <a:r>
              <a:rPr lang="en-GB" altLang="fr-FR" sz="1800" dirty="0"/>
              <a:t>3GPP SA4 telco on E2E_DELAY		18DEC</a:t>
            </a:r>
          </a:p>
          <a:p>
            <a:pPr lvl="1">
              <a:lnSpc>
                <a:spcPct val="90000"/>
              </a:lnSpc>
              <a:spcBef>
                <a:spcPts val="200"/>
              </a:spcBef>
            </a:pPr>
            <a:r>
              <a:rPr lang="en-GB" altLang="fr-FR" sz="1800" dirty="0"/>
              <a:t>3GPP SA4 telco on E-FLUS		20DEC</a:t>
            </a:r>
          </a:p>
          <a:p>
            <a:pPr lvl="1">
              <a:lnSpc>
                <a:spcPct val="90000"/>
              </a:lnSpc>
              <a:spcBef>
                <a:spcPts val="200"/>
              </a:spcBef>
            </a:pPr>
            <a:r>
              <a:rPr lang="en-GB" altLang="fr-FR" sz="1800" dirty="0"/>
              <a:t>3GPP SA4 telco on CHEM 		10JAN</a:t>
            </a:r>
          </a:p>
          <a:p>
            <a:pPr lvl="1">
              <a:lnSpc>
                <a:spcPct val="90000"/>
              </a:lnSpc>
              <a:spcBef>
                <a:spcPts val="200"/>
              </a:spcBef>
            </a:pPr>
            <a:r>
              <a:rPr lang="en-GB" altLang="fr-FR" sz="1800" dirty="0"/>
              <a:t>3GPP SA4 telco on 5G_MEDIA_MTSI	15JAN</a:t>
            </a:r>
          </a:p>
          <a:p>
            <a:pPr lvl="1">
              <a:lnSpc>
                <a:spcPct val="90000"/>
              </a:lnSpc>
              <a:spcBef>
                <a:spcPts val="200"/>
              </a:spcBef>
            </a:pPr>
            <a:r>
              <a:rPr lang="en-GB" altLang="fr-FR" sz="1800" dirty="0"/>
              <a:t>3GPP SA4 telco on E-FLUS		17JAN</a:t>
            </a:r>
          </a:p>
          <a:p>
            <a:pPr lvl="1">
              <a:lnSpc>
                <a:spcPct val="90000"/>
              </a:lnSpc>
              <a:spcBef>
                <a:spcPts val="200"/>
              </a:spcBef>
            </a:pPr>
            <a:endParaRPr lang="en-GB" altLang="fr-FR" sz="1800" dirty="0"/>
          </a:p>
          <a:p>
            <a:pPr>
              <a:defRPr/>
            </a:pPr>
            <a:r>
              <a:rPr lang="fi-FI" sz="2400" dirty="0"/>
              <a:t>SA4 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5" name="Table 4">
            <a:extLst>
              <a:ext uri="{FF2B5EF4-FFF2-40B4-BE49-F238E27FC236}">
                <a16:creationId xmlns:a16="http://schemas.microsoft.com/office/drawing/2014/main" id="{75B5E36E-AD73-4C16-92F3-C7AEAB59A776}"/>
              </a:ext>
            </a:extLst>
          </p:cNvPr>
          <p:cNvGraphicFramePr>
            <a:graphicFrameLocks noGrp="1"/>
          </p:cNvGraphicFramePr>
          <p:nvPr>
            <p:extLst>
              <p:ext uri="{D42A27DB-BD31-4B8C-83A1-F6EECF244321}">
                <p14:modId xmlns:p14="http://schemas.microsoft.com/office/powerpoint/2010/main" val="1290712580"/>
              </p:ext>
            </p:extLst>
          </p:nvPr>
        </p:nvGraphicFramePr>
        <p:xfrm>
          <a:off x="927463" y="4364027"/>
          <a:ext cx="6616700" cy="85916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28th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 Venue: Bruges, Belgium</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TyTrac</a:t>
            </a:r>
            <a:r>
              <a:rPr lang="en-GB" altLang="fr-FR" sz="1800" dirty="0"/>
              <a:t>		18FEB</a:t>
            </a:r>
          </a:p>
          <a:p>
            <a:pPr lvl="1">
              <a:lnSpc>
                <a:spcPct val="90000"/>
              </a:lnSpc>
              <a:spcBef>
                <a:spcPts val="200"/>
              </a:spcBef>
            </a:pPr>
            <a:r>
              <a:rPr lang="en-GB" altLang="fr-FR" sz="1800" dirty="0"/>
              <a:t>3GPP SA4 telco on IVAS 		19FEB</a:t>
            </a:r>
          </a:p>
          <a:p>
            <a:pPr lvl="1">
              <a:lnSpc>
                <a:spcPct val="90000"/>
              </a:lnSpc>
              <a:spcBef>
                <a:spcPts val="200"/>
              </a:spcBef>
            </a:pPr>
            <a:r>
              <a:rPr lang="en-GB" altLang="fr-FR" sz="1800" dirty="0"/>
              <a:t>3GPP SA4 telco on 5GMSA		20FEB</a:t>
            </a:r>
          </a:p>
          <a:p>
            <a:pPr lvl="1">
              <a:lnSpc>
                <a:spcPct val="90000"/>
              </a:lnSpc>
              <a:spcBef>
                <a:spcPts val="200"/>
              </a:spcBef>
            </a:pPr>
            <a:r>
              <a:rPr lang="en-GB" altLang="fr-FR" sz="1800" dirty="0"/>
              <a:t>3GPP SA4 telco on E-FLUS		25FEB</a:t>
            </a:r>
          </a:p>
          <a:p>
            <a:pPr lvl="1">
              <a:lnSpc>
                <a:spcPct val="90000"/>
              </a:lnSpc>
              <a:spcBef>
                <a:spcPts val="200"/>
              </a:spcBef>
            </a:pPr>
            <a:r>
              <a:rPr lang="en-GB" altLang="fr-FR" sz="1800" dirty="0"/>
              <a:t>3GPP SA4 telco on FS_XR5G		28FEB </a:t>
            </a:r>
          </a:p>
          <a:p>
            <a:pPr lvl="1">
              <a:lnSpc>
                <a:spcPct val="90000"/>
              </a:lnSpc>
              <a:spcBef>
                <a:spcPts val="200"/>
              </a:spcBef>
            </a:pPr>
            <a:r>
              <a:rPr lang="en-GB" altLang="fr-FR" sz="1800" dirty="0"/>
              <a:t>3GPP SA4 telco on CHEM		4MAR</a:t>
            </a:r>
          </a:p>
          <a:p>
            <a:pPr lvl="1">
              <a:lnSpc>
                <a:spcPct val="90000"/>
              </a:lnSpc>
              <a:spcBef>
                <a:spcPts val="200"/>
              </a:spcBef>
            </a:pPr>
            <a:r>
              <a:rPr lang="en-GB" altLang="fr-FR" sz="1800" dirty="0"/>
              <a:t>3GPP SA4 telco on FS_XR5G		5MAR</a:t>
            </a:r>
          </a:p>
          <a:p>
            <a:pPr lvl="1">
              <a:lnSpc>
                <a:spcPct val="90000"/>
              </a:lnSpc>
              <a:spcBef>
                <a:spcPts val="200"/>
              </a:spcBef>
            </a:pPr>
            <a:r>
              <a:rPr lang="en-GB" altLang="fr-FR" sz="1800" dirty="0"/>
              <a:t>3GPP SA4 telco on 5GMSA		14MAR</a:t>
            </a:r>
          </a:p>
          <a:p>
            <a:pPr lvl="1">
              <a:lnSpc>
                <a:spcPct val="90000"/>
              </a:lnSpc>
              <a:spcBef>
                <a:spcPts val="200"/>
              </a:spcBef>
            </a:pPr>
            <a:r>
              <a:rPr lang="en-GB" altLang="fr-FR" sz="1800" dirty="0"/>
              <a:t>3GPP SA4 telco on FS_XR5G		14MAR </a:t>
            </a:r>
          </a:p>
          <a:p>
            <a:pPr lvl="1">
              <a:lnSpc>
                <a:spcPct val="90000"/>
              </a:lnSpc>
              <a:spcBef>
                <a:spcPts val="200"/>
              </a:spcBef>
            </a:pPr>
            <a:r>
              <a:rPr lang="en-GB" altLang="fr-FR" sz="1800" dirty="0"/>
              <a:t>3GPP SA4 MTSI telco on New SID	18MAR</a:t>
            </a:r>
          </a:p>
          <a:p>
            <a:pPr lvl="1">
              <a:lnSpc>
                <a:spcPct val="90000"/>
              </a:lnSpc>
              <a:spcBef>
                <a:spcPts val="200"/>
              </a:spcBef>
            </a:pPr>
            <a:endParaRPr lang="en-GB" altLang="fr-FR" sz="1800" dirty="0"/>
          </a:p>
          <a:p>
            <a:pPr lvl="1">
              <a:lnSpc>
                <a:spcPct val="90000"/>
              </a:lnSpc>
              <a:spcBef>
                <a:spcPts val="200"/>
              </a:spcBef>
            </a:pPr>
            <a:endParaRPr lang="en-GB" altLang="fr-FR" sz="1800" dirty="0"/>
          </a:p>
          <a:p>
            <a:pPr lvl="1">
              <a:spcBef>
                <a:spcPts val="400"/>
              </a:spcBef>
              <a:defRPr/>
            </a:pPr>
            <a:endParaRPr lang="en-US" sz="1600" dirty="0"/>
          </a:p>
          <a:p>
            <a:pPr lvl="1">
              <a:spcBef>
                <a:spcPts val="400"/>
              </a:spcBef>
              <a:defRPr/>
            </a:pPr>
            <a:endParaRPr lang="en-US" sz="1600" dirty="0"/>
          </a:p>
        </p:txBody>
      </p:sp>
    </p:spTree>
    <p:extLst>
      <p:ext uri="{BB962C8B-B14F-4D97-AF65-F5344CB8AC3E}">
        <p14:creationId xmlns:p14="http://schemas.microsoft.com/office/powerpoint/2010/main" val="19490178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5G-logo 500px">
            <a:extLst>
              <a:ext uri="{FF2B5EF4-FFF2-40B4-BE49-F238E27FC236}">
                <a16:creationId xmlns:a16="http://schemas.microsoft.com/office/drawing/2014/main" id="{D450C1E4-DD4A-483E-9D06-F054915EE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407" y="5366616"/>
            <a:ext cx="930340" cy="930340"/>
          </a:xfrm>
          <a:prstGeom prst="rect">
            <a:avLst/>
          </a:prstGeom>
          <a:noFill/>
          <a:extLst>
            <a:ext uri="{909E8E84-426E-40DD-AFC4-6F175D3DCCD1}">
              <a14:hiddenFill xmlns:a14="http://schemas.microsoft.com/office/drawing/2010/main">
                <a:solidFill>
                  <a:srgbClr val="FFFFFF"/>
                </a:solidFill>
              </a14:hiddenFill>
            </a:ext>
          </a:extLst>
        </p:spPr>
      </p:pic>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41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 </a:t>
            </a:r>
            <a:r>
              <a:rPr lang="en-GB" altLang="en-US" sz="2000" dirty="0"/>
              <a:t>(2 hours each)</a:t>
            </a:r>
            <a:endParaRPr lang="en-GB" altLang="en-US" sz="2400" dirty="0"/>
          </a:p>
          <a:p>
            <a:pPr lvl="1">
              <a:lnSpc>
                <a:spcPct val="90000"/>
              </a:lnSpc>
              <a:spcBef>
                <a:spcPts val="200"/>
              </a:spcBef>
            </a:pPr>
            <a:r>
              <a:rPr lang="en-GB" altLang="fr-FR" sz="2000" dirty="0"/>
              <a:t>3GPP SA4 MTSI telco on New SID	25MAR</a:t>
            </a:r>
          </a:p>
          <a:p>
            <a:pPr lvl="1">
              <a:lnSpc>
                <a:spcPct val="90000"/>
              </a:lnSpc>
              <a:spcBef>
                <a:spcPts val="200"/>
              </a:spcBef>
            </a:pPr>
            <a:r>
              <a:rPr lang="en-GB" altLang="fr-FR" sz="2000" dirty="0"/>
              <a:t>3GPP SA4 telco on 5G_MEDIA_MTSI_ext 28MAR</a:t>
            </a:r>
          </a:p>
          <a:p>
            <a:pPr>
              <a:spcBef>
                <a:spcPts val="2800"/>
              </a:spcBef>
              <a:defRPr/>
            </a:pPr>
            <a:r>
              <a:rPr lang="en-GB" altLang="en-US" sz="2400" dirty="0"/>
              <a:t>SA4 plenary meetings (2019)</a:t>
            </a:r>
            <a:endParaRPr lang="en-GB" altLang="en-US" sz="2400" dirty="0">
              <a:solidFill>
                <a:srgbClr val="FF0000"/>
              </a:solidFill>
            </a:endParaRPr>
          </a:p>
          <a:p>
            <a:pPr>
              <a:defRPr/>
            </a:pPr>
            <a:endParaRPr lang="en-GB" altLang="en-US" sz="2400" dirty="0"/>
          </a:p>
          <a:p>
            <a:pPr>
              <a:defRPr/>
            </a:pPr>
            <a:endParaRPr lang="en-GB" altLang="en-US" sz="2400" dirty="0"/>
          </a:p>
          <a:p>
            <a:pPr marL="0" indent="0">
              <a:lnSpc>
                <a:spcPct val="90000"/>
              </a:lnSpc>
              <a:spcBef>
                <a:spcPts val="400"/>
              </a:spcBef>
              <a:buNone/>
              <a:tabLst>
                <a:tab pos="1787525" algn="l"/>
                <a:tab pos="3671888" algn="l"/>
              </a:tabLst>
              <a:defRPr/>
            </a:pPr>
            <a:endParaRPr lang="en-US" sz="2000" dirty="0"/>
          </a:p>
          <a:p>
            <a:pPr>
              <a:lnSpc>
                <a:spcPct val="90000"/>
              </a:lnSpc>
              <a:spcBef>
                <a:spcPts val="400"/>
              </a:spcBef>
              <a:tabLst>
                <a:tab pos="1787525" algn="l"/>
                <a:tab pos="3671888" algn="l"/>
              </a:tabLst>
              <a:defRPr/>
            </a:pPr>
            <a:endParaRPr lang="en-US" sz="2000" dirty="0"/>
          </a:p>
          <a:p>
            <a:pPr>
              <a:lnSpc>
                <a:spcPct val="90000"/>
              </a:lnSpc>
              <a:spcBef>
                <a:spcPts val="400"/>
              </a:spcBef>
              <a:tabLst>
                <a:tab pos="1787525" algn="l"/>
                <a:tab pos="3671888" algn="l"/>
              </a:tabLst>
              <a:defRPr/>
            </a:pPr>
            <a:endParaRPr lang="en-US" sz="2000" dirty="0"/>
          </a:p>
          <a:p>
            <a:pPr>
              <a:lnSpc>
                <a:spcPct val="90000"/>
              </a:lnSpc>
              <a:spcBef>
                <a:spcPts val="400"/>
              </a:spcBef>
              <a:tabLst>
                <a:tab pos="1787525" algn="l"/>
                <a:tab pos="3671888" algn="l"/>
              </a:tabLst>
              <a:defRPr/>
            </a:pPr>
            <a:r>
              <a:rPr lang="en-US" sz="2000" dirty="0"/>
              <a:t>Workshop on “Immersive media meets 5G” Ecosystem &amp; Standards</a:t>
            </a:r>
          </a:p>
          <a:p>
            <a:pPr lvl="1">
              <a:lnSpc>
                <a:spcPct val="90000"/>
              </a:lnSpc>
              <a:spcBef>
                <a:spcPts val="400"/>
              </a:spcBef>
              <a:tabLst>
                <a:tab pos="1787525" algn="l"/>
                <a:tab pos="3671888" algn="l"/>
              </a:tabLst>
              <a:defRPr/>
            </a:pPr>
            <a:r>
              <a:rPr lang="en-US" sz="1600" dirty="0"/>
              <a:t>Jointly organized with VR-Industry Forum and Advanced Imaging Society </a:t>
            </a:r>
          </a:p>
          <a:p>
            <a:pPr lvl="1">
              <a:lnSpc>
                <a:spcPct val="90000"/>
              </a:lnSpc>
              <a:spcBef>
                <a:spcPts val="400"/>
              </a:spcBef>
              <a:tabLst>
                <a:tab pos="1787525" algn="l"/>
                <a:tab pos="3671888" algn="l"/>
              </a:tabLst>
              <a:defRPr/>
            </a:pPr>
            <a:r>
              <a:rPr lang="en-US" sz="1600" dirty="0"/>
              <a:t>15th-16th April 2019, Location Sony Pictures Entertainment, Culver City, CA, USA</a:t>
            </a: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286135713"/>
              </p:ext>
            </p:extLst>
          </p:nvPr>
        </p:nvGraphicFramePr>
        <p:xfrm>
          <a:off x="1263649" y="2901550"/>
          <a:ext cx="6616700" cy="1705731"/>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Newport Beach, CA USA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pic>
        <p:nvPicPr>
          <p:cNvPr id="7" name="Image 7">
            <a:extLst>
              <a:ext uri="{FF2B5EF4-FFF2-40B4-BE49-F238E27FC236}">
                <a16:creationId xmlns:a16="http://schemas.microsoft.com/office/drawing/2014/main" id="{90625D01-E8F4-47A5-A6E4-B2CC746BC26D}"/>
              </a:ext>
            </a:extLst>
          </p:cNvPr>
          <p:cNvPicPr/>
          <p:nvPr/>
        </p:nvPicPr>
        <p:blipFill>
          <a:blip r:embed="rId4">
            <a:extLst>
              <a:ext uri="{28A0092B-C50C-407E-A947-70E740481C1C}">
                <a14:useLocalDpi xmlns:a14="http://schemas.microsoft.com/office/drawing/2010/main" val="0"/>
              </a:ext>
            </a:extLst>
          </a:blip>
          <a:stretch>
            <a:fillRect/>
          </a:stretch>
        </p:blipFill>
        <p:spPr>
          <a:xfrm>
            <a:off x="1818284" y="5620714"/>
            <a:ext cx="831157" cy="637721"/>
          </a:xfrm>
          <a:prstGeom prst="rect">
            <a:avLst/>
          </a:prstGeom>
        </p:spPr>
      </p:pic>
      <p:pic>
        <p:nvPicPr>
          <p:cNvPr id="3078" name="Picture 6" descr="The Advanced Imaging Society">
            <a:extLst>
              <a:ext uri="{FF2B5EF4-FFF2-40B4-BE49-F238E27FC236}">
                <a16:creationId xmlns:a16="http://schemas.microsoft.com/office/drawing/2014/main" id="{AC00F9F1-954A-4166-8E6F-CABC06685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396" y="5518255"/>
            <a:ext cx="919505" cy="838589"/>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5">
            <a:extLst>
              <a:ext uri="{FF2B5EF4-FFF2-40B4-BE49-F238E27FC236}">
                <a16:creationId xmlns:a16="http://schemas.microsoft.com/office/drawing/2014/main" id="{A3B2DADE-CBDF-4BD5-8493-41B8A4850CB4}"/>
              </a:ext>
            </a:extLst>
          </p:cNvPr>
          <p:cNvPicPr/>
          <p:nvPr/>
        </p:nvPicPr>
        <p:blipFill>
          <a:blip r:embed="rId6">
            <a:extLst>
              <a:ext uri="{28A0092B-C50C-407E-A947-70E740481C1C}">
                <a14:useLocalDpi xmlns:a14="http://schemas.microsoft.com/office/drawing/2010/main"/>
              </a:ext>
            </a:extLst>
          </a:blip>
          <a:stretch>
            <a:fillRect/>
          </a:stretch>
        </p:blipFill>
        <p:spPr>
          <a:xfrm>
            <a:off x="4024277" y="5584590"/>
            <a:ext cx="1113201" cy="712366"/>
          </a:xfrm>
          <a:prstGeom prst="rect">
            <a:avLst/>
          </a:prstGeom>
        </p:spPr>
      </p:pic>
    </p:spTree>
    <p:extLst>
      <p:ext uri="{BB962C8B-B14F-4D97-AF65-F5344CB8AC3E}">
        <p14:creationId xmlns:p14="http://schemas.microsoft.com/office/powerpoint/2010/main" val="16959742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4126070518"/>
              </p:ext>
            </p:extLst>
          </p:nvPr>
        </p:nvGraphicFramePr>
        <p:xfrm>
          <a:off x="941388" y="1624013"/>
          <a:ext cx="6616700" cy="223344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Wroclaw, Poland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6 - 9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ETSI, Venue: Sophia-Antipolis, France</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25 - 29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de-DE" sz="1400" b="0" dirty="0">
                          <a:solidFill>
                            <a:schemeClr val="tx1"/>
                          </a:solidFill>
                          <a:latin typeface="+mn-lt"/>
                        </a:rPr>
                        <a:t>FHg IIS, Venue: Erlangen, Germany </a:t>
                      </a:r>
                      <a:r>
                        <a:rPr lang="de-DE" sz="1400" b="1" dirty="0">
                          <a:solidFill>
                            <a:srgbClr val="FF0000"/>
                          </a:solidFill>
                          <a:latin typeface="+mn-lt"/>
                        </a:rPr>
                        <a:t>(NEW!)</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 </a:t>
                      </a:r>
                      <a:r>
                        <a:rPr lang="de-DE" sz="1400" b="1" dirty="0">
                          <a:solidFill>
                            <a:srgbClr val="FF0000"/>
                          </a:solidFill>
                          <a:latin typeface="+mn-lt"/>
                        </a:rPr>
                        <a:t>(NEW!)</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TBD </a:t>
                      </a:r>
                      <a:r>
                        <a:rPr lang="de-DE" sz="1400" b="1" dirty="0">
                          <a:solidFill>
                            <a:srgbClr val="FF0000"/>
                          </a:solidFill>
                          <a:latin typeface="+mn-lt"/>
                        </a:rPr>
                        <a:t>(NEW!)</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803272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graphicFrame>
        <p:nvGraphicFramePr>
          <p:cNvPr id="5" name="Chart 4">
            <a:extLst>
              <a:ext uri="{FF2B5EF4-FFF2-40B4-BE49-F238E27FC236}">
                <a16:creationId xmlns:a16="http://schemas.microsoft.com/office/drawing/2014/main" id="{A1F525BD-6A83-49E1-9B69-B12DE7D1289A}"/>
              </a:ext>
            </a:extLst>
          </p:cNvPr>
          <p:cNvGraphicFramePr>
            <a:graphicFrameLocks/>
          </p:cNvGraphicFramePr>
          <p:nvPr>
            <p:extLst>
              <p:ext uri="{D42A27DB-BD31-4B8C-83A1-F6EECF244321}">
                <p14:modId xmlns:p14="http://schemas.microsoft.com/office/powerpoint/2010/main" val="2793627007"/>
              </p:ext>
            </p:extLst>
          </p:nvPr>
        </p:nvGraphicFramePr>
        <p:xfrm>
          <a:off x="1489273" y="1013669"/>
          <a:ext cx="5600700" cy="25934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381F854F-4FA9-4B6E-B87E-C1CA7844BC24}"/>
              </a:ext>
            </a:extLst>
          </p:cNvPr>
          <p:cNvGraphicFramePr>
            <a:graphicFrameLocks/>
          </p:cNvGraphicFramePr>
          <p:nvPr>
            <p:extLst>
              <p:ext uri="{D42A27DB-BD31-4B8C-83A1-F6EECF244321}">
                <p14:modId xmlns:p14="http://schemas.microsoft.com/office/powerpoint/2010/main" val="3118832813"/>
              </p:ext>
            </p:extLst>
          </p:nvPr>
        </p:nvGraphicFramePr>
        <p:xfrm>
          <a:off x="1489273" y="3744181"/>
          <a:ext cx="5600700" cy="260111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r>
              <a:rPr lang="en-US" altLang="en-US" sz="1400" dirty="0"/>
              <a:t>Rel-12: 2 CRs (2 Cat F and mirror CRs)</a:t>
            </a:r>
          </a:p>
          <a:p>
            <a:pPr lvl="1">
              <a:lnSpc>
                <a:spcPct val="85000"/>
              </a:lnSpc>
              <a:spcBef>
                <a:spcPct val="0"/>
              </a:spcBef>
              <a:defRPr/>
            </a:pPr>
            <a:r>
              <a:rPr lang="en-US" altLang="en-US" sz="1400" dirty="0"/>
              <a:t>Rel-13: 1 CR (1 Cat F and mirror CR)</a:t>
            </a:r>
          </a:p>
          <a:p>
            <a:pPr lvl="1">
              <a:lnSpc>
                <a:spcPct val="85000"/>
              </a:lnSpc>
              <a:spcBef>
                <a:spcPct val="0"/>
              </a:spcBef>
              <a:defRPr/>
            </a:pPr>
            <a:r>
              <a:rPr lang="en-US" altLang="en-US" sz="1400" dirty="0"/>
              <a:t>Rel-15: 1 CR (1 Cat F and 1 mirror CR)</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9 Rel-16 WIs (2 completed)</a:t>
            </a:r>
          </a:p>
          <a:p>
            <a:pPr lvl="1">
              <a:lnSpc>
                <a:spcPct val="90000"/>
              </a:lnSpc>
              <a:spcBef>
                <a:spcPts val="300"/>
              </a:spcBef>
            </a:pPr>
            <a:r>
              <a:rPr lang="fi-FI" altLang="en-US" sz="1400" dirty="0"/>
              <a:t>2 Rel-17 WIs</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5 Rel-16 SIs</a:t>
            </a:r>
          </a:p>
          <a:p>
            <a:pPr>
              <a:lnSpc>
                <a:spcPct val="90000"/>
              </a:lnSpc>
              <a:spcBef>
                <a:spcPts val="1200"/>
              </a:spcBef>
            </a:pPr>
            <a:r>
              <a:rPr lang="fi-FI" altLang="en-US" sz="2000" dirty="0"/>
              <a:t> SA4 documents at SA#83</a:t>
            </a:r>
          </a:p>
          <a:p>
            <a:pPr lvl="1">
              <a:lnSpc>
                <a:spcPct val="90000"/>
              </a:lnSpc>
              <a:spcBef>
                <a:spcPts val="300"/>
              </a:spcBef>
            </a:pPr>
            <a:r>
              <a:rPr lang="fi-FI" altLang="en-US" sz="1400" dirty="0"/>
              <a:t>Total number of CRs:</a:t>
            </a:r>
            <a:endParaRPr lang="fi-FI" altLang="en-US" sz="1100" dirty="0"/>
          </a:p>
          <a:p>
            <a:pPr lvl="2">
              <a:lnSpc>
                <a:spcPct val="85000"/>
              </a:lnSpc>
              <a:spcBef>
                <a:spcPct val="0"/>
              </a:spcBef>
              <a:defRPr/>
            </a:pPr>
            <a:r>
              <a:rPr lang="en-US" altLang="en-US" sz="1100" dirty="0"/>
              <a:t>Rel-12: 2 CRs (Cat F)</a:t>
            </a:r>
          </a:p>
          <a:p>
            <a:pPr lvl="2">
              <a:lnSpc>
                <a:spcPct val="85000"/>
              </a:lnSpc>
              <a:spcBef>
                <a:spcPct val="0"/>
              </a:spcBef>
              <a:defRPr/>
            </a:pPr>
            <a:r>
              <a:rPr lang="en-US" altLang="en-US" sz="1100" dirty="0"/>
              <a:t>Rel-13: 3 CRs (Cat F and Cat A)</a:t>
            </a:r>
          </a:p>
          <a:p>
            <a:pPr lvl="2">
              <a:lnSpc>
                <a:spcPct val="85000"/>
              </a:lnSpc>
              <a:spcBef>
                <a:spcPct val="0"/>
              </a:spcBef>
              <a:defRPr/>
            </a:pPr>
            <a:r>
              <a:rPr lang="en-US" altLang="en-US" sz="1100" dirty="0"/>
              <a:t>Rel-14: 3 CRs (Cat A)</a:t>
            </a:r>
          </a:p>
          <a:p>
            <a:pPr lvl="2">
              <a:lnSpc>
                <a:spcPct val="85000"/>
              </a:lnSpc>
              <a:spcBef>
                <a:spcPct val="0"/>
              </a:spcBef>
              <a:defRPr/>
            </a:pPr>
            <a:r>
              <a:rPr lang="en-US" altLang="en-US" sz="1100" dirty="0"/>
              <a:t>Rel-15: 5 CRs (Cat F and Cat A)</a:t>
            </a:r>
          </a:p>
          <a:p>
            <a:pPr lvl="2">
              <a:lnSpc>
                <a:spcPct val="85000"/>
              </a:lnSpc>
              <a:spcBef>
                <a:spcPct val="0"/>
              </a:spcBef>
              <a:defRPr/>
            </a:pPr>
            <a:r>
              <a:rPr lang="en-US" altLang="en-US" sz="1100" dirty="0"/>
              <a:t>Rel-16: 24 CRs (Cat F and Cat A)</a:t>
            </a:r>
          </a:p>
          <a:p>
            <a:pPr lvl="1">
              <a:lnSpc>
                <a:spcPct val="85000"/>
              </a:lnSpc>
              <a:spcBef>
                <a:spcPct val="0"/>
              </a:spcBef>
              <a:defRPr/>
            </a:pPr>
            <a:r>
              <a:rPr lang="fr-FR" altLang="en-US" sz="1400" dirty="0"/>
              <a:t>1 new TS for information</a:t>
            </a:r>
            <a:endParaRPr lang="fi-FI" altLang="en-US" sz="1400" dirty="0"/>
          </a:p>
          <a:p>
            <a:pPr lvl="1">
              <a:lnSpc>
                <a:spcPct val="90000"/>
              </a:lnSpc>
              <a:spcBef>
                <a:spcPts val="300"/>
              </a:spcBef>
            </a:pPr>
            <a:r>
              <a:rPr lang="fi-FI" altLang="en-US" sz="1400" dirty="0"/>
              <a:t>1 new WID </a:t>
            </a:r>
          </a:p>
          <a:p>
            <a:pPr lvl="1">
              <a:lnSpc>
                <a:spcPct val="90000"/>
              </a:lnSpc>
              <a:spcBef>
                <a:spcPts val="300"/>
              </a:spcBef>
            </a:pPr>
            <a:r>
              <a:rPr lang="fi-FI" altLang="en-US" sz="1400" dirty="0"/>
              <a:t>1 new SID.</a:t>
            </a:r>
          </a:p>
          <a:p>
            <a:pPr>
              <a:lnSpc>
                <a:spcPct val="90000"/>
              </a:lnSpc>
              <a:spcBef>
                <a:spcPts val="300"/>
              </a:spcBef>
            </a:pPr>
            <a:r>
              <a:rPr lang="fi-FI" altLang="en-US" sz="1800" dirty="0"/>
              <a:t>Congratulations to Gilles Teniou (Orange, ETSI) who received the 3GPP 2018 excellence award.</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75127</TotalTime>
  <Words>6027</Words>
  <Application>Microsoft Office PowerPoint</Application>
  <PresentationFormat>On-screen Show (4:3)</PresentationFormat>
  <Paragraphs>882</Paragraphs>
  <Slides>41</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굴림</vt:lpstr>
      <vt:lpstr>MS PGothic</vt:lpstr>
      <vt:lpstr>MS PGothic</vt:lpstr>
      <vt:lpstr>SimSun</vt:lpstr>
      <vt:lpstr>Arial</vt:lpstr>
      <vt:lpstr>Arial </vt:lpstr>
      <vt:lpstr>Calibri</vt:lpstr>
      <vt:lpstr>Times New Roman</vt:lpstr>
      <vt:lpstr>Wingdings 2</vt:lpstr>
      <vt:lpstr>Office Theme</vt:lpstr>
      <vt:lpstr>     TSG SA WG4 (SA4) Status Report at TSG SA#83    </vt:lpstr>
      <vt:lpstr>Outline</vt:lpstr>
      <vt:lpstr>SA4 leadership and subgroups</vt:lpstr>
      <vt:lpstr>Meetings held since SA#82</vt:lpstr>
      <vt:lpstr>Meetings held since SA#82</vt:lpstr>
      <vt:lpstr>Calendar of future meetings - 1</vt:lpstr>
      <vt:lpstr>Calendar of future meetings - 2</vt:lpstr>
      <vt:lpstr>SA4 meeting statistics</vt:lpstr>
      <vt:lpstr>SA4 progress highlights </vt:lpstr>
      <vt:lpstr>CRs to Rel-15 and earlier</vt:lpstr>
      <vt:lpstr>List of SA4 Work Items for Rel-16</vt:lpstr>
      <vt:lpstr>SerInter (Service Interactivity)</vt:lpstr>
      <vt:lpstr>Alt_FX_EVS (Alternative EVS implementation using updated fixed-point basic operators) – completed!</vt:lpstr>
      <vt:lpstr>E_FLUS (Enhancements to Framework for Live Uplink Streaming)</vt:lpstr>
      <vt:lpstr>E2E_DELAY (Media Handling Aspects of RAN Delay Budget Reporting in MTSI)</vt:lpstr>
      <vt:lpstr>5G_MEDIA_MTSI_ext (Media Handling Extensions for 5G Conversational Services)</vt:lpstr>
      <vt:lpstr>CHEM (Coverage and Handoff Enhancements for Multimedia)</vt:lpstr>
      <vt:lpstr>MC_XMB (MCData File Distribution support over xMB)</vt:lpstr>
      <vt:lpstr>5GMSA (5G Media streaming architecture)</vt:lpstr>
      <vt:lpstr>EVS_FCNBE (EVS Floating-point Conformance for Non Bit-Exact)</vt:lpstr>
      <vt:lpstr>TEI16 (Technical Enhancements and Improvements Rel-16 )</vt:lpstr>
      <vt:lpstr>Overview of work progress  Rel-16 Work Items - 1</vt:lpstr>
      <vt:lpstr>Overview of work progress  Rel-16 Work Items - 2</vt:lpstr>
      <vt:lpstr>List of SA4 Work Items for Rel-17</vt:lpstr>
      <vt:lpstr>IVAS_Codec (EVS Codec Extension for Immersive Voice and Audio Services)</vt:lpstr>
      <vt:lpstr>ITT4RT (Support of Immersive Teleconferencing and Telepresence for Remote Terminals)</vt:lpstr>
      <vt:lpstr>Overview of work progress  Rel-17 Work Items</vt:lpstr>
      <vt:lpstr>List of SA4 Study Items</vt:lpstr>
      <vt:lpstr>FS_QoE_VR (QoE metrics for VR)</vt:lpstr>
      <vt:lpstr>FS_mV2X (V2X Media Handling and Interaction)</vt:lpstr>
      <vt:lpstr>FS_TyTraC (Typical Traffic Characteristics of Media Services)</vt:lpstr>
      <vt:lpstr>FS_XR5G (Study Item on eXtended Reality (XR) in 5G)</vt:lpstr>
      <vt:lpstr>FS_ANTeM (Study on ambient noise test methodology for evaluation of acoustic UE performance)</vt:lpstr>
      <vt:lpstr>Overview of work progress  Study Items</vt:lpstr>
      <vt:lpstr>Proposed new WIDs</vt:lpstr>
      <vt:lpstr>Proposed new SID</vt:lpstr>
      <vt:lpstr>Dependencies on IETF drafts in SA4</vt:lpstr>
      <vt:lpstr>Summary of action items</vt:lpstr>
      <vt:lpstr>List of documents to SA#82</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2304</cp:revision>
  <cp:lastPrinted>2016-09-13T11:31:59Z</cp:lastPrinted>
  <dcterms:created xsi:type="dcterms:W3CDTF">2008-08-30T09:32:10Z</dcterms:created>
  <dcterms:modified xsi:type="dcterms:W3CDTF">2019-03-14T18:41:34Z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