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5"/>
  </p:notesMasterIdLst>
  <p:handoutMasterIdLst>
    <p:handoutMasterId r:id="rId26"/>
  </p:handoutMasterIdLst>
  <p:sldIdLst>
    <p:sldId id="303" r:id="rId2"/>
    <p:sldId id="839" r:id="rId3"/>
    <p:sldId id="838" r:id="rId4"/>
    <p:sldId id="902" r:id="rId5"/>
    <p:sldId id="903" r:id="rId6"/>
    <p:sldId id="708" r:id="rId7"/>
    <p:sldId id="709" r:id="rId8"/>
    <p:sldId id="711" r:id="rId9"/>
    <p:sldId id="712" r:id="rId10"/>
    <p:sldId id="714" r:id="rId11"/>
    <p:sldId id="717" r:id="rId12"/>
    <p:sldId id="759" r:id="rId13"/>
    <p:sldId id="761" r:id="rId14"/>
    <p:sldId id="904" r:id="rId15"/>
    <p:sldId id="905" r:id="rId16"/>
    <p:sldId id="760" r:id="rId17"/>
    <p:sldId id="724" r:id="rId18"/>
    <p:sldId id="898" r:id="rId19"/>
    <p:sldId id="906" r:id="rId20"/>
    <p:sldId id="901" r:id="rId21"/>
    <p:sldId id="907" r:id="rId22"/>
    <p:sldId id="908" r:id="rId23"/>
    <p:sldId id="614" r:id="rId24"/>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80" d="100"/>
          <a:sy n="80" d="100"/>
        </p:scale>
        <p:origin x="666"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3/12/2019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3/12/2019</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 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31" name="Picture 6" descr="3GPP_TM_RD.jpg"/>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285038" y="6461125"/>
            <a:ext cx="1207481" cy="215444"/>
          </a:xfrm>
          <a:prstGeom prst="rect">
            <a:avLst/>
          </a:prstGeom>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OPs 2019</a:t>
            </a:r>
          </a:p>
        </p:txBody>
      </p:sp>
      <p:sp>
        <p:nvSpPr>
          <p:cNvPr id="1037" name="Text Box 13"/>
          <p:cNvSpPr txBox="1">
            <a:spLocks noChangeArrowheads="1"/>
          </p:cNvSpPr>
          <p:nvPr/>
        </p:nvSpPr>
        <p:spPr bwMode="auto">
          <a:xfrm>
            <a:off x="5822066" y="177800"/>
            <a:ext cx="146297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a:solidFill>
                  <a:schemeClr val="tx1"/>
                </a:solidFill>
              </a:rPr>
              <a:t>SP-190028</a:t>
            </a:r>
            <a:br>
              <a:rPr lang="en-GB" sz="1200" b="1" dirty="0">
                <a:solidFill>
                  <a:schemeClr val="tx1"/>
                </a:solidFill>
              </a:rPr>
            </a:br>
            <a:r>
              <a:rPr lang="en-GB" sz="1200" b="1" dirty="0">
                <a:solidFill>
                  <a:schemeClr val="tx1"/>
                </a:solidFill>
              </a:rPr>
              <a:t>RP-190019</a:t>
            </a:r>
            <a:br>
              <a:rPr lang="en-GB" sz="1200" b="1" dirty="0">
                <a:solidFill>
                  <a:schemeClr val="tx1"/>
                </a:solidFill>
              </a:rPr>
            </a:br>
            <a:r>
              <a:rPr lang="en-GB" sz="1200" b="1" dirty="0">
                <a:solidFill>
                  <a:schemeClr val="tx1"/>
                </a:solidFill>
              </a:rPr>
              <a:t>CP-190008</a:t>
            </a: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a:solidFill>
                  <a:schemeClr val="tx1"/>
                </a:solidFill>
                <a:latin typeface="Arial "/>
              </a:rPr>
              <a:t>Shenzhen, China, March 2019</a:t>
            </a:r>
            <a:endParaRPr lang="sv-SE" sz="1200" b="1" dirty="0">
              <a:solidFill>
                <a:schemeClr val="tx1"/>
              </a:solidFill>
              <a:latin typeface="Arial "/>
            </a:endParaRPr>
          </a:p>
          <a:p>
            <a:r>
              <a:rPr lang="sv-SE" sz="1200" b="1" dirty="0">
                <a:solidFill>
                  <a:schemeClr val="tx1"/>
                </a:solidFill>
                <a:latin typeface="Arial "/>
              </a:rPr>
              <a:t>3GPP TSGs CT, RAN, SA #83</a:t>
            </a: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4.xml"/><Relationship Id="rId4" Type="http://schemas.openxmlformats.org/officeDocument/2006/relationships/image" Target="../media/image15.emf"/></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4.xml"/><Relationship Id="rId4" Type="http://schemas.openxmlformats.org/officeDocument/2006/relationships/image" Target="../media/image22.emf"/></Relationships>
</file>

<file path=ppt/slides/_rels/slide1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4.xml"/><Relationship Id="rId4" Type="http://schemas.openxmlformats.org/officeDocument/2006/relationships/image" Target="../media/image25.emf"/></Relationships>
</file>

<file path=ppt/slides/_rels/slide1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9.gif"/><Relationship Id="rId1" Type="http://schemas.openxmlformats.org/officeDocument/2006/relationships/slideLayout" Target="../slideLayouts/slideLayout2.xml"/><Relationship Id="rId5" Type="http://schemas.openxmlformats.org/officeDocument/2006/relationships/hyperlink" Target="mailto:kevin.flynn@3gpp.org" TargetMode="External"/><Relationship Id="rId4" Type="http://schemas.openxmlformats.org/officeDocument/2006/relationships/hyperlink" Target="http://www.3gpp.org/ftp/Information/presentations/3GPP_PowerPoint_templat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hyperlink" Target="mailto:3gppMembership@etsi.org" TargetMode="Externa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9.gif"/><Relationship Id="rId1" Type="http://schemas.openxmlformats.org/officeDocument/2006/relationships/slideLayout" Target="../slideLayouts/slideLayout2.xml"/><Relationship Id="rId4" Type="http://schemas.openxmlformats.org/officeDocument/2006/relationships/hyperlink" Target="https://www.3gpp.org/ftp/Information/All_Templates/"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4.xml"/><Relationship Id="rId6" Type="http://schemas.openxmlformats.org/officeDocument/2006/relationships/image" Target="../media/image10.emf"/><Relationship Id="rId5" Type="http://schemas.openxmlformats.org/officeDocument/2006/relationships/image" Target="../media/image9.emf"/><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a:effectLst>
                  <a:outerShdw blurRad="38100" dist="38100" dir="2700000" algn="tl">
                    <a:srgbClr val="C0C0C0"/>
                  </a:outerShdw>
                </a:effectLst>
              </a:rPr>
              <a:t>  </a:t>
            </a:r>
            <a:br>
              <a:rPr lang="en-GB" sz="2900" dirty="0"/>
            </a:br>
            <a:r>
              <a:rPr lang="en-GB" sz="2900" dirty="0"/>
              <a:t> </a:t>
            </a:r>
            <a:r>
              <a:rPr lang="en-US" sz="5400" b="1" dirty="0"/>
              <a:t>Support Team Report</a:t>
            </a:r>
            <a:br>
              <a:rPr lang="en-GB" sz="5400" b="1" i="1" dirty="0"/>
            </a:br>
            <a:r>
              <a:rPr lang="en-GB" sz="2900" dirty="0">
                <a:latin typeface="Arial" panose="020B0604020202020204" pitchFamily="34" charset="0"/>
              </a:rPr>
              <a:t> </a:t>
            </a:r>
            <a:br>
              <a:rPr lang="en-US" sz="2900" dirty="0">
                <a:effectLst>
                  <a:outerShdw blurRad="38100" dist="38100" dir="2700000" algn="tl">
                    <a:srgbClr val="C0C0C0"/>
                  </a:outerShdw>
                </a:effectLst>
                <a:latin typeface="Arial" panose="020B0604020202020204" pitchFamily="34" charset="0"/>
              </a:rPr>
            </a:br>
            <a:br>
              <a:rPr lang="en-US" sz="2500" dirty="0">
                <a:effectLst>
                  <a:outerShdw blurRad="38100" dist="38100" dir="2700000" algn="tl">
                    <a:srgbClr val="C0C0C0"/>
                  </a:outerShdw>
                </a:effectLst>
              </a:rPr>
            </a:br>
            <a:endParaRPr lang="en-GB" sz="2500" dirty="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br>
              <a:rPr lang="en-US" sz="2000" dirty="0"/>
            </a:br>
            <a:r>
              <a:rPr lang="en-US" dirty="0">
                <a:latin typeface="Arial" panose="020B0604020202020204" pitchFamily="34" charset="0"/>
              </a:rPr>
              <a:t>John M Meredith</a:t>
            </a:r>
          </a:p>
          <a:p>
            <a:pPr>
              <a:lnSpc>
                <a:spcPct val="80000"/>
              </a:lnSpc>
            </a:pPr>
            <a:endParaRPr lang="en-US" sz="2000" dirty="0">
              <a:latin typeface="Arial" panose="020B0604020202020204" pitchFamily="34" charset="0"/>
            </a:endParaRPr>
          </a:p>
          <a:p>
            <a:pPr>
              <a:lnSpc>
                <a:spcPct val="80000"/>
              </a:lnSpc>
            </a:pPr>
            <a:r>
              <a:rPr lang="en-US" sz="2000" dirty="0">
                <a:latin typeface="Arial" panose="020B0604020202020204" pitchFamily="34" charset="0"/>
              </a:rPr>
              <a:t>Director, MCC</a:t>
            </a:r>
          </a:p>
          <a:p>
            <a:pPr>
              <a:lnSpc>
                <a:spcPct val="80000"/>
              </a:lnSpc>
            </a:pPr>
            <a:endParaRPr lang="en-GB"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solidFill>
                  <a:schemeClr val="bg1">
                    <a:lumMod val="95000"/>
                  </a:schemeClr>
                </a:solidFill>
              </a:rPr>
              <a:t>* To date, excluding current TSG meetings</a:t>
            </a:r>
          </a:p>
        </p:txBody>
      </p:sp>
      <p:pic>
        <p:nvPicPr>
          <p:cNvPr id="5" name="Picture 4">
            <a:extLst>
              <a:ext uri="{FF2B5EF4-FFF2-40B4-BE49-F238E27FC236}">
                <a16:creationId xmlns:a16="http://schemas.microsoft.com/office/drawing/2014/main" id="{B936B447-11BE-41B0-BAF4-F662516A9A41}"/>
              </a:ext>
            </a:extLst>
          </p:cNvPr>
          <p:cNvPicPr>
            <a:picLocks noChangeAspect="1"/>
          </p:cNvPicPr>
          <p:nvPr/>
        </p:nvPicPr>
        <p:blipFill>
          <a:blip r:embed="rId2"/>
          <a:stretch>
            <a:fillRect/>
          </a:stretch>
        </p:blipFill>
        <p:spPr>
          <a:xfrm>
            <a:off x="1274491" y="1580386"/>
            <a:ext cx="7869509" cy="1919509"/>
          </a:xfrm>
          <a:prstGeom prst="rect">
            <a:avLst/>
          </a:prstGeom>
        </p:spPr>
      </p:pic>
      <p:pic>
        <p:nvPicPr>
          <p:cNvPr id="6" name="Picture 5">
            <a:extLst>
              <a:ext uri="{FF2B5EF4-FFF2-40B4-BE49-F238E27FC236}">
                <a16:creationId xmlns:a16="http://schemas.microsoft.com/office/drawing/2014/main" id="{6C0583D6-876A-431F-BF94-F5405E2678A0}"/>
              </a:ext>
            </a:extLst>
          </p:cNvPr>
          <p:cNvPicPr>
            <a:picLocks noChangeAspect="1"/>
          </p:cNvPicPr>
          <p:nvPr/>
        </p:nvPicPr>
        <p:blipFill>
          <a:blip r:embed="rId3"/>
          <a:stretch>
            <a:fillRect/>
          </a:stretch>
        </p:blipFill>
        <p:spPr>
          <a:xfrm>
            <a:off x="5611445" y="3557739"/>
            <a:ext cx="3532555" cy="2803691"/>
          </a:xfrm>
          <a:prstGeom prst="rect">
            <a:avLst/>
          </a:prstGeom>
        </p:spPr>
      </p:pic>
      <p:pic>
        <p:nvPicPr>
          <p:cNvPr id="7" name="Picture 6">
            <a:extLst>
              <a:ext uri="{FF2B5EF4-FFF2-40B4-BE49-F238E27FC236}">
                <a16:creationId xmlns:a16="http://schemas.microsoft.com/office/drawing/2014/main" id="{83E632CE-B70B-413E-8B32-3AD0CB682046}"/>
              </a:ext>
            </a:extLst>
          </p:cNvPr>
          <p:cNvPicPr>
            <a:picLocks noChangeAspect="1"/>
          </p:cNvPicPr>
          <p:nvPr/>
        </p:nvPicPr>
        <p:blipFill>
          <a:blip r:embed="rId4"/>
          <a:stretch>
            <a:fillRect/>
          </a:stretch>
        </p:blipFill>
        <p:spPr>
          <a:xfrm>
            <a:off x="693554" y="3564162"/>
            <a:ext cx="4917891" cy="2790843"/>
          </a:xfrm>
          <a:prstGeom prst="rect">
            <a:avLst/>
          </a:prstGeom>
        </p:spPr>
      </p:pic>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CF024B-2646-4723-B762-55B704B0FC29}"/>
              </a:ext>
            </a:extLst>
          </p:cNvPr>
          <p:cNvPicPr>
            <a:picLocks noChangeAspect="1"/>
          </p:cNvPicPr>
          <p:nvPr/>
        </p:nvPicPr>
        <p:blipFill>
          <a:blip r:embed="rId2"/>
          <a:stretch>
            <a:fillRect/>
          </a:stretch>
        </p:blipFill>
        <p:spPr>
          <a:xfrm>
            <a:off x="879354" y="1264558"/>
            <a:ext cx="7474486" cy="2463870"/>
          </a:xfrm>
          <a:prstGeom prst="rect">
            <a:avLst/>
          </a:prstGeom>
        </p:spPr>
      </p:pic>
      <p:pic>
        <p:nvPicPr>
          <p:cNvPr id="5" name="Picture 4">
            <a:extLst>
              <a:ext uri="{FF2B5EF4-FFF2-40B4-BE49-F238E27FC236}">
                <a16:creationId xmlns:a16="http://schemas.microsoft.com/office/drawing/2014/main" id="{C6F4B6A5-57ED-40F8-A0AF-A1198DF8594C}"/>
              </a:ext>
            </a:extLst>
          </p:cNvPr>
          <p:cNvPicPr>
            <a:picLocks noChangeAspect="1"/>
          </p:cNvPicPr>
          <p:nvPr/>
        </p:nvPicPr>
        <p:blipFill>
          <a:blip r:embed="rId3"/>
          <a:stretch>
            <a:fillRect/>
          </a:stretch>
        </p:blipFill>
        <p:spPr>
          <a:xfrm>
            <a:off x="879354" y="3728428"/>
            <a:ext cx="7494012" cy="2463870"/>
          </a:xfrm>
          <a:prstGeom prst="rect">
            <a:avLst/>
          </a:prstGeom>
        </p:spPr>
      </p:pic>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3E7A85-6647-4695-8BBB-9731F6BE25AA}"/>
              </a:ext>
            </a:extLst>
          </p:cNvPr>
          <p:cNvPicPr>
            <a:picLocks noChangeAspect="1"/>
          </p:cNvPicPr>
          <p:nvPr/>
        </p:nvPicPr>
        <p:blipFill>
          <a:blip r:embed="rId2"/>
          <a:stretch>
            <a:fillRect/>
          </a:stretch>
        </p:blipFill>
        <p:spPr>
          <a:xfrm>
            <a:off x="611934" y="1323346"/>
            <a:ext cx="7920132" cy="5029200"/>
          </a:xfrm>
          <a:prstGeom prst="rect">
            <a:avLst/>
          </a:prstGeom>
        </p:spPr>
      </p:pic>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8589E9-ECE6-42BF-A726-C91C7773E61D}"/>
              </a:ext>
            </a:extLst>
          </p:cNvPr>
          <p:cNvPicPr>
            <a:picLocks noChangeAspect="1"/>
          </p:cNvPicPr>
          <p:nvPr/>
        </p:nvPicPr>
        <p:blipFill>
          <a:blip r:embed="rId2"/>
          <a:stretch>
            <a:fillRect/>
          </a:stretch>
        </p:blipFill>
        <p:spPr>
          <a:xfrm>
            <a:off x="596348" y="1338500"/>
            <a:ext cx="8331083" cy="5029200"/>
          </a:xfrm>
          <a:prstGeom prst="rect">
            <a:avLst/>
          </a:prstGeom>
        </p:spPr>
      </p:pic>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109399" y="1601308"/>
            <a:ext cx="5383034" cy="338554"/>
          </a:xfrm>
          <a:prstGeom prst="rect">
            <a:avLst/>
          </a:prstGeom>
          <a:noFill/>
        </p:spPr>
        <p:txBody>
          <a:bodyPr wrap="square" rtlCol="0">
            <a:spAutoFit/>
          </a:bodyPr>
          <a:lstStyle/>
          <a:p>
            <a:r>
              <a:rPr lang="en-GB" sz="1600" dirty="0" err="1"/>
              <a:t>TDoc</a:t>
            </a:r>
            <a:r>
              <a:rPr lang="en-GB" sz="1600" dirty="0"/>
              <a:t> count per quarter, rolling average over four quarters</a:t>
            </a:r>
          </a:p>
        </p:txBody>
      </p:sp>
      <p:sp>
        <p:nvSpPr>
          <p:cNvPr id="4" name="TextBox 3">
            <a:extLst>
              <a:ext uri="{FF2B5EF4-FFF2-40B4-BE49-F238E27FC236}">
                <a16:creationId xmlns:a16="http://schemas.microsoft.com/office/drawing/2014/main" id="{10E2092B-34EF-4CF8-A77C-C858C9567FE9}"/>
              </a:ext>
            </a:extLst>
          </p:cNvPr>
          <p:cNvSpPr txBox="1"/>
          <p:nvPr/>
        </p:nvSpPr>
        <p:spPr>
          <a:xfrm>
            <a:off x="109399" y="2189257"/>
            <a:ext cx="1113183" cy="246221"/>
          </a:xfrm>
          <a:prstGeom prst="rect">
            <a:avLst/>
          </a:prstGeom>
          <a:noFill/>
        </p:spPr>
        <p:txBody>
          <a:bodyPr wrap="square" rtlCol="0">
            <a:spAutoFit/>
          </a:bodyPr>
          <a:lstStyle/>
          <a:p>
            <a:r>
              <a:rPr lang="en-GB" dirty="0"/>
              <a:t>TSG CT &amp; WGs</a:t>
            </a:r>
          </a:p>
        </p:txBody>
      </p:sp>
      <p:pic>
        <p:nvPicPr>
          <p:cNvPr id="5" name="Picture 4">
            <a:extLst>
              <a:ext uri="{FF2B5EF4-FFF2-40B4-BE49-F238E27FC236}">
                <a16:creationId xmlns:a16="http://schemas.microsoft.com/office/drawing/2014/main" id="{46BD0670-EDFC-444C-8369-F4824F3C2C5C}"/>
              </a:ext>
            </a:extLst>
          </p:cNvPr>
          <p:cNvPicPr>
            <a:picLocks noChangeAspect="1"/>
          </p:cNvPicPr>
          <p:nvPr/>
        </p:nvPicPr>
        <p:blipFill>
          <a:blip r:embed="rId2"/>
          <a:stretch>
            <a:fillRect/>
          </a:stretch>
        </p:blipFill>
        <p:spPr>
          <a:xfrm>
            <a:off x="3067284" y="2595715"/>
            <a:ext cx="2786794" cy="3447275"/>
          </a:xfrm>
          <a:prstGeom prst="rect">
            <a:avLst/>
          </a:prstGeom>
        </p:spPr>
      </p:pic>
      <p:pic>
        <p:nvPicPr>
          <p:cNvPr id="6" name="Picture 5">
            <a:extLst>
              <a:ext uri="{FF2B5EF4-FFF2-40B4-BE49-F238E27FC236}">
                <a16:creationId xmlns:a16="http://schemas.microsoft.com/office/drawing/2014/main" id="{BEB4C659-68F1-40FD-ADE1-2C1FCE03EB82}"/>
              </a:ext>
            </a:extLst>
          </p:cNvPr>
          <p:cNvPicPr>
            <a:picLocks noChangeAspect="1"/>
          </p:cNvPicPr>
          <p:nvPr/>
        </p:nvPicPr>
        <p:blipFill>
          <a:blip r:embed="rId3"/>
          <a:stretch>
            <a:fillRect/>
          </a:stretch>
        </p:blipFill>
        <p:spPr>
          <a:xfrm>
            <a:off x="109399" y="2595715"/>
            <a:ext cx="2786794" cy="3447275"/>
          </a:xfrm>
          <a:prstGeom prst="rect">
            <a:avLst/>
          </a:prstGeom>
        </p:spPr>
      </p:pic>
      <p:pic>
        <p:nvPicPr>
          <p:cNvPr id="7" name="Picture 6">
            <a:extLst>
              <a:ext uri="{FF2B5EF4-FFF2-40B4-BE49-F238E27FC236}">
                <a16:creationId xmlns:a16="http://schemas.microsoft.com/office/drawing/2014/main" id="{4A199103-5FAA-4A47-B799-960F7732ED9F}"/>
              </a:ext>
            </a:extLst>
          </p:cNvPr>
          <p:cNvPicPr>
            <a:picLocks noChangeAspect="1"/>
          </p:cNvPicPr>
          <p:nvPr/>
        </p:nvPicPr>
        <p:blipFill>
          <a:blip r:embed="rId4"/>
          <a:stretch>
            <a:fillRect/>
          </a:stretch>
        </p:blipFill>
        <p:spPr>
          <a:xfrm>
            <a:off x="5913852" y="2595715"/>
            <a:ext cx="2786794" cy="3447275"/>
          </a:xfrm>
          <a:prstGeom prst="rect">
            <a:avLst/>
          </a:prstGeom>
        </p:spPr>
      </p:pic>
      <p:sp>
        <p:nvSpPr>
          <p:cNvPr id="8" name="TextBox 7">
            <a:extLst>
              <a:ext uri="{FF2B5EF4-FFF2-40B4-BE49-F238E27FC236}">
                <a16:creationId xmlns:a16="http://schemas.microsoft.com/office/drawing/2014/main" id="{591A9150-BDCA-4BDA-86D0-9327F5750C31}"/>
              </a:ext>
            </a:extLst>
          </p:cNvPr>
          <p:cNvSpPr txBox="1"/>
          <p:nvPr/>
        </p:nvSpPr>
        <p:spPr>
          <a:xfrm>
            <a:off x="3001617" y="2189258"/>
            <a:ext cx="1276185" cy="246221"/>
          </a:xfrm>
          <a:prstGeom prst="rect">
            <a:avLst/>
          </a:prstGeom>
          <a:noFill/>
        </p:spPr>
        <p:txBody>
          <a:bodyPr wrap="square" rtlCol="0">
            <a:spAutoFit/>
          </a:bodyPr>
          <a:lstStyle/>
          <a:p>
            <a:r>
              <a:rPr lang="en-GB" dirty="0"/>
              <a:t>TSG RAN &amp; WGs</a:t>
            </a:r>
          </a:p>
        </p:txBody>
      </p:sp>
      <p:sp>
        <p:nvSpPr>
          <p:cNvPr id="9" name="TextBox 8">
            <a:extLst>
              <a:ext uri="{FF2B5EF4-FFF2-40B4-BE49-F238E27FC236}">
                <a16:creationId xmlns:a16="http://schemas.microsoft.com/office/drawing/2014/main" id="{A05C5E84-5452-4A4D-8FE1-52C640A40C2B}"/>
              </a:ext>
            </a:extLst>
          </p:cNvPr>
          <p:cNvSpPr txBox="1"/>
          <p:nvPr/>
        </p:nvSpPr>
        <p:spPr>
          <a:xfrm>
            <a:off x="5913852" y="2189259"/>
            <a:ext cx="1113183" cy="246221"/>
          </a:xfrm>
          <a:prstGeom prst="rect">
            <a:avLst/>
          </a:prstGeom>
          <a:noFill/>
        </p:spPr>
        <p:txBody>
          <a:bodyPr wrap="square" rtlCol="0">
            <a:spAutoFit/>
          </a:bodyPr>
          <a:lstStyle/>
          <a:p>
            <a:r>
              <a:rPr lang="en-GB" dirty="0"/>
              <a:t>TSG SA &amp; WGs</a:t>
            </a:r>
          </a:p>
        </p:txBody>
      </p:sp>
    </p:spTree>
    <p:extLst>
      <p:ext uri="{BB962C8B-B14F-4D97-AF65-F5344CB8AC3E}">
        <p14:creationId xmlns:p14="http://schemas.microsoft.com/office/powerpoint/2010/main" val="257269728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A9AFD1-B0B1-47F9-89E6-CAC6492E0AF4}"/>
              </a:ext>
            </a:extLst>
          </p:cNvPr>
          <p:cNvSpPr txBox="1"/>
          <p:nvPr/>
        </p:nvSpPr>
        <p:spPr>
          <a:xfrm>
            <a:off x="451721" y="1142203"/>
            <a:ext cx="5383034" cy="338554"/>
          </a:xfrm>
          <a:prstGeom prst="rect">
            <a:avLst/>
          </a:prstGeom>
          <a:noFill/>
        </p:spPr>
        <p:txBody>
          <a:bodyPr wrap="square" rtlCol="0">
            <a:spAutoFit/>
          </a:bodyPr>
          <a:lstStyle/>
          <a:p>
            <a:r>
              <a:rPr lang="en-GB" sz="1600" dirty="0"/>
              <a:t>Delegates at Ordinary meetings per year</a:t>
            </a:r>
          </a:p>
        </p:txBody>
      </p:sp>
      <p:pic>
        <p:nvPicPr>
          <p:cNvPr id="14" name="Picture 13">
            <a:extLst>
              <a:ext uri="{FF2B5EF4-FFF2-40B4-BE49-F238E27FC236}">
                <a16:creationId xmlns:a16="http://schemas.microsoft.com/office/drawing/2014/main" id="{91B7F173-12D7-44C6-A9ED-6CEB0AAEE00A}"/>
              </a:ext>
            </a:extLst>
          </p:cNvPr>
          <p:cNvPicPr>
            <a:picLocks noChangeAspect="1"/>
          </p:cNvPicPr>
          <p:nvPr/>
        </p:nvPicPr>
        <p:blipFill>
          <a:blip r:embed="rId2"/>
          <a:stretch>
            <a:fillRect/>
          </a:stretch>
        </p:blipFill>
        <p:spPr>
          <a:xfrm>
            <a:off x="266961" y="1802653"/>
            <a:ext cx="2786794" cy="4359600"/>
          </a:xfrm>
          <a:prstGeom prst="rect">
            <a:avLst/>
          </a:prstGeom>
        </p:spPr>
      </p:pic>
      <p:pic>
        <p:nvPicPr>
          <p:cNvPr id="16" name="Picture 15">
            <a:extLst>
              <a:ext uri="{FF2B5EF4-FFF2-40B4-BE49-F238E27FC236}">
                <a16:creationId xmlns:a16="http://schemas.microsoft.com/office/drawing/2014/main" id="{B7FD35DD-636C-461F-AE3C-BD545680C75C}"/>
              </a:ext>
            </a:extLst>
          </p:cNvPr>
          <p:cNvPicPr>
            <a:picLocks noChangeAspect="1"/>
          </p:cNvPicPr>
          <p:nvPr/>
        </p:nvPicPr>
        <p:blipFill>
          <a:blip r:embed="rId3"/>
          <a:stretch>
            <a:fillRect/>
          </a:stretch>
        </p:blipFill>
        <p:spPr>
          <a:xfrm>
            <a:off x="5834755" y="1791120"/>
            <a:ext cx="2786794" cy="4348067"/>
          </a:xfrm>
          <a:prstGeom prst="rect">
            <a:avLst/>
          </a:prstGeom>
        </p:spPr>
      </p:pic>
      <p:pic>
        <p:nvPicPr>
          <p:cNvPr id="17" name="Picture 16">
            <a:extLst>
              <a:ext uri="{FF2B5EF4-FFF2-40B4-BE49-F238E27FC236}">
                <a16:creationId xmlns:a16="http://schemas.microsoft.com/office/drawing/2014/main" id="{DA8DDEBE-C290-41DF-942E-B091A9856DCB}"/>
              </a:ext>
            </a:extLst>
          </p:cNvPr>
          <p:cNvPicPr>
            <a:picLocks noChangeAspect="1"/>
          </p:cNvPicPr>
          <p:nvPr/>
        </p:nvPicPr>
        <p:blipFill>
          <a:blip r:embed="rId4"/>
          <a:stretch>
            <a:fillRect/>
          </a:stretch>
        </p:blipFill>
        <p:spPr>
          <a:xfrm>
            <a:off x="3053755" y="1791119"/>
            <a:ext cx="2781000" cy="4348067"/>
          </a:xfrm>
          <a:prstGeom prst="rect">
            <a:avLst/>
          </a:prstGeom>
        </p:spPr>
      </p:pic>
    </p:spTree>
    <p:extLst>
      <p:ext uri="{BB962C8B-B14F-4D97-AF65-F5344CB8AC3E}">
        <p14:creationId xmlns:p14="http://schemas.microsoft.com/office/powerpoint/2010/main" val="423819095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486273" y="5840413"/>
            <a:ext cx="75365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200" baseline="30000" dirty="0">
                <a:solidFill>
                  <a:schemeClr val="bg1"/>
                </a:solidFill>
                <a:latin typeface="Times New Roman" panose="02020603050405020304" pitchFamily="18" charset="0"/>
              </a:rPr>
              <a:t>#</a:t>
            </a:r>
            <a:r>
              <a:rPr lang="en-US" sz="1200" dirty="0">
                <a:solidFill>
                  <a:schemeClr val="bg1"/>
                </a:solidFill>
                <a:latin typeface="Times New Roman" panose="02020603050405020304" pitchFamily="18" charset="0"/>
              </a:rPr>
              <a:t> Greyed Releases are closed.                                  </a:t>
            </a:r>
            <a:br>
              <a:rPr lang="en-US" sz="1200" dirty="0">
                <a:solidFill>
                  <a:schemeClr val="bg1"/>
                </a:solidFill>
                <a:latin typeface="Times New Roman" panose="02020603050405020304" pitchFamily="18" charset="0"/>
              </a:rPr>
            </a:br>
            <a:r>
              <a:rPr lang="en-US" sz="1200" dirty="0">
                <a:solidFill>
                  <a:schemeClr val="bg1"/>
                </a:solidFill>
                <a:latin typeface="Times New Roman" panose="02020603050405020304" pitchFamily="18" charset="0"/>
              </a:rPr>
              <a:t>* Figures in the right column are values reported last plenary meeting.</a:t>
            </a:r>
            <a:endParaRPr lang="en-GB" sz="1200" dirty="0">
              <a:solidFill>
                <a:schemeClr val="bg1"/>
              </a:solidFill>
              <a:latin typeface="Times New Roman" panose="02020603050405020304" pitchFamily="18" charset="0"/>
            </a:endParaRPr>
          </a:p>
        </p:txBody>
      </p:sp>
      <p:pic>
        <p:nvPicPr>
          <p:cNvPr id="3" name="Picture 2">
            <a:extLst>
              <a:ext uri="{FF2B5EF4-FFF2-40B4-BE49-F238E27FC236}">
                <a16:creationId xmlns:a16="http://schemas.microsoft.com/office/drawing/2014/main" id="{CDB7EFCD-22F1-430F-AA19-86BD41575927}"/>
              </a:ext>
            </a:extLst>
          </p:cNvPr>
          <p:cNvPicPr>
            <a:picLocks noChangeAspect="1"/>
          </p:cNvPicPr>
          <p:nvPr/>
        </p:nvPicPr>
        <p:blipFill>
          <a:blip r:embed="rId2"/>
          <a:stretch>
            <a:fillRect/>
          </a:stretch>
        </p:blipFill>
        <p:spPr>
          <a:xfrm>
            <a:off x="4701455" y="2343394"/>
            <a:ext cx="3820245" cy="2741921"/>
          </a:xfrm>
          <a:prstGeom prst="rect">
            <a:avLst/>
          </a:prstGeom>
        </p:spPr>
      </p:pic>
    </p:spTree>
  </p:cSld>
  <p:clrMapOvr>
    <a:masterClrMapping/>
  </p:clrMapOvr>
  <p:transition spd="slow">
    <p:diamon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8" y="397230"/>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r"/>
            <a:br>
              <a:rPr lang="en-GB" altLang="en-US" dirty="0"/>
            </a:br>
            <a:r>
              <a:rPr lang="en-GB" altLang="en-US" dirty="0"/>
              <a:t>Marketing matters (1)</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18</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5" name="Content Placeholder 2">
            <a:extLst>
              <a:ext uri="{FF2B5EF4-FFF2-40B4-BE49-F238E27FC236}">
                <a16:creationId xmlns:a16="http://schemas.microsoft.com/office/drawing/2014/main" id="{9D4E7170-E466-4B24-B7E8-A6E99A9E7FFB}"/>
              </a:ext>
            </a:extLst>
          </p:cNvPr>
          <p:cNvSpPr>
            <a:spLocks noGrp="1"/>
          </p:cNvSpPr>
          <p:nvPr>
            <p:ph idx="1"/>
          </p:nvPr>
        </p:nvSpPr>
        <p:spPr>
          <a:xfrm>
            <a:off x="381000" y="1922462"/>
            <a:ext cx="4326172" cy="2593873"/>
          </a:xfrm>
        </p:spPr>
        <p:txBody>
          <a:bodyPr/>
          <a:lstStyle/>
          <a:p>
            <a:r>
              <a:rPr lang="en-GB" altLang="en-US" sz="2000" dirty="0"/>
              <a:t> 7 Web news stories (3gpp.org) in past 3 months, since TSG#82</a:t>
            </a:r>
          </a:p>
          <a:p>
            <a:r>
              <a:rPr lang="en-GB" altLang="en-US" sz="2000" dirty="0"/>
              <a:t> We have 10+ speaking slots planned at conferences in 2019</a:t>
            </a:r>
            <a:endParaRPr lang="en-GB" altLang="en-US" sz="1400" dirty="0"/>
          </a:p>
          <a:p>
            <a:pPr lvl="1"/>
            <a:endParaRPr lang="en-GB" altLang="en-US" sz="1400" dirty="0"/>
          </a:p>
          <a:p>
            <a:pPr lvl="1"/>
            <a:endParaRPr lang="en-GB" altLang="en-US" sz="1400" dirty="0"/>
          </a:p>
          <a:p>
            <a:endParaRPr lang="en-GB" altLang="en-US" sz="2000" dirty="0"/>
          </a:p>
        </p:txBody>
      </p:sp>
      <p:sp>
        <p:nvSpPr>
          <p:cNvPr id="16" name="TextBox 50">
            <a:extLst>
              <a:ext uri="{FF2B5EF4-FFF2-40B4-BE49-F238E27FC236}">
                <a16:creationId xmlns:a16="http://schemas.microsoft.com/office/drawing/2014/main" id="{82525375-212F-48FA-91A8-823AB13555A1}"/>
              </a:ext>
            </a:extLst>
          </p:cNvPr>
          <p:cNvSpPr txBox="1">
            <a:spLocks noChangeArrowheads="1"/>
          </p:cNvSpPr>
          <p:nvPr/>
        </p:nvSpPr>
        <p:spPr bwMode="auto">
          <a:xfrm>
            <a:off x="5022482" y="2214197"/>
            <a:ext cx="28908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b="1" dirty="0">
                <a:latin typeface="Arial" panose="020B0604020202020204" pitchFamily="34" charset="0"/>
              </a:rPr>
              <a:t>3GPP Endorsements or Speakers at 2019 Conferences:</a:t>
            </a:r>
          </a:p>
        </p:txBody>
      </p:sp>
      <p:graphicFrame>
        <p:nvGraphicFramePr>
          <p:cNvPr id="18" name="Table 17">
            <a:extLst>
              <a:ext uri="{FF2B5EF4-FFF2-40B4-BE49-F238E27FC236}">
                <a16:creationId xmlns:a16="http://schemas.microsoft.com/office/drawing/2014/main" id="{CE3FFC9F-3D95-498B-B821-7BD7E7115EF2}"/>
              </a:ext>
            </a:extLst>
          </p:cNvPr>
          <p:cNvGraphicFramePr>
            <a:graphicFrameLocks noGrp="1"/>
          </p:cNvGraphicFramePr>
          <p:nvPr>
            <p:extLst>
              <p:ext uri="{D42A27DB-BD31-4B8C-83A1-F6EECF244321}">
                <p14:modId xmlns:p14="http://schemas.microsoft.com/office/powerpoint/2010/main" val="1095879639"/>
              </p:ext>
            </p:extLst>
          </p:nvPr>
        </p:nvGraphicFramePr>
        <p:xfrm>
          <a:off x="5097095" y="2450734"/>
          <a:ext cx="3879851" cy="3889377"/>
        </p:xfrm>
        <a:graphic>
          <a:graphicData uri="http://schemas.openxmlformats.org/drawingml/2006/table">
            <a:tbl>
              <a:tblPr>
                <a:tableStyleId>{E8B1032C-EA38-4F05-BA0D-38AFFFC7BED3}</a:tableStyleId>
              </a:tblPr>
              <a:tblGrid>
                <a:gridCol w="2404415">
                  <a:extLst>
                    <a:ext uri="{9D8B030D-6E8A-4147-A177-3AD203B41FA5}">
                      <a16:colId xmlns:a16="http://schemas.microsoft.com/office/drawing/2014/main" val="175265604"/>
                    </a:ext>
                  </a:extLst>
                </a:gridCol>
                <a:gridCol w="655749">
                  <a:extLst>
                    <a:ext uri="{9D8B030D-6E8A-4147-A177-3AD203B41FA5}">
                      <a16:colId xmlns:a16="http://schemas.microsoft.com/office/drawing/2014/main" val="239002091"/>
                    </a:ext>
                  </a:extLst>
                </a:gridCol>
                <a:gridCol w="819687">
                  <a:extLst>
                    <a:ext uri="{9D8B030D-6E8A-4147-A177-3AD203B41FA5}">
                      <a16:colId xmlns:a16="http://schemas.microsoft.com/office/drawing/2014/main" val="1419319400"/>
                    </a:ext>
                  </a:extLst>
                </a:gridCol>
              </a:tblGrid>
              <a:tr h="182051">
                <a:tc>
                  <a:txBody>
                    <a:bodyPr/>
                    <a:lstStyle/>
                    <a:p>
                      <a:pPr algn="l" fontAlgn="ctr"/>
                      <a:r>
                        <a:rPr lang="en-GB" sz="800" u="none" strike="noStrike" dirty="0">
                          <a:effectLst/>
                        </a:rPr>
                        <a:t>MWC19 Barcelona</a:t>
                      </a:r>
                      <a:endParaRPr lang="en-GB" sz="800" b="0" i="0" u="none" strike="noStrike" dirty="0">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25/02/2019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dirty="0">
                          <a:effectLst/>
                        </a:rPr>
                        <a:t>Barcelona</a:t>
                      </a:r>
                      <a:endParaRPr lang="en-GB" sz="800" b="0" i="0" u="none" strike="noStrike" dirty="0">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1186670866"/>
                  </a:ext>
                </a:extLst>
              </a:tr>
              <a:tr h="309487">
                <a:tc>
                  <a:txBody>
                    <a:bodyPr/>
                    <a:lstStyle/>
                    <a:p>
                      <a:pPr algn="l" fontAlgn="ctr"/>
                      <a:r>
                        <a:rPr lang="en-GB" sz="800" u="none" strike="noStrike" dirty="0">
                          <a:effectLst/>
                        </a:rPr>
                        <a:t>DVB World 2019</a:t>
                      </a:r>
                      <a:endParaRPr lang="en-GB" sz="800" b="0" i="0" u="none" strike="noStrike" dirty="0">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11/03/2019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Dublin</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961077881"/>
                  </a:ext>
                </a:extLst>
              </a:tr>
              <a:tr h="309487">
                <a:tc>
                  <a:txBody>
                    <a:bodyPr/>
                    <a:lstStyle/>
                    <a:p>
                      <a:pPr algn="l" fontAlgn="ctr"/>
                      <a:r>
                        <a:rPr lang="en-GB" sz="800" u="none" strike="noStrike">
                          <a:effectLst/>
                        </a:rPr>
                        <a:t>Critical Communications Europe</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12/03/2019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Coventry</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2085940164"/>
                  </a:ext>
                </a:extLst>
              </a:tr>
              <a:tr h="309487">
                <a:tc>
                  <a:txBody>
                    <a:bodyPr/>
                    <a:lstStyle/>
                    <a:p>
                      <a:pPr algn="l" fontAlgn="ctr"/>
                      <a:r>
                        <a:rPr lang="en-GB" sz="800" u="none" strike="noStrike" dirty="0">
                          <a:effectLst/>
                        </a:rPr>
                        <a:t>5G Briefing</a:t>
                      </a:r>
                      <a:endParaRPr lang="en-GB" sz="800" b="0" i="0" u="none" strike="noStrike" dirty="0">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26/03/2019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Frankfurt</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1576852660"/>
                  </a:ext>
                </a:extLst>
              </a:tr>
              <a:tr h="309487">
                <a:tc>
                  <a:txBody>
                    <a:bodyPr/>
                    <a:lstStyle/>
                    <a:p>
                      <a:pPr algn="l" fontAlgn="ctr"/>
                      <a:r>
                        <a:rPr lang="en-GB" sz="800" u="none" strike="noStrike">
                          <a:effectLst/>
                        </a:rPr>
                        <a:t>3GPP Summit - Moscow</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09/04/2019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Moscow</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2124758327"/>
                  </a:ext>
                </a:extLst>
              </a:tr>
              <a:tr h="364101">
                <a:tc>
                  <a:txBody>
                    <a:bodyPr/>
                    <a:lstStyle/>
                    <a:p>
                      <a:pPr algn="l" fontAlgn="ctr"/>
                      <a:r>
                        <a:rPr lang="en-GB" sz="800" u="none" strike="noStrike">
                          <a:effectLst/>
                        </a:rPr>
                        <a:t>Immersive Media Meets 5G</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15/04/2019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Los Angeles</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1730134245"/>
                  </a:ext>
                </a:extLst>
              </a:tr>
              <a:tr h="182051">
                <a:tc>
                  <a:txBody>
                    <a:bodyPr/>
                    <a:lstStyle/>
                    <a:p>
                      <a:pPr algn="l" fontAlgn="ctr"/>
                      <a:r>
                        <a:rPr lang="en-GB" sz="800" u="none" strike="noStrike">
                          <a:effectLst/>
                        </a:rPr>
                        <a:t> IEEE 5th World Forum on Internet of Things (WF-IoT) </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15/04/2019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Limerick</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3013363873"/>
                  </a:ext>
                </a:extLst>
              </a:tr>
              <a:tr h="364101">
                <a:tc>
                  <a:txBody>
                    <a:bodyPr/>
                    <a:lstStyle/>
                    <a:p>
                      <a:pPr algn="l" fontAlgn="ctr"/>
                      <a:r>
                        <a:rPr lang="en-GB" sz="800" u="none" strike="noStrike">
                          <a:effectLst/>
                        </a:rPr>
                        <a:t>5G North America</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06/05/2019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Denver</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2969471121"/>
                  </a:ext>
                </a:extLst>
              </a:tr>
              <a:tr h="157666">
                <a:tc>
                  <a:txBody>
                    <a:bodyPr/>
                    <a:lstStyle/>
                    <a:p>
                      <a:pPr algn="l" fontAlgn="ctr"/>
                      <a:r>
                        <a:rPr lang="en-GB" sz="800" u="none" strike="noStrike">
                          <a:effectLst/>
                        </a:rPr>
                        <a:t>Satellite World </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07/05/2019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Washington DC</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528232627"/>
                  </a:ext>
                </a:extLst>
              </a:tr>
              <a:tr h="309487">
                <a:tc>
                  <a:txBody>
                    <a:bodyPr/>
                    <a:lstStyle/>
                    <a:p>
                      <a:pPr algn="l" fontAlgn="ctr"/>
                      <a:r>
                        <a:rPr lang="en-GB" sz="800" u="none" strike="noStrike">
                          <a:effectLst/>
                        </a:rPr>
                        <a:t>TechXLR8 / 5G World</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11/06/2019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London</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1996639915"/>
                  </a:ext>
                </a:extLst>
              </a:tr>
              <a:tr h="309487">
                <a:tc>
                  <a:txBody>
                    <a:bodyPr/>
                    <a:lstStyle/>
                    <a:p>
                      <a:pPr algn="l" fontAlgn="ctr"/>
                      <a:r>
                        <a:rPr lang="en-GB" sz="800" u="none" strike="noStrike">
                          <a:effectLst/>
                        </a:rPr>
                        <a:t>5G India</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May</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New Delhi</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3184595066"/>
                  </a:ext>
                </a:extLst>
              </a:tr>
              <a:tr h="157666">
                <a:tc>
                  <a:txBody>
                    <a:bodyPr/>
                    <a:lstStyle/>
                    <a:p>
                      <a:pPr algn="l" fontAlgn="ctr"/>
                      <a:r>
                        <a:rPr lang="en-GB" sz="800" u="none" strike="noStrike">
                          <a:effectLst/>
                        </a:rPr>
                        <a:t>SCWS World</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20/05/2019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London</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3926012046"/>
                  </a:ext>
                </a:extLst>
              </a:tr>
              <a:tr h="309487">
                <a:tc>
                  <a:txBody>
                    <a:bodyPr/>
                    <a:lstStyle/>
                    <a:p>
                      <a:pPr algn="l" fontAlgn="ctr"/>
                      <a:r>
                        <a:rPr lang="en-GB" sz="800" u="none" strike="noStrike">
                          <a:effectLst/>
                        </a:rPr>
                        <a:t>Wireless Russia Forum</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May</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Moscow</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1801418038"/>
                  </a:ext>
                </a:extLst>
              </a:tr>
              <a:tr h="157666">
                <a:tc>
                  <a:txBody>
                    <a:bodyPr/>
                    <a:lstStyle/>
                    <a:p>
                      <a:pPr algn="l" fontAlgn="ctr"/>
                      <a:r>
                        <a:rPr lang="en-GB" sz="800" u="none" strike="noStrike" dirty="0">
                          <a:effectLst/>
                        </a:rPr>
                        <a:t>Critical Communications World (CCW)</a:t>
                      </a:r>
                      <a:endParaRPr lang="en-GB" sz="800" b="0" i="0" u="none" strike="noStrike" dirty="0">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18/06/2019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Kuala Lumpur</a:t>
                      </a:r>
                      <a:endParaRPr lang="en-GB" sz="800" b="0" i="0" u="none" strike="noStrike">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4265932944"/>
                  </a:ext>
                </a:extLst>
              </a:tr>
              <a:tr h="157666">
                <a:tc>
                  <a:txBody>
                    <a:bodyPr/>
                    <a:lstStyle/>
                    <a:p>
                      <a:pPr algn="l" fontAlgn="ctr"/>
                      <a:r>
                        <a:rPr lang="en-GB" sz="800" u="none" strike="noStrike" dirty="0">
                          <a:effectLst/>
                        </a:rPr>
                        <a:t>5G Asia</a:t>
                      </a:r>
                      <a:endParaRPr lang="en-GB" sz="800" b="0" i="0" u="none" strike="noStrike" dirty="0">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a:effectLst/>
                        </a:rPr>
                        <a:t>10/09/2019</a:t>
                      </a:r>
                      <a:endParaRPr lang="en-GB" sz="800" b="0" i="0" u="none" strike="noStrike">
                        <a:solidFill>
                          <a:srgbClr val="000000"/>
                        </a:solidFill>
                        <a:effectLst/>
                        <a:latin typeface="Calibri" panose="020F0502020204030204" pitchFamily="34" charset="0"/>
                      </a:endParaRPr>
                    </a:p>
                  </a:txBody>
                  <a:tcPr marL="9339" marR="9339" marT="9339" marB="0" anchor="ctr"/>
                </a:tc>
                <a:tc>
                  <a:txBody>
                    <a:bodyPr/>
                    <a:lstStyle/>
                    <a:p>
                      <a:pPr algn="l" fontAlgn="ctr"/>
                      <a:r>
                        <a:rPr lang="en-GB" sz="800" u="none" strike="noStrike" dirty="0">
                          <a:effectLst/>
                        </a:rPr>
                        <a:t>Singapore</a:t>
                      </a:r>
                      <a:endParaRPr lang="en-GB" sz="800" b="0" i="0" u="none" strike="noStrike" dirty="0">
                        <a:solidFill>
                          <a:srgbClr val="000000"/>
                        </a:solidFill>
                        <a:effectLst/>
                        <a:latin typeface="Calibri" panose="020F0502020204030204" pitchFamily="34" charset="0"/>
                      </a:endParaRPr>
                    </a:p>
                  </a:txBody>
                  <a:tcPr marL="9339" marR="9339" marT="9339" marB="0" anchor="ctr"/>
                </a:tc>
                <a:extLst>
                  <a:ext uri="{0D108BD9-81ED-4DB2-BD59-A6C34878D82A}">
                    <a16:rowId xmlns:a16="http://schemas.microsoft.com/office/drawing/2014/main" val="4082252685"/>
                  </a:ext>
                </a:extLst>
              </a:tr>
            </a:tbl>
          </a:graphicData>
        </a:graphic>
      </p:graphicFrame>
      <p:cxnSp>
        <p:nvCxnSpPr>
          <p:cNvPr id="19" name="Straight Arrow Connector 18">
            <a:extLst>
              <a:ext uri="{FF2B5EF4-FFF2-40B4-BE49-F238E27FC236}">
                <a16:creationId xmlns:a16="http://schemas.microsoft.com/office/drawing/2014/main" id="{2F7B7D09-B9E8-4279-9EE1-24A685375258}"/>
              </a:ext>
            </a:extLst>
          </p:cNvPr>
          <p:cNvCxnSpPr>
            <a:cxnSpLocks/>
          </p:cNvCxnSpPr>
          <p:nvPr/>
        </p:nvCxnSpPr>
        <p:spPr>
          <a:xfrm flipV="1">
            <a:off x="4206240" y="3085106"/>
            <a:ext cx="747423" cy="1"/>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8" y="397230"/>
            <a:ext cx="5232400" cy="1143000"/>
          </a:xfrm>
          <a:noFill/>
          <a:ln>
            <a:miter lim="800000"/>
            <a:headEnd/>
            <a:tailEnd/>
          </a:ln>
        </p:spPr>
        <p:txBody>
          <a:bodyPr vert="horz" wrap="square" lIns="91440" tIns="45720" rIns="91440" bIns="45720" numCol="1" anchor="t" anchorCtr="0" compatLnSpc="1">
            <a:prstTxWarp prst="textNoShape">
              <a:avLst/>
            </a:prstTxWarp>
          </a:bodyPr>
          <a:lstStyle/>
          <a:p>
            <a:pPr algn="r"/>
            <a:br>
              <a:rPr lang="en-GB" altLang="en-US" dirty="0"/>
            </a:br>
            <a:r>
              <a:rPr lang="en-GB" altLang="en-US" dirty="0"/>
              <a:t>Marketing matters (2)</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19</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255587" y="1768475"/>
            <a:ext cx="8649873" cy="28829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Marketing actions</a:t>
            </a:r>
          </a:p>
          <a:p>
            <a:pPr lvl="1">
              <a:defRPr/>
            </a:pPr>
            <a:r>
              <a:rPr lang="en-GB" altLang="en-US" sz="1600" kern="0" dirty="0"/>
              <a:t>2018 Awards process [almost] completed</a:t>
            </a:r>
          </a:p>
          <a:p>
            <a:pPr lvl="1">
              <a:defRPr/>
            </a:pPr>
            <a:r>
              <a:rPr lang="en-GB" altLang="en-US" sz="1600" kern="0" dirty="0"/>
              <a:t>3GPP 20 years celebration went well (TSG#82)</a:t>
            </a:r>
          </a:p>
          <a:p>
            <a:pPr lvl="1">
              <a:defRPr/>
            </a:pPr>
            <a:r>
              <a:rPr lang="en-GB" altLang="en-US" sz="1600" kern="0" dirty="0"/>
              <a:t>New 3GPP web banners done (container port, robot, city transport)</a:t>
            </a:r>
          </a:p>
          <a:p>
            <a:pPr lvl="1">
              <a:defRPr/>
            </a:pPr>
            <a:r>
              <a:rPr lang="en-GB" altLang="en-US" sz="1600" kern="0" dirty="0"/>
              <a:t>3GPP web site ready to go to Secure (HTTPS) version in March</a:t>
            </a:r>
          </a:p>
          <a:p>
            <a:pPr lvl="1">
              <a:defRPr/>
            </a:pPr>
            <a:r>
              <a:rPr lang="en-GB" altLang="en-US" sz="1600" kern="0" dirty="0"/>
              <a:t>New </a:t>
            </a:r>
            <a:r>
              <a:rPr lang="en-GB" altLang="en-US" sz="1600" kern="0" dirty="0" err="1"/>
              <a:t>Powerpoint</a:t>
            </a:r>
            <a:r>
              <a:rPr lang="en-GB" altLang="en-US" sz="1600" kern="0" dirty="0"/>
              <a:t> templates (2019) in </a:t>
            </a:r>
            <a:r>
              <a:rPr lang="en-GB" altLang="en-US" sz="1600" kern="0" dirty="0">
                <a:hlinkClick r:id="rId4"/>
              </a:rPr>
              <a:t>/ftp/Information/presentations/</a:t>
            </a:r>
            <a:endParaRPr lang="en-GB" altLang="en-US" sz="1600" kern="0" dirty="0"/>
          </a:p>
          <a:p>
            <a:pPr lvl="1">
              <a:defRPr/>
            </a:pPr>
            <a:r>
              <a:rPr lang="en-GB" altLang="en-US" sz="1600" kern="0" dirty="0"/>
              <a:t>ETSI/3GPP visits at MWC19, Barcelona completed</a:t>
            </a:r>
          </a:p>
          <a:p>
            <a:pPr lvl="1">
              <a:defRPr/>
            </a:pPr>
            <a:r>
              <a:rPr lang="en-GB" altLang="en-US" sz="1600" kern="0" dirty="0"/>
              <a:t>Attending Critical Comms Europe (March) – brochure written, stand designed </a:t>
            </a:r>
          </a:p>
          <a:p>
            <a:pPr lvl="1">
              <a:defRPr/>
            </a:pPr>
            <a:r>
              <a:rPr lang="en-GB" altLang="en-US" sz="1600" kern="0" dirty="0"/>
              <a:t>Attending 5G World (June)</a:t>
            </a:r>
            <a:endParaRPr lang="en-GB" altLang="en-US" sz="1400" kern="0" dirty="0"/>
          </a:p>
        </p:txBody>
      </p:sp>
      <p:sp>
        <p:nvSpPr>
          <p:cNvPr id="20" name="TextBox 19">
            <a:extLst>
              <a:ext uri="{FF2B5EF4-FFF2-40B4-BE49-F238E27FC236}">
                <a16:creationId xmlns:a16="http://schemas.microsoft.com/office/drawing/2014/main" id="{7245C903-6401-42FF-9E90-2E22AF862FC4}"/>
              </a:ext>
            </a:extLst>
          </p:cNvPr>
          <p:cNvSpPr txBox="1"/>
          <p:nvPr/>
        </p:nvSpPr>
        <p:spPr>
          <a:xfrm>
            <a:off x="1395413" y="5183188"/>
            <a:ext cx="2733675" cy="461962"/>
          </a:xfrm>
          <a:prstGeom prst="rect">
            <a:avLst/>
          </a:prstGeom>
          <a:noFill/>
        </p:spPr>
        <p:txBody>
          <a:bodyPr wrap="none">
            <a:spAutoFit/>
          </a:bodyPr>
          <a:lstStyle/>
          <a:p>
            <a:pPr>
              <a:defRPr/>
            </a:pPr>
            <a:r>
              <a:rPr lang="en-GB" sz="1200" dirty="0">
                <a:latin typeface="+mn-lt"/>
              </a:rPr>
              <a:t>If you have any advice, ideas or requests </a:t>
            </a:r>
          </a:p>
          <a:p>
            <a:pPr>
              <a:defRPr/>
            </a:pPr>
            <a:r>
              <a:rPr lang="en-GB" sz="1200" dirty="0">
                <a:latin typeface="+mn-lt"/>
              </a:rPr>
              <a:t>about 3GPP Marketing, contact:</a:t>
            </a:r>
          </a:p>
        </p:txBody>
      </p:sp>
      <p:sp>
        <p:nvSpPr>
          <p:cNvPr id="21" name="TextBox 20">
            <a:extLst>
              <a:ext uri="{FF2B5EF4-FFF2-40B4-BE49-F238E27FC236}">
                <a16:creationId xmlns:a16="http://schemas.microsoft.com/office/drawing/2014/main" id="{FD924D88-8587-47B3-8E3E-17497015D661}"/>
              </a:ext>
            </a:extLst>
          </p:cNvPr>
          <p:cNvSpPr txBox="1"/>
          <p:nvPr/>
        </p:nvSpPr>
        <p:spPr>
          <a:xfrm>
            <a:off x="1385888" y="5530850"/>
            <a:ext cx="2241550" cy="646113"/>
          </a:xfrm>
          <a:prstGeom prst="rect">
            <a:avLst/>
          </a:prstGeom>
          <a:noFill/>
        </p:spPr>
        <p:txBody>
          <a:bodyPr wrap="none">
            <a:spAutoFit/>
          </a:bodyPr>
          <a:lstStyle/>
          <a:p>
            <a:pPr>
              <a:defRPr/>
            </a:pPr>
            <a:r>
              <a:rPr lang="en-GB" dirty="0">
                <a:latin typeface="+mn-lt"/>
                <a:hlinkClick r:id="rId5"/>
              </a:rPr>
              <a:t>kevin.flynn@3gpp.org</a:t>
            </a:r>
            <a:endParaRPr lang="en-GB" dirty="0">
              <a:latin typeface="+mn-lt"/>
            </a:endParaRPr>
          </a:p>
          <a:p>
            <a:pPr>
              <a:defRPr/>
            </a:pPr>
            <a:endParaRPr lang="en-GB" dirty="0">
              <a:latin typeface="+mn-lt"/>
            </a:endParaRPr>
          </a:p>
        </p:txBody>
      </p:sp>
    </p:spTree>
    <p:extLst>
      <p:ext uri="{BB962C8B-B14F-4D97-AF65-F5344CB8AC3E}">
        <p14:creationId xmlns:p14="http://schemas.microsoft.com/office/powerpoint/2010/main" val="1725241163"/>
      </p:ext>
    </p:extLst>
  </p:cSld>
  <p:clrMapOvr>
    <a:masterClrMapping/>
  </p:clrMapOvr>
  <p:transition spd="slow" advClick="0" advTm="30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468940" y="2113050"/>
            <a:ext cx="6941676"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After two years in MCC supporting WG CT6, </a:t>
            </a:r>
            <a:r>
              <a:rPr lang="en-GB" sz="2000" b="1" dirty="0"/>
              <a:t>Hakim Mkinsi</a:t>
            </a:r>
            <a:r>
              <a:rPr lang="en-GB" sz="1600" dirty="0"/>
              <a:t> has moved to full time support of ETSI TC SCP, and thus changes to a different department of the ETSI Secretariat.</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t>Changes of personnel</a:t>
            </a:r>
            <a:endParaRPr lang="en-GB" dirty="0"/>
          </a:p>
        </p:txBody>
      </p:sp>
      <p:pic>
        <p:nvPicPr>
          <p:cNvPr id="3" name="Picture 2">
            <a:extLst>
              <a:ext uri="{FF2B5EF4-FFF2-40B4-BE49-F238E27FC236}">
                <a16:creationId xmlns:a16="http://schemas.microsoft.com/office/drawing/2014/main" id="{3124D690-BFF3-43A2-B64A-1477622AE4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78" y="2113051"/>
            <a:ext cx="869721" cy="1315950"/>
          </a:xfrm>
          <a:prstGeom prst="rect">
            <a:avLst/>
          </a:prstGeom>
        </p:spPr>
      </p:pic>
      <p:sp>
        <p:nvSpPr>
          <p:cNvPr id="6" name="Text Box 3">
            <a:extLst>
              <a:ext uri="{FF2B5EF4-FFF2-40B4-BE49-F238E27FC236}">
                <a16:creationId xmlns:a16="http://schemas.microsoft.com/office/drawing/2014/main" id="{B6F15DB8-958F-470B-99FF-32914EE458FF}"/>
              </a:ext>
            </a:extLst>
          </p:cNvPr>
          <p:cNvSpPr txBox="1">
            <a:spLocks noChangeArrowheads="1"/>
          </p:cNvSpPr>
          <p:nvPr/>
        </p:nvSpPr>
        <p:spPr bwMode="auto">
          <a:xfrm>
            <a:off x="3514476" y="3913954"/>
            <a:ext cx="5399122" cy="24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The very low level of work in CT6 will pass to </a:t>
            </a:r>
            <a:br>
              <a:rPr lang="en-GB" sz="1600" dirty="0"/>
            </a:br>
            <a:r>
              <a:rPr lang="en-GB" sz="2000" b="1" dirty="0"/>
              <a:t>Kimmo Kymalainen</a:t>
            </a:r>
            <a:r>
              <a:rPr lang="en-GB" sz="1600" dirty="0"/>
              <a:t>, who will take this on in addition to his support of TSG CT and WG CT4. This will offer a practical advantage to the Chairman and Delegates of CT6 inasmuch as they will again have “their” MCC support person on site during meetings – CT working group meetings are almost always collocated – even though Kimmo will be normally based in the CT4 room.</a:t>
            </a:r>
          </a:p>
        </p:txBody>
      </p:sp>
      <p:pic>
        <p:nvPicPr>
          <p:cNvPr id="5" name="Picture 4">
            <a:extLst>
              <a:ext uri="{FF2B5EF4-FFF2-40B4-BE49-F238E27FC236}">
                <a16:creationId xmlns:a16="http://schemas.microsoft.com/office/drawing/2014/main" id="{79B381B8-9310-4517-8F6D-BD27C62A11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896" y="3999018"/>
            <a:ext cx="2446517" cy="1891973"/>
          </a:xfrm>
          <a:prstGeom prst="rect">
            <a:avLst/>
          </a:prstGeom>
        </p:spPr>
      </p:pic>
    </p:spTree>
    <p:extLst>
      <p:ext uri="{BB962C8B-B14F-4D97-AF65-F5344CB8AC3E}">
        <p14:creationId xmlns:p14="http://schemas.microsoft.com/office/powerpoint/2010/main" val="3758086208"/>
      </p:ext>
    </p:extLst>
  </p:cSld>
  <p:clrMapOvr>
    <a:masterClrMapping/>
  </p:clrMapOvr>
  <p:transition spd="slow">
    <p:cover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a:t>Voting, voting, voting</a:t>
            </a:r>
          </a:p>
        </p:txBody>
      </p:sp>
      <p:sp>
        <p:nvSpPr>
          <p:cNvPr id="82947" name="Text Box 3"/>
          <p:cNvSpPr txBox="1">
            <a:spLocks noChangeArrowheads="1"/>
          </p:cNvSpPr>
          <p:nvPr/>
        </p:nvSpPr>
        <p:spPr bwMode="auto">
          <a:xfrm>
            <a:off x="588108" y="1479666"/>
            <a:ext cx="4938049"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Delegates will recall that MCC is hoping to have the new, all electronic, voting tool in place in time for the March TSG elections. </a:t>
            </a:r>
          </a:p>
          <a:p>
            <a:pPr>
              <a:spcBef>
                <a:spcPct val="50000"/>
              </a:spcBef>
            </a:pPr>
            <a:r>
              <a:rPr lang="en-GB" sz="1600" dirty="0"/>
              <a:t>May we remind you that with the new tool, the </a:t>
            </a:r>
            <a:r>
              <a:rPr lang="en-GB" sz="1600" u="sng" dirty="0"/>
              <a:t>issuing of proxy votes</a:t>
            </a:r>
            <a:r>
              <a:rPr lang="en-GB" sz="1600" dirty="0"/>
              <a:t> will be the privilege of companies’ “official contact” or “voting contact” persons </a:t>
            </a:r>
            <a:r>
              <a:rPr lang="en-GB" sz="1600" u="sng" dirty="0"/>
              <a:t>as recorded in our database</a:t>
            </a:r>
            <a:r>
              <a:rPr lang="en-GB" sz="1600" dirty="0"/>
              <a:t>.</a:t>
            </a:r>
          </a:p>
          <a:p>
            <a:pPr>
              <a:spcBef>
                <a:spcPct val="50000"/>
              </a:spcBef>
            </a:pPr>
            <a:r>
              <a:rPr lang="en-GB" sz="1600" dirty="0"/>
              <a:t>Unfortunately, Europe’s new General Data Protection Regulations prevent us from publishing on the 3GPP web site or in a </a:t>
            </a:r>
            <a:r>
              <a:rPr lang="en-GB" sz="1600" dirty="0" err="1"/>
              <a:t>TDoc</a:t>
            </a:r>
            <a:r>
              <a:rPr lang="en-GB" sz="1600" dirty="0"/>
              <a:t> the identity of those people. </a:t>
            </a:r>
            <a:r>
              <a:rPr lang="en-GB" sz="1600" dirty="0">
                <a:highlight>
                  <a:srgbClr val="FFFF00"/>
                </a:highlight>
              </a:rPr>
              <a:t>If you are not sure who are </a:t>
            </a:r>
            <a:r>
              <a:rPr lang="en-GB" sz="1600" u="sng" dirty="0">
                <a:highlight>
                  <a:srgbClr val="FFFF00"/>
                </a:highlight>
              </a:rPr>
              <a:t>your</a:t>
            </a:r>
            <a:r>
              <a:rPr lang="en-GB" sz="1600" dirty="0">
                <a:highlight>
                  <a:srgbClr val="FFFF00"/>
                </a:highlight>
              </a:rPr>
              <a:t> company’s contact people, please ask!</a:t>
            </a:r>
            <a:r>
              <a:rPr lang="en-GB" sz="1600" dirty="0"/>
              <a:t> We will be happy to tell you. And if our records are out of date, we will be happy to add or remove such people. There is no limit to how many contact people a company may have, and all have equal rights.</a:t>
            </a:r>
          </a:p>
          <a:p>
            <a:pPr>
              <a:spcBef>
                <a:spcPct val="50000"/>
              </a:spcBef>
            </a:pPr>
            <a:r>
              <a:rPr lang="en-GB" sz="1600" dirty="0"/>
              <a:t>To request or update this information, contact:</a:t>
            </a:r>
            <a:br>
              <a:rPr lang="en-GB" sz="1600" dirty="0"/>
            </a:br>
            <a:r>
              <a:rPr lang="en-GB" sz="1600" dirty="0">
                <a:hlinkClick r:id="rId2"/>
              </a:rPr>
              <a:t>3gppMembership@etsi.org</a:t>
            </a:r>
            <a:r>
              <a:rPr lang="en-GB" sz="1600" dirty="0"/>
              <a:t> </a:t>
            </a:r>
          </a:p>
        </p:txBody>
      </p:sp>
      <p:grpSp>
        <p:nvGrpSpPr>
          <p:cNvPr id="8" name="Group 7">
            <a:extLst>
              <a:ext uri="{FF2B5EF4-FFF2-40B4-BE49-F238E27FC236}">
                <a16:creationId xmlns:a16="http://schemas.microsoft.com/office/drawing/2014/main" id="{46F9D444-0888-4302-B947-4C19D3D339AB}"/>
              </a:ext>
            </a:extLst>
          </p:cNvPr>
          <p:cNvGrpSpPr/>
          <p:nvPr/>
        </p:nvGrpSpPr>
        <p:grpSpPr>
          <a:xfrm>
            <a:off x="5541788" y="1152938"/>
            <a:ext cx="3617843" cy="5337065"/>
            <a:chOff x="2528887" y="542925"/>
            <a:chExt cx="4103956" cy="5772150"/>
          </a:xfrm>
        </p:grpSpPr>
        <p:pic>
          <p:nvPicPr>
            <p:cNvPr id="9" name="Picture 8">
              <a:extLst>
                <a:ext uri="{FF2B5EF4-FFF2-40B4-BE49-F238E27FC236}">
                  <a16:creationId xmlns:a16="http://schemas.microsoft.com/office/drawing/2014/main" id="{8EF41E36-BF2F-474F-8BEB-BE442F621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8887" y="542925"/>
              <a:ext cx="4086225" cy="5772150"/>
            </a:xfrm>
            <a:prstGeom prst="rect">
              <a:avLst/>
            </a:prstGeom>
          </p:spPr>
        </p:pic>
        <p:pic>
          <p:nvPicPr>
            <p:cNvPr id="10" name="Picture 9">
              <a:extLst>
                <a:ext uri="{FF2B5EF4-FFF2-40B4-BE49-F238E27FC236}">
                  <a16:creationId xmlns:a16="http://schemas.microsoft.com/office/drawing/2014/main" id="{F2DA5E01-C0B1-482F-A857-5E7520721DB6}"/>
                </a:ext>
              </a:extLst>
            </p:cNvPr>
            <p:cNvPicPr>
              <a:picLocks noChangeAspect="1"/>
            </p:cNvPicPr>
            <p:nvPr/>
          </p:nvPicPr>
          <p:blipFill>
            <a:blip r:embed="rId4"/>
            <a:stretch>
              <a:fillRect/>
            </a:stretch>
          </p:blipFill>
          <p:spPr>
            <a:xfrm>
              <a:off x="3930847" y="4691269"/>
              <a:ext cx="2390439" cy="238688"/>
            </a:xfrm>
            <a:prstGeom prst="rect">
              <a:avLst/>
            </a:prstGeom>
          </p:spPr>
        </p:pic>
        <p:sp>
          <p:nvSpPr>
            <p:cNvPr id="11" name="TextBox 10">
              <a:extLst>
                <a:ext uri="{FF2B5EF4-FFF2-40B4-BE49-F238E27FC236}">
                  <a16:creationId xmlns:a16="http://schemas.microsoft.com/office/drawing/2014/main" id="{660981FC-BC6D-4C39-A72F-3C0DAE24E8D1}"/>
                </a:ext>
              </a:extLst>
            </p:cNvPr>
            <p:cNvSpPr txBox="1"/>
            <p:nvPr/>
          </p:nvSpPr>
          <p:spPr>
            <a:xfrm>
              <a:off x="3930847" y="4656724"/>
              <a:ext cx="2701996" cy="332867"/>
            </a:xfrm>
            <a:prstGeom prst="rect">
              <a:avLst/>
            </a:prstGeom>
            <a:noFill/>
          </p:spPr>
          <p:txBody>
            <a:bodyPr wrap="square" rtlCol="0">
              <a:spAutoFit/>
            </a:bodyPr>
            <a:lstStyle/>
            <a:p>
              <a:r>
                <a:rPr lang="en-GB" sz="1400" b="1" dirty="0">
                  <a:latin typeface="Times New Roman" panose="02020603050405020304" pitchFamily="18" charset="0"/>
                  <a:cs typeface="Times New Roman" panose="02020603050405020304" pitchFamily="18" charset="0"/>
                </a:rPr>
                <a:t>YOUR COMPANY NEEDS</a:t>
              </a:r>
            </a:p>
          </p:txBody>
        </p:sp>
      </p:grpSp>
      <p:sp>
        <p:nvSpPr>
          <p:cNvPr id="12" name="TextBox 11">
            <a:extLst>
              <a:ext uri="{FF2B5EF4-FFF2-40B4-BE49-F238E27FC236}">
                <a16:creationId xmlns:a16="http://schemas.microsoft.com/office/drawing/2014/main" id="{BAC27D9A-EBA4-45C6-BCB7-3F0358769265}"/>
              </a:ext>
            </a:extLst>
          </p:cNvPr>
          <p:cNvSpPr txBox="1"/>
          <p:nvPr/>
        </p:nvSpPr>
        <p:spPr>
          <a:xfrm rot="19872467">
            <a:off x="-494773" y="2231406"/>
            <a:ext cx="8045959" cy="1200329"/>
          </a:xfrm>
          <a:prstGeom prst="rect">
            <a:avLst/>
          </a:prstGeom>
          <a:noFill/>
        </p:spPr>
        <p:txBody>
          <a:bodyPr wrap="square" rtlCol="0">
            <a:spAutoFit/>
          </a:bodyPr>
          <a:lstStyle/>
          <a:p>
            <a:r>
              <a:rPr lang="en-GB" sz="7200" b="1" dirty="0">
                <a:solidFill>
                  <a:srgbClr val="FF0000"/>
                </a:solidFill>
              </a:rPr>
              <a:t>P O S T P O N E D</a:t>
            </a:r>
          </a:p>
        </p:txBody>
      </p:sp>
      <p:sp>
        <p:nvSpPr>
          <p:cNvPr id="2" name="Speech Bubble: Rectangle with Corners Rounded 1">
            <a:extLst>
              <a:ext uri="{FF2B5EF4-FFF2-40B4-BE49-F238E27FC236}">
                <a16:creationId xmlns:a16="http://schemas.microsoft.com/office/drawing/2014/main" id="{7B5128EC-3232-4C0C-AA5B-BFD17C76F77B}"/>
              </a:ext>
            </a:extLst>
          </p:cNvPr>
          <p:cNvSpPr/>
          <p:nvPr/>
        </p:nvSpPr>
        <p:spPr bwMode="auto">
          <a:xfrm>
            <a:off x="1301380" y="4686181"/>
            <a:ext cx="5521841" cy="1687132"/>
          </a:xfrm>
          <a:prstGeom prst="wedgeRoundRectCallout">
            <a:avLst>
              <a:gd name="adj1" fmla="val 47726"/>
              <a:gd name="adj2" fmla="val -84543"/>
              <a:gd name="adj3" fmla="val 16667"/>
            </a:avLst>
          </a:prstGeom>
          <a:solidFill>
            <a:schemeClr val="accent3">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charset="0"/>
              </a:rPr>
              <a:t>Your company needs you … </a:t>
            </a:r>
            <a:r>
              <a:rPr lang="en-GB" sz="1600" b="1" dirty="0">
                <a:latin typeface="Arial" charset="0"/>
              </a:rPr>
              <a:t>but not yet.</a:t>
            </a:r>
          </a:p>
          <a:p>
            <a:pPr marL="0" marR="0" indent="0" algn="l" defTabSz="914400" rtl="0" eaLnBrk="0" fontAlgn="base" latinLnBrk="0" hangingPunct="0">
              <a:lnSpc>
                <a:spcPct val="100000"/>
              </a:lnSpc>
              <a:spcBef>
                <a:spcPct val="0"/>
              </a:spcBef>
              <a:spcAft>
                <a:spcPct val="0"/>
              </a:spcAft>
              <a:buClrTx/>
              <a:buSzTx/>
              <a:buFontTx/>
              <a:buNone/>
              <a:tabLst/>
            </a:pPr>
            <a:endParaRPr kumimoji="0" lang="en-GB" sz="1600" b="1" i="0" u="none" strike="noStrike" cap="none" normalizeH="0" baseline="0" dirty="0">
              <a:ln>
                <a:noFill/>
              </a:ln>
              <a:solidFill>
                <a:schemeClr val="tx1"/>
              </a:solidFill>
              <a:effectLst/>
              <a:latin typeface="Arial" charset="0"/>
            </a:endParaRPr>
          </a:p>
          <a:p>
            <a:pPr marL="0" marR="0" indent="0" algn="l" defTabSz="914400" rtl="0" eaLnBrk="0" fontAlgn="base" latinLnBrk="0" hangingPunct="0">
              <a:lnSpc>
                <a:spcPct val="100000"/>
              </a:lnSpc>
              <a:spcBef>
                <a:spcPct val="0"/>
              </a:spcBef>
              <a:spcAft>
                <a:spcPct val="0"/>
              </a:spcAft>
              <a:buClrTx/>
              <a:buSzTx/>
              <a:buFontTx/>
              <a:buNone/>
              <a:tabLst/>
            </a:pPr>
            <a:r>
              <a:rPr lang="en-GB" sz="1600" dirty="0">
                <a:latin typeface="Arial" charset="0"/>
              </a:rPr>
              <a:t>Due various delays, we have not been able to conduct sufficient testing on the on-line voting tool to be confident enough to use it at the present TSG round. So, we are still paper-bound this time.</a:t>
            </a:r>
            <a:r>
              <a:rPr lang="en-GB" sz="1600" b="1" dirty="0">
                <a:latin typeface="Arial" charset="0"/>
              </a:rPr>
              <a:t> Sorry!</a:t>
            </a:r>
            <a:endParaRPr kumimoji="0" lang="en-GB" sz="1600" b="1"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473202982"/>
      </p:ext>
    </p:extLst>
  </p:cSld>
  <p:clrMapOvr>
    <a:masterClrMapping/>
  </p:clrMapOvr>
  <p:transition spd="slow">
    <p:cover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6105455" cy="1143000"/>
          </a:xfrm>
          <a:noFill/>
          <a:ln>
            <a:miter lim="800000"/>
            <a:headEnd/>
            <a:tailEnd/>
          </a:ln>
        </p:spPr>
        <p:txBody>
          <a:bodyPr vert="horz" wrap="square" lIns="91440" tIns="45720" rIns="91440" bIns="45720" numCol="1" anchor="t" anchorCtr="0" compatLnSpc="1">
            <a:prstTxWarp prst="textNoShape">
              <a:avLst/>
            </a:prstTxWarp>
          </a:bodyPr>
          <a:lstStyle/>
          <a:p>
            <a:pPr algn="r"/>
            <a:br>
              <a:rPr lang="en-GB" altLang="en-US" dirty="0"/>
            </a:br>
            <a:r>
              <a:rPr lang="en-GB" altLang="en-US" dirty="0"/>
              <a:t>New TS/TR skeleton document</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21</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255587" y="1768474"/>
            <a:ext cx="8649873" cy="44971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Skeleton make-over:</a:t>
            </a:r>
          </a:p>
          <a:p>
            <a:pPr lvl="1">
              <a:defRPr/>
            </a:pPr>
            <a:r>
              <a:rPr lang="en-GB" altLang="en-US" sz="1600" kern="0" dirty="0"/>
              <a:t>Replacement of frames on cover pages replaced by in-line text (so less chance of corruption during editing)</a:t>
            </a:r>
          </a:p>
          <a:p>
            <a:pPr lvl="1">
              <a:defRPr/>
            </a:pPr>
            <a:r>
              <a:rPr lang="en-GB" altLang="en-US" sz="1600" kern="0" dirty="0"/>
              <a:t>Adds </a:t>
            </a:r>
            <a:r>
              <a:rPr lang="en-GB" altLang="en-US" sz="1600" kern="0" dirty="0">
                <a:solidFill>
                  <a:srgbClr val="0070C0"/>
                </a:solidFill>
              </a:rPr>
              <a:t>guidance text</a:t>
            </a:r>
            <a:r>
              <a:rPr lang="en-GB" altLang="en-US" sz="1600" kern="0" dirty="0"/>
              <a:t> on when to use 5G logo</a:t>
            </a:r>
          </a:p>
          <a:p>
            <a:pPr lvl="1">
              <a:defRPr/>
            </a:pPr>
            <a:r>
              <a:rPr lang="en-GB" altLang="en-US" sz="1600" kern="0" dirty="0"/>
              <a:t>Updates list of Release options on page 1</a:t>
            </a:r>
          </a:p>
          <a:p>
            <a:pPr lvl="1">
              <a:defRPr/>
            </a:pPr>
            <a:r>
              <a:rPr lang="en-GB" altLang="en-US" sz="1600" kern="0" dirty="0"/>
              <a:t>Removes defunct keywords frame on page 2</a:t>
            </a:r>
          </a:p>
          <a:p>
            <a:pPr lvl="1">
              <a:defRPr/>
            </a:pPr>
            <a:r>
              <a:rPr lang="en-GB" altLang="en-US" sz="1600" kern="0" dirty="0"/>
              <a:t>Corrects existing and adds additional </a:t>
            </a:r>
            <a:r>
              <a:rPr lang="en-GB" altLang="en-US" sz="1600" kern="0" dirty="0">
                <a:solidFill>
                  <a:srgbClr val="0070C0"/>
                </a:solidFill>
              </a:rPr>
              <a:t>guidance text</a:t>
            </a:r>
          </a:p>
          <a:p>
            <a:pPr lvl="1">
              <a:defRPr/>
            </a:pPr>
            <a:r>
              <a:rPr lang="en-GB" altLang="en-US" sz="1600" kern="0" dirty="0"/>
              <a:t>Permits the option of using manual page headers because of slow processing of automatic headers by Word® 2016</a:t>
            </a:r>
          </a:p>
          <a:p>
            <a:pPr lvl="1">
              <a:defRPr/>
            </a:pPr>
            <a:r>
              <a:rPr lang="en-GB" altLang="en-US" sz="1600" kern="0" dirty="0"/>
              <a:t>Includes the use of modal auxiliary verbs for information in the Foreword</a:t>
            </a:r>
          </a:p>
          <a:p>
            <a:pPr lvl="1">
              <a:defRPr/>
            </a:pPr>
            <a:r>
              <a:rPr lang="en-GB" altLang="en-US" sz="1600" kern="0" dirty="0"/>
              <a:t>Converted to .docx format</a:t>
            </a:r>
          </a:p>
          <a:p>
            <a:pPr lvl="1">
              <a:defRPr/>
            </a:pPr>
            <a:r>
              <a:rPr lang="en-GB" altLang="en-US" sz="1600" kern="0" dirty="0"/>
              <a:t>Can be seen in </a:t>
            </a:r>
            <a:r>
              <a:rPr lang="en-GB" altLang="en-US" sz="1600" kern="0" dirty="0" err="1"/>
              <a:t>TDoc</a:t>
            </a:r>
            <a:r>
              <a:rPr lang="en-GB" altLang="en-US" sz="1600" kern="0" dirty="0"/>
              <a:t> SP-190027</a:t>
            </a:r>
          </a:p>
          <a:p>
            <a:pPr>
              <a:defRPr/>
            </a:pPr>
            <a:r>
              <a:rPr lang="en-GB" altLang="en-US" sz="1800" kern="0" dirty="0"/>
              <a:t>Will come into force immediately after this TSG round</a:t>
            </a:r>
          </a:p>
          <a:p>
            <a:pPr lvl="1">
              <a:defRPr/>
            </a:pPr>
            <a:r>
              <a:rPr lang="en-GB" altLang="en-US" sz="1400" kern="0" dirty="0"/>
              <a:t>Skeleton will be at </a:t>
            </a:r>
            <a:r>
              <a:rPr lang="en-GB" altLang="en-US" sz="1400" kern="0" dirty="0">
                <a:hlinkClick r:id="rId4"/>
              </a:rPr>
              <a:t>https://www.3gpp.org/ftp/Information/All_Templates/</a:t>
            </a:r>
            <a:r>
              <a:rPr lang="en-GB" altLang="en-US" sz="1400" kern="0" dirty="0"/>
              <a:t> .</a:t>
            </a:r>
          </a:p>
        </p:txBody>
      </p:sp>
    </p:spTree>
    <p:extLst>
      <p:ext uri="{BB962C8B-B14F-4D97-AF65-F5344CB8AC3E}">
        <p14:creationId xmlns:p14="http://schemas.microsoft.com/office/powerpoint/2010/main" val="3887407795"/>
      </p:ext>
    </p:extLst>
  </p:cSld>
  <p:clrMapOvr>
    <a:masterClrMapping/>
  </p:clrMapOvr>
  <p:transition spd="slow" advClick="0" advTm="30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55587" y="397230"/>
            <a:ext cx="6105455" cy="1143000"/>
          </a:xfrm>
          <a:noFill/>
          <a:ln>
            <a:miter lim="800000"/>
            <a:headEnd/>
            <a:tailEnd/>
          </a:ln>
        </p:spPr>
        <p:txBody>
          <a:bodyPr vert="horz" wrap="square" lIns="91440" tIns="45720" rIns="91440" bIns="45720" numCol="1" anchor="t" anchorCtr="0" compatLnSpc="1">
            <a:prstTxWarp prst="textNoShape">
              <a:avLst/>
            </a:prstTxWarp>
          </a:bodyPr>
          <a:lstStyle/>
          <a:p>
            <a:pPr algn="r"/>
            <a:br>
              <a:rPr lang="en-GB" altLang="en-US" dirty="0"/>
            </a:br>
            <a:r>
              <a:rPr lang="en-GB" altLang="en-US" dirty="0"/>
              <a:t>Methodology for API code</a:t>
            </a:r>
          </a:p>
        </p:txBody>
      </p:sp>
      <p:sp>
        <p:nvSpPr>
          <p:cNvPr id="5124" name="Slide Number Placeholder 3"/>
          <p:cNvSpPr>
            <a:spLocks noGrp="1"/>
          </p:cNvSpPr>
          <p:nvPr>
            <p:ph type="sldNum" sz="quarter" idx="4294967295"/>
          </p:nvPr>
        </p:nvSpPr>
        <p:spPr bwMode="auto">
          <a:xfrm>
            <a:off x="8581659" y="7155473"/>
            <a:ext cx="395287" cy="222250"/>
          </a:xfrm>
          <a:prstGeom prst="rect">
            <a:avLst/>
          </a:prstGeom>
          <a:noFill/>
          <a:ln>
            <a:miter lim="800000"/>
            <a:headEnd/>
            <a:tailEnd/>
          </a:ln>
        </p:spPr>
        <p:txBody>
          <a:bodyPr/>
          <a:lstStyle/>
          <a:p>
            <a:fld id="{37C06086-7DA9-49AD-9542-2013D3AB3F24}" type="slidenum">
              <a:rPr lang="en-GB" altLang="en-US"/>
              <a:pPr/>
              <a:t>22</a:t>
            </a:fld>
            <a:endParaRPr lang="en-GB" altLang="en-US"/>
          </a:p>
        </p:txBody>
      </p:sp>
      <p:sp>
        <p:nvSpPr>
          <p:cNvPr id="5125" name="Rectangle 7"/>
          <p:cNvSpPr>
            <a:spLocks noChangeArrowheads="1"/>
          </p:cNvSpPr>
          <p:nvPr/>
        </p:nvSpPr>
        <p:spPr bwMode="auto">
          <a:xfrm>
            <a:off x="7160846" y="2186598"/>
            <a:ext cx="9144000" cy="0"/>
          </a:xfrm>
          <a:prstGeom prst="rect">
            <a:avLst/>
          </a:prstGeom>
          <a:solidFill>
            <a:srgbClr val="FFFFFF"/>
          </a:solidFill>
          <a:ln w="9525">
            <a:noFill/>
            <a:miter lim="800000"/>
            <a:headEnd/>
            <a:tailEnd/>
          </a:ln>
          <a:effectLst/>
        </p:spPr>
        <p:txBody>
          <a:bodyPr wrap="none" lIns="0" tIns="0" rIns="0" bIns="0" anchor="ctr">
            <a:spAutoFit/>
          </a:bodyPr>
          <a:lstStyle/>
          <a:p>
            <a:r>
              <a:rPr lang="en-GB" altLang="en-US" sz="900">
                <a:solidFill>
                  <a:srgbClr val="444444"/>
                </a:solidFill>
              </a:rPr>
              <a:t> </a:t>
            </a:r>
            <a:endParaRPr lang="en-GB" altLang="en-US"/>
          </a:p>
        </p:txBody>
      </p:sp>
      <p:sp>
        <p:nvSpPr>
          <p:cNvPr id="17" name="Content Placeholder 2">
            <a:extLst>
              <a:ext uri="{FF2B5EF4-FFF2-40B4-BE49-F238E27FC236}">
                <a16:creationId xmlns:a16="http://schemas.microsoft.com/office/drawing/2014/main" id="{A1621640-B2EF-4A5B-AC7F-A91009F2A41F}"/>
              </a:ext>
            </a:extLst>
          </p:cNvPr>
          <p:cNvSpPr txBox="1">
            <a:spLocks/>
          </p:cNvSpPr>
          <p:nvPr/>
        </p:nvSpPr>
        <p:spPr bwMode="auto">
          <a:xfrm>
            <a:off x="255587" y="2091192"/>
            <a:ext cx="8649873" cy="41744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Tx/>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buFontTx/>
              <a:buBlip>
                <a:blip r:embed="rId3"/>
              </a:buBlip>
              <a:defRPr/>
            </a:pPr>
            <a:r>
              <a:rPr lang="en-GB" altLang="en-US" sz="2000" kern="0" dirty="0"/>
              <a:t>Proposal for unified methodology for handling </a:t>
            </a:r>
            <a:r>
              <a:rPr lang="en-GB" altLang="en-US" sz="2000" kern="0" dirty="0" err="1"/>
              <a:t>OpenAPI</a:t>
            </a:r>
            <a:r>
              <a:rPr lang="en-GB" altLang="en-US" sz="2000" kern="0" dirty="0"/>
              <a:t> code</a:t>
            </a:r>
          </a:p>
          <a:p>
            <a:pPr>
              <a:buBlip>
                <a:blip r:embed="rId3"/>
              </a:buBlip>
              <a:defRPr/>
            </a:pPr>
            <a:r>
              <a:rPr lang="en-GB" altLang="en-US" sz="2000" kern="0" dirty="0"/>
              <a:t>See </a:t>
            </a:r>
            <a:r>
              <a:rPr lang="en-GB" altLang="en-US" sz="2000" kern="0" dirty="0" err="1"/>
              <a:t>TDoc</a:t>
            </a:r>
            <a:r>
              <a:rPr lang="en-GB" altLang="en-US" sz="2000" kern="0" dirty="0"/>
              <a:t> CP-190151 / SP-190054</a:t>
            </a:r>
          </a:p>
          <a:p>
            <a:pPr>
              <a:buBlip>
                <a:blip r:embed="rId3"/>
              </a:buBlip>
              <a:defRPr/>
            </a:pPr>
            <a:r>
              <a:rPr lang="en-GB" altLang="en-US" sz="2000" kern="0" dirty="0"/>
              <a:t>Allows on-line editing, what-iffing, syntax checking, …</a:t>
            </a:r>
          </a:p>
          <a:p>
            <a:pPr>
              <a:buBlip>
                <a:blip r:embed="rId3"/>
              </a:buBlip>
              <a:defRPr/>
            </a:pPr>
            <a:r>
              <a:rPr lang="en-GB" altLang="en-US" sz="2000" kern="0" dirty="0"/>
              <a:t>Could be used for other code attachments:</a:t>
            </a:r>
          </a:p>
          <a:p>
            <a:pPr lvl="1">
              <a:buBlip>
                <a:blip r:embed="rId3"/>
              </a:buBlip>
              <a:defRPr/>
            </a:pPr>
            <a:r>
              <a:rPr lang="en-GB" altLang="en-US" sz="1600" kern="0" dirty="0"/>
              <a:t>C-code for codecs</a:t>
            </a:r>
          </a:p>
          <a:p>
            <a:pPr lvl="1">
              <a:buBlip>
                <a:blip r:embed="rId3"/>
              </a:buBlip>
              <a:defRPr/>
            </a:pPr>
            <a:r>
              <a:rPr lang="en-GB" altLang="en-US" sz="1600" kern="0" dirty="0"/>
              <a:t>XML schemas</a:t>
            </a:r>
          </a:p>
          <a:p>
            <a:pPr lvl="1">
              <a:buBlip>
                <a:blip r:embed="rId3"/>
              </a:buBlip>
              <a:defRPr/>
            </a:pPr>
            <a:r>
              <a:rPr lang="en-GB" altLang="en-US" sz="1600" kern="0" dirty="0"/>
              <a:t>ASN.1</a:t>
            </a:r>
          </a:p>
          <a:p>
            <a:pPr lvl="1">
              <a:buBlip>
                <a:blip r:embed="rId3"/>
              </a:buBlip>
              <a:defRPr/>
            </a:pPr>
            <a:r>
              <a:rPr lang="en-GB" altLang="en-US" sz="1600" kern="0" dirty="0"/>
              <a:t>…</a:t>
            </a:r>
          </a:p>
          <a:p>
            <a:pPr>
              <a:buBlip>
                <a:blip r:embed="rId3"/>
              </a:buBlip>
              <a:defRPr/>
            </a:pPr>
            <a:r>
              <a:rPr lang="en-GB" altLang="en-US" sz="2000" kern="0" dirty="0"/>
              <a:t>Does not derange the </a:t>
            </a:r>
            <a:r>
              <a:rPr lang="en-GB" altLang="en-US" sz="2000" kern="0" dirty="0" err="1"/>
              <a:t>pCR</a:t>
            </a:r>
            <a:r>
              <a:rPr lang="en-GB" altLang="en-US" sz="2000" kern="0" dirty="0"/>
              <a:t> / CR regime</a:t>
            </a:r>
          </a:p>
        </p:txBody>
      </p:sp>
    </p:spTree>
    <p:extLst>
      <p:ext uri="{BB962C8B-B14F-4D97-AF65-F5344CB8AC3E}">
        <p14:creationId xmlns:p14="http://schemas.microsoft.com/office/powerpoint/2010/main" val="473560716"/>
      </p:ext>
    </p:extLst>
  </p:cSld>
  <p:clrMapOvr>
    <a:masterClrMapping/>
  </p:clrMapOvr>
  <p:transition spd="slow" advClick="0" advTm="30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a:cs typeface="+mn-cs"/>
                <a:hlinkClick r:id="rId3"/>
              </a:rPr>
              <a:t>www.3gpp.org</a:t>
            </a:r>
            <a:endParaRPr lang="en-GB" sz="2800" b="1" dirty="0">
              <a:cs typeface="+mn-cs"/>
            </a:endParaRPr>
          </a:p>
          <a:p>
            <a:pPr algn="ctr" eaLnBrk="0" hangingPunct="0">
              <a:defRPr/>
            </a:pPr>
            <a:r>
              <a:rPr lang="en-GB" sz="2800" b="1" dirty="0">
                <a:cs typeface="+mn-cs"/>
                <a:hlinkClick r:id="rId4"/>
              </a:rPr>
              <a:t>portal.3gpp.org</a:t>
            </a:r>
            <a:endParaRPr lang="en-GB" sz="2800" b="1" dirty="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Saurav Arora</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Hakim Mkinsi</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2017-11-02</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a:t>
            </a:r>
            <a:r>
              <a:rPr lang="en-US" sz="800" dirty="0" err="1"/>
              <a:t>Sunell</a:t>
            </a:r>
            <a:endParaRPr lang="en-US" sz="800" dirty="0"/>
          </a:p>
        </p:txBody>
      </p:sp>
    </p:spTree>
    <p:extLst>
      <p:ext uri="{BB962C8B-B14F-4D97-AF65-F5344CB8AC3E}">
        <p14:creationId xmlns:p14="http://schemas.microsoft.com/office/powerpoint/2010/main" val="110800825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(meetings, …)</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90848" y="4485144"/>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89261" y="4604315"/>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7" name="AutoShape 45"/>
          <p:cNvSpPr>
            <a:spLocks noChangeArrowheads="1"/>
          </p:cNvSpPr>
          <p:nvPr/>
        </p:nvSpPr>
        <p:spPr bwMode="auto">
          <a:xfrm>
            <a:off x="4801269" y="4723486"/>
            <a:ext cx="889000"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2015-09-01</a:t>
            </a:r>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Saurav Arora</a:t>
            </a:r>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2016-06-01</a:t>
            </a:r>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6</a:t>
            </a:r>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Kyoungseok Oh</a:t>
            </a:r>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a:t>2019-03-01</a:t>
            </a:r>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Kai-Erik </a:t>
            </a:r>
            <a:r>
              <a:rPr lang="en-US" sz="800" dirty="0" err="1"/>
              <a:t>Sunell</a:t>
            </a:r>
            <a:endParaRPr lang="en-US" sz="800" dirty="0"/>
          </a:p>
        </p:txBody>
      </p:sp>
      <p:sp>
        <p:nvSpPr>
          <p:cNvPr id="2" name="Oval 1">
            <a:extLst>
              <a:ext uri="{FF2B5EF4-FFF2-40B4-BE49-F238E27FC236}">
                <a16:creationId xmlns:a16="http://schemas.microsoft.com/office/drawing/2014/main" id="{959288DC-E513-4FF3-AD93-02A51C881E9A}"/>
              </a:ext>
            </a:extLst>
          </p:cNvPr>
          <p:cNvSpPr/>
          <p:nvPr/>
        </p:nvSpPr>
        <p:spPr bwMode="auto">
          <a:xfrm>
            <a:off x="1031708" y="4333713"/>
            <a:ext cx="1402020" cy="481749"/>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98" name="Oval 97">
            <a:extLst>
              <a:ext uri="{FF2B5EF4-FFF2-40B4-BE49-F238E27FC236}">
                <a16:creationId xmlns:a16="http://schemas.microsoft.com/office/drawing/2014/main" id="{335A985B-3E5A-46AB-94CA-94353E739D8C}"/>
              </a:ext>
            </a:extLst>
          </p:cNvPr>
          <p:cNvSpPr/>
          <p:nvPr/>
        </p:nvSpPr>
        <p:spPr bwMode="auto">
          <a:xfrm>
            <a:off x="4682578" y="4345829"/>
            <a:ext cx="993444" cy="597285"/>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89492559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468940" y="1933151"/>
            <a:ext cx="8675060" cy="464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a:t>At the end of 2019, </a:t>
            </a:r>
            <a:r>
              <a:rPr lang="en-GB" sz="1800" b="1" dirty="0"/>
              <a:t>Paolo Usai </a:t>
            </a:r>
            <a:r>
              <a:rPr lang="en-GB" sz="1600" dirty="0"/>
              <a:t>(SA4 and RAN6, previously GERAN &amp; GERAN1) will retire (for the 4</a:t>
            </a:r>
            <a:r>
              <a:rPr lang="en-GB" sz="1600" baseline="30000" dirty="0"/>
              <a:t>th</a:t>
            </a:r>
            <a:r>
              <a:rPr lang="en-GB" sz="1600" dirty="0"/>
              <a:t> time) having supported 3GPP groups from the start, and ETSI TC SMG groups (via STF12) for some years before that.</a:t>
            </a:r>
          </a:p>
          <a:p>
            <a:pPr>
              <a:spcBef>
                <a:spcPct val="50000"/>
              </a:spcBef>
            </a:pPr>
            <a:r>
              <a:rPr lang="en-GB" sz="1600" dirty="0"/>
              <a:t>At the end of 2019, </a:t>
            </a:r>
            <a:r>
              <a:rPr lang="en-GB" sz="1800" b="1" dirty="0"/>
              <a:t>Kyoungseok Oh </a:t>
            </a:r>
            <a:r>
              <a:rPr lang="en-GB" sz="1600" dirty="0"/>
              <a:t>will return to TTA after three years of secondment to MCC supporting RAN4. </a:t>
            </a:r>
          </a:p>
          <a:p>
            <a:pPr>
              <a:spcBef>
                <a:spcPct val="50000"/>
              </a:spcBef>
            </a:pPr>
            <a:r>
              <a:rPr lang="en-GB" sz="1600" dirty="0"/>
              <a:t>TTA will offer a new</a:t>
            </a:r>
            <a:r>
              <a:rPr lang="en-GB" sz="1600" b="1" dirty="0"/>
              <a:t> secondee </a:t>
            </a:r>
            <a:r>
              <a:rPr lang="en-GB" sz="1600" dirty="0"/>
              <a:t>from 2020.</a:t>
            </a:r>
          </a:p>
          <a:p>
            <a:pPr>
              <a:spcBef>
                <a:spcPct val="50000"/>
              </a:spcBef>
            </a:pPr>
            <a:r>
              <a:rPr lang="en-GB" sz="1600" dirty="0"/>
              <a:t>Some time in 2019, </a:t>
            </a:r>
            <a:r>
              <a:rPr lang="en-GB" sz="1800" b="1" dirty="0"/>
              <a:t>Saurav Arora </a:t>
            </a:r>
            <a:r>
              <a:rPr lang="en-GB" sz="1600" dirty="0"/>
              <a:t>(after supporting CT3 for four years) will move to a different department in the ETSI Secretariat, and will concentrate on organizing </a:t>
            </a:r>
            <a:r>
              <a:rPr lang="en-GB" sz="1600" dirty="0" err="1"/>
              <a:t>Plugtests</a:t>
            </a:r>
            <a:r>
              <a:rPr lang="en-GB" sz="1600" baseline="30000" dirty="0"/>
              <a:t>®</a:t>
            </a:r>
            <a:r>
              <a:rPr lang="en-GB" sz="1600" dirty="0"/>
              <a:t> events – something he has already been doing in his “spare” time.</a:t>
            </a:r>
          </a:p>
          <a:p>
            <a:pPr>
              <a:spcBef>
                <a:spcPct val="50000"/>
              </a:spcBef>
            </a:pPr>
            <a:r>
              <a:rPr lang="en-GB" sz="1600" dirty="0"/>
              <a:t>To replace Saurav, we anticipate the arrival of the first </a:t>
            </a:r>
            <a:r>
              <a:rPr lang="en-GB" sz="1600" b="1" dirty="0"/>
              <a:t>secondee</a:t>
            </a:r>
            <a:r>
              <a:rPr lang="en-GB" sz="1600" dirty="0"/>
              <a:t> from CCSA.</a:t>
            </a:r>
          </a:p>
          <a:p>
            <a:pPr>
              <a:spcBef>
                <a:spcPct val="50000"/>
              </a:spcBef>
            </a:pPr>
            <a:r>
              <a:rPr lang="en-GB" sz="1600" dirty="0"/>
              <a:t>At the start of 2020, we also anticipate the arrival of the first </a:t>
            </a:r>
            <a:r>
              <a:rPr lang="en-GB" sz="1600" b="1" dirty="0"/>
              <a:t>secondee</a:t>
            </a:r>
            <a:r>
              <a:rPr lang="en-GB" sz="1600" dirty="0"/>
              <a:t> from TSDSI.</a:t>
            </a:r>
          </a:p>
          <a:p>
            <a:pPr>
              <a:spcBef>
                <a:spcPct val="50000"/>
              </a:spcBef>
            </a:pPr>
            <a:r>
              <a:rPr lang="en-GB" sz="1600" dirty="0"/>
              <a:t>All this excitement will result in some reshuffle of support personnel. Watch this space!</a:t>
            </a:r>
          </a:p>
          <a:p>
            <a:pPr>
              <a:spcBef>
                <a:spcPct val="50000"/>
              </a:spcBef>
            </a:pPr>
            <a:endParaRPr lang="en-GB" sz="1600" dirty="0"/>
          </a:p>
          <a:p>
            <a:pPr>
              <a:spcBef>
                <a:spcPct val="50000"/>
              </a:spcBef>
            </a:pPr>
            <a:endParaRPr lang="en-GB" sz="1600" dirty="0"/>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t>Changes of personnel</a:t>
            </a:r>
            <a:endParaRPr lang="en-GB" dirty="0"/>
          </a:p>
        </p:txBody>
      </p:sp>
      <p:sp>
        <p:nvSpPr>
          <p:cNvPr id="8" name="TextBox 7">
            <a:extLst>
              <a:ext uri="{FF2B5EF4-FFF2-40B4-BE49-F238E27FC236}">
                <a16:creationId xmlns:a16="http://schemas.microsoft.com/office/drawing/2014/main" id="{2629900F-DE7F-4939-8E13-85E6BE9E56AA}"/>
              </a:ext>
            </a:extLst>
          </p:cNvPr>
          <p:cNvSpPr txBox="1"/>
          <p:nvPr/>
        </p:nvSpPr>
        <p:spPr>
          <a:xfrm rot="19926098">
            <a:off x="95416" y="902867"/>
            <a:ext cx="1550504" cy="523220"/>
          </a:xfrm>
          <a:prstGeom prst="rect">
            <a:avLst/>
          </a:prstGeom>
          <a:noFill/>
        </p:spPr>
        <p:txBody>
          <a:bodyPr wrap="square" rtlCol="0">
            <a:spAutoFit/>
          </a:bodyPr>
          <a:lstStyle/>
          <a:p>
            <a:pPr algn="ctr"/>
            <a:r>
              <a:rPr lang="en-GB" sz="2800" b="1" dirty="0">
                <a:highlight>
                  <a:srgbClr val="FFFF00"/>
                </a:highlight>
              </a:rPr>
              <a:t>Future</a:t>
            </a:r>
          </a:p>
        </p:txBody>
      </p:sp>
      <p:grpSp>
        <p:nvGrpSpPr>
          <p:cNvPr id="12" name="Group 11">
            <a:extLst>
              <a:ext uri="{FF2B5EF4-FFF2-40B4-BE49-F238E27FC236}">
                <a16:creationId xmlns:a16="http://schemas.microsoft.com/office/drawing/2014/main" id="{E88DC78E-9CE2-46A4-ABEE-AE8C26332DC1}"/>
              </a:ext>
            </a:extLst>
          </p:cNvPr>
          <p:cNvGrpSpPr/>
          <p:nvPr/>
        </p:nvGrpSpPr>
        <p:grpSpPr>
          <a:xfrm>
            <a:off x="675860" y="1485616"/>
            <a:ext cx="278109" cy="462454"/>
            <a:chOff x="1550504" y="5072932"/>
            <a:chExt cx="254442" cy="492982"/>
          </a:xfrm>
        </p:grpSpPr>
        <p:cxnSp>
          <p:nvCxnSpPr>
            <p:cNvPr id="10" name="Straight Connector 9">
              <a:extLst>
                <a:ext uri="{FF2B5EF4-FFF2-40B4-BE49-F238E27FC236}">
                  <a16:creationId xmlns:a16="http://schemas.microsoft.com/office/drawing/2014/main" id="{9A0FC6EA-889F-4A7F-8B86-468EB10CD540}"/>
                </a:ext>
              </a:extLst>
            </p:cNvPr>
            <p:cNvCxnSpPr/>
            <p:nvPr/>
          </p:nvCxnSpPr>
          <p:spPr bwMode="auto">
            <a:xfrm flipH="1">
              <a:off x="1550504" y="5072932"/>
              <a:ext cx="190832" cy="47707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99CAE28B-7F6E-4660-AF5B-E641700814CF}"/>
                </a:ext>
              </a:extLst>
            </p:cNvPr>
            <p:cNvCxnSpPr>
              <a:cxnSpLocks/>
            </p:cNvCxnSpPr>
            <p:nvPr/>
          </p:nvCxnSpPr>
          <p:spPr bwMode="auto">
            <a:xfrm>
              <a:off x="1637969" y="5311471"/>
              <a:ext cx="166977" cy="254443"/>
            </a:xfrm>
            <a:prstGeom prst="line">
              <a:avLst/>
            </a:prstGeom>
            <a:solidFill>
              <a:schemeClr val="accent1"/>
            </a:solidFill>
            <a:ln w="3810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4149661118"/>
      </p:ext>
    </p:extLst>
  </p:cSld>
  <p:clrMapOvr>
    <a:masterClrMapping/>
  </p:clrMapOvr>
  <p:transition spd="slow">
    <p:cover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18 if you are not moved by statistics.</a:t>
            </a: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a:t>If your experiment needs a statistician, you need a better experiment.</a:t>
            </a:r>
          </a:p>
          <a:p>
            <a:r>
              <a:rPr lang="en-GB" i="1" dirty="0"/>
              <a:t> - Ernest Rutherford</a:t>
            </a:r>
          </a:p>
        </p:txBody>
      </p:sp>
    </p:spTree>
  </p:cSld>
  <p:clrMapOvr>
    <a:masterClrMapping/>
  </p:clrMapOvr>
  <p:transition spd="slow">
    <p:cover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5433D2-EC5E-483A-8F33-8871EFF7BD9A}"/>
              </a:ext>
            </a:extLst>
          </p:cNvPr>
          <p:cNvPicPr>
            <a:picLocks noChangeAspect="1"/>
          </p:cNvPicPr>
          <p:nvPr/>
        </p:nvPicPr>
        <p:blipFill>
          <a:blip r:embed="rId2"/>
          <a:stretch>
            <a:fillRect/>
          </a:stretch>
        </p:blipFill>
        <p:spPr>
          <a:xfrm>
            <a:off x="1370771" y="1210966"/>
            <a:ext cx="6402457" cy="2543100"/>
          </a:xfrm>
          <a:prstGeom prst="rect">
            <a:avLst/>
          </a:prstGeom>
        </p:spPr>
      </p:pic>
      <p:pic>
        <p:nvPicPr>
          <p:cNvPr id="4" name="Picture 3">
            <a:extLst>
              <a:ext uri="{FF2B5EF4-FFF2-40B4-BE49-F238E27FC236}">
                <a16:creationId xmlns:a16="http://schemas.microsoft.com/office/drawing/2014/main" id="{7B6D1495-DDFF-488A-BE88-72811C47AB10}"/>
              </a:ext>
            </a:extLst>
          </p:cNvPr>
          <p:cNvPicPr>
            <a:picLocks noChangeAspect="1"/>
          </p:cNvPicPr>
          <p:nvPr/>
        </p:nvPicPr>
        <p:blipFill>
          <a:blip r:embed="rId3"/>
          <a:stretch>
            <a:fillRect/>
          </a:stretch>
        </p:blipFill>
        <p:spPr>
          <a:xfrm>
            <a:off x="1368889" y="3754066"/>
            <a:ext cx="6410134" cy="2548867"/>
          </a:xfrm>
          <a:prstGeom prst="rect">
            <a:avLst/>
          </a:prstGeom>
        </p:spPr>
      </p:pic>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6F0A0E-DB3B-4330-A223-4981C3101AE6}"/>
              </a:ext>
            </a:extLst>
          </p:cNvPr>
          <p:cNvPicPr>
            <a:picLocks noChangeAspect="1"/>
          </p:cNvPicPr>
          <p:nvPr/>
        </p:nvPicPr>
        <p:blipFill>
          <a:blip r:embed="rId2"/>
          <a:stretch>
            <a:fillRect/>
          </a:stretch>
        </p:blipFill>
        <p:spPr>
          <a:xfrm>
            <a:off x="4139191" y="3895561"/>
            <a:ext cx="5004809" cy="2359617"/>
          </a:xfrm>
          <a:prstGeom prst="rect">
            <a:avLst/>
          </a:prstGeom>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2" name="Picture 1">
            <a:extLst>
              <a:ext uri="{FF2B5EF4-FFF2-40B4-BE49-F238E27FC236}">
                <a16:creationId xmlns:a16="http://schemas.microsoft.com/office/drawing/2014/main" id="{622EC872-3D82-43A4-B4EA-BA22315BC2D5}"/>
              </a:ext>
            </a:extLst>
          </p:cNvPr>
          <p:cNvPicPr>
            <a:picLocks noChangeAspect="1"/>
          </p:cNvPicPr>
          <p:nvPr/>
        </p:nvPicPr>
        <p:blipFill>
          <a:blip r:embed="rId5"/>
          <a:stretch>
            <a:fillRect/>
          </a:stretch>
        </p:blipFill>
        <p:spPr>
          <a:xfrm>
            <a:off x="6835898" y="1248148"/>
            <a:ext cx="2309828" cy="2826547"/>
          </a:xfrm>
          <a:prstGeom prst="rect">
            <a:avLst/>
          </a:prstGeom>
        </p:spPr>
      </p:pic>
      <p:pic>
        <p:nvPicPr>
          <p:cNvPr id="7" name="Picture 6">
            <a:extLst>
              <a:ext uri="{FF2B5EF4-FFF2-40B4-BE49-F238E27FC236}">
                <a16:creationId xmlns:a16="http://schemas.microsoft.com/office/drawing/2014/main" id="{67D4358D-0C78-4E65-984D-3325D3311C42}"/>
              </a:ext>
            </a:extLst>
          </p:cNvPr>
          <p:cNvPicPr>
            <a:picLocks noChangeAspect="1"/>
          </p:cNvPicPr>
          <p:nvPr/>
        </p:nvPicPr>
        <p:blipFill>
          <a:blip r:embed="rId6"/>
          <a:stretch>
            <a:fillRect/>
          </a:stretch>
        </p:blipFill>
        <p:spPr>
          <a:xfrm>
            <a:off x="4127339" y="1248148"/>
            <a:ext cx="2713612" cy="2700927"/>
          </a:xfrm>
          <a:prstGeom prst="rect">
            <a:avLst/>
          </a:prstGeom>
        </p:spPr>
      </p:pic>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EA90D8-5E26-4911-BB20-25F67455CDF6}"/>
              </a:ext>
            </a:extLst>
          </p:cNvPr>
          <p:cNvPicPr>
            <a:picLocks noChangeAspect="1"/>
          </p:cNvPicPr>
          <p:nvPr/>
        </p:nvPicPr>
        <p:blipFill>
          <a:blip r:embed="rId2"/>
          <a:stretch>
            <a:fillRect/>
          </a:stretch>
        </p:blipFill>
        <p:spPr>
          <a:xfrm>
            <a:off x="4363026" y="1816820"/>
            <a:ext cx="4780974" cy="3281808"/>
          </a:xfrm>
          <a:prstGeom prst="rect">
            <a:avLst/>
          </a:prstGeom>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893006" y="4514491"/>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415 </a:t>
            </a:r>
            <a:r>
              <a:rPr lang="en-US" sz="2400" i="1" dirty="0">
                <a:solidFill>
                  <a:srgbClr val="969696"/>
                </a:solidFill>
              </a:rPr>
              <a:t>(403)</a:t>
            </a:r>
          </a:p>
        </p:txBody>
      </p:sp>
      <p:sp>
        <p:nvSpPr>
          <p:cNvPr id="18437" name="Text Box 5"/>
          <p:cNvSpPr txBox="1">
            <a:spLocks noChangeArrowheads="1"/>
          </p:cNvSpPr>
          <p:nvPr/>
        </p:nvSpPr>
        <p:spPr bwMode="auto">
          <a:xfrm>
            <a:off x="2453236" y="3628355"/>
            <a:ext cx="3294062"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48 </a:t>
            </a:r>
            <a:r>
              <a:rPr lang="en-US" sz="2400" i="1" dirty="0">
                <a:solidFill>
                  <a:srgbClr val="969696"/>
                </a:solidFill>
              </a:rPr>
              <a:t>(48)</a:t>
            </a:r>
          </a:p>
        </p:txBody>
      </p:sp>
      <p:sp>
        <p:nvSpPr>
          <p:cNvPr id="18438" name="Text Box 6"/>
          <p:cNvSpPr txBox="1">
            <a:spLocks noChangeArrowheads="1"/>
          </p:cNvSpPr>
          <p:nvPr/>
        </p:nvSpPr>
        <p:spPr bwMode="auto">
          <a:xfrm>
            <a:off x="2453236" y="2640013"/>
            <a:ext cx="3298825" cy="45720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183 </a:t>
            </a:r>
            <a:r>
              <a:rPr lang="en-US" sz="2400" i="1" dirty="0">
                <a:solidFill>
                  <a:srgbClr val="969696"/>
                </a:solidFill>
              </a:rPr>
              <a:t>(181)</a:t>
            </a: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dirty="0">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646 </a:t>
            </a:r>
            <a:r>
              <a:rPr lang="en-US" sz="2400" i="1" dirty="0">
                <a:solidFill>
                  <a:srgbClr val="969696"/>
                </a:solidFill>
              </a:rPr>
              <a:t>(632)</a:t>
            </a: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24   </a:t>
            </a:r>
            <a:r>
              <a:rPr lang="en-US" sz="2400" i="1" dirty="0">
                <a:solidFill>
                  <a:srgbClr val="969696"/>
                </a:solidFill>
              </a:rPr>
              <a:t>(33)</a:t>
            </a:r>
          </a:p>
        </p:txBody>
      </p:sp>
    </p:spTree>
  </p:cSld>
  <p:clrMapOvr>
    <a:masterClrMapping/>
  </p:clrMapOvr>
  <p:transition spd="slow">
    <p:cove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38577</TotalTime>
  <Words>1373</Words>
  <Application>Microsoft Office PowerPoint</Application>
  <PresentationFormat>On-screen Show (4:3)</PresentationFormat>
  <Paragraphs>281</Paragraphs>
  <Slides>23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Arial </vt:lpstr>
      <vt:lpstr>Calibri</vt:lpstr>
      <vt:lpstr>Times New Roman</vt:lpstr>
      <vt:lpstr>Office Theme</vt:lpstr>
      <vt:lpstr>    Support Team Report    </vt:lpstr>
      <vt:lpstr>Changes of personnel</vt:lpstr>
      <vt:lpstr>PowerPoint Presentation</vt:lpstr>
      <vt:lpstr>PowerPoint Presentation</vt:lpstr>
      <vt:lpstr>Changes of personnel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Marketing matters (1)</vt:lpstr>
      <vt:lpstr> Marketing matters (2)</vt:lpstr>
      <vt:lpstr>Voting, voting, voting</vt:lpstr>
      <vt:lpstr> New TS/TR skeleton document</vt:lpstr>
      <vt:lpstr> Methodology for API code</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2018  All rights reserved</dc:description>
  <cp:lastModifiedBy>John M Meredith</cp:lastModifiedBy>
  <cp:revision>1505</cp:revision>
  <dcterms:created xsi:type="dcterms:W3CDTF">2008-08-30T09:32:10Z</dcterms:created>
  <dcterms:modified xsi:type="dcterms:W3CDTF">2019-03-12T15:27:00Z</dcterms:modified>
</cp:coreProperties>
</file>