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4"/>
  </p:notesMasterIdLst>
  <p:handoutMasterIdLst>
    <p:handoutMasterId r:id="rId55"/>
  </p:handoutMasterIdLst>
  <p:sldIdLst>
    <p:sldId id="303" r:id="rId2"/>
    <p:sldId id="708" r:id="rId3"/>
    <p:sldId id="709" r:id="rId4"/>
    <p:sldId id="710" r:id="rId5"/>
    <p:sldId id="711" r:id="rId6"/>
    <p:sldId id="712" r:id="rId7"/>
    <p:sldId id="777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23" r:id="rId18"/>
    <p:sldId id="735" r:id="rId19"/>
    <p:sldId id="732" r:id="rId20"/>
    <p:sldId id="776" r:id="rId21"/>
    <p:sldId id="734" r:id="rId22"/>
    <p:sldId id="775" r:id="rId23"/>
    <p:sldId id="774" r:id="rId24"/>
    <p:sldId id="770" r:id="rId25"/>
    <p:sldId id="772" r:id="rId26"/>
    <p:sldId id="757" r:id="rId27"/>
    <p:sldId id="765" r:id="rId28"/>
    <p:sldId id="766" r:id="rId29"/>
    <p:sldId id="758" r:id="rId30"/>
    <p:sldId id="759" r:id="rId31"/>
    <p:sldId id="760" r:id="rId32"/>
    <p:sldId id="767" r:id="rId33"/>
    <p:sldId id="769" r:id="rId34"/>
    <p:sldId id="736" r:id="rId35"/>
    <p:sldId id="773" r:id="rId36"/>
    <p:sldId id="754" r:id="rId37"/>
    <p:sldId id="755" r:id="rId38"/>
    <p:sldId id="761" r:id="rId39"/>
    <p:sldId id="762" r:id="rId40"/>
    <p:sldId id="738" r:id="rId41"/>
    <p:sldId id="739" r:id="rId42"/>
    <p:sldId id="740" r:id="rId43"/>
    <p:sldId id="74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  <p:sldId id="764" r:id="rId5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C6D254"/>
    <a:srgbClr val="B1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5" d="100"/>
          <a:sy n="75" d="100"/>
        </p:scale>
        <p:origin x="12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box\planning\Copy%20of%20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Copy%20of%20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00900025.CHINA\AppData\Local\Microsoft\Windows\Temporary%20Internet%20Files\Content.Outlook\DZS32HDF\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Sheet1!$B$2:$AX$2</c:f>
              <c:strCache>
                <c:ptCount val="49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</c:strCache>
            </c:strRef>
          </c:cat>
          <c:val>
            <c:numRef>
              <c:f>Sheet1!$B$3:$AX$3</c:f>
              <c:numCache>
                <c:formatCode>General</c:formatCode>
                <c:ptCount val="49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41187952"/>
        <c:axId val="241181792"/>
      </c:lineChart>
      <c:catAx>
        <c:axId val="24118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1181792"/>
        <c:crosses val="autoZero"/>
        <c:auto val="1"/>
        <c:lblAlgn val="ctr"/>
        <c:lblOffset val="100"/>
        <c:noMultiLvlLbl val="0"/>
      </c:catAx>
      <c:valAx>
        <c:axId val="241181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11879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872985158472759E-2"/>
          <c:y val="1.8619087811304235E-2"/>
          <c:w val="0.94766405714449353"/>
          <c:h val="0.829612936600854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Sheet1!$BW$5:$CL$5</c:f>
              <c:strCache>
                <c:ptCount val="16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</c:strCache>
            </c:strRef>
          </c:cat>
          <c:val>
            <c:numRef>
              <c:f>Sheet1!$BW$15:$CL$15</c:f>
              <c:numCache>
                <c:formatCode>General</c:formatCode>
                <c:ptCount val="16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 formatCode="0.00">
                  <c:v>1.5</c:v>
                </c:pt>
                <c:pt idx="13" formatCode="0.00">
                  <c:v>1.2</c:v>
                </c:pt>
                <c:pt idx="14" formatCode="0.00">
                  <c:v>3</c:v>
                </c:pt>
                <c:pt idx="15" formatCode="0.00">
                  <c:v>1.5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B1D254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Sheet1!$BW$5:$CL$5</c:f>
              <c:strCache>
                <c:ptCount val="16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</c:strCache>
            </c:strRef>
          </c:cat>
          <c:val>
            <c:numRef>
              <c:f>Sheet1!$BW$16:$CL$16</c:f>
              <c:numCache>
                <c:formatCode>General</c:formatCode>
                <c:ptCount val="16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 formatCode="0.00">
                  <c:v>15</c:v>
                </c:pt>
                <c:pt idx="13" formatCode="0.00">
                  <c:v>15</c:v>
                </c:pt>
                <c:pt idx="14" formatCode="0.00">
                  <c:v>13.7</c:v>
                </c:pt>
                <c:pt idx="15" formatCode="0.00">
                  <c:v>11.5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Sheet1!$BW$5:$CL$5</c:f>
              <c:strCache>
                <c:ptCount val="16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studies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Sheet1!$BW$5:$CL$5</c:f>
              <c:strCache>
                <c:ptCount val="16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</c:strCache>
            </c:strRef>
          </c:cat>
          <c:val>
            <c:numRef>
              <c:f>Sheet1!$BW$17:$CL$17</c:f>
              <c:numCache>
                <c:formatCode>General</c:formatCode>
                <c:ptCount val="16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 formatCode="0.00">
                  <c:v>26.4</c:v>
                </c:pt>
                <c:pt idx="13" formatCode="0.00">
                  <c:v>28.6</c:v>
                </c:pt>
                <c:pt idx="14" formatCode="0.00">
                  <c:v>31.2</c:v>
                </c:pt>
                <c:pt idx="15" formatCode="0.00">
                  <c:v>34.9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Sheet1!$BW$5:$CL$5</c:f>
              <c:strCache>
                <c:ptCount val="16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43118000"/>
        <c:axId val="243118560"/>
      </c:barChart>
      <c:catAx>
        <c:axId val="243118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43118560"/>
        <c:crosses val="autoZero"/>
        <c:auto val="1"/>
        <c:lblAlgn val="ctr"/>
        <c:lblOffset val="100"/>
        <c:noMultiLvlLbl val="0"/>
      </c:catAx>
      <c:valAx>
        <c:axId val="24311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4311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1249280940948654E-2"/>
          <c:y val="7.6930224131985692E-2"/>
          <c:w val="0.7640128040185179"/>
          <c:h val="4.39456290899009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Sheet1!$R$1:$BV$1</c:f>
              <c:strCache>
                <c:ptCount val="57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</c:strCache>
            </c:strRef>
          </c:cat>
          <c:val>
            <c:numRef>
              <c:f>Sheet1!$R$2:$BV$2</c:f>
              <c:numCache>
                <c:formatCode>0</c:formatCode>
                <c:ptCount val="57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  <c:pt idx="55" formatCode="General">
                  <c:v>427</c:v>
                </c:pt>
                <c:pt idx="56" formatCode="General">
                  <c:v>503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Sheet1!$R$1:$BV$1</c:f>
              <c:strCache>
                <c:ptCount val="57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</c:strCache>
            </c:strRef>
          </c:cat>
          <c:val>
            <c:numRef>
              <c:f>Sheet1!$R$3:$BV$3</c:f>
              <c:numCache>
                <c:formatCode>0</c:formatCode>
                <c:ptCount val="57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  <c:pt idx="55" formatCode="General">
                  <c:v>188</c:v>
                </c:pt>
                <c:pt idx="56" formatCode="General">
                  <c:v>160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Sheet1!$R$1:$BV$1</c:f>
              <c:strCache>
                <c:ptCount val="57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</c:strCache>
            </c:strRef>
          </c:cat>
          <c:val>
            <c:numRef>
              <c:f>Sheet1!$R$4:$BV$4</c:f>
              <c:numCache>
                <c:formatCode>0</c:formatCode>
                <c:ptCount val="57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  <c:pt idx="55" formatCode="General">
                  <c:v>132</c:v>
                </c:pt>
                <c:pt idx="56" formatCode="General">
                  <c:v>158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3121920"/>
        <c:axId val="243122480"/>
      </c:barChart>
      <c:catAx>
        <c:axId val="243121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243122480"/>
        <c:crosses val="autoZero"/>
        <c:auto val="1"/>
        <c:lblAlgn val="ctr"/>
        <c:lblOffset val="100"/>
        <c:noMultiLvlLbl val="0"/>
      </c:catAx>
      <c:valAx>
        <c:axId val="2431224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243121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00262911106215"/>
          <c:y val="4.4558462960556398E-2"/>
          <c:w val="0.62188897863379344"/>
          <c:h val="0.24469118074357363"/>
        </c:manualLayout>
      </c:layout>
      <c:overlay val="0"/>
      <c:txPr>
        <a:bodyPr/>
        <a:lstStyle/>
        <a:p>
          <a:pPr>
            <a:defRPr sz="157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Sheet1!$P$6:$BO$6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Sheet1!$P$7:$BQ$7</c:f>
              <c:numCache>
                <c:formatCode>0</c:formatCode>
                <c:ptCount val="5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3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Sheet1!$P$8:$BU$8</c:f>
              <c:numCache>
                <c:formatCode>General</c:formatCode>
                <c:ptCount val="58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  <c:pt idx="52">
                  <c:v>7</c:v>
                </c:pt>
                <c:pt idx="53">
                  <c:v>2</c:v>
                </c:pt>
                <c:pt idx="54">
                  <c:v>1</c:v>
                </c:pt>
                <c:pt idx="55">
                  <c:v>2</c:v>
                </c:pt>
                <c:pt idx="56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Sheet1!$P$9:$BU$9</c:f>
              <c:numCache>
                <c:formatCode>General</c:formatCode>
                <c:ptCount val="58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Sheet1!$P$10:$BU$10</c:f>
              <c:numCache>
                <c:formatCode>General</c:formatCode>
                <c:ptCount val="58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  <c:pt idx="52">
                  <c:v>201</c:v>
                </c:pt>
                <c:pt idx="53">
                  <c:v>213</c:v>
                </c:pt>
                <c:pt idx="54">
                  <c:v>119</c:v>
                </c:pt>
                <c:pt idx="55">
                  <c:v>159</c:v>
                </c:pt>
                <c:pt idx="56">
                  <c:v>100</c:v>
                </c:pt>
                <c:pt idx="57">
                  <c:v>102</c:v>
                </c:pt>
              </c:numCache>
            </c:numRef>
          </c:val>
        </c:ser>
        <c:ser>
          <c:idx val="7"/>
          <c:order val="7"/>
          <c:tx>
            <c:strRef>
              <c:f>Sheet1!$A$11</c:f>
              <c:strCache>
                <c:ptCount val="1"/>
                <c:pt idx="0">
                  <c:v>r16 CR</c:v>
                </c:pt>
              </c:strCache>
            </c:strRef>
          </c:tx>
          <c:invertIfNegative val="0"/>
          <c:cat>
            <c:strRef>
              <c:f>Sheet1!$P$1:$BU$1</c:f>
              <c:strCache>
                <c:ptCount val="58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</c:strCache>
            </c:strRef>
          </c:cat>
          <c:val>
            <c:numRef>
              <c:f>Sheet1!$P$11:$BU$11</c:f>
              <c:numCache>
                <c:formatCode>General</c:formatCode>
                <c:ptCount val="58"/>
                <c:pt idx="55">
                  <c:v>2</c:v>
                </c:pt>
                <c:pt idx="57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3991408"/>
        <c:axId val="243991968"/>
        <c:axId val="0"/>
      </c:bar3DChart>
      <c:catAx>
        <c:axId val="243991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de-DE"/>
          </a:p>
        </c:txPr>
        <c:crossAx val="243991968"/>
        <c:crosses val="autoZero"/>
        <c:auto val="1"/>
        <c:lblAlgn val="ctr"/>
        <c:lblOffset val="100"/>
        <c:noMultiLvlLbl val="0"/>
      </c:catAx>
      <c:valAx>
        <c:axId val="24399196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43991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378749050623475"/>
          <c:y val="0.25896241397135916"/>
          <c:w val="0.62859491397289302"/>
          <c:h val="0.20245879457000671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12/7/2018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12/7/2018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303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43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#82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Sorrento, Italy, 12-14 December 2018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SP-181078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SA#82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Sorrento</a:t>
            </a:r>
            <a:r>
              <a:rPr lang="en-GB" altLang="de-DE" sz="1200" dirty="0" smtClean="0">
                <a:solidFill>
                  <a:schemeClr val="bg1"/>
                </a:solidFill>
              </a:rPr>
              <a:t>, Italy, Dec 12-14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2018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Frank Mademann, SA2 Chairman (</a:t>
            </a:r>
            <a:r>
              <a:rPr lang="fr-FR" altLang="de-DE" sz="2400" dirty="0" err="1" smtClean="0">
                <a:latin typeface="Arial" panose="020B0604020202020204" pitchFamily="34" charset="0"/>
              </a:rPr>
              <a:t>Huawei</a:t>
            </a:r>
            <a:r>
              <a:rPr lang="fr-FR" altLang="de-DE" sz="2400" dirty="0" smtClean="0">
                <a:latin typeface="Arial" panose="020B0604020202020204" pitchFamily="34" charset="0"/>
              </a:rPr>
              <a:t>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dirty="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SA#82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2308180" y="6008686"/>
            <a:ext cx="1282866" cy="3176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575747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071951" y="6002333"/>
            <a:ext cx="1130679" cy="635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249904" y="6002332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042843" y="6002333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3700830" y="6015038"/>
            <a:ext cx="1571438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>
            <a:off x="5379089" y="6011466"/>
            <a:ext cx="1131670" cy="7369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526270" y="6002333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 flipV="1">
            <a:off x="6617580" y="6015038"/>
            <a:ext cx="1096947" cy="2856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6723140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7821348" y="6015038"/>
            <a:ext cx="1132499" cy="0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7930289" y="6002333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478352"/>
              </p:ext>
            </p:extLst>
          </p:nvPr>
        </p:nvGraphicFramePr>
        <p:xfrm>
          <a:off x="298450" y="1152939"/>
          <a:ext cx="8655397" cy="4762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>
            <a:off x="5178407" y="6062595"/>
            <a:ext cx="1158825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188337" y="6063930"/>
            <a:ext cx="1317858" cy="6565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404354" y="606259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736600" y="6068850"/>
            <a:ext cx="1352630" cy="12866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1063653" y="6062617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349779" y="6047452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3911283" y="6061008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>
            <a:off x="3610076" y="6062595"/>
            <a:ext cx="1461970" cy="3276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1063653" y="1439908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dirty="0">
                <a:latin typeface="Arial" panose="020B0604020202020204" pitchFamily="34" charset="0"/>
              </a:rPr>
              <a:t>Note: for </a:t>
            </a:r>
            <a:r>
              <a:rPr lang="de-DE" altLang="de-DE" sz="1200" dirty="0" smtClean="0">
                <a:latin typeface="Arial" panose="020B0604020202020204" pitchFamily="34" charset="0"/>
              </a:rPr>
              <a:t>5GS </a:t>
            </a:r>
            <a:r>
              <a:rPr lang="de-DE" altLang="de-DE" sz="1200" dirty="0">
                <a:latin typeface="Arial" panose="020B0604020202020204" pitchFamily="34" charset="0"/>
              </a:rPr>
              <a:t>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6453394" y="6064799"/>
            <a:ext cx="1140527" cy="5696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6614492" y="6070495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 flipV="1">
            <a:off x="7716167" y="6070495"/>
            <a:ext cx="1163721" cy="1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7879205" y="6071666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538371"/>
              </p:ext>
            </p:extLst>
          </p:nvPr>
        </p:nvGraphicFramePr>
        <p:xfrm>
          <a:off x="22224" y="1117600"/>
          <a:ext cx="9121776" cy="49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none</a:t>
            </a:r>
          </a:p>
          <a:p>
            <a:pPr lvl="1" eaLnBrk="1" hangingPunct="1"/>
            <a:r>
              <a:rPr lang="en-GB" altLang="de-DE" sz="2000" dirty="0" smtClean="0"/>
              <a:t>R13:     </a:t>
            </a:r>
            <a:r>
              <a:rPr lang="en-GB" altLang="de-DE" sz="2000" dirty="0"/>
              <a:t>	</a:t>
            </a:r>
            <a:r>
              <a:rPr lang="en-GB" altLang="de-DE" sz="2000" dirty="0" smtClean="0"/>
              <a:t>none</a:t>
            </a:r>
          </a:p>
          <a:p>
            <a:pPr lvl="1" eaLnBrk="1" hangingPunct="1"/>
            <a:r>
              <a:rPr lang="de-DE" altLang="de-DE" sz="2000" dirty="0" smtClean="0"/>
              <a:t>R14:  	5 CRs on PS_data_off, </a:t>
            </a:r>
            <a:r>
              <a:rPr lang="de-DE" altLang="de-DE" sz="2000" dirty="0"/>
              <a:t>1 CR on </a:t>
            </a:r>
            <a:r>
              <a:rPr lang="de-DE" altLang="de-DE" sz="2000" dirty="0" smtClean="0"/>
              <a:t>CUPS, 1 CR CIoT_Ext</a:t>
            </a:r>
            <a:endParaRPr lang="de-DE" altLang="de-D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(1/2)</a:t>
            </a:r>
            <a:endParaRPr lang="de-DE" altLang="de-DE" sz="2800" b="1" dirty="0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83888166"/>
              </p:ext>
            </p:extLst>
          </p:nvPr>
        </p:nvGraphicFramePr>
        <p:xfrm>
          <a:off x="217488" y="1275007"/>
          <a:ext cx="8609012" cy="5005590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3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36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925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Ultra Reliable Low Latency Comm.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000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29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Cat B/C alignments with other WGs or specifically required</a:t>
                      </a:r>
                    </a:p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(one of those with objections)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(2/2)</a:t>
            </a:r>
            <a:endParaRPr lang="de-DE" altLang="de-DE" sz="2800" b="1" dirty="0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616200"/>
            <a:ext cx="8304213" cy="382269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CRs </a:t>
            </a:r>
            <a:r>
              <a:rPr lang="en-US" sz="1600" dirty="0"/>
              <a:t>agreed for TS 23.501 </a:t>
            </a:r>
            <a:r>
              <a:rPr lang="en-US" sz="1600" dirty="0" smtClean="0"/>
              <a:t>(36+31 </a:t>
            </a:r>
            <a:r>
              <a:rPr lang="en-US" sz="1600" dirty="0"/>
              <a:t>CRs), TS 23.502 </a:t>
            </a:r>
            <a:r>
              <a:rPr lang="en-US" sz="1600" dirty="0" smtClean="0"/>
              <a:t>(44+50 </a:t>
            </a:r>
            <a:r>
              <a:rPr lang="en-US" sz="1600" dirty="0"/>
              <a:t>CRs), TS 23.503 </a:t>
            </a:r>
            <a:r>
              <a:rPr lang="en-US" sz="1600" dirty="0" smtClean="0"/>
              <a:t>(11+13 </a:t>
            </a:r>
            <a:r>
              <a:rPr lang="en-US" sz="1600" dirty="0"/>
              <a:t>CRs)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/>
              <a:t>CRs agreed for </a:t>
            </a:r>
            <a:r>
              <a:rPr lang="en-US" sz="1600" dirty="0" smtClean="0"/>
              <a:t>TS 23.167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A few items are postponed, specifically also related to LSs that came in just before the meeting.</a:t>
            </a:r>
            <a:endParaRPr lang="en-US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Maintenance </a:t>
            </a:r>
            <a:r>
              <a:rPr lang="en-US" sz="1600" dirty="0"/>
              <a:t>effort </a:t>
            </a:r>
            <a:r>
              <a:rPr lang="en-US" sz="1600" dirty="0" smtClean="0"/>
              <a:t>is decreasing. See SA2 work planning sheet.</a:t>
            </a:r>
            <a:endParaRPr lang="en-US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Essential corrections, resolving remaining issues, further aligning with the work from other WGs</a:t>
            </a:r>
            <a:endParaRPr lang="de-DE" sz="16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735197"/>
              </p:ext>
            </p:extLst>
          </p:nvPr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100%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16069815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84113"/>
            <a:ext cx="8280400" cy="317383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US" altLang="zh-CN" sz="1600" dirty="0" smtClean="0"/>
              <a:t>Not worked on as not prioritized by TSG SA for Q4</a:t>
            </a:r>
            <a:endParaRPr lang="en-US" altLang="zh-CN" sz="1600" dirty="0"/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GB" sz="1600" dirty="0"/>
              <a:t>addition of RLOS broadcast information, addition of RRC establishment cause for RLOS for congestion control and MME </a:t>
            </a:r>
            <a:r>
              <a:rPr lang="en-GB" sz="1600" dirty="0" smtClean="0"/>
              <a:t>selection. LS to RAN, RAN2/3 (S2-1813345)</a:t>
            </a: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Conduct normative work</a:t>
            </a:r>
            <a:endParaRPr lang="de-DE" sz="1600" dirty="0"/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9664400"/>
              </p:ext>
            </p:extLst>
          </p:nvPr>
        </p:nvGraphicFramePr>
        <p:xfrm>
          <a:off x="179388" y="1376363"/>
          <a:ext cx="8569325" cy="14255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156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9892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03079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801877"/>
            <a:ext cx="8554480" cy="36560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Solution for Trusted Access Network has been concluded  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Key </a:t>
            </a:r>
            <a:r>
              <a:rPr lang="en-US" sz="1600" dirty="0"/>
              <a:t>Issues for Wireline access network </a:t>
            </a:r>
            <a:r>
              <a:rPr lang="en-US" sz="1600" dirty="0" smtClean="0"/>
              <a:t>concluded </a:t>
            </a:r>
            <a:r>
              <a:rPr lang="en-US" sz="1600" dirty="0"/>
              <a:t>considering requirements from BBF 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TR 23.793 solution is assumed to be applicable to UE simultaneously connected to Trusted Access network and 3GPP network and to RG simultaneously connected to 3GPP and Wireline Access network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Solution for 3GPP device and Non-3GPP capable device behind RG connecting to 5GC has been concluded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Scenarios </a:t>
            </a:r>
            <a:r>
              <a:rPr lang="en-US" sz="1600" dirty="0"/>
              <a:t> and solutions </a:t>
            </a:r>
            <a:r>
              <a:rPr lang="en-US" sz="1600" dirty="0" smtClean="0"/>
              <a:t> concluded for </a:t>
            </a:r>
            <a:r>
              <a:rPr lang="en-US" sz="1600" dirty="0"/>
              <a:t>Hybrid-Fiber Coaxial (HFC) wireline access </a:t>
            </a:r>
            <a:r>
              <a:rPr lang="en-US" sz="1600" dirty="0" smtClean="0"/>
              <a:t>network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TR sent for approval.  WI approved by WG.</a:t>
            </a: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/>
              <a:t>RAN </a:t>
            </a:r>
            <a:r>
              <a:rPr lang="en-US" sz="1800" dirty="0"/>
              <a:t>impact/dependency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 identified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600" dirty="0"/>
              <a:t>Conduct normative </a:t>
            </a:r>
            <a:r>
              <a:rPr lang="de-DE" sz="1600" dirty="0" smtClean="0"/>
              <a:t>work</a:t>
            </a: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Rel-15 Maintenance 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323849" y="3107267"/>
            <a:ext cx="8424863" cy="49878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All Key Issues have been addressed </a:t>
            </a:r>
            <a:endParaRPr lang="en-GB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ATSSS </a:t>
            </a:r>
            <a:r>
              <a:rPr lang="en-US" altLang="de-DE" sz="1600" dirty="0"/>
              <a:t>solution </a:t>
            </a:r>
            <a:r>
              <a:rPr lang="en-US" altLang="de-DE" sz="1600" dirty="0" smtClean="0"/>
              <a:t>framework finalized, incl. </a:t>
            </a:r>
            <a:r>
              <a:rPr lang="en-US" altLang="de-DE" sz="1600" dirty="0" smtClean="0"/>
              <a:t>application </a:t>
            </a:r>
            <a:r>
              <a:rPr lang="en-US" altLang="de-DE" sz="1600" dirty="0"/>
              <a:t>layer (via MPTCP) and </a:t>
            </a:r>
            <a:r>
              <a:rPr lang="en-US" altLang="de-DE" sz="1600" dirty="0" smtClean="0"/>
              <a:t>transport </a:t>
            </a:r>
            <a:r>
              <a:rPr lang="en-US" altLang="de-DE" sz="1600" dirty="0"/>
              <a:t>layer (via ATSSS) multi-access support for </a:t>
            </a:r>
            <a:r>
              <a:rPr lang="en-US" altLang="de-DE" sz="1600" dirty="0" smtClean="0"/>
              <a:t>3GPP </a:t>
            </a:r>
            <a:r>
              <a:rPr lang="en-US" altLang="de-DE" sz="1600" dirty="0"/>
              <a:t>and non-3GPP accesses </a:t>
            </a:r>
            <a:r>
              <a:rPr lang="en-US" altLang="de-DE" sz="1600" dirty="0" smtClean="0"/>
              <a:t>serving </a:t>
            </a:r>
            <a:r>
              <a:rPr lang="en-US" altLang="de-DE" sz="1600" dirty="0"/>
              <a:t>the same PLMN </a:t>
            </a:r>
            <a:endParaRPr lang="en-US" altLang="de-DE" sz="16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600" dirty="0" smtClean="0"/>
              <a:t>TR </a:t>
            </a:r>
            <a:r>
              <a:rPr lang="en-US" altLang="de-DE" sz="1600" dirty="0"/>
              <a:t>is provided for </a:t>
            </a:r>
            <a:r>
              <a:rPr lang="en-US" altLang="de-DE" sz="1600" dirty="0" smtClean="0"/>
              <a:t>approval. WID provided </a:t>
            </a:r>
            <a:r>
              <a:rPr lang="en-US" altLang="de-DE" sz="1600" dirty="0"/>
              <a:t>for </a:t>
            </a:r>
            <a:r>
              <a:rPr lang="en-US" altLang="de-DE" sz="1600" dirty="0" smtClean="0"/>
              <a:t>approval.</a:t>
            </a:r>
            <a:endParaRPr lang="en-GB" altLang="de-DE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RAN impacts or dependencies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 smtClean="0"/>
              <a:t>None </a:t>
            </a:r>
            <a:r>
              <a:rPr lang="de-DE" altLang="de-DE" sz="1600" dirty="0"/>
              <a:t>identified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Conduct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de-DE" sz="16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part of the </a:t>
            </a:r>
            <a:r>
              <a:rPr lang="en-US" altLang="de-DE" sz="1600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normative work </a:t>
            </a:r>
            <a:r>
              <a:rPr lang="en-US" altLang="de-DE" sz="1600" dirty="0" smtClean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possibly </a:t>
            </a:r>
            <a:r>
              <a:rPr lang="en-US" altLang="de-DE" sz="1600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endorse </a:t>
            </a:r>
            <a:r>
              <a:rPr lang="en-US" altLang="de-DE" sz="1600" dirty="0" smtClean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particular </a:t>
            </a:r>
            <a:r>
              <a:rPr lang="en-US" altLang="de-DE" sz="16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IETF draft(s) for traffic switching and splitting.  Candidate IETF draft(s) are work in progress, expected by end of Rel-16. </a:t>
            </a:r>
            <a:endParaRPr lang="de-DE" altLang="de-DE" sz="16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74638"/>
            <a:ext cx="711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2.3) Rel-16 and later Work and </a:t>
            </a:r>
            <a:r>
              <a:rPr lang="en-US" altLang="de-DE" sz="2800" b="1" kern="0" dirty="0" err="1" smtClean="0"/>
              <a:t>Maint</a:t>
            </a:r>
            <a:r>
              <a:rPr lang="en-US" altLang="de-DE" sz="2800" b="1" kern="0" dirty="0" smtClean="0"/>
              <a:t>. (3/24)</a:t>
            </a:r>
            <a:endParaRPr lang="de-DE" altLang="de-DE" sz="2800" b="1" kern="0" dirty="0" smtClean="0"/>
          </a:p>
        </p:txBody>
      </p:sp>
      <p:graphicFrame>
        <p:nvGraphicFramePr>
          <p:cNvPr id="8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42558935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886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(4/24)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7599708"/>
              </p:ext>
            </p:extLst>
          </p:nvPr>
        </p:nvGraphicFramePr>
        <p:xfrm>
          <a:off x="179388" y="1376363"/>
          <a:ext cx="8569325" cy="14696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3804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5016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58 &gt; 88%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24809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2846012"/>
            <a:ext cx="8280400" cy="3611938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SA#81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600" dirty="0">
                <a:ea typeface="Gulim" panose="020B0600000101010101" pitchFamily="34" charset="-127"/>
              </a:rPr>
              <a:t>Most</a:t>
            </a:r>
            <a:r>
              <a:rPr lang="de-DE" altLang="ko-KR" sz="1600" dirty="0">
                <a:ea typeface="Gulim" panose="020B0600000101010101" pitchFamily="34" charset="-127"/>
              </a:rPr>
              <a:t> key issues were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600" dirty="0">
                <a:ea typeface="Gulim" panose="020B0600000101010101" pitchFamily="34" charset="-127"/>
              </a:rPr>
              <a:t>Some key issues and aspects such as KI#15 (Enhancements to assist Application Adjustment) are not concluded.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600" dirty="0"/>
              <a:t>TR 23.786 provided for information. </a:t>
            </a:r>
            <a:r>
              <a:rPr lang="en-US" altLang="zh-CN" sz="1600" dirty="0"/>
              <a:t>WID provided for approval.</a:t>
            </a:r>
          </a:p>
          <a:p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600" dirty="0"/>
              <a:t>RAN: NR PC5 unicast/groupcast/broadcast (e.g. </a:t>
            </a:r>
            <a:r>
              <a:rPr lang="en-GB" altLang="ko-KR" sz="1600" dirty="0"/>
              <a:t>PC5 Signalling for unicast, PC5 </a:t>
            </a:r>
            <a:r>
              <a:rPr lang="en-GB" altLang="ko-KR" sz="1600" dirty="0" err="1"/>
              <a:t>QoS</a:t>
            </a:r>
            <a:r>
              <a:rPr lang="en-GB" altLang="ko-KR" sz="1600" dirty="0"/>
              <a:t>), </a:t>
            </a:r>
            <a:br>
              <a:rPr lang="en-GB" altLang="ko-KR" sz="1600" dirty="0"/>
            </a:br>
            <a:r>
              <a:rPr lang="en-GB" altLang="ko-KR" sz="1600" dirty="0"/>
              <a:t>          Combinations of </a:t>
            </a:r>
            <a:r>
              <a:rPr lang="en-GB" altLang="ko-KR" sz="1600" dirty="0" err="1"/>
              <a:t>Uu</a:t>
            </a:r>
            <a:r>
              <a:rPr lang="en-GB" altLang="ko-KR" sz="1600" dirty="0"/>
              <a:t> </a:t>
            </a:r>
            <a:r>
              <a:rPr lang="en-GB" altLang="ko-KR" sz="1600" dirty="0" err="1"/>
              <a:t>QoS</a:t>
            </a:r>
            <a:r>
              <a:rPr lang="en-GB" altLang="ko-KR" sz="1600" dirty="0"/>
              <a:t> characteristics values – Two LSs </a:t>
            </a:r>
            <a:r>
              <a:rPr lang="en-GB" altLang="ko-KR" sz="1600" dirty="0" smtClean="0"/>
              <a:t>ask RAN1/2 for feedback</a:t>
            </a:r>
            <a:endParaRPr lang="en-GB" altLang="ko-KR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600" dirty="0"/>
              <a:t>SA3: </a:t>
            </a:r>
            <a:r>
              <a:rPr lang="en-US" altLang="de-DE" sz="1600" dirty="0"/>
              <a:t>PC5 unicast and </a:t>
            </a:r>
            <a:r>
              <a:rPr lang="en-US" altLang="de-DE" sz="1600" dirty="0" err="1"/>
              <a:t>groupcast</a:t>
            </a:r>
            <a:r>
              <a:rPr lang="en-US" altLang="de-DE" sz="1600" dirty="0"/>
              <a:t> security protection </a:t>
            </a:r>
            <a:r>
              <a:rPr lang="en-GB" altLang="ko-KR" sz="1600" dirty="0"/>
              <a:t>–</a:t>
            </a:r>
            <a:r>
              <a:rPr lang="en-US" altLang="de-DE" sz="1600" dirty="0"/>
              <a:t> One LS sent to SA3 </a:t>
            </a:r>
            <a:endParaRPr lang="de-DE" altLang="de-DE" sz="1600" dirty="0"/>
          </a:p>
          <a:p>
            <a:r>
              <a:rPr lang="de-DE" altLang="de-DE" sz="2000" dirty="0" smtClean="0"/>
              <a:t>Next steps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Finalize study by </a:t>
            </a:r>
            <a:r>
              <a:rPr lang="de-DE" altLang="ko-KR" sz="1600" dirty="0"/>
              <a:t>concluding remaining issues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600" dirty="0"/>
              <a:t>Conduct </a:t>
            </a:r>
            <a:r>
              <a:rPr lang="de-DE" sz="1600" dirty="0" smtClean="0"/>
              <a:t>normative </a:t>
            </a:r>
            <a:r>
              <a:rPr lang="de-DE" sz="1600" dirty="0"/>
              <a:t>work.</a:t>
            </a:r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(5/24)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1165923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90%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20988"/>
            <a:ext cx="8099425" cy="340225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SA#81</a:t>
            </a:r>
            <a:endParaRPr lang="de-DE" altLang="de-DE" sz="1800" dirty="0"/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KI#1~9 and KI#12 are concluded </a:t>
            </a:r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KI#14 conclusion deferred to 2019 Q1 due to </a:t>
            </a:r>
            <a:r>
              <a:rPr lang="en-US" altLang="zh-CN" sz="1600" dirty="0" smtClean="0"/>
              <a:t>RAN3/SA5 dependency</a:t>
            </a:r>
            <a:endParaRPr lang="zh-CN" altLang="zh-CN" sz="1400" dirty="0"/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New solutions for KI#12, KI#13 and KI#14 are captured in TR</a:t>
            </a:r>
          </a:p>
          <a:p>
            <a:pPr lvl="1">
              <a:spcBef>
                <a:spcPts val="0"/>
              </a:spcBef>
              <a:defRPr/>
            </a:pPr>
            <a:r>
              <a:rPr lang="en-US" sz="1600" dirty="0" smtClean="0"/>
              <a:t>KI#10 </a:t>
            </a:r>
            <a:r>
              <a:rPr lang="en-US" sz="1600" dirty="0"/>
              <a:t>KI#11 is deprioritized and </a:t>
            </a:r>
            <a:r>
              <a:rPr lang="en-US" sz="1600" dirty="0" smtClean="0"/>
              <a:t>not worked on in R16.</a:t>
            </a:r>
            <a:endParaRPr lang="de-DE" sz="1600" dirty="0"/>
          </a:p>
          <a:p>
            <a:pPr lvl="1">
              <a:spcBef>
                <a:spcPts val="0"/>
              </a:spcBef>
              <a:defRPr/>
            </a:pPr>
            <a:r>
              <a:rPr lang="en-US" sz="1600" dirty="0" smtClean="0"/>
              <a:t>Regarding </a:t>
            </a:r>
            <a:r>
              <a:rPr lang="en-US" sz="1600" dirty="0"/>
              <a:t>KI 13: </a:t>
            </a:r>
            <a:r>
              <a:rPr lang="en-US" sz="1600" dirty="0" smtClean="0"/>
              <a:t>no </a:t>
            </a:r>
            <a:r>
              <a:rPr lang="en-US" sz="1600" dirty="0"/>
              <a:t>normative work in </a:t>
            </a:r>
            <a:r>
              <a:rPr lang="en-US" sz="1600" dirty="0" smtClean="0"/>
              <a:t>Rel-16</a:t>
            </a:r>
            <a:endParaRPr lang="en-GB" altLang="zh-CN" sz="1600" dirty="0"/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/>
              <a:t>TR </a:t>
            </a:r>
            <a:r>
              <a:rPr lang="en-GB" altLang="zh-CN" sz="1600" dirty="0" smtClean="0"/>
              <a:t>provided for approval. WID provided for approval.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600" dirty="0" smtClean="0"/>
              <a:t>KI#14 has dependency on RAN3 and waits for RAN3 feedback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 smtClean="0"/>
              <a:t>Conduct normative work </a:t>
            </a:r>
          </a:p>
          <a:p>
            <a:pPr lvl="1">
              <a:defRPr/>
            </a:pPr>
            <a:r>
              <a:rPr lang="en-GB" altLang="zh-CN" sz="1600" dirty="0" smtClean="0"/>
              <a:t>Conclude on KI#14 in coordination with RAN3/SA5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4910243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95%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47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062177"/>
            <a:ext cx="8280400" cy="3182613"/>
          </a:xfrm>
        </p:spPr>
        <p:txBody>
          <a:bodyPr/>
          <a:lstStyle/>
          <a:p>
            <a:r>
              <a:rPr lang="de-DE" altLang="de-DE" sz="1800" dirty="0"/>
              <a:t>Progress since SA#81</a:t>
            </a:r>
          </a:p>
          <a:p>
            <a:pPr lvl="1"/>
            <a:r>
              <a:rPr lang="en-US" sz="1600" dirty="0"/>
              <a:t>All but one key issue concluded (awaiting RAN2 response)</a:t>
            </a:r>
          </a:p>
          <a:p>
            <a:pPr lvl="1"/>
            <a:r>
              <a:rPr lang="en-US" sz="1600" dirty="0" smtClean="0"/>
              <a:t>TR provided for approval. Work </a:t>
            </a:r>
            <a:r>
              <a:rPr lang="en-US" sz="1600" dirty="0"/>
              <a:t>item </a:t>
            </a:r>
            <a:r>
              <a:rPr lang="en-US" sz="1600" dirty="0" smtClean="0"/>
              <a:t>provided for approval.</a:t>
            </a:r>
            <a:endParaRPr lang="en-US" sz="1600" dirty="0"/>
          </a:p>
          <a:p>
            <a:r>
              <a:rPr lang="en-US" sz="1800" dirty="0"/>
              <a:t>RAN impacts or dependencies </a:t>
            </a:r>
            <a:r>
              <a:rPr lang="en-US" sz="1600" dirty="0" smtClean="0"/>
              <a:t>(detailed </a:t>
            </a:r>
            <a:r>
              <a:rPr lang="en-US" sz="1600" dirty="0"/>
              <a:t>in </a:t>
            </a:r>
            <a:r>
              <a:rPr lang="en-US" sz="1600" dirty="0" smtClean="0"/>
              <a:t>S2-1813400 to TSG RAN and RAN2/3)</a:t>
            </a:r>
            <a:endParaRPr lang="en-US" sz="1600" dirty="0"/>
          </a:p>
          <a:p>
            <a:pPr lvl="1"/>
            <a:r>
              <a:rPr lang="en-US" sz="1600" dirty="0"/>
              <a:t>Extended DRX in CM-IDLE and CM-CONNECTED with RRC_INACTIVE (latter with sleep cycles up to NAS/SMS retransmission timers); EDT support; Inter-UE QoS for </a:t>
            </a:r>
            <a:r>
              <a:rPr lang="en-US" sz="1600" dirty="0" err="1"/>
              <a:t>DoNAS</a:t>
            </a:r>
            <a:r>
              <a:rPr lang="en-US" sz="1600" dirty="0"/>
              <a:t>; restriction of use of Enhanced Coverage; delivery of Expected UE behavior to the RAN; SIB indicators of supported </a:t>
            </a:r>
            <a:r>
              <a:rPr lang="en-US" sz="1600" dirty="0" err="1"/>
              <a:t>CIoT</a:t>
            </a:r>
            <a:r>
              <a:rPr lang="en-US" sz="1600" dirty="0"/>
              <a:t> features; indicators of UE supported features in RRC</a:t>
            </a:r>
          </a:p>
          <a:p>
            <a:r>
              <a:rPr lang="en-US" sz="1800" dirty="0"/>
              <a:t>Next steps</a:t>
            </a:r>
          </a:p>
          <a:p>
            <a:pPr lvl="1"/>
            <a:r>
              <a:rPr lang="en-US" sz="1600" dirty="0"/>
              <a:t>C</a:t>
            </a:r>
            <a:r>
              <a:rPr lang="en-US" sz="1600" dirty="0" smtClean="0"/>
              <a:t>onduct </a:t>
            </a:r>
            <a:r>
              <a:rPr lang="en-US" sz="1600" dirty="0"/>
              <a:t>normative work</a:t>
            </a:r>
          </a:p>
          <a:p>
            <a:pPr lvl="1"/>
            <a:r>
              <a:rPr lang="en-US" sz="1600" dirty="0"/>
              <a:t>Conclude on </a:t>
            </a:r>
            <a:r>
              <a:rPr lang="en-US" sz="1600" dirty="0" smtClean="0"/>
              <a:t>the remaining </a:t>
            </a:r>
            <a:r>
              <a:rPr lang="en-US" sz="1600" dirty="0"/>
              <a:t>key issue once RAN2 reply has been received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xmlns="" id="{D763358D-655A-4D5E-92F6-7BC8111B303D}"/>
              </a:ext>
            </a:extLst>
          </p:cNvPr>
          <p:cNvSpPr txBox="1">
            <a:spLocks/>
          </p:cNvSpPr>
          <p:nvPr/>
        </p:nvSpPr>
        <p:spPr bwMode="auto">
          <a:xfrm>
            <a:off x="331788" y="355918"/>
            <a:ext cx="711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2.3) Rel-16 and later Work and </a:t>
            </a:r>
            <a:r>
              <a:rPr lang="en-US" altLang="de-DE" sz="2800" b="1" kern="0" dirty="0" err="1"/>
              <a:t>Maint</a:t>
            </a:r>
            <a:r>
              <a:rPr lang="en-US" altLang="de-DE" sz="2800" b="1" kern="0" dirty="0"/>
              <a:t>. </a:t>
            </a:r>
            <a:r>
              <a:rPr lang="en-US" altLang="de-DE" sz="2800" b="1" kern="0" dirty="0" smtClean="0"/>
              <a:t>(6/24)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20841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and later Work and </a:t>
            </a:r>
            <a:r>
              <a:rPr lang="en-US" altLang="de-DE" sz="2800" b="1" dirty="0" err="1"/>
              <a:t>Maint</a:t>
            </a:r>
            <a:r>
              <a:rPr lang="en-US" altLang="de-DE" sz="2800" b="1" dirty="0"/>
              <a:t>. (</a:t>
            </a:r>
            <a:r>
              <a:rPr lang="en-US" altLang="de-DE" sz="2800" b="1" dirty="0" smtClean="0"/>
              <a:t>7/24)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10474556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66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323850" y="3042307"/>
            <a:ext cx="8280400" cy="3016250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SA#81</a:t>
            </a:r>
            <a:endParaRPr lang="de-DE" altLang="de-DE" sz="1800" dirty="0"/>
          </a:p>
          <a:p>
            <a:pPr lvl="1"/>
            <a:r>
              <a:rPr lang="en-GB" sz="1600" dirty="0" smtClean="0"/>
              <a:t>Study </a:t>
            </a:r>
            <a:r>
              <a:rPr lang="en-GB" sz="1600" dirty="0"/>
              <a:t>work </a:t>
            </a:r>
            <a:r>
              <a:rPr lang="en-GB" sz="1600" dirty="0" smtClean="0"/>
              <a:t>completed</a:t>
            </a:r>
          </a:p>
          <a:p>
            <a:pPr lvl="1"/>
            <a:r>
              <a:rPr lang="en-GB" sz="1600" dirty="0"/>
              <a:t>TR </a:t>
            </a:r>
            <a:r>
              <a:rPr lang="en-GB" sz="1600" dirty="0" smtClean="0"/>
              <a:t>provided for approval</a:t>
            </a:r>
          </a:p>
          <a:p>
            <a:pPr lvl="1"/>
            <a:r>
              <a:rPr lang="en-GB" sz="1600" dirty="0"/>
              <a:t>WID </a:t>
            </a:r>
            <a:r>
              <a:rPr lang="en-GB" sz="1600" dirty="0" smtClean="0"/>
              <a:t>provided for approval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de-DE" altLang="de-DE" sz="20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de-DE" sz="1600" dirty="0"/>
              <a:t>Conduct normative </a:t>
            </a:r>
            <a:r>
              <a:rPr lang="de-DE" sz="1600" dirty="0" smtClean="0"/>
              <a:t>work</a:t>
            </a:r>
            <a:endParaRPr lang="de-DE" sz="1600" dirty="0"/>
          </a:p>
          <a:p>
            <a:pPr lvl="1"/>
            <a:endParaRPr lang="zh-CN" altLang="zh-CN" sz="1400" dirty="0"/>
          </a:p>
          <a:p>
            <a:pPr lvl="1"/>
            <a:endParaRPr lang="en-US" altLang="de-DE" sz="1600" dirty="0"/>
          </a:p>
          <a:p>
            <a:pPr marL="457200" lvl="1" indent="0">
              <a:buNone/>
            </a:pP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47378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(8/24)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569325" cy="109025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2466615"/>
            <a:ext cx="8593286" cy="3876311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SA#81:</a:t>
            </a:r>
            <a:endParaRPr lang="de-DE" altLang="de-DE" sz="2000" dirty="0"/>
          </a:p>
          <a:p>
            <a:pPr lvl="1"/>
            <a:r>
              <a:rPr lang="en-GB" altLang="zh-CN" sz="1600" dirty="0" smtClean="0"/>
              <a:t>Study concluded on: </a:t>
            </a:r>
          </a:p>
          <a:p>
            <a:pPr lvl="2"/>
            <a:r>
              <a:rPr lang="en-GB" altLang="zh-CN" sz="1400" dirty="0" smtClean="0"/>
              <a:t>11 key issues resulting in normative work in Rel-16 and their related solutions</a:t>
            </a:r>
          </a:p>
          <a:p>
            <a:pPr lvl="2"/>
            <a:r>
              <a:rPr lang="en-GB" altLang="zh-CN" sz="1400" dirty="0" smtClean="0"/>
              <a:t>5 key issues do not need normative work in Rel-16</a:t>
            </a:r>
            <a:endParaRPr lang="en-GB" altLang="zh-CN" sz="1400" dirty="0"/>
          </a:p>
          <a:p>
            <a:pPr lvl="1"/>
            <a:r>
              <a:rPr lang="en-GB" altLang="de-DE" sz="1600" dirty="0"/>
              <a:t>TR provided for approval. WID provided for approval.</a:t>
            </a:r>
            <a:endParaRPr lang="de-DE" altLang="de-DE" sz="1600" dirty="0"/>
          </a:p>
          <a:p>
            <a:r>
              <a:rPr lang="de-DE" altLang="de-DE" sz="2000" dirty="0" smtClean="0"/>
              <a:t>RAN dependencies </a:t>
            </a:r>
            <a:r>
              <a:rPr lang="de-DE" altLang="de-DE" sz="1600" dirty="0" smtClean="0"/>
              <a:t>(as also in the status report on Positioning)</a:t>
            </a:r>
            <a:endParaRPr lang="de-DE" altLang="de-DE" sz="2000" dirty="0"/>
          </a:p>
          <a:p>
            <a:pPr lvl="1"/>
            <a:r>
              <a:rPr lang="en-GB" altLang="zh-CN" sz="1600" dirty="0" smtClean="0"/>
              <a:t>Introducing 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location management functionality into NG-RAN is needed for KI#3;  Introduce or not is left for RAN WGs decision; </a:t>
            </a:r>
          </a:p>
          <a:p>
            <a:pPr lvl="1"/>
            <a:r>
              <a:rPr lang="en-GB" altLang="zh-CN" sz="1600" dirty="0" smtClean="0"/>
              <a:t>Solution for location service exposure to NG-RAN  is selected; this </a:t>
            </a:r>
            <a:r>
              <a:rPr lang="en-GB" altLang="zh-CN" sz="1600" dirty="0"/>
              <a:t>is conditional on RAN agreement on support of NG-RAN as an internal LCS </a:t>
            </a:r>
            <a:r>
              <a:rPr lang="en-GB" altLang="zh-CN" sz="1600" dirty="0" smtClean="0"/>
              <a:t>Client;</a:t>
            </a:r>
          </a:p>
          <a:p>
            <a:pPr lvl="1"/>
            <a:r>
              <a:rPr lang="en-GB" altLang="zh-CN" sz="1600" dirty="0" smtClean="0"/>
              <a:t>RAN Positioning </a:t>
            </a:r>
            <a:r>
              <a:rPr lang="en-GB" altLang="zh-CN" sz="1600" dirty="0"/>
              <a:t>Architecture </a:t>
            </a:r>
            <a:r>
              <a:rPr lang="en-GB" altLang="zh-CN" sz="1600" dirty="0" smtClean="0"/>
              <a:t>is under RAN2 study; alignment/coordination may be needed</a:t>
            </a:r>
            <a:r>
              <a:rPr lang="en-GB" altLang="de-DE" sz="1600" dirty="0" smtClean="0"/>
              <a:t>  </a:t>
            </a:r>
            <a:endParaRPr lang="de-DE" altLang="de-DE" sz="1600" dirty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sz="1600" dirty="0"/>
              <a:t>Conduct normative work</a:t>
            </a:r>
            <a:endParaRPr lang="en-GB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3824113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(9/24)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12383474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5G-SRVCC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radio voice continuity from 5GS to 3G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07267"/>
            <a:ext cx="8280400" cy="3350683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SA#81</a:t>
            </a:r>
          </a:p>
          <a:p>
            <a:pPr lvl="1">
              <a:defRPr/>
            </a:pPr>
            <a:r>
              <a:rPr lang="en-US" altLang="zh-CN" sz="1600" dirty="0"/>
              <a:t>Not worked on as not prioritized by TSG SA for </a:t>
            </a:r>
            <a:r>
              <a:rPr lang="en-US" altLang="zh-CN" sz="1600" dirty="0" smtClean="0"/>
              <a:t>Q4</a:t>
            </a:r>
          </a:p>
          <a:p>
            <a:pPr lvl="1">
              <a:defRPr/>
            </a:pPr>
            <a:endParaRPr lang="en-US" altLang="zh-CN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en-US" altLang="zh-CN" sz="1600" dirty="0"/>
              <a:t>NG-RAN support by measurements for SRVCC from 5GS to 3G</a:t>
            </a:r>
            <a:endParaRPr lang="de-DE" altLang="de-DE" sz="1600" dirty="0"/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/>
              <a:t>Conducting related normative work depending on TSG </a:t>
            </a:r>
            <a:r>
              <a:rPr lang="en-US" sz="1600" dirty="0" smtClean="0"/>
              <a:t>SA decision</a:t>
            </a:r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7174570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(10/24)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192890"/>
              </p:ext>
            </p:extLst>
          </p:nvPr>
        </p:nvGraphicFramePr>
        <p:xfrm>
          <a:off x="179388" y="1376363"/>
          <a:ext cx="8569325" cy="1420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468696">
                <a:tc>
                  <a:txBody>
                    <a:bodyPr/>
                    <a:lstStyle/>
                    <a:p>
                      <a:r>
                        <a:rPr lang="en-GB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70%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21001"/>
            <a:ext cx="8280400" cy="35369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spcBef>
                <a:spcPts val="0"/>
              </a:spcBef>
              <a:defRPr/>
            </a:pPr>
            <a:r>
              <a:rPr lang="de-DE" altLang="de-DE" sz="1600" dirty="0"/>
              <a:t>Interim </a:t>
            </a:r>
            <a:r>
              <a:rPr lang="en-GB" altLang="de-DE" sz="1600" dirty="0"/>
              <a:t>conclusions agreed for all key </a:t>
            </a:r>
            <a:r>
              <a:rPr lang="en-GB" altLang="de-DE" sz="1600" dirty="0" smtClean="0"/>
              <a:t>issues</a:t>
            </a:r>
            <a:endParaRPr lang="de-DE" altLang="de-DE" sz="1600" dirty="0"/>
          </a:p>
          <a:p>
            <a:pPr lvl="2">
              <a:spcBef>
                <a:spcPts val="0"/>
              </a:spcBef>
              <a:defRPr/>
            </a:pPr>
            <a:r>
              <a:rPr lang="en-US" altLang="de-DE" sz="1400" dirty="0" smtClean="0"/>
              <a:t>KI1</a:t>
            </a:r>
            <a:r>
              <a:rPr lang="en-US" altLang="de-DE" sz="1400" dirty="0"/>
              <a:t>: How are the UE radio capabilities </a:t>
            </a:r>
            <a:r>
              <a:rPr lang="en-US" altLang="de-DE" sz="1400" dirty="0" smtClean="0"/>
              <a:t>identified?</a:t>
            </a:r>
          </a:p>
          <a:p>
            <a:pPr lvl="2">
              <a:spcBef>
                <a:spcPts val="0"/>
              </a:spcBef>
              <a:defRPr/>
            </a:pPr>
            <a:r>
              <a:rPr lang="en-US" altLang="de-DE" sz="1400" dirty="0" smtClean="0"/>
              <a:t>KI2</a:t>
            </a:r>
            <a:r>
              <a:rPr lang="en-US" altLang="de-DE" sz="1400" dirty="0"/>
              <a:t>: Where are the UE radio capabilities </a:t>
            </a:r>
            <a:r>
              <a:rPr lang="en-US" altLang="de-DE" sz="1400" dirty="0" smtClean="0"/>
              <a:t>stored?</a:t>
            </a:r>
          </a:p>
          <a:p>
            <a:pPr lvl="2">
              <a:spcBef>
                <a:spcPts val="0"/>
              </a:spcBef>
              <a:defRPr/>
            </a:pPr>
            <a:r>
              <a:rPr lang="en-US" altLang="de-DE" sz="1400" dirty="0" smtClean="0"/>
              <a:t>KI3</a:t>
            </a:r>
            <a:r>
              <a:rPr lang="en-US" altLang="de-DE" sz="1400" dirty="0"/>
              <a:t>: How are the UE radio capabilities </a:t>
            </a:r>
            <a:r>
              <a:rPr lang="en-US" altLang="de-DE" sz="1400" dirty="0" smtClean="0"/>
              <a:t>managed?</a:t>
            </a:r>
            <a:endParaRPr lang="en-GB" altLang="de-DE" sz="1400" dirty="0"/>
          </a:p>
          <a:p>
            <a:pPr lvl="1">
              <a:spcBef>
                <a:spcPts val="0"/>
              </a:spcBef>
              <a:defRPr/>
            </a:pPr>
            <a:r>
              <a:rPr lang="en-GB" altLang="de-DE" sz="1600" dirty="0" smtClean="0"/>
              <a:t>LSs </a:t>
            </a:r>
            <a:r>
              <a:rPr lang="en-GB" altLang="de-DE" sz="1600" dirty="0"/>
              <a:t>informing RAN WGs about SA2 interim conclusions </a:t>
            </a:r>
            <a:r>
              <a:rPr lang="en-GB" altLang="de-DE" sz="1600" dirty="0" smtClean="0"/>
              <a:t>and SA3 </a:t>
            </a:r>
            <a:r>
              <a:rPr lang="en-GB" altLang="de-DE" sz="1600" dirty="0"/>
              <a:t>asking about security aspects of one of the </a:t>
            </a:r>
            <a:r>
              <a:rPr lang="en-GB" altLang="de-DE" sz="1600" dirty="0" smtClean="0"/>
              <a:t>solutions</a:t>
            </a:r>
          </a:p>
          <a:p>
            <a:pPr lvl="1">
              <a:spcBef>
                <a:spcPts val="0"/>
              </a:spcBef>
              <a:defRPr/>
            </a:pPr>
            <a:r>
              <a:rPr lang="en-GB" sz="1600" dirty="0" smtClean="0"/>
              <a:t>TR is provided for information</a:t>
            </a:r>
            <a:endParaRPr lang="de-DE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</a:t>
            </a:r>
          </a:p>
          <a:p>
            <a:pPr lvl="1">
              <a:defRPr/>
            </a:pPr>
            <a:r>
              <a:rPr lang="en-GB" sz="1600" dirty="0" smtClean="0"/>
              <a:t>Cross-TSG aspects are detailed in the related </a:t>
            </a:r>
            <a:r>
              <a:rPr lang="en-GB" sz="1600" dirty="0"/>
              <a:t>status report in SP-181131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dirty="0"/>
              <a:t>S</a:t>
            </a:r>
            <a:r>
              <a:rPr lang="en-GB" sz="1600" dirty="0" smtClean="0"/>
              <a:t>tudy</a:t>
            </a:r>
            <a:r>
              <a:rPr lang="en-US" sz="1600" dirty="0" smtClean="0"/>
              <a:t> continues </a:t>
            </a:r>
            <a:r>
              <a:rPr lang="en-US" sz="1600" dirty="0"/>
              <a:t>in </a:t>
            </a:r>
            <a:r>
              <a:rPr lang="en-US" sz="1600" dirty="0" smtClean="0"/>
              <a:t>Q1/19 to </a:t>
            </a:r>
            <a:r>
              <a:rPr lang="en-US" sz="1600" dirty="0"/>
              <a:t>reach final conclusions </a:t>
            </a:r>
            <a:r>
              <a:rPr lang="en-US" sz="1600" dirty="0" smtClean="0"/>
              <a:t>subject </a:t>
            </a:r>
            <a:r>
              <a:rPr lang="en-US" sz="1600" dirty="0"/>
              <a:t>to RAN and SA3 </a:t>
            </a:r>
            <a:r>
              <a:rPr lang="en-US" sz="1600" dirty="0" smtClean="0"/>
              <a:t>feedback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67623381"/>
              </p:ext>
            </p:extLst>
          </p:nvPr>
        </p:nvGraphicFramePr>
        <p:xfrm>
          <a:off x="179388" y="1376363"/>
          <a:ext cx="8569325" cy="14313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1860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42284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&gt; 88%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05953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07715"/>
            <a:ext cx="8243358" cy="3650236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/>
            <a:r>
              <a:rPr lang="en-US" sz="1600" dirty="0" smtClean="0"/>
              <a:t>Concluded Non-Public Network (NPN) aspect, </a:t>
            </a:r>
            <a:r>
              <a:rPr lang="en-US" sz="1600" dirty="0"/>
              <a:t>5G-LAN </a:t>
            </a:r>
            <a:r>
              <a:rPr lang="en-US" sz="1600" dirty="0" smtClean="0"/>
              <a:t>aspects, </a:t>
            </a:r>
            <a:r>
              <a:rPr lang="en-US" sz="1600" dirty="0"/>
              <a:t>Integration of 5GS within </a:t>
            </a:r>
            <a:r>
              <a:rPr lang="en-US" sz="1600" dirty="0" smtClean="0"/>
              <a:t>TSN and </a:t>
            </a:r>
            <a:r>
              <a:rPr lang="en-US" sz="1600" dirty="0"/>
              <a:t>principles for </a:t>
            </a:r>
            <a:r>
              <a:rPr lang="en-US" sz="1600" dirty="0" err="1"/>
              <a:t>QoS</a:t>
            </a:r>
            <a:r>
              <a:rPr lang="en-US" sz="1600" dirty="0"/>
              <a:t> enhancements to support Time Sensitive </a:t>
            </a:r>
            <a:r>
              <a:rPr lang="en-US" sz="1600" dirty="0" smtClean="0"/>
              <a:t>communication</a:t>
            </a:r>
          </a:p>
          <a:p>
            <a:pPr lvl="1"/>
            <a:r>
              <a:rPr lang="en-US" sz="1600" dirty="0"/>
              <a:t>LSs to RAN WGs on NPN (S2-1813393) and on TSN (</a:t>
            </a:r>
            <a:r>
              <a:rPr lang="en-US" sz="1600" dirty="0" smtClean="0"/>
              <a:t>S2-1813392)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Conclusion on </a:t>
            </a:r>
            <a:r>
              <a:rPr lang="en-US" sz="1600" dirty="0"/>
              <a:t>Key Issue #3.2 (Supporting TSN Time Synchronization) </a:t>
            </a:r>
            <a:r>
              <a:rPr lang="en-US" sz="1600" dirty="0" smtClean="0"/>
              <a:t>depends </a:t>
            </a:r>
            <a:r>
              <a:rPr lang="en-US" sz="1600" dirty="0"/>
              <a:t>on impact and scalability analysis from </a:t>
            </a:r>
            <a:r>
              <a:rPr lang="en-US" sz="1600" dirty="0" smtClean="0"/>
              <a:t>RAN1/2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TR provided for approval. WID provided for approval</a:t>
            </a:r>
            <a:r>
              <a:rPr lang="en-GB" sz="1600" dirty="0" smtClean="0"/>
              <a:t>.</a:t>
            </a:r>
            <a:endParaRPr lang="de-DE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dirty="0" smtClean="0"/>
              <a:t>RAN </a:t>
            </a:r>
            <a:r>
              <a:rPr lang="de-DE" sz="2000" dirty="0"/>
              <a:t>impacts or 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As described in the </a:t>
            </a:r>
            <a:r>
              <a:rPr lang="en-GB" sz="1600" dirty="0"/>
              <a:t>status report on URLLC  and in </a:t>
            </a:r>
            <a:r>
              <a:rPr lang="en-GB" sz="1600" dirty="0" smtClean="0"/>
              <a:t>LSs </a:t>
            </a:r>
            <a:r>
              <a:rPr lang="en-GB" sz="1600" dirty="0"/>
              <a:t>to RAN/RAN </a:t>
            </a:r>
            <a:r>
              <a:rPr lang="en-GB" sz="1600" dirty="0" smtClean="0"/>
              <a:t>WGs</a:t>
            </a:r>
            <a:endParaRPr lang="de-DE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Finalize study by </a:t>
            </a:r>
            <a:r>
              <a:rPr lang="de-DE" altLang="ko-KR" sz="1600" dirty="0"/>
              <a:t>concluding </a:t>
            </a:r>
            <a:r>
              <a:rPr lang="de-DE" altLang="ko-KR" sz="1600" dirty="0" smtClean="0"/>
              <a:t>the remaining issue</a:t>
            </a:r>
            <a:r>
              <a:rPr lang="en-US" sz="1600" dirty="0" smtClean="0"/>
              <a:t>.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Conduct normative </a:t>
            </a:r>
            <a:r>
              <a:rPr lang="de-DE" sz="1600" dirty="0" smtClean="0"/>
              <a:t>work.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1396634"/>
              </p:ext>
            </p:extLst>
          </p:nvPr>
        </p:nvGraphicFramePr>
        <p:xfrm>
          <a:off x="179388" y="1376363"/>
          <a:ext cx="8569325" cy="138530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2945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39379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&gt; 85%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1647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761672"/>
            <a:ext cx="8280400" cy="36962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/>
              <a:t>Included </a:t>
            </a:r>
            <a:r>
              <a:rPr lang="en-GB" sz="1600" dirty="0"/>
              <a:t>one new key issue, several new solutions and evaluations of solutions in the </a:t>
            </a:r>
            <a:r>
              <a:rPr lang="en-GB" sz="16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/>
              <a:t>Concluded </a:t>
            </a:r>
            <a:r>
              <a:rPr lang="en-GB" sz="1600" dirty="0"/>
              <a:t>the study with the </a:t>
            </a:r>
            <a:r>
              <a:rPr lang="en-GB" sz="1600" dirty="0" smtClean="0"/>
              <a:t>following </a:t>
            </a:r>
            <a:r>
              <a:rPr lang="en-GB" sz="1600" dirty="0"/>
              <a:t>open key </a:t>
            </a:r>
            <a:r>
              <a:rPr lang="en-GB" sz="1600" dirty="0" smtClean="0"/>
              <a:t>issues (KI) </a:t>
            </a:r>
            <a:endParaRPr lang="en-GB" sz="16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/>
              <a:t>KI#2</a:t>
            </a:r>
            <a:r>
              <a:rPr lang="en-GB" sz="1400" dirty="0"/>
              <a:t>: Supporting low latency and low jitter during </a:t>
            </a:r>
            <a:r>
              <a:rPr lang="en-GB" sz="1400" dirty="0" smtClean="0"/>
              <a:t>handover; RAN feedback requested.</a:t>
            </a:r>
            <a:endParaRPr lang="en-GB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/>
              <a:t>KI#4</a:t>
            </a:r>
            <a:r>
              <a:rPr lang="en-GB" sz="1400" dirty="0"/>
              <a:t>: </a:t>
            </a:r>
            <a:r>
              <a:rPr lang="en-GB" sz="1400" dirty="0" err="1"/>
              <a:t>QoS</a:t>
            </a:r>
            <a:r>
              <a:rPr lang="en-GB" sz="1400" dirty="0"/>
              <a:t> Monitoring to Assist URLLC </a:t>
            </a:r>
            <a:r>
              <a:rPr lang="en-GB" sz="1400" dirty="0" smtClean="0"/>
              <a:t>Service; </a:t>
            </a:r>
            <a:r>
              <a:rPr lang="en-GB" sz="1400" dirty="0"/>
              <a:t>RAN feedback requested</a:t>
            </a:r>
            <a:r>
              <a:rPr lang="en-GB" sz="1400" dirty="0" smtClean="0"/>
              <a:t>.</a:t>
            </a:r>
            <a:endParaRPr lang="en-GB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/>
              <a:t>KI#6</a:t>
            </a:r>
            <a:r>
              <a:rPr lang="en-GB" sz="1400" dirty="0"/>
              <a:t>: Division of E2E PDB (Packet Delay Budget)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/>
              <a:t>KI#7</a:t>
            </a:r>
            <a:r>
              <a:rPr lang="en-GB" sz="1400" dirty="0"/>
              <a:t>: Automated GBR service </a:t>
            </a:r>
            <a:r>
              <a:rPr lang="en-GB" sz="1400" dirty="0" smtClean="0"/>
              <a:t>recovery</a:t>
            </a:r>
            <a:endParaRPr lang="de-DE" sz="14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600" dirty="0" smtClean="0"/>
              <a:t>TR23.725 provided for </a:t>
            </a:r>
            <a:r>
              <a:rPr lang="en-GB" sz="1600" dirty="0"/>
              <a:t>approval</a:t>
            </a:r>
            <a:r>
              <a:rPr lang="en-GB" sz="1600" dirty="0" smtClean="0"/>
              <a:t>. </a:t>
            </a:r>
            <a:r>
              <a:rPr lang="en-US" altLang="zh-CN" sz="1600" dirty="0"/>
              <a:t>WID provided for approval</a:t>
            </a:r>
            <a:r>
              <a:rPr lang="en-US" altLang="zh-CN" sz="1600" dirty="0" smtClean="0"/>
              <a:t>.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dirty="0"/>
              <a:t>RAN impacts or </a:t>
            </a:r>
            <a:r>
              <a:rPr lang="de-DE" sz="2000" dirty="0" smtClean="0"/>
              <a:t>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As described in the </a:t>
            </a:r>
            <a:r>
              <a:rPr lang="en-GB" sz="1600" dirty="0"/>
              <a:t>status report on URLLC  and in LS to </a:t>
            </a:r>
            <a:r>
              <a:rPr lang="en-GB" sz="1600" dirty="0" smtClean="0"/>
              <a:t>RAN/RAN </a:t>
            </a:r>
            <a:r>
              <a:rPr lang="en-GB" sz="1600" dirty="0"/>
              <a:t>WGs </a:t>
            </a:r>
            <a:r>
              <a:rPr lang="en-GB" sz="1600" dirty="0" smtClean="0"/>
              <a:t>(S2-1813333)</a:t>
            </a:r>
            <a:endParaRPr lang="de-DE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Finalize study by </a:t>
            </a:r>
            <a:r>
              <a:rPr lang="de-DE" altLang="ko-KR" sz="1600" dirty="0"/>
              <a:t>concluding remaining issues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Conduct normative work.</a:t>
            </a:r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9944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Maintenance 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(13/24)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0910121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SA#81</a:t>
            </a:r>
            <a:endParaRPr lang="de-DE" altLang="de-DE" sz="1800" dirty="0"/>
          </a:p>
          <a:p>
            <a:pPr lvl="1"/>
            <a:r>
              <a:rPr lang="en-US" sz="1600" dirty="0" smtClean="0"/>
              <a:t>New </a:t>
            </a:r>
            <a:r>
              <a:rPr lang="en-US" sz="1600" dirty="0"/>
              <a:t>solutions proposed for the 7 key issues</a:t>
            </a:r>
            <a:endParaRPr lang="de-DE" sz="1600" dirty="0"/>
          </a:p>
          <a:p>
            <a:pPr lvl="1"/>
            <a:r>
              <a:rPr lang="en-US" sz="1600" dirty="0"/>
              <a:t>Principles, evaluations and conclusions based on the solutions</a:t>
            </a:r>
            <a:endParaRPr lang="de-DE" sz="1600" dirty="0"/>
          </a:p>
          <a:p>
            <a:pPr lvl="1"/>
            <a:r>
              <a:rPr lang="en-US" sz="1600" dirty="0"/>
              <a:t>Key issue 1, 3, 4 will lead to normative work in stage 2. Key issue 2 is concluded </a:t>
            </a:r>
            <a:r>
              <a:rPr lang="en-US" sz="1600" dirty="0" smtClean="0"/>
              <a:t>to not </a:t>
            </a:r>
            <a:r>
              <a:rPr lang="en-US" sz="1600" dirty="0"/>
              <a:t>continue in R16. Key issue 5 may have stage 3 work but no stage </a:t>
            </a:r>
            <a:r>
              <a:rPr lang="en-US" sz="1600" dirty="0" smtClean="0"/>
              <a:t>2 normative </a:t>
            </a:r>
            <a:r>
              <a:rPr lang="en-US" sz="1600" dirty="0"/>
              <a:t>work. Key issue 6&amp;7 are </a:t>
            </a:r>
            <a:r>
              <a:rPr lang="en-US" sz="1600" dirty="0" smtClean="0"/>
              <a:t>inherent to other </a:t>
            </a:r>
            <a:r>
              <a:rPr lang="en-US" sz="1600" dirty="0"/>
              <a:t>key issue without dedicated work on them.</a:t>
            </a:r>
            <a:endParaRPr lang="de-DE" sz="1600" dirty="0"/>
          </a:p>
          <a:p>
            <a:pPr lvl="1"/>
            <a:r>
              <a:rPr lang="en-US" sz="1600" dirty="0"/>
              <a:t>TR is </a:t>
            </a:r>
            <a:r>
              <a:rPr lang="en-US" sz="1600" dirty="0" smtClean="0"/>
              <a:t>provided for approval. WID provided for approval.</a:t>
            </a:r>
            <a:endParaRPr lang="de-DE" sz="1600" dirty="0"/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en-GB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600" dirty="0"/>
              <a:t>Conduct normative </a:t>
            </a:r>
            <a:r>
              <a:rPr lang="de-DE" sz="1600" dirty="0" smtClean="0"/>
              <a:t>work</a:t>
            </a:r>
            <a:endParaRPr lang="en-GB" sz="1600" dirty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(14/24)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4323855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85%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19647"/>
            <a:ext cx="8280400" cy="3438303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/>
            <a:r>
              <a:rPr lang="en-US" altLang="de-DE" sz="1600" dirty="0"/>
              <a:t>KI#2 &amp; KI#3 </a:t>
            </a:r>
            <a:r>
              <a:rPr lang="en-US" altLang="de-DE" sz="1600" dirty="0" smtClean="0"/>
              <a:t>are concluded</a:t>
            </a:r>
          </a:p>
          <a:p>
            <a:pPr lvl="1"/>
            <a:r>
              <a:rPr lang="en-US" altLang="de-DE" sz="1600" dirty="0" smtClean="0"/>
              <a:t>KI#1 to </a:t>
            </a:r>
            <a:r>
              <a:rPr lang="en-US" altLang="de-DE" sz="1600" dirty="0"/>
              <a:t>be </a:t>
            </a:r>
            <a:r>
              <a:rPr lang="en-US" altLang="de-DE" sz="1600" dirty="0" smtClean="0"/>
              <a:t>concluded in </a:t>
            </a:r>
            <a:r>
              <a:rPr lang="en-US" altLang="de-DE" sz="1600" dirty="0"/>
              <a:t>1Q2019 with the request to reserve for 1 TU</a:t>
            </a:r>
          </a:p>
          <a:p>
            <a:pPr lvl="1"/>
            <a:r>
              <a:rPr lang="en-US" altLang="de-DE" sz="1600" dirty="0" smtClean="0"/>
              <a:t>LS sent </a:t>
            </a:r>
            <a:r>
              <a:rPr lang="en-US" altLang="de-DE" sz="1600" dirty="0"/>
              <a:t>to SA3 and CT1 for review to evaluate the proposed solution for the KI#3</a:t>
            </a:r>
          </a:p>
          <a:p>
            <a:pPr lvl="1"/>
            <a:r>
              <a:rPr lang="en-US" altLang="de-DE" sz="1600" dirty="0"/>
              <a:t>TR </a:t>
            </a:r>
            <a:r>
              <a:rPr lang="en-US" altLang="de-DE" sz="1600" dirty="0" smtClean="0"/>
              <a:t>provided for approval. WID provided </a:t>
            </a:r>
            <a:r>
              <a:rPr lang="en-US" altLang="de-DE" sz="1600" dirty="0"/>
              <a:t>for </a:t>
            </a:r>
            <a:r>
              <a:rPr lang="en-US" altLang="de-DE" sz="1600" dirty="0" smtClean="0"/>
              <a:t>approval. 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Conduct </a:t>
            </a:r>
            <a:r>
              <a:rPr lang="en-US" altLang="de-DE" sz="1600" dirty="0" smtClean="0"/>
              <a:t>normative work</a:t>
            </a:r>
          </a:p>
          <a:p>
            <a:pPr lvl="1"/>
            <a:r>
              <a:rPr lang="en-US" altLang="de-DE" sz="1600" dirty="0" smtClean="0"/>
              <a:t>Conclude on KI#1</a:t>
            </a:r>
            <a:endParaRPr lang="de-DE" sz="1600" dirty="0"/>
          </a:p>
          <a:p>
            <a:pPr lvl="1"/>
            <a:endParaRPr lang="de-DE" altLang="de-DE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4860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(15/24)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148030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80%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98801"/>
            <a:ext cx="8280400" cy="33591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/>
            <a:r>
              <a:rPr lang="en-US" altLang="de-DE" sz="1600" dirty="0" smtClean="0"/>
              <a:t>Collection of key </a:t>
            </a:r>
            <a:r>
              <a:rPr lang="en-US" altLang="de-DE" sz="1600" dirty="0"/>
              <a:t>issues completed</a:t>
            </a:r>
          </a:p>
          <a:p>
            <a:pPr lvl="1"/>
            <a:r>
              <a:rPr lang="en-US" altLang="de-DE" sz="1600" dirty="0"/>
              <a:t>6 solutions documented</a:t>
            </a:r>
          </a:p>
          <a:p>
            <a:pPr lvl="1"/>
            <a:r>
              <a:rPr lang="en-US" altLang="de-DE" sz="1600" dirty="0"/>
              <a:t>Some solution evaluation included</a:t>
            </a:r>
          </a:p>
          <a:p>
            <a:pPr lvl="1"/>
            <a:r>
              <a:rPr lang="en-US" altLang="de-DE" sz="1600" dirty="0" smtClean="0"/>
              <a:t>SID updated, timeline extended to March 2019</a:t>
            </a:r>
          </a:p>
          <a:p>
            <a:pPr lvl="1"/>
            <a:r>
              <a:rPr lang="de-DE" altLang="de-DE" sz="1600" dirty="0" smtClean="0"/>
              <a:t>TR provided for information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Conclude study in Q1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50331928"/>
              </p:ext>
            </p:extLst>
          </p:nvPr>
        </p:nvGraphicFramePr>
        <p:xfrm>
          <a:off x="179388" y="1376363"/>
          <a:ext cx="8633492" cy="109025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42663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 smtClean="0"/>
              <a:t>Progress</a:t>
            </a:r>
            <a:r>
              <a:rPr lang="en-US" altLang="de-DE" sz="1800" dirty="0" smtClean="0"/>
              <a:t> since SA#81</a:t>
            </a:r>
          </a:p>
          <a:p>
            <a:pPr lvl="1"/>
            <a:r>
              <a:rPr lang="en-US" sz="1600" dirty="0"/>
              <a:t>4 Key issues added (</a:t>
            </a:r>
            <a:r>
              <a:rPr lang="en-US" sz="1600" dirty="0" err="1"/>
              <a:t>QoS</a:t>
            </a:r>
            <a:r>
              <a:rPr lang="en-US" sz="1600" dirty="0"/>
              <a:t> with for Satellite Access, </a:t>
            </a:r>
            <a:r>
              <a:rPr lang="en-US" sz="1600" dirty="0" err="1"/>
              <a:t>QoS</a:t>
            </a:r>
            <a:r>
              <a:rPr lang="en-US" sz="1600" dirty="0"/>
              <a:t> with Satellite Back Backhaul, </a:t>
            </a:r>
            <a:r>
              <a:rPr lang="en-US" sz="1600" dirty="0" smtClean="0"/>
              <a:t>Multi-connectivity)</a:t>
            </a:r>
          </a:p>
          <a:p>
            <a:pPr lvl="1"/>
            <a:r>
              <a:rPr lang="en-US" sz="1600" dirty="0" smtClean="0"/>
              <a:t>2 solution descriptions initiated: </a:t>
            </a:r>
            <a:r>
              <a:rPr lang="en-US" sz="1600" dirty="0"/>
              <a:t> Position-based and fixed TA Satellite Access, New RAT type </a:t>
            </a:r>
            <a:r>
              <a:rPr lang="en-US" sz="1600" dirty="0" smtClean="0"/>
              <a:t>satellite</a:t>
            </a:r>
          </a:p>
          <a:p>
            <a:pPr lvl="1"/>
            <a:r>
              <a:rPr lang="en-US" sz="1600" dirty="0" smtClean="0"/>
              <a:t>SID update to extend the timeline to Sep 2019</a:t>
            </a:r>
            <a:endParaRPr lang="de-DE" sz="1600" dirty="0"/>
          </a:p>
          <a:p>
            <a:r>
              <a:rPr lang="en-US" altLang="de-DE" sz="2000" dirty="0" smtClean="0"/>
              <a:t>RAN impacts or dependencies: </a:t>
            </a:r>
          </a:p>
          <a:p>
            <a:pPr lvl="1"/>
            <a:r>
              <a:rPr lang="en-US" sz="1600" dirty="0"/>
              <a:t>To be confirmed: Mobility Management and Multi </a:t>
            </a:r>
            <a:r>
              <a:rPr lang="en-US" sz="1600" dirty="0" smtClean="0"/>
              <a:t>connectivity</a:t>
            </a:r>
            <a:endParaRPr lang="en-US" altLang="de-DE" sz="1600" dirty="0" smtClean="0"/>
          </a:p>
          <a:p>
            <a:r>
              <a:rPr lang="en-US" altLang="de-DE" sz="2000" dirty="0" smtClean="0"/>
              <a:t>Next steps:</a:t>
            </a:r>
          </a:p>
          <a:p>
            <a:pPr lvl="1"/>
            <a:r>
              <a:rPr lang="de-DE" sz="1600" dirty="0" smtClean="0"/>
              <a:t>Continue the study</a:t>
            </a:r>
            <a:endParaRPr lang="de-DE" altLang="de-DE" sz="1600" dirty="0"/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(16/24)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536098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(17/24)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4669949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 smtClean="0"/>
              <a:t>No work conducted as not determined as focus area by TSG SA</a:t>
            </a:r>
          </a:p>
          <a:p>
            <a:pPr lvl="1">
              <a:defRPr/>
            </a:pPr>
            <a:r>
              <a:rPr lang="en-GB" altLang="zh-CN" sz="1600" dirty="0" smtClean="0"/>
              <a:t>SID updated to reduce the scope and extending the timeline to June 2019.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To be determined by TSG SA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(18/24)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28731477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 smtClean="0"/>
              <a:t>No work conducted as not determined as focus area by TSG SA</a:t>
            </a:r>
          </a:p>
          <a:p>
            <a:pPr lvl="1">
              <a:defRPr/>
            </a:pPr>
            <a:r>
              <a:rPr lang="en-GB" altLang="zh-CN" sz="1600" dirty="0" smtClean="0"/>
              <a:t>WID updated to extend the timeline to June 2019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To be determined by TSG SA</a:t>
            </a:r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(19/24)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35522048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40%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90930"/>
            <a:ext cx="8280400" cy="336702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</a:t>
            </a:r>
            <a:r>
              <a:rPr lang="en-GB" altLang="zh-CN" sz="1600" dirty="0" smtClean="0"/>
              <a:t>SA</a:t>
            </a:r>
            <a:endParaRPr lang="en-GB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(20/24)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848844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&gt; 75%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/>
              <a:t>To be determined by TSG SA</a:t>
            </a:r>
          </a:p>
          <a:p>
            <a:pPr lvl="1"/>
            <a:endParaRPr lang="en-GB" altLang="zh-CN" sz="1600" dirty="0" smtClean="0"/>
          </a:p>
          <a:p>
            <a:pPr lvl="1"/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431054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FS_AAI_LTE_NR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Awareness Interworking between LTE and NR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7961893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454649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5115392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FS_EPS_URACE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US" altLang="de-DE" sz="1600" dirty="0" smtClean="0"/>
              <a:t>High </a:t>
            </a:r>
            <a:r>
              <a:rPr lang="en-US" altLang="de-DE" sz="1600" dirty="0"/>
              <a:t>availability by redundant transmission in UP between UE/RAN and CN (may </a:t>
            </a:r>
            <a:r>
              <a:rPr lang="en-US" altLang="de-DE" sz="1600" dirty="0" smtClean="0"/>
              <a:t>impact </a:t>
            </a:r>
            <a:r>
              <a:rPr lang="en-US" altLang="de-DE" sz="1600" dirty="0"/>
              <a:t>cell reselection and handover target selection)</a:t>
            </a:r>
            <a:endParaRPr lang="de-DE" sz="1600" dirty="0"/>
          </a:p>
          <a:p>
            <a:pPr lvl="1"/>
            <a:r>
              <a:rPr lang="en-US" sz="1600" dirty="0"/>
              <a:t>Notification control for GBR bearers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57528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SA2 meetings held since SA#81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SA2#129: Oct 2018, Dongguan, CN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SA2#129bis: Nov 2018, West Palm Beach, US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SA2#130: Jan 2019, Kochi, India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SA2#131: Feb 2019, Tenerife, Spain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(23/24)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359888"/>
            <a:ext cx="8280400" cy="309806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SA#81</a:t>
            </a:r>
          </a:p>
          <a:p>
            <a:pPr lvl="1">
              <a:defRPr/>
            </a:pPr>
            <a:r>
              <a:rPr lang="en-GB" sz="1600" dirty="0" smtClean="0"/>
              <a:t>No TEI16 topics worked on during Q4</a:t>
            </a:r>
          </a:p>
          <a:p>
            <a:pPr lvl="1">
              <a:defRPr/>
            </a:pPr>
            <a:r>
              <a:rPr lang="en-GB" sz="1600" dirty="0" smtClean="0"/>
              <a:t>Consideration of TEI16 </a:t>
            </a:r>
            <a:r>
              <a:rPr lang="en-GB" sz="1600" dirty="0"/>
              <a:t>proposal for EPS SPID/RFSP </a:t>
            </a:r>
            <a:r>
              <a:rPr lang="en-GB" sz="1600" dirty="0" smtClean="0"/>
              <a:t>extension endorsed by SA2</a:t>
            </a:r>
          </a:p>
          <a:p>
            <a:pPr lvl="1">
              <a:defRPr/>
            </a:pPr>
            <a:r>
              <a:rPr lang="en-GB" sz="1600" dirty="0" smtClean="0"/>
              <a:t>Consideration of TEI16 proposal for EPC </a:t>
            </a:r>
            <a:r>
              <a:rPr lang="en-GB" sz="1600" dirty="0"/>
              <a:t>Dedicated Bearers for </a:t>
            </a:r>
            <a:r>
              <a:rPr lang="en-GB" sz="1600" dirty="0" smtClean="0"/>
              <a:t>Ethernet endorsed by SA2</a:t>
            </a:r>
          </a:p>
          <a:p>
            <a:pPr lvl="1">
              <a:defRPr/>
            </a:pP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lvl="1">
              <a:defRPr/>
            </a:pPr>
            <a:r>
              <a:rPr lang="de-DE" altLang="de-DE" sz="1600" dirty="0" smtClean="0"/>
              <a:t>Conduct TEI16 work depending on TSG SA budget/prioritisation considerations</a:t>
            </a:r>
          </a:p>
          <a:p>
            <a:pPr>
              <a:defRPr/>
            </a:pPr>
            <a:endParaRPr lang="de-DE" altLang="de-DE" sz="2000" dirty="0" smtClean="0"/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16638"/>
              </p:ext>
            </p:extLst>
          </p:nvPr>
        </p:nvGraphicFramePr>
        <p:xfrm>
          <a:off x="217488" y="1304925"/>
          <a:ext cx="8609012" cy="4929189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79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64290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05830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8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20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4394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(24/24)</a:t>
            </a:r>
            <a:endParaRPr lang="de-DE" altLang="de-DE" sz="2800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smtClean="0"/>
              <a:t>2.4) New and Updated WIDs/SIDs and Exceptions</a:t>
            </a:r>
            <a:endParaRPr lang="de-DE" altLang="de-DE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447800"/>
            <a:ext cx="8813800" cy="487572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000" dirty="0" smtClean="0"/>
              <a:t>New and revised </a:t>
            </a:r>
            <a:r>
              <a:rPr lang="en-GB" sz="2000" dirty="0"/>
              <a:t>S</a:t>
            </a:r>
            <a:r>
              <a:rPr lang="en-GB" sz="2000" dirty="0" smtClean="0"/>
              <a:t>ID: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SP-181110</a:t>
            </a:r>
            <a:r>
              <a:rPr lang="en-GB" sz="1600" dirty="0"/>
              <a:t>, SID REVISED on UDICOM, </a:t>
            </a:r>
            <a:r>
              <a:rPr lang="en-GB" sz="1600" dirty="0" err="1"/>
              <a:t>FS_UDICoM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SP-181111, SID REVISED FS_ENTRADE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SP-181112, SID REVISED on architecture aspects for using satellite access in </a:t>
            </a:r>
            <a:r>
              <a:rPr lang="en-GB" sz="1600" dirty="0" smtClean="0"/>
              <a:t>5G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SP-181114, SID NEW on supporting </a:t>
            </a:r>
            <a:r>
              <a:rPr lang="en-GB" sz="1600" dirty="0" smtClean="0"/>
              <a:t>UAS </a:t>
            </a:r>
            <a:r>
              <a:rPr lang="en-GB" sz="1600" dirty="0"/>
              <a:t>Connectivity, Identification, and Tracking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SP-181115, SID NEW on system enablers for multi-SIM </a:t>
            </a:r>
            <a:r>
              <a:rPr lang="en-GB" sz="1600" dirty="0" smtClean="0"/>
              <a:t>devices</a:t>
            </a:r>
          </a:p>
          <a:p>
            <a:pPr>
              <a:spcBef>
                <a:spcPts val="0"/>
              </a:spcBef>
              <a:defRPr/>
            </a:pPr>
            <a:r>
              <a:rPr lang="en-GB" sz="2000" dirty="0" smtClean="0"/>
              <a:t>New and revised </a:t>
            </a:r>
            <a:r>
              <a:rPr lang="en-GB" sz="2000" dirty="0"/>
              <a:t>W</a:t>
            </a:r>
            <a:r>
              <a:rPr lang="en-GB" sz="2000" dirty="0" smtClean="0"/>
              <a:t>ID: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SP-181113</a:t>
            </a:r>
            <a:r>
              <a:rPr lang="en-GB" sz="1600" dirty="0"/>
              <a:t>, WID REVISED for </a:t>
            </a:r>
            <a:r>
              <a:rPr lang="en-GB" sz="1600" dirty="0" err="1"/>
              <a:t>xBDT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SP-181116</a:t>
            </a:r>
            <a:r>
              <a:rPr lang="en-GB" sz="1600" dirty="0"/>
              <a:t>, WID NEW on Enhancing Topology of SMF and UPF in 5G Networks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SP-181117, WID NEW for 5G Wireless Wireline Convergence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SP-181118, WID NEW on Cellular </a:t>
            </a:r>
            <a:r>
              <a:rPr lang="en-GB" sz="1600" dirty="0" err="1"/>
              <a:t>IoT</a:t>
            </a:r>
            <a:r>
              <a:rPr lang="en-GB" sz="1600" dirty="0"/>
              <a:t> support and evolution for the 5G System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SP-181119, WID NEW on Enhancement to the 5GC </a:t>
            </a:r>
            <a:r>
              <a:rPr lang="en-GB" sz="1600" dirty="0" err="1"/>
              <a:t>LoCation</a:t>
            </a:r>
            <a:r>
              <a:rPr lang="en-GB" sz="1600" dirty="0"/>
              <a:t> Services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SP-181120, WID NEW on Enhanced support of Vertical and LAN Services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SP-181121, WID NEW on Architecture </a:t>
            </a:r>
            <a:r>
              <a:rPr lang="en-GB" sz="1600" dirty="0" err="1" smtClean="0"/>
              <a:t>enh</a:t>
            </a:r>
            <a:r>
              <a:rPr lang="en-GB" sz="1600" dirty="0" smtClean="0"/>
              <a:t>. </a:t>
            </a:r>
            <a:r>
              <a:rPr lang="en-GB" sz="1600" dirty="0"/>
              <a:t>for 3GPP support of advanced V2X services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SP-181122, WID NEW for 5G URLLC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SP-181123, WID NEW on enablers for network automation for 5G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SP-181124, WID NEW on </a:t>
            </a:r>
            <a:r>
              <a:rPr lang="en-GB" sz="1600" dirty="0" smtClean="0"/>
              <a:t>ATSSS </a:t>
            </a:r>
            <a:r>
              <a:rPr lang="en-GB" sz="1600" dirty="0"/>
              <a:t>support in the 5G system architecture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SP-181125, WID NEW on Enhancements to the Service-Based 5G System Architecture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sz="1600" dirty="0"/>
              <a:t>SP-181126, WID NEW on Enhancement of Network Slicing</a:t>
            </a:r>
            <a:endParaRPr lang="de-DE" sz="1600" dirty="0"/>
          </a:p>
          <a:p>
            <a:pPr lvl="1" eaLnBrk="1" hangingPunct="1"/>
            <a:endParaRPr lang="en-GB" sz="1600" dirty="0"/>
          </a:p>
          <a:p>
            <a:pPr lvl="1" eaLnBrk="1" hangingPunct="1"/>
            <a:endParaRPr lang="en-GB" sz="2000" dirty="0" smtClean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de-DE" sz="2400" dirty="0" smtClean="0"/>
              <a:t>none</a:t>
            </a:r>
          </a:p>
          <a:p>
            <a:pPr>
              <a:buFontTx/>
              <a:buNone/>
            </a:pPr>
            <a:endParaRPr lang="en-US" altLang="de-DE" dirty="0" smtClean="0"/>
          </a:p>
          <a:p>
            <a:pPr eaLnBrk="1" hangingPunct="1">
              <a:buFontTx/>
              <a:buNone/>
            </a:pPr>
            <a:endParaRPr lang="en-US" altLang="de-DE" dirty="0" smtClean="0"/>
          </a:p>
          <a:p>
            <a:pPr eaLnBrk="1" hangingPunct="1"/>
            <a:endParaRPr lang="en-GB" alt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1551709"/>
            <a:ext cx="8342313" cy="4542704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Presentation 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</a:t>
            </a:r>
          </a:p>
          <a:p>
            <a:pPr lvl="1" eaLnBrk="1" hangingPunct="1"/>
            <a:r>
              <a:rPr lang="en-GB" sz="1600" dirty="0" smtClean="0"/>
              <a:t>SP-181099</a:t>
            </a:r>
            <a:r>
              <a:rPr lang="en-GB" sz="1600" dirty="0"/>
              <a:t>, Presentation of TR 23.732 for information, </a:t>
            </a:r>
            <a:r>
              <a:rPr lang="en-GB" sz="1600" dirty="0" err="1"/>
              <a:t>FS_UDICoM</a:t>
            </a:r>
            <a:endParaRPr lang="de-DE" sz="1600" dirty="0"/>
          </a:p>
          <a:p>
            <a:pPr lvl="1" eaLnBrk="1" hangingPunct="1"/>
            <a:r>
              <a:rPr lang="en-GB" sz="1600" dirty="0"/>
              <a:t>SP-181101, Presentation of TR 23.743 for information, FS_RACS </a:t>
            </a:r>
            <a:endParaRPr lang="de-DE" sz="1600" dirty="0"/>
          </a:p>
          <a:p>
            <a:pPr lvl="1" eaLnBrk="1" hangingPunct="1"/>
            <a:r>
              <a:rPr lang="en-GB" sz="1600" dirty="0"/>
              <a:t>SP-181104, Presentation of TR 23.786 for information, FS_eV2XARC</a:t>
            </a:r>
            <a:endParaRPr lang="de-DE" sz="1600" dirty="0"/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/>
            <a:r>
              <a:rPr lang="en-GB" sz="1600" dirty="0" smtClean="0"/>
              <a:t>SP-181097</a:t>
            </a:r>
            <a:r>
              <a:rPr lang="en-GB" sz="1600" dirty="0"/>
              <a:t>, Presentation of TR 23.726 for approval, FS_ETSUN</a:t>
            </a:r>
            <a:endParaRPr lang="de-DE" sz="1600" dirty="0"/>
          </a:p>
          <a:p>
            <a:pPr lvl="1"/>
            <a:r>
              <a:rPr lang="en-GB" sz="1600" dirty="0"/>
              <a:t>SP-181098, Presentation of TR 23.793 for </a:t>
            </a:r>
            <a:r>
              <a:rPr lang="en-GB" sz="1600" dirty="0" smtClean="0"/>
              <a:t>approval, </a:t>
            </a:r>
            <a:r>
              <a:rPr lang="en-GB" sz="1600" dirty="0"/>
              <a:t>FS_ATSSS</a:t>
            </a:r>
            <a:endParaRPr lang="de-DE" sz="1600" dirty="0"/>
          </a:p>
          <a:p>
            <a:pPr lvl="1"/>
            <a:r>
              <a:rPr lang="en-GB" sz="1600" dirty="0" smtClean="0"/>
              <a:t>SP-181100</a:t>
            </a:r>
            <a:r>
              <a:rPr lang="en-GB" sz="1600" dirty="0"/>
              <a:t>, Presentation of TR 23.716 for approval, FS_5WWC</a:t>
            </a:r>
            <a:endParaRPr lang="de-DE" sz="1600" dirty="0"/>
          </a:p>
          <a:p>
            <a:pPr lvl="1"/>
            <a:r>
              <a:rPr lang="en-GB" sz="1600" dirty="0" smtClean="0"/>
              <a:t>SP-181102</a:t>
            </a:r>
            <a:r>
              <a:rPr lang="en-GB" sz="1600" dirty="0"/>
              <a:t>, Presentation of TR 23.731 for approval, </a:t>
            </a:r>
            <a:r>
              <a:rPr lang="en-GB" sz="1600" dirty="0" err="1"/>
              <a:t>FS_eLCS</a:t>
            </a:r>
            <a:endParaRPr lang="de-DE" sz="1600" dirty="0"/>
          </a:p>
          <a:p>
            <a:pPr lvl="1"/>
            <a:r>
              <a:rPr lang="en-GB" sz="1600" dirty="0"/>
              <a:t>SP-181103, Presentation of TR 23.740 for approval, </a:t>
            </a:r>
            <a:r>
              <a:rPr lang="en-GB" sz="1600" dirty="0" err="1"/>
              <a:t>FS_eNS</a:t>
            </a:r>
            <a:endParaRPr lang="de-DE" sz="1600" dirty="0"/>
          </a:p>
          <a:p>
            <a:pPr lvl="1"/>
            <a:r>
              <a:rPr lang="en-GB" sz="1600" dirty="0" smtClean="0"/>
              <a:t>SP-181105</a:t>
            </a:r>
            <a:r>
              <a:rPr lang="en-GB" sz="1600" dirty="0"/>
              <a:t>, Presentation of TR 23.734 for information and approval, </a:t>
            </a:r>
            <a:r>
              <a:rPr lang="en-GB" sz="1600" dirty="0" err="1"/>
              <a:t>FS_Vertical_LAN</a:t>
            </a:r>
            <a:endParaRPr lang="de-DE" sz="1600" dirty="0"/>
          </a:p>
          <a:p>
            <a:pPr lvl="1"/>
            <a:r>
              <a:rPr lang="en-GB" sz="1600" dirty="0"/>
              <a:t>SP-181106, Presentation of TR 23.725 for approval, FS_5G_URLLC</a:t>
            </a:r>
            <a:endParaRPr lang="de-DE" sz="1600" dirty="0"/>
          </a:p>
          <a:p>
            <a:pPr lvl="1"/>
            <a:r>
              <a:rPr lang="en-GB" sz="1600" dirty="0"/>
              <a:t>SP-181107, Presentation of TR 23.742 for approval, </a:t>
            </a:r>
            <a:r>
              <a:rPr lang="en-GB" sz="1600" dirty="0" err="1"/>
              <a:t>FS_eSBA</a:t>
            </a:r>
            <a:endParaRPr lang="de-DE" sz="1600" dirty="0"/>
          </a:p>
          <a:p>
            <a:pPr lvl="1"/>
            <a:r>
              <a:rPr lang="en-GB" sz="1600" dirty="0"/>
              <a:t>SP-181108, Presentation of TR 23.791 for approval, </a:t>
            </a:r>
            <a:r>
              <a:rPr lang="en-GB" sz="1600" dirty="0" err="1"/>
              <a:t>FS_eNA</a:t>
            </a:r>
            <a:endParaRPr lang="de-DE" sz="1600" dirty="0"/>
          </a:p>
          <a:p>
            <a:pPr lvl="1"/>
            <a:r>
              <a:rPr lang="en-GB" sz="1600" dirty="0"/>
              <a:t>SP-181109, Presentation of TR 23.724 for approval, FS_CIoT_5G</a:t>
            </a:r>
            <a:endParaRPr lang="de-DE" sz="1600" dirty="0"/>
          </a:p>
          <a:p>
            <a:pPr lvl="1" eaLnBrk="1" hangingPunct="1"/>
            <a:endParaRPr lang="en-GB" sz="1800" dirty="0"/>
          </a:p>
          <a:p>
            <a:pPr eaLnBrk="1" hangingPunct="1"/>
            <a:endParaRPr lang="de-DE" altLang="de-DE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SA#81,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955800"/>
            <a:ext cx="8229600" cy="43767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SA2 WG Officials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Puneet Jain (Intel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), </a:t>
            </a:r>
            <a:r>
              <a:rPr lang="en-GB" altLang="ko-KR" sz="1800" dirty="0" err="1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Krisztian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Kiss (Apple)</a:t>
            </a:r>
            <a:endParaRPr lang="en-GB" altLang="ko-KR" sz="1400" b="1" dirty="0" smtClean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dirty="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dirty="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Puneet Jain,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Krisztian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Kiss,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LaeYoung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Kim,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Irfan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Ali, Ming Ai,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Shabnam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Sultana and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Mirko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Schramm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45920"/>
            <a:ext cx="8229600" cy="4480243"/>
          </a:xfrm>
        </p:spPr>
        <p:txBody>
          <a:bodyPr/>
          <a:lstStyle/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provided TRs</a:t>
            </a:r>
            <a:endParaRPr lang="de-DE" altLang="de-DE" dirty="0">
              <a:solidFill>
                <a:srgbClr val="FF0000"/>
              </a:solidFill>
            </a:endParaRP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88950" y="228600"/>
            <a:ext cx="682783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de-DE" kern="0" dirty="0" smtClean="0"/>
              <a:t>Annex: SA2 work planning sheet</a:t>
            </a:r>
            <a:endParaRPr lang="de-DE" altLang="de-DE" kern="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0500" y="1288112"/>
            <a:ext cx="8571837" cy="11918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endParaRPr lang="de-DE" altLang="de-DE" kern="0" dirty="0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758647"/>
              </p:ext>
            </p:extLst>
          </p:nvPr>
        </p:nvGraphicFramePr>
        <p:xfrm>
          <a:off x="783167" y="1288112"/>
          <a:ext cx="7900458" cy="5013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4" imgW="11874504" imgH="11963340" progId="Excel.Sheet.12">
                  <p:embed/>
                </p:oleObj>
              </mc:Choice>
              <mc:Fallback>
                <p:oleObj name="Worksheet" r:id="rId4" imgW="11874504" imgH="119633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3167" y="1288112"/>
                        <a:ext cx="7900458" cy="5013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3995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8175625" cy="4830763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2400" dirty="0"/>
              <a:t>No changes in SA2 leadership, elected during </a:t>
            </a:r>
            <a:r>
              <a:rPr lang="de-DE" altLang="de-DE" sz="2400" dirty="0" smtClean="0"/>
              <a:t>SA2#121 </a:t>
            </a:r>
            <a:r>
              <a:rPr lang="de-DE" altLang="de-DE" sz="2400" dirty="0"/>
              <a:t>before </a:t>
            </a:r>
            <a:r>
              <a:rPr lang="de-DE" altLang="de-DE" sz="2400" dirty="0" smtClean="0"/>
              <a:t>SA#76.</a:t>
            </a:r>
            <a:endParaRPr lang="de-DE" altLang="de-DE" sz="2400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1) General Aspects (4/8)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#129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165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#129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1512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1319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478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64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36</a:t>
            </a: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193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120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(+18 revised at SA WG2#129BIS)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#129BIS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191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#129BIS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1646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1431</a:t>
            </a: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376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80</a:t>
            </a:r>
            <a:r>
              <a:rPr lang="en-US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23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32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159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115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937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07 December 2018</a:t>
            </a:r>
          </a:p>
        </p:txBody>
      </p:sp>
    </p:spTree>
    <p:extLst>
      <p:ext uri="{BB962C8B-B14F-4D97-AF65-F5344CB8AC3E}">
        <p14:creationId xmlns:p14="http://schemas.microsoft.com/office/powerpoint/2010/main" val="13827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790115"/>
              </p:ext>
            </p:extLst>
          </p:nvPr>
        </p:nvGraphicFramePr>
        <p:xfrm>
          <a:off x="93134" y="1083734"/>
          <a:ext cx="8898466" cy="5317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949282"/>
              </p:ext>
            </p:extLst>
          </p:nvPr>
        </p:nvGraphicFramePr>
        <p:xfrm>
          <a:off x="427038" y="1278467"/>
          <a:ext cx="8547629" cy="514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3808</Words>
  <Application>Microsoft Office PowerPoint</Application>
  <PresentationFormat>On-screen Show (4:3)</PresentationFormat>
  <Paragraphs>670</Paragraphs>
  <Slides>52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4" baseType="lpstr">
      <vt:lpstr>Gulim</vt:lpstr>
      <vt:lpstr>맑은 고딕</vt:lpstr>
      <vt:lpstr>SimSun</vt:lpstr>
      <vt:lpstr>SimSun</vt:lpstr>
      <vt:lpstr>Arial</vt:lpstr>
      <vt:lpstr>Arial </vt:lpstr>
      <vt:lpstr>Arial Black</vt:lpstr>
      <vt:lpstr>Calibri</vt:lpstr>
      <vt:lpstr>Times New Roman</vt:lpstr>
      <vt:lpstr>Wingdings</vt:lpstr>
      <vt:lpstr>Office Theme</vt:lpstr>
      <vt:lpstr>Microsoft Excel Worksheet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(1/2)</vt:lpstr>
      <vt:lpstr>2.2) Rel-15 Maintenance and Work (2/2)</vt:lpstr>
      <vt:lpstr>Contents</vt:lpstr>
      <vt:lpstr>2.3) Rel-16 and later Work and Maint. (1/24)</vt:lpstr>
      <vt:lpstr>2.3) Rel-16 and later Work and Maint. (2/24)</vt:lpstr>
      <vt:lpstr>PowerPoint Presentation</vt:lpstr>
      <vt:lpstr>2.3) Rel-16 and later Work and Maint. (4/24)</vt:lpstr>
      <vt:lpstr>2.3) Rel-16 and later Work and Maint. (5/24)</vt:lpstr>
      <vt:lpstr>PowerPoint Presentation</vt:lpstr>
      <vt:lpstr>2.3) Rel-16 and later Work and Maint. (7/24)</vt:lpstr>
      <vt:lpstr>2.3) Rel-16 and later Work and Maint. (8/24)</vt:lpstr>
      <vt:lpstr>2.3) Rel-16 and later Work and Maint. (9/24)</vt:lpstr>
      <vt:lpstr>2.3) Rel-16 and later Work and Maint. (10/24)</vt:lpstr>
      <vt:lpstr>2.3) Rel-16 and later Work and Maint. (11/24)</vt:lpstr>
      <vt:lpstr>2.3) Rel-16 and later Work and Maint. (12/24)</vt:lpstr>
      <vt:lpstr>2.3) Rel-16 and later Work and Maint. (13/24)</vt:lpstr>
      <vt:lpstr>2.3) Rel-16 and later Work and Maint. (14/24)</vt:lpstr>
      <vt:lpstr>2.3) Rel-16 and later Work and Maint. (15/24)</vt:lpstr>
      <vt:lpstr>2.3) Rel-16 and later Work and Maint. (16/24)</vt:lpstr>
      <vt:lpstr>2.3) Rel-16 and later Work and Maint. (17/24)</vt:lpstr>
      <vt:lpstr>2.3) Rel-16 and later Work and Maint. (18/24)</vt:lpstr>
      <vt:lpstr>2.3) Rel-16 and later Work and Maint. (19/24)</vt:lpstr>
      <vt:lpstr>2.3) Rel-16 and later Work and Maint. (20/24)</vt:lpstr>
      <vt:lpstr>2.3) Rel-16 and later Work and Maint. (21/24)</vt:lpstr>
      <vt:lpstr>2.3) Rel-16 and later Work and Maint. (22/24)</vt:lpstr>
      <vt:lpstr>2.3) Rel-16 and later Work and Maint. (23/24)</vt:lpstr>
      <vt:lpstr>2.3) Rel-16 and later Work and Maint. (24/24)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 Mademann 2</cp:lastModifiedBy>
  <cp:revision>892</cp:revision>
  <dcterms:created xsi:type="dcterms:W3CDTF">2008-08-30T09:32:10Z</dcterms:created>
  <dcterms:modified xsi:type="dcterms:W3CDTF">2018-12-07T09:21:49Z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1544171946</vt:lpwstr>
  </property>
</Properties>
</file>