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3"/>
  </p:notesMasterIdLst>
  <p:handoutMasterIdLst>
    <p:handoutMasterId r:id="rId14"/>
  </p:handoutMasterIdLst>
  <p:sldIdLst>
    <p:sldId id="303" r:id="rId2"/>
    <p:sldId id="734" r:id="rId3"/>
    <p:sldId id="741" r:id="rId4"/>
    <p:sldId id="735" r:id="rId5"/>
    <p:sldId id="740" r:id="rId6"/>
    <p:sldId id="736" r:id="rId7"/>
    <p:sldId id="742" r:id="rId8"/>
    <p:sldId id="737" r:id="rId9"/>
    <p:sldId id="738" r:id="rId10"/>
    <p:sldId id="743" r:id="rId11"/>
    <p:sldId id="744" r:id="rId12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00"/>
    <a:srgbClr val="339933"/>
    <a:srgbClr val="72AF2F"/>
    <a:srgbClr val="C7FCA2"/>
    <a:srgbClr val="9EEB4F"/>
    <a:srgbClr val="00CC00"/>
    <a:srgbClr val="FF00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2459" autoAdjust="0"/>
    <p:restoredTop sz="91922"/>
  </p:normalViewPr>
  <p:slideViewPr>
    <p:cSldViewPr snapToGrid="0">
      <p:cViewPr>
        <p:scale>
          <a:sx n="80" d="100"/>
          <a:sy n="80" d="100"/>
        </p:scale>
        <p:origin x="269" y="-619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67" d="100"/>
          <a:sy n="67" d="100"/>
        </p:scale>
        <p:origin x="3258" y="7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35D2EA2E-FB82-8E49-BF44-684EF1FD1544}" type="datetime1">
              <a:rPr lang="en-US" altLang="en-US"/>
              <a:pPr>
                <a:defRPr/>
              </a:pPr>
              <a:t>6/11/2018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56C49C3E-2ABF-BF40-B59C-9B7209BEED5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868408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F9B35D63-687F-0645-93C3-538BC8329077}" type="datetime1">
              <a:rPr lang="en-US" altLang="en-US"/>
              <a:pPr>
                <a:defRPr/>
              </a:pPr>
              <a:t>6/11/2018</a:t>
            </a:fld>
            <a:endParaRPr lang="en-US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pPr>
              <a:defRPr/>
            </a:pPr>
            <a:fld id="{8691D9AE-09FE-5F48-8320-D94237B742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78246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ＭＳ Ｐゴシック" charset="0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fld id="{691F40F3-D6D8-A740-B3A4-6E7453421C9B}" type="slidenum">
              <a:rPr lang="en-GB" altLang="en-US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  <a:ea typeface="ＭＳ Ｐゴシック" charset="-128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4034432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876983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118355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/>
        </p:nvSpPr>
        <p:spPr bwMode="auto">
          <a:xfrm>
            <a:off x="7938" y="4779963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endParaRPr lang="en-US" altLang="en-US" smtClean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1588" y="4773613"/>
            <a:ext cx="6221412" cy="288925"/>
          </a:xfrm>
          <a:prstGeom prst="rect">
            <a:avLst/>
          </a:prstGeom>
          <a:noFill/>
        </p:spPr>
        <p:txBody>
          <a:bodyPr lIns="91430" tIns="45715" rIns="91430" bIns="45715" anchor="ctr">
            <a:norm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en-GB" altLang="en-US" dirty="0" smtClean="0">
                <a:solidFill>
                  <a:schemeClr val="bg1"/>
                </a:solidFill>
              </a:rPr>
              <a:t>SP-180561 </a:t>
            </a:r>
            <a:r>
              <a:rPr lang="en-GB" altLang="en-US" dirty="0" smtClean="0">
                <a:solidFill>
                  <a:schemeClr val="bg1"/>
                </a:solidFill>
              </a:rPr>
              <a:t>- </a:t>
            </a:r>
            <a:r>
              <a:rPr lang="en-GB" altLang="en-US" sz="800" dirty="0" smtClean="0">
                <a:solidFill>
                  <a:schemeClr val="bg1"/>
                </a:solidFill>
              </a:rPr>
              <a:t>3GPP TSG #80, 11-15  June, 2018, La Jolla,</a:t>
            </a:r>
            <a:r>
              <a:rPr lang="en-GB" altLang="en-US" sz="800" baseline="0" dirty="0" smtClean="0">
                <a:solidFill>
                  <a:schemeClr val="bg1"/>
                </a:solidFill>
              </a:rPr>
              <a:t> CA, USA</a:t>
            </a:r>
            <a:endParaRPr lang="en-GB" altLang="en-US" sz="800" dirty="0" smtClean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smtClean="0">
                <a:solidFill>
                  <a:schemeClr val="bg1"/>
                </a:solidFill>
              </a:rPr>
              <a:t>© 3GPP 2012</a:t>
            </a:r>
            <a:endParaRPr lang="en-GB" altLang="en-US" smtClean="0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7439025" y="4846638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/>
              <a:t>© 3GPP 2018</a:t>
            </a:r>
          </a:p>
        </p:txBody>
      </p:sp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30" tIns="45715" rIns="91430" bIns="45715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>
              <a:defRPr/>
            </a:pPr>
            <a:fld id="{52DF0A0B-5E76-A442-B4AE-AABC0FB81F34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smtClean="0"/>
          </a:p>
          <a:p>
            <a:pPr>
              <a:defRPr/>
            </a:pPr>
            <a:endParaRPr lang="en-GB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3" r:id="rId1"/>
    <p:sldLayoutId id="2147484151" r:id="rId2"/>
    <p:sldLayoutId id="2147484152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ＭＳ Ｐゴシック" charset="0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  <a:ea typeface="ＭＳ Ｐゴシック" charset="0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417638" y="1976438"/>
            <a:ext cx="7069137" cy="11017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de-DE" sz="2200" dirty="0" smtClean="0"/>
              <a:t>SA-RAN Release 16 Focus Areas Decisions</a:t>
            </a:r>
            <a:endParaRPr lang="en-GB" sz="1600" dirty="0">
              <a:effectLst>
                <a:outerShdw blurRad="38100" dist="38100" dir="2700000" algn="tl">
                  <a:srgbClr val="DDDDDD"/>
                </a:outerShdw>
              </a:effectLst>
            </a:endParaRPr>
          </a:p>
        </p:txBody>
      </p:sp>
      <p:sp>
        <p:nvSpPr>
          <p:cNvPr id="5122" name="Subtitle 6"/>
          <p:cNvSpPr>
            <a:spLocks noGrp="1"/>
          </p:cNvSpPr>
          <p:nvPr>
            <p:ph type="subTitle" idx="1"/>
          </p:nvPr>
        </p:nvSpPr>
        <p:spPr>
          <a:xfrm>
            <a:off x="1749425" y="2879725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ea typeface="ＭＳ Ｐゴシック" charset="-128"/>
              </a:rPr>
              <a:t/>
            </a:r>
            <a:br>
              <a:rPr lang="en-US" altLang="en-US" sz="2000" dirty="0">
                <a:ea typeface="ＭＳ Ｐゴシック" charset="-128"/>
              </a:rPr>
            </a:br>
            <a:r>
              <a:rPr lang="en-US" altLang="en-US" sz="2000" dirty="0">
                <a:latin typeface="Arial" charset="0"/>
                <a:ea typeface="ＭＳ Ｐゴシック" charset="-128"/>
              </a:rPr>
              <a:t>Erik </a:t>
            </a:r>
            <a:r>
              <a:rPr lang="en-US" altLang="en-US" sz="2000" dirty="0" err="1">
                <a:latin typeface="Arial" charset="0"/>
                <a:ea typeface="ＭＳ Ｐゴシック" charset="-128"/>
              </a:rPr>
              <a:t>Guttman</a:t>
            </a:r>
            <a:endParaRPr lang="en-US" altLang="en-US" sz="2000" dirty="0">
              <a:latin typeface="Arial" charset="0"/>
              <a:ea typeface="ＭＳ Ｐゴシック" charset="-128"/>
            </a:endParaRPr>
          </a:p>
          <a:p>
            <a:pPr>
              <a:lnSpc>
                <a:spcPct val="80000"/>
              </a:lnSpc>
              <a:spcBef>
                <a:spcPts val="1200"/>
              </a:spcBef>
            </a:pPr>
            <a:r>
              <a:rPr lang="en-US" altLang="en-US" sz="1800" dirty="0">
                <a:ea typeface="ＭＳ Ｐゴシック" charset="-128"/>
              </a:rPr>
              <a:t>Chairman of 3GPP SA</a:t>
            </a:r>
          </a:p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en-US" altLang="en-US" sz="1600" i="1" dirty="0">
                <a:ea typeface="ＭＳ Ｐゴシック" charset="-128"/>
              </a:rPr>
              <a:t>Samsung Electronics Co., Ltd.</a:t>
            </a:r>
          </a:p>
          <a:p>
            <a:pPr>
              <a:lnSpc>
                <a:spcPct val="80000"/>
              </a:lnSpc>
            </a:pPr>
            <a:endParaRPr lang="en-GB" altLang="en-US" sz="2000" dirty="0">
              <a:ea typeface="ＭＳ Ｐゴシック" charset="-128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Non-System-Level Features (no RAN coordination aspect)</a:t>
            </a: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006758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Potential Essential Rel-16 Features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1800" i="1" dirty="0" smtClean="0"/>
              <a:t>(Non-System-Level, SA2-led </a:t>
            </a:r>
            <a:r>
              <a:rPr lang="en-US" sz="1800" b="1" i="1" dirty="0" smtClean="0"/>
              <a:t>items </a:t>
            </a:r>
            <a:r>
              <a:rPr lang="en-US" sz="1800" i="1" dirty="0" smtClean="0"/>
              <a:t>or SA1-led </a:t>
            </a:r>
            <a:r>
              <a:rPr lang="en-US" sz="1800" b="1" i="1" dirty="0" smtClean="0"/>
              <a:t>features </a:t>
            </a:r>
            <a:r>
              <a:rPr lang="en-US" sz="1800" i="1" dirty="0" smtClean="0"/>
              <a:t>targeting SA2[?])</a:t>
            </a:r>
            <a:endParaRPr lang="en-GB" sz="1800" i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1146791"/>
              </p:ext>
            </p:extLst>
          </p:nvPr>
        </p:nvGraphicFramePr>
        <p:xfrm>
          <a:off x="485775" y="1090613"/>
          <a:ext cx="8429624" cy="350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6958"/>
                <a:gridCol w="4470400"/>
                <a:gridCol w="872067"/>
                <a:gridCol w="1600199"/>
              </a:tblGrid>
              <a:tr h="21321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WID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Name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Support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Notes</a:t>
                      </a:r>
                      <a:endParaRPr lang="en-GB" sz="1400" dirty="0"/>
                    </a:p>
                  </a:txBody>
                  <a:tcPr/>
                </a:tc>
              </a:tr>
              <a:tr h="213210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FS_ENTRADE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Study on encrypted traffic detection and verification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</a:tr>
              <a:tr h="213210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FS_eIMS5G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Study on Enhanced IMS to 5GC Integration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7</a:t>
                      </a:r>
                      <a:r>
                        <a:rPr lang="en-US" sz="1200" baseline="0" dirty="0" smtClean="0"/>
                        <a:t> + 1m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/>
                    </a:p>
                  </a:txBody>
                  <a:tcPr/>
                </a:tc>
              </a:tr>
              <a:tr h="213210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FS_ETSUN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Study on Enhancing Topology of SMF and UPF in 5G Networks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13 + 1m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/>
                    </a:p>
                  </a:txBody>
                  <a:tcPr/>
                </a:tc>
              </a:tr>
              <a:tr h="21321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FS_eSBA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Study on Enhancements to the Service-Based 5G System Architecture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17</a:t>
                      </a:r>
                      <a:r>
                        <a:rPr lang="en-US" sz="1200" baseline="0" dirty="0" smtClean="0"/>
                        <a:t> +1m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/>
                    </a:p>
                  </a:txBody>
                  <a:tcPr/>
                </a:tc>
              </a:tr>
              <a:tr h="213210"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smtClean="0"/>
                        <a:t>FS_AAI_LTE_NR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Study on Application Awareness Interworking between LTE and NR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</a:t>
                      </a:r>
                      <a:r>
                        <a:rPr lang="en-US" sz="1200" baseline="0" dirty="0" smtClean="0"/>
                        <a:t> +1m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/>
                    </a:p>
                  </a:txBody>
                  <a:tcPr/>
                </a:tc>
              </a:tr>
              <a:tr h="213210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FS_NG_RTC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Study on system architecture for next generation real time communication services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/>
                    </a:p>
                  </a:txBody>
                  <a:tcPr/>
                </a:tc>
              </a:tr>
              <a:tr h="213210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FS_UDIM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Study on User Data Interworking and Migration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</a:tr>
              <a:tr h="213210">
                <a:tc>
                  <a:txBody>
                    <a:bodyPr/>
                    <a:lstStyle/>
                    <a:p>
                      <a:r>
                        <a:rPr lang="en-GB" sz="1200" dirty="0" err="1" smtClean="0">
                          <a:solidFill>
                            <a:schemeClr val="tx1"/>
                          </a:solidFill>
                        </a:rPr>
                        <a:t>xBDT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>
                          <a:solidFill>
                            <a:schemeClr val="tx1"/>
                          </a:solidFill>
                        </a:rPr>
                        <a:t>5GS Transfer of Policies for Background Data Transfer</a:t>
                      </a:r>
                      <a:r>
                        <a:rPr lang="en-GB" sz="1200" dirty="0" smtClean="0">
                          <a:solidFill>
                            <a:srgbClr val="006600"/>
                          </a:solidFill>
                        </a:rPr>
                        <a:t>, PDBT</a:t>
                      </a:r>
                      <a:endParaRPr lang="en-GB" sz="1200" dirty="0">
                        <a:solidFill>
                          <a:srgbClr val="00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/>
                    </a:p>
                  </a:txBody>
                  <a:tcPr/>
                </a:tc>
              </a:tr>
              <a:tr h="213210">
                <a:tc>
                  <a:txBody>
                    <a:bodyPr/>
                    <a:lstStyle/>
                    <a:p>
                      <a:r>
                        <a:rPr lang="en-US" sz="1200" dirty="0" err="1" smtClean="0">
                          <a:solidFill>
                            <a:srgbClr val="006600"/>
                          </a:solidFill>
                        </a:rPr>
                        <a:t>MuD</a:t>
                      </a:r>
                      <a:endParaRPr lang="en-GB" sz="1200" dirty="0">
                        <a:solidFill>
                          <a:srgbClr val="00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006600"/>
                          </a:solidFill>
                        </a:rPr>
                        <a:t>Multiple</a:t>
                      </a:r>
                      <a:r>
                        <a:rPr lang="en-US" sz="1200" baseline="0" dirty="0" smtClean="0">
                          <a:solidFill>
                            <a:srgbClr val="006600"/>
                          </a:solidFill>
                        </a:rPr>
                        <a:t> User Identities</a:t>
                      </a:r>
                      <a:endParaRPr lang="en-GB" sz="1200" dirty="0">
                        <a:solidFill>
                          <a:srgbClr val="00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/>
                    </a:p>
                  </a:txBody>
                  <a:tcPr/>
                </a:tc>
              </a:tr>
              <a:tr h="213210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006600"/>
                          </a:solidFill>
                        </a:rPr>
                        <a:t>UIA</a:t>
                      </a:r>
                      <a:endParaRPr lang="en-GB" sz="1200" dirty="0">
                        <a:solidFill>
                          <a:srgbClr val="00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>
                          <a:solidFill>
                            <a:srgbClr val="006600"/>
                          </a:solidFill>
                        </a:rPr>
                        <a:t>User Identities and Authentication </a:t>
                      </a:r>
                      <a:endParaRPr lang="en-GB" sz="1200" dirty="0">
                        <a:solidFill>
                          <a:srgbClr val="00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/>
                    </a:p>
                  </a:txBody>
                  <a:tcPr/>
                </a:tc>
              </a:tr>
              <a:tr h="213210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006600"/>
                          </a:solidFill>
                        </a:rPr>
                        <a:t>MOBRT</a:t>
                      </a:r>
                      <a:endParaRPr lang="en-GB" sz="1200" dirty="0">
                        <a:solidFill>
                          <a:srgbClr val="00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 smtClean="0">
                          <a:solidFill>
                            <a:srgbClr val="006600"/>
                          </a:solidFill>
                        </a:rPr>
                        <a:t>Inter-RAT Mobility requirement for </a:t>
                      </a:r>
                      <a:r>
                        <a:rPr lang="en-GB" sz="1200" dirty="0" err="1" smtClean="0">
                          <a:solidFill>
                            <a:srgbClr val="006600"/>
                          </a:solidFill>
                        </a:rPr>
                        <a:t>realtime</a:t>
                      </a:r>
                      <a:r>
                        <a:rPr lang="en-GB" sz="1200" dirty="0" smtClean="0">
                          <a:solidFill>
                            <a:srgbClr val="006600"/>
                          </a:solidFill>
                        </a:rPr>
                        <a:t> service</a:t>
                      </a:r>
                      <a:endParaRPr lang="en-GB" sz="1200" dirty="0">
                        <a:solidFill>
                          <a:srgbClr val="00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1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971798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>
                <a:ea typeface="ＭＳ Ｐゴシック" charset="-128"/>
              </a:rPr>
              <a:t>Rel-16 focus area determination plan</a:t>
            </a:r>
            <a:endParaRPr lang="en-GB" altLang="en-US" dirty="0">
              <a:ea typeface="ＭＳ Ｐゴシック" charset="-128"/>
            </a:endParaRPr>
          </a:p>
        </p:txBody>
      </p:sp>
      <p:sp>
        <p:nvSpPr>
          <p:cNvPr id="7170" name="Content Placeholder 2"/>
          <p:cNvSpPr>
            <a:spLocks noGrp="1"/>
          </p:cNvSpPr>
          <p:nvPr>
            <p:ph idx="1"/>
          </p:nvPr>
        </p:nvSpPr>
        <p:spPr>
          <a:xfrm>
            <a:off x="485775" y="995363"/>
            <a:ext cx="8388350" cy="3746500"/>
          </a:xfrm>
        </p:spPr>
        <p:txBody>
          <a:bodyPr/>
          <a:lstStyle/>
          <a:p>
            <a:pPr marL="341313" indent="-341313">
              <a:lnSpc>
                <a:spcPct val="80000"/>
              </a:lnSpc>
            </a:pPr>
            <a:r>
              <a:rPr lang="en-US" altLang="en-US" sz="2200" b="1" dirty="0" smtClean="0">
                <a:solidFill>
                  <a:srgbClr val="7030A0"/>
                </a:solidFill>
                <a:ea typeface="ＭＳ Ｐゴシック" charset="-128"/>
              </a:rPr>
              <a:t>Wednesday</a:t>
            </a:r>
          </a:p>
          <a:p>
            <a:pPr marL="739815" lvl="1" indent="-341313">
              <a:lnSpc>
                <a:spcPct val="80000"/>
              </a:lnSpc>
            </a:pPr>
            <a:r>
              <a:rPr lang="en-US" altLang="en-US" sz="1800" b="1" dirty="0" smtClean="0">
                <a:solidFill>
                  <a:srgbClr val="7030A0"/>
                </a:solidFill>
                <a:ea typeface="ＭＳ Ｐゴシック" charset="-128"/>
              </a:rPr>
              <a:t>Resolve SA1 WID on </a:t>
            </a:r>
            <a:r>
              <a:rPr lang="en-US" altLang="en-US" sz="1800" b="1" dirty="0" err="1" smtClean="0">
                <a:solidFill>
                  <a:srgbClr val="7030A0"/>
                </a:solidFill>
                <a:ea typeface="ＭＳ Ｐゴシック" charset="-128"/>
              </a:rPr>
              <a:t>cyberCAV</a:t>
            </a:r>
            <a:r>
              <a:rPr lang="en-US" altLang="en-US" sz="1800" b="1" dirty="0" smtClean="0">
                <a:solidFill>
                  <a:srgbClr val="7030A0"/>
                </a:solidFill>
                <a:ea typeface="ＭＳ Ｐゴシック" charset="-128"/>
              </a:rPr>
              <a:t> discussion (in AI 5)</a:t>
            </a:r>
          </a:p>
          <a:p>
            <a:pPr marL="739815" lvl="1" indent="-341313">
              <a:lnSpc>
                <a:spcPct val="80000"/>
              </a:lnSpc>
            </a:pPr>
            <a:r>
              <a:rPr lang="en-US" altLang="en-US" sz="1800" b="1" dirty="0" smtClean="0">
                <a:solidFill>
                  <a:srgbClr val="7030A0"/>
                </a:solidFill>
                <a:ea typeface="ＭＳ Ｐゴシック" charset="-128"/>
              </a:rPr>
              <a:t>Consider all input documents (in AI 5.2)</a:t>
            </a:r>
          </a:p>
          <a:p>
            <a:pPr marL="739815" lvl="1" indent="-341313">
              <a:lnSpc>
                <a:spcPct val="80000"/>
              </a:lnSpc>
            </a:pPr>
            <a:r>
              <a:rPr lang="en-US" altLang="en-US" sz="1800" b="1" dirty="0">
                <a:solidFill>
                  <a:srgbClr val="7030A0"/>
                </a:solidFill>
                <a:ea typeface="ＭＳ Ｐゴシック" charset="-128"/>
              </a:rPr>
              <a:t>C</a:t>
            </a:r>
            <a:r>
              <a:rPr lang="en-US" altLang="en-US" sz="1800" b="1" dirty="0" smtClean="0">
                <a:solidFill>
                  <a:srgbClr val="7030A0"/>
                </a:solidFill>
                <a:ea typeface="ＭＳ Ｐゴシック" charset="-128"/>
              </a:rPr>
              <a:t>onsider possible initial decisions  on essential features (especially for system-wide </a:t>
            </a:r>
            <a:r>
              <a:rPr lang="en-US" altLang="en-US" sz="1800" b="1" dirty="0">
                <a:solidFill>
                  <a:srgbClr val="7030A0"/>
                </a:solidFill>
                <a:ea typeface="ＭＳ Ｐゴシック" charset="-128"/>
              </a:rPr>
              <a:t>aspects), </a:t>
            </a:r>
            <a:r>
              <a:rPr lang="en-US" altLang="en-US" sz="1800" b="1" dirty="0" smtClean="0">
                <a:solidFill>
                  <a:srgbClr val="7030A0"/>
                </a:solidFill>
                <a:ea typeface="ＭＳ Ｐゴシック" charset="-128"/>
              </a:rPr>
              <a:t>Check RAN vs. SA </a:t>
            </a:r>
            <a:r>
              <a:rPr lang="en-US" altLang="en-US" sz="1800" b="1" dirty="0">
                <a:solidFill>
                  <a:srgbClr val="7030A0"/>
                </a:solidFill>
                <a:ea typeface="ＭＳ Ｐゴシック" charset="-128"/>
              </a:rPr>
              <a:t>focus areas, </a:t>
            </a:r>
            <a:r>
              <a:rPr lang="en-US" altLang="en-US" sz="1800" b="1" dirty="0" smtClean="0">
                <a:solidFill>
                  <a:srgbClr val="7030A0"/>
                </a:solidFill>
                <a:ea typeface="ＭＳ Ｐゴシック" charset="-128"/>
              </a:rPr>
              <a:t>and </a:t>
            </a:r>
            <a:r>
              <a:rPr lang="en-US" altLang="en-US" sz="1800" b="1" dirty="0">
                <a:solidFill>
                  <a:srgbClr val="7030A0"/>
                </a:solidFill>
                <a:ea typeface="ＭＳ Ｐゴシック" charset="-128"/>
              </a:rPr>
              <a:t>cross-TSG </a:t>
            </a:r>
            <a:r>
              <a:rPr lang="en-US" altLang="en-US" sz="1800" b="1" dirty="0" smtClean="0">
                <a:solidFill>
                  <a:srgbClr val="7030A0"/>
                </a:solidFill>
                <a:ea typeface="ＭＳ Ｐゴシック" charset="-128"/>
              </a:rPr>
              <a:t>impacts </a:t>
            </a:r>
            <a:r>
              <a:rPr lang="en-US" altLang="en-US" sz="1800" b="1" dirty="0" smtClean="0">
                <a:solidFill>
                  <a:srgbClr val="7030A0"/>
                </a:solidFill>
                <a:ea typeface="ＭＳ Ｐゴシック" charset="-128"/>
              </a:rPr>
              <a:t>(AI 5.2)</a:t>
            </a:r>
          </a:p>
          <a:p>
            <a:pPr marL="739815" lvl="1" indent="-341313">
              <a:lnSpc>
                <a:spcPct val="80000"/>
              </a:lnSpc>
            </a:pPr>
            <a:r>
              <a:rPr lang="en-US" altLang="en-US" sz="1800" b="1" dirty="0" smtClean="0">
                <a:solidFill>
                  <a:srgbClr val="7030A0"/>
                </a:solidFill>
                <a:ea typeface="ＭＳ Ｐゴシック" charset="-128"/>
              </a:rPr>
              <a:t>Meet jointly with RAN</a:t>
            </a:r>
          </a:p>
          <a:p>
            <a:pPr marL="341313" indent="-341313">
              <a:lnSpc>
                <a:spcPct val="80000"/>
              </a:lnSpc>
            </a:pPr>
            <a:r>
              <a:rPr lang="en-US" altLang="en-US" sz="2200" b="1" dirty="0" smtClean="0">
                <a:solidFill>
                  <a:srgbClr val="7030A0"/>
                </a:solidFill>
                <a:ea typeface="ＭＳ Ｐゴシック" charset="-128"/>
              </a:rPr>
              <a:t>Thursday</a:t>
            </a:r>
            <a:endParaRPr lang="en-US" altLang="en-US" sz="2000" b="1" dirty="0" smtClean="0">
              <a:solidFill>
                <a:srgbClr val="7030A0"/>
              </a:solidFill>
              <a:ea typeface="ＭＳ Ｐゴシック" charset="-128"/>
            </a:endParaRPr>
          </a:p>
          <a:p>
            <a:pPr marL="739815" lvl="1" indent="-341313">
              <a:lnSpc>
                <a:spcPct val="80000"/>
              </a:lnSpc>
            </a:pPr>
            <a:r>
              <a:rPr lang="en-US" altLang="en-US" sz="1800" b="1" dirty="0" smtClean="0">
                <a:solidFill>
                  <a:srgbClr val="7030A0"/>
                </a:solidFill>
                <a:ea typeface="ＭＳ Ｐゴシック" charset="-128"/>
              </a:rPr>
              <a:t>SIDs and WIDs (AI 18, 19)</a:t>
            </a:r>
            <a:endParaRPr lang="en-US" altLang="en-US" sz="1800" b="1" dirty="0" smtClean="0">
              <a:solidFill>
                <a:srgbClr val="7030A0"/>
              </a:solidFill>
              <a:ea typeface="ＭＳ Ｐゴシック" charset="-128"/>
            </a:endParaRPr>
          </a:p>
          <a:p>
            <a:pPr marL="739815" lvl="1" indent="-341313">
              <a:lnSpc>
                <a:spcPct val="80000"/>
              </a:lnSpc>
            </a:pPr>
            <a:r>
              <a:rPr lang="en-US" altLang="en-US" sz="1800" b="1" dirty="0" smtClean="0">
                <a:solidFill>
                  <a:srgbClr val="7030A0"/>
                </a:solidFill>
                <a:ea typeface="ＭＳ Ｐゴシック" charset="-128"/>
              </a:rPr>
              <a:t>Discuss all other features (beyond system area), possibly identifying (AI 5.2)</a:t>
            </a:r>
          </a:p>
          <a:p>
            <a:pPr marL="739815" lvl="1" indent="-341313">
              <a:lnSpc>
                <a:spcPct val="80000"/>
              </a:lnSpc>
            </a:pPr>
            <a:r>
              <a:rPr lang="en-US" altLang="en-US" sz="1800" b="1" dirty="0" smtClean="0">
                <a:solidFill>
                  <a:srgbClr val="7030A0"/>
                </a:solidFill>
                <a:ea typeface="ＭＳ Ｐゴシック" charset="-128"/>
              </a:rPr>
              <a:t>Consider SA2 prioritization in this context (AI 7.2)</a:t>
            </a:r>
          </a:p>
          <a:p>
            <a:pPr marL="341313" indent="-341313">
              <a:lnSpc>
                <a:spcPct val="80000"/>
              </a:lnSpc>
            </a:pPr>
            <a:r>
              <a:rPr lang="en-US" altLang="en-US" sz="2200" b="1" dirty="0" smtClean="0">
                <a:solidFill>
                  <a:srgbClr val="7030A0"/>
                </a:solidFill>
                <a:ea typeface="ＭＳ Ｐゴシック" charset="-128"/>
              </a:rPr>
              <a:t>Friday</a:t>
            </a:r>
          </a:p>
          <a:p>
            <a:pPr marL="739815" lvl="1" indent="-341313">
              <a:lnSpc>
                <a:spcPct val="80000"/>
              </a:lnSpc>
            </a:pPr>
            <a:r>
              <a:rPr lang="en-US" altLang="en-US" sz="1800" b="1" dirty="0" smtClean="0">
                <a:solidFill>
                  <a:srgbClr val="7030A0"/>
                </a:solidFill>
                <a:ea typeface="ＭＳ Ｐゴシック" charset="-128"/>
              </a:rPr>
              <a:t>Conclude on ‘advice to SA2’</a:t>
            </a:r>
          </a:p>
          <a:p>
            <a:pPr marL="739815" lvl="1" indent="-341313">
              <a:lnSpc>
                <a:spcPct val="80000"/>
              </a:lnSpc>
            </a:pPr>
            <a:r>
              <a:rPr lang="en-US" altLang="en-US" sz="1800" b="1" dirty="0" smtClean="0">
                <a:solidFill>
                  <a:srgbClr val="7030A0"/>
                </a:solidFill>
                <a:ea typeface="ＭＳ Ｐゴシック" charset="-128"/>
              </a:rPr>
              <a:t>Group essential features into ‘focus areas,’ refine outbound messages.</a:t>
            </a:r>
            <a:endParaRPr lang="en-US" altLang="en-US" dirty="0">
              <a:ea typeface="ＭＳ Ｐゴシック" charset="-128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Rel-16 Features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‘System-level’ and ‘non-system-level’ depending on whether there are (possible) RAN aspects.</a:t>
            </a:r>
          </a:p>
          <a:p>
            <a:r>
              <a:rPr lang="en-US" dirty="0"/>
              <a:t> </a:t>
            </a:r>
            <a:r>
              <a:rPr lang="en-US" dirty="0" smtClean="0"/>
              <a:t>Coordination aspects</a:t>
            </a:r>
          </a:p>
          <a:p>
            <a:pPr lvl="1"/>
            <a:r>
              <a:rPr lang="en-US" dirty="0" smtClean="0"/>
              <a:t>Coordination </a:t>
            </a:r>
            <a:r>
              <a:rPr lang="en-US" dirty="0"/>
              <a:t>between RAN WG and SA WG activities is expected to largely be done by companies themselves, to save time in WGs </a:t>
            </a:r>
            <a:r>
              <a:rPr lang="en-US" dirty="0" smtClean="0"/>
              <a:t>on preparation </a:t>
            </a:r>
            <a:r>
              <a:rPr lang="en-US" dirty="0"/>
              <a:t>of LSs. </a:t>
            </a:r>
            <a:endParaRPr lang="en-US" dirty="0" smtClean="0"/>
          </a:p>
          <a:p>
            <a:pPr lvl="1"/>
            <a:r>
              <a:rPr lang="en-US" dirty="0" smtClean="0"/>
              <a:t>We </a:t>
            </a:r>
            <a:r>
              <a:rPr lang="en-US" dirty="0"/>
              <a:t>invite contributions to TSGs where coordination  does not proceed well.</a:t>
            </a:r>
            <a:endParaRPr lang="en-GB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251203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 System-wide aspects (summary 1/2)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14215705"/>
              </p:ext>
            </p:extLst>
          </p:nvPr>
        </p:nvGraphicFramePr>
        <p:xfrm>
          <a:off x="485775" y="823914"/>
          <a:ext cx="8388352" cy="39995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90625"/>
                <a:gridCol w="3352800"/>
                <a:gridCol w="804333"/>
                <a:gridCol w="3040594"/>
              </a:tblGrid>
              <a:tr h="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WID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Title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Support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Notes</a:t>
                      </a:r>
                      <a:endParaRPr lang="en-GB" sz="140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FS_eNA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of enablers for Network Automation for 5G 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21 +1m</a:t>
                      </a:r>
                      <a:endParaRPr lang="en-GB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/>
                        <a:t>May have RAN impacts: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="1" i="1" baseline="0" dirty="0" smtClean="0"/>
                        <a:t>alignment by RAN WG?</a:t>
                      </a:r>
                      <a:endParaRPr lang="en-GB" sz="1050" dirty="0"/>
                    </a:p>
                  </a:txBody>
                  <a:tcPr/>
                </a:tc>
              </a:tr>
              <a:tr h="12343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FS_CIoT_5G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Cellular </a:t>
                      </a:r>
                      <a:r>
                        <a:rPr lang="en-GB" sz="11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lang="en-GB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support and evolution for the 5G System 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24 +1m</a:t>
                      </a:r>
                      <a:endParaRPr lang="en-GB" sz="11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/>
                        <a:t>May have RAN impacts: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="1" i="1" baseline="0" dirty="0" smtClean="0"/>
                        <a:t>alignment by RAN WG?</a:t>
                      </a:r>
                      <a:endParaRPr lang="en-GB" sz="1050" dirty="0" smtClean="0"/>
                    </a:p>
                  </a:txBody>
                  <a:tcPr/>
                </a:tc>
              </a:tr>
              <a:tr h="12343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FS_ATSSS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Access Traffic Steering, Switch and Splitting support in the 5G system architecture 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17 +3m</a:t>
                      </a:r>
                      <a:endParaRPr lang="en-GB" sz="11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/>
                        <a:t>May have RAN impacts: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="1" i="1" baseline="0" dirty="0" smtClean="0"/>
                        <a:t>alignment by RAN WG?</a:t>
                      </a:r>
                      <a:endParaRPr lang="en-GB" sz="1050" dirty="0" smtClean="0"/>
                    </a:p>
                  </a:txBody>
                  <a:tcPr/>
                </a:tc>
              </a:tr>
              <a:tr h="12343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FS_5WWC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the Wireless and </a:t>
                      </a:r>
                      <a:r>
                        <a:rPr lang="en-GB" sz="11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Wireline</a:t>
                      </a:r>
                      <a:r>
                        <a:rPr lang="en-GB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Convergence for the 5G system architecture 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15 +3m</a:t>
                      </a:r>
                      <a:endParaRPr lang="en-GB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/>
                        <a:t>May have RAN impacts: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="1" i="1" baseline="0" dirty="0" smtClean="0"/>
                        <a:t>alignment by RAN WG?</a:t>
                      </a:r>
                      <a:endParaRPr lang="en-GB" sz="1050" dirty="0" smtClean="0"/>
                    </a:p>
                    <a:p>
                      <a:endParaRPr lang="en-GB" sz="1050" dirty="0"/>
                    </a:p>
                  </a:txBody>
                  <a:tcPr/>
                </a:tc>
              </a:tr>
              <a:tr h="123430">
                <a:tc>
                  <a:txBody>
                    <a:bodyPr/>
                    <a:lstStyle/>
                    <a:p>
                      <a:r>
                        <a:rPr lang="en-GB" sz="1200" dirty="0" smtClean="0"/>
                        <a:t>FS_eV2XARC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architecture enhancements for 3GPP support of advanced V2X services 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</a:rPr>
                        <a:t>23 +2m</a:t>
                      </a:r>
                      <a:endParaRPr lang="en-GB" sz="1100" b="0" i="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rgbClr val="FF0000"/>
                          </a:solidFill>
                        </a:rPr>
                        <a:t>Expected</a:t>
                      </a:r>
                      <a:r>
                        <a:rPr lang="en-US" sz="1050" baseline="0" dirty="0" smtClean="0">
                          <a:solidFill>
                            <a:srgbClr val="FF0000"/>
                          </a:solidFill>
                        </a:rPr>
                        <a:t> to have cross-TSG impacts, concurrent work:  </a:t>
                      </a:r>
                      <a:r>
                        <a:rPr lang="en-US" sz="1050" b="1" i="1" baseline="0" dirty="0" smtClean="0">
                          <a:solidFill>
                            <a:srgbClr val="FF0000"/>
                          </a:solidFill>
                        </a:rPr>
                        <a:t>Coordination needed</a:t>
                      </a:r>
                      <a:endParaRPr lang="en-GB" sz="1050" b="1" i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418146"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FS_eLCS</a:t>
                      </a:r>
                      <a:r>
                        <a:rPr lang="en-GB" sz="12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Enhancement to the 5GC Location Services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i="0" dirty="0" smtClean="0">
                          <a:solidFill>
                            <a:schemeClr val="tx1"/>
                          </a:solidFill>
                        </a:rPr>
                        <a:t>17 +3m</a:t>
                      </a:r>
                      <a:endParaRPr lang="en-GB" sz="11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rgbClr val="FF0000"/>
                          </a:solidFill>
                        </a:rPr>
                        <a:t>Expected</a:t>
                      </a:r>
                      <a:r>
                        <a:rPr lang="en-US" sz="1050" baseline="0" dirty="0" smtClean="0">
                          <a:solidFill>
                            <a:srgbClr val="FF0000"/>
                          </a:solidFill>
                        </a:rPr>
                        <a:t> to have cross-TSG impacts, concurrent work: </a:t>
                      </a:r>
                      <a:r>
                        <a:rPr lang="en-US" sz="1050" b="1" i="1" baseline="0" dirty="0" smtClean="0">
                          <a:solidFill>
                            <a:srgbClr val="FF0000"/>
                          </a:solidFill>
                        </a:rPr>
                        <a:t>Coordination needed</a:t>
                      </a:r>
                      <a:endParaRPr lang="en-GB" sz="1050" b="1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128177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FS_LLC_Mob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EPC support for Mobility with Low Latency Communication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en-GB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/>
                        <a:t>May have RAN impacts:</a:t>
                      </a:r>
                      <a:r>
                        <a:rPr lang="en-US" sz="1050" baseline="0" dirty="0" smtClean="0"/>
                        <a:t> </a:t>
                      </a:r>
                      <a:r>
                        <a:rPr lang="en-US" sz="1050" b="1" i="1" baseline="0" dirty="0" smtClean="0"/>
                        <a:t>alignment by RAN WG?</a:t>
                      </a:r>
                      <a:endParaRPr lang="en-GB" sz="1050" dirty="0" smtClean="0"/>
                    </a:p>
                    <a:p>
                      <a:endParaRPr lang="en-GB" sz="1050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FS_PARLOS_SA2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Stage 2 for PARLOS 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en-GB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/>
                        <a:t>Unknown –</a:t>
                      </a:r>
                      <a:r>
                        <a:rPr lang="en-US" sz="1050" baseline="0" dirty="0" smtClean="0"/>
                        <a:t> if impacts: </a:t>
                      </a:r>
                      <a:r>
                        <a:rPr lang="en-US" sz="1050" b="1" i="1" baseline="0" dirty="0" smtClean="0"/>
                        <a:t>alignment by RAN WG?</a:t>
                      </a:r>
                      <a:endParaRPr lang="en-GB" sz="1050" dirty="0" smtClean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FS_5G_SRVCC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for single radio voice continuity from 5GS to 3G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smtClean="0"/>
                        <a:t>5</a:t>
                      </a:r>
                      <a:r>
                        <a:rPr lang="en-US" sz="1100" baseline="0" dirty="0" smtClean="0"/>
                        <a:t> +3m</a:t>
                      </a:r>
                      <a:endParaRPr lang="en-GB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050" dirty="0" smtClean="0">
                          <a:solidFill>
                            <a:srgbClr val="FF0000"/>
                          </a:solidFill>
                        </a:rPr>
                        <a:t>Expected</a:t>
                      </a:r>
                      <a:r>
                        <a:rPr lang="en-US" sz="1050" baseline="0" dirty="0" smtClean="0">
                          <a:solidFill>
                            <a:srgbClr val="FF0000"/>
                          </a:solidFill>
                        </a:rPr>
                        <a:t> to have cross-TSG impacts, concurrent work: </a:t>
                      </a:r>
                      <a:r>
                        <a:rPr lang="en-US" sz="1050" b="1" i="1" baseline="0" dirty="0" smtClean="0">
                          <a:solidFill>
                            <a:srgbClr val="FF0000"/>
                          </a:solidFill>
                        </a:rPr>
                        <a:t>Coordination needed</a:t>
                      </a:r>
                      <a:endParaRPr lang="en-GB" sz="105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890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 System-wide </a:t>
            </a:r>
            <a:r>
              <a:rPr lang="en-US" dirty="0"/>
              <a:t>aspects (</a:t>
            </a:r>
            <a:r>
              <a:rPr lang="en-US" dirty="0" smtClean="0"/>
              <a:t>summary 2/2)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6055265"/>
              </p:ext>
            </p:extLst>
          </p:nvPr>
        </p:nvGraphicFramePr>
        <p:xfrm>
          <a:off x="485775" y="1090613"/>
          <a:ext cx="8388352" cy="35825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5358"/>
                <a:gridCol w="2988734"/>
                <a:gridCol w="838200"/>
                <a:gridCol w="3176060"/>
              </a:tblGrid>
              <a:tr h="328612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WID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Title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Support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Notes</a:t>
                      </a:r>
                      <a:endParaRPr lang="en-GB" sz="1400" dirty="0"/>
                    </a:p>
                  </a:txBody>
                  <a:tcPr/>
                </a:tc>
              </a:tr>
              <a:tr h="327881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FS_eNS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Enhancement of Network Slicing</a:t>
                      </a:r>
                      <a:endParaRPr lang="en-GB" sz="11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21 +2m</a:t>
                      </a:r>
                      <a:endParaRPr lang="en-GB" sz="14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May have RAN impacts: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b="1" i="1" baseline="0" dirty="0" smtClean="0"/>
                        <a:t>alignment by RAN WG?</a:t>
                      </a:r>
                      <a:endParaRPr lang="en-GB" sz="1100" dirty="0" smtClean="0"/>
                    </a:p>
                  </a:txBody>
                  <a:tcPr/>
                </a:tc>
              </a:tr>
              <a:tr h="327881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FS_5G_URLLC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enhancement of URLLC supporting in 5GC</a:t>
                      </a:r>
                      <a:endParaRPr lang="en-GB" sz="11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i="0" dirty="0" smtClean="0">
                          <a:solidFill>
                            <a:schemeClr val="tx1"/>
                          </a:solidFill>
                        </a:rPr>
                        <a:t>28</a:t>
                      </a:r>
                      <a:endParaRPr lang="en-GB" sz="14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FF0000"/>
                          </a:solidFill>
                        </a:rPr>
                        <a:t>Expected</a:t>
                      </a:r>
                      <a:r>
                        <a:rPr lang="en-US" sz="1100" baseline="0" dirty="0" smtClean="0">
                          <a:solidFill>
                            <a:srgbClr val="FF0000"/>
                          </a:solidFill>
                        </a:rPr>
                        <a:t> to have cross-TSG impacts, concurrent work:  </a:t>
                      </a:r>
                      <a:r>
                        <a:rPr lang="en-US" sz="1100" b="1" i="1" baseline="0" dirty="0" smtClean="0">
                          <a:solidFill>
                            <a:srgbClr val="FF0000"/>
                          </a:solidFill>
                        </a:rPr>
                        <a:t>Coordination needed</a:t>
                      </a:r>
                      <a:endParaRPr lang="en-GB" sz="1100" b="1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27881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FS_EPS_URACE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enhancement of systems using EPS for Ultra Reliability and Availability using commodity equipment 	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i="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en-GB" sz="14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FF0000"/>
                          </a:solidFill>
                        </a:rPr>
                        <a:t>Expected</a:t>
                      </a:r>
                      <a:r>
                        <a:rPr lang="en-US" sz="1100" baseline="0" dirty="0" smtClean="0">
                          <a:solidFill>
                            <a:srgbClr val="FF0000"/>
                          </a:solidFill>
                        </a:rPr>
                        <a:t> to have cross-TSG impacts, concurrent work: </a:t>
                      </a:r>
                      <a:r>
                        <a:rPr lang="en-US" sz="1100" b="1" i="1" baseline="0" dirty="0" smtClean="0">
                          <a:solidFill>
                            <a:srgbClr val="FF0000"/>
                          </a:solidFill>
                        </a:rPr>
                        <a:t>Coordination needed</a:t>
                      </a:r>
                      <a:endParaRPr lang="en-GB" sz="1100" b="1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27881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FS_5GSAT_ARCH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Architecture aspects of using satellite access in 5G</a:t>
                      </a:r>
                      <a:endParaRPr lang="en-GB" sz="12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i="0" dirty="0" smtClean="0">
                          <a:solidFill>
                            <a:schemeClr val="tx1"/>
                          </a:solidFill>
                        </a:rPr>
                        <a:t>37</a:t>
                      </a:r>
                      <a:endParaRPr lang="en-GB" sz="14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FF0000"/>
                          </a:solidFill>
                        </a:rPr>
                        <a:t>Expected</a:t>
                      </a:r>
                      <a:r>
                        <a:rPr lang="en-US" sz="1100" baseline="0" dirty="0" smtClean="0">
                          <a:solidFill>
                            <a:srgbClr val="FF0000"/>
                          </a:solidFill>
                        </a:rPr>
                        <a:t> to have cross-TSG impacts, concurrent work: </a:t>
                      </a:r>
                      <a:r>
                        <a:rPr lang="en-US" sz="1100" b="1" i="1" baseline="0" dirty="0" smtClean="0">
                          <a:solidFill>
                            <a:srgbClr val="FF0000"/>
                          </a:solidFill>
                        </a:rPr>
                        <a:t>Coordination needed</a:t>
                      </a:r>
                      <a:endParaRPr lang="en-GB" sz="1100" b="1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27881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FS_FLADN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supporting Flexible Local Area Data Network</a:t>
                      </a:r>
                      <a:endParaRPr lang="en-GB" sz="11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dirty="0" smtClean="0">
                          <a:solidFill>
                            <a:schemeClr val="tx1"/>
                          </a:solidFill>
                        </a:rPr>
                        <a:t>4 +1m</a:t>
                      </a:r>
                      <a:endParaRPr lang="en-GB" sz="14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May have RAN impacts: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b="1" i="1" baseline="0" dirty="0" smtClean="0"/>
                        <a:t>alignment by RAN WG?</a:t>
                      </a:r>
                      <a:endParaRPr lang="en-GB" sz="1100" dirty="0" smtClean="0"/>
                    </a:p>
                  </a:txBody>
                  <a:tcPr/>
                </a:tc>
              </a:tr>
              <a:tr h="327881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FS_Vertical_LAN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Enhancement support of Vertical and LAN Service</a:t>
                      </a:r>
                      <a:endParaRPr lang="en-GB" sz="11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i="0" dirty="0" smtClean="0">
                          <a:solidFill>
                            <a:schemeClr val="tx1"/>
                          </a:solidFill>
                        </a:rPr>
                        <a:t>18 +2m</a:t>
                      </a:r>
                      <a:endParaRPr lang="en-GB" sz="14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FF0000"/>
                          </a:solidFill>
                        </a:rPr>
                        <a:t>Expected</a:t>
                      </a:r>
                      <a:r>
                        <a:rPr lang="en-US" sz="1100" baseline="0" dirty="0" smtClean="0">
                          <a:solidFill>
                            <a:srgbClr val="FF0000"/>
                          </a:solidFill>
                        </a:rPr>
                        <a:t> to have cross-TSG impacts, concurrent work: </a:t>
                      </a:r>
                      <a:r>
                        <a:rPr lang="en-US" sz="1100" b="1" i="1" baseline="0" dirty="0" smtClean="0">
                          <a:solidFill>
                            <a:srgbClr val="FF0000"/>
                          </a:solidFill>
                        </a:rPr>
                        <a:t>Coordination needed</a:t>
                      </a:r>
                      <a:endParaRPr lang="en-GB" sz="1100" b="1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27881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FS_RACS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Study on optimization on UE radio capability </a:t>
                      </a:r>
                      <a:r>
                        <a:rPr lang="en-US" sz="1100" b="0" i="0" u="none" strike="noStrike" kern="1200" baseline="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signalling</a:t>
                      </a:r>
                      <a:endParaRPr lang="en-GB" sz="1100" b="0" i="0" u="none" strike="noStrik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i="0" dirty="0" smtClean="0">
                          <a:solidFill>
                            <a:schemeClr val="tx1"/>
                          </a:solidFill>
                        </a:rPr>
                        <a:t>6 +3m</a:t>
                      </a:r>
                      <a:endParaRPr lang="en-GB" sz="1400" b="0" i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FF0000"/>
                          </a:solidFill>
                        </a:rPr>
                        <a:t>Expected</a:t>
                      </a:r>
                      <a:r>
                        <a:rPr lang="en-US" sz="1100" baseline="0" dirty="0" smtClean="0">
                          <a:solidFill>
                            <a:srgbClr val="FF0000"/>
                          </a:solidFill>
                        </a:rPr>
                        <a:t> to have cross-TSG impacts, concurrent work: </a:t>
                      </a:r>
                      <a:r>
                        <a:rPr lang="en-US" sz="1100" b="1" i="1" baseline="0" dirty="0" smtClean="0">
                          <a:solidFill>
                            <a:srgbClr val="FF0000"/>
                          </a:solidFill>
                        </a:rPr>
                        <a:t>Coordination needed. Who has primary responsibility?</a:t>
                      </a:r>
                      <a:endParaRPr lang="en-GB" sz="1100" b="1" i="1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55550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8949" y="171450"/>
            <a:ext cx="7218137" cy="857250"/>
          </a:xfrm>
        </p:spPr>
        <p:txBody>
          <a:bodyPr/>
          <a:lstStyle/>
          <a:p>
            <a:r>
              <a:rPr lang="en-US" dirty="0" smtClean="0"/>
              <a:t>RAN focus vs. SA focus, cross-TSG impacts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7184177"/>
              </p:ext>
            </p:extLst>
          </p:nvPr>
        </p:nvGraphicFramePr>
        <p:xfrm>
          <a:off x="485775" y="1082146"/>
          <a:ext cx="8388351" cy="3632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47900"/>
                <a:gridCol w="3344334"/>
                <a:gridCol w="2796117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RAN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SA2 / </a:t>
                      </a:r>
                      <a:r>
                        <a:rPr lang="en-US" dirty="0" smtClean="0">
                          <a:solidFill>
                            <a:srgbClr val="C7FCA2"/>
                          </a:solidFill>
                        </a:rPr>
                        <a:t>SA1</a:t>
                      </a:r>
                      <a:endParaRPr lang="en-GB" dirty="0">
                        <a:solidFill>
                          <a:srgbClr val="C7FCA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Impacts and commitments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NR</a:t>
                      </a:r>
                      <a:r>
                        <a:rPr lang="en-US" sz="1400" b="1" baseline="0" dirty="0" smtClean="0"/>
                        <a:t> V2X</a:t>
                      </a:r>
                      <a:endParaRPr lang="en-GB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FS_eV2XARC</a:t>
                      </a:r>
                      <a:r>
                        <a:rPr lang="en-US" sz="1400" baseline="0" dirty="0" smtClean="0"/>
                        <a:t> (+</a:t>
                      </a:r>
                      <a:r>
                        <a:rPr lang="en-US" sz="1400" dirty="0" err="1" smtClean="0">
                          <a:solidFill>
                            <a:srgbClr val="339933"/>
                          </a:solidFill>
                        </a:rPr>
                        <a:t>QoS_MON</a:t>
                      </a:r>
                      <a:r>
                        <a:rPr lang="en-US" sz="1400" dirty="0" smtClean="0"/>
                        <a:t>)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Coordinate</a:t>
                      </a:r>
                      <a:endParaRPr lang="en-GB" sz="1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NR-U</a:t>
                      </a:r>
                      <a:endParaRPr lang="en-GB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i="1" dirty="0" err="1" smtClean="0">
                          <a:solidFill>
                            <a:srgbClr val="FF0000"/>
                          </a:solidFill>
                        </a:rPr>
                        <a:t>FS_Vertical_LAN</a:t>
                      </a:r>
                      <a:r>
                        <a:rPr lang="en-US" sz="1400" i="1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  <a:r>
                        <a:rPr lang="en-US" sz="1400" i="1" baseline="0" dirty="0" smtClean="0">
                          <a:solidFill>
                            <a:srgbClr val="FF0000"/>
                          </a:solidFill>
                        </a:rPr>
                        <a:t> Reuse of USOS?</a:t>
                      </a:r>
                      <a:endParaRPr lang="en-GB" sz="1400" i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SA2:</a:t>
                      </a:r>
                      <a:r>
                        <a:rPr lang="en-US" sz="1400" baseline="0" dirty="0" smtClean="0">
                          <a:solidFill>
                            <a:srgbClr val="FF0000"/>
                          </a:solidFill>
                        </a:rPr>
                        <a:t> align as needed?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Non-terrestrial</a:t>
                      </a:r>
                      <a:r>
                        <a:rPr lang="en-US" sz="1400" b="1" baseline="0" dirty="0" smtClean="0"/>
                        <a:t> Networks (NTN)</a:t>
                      </a:r>
                      <a:endParaRPr lang="en-GB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FS_5GSAT_ARCH </a:t>
                      </a:r>
                      <a:r>
                        <a:rPr lang="en-US" sz="1400" dirty="0" smtClean="0">
                          <a:solidFill>
                            <a:srgbClr val="006600"/>
                          </a:solidFill>
                        </a:rPr>
                        <a:t>(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+</a:t>
                      </a:r>
                      <a:r>
                        <a:rPr lang="en-US" sz="1400" dirty="0" smtClean="0">
                          <a:solidFill>
                            <a:srgbClr val="339933"/>
                          </a:solidFill>
                        </a:rPr>
                        <a:t>5GSAT</a:t>
                      </a:r>
                      <a:r>
                        <a:rPr lang="en-US" sz="1400" dirty="0" smtClean="0"/>
                        <a:t>)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Coordinate</a:t>
                      </a:r>
                      <a:endParaRPr lang="en-GB" sz="1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UE Positioning</a:t>
                      </a:r>
                      <a:endParaRPr lang="en-GB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FS_eLCS</a:t>
                      </a:r>
                      <a:r>
                        <a:rPr lang="en-US" sz="1400" dirty="0" smtClean="0"/>
                        <a:t> (+</a:t>
                      </a:r>
                      <a:r>
                        <a:rPr lang="en-US" sz="1400" dirty="0" smtClean="0">
                          <a:solidFill>
                            <a:srgbClr val="339933"/>
                          </a:solidFill>
                        </a:rPr>
                        <a:t>5G_HYPOS</a:t>
                      </a:r>
                      <a:r>
                        <a:rPr lang="en-US" sz="1400" dirty="0" smtClean="0"/>
                        <a:t>)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Coordinate</a:t>
                      </a:r>
                      <a:endParaRPr lang="en-GB" sz="1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dirty="0" err="1" smtClean="0"/>
                        <a:t>NBIoT</a:t>
                      </a:r>
                      <a:r>
                        <a:rPr lang="en-US" sz="1400" b="1" dirty="0" smtClean="0"/>
                        <a:t>,</a:t>
                      </a:r>
                      <a:r>
                        <a:rPr lang="en-US" sz="1400" b="1" baseline="0" dirty="0" smtClean="0"/>
                        <a:t> LTE-M</a:t>
                      </a:r>
                      <a:endParaRPr lang="en-GB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FS_CIoT_5G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Coordinate</a:t>
                      </a:r>
                      <a:endParaRPr lang="en-GB" sz="1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dirty="0" err="1" smtClean="0"/>
                        <a:t>enTV</a:t>
                      </a:r>
                      <a:r>
                        <a:rPr lang="en-US" sz="1400" b="1" dirty="0" smtClean="0"/>
                        <a:t> gap analysis</a:t>
                      </a:r>
                      <a:endParaRPr lang="en-GB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i="1" dirty="0" smtClean="0">
                          <a:solidFill>
                            <a:srgbClr val="FF0000"/>
                          </a:solidFill>
                        </a:rPr>
                        <a:t>Reuse</a:t>
                      </a:r>
                      <a:r>
                        <a:rPr lang="en-US" sz="1400" i="1" baseline="0" dirty="0" smtClean="0">
                          <a:solidFill>
                            <a:srgbClr val="FF0000"/>
                          </a:solidFill>
                        </a:rPr>
                        <a:t> of Rel-14 </a:t>
                      </a:r>
                      <a:r>
                        <a:rPr lang="en-US" sz="1400" i="1" baseline="0" dirty="0" err="1" smtClean="0">
                          <a:solidFill>
                            <a:srgbClr val="FF0000"/>
                          </a:solidFill>
                        </a:rPr>
                        <a:t>enTV</a:t>
                      </a:r>
                      <a:r>
                        <a:rPr lang="en-US" sz="1400" i="1" baseline="0" dirty="0" smtClean="0">
                          <a:solidFill>
                            <a:srgbClr val="FF0000"/>
                          </a:solidFill>
                        </a:rPr>
                        <a:t>?</a:t>
                      </a:r>
                      <a:endParaRPr lang="en-GB" sz="1400" i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SA2: align</a:t>
                      </a:r>
                      <a:r>
                        <a:rPr lang="en-US" sz="1400" baseline="0" dirty="0" smtClean="0">
                          <a:solidFill>
                            <a:srgbClr val="FF0000"/>
                          </a:solidFill>
                        </a:rPr>
                        <a:t> as needed?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dirty="0" err="1" smtClean="0"/>
                        <a:t>eURLCC</a:t>
                      </a:r>
                      <a:endParaRPr lang="en-GB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FS_5G_URLLC,</a:t>
                      </a:r>
                      <a:r>
                        <a:rPr lang="en-US" sz="1400" baseline="0" dirty="0" smtClean="0"/>
                        <a:t> FS_EPS_URACE, </a:t>
                      </a:r>
                      <a:r>
                        <a:rPr lang="en-US" sz="1400" dirty="0" err="1" smtClean="0"/>
                        <a:t>FS_Vertical_LAN</a:t>
                      </a:r>
                      <a:r>
                        <a:rPr lang="en-US" sz="1400" baseline="0" dirty="0" smtClean="0"/>
                        <a:t> (+</a:t>
                      </a:r>
                      <a:r>
                        <a:rPr lang="en-US" sz="1400" baseline="0" dirty="0" err="1" smtClean="0">
                          <a:solidFill>
                            <a:srgbClr val="339933"/>
                          </a:solidFill>
                        </a:rPr>
                        <a:t>cyberCAV</a:t>
                      </a:r>
                      <a:r>
                        <a:rPr lang="en-US" sz="1400" baseline="0" dirty="0" smtClean="0"/>
                        <a:t>, +</a:t>
                      </a:r>
                      <a:r>
                        <a:rPr lang="en-US" sz="1400" baseline="0" dirty="0" smtClean="0">
                          <a:solidFill>
                            <a:srgbClr val="339933"/>
                          </a:solidFill>
                        </a:rPr>
                        <a:t>5GLAN</a:t>
                      </a:r>
                      <a:r>
                        <a:rPr lang="en-US" sz="1400" baseline="0" dirty="0" smtClean="0"/>
                        <a:t>)</a:t>
                      </a:r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Coordinate</a:t>
                      </a:r>
                      <a:endParaRPr lang="en-GB" sz="1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UE Capabilities</a:t>
                      </a:r>
                      <a:endParaRPr lang="en-GB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FS_RACS</a:t>
                      </a:r>
                      <a:endParaRPr lang="en-GB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(1) </a:t>
                      </a:r>
                      <a:r>
                        <a:rPr lang="en-US" sz="1400" b="1" dirty="0" smtClean="0"/>
                        <a:t>Who leads?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aseline="0" dirty="0" smtClean="0"/>
                        <a:t>(2) </a:t>
                      </a:r>
                      <a:r>
                        <a:rPr lang="en-US" sz="1400" b="1" baseline="0" dirty="0" smtClean="0"/>
                        <a:t>Coordinate</a:t>
                      </a:r>
                      <a:endParaRPr lang="en-GB" sz="14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016019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7131050" cy="857250"/>
          </a:xfrm>
        </p:spPr>
        <p:txBody>
          <a:bodyPr/>
          <a:lstStyle/>
          <a:p>
            <a:r>
              <a:rPr lang="en-US" dirty="0" smtClean="0"/>
              <a:t>SA </a:t>
            </a:r>
            <a:r>
              <a:rPr lang="en-US" dirty="0"/>
              <a:t>focus vs. </a:t>
            </a:r>
            <a:r>
              <a:rPr lang="en-US" dirty="0" smtClean="0"/>
              <a:t>RAN </a:t>
            </a:r>
            <a:r>
              <a:rPr lang="en-US" dirty="0"/>
              <a:t>focus, cross-TSG impacts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6184049"/>
              </p:ext>
            </p:extLst>
          </p:nvPr>
        </p:nvGraphicFramePr>
        <p:xfrm>
          <a:off x="485775" y="995363"/>
          <a:ext cx="8261281" cy="3840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4900"/>
                <a:gridCol w="3590925"/>
                <a:gridCol w="609600"/>
                <a:gridCol w="2955856"/>
              </a:tblGrid>
              <a:tr h="326262"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SA2 / </a:t>
                      </a:r>
                      <a:r>
                        <a:rPr lang="en-US" dirty="0" smtClean="0">
                          <a:solidFill>
                            <a:srgbClr val="C7FCA2"/>
                          </a:solidFill>
                        </a:rPr>
                        <a:t>SA1</a:t>
                      </a:r>
                      <a:endParaRPr lang="en-GB" dirty="0" smtClean="0">
                        <a:solidFill>
                          <a:srgbClr val="C7FCA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Name</a:t>
                      </a:r>
                      <a:endParaRPr lang="en-GB" dirty="0" smtClean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RAN</a:t>
                      </a:r>
                      <a:endParaRPr lang="en-GB" dirty="0">
                        <a:solidFill>
                          <a:srgbClr val="C7FCA2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Impacts and commitments</a:t>
                      </a:r>
                      <a:endParaRPr lang="en-GB" dirty="0"/>
                    </a:p>
                  </a:txBody>
                  <a:tcPr/>
                </a:tc>
              </a:tr>
              <a:tr h="189025">
                <a:tc>
                  <a:txBody>
                    <a:bodyPr/>
                    <a:lstStyle/>
                    <a:p>
                      <a:r>
                        <a:rPr lang="en-US" sz="1200" b="1" dirty="0" err="1" smtClean="0"/>
                        <a:t>FS_eNA</a:t>
                      </a:r>
                      <a:endParaRPr lang="en-GB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Study of enablers for Network Automation for 5G </a:t>
                      </a:r>
                      <a:endParaRPr lang="en-GB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i="1" dirty="0" smtClean="0">
                          <a:solidFill>
                            <a:srgbClr val="FF0000"/>
                          </a:solidFill>
                        </a:rPr>
                        <a:t>None</a:t>
                      </a:r>
                      <a:endParaRPr lang="en-GB" sz="1400" i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Impacts</a:t>
                      </a:r>
                      <a:r>
                        <a:rPr lang="en-US" sz="1200" baseline="0" dirty="0" smtClean="0"/>
                        <a:t> unknown. RAN align if needed.</a:t>
                      </a:r>
                      <a:endParaRPr lang="en-GB" sz="1200" dirty="0"/>
                    </a:p>
                  </a:txBody>
                  <a:tcPr/>
                </a:tc>
              </a:tr>
              <a:tr h="233044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FS_ATSSS</a:t>
                      </a:r>
                      <a:endParaRPr lang="en-GB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Study on Access Traffic Steering, Switch and Splitting support in the 5G system architecture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i="1" dirty="0" smtClean="0">
                          <a:solidFill>
                            <a:srgbClr val="FF0000"/>
                          </a:solidFill>
                        </a:rPr>
                        <a:t>None</a:t>
                      </a:r>
                      <a:endParaRPr lang="en-GB" sz="1400" i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Impacts</a:t>
                      </a:r>
                      <a:r>
                        <a:rPr lang="en-US" sz="1200" baseline="0" dirty="0" smtClean="0"/>
                        <a:t> unknown. RAN align if needed.</a:t>
                      </a:r>
                      <a:endParaRPr lang="en-GB" sz="1200" dirty="0"/>
                    </a:p>
                  </a:txBody>
                  <a:tcPr/>
                </a:tc>
              </a:tr>
              <a:tr h="233044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FS_5GWWC</a:t>
                      </a:r>
                      <a:endParaRPr lang="en-GB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Study on the Wireless and </a:t>
                      </a:r>
                      <a:r>
                        <a:rPr lang="en-GB" sz="1200" b="1" dirty="0" err="1" smtClean="0"/>
                        <a:t>Wireline</a:t>
                      </a:r>
                      <a:r>
                        <a:rPr lang="en-GB" sz="1200" b="1" dirty="0" smtClean="0"/>
                        <a:t> Convergence for the 5G system architecture </a:t>
                      </a:r>
                      <a:endParaRPr lang="en-GB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i="1" dirty="0" smtClean="0">
                          <a:solidFill>
                            <a:srgbClr val="FF0000"/>
                          </a:solidFill>
                        </a:rPr>
                        <a:t>None</a:t>
                      </a:r>
                      <a:endParaRPr lang="en-GB" sz="1400" i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Impacts if any to RAN3:</a:t>
                      </a:r>
                      <a:r>
                        <a:rPr lang="en-US" sz="1200" b="1" baseline="0" dirty="0" smtClean="0"/>
                        <a:t> Align as needed.</a:t>
                      </a:r>
                      <a:endParaRPr lang="en-GB" sz="1200" b="1" dirty="0"/>
                    </a:p>
                  </a:txBody>
                  <a:tcPr/>
                </a:tc>
              </a:tr>
              <a:tr h="233044">
                <a:tc>
                  <a:txBody>
                    <a:bodyPr/>
                    <a:lstStyle/>
                    <a:p>
                      <a:r>
                        <a:rPr lang="en-US" sz="1200" b="1" dirty="0" err="1" smtClean="0"/>
                        <a:t>FS_LLC_Mob</a:t>
                      </a:r>
                      <a:endParaRPr lang="en-GB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Study on EPC support for Mobility with Low Latency Communication</a:t>
                      </a:r>
                      <a:endParaRPr lang="en-GB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i="1" dirty="0" smtClean="0">
                          <a:solidFill>
                            <a:srgbClr val="FF0000"/>
                          </a:solidFill>
                        </a:rPr>
                        <a:t>None</a:t>
                      </a:r>
                      <a:endParaRPr lang="en-GB" sz="1400" i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Impacts</a:t>
                      </a:r>
                      <a:r>
                        <a:rPr lang="en-US" sz="1200" baseline="0" dirty="0" smtClean="0"/>
                        <a:t> unknown. RAN align if needed.</a:t>
                      </a:r>
                      <a:endParaRPr lang="en-GB" sz="1200" dirty="0"/>
                    </a:p>
                  </a:txBody>
                  <a:tcPr/>
                </a:tc>
              </a:tr>
              <a:tr h="233044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FS_PARLOS_SA2</a:t>
                      </a:r>
                      <a:endParaRPr lang="en-GB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Feasibility Study on Provision of Access to Local Operator Services</a:t>
                      </a:r>
                      <a:endParaRPr lang="en-GB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i="1" dirty="0" smtClean="0">
                          <a:solidFill>
                            <a:srgbClr val="FF0000"/>
                          </a:solidFill>
                        </a:rPr>
                        <a:t>None</a:t>
                      </a:r>
                      <a:endParaRPr lang="en-GB" sz="1400" i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Impacts</a:t>
                      </a:r>
                      <a:r>
                        <a:rPr lang="en-US" sz="1200" baseline="0" dirty="0" smtClean="0"/>
                        <a:t> unknown. RAN align if needed.</a:t>
                      </a:r>
                      <a:endParaRPr lang="en-GB" sz="1200" dirty="0"/>
                    </a:p>
                  </a:txBody>
                  <a:tcPr/>
                </a:tc>
              </a:tr>
              <a:tr h="189025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FS_5G_SRVCC</a:t>
                      </a:r>
                      <a:endParaRPr lang="en-GB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Study for single radio voice continuity from 5GS to 3G</a:t>
                      </a:r>
                      <a:endParaRPr lang="en-GB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i="1" dirty="0" smtClean="0">
                          <a:solidFill>
                            <a:srgbClr val="FF0000"/>
                          </a:solidFill>
                        </a:rPr>
                        <a:t>None</a:t>
                      </a:r>
                      <a:endParaRPr lang="en-GB" sz="1400" i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Impacts to RAN WGs,</a:t>
                      </a:r>
                      <a:r>
                        <a:rPr lang="en-US" sz="1200" b="1" baseline="0" dirty="0" smtClean="0"/>
                        <a:t> align as needed.</a:t>
                      </a:r>
                      <a:endParaRPr lang="en-GB" sz="1200" b="1" dirty="0"/>
                    </a:p>
                  </a:txBody>
                  <a:tcPr/>
                </a:tc>
              </a:tr>
              <a:tr h="189025">
                <a:tc>
                  <a:txBody>
                    <a:bodyPr/>
                    <a:lstStyle/>
                    <a:p>
                      <a:r>
                        <a:rPr lang="en-US" sz="1200" b="1" dirty="0" err="1" smtClean="0"/>
                        <a:t>FS_eNS</a:t>
                      </a:r>
                      <a:endParaRPr lang="en-GB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Study on Enhancement of Network Slicing</a:t>
                      </a:r>
                      <a:endParaRPr lang="en-GB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i="1" dirty="0" smtClean="0">
                          <a:solidFill>
                            <a:srgbClr val="FF0000"/>
                          </a:solidFill>
                        </a:rPr>
                        <a:t>None</a:t>
                      </a:r>
                      <a:endParaRPr lang="en-GB" sz="1400" i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Impacts</a:t>
                      </a:r>
                      <a:r>
                        <a:rPr lang="en-US" sz="1200" baseline="0" dirty="0" smtClean="0"/>
                        <a:t> unknown. RAN align if needed.</a:t>
                      </a:r>
                      <a:endParaRPr lang="en-GB" sz="1200" dirty="0"/>
                    </a:p>
                  </a:txBody>
                  <a:tcPr/>
                </a:tc>
              </a:tr>
              <a:tr h="189025">
                <a:tc>
                  <a:txBody>
                    <a:bodyPr/>
                    <a:lstStyle/>
                    <a:p>
                      <a:r>
                        <a:rPr lang="en-US" sz="1200" b="1" dirty="0" smtClean="0"/>
                        <a:t>FS_FLADN</a:t>
                      </a:r>
                      <a:endParaRPr lang="en-GB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b="1" dirty="0" smtClean="0"/>
                        <a:t>Study on supporting Flexible Local Area Data Network</a:t>
                      </a:r>
                      <a:endParaRPr lang="en-GB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i="1" dirty="0" smtClean="0">
                          <a:solidFill>
                            <a:srgbClr val="FF0000"/>
                          </a:solidFill>
                        </a:rPr>
                        <a:t>None</a:t>
                      </a:r>
                      <a:endParaRPr lang="en-GB" sz="1400" i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Impacts</a:t>
                      </a:r>
                      <a:r>
                        <a:rPr lang="en-US" sz="1200" baseline="0" dirty="0" smtClean="0"/>
                        <a:t> unknown. RAN align if needed.</a:t>
                      </a:r>
                      <a:endParaRPr lang="en-GB" sz="1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1556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System-wide Aspects</a:t>
            </a:r>
            <a:br>
              <a:rPr lang="en-US" dirty="0" smtClean="0"/>
            </a:br>
            <a:r>
              <a:rPr lang="en-US" sz="2800" b="1" dirty="0" smtClean="0"/>
              <a:t>(Adjust this slice as decisions reached in SA)</a:t>
            </a:r>
            <a:endParaRPr lang="en-GB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965443"/>
              </p:ext>
            </p:extLst>
          </p:nvPr>
        </p:nvGraphicFramePr>
        <p:xfrm>
          <a:off x="485775" y="1090613"/>
          <a:ext cx="8388351" cy="3383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02225"/>
                <a:gridCol w="1363133"/>
                <a:gridCol w="1922993"/>
              </a:tblGrid>
              <a:tr h="211100">
                <a:tc>
                  <a:txBody>
                    <a:bodyPr/>
                    <a:lstStyle/>
                    <a:p>
                      <a:r>
                        <a:rPr lang="en-US" dirty="0" smtClean="0"/>
                        <a:t>SA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RAN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GAPS?</a:t>
                      </a:r>
                      <a:endParaRPr lang="en-GB" dirty="0"/>
                    </a:p>
                  </a:txBody>
                  <a:tcPr/>
                </a:tc>
              </a:tr>
              <a:tr h="21110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FS_eV2XARC, </a:t>
                      </a:r>
                      <a:r>
                        <a:rPr lang="en-US" sz="1200" dirty="0" err="1" smtClean="0">
                          <a:solidFill>
                            <a:srgbClr val="006600"/>
                          </a:solidFill>
                        </a:rPr>
                        <a:t>QoS_MON</a:t>
                      </a:r>
                      <a:endParaRPr lang="en-GB" sz="1200" dirty="0">
                        <a:solidFill>
                          <a:srgbClr val="00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NR V2X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No – </a:t>
                      </a:r>
                      <a:r>
                        <a:rPr lang="en-US" sz="1200" b="1" dirty="0" smtClean="0"/>
                        <a:t>coordination</a:t>
                      </a:r>
                      <a:r>
                        <a:rPr lang="en-US" sz="1200" b="1" baseline="0" dirty="0" smtClean="0"/>
                        <a:t> needed</a:t>
                      </a:r>
                      <a:r>
                        <a:rPr lang="en-US" sz="1200" baseline="0" dirty="0" smtClean="0"/>
                        <a:t>.</a:t>
                      </a:r>
                      <a:endParaRPr lang="en-GB" sz="1200" dirty="0"/>
                    </a:p>
                  </a:txBody>
                  <a:tcPr/>
                </a:tc>
              </a:tr>
              <a:tr h="21110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FS_CIoT_5G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NBIoT</a:t>
                      </a:r>
                      <a:r>
                        <a:rPr lang="en-US" sz="1200" dirty="0" smtClean="0"/>
                        <a:t>, LTE-M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smtClean="0"/>
                        <a:t>No – </a:t>
                      </a:r>
                      <a:r>
                        <a:rPr lang="en-US" sz="1200" b="1" smtClean="0"/>
                        <a:t>coordination</a:t>
                      </a:r>
                      <a:r>
                        <a:rPr lang="en-US" sz="1200" b="1" baseline="0" smtClean="0"/>
                        <a:t> needed</a:t>
                      </a:r>
                      <a:r>
                        <a:rPr lang="en-US" sz="1200" baseline="0" smtClean="0"/>
                        <a:t>.</a:t>
                      </a:r>
                      <a:endParaRPr lang="en-GB" sz="1200" dirty="0"/>
                    </a:p>
                  </a:txBody>
                  <a:tcPr/>
                </a:tc>
              </a:tr>
              <a:tr h="21110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FS_5G_URLLC,</a:t>
                      </a:r>
                      <a:r>
                        <a:rPr lang="en-US" sz="1200" baseline="0" dirty="0" smtClean="0"/>
                        <a:t> FS_EPS_URACE, </a:t>
                      </a:r>
                      <a:r>
                        <a:rPr lang="en-US" sz="1200" dirty="0" err="1" smtClean="0"/>
                        <a:t>FS_Vertical_LAN</a:t>
                      </a:r>
                      <a:r>
                        <a:rPr lang="en-US" sz="1200" dirty="0" smtClean="0"/>
                        <a:t>, </a:t>
                      </a:r>
                      <a:r>
                        <a:rPr lang="en-US" sz="1200" dirty="0" err="1" smtClean="0">
                          <a:solidFill>
                            <a:srgbClr val="006600"/>
                          </a:solidFill>
                        </a:rPr>
                        <a:t>cyberCAV</a:t>
                      </a:r>
                      <a:r>
                        <a:rPr lang="en-US" sz="1200" dirty="0" smtClean="0"/>
                        <a:t>, </a:t>
                      </a:r>
                      <a:r>
                        <a:rPr lang="en-US" sz="1200" dirty="0" smtClean="0">
                          <a:solidFill>
                            <a:srgbClr val="006600"/>
                          </a:solidFill>
                        </a:rPr>
                        <a:t>5GLAN, </a:t>
                      </a:r>
                      <a:r>
                        <a:rPr lang="en-US" sz="1200" dirty="0" err="1" smtClean="0">
                          <a:solidFill>
                            <a:srgbClr val="006600"/>
                          </a:solidFill>
                        </a:rPr>
                        <a:t>QoS_MON</a:t>
                      </a:r>
                      <a:endParaRPr lang="en-GB" sz="1200" dirty="0">
                        <a:solidFill>
                          <a:srgbClr val="00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eURLLC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smtClean="0"/>
                        <a:t>No – </a:t>
                      </a:r>
                      <a:r>
                        <a:rPr lang="en-US" sz="1200" b="1" smtClean="0"/>
                        <a:t>coordination</a:t>
                      </a:r>
                      <a:r>
                        <a:rPr lang="en-US" sz="1200" b="1" baseline="0" smtClean="0"/>
                        <a:t> needed</a:t>
                      </a:r>
                      <a:r>
                        <a:rPr lang="en-US" sz="1200" baseline="0" smtClean="0"/>
                        <a:t>.</a:t>
                      </a:r>
                      <a:endParaRPr lang="en-GB" sz="1200" dirty="0"/>
                    </a:p>
                  </a:txBody>
                  <a:tcPr/>
                </a:tc>
              </a:tr>
              <a:tr h="21110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FS_5GSAT_ARCH, </a:t>
                      </a:r>
                      <a:r>
                        <a:rPr lang="en-US" sz="1200" dirty="0" smtClean="0">
                          <a:solidFill>
                            <a:srgbClr val="006600"/>
                          </a:solidFill>
                        </a:rPr>
                        <a:t>5GSAT</a:t>
                      </a:r>
                      <a:endParaRPr lang="en-GB" sz="1200" dirty="0">
                        <a:solidFill>
                          <a:srgbClr val="00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NTN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smtClean="0"/>
                        <a:t>No – </a:t>
                      </a:r>
                      <a:r>
                        <a:rPr lang="en-US" sz="1200" b="1" smtClean="0"/>
                        <a:t>coordination</a:t>
                      </a:r>
                      <a:r>
                        <a:rPr lang="en-US" sz="1200" b="1" baseline="0" smtClean="0"/>
                        <a:t> needed</a:t>
                      </a:r>
                      <a:r>
                        <a:rPr lang="en-US" sz="1200" baseline="0" smtClean="0"/>
                        <a:t>.</a:t>
                      </a:r>
                      <a:endParaRPr lang="en-GB" sz="1200" dirty="0"/>
                    </a:p>
                  </a:txBody>
                  <a:tcPr/>
                </a:tc>
              </a:tr>
              <a:tr h="217787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FS_eLCS</a:t>
                      </a:r>
                      <a:r>
                        <a:rPr lang="en-US" sz="1200" dirty="0" smtClean="0"/>
                        <a:t>, </a:t>
                      </a:r>
                      <a:r>
                        <a:rPr lang="en-US" sz="1200" dirty="0" smtClean="0">
                          <a:solidFill>
                            <a:srgbClr val="006600"/>
                          </a:solidFill>
                        </a:rPr>
                        <a:t>5G_HYPOS</a:t>
                      </a:r>
                      <a:endParaRPr lang="en-GB" sz="1200" dirty="0">
                        <a:solidFill>
                          <a:srgbClr val="00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5G</a:t>
                      </a:r>
                      <a:r>
                        <a:rPr lang="en-US" sz="1200" baseline="0" dirty="0" smtClean="0"/>
                        <a:t> Positioning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No – </a:t>
                      </a:r>
                      <a:r>
                        <a:rPr lang="en-US" sz="1200" b="1" dirty="0" smtClean="0"/>
                        <a:t>coordination</a:t>
                      </a:r>
                      <a:r>
                        <a:rPr lang="en-US" sz="1200" b="1" baseline="0" dirty="0" smtClean="0"/>
                        <a:t> needed</a:t>
                      </a:r>
                      <a:r>
                        <a:rPr lang="en-US" sz="1200" baseline="0" dirty="0" smtClean="0"/>
                        <a:t>.</a:t>
                      </a:r>
                      <a:endParaRPr lang="en-GB" sz="1200" dirty="0"/>
                    </a:p>
                  </a:txBody>
                  <a:tcPr/>
                </a:tc>
              </a:tr>
              <a:tr h="217787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FS_RACS</a:t>
                      </a:r>
                      <a:endParaRPr lang="en-GB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UE Capabilities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No – </a:t>
                      </a:r>
                      <a:r>
                        <a:rPr lang="en-US" sz="1200" b="1" dirty="0" smtClean="0"/>
                        <a:t>coordination</a:t>
                      </a:r>
                      <a:r>
                        <a:rPr lang="en-US" sz="1200" b="1" baseline="0" dirty="0" smtClean="0"/>
                        <a:t> needed</a:t>
                      </a:r>
                      <a:r>
                        <a:rPr lang="en-US" sz="1200" baseline="0" dirty="0" smtClean="0"/>
                        <a:t>.</a:t>
                      </a:r>
                      <a:endParaRPr lang="en-GB" sz="1200" dirty="0" smtClean="0"/>
                    </a:p>
                  </a:txBody>
                  <a:tcPr/>
                </a:tc>
              </a:tr>
              <a:tr h="21110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{</a:t>
                      </a:r>
                      <a:r>
                        <a:rPr lang="en-US" sz="1200" dirty="0" err="1" smtClean="0"/>
                        <a:t>FS_eNA</a:t>
                      </a:r>
                      <a:r>
                        <a:rPr lang="en-US" sz="1200" dirty="0" smtClean="0"/>
                        <a:t>, FS_ATSSS, </a:t>
                      </a:r>
                      <a:r>
                        <a:rPr lang="en-US" sz="1200" dirty="0" err="1" smtClean="0"/>
                        <a:t>FS_LLC_Mob</a:t>
                      </a:r>
                      <a:r>
                        <a:rPr lang="en-US" sz="1200" dirty="0" smtClean="0"/>
                        <a:t>, FS_PARLOS_SA2,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FS_eNS</a:t>
                      </a:r>
                      <a:r>
                        <a:rPr lang="en-US" sz="1200" baseline="0" dirty="0" smtClean="0"/>
                        <a:t>, FS_FLADN}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-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Maybe</a:t>
                      </a:r>
                      <a:endParaRPr lang="en-GB" sz="1200" dirty="0"/>
                    </a:p>
                  </a:txBody>
                  <a:tcPr/>
                </a:tc>
              </a:tr>
              <a:tr h="21110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FS_5G_SRVCC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-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R2, R3 Alignment</a:t>
                      </a:r>
                      <a:r>
                        <a:rPr lang="en-US" sz="1200" baseline="0" dirty="0" smtClean="0"/>
                        <a:t> needed</a:t>
                      </a:r>
                      <a:endParaRPr lang="en-GB" sz="1200" dirty="0"/>
                    </a:p>
                  </a:txBody>
                  <a:tcPr/>
                </a:tc>
              </a:tr>
              <a:tr h="21110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FS_5GWWC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-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R3 Alignment needed</a:t>
                      </a:r>
                      <a:endParaRPr lang="en-GB" sz="1200" dirty="0"/>
                    </a:p>
                  </a:txBody>
                  <a:tcPr/>
                </a:tc>
              </a:tr>
              <a:tr h="21110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-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enTV</a:t>
                      </a:r>
                      <a:r>
                        <a:rPr lang="en-US" sz="1200" dirty="0" smtClean="0"/>
                        <a:t> gap analysis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Unlikely</a:t>
                      </a:r>
                      <a:endParaRPr lang="en-GB" sz="1200" dirty="0"/>
                    </a:p>
                  </a:txBody>
                  <a:tcPr/>
                </a:tc>
              </a:tr>
              <a:tr h="21110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-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NR-U</a:t>
                      </a:r>
                      <a:endParaRPr lang="en-GB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Maybe</a:t>
                      </a:r>
                      <a:endParaRPr lang="en-GB" sz="1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586739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Cross TSG actions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 smtClean="0"/>
              <a:t>Align as needed</a:t>
            </a:r>
          </a:p>
          <a:p>
            <a:pPr lvl="1"/>
            <a:r>
              <a:rPr lang="en-US" sz="2000" dirty="0" smtClean="0"/>
              <a:t>It is proposed to proceed ‘business as usual’ between WGs and TSGs for these features.</a:t>
            </a:r>
          </a:p>
          <a:p>
            <a:pPr lvl="1"/>
            <a:r>
              <a:rPr lang="en-US" sz="2000" dirty="0" smtClean="0"/>
              <a:t>Cross-TSG impacts should be identified as soon as possible. Late impacts will endanger the Rel-16 schedule.</a:t>
            </a:r>
          </a:p>
          <a:p>
            <a:r>
              <a:rPr lang="en-US" sz="2400" b="1" dirty="0" smtClean="0"/>
              <a:t>Coordination</a:t>
            </a:r>
          </a:p>
          <a:p>
            <a:pPr lvl="1"/>
            <a:r>
              <a:rPr lang="en-US" sz="2000" dirty="0" smtClean="0"/>
              <a:t>These topics require tight coordination. </a:t>
            </a:r>
          </a:p>
          <a:p>
            <a:pPr lvl="1"/>
            <a:r>
              <a:rPr lang="en-US" sz="2000" dirty="0" smtClean="0"/>
              <a:t>Impacts and schedule adjustments need to be reviewed by TSGs.</a:t>
            </a:r>
          </a:p>
          <a:p>
            <a:pPr lvl="1"/>
            <a:r>
              <a:rPr lang="en-US" sz="2000" dirty="0" smtClean="0"/>
              <a:t>It is proposed to give rapporteurs a task for TSG#81 to create a coordination plan.</a:t>
            </a: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1350945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14743</TotalTime>
  <Words>1176</Words>
  <Application>Microsoft Office PowerPoint</Application>
  <PresentationFormat>On-screen Show (16:9)</PresentationFormat>
  <Paragraphs>246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SA-RAN Release 16 Focus Areas Decisions</vt:lpstr>
      <vt:lpstr>Rel-16 focus area determination plan</vt:lpstr>
      <vt:lpstr>Rel-16 Features</vt:lpstr>
      <vt:lpstr>SA System-wide aspects (summary 1/2)</vt:lpstr>
      <vt:lpstr>SA System-wide aspects (summary 2/2)</vt:lpstr>
      <vt:lpstr>RAN focus vs. SA focus, cross-TSG impacts</vt:lpstr>
      <vt:lpstr>SA focus vs. RAN focus, cross-TSG impacts</vt:lpstr>
      <vt:lpstr>System-wide Aspects (Adjust this slice as decisions reached in SA)</vt:lpstr>
      <vt:lpstr>Cross TSG actions</vt:lpstr>
      <vt:lpstr>PowerPoint Presentation</vt:lpstr>
      <vt:lpstr>Potential Essential Rel-16 Features (Non-System-Level, SA2-led items or SA1-led features targeting SA2[?])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SA Chairman (Samsung)</cp:lastModifiedBy>
  <cp:revision>1245</cp:revision>
  <cp:lastPrinted>2017-02-24T12:37:51Z</cp:lastPrinted>
  <dcterms:created xsi:type="dcterms:W3CDTF">2008-08-30T09:32:10Z</dcterms:created>
  <dcterms:modified xsi:type="dcterms:W3CDTF">2018-06-13T06:08:56Z</dcterms:modified>
</cp:coreProperties>
</file>