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81" r:id="rId2"/>
    <p:sldId id="260" r:id="rId3"/>
    <p:sldId id="259" r:id="rId4"/>
    <p:sldId id="482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BD67F2-B400-433D-810F-F510A76422A4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3A5226-3EE3-47CD-8302-5290039195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:a16="http://schemas.microsoft.com/office/drawing/2014/main" id="{0A5513E0-2825-49E0-BA4F-7F3CC85D49B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>
            <a:extLst>
              <a:ext uri="{FF2B5EF4-FFF2-40B4-BE49-F238E27FC236}">
                <a16:creationId xmlns:a16="http://schemas.microsoft.com/office/drawing/2014/main" id="{B0F03017-7A7A-45BD-B881-A442F97B1E7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20" name="灯片编号占位符 3">
            <a:extLst>
              <a:ext uri="{FF2B5EF4-FFF2-40B4-BE49-F238E27FC236}">
                <a16:creationId xmlns:a16="http://schemas.microsoft.com/office/drawing/2014/main" id="{5C64DBD3-B351-40A2-82C1-9FD8E2390C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fld id="{DFE70B1F-6E1C-4806-A402-33B5D6F4ECFA}" type="slidenum">
              <a:rPr lang="en-US" altLang="zh-CN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022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715892-41CC-483F-AD4F-581CD36EFF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55722FC-22E0-470A-B94B-3AA856173F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C63712-C33A-4E65-B9B4-E06FD0388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3A47EE-6F46-4823-B9A2-123CB7DD9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998A93-A06A-4F01-9926-AD30CC477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39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EB863-4AAF-4910-A0AA-1F55AAC2C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460B5A-8FC2-4DD7-8CB9-2A68230AA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8E6E9E-66F2-4058-82B3-C6D45914B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46CE89-B594-4A1E-B2C7-2209C3C87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BB2488-25A0-46E3-BFBE-FF7A51BCE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04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A6F011B-F59B-41E8-9790-D14401E7B5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AC778E-3AAA-4600-9DF9-F54831E14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002CED6-F8D2-40C8-B4A6-93D45F0E5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0D22CC-622E-47EB-91D1-F124ECE6B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FC1B41-CDB1-49C6-A587-521ABA3AA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880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.gif">
            <a:extLst>
              <a:ext uri="{FF2B5EF4-FFF2-40B4-BE49-F238E27FC236}">
                <a16:creationId xmlns:a16="http://schemas.microsoft.com/office/drawing/2014/main" id="{955BACAA-299C-4E79-B866-009CF4F0FF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133" y="98426"/>
            <a:ext cx="2372784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7A7014FA-6FCB-4F2A-96CC-781B6F453B2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35167" y="6332539"/>
            <a:ext cx="1101584" cy="2616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en-US" altLang="zh-CN" sz="1100">
                <a:solidFill>
                  <a:srgbClr val="00925F"/>
                </a:solidFill>
                <a:latin typeface="Myriad Pro Light" pitchFamily="34" charset="0"/>
              </a:rPr>
              <a:t>www.oppo.com</a:t>
            </a:r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82C27C80-70D1-4589-B54A-00B84A1E3247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66184" y="4068763"/>
            <a:ext cx="11461749" cy="2233612"/>
            <a:chOff x="172" y="2309"/>
            <a:chExt cx="5415" cy="1407"/>
          </a:xfrm>
        </p:grpSpPr>
        <p:pic>
          <p:nvPicPr>
            <p:cNvPr id="7" name="Picture 4" descr="77807870">
              <a:extLst>
                <a:ext uri="{FF2B5EF4-FFF2-40B4-BE49-F238E27FC236}">
                  <a16:creationId xmlns:a16="http://schemas.microsoft.com/office/drawing/2014/main" id="{88FD20AB-6548-4E7A-8F27-B5E8D2ABA4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" y="2309"/>
              <a:ext cx="5413" cy="1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87D0FAF9-1904-4351-A263-61E44A73BF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3" y="2309"/>
              <a:ext cx="5414" cy="1407"/>
              <a:chOff x="173" y="2309"/>
              <a:chExt cx="5414" cy="1407"/>
            </a:xfrm>
          </p:grpSpPr>
          <p:sp>
            <p:nvSpPr>
              <p:cNvPr id="9" name="Rectangle 6">
                <a:extLst>
                  <a:ext uri="{FF2B5EF4-FFF2-40B4-BE49-F238E27FC236}">
                    <a16:creationId xmlns:a16="http://schemas.microsoft.com/office/drawing/2014/main" id="{BEC29D6E-74F2-4E74-B89E-5B863FF9F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" y="2309"/>
                <a:ext cx="854" cy="290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0" name="Rectangle 7">
                <a:extLst>
                  <a:ext uri="{FF2B5EF4-FFF2-40B4-BE49-F238E27FC236}">
                    <a16:creationId xmlns:a16="http://schemas.microsoft.com/office/drawing/2014/main" id="{EC8941B1-1E83-4C72-B3C8-BBC6643E6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" y="2866"/>
                <a:ext cx="854" cy="291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1" name="Rectangle 8">
                <a:extLst>
                  <a:ext uri="{FF2B5EF4-FFF2-40B4-BE49-F238E27FC236}">
                    <a16:creationId xmlns:a16="http://schemas.microsoft.com/office/drawing/2014/main" id="{758D5C94-010A-4AB0-808E-411B3A74C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" y="3426"/>
                <a:ext cx="268" cy="290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FC977D99-09C0-42FA-AE79-0CEDF6C25D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3" y="2309"/>
                <a:ext cx="854" cy="290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3" name="Rectangle 10">
                <a:extLst>
                  <a:ext uri="{FF2B5EF4-FFF2-40B4-BE49-F238E27FC236}">
                    <a16:creationId xmlns:a16="http://schemas.microsoft.com/office/drawing/2014/main" id="{4EC272A7-92D6-44EC-9772-81D79DDC1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3" y="2866"/>
                <a:ext cx="854" cy="291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4" name="Rectangle 11">
                <a:extLst>
                  <a:ext uri="{FF2B5EF4-FFF2-40B4-BE49-F238E27FC236}">
                    <a16:creationId xmlns:a16="http://schemas.microsoft.com/office/drawing/2014/main" id="{BAD3C06D-66B3-4F55-9F6A-BC8783320A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19" y="3426"/>
                <a:ext cx="268" cy="290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  <p:sp>
            <p:nvSpPr>
              <p:cNvPr id="15" name="Freeform 12">
                <a:extLst>
                  <a:ext uri="{FF2B5EF4-FFF2-40B4-BE49-F238E27FC236}">
                    <a16:creationId xmlns:a16="http://schemas.microsoft.com/office/drawing/2014/main" id="{B8618774-C89F-4FF3-BF8E-E7601F5CF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3" y="2309"/>
                <a:ext cx="2850" cy="290"/>
              </a:xfrm>
              <a:custGeom>
                <a:avLst/>
                <a:gdLst>
                  <a:gd name="T0" fmla="*/ 0 w 2880"/>
                  <a:gd name="T1" fmla="*/ 0 h 288"/>
                  <a:gd name="T2" fmla="*/ 0 w 2880"/>
                  <a:gd name="T3" fmla="*/ 372 h 288"/>
                  <a:gd name="T4" fmla="*/ 1895 w 2880"/>
                  <a:gd name="T5" fmla="*/ 372 h 288"/>
                  <a:gd name="T6" fmla="*/ 1867 w 2880"/>
                  <a:gd name="T7" fmla="*/ 336 h 288"/>
                  <a:gd name="T8" fmla="*/ 1751 w 2880"/>
                  <a:gd name="T9" fmla="*/ 174 h 288"/>
                  <a:gd name="T10" fmla="*/ 1598 w 2880"/>
                  <a:gd name="T11" fmla="*/ 46 h 288"/>
                  <a:gd name="T12" fmla="*/ 1467 w 2880"/>
                  <a:gd name="T13" fmla="*/ 10 h 288"/>
                  <a:gd name="T14" fmla="*/ 1389 w 2880"/>
                  <a:gd name="T15" fmla="*/ 0 h 288"/>
                  <a:gd name="T16" fmla="*/ 0 w 2880"/>
                  <a:gd name="T17" fmla="*/ 0 h 2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80"/>
                  <a:gd name="T28" fmla="*/ 0 h 288"/>
                  <a:gd name="T29" fmla="*/ 2880 w 2880"/>
                  <a:gd name="T30" fmla="*/ 288 h 2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80" h="288">
                    <a:moveTo>
                      <a:pt x="0" y="0"/>
                    </a:moveTo>
                    <a:lnTo>
                      <a:pt x="0" y="288"/>
                    </a:lnTo>
                    <a:lnTo>
                      <a:pt x="2880" y="288"/>
                    </a:lnTo>
                    <a:lnTo>
                      <a:pt x="2838" y="256"/>
                    </a:lnTo>
                    <a:cubicBezTo>
                      <a:pt x="2838" y="256"/>
                      <a:pt x="2728" y="169"/>
                      <a:pt x="2660" y="134"/>
                    </a:cubicBezTo>
                    <a:cubicBezTo>
                      <a:pt x="2592" y="99"/>
                      <a:pt x="2502" y="67"/>
                      <a:pt x="2430" y="46"/>
                    </a:cubicBezTo>
                    <a:cubicBezTo>
                      <a:pt x="2358" y="25"/>
                      <a:pt x="2283" y="18"/>
                      <a:pt x="2230" y="10"/>
                    </a:cubicBezTo>
                    <a:lnTo>
                      <a:pt x="21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FFE">
                  <a:alpha val="4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endParaRPr lang="zh-CN" altLang="en-US" sz="1800"/>
              </a:p>
            </p:txBody>
          </p:sp>
          <p:sp>
            <p:nvSpPr>
              <p:cNvPr id="16" name="Freeform 13">
                <a:extLst>
                  <a:ext uri="{FF2B5EF4-FFF2-40B4-BE49-F238E27FC236}">
                    <a16:creationId xmlns:a16="http://schemas.microsoft.com/office/drawing/2014/main" id="{42F68FAD-C765-46B3-A622-BB17414BD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3" y="2866"/>
                <a:ext cx="3161" cy="293"/>
              </a:xfrm>
              <a:custGeom>
                <a:avLst/>
                <a:gdLst>
                  <a:gd name="T0" fmla="*/ 0 w 3194"/>
                  <a:gd name="T1" fmla="*/ 0 h 290"/>
                  <a:gd name="T2" fmla="*/ 0 w 3194"/>
                  <a:gd name="T3" fmla="*/ 431 h 290"/>
                  <a:gd name="T4" fmla="*/ 2109 w 3194"/>
                  <a:gd name="T5" fmla="*/ 433 h 290"/>
                  <a:gd name="T6" fmla="*/ 2105 w 3194"/>
                  <a:gd name="T7" fmla="*/ 388 h 290"/>
                  <a:gd name="T8" fmla="*/ 2086 w 3194"/>
                  <a:gd name="T9" fmla="*/ 226 h 290"/>
                  <a:gd name="T10" fmla="*/ 2058 w 3194"/>
                  <a:gd name="T11" fmla="*/ 34 h 290"/>
                  <a:gd name="T12" fmla="*/ 2048 w 3194"/>
                  <a:gd name="T13" fmla="*/ 2 h 290"/>
                  <a:gd name="T14" fmla="*/ 0 w 3194"/>
                  <a:gd name="T15" fmla="*/ 0 h 2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194"/>
                  <a:gd name="T25" fmla="*/ 0 h 290"/>
                  <a:gd name="T26" fmla="*/ 3194 w 3194"/>
                  <a:gd name="T27" fmla="*/ 290 h 29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194" h="290">
                    <a:moveTo>
                      <a:pt x="0" y="0"/>
                    </a:moveTo>
                    <a:lnTo>
                      <a:pt x="0" y="288"/>
                    </a:lnTo>
                    <a:lnTo>
                      <a:pt x="3194" y="290"/>
                    </a:lnTo>
                    <a:lnTo>
                      <a:pt x="3188" y="256"/>
                    </a:lnTo>
                    <a:cubicBezTo>
                      <a:pt x="3182" y="232"/>
                      <a:pt x="3172" y="183"/>
                      <a:pt x="3160" y="146"/>
                    </a:cubicBezTo>
                    <a:cubicBezTo>
                      <a:pt x="3146" y="103"/>
                      <a:pt x="3128" y="58"/>
                      <a:pt x="3118" y="34"/>
                    </a:cubicBezTo>
                    <a:lnTo>
                      <a:pt x="310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FFFE">
                  <a:alpha val="4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endParaRPr lang="zh-CN" altLang="en-US" sz="1800"/>
              </a:p>
            </p:txBody>
          </p:sp>
          <p:sp>
            <p:nvSpPr>
              <p:cNvPr id="17" name="Freeform 14">
                <a:extLst>
                  <a:ext uri="{FF2B5EF4-FFF2-40B4-BE49-F238E27FC236}">
                    <a16:creationId xmlns:a16="http://schemas.microsoft.com/office/drawing/2014/main" id="{45120004-8230-4659-9CD6-A9F436498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3" y="3424"/>
                <a:ext cx="913" cy="292"/>
              </a:xfrm>
              <a:custGeom>
                <a:avLst/>
                <a:gdLst>
                  <a:gd name="T0" fmla="*/ 0 w 3194"/>
                  <a:gd name="T1" fmla="*/ 373 h 290"/>
                  <a:gd name="T2" fmla="*/ 0 w 3194"/>
                  <a:gd name="T3" fmla="*/ 2 h 290"/>
                  <a:gd name="T4" fmla="*/ 0 w 3194"/>
                  <a:gd name="T5" fmla="*/ 0 h 290"/>
                  <a:gd name="T6" fmla="*/ 0 w 3194"/>
                  <a:gd name="T7" fmla="*/ 196 h 290"/>
                  <a:gd name="T8" fmla="*/ 0 w 3194"/>
                  <a:gd name="T9" fmla="*/ 334 h 290"/>
                  <a:gd name="T10" fmla="*/ 0 w 3194"/>
                  <a:gd name="T11" fmla="*/ 373 h 290"/>
                  <a:gd name="T12" fmla="*/ 0 w 3194"/>
                  <a:gd name="T13" fmla="*/ 373 h 2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94"/>
                  <a:gd name="T22" fmla="*/ 0 h 290"/>
                  <a:gd name="T23" fmla="*/ 3194 w 3194"/>
                  <a:gd name="T24" fmla="*/ 290 h 29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94" h="290">
                    <a:moveTo>
                      <a:pt x="0" y="290"/>
                    </a:moveTo>
                    <a:lnTo>
                      <a:pt x="0" y="2"/>
                    </a:lnTo>
                    <a:lnTo>
                      <a:pt x="3194" y="0"/>
                    </a:lnTo>
                    <a:lnTo>
                      <a:pt x="3176" y="156"/>
                    </a:lnTo>
                    <a:cubicBezTo>
                      <a:pt x="3169" y="198"/>
                      <a:pt x="3162" y="232"/>
                      <a:pt x="3150" y="254"/>
                    </a:cubicBezTo>
                    <a:lnTo>
                      <a:pt x="3140" y="290"/>
                    </a:lnTo>
                    <a:lnTo>
                      <a:pt x="0" y="290"/>
                    </a:lnTo>
                    <a:close/>
                  </a:path>
                </a:pathLst>
              </a:custGeom>
              <a:solidFill>
                <a:srgbClr val="FEFFFE">
                  <a:alpha val="4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endParaRPr lang="zh-CN" altLang="en-US" sz="1800"/>
              </a:p>
            </p:txBody>
          </p:sp>
          <p:sp>
            <p:nvSpPr>
              <p:cNvPr id="18" name="Rectangle 15">
                <a:extLst>
                  <a:ext uri="{FF2B5EF4-FFF2-40B4-BE49-F238E27FC236}">
                    <a16:creationId xmlns:a16="http://schemas.microsoft.com/office/drawing/2014/main" id="{8F612D9B-20B1-4412-9B00-D758901A9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3" y="3426"/>
                <a:ext cx="854" cy="290"/>
              </a:xfrm>
              <a:prstGeom prst="rect">
                <a:avLst/>
              </a:prstGeom>
              <a:solidFill>
                <a:srgbClr val="FEFFFE">
                  <a:alpha val="49019"/>
                </a:srgbClr>
              </a:solidFill>
              <a:ln>
                <a:noFill/>
              </a:ln>
              <a:extLst/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SimSun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endParaRPr lang="zh-CN" altLang="en-US" sz="1200"/>
              </a:p>
            </p:txBody>
          </p:sp>
        </p:grpSp>
      </p:grpSp>
      <p:sp>
        <p:nvSpPr>
          <p:cNvPr id="19" name="Line 4">
            <a:extLst>
              <a:ext uri="{FF2B5EF4-FFF2-40B4-BE49-F238E27FC236}">
                <a16:creationId xmlns:a16="http://schemas.microsoft.com/office/drawing/2014/main" id="{32B06925-9B08-4BB9-B0BB-E339DDD8B012}"/>
              </a:ext>
            </a:extLst>
          </p:cNvPr>
          <p:cNvSpPr>
            <a:spLocks noChangeShapeType="1"/>
          </p:cNvSpPr>
          <p:nvPr userDrawn="1"/>
        </p:nvSpPr>
        <p:spPr bwMode="auto">
          <a:xfrm flipV="1">
            <a:off x="366185" y="1323975"/>
            <a:ext cx="114596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 sz="1800">
              <a:latin typeface="Arial" charset="0"/>
              <a:ea typeface="宋体" charset="-122"/>
            </a:endParaRPr>
          </a:p>
        </p:txBody>
      </p:sp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00175"/>
            <a:ext cx="10363200" cy="1470025"/>
          </a:xfrm>
        </p:spPr>
        <p:txBody>
          <a:bodyPr/>
          <a:lstStyle>
            <a:lvl1pPr algn="l">
              <a:defRPr sz="36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Click to edit Master title style</a:t>
            </a:r>
          </a:p>
        </p:txBody>
      </p:sp>
      <p:sp>
        <p:nvSpPr>
          <p:cNvPr id="2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85" y="3013062"/>
            <a:ext cx="10367433" cy="720725"/>
          </a:xfrm>
        </p:spPr>
        <p:txBody>
          <a:bodyPr>
            <a:normAutofit/>
          </a:bodyPr>
          <a:lstStyle>
            <a:lvl1pPr marL="0" indent="0" algn="l">
              <a:buFont typeface="Wingdings" pitchFamily="2" charset="2"/>
              <a:buNone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4246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058BA8-5664-4CDE-8BA9-884A48957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487778-0096-4298-B504-8962139A7C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A64168-7B37-415A-A2EF-4171B3EAE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6F193A-0771-4672-8CE6-318A01EE2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BE043F-ED4D-4ACE-99ED-3037CDAC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086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2A67BF-2BA1-478F-B2B9-DFDEF680A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2D1CD8-2F41-4607-823D-783092DDD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D37278-712C-45A1-817B-037452DA2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F7459E-42BF-4F3F-8A1C-3A34D2E82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DD4EF3-5712-4BAB-9E81-E99A204E8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297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055B1C-C031-4C41-9450-01E36213E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7239A21-C40E-432F-859C-B39DCE6DC4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69ADC79-A6EB-4991-8132-870227137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30F7CE1-5DDE-4066-B110-B78439C45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8CED92-ECC8-492F-B9CE-2AD0D45DD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CD211C-E048-4B5A-9C30-9D56BE626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988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F1B23-15A6-4C71-A071-91F7D7C57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D2B71DE-1BC8-4B05-A1C9-C23AF0B5C3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6290621-6673-4A13-BF5A-4DA9FB1E6E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FF0A894-213C-4436-B26D-9E08CE8F4A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81783B-7732-424C-A975-7D9BECA46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D3945D8-E775-47B0-888C-773BB447F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C656E62-83D9-402F-B38B-1AD121EBC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2644ADD-30EE-4620-B2DA-29124913C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29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CEEC88-9874-4976-80D2-598784AA6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AB00D97-6944-4D8D-8C58-0F7124075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D27E74-4410-40E7-811E-277D25FCB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AD824C6-DA30-4731-BA29-7D0CA9F70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14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5B10F50-11D2-42E0-BBF4-3D4F4423C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6C014BC-B051-4B86-9308-C75D79F03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667A4A-B097-4567-882D-7CE4291BC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290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7AEBEC-7303-4139-BD42-D67D17606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832C1B-6B9B-413A-A188-5A52493570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8B55091-BEAF-4E7F-AABF-CD4F3B8A12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9DE28B-3568-44AA-B1A0-EB9B88B97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0F6D7E-638D-4BCD-8003-5AEC4061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4F520A0-E955-46F0-864A-0634B4880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32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4C61CF-5250-4590-909E-95950C5C9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4C3D284-D7A3-4157-8363-5501B90B39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849FC11-41A5-4F5C-A122-2A2D01447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E86599-0EBD-4662-9958-CABB1F318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24C07B-8172-4579-9467-E70035C52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7522D76-D99E-427C-A304-35FA52A3B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248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7766E56-E2C2-471B-9DCE-F873B93F1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A41944C-2140-45F9-83BB-B390CB995E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0F6E14-EA42-48BB-90CF-ADAAC9F5D7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C9F25-F4E7-4DEC-9D2E-6AD8FC08308B}" type="datetimeFigureOut">
              <a:rPr lang="zh-CN" altLang="en-US" smtClean="0"/>
              <a:t>2018-05-31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1F7471-B79A-426B-AF41-46FB0B257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C9576B-08B5-4411-BF9A-9E18AE508A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A2D7F-E35E-4FA1-8BAA-865C049E1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>
            <a:extLst>
              <a:ext uri="{FF2B5EF4-FFF2-40B4-BE49-F238E27FC236}">
                <a16:creationId xmlns:a16="http://schemas.microsoft.com/office/drawing/2014/main" id="{6A2E58CB-9DA3-40FE-AB0D-8F6F59CDCE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1500189"/>
            <a:ext cx="8129588" cy="1470025"/>
          </a:xfrm>
        </p:spPr>
        <p:txBody>
          <a:bodyPr/>
          <a:lstStyle/>
          <a:p>
            <a:pPr>
              <a:defRPr/>
            </a:pPr>
            <a:r>
              <a:rPr lang="en-US" altLang="zh-CN" dirty="0"/>
              <a:t>OPPO</a:t>
            </a:r>
            <a:r>
              <a:rPr lang="en-US" altLang="zh-CN" dirty="0">
                <a:latin typeface="+mn-lt"/>
              </a:rPr>
              <a:t>’</a:t>
            </a:r>
            <a:r>
              <a:rPr lang="en-US" altLang="zh-CN" dirty="0"/>
              <a:t>s View on NR Rel-16 (SA)</a:t>
            </a:r>
            <a:endParaRPr lang="zh-CN" altLang="en-US" dirty="0"/>
          </a:p>
        </p:txBody>
      </p:sp>
      <p:sp>
        <p:nvSpPr>
          <p:cNvPr id="11267" name="副标题 1">
            <a:extLst>
              <a:ext uri="{FF2B5EF4-FFF2-40B4-BE49-F238E27FC236}">
                <a16:creationId xmlns:a16="http://schemas.microsoft.com/office/drawing/2014/main" id="{A8FA59B5-B0E4-4CF7-9118-67B4AA35596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33399" y="2867891"/>
            <a:ext cx="7775575" cy="1136909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altLang="zh-CN" dirty="0"/>
              <a:t>OPPO</a:t>
            </a:r>
          </a:p>
          <a:p>
            <a:pPr algn="ctr"/>
            <a:r>
              <a:rPr lang="en-US" altLang="zh-CN" dirty="0"/>
              <a:t>13 June 2018</a:t>
            </a:r>
          </a:p>
          <a:p>
            <a:pPr algn="ctr"/>
            <a:r>
              <a:rPr lang="en-US" altLang="zh-CN" dirty="0"/>
              <a:t>SA#80, La Jolla, CA, USA</a:t>
            </a:r>
          </a:p>
          <a:p>
            <a:pPr algn="ctr"/>
            <a:r>
              <a:rPr lang="en-US" altLang="zh-CN" dirty="0"/>
              <a:t>SP-180358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1349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99611B86-4C1C-430E-90B4-C2010F92D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Areas for Rel-16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CF8D80-5ADC-4E9A-8AE0-8FC7C025D0FD}"/>
              </a:ext>
            </a:extLst>
          </p:cNvPr>
          <p:cNvSpPr txBox="1">
            <a:spLocks/>
          </p:cNvSpPr>
          <p:nvPr/>
        </p:nvSpPr>
        <p:spPr bwMode="auto">
          <a:xfrm>
            <a:off x="564351" y="1810462"/>
            <a:ext cx="11356099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altLang="zh-CN" sz="2400" dirty="0"/>
              <a:t>The approved WIDs/SIDs for SA2 Rel-16 can be classified into the following</a:t>
            </a:r>
          </a:p>
          <a:p>
            <a:pPr lvl="1">
              <a:lnSpc>
                <a:spcPct val="130000"/>
              </a:lnSpc>
              <a:defRPr/>
            </a:pPr>
            <a:r>
              <a:rPr lang="en-US" altLang="zh-CN" sz="1800" dirty="0"/>
              <a:t>Supporting Vertical Industry</a:t>
            </a:r>
          </a:p>
          <a:p>
            <a:pPr lvl="1">
              <a:lnSpc>
                <a:spcPct val="130000"/>
              </a:lnSpc>
              <a:defRPr/>
            </a:pPr>
            <a:r>
              <a:rPr lang="en-US" altLang="zh-CN" sz="1800" dirty="0"/>
              <a:t>Improving </a:t>
            </a:r>
            <a:r>
              <a:rPr lang="en-US" altLang="zh-CN" sz="1800" dirty="0" err="1"/>
              <a:t>eMBB</a:t>
            </a:r>
            <a:r>
              <a:rPr lang="en-US" altLang="zh-CN" sz="1800" dirty="0"/>
              <a:t> efficiency and performance, lifting user experience</a:t>
            </a:r>
          </a:p>
          <a:p>
            <a:pPr lvl="1">
              <a:lnSpc>
                <a:spcPct val="130000"/>
              </a:lnSpc>
              <a:defRPr/>
            </a:pPr>
            <a:r>
              <a:rPr lang="en-US" altLang="zh-CN" sz="1800" dirty="0"/>
              <a:t>Supporting new service or improving current services</a:t>
            </a:r>
          </a:p>
          <a:p>
            <a:pPr lvl="1">
              <a:lnSpc>
                <a:spcPct val="130000"/>
              </a:lnSpc>
              <a:defRPr/>
            </a:pPr>
            <a:r>
              <a:rPr lang="en-US" altLang="zh-CN" sz="1800" dirty="0"/>
              <a:t>Other RAN-related topics</a:t>
            </a:r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en-US" sz="2300" kern="0" dirty="0">
              <a:solidFill>
                <a:sysClr val="windowText" lastClr="000000"/>
              </a:solidFill>
              <a:latin typeface="Calibri"/>
            </a:endParaRPr>
          </a:p>
          <a:p>
            <a:pPr marL="0" indent="0">
              <a:buNone/>
              <a:defRPr/>
            </a:pPr>
            <a:endParaRPr lang="en-US" sz="2800" kern="0" dirty="0">
              <a:solidFill>
                <a:sysClr val="windowText" lastClr="000000"/>
              </a:solidFill>
              <a:latin typeface="Calibri"/>
            </a:endParaRPr>
          </a:p>
          <a:p>
            <a:pPr lvl="1">
              <a:defRPr/>
            </a:pPr>
            <a:endParaRPr lang="en-US" sz="1800" kern="0" dirty="0">
              <a:solidFill>
                <a:sysClr val="windowText" lastClr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32371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6C56446-4E61-4BC8-BF0C-71CB43197051}"/>
              </a:ext>
            </a:extLst>
          </p:cNvPr>
          <p:cNvSpPr txBox="1">
            <a:spLocks/>
          </p:cNvSpPr>
          <p:nvPr/>
        </p:nvSpPr>
        <p:spPr bwMode="auto">
          <a:xfrm>
            <a:off x="-124690" y="1299989"/>
            <a:ext cx="11180618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US" altLang="zh-CN" sz="2400" dirty="0"/>
              <a:t>Supporting Vertical Industry service</a:t>
            </a:r>
            <a:endParaRPr lang="en-US" altLang="zh-CN" sz="2400" kern="0" dirty="0">
              <a:solidFill>
                <a:sysClr val="windowText" lastClr="000000"/>
              </a:solidFill>
            </a:endParaRPr>
          </a:p>
          <a:p>
            <a:pPr lvl="2">
              <a:defRPr/>
            </a:pPr>
            <a:r>
              <a:rPr lang="en-US" sz="1800" b="1" dirty="0"/>
              <a:t>Supporting system efficiency and UE power consumption, e.g. CIOT</a:t>
            </a:r>
          </a:p>
          <a:p>
            <a:pPr lvl="2">
              <a:defRPr/>
            </a:pPr>
            <a:r>
              <a:rPr lang="en-US" altLang="zh-CN" sz="1800" b="1" dirty="0"/>
              <a:t>Supporting V2X service in NR</a:t>
            </a:r>
          </a:p>
          <a:p>
            <a:pPr lvl="2">
              <a:defRPr/>
            </a:pPr>
            <a:r>
              <a:rPr lang="en-US" altLang="zh-CN" sz="1800" dirty="0"/>
              <a:t>URLLC</a:t>
            </a:r>
            <a:endParaRPr lang="en-US" sz="1800" dirty="0"/>
          </a:p>
          <a:p>
            <a:pPr lvl="1">
              <a:defRPr/>
            </a:pPr>
            <a:r>
              <a:rPr lang="en-US" altLang="zh-CN" sz="2400" kern="0" dirty="0">
                <a:solidFill>
                  <a:sysClr val="windowText" lastClr="000000"/>
                </a:solidFill>
              </a:rPr>
              <a:t>Improving </a:t>
            </a:r>
            <a:r>
              <a:rPr lang="en-US" altLang="zh-CN" sz="2400" kern="0" dirty="0" err="1">
                <a:solidFill>
                  <a:sysClr val="windowText" lastClr="000000"/>
                </a:solidFill>
              </a:rPr>
              <a:t>eMBB</a:t>
            </a:r>
            <a:r>
              <a:rPr lang="en-US" altLang="zh-CN" sz="2400" kern="0" dirty="0">
                <a:solidFill>
                  <a:sysClr val="windowText" lastClr="000000"/>
                </a:solidFill>
              </a:rPr>
              <a:t> efficiency and performance, lifting user experience</a:t>
            </a:r>
          </a:p>
          <a:p>
            <a:pPr lvl="2">
              <a:defRPr/>
            </a:pPr>
            <a:r>
              <a:rPr lang="en-US" sz="1800" b="1" dirty="0"/>
              <a:t>Potential mobility enhancement, co-operated with RAN</a:t>
            </a:r>
          </a:p>
          <a:p>
            <a:pPr lvl="2">
              <a:defRPr/>
            </a:pPr>
            <a:r>
              <a:rPr lang="en-US" sz="1800" b="1" dirty="0"/>
              <a:t>Lifting UE throughput and multi-RAT harmonization, e.g. ATSSS</a:t>
            </a:r>
          </a:p>
          <a:p>
            <a:pPr lvl="2">
              <a:defRPr/>
            </a:pPr>
            <a:r>
              <a:rPr lang="en-US" sz="1800" dirty="0" err="1"/>
              <a:t>eNA</a:t>
            </a:r>
            <a:endParaRPr lang="en-US" sz="1800" dirty="0"/>
          </a:p>
          <a:p>
            <a:pPr lvl="1">
              <a:defRPr/>
            </a:pPr>
            <a:r>
              <a:rPr lang="en-US" altLang="zh-CN" sz="2400" dirty="0"/>
              <a:t>Supporting and improving services</a:t>
            </a:r>
          </a:p>
          <a:p>
            <a:pPr lvl="2">
              <a:defRPr/>
            </a:pPr>
            <a:r>
              <a:rPr lang="en-US" altLang="zh-CN" sz="1800" b="1" dirty="0"/>
              <a:t>Voice service, e.g. SRVCC with UTRAN</a:t>
            </a:r>
          </a:p>
          <a:p>
            <a:pPr lvl="2">
              <a:defRPr/>
            </a:pPr>
            <a:r>
              <a:rPr lang="en-US" altLang="zh-CN" sz="1800" dirty="0"/>
              <a:t>Location service, e.g. </a:t>
            </a:r>
            <a:r>
              <a:rPr lang="en-US" altLang="zh-CN" sz="1800" dirty="0" err="1"/>
              <a:t>eLCS</a:t>
            </a:r>
            <a:endParaRPr lang="en-US" altLang="zh-CN" sz="1800" dirty="0"/>
          </a:p>
          <a:p>
            <a:pPr lvl="2">
              <a:defRPr/>
            </a:pPr>
            <a:r>
              <a:rPr lang="en-US" altLang="zh-CN" sz="1800" dirty="0"/>
              <a:t>Potential broadcast/groupcast service, co-operated with RAN</a:t>
            </a:r>
          </a:p>
          <a:p>
            <a:pPr marL="609600" lvl="1" indent="0">
              <a:buNone/>
              <a:defRPr/>
            </a:pPr>
            <a:endParaRPr lang="en-US" altLang="zh-CN" sz="2000" dirty="0"/>
          </a:p>
          <a:p>
            <a:pPr lvl="2">
              <a:defRPr/>
            </a:pPr>
            <a:endParaRPr lang="en-US" altLang="zh-CN" sz="1400" dirty="0"/>
          </a:p>
          <a:p>
            <a:pPr marL="609600" lvl="1" indent="0">
              <a:buNone/>
              <a:defRPr/>
            </a:pPr>
            <a:endParaRPr lang="en-US" altLang="zh-CN" sz="2000" dirty="0"/>
          </a:p>
          <a:p>
            <a:pPr>
              <a:defRPr/>
            </a:pPr>
            <a:endParaRPr lang="en-US" sz="2300" kern="0" dirty="0">
              <a:solidFill>
                <a:sysClr val="windowText" lastClr="000000"/>
              </a:solidFill>
              <a:latin typeface="Calibri"/>
            </a:endParaRPr>
          </a:p>
          <a:p>
            <a:pPr marL="0" indent="0">
              <a:buNone/>
              <a:defRPr/>
            </a:pPr>
            <a:endParaRPr lang="en-US" sz="2800" kern="0" dirty="0">
              <a:solidFill>
                <a:sysClr val="windowText" lastClr="000000"/>
              </a:solidFill>
              <a:latin typeface="Calibri"/>
            </a:endParaRPr>
          </a:p>
          <a:p>
            <a:pPr lvl="1">
              <a:defRPr/>
            </a:pPr>
            <a:endParaRPr lang="en-US" sz="1800" kern="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AA372736-A992-48EA-9A4A-8BB96393C6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98" y="215496"/>
            <a:ext cx="10515600" cy="1325563"/>
          </a:xfrm>
        </p:spPr>
        <p:txBody>
          <a:bodyPr/>
          <a:lstStyle/>
          <a:p>
            <a:r>
              <a:rPr lang="en-US" altLang="zh-CN" dirty="0"/>
              <a:t>Features in Rel-16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342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4D18D6-9883-452B-9249-2C95B732C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2994344-B7E5-4D77-8A3D-66B5809A75A9}"/>
              </a:ext>
            </a:extLst>
          </p:cNvPr>
          <p:cNvSpPr txBox="1">
            <a:spLocks/>
          </p:cNvSpPr>
          <p:nvPr/>
        </p:nvSpPr>
        <p:spPr bwMode="auto">
          <a:xfrm>
            <a:off x="564351" y="1810462"/>
            <a:ext cx="11356099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30000"/>
              </a:lnSpc>
              <a:defRPr/>
            </a:pPr>
            <a:r>
              <a:rPr lang="en-US" altLang="zh-CN" sz="2400" dirty="0"/>
              <a:t>Propose the following focus areas in Rel-16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800" dirty="0"/>
              <a:t>Supporting V2X and IoT cases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800" dirty="0"/>
              <a:t>Improving </a:t>
            </a:r>
            <a:r>
              <a:rPr lang="en-US" altLang="zh-CN" sz="1800" dirty="0" err="1"/>
              <a:t>eMBB</a:t>
            </a:r>
            <a:r>
              <a:rPr lang="en-US" altLang="zh-CN" sz="1800" dirty="0"/>
              <a:t> efficiency and performance, lifting user experience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zh-CN" sz="1800" dirty="0"/>
              <a:t>Supporting new or improving services</a:t>
            </a:r>
          </a:p>
          <a:p>
            <a:pPr marL="609600" lvl="1" indent="0">
              <a:lnSpc>
                <a:spcPct val="100000"/>
              </a:lnSpc>
              <a:buNone/>
              <a:defRPr/>
            </a:pPr>
            <a:endParaRPr lang="en-US" altLang="zh-CN" sz="1800" dirty="0"/>
          </a:p>
          <a:p>
            <a:pPr>
              <a:defRPr/>
            </a:pPr>
            <a:r>
              <a:rPr lang="en-US" altLang="zh-CN" sz="2400" dirty="0"/>
              <a:t>Propose the following topics as priority per Track</a:t>
            </a:r>
          </a:p>
          <a:p>
            <a:pPr lvl="1">
              <a:lnSpc>
                <a:spcPct val="100000"/>
              </a:lnSpc>
              <a:defRPr/>
            </a:pPr>
            <a:r>
              <a:rPr lang="en-US" altLang="de-DE" sz="1800" dirty="0"/>
              <a:t> For 3GPP Track: </a:t>
            </a:r>
            <a:r>
              <a:rPr lang="de-DE" altLang="de-DE" sz="1800" dirty="0"/>
              <a:t>FS_CIoT_5G, FS_eV2XARC, SRVCC</a:t>
            </a:r>
            <a:endParaRPr lang="en-US" altLang="zh-CN" sz="1800" dirty="0"/>
          </a:p>
          <a:p>
            <a:pPr lvl="1">
              <a:lnSpc>
                <a:spcPct val="100000"/>
              </a:lnSpc>
              <a:defRPr/>
            </a:pPr>
            <a:r>
              <a:rPr lang="de-DE" altLang="de-DE" sz="1800" dirty="0"/>
              <a:t> For non-3GPP Track: FS_ATSSS, TEI for UE policy </a:t>
            </a:r>
          </a:p>
          <a:p>
            <a:pPr marL="609600" lvl="1" indent="0">
              <a:lnSpc>
                <a:spcPct val="100000"/>
              </a:lnSpc>
              <a:buNone/>
              <a:defRPr/>
            </a:pPr>
            <a:endParaRPr lang="en-US" altLang="zh-CN" sz="1900" dirty="0"/>
          </a:p>
          <a:p>
            <a:pPr>
              <a:defRPr/>
            </a:pPr>
            <a:r>
              <a:rPr lang="de-DE" altLang="de-DE" sz="2400" dirty="0"/>
              <a:t>Propose to be open for any new SID/WID if necessary</a:t>
            </a:r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en-US" sz="2300" kern="0" dirty="0">
              <a:solidFill>
                <a:sysClr val="windowText" lastClr="000000"/>
              </a:solidFill>
              <a:latin typeface="Calibri"/>
            </a:endParaRPr>
          </a:p>
          <a:p>
            <a:pPr marL="0" indent="0">
              <a:buNone/>
              <a:defRPr/>
            </a:pPr>
            <a:endParaRPr lang="en-US" sz="2800" kern="0" dirty="0">
              <a:solidFill>
                <a:sysClr val="windowText" lastClr="000000"/>
              </a:solidFill>
              <a:latin typeface="Calibri"/>
            </a:endParaRPr>
          </a:p>
          <a:p>
            <a:pPr lvl="1">
              <a:defRPr/>
            </a:pPr>
            <a:endParaRPr lang="en-US" sz="1800" kern="0" dirty="0">
              <a:solidFill>
                <a:sysClr val="windowText" lastClr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986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225</Words>
  <Application>Microsoft Office PowerPoint</Application>
  <PresentationFormat>宽屏</PresentationFormat>
  <Paragraphs>45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等线</vt:lpstr>
      <vt:lpstr>等线 Light</vt:lpstr>
      <vt:lpstr>SimSun</vt:lpstr>
      <vt:lpstr>SimSun</vt:lpstr>
      <vt:lpstr>微软雅黑</vt:lpstr>
      <vt:lpstr>Arial</vt:lpstr>
      <vt:lpstr>Calibri</vt:lpstr>
      <vt:lpstr>Myriad Pro Light</vt:lpstr>
      <vt:lpstr>Wingdings</vt:lpstr>
      <vt:lpstr>Office 主题​​</vt:lpstr>
      <vt:lpstr>OPPO’s View on NR Rel-16 (SA)</vt:lpstr>
      <vt:lpstr>Areas for Rel-16</vt:lpstr>
      <vt:lpstr>Features in Rel-16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</dc:creator>
  <cp:lastModifiedBy>OPPO</cp:lastModifiedBy>
  <cp:revision>52</cp:revision>
  <dcterms:created xsi:type="dcterms:W3CDTF">2018-05-14T08:48:59Z</dcterms:created>
  <dcterms:modified xsi:type="dcterms:W3CDTF">2018-05-31T18:20:34Z</dcterms:modified>
</cp:coreProperties>
</file>