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3"/>
  </p:notesMasterIdLst>
  <p:handoutMasterIdLst>
    <p:handoutMasterId r:id="rId4"/>
  </p:handoutMasterIdLst>
  <p:sldIdLst>
    <p:sldId id="734" r:id="rId2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FF"/>
    <a:srgbClr val="C7FCA2"/>
    <a:srgbClr val="9EEB4F"/>
    <a:srgbClr val="72AF2F"/>
    <a:srgbClr val="00CC00"/>
    <a:srgbClr val="339933"/>
    <a:srgbClr val="0000CC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8828"/>
    <p:restoredTop sz="91922"/>
  </p:normalViewPr>
  <p:slideViewPr>
    <p:cSldViewPr snapToGrid="0">
      <p:cViewPr>
        <p:scale>
          <a:sx n="80" d="100"/>
          <a:sy n="80" d="100"/>
        </p:scale>
        <p:origin x="-125" y="-221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67" d="100"/>
          <a:sy n="67" d="100"/>
        </p:scale>
        <p:origin x="3258" y="7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35D2EA2E-FB82-8E49-BF44-684EF1FD1544}" type="datetime1">
              <a:rPr lang="en-US" altLang="en-US"/>
              <a:pPr>
                <a:defRPr/>
              </a:pPr>
              <a:t>3/22/2018</a:t>
            </a:fld>
            <a:endParaRPr lang="en-US" alt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56C49C3E-2ABF-BF40-B59C-9B7209BEED5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868408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F9B35D63-687F-0645-93C3-538BC8329077}" type="datetime1">
              <a:rPr lang="en-US" altLang="en-US"/>
              <a:pPr>
                <a:defRPr/>
              </a:pPr>
              <a:t>3/22/2018</a:t>
            </a:fld>
            <a:endParaRPr lang="en-US" alt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8691D9AE-09FE-5F48-8320-D94237B742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782461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14034432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9876983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118355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/>
        </p:nvSpPr>
        <p:spPr bwMode="auto">
          <a:xfrm>
            <a:off x="7938" y="4779963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defRPr/>
            </a:pPr>
            <a:endParaRPr lang="en-US" altLang="en-US" smtClean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1588" y="4773613"/>
            <a:ext cx="6221412" cy="288925"/>
          </a:xfrm>
          <a:prstGeom prst="rect">
            <a:avLst/>
          </a:prstGeom>
          <a:noFill/>
        </p:spPr>
        <p:txBody>
          <a:bodyPr lIns="91430" tIns="45715" rIns="91430" bIns="45715" anchor="ctr">
            <a:norm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defRPr/>
            </a:pPr>
            <a:r>
              <a:rPr lang="en-GB" altLang="en-US" dirty="0" smtClean="0">
                <a:solidFill>
                  <a:schemeClr val="bg1"/>
                </a:solidFill>
              </a:rPr>
              <a:t>SP-180225 </a:t>
            </a:r>
            <a:r>
              <a:rPr lang="en-GB" altLang="en-US" dirty="0" smtClean="0">
                <a:solidFill>
                  <a:schemeClr val="bg1"/>
                </a:solidFill>
              </a:rPr>
              <a:t>- </a:t>
            </a:r>
            <a:r>
              <a:rPr lang="en-GB" altLang="en-US" sz="800" dirty="0" smtClean="0">
                <a:solidFill>
                  <a:schemeClr val="bg1"/>
                </a:solidFill>
              </a:rPr>
              <a:t>3GPP TSG #79, 19-23 March, 2018, Chennai,</a:t>
            </a:r>
            <a:r>
              <a:rPr lang="en-GB" altLang="en-US" sz="800" baseline="0" dirty="0" smtClean="0">
                <a:solidFill>
                  <a:schemeClr val="bg1"/>
                </a:solidFill>
              </a:rPr>
              <a:t> IN</a:t>
            </a:r>
            <a:endParaRPr lang="en-GB" altLang="en-US" sz="800" dirty="0" smtClean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 smtClean="0">
                <a:solidFill>
                  <a:schemeClr val="bg1"/>
                </a:solidFill>
              </a:rPr>
              <a:t>© 3GPP 2012</a:t>
            </a:r>
            <a:endParaRPr lang="en-GB" altLang="en-US" smtClean="0"/>
          </a:p>
        </p:txBody>
      </p:sp>
      <p:pic>
        <p:nvPicPr>
          <p:cNvPr id="1031" name="Picture 10" descr="3GPP_TM_RD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/>
        </p:nvSpPr>
        <p:spPr bwMode="auto">
          <a:xfrm>
            <a:off x="7439025" y="4846638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 sz="800" dirty="0" smtClean="0"/>
              <a:t>© 3GPP 2018</a:t>
            </a:r>
          </a:p>
        </p:txBody>
      </p:sp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30" tIns="45715" rIns="91430" bIns="45715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>
              <a:defRPr/>
            </a:pPr>
            <a:fld id="{52DF0A0B-5E76-A442-B4AE-AABC0FB81F34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smtClean="0"/>
          </a:p>
          <a:p>
            <a:pPr>
              <a:defRPr/>
            </a:pPr>
            <a:endParaRPr lang="en-GB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53" r:id="rId1"/>
    <p:sldLayoutId id="2147484151" r:id="rId2"/>
    <p:sldLayoutId id="2147484152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ＭＳ Ｐゴシック" charset="0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  <a:ea typeface="ＭＳ Ｐゴシック" charset="0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ＭＳ Ｐゴシック" charset="0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800" dirty="0" smtClean="0">
                <a:ea typeface="ＭＳ Ｐゴシック" charset="-128"/>
              </a:rPr>
              <a:t>SA#80 System-wide </a:t>
            </a:r>
            <a:r>
              <a:rPr lang="en-US" altLang="en-US" sz="2800" dirty="0" smtClean="0">
                <a:ea typeface="ＭＳ Ｐゴシック" charset="-128"/>
              </a:rPr>
              <a:t>Focus Area </a:t>
            </a:r>
            <a:r>
              <a:rPr lang="en-US" altLang="en-US" sz="2800" dirty="0" smtClean="0">
                <a:ea typeface="ＭＳ Ｐゴシック" charset="-128"/>
              </a:rPr>
              <a:t>for Rel-16</a:t>
            </a:r>
            <a:endParaRPr lang="en-GB" altLang="en-US" sz="2800" dirty="0">
              <a:ea typeface="ＭＳ Ｐゴシック" charset="-128"/>
            </a:endParaRPr>
          </a:p>
        </p:txBody>
      </p:sp>
      <p:sp>
        <p:nvSpPr>
          <p:cNvPr id="7170" name="Content Placeholder 2"/>
          <p:cNvSpPr>
            <a:spLocks noGrp="1"/>
          </p:cNvSpPr>
          <p:nvPr>
            <p:ph idx="1"/>
          </p:nvPr>
        </p:nvSpPr>
        <p:spPr>
          <a:xfrm>
            <a:off x="485775" y="868357"/>
            <a:ext cx="8388350" cy="3889909"/>
          </a:xfrm>
        </p:spPr>
        <p:txBody>
          <a:bodyPr/>
          <a:lstStyle/>
          <a:p>
            <a:pPr marL="341313" indent="-341313">
              <a:lnSpc>
                <a:spcPct val="80000"/>
              </a:lnSpc>
            </a:pPr>
            <a:r>
              <a:rPr lang="en-US" altLang="en-US" sz="2000" dirty="0" smtClean="0">
                <a:ea typeface="ＭＳ Ｐゴシック" charset="-128"/>
              </a:rPr>
              <a:t>Input</a:t>
            </a:r>
          </a:p>
          <a:p>
            <a:pPr marL="739815" lvl="1" indent="-341313">
              <a:lnSpc>
                <a:spcPct val="80000"/>
              </a:lnSpc>
            </a:pPr>
            <a:r>
              <a:rPr lang="en-US" altLang="en-US" sz="1800" dirty="0" smtClean="0">
                <a:ea typeface="ＭＳ Ｐゴシック" charset="-128"/>
              </a:rPr>
              <a:t>SA#79 until SA#80: moderated email discussion</a:t>
            </a:r>
          </a:p>
          <a:p>
            <a:pPr marL="1139865" lvl="2" indent="-341313">
              <a:lnSpc>
                <a:spcPct val="80000"/>
              </a:lnSpc>
            </a:pPr>
            <a:r>
              <a:rPr lang="en-US" altLang="en-US" sz="1400" dirty="0" smtClean="0">
                <a:ea typeface="ＭＳ Ｐゴシック" charset="-128"/>
              </a:rPr>
              <a:t>Identify potential system-wide </a:t>
            </a:r>
            <a:r>
              <a:rPr lang="en-US" altLang="en-US" sz="1400" b="1" dirty="0" smtClean="0">
                <a:solidFill>
                  <a:srgbClr val="FF00FF"/>
                </a:solidFill>
                <a:ea typeface="ＭＳ Ｐゴシック" charset="-128"/>
              </a:rPr>
              <a:t>focus areas</a:t>
            </a:r>
            <a:r>
              <a:rPr lang="en-US" altLang="en-US" sz="1400" b="1" dirty="0" smtClean="0">
                <a:ea typeface="ＭＳ Ｐゴシック" charset="-128"/>
              </a:rPr>
              <a:t> </a:t>
            </a:r>
            <a:r>
              <a:rPr lang="en-US" altLang="en-US" sz="1400" dirty="0" smtClean="0">
                <a:ea typeface="ＭＳ Ｐゴシック" charset="-128"/>
              </a:rPr>
              <a:t>for </a:t>
            </a:r>
            <a:r>
              <a:rPr lang="en-US" altLang="en-US" sz="1400" dirty="0" smtClean="0">
                <a:ea typeface="ＭＳ Ｐゴシック" charset="-128"/>
              </a:rPr>
              <a:t>Rel-16 </a:t>
            </a:r>
            <a:r>
              <a:rPr lang="en-US" altLang="en-US" sz="1400" dirty="0" smtClean="0">
                <a:ea typeface="ＭＳ Ｐゴシック" charset="-128"/>
              </a:rPr>
              <a:t>(to may ) [includes study items]</a:t>
            </a:r>
            <a:endParaRPr lang="en-US" altLang="en-US" sz="1400" dirty="0" smtClean="0">
              <a:ea typeface="ＭＳ Ｐゴシック" charset="-128"/>
            </a:endParaRPr>
          </a:p>
          <a:p>
            <a:pPr marL="1139865" lvl="2" indent="-341313">
              <a:lnSpc>
                <a:spcPct val="80000"/>
              </a:lnSpc>
            </a:pPr>
            <a:r>
              <a:rPr lang="en-US" altLang="en-US" sz="1400" dirty="0" smtClean="0">
                <a:ea typeface="ＭＳ Ｐゴシック" charset="-128"/>
              </a:rPr>
              <a:t>Discuss their potential objectives, including  (a) justification, </a:t>
            </a:r>
            <a:r>
              <a:rPr lang="en-US" altLang="en-US" sz="1400" b="1" i="1" dirty="0" smtClean="0">
                <a:solidFill>
                  <a:srgbClr val="FF00FF"/>
                </a:solidFill>
                <a:ea typeface="ＭＳ Ｐゴシック" charset="-128"/>
              </a:rPr>
              <a:t>(b) non-RAN </a:t>
            </a:r>
            <a:r>
              <a:rPr lang="en-US" altLang="en-US" sz="1400" b="1" i="1" dirty="0" smtClean="0">
                <a:solidFill>
                  <a:srgbClr val="FF00FF"/>
                </a:solidFill>
                <a:ea typeface="ＭＳ Ｐゴシック" charset="-128"/>
              </a:rPr>
              <a:t>impacts </a:t>
            </a:r>
            <a:r>
              <a:rPr lang="en-US" altLang="en-US" sz="1400" i="1" dirty="0" smtClean="0">
                <a:ea typeface="ＭＳ Ｐゴシック" charset="-128"/>
              </a:rPr>
              <a:t>, </a:t>
            </a:r>
            <a:r>
              <a:rPr lang="en-US" altLang="en-US" sz="1400" dirty="0" smtClean="0">
                <a:ea typeface="ＭＳ Ｐゴシック" charset="-128"/>
              </a:rPr>
              <a:t>(c) expected RAN impacts (5 weeks, to May 18), (d) any program management implications (milestones, dates)</a:t>
            </a:r>
          </a:p>
          <a:p>
            <a:pPr marL="739815" lvl="1" indent="-341313">
              <a:lnSpc>
                <a:spcPct val="80000"/>
              </a:lnSpc>
            </a:pPr>
            <a:r>
              <a:rPr lang="en-US" altLang="en-US" sz="1800" dirty="0" smtClean="0">
                <a:ea typeface="ＭＳ Ｐゴシック" charset="-128"/>
              </a:rPr>
              <a:t>Discuss (between companies) which of these features to focus on in Rel-16, including justification. Provide contributions by early deadline, June 1.</a:t>
            </a:r>
          </a:p>
          <a:p>
            <a:pPr marL="1139865" lvl="2" indent="-341313">
              <a:lnSpc>
                <a:spcPct val="80000"/>
              </a:lnSpc>
            </a:pPr>
            <a:r>
              <a:rPr lang="en-US" altLang="en-US" sz="1400" dirty="0" smtClean="0">
                <a:ea typeface="ＭＳ Ｐゴシック" charset="-128"/>
              </a:rPr>
              <a:t>This will allow reconciliation of objectives over 2 weeks before SA#80. </a:t>
            </a:r>
          </a:p>
          <a:p>
            <a:pPr marL="1139865" lvl="2" indent="-341313">
              <a:lnSpc>
                <a:spcPct val="80000"/>
              </a:lnSpc>
            </a:pPr>
            <a:r>
              <a:rPr lang="en-US" altLang="en-US" sz="1400" dirty="0" smtClean="0">
                <a:ea typeface="ＭＳ Ｐゴシック" charset="-128"/>
              </a:rPr>
              <a:t>Revisions of position papers (with cosigners) allowed until normal deadline (7.06)</a:t>
            </a:r>
          </a:p>
          <a:p>
            <a:pPr marL="341313" indent="-341313">
              <a:lnSpc>
                <a:spcPct val="80000"/>
              </a:lnSpc>
            </a:pPr>
            <a:r>
              <a:rPr lang="en-US" altLang="en-US" sz="2000" dirty="0" smtClean="0">
                <a:ea typeface="ＭＳ Ｐゴシック" charset="-128"/>
              </a:rPr>
              <a:t>Decision</a:t>
            </a:r>
          </a:p>
          <a:p>
            <a:pPr marL="739815" lvl="1" indent="-341313">
              <a:lnSpc>
                <a:spcPct val="80000"/>
              </a:lnSpc>
            </a:pPr>
            <a:r>
              <a:rPr lang="en-US" altLang="en-US" sz="1800" dirty="0" smtClean="0">
                <a:ea typeface="ＭＳ Ｐゴシック" charset="-128"/>
              </a:rPr>
              <a:t>Discuss input on Wednesday 13.06.18 until we create a list that is agreeable.</a:t>
            </a:r>
          </a:p>
          <a:p>
            <a:pPr marL="341313" indent="-341313">
              <a:lnSpc>
                <a:spcPct val="80000"/>
              </a:lnSpc>
            </a:pPr>
            <a:r>
              <a:rPr lang="en-US" altLang="en-US" sz="2000" dirty="0" smtClean="0">
                <a:ea typeface="ＭＳ Ｐゴシック" charset="-128"/>
              </a:rPr>
              <a:t>Output</a:t>
            </a:r>
          </a:p>
          <a:p>
            <a:pPr marL="739815" lvl="1" indent="-341313">
              <a:lnSpc>
                <a:spcPct val="80000"/>
              </a:lnSpc>
            </a:pPr>
            <a:r>
              <a:rPr lang="en-US" altLang="en-US" sz="1600" dirty="0" smtClean="0">
                <a:ea typeface="ＭＳ Ｐゴシック" charset="-128"/>
              </a:rPr>
              <a:t>Meet jointly with RAN 13.06.18 to identify joint focus areas and program management implications</a:t>
            </a:r>
          </a:p>
          <a:p>
            <a:pPr marL="739815" lvl="1" indent="-341313">
              <a:lnSpc>
                <a:spcPct val="80000"/>
              </a:lnSpc>
            </a:pPr>
            <a:r>
              <a:rPr lang="en-US" altLang="en-US" sz="1600" dirty="0" smtClean="0">
                <a:ea typeface="ＭＳ Ｐゴシック" charset="-128"/>
              </a:rPr>
              <a:t>Identify if any focus areas need to be added (from RAN) and whether RAN priorities will include SA focus areas with identified RAN impacts.</a:t>
            </a:r>
            <a:endParaRPr lang="en-US" altLang="en-US" sz="1600" dirty="0">
              <a:ea typeface="ＭＳ Ｐゴシック" charset="-12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28600" y="65219"/>
            <a:ext cx="741100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SP-180225 (was 210) </a:t>
            </a:r>
            <a:r>
              <a:rPr lang="en-US" sz="1100" b="1" dirty="0" smtClean="0"/>
              <a:t>– Title: SA#80 System Wide Focus for Rel-16 – Source: 3GPP TSG SA Chair (Samsung)</a:t>
            </a:r>
            <a:endParaRPr lang="en-GB" sz="1100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13338</TotalTime>
  <Words>208</Words>
  <Application>Microsoft Office PowerPoint</Application>
  <PresentationFormat>On-screen Show (16:9)</PresentationFormat>
  <Paragraphs>14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SA#80 System-wide Focus Area for Rel-16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Samsung</cp:lastModifiedBy>
  <cp:revision>1219</cp:revision>
  <cp:lastPrinted>2017-02-24T12:37:51Z</cp:lastPrinted>
  <dcterms:created xsi:type="dcterms:W3CDTF">2008-08-30T09:32:10Z</dcterms:created>
  <dcterms:modified xsi:type="dcterms:W3CDTF">2018-03-22T12:57:10Z</dcterms:modified>
</cp:coreProperties>
</file>