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1"/>
  </p:notesMasterIdLst>
  <p:handoutMasterIdLst>
    <p:handoutMasterId r:id="rId52"/>
  </p:handoutMasterIdLst>
  <p:sldIdLst>
    <p:sldId id="303" r:id="rId2"/>
    <p:sldId id="621" r:id="rId3"/>
    <p:sldId id="749" r:id="rId4"/>
    <p:sldId id="750" r:id="rId5"/>
    <p:sldId id="751" r:id="rId6"/>
    <p:sldId id="752" r:id="rId7"/>
    <p:sldId id="753" r:id="rId8"/>
    <p:sldId id="754" r:id="rId9"/>
    <p:sldId id="755" r:id="rId10"/>
    <p:sldId id="627" r:id="rId11"/>
    <p:sldId id="628" r:id="rId12"/>
    <p:sldId id="629" r:id="rId13"/>
    <p:sldId id="746" r:id="rId14"/>
    <p:sldId id="756" r:id="rId15"/>
    <p:sldId id="748" r:id="rId16"/>
    <p:sldId id="679" r:id="rId17"/>
    <p:sldId id="633" r:id="rId18"/>
    <p:sldId id="634" r:id="rId19"/>
    <p:sldId id="635" r:id="rId20"/>
    <p:sldId id="757" r:id="rId21"/>
    <p:sldId id="636" r:id="rId22"/>
    <p:sldId id="637" r:id="rId23"/>
    <p:sldId id="639" r:id="rId24"/>
    <p:sldId id="758" r:id="rId25"/>
    <p:sldId id="759" r:id="rId26"/>
    <p:sldId id="760" r:id="rId27"/>
    <p:sldId id="761" r:id="rId28"/>
    <p:sldId id="762" r:id="rId29"/>
    <p:sldId id="763" r:id="rId30"/>
    <p:sldId id="764" r:id="rId31"/>
    <p:sldId id="765" r:id="rId32"/>
    <p:sldId id="766" r:id="rId33"/>
    <p:sldId id="767" r:id="rId34"/>
    <p:sldId id="768" r:id="rId35"/>
    <p:sldId id="769" r:id="rId36"/>
    <p:sldId id="770" r:id="rId37"/>
    <p:sldId id="771" r:id="rId38"/>
    <p:sldId id="772" r:id="rId39"/>
    <p:sldId id="773" r:id="rId40"/>
    <p:sldId id="774" r:id="rId41"/>
    <p:sldId id="775" r:id="rId42"/>
    <p:sldId id="776" r:id="rId43"/>
    <p:sldId id="777" r:id="rId44"/>
    <p:sldId id="778" r:id="rId45"/>
    <p:sldId id="779" r:id="rId46"/>
    <p:sldId id="780" r:id="rId47"/>
    <p:sldId id="781" r:id="rId48"/>
    <p:sldId id="623" r:id="rId49"/>
    <p:sldId id="624" r:id="rId5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72AF2F"/>
    <a:srgbClr val="000000"/>
    <a:srgbClr val="5C88D0"/>
    <a:srgbClr val="2A6EA8"/>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5" autoAdjust="0"/>
    <p:restoredTop sz="94582" autoAdjust="0"/>
  </p:normalViewPr>
  <p:slideViewPr>
    <p:cSldViewPr snapToGrid="0">
      <p:cViewPr varScale="1">
        <p:scale>
          <a:sx n="77" d="100"/>
          <a:sy n="77" d="100"/>
        </p:scale>
        <p:origin x="96" y="3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50BBE725-59E1-4A9C-87CD-BBFC7351B80E}"/>
    <pc:docChg chg="modSld">
      <pc:chgData name="Thomas Tovinger" userId="d52090d9-82c6-45ae-b052-95c46e96cc30" providerId="ADAL" clId="{50BBE725-59E1-4A9C-87CD-BBFC7351B80E}" dt="2017-12-20T11:06:53.860" v="8" actId="14734"/>
      <pc:docMkLst>
        <pc:docMk/>
      </pc:docMkLst>
      <pc:sldChg chg="modSp">
        <pc:chgData name="Thomas Tovinger" userId="d52090d9-82c6-45ae-b052-95c46e96cc30" providerId="ADAL" clId="{50BBE725-59E1-4A9C-87CD-BBFC7351B80E}" dt="2017-12-20T11:06:04.255" v="4" actId="108"/>
        <pc:sldMkLst>
          <pc:docMk/>
          <pc:sldMk cId="2046030787" sldId="633"/>
        </pc:sldMkLst>
        <pc:graphicFrameChg chg="modGraphic">
          <ac:chgData name="Thomas Tovinger" userId="d52090d9-82c6-45ae-b052-95c46e96cc30" providerId="ADAL" clId="{50BBE725-59E1-4A9C-87CD-BBFC7351B80E}" dt="2017-12-20T11:06:04.255" v="4" actId="108"/>
          <ac:graphicFrameMkLst>
            <pc:docMk/>
            <pc:sldMk cId="2046030787" sldId="633"/>
            <ac:graphicFrameMk id="6" creationId="{00000000-0000-0000-0000-000000000000}"/>
          </ac:graphicFrameMkLst>
        </pc:graphicFrameChg>
      </pc:sldChg>
      <pc:sldChg chg="modSp">
        <pc:chgData name="Thomas Tovinger" userId="d52090d9-82c6-45ae-b052-95c46e96cc30" providerId="ADAL" clId="{50BBE725-59E1-4A9C-87CD-BBFC7351B80E}" dt="2017-12-20T11:06:53.860" v="8" actId="14734"/>
        <pc:sldMkLst>
          <pc:docMk/>
          <pc:sldMk cId="528611094" sldId="634"/>
        </pc:sldMkLst>
        <pc:graphicFrameChg chg="modGraphic">
          <ac:chgData name="Thomas Tovinger" userId="d52090d9-82c6-45ae-b052-95c46e96cc30" providerId="ADAL" clId="{50BBE725-59E1-4A9C-87CD-BBFC7351B80E}" dt="2017-12-20T11:06:53.860" v="8" actId="14734"/>
          <ac:graphicFrameMkLst>
            <pc:docMk/>
            <pc:sldMk cId="528611094" sldId="634"/>
            <ac:graphicFrameMk id="6" creationId="{00000000-0000-0000-0000-000000000000}"/>
          </ac:graphicFrameMkLst>
        </pc:graphicFrameChg>
      </pc:sldChg>
      <pc:sldChg chg="modSp">
        <pc:chgData name="Thomas Tovinger" userId="d52090d9-82c6-45ae-b052-95c46e96cc30" providerId="ADAL" clId="{50BBE725-59E1-4A9C-87CD-BBFC7351B80E}" dt="2017-12-20T11:06:13.964" v="6" actId="108"/>
        <pc:sldMkLst>
          <pc:docMk/>
          <pc:sldMk cId="2877808934" sldId="635"/>
        </pc:sldMkLst>
        <pc:graphicFrameChg chg="modGraphic">
          <ac:chgData name="Thomas Tovinger" userId="d52090d9-82c6-45ae-b052-95c46e96cc30" providerId="ADAL" clId="{50BBE725-59E1-4A9C-87CD-BBFC7351B80E}" dt="2017-12-20T11:06:13.964" v="6" actId="108"/>
          <ac:graphicFrameMkLst>
            <pc:docMk/>
            <pc:sldMk cId="2877808934" sldId="635"/>
            <ac:graphicFrameMk id="6" creationId="{00000000-0000-0000-0000-000000000000}"/>
          </ac:graphicFrameMkLst>
        </pc:graphicFrameChg>
      </pc:sldChg>
      <pc:sldChg chg="modSp">
        <pc:chgData name="Thomas Tovinger" userId="d52090d9-82c6-45ae-b052-95c46e96cc30" providerId="ADAL" clId="{50BBE725-59E1-4A9C-87CD-BBFC7351B80E}" dt="2017-12-20T11:06:23.703" v="7" actId="108"/>
        <pc:sldMkLst>
          <pc:docMk/>
          <pc:sldMk cId="455952544" sldId="636"/>
        </pc:sldMkLst>
        <pc:graphicFrameChg chg="modGraphic">
          <ac:chgData name="Thomas Tovinger" userId="d52090d9-82c6-45ae-b052-95c46e96cc30" providerId="ADAL" clId="{50BBE725-59E1-4A9C-87CD-BBFC7351B80E}" dt="2017-12-20T11:06:23.703" v="7" actId="108"/>
          <ac:graphicFrameMkLst>
            <pc:docMk/>
            <pc:sldMk cId="455952544" sldId="636"/>
            <ac:graphicFrameMk id="6" creationId="{00000000-0000-0000-0000-000000000000}"/>
          </ac:graphicFrameMkLst>
        </pc:graphicFrameChg>
      </pc:sldChg>
      <pc:sldChg chg="modSp">
        <pc:chgData name="Thomas Tovinger" userId="d52090d9-82c6-45ae-b052-95c46e96cc30" providerId="ADAL" clId="{50BBE725-59E1-4A9C-87CD-BBFC7351B80E}" dt="2017-12-20T11:05:58.556" v="3" actId="14734"/>
        <pc:sldMkLst>
          <pc:docMk/>
          <pc:sldMk cId="2339216594" sldId="679"/>
        </pc:sldMkLst>
        <pc:graphicFrameChg chg="mod modGraphic">
          <ac:chgData name="Thomas Tovinger" userId="d52090d9-82c6-45ae-b052-95c46e96cc30" providerId="ADAL" clId="{50BBE725-59E1-4A9C-87CD-BBFC7351B80E}" dt="2017-12-20T11:05:58.556" v="3" actId="14734"/>
          <ac:graphicFrameMkLst>
            <pc:docMk/>
            <pc:sldMk cId="2339216594" sldId="679"/>
            <ac:graphicFrameMk id="6" creationId="{00000000-0000-0000-0000-000000000000}"/>
          </ac:graphicFrameMkLst>
        </pc:graphicFrameChg>
      </pc:sldChg>
      <pc:sldChg chg="modSp">
        <pc:chgData name="Thomas Tovinger" userId="d52090d9-82c6-45ae-b052-95c46e96cc30" providerId="ADAL" clId="{50BBE725-59E1-4A9C-87CD-BBFC7351B80E}" dt="2017-12-20T11:05:07.521" v="0" actId="1076"/>
        <pc:sldMkLst>
          <pc:docMk/>
          <pc:sldMk cId="4076851531" sldId="715"/>
        </pc:sldMkLst>
        <pc:graphicFrameChg chg="mod">
          <ac:chgData name="Thomas Tovinger" userId="d52090d9-82c6-45ae-b052-95c46e96cc30" providerId="ADAL" clId="{50BBE725-59E1-4A9C-87CD-BBFC7351B80E}" dt="2017-12-20T11:05:07.521" v="0" actId="1076"/>
          <ac:graphicFrameMkLst>
            <pc:docMk/>
            <pc:sldMk cId="4076851531" sldId="715"/>
            <ac:graphicFrameMk id="3074" creationId="{00000000-0000-0000-0000-000000000000}"/>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3/15/2018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3/15/2018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14134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20</a:t>
            </a:fld>
            <a:endParaRPr lang="en-GB" dirty="0"/>
          </a:p>
        </p:txBody>
      </p:sp>
    </p:spTree>
    <p:extLst>
      <p:ext uri="{BB962C8B-B14F-4D97-AF65-F5344CB8AC3E}">
        <p14:creationId xmlns:p14="http://schemas.microsoft.com/office/powerpoint/2010/main" val="25939028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2675471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703330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63821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459208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28694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920364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86396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930856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3670344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6642125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331859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351927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1710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270612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869497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8719120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885638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4728974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3036172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930199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433707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4564833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4294576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94350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4725063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841139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09087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2116188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225999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30851133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2010902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934851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3445412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SP-180081, TSG SA#79,</a:t>
            </a:r>
            <a:r>
              <a:rPr lang="en-GB" sz="1100" b="1" spc="300" baseline="0" dirty="0">
                <a:ea typeface="+mn-ea"/>
                <a:cs typeface="Arial" panose="020B0604020202020204" pitchFamily="34" charset="0"/>
              </a:rPr>
              <a:t> Chennai, India, 21-23 March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2018</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SA#79</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314792"/>
            <a:ext cx="9102725" cy="82820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79339346"/>
              </p:ext>
            </p:extLst>
          </p:nvPr>
        </p:nvGraphicFramePr>
        <p:xfrm>
          <a:off x="1049311" y="1442761"/>
          <a:ext cx="8993851" cy="4394160"/>
        </p:xfrm>
        <a:graphic>
          <a:graphicData uri="http://schemas.openxmlformats.org/drawingml/2006/table">
            <a:tbl>
              <a:tblPr firstRow="1" bandRow="1">
                <a:tableStyleId>{5C22544A-7EE6-4342-B048-85BDC9FD1C3A}</a:tableStyleId>
              </a:tblPr>
              <a:tblGrid>
                <a:gridCol w="1031672">
                  <a:extLst>
                    <a:ext uri="{9D8B030D-6E8A-4147-A177-3AD203B41FA5}">
                      <a16:colId xmlns:a16="http://schemas.microsoft.com/office/drawing/2014/main" val="23408469"/>
                    </a:ext>
                  </a:extLst>
                </a:gridCol>
                <a:gridCol w="3416281">
                  <a:extLst>
                    <a:ext uri="{9D8B030D-6E8A-4147-A177-3AD203B41FA5}">
                      <a16:colId xmlns:a16="http://schemas.microsoft.com/office/drawing/2014/main" val="1386727148"/>
                    </a:ext>
                  </a:extLst>
                </a:gridCol>
                <a:gridCol w="1399396">
                  <a:extLst>
                    <a:ext uri="{9D8B030D-6E8A-4147-A177-3AD203B41FA5}">
                      <a16:colId xmlns:a16="http://schemas.microsoft.com/office/drawing/2014/main" val="1633304428"/>
                    </a:ext>
                  </a:extLst>
                </a:gridCol>
                <a:gridCol w="1421966">
                  <a:extLst>
                    <a:ext uri="{9D8B030D-6E8A-4147-A177-3AD203B41FA5}">
                      <a16:colId xmlns:a16="http://schemas.microsoft.com/office/drawing/2014/main" val="4240727412"/>
                    </a:ext>
                  </a:extLst>
                </a:gridCol>
                <a:gridCol w="1724536">
                  <a:extLst>
                    <a:ext uri="{9D8B030D-6E8A-4147-A177-3AD203B41FA5}">
                      <a16:colId xmlns:a16="http://schemas.microsoft.com/office/drawing/2014/main" val="1675550634"/>
                    </a:ext>
                  </a:extLst>
                </a:gridCol>
              </a:tblGrid>
              <a:tr h="86134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pPr algn="ctr"/>
                      <a:r>
                        <a:rPr lang="sv-SE" sz="1400" dirty="0"/>
                        <a:t>Target date</a:t>
                      </a:r>
                    </a:p>
                  </a:txBody>
                  <a:tcPr/>
                </a:tc>
                <a:extLst>
                  <a:ext uri="{0D108BD9-81ED-4DB2-BD59-A6C34878D82A}">
                    <a16:rowId xmlns:a16="http://schemas.microsoft.com/office/drawing/2014/main" val="2515750895"/>
                  </a:ext>
                </a:extLst>
              </a:tr>
              <a:tr h="588803">
                <a:tc>
                  <a:txBody>
                    <a:bodyPr/>
                    <a:lstStyle/>
                    <a:p>
                      <a:pPr algn="ctr">
                        <a:spcAft>
                          <a:spcPts val="0"/>
                        </a:spcAft>
                      </a:pPr>
                      <a:r>
                        <a:rPr lang="en-GB" sz="1200" dirty="0">
                          <a:solidFill>
                            <a:srgbClr val="000000"/>
                          </a:solidFill>
                          <a:effectLst/>
                          <a:latin typeface="Arial" panose="020B0604020202020204" pitchFamily="34" charset="0"/>
                        </a:rPr>
                        <a:t>EDCE5-CH</a:t>
                      </a:r>
                      <a:endParaRPr lang="sv-SE" sz="1200" dirty="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PS Charging enhancements to support 5G New Radio via Dual Connectivity</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32.251, 32.298, 32.299</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837401940"/>
                  </a:ext>
                </a:extLst>
              </a:tr>
              <a:tr h="588803">
                <a:tc>
                  <a:txBody>
                    <a:bodyPr/>
                    <a:lstStyle/>
                    <a:p>
                      <a:pPr algn="ctr">
                        <a:spcAft>
                          <a:spcPts val="0"/>
                        </a:spcAft>
                      </a:pPr>
                      <a:r>
                        <a:rPr lang="en-GB" sz="1200">
                          <a:solidFill>
                            <a:srgbClr val="000000"/>
                          </a:solidFill>
                          <a:effectLst/>
                          <a:latin typeface="Arial" panose="020B0604020202020204" pitchFamily="34" charset="0"/>
                        </a:rPr>
                        <a:t>NAPS-CH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Charging Aspects of Northbound APIs for SCEF-SCS/AS Interworking</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32.240, 32.254, 32.298, 32.299</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50%</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 -&gt; SA#80 (06/2018)</a:t>
                      </a:r>
                      <a:endParaRPr lang="sv-SE" sz="1200">
                        <a:effectLst/>
                        <a:latin typeface="CG Times (WN)"/>
                      </a:endParaRPr>
                    </a:p>
                  </a:txBody>
                  <a:tcPr marL="68580" marR="68580" marT="0" marB="0" anchor="ctr"/>
                </a:tc>
                <a:extLst>
                  <a:ext uri="{0D108BD9-81ED-4DB2-BD59-A6C34878D82A}">
                    <a16:rowId xmlns:a16="http://schemas.microsoft.com/office/drawing/2014/main" val="3371566357"/>
                  </a:ext>
                </a:extLst>
              </a:tr>
              <a:tr h="588803">
                <a:tc>
                  <a:txBody>
                    <a:bodyPr/>
                    <a:lstStyle/>
                    <a:p>
                      <a:pPr algn="ctr">
                        <a:spcAft>
                          <a:spcPts val="0"/>
                        </a:spcAft>
                      </a:pPr>
                      <a:r>
                        <a:rPr lang="en-US" sz="1200">
                          <a:solidFill>
                            <a:srgbClr val="000000"/>
                          </a:solidFill>
                          <a:effectLst/>
                          <a:latin typeface="Arial" panose="020B0604020202020204" pitchFamily="34" charset="0"/>
                        </a:rPr>
                        <a:t>ProSe_WLAN_DD-CH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Charging for WLAN-based Prose Direct Discovery </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32.277, 32.298, 32.299</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154208384"/>
                  </a:ext>
                </a:extLst>
              </a:tr>
              <a:tr h="588803">
                <a:tc>
                  <a:txBody>
                    <a:bodyPr/>
                    <a:lstStyle/>
                    <a:p>
                      <a:pPr algn="ctr">
                        <a:spcAft>
                          <a:spcPts val="0"/>
                        </a:spcAft>
                      </a:pPr>
                      <a:r>
                        <a:rPr lang="en-GB" sz="1200">
                          <a:solidFill>
                            <a:srgbClr val="000000"/>
                          </a:solidFill>
                          <a:effectLst/>
                          <a:latin typeface="Arial" panose="020B0604020202020204" pitchFamily="34" charset="0"/>
                        </a:rPr>
                        <a:t>FS_VBCLTE</a:t>
                      </a:r>
                      <a:endParaRPr lang="sv-SE" sz="1200">
                        <a:effectLst/>
                        <a:latin typeface="CG Times (WN)"/>
                      </a:endParaRPr>
                    </a:p>
                  </a:txBody>
                  <a:tcPr marL="68580" marR="68580" marT="0" marB="0" anchor="ctr"/>
                </a:tc>
                <a:tc>
                  <a:txBody>
                    <a:bodyPr/>
                    <a:lstStyle/>
                    <a:p>
                      <a:pPr algn="ctr">
                        <a:spcAft>
                          <a:spcPts val="0"/>
                        </a:spcAft>
                      </a:pPr>
                      <a:r>
                        <a:rPr lang="en-GB" sz="1200" kern="100">
                          <a:solidFill>
                            <a:srgbClr val="000000"/>
                          </a:solidFill>
                          <a:effectLst/>
                          <a:latin typeface="Arial" panose="020B0604020202020204" pitchFamily="34" charset="0"/>
                        </a:rPr>
                        <a:t>Study on volume based charging aspects for VoLTE</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32.848</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45%</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1885737022"/>
                  </a:ext>
                </a:extLst>
              </a:tr>
              <a:tr h="588803">
                <a:tc>
                  <a:txBody>
                    <a:bodyPr/>
                    <a:lstStyle/>
                    <a:p>
                      <a:pPr algn="ctr">
                        <a:spcAft>
                          <a:spcPts val="0"/>
                        </a:spcAft>
                      </a:pPr>
                      <a:r>
                        <a:rPr lang="en-US" sz="1200">
                          <a:solidFill>
                            <a:srgbClr val="000000"/>
                          </a:solidFill>
                          <a:effectLst/>
                          <a:latin typeface="Arial" panose="020B0604020202020204" pitchFamily="34" charset="0"/>
                        </a:rPr>
                        <a:t>5GS_Ph1-SBI_CH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Service Based Interface for 5G Charging</a:t>
                      </a:r>
                      <a:r>
                        <a:rPr lang="en-GB" sz="1200" i="1">
                          <a:solidFill>
                            <a:srgbClr val="000000"/>
                          </a:solidFill>
                          <a:effectLst/>
                          <a:latin typeface="Arial" panose="020B0604020202020204" pitchFamily="34" charset="0"/>
                        </a:rPr>
                        <a:t> </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32.290-291</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15%</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3714903681"/>
                  </a:ext>
                </a:extLst>
              </a:tr>
              <a:tr h="588803">
                <a:tc>
                  <a:txBody>
                    <a:bodyPr/>
                    <a:lstStyle/>
                    <a:p>
                      <a:pPr algn="ctr">
                        <a:spcAft>
                          <a:spcPts val="0"/>
                        </a:spcAft>
                      </a:pPr>
                      <a:r>
                        <a:rPr lang="en-US" sz="1200">
                          <a:solidFill>
                            <a:srgbClr val="000000"/>
                          </a:solidFill>
                          <a:effectLst/>
                          <a:latin typeface="Arial" panose="020B0604020202020204" pitchFamily="34" charset="0"/>
                        </a:rPr>
                        <a:t>5GS_Ph1-DCH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Data Charging in 5G System Architecture Phase 1</a:t>
                      </a:r>
                      <a:r>
                        <a:rPr lang="en-GB" sz="1200" i="1">
                          <a:solidFill>
                            <a:srgbClr val="000000"/>
                          </a:solidFill>
                          <a:effectLst/>
                          <a:latin typeface="Arial" panose="020B0604020202020204" pitchFamily="34" charset="0"/>
                        </a:rPr>
                        <a:t> </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32.255</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10%</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SA#80 (06/2018)</a:t>
                      </a:r>
                      <a:endParaRPr lang="sv-SE" sz="1200" dirty="0">
                        <a:effectLst/>
                        <a:latin typeface="CG Times (WN)"/>
                      </a:endParaRPr>
                    </a:p>
                  </a:txBody>
                  <a:tcPr marL="68580" marR="68580" marT="0" marB="0" anchor="ctr"/>
                </a:tc>
                <a:extLst>
                  <a:ext uri="{0D108BD9-81ED-4DB2-BD59-A6C34878D82A}">
                    <a16:rowId xmlns:a16="http://schemas.microsoft.com/office/drawing/2014/main"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224852"/>
            <a:ext cx="9102725" cy="920688"/>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5500263"/>
              </p:ext>
            </p:extLst>
          </p:nvPr>
        </p:nvGraphicFramePr>
        <p:xfrm>
          <a:off x="1071202" y="1277634"/>
          <a:ext cx="8958172" cy="4690209"/>
        </p:xfrm>
        <a:graphic>
          <a:graphicData uri="http://schemas.openxmlformats.org/drawingml/2006/table">
            <a:tbl>
              <a:tblPr firstRow="1" bandRow="1">
                <a:tableStyleId>{5C22544A-7EE6-4342-B048-85BDC9FD1C3A}</a:tableStyleId>
              </a:tblPr>
              <a:tblGrid>
                <a:gridCol w="1025265">
                  <a:extLst>
                    <a:ext uri="{9D8B030D-6E8A-4147-A177-3AD203B41FA5}">
                      <a16:colId xmlns:a16="http://schemas.microsoft.com/office/drawing/2014/main" val="23408469"/>
                    </a:ext>
                  </a:extLst>
                </a:gridCol>
                <a:gridCol w="3931154">
                  <a:extLst>
                    <a:ext uri="{9D8B030D-6E8A-4147-A177-3AD203B41FA5}">
                      <a16:colId xmlns:a16="http://schemas.microsoft.com/office/drawing/2014/main" val="1386727148"/>
                    </a:ext>
                  </a:extLst>
                </a:gridCol>
                <a:gridCol w="1266848">
                  <a:extLst>
                    <a:ext uri="{9D8B030D-6E8A-4147-A177-3AD203B41FA5}">
                      <a16:colId xmlns:a16="http://schemas.microsoft.com/office/drawing/2014/main" val="1633304428"/>
                    </a:ext>
                  </a:extLst>
                </a:gridCol>
                <a:gridCol w="1208662">
                  <a:extLst>
                    <a:ext uri="{9D8B030D-6E8A-4147-A177-3AD203B41FA5}">
                      <a16:colId xmlns:a16="http://schemas.microsoft.com/office/drawing/2014/main" val="4240727412"/>
                    </a:ext>
                  </a:extLst>
                </a:gridCol>
                <a:gridCol w="1526243">
                  <a:extLst>
                    <a:ext uri="{9D8B030D-6E8A-4147-A177-3AD203B41FA5}">
                      <a16:colId xmlns:a16="http://schemas.microsoft.com/office/drawing/2014/main" val="1675550634"/>
                    </a:ext>
                  </a:extLst>
                </a:gridCol>
              </a:tblGrid>
              <a:tr h="527605">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pPr algn="ctr"/>
                      <a:r>
                        <a:rPr lang="sv-SE" sz="1400" dirty="0"/>
                        <a:t>Target date</a:t>
                      </a:r>
                    </a:p>
                  </a:txBody>
                  <a:tcPr/>
                </a:tc>
                <a:extLst>
                  <a:ext uri="{0D108BD9-81ED-4DB2-BD59-A6C34878D82A}">
                    <a16:rowId xmlns:a16="http://schemas.microsoft.com/office/drawing/2014/main" val="2515750895"/>
                  </a:ext>
                </a:extLst>
              </a:tr>
              <a:tr h="674825">
                <a:tc>
                  <a:txBody>
                    <a:bodyPr/>
                    <a:lstStyle/>
                    <a:p>
                      <a:pPr algn="ctr">
                        <a:spcAft>
                          <a:spcPts val="0"/>
                        </a:spcAft>
                      </a:pPr>
                      <a:r>
                        <a:rPr lang="en-GB" sz="1200" dirty="0">
                          <a:effectLst/>
                          <a:latin typeface="Arial" panose="020B0604020202020204" pitchFamily="34" charset="0"/>
                        </a:rPr>
                        <a:t>NETSLICE</a:t>
                      </a:r>
                      <a:endParaRPr lang="sv-SE" sz="1200" dirty="0">
                        <a:effectLst/>
                        <a:latin typeface="CG Times (WN)"/>
                      </a:endParaRPr>
                    </a:p>
                  </a:txBody>
                  <a:tcPr marL="68580" marR="68580" marT="0" marB="0"/>
                </a:tc>
                <a:tc>
                  <a:txBody>
                    <a:bodyPr/>
                    <a:lstStyle/>
                    <a:p>
                      <a:pPr algn="ctr">
                        <a:spcAft>
                          <a:spcPts val="0"/>
                        </a:spcAft>
                      </a:pPr>
                      <a:r>
                        <a:rPr lang="en-US" sz="1200" dirty="0">
                          <a:effectLst/>
                          <a:latin typeface="Arial" panose="020B0604020202020204" pitchFamily="34" charset="0"/>
                          <a:ea typeface="SimSun" panose="02010600030101010101" pitchFamily="2" charset="-122"/>
                        </a:rPr>
                        <a:t>Management and orchestration of 5G networks and network slicing</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28.530, 28.533</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60%</a:t>
                      </a:r>
                      <a:endParaRPr lang="sv-SE" sz="1200">
                        <a:effectLst/>
                        <a:latin typeface="CG Times (WN)"/>
                      </a:endParaRPr>
                    </a:p>
                  </a:txBody>
                  <a:tcPr marL="68580" marR="68580" marT="0" marB="0" anchor="ctr"/>
                </a:tc>
                <a:tc>
                  <a:txBody>
                    <a:bodyPr/>
                    <a:lstStyle/>
                    <a:p>
                      <a:pPr algn="ctr">
                        <a:spcAft>
                          <a:spcPts val="0"/>
                        </a:spcAft>
                      </a:pPr>
                      <a:r>
                        <a:rPr lang="en-US"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320183902"/>
                  </a:ext>
                </a:extLst>
              </a:tr>
              <a:tr h="506118">
                <a:tc>
                  <a:txBody>
                    <a:bodyPr/>
                    <a:lstStyle/>
                    <a:p>
                      <a:pPr algn="ctr">
                        <a:spcAft>
                          <a:spcPts val="0"/>
                        </a:spcAft>
                      </a:pPr>
                      <a:r>
                        <a:rPr lang="en-GB" sz="1200">
                          <a:effectLst/>
                          <a:latin typeface="Arial" panose="020B0604020202020204" pitchFamily="34" charset="0"/>
                        </a:rPr>
                        <a:t>NETSLICE-PRO_NS</a:t>
                      </a:r>
                      <a:endParaRPr lang="sv-SE" sz="1200">
                        <a:effectLst/>
                        <a:latin typeface="CG Times (WN)"/>
                      </a:endParaRPr>
                    </a:p>
                  </a:txBody>
                  <a:tcPr marL="68580" marR="68580" marT="0" marB="0"/>
                </a:tc>
                <a:tc>
                  <a:txBody>
                    <a:bodyPr/>
                    <a:lstStyle/>
                    <a:p>
                      <a:pPr algn="ctr">
                        <a:spcAft>
                          <a:spcPts val="0"/>
                        </a:spcAft>
                      </a:pPr>
                      <a:r>
                        <a:rPr lang="en-US" sz="1200">
                          <a:effectLst/>
                          <a:latin typeface="Arial" panose="020B0604020202020204" pitchFamily="34" charset="0"/>
                          <a:ea typeface="SimSun" panose="02010600030101010101" pitchFamily="2" charset="-122"/>
                        </a:rPr>
                        <a:t>Provisioning of 5G networks and network slicing</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28.531, 28.532</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40%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2552243238"/>
                  </a:ext>
                </a:extLst>
              </a:tr>
              <a:tr h="506118">
                <a:tc>
                  <a:txBody>
                    <a:bodyPr/>
                    <a:lstStyle/>
                    <a:p>
                      <a:pPr algn="ctr">
                        <a:spcAft>
                          <a:spcPts val="0"/>
                        </a:spcAft>
                      </a:pPr>
                      <a:r>
                        <a:rPr lang="en-GB" sz="1200">
                          <a:effectLst/>
                          <a:latin typeface="Arial" panose="020B0604020202020204" pitchFamily="34" charset="0"/>
                        </a:rPr>
                        <a:t>NETSLICE-5GNRM</a:t>
                      </a:r>
                      <a:endParaRPr lang="sv-SE" sz="1200">
                        <a:effectLst/>
                        <a:latin typeface="CG Times (WN)"/>
                      </a:endParaRPr>
                    </a:p>
                  </a:txBody>
                  <a:tcPr marL="68580" marR="68580" marT="0" marB="0"/>
                </a:tc>
                <a:tc>
                  <a:txBody>
                    <a:bodyPr/>
                    <a:lstStyle/>
                    <a:p>
                      <a:pPr algn="ctr">
                        <a:spcAft>
                          <a:spcPts val="900"/>
                        </a:spcAft>
                      </a:pPr>
                      <a:r>
                        <a:rPr lang="en-US" sz="1200">
                          <a:effectLst/>
                          <a:latin typeface="Arial" panose="020B0604020202020204" pitchFamily="34" charset="0"/>
                          <a:ea typeface="SimSun" panose="02010600030101010101" pitchFamily="2" charset="-122"/>
                        </a:rPr>
                        <a:t>Network Resource Model (NRM) for 5G networks and network slicing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28.540--543</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25%</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2867065830"/>
                  </a:ext>
                </a:extLst>
              </a:tr>
              <a:tr h="473595">
                <a:tc>
                  <a:txBody>
                    <a:bodyPr/>
                    <a:lstStyle/>
                    <a:p>
                      <a:pPr algn="ctr">
                        <a:spcAft>
                          <a:spcPts val="0"/>
                        </a:spcAft>
                      </a:pPr>
                      <a:r>
                        <a:rPr lang="en-GB" sz="1200">
                          <a:effectLst/>
                          <a:latin typeface="Arial" panose="020B0604020202020204" pitchFamily="34" charset="0"/>
                        </a:rPr>
                        <a:t>NETSLICE-ADPM5G</a:t>
                      </a:r>
                      <a:endParaRPr lang="sv-SE" sz="1200">
                        <a:effectLst/>
                        <a:latin typeface="CG Times (WN)"/>
                      </a:endParaRPr>
                    </a:p>
                  </a:txBody>
                  <a:tcPr marL="68580" marR="68580" marT="0" marB="0"/>
                </a:tc>
                <a:tc>
                  <a:txBody>
                    <a:bodyPr/>
                    <a:lstStyle/>
                    <a:p>
                      <a:pPr algn="ctr">
                        <a:spcAft>
                          <a:spcPts val="900"/>
                        </a:spcAft>
                      </a:pPr>
                      <a:r>
                        <a:rPr lang="fr-FR" sz="1200">
                          <a:effectLst/>
                          <a:latin typeface="Arial" panose="020B0604020202020204" pitchFamily="34" charset="0"/>
                          <a:ea typeface="SimSun" panose="02010600030101010101" pitchFamily="2" charset="-122"/>
                        </a:rPr>
                        <a:t>Assurance data and Performance Management for 5G networks and network slicing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28.550--553</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10%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2232224201"/>
                  </a:ext>
                </a:extLst>
              </a:tr>
              <a:tr h="473595">
                <a:tc>
                  <a:txBody>
                    <a:bodyPr/>
                    <a:lstStyle/>
                    <a:p>
                      <a:pPr algn="ctr">
                        <a:spcAft>
                          <a:spcPts val="0"/>
                        </a:spcAft>
                      </a:pPr>
                      <a:r>
                        <a:rPr lang="en-GB" sz="1200">
                          <a:effectLst/>
                          <a:latin typeface="Arial" panose="020B0604020202020204" pitchFamily="34" charset="0"/>
                        </a:rPr>
                        <a:t>NETSLICE-5GTRACE</a:t>
                      </a:r>
                      <a:endParaRPr lang="sv-SE" sz="1200">
                        <a:effectLst/>
                        <a:latin typeface="CG Times (WN)"/>
                      </a:endParaRPr>
                    </a:p>
                  </a:txBody>
                  <a:tcPr marL="68580" marR="68580" marT="0" marB="0"/>
                </a:tc>
                <a:tc>
                  <a:txBody>
                    <a:bodyPr/>
                    <a:lstStyle/>
                    <a:p>
                      <a:pPr algn="ctr">
                        <a:spcAft>
                          <a:spcPts val="900"/>
                        </a:spcAft>
                      </a:pPr>
                      <a:r>
                        <a:rPr lang="en-US" sz="1200">
                          <a:effectLst/>
                          <a:latin typeface="Arial" panose="020B0604020202020204" pitchFamily="34" charset="0"/>
                          <a:ea typeface="SimSun" panose="02010600030101010101" pitchFamily="2" charset="-122"/>
                        </a:rPr>
                        <a:t>5G Trace management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32.421--423</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32.441--446</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4232656390"/>
                  </a:ext>
                </a:extLst>
              </a:tr>
              <a:tr h="473595">
                <a:tc>
                  <a:txBody>
                    <a:bodyPr/>
                    <a:lstStyle/>
                    <a:p>
                      <a:pPr algn="ctr">
                        <a:spcAft>
                          <a:spcPts val="0"/>
                        </a:spcAft>
                      </a:pPr>
                      <a:r>
                        <a:rPr lang="en-GB" sz="1200">
                          <a:effectLst/>
                          <a:latin typeface="Arial" panose="020B0604020202020204" pitchFamily="34" charset="0"/>
                        </a:rPr>
                        <a:t>NETSLICE-MNFV5G</a:t>
                      </a:r>
                      <a:endParaRPr lang="sv-SE" sz="1200">
                        <a:effectLst/>
                        <a:latin typeface="CG Times (WN)"/>
                      </a:endParaRPr>
                    </a:p>
                  </a:txBody>
                  <a:tcPr marL="68580" marR="68580" marT="0" marB="0"/>
                </a:tc>
                <a:tc>
                  <a:txBody>
                    <a:bodyPr/>
                    <a:lstStyle/>
                    <a:p>
                      <a:pPr algn="ctr">
                        <a:spcAft>
                          <a:spcPts val="900"/>
                        </a:spcAft>
                      </a:pPr>
                      <a:r>
                        <a:rPr lang="en-US" sz="1200">
                          <a:effectLst/>
                          <a:latin typeface="Arial" panose="020B0604020202020204" pitchFamily="34" charset="0"/>
                          <a:ea typeface="SimSun" panose="02010600030101010101" pitchFamily="2" charset="-122"/>
                        </a:rPr>
                        <a:t>Management and virtualization aspects of 5G networks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28.500--528</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25%</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456251039"/>
                  </a:ext>
                </a:extLst>
              </a:tr>
              <a:tr h="506118">
                <a:tc>
                  <a:txBody>
                    <a:bodyPr/>
                    <a:lstStyle/>
                    <a:p>
                      <a:pPr algn="ctr">
                        <a:spcAft>
                          <a:spcPts val="0"/>
                        </a:spcAft>
                      </a:pPr>
                      <a:r>
                        <a:rPr lang="en-GB" sz="1200">
                          <a:effectLst/>
                          <a:latin typeface="Arial" panose="020B0604020202020204" pitchFamily="34" charset="0"/>
                        </a:rPr>
                        <a:t>NETSLICE-FS5G</a:t>
                      </a:r>
                      <a:endParaRPr lang="sv-SE" sz="1200">
                        <a:effectLst/>
                        <a:latin typeface="CG Times (WN)"/>
                      </a:endParaRPr>
                    </a:p>
                  </a:txBody>
                  <a:tcPr marL="68580" marR="68580" marT="0" marB="0"/>
                </a:tc>
                <a:tc>
                  <a:txBody>
                    <a:bodyPr/>
                    <a:lstStyle/>
                    <a:p>
                      <a:pPr algn="ctr">
                        <a:spcAft>
                          <a:spcPts val="900"/>
                        </a:spcAft>
                      </a:pPr>
                      <a:r>
                        <a:rPr lang="en-US" sz="1200">
                          <a:effectLst/>
                          <a:latin typeface="Arial" panose="020B0604020202020204" pitchFamily="34" charset="0"/>
                          <a:ea typeface="SimSun" panose="02010600030101010101" pitchFamily="2" charset="-122"/>
                        </a:rPr>
                        <a:t>Fault Supervision for 5G networks and network slicing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28.545-546</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20%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2412857332"/>
                  </a:ext>
                </a:extLst>
              </a:tr>
              <a:tr h="473595">
                <a:tc>
                  <a:txBody>
                    <a:bodyPr/>
                    <a:lstStyle/>
                    <a:p>
                      <a:pPr algn="ctr">
                        <a:spcAft>
                          <a:spcPts val="0"/>
                        </a:spcAft>
                      </a:pPr>
                      <a:r>
                        <a:rPr lang="en-GB" sz="1200">
                          <a:effectLst/>
                          <a:latin typeface="Arial" panose="020B0604020202020204" pitchFamily="34" charset="0"/>
                        </a:rPr>
                        <a:t>PEE_CMON</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Control and monitoring of Power, Energy and Environmental (PEE) parameters in Radio Access Networks (RAN)</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a:solidFill>
                            <a:srgbClr val="000000"/>
                          </a:solidFill>
                          <a:effectLst/>
                          <a:latin typeface="Arial" panose="020B0604020202020204" pitchFamily="34" charset="0"/>
                        </a:rPr>
                        <a:t>28.304--306</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rPr>
                        <a:t>100%</a:t>
                      </a:r>
                      <a:endParaRPr lang="sv-SE" sz="1200" dirty="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SA#79 (03/2018)</a:t>
                      </a:r>
                      <a:endParaRPr lang="sv-SE" sz="1200" dirty="0">
                        <a:effectLst/>
                        <a:latin typeface="CG Times (WN)"/>
                      </a:endParaRPr>
                    </a:p>
                  </a:txBody>
                  <a:tcPr marL="68580" marR="68580" marT="0" marB="0" anchor="ctr"/>
                </a:tc>
                <a:extLst>
                  <a:ext uri="{0D108BD9-81ED-4DB2-BD59-A6C34878D82A}">
                    <a16:rowId xmlns:a16="http://schemas.microsoft.com/office/drawing/2014/main" val="2099945394"/>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463" y="239842"/>
            <a:ext cx="9102725" cy="90315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27568500"/>
              </p:ext>
            </p:extLst>
          </p:nvPr>
        </p:nvGraphicFramePr>
        <p:xfrm>
          <a:off x="1106415" y="1279781"/>
          <a:ext cx="8850384" cy="4994236"/>
        </p:xfrm>
        <a:graphic>
          <a:graphicData uri="http://schemas.openxmlformats.org/drawingml/2006/table">
            <a:tbl>
              <a:tblPr firstRow="1" bandRow="1">
                <a:tableStyleId>{5C22544A-7EE6-4342-B048-85BDC9FD1C3A}</a:tableStyleId>
              </a:tblPr>
              <a:tblGrid>
                <a:gridCol w="1275388">
                  <a:extLst>
                    <a:ext uri="{9D8B030D-6E8A-4147-A177-3AD203B41FA5}">
                      <a16:colId xmlns:a16="http://schemas.microsoft.com/office/drawing/2014/main" val="23408469"/>
                    </a:ext>
                  </a:extLst>
                </a:gridCol>
                <a:gridCol w="3234665">
                  <a:extLst>
                    <a:ext uri="{9D8B030D-6E8A-4147-A177-3AD203B41FA5}">
                      <a16:colId xmlns:a16="http://schemas.microsoft.com/office/drawing/2014/main" val="1386727148"/>
                    </a:ext>
                  </a:extLst>
                </a:gridCol>
                <a:gridCol w="1008063">
                  <a:extLst>
                    <a:ext uri="{9D8B030D-6E8A-4147-A177-3AD203B41FA5}">
                      <a16:colId xmlns:a16="http://schemas.microsoft.com/office/drawing/2014/main" val="1633304428"/>
                    </a:ext>
                  </a:extLst>
                </a:gridCol>
                <a:gridCol w="1628411">
                  <a:extLst>
                    <a:ext uri="{9D8B030D-6E8A-4147-A177-3AD203B41FA5}">
                      <a16:colId xmlns:a16="http://schemas.microsoft.com/office/drawing/2014/main" val="4240727412"/>
                    </a:ext>
                  </a:extLst>
                </a:gridCol>
                <a:gridCol w="1703857">
                  <a:extLst>
                    <a:ext uri="{9D8B030D-6E8A-4147-A177-3AD203B41FA5}">
                      <a16:colId xmlns:a16="http://schemas.microsoft.com/office/drawing/2014/main" val="1675550634"/>
                    </a:ext>
                  </a:extLst>
                </a:gridCol>
              </a:tblGrid>
              <a:tr h="544393">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r>
                        <a:rPr lang="sv-SE" sz="1400" dirty="0"/>
                        <a:t>Main TS/TR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pPr algn="ctr"/>
                      <a:r>
                        <a:rPr lang="sv-SE" sz="1400" dirty="0"/>
                        <a:t>Target date</a:t>
                      </a:r>
                    </a:p>
                  </a:txBody>
                  <a:tcPr/>
                </a:tc>
                <a:extLst>
                  <a:ext uri="{0D108BD9-81ED-4DB2-BD59-A6C34878D82A}">
                    <a16:rowId xmlns:a16="http://schemas.microsoft.com/office/drawing/2014/main" val="2515750895"/>
                  </a:ext>
                </a:extLst>
              </a:tr>
              <a:tr h="494427">
                <a:tc>
                  <a:txBody>
                    <a:bodyPr/>
                    <a:lstStyle/>
                    <a:p>
                      <a:pPr algn="ctr">
                        <a:spcAft>
                          <a:spcPts val="0"/>
                        </a:spcAft>
                      </a:pPr>
                      <a:r>
                        <a:rPr lang="en-GB" sz="1200" dirty="0">
                          <a:effectLst/>
                          <a:latin typeface="Arial" panose="020B0604020202020204" pitchFamily="34" charset="0"/>
                        </a:rPr>
                        <a:t>QOED</a:t>
                      </a:r>
                      <a:endParaRPr lang="sv-SE" sz="1200" dirty="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Management of QoE measurement collection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28.404--406, 28.307--309</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25%</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2168217143"/>
                  </a:ext>
                </a:extLst>
              </a:tr>
              <a:tr h="494427">
                <a:tc>
                  <a:txBody>
                    <a:bodyPr/>
                    <a:lstStyle/>
                    <a:p>
                      <a:pPr algn="ctr">
                        <a:spcAft>
                          <a:spcPts val="0"/>
                        </a:spcAft>
                      </a:pPr>
                      <a:r>
                        <a:rPr lang="en-GB" sz="1200">
                          <a:effectLst/>
                          <a:latin typeface="Arial" panose="020B0604020202020204" pitchFamily="34" charset="0"/>
                        </a:rPr>
                        <a:t>OAM_SON_AAS</a:t>
                      </a:r>
                      <a:endParaRPr lang="sv-SE" sz="1200">
                        <a:effectLst/>
                        <a:latin typeface="CG Times (WN)"/>
                      </a:endParaRPr>
                    </a:p>
                  </a:txBody>
                  <a:tcPr marL="68580" marR="68580" marT="0" marB="0"/>
                </a:tc>
                <a:tc>
                  <a:txBody>
                    <a:bodyPr/>
                    <a:lstStyle/>
                    <a:p>
                      <a:pPr algn="ctr">
                        <a:spcAft>
                          <a:spcPts val="0"/>
                        </a:spcAft>
                      </a:pPr>
                      <a:r>
                        <a:rPr lang="en-US" sz="1200" kern="100">
                          <a:solidFill>
                            <a:srgbClr val="000000"/>
                          </a:solidFill>
                          <a:effectLst/>
                          <a:latin typeface="Arial" panose="020B0604020202020204" pitchFamily="34" charset="0"/>
                          <a:ea typeface="SimSun" panose="02010600030101010101" pitchFamily="2" charset="-122"/>
                        </a:rPr>
                        <a:t>SON for AAS deployment management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28.627--629, 28.658-659</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rPr>
                        <a:t>100%</a:t>
                      </a:r>
                      <a:endParaRPr lang="sv-SE" sz="1200" dirty="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925359657"/>
                  </a:ext>
                </a:extLst>
              </a:tr>
              <a:tr h="494427">
                <a:tc>
                  <a:txBody>
                    <a:bodyPr/>
                    <a:lstStyle/>
                    <a:p>
                      <a:pPr algn="ctr">
                        <a:spcAft>
                          <a:spcPts val="0"/>
                        </a:spcAft>
                      </a:pPr>
                      <a:r>
                        <a:rPr lang="en-GB" sz="1200">
                          <a:solidFill>
                            <a:srgbClr val="000000"/>
                          </a:solidFill>
                          <a:effectLst/>
                          <a:latin typeface="Arial" panose="020B0604020202020204" pitchFamily="34" charset="0"/>
                        </a:rPr>
                        <a:t>REST_SS</a:t>
                      </a:r>
                      <a:endParaRPr lang="sv-SE" sz="1200">
                        <a:effectLst/>
                        <a:latin typeface="CG Times (WN)"/>
                      </a:endParaRPr>
                    </a:p>
                  </a:txBody>
                  <a:tcPr marL="68580" marR="68580" marT="0" marB="0"/>
                </a:tc>
                <a:tc>
                  <a:txBody>
                    <a:bodyPr/>
                    <a:lstStyle/>
                    <a:p>
                      <a:pPr algn="ctr">
                        <a:spcAft>
                          <a:spcPts val="900"/>
                        </a:spcAft>
                      </a:pPr>
                      <a:r>
                        <a:rPr lang="en-US" sz="1200">
                          <a:effectLst/>
                          <a:latin typeface="Arial" panose="020B0604020202020204" pitchFamily="34" charset="0"/>
                          <a:ea typeface="SimSun" panose="02010600030101010101" pitchFamily="2" charset="-122"/>
                        </a:rPr>
                        <a:t>REST Solution Sets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32.158</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20%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3319798278"/>
                  </a:ext>
                </a:extLst>
              </a:tr>
              <a:tr h="494427">
                <a:tc>
                  <a:txBody>
                    <a:bodyPr/>
                    <a:lstStyle/>
                    <a:p>
                      <a:pPr algn="ctr">
                        <a:spcAft>
                          <a:spcPts val="0"/>
                        </a:spcAft>
                      </a:pPr>
                      <a:r>
                        <a:rPr lang="en-GB" sz="1200">
                          <a:solidFill>
                            <a:srgbClr val="000000"/>
                          </a:solidFill>
                          <a:effectLst/>
                          <a:latin typeface="Arial" panose="020B0604020202020204" pitchFamily="34" charset="0"/>
                        </a:rPr>
                        <a:t>ME_CUPS</a:t>
                      </a:r>
                      <a:endParaRPr lang="sv-SE" sz="1200">
                        <a:effectLst/>
                        <a:latin typeface="CG Times (WN)"/>
                      </a:endParaRPr>
                    </a:p>
                  </a:txBody>
                  <a:tcPr marL="68580" marR="68580" marT="0" marB="0"/>
                </a:tc>
                <a:tc>
                  <a:txBody>
                    <a:bodyPr/>
                    <a:lstStyle/>
                    <a:p>
                      <a:pPr algn="ctr">
                        <a:spcAft>
                          <a:spcPts val="900"/>
                        </a:spcAft>
                      </a:pPr>
                      <a:r>
                        <a:rPr lang="fr-FR" sz="1200">
                          <a:effectLst/>
                          <a:latin typeface="Arial" panose="020B0604020202020204" pitchFamily="34" charset="0"/>
                          <a:ea typeface="SimSun" panose="02010600030101010101" pitchFamily="2" charset="-122"/>
                        </a:rPr>
                        <a:t>Management Enhancement for EPC CUPS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28.707--709</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5%</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SA#81 (09/2018)</a:t>
                      </a:r>
                      <a:endParaRPr lang="sv-SE" sz="1200">
                        <a:effectLst/>
                        <a:latin typeface="CG Times (WN)"/>
                      </a:endParaRPr>
                    </a:p>
                  </a:txBody>
                  <a:tcPr marL="68580" marR="68580" marT="0" marB="0" anchor="ctr"/>
                </a:tc>
                <a:extLst>
                  <a:ext uri="{0D108BD9-81ED-4DB2-BD59-A6C34878D82A}">
                    <a16:rowId xmlns:a16="http://schemas.microsoft.com/office/drawing/2014/main" val="2906009509"/>
                  </a:ext>
                </a:extLst>
              </a:tr>
              <a:tr h="494427">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FS_OAM_IOT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aspects of selected IoT-related features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32.857</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kern="100">
                          <a:effectLst/>
                          <a:latin typeface="Arial" panose="020B0604020202020204" pitchFamily="34" charset="0"/>
                          <a:ea typeface="SimSun" panose="02010600030101010101" pitchFamily="2" charset="-122"/>
                        </a:rPr>
                        <a:t>SA#79 (</a:t>
                      </a:r>
                      <a:r>
                        <a:rPr lang="en-GB" sz="1200">
                          <a:solidFill>
                            <a:srgbClr val="000000"/>
                          </a:solidFill>
                          <a:effectLst/>
                          <a:latin typeface="Arial" panose="020B0604020202020204" pitchFamily="34" charset="0"/>
                          <a:ea typeface="SimSun" panose="02010600030101010101" pitchFamily="2" charset="-122"/>
                        </a:rPr>
                        <a:t>03/2018</a:t>
                      </a:r>
                      <a:r>
                        <a:rPr lang="en-GB" sz="1200" kern="100">
                          <a:effectLst/>
                          <a:latin typeface="Arial" panose="020B0604020202020204" pitchFamily="34" charset="0"/>
                          <a:ea typeface="SimSun" panose="02010600030101010101" pitchFamily="2" charset="-122"/>
                        </a:rPr>
                        <a:t>)</a:t>
                      </a:r>
                      <a:endParaRPr lang="sv-SE"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98402535"/>
                  </a:ext>
                </a:extLst>
              </a:tr>
              <a:tr h="494427">
                <a:tc>
                  <a:txBody>
                    <a:bodyPr/>
                    <a:lstStyle/>
                    <a:p>
                      <a:pPr algn="ctr">
                        <a:spcAft>
                          <a:spcPts val="0"/>
                        </a:spcAft>
                      </a:pPr>
                      <a:r>
                        <a:rPr lang="en-GB" sz="1200">
                          <a:effectLst/>
                          <a:latin typeface="Arial" panose="020B0604020202020204" pitchFamily="34" charset="0"/>
                        </a:rPr>
                        <a:t>FS_OAM_LWI</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Study on OAM aspects of LTE and WLAN integration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32.868</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90%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 -&gt; SA#80 (06/2018)</a:t>
                      </a:r>
                      <a:endParaRPr lang="sv-SE" sz="1200">
                        <a:effectLst/>
                        <a:latin typeface="CG Times (WN)"/>
                      </a:endParaRPr>
                    </a:p>
                  </a:txBody>
                  <a:tcPr marL="68580" marR="68580" marT="0" marB="0" anchor="ctr"/>
                </a:tc>
                <a:extLst>
                  <a:ext uri="{0D108BD9-81ED-4DB2-BD59-A6C34878D82A}">
                    <a16:rowId xmlns:a16="http://schemas.microsoft.com/office/drawing/2014/main" val="454596358"/>
                  </a:ext>
                </a:extLst>
              </a:tr>
              <a:tr h="494427">
                <a:tc>
                  <a:txBody>
                    <a:bodyPr/>
                    <a:lstStyle/>
                    <a:p>
                      <a:pPr algn="ctr">
                        <a:spcAft>
                          <a:spcPts val="0"/>
                        </a:spcAft>
                      </a:pPr>
                      <a:r>
                        <a:rPr lang="en-GB" sz="1200">
                          <a:effectLst/>
                          <a:latin typeface="Arial" panose="020B0604020202020204" pitchFamily="34" charset="0"/>
                        </a:rPr>
                        <a:t>FS_NETPOL</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Study on network policy management for mobile networks based on NFV scenarios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32.871</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35%</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1777944275"/>
                  </a:ext>
                </a:extLst>
              </a:tr>
              <a:tr h="494427">
                <a:tc>
                  <a:txBody>
                    <a:bodyPr/>
                    <a:lstStyle/>
                    <a:p>
                      <a:pPr algn="ctr">
                        <a:spcAft>
                          <a:spcPts val="0"/>
                        </a:spcAft>
                      </a:pPr>
                      <a:r>
                        <a:rPr lang="en-GB" sz="1200">
                          <a:effectLst/>
                          <a:latin typeface="Arial" panose="020B0604020202020204" pitchFamily="34" charset="0"/>
                        </a:rPr>
                        <a:t>FS_EE_5G</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Study on System and functional aspects of Energy Efficiency in 5G networks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32.972</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60%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3753031938"/>
                  </a:ext>
                </a:extLst>
              </a:tr>
              <a:tr h="494427">
                <a:tc>
                  <a:txBody>
                    <a:bodyPr/>
                    <a:lstStyle/>
                    <a:p>
                      <a:pPr algn="ctr">
                        <a:spcAft>
                          <a:spcPts val="0"/>
                        </a:spcAft>
                      </a:pPr>
                      <a:r>
                        <a:rPr lang="en-GB" sz="1200">
                          <a:effectLst/>
                          <a:latin typeface="Arial" panose="020B0604020202020204" pitchFamily="34" charset="0"/>
                        </a:rPr>
                        <a:t>FS_ONAPDCAE</a:t>
                      </a:r>
                      <a:endParaRPr lang="sv-SE" sz="1200">
                        <a:effectLst/>
                        <a:latin typeface="CG Times (WN)"/>
                      </a:endParaRPr>
                    </a:p>
                  </a:txBody>
                  <a:tcPr marL="68580" marR="68580" marT="0" marB="0"/>
                </a:tc>
                <a:tc>
                  <a:txBody>
                    <a:bodyPr/>
                    <a:lstStyle/>
                    <a:p>
                      <a:pPr algn="ctr">
                        <a:spcAft>
                          <a:spcPts val="900"/>
                        </a:spcAft>
                      </a:pPr>
                      <a:r>
                        <a:rPr lang="en-US" sz="1200">
                          <a:effectLst/>
                          <a:latin typeface="Arial" panose="020B0604020202020204" pitchFamily="34" charset="0"/>
                          <a:ea typeface="SimSun" panose="02010600030101010101" pitchFamily="2" charset="-122"/>
                        </a:rPr>
                        <a:t>Study on integration of ONAP DCAE and 3GPP management architecture</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28.900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10%</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SA#81 (09/2018)</a:t>
                      </a:r>
                      <a:endParaRPr lang="sv-SE" sz="1200" dirty="0">
                        <a:effectLst/>
                        <a:latin typeface="CG Times (WN)"/>
                      </a:endParaRPr>
                    </a:p>
                  </a:txBody>
                  <a:tcPr marL="68580" marR="68580" marT="0" marB="0" anchor="ctr"/>
                </a:tc>
                <a:extLst>
                  <a:ext uri="{0D108BD9-81ED-4DB2-BD59-A6C34878D82A}">
                    <a16:rowId xmlns:a16="http://schemas.microsoft.com/office/drawing/2014/main" val="2515559962"/>
                  </a:ext>
                </a:extLst>
              </a:tr>
            </a:tbl>
          </a:graphicData>
        </a:graphic>
      </p:graphicFrame>
    </p:spTree>
    <p:extLst>
      <p:ext uri="{BB962C8B-B14F-4D97-AF65-F5344CB8AC3E}">
        <p14:creationId xmlns:p14="http://schemas.microsoft.com/office/powerpoint/2010/main" val="201539140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379" y="229690"/>
            <a:ext cx="8973312" cy="768101"/>
          </a:xfrm>
        </p:spPr>
        <p:txBody>
          <a:bodyPr/>
          <a:lstStyle/>
          <a:p>
            <a:r>
              <a:rPr lang="sv-SE" sz="3200" dirty="0" err="1"/>
              <a:t>Incoming</a:t>
            </a:r>
            <a:r>
              <a:rPr lang="sv-SE" sz="3200" dirty="0"/>
              <a:t> LSs (1/2)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625924987"/>
              </p:ext>
            </p:extLst>
          </p:nvPr>
        </p:nvGraphicFramePr>
        <p:xfrm>
          <a:off x="963820" y="1071382"/>
          <a:ext cx="8455871" cy="5172877"/>
        </p:xfrm>
        <a:graphic>
          <a:graphicData uri="http://schemas.openxmlformats.org/drawingml/2006/table">
            <a:tbl>
              <a:tblPr firstRow="1" bandRow="1">
                <a:tableStyleId>{5C22544A-7EE6-4342-B048-85BDC9FD1C3A}</a:tableStyleId>
              </a:tblPr>
              <a:tblGrid>
                <a:gridCol w="702209">
                  <a:extLst>
                    <a:ext uri="{9D8B030D-6E8A-4147-A177-3AD203B41FA5}">
                      <a16:colId xmlns:a16="http://schemas.microsoft.com/office/drawing/2014/main" val="570476699"/>
                    </a:ext>
                  </a:extLst>
                </a:gridCol>
                <a:gridCol w="4580263">
                  <a:extLst>
                    <a:ext uri="{9D8B030D-6E8A-4147-A177-3AD203B41FA5}">
                      <a16:colId xmlns:a16="http://schemas.microsoft.com/office/drawing/2014/main" val="2618836924"/>
                    </a:ext>
                  </a:extLst>
                </a:gridCol>
                <a:gridCol w="1037410">
                  <a:extLst>
                    <a:ext uri="{9D8B030D-6E8A-4147-A177-3AD203B41FA5}">
                      <a16:colId xmlns:a16="http://schemas.microsoft.com/office/drawing/2014/main" val="3016348962"/>
                    </a:ext>
                  </a:extLst>
                </a:gridCol>
                <a:gridCol w="985026">
                  <a:extLst>
                    <a:ext uri="{9D8B030D-6E8A-4147-A177-3AD203B41FA5}">
                      <a16:colId xmlns:a16="http://schemas.microsoft.com/office/drawing/2014/main" val="3690116950"/>
                    </a:ext>
                  </a:extLst>
                </a:gridCol>
                <a:gridCol w="1150963">
                  <a:extLst>
                    <a:ext uri="{9D8B030D-6E8A-4147-A177-3AD203B41FA5}">
                      <a16:colId xmlns:a16="http://schemas.microsoft.com/office/drawing/2014/main" val="2952368263"/>
                    </a:ext>
                  </a:extLst>
                </a:gridCol>
              </a:tblGrid>
              <a:tr h="5742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22193">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S5-181043</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ETSI ISG ZSM to SA5 on Formation of a new ETSI ISG for Zero TouchNetwork and Service Management (ZSM)</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ZSM</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3547606063"/>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S5-181044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NGMN cc SA5 on reply to ETSI ISG NFV on lifecycle management for 3GPP service based architecture</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NGMN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89524554"/>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S5-181045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ETSI NFV to SA5 on 3GPP on gaps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identified</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for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managing</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the NG-RAN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that</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includes</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virtualized</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network</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functions</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NFV</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139015415"/>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S5-181046</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RAN2 to SA5 on supported features by 5GC for E-UTRA connected to 5G CN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R2-1714203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775048196"/>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S5-181047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RAN3 cc SA5 on Cooperation on Network Slicing</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R3-174874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2974447332"/>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S5-181048</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SA1 to SA5 on Removal of 'over LTE' limitation from Mission Critical Specifications</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S1-174542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3885533296"/>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S5-181049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SA2 to SA5 on Response on 5G Specification of PSy</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S2-179226</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S5-181452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649318591"/>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S5-181050</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SA2 cc SA5 on Reply on Differentiation of LTE-M (eMTC) traffic from other LTE data traffic</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S2-179611</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84225117"/>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S5-181051</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ITU-T SG15 to SA5 on Transport network management to support IMT-2020/5G</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ITU-T SG15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postponed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S5-181372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989582207"/>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S5-181052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ITU-T SG5 to SA (forwarded to SA5) on LS/r on Energy Efficiency (reply to 3GPP SA WG - SP-170597 -E) [to 3GPP SA WG]</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ITU-TSG5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S5-181570</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122643961"/>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S5-181280</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NGMN forwarded to SA5 on Architectural Proposal for the Handling of Network Operations Data with Specific Focus on Virtualized Networks</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NGMN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S5-181337</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652936136"/>
                  </a:ext>
                </a:extLst>
              </a:tr>
            </a:tbl>
          </a:graphicData>
        </a:graphic>
      </p:graphicFrame>
    </p:spTree>
    <p:extLst>
      <p:ext uri="{BB962C8B-B14F-4D97-AF65-F5344CB8AC3E}">
        <p14:creationId xmlns:p14="http://schemas.microsoft.com/office/powerpoint/2010/main" val="2393055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619" y="215210"/>
            <a:ext cx="8973312" cy="768101"/>
          </a:xfrm>
        </p:spPr>
        <p:txBody>
          <a:bodyPr/>
          <a:lstStyle/>
          <a:p>
            <a:r>
              <a:rPr lang="sv-SE" sz="3200" dirty="0" err="1"/>
              <a:t>Incoming</a:t>
            </a:r>
            <a:r>
              <a:rPr lang="sv-SE" sz="3200" dirty="0"/>
              <a:t> LSs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142666826"/>
              </p:ext>
            </p:extLst>
          </p:nvPr>
        </p:nvGraphicFramePr>
        <p:xfrm>
          <a:off x="979060" y="1467622"/>
          <a:ext cx="8455871" cy="4422307"/>
        </p:xfrm>
        <a:graphic>
          <a:graphicData uri="http://schemas.openxmlformats.org/drawingml/2006/table">
            <a:tbl>
              <a:tblPr firstRow="1" bandRow="1">
                <a:tableStyleId>{5C22544A-7EE6-4342-B048-85BDC9FD1C3A}</a:tableStyleId>
              </a:tblPr>
              <a:tblGrid>
                <a:gridCol w="702209">
                  <a:extLst>
                    <a:ext uri="{9D8B030D-6E8A-4147-A177-3AD203B41FA5}">
                      <a16:colId xmlns:a16="http://schemas.microsoft.com/office/drawing/2014/main" val="570476699"/>
                    </a:ext>
                  </a:extLst>
                </a:gridCol>
                <a:gridCol w="4580263">
                  <a:extLst>
                    <a:ext uri="{9D8B030D-6E8A-4147-A177-3AD203B41FA5}">
                      <a16:colId xmlns:a16="http://schemas.microsoft.com/office/drawing/2014/main" val="2618836924"/>
                    </a:ext>
                  </a:extLst>
                </a:gridCol>
                <a:gridCol w="1037410">
                  <a:extLst>
                    <a:ext uri="{9D8B030D-6E8A-4147-A177-3AD203B41FA5}">
                      <a16:colId xmlns:a16="http://schemas.microsoft.com/office/drawing/2014/main" val="3016348962"/>
                    </a:ext>
                  </a:extLst>
                </a:gridCol>
                <a:gridCol w="985026">
                  <a:extLst>
                    <a:ext uri="{9D8B030D-6E8A-4147-A177-3AD203B41FA5}">
                      <a16:colId xmlns:a16="http://schemas.microsoft.com/office/drawing/2014/main" val="3690116950"/>
                    </a:ext>
                  </a:extLst>
                </a:gridCol>
                <a:gridCol w="1150963">
                  <a:extLst>
                    <a:ext uri="{9D8B030D-6E8A-4147-A177-3AD203B41FA5}">
                      <a16:colId xmlns:a16="http://schemas.microsoft.com/office/drawing/2014/main" val="2952368263"/>
                    </a:ext>
                  </a:extLst>
                </a:gridCol>
              </a:tblGrid>
              <a:tr h="5742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22193">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S5-181281</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BBF cc SA5 on 5G-FMC – First release of BBF study results</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BBF</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3547606063"/>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S5-181284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NGMN to SA5 on NGMN White Paper on Service-based Architecture in 5G</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NGMN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89524554"/>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S5-181287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GSMA to SA5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Differentiation</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LTE-M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eMTC</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traffic</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from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other</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LTE data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traffic</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GSMA </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139015415"/>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S5-181294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from CT4 to SA5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AVPs</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range</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numbers</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for Rel-15</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C4-181211</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775048196"/>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S5-181295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Reply LS from CT4 to SA5 on 5G Charging Study Phase 1 on N4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C4-181381</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S5-181302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2974447332"/>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S5-181296</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SA3 to SA5 on the status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work</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on interfaces</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S3-180436</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S5-181455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885533296"/>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S5-181299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CT1 cc SA5 on Service types for QMC reporting</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C1-180636</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649318591"/>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S5-181300</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CT1 to SA5 on charging issues when PLMN changes</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C1-180748</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S5-181303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984225117"/>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S5-181338</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Reply to: LS from SA3 to SA5 on the status of work on interfaces</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Huawei</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revised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89582207"/>
                  </a:ext>
                </a:extLst>
              </a:tr>
              <a:tr h="322193">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S5-181344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on Reply from CT3 cc SA5 on 5G Specification of N28 interface</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C3-180174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3122643961"/>
                  </a:ext>
                </a:extLst>
              </a:tr>
            </a:tbl>
          </a:graphicData>
        </a:graphic>
      </p:graphicFrame>
    </p:spTree>
    <p:extLst>
      <p:ext uri="{BB962C8B-B14F-4D97-AF65-F5344CB8AC3E}">
        <p14:creationId xmlns:p14="http://schemas.microsoft.com/office/powerpoint/2010/main" val="2306297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0" y="47985"/>
            <a:ext cx="9112251" cy="929358"/>
          </a:xfrm>
        </p:spPr>
        <p:txBody>
          <a:bodyPr/>
          <a:lstStyle/>
          <a:p>
            <a:r>
              <a:rPr lang="sv-SE" sz="3200" dirty="0" err="1"/>
              <a:t>Outgoing</a:t>
            </a:r>
            <a:r>
              <a:rPr lang="sv-SE" sz="3200" dirty="0"/>
              <a:t> LSs (1/1)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046353955"/>
              </p:ext>
            </p:extLst>
          </p:nvPr>
        </p:nvGraphicFramePr>
        <p:xfrm>
          <a:off x="299471" y="936785"/>
          <a:ext cx="9774155" cy="5408551"/>
        </p:xfrm>
        <a:graphic>
          <a:graphicData uri="http://schemas.openxmlformats.org/drawingml/2006/table">
            <a:tbl>
              <a:tblPr firstRow="1" bandRow="1">
                <a:tableStyleId>{5C22544A-7EE6-4342-B048-85BDC9FD1C3A}</a:tableStyleId>
              </a:tblPr>
              <a:tblGrid>
                <a:gridCol w="8032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1460">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S5-181302</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to CT4 on 5G Charging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Study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Phase</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1 on N4</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S5-181295</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579037754"/>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S5-181303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LS from CT1 to SA5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charging</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issues</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when</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PLMN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changes</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CT1</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S5-181300</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2172068513"/>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S5-181375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ITU-TSG2 on new template for 5G management service stage 2 and stage 3 definitions</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ITU-T SG2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4229104399"/>
                  </a:ext>
                </a:extLst>
              </a:tr>
              <a:tr h="494691">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S5-181417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on Addition of AVP code definitions</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3967616812"/>
                  </a:ext>
                </a:extLst>
              </a:tr>
              <a:tr h="351460">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S5-181452</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LS from SA2 to SA5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Response</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on 5G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Specification</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PSy</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SA2</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S5-181049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070780085"/>
                  </a:ext>
                </a:extLst>
              </a:tr>
              <a:tr h="351460">
                <a:tc>
                  <a:txBody>
                    <a:bodyPr/>
                    <a:lstStyle/>
                    <a:p>
                      <a:pPr>
                        <a:spcAft>
                          <a:spcPts val="0"/>
                        </a:spcAft>
                      </a:pPr>
                      <a:r>
                        <a:rPr lang="sv-SE" sz="12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S5-181455</a:t>
                      </a:r>
                    </a:p>
                  </a:txBody>
                  <a:tcPr marL="9525" marR="9525" marT="9525" marB="9525"/>
                </a:tc>
                <a:tc>
                  <a:txBody>
                    <a:bodyPr/>
                    <a:lstStyle/>
                    <a:p>
                      <a:pPr>
                        <a:spcAft>
                          <a:spcPts val="0"/>
                        </a:spcAft>
                      </a:pPr>
                      <a:r>
                        <a:rPr lang="sv-SE" sz="1200" kern="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LS from SA3 to SA5 on the status </a:t>
                      </a:r>
                      <a:r>
                        <a:rPr lang="sv-SE" sz="1200" kern="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2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kern="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work</a:t>
                      </a:r>
                      <a:r>
                        <a:rPr lang="sv-SE" sz="12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on interfaces</a:t>
                      </a:r>
                    </a:p>
                  </a:txBody>
                  <a:tcPr marL="9525" marR="9525" marT="9525" marB="9525"/>
                </a:tc>
                <a:tc>
                  <a:txBody>
                    <a:bodyPr/>
                    <a:lstStyle/>
                    <a:p>
                      <a:pPr marL="0" indent="0" hangingPunct="0">
                        <a:spcAft>
                          <a:spcPts val="0"/>
                        </a:spcAft>
                      </a:pPr>
                      <a:r>
                        <a:rPr lang="en-GB" sz="1200" kern="1200" dirty="0">
                          <a:solidFill>
                            <a:srgbClr val="000000"/>
                          </a:solidFill>
                          <a:effectLst/>
                          <a:latin typeface="Arial" panose="020B0604020202020204" pitchFamily="34" charset="0"/>
                          <a:ea typeface="+mn-ea"/>
                          <a:cs typeface="+mn-cs"/>
                        </a:rPr>
                        <a:t>SA3</a:t>
                      </a:r>
                      <a:endParaRPr lang="sv-SE" sz="12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sv-SE" sz="12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p>
                  </a:txBody>
                  <a:tcPr marL="68580" marR="68580" marT="0" marB="0"/>
                </a:tc>
                <a:tc>
                  <a:txBody>
                    <a:bodyPr/>
                    <a:lstStyle/>
                    <a:p>
                      <a:pPr hangingPunct="0">
                        <a:spcAft>
                          <a:spcPts val="0"/>
                        </a:spcAft>
                      </a:pPr>
                      <a:r>
                        <a:rPr lang="en-GB" sz="1200" kern="1200" dirty="0">
                          <a:solidFill>
                            <a:srgbClr val="000000"/>
                          </a:solidFill>
                          <a:effectLst/>
                          <a:latin typeface="Arial" panose="020B0604020202020204" pitchFamily="34" charset="0"/>
                          <a:ea typeface="+mn-ea"/>
                          <a:cs typeface="+mn-cs"/>
                        </a:rPr>
                        <a:t>S5-181296</a:t>
                      </a:r>
                      <a:endParaRPr lang="sv-SE" sz="12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36578810"/>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S5-181456</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on transport support of network slicing management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BBF, ETSI ISG NFV, ITU-T SG15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ZSM</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127939988"/>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S5-181529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SA2 on clarification of slicing vs network sharing</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SA2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384432979"/>
                  </a:ext>
                </a:extLst>
              </a:tr>
              <a:tr h="351460">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S5-181576</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measurement</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user</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plane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latency</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RAN2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912629350"/>
                  </a:ext>
                </a:extLst>
              </a:tr>
              <a:tr h="351460">
                <a:tc>
                  <a:txBody>
                    <a:bodyPr/>
                    <a:lstStyle/>
                    <a:p>
                      <a:pPr>
                        <a:spcAft>
                          <a:spcPts val="0"/>
                        </a:spcAft>
                      </a:pPr>
                      <a:r>
                        <a:rPr lang="en-GB" sz="1200" kern="1200" dirty="0">
                          <a:solidFill>
                            <a:srgbClr val="000000"/>
                          </a:solidFill>
                          <a:effectLst/>
                          <a:latin typeface="Arial" panose="020B0604020202020204" pitchFamily="34" charset="0"/>
                          <a:ea typeface="+mn-ea"/>
                          <a:cs typeface="+mn-cs"/>
                        </a:rPr>
                        <a:t>S5-181520</a:t>
                      </a:r>
                      <a:endParaRPr lang="sv-SE" sz="12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en-GB" sz="1200" kern="1200" dirty="0">
                          <a:solidFill>
                            <a:srgbClr val="000000"/>
                          </a:solidFill>
                          <a:effectLst/>
                          <a:latin typeface="Arial" panose="020B0604020202020204" pitchFamily="34" charset="0"/>
                          <a:ea typeface="+mn-ea"/>
                          <a:cs typeface="+mn-cs"/>
                        </a:rPr>
                        <a:t>LS to ONAP - New study on integration of ONAP DCAE and 3GPP management architecture</a:t>
                      </a:r>
                      <a:endParaRPr lang="sv-SE" sz="12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kern="1200" dirty="0">
                          <a:solidFill>
                            <a:srgbClr val="000000"/>
                          </a:solidFill>
                          <a:effectLst/>
                          <a:latin typeface="Arial" panose="020B0604020202020204" pitchFamily="34" charset="0"/>
                          <a:ea typeface="+mn-ea"/>
                          <a:cs typeface="+mn-cs"/>
                        </a:rPr>
                        <a:t>ONAP</a:t>
                      </a:r>
                    </a:p>
                  </a:txBody>
                  <a:tcPr marL="9525" marR="9525" marT="9525" marB="9525"/>
                </a:tc>
                <a:tc>
                  <a:txBody>
                    <a:bodyPr/>
                    <a:lstStyle/>
                    <a:p>
                      <a:pPr>
                        <a:spcAft>
                          <a:spcPts val="0"/>
                        </a:spcAft>
                      </a:pPr>
                      <a:r>
                        <a:rPr lang="en-GB" sz="1200" kern="1200" dirty="0">
                          <a:solidFill>
                            <a:srgbClr val="000000"/>
                          </a:solidFill>
                          <a:effectLst/>
                          <a:latin typeface="Arial" panose="020B0604020202020204" pitchFamily="34" charset="0"/>
                          <a:ea typeface="+mn-ea"/>
                          <a:cs typeface="+mn-cs"/>
                        </a:rPr>
                        <a:t>3GPP SA</a:t>
                      </a:r>
                      <a:endParaRPr lang="sv-SE" sz="1200" kern="1200" dirty="0">
                        <a:solidFill>
                          <a:srgbClr val="000000"/>
                        </a:solidFill>
                        <a:effectLst/>
                        <a:latin typeface="Arial" panose="020B0604020202020204" pitchFamily="34" charset="0"/>
                        <a:ea typeface="+mn-ea"/>
                        <a:cs typeface="+mn-cs"/>
                      </a:endParaRPr>
                    </a:p>
                  </a:txBody>
                  <a:tcPr marL="9525" marR="9525" marT="9525" marB="9525"/>
                </a:tc>
                <a:tc>
                  <a:txBody>
                    <a:bodyPr/>
                    <a:lstStyle/>
                    <a:p>
                      <a:pPr>
                        <a:spcAft>
                          <a:spcPts val="0"/>
                        </a:spcAft>
                      </a:pPr>
                      <a:r>
                        <a:rPr lang="sv-SE" sz="1200" dirty="0">
                          <a:effectLst/>
                          <a:latin typeface="Calibri" panose="020F0502020204030204" pitchFamily="34" charset="0"/>
                          <a:ea typeface="Calibri" panose="020F0502020204030204" pitchFamily="34" charset="0"/>
                          <a:cs typeface="Calibri" panose="020F0502020204030204" pitchFamily="34" charset="0"/>
                        </a:rPr>
                        <a:t>-</a:t>
                      </a:r>
                    </a:p>
                  </a:txBody>
                  <a:tcPr marL="9525" marR="9525" marT="9525" marB="9525"/>
                </a:tc>
                <a:extLst>
                  <a:ext uri="{0D108BD9-81ED-4DB2-BD59-A6C34878D82A}">
                    <a16:rowId xmlns:a16="http://schemas.microsoft.com/office/drawing/2014/main" val="1884328899"/>
                  </a:ext>
                </a:extLst>
              </a:tr>
              <a:tr h="351460">
                <a:tc>
                  <a:txBody>
                    <a:bodyPr/>
                    <a:lstStyle/>
                    <a:p>
                      <a:pPr>
                        <a:spcAft>
                          <a:spcPts val="900"/>
                        </a:spcAft>
                      </a:pPr>
                      <a:r>
                        <a:rPr lang="en-GB" sz="1200" kern="1200" dirty="0">
                          <a:solidFill>
                            <a:srgbClr val="000000"/>
                          </a:solidFill>
                          <a:effectLst/>
                          <a:latin typeface="Arial" panose="020B0604020202020204" pitchFamily="34" charset="0"/>
                          <a:ea typeface="SimSun" panose="02010600030101010101" pitchFamily="2" charset="-122"/>
                        </a:rPr>
                        <a:t>S5-181570</a:t>
                      </a:r>
                      <a:endParaRPr lang="sv-SE" sz="1200" kern="1200" dirty="0">
                        <a:solidFill>
                          <a:srgbClr val="000000"/>
                        </a:solidFill>
                        <a:effectLst/>
                        <a:latin typeface="Arial" panose="020B0604020202020204" pitchFamily="34" charset="0"/>
                        <a:ea typeface="SimSun" panose="02010600030101010101" pitchFamily="2" charset="-122"/>
                      </a:endParaRPr>
                    </a:p>
                  </a:txBody>
                  <a:tcPr marL="9525" marR="9525" marT="9525" marB="9525"/>
                </a:tc>
                <a:tc>
                  <a:txBody>
                    <a:bodyPr/>
                    <a:lstStyle/>
                    <a:p>
                      <a:pPr>
                        <a:spcAft>
                          <a:spcPts val="900"/>
                        </a:spcAft>
                      </a:pPr>
                      <a:r>
                        <a:rPr lang="en-GB" sz="1200" kern="1200" dirty="0">
                          <a:solidFill>
                            <a:srgbClr val="000000"/>
                          </a:solidFill>
                          <a:effectLst/>
                          <a:latin typeface="Arial" panose="020B0604020202020204" pitchFamily="34" charset="0"/>
                          <a:ea typeface="SimSun" panose="02010600030101010101" pitchFamily="2" charset="-122"/>
                        </a:rPr>
                        <a:t>LS reply to ITU-T SG5 (Q6/5) on Energy Efficiency</a:t>
                      </a:r>
                      <a:endParaRPr lang="sv-SE" sz="1200" kern="1200" dirty="0">
                        <a:solidFill>
                          <a:srgbClr val="000000"/>
                        </a:solidFill>
                        <a:effectLst/>
                        <a:latin typeface="Arial" panose="020B0604020202020204" pitchFamily="34" charset="0"/>
                        <a:ea typeface="SimSun" panose="02010600030101010101" pitchFamily="2" charset="-122"/>
                      </a:endParaRPr>
                    </a:p>
                  </a:txBody>
                  <a:tcPr marL="9525" marR="9525" marT="9525" marB="9525"/>
                </a:tc>
                <a:tc>
                  <a:txBody>
                    <a:bodyPr/>
                    <a:lstStyle/>
                    <a:p>
                      <a:pPr>
                        <a:spcAft>
                          <a:spcPts val="0"/>
                        </a:spcAft>
                      </a:pPr>
                      <a:r>
                        <a:rPr lang="en-GB" sz="1200" kern="1200" dirty="0">
                          <a:solidFill>
                            <a:srgbClr val="000000"/>
                          </a:solidFill>
                          <a:effectLst/>
                          <a:latin typeface="Arial" panose="020B0604020202020204" pitchFamily="34" charset="0"/>
                          <a:ea typeface="+mn-ea"/>
                          <a:cs typeface="+mn-cs"/>
                        </a:rPr>
                        <a:t>ITU-T SG5 Q6/5</a:t>
                      </a:r>
                      <a:endParaRPr lang="sv-SE" sz="1200" kern="1200" dirty="0">
                        <a:solidFill>
                          <a:srgbClr val="000000"/>
                        </a:solidFill>
                        <a:effectLst/>
                        <a:latin typeface="Arial" panose="020B0604020202020204" pitchFamily="34" charset="0"/>
                        <a:ea typeface="+mn-ea"/>
                        <a:cs typeface="+mn-cs"/>
                      </a:endParaRPr>
                    </a:p>
                  </a:txBody>
                  <a:tcPr marL="9525" marR="9525" marT="9525" marB="9525"/>
                </a:tc>
                <a:tc>
                  <a:txBody>
                    <a:bodyPr/>
                    <a:lstStyle/>
                    <a:p>
                      <a:pPr>
                        <a:spcAft>
                          <a:spcPts val="0"/>
                        </a:spcAft>
                      </a:pPr>
                      <a:r>
                        <a:rPr lang="fr-FR" sz="1200" kern="1200" dirty="0">
                          <a:solidFill>
                            <a:srgbClr val="000000"/>
                          </a:solidFill>
                          <a:effectLst/>
                          <a:latin typeface="Arial" panose="020B0604020202020204" pitchFamily="34" charset="0"/>
                          <a:ea typeface="+mn-ea"/>
                          <a:cs typeface="+mn-cs"/>
                        </a:rPr>
                        <a:t>3GPP SA, 3GPP CT, 3GPP RAN, ETSI TC EE, ETSI TC ATTM, NGMN</a:t>
                      </a:r>
                      <a:endParaRPr lang="sv-SE" sz="1200" kern="1200" dirty="0">
                        <a:solidFill>
                          <a:srgbClr val="000000"/>
                        </a:solidFill>
                        <a:effectLst/>
                        <a:latin typeface="Arial" panose="020B0604020202020204" pitchFamily="34" charset="0"/>
                        <a:ea typeface="+mn-ea"/>
                        <a:cs typeface="+mn-cs"/>
                      </a:endParaRPr>
                    </a:p>
                  </a:txBody>
                  <a:tcPr marL="9525" marR="9525" marT="9525" marB="9525"/>
                </a:tc>
                <a:tc>
                  <a:txBody>
                    <a:bodyPr/>
                    <a:lstStyle/>
                    <a:p>
                      <a:pPr>
                        <a:spcAft>
                          <a:spcPts val="0"/>
                        </a:spcAft>
                      </a:pPr>
                      <a:r>
                        <a:rPr lang="en-GB" sz="1200" kern="1200" dirty="0">
                          <a:solidFill>
                            <a:srgbClr val="000000"/>
                          </a:solidFill>
                          <a:effectLst/>
                          <a:latin typeface="Arial" panose="020B0604020202020204" pitchFamily="34" charset="0"/>
                          <a:ea typeface="+mn-ea"/>
                          <a:cs typeface="+mn-cs"/>
                        </a:rPr>
                        <a:t>S5-181052 </a:t>
                      </a:r>
                      <a:endParaRPr lang="sv-SE" sz="1200" kern="1200" dirty="0">
                        <a:solidFill>
                          <a:srgbClr val="000000"/>
                        </a:solidFill>
                        <a:effectLst/>
                        <a:latin typeface="Arial" panose="020B0604020202020204" pitchFamily="34" charset="0"/>
                        <a:ea typeface="+mn-ea"/>
                        <a:cs typeface="+mn-cs"/>
                      </a:endParaRPr>
                    </a:p>
                  </a:txBody>
                  <a:tcPr marL="9525" marR="9525" marT="9525" marB="9525"/>
                </a:tc>
                <a:extLst>
                  <a:ext uri="{0D108BD9-81ED-4DB2-BD59-A6C34878D82A}">
                    <a16:rowId xmlns:a16="http://schemas.microsoft.com/office/drawing/2014/main" val="1115741643"/>
                  </a:ext>
                </a:extLst>
              </a:tr>
            </a:tbl>
          </a:graphicData>
        </a:graphic>
      </p:graphicFrame>
    </p:spTree>
    <p:extLst>
      <p:ext uri="{BB962C8B-B14F-4D97-AF65-F5344CB8AC3E}">
        <p14:creationId xmlns:p14="http://schemas.microsoft.com/office/powerpoint/2010/main" val="15664790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311403" y="524576"/>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TEI CRs (</a:t>
            </a:r>
            <a:r>
              <a:rPr lang="en-GB" altLang="zh-CN" sz="3200" kern="0" dirty="0">
                <a:solidFill>
                  <a:srgbClr val="FF0000"/>
                </a:solidFill>
                <a:latin typeface="Calibri"/>
              </a:rPr>
              <a:t>Charging &amp; OAM)</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69635445"/>
              </p:ext>
            </p:extLst>
          </p:nvPr>
        </p:nvGraphicFramePr>
        <p:xfrm>
          <a:off x="1311403" y="1879238"/>
          <a:ext cx="7972744" cy="134678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SP-180069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Rel-14 </a:t>
                      </a:r>
                      <a:r>
                        <a:rPr lang="fi-FI" sz="1400" b="0" i="0" u="none" strike="noStrike" dirty="0" err="1">
                          <a:solidFill>
                            <a:srgbClr val="000000"/>
                          </a:solidFill>
                          <a:effectLst/>
                          <a:latin typeface="Arial" panose="020B0604020202020204" pitchFamily="34" charset="0"/>
                        </a:rPr>
                        <a:t>CRs</a:t>
                      </a:r>
                      <a:r>
                        <a:rPr lang="fi-FI" sz="1400" b="0" i="0" u="none" strike="noStrike" dirty="0">
                          <a:solidFill>
                            <a:srgbClr val="000000"/>
                          </a:solidFill>
                          <a:effectLst/>
                          <a:latin typeface="Arial" panose="020B0604020202020204" pitchFamily="34" charset="0"/>
                        </a:rPr>
                        <a:t> on TEI(TEI14)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r h="425435">
                <a:tc>
                  <a:txBody>
                    <a:bodyPr/>
                    <a:lstStyle/>
                    <a:p>
                      <a:pPr algn="l" fontAlgn="t"/>
                      <a:r>
                        <a:rPr lang="sv-SE" sz="1400" b="0" i="0" u="none" strike="noStrike" dirty="0">
                          <a:solidFill>
                            <a:srgbClr val="000000"/>
                          </a:solidFill>
                          <a:effectLst/>
                          <a:latin typeface="Arial" panose="020B0604020202020204" pitchFamily="34" charset="0"/>
                        </a:rPr>
                        <a:t>SP-180066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Rel-15 </a:t>
                      </a:r>
                      <a:r>
                        <a:rPr lang="fi-FI" sz="1400" b="0" i="0" u="none" strike="noStrike" dirty="0" err="1">
                          <a:solidFill>
                            <a:srgbClr val="000000"/>
                          </a:solidFill>
                          <a:effectLst/>
                          <a:latin typeface="Arial" panose="020B0604020202020204" pitchFamily="34" charset="0"/>
                        </a:rPr>
                        <a:t>CRs</a:t>
                      </a:r>
                      <a:r>
                        <a:rPr lang="fi-FI" sz="1400" b="0" i="0" u="none" strike="noStrike" dirty="0">
                          <a:solidFill>
                            <a:srgbClr val="000000"/>
                          </a:solidFill>
                          <a:effectLst/>
                          <a:latin typeface="Arial" panose="020B0604020202020204" pitchFamily="34" charset="0"/>
                        </a:rPr>
                        <a:t> on TEI (TEI15)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9904434"/>
                  </a:ext>
                </a:extLst>
              </a:tr>
            </a:tbl>
          </a:graphicData>
        </a:graphic>
      </p:graphicFrame>
    </p:spTree>
    <p:extLst>
      <p:ext uri="{BB962C8B-B14F-4D97-AF65-F5344CB8AC3E}">
        <p14:creationId xmlns:p14="http://schemas.microsoft.com/office/powerpoint/2010/main" val="233921659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236453" y="50958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74969034"/>
              </p:ext>
            </p:extLst>
          </p:nvPr>
        </p:nvGraphicFramePr>
        <p:xfrm>
          <a:off x="1399387" y="1678119"/>
          <a:ext cx="7972744" cy="3903249"/>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SP-180061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Data Charging in 5G System Architecture Phase 1 (5GS_Ph1-DCH)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r h="425435">
                <a:tc>
                  <a:txBody>
                    <a:bodyPr/>
                    <a:lstStyle/>
                    <a:p>
                      <a:pPr algn="l" fontAlgn="t"/>
                      <a:r>
                        <a:rPr lang="sv-SE" sz="1400" b="0" i="0" u="none" strike="noStrike">
                          <a:solidFill>
                            <a:srgbClr val="000000"/>
                          </a:solidFill>
                          <a:effectLst/>
                          <a:latin typeface="Arial" panose="020B0604020202020204" pitchFamily="34" charset="0"/>
                        </a:rPr>
                        <a:t>SP-180062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Charging aspects of EDCE5: PS Charging enhancements to support 5G New Radio via Dual Connectivity (EDCE5-CH)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9712511"/>
                  </a:ext>
                </a:extLst>
              </a:tr>
              <a:tr h="425435">
                <a:tc>
                  <a:txBody>
                    <a:bodyPr/>
                    <a:lstStyle/>
                    <a:p>
                      <a:pPr algn="l" fontAlgn="t"/>
                      <a:r>
                        <a:rPr lang="sv-SE" sz="1400" b="0" i="0" u="none" strike="noStrike">
                          <a:solidFill>
                            <a:srgbClr val="000000"/>
                          </a:solidFill>
                          <a:effectLst/>
                          <a:latin typeface="Arial" panose="020B0604020202020204" pitchFamily="34" charset="0"/>
                        </a:rPr>
                        <a:t>SP-180063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Rel-14 CRs on Determination of Completeness of Charging Information in IMS (CH14-DCCII)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6280462"/>
                  </a:ext>
                </a:extLst>
              </a:tr>
              <a:tr h="425435">
                <a:tc>
                  <a:txBody>
                    <a:bodyPr/>
                    <a:lstStyle/>
                    <a:p>
                      <a:pPr algn="l" fontAlgn="t"/>
                      <a:r>
                        <a:rPr lang="sv-SE" sz="1400" b="0" i="0" u="none" strike="noStrike">
                          <a:solidFill>
                            <a:srgbClr val="000000"/>
                          </a:solidFill>
                          <a:effectLst/>
                          <a:latin typeface="Arial" panose="020B0604020202020204" pitchFamily="34" charset="0"/>
                        </a:rPr>
                        <a:t>SP-180064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Charging aspects of NAPS (NAPS-CH)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85954952"/>
                  </a:ext>
                </a:extLst>
              </a:tr>
              <a:tr h="425435">
                <a:tc>
                  <a:txBody>
                    <a:bodyPr/>
                    <a:lstStyle/>
                    <a:p>
                      <a:pPr algn="l" fontAlgn="t"/>
                      <a:r>
                        <a:rPr lang="sv-SE" sz="1400" b="0" i="0" u="none" strike="noStrike">
                          <a:solidFill>
                            <a:srgbClr val="000000"/>
                          </a:solidFill>
                          <a:effectLst/>
                          <a:latin typeface="Arial" panose="020B0604020202020204" pitchFamily="34" charset="0"/>
                        </a:rPr>
                        <a:t>SP-180065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Rel-13 CRs on Charging Aspects of CIoT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50540066"/>
                  </a:ext>
                </a:extLst>
              </a:tr>
              <a:tr h="425435">
                <a:tc>
                  <a:txBody>
                    <a:bodyPr/>
                    <a:lstStyle/>
                    <a:p>
                      <a:pPr algn="l" fontAlgn="t"/>
                      <a:r>
                        <a:rPr lang="sv-SE" sz="1400" b="0" i="0" u="none" strike="noStrike" dirty="0">
                          <a:solidFill>
                            <a:srgbClr val="000000"/>
                          </a:solidFill>
                          <a:effectLst/>
                          <a:latin typeface="Arial" panose="020B0604020202020204" pitchFamily="34" charset="0"/>
                        </a:rPr>
                        <a:t>SP-180067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Rel-14 CRS on Charging Aspects of Enhanced Proximity-based Services (CH14-ProSe)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4728190"/>
                  </a:ext>
                </a:extLst>
              </a:tr>
              <a:tr h="425435">
                <a:tc>
                  <a:txBody>
                    <a:bodyPr/>
                    <a:lstStyle/>
                    <a:p>
                      <a:pPr algn="l" fontAlgn="t"/>
                      <a:r>
                        <a:rPr lang="sv-SE" sz="1400" b="0" i="0" u="none" strike="noStrike">
                          <a:solidFill>
                            <a:srgbClr val="000000"/>
                          </a:solidFill>
                          <a:effectLst/>
                          <a:latin typeface="Arial" panose="020B0604020202020204" pitchFamily="34" charset="0"/>
                        </a:rPr>
                        <a:t>SP-180068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Charging of </a:t>
                      </a:r>
                      <a:r>
                        <a:rPr lang="en-US" sz="1400" b="0" i="0" u="none" strike="noStrike" dirty="0" err="1">
                          <a:solidFill>
                            <a:srgbClr val="000000"/>
                          </a:solidFill>
                          <a:effectLst/>
                          <a:latin typeface="Arial" panose="020B0604020202020204" pitchFamily="34" charset="0"/>
                        </a:rPr>
                        <a:t>ProSe_WLAN_DD</a:t>
                      </a:r>
                      <a:r>
                        <a:rPr lang="en-US" sz="1400" b="0" i="0" u="none" strike="noStrike" dirty="0">
                          <a:solidFill>
                            <a:srgbClr val="000000"/>
                          </a:solidFill>
                          <a:effectLst/>
                          <a:latin typeface="Arial" panose="020B0604020202020204" pitchFamily="34" charset="0"/>
                        </a:rPr>
                        <a:t> (</a:t>
                      </a:r>
                      <a:r>
                        <a:rPr lang="en-US" sz="1400" b="0" i="0" u="none" strike="noStrike" dirty="0" err="1">
                          <a:solidFill>
                            <a:srgbClr val="000000"/>
                          </a:solidFill>
                          <a:effectLst/>
                          <a:latin typeface="Arial" panose="020B0604020202020204" pitchFamily="34" charset="0"/>
                        </a:rPr>
                        <a:t>ProSe_WLAN_DD</a:t>
                      </a:r>
                      <a:r>
                        <a:rPr lang="en-US" sz="1400" b="0" i="0" u="none" strike="noStrike" dirty="0">
                          <a:solidFill>
                            <a:srgbClr val="000000"/>
                          </a:solidFill>
                          <a:effectLst/>
                          <a:latin typeface="Arial" panose="020B0604020202020204" pitchFamily="34" charset="0"/>
                        </a:rPr>
                        <a:t>-CH)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59343152"/>
                  </a:ext>
                </a:extLst>
              </a:tr>
              <a:tr h="425435">
                <a:tc>
                  <a:txBody>
                    <a:bodyPr/>
                    <a:lstStyle/>
                    <a:p>
                      <a:pPr algn="l" fontAlgn="t"/>
                      <a:r>
                        <a:rPr lang="sv-SE" sz="1400" b="0" i="0" u="none" strike="noStrike" dirty="0">
                          <a:solidFill>
                            <a:srgbClr val="000000"/>
                          </a:solidFill>
                          <a:effectLst/>
                          <a:latin typeface="Arial" panose="020B0604020202020204" pitchFamily="34" charset="0"/>
                        </a:rPr>
                        <a:t>SP-180139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R15 CR 32.240 </a:t>
                      </a:r>
                      <a:r>
                        <a:rPr lang="sv-SE" sz="1400" b="0" i="0" u="none" strike="noStrike" dirty="0" err="1">
                          <a:solidFill>
                            <a:srgbClr val="000000"/>
                          </a:solidFill>
                          <a:effectLst/>
                          <a:latin typeface="Arial" panose="020B0604020202020204" pitchFamily="34" charset="0"/>
                        </a:rPr>
                        <a:t>Introduction</a:t>
                      </a:r>
                      <a:r>
                        <a:rPr lang="sv-SE" sz="1400" b="0" i="0" u="none" strike="noStrike" dirty="0">
                          <a:solidFill>
                            <a:srgbClr val="000000"/>
                          </a:solidFill>
                          <a:effectLst/>
                          <a:latin typeface="Arial" panose="020B0604020202020204" pitchFamily="34" charset="0"/>
                        </a:rPr>
                        <a:t> </a:t>
                      </a:r>
                      <a:r>
                        <a:rPr lang="sv-SE" sz="1400" b="0" i="0" u="none" strike="noStrike" dirty="0" err="1">
                          <a:solidFill>
                            <a:srgbClr val="000000"/>
                          </a:solidFill>
                          <a:effectLst/>
                          <a:latin typeface="Arial" panose="020B0604020202020204" pitchFamily="34" charset="0"/>
                        </a:rPr>
                        <a:t>of</a:t>
                      </a:r>
                      <a:r>
                        <a:rPr lang="sv-SE" sz="1400" b="0" i="0" u="none" strike="noStrike" dirty="0">
                          <a:solidFill>
                            <a:srgbClr val="000000"/>
                          </a:solidFill>
                          <a:effectLst/>
                          <a:latin typeface="Arial" panose="020B0604020202020204" pitchFamily="34" charset="0"/>
                        </a:rPr>
                        <a:t> 5G service </a:t>
                      </a:r>
                      <a:r>
                        <a:rPr lang="sv-SE" sz="1400" b="0" i="0" u="none" strike="noStrike" dirty="0" err="1">
                          <a:solidFill>
                            <a:srgbClr val="000000"/>
                          </a:solidFill>
                          <a:effectLst/>
                          <a:latin typeface="Arial" panose="020B0604020202020204" pitchFamily="34" charset="0"/>
                        </a:rPr>
                        <a:t>based</a:t>
                      </a:r>
                      <a:r>
                        <a:rPr lang="sv-SE" sz="1400" b="0" i="0" u="none" strike="noStrike" dirty="0">
                          <a:solidFill>
                            <a:srgbClr val="000000"/>
                          </a:solidFill>
                          <a:effectLst/>
                          <a:latin typeface="Arial" panose="020B0604020202020204" pitchFamily="34" charset="0"/>
                        </a:rPr>
                        <a:t> interface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74362544"/>
                  </a:ext>
                </a:extLst>
              </a:tr>
            </a:tbl>
          </a:graphicData>
        </a:graphic>
      </p:graphicFrame>
    </p:spTree>
    <p:extLst>
      <p:ext uri="{BB962C8B-B14F-4D97-AF65-F5344CB8AC3E}">
        <p14:creationId xmlns:p14="http://schemas.microsoft.com/office/powerpoint/2010/main" val="204603078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32520145"/>
              </p:ext>
            </p:extLst>
          </p:nvPr>
        </p:nvGraphicFramePr>
        <p:xfrm>
          <a:off x="1128524" y="2073555"/>
          <a:ext cx="9230128" cy="879992"/>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4232">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15537659"/>
              </p:ext>
            </p:extLst>
          </p:nvPr>
        </p:nvGraphicFramePr>
        <p:xfrm>
          <a:off x="1384176" y="2006327"/>
          <a:ext cx="8290169" cy="1824447"/>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SP-180076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b="0" i="0" u="none" strike="noStrike" kern="1200" dirty="0">
                          <a:solidFill>
                            <a:schemeClr val="tx1"/>
                          </a:solidFill>
                          <a:effectLst/>
                          <a:latin typeface="Arial" panose="020B0604020202020204" pitchFamily="34" charset="0"/>
                          <a:ea typeface="+mn-ea"/>
                          <a:cs typeface="+mn-cs"/>
                        </a:rPr>
                        <a:t>New WID on forward compatibility for 3GPP Diameter Charging Applications</a:t>
                      </a:r>
                      <a:endParaRPr lang="en-US" sz="1400" b="0" i="0" u="none" strike="noStrike" kern="1200" dirty="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6229">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SP-180077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b="0" i="0" u="none" strike="noStrike" kern="1200" dirty="0">
                          <a:solidFill>
                            <a:schemeClr val="tx1"/>
                          </a:solidFill>
                          <a:effectLst/>
                          <a:latin typeface="Arial" panose="020B0604020202020204" pitchFamily="34" charset="0"/>
                          <a:ea typeface="+mn-ea"/>
                          <a:cs typeface="+mn-cs"/>
                        </a:rPr>
                        <a:t>New WID on Diameter Overload Control for Charging</a:t>
                      </a:r>
                      <a:endParaRPr lang="en-US" sz="1400" b="0" i="0" u="none" strike="noStrike" kern="1200" dirty="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51091271"/>
                  </a:ext>
                </a:extLst>
              </a:tr>
              <a:tr h="486229">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SP-180078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b="0" i="0" u="none" strike="noStrike" kern="1200" dirty="0">
                          <a:solidFill>
                            <a:schemeClr val="tx1"/>
                          </a:solidFill>
                          <a:effectLst/>
                          <a:latin typeface="Arial" panose="020B0604020202020204" pitchFamily="34" charset="0"/>
                          <a:ea typeface="+mn-ea"/>
                          <a:cs typeface="+mn-cs"/>
                        </a:rPr>
                        <a:t>New WID on Charging aspects of WLAN access in EPC</a:t>
                      </a:r>
                      <a:endParaRPr lang="en-US" sz="1400" b="0" i="0" u="none" strike="noStrike" kern="1200" dirty="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55390191"/>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39914" y="1311688"/>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(re-elected)	Chair 	since 08/2015</a:t>
            </a:r>
            <a:br>
              <a:rPr lang="en-GB" altLang="zh-CN" sz="2000" dirty="0">
                <a:cs typeface="Times New Roman" pitchFamily="18" charset="0"/>
              </a:rPr>
            </a:br>
            <a:r>
              <a:rPr lang="en-GB" altLang="zh-CN" sz="2000" dirty="0">
                <a:cs typeface="Times New Roman" pitchFamily="18" charset="0"/>
              </a:rPr>
              <a:t>Jean-Michel Cornily (Orange) (re-elected)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(re-elected)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847851" y="1094324"/>
            <a:ext cx="8412565" cy="5104261"/>
          </a:xfrm>
        </p:spPr>
        <p:txBody>
          <a:bodyPr/>
          <a:lstStyle/>
          <a:p>
            <a:pPr marL="457200" lvl="1" indent="0">
              <a:lnSpc>
                <a:spcPct val="80000"/>
              </a:lnSpc>
              <a:buNone/>
              <a:defRPr/>
            </a:pPr>
            <a:endParaRPr lang="en-US" sz="2400" dirty="0"/>
          </a:p>
          <a:p>
            <a:r>
              <a:rPr lang="en-GB" altLang="zh-CN" sz="2400" dirty="0"/>
              <a:t>Open Mobile Alliance (OMA) </a:t>
            </a:r>
          </a:p>
          <a:p>
            <a:pPr lvl="1">
              <a:lnSpc>
                <a:spcPct val="80000"/>
              </a:lnSpc>
              <a:defRPr/>
            </a:pPr>
            <a:r>
              <a:rPr lang="en-GB" altLang="zh-CN" sz="2400" dirty="0">
                <a:ea typeface="+mn-ea"/>
                <a:cs typeface="+mn-cs"/>
              </a:rPr>
              <a:t>OMA ARC maintains the OMA Data Definition Specification (DDS) based on the SA5 specification for Diameter AVP code definitions (TS 32.299).</a:t>
            </a:r>
          </a:p>
          <a:p>
            <a:pPr lvl="1">
              <a:lnSpc>
                <a:spcPct val="80000"/>
              </a:lnSpc>
              <a:defRPr/>
            </a:pPr>
            <a:endParaRPr lang="en-GB" altLang="zh-CN" sz="2000" dirty="0">
              <a:ea typeface="+mn-ea"/>
              <a:cs typeface="+mn-cs"/>
            </a:endParaRPr>
          </a:p>
          <a:p>
            <a:pPr>
              <a:lnSpc>
                <a:spcPct val="80000"/>
              </a:lnSpc>
              <a:defRPr/>
            </a:pPr>
            <a:r>
              <a:rPr lang="en-GB" sz="2400" dirty="0"/>
              <a:t> GSMA Packet </a:t>
            </a:r>
            <a:r>
              <a:rPr lang="en-GB" sz="2400" dirty="0" err="1"/>
              <a:t>IoTTF</a:t>
            </a:r>
            <a:r>
              <a:rPr lang="en-GB" sz="2400" dirty="0"/>
              <a:t> </a:t>
            </a:r>
            <a:endParaRPr lang="en-GB" altLang="zh-CN" sz="2400" dirty="0">
              <a:ea typeface="+mn-ea"/>
              <a:cs typeface="+mn-cs"/>
            </a:endParaRPr>
          </a:p>
          <a:p>
            <a:pPr lvl="1">
              <a:lnSpc>
                <a:spcPct val="80000"/>
              </a:lnSpc>
              <a:defRPr/>
            </a:pPr>
            <a:r>
              <a:rPr lang="en-GB" sz="2400" dirty="0"/>
              <a:t>SA5 in the loop of exchanges between GSMA and 3GPP SA2 on "Differentiation of LTE-M (</a:t>
            </a:r>
            <a:r>
              <a:rPr lang="en-GB" sz="2400" dirty="0" err="1"/>
              <a:t>eMTC</a:t>
            </a:r>
            <a:r>
              <a:rPr lang="en-GB" sz="2400" dirty="0"/>
              <a:t>) traffic from other LTE data traffic" which is for charging purpose.</a:t>
            </a:r>
            <a:endParaRPr lang="en-GB" altLang="zh-CN" sz="2400" dirty="0"/>
          </a:p>
        </p:txBody>
      </p:sp>
      <p:sp>
        <p:nvSpPr>
          <p:cNvPr id="5" name="Rectangle 4"/>
          <p:cNvSpPr>
            <a:spLocks noChangeArrowheads="1"/>
          </p:cNvSpPr>
          <p:nvPr/>
        </p:nvSpPr>
        <p:spPr bwMode="auto">
          <a:xfrm>
            <a:off x="1741171" y="40852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600" kern="0" dirty="0">
                <a:solidFill>
                  <a:srgbClr val="FF0000"/>
                </a:solidFill>
                <a:latin typeface="Calibri"/>
                <a:cs typeface="+mj-cs"/>
              </a:rPr>
              <a:t>Charging cooperation </a:t>
            </a:r>
            <a:endParaRPr lang="en-GB" altLang="zh-CN" sz="36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219512751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6136" y="47021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530763126"/>
              </p:ext>
            </p:extLst>
          </p:nvPr>
        </p:nvGraphicFramePr>
        <p:xfrm>
          <a:off x="1412701" y="1826289"/>
          <a:ext cx="8188500" cy="2270932"/>
        </p:xfrm>
        <a:graphic>
          <a:graphicData uri="http://schemas.openxmlformats.org/drawingml/2006/table">
            <a:tbl>
              <a:tblPr/>
              <a:tblGrid>
                <a:gridCol w="1300482">
                  <a:extLst>
                    <a:ext uri="{9D8B030D-6E8A-4147-A177-3AD203B41FA5}">
                      <a16:colId xmlns:a16="http://schemas.microsoft.com/office/drawing/2014/main" val="20000"/>
                    </a:ext>
                  </a:extLst>
                </a:gridCol>
                <a:gridCol w="6888018">
                  <a:extLst>
                    <a:ext uri="{9D8B030D-6E8A-4147-A177-3AD203B41FA5}">
                      <a16:colId xmlns:a16="http://schemas.microsoft.com/office/drawing/2014/main"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39621">
                <a:tc>
                  <a:txBody>
                    <a:bodyPr/>
                    <a:lstStyle/>
                    <a:p>
                      <a:pPr algn="l" fontAlgn="t"/>
                      <a:r>
                        <a:rPr lang="sv-SE" sz="1400" b="0" i="0" u="none" strike="noStrike" dirty="0">
                          <a:solidFill>
                            <a:srgbClr val="000000"/>
                          </a:solidFill>
                          <a:effectLst/>
                          <a:latin typeface="Arial" panose="020B0604020202020204" pitchFamily="34" charset="0"/>
                        </a:rPr>
                        <a:t>SP-180058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Rel-14 CRs on Configuration Management for mobile networks that include virtualized network functions (OAM14-MAMO_VNF-CM)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439621">
                <a:tc>
                  <a:txBody>
                    <a:bodyPr/>
                    <a:lstStyle/>
                    <a:p>
                      <a:pPr algn="l" fontAlgn="t"/>
                      <a:r>
                        <a:rPr lang="sv-SE" sz="1400" b="0" i="0" u="none" strike="noStrike">
                          <a:solidFill>
                            <a:srgbClr val="000000"/>
                          </a:solidFill>
                          <a:effectLst/>
                          <a:latin typeface="Arial" panose="020B0604020202020204" pitchFamily="34" charset="0"/>
                        </a:rPr>
                        <a:t>SP-180059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Rel-14 CRs on Lifecycle management for mobile networks that include virtualized network functions (OAM14-MAMO_VNF-LCM)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3196816"/>
                  </a:ext>
                </a:extLst>
              </a:tr>
              <a:tr h="439621">
                <a:tc>
                  <a:txBody>
                    <a:bodyPr/>
                    <a:lstStyle/>
                    <a:p>
                      <a:pPr algn="l" fontAlgn="t"/>
                      <a:r>
                        <a:rPr lang="sv-SE" sz="1400" b="0" i="0" u="none" strike="noStrike">
                          <a:solidFill>
                            <a:srgbClr val="000000"/>
                          </a:solidFill>
                          <a:effectLst/>
                          <a:latin typeface="Arial" panose="020B0604020202020204" pitchFamily="34" charset="0"/>
                        </a:rPr>
                        <a:t>SP-180060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Control and monitoring of Power, Energy and Environmental (PEE) parameters in Radio Access Networks (RAN) (PEE_CMON)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9594949"/>
                  </a:ext>
                </a:extLst>
              </a:tr>
              <a:tr h="439621">
                <a:tc>
                  <a:txBody>
                    <a:bodyPr/>
                    <a:lstStyle/>
                    <a:p>
                      <a:pPr algn="l" fontAlgn="t"/>
                      <a:r>
                        <a:rPr lang="sv-SE" sz="1400" b="0" i="0" u="none" strike="noStrike" dirty="0">
                          <a:solidFill>
                            <a:srgbClr val="000000"/>
                          </a:solidFill>
                          <a:effectLst/>
                          <a:latin typeface="Arial" panose="020B0604020202020204" pitchFamily="34" charset="0"/>
                        </a:rPr>
                        <a:t>SP-180070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Rel-8 CRs on Rel-8 Operations, Administration, Maintenance and Provisioning (OAM&amp;P) (OAM8)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6012428"/>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4971" y="51438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9699865"/>
              </p:ext>
            </p:extLst>
          </p:nvPr>
        </p:nvGraphicFramePr>
        <p:xfrm>
          <a:off x="644729" y="1728515"/>
          <a:ext cx="9403307" cy="2466179"/>
        </p:xfrm>
        <a:graphic>
          <a:graphicData uri="http://schemas.openxmlformats.org/drawingml/2006/table">
            <a:tbl>
              <a:tblPr/>
              <a:tblGrid>
                <a:gridCol w="1091821">
                  <a:extLst>
                    <a:ext uri="{9D8B030D-6E8A-4147-A177-3AD203B41FA5}">
                      <a16:colId xmlns:a16="http://schemas.microsoft.com/office/drawing/2014/main" val="20000"/>
                    </a:ext>
                  </a:extLst>
                </a:gridCol>
                <a:gridCol w="6318913">
                  <a:extLst>
                    <a:ext uri="{9D8B030D-6E8A-4147-A177-3AD203B41FA5}">
                      <a16:colId xmlns:a16="http://schemas.microsoft.com/office/drawing/2014/main" val="20001"/>
                    </a:ext>
                  </a:extLst>
                </a:gridCol>
                <a:gridCol w="1992573">
                  <a:extLst>
                    <a:ext uri="{9D8B030D-6E8A-4147-A177-3AD203B41FA5}">
                      <a16:colId xmlns:a16="http://schemas.microsoft.com/office/drawing/2014/main" val="3746330575"/>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algn="l" fontAlgn="t"/>
                      <a:r>
                        <a:rPr lang="sv-SE" sz="1400" b="0" i="0" u="none" strike="noStrike" dirty="0">
                          <a:solidFill>
                            <a:srgbClr val="000000"/>
                          </a:solidFill>
                          <a:effectLst/>
                          <a:latin typeface="Arial" panose="020B0604020202020204" pitchFamily="34" charset="0"/>
                        </a:rPr>
                        <a:t>SP-180071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TS 28.304 Control and monitoring of Power, Energy and Environmental (PEE) parameters Integration Reference Point (IRP); Requirements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err="1">
                          <a:solidFill>
                            <a:srgbClr val="000000"/>
                          </a:solidFill>
                          <a:effectLst/>
                          <a:latin typeface="Arial" panose="020B0604020202020204" pitchFamily="34" charset="0"/>
                        </a:rPr>
                        <a:t>Approval</a:t>
                      </a:r>
                      <a:endParaRPr lang="sv-SE" sz="1400" b="0"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algn="l" fontAlgn="t"/>
                      <a:r>
                        <a:rPr lang="sv-SE" sz="1400" b="0" i="0" u="none" strike="noStrike">
                          <a:solidFill>
                            <a:srgbClr val="000000"/>
                          </a:solidFill>
                          <a:effectLst/>
                          <a:latin typeface="Arial" panose="020B0604020202020204" pitchFamily="34" charset="0"/>
                        </a:rPr>
                        <a:t>SP-180072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28.305 Control and monitoring of Power, Energy and Environmental (PEE) parameters Integration Reference Point (IRP); Information Service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6680700"/>
                  </a:ext>
                </a:extLst>
              </a:tr>
              <a:tr h="393539">
                <a:tc>
                  <a:txBody>
                    <a:bodyPr/>
                    <a:lstStyle/>
                    <a:p>
                      <a:pPr algn="l" fontAlgn="t"/>
                      <a:r>
                        <a:rPr lang="sv-SE" sz="1400" b="0" i="0" u="none" strike="noStrike">
                          <a:solidFill>
                            <a:srgbClr val="000000"/>
                          </a:solidFill>
                          <a:effectLst/>
                          <a:latin typeface="Arial" panose="020B0604020202020204" pitchFamily="34" charset="0"/>
                        </a:rPr>
                        <a:t>SP-180073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TS 28.306 Control and monitoring of Power, Energy and Environmental (PEE) parameters Integration Reference Point (IRP)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6018947"/>
                  </a:ext>
                </a:extLst>
              </a:tr>
              <a:tr h="393539">
                <a:tc>
                  <a:txBody>
                    <a:bodyPr/>
                    <a:lstStyle/>
                    <a:p>
                      <a:pPr algn="l" fontAlgn="t"/>
                      <a:r>
                        <a:rPr lang="sv-SE" sz="1400" b="0" i="0" u="none" strike="noStrike">
                          <a:solidFill>
                            <a:srgbClr val="000000"/>
                          </a:solidFill>
                          <a:effectLst/>
                          <a:latin typeface="Arial" panose="020B0604020202020204" pitchFamily="34" charset="0"/>
                        </a:rPr>
                        <a:t>SP-180074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TR 32.868 Study on Operations, Administration and Maintenance (OAM) aspects of Long Term Evolution (LTE) and Wireless LAN (WLAN) integration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5817543"/>
                  </a:ext>
                </a:extLst>
              </a:tr>
              <a:tr h="393539">
                <a:tc>
                  <a:txBody>
                    <a:bodyPr/>
                    <a:lstStyle/>
                    <a:p>
                      <a:pPr algn="l" fontAlgn="t"/>
                      <a:r>
                        <a:rPr lang="sv-SE" sz="1400" b="0" i="0" u="none" strike="noStrike">
                          <a:solidFill>
                            <a:srgbClr val="000000"/>
                          </a:solidFill>
                          <a:effectLst/>
                          <a:latin typeface="Arial" panose="020B0604020202020204" pitchFamily="34" charset="0"/>
                        </a:rPr>
                        <a:t>SP-180075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32.857 Study on management aspects of selected IoT-related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err="1">
                          <a:solidFill>
                            <a:srgbClr val="000000"/>
                          </a:solidFill>
                          <a:effectLst/>
                          <a:latin typeface="Arial" panose="020B0604020202020204" pitchFamily="34" charset="0"/>
                        </a:rPr>
                        <a:t>Approval</a:t>
                      </a:r>
                      <a:endParaRPr lang="sv-SE" sz="1400" b="0" i="0" u="none" strike="noStrike" dirty="0">
                        <a:solidFill>
                          <a:srgbClr val="000000"/>
                        </a:solidFill>
                        <a:effectLst/>
                        <a:latin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31126837"/>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1545" y="54436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r>
              <a:rPr lang="en-GB" altLang="zh-CN" sz="3200" kern="0" dirty="0">
                <a:solidFill>
                  <a:srgbClr val="FF0000"/>
                </a:solidFill>
                <a:latin typeface="Calibri"/>
              </a:rPr>
              <a:t>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40275335"/>
              </p:ext>
            </p:extLst>
          </p:nvPr>
        </p:nvGraphicFramePr>
        <p:xfrm>
          <a:off x="1025933" y="2049540"/>
          <a:ext cx="9058605" cy="792480"/>
        </p:xfrm>
        <a:graphic>
          <a:graphicData uri="http://schemas.openxmlformats.org/drawingml/2006/table">
            <a:tbl>
              <a:tblPr/>
              <a:tblGrid>
                <a:gridCol w="1440029">
                  <a:extLst>
                    <a:ext uri="{9D8B030D-6E8A-4147-A177-3AD203B41FA5}">
                      <a16:colId xmlns:a16="http://schemas.microsoft.com/office/drawing/2014/main" val="20000"/>
                    </a:ext>
                  </a:extLst>
                </a:gridCol>
                <a:gridCol w="7618576">
                  <a:extLst>
                    <a:ext uri="{9D8B030D-6E8A-4147-A177-3AD203B41FA5}">
                      <a16:colId xmlns:a16="http://schemas.microsoft.com/office/drawing/2014/main" val="20001"/>
                    </a:ext>
                  </a:extLst>
                </a:gridCol>
              </a:tblGrid>
              <a:tr h="28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7806">
                <a:tc>
                  <a:txBody>
                    <a:bodyPr/>
                    <a:lstStyle/>
                    <a:p>
                      <a:pPr algn="l" fontAlgn="t"/>
                      <a:r>
                        <a:rPr lang="sv-SE" sz="1400" b="0" i="0" u="none" strike="noStrike" dirty="0">
                          <a:solidFill>
                            <a:srgbClr val="000000"/>
                          </a:solidFill>
                          <a:effectLst/>
                          <a:latin typeface="Arial" panose="020B0604020202020204" pitchFamily="34" charset="0"/>
                        </a:rPr>
                        <a:t>SP-180079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Revised WID on Control and monitoring of Power, Energy and Environmental (PEE) parameters in Radio Access Networks (RAN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03389" y="258764"/>
            <a:ext cx="7272337" cy="649287"/>
          </a:xfrm>
        </p:spPr>
        <p:txBody>
          <a:bodyPr/>
          <a:lstStyle/>
          <a:p>
            <a:r>
              <a:rPr lang="en-GB" altLang="zh-CN" sz="3600" dirty="0"/>
              <a:t>OAM&amp;P cooperation</a:t>
            </a:r>
          </a:p>
        </p:txBody>
      </p:sp>
      <p:sp>
        <p:nvSpPr>
          <p:cNvPr id="43011" name="Rectangle 3"/>
          <p:cNvSpPr>
            <a:spLocks noGrp="1"/>
          </p:cNvSpPr>
          <p:nvPr>
            <p:ph type="body" idx="1"/>
          </p:nvPr>
        </p:nvSpPr>
        <p:spPr>
          <a:xfrm>
            <a:off x="436727" y="1050877"/>
            <a:ext cx="11368585" cy="5117911"/>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Network Slicing </a:t>
            </a:r>
          </a:p>
          <a:p>
            <a:pPr marL="914400" lvl="1" indent="-457200">
              <a:defRPr/>
            </a:pPr>
            <a:r>
              <a:rPr lang="en-GB" altLang="zh-CN" sz="2000" dirty="0">
                <a:ea typeface="宋体" pitchFamily="2" charset="-122"/>
              </a:rPr>
              <a:t>Regular LSs exchanges on Network Slicing with GSMA, BBF, MEF, NGMN, ETSI ISG NFV, etc.</a:t>
            </a:r>
          </a:p>
          <a:p>
            <a:pPr marL="514350" indent="-457200"/>
            <a:r>
              <a:rPr lang="en-US" altLang="zh-CN" sz="2400" dirty="0"/>
              <a:t>ATIS NRSC</a:t>
            </a:r>
          </a:p>
          <a:p>
            <a:pPr marL="914400" lvl="1" indent="-457200"/>
            <a:r>
              <a:rPr lang="en-US" sz="2000" dirty="0"/>
              <a:t>Work ongoing on metrics to determine a drop in registered users in an IP-based network.</a:t>
            </a:r>
            <a:r>
              <a:rPr lang="en-GB" altLang="zh-CN" sz="2000" dirty="0"/>
              <a:t> </a:t>
            </a:r>
          </a:p>
          <a:p>
            <a:pPr marL="914400" lvl="1" indent="-457200"/>
            <a:r>
              <a:rPr lang="en-GB" altLang="zh-CN" sz="2000" dirty="0"/>
              <a:t>ATIS directly contributed to SA5#116 and a proposal for the way forward was endorsed.</a:t>
            </a:r>
          </a:p>
          <a:p>
            <a:pPr marL="534972" indent="-457200">
              <a:defRPr/>
            </a:pPr>
            <a:r>
              <a:rPr lang="en-GB" altLang="zh-CN" sz="2500" dirty="0"/>
              <a:t>ONAP </a:t>
            </a:r>
          </a:p>
          <a:p>
            <a:pPr marL="914400" lvl="1" indent="-457200">
              <a:defRPr/>
            </a:pPr>
            <a:r>
              <a:rPr lang="en-US" sz="2000" dirty="0"/>
              <a:t>A LS was sent to ONAP to inform them about the new study item in SA5 on integration of ONAP DCAE and 3GPP management architecture</a:t>
            </a:r>
          </a:p>
          <a:p>
            <a:pPr marL="914400" lvl="1" indent="-457200">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116956003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Charging WIs (1/5)</a:t>
            </a:r>
          </a:p>
        </p:txBody>
      </p:sp>
      <p:graphicFrame>
        <p:nvGraphicFramePr>
          <p:cNvPr id="6" name="Group 76"/>
          <p:cNvGraphicFramePr>
            <a:graphicFrameLocks/>
          </p:cNvGraphicFramePr>
          <p:nvPr>
            <p:extLst>
              <p:ext uri="{D42A27DB-BD31-4B8C-83A1-F6EECF244321}">
                <p14:modId xmlns:p14="http://schemas.microsoft.com/office/powerpoint/2010/main" val="3947505363"/>
              </p:ext>
            </p:extLst>
          </p:nvPr>
        </p:nvGraphicFramePr>
        <p:xfrm>
          <a:off x="163773" y="1005577"/>
          <a:ext cx="11900848" cy="478286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Data Charging in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5GS_Ph1-DCH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780035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 </a:t>
                      </a: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-&gt; 10%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SA#80 – June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32.255</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The TS 32.240 umbrella "charging architecture and principles" specification was enhanced to introduce: </a:t>
                      </a:r>
                    </a:p>
                    <a:p>
                      <a:pPr marL="895335" lvl="1" indent="-285750" algn="l" defTabSz="1219170" rtl="0" eaLnBrk="1" latinLnBrk="0" hangingPunct="1">
                        <a:buFont typeface="Arial" panose="020B0604020202020204" pitchFamily="34" charset="0"/>
                        <a:buChar cha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A new overall charging architecture to incorporate the new converged charging architecture with service based interface for 5G Systems.</a:t>
                      </a:r>
                    </a:p>
                    <a:p>
                      <a:pPr marL="895335" lvl="1" indent="-285750" algn="l" defTabSz="1219170" rtl="0" eaLnBrk="1" latinLnBrk="0" hangingPunct="1">
                        <a:buFont typeface="Arial" panose="020B0604020202020204" pitchFamily="34" charset="0"/>
                        <a:buChar cha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This new converged charging system, service based with the details.</a:t>
                      </a:r>
                    </a:p>
                    <a:p>
                      <a:pPr marL="895335" lvl="1" indent="-285750" algn="l" defTabSz="1219170" rtl="0" eaLnBrk="1" latinLnBrk="0" hangingPunct="1">
                        <a:buFont typeface="Arial" panose="020B0604020202020204" pitchFamily="34" charset="0"/>
                        <a:buChar cha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Adaptation of some generic description to the new 5G System.</a:t>
                      </a:r>
                    </a:p>
                    <a:p>
                      <a:pPr marL="0" lvl="0" indent="0" algn="l" defTabSz="1219170" rtl="0" eaLnBrk="1" latinLnBrk="0" hangingPunct="1">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The scope and architecture for 5G data charging were introduced in the new TS 32.255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5G Data connectivity domain charging"</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a:t>
                      </a:r>
                    </a:p>
                    <a:p>
                      <a:pPr marL="0" lvl="0" indent="0" algn="l" defTabSz="1219170" rtl="0" eaLnBrk="1" latinLnBrk="0" hangingPunct="1">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84816346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Charging WIs (2/5)</a:t>
            </a:r>
          </a:p>
        </p:txBody>
      </p:sp>
      <p:graphicFrame>
        <p:nvGraphicFramePr>
          <p:cNvPr id="6" name="Group 76"/>
          <p:cNvGraphicFramePr>
            <a:graphicFrameLocks/>
          </p:cNvGraphicFramePr>
          <p:nvPr>
            <p:extLst>
              <p:ext uri="{D42A27DB-BD31-4B8C-83A1-F6EECF244321}">
                <p14:modId xmlns:p14="http://schemas.microsoft.com/office/powerpoint/2010/main" val="132158504"/>
              </p:ext>
            </p:extLst>
          </p:nvPr>
        </p:nvGraphicFramePr>
        <p:xfrm>
          <a:off x="163773" y="1005577"/>
          <a:ext cx="11900848" cy="535265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Service Based Interface for 5G Charging </a:t>
                      </a:r>
                      <a:endParaRPr lang="en-GB" altLang="zh-CN"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5GS_Ph1-SBI_CH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780034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 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 </a:t>
                      </a: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-&gt; 15%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SA#80 – June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32.290, TS 32.291</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The new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Nchf</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interface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definition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 TS 32.240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umbrella</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architecture and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principles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specification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The new TS 32.290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5G system; Services, operations and procedures of charging using Service Based Interface (SBI)" contains:</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Scope and new </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service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based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interface for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converged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architecture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Converged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scenarios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principles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inherited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from</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existing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online and offline scenarios</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TS 32.291 "5G system; Charging Services, stage 3" contains some protocols aspects referring to CT4/CT3 TSs 29.500 and 29.501 CT4/C3 specifications for service based interfaces.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32.290 has new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itle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(slightly changed): "Telecommunication management; Charging management; 5G system; Services, operations and procedures of charging using Service Based Interface (SBI)".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9381384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Charging WIs (3/5)</a:t>
            </a:r>
          </a:p>
        </p:txBody>
      </p:sp>
      <p:graphicFrame>
        <p:nvGraphicFramePr>
          <p:cNvPr id="6" name="Group 76"/>
          <p:cNvGraphicFramePr>
            <a:graphicFrameLocks/>
          </p:cNvGraphicFramePr>
          <p:nvPr>
            <p:extLst>
              <p:ext uri="{D42A27DB-BD31-4B8C-83A1-F6EECF244321}">
                <p14:modId xmlns:p14="http://schemas.microsoft.com/office/powerpoint/2010/main" val="3368410389"/>
              </p:ext>
            </p:extLst>
          </p:nvPr>
        </p:nvGraphicFramePr>
        <p:xfrm>
          <a:off x="163773" y="1005577"/>
          <a:ext cx="11900848" cy="478286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PS Charging enhancements to support 5G New Radio via Dual Connectivity</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EDCE5-CH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760062</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 </a:t>
                      </a:r>
                      <a:r>
                        <a:rPr lang="en-GB" sz="1600" kern="1200" dirty="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SGW/PGW CDRs definitions are enhanced with a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List of RAN Secondary RAT Usage Reports".</a:t>
                      </a:r>
                    </a:p>
                    <a:p>
                      <a:pPr marL="0" lvl="0" indent="0" algn="l" defTabSz="1219170" rtl="0" eaLnBrk="1" latinLnBrk="0" hangingPunct="1">
                        <a:buFontTx/>
                        <a:buNone/>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Corresponding AVPs were created to include the volume, timestamps and the NR in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Secondary-RAT-Type".</a:t>
                      </a:r>
                    </a:p>
                    <a:p>
                      <a:pPr marL="0" lvl="0" indent="0" algn="l" defTabSz="1219170" rtl="0" eaLnBrk="1" latinLnBrk="0" hangingPunct="1">
                        <a:buFontTx/>
                        <a:buNone/>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 </a:t>
                      </a:r>
                    </a:p>
                    <a:p>
                      <a:pPr marL="0" lvl="0" indent="0" algn="l" defTabSz="1219170" rtl="0" eaLnBrk="1" latinLnBrk="0" hangingPunct="1">
                        <a:buFontTx/>
                        <a:buNone/>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The TS 32.298 contains the details of the CDRs fields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and ASN.1 description.</a:t>
                      </a:r>
                    </a:p>
                    <a:p>
                      <a:pPr marL="0" lvl="0" indent="0" algn="l" defTabSz="1219170" rtl="0" eaLnBrk="1" latinLnBrk="0" hangingPunct="1">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06824412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Charging WIs (4/5)</a:t>
            </a:r>
          </a:p>
        </p:txBody>
      </p:sp>
      <p:graphicFrame>
        <p:nvGraphicFramePr>
          <p:cNvPr id="6" name="Group 76"/>
          <p:cNvGraphicFramePr>
            <a:graphicFrameLocks/>
          </p:cNvGraphicFramePr>
          <p:nvPr>
            <p:extLst>
              <p:ext uri="{D42A27DB-BD31-4B8C-83A1-F6EECF244321}">
                <p14:modId xmlns:p14="http://schemas.microsoft.com/office/powerpoint/2010/main" val="2482244304"/>
              </p:ext>
            </p:extLst>
          </p:nvPr>
        </p:nvGraphicFramePr>
        <p:xfrm>
          <a:off x="163773" y="1005577"/>
          <a:ext cx="11900848" cy="5004760"/>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Aspects of Northbound APIs for SCEF-SCS/AS Interworking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NAPS-CH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20% -&gt; 50</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 </a:t>
                      </a:r>
                      <a:r>
                        <a:rPr lang="en-GB" sz="1600" kern="1200" dirty="0">
                          <a:solidFill>
                            <a:schemeClr val="tx1"/>
                          </a:solidFill>
                          <a:effectLst/>
                          <a:latin typeface="+mn-lt"/>
                          <a:ea typeface="+mn-ea"/>
                          <a:cs typeface="+mn-cs"/>
                        </a:rPr>
                        <a:t> (prev.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SA#79 – 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32.254, 32.240, 32.299, 32.298, 32.297</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were introduced in TS 32.254: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Scenarios for offline and online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event-based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for APIs invocation and APIs notification.</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Northbound API charging Data description for offline and online and specific parameters.</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Charging characteristics</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32.254 has new title (slightly changed): "Telecommunication management; Charging management; Exposure function Northbound Application Program Interfaces (APIs) charging”.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9603146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Charging WIs (5/5)</a:t>
            </a:r>
          </a:p>
        </p:txBody>
      </p:sp>
      <p:graphicFrame>
        <p:nvGraphicFramePr>
          <p:cNvPr id="6" name="Group 76"/>
          <p:cNvGraphicFramePr>
            <a:graphicFrameLocks/>
          </p:cNvGraphicFramePr>
          <p:nvPr>
            <p:extLst>
              <p:ext uri="{D42A27DB-BD31-4B8C-83A1-F6EECF244321}">
                <p14:modId xmlns:p14="http://schemas.microsoft.com/office/powerpoint/2010/main" val="838381752"/>
              </p:ext>
            </p:extLst>
          </p:nvPr>
        </p:nvGraphicFramePr>
        <p:xfrm>
          <a:off x="163773" y="1005577"/>
          <a:ext cx="11900848" cy="4782866"/>
        </p:xfrm>
        <a:graphic>
          <a:graphicData uri="http://schemas.openxmlformats.org/drawingml/2006/table">
            <a:tbl>
              <a:tblPr/>
              <a:tblGrid>
                <a:gridCol w="1840518">
                  <a:extLst>
                    <a:ext uri="{9D8B030D-6E8A-4147-A177-3AD203B41FA5}">
                      <a16:colId xmlns:a16="http://schemas.microsoft.com/office/drawing/2014/main" val="20000"/>
                    </a:ext>
                  </a:extLst>
                </a:gridCol>
                <a:gridCol w="4093424">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Charging for WLAN-based Prose Direct Discovery</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err="1">
                          <a:solidFill>
                            <a:schemeClr val="tx1"/>
                          </a:solidFill>
                          <a:effectLst/>
                          <a:latin typeface="+mn-lt"/>
                          <a:ea typeface="+mn-ea"/>
                          <a:cs typeface="+mn-cs"/>
                        </a:rPr>
                        <a:t>ProSe_WLAN_DD</a:t>
                      </a:r>
                      <a:r>
                        <a:rPr lang="en-GB" sz="1800" b="1" kern="1200" dirty="0">
                          <a:solidFill>
                            <a:schemeClr val="tx1"/>
                          </a:solidFill>
                          <a:effectLst/>
                          <a:latin typeface="+mn-lt"/>
                          <a:ea typeface="+mn-ea"/>
                          <a:cs typeface="+mn-cs"/>
                        </a:rPr>
                        <a:t>-CH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780045</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Intel</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SA#79 – March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32.277,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In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alignment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the TS 32.277, the "PC5 Radio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Technology</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field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description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 TS 32.298 and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also</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the ASN.1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definition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for the "WLAN-</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based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Prose Direct Discovery" CDR .</a:t>
                      </a:r>
                    </a:p>
                    <a:p>
                      <a:pPr marL="0" lvl="0" indent="0" algn="l" defTabSz="1219170" rtl="0" eaLnBrk="1" latinLnBrk="0" hangingPunct="1">
                        <a:buFontTx/>
                        <a:buNone/>
                      </a:pP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corresponding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AVP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created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 TS 32.299 and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included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under</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ProSe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-Information AVP for Rf.</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988901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51444380"/>
              </p:ext>
            </p:extLst>
          </p:nvPr>
        </p:nvGraphicFramePr>
        <p:xfrm>
          <a:off x="1426591" y="1156987"/>
          <a:ext cx="8428609" cy="4988284"/>
        </p:xfrm>
        <a:graphic>
          <a:graphicData uri="http://schemas.openxmlformats.org/drawingml/2006/table">
            <a:tbl>
              <a:tblPr/>
              <a:tblGrid>
                <a:gridCol w="1385740">
                  <a:extLst>
                    <a:ext uri="{9D8B030D-6E8A-4147-A177-3AD203B41FA5}">
                      <a16:colId xmlns:a16="http://schemas.microsoft.com/office/drawing/2014/main" val="20000"/>
                    </a:ext>
                  </a:extLst>
                </a:gridCol>
                <a:gridCol w="1783687">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29 Jan – 2 Feb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Rome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Italy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48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9-13 Apr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Beijing</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14-18 May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La Jolla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26-28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Stockholm</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Sweden</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Ericsson</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20-24 Aug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Belgrade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Serbia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8-12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Kochi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Nov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81200" y="274638"/>
            <a:ext cx="6834188" cy="628650"/>
          </a:xfrm>
        </p:spPr>
        <p:txBody>
          <a:bodyPr/>
          <a:lstStyle/>
          <a:p>
            <a:r>
              <a:rPr lang="en-GB" sz="4000" dirty="0"/>
              <a:t>2018 meeting calendar</a:t>
            </a:r>
          </a:p>
        </p:txBody>
      </p:sp>
    </p:spTree>
    <p:extLst>
      <p:ext uri="{BB962C8B-B14F-4D97-AF65-F5344CB8AC3E}">
        <p14:creationId xmlns:p14="http://schemas.microsoft.com/office/powerpoint/2010/main" val="160373845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Charging SIs (1/1)</a:t>
            </a:r>
          </a:p>
        </p:txBody>
      </p:sp>
      <p:graphicFrame>
        <p:nvGraphicFramePr>
          <p:cNvPr id="6" name="Group 76"/>
          <p:cNvGraphicFramePr>
            <a:graphicFrameLocks/>
          </p:cNvGraphicFramePr>
          <p:nvPr>
            <p:extLst>
              <p:ext uri="{D42A27DB-BD31-4B8C-83A1-F6EECF244321}">
                <p14:modId xmlns:p14="http://schemas.microsoft.com/office/powerpoint/2010/main" val="3198379748"/>
              </p:ext>
            </p:extLst>
          </p:nvPr>
        </p:nvGraphicFramePr>
        <p:xfrm>
          <a:off x="977812" y="1190659"/>
          <a:ext cx="9853684" cy="5128219"/>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38189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Study on 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FS_VBCLTE</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49185">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35% -&gt; 45%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SA#80– June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32.848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337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One Key issue is introduced on how to support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the "status of VoLTE service delivery" in EPC </a:t>
                      </a:r>
                      <a:r>
                        <a:rPr kumimoji="0" lang="en-GB" sz="1600" b="0" i="0" u="none" strike="noStrike" kern="1200" cap="none" normalizeH="0" baseline="0" dirty="0" err="1">
                          <a:ln>
                            <a:noFill/>
                          </a:ln>
                          <a:solidFill>
                            <a:schemeClr val="tx1"/>
                          </a:solidFill>
                          <a:effectLst/>
                          <a:latin typeface="Calibri" pitchFamily="34" charset="0"/>
                          <a:ea typeface="宋体" pitchFamily="2" charset="-122"/>
                          <a:cs typeface="Arial" charset="0"/>
                        </a:rPr>
                        <a:t>CDRs.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One solution is introduced for this key issue : extending "Cause for record closing" CDR field, and "Change-Condition" AVP with dedicated "VoLTE" indications. </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5499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137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1583395"/>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(1/12)</a:t>
            </a:r>
          </a:p>
        </p:txBody>
      </p:sp>
      <p:graphicFrame>
        <p:nvGraphicFramePr>
          <p:cNvPr id="6" name="Group 76"/>
          <p:cNvGraphicFramePr>
            <a:graphicFrameLocks/>
          </p:cNvGraphicFramePr>
          <p:nvPr>
            <p:extLst>
              <p:ext uri="{D42A27DB-BD31-4B8C-83A1-F6EECF244321}">
                <p14:modId xmlns:p14="http://schemas.microsoft.com/office/powerpoint/2010/main" val="1465292512"/>
              </p:ext>
            </p:extLst>
          </p:nvPr>
        </p:nvGraphicFramePr>
        <p:xfrm>
          <a:off x="204717" y="1101117"/>
          <a:ext cx="11846256" cy="4864976"/>
        </p:xfrm>
        <a:graphic>
          <a:graphicData uri="http://schemas.openxmlformats.org/drawingml/2006/table">
            <a:tbl>
              <a:tblPr/>
              <a:tblGrid>
                <a:gridCol w="1852309">
                  <a:extLst>
                    <a:ext uri="{9D8B030D-6E8A-4147-A177-3AD203B41FA5}">
                      <a16:colId xmlns:a16="http://schemas.microsoft.com/office/drawing/2014/main" val="20000"/>
                    </a:ext>
                  </a:extLst>
                </a:gridCol>
                <a:gridCol w="4054412">
                  <a:extLst>
                    <a:ext uri="{9D8B030D-6E8A-4147-A177-3AD203B41FA5}">
                      <a16:colId xmlns:a16="http://schemas.microsoft.com/office/drawing/2014/main" val="20001"/>
                    </a:ext>
                  </a:extLst>
                </a:gridCol>
                <a:gridCol w="3031702">
                  <a:extLst>
                    <a:ext uri="{9D8B030D-6E8A-4147-A177-3AD203B41FA5}">
                      <a16:colId xmlns:a16="http://schemas.microsoft.com/office/drawing/2014/main" val="20003"/>
                    </a:ext>
                  </a:extLst>
                </a:gridCol>
                <a:gridCol w="29078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and orchestration of 5G networks and network slicing</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28.530, 28.533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there were 37 contributions; 1 non-technical discussion, 36 technical, (9 contributions on architecture and 27 contributions on concept, use cases and requirements). The technical contributions include 4 discussion papers.  The group discussed architecture, background and concepts, use cases and requirements.</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This was the first meeting that the service based architecture was discussed in more detail. </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2) Mutual understanding has been established on service based architecture and the team has now a common basis for use case description and requirements. </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Several use cases presented using consumer-provider paradigm that comes with service based. </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4) Clarification on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NSaaS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has been discussed.</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5) Good progress has been made in all areas.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(2/12)</a:t>
            </a:r>
          </a:p>
        </p:txBody>
      </p:sp>
      <p:graphicFrame>
        <p:nvGraphicFramePr>
          <p:cNvPr id="6" name="Group 76"/>
          <p:cNvGraphicFramePr>
            <a:graphicFrameLocks/>
          </p:cNvGraphicFramePr>
          <p:nvPr>
            <p:extLst>
              <p:ext uri="{D42A27DB-BD31-4B8C-83A1-F6EECF244321}">
                <p14:modId xmlns:p14="http://schemas.microsoft.com/office/powerpoint/2010/main" val="2389719862"/>
              </p:ext>
            </p:extLst>
          </p:nvPr>
        </p:nvGraphicFramePr>
        <p:xfrm>
          <a:off x="315310" y="1360424"/>
          <a:ext cx="11461531" cy="4782866"/>
        </p:xfrm>
        <a:graphic>
          <a:graphicData uri="http://schemas.openxmlformats.org/drawingml/2006/table">
            <a:tbl>
              <a:tblPr/>
              <a:tblGrid>
                <a:gridCol w="1792152">
                  <a:extLst>
                    <a:ext uri="{9D8B030D-6E8A-4147-A177-3AD203B41FA5}">
                      <a16:colId xmlns:a16="http://schemas.microsoft.com/office/drawing/2014/main" val="20000"/>
                    </a:ext>
                  </a:extLst>
                </a:gridCol>
                <a:gridCol w="3922739">
                  <a:extLst>
                    <a:ext uri="{9D8B030D-6E8A-4147-A177-3AD203B41FA5}">
                      <a16:colId xmlns:a16="http://schemas.microsoft.com/office/drawing/2014/main" val="20001"/>
                    </a:ext>
                  </a:extLst>
                </a:gridCol>
                <a:gridCol w="2933243">
                  <a:extLst>
                    <a:ext uri="{9D8B030D-6E8A-4147-A177-3AD203B41FA5}">
                      <a16:colId xmlns:a16="http://schemas.microsoft.com/office/drawing/2014/main" val="20003"/>
                    </a:ext>
                  </a:extLst>
                </a:gridCol>
                <a:gridCol w="2813397">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Provisioning of 5G networks and network slicing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 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15% -&gt; </a:t>
                      </a:r>
                      <a:r>
                        <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rPr>
                        <a:t>40% </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28.531, 28.532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and endorsed  the provisioning WI way forward proposal from Rapporteur. The group agreed that a basic functioning support for provisioning of 5G networks and network slicing should be done in Rel-15 timeframe.</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Agreed several use cases/requirements related to provisioning of NSI and NSSI. </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Agreed slicing information modelling contribution.</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skeleton of TS 28.532, which is a stage 2 and 3 specification, will change based on the agreement of the generic specification template for stage 2 and 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07976279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(3/12)</a:t>
            </a:r>
          </a:p>
        </p:txBody>
      </p:sp>
      <p:graphicFrame>
        <p:nvGraphicFramePr>
          <p:cNvPr id="6" name="Group 76"/>
          <p:cNvGraphicFramePr>
            <a:graphicFrameLocks/>
          </p:cNvGraphicFramePr>
          <p:nvPr>
            <p:extLst>
              <p:ext uri="{D42A27DB-BD31-4B8C-83A1-F6EECF244321}">
                <p14:modId xmlns:p14="http://schemas.microsoft.com/office/powerpoint/2010/main" val="2962050439"/>
              </p:ext>
            </p:extLst>
          </p:nvPr>
        </p:nvGraphicFramePr>
        <p:xfrm>
          <a:off x="112986" y="1260412"/>
          <a:ext cx="11966028" cy="5086870"/>
        </p:xfrm>
        <a:graphic>
          <a:graphicData uri="http://schemas.openxmlformats.org/drawingml/2006/table">
            <a:tbl>
              <a:tblPr/>
              <a:tblGrid>
                <a:gridCol w="1871036">
                  <a:extLst>
                    <a:ext uri="{9D8B030D-6E8A-4147-A177-3AD203B41FA5}">
                      <a16:colId xmlns:a16="http://schemas.microsoft.com/office/drawing/2014/main" val="20000"/>
                    </a:ext>
                  </a:extLst>
                </a:gridCol>
                <a:gridCol w="4095404">
                  <a:extLst>
                    <a:ext uri="{9D8B030D-6E8A-4147-A177-3AD203B41FA5}">
                      <a16:colId xmlns:a16="http://schemas.microsoft.com/office/drawing/2014/main" val="20001"/>
                    </a:ext>
                  </a:extLst>
                </a:gridCol>
                <a:gridCol w="3062355">
                  <a:extLst>
                    <a:ext uri="{9D8B030D-6E8A-4147-A177-3AD203B41FA5}">
                      <a16:colId xmlns:a16="http://schemas.microsoft.com/office/drawing/2014/main" val="20003"/>
                    </a:ext>
                  </a:extLst>
                </a:gridCol>
                <a:gridCol w="2937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Network Resource Model (NRM) for 5G networks and network slicing</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NETSLICE-5GNRM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28.540, 28.541, 28.542, 28.543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During this meeting, 15 contributions were discussed (3 are approved and others need to be revised for further discussion). As this is the first meeting after the work item has been approved, it took some time to discuss the way forward proposal and Information Model template. Through the meeting, the work item had the following progress: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Based on contribution S5-181240, the group agreed that existing NRM specification (including template and generic NRM definitions) can apply to 5G NF NRM stage 2 definitions.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2) The group has agreed that the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Ep_Rp</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class (IOC) should be used for interface modelling.</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The discussion on NR NRM definitions for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with functional split scenario was spread again, and based on contribution S5-181107, the group discussed whether cell IOC needs to be split into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CUCell</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DUCell</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for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in split scenario. No conclusion was reached so far.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767314453"/>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(4/12)</a:t>
            </a:r>
          </a:p>
        </p:txBody>
      </p:sp>
      <p:graphicFrame>
        <p:nvGraphicFramePr>
          <p:cNvPr id="6" name="Group 76"/>
          <p:cNvGraphicFramePr>
            <a:graphicFrameLocks/>
          </p:cNvGraphicFramePr>
          <p:nvPr>
            <p:extLst>
              <p:ext uri="{D42A27DB-BD31-4B8C-83A1-F6EECF244321}">
                <p14:modId xmlns:p14="http://schemas.microsoft.com/office/powerpoint/2010/main" val="1443945100"/>
              </p:ext>
            </p:extLst>
          </p:nvPr>
        </p:nvGraphicFramePr>
        <p:xfrm>
          <a:off x="909851" y="1131824"/>
          <a:ext cx="10372298" cy="5222838"/>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Fault Supervision for 5G networks and network slicing</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NETSLICE-FS5G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28.545, 28.546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8 contributions have been addressed during the sessions, and the discussed topics include: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Way forward of the WI</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7 pCRs on use cases were discussed and approved:</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network slice related management functions for fault supervision of network slicing</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use case subscription of alarm notifications of NSI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use case subscription of alarm notifications of NSSI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use case get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alarmlist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from NSMF</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use case get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alarmlist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from NSSMF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use case acknowledge alarms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use case clear alarms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137970132"/>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(5/12)</a:t>
            </a:r>
          </a:p>
        </p:txBody>
      </p:sp>
      <p:graphicFrame>
        <p:nvGraphicFramePr>
          <p:cNvPr id="6" name="Group 76"/>
          <p:cNvGraphicFramePr>
            <a:graphicFrameLocks/>
          </p:cNvGraphicFramePr>
          <p:nvPr>
            <p:extLst>
              <p:ext uri="{D42A27DB-BD31-4B8C-83A1-F6EECF244321}">
                <p14:modId xmlns:p14="http://schemas.microsoft.com/office/powerpoint/2010/main" val="2155969320"/>
              </p:ext>
            </p:extLst>
          </p:nvPr>
        </p:nvGraphicFramePr>
        <p:xfrm>
          <a:off x="215462" y="950605"/>
          <a:ext cx="11726329" cy="5452722"/>
        </p:xfrm>
        <a:graphic>
          <a:graphicData uri="http://schemas.openxmlformats.org/drawingml/2006/table">
            <a:tbl>
              <a:tblPr/>
              <a:tblGrid>
                <a:gridCol w="1833556">
                  <a:extLst>
                    <a:ext uri="{9D8B030D-6E8A-4147-A177-3AD203B41FA5}">
                      <a16:colId xmlns:a16="http://schemas.microsoft.com/office/drawing/2014/main" val="20000"/>
                    </a:ext>
                  </a:extLst>
                </a:gridCol>
                <a:gridCol w="4013367">
                  <a:extLst>
                    <a:ext uri="{9D8B030D-6E8A-4147-A177-3AD203B41FA5}">
                      <a16:colId xmlns:a16="http://schemas.microsoft.com/office/drawing/2014/main" val="20001"/>
                    </a:ext>
                  </a:extLst>
                </a:gridCol>
                <a:gridCol w="3001011">
                  <a:extLst>
                    <a:ext uri="{9D8B030D-6E8A-4147-A177-3AD203B41FA5}">
                      <a16:colId xmlns:a16="http://schemas.microsoft.com/office/drawing/2014/main" val="20003"/>
                    </a:ext>
                  </a:extLst>
                </a:gridCol>
                <a:gridCol w="2878395">
                  <a:extLst>
                    <a:ext uri="{9D8B030D-6E8A-4147-A177-3AD203B41FA5}">
                      <a16:colId xmlns:a16="http://schemas.microsoft.com/office/drawing/2014/main" val="20002"/>
                    </a:ext>
                  </a:extLst>
                </a:gridCol>
              </a:tblGrid>
              <a:tr h="44804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Assurance data and Performance Management for 5G networks and network slicing</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NETSLICE-ADPM5G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26987">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727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 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043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28.550, 28.551, 28.552, 28.553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4317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topics were discussed: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For TS 28.550/551: Way forward, PM services, General descriptions, NF/NSSI/NSI/Network measurement job creation, NF/NSSI/NSI/Network performance data reporting, including file based reporting and performance data streaming</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For TS 28.552: Scope, RRC connection establishment measurements, UC on UL/DL User Plane delay</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For TS 28.553: Scope, UC on UL/DL latency measurements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For TS 28.554: Skeleton, Scope, UCs about end to end KPIs</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Percentage of completion for each new TS: TS 28.550: 10% (from 5% in previous meeting), TS 28.551: 0% (from 0% in previous meeting), TS 28.552: 5% (from 5% in previous meeting), TS 28.553: 5% (from 5% in previous meeting), TS 28.554: 10% (from 5% in previous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853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853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08318582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(6/12)</a:t>
            </a:r>
          </a:p>
        </p:txBody>
      </p:sp>
      <p:graphicFrame>
        <p:nvGraphicFramePr>
          <p:cNvPr id="6" name="Group 76"/>
          <p:cNvGraphicFramePr>
            <a:graphicFrameLocks/>
          </p:cNvGraphicFramePr>
          <p:nvPr>
            <p:extLst>
              <p:ext uri="{D42A27DB-BD31-4B8C-83A1-F6EECF244321}">
                <p14:modId xmlns:p14="http://schemas.microsoft.com/office/powerpoint/2010/main" val="2714655233"/>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5G Trace management</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NETSLICE-5GTRACE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555950568"/>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(7/12)</a:t>
            </a:r>
          </a:p>
        </p:txBody>
      </p:sp>
      <p:graphicFrame>
        <p:nvGraphicFramePr>
          <p:cNvPr id="6" name="Group 76"/>
          <p:cNvGraphicFramePr>
            <a:graphicFrameLocks/>
          </p:cNvGraphicFramePr>
          <p:nvPr>
            <p:extLst>
              <p:ext uri="{D42A27DB-BD31-4B8C-83A1-F6EECF244321}">
                <p14:modId xmlns:p14="http://schemas.microsoft.com/office/powerpoint/2010/main" val="1310714088"/>
              </p:ext>
            </p:extLst>
          </p:nvPr>
        </p:nvGraphicFramePr>
        <p:xfrm>
          <a:off x="122830" y="1360424"/>
          <a:ext cx="11827432" cy="4864976"/>
        </p:xfrm>
        <a:graphic>
          <a:graphicData uri="http://schemas.openxmlformats.org/drawingml/2006/table">
            <a:tbl>
              <a:tblPr/>
              <a:tblGrid>
                <a:gridCol w="1849365">
                  <a:extLst>
                    <a:ext uri="{9D8B030D-6E8A-4147-A177-3AD203B41FA5}">
                      <a16:colId xmlns:a16="http://schemas.microsoft.com/office/drawing/2014/main" val="20000"/>
                    </a:ext>
                  </a:extLst>
                </a:gridCol>
                <a:gridCol w="4047970">
                  <a:extLst>
                    <a:ext uri="{9D8B030D-6E8A-4147-A177-3AD203B41FA5}">
                      <a16:colId xmlns:a16="http://schemas.microsoft.com/office/drawing/2014/main" val="20001"/>
                    </a:ext>
                  </a:extLst>
                </a:gridCol>
                <a:gridCol w="3026885">
                  <a:extLst>
                    <a:ext uri="{9D8B030D-6E8A-4147-A177-3AD203B41FA5}">
                      <a16:colId xmlns:a16="http://schemas.microsoft.com/office/drawing/2014/main" val="20003"/>
                    </a:ext>
                  </a:extLst>
                </a:gridCol>
                <a:gridCol w="290321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and virtualization aspects of 5G networks</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NETSLICE-M5GNFV</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The group discussed the way forward proposal to provide the priority of this WI. </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2. The group discussed contributions related to:</a:t>
                      </a:r>
                    </a:p>
                    <a:p>
                      <a:pPr marL="609585" lvl="1"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The scope extension to TS 28.510, TS 28.511, TS 28.525, and TS 28.526, to support 5G networks</a:t>
                      </a:r>
                    </a:p>
                    <a:p>
                      <a:pPr marL="609585" lvl="1"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b. Use cases, requirements, and procedures related to NS instantiation, PNF management, and transport network requirement update.</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Since these contributions have dependency on the 5G management architecture that is not defined yet, the group agreed that these contributions should be converted into Rel-14 CRs to update Rel-14 NFV TSs. Once the 5G management architecture is ready, additional CRs will provide changes to Rel-14 NFV TSs for conformance to the 5G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Rel-14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633499369"/>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(8/12)</a:t>
            </a:r>
          </a:p>
        </p:txBody>
      </p:sp>
      <p:graphicFrame>
        <p:nvGraphicFramePr>
          <p:cNvPr id="6" name="Group 76"/>
          <p:cNvGraphicFramePr>
            <a:graphicFrameLocks/>
          </p:cNvGraphicFramePr>
          <p:nvPr>
            <p:extLst>
              <p:ext uri="{D42A27DB-BD31-4B8C-83A1-F6EECF244321}">
                <p14:modId xmlns:p14="http://schemas.microsoft.com/office/powerpoint/2010/main" val="759278573"/>
              </p:ext>
            </p:extLst>
          </p:nvPr>
        </p:nvGraphicFramePr>
        <p:xfrm>
          <a:off x="145576" y="1278532"/>
          <a:ext cx="11900848" cy="4978998"/>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Control and monitoring of Power, Energy and Environmental (PEE) parameters in Radio Access Networks (RAN)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PEE_CMON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28.304, 28.305, 28.306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pCRs addressing EditHelp comments have been addressed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Stage 2 pCRs have been discussed. It has been noted that few errors were remaining leading to misalignment between stage 2 and stage 3</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Stage 3 pCRs have been discussed, addressing the REST SS definitions. Some remaining errors have been found. A Swagger specification has been proposed for inclusion in the REST SS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Several CRs have been approved, addressing stage 2 and 3 for solution 1 (based on existing IRPs)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Several CRs for defining PEE measurements have been approved.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Work Item Description has been revised to reflect the achievements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Presentation sheets have been presented and approved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 Revised WID</a:t>
                      </a:r>
                    </a:p>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28.304, 28.305, 28.306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63110239"/>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(9/12)</a:t>
            </a:r>
          </a:p>
        </p:txBody>
      </p:sp>
      <p:graphicFrame>
        <p:nvGraphicFramePr>
          <p:cNvPr id="6" name="Group 76"/>
          <p:cNvGraphicFramePr>
            <a:graphicFrameLocks/>
          </p:cNvGraphicFramePr>
          <p:nvPr>
            <p:extLst>
              <p:ext uri="{D42A27DB-BD31-4B8C-83A1-F6EECF244321}">
                <p14:modId xmlns:p14="http://schemas.microsoft.com/office/powerpoint/2010/main" val="2318915175"/>
              </p:ext>
            </p:extLst>
          </p:nvPr>
        </p:nvGraphicFramePr>
        <p:xfrm>
          <a:off x="286603" y="1196648"/>
          <a:ext cx="11586948" cy="4769569"/>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a:t>
                      </a:r>
                      <a:r>
                        <a:rPr lang="en-US" sz="1800" b="1" i="0" kern="1200" dirty="0" err="1">
                          <a:solidFill>
                            <a:schemeClr val="tx1"/>
                          </a:solidFill>
                          <a:effectLst/>
                          <a:latin typeface="+mn-lt"/>
                          <a:ea typeface="+mn-ea"/>
                          <a:cs typeface="+mn-cs"/>
                        </a:rPr>
                        <a:t>QoE</a:t>
                      </a:r>
                      <a:r>
                        <a:rPr lang="en-US" sz="1800" b="1" i="0" kern="1200" dirty="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15% -&gt; 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28.405, 28.406, 28.307, 28.308, 28.309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use case and requirement for using reporting via streaming sources was discussed. Use case and requirement for adding an indication when a recording session is started was agreed. Note that this needs to be agreed with RAN2. </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28.405 introduction and scope was agreed. Activation and deactivation in UTRAN was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Coordination with RAN2 for the introduction of an indication about the start of a recording session.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3700025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2980869" y="959210"/>
            <a:ext cx="5143500" cy="476250"/>
          </a:xfrm>
        </p:spPr>
        <p:txBody>
          <a:bodyPr/>
          <a:lstStyle/>
          <a:p>
            <a:r>
              <a:rPr lang="en-GB" sz="4000" dirty="0"/>
              <a:t>Statistics at SA5 level</a:t>
            </a:r>
          </a:p>
        </p:txBody>
      </p:sp>
      <p:graphicFrame>
        <p:nvGraphicFramePr>
          <p:cNvPr id="117329" name="Group 593"/>
          <p:cNvGraphicFramePr>
            <a:graphicFrameLocks noGrp="1"/>
          </p:cNvGraphicFramePr>
          <p:nvPr>
            <p:ph idx="1"/>
            <p:extLst/>
          </p:nvPr>
        </p:nvGraphicFramePr>
        <p:xfrm>
          <a:off x="2605966" y="1668240"/>
          <a:ext cx="6737539" cy="3580864"/>
        </p:xfrm>
        <a:graphic>
          <a:graphicData uri="http://schemas.openxmlformats.org/drawingml/2006/table">
            <a:tbl>
              <a:tblPr/>
              <a:tblGrid>
                <a:gridCol w="985132">
                  <a:extLst>
                    <a:ext uri="{9D8B030D-6E8A-4147-A177-3AD203B41FA5}">
                      <a16:colId xmlns:a16="http://schemas.microsoft.com/office/drawing/2014/main" val="20000"/>
                    </a:ext>
                  </a:extLst>
                </a:gridCol>
                <a:gridCol w="796489">
                  <a:extLst>
                    <a:ext uri="{9D8B030D-6E8A-4147-A177-3AD203B41FA5}">
                      <a16:colId xmlns:a16="http://schemas.microsoft.com/office/drawing/2014/main" val="20001"/>
                    </a:ext>
                  </a:extLst>
                </a:gridCol>
                <a:gridCol w="616675">
                  <a:extLst>
                    <a:ext uri="{9D8B030D-6E8A-4147-A177-3AD203B41FA5}">
                      <a16:colId xmlns:a16="http://schemas.microsoft.com/office/drawing/2014/main" val="20002"/>
                    </a:ext>
                  </a:extLst>
                </a:gridCol>
                <a:gridCol w="706582">
                  <a:extLst>
                    <a:ext uri="{9D8B030D-6E8A-4147-A177-3AD203B41FA5}">
                      <a16:colId xmlns:a16="http://schemas.microsoft.com/office/drawing/2014/main" val="20003"/>
                    </a:ext>
                  </a:extLst>
                </a:gridCol>
                <a:gridCol w="706581">
                  <a:extLst>
                    <a:ext uri="{9D8B030D-6E8A-4147-A177-3AD203B41FA5}">
                      <a16:colId xmlns:a16="http://schemas.microsoft.com/office/drawing/2014/main" val="20004"/>
                    </a:ext>
                  </a:extLst>
                </a:gridCol>
                <a:gridCol w="698270">
                  <a:extLst>
                    <a:ext uri="{9D8B030D-6E8A-4147-A177-3AD203B41FA5}">
                      <a16:colId xmlns:a16="http://schemas.microsoft.com/office/drawing/2014/main" val="20005"/>
                    </a:ext>
                  </a:extLst>
                </a:gridCol>
                <a:gridCol w="748145">
                  <a:extLst>
                    <a:ext uri="{9D8B030D-6E8A-4147-A177-3AD203B41FA5}">
                      <a16:colId xmlns:a16="http://schemas.microsoft.com/office/drawing/2014/main" val="20006"/>
                    </a:ext>
                  </a:extLst>
                </a:gridCol>
                <a:gridCol w="731520">
                  <a:extLst>
                    <a:ext uri="{9D8B030D-6E8A-4147-A177-3AD203B41FA5}">
                      <a16:colId xmlns:a16="http://schemas.microsoft.com/office/drawing/2014/main" val="20007"/>
                    </a:ext>
                  </a:extLst>
                </a:gridCol>
                <a:gridCol w="748145">
                  <a:extLst>
                    <a:ext uri="{9D8B030D-6E8A-4147-A177-3AD203B41FA5}">
                      <a16:colId xmlns:a16="http://schemas.microsoft.com/office/drawing/2014/main" val="20008"/>
                    </a:ext>
                  </a:extLst>
                </a:gridCol>
              </a:tblGrid>
              <a:tr h="43523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111Bis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024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64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196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59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02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(10/12)</a:t>
            </a:r>
          </a:p>
        </p:txBody>
      </p:sp>
      <p:graphicFrame>
        <p:nvGraphicFramePr>
          <p:cNvPr id="6" name="Group 76"/>
          <p:cNvGraphicFramePr>
            <a:graphicFrameLocks/>
          </p:cNvGraphicFramePr>
          <p:nvPr>
            <p:extLst>
              <p:ext uri="{D42A27DB-BD31-4B8C-83A1-F6EECF244321}">
                <p14:modId xmlns:p14="http://schemas.microsoft.com/office/powerpoint/2010/main" val="1048659837"/>
              </p:ext>
            </p:extLst>
          </p:nvPr>
        </p:nvGraphicFramePr>
        <p:xfrm>
          <a:off x="331076" y="1360424"/>
          <a:ext cx="11634951" cy="4443842"/>
        </p:xfrm>
        <a:graphic>
          <a:graphicData uri="http://schemas.openxmlformats.org/drawingml/2006/table">
            <a:tbl>
              <a:tblPr/>
              <a:tblGrid>
                <a:gridCol w="1819269">
                  <a:extLst>
                    <a:ext uri="{9D8B030D-6E8A-4147-A177-3AD203B41FA5}">
                      <a16:colId xmlns:a16="http://schemas.microsoft.com/office/drawing/2014/main" val="20000"/>
                    </a:ext>
                  </a:extLst>
                </a:gridCol>
                <a:gridCol w="3982092">
                  <a:extLst>
                    <a:ext uri="{9D8B030D-6E8A-4147-A177-3AD203B41FA5}">
                      <a16:colId xmlns:a16="http://schemas.microsoft.com/office/drawing/2014/main" val="20001"/>
                    </a:ext>
                  </a:extLst>
                </a:gridCol>
                <a:gridCol w="2977625">
                  <a:extLst>
                    <a:ext uri="{9D8B030D-6E8A-4147-A177-3AD203B41FA5}">
                      <a16:colId xmlns:a16="http://schemas.microsoft.com/office/drawing/2014/main" val="20003"/>
                    </a:ext>
                  </a:extLst>
                </a:gridCol>
                <a:gridCol w="285596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Self-Organizing Networks (SON) for Active Antenna System (AAS) deployment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OAM_SON_AAS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770034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28.627, 28.628, 28.629, 28.658, 28.659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 session at this meeting. </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WI was </a:t>
                      </a:r>
                      <a:r>
                        <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rPr>
                        <a:t>declared as completed</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based on the result from last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 (All deliverables made to SA#78)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82280247"/>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(11/12)</a:t>
            </a:r>
          </a:p>
        </p:txBody>
      </p:sp>
      <p:graphicFrame>
        <p:nvGraphicFramePr>
          <p:cNvPr id="6" name="Group 76"/>
          <p:cNvGraphicFramePr>
            <a:graphicFrameLocks/>
          </p:cNvGraphicFramePr>
          <p:nvPr>
            <p:extLst>
              <p:ext uri="{D42A27DB-BD31-4B8C-83A1-F6EECF244321}">
                <p14:modId xmlns:p14="http://schemas.microsoft.com/office/powerpoint/2010/main" val="4063766272"/>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REST Solution Sets</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a:solidFill>
                            <a:schemeClr val="tx1"/>
                          </a:solidFill>
                          <a:effectLst/>
                          <a:latin typeface="+mn-lt"/>
                          <a:ea typeface="+mn-ea"/>
                          <a:cs typeface="+mn-cs"/>
                        </a:rPr>
                        <a:t>REST_SS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32.158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General design rules and design patterns for creating, deleting, reading and writing resources were added to the draft TS. </a:t>
                      </a:r>
                      <a:endPar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5470659"/>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(12/12)</a:t>
            </a:r>
          </a:p>
        </p:txBody>
      </p:sp>
      <p:graphicFrame>
        <p:nvGraphicFramePr>
          <p:cNvPr id="6" name="Group 76"/>
          <p:cNvGraphicFramePr>
            <a:graphicFrameLocks/>
          </p:cNvGraphicFramePr>
          <p:nvPr>
            <p:extLst>
              <p:ext uri="{D42A27DB-BD31-4B8C-83A1-F6EECF244321}">
                <p14:modId xmlns:p14="http://schemas.microsoft.com/office/powerpoint/2010/main" val="3168059719"/>
              </p:ext>
            </p:extLst>
          </p:nvPr>
        </p:nvGraphicFramePr>
        <p:xfrm>
          <a:off x="1078173" y="1360424"/>
          <a:ext cx="10372298" cy="4335970"/>
        </p:xfrm>
        <a:graphic>
          <a:graphicData uri="http://schemas.openxmlformats.org/drawingml/2006/table">
            <a:tbl>
              <a:tblPr/>
              <a:tblGrid>
                <a:gridCol w="1621837">
                  <a:extLst>
                    <a:ext uri="{9D8B030D-6E8A-4147-A177-3AD203B41FA5}">
                      <a16:colId xmlns:a16="http://schemas.microsoft.com/office/drawing/2014/main" val="20000"/>
                    </a:ext>
                  </a:extLst>
                </a:gridCol>
                <a:gridCol w="3549946">
                  <a:extLst>
                    <a:ext uri="{9D8B030D-6E8A-4147-A177-3AD203B41FA5}">
                      <a16:colId xmlns:a16="http://schemas.microsoft.com/office/drawing/2014/main" val="20001"/>
                    </a:ext>
                  </a:extLst>
                </a:gridCol>
                <a:gridCol w="2654486">
                  <a:extLst>
                    <a:ext uri="{9D8B030D-6E8A-4147-A177-3AD203B41FA5}">
                      <a16:colId xmlns:a16="http://schemas.microsoft.com/office/drawing/2014/main" val="20003"/>
                    </a:ext>
                  </a:extLst>
                </a:gridCol>
                <a:gridCol w="254602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Enhancement for EPC CUPS</a:t>
                      </a:r>
                      <a:endParaRPr lang="en-US" sz="1800" b="1" i="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ME_CUPS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780036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S5-181185 which proposes a new requirement to EPC NRM IRP in 28.707, was discussed but not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262236827"/>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(1/5)</a:t>
            </a:r>
          </a:p>
        </p:txBody>
      </p:sp>
      <p:graphicFrame>
        <p:nvGraphicFramePr>
          <p:cNvPr id="6" name="Group 76"/>
          <p:cNvGraphicFramePr>
            <a:graphicFrameLocks/>
          </p:cNvGraphicFramePr>
          <p:nvPr>
            <p:extLst>
              <p:ext uri="{D42A27DB-BD31-4B8C-83A1-F6EECF244321}">
                <p14:modId xmlns:p14="http://schemas.microsoft.com/office/powerpoint/2010/main" val="2788219264"/>
              </p:ext>
            </p:extLst>
          </p:nvPr>
        </p:nvGraphicFramePr>
        <p:xfrm>
          <a:off x="204952" y="1374071"/>
          <a:ext cx="11761077" cy="4782866"/>
        </p:xfrm>
        <a:graphic>
          <a:graphicData uri="http://schemas.openxmlformats.org/drawingml/2006/table">
            <a:tbl>
              <a:tblPr/>
              <a:tblGrid>
                <a:gridCol w="1838990">
                  <a:extLst>
                    <a:ext uri="{9D8B030D-6E8A-4147-A177-3AD203B41FA5}">
                      <a16:colId xmlns:a16="http://schemas.microsoft.com/office/drawing/2014/main" val="20000"/>
                    </a:ext>
                  </a:extLst>
                </a:gridCol>
                <a:gridCol w="4025259">
                  <a:extLst>
                    <a:ext uri="{9D8B030D-6E8A-4147-A177-3AD203B41FA5}">
                      <a16:colId xmlns:a16="http://schemas.microsoft.com/office/drawing/2014/main" val="20001"/>
                    </a:ext>
                  </a:extLst>
                </a:gridCol>
                <a:gridCol w="3009903">
                  <a:extLst>
                    <a:ext uri="{9D8B030D-6E8A-4147-A177-3AD203B41FA5}">
                      <a16:colId xmlns:a16="http://schemas.microsoft.com/office/drawing/2014/main" val="20003"/>
                    </a:ext>
                  </a:extLst>
                </a:gridCol>
                <a:gridCol w="288692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selected </a:t>
                      </a:r>
                      <a:r>
                        <a:rPr lang="en-US" sz="1800" b="1" i="0" kern="1200" dirty="0" err="1">
                          <a:solidFill>
                            <a:schemeClr val="tx1"/>
                          </a:solidFill>
                          <a:effectLst/>
                          <a:latin typeface="+mn-lt"/>
                          <a:ea typeface="+mn-ea"/>
                          <a:cs typeface="+mn-cs"/>
                        </a:rPr>
                        <a:t>IoT</a:t>
                      </a:r>
                      <a:r>
                        <a:rPr lang="en-US" sz="1800" b="1" i="0" kern="1200" dirty="0">
                          <a:solidFill>
                            <a:schemeClr val="tx1"/>
                          </a:solidFill>
                          <a:effectLst/>
                          <a:latin typeface="+mn-lt"/>
                          <a:ea typeface="+mn-ea"/>
                          <a:cs typeface="+mn-cs"/>
                        </a:rPr>
                        <a:t>-related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FS_OAM_IOT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Cisco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45%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a:t>
                      </a: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32.857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Scope and Recommendations text agreed.</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Recommendations agreed to proceed to the normative phase for the PM measurements, based on the potential solutions outlined in the document.</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Presentation sheet for SA approval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32.857 for information and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hMerge="1">
                  <a:txBody>
                    <a:bodyPr/>
                    <a:lstStyle/>
                    <a:p>
                      <a:endParaRPr lang="fr-FR"/>
                    </a:p>
                  </a:txBody>
                  <a:tcPr/>
                </a:tc>
                <a:tc hMerge="1">
                  <a:txBody>
                    <a:bodyPr/>
                    <a:lstStyle/>
                    <a:p>
                      <a:endParaRPr lang="fr-FR"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91407922"/>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(2/5)</a:t>
            </a:r>
          </a:p>
        </p:txBody>
      </p:sp>
      <p:graphicFrame>
        <p:nvGraphicFramePr>
          <p:cNvPr id="6" name="Group 76"/>
          <p:cNvGraphicFramePr>
            <a:graphicFrameLocks/>
          </p:cNvGraphicFramePr>
          <p:nvPr>
            <p:extLst>
              <p:ext uri="{D42A27DB-BD31-4B8C-83A1-F6EECF244321}">
                <p14:modId xmlns:p14="http://schemas.microsoft.com/office/powerpoint/2010/main" val="2636145566"/>
              </p:ext>
            </p:extLst>
          </p:nvPr>
        </p:nvGraphicFramePr>
        <p:xfrm>
          <a:off x="189186" y="1360424"/>
          <a:ext cx="11824139" cy="4864976"/>
        </p:xfrm>
        <a:graphic>
          <a:graphicData uri="http://schemas.openxmlformats.org/drawingml/2006/table">
            <a:tbl>
              <a:tblPr/>
              <a:tblGrid>
                <a:gridCol w="1848850">
                  <a:extLst>
                    <a:ext uri="{9D8B030D-6E8A-4147-A177-3AD203B41FA5}">
                      <a16:colId xmlns:a16="http://schemas.microsoft.com/office/drawing/2014/main" val="20000"/>
                    </a:ext>
                  </a:extLst>
                </a:gridCol>
                <a:gridCol w="4046842">
                  <a:extLst>
                    <a:ext uri="{9D8B030D-6E8A-4147-A177-3AD203B41FA5}">
                      <a16:colId xmlns:a16="http://schemas.microsoft.com/office/drawing/2014/main" val="20001"/>
                    </a:ext>
                  </a:extLst>
                </a:gridCol>
                <a:gridCol w="3026042">
                  <a:extLst>
                    <a:ext uri="{9D8B030D-6E8A-4147-A177-3AD203B41FA5}">
                      <a16:colId xmlns:a16="http://schemas.microsoft.com/office/drawing/2014/main" val="20003"/>
                    </a:ext>
                  </a:extLst>
                </a:gridCol>
                <a:gridCol w="290240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90%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2019 (prev. 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potential solutions for CM of WT for non-collocated LWA was discussed and agreed.</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potential solutions for CM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for LWA and LWIP was discussed and agreed.</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potential solutions for monitoring of user data transmission on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Xw</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interface for non-collocated LWA was discussed and agreed.</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potential solutions for monitoring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XwAP</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procedures for non-collocated LWA was discussed and agreed.</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potential solutions for monitoring of user data transmission via WLAN for LWIP was discussed and agreed.</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potential solutions for monitoring of RRC procedures for LWA and LWIP was discussed and agreed.</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potential solutions for FM of LWA and LWIP was agreed.</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Agreed to send the draft TR for information after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32.868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26587862"/>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(3/5)</a:t>
            </a:r>
          </a:p>
        </p:txBody>
      </p:sp>
      <p:graphicFrame>
        <p:nvGraphicFramePr>
          <p:cNvPr id="6" name="Group 76"/>
          <p:cNvGraphicFramePr>
            <a:graphicFrameLocks/>
          </p:cNvGraphicFramePr>
          <p:nvPr>
            <p:extLst>
              <p:ext uri="{D42A27DB-BD31-4B8C-83A1-F6EECF244321}">
                <p14:modId xmlns:p14="http://schemas.microsoft.com/office/powerpoint/2010/main" val="661516859"/>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30%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35%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32.871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One contribution was agreed, which is adding the concept of NFV conflict detection and resolution.</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46681656"/>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(4/5)</a:t>
            </a:r>
          </a:p>
        </p:txBody>
      </p:sp>
      <p:graphicFrame>
        <p:nvGraphicFramePr>
          <p:cNvPr id="6" name="Group 76"/>
          <p:cNvGraphicFramePr>
            <a:graphicFrameLocks/>
          </p:cNvGraphicFramePr>
          <p:nvPr>
            <p:extLst>
              <p:ext uri="{D42A27DB-BD31-4B8C-83A1-F6EECF244321}">
                <p14:modId xmlns:p14="http://schemas.microsoft.com/office/powerpoint/2010/main" val="2070261206"/>
              </p:ext>
            </p:extLst>
          </p:nvPr>
        </p:nvGraphicFramePr>
        <p:xfrm>
          <a:off x="157652" y="1407722"/>
          <a:ext cx="11923986" cy="4782866"/>
        </p:xfrm>
        <a:graphic>
          <a:graphicData uri="http://schemas.openxmlformats.org/drawingml/2006/table">
            <a:tbl>
              <a:tblPr/>
              <a:tblGrid>
                <a:gridCol w="1864462">
                  <a:extLst>
                    <a:ext uri="{9D8B030D-6E8A-4147-A177-3AD203B41FA5}">
                      <a16:colId xmlns:a16="http://schemas.microsoft.com/office/drawing/2014/main" val="20000"/>
                    </a:ext>
                  </a:extLst>
                </a:gridCol>
                <a:gridCol w="4081015">
                  <a:extLst>
                    <a:ext uri="{9D8B030D-6E8A-4147-A177-3AD203B41FA5}">
                      <a16:colId xmlns:a16="http://schemas.microsoft.com/office/drawing/2014/main" val="20001"/>
                    </a:ext>
                  </a:extLst>
                </a:gridCol>
                <a:gridCol w="3051596">
                  <a:extLst>
                    <a:ext uri="{9D8B030D-6E8A-4147-A177-3AD203B41FA5}">
                      <a16:colId xmlns:a16="http://schemas.microsoft.com/office/drawing/2014/main" val="20003"/>
                    </a:ext>
                  </a:extLst>
                </a:gridCol>
                <a:gridCol w="292691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32.972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Two pCRs have been discussed and agreed:</a:t>
                      </a:r>
                    </a:p>
                    <a:p>
                      <a:pPr marL="895335" lvl="1" indent="-285750">
                        <a:buFont typeface="Arial" panose="020B0604020202020204" pitchFamily="34" charset="0"/>
                        <a:buChar cha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TR 32.972 Potential measurement methods for 5G networks </a:t>
                      </a:r>
                    </a:p>
                    <a:p>
                      <a:pPr marL="895335" lvl="1" indent="-285750">
                        <a:buFont typeface="Arial" panose="020B0604020202020204" pitchFamily="34" charset="0"/>
                        <a:buChar cha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TR 32.972 Architecture options for EE control framework </a:t>
                      </a:r>
                    </a:p>
                    <a:p>
                      <a:pPr marL="895335" lvl="1" indent="-285750">
                        <a:buFont typeface="Arial" panose="020B0604020202020204" pitchFamily="34" charset="0"/>
                        <a:buChar cha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reply LS to ITU-T SG5 was approved (Cc. SA, RAN, CT, NGMN, ETSI TC EE, ETSI TC ATTM), informing about the status of this study as well as a stating that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3GPP SA5 believes that in order to optimize efforts and avoid unnecessary overlapping and duplication, a tight cooperation between the relevant SDOs and their working groups is needed.</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18901202"/>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(5/5)</a:t>
            </a:r>
          </a:p>
        </p:txBody>
      </p:sp>
      <p:graphicFrame>
        <p:nvGraphicFramePr>
          <p:cNvPr id="6" name="Group 76"/>
          <p:cNvGraphicFramePr>
            <a:graphicFrameLocks/>
          </p:cNvGraphicFramePr>
          <p:nvPr>
            <p:extLst>
              <p:ext uri="{D42A27DB-BD31-4B8C-83A1-F6EECF244321}">
                <p14:modId xmlns:p14="http://schemas.microsoft.com/office/powerpoint/2010/main" val="1206424215"/>
              </p:ext>
            </p:extLst>
          </p:nvPr>
        </p:nvGraphicFramePr>
        <p:xfrm>
          <a:off x="177420" y="1360424"/>
          <a:ext cx="11887201" cy="4782866"/>
        </p:xfrm>
        <a:graphic>
          <a:graphicData uri="http://schemas.openxmlformats.org/drawingml/2006/table">
            <a:tbl>
              <a:tblPr/>
              <a:tblGrid>
                <a:gridCol w="1858711">
                  <a:extLst>
                    <a:ext uri="{9D8B030D-6E8A-4147-A177-3AD203B41FA5}">
                      <a16:colId xmlns:a16="http://schemas.microsoft.com/office/drawing/2014/main" val="20000"/>
                    </a:ext>
                  </a:extLst>
                </a:gridCol>
                <a:gridCol w="4068425">
                  <a:extLst>
                    <a:ext uri="{9D8B030D-6E8A-4147-A177-3AD203B41FA5}">
                      <a16:colId xmlns:a16="http://schemas.microsoft.com/office/drawing/2014/main" val="20001"/>
                    </a:ext>
                  </a:extLst>
                </a:gridCol>
                <a:gridCol w="3042181">
                  <a:extLst>
                    <a:ext uri="{9D8B030D-6E8A-4147-A177-3AD203B41FA5}">
                      <a16:colId xmlns:a16="http://schemas.microsoft.com/office/drawing/2014/main" val="20003"/>
                    </a:ext>
                  </a:extLst>
                </a:gridCol>
                <a:gridCol w="291788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integration of ONAP DCAE and 3GPP management architecture</a:t>
                      </a:r>
                      <a:endParaRPr kumimoji="0" lang="en-GB" altLang="zh-CN" sz="18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780031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AT&amp;T, 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28.900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Two pCRs have triggered a lot of discussions. It has been requested to remove two proposed architecture diagrams (because of copyright concerns). The pCRs have finally been approved by email.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draft LS to ONAP has been discussed and approved by email.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02071125"/>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590180460"/>
              </p:ext>
            </p:extLst>
          </p:nvPr>
        </p:nvGraphicFramePr>
        <p:xfrm>
          <a:off x="1378579" y="1562027"/>
          <a:ext cx="8716369" cy="4165026"/>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21-25 Jan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SA5#124</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25 Feb – 1 Mar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Taipei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Taiwan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Calibri" pitchFamily="34" charset="0"/>
                          <a:ea typeface="宋体" pitchFamily="2" charset="-122"/>
                          <a:cs typeface="Arial" charset="0"/>
                        </a:rPr>
                        <a:t>ChT</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SA5#125</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8-12 Apr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SA5#126</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13-17 May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19-23 Aug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Bruges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Belgium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SA5#128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18-22 Nov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2019 meeting calendar</a:t>
            </a:r>
          </a:p>
        </p:txBody>
      </p:sp>
    </p:spTree>
    <p:extLst>
      <p:ext uri="{BB962C8B-B14F-4D97-AF65-F5344CB8AC3E}">
        <p14:creationId xmlns:p14="http://schemas.microsoft.com/office/powerpoint/2010/main" val="265139292"/>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4075" y="2849218"/>
            <a:ext cx="8221835" cy="519616"/>
          </a:xfrm>
        </p:spPr>
        <p:txBody>
          <a:bodyPr/>
          <a:lstStyle/>
          <a:p>
            <a:r>
              <a:rPr lang="sv-SE" sz="3600" dirty="0" err="1"/>
              <a:t>Thank</a:t>
            </a:r>
            <a:r>
              <a:rPr lang="sv-SE" sz="3600" dirty="0"/>
              <a:t> </a:t>
            </a:r>
            <a:r>
              <a:rPr lang="sv-SE" sz="3600" dirty="0" err="1"/>
              <a:t>you</a:t>
            </a:r>
            <a:r>
              <a:rPr lang="sv-SE" sz="3600" dirty="0"/>
              <a:t>!</a:t>
            </a:r>
          </a:p>
        </p:txBody>
      </p:sp>
    </p:spTree>
    <p:extLst>
      <p:ext uri="{BB962C8B-B14F-4D97-AF65-F5344CB8AC3E}">
        <p14:creationId xmlns:p14="http://schemas.microsoft.com/office/powerpoint/2010/main" val="1867039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nvPr>
        </p:nvGraphicFramePr>
        <p:xfrm>
          <a:off x="2495550" y="1728264"/>
          <a:ext cx="6216254" cy="3635218"/>
        </p:xfrm>
        <a:graphic>
          <a:graphicData uri="http://schemas.openxmlformats.org/drawingml/2006/table">
            <a:tbl>
              <a:tblPr/>
              <a:tblGrid>
                <a:gridCol w="1068265">
                  <a:extLst>
                    <a:ext uri="{9D8B030D-6E8A-4147-A177-3AD203B41FA5}">
                      <a16:colId xmlns:a16="http://schemas.microsoft.com/office/drawing/2014/main" val="20000"/>
                    </a:ext>
                  </a:extLst>
                </a:gridCol>
                <a:gridCol w="668857">
                  <a:extLst>
                    <a:ext uri="{9D8B030D-6E8A-4147-A177-3AD203B41FA5}">
                      <a16:colId xmlns:a16="http://schemas.microsoft.com/office/drawing/2014/main" val="20001"/>
                    </a:ext>
                  </a:extLst>
                </a:gridCol>
                <a:gridCol w="622697">
                  <a:extLst>
                    <a:ext uri="{9D8B030D-6E8A-4147-A177-3AD203B41FA5}">
                      <a16:colId xmlns:a16="http://schemas.microsoft.com/office/drawing/2014/main" val="20002"/>
                    </a:ext>
                  </a:extLst>
                </a:gridCol>
                <a:gridCol w="641747">
                  <a:extLst>
                    <a:ext uri="{9D8B030D-6E8A-4147-A177-3AD203B41FA5}">
                      <a16:colId xmlns:a16="http://schemas.microsoft.com/office/drawing/2014/main" val="20003"/>
                    </a:ext>
                  </a:extLst>
                </a:gridCol>
                <a:gridCol w="650081">
                  <a:extLst>
                    <a:ext uri="{9D8B030D-6E8A-4147-A177-3AD203B41FA5}">
                      <a16:colId xmlns:a16="http://schemas.microsoft.com/office/drawing/2014/main" val="20004"/>
                    </a:ext>
                  </a:extLst>
                </a:gridCol>
                <a:gridCol w="650081">
                  <a:extLst>
                    <a:ext uri="{9D8B030D-6E8A-4147-A177-3AD203B41FA5}">
                      <a16:colId xmlns:a16="http://schemas.microsoft.com/office/drawing/2014/main" val="20005"/>
                    </a:ext>
                  </a:extLst>
                </a:gridCol>
                <a:gridCol w="667941">
                  <a:extLst>
                    <a:ext uri="{9D8B030D-6E8A-4147-A177-3AD203B41FA5}">
                      <a16:colId xmlns:a16="http://schemas.microsoft.com/office/drawing/2014/main" val="20006"/>
                    </a:ext>
                  </a:extLst>
                </a:gridCol>
                <a:gridCol w="632222">
                  <a:extLst>
                    <a:ext uri="{9D8B030D-6E8A-4147-A177-3AD203B41FA5}">
                      <a16:colId xmlns:a16="http://schemas.microsoft.com/office/drawing/2014/main" val="20007"/>
                    </a:ext>
                  </a:extLst>
                </a:gridCol>
                <a:gridCol w="614363">
                  <a:extLst>
                    <a:ext uri="{9D8B030D-6E8A-4147-A177-3AD203B41FA5}">
                      <a16:colId xmlns:a16="http://schemas.microsoft.com/office/drawing/2014/main" val="20008"/>
                    </a:ext>
                  </a:extLst>
                </a:gridCol>
              </a:tblGrid>
              <a:tr h="47267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63222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9650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5008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4174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7507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09900" y="1027510"/>
            <a:ext cx="5187554" cy="541734"/>
          </a:xfrm>
          <a:prstGeom prst="rect">
            <a:avLst/>
          </a:prstGeom>
          <a:noFill/>
          <a:ln w="9525">
            <a:noFill/>
            <a:miter lim="800000"/>
            <a:headEnd/>
            <a:tailEnd/>
          </a:ln>
        </p:spPr>
        <p:txBody>
          <a:bodyPr anchor="ctr"/>
          <a:lstStyle/>
          <a:p>
            <a:pPr algn="ctr" eaLnBrk="0" hangingPunct="0">
              <a:defRPr/>
            </a:pPr>
            <a:r>
              <a:rPr lang="en-GB" sz="40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43237"/>
            <a:ext cx="6759575" cy="619125"/>
          </a:xfrm>
        </p:spPr>
        <p:txBody>
          <a:bodyPr/>
          <a:lstStyle/>
          <a:p>
            <a:r>
              <a:rPr lang="en-GB" altLang="zh-CN" sz="4000" dirty="0" err="1"/>
              <a:t>Tdoc</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40788" cy="5534025"/>
        </p:xfrm>
        <a:graphic>
          <a:graphicData uri="http://schemas.openxmlformats.org/presentationml/2006/ole">
            <mc:AlternateContent xmlns:mc="http://schemas.openxmlformats.org/markup-compatibility/2006">
              <mc:Choice xmlns:v="urn:schemas-microsoft-com:vml" Requires="v">
                <p:oleObj spid="_x0000_s5147" name="Worksheet" r:id="rId4" imgW="8639122" imgH="5410260" progId="Excel.Sheet.8">
                  <p:embed/>
                </p:oleObj>
              </mc:Choice>
              <mc:Fallback>
                <p:oleObj name="Worksheet" r:id="rId4" imgW="8639122" imgH="5410260"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40788" cy="5534025"/>
                      </a:xfrm>
                      <a:prstGeom prst="rect">
                        <a:avLst/>
                      </a:prstGeom>
                      <a:noFill/>
                      <a:extLst/>
                    </p:spPr>
                  </p:pic>
                </p:oleObj>
              </mc:Fallback>
            </mc:AlternateContent>
          </a:graphicData>
        </a:graphic>
      </p:graphicFrame>
    </p:spTree>
    <p:extLst>
      <p:ext uri="{BB962C8B-B14F-4D97-AF65-F5344CB8AC3E}">
        <p14:creationId xmlns:p14="http://schemas.microsoft.com/office/powerpoint/2010/main" val="187333063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26605"/>
            <a:ext cx="6759575" cy="619125"/>
          </a:xfrm>
        </p:spPr>
        <p:txBody>
          <a:bodyPr/>
          <a:lstStyle/>
          <a:p>
            <a:r>
              <a:rPr lang="en-GB" altLang="zh-CN" sz="4000" dirty="0"/>
              <a:t>CR/</a:t>
            </a:r>
            <a:r>
              <a:rPr lang="en-GB" altLang="zh-CN" sz="4000" dirty="0" err="1"/>
              <a:t>pCR</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72538" cy="5300663"/>
        </p:xfrm>
        <a:graphic>
          <a:graphicData uri="http://schemas.openxmlformats.org/presentationml/2006/ole">
            <mc:AlternateContent xmlns:mc="http://schemas.openxmlformats.org/markup-compatibility/2006">
              <mc:Choice xmlns:v="urn:schemas-microsoft-com:vml" Requires="v">
                <p:oleObj spid="_x0000_s6171" name="Worksheet" r:id="rId4" imgW="8667756" imgH="5181570" progId="Excel.Sheet.8">
                  <p:embed/>
                </p:oleObj>
              </mc:Choice>
              <mc:Fallback>
                <p:oleObj name="Worksheet" r:id="rId4" imgW="8667756" imgH="5181570"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72538" cy="5300663"/>
                      </a:xfrm>
                      <a:prstGeom prst="rect">
                        <a:avLst/>
                      </a:prstGeom>
                      <a:noFill/>
                      <a:extLst/>
                    </p:spPr>
                  </p:pic>
                </p:oleObj>
              </mc:Fallback>
            </mc:AlternateContent>
          </a:graphicData>
        </a:graphic>
      </p:graphicFrame>
    </p:spTree>
    <p:extLst>
      <p:ext uri="{BB962C8B-B14F-4D97-AF65-F5344CB8AC3E}">
        <p14:creationId xmlns:p14="http://schemas.microsoft.com/office/powerpoint/2010/main" val="24570655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8" y="345410"/>
          <a:ext cx="9956800" cy="7204075"/>
        </p:xfrm>
        <a:graphic>
          <a:graphicData uri="http://schemas.openxmlformats.org/presentationml/2006/ole">
            <mc:AlternateContent xmlns:mc="http://schemas.openxmlformats.org/markup-compatibility/2006">
              <mc:Choice xmlns:v="urn:schemas-microsoft-com:vml" Requires="v">
                <p:oleObj spid="_x0000_s7195" name="Worksheet" r:id="rId4" imgW="8562944" imgH="5562540" progId="Excel.Sheet.8">
                  <p:embed/>
                </p:oleObj>
              </mc:Choice>
              <mc:Fallback>
                <p:oleObj name="Worksheet" r:id="rId4" imgW="8562944" imgH="5562540" progId="Excel.Sheet.8">
                  <p:embed/>
                  <p:pic>
                    <p:nvPicPr>
                      <p:cNvPr id="2050" name="Object 4"/>
                      <p:cNvPicPr>
                        <a:picLocks noGrp="1" noChangeAspect="1" noChangeArrowheads="1"/>
                      </p:cNvPicPr>
                      <p:nvPr/>
                    </p:nvPicPr>
                    <p:blipFill>
                      <a:blip r:embed="rId5"/>
                      <a:srcRect/>
                      <a:stretch>
                        <a:fillRect/>
                      </a:stretch>
                    </p:blipFill>
                    <p:spPr bwMode="auto">
                      <a:xfrm>
                        <a:off x="1633538" y="345410"/>
                        <a:ext cx="9956800" cy="7204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402881"/>
            <a:ext cx="7019925" cy="735013"/>
          </a:xfrm>
        </p:spPr>
        <p:txBody>
          <a:bodyPr/>
          <a:lstStyle/>
          <a:p>
            <a:r>
              <a:rPr lang="en-GB" altLang="zh-CN" sz="4000"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8225847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195059"/>
            <a:ext cx="7019925" cy="735013"/>
          </a:xfrm>
        </p:spPr>
        <p:txBody>
          <a:bodyPr/>
          <a:lstStyle/>
          <a:p>
            <a:r>
              <a:rPr lang="en-GB" altLang="zh-CN" sz="4000"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nvPr>
        </p:nvGraphicFramePr>
        <p:xfrm>
          <a:off x="1770063" y="519113"/>
          <a:ext cx="8755062" cy="5427662"/>
        </p:xfrm>
        <a:graphic>
          <a:graphicData uri="http://schemas.openxmlformats.org/presentationml/2006/ole">
            <mc:AlternateContent xmlns:mc="http://schemas.openxmlformats.org/markup-compatibility/2006">
              <mc:Choice xmlns:v="urn:schemas-microsoft-com:vml" Requires="v">
                <p:oleObj spid="_x0000_s8219" name="Worksheet" r:id="rId4" imgW="7962979" imgH="5657850" progId="Excel.Sheet.8">
                  <p:embed/>
                </p:oleObj>
              </mc:Choice>
              <mc:Fallback>
                <p:oleObj name="Worksheet" r:id="rId4" imgW="7962979" imgH="5657850" progId="Excel.Sheet.8">
                  <p:embed/>
                  <p:pic>
                    <p:nvPicPr>
                      <p:cNvPr id="3074" name="Object 4"/>
                      <p:cNvPicPr>
                        <a:picLocks noGrp="1" noChangeAspect="1" noChangeArrowheads="1"/>
                      </p:cNvPicPr>
                      <p:nvPr/>
                    </p:nvPicPr>
                    <p:blipFill>
                      <a:blip r:embed="rId5"/>
                      <a:srcRect/>
                      <a:stretch>
                        <a:fillRect/>
                      </a:stretch>
                    </p:blipFill>
                    <p:spPr bwMode="auto">
                      <a:xfrm>
                        <a:off x="1770063" y="519113"/>
                        <a:ext cx="8755062" cy="54276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768515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44472</TotalTime>
  <Words>5188</Words>
  <Application>Microsoft Office PowerPoint</Application>
  <PresentationFormat>Widescreen</PresentationFormat>
  <Paragraphs>1140</Paragraphs>
  <Slides>49</Slides>
  <Notes>41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59" baseType="lpstr">
      <vt:lpstr>Batang</vt:lpstr>
      <vt:lpstr>Gulim</vt:lpstr>
      <vt:lpstr>SimSun</vt:lpstr>
      <vt:lpstr>SimSun</vt:lpstr>
      <vt:lpstr>Arial</vt:lpstr>
      <vt:lpstr>Calibri</vt:lpstr>
      <vt:lpstr>CG Times (WN)</vt:lpstr>
      <vt:lpstr>Times New Roman</vt:lpstr>
      <vt:lpstr>Office Theme</vt:lpstr>
      <vt:lpstr>Worksheet</vt:lpstr>
      <vt:lpstr>    SA5 Status Report to SA#79  Charging Management (CH) Operation, Administration, Maintenance &amp; Provisioning (OAM&amp;P)  </vt:lpstr>
      <vt:lpstr>SA5 leadership</vt:lpstr>
      <vt:lpstr>2018 meeting calendar</vt:lpstr>
      <vt:lpstr>Statistics at SA5 level</vt:lpstr>
      <vt:lpstr>PowerPoint Presentation</vt:lpstr>
      <vt:lpstr>Tdoc history </vt:lpstr>
      <vt:lpstr>CR/pCR history </vt:lpstr>
      <vt:lpstr>CR history</vt:lpstr>
      <vt:lpstr>WI history</vt:lpstr>
      <vt:lpstr>Summary of ongoing WIs/SIs (1/3)</vt:lpstr>
      <vt:lpstr>Summary of ongoing WIs/SIs (2/3)</vt:lpstr>
      <vt:lpstr>Summary of ongoing WIs/SIs (3/3)</vt:lpstr>
      <vt:lpstr>Incoming LSs (1/2)</vt:lpstr>
      <vt:lpstr>Incoming LSs (2/2)</vt:lpstr>
      <vt:lpstr>Outgoing LSs (1/1)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2019 meeting calendar</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Thomas Tovinger</cp:lastModifiedBy>
  <cp:revision>999</cp:revision>
  <dcterms:created xsi:type="dcterms:W3CDTF">2008-08-30T09:32:10Z</dcterms:created>
  <dcterms:modified xsi:type="dcterms:W3CDTF">2018-03-15T13:39:02Z</dcterms:modified>
</cp:coreProperties>
</file>