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4"/>
  </p:notesMasterIdLst>
  <p:handoutMasterIdLst>
    <p:handoutMasterId r:id="rId55"/>
  </p:handoutMasterIdLst>
  <p:sldIdLst>
    <p:sldId id="303" r:id="rId2"/>
    <p:sldId id="705" r:id="rId3"/>
    <p:sldId id="706" r:id="rId4"/>
    <p:sldId id="707" r:id="rId5"/>
    <p:sldId id="797" r:id="rId6"/>
    <p:sldId id="784" r:id="rId7"/>
    <p:sldId id="798" r:id="rId8"/>
    <p:sldId id="709" r:id="rId9"/>
    <p:sldId id="710" r:id="rId10"/>
    <p:sldId id="762" r:id="rId11"/>
    <p:sldId id="801" r:id="rId12"/>
    <p:sldId id="800" r:id="rId13"/>
    <p:sldId id="712" r:id="rId14"/>
    <p:sldId id="763" r:id="rId15"/>
    <p:sldId id="713" r:id="rId16"/>
    <p:sldId id="714" r:id="rId17"/>
    <p:sldId id="743" r:id="rId18"/>
    <p:sldId id="785" r:id="rId19"/>
    <p:sldId id="786" r:id="rId20"/>
    <p:sldId id="802" r:id="rId21"/>
    <p:sldId id="803" r:id="rId22"/>
    <p:sldId id="804" r:id="rId23"/>
    <p:sldId id="806" r:id="rId24"/>
    <p:sldId id="823" r:id="rId25"/>
    <p:sldId id="824" r:id="rId26"/>
    <p:sldId id="807" r:id="rId27"/>
    <p:sldId id="808" r:id="rId28"/>
    <p:sldId id="767" r:id="rId29"/>
    <p:sldId id="787" r:id="rId30"/>
    <p:sldId id="788" r:id="rId31"/>
    <p:sldId id="796" r:id="rId32"/>
    <p:sldId id="812" r:id="rId33"/>
    <p:sldId id="813" r:id="rId34"/>
    <p:sldId id="815" r:id="rId35"/>
    <p:sldId id="809" r:id="rId36"/>
    <p:sldId id="810" r:id="rId37"/>
    <p:sldId id="814" r:id="rId38"/>
    <p:sldId id="825" r:id="rId39"/>
    <p:sldId id="827" r:id="rId40"/>
    <p:sldId id="771" r:id="rId41"/>
    <p:sldId id="816" r:id="rId42"/>
    <p:sldId id="770" r:id="rId43"/>
    <p:sldId id="795" r:id="rId44"/>
    <p:sldId id="817" r:id="rId45"/>
    <p:sldId id="790" r:id="rId46"/>
    <p:sldId id="826" r:id="rId47"/>
    <p:sldId id="818" r:id="rId48"/>
    <p:sldId id="751" r:id="rId49"/>
    <p:sldId id="735" r:id="rId50"/>
    <p:sldId id="745" r:id="rId51"/>
    <p:sldId id="738" r:id="rId52"/>
    <p:sldId id="739" r:id="rId53"/>
  </p:sldIdLst>
  <p:sldSz cx="9144000" cy="6858000" type="screen4x3"/>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33CC33"/>
    <a:srgbClr val="008000"/>
    <a:srgbClr val="D0D8E8"/>
    <a:srgbClr val="006600"/>
    <a:srgbClr val="00CC66"/>
    <a:srgbClr val="00CC00"/>
    <a:srgbClr val="72AF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88" autoAdjust="0"/>
    <p:restoredTop sz="96370" autoAdjust="0"/>
  </p:normalViewPr>
  <p:slideViewPr>
    <p:cSldViewPr snapToGrid="0">
      <p:cViewPr varScale="1">
        <p:scale>
          <a:sx n="68" d="100"/>
          <a:sy n="68" d="100"/>
        </p:scale>
        <p:origin x="1650" y="60"/>
      </p:cViewPr>
      <p:guideLst>
        <p:guide orient="horz" pos="2160"/>
        <p:guide pos="288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file:///C:\Users\efregab\Documents\2018%20Ericsson\3GPP\SA%20meetings\SA%2379\Chairman\SA4%2397%20statistics_v03.xls"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w="25400">
          <a:noFill/>
        </a:ln>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r-FR"/>
        </a:p>
      </c:txPr>
    </c:title>
    <c:autoTitleDeleted val="0"/>
    <c:view3D>
      <c:rotX val="30"/>
      <c:rotY val="0"/>
      <c:rAngAx val="0"/>
      <c:perspective val="0"/>
    </c:view3D>
    <c:floor>
      <c:thickness val="0"/>
    </c:floor>
    <c:sideWall>
      <c:thickness val="0"/>
    </c:sideWall>
    <c:backWall>
      <c:thickness val="0"/>
    </c:backWall>
    <c:plotArea>
      <c:layout/>
      <c:pie3DChart>
        <c:varyColors val="1"/>
        <c:ser>
          <c:idx val="0"/>
          <c:order val="0"/>
          <c:tx>
            <c:strRef>
              <c:f>Sheet1!$CS$23</c:f>
              <c:strCache>
                <c:ptCount val="1"/>
                <c:pt idx="0">
                  <c:v>Number of Tdocs </c:v>
                </c:pt>
              </c:strCache>
            </c:strRef>
          </c:tx>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B481-430C-9997-20A3584EAEC0}"/>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B481-430C-9997-20A3584EAEC0}"/>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B481-430C-9997-20A3584EAEC0}"/>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B481-430C-9997-20A3584EAEC0}"/>
              </c:ext>
            </c:extLst>
          </c:dPt>
          <c:dPt>
            <c:idx val="4"/>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B481-430C-9997-20A3584EAEC0}"/>
              </c:ext>
            </c:extLst>
          </c:dPt>
          <c:cat>
            <c:strRef>
              <c:f>Sheet1!$CN$24:$CN$28</c:f>
              <c:strCache>
                <c:ptCount val="5"/>
                <c:pt idx="0">
                  <c:v>EVS SWG*</c:v>
                </c:pt>
                <c:pt idx="1">
                  <c:v>MBS SWG</c:v>
                </c:pt>
                <c:pt idx="2">
                  <c:v>SQ SWG</c:v>
                </c:pt>
                <c:pt idx="3">
                  <c:v>MTSI SWG***</c:v>
                </c:pt>
                <c:pt idx="4">
                  <c:v>Video SWG**</c:v>
                </c:pt>
              </c:strCache>
            </c:strRef>
          </c:cat>
          <c:val>
            <c:numRef>
              <c:f>Sheet1!$CS$24:$CS$28</c:f>
              <c:numCache>
                <c:formatCode>General</c:formatCode>
                <c:ptCount val="5"/>
                <c:pt idx="0">
                  <c:v>26</c:v>
                </c:pt>
                <c:pt idx="1">
                  <c:v>62</c:v>
                </c:pt>
                <c:pt idx="2">
                  <c:v>25</c:v>
                </c:pt>
                <c:pt idx="3">
                  <c:v>73</c:v>
                </c:pt>
                <c:pt idx="4">
                  <c:v>35</c:v>
                </c:pt>
              </c:numCache>
            </c:numRef>
          </c:val>
          <c:extLst>
            <c:ext xmlns:c16="http://schemas.microsoft.com/office/drawing/2014/chart" uri="{C3380CC4-5D6E-409C-BE32-E72D297353CC}">
              <c16:uniqueId val="{0000000A-B481-430C-9997-20A3584EAEC0}"/>
            </c:ext>
          </c:extLst>
        </c:ser>
        <c:dLbls>
          <c:showLegendKey val="0"/>
          <c:showVal val="0"/>
          <c:showCatName val="0"/>
          <c:showSerName val="0"/>
          <c:showPercent val="0"/>
          <c:showBubbleSize val="0"/>
          <c:showLeaderLines val="1"/>
        </c:dLbls>
      </c:pie3DChart>
      <c:spPr>
        <a:noFill/>
        <a:ln w="25400">
          <a:noFill/>
        </a:ln>
      </c:spPr>
    </c:plotArea>
    <c:legend>
      <c:legendPos val="b"/>
      <c:overlay val="0"/>
      <c:spPr>
        <a:noFill/>
        <a:ln w="25400">
          <a:noFill/>
        </a:ln>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fr-F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3/13/2018</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3/13/2018</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48</a:t>
            </a:fld>
            <a:endParaRPr lang="en-GB"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323850" y="73025"/>
            <a:ext cx="5810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#79</a:t>
            </a:r>
          </a:p>
          <a:p>
            <a:pPr eaLnBrk="1" hangingPunct="1">
              <a:defRPr/>
            </a:pPr>
            <a:r>
              <a:rPr lang="it-IT" altLang="en-US" sz="1200" b="1" dirty="0">
                <a:latin typeface="Arial "/>
              </a:rPr>
              <a:t>Chennai, India, 21-23 March 2018 </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5821363" y="177800"/>
            <a:ext cx="1463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SP-180021</a:t>
            </a:r>
            <a:endParaRPr lang="en-GB" altLang="en-US" sz="1200" dirty="0">
              <a:highlight>
                <a:srgbClr val="FFFF00"/>
              </a:highligh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538163" y="6394450"/>
            <a:ext cx="4325937" cy="311150"/>
          </a:xfrm>
          <a:prstGeom prst="rect">
            <a:avLst/>
          </a:prstGeom>
          <a:noFill/>
        </p:spPr>
        <p:txBody>
          <a:bodyPr anchor="ctr">
            <a:normAutofit/>
          </a:bodyPr>
          <a:lstStyle/>
          <a:p>
            <a:pPr>
              <a:defRPr/>
            </a:pPr>
            <a:r>
              <a:rPr lang="en-GB" spc="300" dirty="0"/>
              <a:t>3GPP TSG SA#79, 21-23 March 2018 </a:t>
            </a:r>
            <a:endParaRPr lang="en-GB"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b="1" smtClean="0"/>
              <a:pPr algn="ctr">
                <a:defRPr/>
              </a:pPr>
              <a:t>‹#›</a:t>
            </a:fld>
            <a:endParaRPr lang="en-GB" altLang="en-US" b="1" dirty="0"/>
          </a:p>
          <a:p>
            <a:pPr>
              <a:defRPr/>
            </a:pPr>
            <a:endParaRPr lang="en-GB" altLang="en-US"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7439025" y="6462713"/>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2018</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8/Docs/SP-170824.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file:///C:\Users\efregab\Documents\2017%20Ericsson\3GPP\SA%20meetings\SA#76\TSGS_76\Docs\SP-170333.zip" TargetMode="External"/><Relationship Id="rId2" Type="http://schemas.openxmlformats.org/officeDocument/2006/relationships/hyperlink" Target="http://www.3gpp.org/ftp/tsg_sa/TSG_SA/TSGS_79/Docs/SP-180037.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8/Docs/SP-170827.zi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796.zip"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09.zip"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2.zip"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8/Docs/SP-170835.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8/Docs/SP-170836.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1.zi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efregab\Documents\2017%20Ericsson\3GPP\SA%20meetings\SA#76\TSGS_76\Docs\SP-170334.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efregab\Documents\2017%20Ericsson\3GPP\SA%20meetings\SA#76\TSGS_76\Docs\SP-170592.zip"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efregab\Documents\2017%20Ericsson\3GPP\SA%20meetings\SA#76\TSGS_76\Docs\SP-170576.zip"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8.zip"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3.zip"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5.zip"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810.zip"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4.zip"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8/Docs/SP-170837.zip"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efregab\Documents\2017%20Ericsson\3GPP\SA%20meetings\SA#76\TSGS_76\Docs\SP-170336.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hyperlink" Target="http://www.3gpp.org/ftp/tsg_sa/TSG_SA/TSGS_79/Docs/SP-180037.zip"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658813" y="1671638"/>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SA#79</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1371600" y="4406900"/>
            <a:ext cx="6400800" cy="1752600"/>
          </a:xfrm>
        </p:spPr>
        <p:txBody>
          <a:bodyPr/>
          <a:lstStyle/>
          <a:p>
            <a:pPr>
              <a:lnSpc>
                <a:spcPct val="80000"/>
              </a:lnSpc>
            </a:pPr>
            <a:br>
              <a:rPr lang="en-US" altLang="en-US" sz="2000"/>
            </a:br>
            <a:r>
              <a:rPr lang="en-US" altLang="en-US">
                <a:latin typeface="Arial" panose="020B0604020202020204" pitchFamily="34" charset="0"/>
              </a:rPr>
              <a:t>Frédéric Gabin</a:t>
            </a:r>
          </a:p>
          <a:p>
            <a:pPr>
              <a:lnSpc>
                <a:spcPct val="80000"/>
              </a:lnSpc>
            </a:pPr>
            <a:endParaRPr lang="en-US" altLang="en-US" sz="1200">
              <a:latin typeface="Arial" panose="020B0604020202020204" pitchFamily="34" charset="0"/>
            </a:endParaRPr>
          </a:p>
          <a:p>
            <a:pPr>
              <a:lnSpc>
                <a:spcPct val="80000"/>
              </a:lnSpc>
            </a:pPr>
            <a:r>
              <a:rPr lang="en-US" altLang="en-US" sz="2000">
                <a:latin typeface="Arial" panose="020B0604020202020204" pitchFamily="34" charset="0"/>
              </a:rPr>
              <a:t>SA4 Chairman, Ericsson LM</a:t>
            </a:r>
          </a:p>
          <a:p>
            <a:pPr>
              <a:lnSpc>
                <a:spcPct val="80000"/>
              </a:lnSpc>
            </a:pPr>
            <a:endParaRPr lang="en-GB" altLang="en-US" sz="2000">
              <a:latin typeface="Arial" panose="020B0604020202020204" pitchFamily="34" charset="0"/>
            </a:endParaRP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1338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7.4)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Rel-15</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Rel-15 Work Items</a:t>
            </a:r>
          </a:p>
          <a:p>
            <a:pPr marL="800100" lvl="1" indent="-342900" eaLnBrk="1" hangingPunct="1">
              <a:lnSpc>
                <a:spcPct val="90000"/>
              </a:lnSpc>
              <a:buFont typeface="Calibri" panose="020F0502020204030204" pitchFamily="34" charset="0"/>
              <a:buAutoNum type="arabicPeriod"/>
            </a:pPr>
            <a:r>
              <a:rPr lang="en-US" altLang="en-US" sz="1600" dirty="0">
                <a:solidFill>
                  <a:schemeClr val="bg1">
                    <a:lumMod val="50000"/>
                  </a:schemeClr>
                </a:solidFill>
              </a:rPr>
              <a:t>Server and Network Assisted DASH for 3GPP Multimedia Services (SAND)</a:t>
            </a:r>
            <a:r>
              <a:rPr lang="en-GB" altLang="en-US" sz="1600" dirty="0">
                <a:solidFill>
                  <a:schemeClr val="bg1">
                    <a:lumMod val="50000"/>
                  </a:schemeClr>
                </a:solidFill>
              </a:rPr>
              <a:t> – completed at SA#77</a:t>
            </a:r>
          </a:p>
          <a:p>
            <a:pPr marL="800100" lvl="1" indent="-342900" eaLnBrk="1" hangingPunct="1">
              <a:lnSpc>
                <a:spcPct val="90000"/>
              </a:lnSpc>
              <a:buFont typeface="Calibri" panose="020F0502020204030204" pitchFamily="34" charset="0"/>
              <a:buAutoNum type="arabicPeriod"/>
            </a:pPr>
            <a:r>
              <a:rPr lang="en-US" altLang="en-US" sz="1600" dirty="0"/>
              <a:t>Framework for Live Uplink Streaming (FLUS)</a:t>
            </a:r>
          </a:p>
          <a:p>
            <a:pPr marL="800100" lvl="1" indent="-342900" eaLnBrk="1" hangingPunct="1">
              <a:lnSpc>
                <a:spcPct val="90000"/>
              </a:lnSpc>
              <a:buFont typeface="Calibri" panose="020F0502020204030204" pitchFamily="34" charset="0"/>
              <a:buAutoNum type="arabicPeriod"/>
            </a:pPr>
            <a:r>
              <a:rPr lang="en-US" altLang="en-US" sz="1600" dirty="0"/>
              <a:t>Enhanced </a:t>
            </a:r>
            <a:r>
              <a:rPr lang="en-US" altLang="en-US" sz="1600" dirty="0" err="1"/>
              <a:t>QoE</a:t>
            </a:r>
            <a:r>
              <a:rPr lang="en-US" altLang="en-US" sz="1600" dirty="0"/>
              <a:t> Reporting for MTSI (</a:t>
            </a:r>
            <a:r>
              <a:rPr lang="en-US" altLang="en-US" sz="1600" dirty="0" err="1"/>
              <a:t>EQoE_MTSI</a:t>
            </a:r>
            <a:r>
              <a:rPr lang="en-US" altLang="en-US" sz="1600" dirty="0"/>
              <a:t>)</a:t>
            </a:r>
          </a:p>
          <a:p>
            <a:pPr marL="800100" lvl="1" indent="-342900" eaLnBrk="1" hangingPunct="1">
              <a:lnSpc>
                <a:spcPct val="90000"/>
              </a:lnSpc>
              <a:buFont typeface="Calibri" panose="020F0502020204030204" pitchFamily="34" charset="0"/>
              <a:buAutoNum type="arabicPeriod"/>
            </a:pPr>
            <a:r>
              <a:rPr lang="en-US" altLang="en-US" sz="1600" dirty="0"/>
              <a:t>SAND for MBMS (SAND4M)</a:t>
            </a:r>
          </a:p>
          <a:p>
            <a:pPr marL="800100" lvl="1" indent="-342900" eaLnBrk="1" hangingPunct="1">
              <a:lnSpc>
                <a:spcPct val="90000"/>
              </a:lnSpc>
              <a:buFont typeface="Calibri" panose="020F0502020204030204" pitchFamily="34" charset="0"/>
              <a:buAutoNum type="arabicPeriod"/>
            </a:pPr>
            <a:r>
              <a:rPr lang="en-US" altLang="en-US" sz="1600" dirty="0"/>
              <a:t>Service Interactivity (</a:t>
            </a:r>
            <a:r>
              <a:rPr lang="en-US" altLang="en-US" sz="1600" dirty="0" err="1"/>
              <a:t>SerInter</a:t>
            </a:r>
            <a:r>
              <a:rPr lang="en-US" altLang="en-US" sz="1600" dirty="0"/>
              <a:t>)</a:t>
            </a:r>
          </a:p>
          <a:p>
            <a:pPr marL="800100" lvl="1" indent="-342900" eaLnBrk="1" hangingPunct="1">
              <a:lnSpc>
                <a:spcPct val="90000"/>
              </a:lnSpc>
              <a:buFont typeface="Calibri" panose="020F0502020204030204" pitchFamily="34" charset="0"/>
              <a:buAutoNum type="arabicPeriod"/>
            </a:pPr>
            <a:r>
              <a:rPr lang="en-US" altLang="en-US" sz="1600" dirty="0"/>
              <a:t>Test Methodologies for the Evaluation of Perceived Listening Quality in Immersive Audio Systems (</a:t>
            </a:r>
            <a:r>
              <a:rPr lang="en-US" altLang="en-US" sz="1600" dirty="0" err="1"/>
              <a:t>LiQuImAS</a:t>
            </a:r>
            <a:r>
              <a:rPr lang="en-US" altLang="en-US" sz="1600" dirty="0"/>
              <a:t>)</a:t>
            </a:r>
          </a:p>
          <a:p>
            <a:pPr marL="800100" lvl="1" indent="-342900" eaLnBrk="1" hangingPunct="1">
              <a:lnSpc>
                <a:spcPct val="90000"/>
              </a:lnSpc>
              <a:buFont typeface="Calibri" panose="020F0502020204030204" pitchFamily="34" charset="0"/>
              <a:buAutoNum type="arabicPeriod"/>
            </a:pPr>
            <a:r>
              <a:rPr lang="en-US" altLang="en-US" sz="1600" dirty="0"/>
              <a:t>Addition of HDR to TV Video Profiles (HDR) </a:t>
            </a:r>
            <a:r>
              <a:rPr lang="en-US" altLang="en-US" sz="1600" dirty="0">
                <a:solidFill>
                  <a:srgbClr val="00B050"/>
                </a:solidFill>
              </a:rPr>
              <a:t>– completed at SA#78</a:t>
            </a:r>
          </a:p>
          <a:p>
            <a:pPr marL="800100" lvl="1" indent="-342900" eaLnBrk="1" hangingPunct="1">
              <a:lnSpc>
                <a:spcPct val="90000"/>
              </a:lnSpc>
              <a:buFont typeface="Calibri" panose="020F0502020204030204" pitchFamily="34" charset="0"/>
              <a:buAutoNum type="arabicPeriod"/>
            </a:pPr>
            <a:r>
              <a:rPr lang="en-US" altLang="en-US" sz="1600" dirty="0"/>
              <a:t>Virtual Reality Profiles for Streaming Media (</a:t>
            </a:r>
            <a:r>
              <a:rPr lang="en-US" altLang="en-US" sz="1600" dirty="0" err="1"/>
              <a:t>VRStream</a:t>
            </a:r>
            <a:r>
              <a:rPr lang="en-US" altLang="en-US" sz="1600" dirty="0"/>
              <a:t>)</a:t>
            </a:r>
          </a:p>
          <a:p>
            <a:pPr marL="800100" lvl="1" indent="-342900" eaLnBrk="1" hangingPunct="1">
              <a:lnSpc>
                <a:spcPct val="90000"/>
              </a:lnSpc>
              <a:buFont typeface="Calibri" panose="020F0502020204030204" pitchFamily="34" charset="0"/>
              <a:buAutoNum type="arabicPeriod"/>
            </a:pPr>
            <a:r>
              <a:rPr lang="en-US" sz="1600" dirty="0"/>
              <a:t>Receive acoustic output test in the presence of background noise (RAOT)</a:t>
            </a:r>
          </a:p>
          <a:p>
            <a:pPr marL="800100" lvl="1" indent="-342900" eaLnBrk="1" hangingPunct="1">
              <a:lnSpc>
                <a:spcPct val="90000"/>
              </a:lnSpc>
              <a:buFont typeface="Calibri" panose="020F0502020204030204" pitchFamily="34" charset="0"/>
              <a:buAutoNum type="arabicPeriod"/>
            </a:pPr>
            <a:r>
              <a:rPr lang="en-US" altLang="en-US" sz="1600" dirty="0"/>
              <a:t>Speech quality in the presence of ambient noise for super-wideband and fullband modes (SPAN) </a:t>
            </a:r>
          </a:p>
          <a:p>
            <a:pPr marL="800100" lvl="1" indent="-342900" eaLnBrk="1" hangingPunct="1">
              <a:lnSpc>
                <a:spcPct val="90000"/>
              </a:lnSpc>
              <a:buFont typeface="Calibri" panose="020F0502020204030204" pitchFamily="34" charset="0"/>
              <a:buAutoNum type="arabicPeriod"/>
            </a:pPr>
            <a:endParaRPr lang="en-US" altLang="en-US" sz="1200" dirty="0"/>
          </a:p>
          <a:p>
            <a:pPr marL="800100" lvl="1" indent="-342900" eaLnBrk="1" hangingPunct="1">
              <a:lnSpc>
                <a:spcPct val="90000"/>
              </a:lnSpc>
              <a:buFont typeface="Calibri" panose="020F0502020204030204" pitchFamily="34" charset="0"/>
              <a:buAutoNum type="arabicPeriod"/>
            </a:pPr>
            <a:endParaRPr lang="en-US" altLang="en-US" sz="1600" dirty="0"/>
          </a:p>
          <a:p>
            <a:pPr>
              <a:lnSpc>
                <a:spcPct val="90000"/>
              </a:lnSpc>
              <a:spcBef>
                <a:spcPts val="1800"/>
              </a:spcBef>
            </a:pPr>
            <a:endParaRPr lang="en-US" altLang="en-US" sz="1600" dirty="0"/>
          </a:p>
          <a:p>
            <a:pPr marL="800100" lvl="1" indent="-342900" eaLnBrk="1" hangingPunct="1">
              <a:lnSpc>
                <a:spcPct val="90000"/>
              </a:lnSpc>
              <a:buFont typeface="Calibri" panose="020F0502020204030204" pitchFamily="34" charset="0"/>
              <a:buAutoNum type="arabicPeriod"/>
            </a:pPr>
            <a:endParaRPr lang="en-US" altLang="en-US" sz="1600"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Study Items for Rel-15</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Rel-15 Study Items </a:t>
            </a:r>
          </a:p>
          <a:p>
            <a:pPr marL="800100" lvl="1" indent="-342900" eaLnBrk="1" hangingPunct="1">
              <a:lnSpc>
                <a:spcPct val="90000"/>
              </a:lnSpc>
              <a:buFont typeface="Calibri" panose="020F0502020204030204" pitchFamily="34" charset="0"/>
              <a:buAutoNum type="arabicPeriod"/>
            </a:pPr>
            <a:r>
              <a:rPr lang="en-US" altLang="en-US" sz="1600" dirty="0"/>
              <a:t>Study on Enhanced Acoustic Test Specifications (FS_SEATS) </a:t>
            </a:r>
            <a:r>
              <a:rPr lang="en-GB" altLang="en-US" sz="1600" dirty="0">
                <a:solidFill>
                  <a:srgbClr val="00B050"/>
                </a:solidFill>
              </a:rPr>
              <a:t>– completed at SA#78</a:t>
            </a:r>
          </a:p>
          <a:p>
            <a:pPr marL="800100" lvl="1" indent="-342900" eaLnBrk="1" hangingPunct="1">
              <a:lnSpc>
                <a:spcPct val="90000"/>
              </a:lnSpc>
              <a:buFont typeface="Calibri" panose="020F0502020204030204" pitchFamily="34" charset="0"/>
              <a:buAutoNum type="arabicPeriod"/>
            </a:pPr>
            <a:r>
              <a:rPr lang="en-US" altLang="en-US" sz="1600" dirty="0">
                <a:solidFill>
                  <a:schemeClr val="bg1">
                    <a:lumMod val="50000"/>
                  </a:schemeClr>
                </a:solidFill>
              </a:rPr>
              <a:t>Study on UE characteristics and performance for Video Telephony (</a:t>
            </a:r>
            <a:r>
              <a:rPr lang="en-US" altLang="en-US" sz="1600" dirty="0" err="1">
                <a:solidFill>
                  <a:schemeClr val="bg1">
                    <a:lumMod val="50000"/>
                  </a:schemeClr>
                </a:solidFill>
              </a:rPr>
              <a:t>FS_UE_VTPerf</a:t>
            </a:r>
            <a:r>
              <a:rPr lang="en-US" altLang="en-US" sz="1600" dirty="0">
                <a:solidFill>
                  <a:schemeClr val="bg1">
                    <a:lumMod val="50000"/>
                  </a:schemeClr>
                </a:solidFill>
              </a:rPr>
              <a:t>) - stopped at SA#76</a:t>
            </a:r>
          </a:p>
          <a:p>
            <a:pPr marL="800100" lvl="1" indent="-342900" eaLnBrk="1" hangingPunct="1">
              <a:lnSpc>
                <a:spcPct val="90000"/>
              </a:lnSpc>
              <a:buFont typeface="Calibri" panose="020F0502020204030204" pitchFamily="34" charset="0"/>
              <a:buAutoNum type="arabicPeriod"/>
            </a:pPr>
            <a:r>
              <a:rPr lang="en-GB" altLang="en-US" sz="1600" dirty="0">
                <a:solidFill>
                  <a:schemeClr val="bg1">
                    <a:lumMod val="50000"/>
                  </a:schemeClr>
                </a:solidFill>
              </a:rPr>
              <a:t>Study on Virtual Reality (FS_VR) – completed at SA#77</a:t>
            </a:r>
          </a:p>
          <a:p>
            <a:pPr marL="800100" lvl="1" indent="-342900" eaLnBrk="1" hangingPunct="1">
              <a:lnSpc>
                <a:spcPct val="90000"/>
              </a:lnSpc>
              <a:buFont typeface="Calibri" panose="020F0502020204030204" pitchFamily="34" charset="0"/>
              <a:buAutoNum type="arabicPeriod"/>
            </a:pPr>
            <a:r>
              <a:rPr lang="en-GB" altLang="en-US" sz="1600" dirty="0">
                <a:solidFill>
                  <a:schemeClr val="bg1">
                    <a:lumMod val="50000"/>
                  </a:schemeClr>
                </a:solidFill>
              </a:rPr>
              <a:t>Study on User Services Enhancements in 3GPP for TV Services (FS_USE_3GPP_4_TV) – completed at SA#77</a:t>
            </a:r>
          </a:p>
          <a:p>
            <a:pPr marL="800100" lvl="1" indent="-342900" eaLnBrk="1" hangingPunct="1">
              <a:lnSpc>
                <a:spcPct val="90000"/>
              </a:lnSpc>
              <a:buFont typeface="Calibri" panose="020F0502020204030204" pitchFamily="34" charset="0"/>
              <a:buAutoNum type="arabicPeriod"/>
            </a:pPr>
            <a:r>
              <a:rPr lang="en-GB" altLang="en-US" sz="1600" dirty="0"/>
              <a:t>Study on 5G enhanced Mobile Broadband Media Distribution (FS_5GMedia_Distribution)</a:t>
            </a:r>
          </a:p>
          <a:p>
            <a:pPr marL="800100" lvl="1" indent="-342900" eaLnBrk="1" hangingPunct="1">
              <a:lnSpc>
                <a:spcPct val="90000"/>
              </a:lnSpc>
              <a:buFont typeface="Calibri" panose="020F0502020204030204" pitchFamily="34" charset="0"/>
              <a:buAutoNum type="arabicPeriod"/>
            </a:pPr>
            <a:r>
              <a:rPr lang="en-GB" altLang="en-US" sz="1600" dirty="0"/>
              <a:t>Study on MBMS User Services for IoT (</a:t>
            </a:r>
            <a:r>
              <a:rPr lang="en-GB" altLang="en-US" sz="1600" dirty="0" err="1"/>
              <a:t>FS_MBMS_IoT</a:t>
            </a:r>
            <a:r>
              <a:rPr lang="en-GB" altLang="en-US" sz="1600" dirty="0"/>
              <a:t>)</a:t>
            </a:r>
          </a:p>
          <a:p>
            <a:pPr marL="800100" lvl="1" indent="-342900" eaLnBrk="1" hangingPunct="1">
              <a:lnSpc>
                <a:spcPct val="90000"/>
              </a:lnSpc>
              <a:buFont typeface="Calibri" panose="020F0502020204030204" pitchFamily="34" charset="0"/>
              <a:buAutoNum type="arabicPeriod"/>
            </a:pPr>
            <a:r>
              <a:rPr lang="en-US" altLang="en-US" sz="1600" dirty="0"/>
              <a:t>Study on FEC for MC Services (FS_FEC_MCS)</a:t>
            </a:r>
          </a:p>
          <a:p>
            <a:pPr marL="800100" lvl="1" indent="-342900" eaLnBrk="1" hangingPunct="1">
              <a:lnSpc>
                <a:spcPct val="90000"/>
              </a:lnSpc>
              <a:buFont typeface="Calibri" panose="020F0502020204030204" pitchFamily="34" charset="0"/>
              <a:buAutoNum type="arabicPeriod"/>
            </a:pPr>
            <a:r>
              <a:rPr lang="en-US" altLang="en-US" sz="1600" dirty="0"/>
              <a:t>3GPP codecs for VR audio (FS_CODVRA) </a:t>
            </a:r>
            <a:r>
              <a:rPr lang="en-GB" altLang="en-US" sz="1600" dirty="0">
                <a:solidFill>
                  <a:srgbClr val="00B050"/>
                </a:solidFill>
              </a:rPr>
              <a:t>– completed at SA#78</a:t>
            </a:r>
          </a:p>
          <a:p>
            <a:pPr marL="800100" lvl="1" indent="-342900" eaLnBrk="1" hangingPunct="1">
              <a:lnSpc>
                <a:spcPct val="90000"/>
              </a:lnSpc>
              <a:buFont typeface="Calibri" panose="020F0502020204030204" pitchFamily="34" charset="0"/>
              <a:buAutoNum type="arabicPeriod"/>
            </a:pPr>
            <a:r>
              <a:rPr lang="en-US" altLang="en-US" sz="1600" dirty="0"/>
              <a:t>EVS Float Conformance Non Bit-Exact (FS_EVS_FCNBE)</a:t>
            </a:r>
          </a:p>
          <a:p>
            <a:pPr marL="800100" lvl="1" indent="-342900" eaLnBrk="1" hangingPunct="1">
              <a:lnSpc>
                <a:spcPct val="90000"/>
              </a:lnSpc>
              <a:buFont typeface="Calibri" panose="020F0502020204030204" pitchFamily="34" charset="0"/>
              <a:buAutoNum type="arabicPeriod"/>
            </a:pPr>
            <a:r>
              <a:rPr lang="en-US" altLang="en-US" sz="1600" dirty="0"/>
              <a:t>Update to fixed-point basic operators (FS_BASOP)</a:t>
            </a:r>
          </a:p>
          <a:p>
            <a:pPr marL="800100" lvl="1" indent="-342900" eaLnBrk="1" hangingPunct="1">
              <a:lnSpc>
                <a:spcPct val="90000"/>
              </a:lnSpc>
              <a:buFont typeface="Calibri" panose="020F0502020204030204" pitchFamily="34" charset="0"/>
              <a:buAutoNum type="arabicPeriod"/>
            </a:pPr>
            <a:r>
              <a:rPr lang="en-US" altLang="en-US" sz="1600" dirty="0"/>
              <a:t>enhanced VoLTE performance (</a:t>
            </a:r>
            <a:r>
              <a:rPr lang="en-US" altLang="en-US" sz="1600" dirty="0" err="1"/>
              <a:t>FS_eVoLP</a:t>
            </a:r>
            <a:r>
              <a:rPr lang="en-US" altLang="en-US" sz="1600" dirty="0"/>
              <a:t>)</a:t>
            </a:r>
          </a:p>
          <a:p>
            <a:pPr marL="800100" lvl="1" indent="-342900" eaLnBrk="1" hangingPunct="1">
              <a:lnSpc>
                <a:spcPct val="90000"/>
              </a:lnSpc>
              <a:buFont typeface="Calibri" panose="020F0502020204030204" pitchFamily="34" charset="0"/>
              <a:buAutoNum type="arabicPeriod"/>
            </a:pPr>
            <a:endParaRPr lang="en-US" altLang="en-US" sz="1600" dirty="0"/>
          </a:p>
        </p:txBody>
      </p:sp>
    </p:spTree>
    <p:extLst>
      <p:ext uri="{BB962C8B-B14F-4D97-AF65-F5344CB8AC3E}">
        <p14:creationId xmlns:p14="http://schemas.microsoft.com/office/powerpoint/2010/main" val="3346707028"/>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and Study Items for Rel-16</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Rel-16 Work Items</a:t>
            </a:r>
          </a:p>
          <a:p>
            <a:pPr marL="800100" lvl="1" indent="-342900" eaLnBrk="1" hangingPunct="1">
              <a:lnSpc>
                <a:spcPct val="90000"/>
              </a:lnSpc>
              <a:buFont typeface="Calibri" panose="020F0502020204030204" pitchFamily="34" charset="0"/>
              <a:buAutoNum type="arabicPeriod"/>
            </a:pPr>
            <a:r>
              <a:rPr lang="en-US" altLang="en-US" sz="1600" dirty="0"/>
              <a:t>EVS Codec Extension for Immersive Voice and Audio Services (</a:t>
            </a:r>
            <a:r>
              <a:rPr lang="en-US" altLang="en-US" sz="1600" dirty="0" err="1"/>
              <a:t>IVAS_Codec</a:t>
            </a:r>
            <a:r>
              <a:rPr lang="en-US" altLang="en-US" sz="1600" dirty="0"/>
              <a:t>)</a:t>
            </a:r>
          </a:p>
          <a:p>
            <a:pPr>
              <a:lnSpc>
                <a:spcPct val="90000"/>
              </a:lnSpc>
              <a:spcBef>
                <a:spcPts val="1800"/>
              </a:spcBef>
            </a:pPr>
            <a:r>
              <a:rPr lang="fi-FI" altLang="en-US" dirty="0"/>
              <a:t>Rel-16 Study Items </a:t>
            </a:r>
          </a:p>
          <a:p>
            <a:pPr marL="800100" lvl="1" indent="-342900" eaLnBrk="1" hangingPunct="1">
              <a:lnSpc>
                <a:spcPct val="90000"/>
              </a:lnSpc>
              <a:buFont typeface="Calibri" panose="020F0502020204030204" pitchFamily="34" charset="0"/>
              <a:buAutoNum type="arabicPeriod"/>
            </a:pPr>
            <a:r>
              <a:rPr lang="en-US" altLang="en-US" sz="1600" dirty="0"/>
              <a:t>V2X Media Handling and Interaction (FS_mV2X)</a:t>
            </a:r>
          </a:p>
          <a:p>
            <a:pPr marL="800100" lvl="1" indent="-342900" eaLnBrk="1" hangingPunct="1">
              <a:lnSpc>
                <a:spcPct val="90000"/>
              </a:lnSpc>
              <a:buFont typeface="Calibri" panose="020F0502020204030204" pitchFamily="34" charset="0"/>
              <a:buAutoNum type="arabicPeriod"/>
            </a:pPr>
            <a:r>
              <a:rPr lang="en-US" altLang="en-US" sz="1600" dirty="0" err="1"/>
              <a:t>QoE</a:t>
            </a:r>
            <a:r>
              <a:rPr lang="en-US" altLang="en-US" sz="1600" dirty="0"/>
              <a:t> metrics for VR (</a:t>
            </a:r>
            <a:r>
              <a:rPr lang="en-US" altLang="en-US" sz="1600" dirty="0" err="1"/>
              <a:t>FS_QoE_VR</a:t>
            </a:r>
            <a:r>
              <a:rPr lang="en-US" altLang="en-US" sz="1600" dirty="0"/>
              <a:t>)</a:t>
            </a:r>
          </a:p>
          <a:p>
            <a:pPr marL="800100" lvl="1" indent="-342900" eaLnBrk="1" hangingPunct="1">
              <a:lnSpc>
                <a:spcPct val="90000"/>
              </a:lnSpc>
              <a:buFont typeface="Calibri" panose="020F0502020204030204" pitchFamily="34" charset="0"/>
              <a:buAutoNum type="arabicPeriod"/>
            </a:pPr>
            <a:r>
              <a:rPr lang="en-US" sz="1600" dirty="0"/>
              <a:t>Media Handling Aspects of RAN Delay Budget Reporting in MTSI (FS_E2E_DELAY)</a:t>
            </a:r>
          </a:p>
          <a:p>
            <a:pPr marL="800100" lvl="1" indent="-342900" eaLnBrk="1" hangingPunct="1">
              <a:lnSpc>
                <a:spcPct val="90000"/>
              </a:lnSpc>
              <a:buFont typeface="Calibri" panose="020F0502020204030204" pitchFamily="34" charset="0"/>
              <a:buAutoNum type="arabicPeriod"/>
            </a:pPr>
            <a:r>
              <a:rPr lang="en-US" altLang="en-US" sz="1600" dirty="0"/>
              <a:t>Study on Media Handling Aspects of Conversational Services in 5G Systems (FS_5G_MEDIA_MTSI)</a:t>
            </a:r>
          </a:p>
          <a:p>
            <a:pPr marL="800100" lvl="1" indent="-342900" eaLnBrk="1" hangingPunct="1">
              <a:lnSpc>
                <a:spcPct val="90000"/>
              </a:lnSpc>
              <a:buFont typeface="Calibri" panose="020F0502020204030204" pitchFamily="34" charset="0"/>
              <a:buAutoNum type="arabicPeriod"/>
            </a:pPr>
            <a:endParaRPr lang="en-US" altLang="en-US" sz="1600" dirty="0"/>
          </a:p>
          <a:p>
            <a:pPr marL="800100" lvl="1" indent="-342900" eaLnBrk="1" hangingPunct="1">
              <a:lnSpc>
                <a:spcPct val="90000"/>
              </a:lnSpc>
              <a:buFont typeface="Calibri" panose="020F0502020204030204" pitchFamily="34" charset="0"/>
              <a:buAutoNum type="arabicPeriod"/>
            </a:pPr>
            <a:endParaRPr lang="en-US" altLang="en-US" sz="1600" dirty="0"/>
          </a:p>
          <a:p>
            <a:pPr marL="800100" lvl="1" indent="-342900" eaLnBrk="1" hangingPunct="1">
              <a:lnSpc>
                <a:spcPct val="90000"/>
              </a:lnSpc>
              <a:buFont typeface="Calibri" panose="020F0502020204030204" pitchFamily="34" charset="0"/>
              <a:buAutoNum type="arabicPeriod"/>
            </a:pPr>
            <a:endParaRPr lang="en-US" altLang="en-US" sz="1600" dirty="0"/>
          </a:p>
          <a:p>
            <a:pPr marL="800100" lvl="1" indent="-342900" eaLnBrk="1" hangingPunct="1">
              <a:lnSpc>
                <a:spcPct val="90000"/>
              </a:lnSpc>
              <a:buFont typeface="Calibri" panose="020F0502020204030204" pitchFamily="34" charset="0"/>
              <a:buAutoNum type="arabicPeriod"/>
            </a:pPr>
            <a:endParaRPr lang="en-US" altLang="en-US" sz="1600" dirty="0"/>
          </a:p>
          <a:p>
            <a:pPr marL="800100" lvl="1" indent="-342900" eaLnBrk="1" hangingPunct="1">
              <a:lnSpc>
                <a:spcPct val="90000"/>
              </a:lnSpc>
              <a:buFont typeface="Calibri" panose="020F0502020204030204" pitchFamily="34" charset="0"/>
              <a:buAutoNum type="arabicPeriod"/>
            </a:pPr>
            <a:endParaRPr lang="en-US" altLang="en-US" sz="1600" dirty="0"/>
          </a:p>
        </p:txBody>
      </p:sp>
    </p:spTree>
    <p:extLst>
      <p:ext uri="{BB962C8B-B14F-4D97-AF65-F5344CB8AC3E}">
        <p14:creationId xmlns:p14="http://schemas.microsoft.com/office/powerpoint/2010/main" val="168592682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7FEF730E-8D25-47A8-A298-12D4117B534B}"/>
              </a:ext>
            </a:extLst>
          </p:cNvPr>
          <p:cNvSpPr>
            <a:spLocks noGrp="1"/>
          </p:cNvSpPr>
          <p:nvPr>
            <p:ph type="title"/>
          </p:nvPr>
        </p:nvSpPr>
        <p:spPr/>
        <p:txBody>
          <a:bodyPr/>
          <a:lstStyle/>
          <a:p>
            <a:r>
              <a:rPr lang="en-US" altLang="en-US"/>
              <a:t>SWGs and ongoing Work Items</a:t>
            </a:r>
          </a:p>
        </p:txBody>
      </p:sp>
      <p:graphicFrame>
        <p:nvGraphicFramePr>
          <p:cNvPr id="5" name="Content Placeholder 1">
            <a:extLst>
              <a:ext uri="{FF2B5EF4-FFF2-40B4-BE49-F238E27FC236}">
                <a16:creationId xmlns:a16="http://schemas.microsoft.com/office/drawing/2014/main" id="{E972058B-5DDB-47E2-A7C2-E8647FD7C6AB}"/>
              </a:ext>
            </a:extLst>
          </p:cNvPr>
          <p:cNvGraphicFramePr>
            <a:graphicFrameLocks noGrp="1"/>
          </p:cNvGraphicFramePr>
          <p:nvPr>
            <p:ph idx="1"/>
            <p:extLst>
              <p:ext uri="{D42A27DB-BD31-4B8C-83A1-F6EECF244321}">
                <p14:modId xmlns:p14="http://schemas.microsoft.com/office/powerpoint/2010/main" val="406116238"/>
              </p:ext>
            </p:extLst>
          </p:nvPr>
        </p:nvGraphicFramePr>
        <p:xfrm>
          <a:off x="561975" y="1719263"/>
          <a:ext cx="7974013" cy="4363054"/>
        </p:xfrm>
        <a:graphic>
          <a:graphicData uri="http://schemas.openxmlformats.org/drawingml/2006/table">
            <a:tbl>
              <a:tblPr firstRow="1" bandRow="1">
                <a:tableStyleId>{5C22544A-7EE6-4342-B048-85BDC9FD1C3A}</a:tableStyleId>
              </a:tblPr>
              <a:tblGrid>
                <a:gridCol w="5337191">
                  <a:extLst>
                    <a:ext uri="{9D8B030D-6E8A-4147-A177-3AD203B41FA5}">
                      <a16:colId xmlns:a16="http://schemas.microsoft.com/office/drawing/2014/main" val="20000"/>
                    </a:ext>
                  </a:extLst>
                </a:gridCol>
                <a:gridCol w="509978">
                  <a:extLst>
                    <a:ext uri="{9D8B030D-6E8A-4147-A177-3AD203B41FA5}">
                      <a16:colId xmlns:a16="http://schemas.microsoft.com/office/drawing/2014/main" val="20001"/>
                    </a:ext>
                  </a:extLst>
                </a:gridCol>
                <a:gridCol w="562735">
                  <a:extLst>
                    <a:ext uri="{9D8B030D-6E8A-4147-A177-3AD203B41FA5}">
                      <a16:colId xmlns:a16="http://schemas.microsoft.com/office/drawing/2014/main" val="20002"/>
                    </a:ext>
                  </a:extLst>
                </a:gridCol>
                <a:gridCol w="501186">
                  <a:extLst>
                    <a:ext uri="{9D8B030D-6E8A-4147-A177-3AD203B41FA5}">
                      <a16:colId xmlns:a16="http://schemas.microsoft.com/office/drawing/2014/main" val="20003"/>
                    </a:ext>
                  </a:extLst>
                </a:gridCol>
                <a:gridCol w="513150">
                  <a:extLst>
                    <a:ext uri="{9D8B030D-6E8A-4147-A177-3AD203B41FA5}">
                      <a16:colId xmlns:a16="http://schemas.microsoft.com/office/drawing/2014/main" val="20004"/>
                    </a:ext>
                  </a:extLst>
                </a:gridCol>
                <a:gridCol w="549773">
                  <a:extLst>
                    <a:ext uri="{9D8B030D-6E8A-4147-A177-3AD203B41FA5}">
                      <a16:colId xmlns:a16="http://schemas.microsoft.com/office/drawing/2014/main" val="20005"/>
                    </a:ext>
                  </a:extLst>
                </a:gridCol>
              </a:tblGrid>
              <a:tr h="376872">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Work Item  </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EVS</a:t>
                      </a:r>
                    </a:p>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MBS 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r>
                        <a:rPr kumimoji="0" lang="fi-FI" sz="1000" b="1" u="none" strike="noStrike" cap="none" normalizeH="0" baseline="0" dirty="0">
                          <a:ln>
                            <a:noFill/>
                          </a:ln>
                          <a:effectLst/>
                          <a:latin typeface="Arial "/>
                          <a:cs typeface="Arial" panose="020B0604020202020204" pitchFamily="34" charset="0"/>
                        </a:rPr>
                        <a:t>MTSI 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SQ</a:t>
                      </a:r>
                    </a:p>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defRPr/>
                      </a:pPr>
                      <a:r>
                        <a:rPr kumimoji="0" lang="en-US" sz="1000" b="1" u="none" strike="noStrike" cap="none" normalizeH="0" baseline="0" dirty="0">
                          <a:ln>
                            <a:noFill/>
                          </a:ln>
                          <a:effectLst/>
                          <a:latin typeface="Arial "/>
                          <a:cs typeface="Arial" panose="020B0604020202020204" pitchFamily="34" charset="0"/>
                        </a:rPr>
                        <a:t>Video 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10000"/>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latin typeface="Arial "/>
                        </a:rPr>
                        <a:t>Framework for Live Uplink Streaming (FLUS)</a:t>
                      </a:r>
                    </a:p>
                  </a:txBody>
                  <a:tcPr marL="91437" marR="91437" marT="45801" marB="45801" anchor="ctr" horzOverflow="overflow"/>
                </a:tc>
                <a:tc>
                  <a:txBody>
                    <a:bodyPr/>
                    <a:lstStyle/>
                    <a:p>
                      <a:endParaRPr lang="en-US" sz="1600" dirty="0">
                        <a:latin typeface="Arial "/>
                      </a:endParaRPr>
                    </a:p>
                  </a:txBody>
                  <a:tcPr marL="91437" marR="91437" marT="45801" marB="45801" anchor="ctr" horzOverflow="overflow"/>
                </a:tc>
                <a:tc>
                  <a:txBody>
                    <a:bodyPr/>
                    <a:lstStyle/>
                    <a:p>
                      <a:pPr algn="ctr"/>
                      <a:r>
                        <a:rPr lang="en-US" sz="1600" b="0" dirty="0">
                          <a:latin typeface="Arial "/>
                        </a:rPr>
                        <a:t>x</a:t>
                      </a:r>
                    </a:p>
                  </a:txBody>
                  <a:tcPr marL="91437" marR="91437" marT="45801" marB="45801" anchor="ctr" horzOverflow="overflow"/>
                </a:tc>
                <a:tc>
                  <a:txBody>
                    <a:bodyPr/>
                    <a:lstStyle/>
                    <a:p>
                      <a:pPr algn="ctr"/>
                      <a:r>
                        <a:rPr lang="en-US" sz="1600" b="1" dirty="0">
                          <a:latin typeface="Arial "/>
                        </a:rPr>
                        <a:t>X</a:t>
                      </a:r>
                    </a:p>
                  </a:txBody>
                  <a:tcPr marL="91437" marR="91437" marT="45801" marB="45801" anchor="ctr" horzOverflow="overflow"/>
                </a:tc>
                <a:tc>
                  <a:txBody>
                    <a:bodyPr/>
                    <a:lstStyle/>
                    <a:p>
                      <a:pPr algn="ctr"/>
                      <a:endParaRPr lang="en-US" sz="1600" dirty="0">
                        <a:latin typeface="Arial "/>
                      </a:endParaRP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lang="en-US" sz="1600" b="0" dirty="0">
                        <a:latin typeface="Arial "/>
                      </a:endParaRPr>
                    </a:p>
                  </a:txBody>
                  <a:tcPr marL="91437" marR="91437" marT="45801" marB="45801" anchor="ctr" horzOverflow="overflow"/>
                </a:tc>
                <a:extLst>
                  <a:ext uri="{0D108BD9-81ED-4DB2-BD59-A6C34878D82A}">
                    <a16:rowId xmlns:a16="http://schemas.microsoft.com/office/drawing/2014/main" val="2700570641"/>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Enhanced </a:t>
                      </a:r>
                      <a:r>
                        <a:rPr lang="en-US" altLang="en-US" sz="1100" dirty="0" err="1">
                          <a:latin typeface="Arial" panose="020B0604020202020204" pitchFamily="34" charset="0"/>
                          <a:cs typeface="Arial" panose="020B0604020202020204" pitchFamily="34" charset="0"/>
                        </a:rPr>
                        <a:t>QoE</a:t>
                      </a:r>
                      <a:r>
                        <a:rPr lang="en-US" altLang="en-US" sz="1100" dirty="0">
                          <a:latin typeface="Arial" panose="020B0604020202020204" pitchFamily="34" charset="0"/>
                          <a:cs typeface="Arial" panose="020B0604020202020204" pitchFamily="34" charset="0"/>
                        </a:rPr>
                        <a:t> Reporting for MTSI (</a:t>
                      </a:r>
                      <a:r>
                        <a:rPr lang="en-US" altLang="en-US" sz="1100" dirty="0" err="1">
                          <a:latin typeface="Arial" panose="020B0604020202020204" pitchFamily="34" charset="0"/>
                          <a:cs typeface="Arial" panose="020B0604020202020204" pitchFamily="34" charset="0"/>
                        </a:rPr>
                        <a:t>EQoE_MTSI</a:t>
                      </a:r>
                      <a:r>
                        <a:rPr lang="en-US" altLang="en-US" sz="1100" dirty="0">
                          <a:latin typeface="Arial" panose="020B0604020202020204" pitchFamily="34" charset="0"/>
                          <a:cs typeface="Arial" panose="020B0604020202020204" pitchFamily="34" charset="0"/>
                        </a:rPr>
                        <a:t>)</a:t>
                      </a:r>
                    </a:p>
                  </a:txBody>
                  <a:tcPr marL="91437" marR="91437" marT="45801" marB="45801" anchor="ctr" horzOverflow="overflow"/>
                </a:tc>
                <a:tc>
                  <a:txBody>
                    <a:bodyPr/>
                    <a:lstStyle/>
                    <a:p>
                      <a:endParaRPr lang="en-US" sz="1600">
                        <a:latin typeface="Arial "/>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r>
                        <a:rPr lang="en-US" sz="1600" b="1" dirty="0">
                          <a:latin typeface="Arial "/>
                        </a:rPr>
                        <a:t>X</a:t>
                      </a:r>
                    </a:p>
                  </a:txBody>
                  <a:tcPr marL="91437" marR="91437" marT="45801" marB="45801" anchor="ctr" horzOverflow="overflow"/>
                </a:tc>
                <a:tc>
                  <a:txBody>
                    <a:bodyPr/>
                    <a:lstStyle/>
                    <a:p>
                      <a:pPr algn="ctr"/>
                      <a:endParaRPr lang="en-US" sz="1600" dirty="0">
                        <a:latin typeface="Arial "/>
                      </a:endParaRP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3898486216"/>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SAND for MBMS (SAND4M)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100" dirty="0">
                        <a:latin typeface="Arial" panose="020B0604020202020204" pitchFamily="34" charset="0"/>
                        <a:cs typeface="Arial" panose="020B0604020202020204" pitchFamily="34" charset="0"/>
                      </a:endParaRPr>
                    </a:p>
                  </a:txBody>
                  <a:tcPr marL="91437" marR="91437" marT="45801" marB="45801" anchor="ctr" horzOverflow="overflow"/>
                </a:tc>
                <a:tc>
                  <a:txBody>
                    <a:bodyPr/>
                    <a:lstStyle/>
                    <a:p>
                      <a:endParaRPr lang="en-US" sz="1600">
                        <a:latin typeface="Arial "/>
                      </a:endParaRPr>
                    </a:p>
                  </a:txBody>
                  <a:tcPr marL="91437" marR="91437" marT="45801" marB="45801" anchor="ctr" horzOverflow="overflow"/>
                </a:tc>
                <a:tc>
                  <a:txBody>
                    <a:bodyPr/>
                    <a:lstStyle/>
                    <a:p>
                      <a:pPr algn="ctr"/>
                      <a:r>
                        <a:rPr lang="en-US" sz="1600" b="1" dirty="0">
                          <a:latin typeface="Arial "/>
                        </a:rPr>
                        <a:t>X</a:t>
                      </a: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dirty="0">
                        <a:latin typeface="Arial "/>
                      </a:endParaRP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2846289854"/>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Service Interactivity (</a:t>
                      </a:r>
                      <a:r>
                        <a:rPr lang="en-US" altLang="en-US" sz="1100" dirty="0" err="1">
                          <a:latin typeface="Arial" panose="020B0604020202020204" pitchFamily="34" charset="0"/>
                          <a:cs typeface="Arial" panose="020B0604020202020204" pitchFamily="34" charset="0"/>
                        </a:rPr>
                        <a:t>SerInter</a:t>
                      </a:r>
                      <a:r>
                        <a:rPr lang="en-US" altLang="en-US" sz="1100" dirty="0">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100" dirty="0">
                        <a:latin typeface="Arial" panose="020B0604020202020204" pitchFamily="34" charset="0"/>
                        <a:cs typeface="Arial" panose="020B0604020202020204" pitchFamily="34" charset="0"/>
                      </a:endParaRPr>
                    </a:p>
                  </a:txBody>
                  <a:tcPr marL="91437" marR="91437" marT="45801" marB="45801" anchor="ctr" horzOverflow="overflow"/>
                </a:tc>
                <a:tc>
                  <a:txBody>
                    <a:bodyPr/>
                    <a:lstStyle/>
                    <a:p>
                      <a:endParaRPr lang="en-US" sz="1600">
                        <a:latin typeface="Arial "/>
                      </a:endParaRPr>
                    </a:p>
                  </a:txBody>
                  <a:tcPr marL="91437" marR="91437" marT="45801" marB="45801" anchor="ctr" horzOverflow="overflow"/>
                </a:tc>
                <a:tc>
                  <a:txBody>
                    <a:bodyPr/>
                    <a:lstStyle/>
                    <a:p>
                      <a:pPr algn="ctr"/>
                      <a:r>
                        <a:rPr lang="en-US" sz="1600" b="1" dirty="0">
                          <a:latin typeface="Arial "/>
                        </a:rPr>
                        <a:t>X</a:t>
                      </a: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dirty="0">
                        <a:latin typeface="Arial "/>
                      </a:endParaRP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1063601749"/>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Test Methodologies for the Evaluation of Perceived Listening Quality in Immersive Audio Systems (</a:t>
                      </a:r>
                      <a:r>
                        <a:rPr lang="en-US" altLang="en-US" sz="1100" dirty="0" err="1">
                          <a:latin typeface="Arial" panose="020B0604020202020204" pitchFamily="34" charset="0"/>
                          <a:cs typeface="Arial" panose="020B0604020202020204" pitchFamily="34" charset="0"/>
                        </a:rPr>
                        <a:t>LiQuImAS</a:t>
                      </a:r>
                      <a:r>
                        <a:rPr lang="en-US" altLang="en-US" sz="1100" dirty="0">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100" dirty="0">
                        <a:latin typeface="Arial" panose="020B0604020202020204" pitchFamily="34" charset="0"/>
                        <a:cs typeface="Arial" panose="020B0604020202020204" pitchFamily="34" charset="0"/>
                      </a:endParaRPr>
                    </a:p>
                  </a:txBody>
                  <a:tcPr marL="91437" marR="91437" marT="45801" marB="45801" anchor="ctr" horzOverflow="overflow"/>
                </a:tc>
                <a:tc>
                  <a:txBody>
                    <a:bodyPr/>
                    <a:lstStyle/>
                    <a:p>
                      <a:endParaRPr lang="en-US" sz="1600">
                        <a:latin typeface="Arial "/>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r>
                        <a:rPr lang="en-US" sz="1600" b="1" dirty="0">
                          <a:latin typeface="Arial "/>
                        </a:rPr>
                        <a:t>X</a:t>
                      </a: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556027259"/>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Virtual Reality Profiles for Streaming Media (</a:t>
                      </a:r>
                      <a:r>
                        <a:rPr lang="en-US" altLang="en-US" sz="1100" dirty="0" err="1">
                          <a:latin typeface="Arial" panose="020B0604020202020204" pitchFamily="34" charset="0"/>
                          <a:cs typeface="Arial" panose="020B0604020202020204" pitchFamily="34" charset="0"/>
                        </a:rPr>
                        <a:t>VRStream</a:t>
                      </a:r>
                      <a:r>
                        <a:rPr lang="en-US" altLang="en-US" sz="1100" dirty="0">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100" dirty="0">
                        <a:latin typeface="Arial" panose="020B0604020202020204" pitchFamily="34" charset="0"/>
                        <a:cs typeface="Arial" panose="020B0604020202020204" pitchFamily="34" charset="0"/>
                      </a:endParaRPr>
                    </a:p>
                  </a:txBody>
                  <a:tcPr marL="91437" marR="91437" marT="45801" marB="45801" anchor="ctr" horzOverflow="overflow"/>
                </a:tc>
                <a:tc>
                  <a:txBody>
                    <a:bodyPr/>
                    <a:lstStyle/>
                    <a:p>
                      <a:pPr algn="ctr"/>
                      <a:r>
                        <a:rPr lang="en-US" sz="1600" b="0" dirty="0">
                          <a:latin typeface="Arial "/>
                        </a:rPr>
                        <a:t>x</a:t>
                      </a:r>
                    </a:p>
                  </a:txBody>
                  <a:tcPr marL="91437" marR="91437" marT="45801" marB="45801" anchor="ctr" horzOverflow="overflow"/>
                </a:tc>
                <a:tc>
                  <a:txBody>
                    <a:bodyPr/>
                    <a:lstStyle/>
                    <a:p>
                      <a:pPr algn="ctr"/>
                      <a:r>
                        <a:rPr lang="en-US" sz="1600" b="0" dirty="0">
                          <a:latin typeface="Arial "/>
                        </a:rPr>
                        <a:t>x</a:t>
                      </a:r>
                    </a:p>
                  </a:txBody>
                  <a:tcPr marL="91437" marR="91437" marT="45801" marB="45801" anchor="ctr" horzOverflow="overflow"/>
                </a:tc>
                <a:tc>
                  <a:txBody>
                    <a:bodyPr/>
                    <a:lstStyle/>
                    <a:p>
                      <a:pPr algn="ctr"/>
                      <a:endParaRPr lang="en-US" sz="1600" b="0" dirty="0">
                        <a:latin typeface="Arial "/>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dirty="0">
                          <a:latin typeface="Arial "/>
                        </a:rPr>
                        <a:t>x</a:t>
                      </a: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r>
                        <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rPr>
                        <a:t>X</a:t>
                      </a:r>
                    </a:p>
                  </a:txBody>
                  <a:tcPr marL="91437" marR="91437" marT="45801" marB="45801" anchor="ctr" horzOverflow="overflow"/>
                </a:tc>
                <a:extLst>
                  <a:ext uri="{0D108BD9-81ED-4DB2-BD59-A6C34878D82A}">
                    <a16:rowId xmlns:a16="http://schemas.microsoft.com/office/drawing/2014/main" val="1161965857"/>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EVS Codec Extension for Immersive Voice and Audio Services (</a:t>
                      </a:r>
                      <a:r>
                        <a:rPr lang="en-US" altLang="en-US" sz="1100" dirty="0" err="1">
                          <a:latin typeface="Arial" panose="020B0604020202020204" pitchFamily="34" charset="0"/>
                          <a:cs typeface="Arial" panose="020B0604020202020204" pitchFamily="34" charset="0"/>
                        </a:rPr>
                        <a:t>IVAS_Codec</a:t>
                      </a:r>
                      <a:r>
                        <a:rPr lang="en-US" altLang="en-US" sz="1100" dirty="0">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100" dirty="0">
                        <a:latin typeface="Arial" panose="020B0604020202020204" pitchFamily="34" charset="0"/>
                        <a:cs typeface="Arial" panose="020B0604020202020204" pitchFamily="34" charset="0"/>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rPr>
                        <a:t>X</a:t>
                      </a: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600" b="1" dirty="0">
                        <a:latin typeface="Arial "/>
                      </a:endParaRP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137549140"/>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Receive acoustic output test in the presence of background noise (RAOT)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100" dirty="0">
                        <a:latin typeface="Arial" panose="020B0604020202020204" pitchFamily="34" charset="0"/>
                        <a:cs typeface="Arial" panose="020B0604020202020204" pitchFamily="34" charset="0"/>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rPr>
                        <a:t>X</a:t>
                      </a: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58564021"/>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Speech quality in the presence of ambient noise for super-wideband and fullband modes (SPAN) </a:t>
                      </a: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rPr>
                        <a:t>X</a:t>
                      </a: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3115757288"/>
                  </a:ext>
                </a:extLst>
              </a:tr>
            </a:tbl>
          </a:graphicData>
        </a:graphic>
      </p:graphicFrame>
      <p:sp>
        <p:nvSpPr>
          <p:cNvPr id="18472" name="TextBox 2">
            <a:extLst>
              <a:ext uri="{FF2B5EF4-FFF2-40B4-BE49-F238E27FC236}">
                <a16:creationId xmlns:a16="http://schemas.microsoft.com/office/drawing/2014/main" id="{EA964299-CEEF-476B-AB9C-690BE2D6689F}"/>
              </a:ext>
            </a:extLst>
          </p:cNvPr>
          <p:cNvSpPr txBox="1">
            <a:spLocks noChangeArrowheads="1"/>
          </p:cNvSpPr>
          <p:nvPr/>
        </p:nvSpPr>
        <p:spPr bwMode="auto">
          <a:xfrm>
            <a:off x="6564313" y="6140450"/>
            <a:ext cx="32416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b="1">
                <a:latin typeface="Arial" panose="020B0604020202020204" pitchFamily="34" charset="0"/>
              </a:rPr>
              <a:t>X</a:t>
            </a:r>
            <a:r>
              <a:rPr lang="fi-FI" altLang="en-US" sz="800">
                <a:latin typeface="Arial" panose="020B0604020202020204" pitchFamily="34" charset="0"/>
              </a:rPr>
              <a:t> = main responsible SWG</a:t>
            </a:r>
          </a:p>
          <a:p>
            <a:pPr>
              <a:spcBef>
                <a:spcPct val="0"/>
              </a:spcBef>
              <a:buFontTx/>
              <a:buNone/>
            </a:pPr>
            <a:r>
              <a:rPr lang="fi-FI" altLang="en-US" sz="800">
                <a:latin typeface="Arial" panose="020B0604020202020204" pitchFamily="34" charset="0"/>
              </a:rPr>
              <a:t>x = SWG participating into the work/study</a:t>
            </a:r>
            <a:endParaRPr lang="en-US" altLang="en-US" sz="800">
              <a:latin typeface="Arial" panose="020B0604020202020204" pitchFamily="34" charset="0"/>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A0E5A9FE-DD4F-4293-B288-5482297A8BE1}"/>
              </a:ext>
            </a:extLst>
          </p:cNvPr>
          <p:cNvSpPr>
            <a:spLocks noGrp="1"/>
          </p:cNvSpPr>
          <p:nvPr>
            <p:ph type="title"/>
          </p:nvPr>
        </p:nvSpPr>
        <p:spPr/>
        <p:txBody>
          <a:bodyPr/>
          <a:lstStyle/>
          <a:p>
            <a:r>
              <a:rPr lang="en-US" altLang="en-US"/>
              <a:t>SWGs and ongoing Study Items</a:t>
            </a:r>
          </a:p>
        </p:txBody>
      </p:sp>
      <p:graphicFrame>
        <p:nvGraphicFramePr>
          <p:cNvPr id="6" name="Table 5">
            <a:extLst>
              <a:ext uri="{FF2B5EF4-FFF2-40B4-BE49-F238E27FC236}">
                <a16:creationId xmlns:a16="http://schemas.microsoft.com/office/drawing/2014/main" id="{D1972673-86AB-4C8C-9998-0A159A6A9F38}"/>
              </a:ext>
            </a:extLst>
          </p:cNvPr>
          <p:cNvGraphicFramePr>
            <a:graphicFrameLocks noGrp="1"/>
          </p:cNvGraphicFramePr>
          <p:nvPr>
            <p:extLst>
              <p:ext uri="{D42A27DB-BD31-4B8C-83A1-F6EECF244321}">
                <p14:modId xmlns:p14="http://schemas.microsoft.com/office/powerpoint/2010/main" val="3337311021"/>
              </p:ext>
            </p:extLst>
          </p:nvPr>
        </p:nvGraphicFramePr>
        <p:xfrm>
          <a:off x="569913" y="1214438"/>
          <a:ext cx="7974012" cy="4565042"/>
        </p:xfrm>
        <a:graphic>
          <a:graphicData uri="http://schemas.openxmlformats.org/drawingml/2006/table">
            <a:tbl>
              <a:tblPr firstRow="1" bandRow="1">
                <a:tableStyleId>{5C22544A-7EE6-4342-B048-85BDC9FD1C3A}</a:tableStyleId>
              </a:tblPr>
              <a:tblGrid>
                <a:gridCol w="5329311">
                  <a:extLst>
                    <a:ext uri="{9D8B030D-6E8A-4147-A177-3AD203B41FA5}">
                      <a16:colId xmlns:a16="http://schemas.microsoft.com/office/drawing/2014/main" val="20000"/>
                    </a:ext>
                  </a:extLst>
                </a:gridCol>
                <a:gridCol w="515051">
                  <a:extLst>
                    <a:ext uri="{9D8B030D-6E8A-4147-A177-3AD203B41FA5}">
                      <a16:colId xmlns:a16="http://schemas.microsoft.com/office/drawing/2014/main" val="20001"/>
                    </a:ext>
                  </a:extLst>
                </a:gridCol>
                <a:gridCol w="561348">
                  <a:extLst>
                    <a:ext uri="{9D8B030D-6E8A-4147-A177-3AD203B41FA5}">
                      <a16:colId xmlns:a16="http://schemas.microsoft.com/office/drawing/2014/main" val="20002"/>
                    </a:ext>
                  </a:extLst>
                </a:gridCol>
                <a:gridCol w="509265">
                  <a:extLst>
                    <a:ext uri="{9D8B030D-6E8A-4147-A177-3AD203B41FA5}">
                      <a16:colId xmlns:a16="http://schemas.microsoft.com/office/drawing/2014/main" val="20003"/>
                    </a:ext>
                  </a:extLst>
                </a:gridCol>
                <a:gridCol w="507675">
                  <a:extLst>
                    <a:ext uri="{9D8B030D-6E8A-4147-A177-3AD203B41FA5}">
                      <a16:colId xmlns:a16="http://schemas.microsoft.com/office/drawing/2014/main" val="20004"/>
                    </a:ext>
                  </a:extLst>
                </a:gridCol>
                <a:gridCol w="551362">
                  <a:extLst>
                    <a:ext uri="{9D8B030D-6E8A-4147-A177-3AD203B41FA5}">
                      <a16:colId xmlns:a16="http://schemas.microsoft.com/office/drawing/2014/main" val="20005"/>
                    </a:ext>
                  </a:extLst>
                </a:gridCol>
              </a:tblGrid>
              <a:tr h="783530">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Study Item    </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EVS</a:t>
                      </a:r>
                    </a:p>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SWG</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MBS SWG</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r>
                        <a:rPr kumimoji="0" lang="fi-FI" sz="1000" b="1" u="none" strike="noStrike" cap="none" normalizeH="0" baseline="0" dirty="0">
                          <a:ln>
                            <a:noFill/>
                          </a:ln>
                          <a:effectLst/>
                          <a:latin typeface="Arial" panose="020B0604020202020204" pitchFamily="34" charset="0"/>
                          <a:cs typeface="Arial" panose="020B0604020202020204" pitchFamily="34" charset="0"/>
                        </a:rPr>
                        <a:t>MTSI SWG</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SQ</a:t>
                      </a:r>
                    </a:p>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SWG</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defRPr/>
                      </a:pPr>
                      <a:r>
                        <a:rPr kumimoji="0" lang="en-US" sz="1000" b="1" u="none" strike="noStrike" cap="none" normalizeH="0" baseline="0" dirty="0">
                          <a:ln>
                            <a:noFill/>
                          </a:ln>
                          <a:effectLst/>
                          <a:latin typeface="Arial" panose="020B0604020202020204" pitchFamily="34" charset="0"/>
                          <a:cs typeface="Arial" panose="020B0604020202020204" pitchFamily="34" charset="0"/>
                        </a:rPr>
                        <a:t>Video SWG</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10000"/>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Study on 5G enhanced Mobile Broadband Media Distribution (FS_5GMedia_Distribution)</a:t>
                      </a: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3964542088"/>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Study on MBMS User Services for </a:t>
                      </a:r>
                      <a:r>
                        <a:rPr lang="en-US" altLang="en-US" sz="1100" b="0" dirty="0" err="1">
                          <a:latin typeface="Arial" panose="020B0604020202020204" pitchFamily="34" charset="0"/>
                          <a:cs typeface="Arial" panose="020B0604020202020204" pitchFamily="34" charset="0"/>
                        </a:rPr>
                        <a:t>IoT</a:t>
                      </a:r>
                      <a:r>
                        <a:rPr lang="en-US" altLang="en-US" sz="1100" b="0" dirty="0">
                          <a:latin typeface="Arial" panose="020B0604020202020204" pitchFamily="34" charset="0"/>
                          <a:cs typeface="Arial" panose="020B0604020202020204" pitchFamily="34" charset="0"/>
                        </a:rPr>
                        <a:t> (</a:t>
                      </a:r>
                      <a:r>
                        <a:rPr lang="en-US" altLang="en-US" sz="1100" b="0" dirty="0" err="1">
                          <a:latin typeface="Arial" panose="020B0604020202020204" pitchFamily="34" charset="0"/>
                          <a:cs typeface="Arial" panose="020B0604020202020204" pitchFamily="34" charset="0"/>
                        </a:rPr>
                        <a:t>FS_MBMS_IoT</a:t>
                      </a:r>
                      <a:r>
                        <a:rPr lang="en-US" altLang="en-US" sz="1100" b="0" dirty="0">
                          <a:latin typeface="Arial" panose="020B0604020202020204" pitchFamily="34" charset="0"/>
                          <a:cs typeface="Arial" panose="020B0604020202020204" pitchFamily="34" charset="0"/>
                        </a:rPr>
                        <a:t>)</a:t>
                      </a: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3690295388"/>
                  </a:ext>
                </a:extLst>
              </a:tr>
              <a:tr h="359438">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Study on Media Handling Aspects of Conversational Services in 5G Systems (FS_5G_MEDIA_MTSI)</a:t>
                      </a: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4219041298"/>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New Study Item on FEC for MC Services (FS_FEC_MCS)</a:t>
                      </a: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1731672367"/>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EVS Float Conformance Non Bit-Exact (FS_EVS_FCNBE)</a:t>
                      </a:r>
                    </a:p>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endParaRPr lang="en-US" altLang="en-US" sz="1100" b="0" dirty="0">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836973282"/>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Update to fixed-point basic operators (FS_BASOP)</a:t>
                      </a:r>
                    </a:p>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endParaRPr lang="en-US" altLang="en-US" sz="1100" b="0" dirty="0">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1560884822"/>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err="1">
                          <a:latin typeface="Arial" panose="020B0604020202020204" pitchFamily="34" charset="0"/>
                          <a:cs typeface="Arial" panose="020B0604020202020204" pitchFamily="34" charset="0"/>
                        </a:rPr>
                        <a:t>QoE</a:t>
                      </a:r>
                      <a:r>
                        <a:rPr lang="en-US" altLang="en-US" sz="1100" b="0" dirty="0">
                          <a:latin typeface="Arial" panose="020B0604020202020204" pitchFamily="34" charset="0"/>
                          <a:cs typeface="Arial" panose="020B0604020202020204" pitchFamily="34" charset="0"/>
                        </a:rPr>
                        <a:t> metrics for VR (</a:t>
                      </a:r>
                      <a:r>
                        <a:rPr lang="en-US" altLang="en-US" sz="1100" b="0" dirty="0" err="1">
                          <a:latin typeface="Arial" panose="020B0604020202020204" pitchFamily="34" charset="0"/>
                          <a:cs typeface="Arial" panose="020B0604020202020204" pitchFamily="34" charset="0"/>
                        </a:rPr>
                        <a:t>FS_QoE_VR</a:t>
                      </a:r>
                      <a:r>
                        <a:rPr lang="en-US" altLang="en-US" sz="1100" b="0" dirty="0">
                          <a:latin typeface="Arial" panose="020B0604020202020204" pitchFamily="34" charset="0"/>
                          <a:cs typeface="Arial" panose="020B0604020202020204" pitchFamily="34" charset="0"/>
                        </a:rPr>
                        <a:t>)</a:t>
                      </a:r>
                    </a:p>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endParaRPr lang="en-US" altLang="en-US" sz="1100" b="0" dirty="0">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extLst>
                  <a:ext uri="{0D108BD9-81ED-4DB2-BD59-A6C34878D82A}">
                    <a16:rowId xmlns:a16="http://schemas.microsoft.com/office/drawing/2014/main" val="3424276942"/>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enhanced VoLTE performance (</a:t>
                      </a:r>
                      <a:r>
                        <a:rPr lang="en-US" altLang="en-US" sz="1100" b="0" dirty="0" err="1">
                          <a:latin typeface="Arial" panose="020B0604020202020204" pitchFamily="34" charset="0"/>
                          <a:cs typeface="Arial" panose="020B0604020202020204" pitchFamily="34" charset="0"/>
                        </a:rPr>
                        <a:t>FS_eVoLP</a:t>
                      </a:r>
                      <a:r>
                        <a:rPr lang="en-US" altLang="en-US" sz="1100" b="0" dirty="0">
                          <a:latin typeface="Arial" panose="020B0604020202020204" pitchFamily="34" charset="0"/>
                          <a:cs typeface="Arial" panose="020B0604020202020204" pitchFamily="34" charset="0"/>
                        </a:rPr>
                        <a:t>)</a:t>
                      </a:r>
                    </a:p>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endParaRPr lang="en-US" altLang="en-US" sz="1100" b="0" dirty="0">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1212627429"/>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V2X Media Handling and Interaction (FS_mV2X)</a:t>
                      </a:r>
                    </a:p>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endParaRPr lang="en-US" altLang="en-US" sz="1100" b="0" dirty="0">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4277635361"/>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Media Handling Aspects of RAN Delay Budget Reporting in MTSI (FS_E2E_DELAY)</a:t>
                      </a: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632254751"/>
                  </a:ext>
                </a:extLst>
              </a:tr>
            </a:tbl>
          </a:graphicData>
        </a:graphic>
      </p:graphicFrame>
      <p:sp>
        <p:nvSpPr>
          <p:cNvPr id="19524" name="TextBox 2">
            <a:extLst>
              <a:ext uri="{FF2B5EF4-FFF2-40B4-BE49-F238E27FC236}">
                <a16:creationId xmlns:a16="http://schemas.microsoft.com/office/drawing/2014/main" id="{8F3E0988-A79F-4ACF-87EF-D3532A05271E}"/>
              </a:ext>
            </a:extLst>
          </p:cNvPr>
          <p:cNvSpPr txBox="1">
            <a:spLocks noChangeArrowheads="1"/>
          </p:cNvSpPr>
          <p:nvPr/>
        </p:nvSpPr>
        <p:spPr bwMode="auto">
          <a:xfrm>
            <a:off x="6564313" y="6140450"/>
            <a:ext cx="32416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b="1">
                <a:latin typeface="Arial" panose="020B0604020202020204" pitchFamily="34" charset="0"/>
              </a:rPr>
              <a:t>X</a:t>
            </a:r>
            <a:r>
              <a:rPr lang="fi-FI" altLang="en-US" sz="800">
                <a:latin typeface="Arial" panose="020B0604020202020204" pitchFamily="34" charset="0"/>
              </a:rPr>
              <a:t> = main responsible SWG</a:t>
            </a:r>
          </a:p>
          <a:p>
            <a:pPr>
              <a:spcBef>
                <a:spcPct val="0"/>
              </a:spcBef>
              <a:buFontTx/>
              <a:buNone/>
            </a:pPr>
            <a:r>
              <a:rPr lang="fi-FI" altLang="en-US" sz="800">
                <a:latin typeface="Arial" panose="020B0604020202020204" pitchFamily="34" charset="0"/>
              </a:rPr>
              <a:t>x = SWG participating into the work/study</a:t>
            </a:r>
            <a:endParaRPr lang="en-US" altLang="en-US" sz="800">
              <a:latin typeface="Arial" panose="020B0604020202020204" pitchFamily="34" charset="0"/>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0483" name="Content Placeholder 2">
            <a:extLst>
              <a:ext uri="{FF2B5EF4-FFF2-40B4-BE49-F238E27FC236}">
                <a16:creationId xmlns:a16="http://schemas.microsoft.com/office/drawing/2014/main" id="{E46F9B17-122A-4646-BD20-44B4C83B98F7}"/>
              </a:ext>
            </a:extLst>
          </p:cNvPr>
          <p:cNvSpPr>
            <a:spLocks noGrp="1"/>
          </p:cNvSpPr>
          <p:nvPr>
            <p:ph idx="1"/>
          </p:nvPr>
        </p:nvSpPr>
        <p:spPr>
          <a:xfrm>
            <a:off x="615950" y="1177925"/>
            <a:ext cx="8388350" cy="4440238"/>
          </a:xfrm>
        </p:spPr>
        <p:txBody>
          <a:bodyPr/>
          <a:lstStyle/>
          <a:p>
            <a:pPr>
              <a:lnSpc>
                <a:spcPct val="90000"/>
              </a:lnSpc>
              <a:spcBef>
                <a:spcPts val="2400"/>
              </a:spcBef>
            </a:pPr>
            <a:r>
              <a:rPr lang="en-US" altLang="en-US" sz="2400" dirty="0"/>
              <a:t>CRs to completed items in Rel-15 and earlier</a:t>
            </a:r>
            <a:endParaRPr lang="fi-FI" altLang="en-US" sz="1600" dirty="0"/>
          </a:p>
          <a:p>
            <a:pPr>
              <a:lnSpc>
                <a:spcPct val="90000"/>
              </a:lnSpc>
              <a:spcBef>
                <a:spcPts val="2400"/>
              </a:spcBef>
            </a:pPr>
            <a:r>
              <a:rPr lang="fi-FI" altLang="en-US" sz="2400" dirty="0"/>
              <a:t> Ongoing Work Items</a:t>
            </a:r>
          </a:p>
          <a:p>
            <a:pPr lvl="1">
              <a:lnSpc>
                <a:spcPct val="90000"/>
              </a:lnSpc>
              <a:spcBef>
                <a:spcPts val="300"/>
              </a:spcBef>
            </a:pPr>
            <a:r>
              <a:rPr lang="fi-FI" altLang="en-US" sz="1600" dirty="0"/>
              <a:t>8 Rel-15 WI</a:t>
            </a:r>
          </a:p>
          <a:p>
            <a:pPr lvl="1">
              <a:lnSpc>
                <a:spcPct val="90000"/>
              </a:lnSpc>
              <a:spcBef>
                <a:spcPts val="300"/>
              </a:spcBef>
            </a:pPr>
            <a:r>
              <a:rPr lang="fi-FI" altLang="en-US" sz="1600" dirty="0"/>
              <a:t>1 Rel-16 WI</a:t>
            </a:r>
            <a:endParaRPr lang="en-GB" altLang="en-US" sz="1200" dirty="0"/>
          </a:p>
          <a:p>
            <a:pPr>
              <a:lnSpc>
                <a:spcPct val="90000"/>
              </a:lnSpc>
              <a:spcBef>
                <a:spcPts val="1200"/>
              </a:spcBef>
            </a:pPr>
            <a:r>
              <a:rPr lang="fi-FI" altLang="en-US" sz="2400" dirty="0"/>
              <a:t> Ongoing Study Items</a:t>
            </a:r>
          </a:p>
          <a:p>
            <a:pPr lvl="1">
              <a:lnSpc>
                <a:spcPct val="90000"/>
              </a:lnSpc>
              <a:spcBef>
                <a:spcPts val="300"/>
              </a:spcBef>
            </a:pPr>
            <a:r>
              <a:rPr lang="fi-FI" altLang="en-US" sz="1600" dirty="0"/>
              <a:t>6 Rel-15 SIs</a:t>
            </a:r>
          </a:p>
          <a:p>
            <a:pPr lvl="1">
              <a:lnSpc>
                <a:spcPct val="90000"/>
              </a:lnSpc>
              <a:spcBef>
                <a:spcPts val="300"/>
              </a:spcBef>
            </a:pPr>
            <a:r>
              <a:rPr lang="fi-FI" altLang="en-US" sz="1600" dirty="0"/>
              <a:t>4 Rel-16 SI</a:t>
            </a:r>
          </a:p>
          <a:p>
            <a:pPr>
              <a:lnSpc>
                <a:spcPct val="90000"/>
              </a:lnSpc>
              <a:spcBef>
                <a:spcPts val="1200"/>
              </a:spcBef>
            </a:pPr>
            <a:r>
              <a:rPr lang="fi-FI" altLang="en-US" sz="2400" dirty="0"/>
              <a:t> SA4 documents at SA#79</a:t>
            </a:r>
          </a:p>
          <a:p>
            <a:pPr lvl="1">
              <a:lnSpc>
                <a:spcPct val="90000"/>
              </a:lnSpc>
              <a:spcBef>
                <a:spcPts val="300"/>
              </a:spcBef>
            </a:pPr>
            <a:r>
              <a:rPr lang="fi-FI" altLang="en-US" sz="1600" dirty="0"/>
              <a:t>Total number of CRs: 10</a:t>
            </a:r>
          </a:p>
          <a:p>
            <a:pPr lvl="2">
              <a:lnSpc>
                <a:spcPct val="85000"/>
              </a:lnSpc>
              <a:spcBef>
                <a:spcPct val="0"/>
              </a:spcBef>
            </a:pPr>
            <a:r>
              <a:rPr lang="fi-FI" altLang="en-US" sz="1200" dirty="0"/>
              <a:t>Rel-14: 3</a:t>
            </a:r>
          </a:p>
          <a:p>
            <a:pPr lvl="2">
              <a:lnSpc>
                <a:spcPct val="85000"/>
              </a:lnSpc>
              <a:spcBef>
                <a:spcPct val="0"/>
              </a:spcBef>
            </a:pPr>
            <a:r>
              <a:rPr lang="fi-FI" altLang="en-US" sz="1200" dirty="0"/>
              <a:t>Rel-15: 7</a:t>
            </a:r>
          </a:p>
          <a:p>
            <a:pPr lvl="1">
              <a:lnSpc>
                <a:spcPct val="90000"/>
              </a:lnSpc>
              <a:spcBef>
                <a:spcPts val="300"/>
              </a:spcBef>
            </a:pPr>
            <a:r>
              <a:rPr lang="en-US" altLang="en-US" sz="1600" dirty="0"/>
              <a:t>3 TRs (1 for information and 2 for approval) </a:t>
            </a:r>
          </a:p>
          <a:p>
            <a:pPr lvl="1">
              <a:lnSpc>
                <a:spcPct val="90000"/>
              </a:lnSpc>
              <a:spcBef>
                <a:spcPts val="300"/>
              </a:spcBef>
            </a:pPr>
            <a:r>
              <a:rPr lang="fi-FI" altLang="en-US" sz="1600" dirty="0"/>
              <a:t>3 new WIDs</a:t>
            </a: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a:t>
            </a:r>
            <a:r>
              <a:rPr lang="en-US" altLang="en-US" dirty="0"/>
              <a:t>completed items in Rel-15 and earlier</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4760912"/>
          </a:xfrm>
        </p:spPr>
        <p:txBody>
          <a:bodyPr/>
          <a:lstStyle/>
          <a:p>
            <a:pPr>
              <a:lnSpc>
                <a:spcPct val="90000"/>
              </a:lnSpc>
              <a:spcBef>
                <a:spcPts val="1200"/>
              </a:spcBef>
              <a:defRPr/>
            </a:pPr>
            <a:r>
              <a:rPr lang="en-US" altLang="en-US" sz="2400" dirty="0"/>
              <a:t>CRs </a:t>
            </a:r>
          </a:p>
          <a:p>
            <a:pPr lvl="2">
              <a:lnSpc>
                <a:spcPct val="85000"/>
              </a:lnSpc>
              <a:spcBef>
                <a:spcPct val="0"/>
              </a:spcBef>
              <a:defRPr/>
            </a:pPr>
            <a:r>
              <a:rPr lang="en-US" altLang="en-US" sz="1600" dirty="0"/>
              <a:t>Rel-14: 3 CRs (Cat F)</a:t>
            </a:r>
          </a:p>
          <a:p>
            <a:pPr lvl="2">
              <a:lnSpc>
                <a:spcPct val="85000"/>
              </a:lnSpc>
              <a:spcBef>
                <a:spcPct val="0"/>
              </a:spcBef>
              <a:defRPr/>
            </a:pPr>
            <a:r>
              <a:rPr lang="en-US" altLang="en-US" sz="1600" dirty="0"/>
              <a:t>Rel-15: 7 (Cat F and Cat A)</a:t>
            </a:r>
          </a:p>
          <a:p>
            <a:pPr lvl="1">
              <a:lnSpc>
                <a:spcPct val="90000"/>
              </a:lnSpc>
              <a:spcBef>
                <a:spcPts val="400"/>
              </a:spcBef>
              <a:defRPr/>
            </a:pPr>
            <a:endParaRPr lang="en-US" altLang="en-US" sz="2000" dirty="0"/>
          </a:p>
          <a:p>
            <a:pPr lvl="1">
              <a:lnSpc>
                <a:spcPct val="90000"/>
              </a:lnSpc>
              <a:spcBef>
                <a:spcPts val="400"/>
              </a:spcBef>
              <a:defRPr/>
            </a:pPr>
            <a:endParaRPr lang="en-US" altLang="en-US" sz="2000" dirty="0"/>
          </a:p>
          <a:p>
            <a:pPr lvl="1">
              <a:lnSpc>
                <a:spcPct val="90000"/>
              </a:lnSpc>
              <a:spcBef>
                <a:spcPts val="400"/>
              </a:spcBef>
              <a:defRPr/>
            </a:pPr>
            <a:endParaRPr lang="en-US" altLang="en-US" sz="2000" dirty="0"/>
          </a:p>
          <a:p>
            <a:pPr lvl="1">
              <a:lnSpc>
                <a:spcPct val="90000"/>
              </a:lnSpc>
              <a:spcBef>
                <a:spcPts val="400"/>
              </a:spcBef>
              <a:defRPr/>
            </a:pPr>
            <a:endParaRPr lang="fi-FI" altLang="en-US" sz="2000" dirty="0"/>
          </a:p>
          <a:p>
            <a:pPr marL="0" indent="0">
              <a:lnSpc>
                <a:spcPct val="90000"/>
              </a:lnSpc>
              <a:spcBef>
                <a:spcPts val="600"/>
              </a:spcBef>
              <a:buFontTx/>
              <a:buNone/>
              <a:defRPr/>
            </a:pPr>
            <a:endParaRPr lang="en-US" altLang="en-US" sz="2400" dirty="0">
              <a:solidFill>
                <a:srgbClr val="FF0000"/>
              </a:solidFill>
            </a:endParaRPr>
          </a:p>
          <a:p>
            <a:pPr marL="0" indent="0">
              <a:buFontTx/>
              <a:buNone/>
              <a:defRPr/>
            </a:pPr>
            <a:endParaRPr lang="fi-FI" sz="3200" dirty="0"/>
          </a:p>
          <a:p>
            <a:pPr marL="0" indent="0">
              <a:buFontTx/>
              <a:buNone/>
              <a:defRPr/>
            </a:pPr>
            <a:endParaRPr lang="fi-FI" sz="3200" dirty="0"/>
          </a:p>
          <a:p>
            <a:pPr marL="0" indent="0">
              <a:buFontTx/>
              <a:buNone/>
              <a:defRPr/>
            </a:pPr>
            <a:endParaRPr lang="en-US" sz="3200" dirty="0"/>
          </a:p>
        </p:txBody>
      </p:sp>
      <p:graphicFrame>
        <p:nvGraphicFramePr>
          <p:cNvPr id="6" name="Table 5">
            <a:extLst>
              <a:ext uri="{FF2B5EF4-FFF2-40B4-BE49-F238E27FC236}">
                <a16:creationId xmlns:a16="http://schemas.microsoft.com/office/drawing/2014/main" id="{F65A7BE1-3196-42FB-8F28-2BEAED36BDB1}"/>
              </a:ext>
            </a:extLst>
          </p:cNvPr>
          <p:cNvGraphicFramePr>
            <a:graphicFrameLocks noGrp="1"/>
          </p:cNvGraphicFramePr>
          <p:nvPr>
            <p:extLst>
              <p:ext uri="{D42A27DB-BD31-4B8C-83A1-F6EECF244321}">
                <p14:modId xmlns:p14="http://schemas.microsoft.com/office/powerpoint/2010/main" val="2482137078"/>
              </p:ext>
            </p:extLst>
          </p:nvPr>
        </p:nvGraphicFramePr>
        <p:xfrm>
          <a:off x="876300" y="2789238"/>
          <a:ext cx="7353300" cy="2241808"/>
        </p:xfrm>
        <a:graphic>
          <a:graphicData uri="http://schemas.openxmlformats.org/drawingml/2006/table">
            <a:tbl>
              <a:tblPr/>
              <a:tblGrid>
                <a:gridCol w="627557">
                  <a:extLst>
                    <a:ext uri="{9D8B030D-6E8A-4147-A177-3AD203B41FA5}">
                      <a16:colId xmlns:a16="http://schemas.microsoft.com/office/drawing/2014/main" val="20000"/>
                    </a:ext>
                  </a:extLst>
                </a:gridCol>
                <a:gridCol w="4594512">
                  <a:extLst>
                    <a:ext uri="{9D8B030D-6E8A-4147-A177-3AD203B41FA5}">
                      <a16:colId xmlns:a16="http://schemas.microsoft.com/office/drawing/2014/main" val="20001"/>
                    </a:ext>
                  </a:extLst>
                </a:gridCol>
                <a:gridCol w="545713">
                  <a:extLst>
                    <a:ext uri="{9D8B030D-6E8A-4147-A177-3AD203B41FA5}">
                      <a16:colId xmlns:a16="http://schemas.microsoft.com/office/drawing/2014/main" val="20002"/>
                    </a:ext>
                  </a:extLst>
                </a:gridCol>
                <a:gridCol w="530964">
                  <a:extLst>
                    <a:ext uri="{9D8B030D-6E8A-4147-A177-3AD203B41FA5}">
                      <a16:colId xmlns:a16="http://schemas.microsoft.com/office/drawing/2014/main" val="20003"/>
                    </a:ext>
                  </a:extLst>
                </a:gridCol>
                <a:gridCol w="553088">
                  <a:extLst>
                    <a:ext uri="{9D8B030D-6E8A-4147-A177-3AD203B41FA5}">
                      <a16:colId xmlns:a16="http://schemas.microsoft.com/office/drawing/2014/main" val="20004"/>
                    </a:ext>
                  </a:extLst>
                </a:gridCol>
                <a:gridCol w="501466">
                  <a:extLst>
                    <a:ext uri="{9D8B030D-6E8A-4147-A177-3AD203B41FA5}">
                      <a16:colId xmlns:a16="http://schemas.microsoft.com/office/drawing/2014/main" val="20005"/>
                    </a:ext>
                  </a:extLst>
                </a:gridCol>
              </a:tblGrid>
              <a:tr h="315912">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Tdoc</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Title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Source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Type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For</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Agenda item #</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val="10000"/>
                  </a:ext>
                </a:extLst>
              </a:tr>
              <a:tr h="315912">
                <a:tc>
                  <a:txBody>
                    <a:bodyPr/>
                    <a:lstStyle/>
                    <a:p>
                      <a:pPr algn="l" fontAlgn="t"/>
                      <a:r>
                        <a:rPr lang="fr-FR" sz="900" b="1" i="0" u="sng" strike="noStrike" dirty="0">
                          <a:solidFill>
                            <a:srgbClr val="0000FF"/>
                          </a:solidFill>
                          <a:effectLst/>
                          <a:latin typeface="Arial" panose="020B0604020202020204" pitchFamily="34" charset="0"/>
                        </a:rPr>
                        <a:t>SP-180022</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900" b="0" i="0" u="none" strike="noStrike" dirty="0">
                          <a:solidFill>
                            <a:srgbClr val="000000"/>
                          </a:solidFill>
                          <a:effectLst/>
                          <a:latin typeface="Arial" panose="020B0604020202020204" pitchFamily="34" charset="0"/>
                        </a:rPr>
                        <a:t>CRs to TS 26.247 on Improved Streaming </a:t>
                      </a:r>
                      <a:r>
                        <a:rPr lang="en-US" sz="900" b="0" i="0" u="none" strike="noStrike" dirty="0" err="1">
                          <a:solidFill>
                            <a:srgbClr val="000000"/>
                          </a:solidFill>
                          <a:effectLst/>
                          <a:latin typeface="Arial" panose="020B0604020202020204" pitchFamily="34" charset="0"/>
                        </a:rPr>
                        <a:t>QoE</a:t>
                      </a:r>
                      <a:r>
                        <a:rPr lang="en-US" sz="900" b="0" i="0" u="none" strike="noStrike" dirty="0">
                          <a:solidFill>
                            <a:srgbClr val="000000"/>
                          </a:solidFill>
                          <a:effectLst/>
                          <a:latin typeface="Arial" panose="020B0604020202020204" pitchFamily="34" charset="0"/>
                        </a:rPr>
                        <a:t> Reporting in 3GPP (Release 14 &amp; Release 15) (</a:t>
                      </a:r>
                      <a:r>
                        <a:rPr lang="en-US" sz="900" b="0" i="0" u="none" strike="noStrike" dirty="0" err="1">
                          <a:solidFill>
                            <a:srgbClr val="000000"/>
                          </a:solidFill>
                          <a:effectLst/>
                          <a:latin typeface="Arial" panose="020B0604020202020204" pitchFamily="34" charset="0"/>
                        </a:rPr>
                        <a:t>IQoE</a:t>
                      </a:r>
                      <a:r>
                        <a:rPr lang="en-US" sz="900" b="0" i="0" u="none" strike="noStrike" dirty="0">
                          <a:solidFill>
                            <a:srgbClr val="000000"/>
                          </a:solidFill>
                          <a:effectLst/>
                          <a:latin typeface="Arial" panose="020B0604020202020204" pitchFamily="34" charset="0"/>
                        </a:rPr>
                        <a:t>) </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sng" strike="noStrike" dirty="0">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err="1">
                          <a:solidFill>
                            <a:srgbClr val="000000"/>
                          </a:solidFill>
                          <a:effectLst/>
                          <a:latin typeface="Arial" panose="020B0604020202020204" pitchFamily="34" charset="0"/>
                        </a:rPr>
                        <a:t>Approval</a:t>
                      </a:r>
                      <a:endParaRPr lang="fr-FR" sz="900" b="0" i="0" u="none" strike="noStrike" dirty="0">
                        <a:solidFill>
                          <a:srgbClr val="000000"/>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a:solidFill>
                            <a:srgbClr val="000000"/>
                          </a:solidFill>
                          <a:effectLst/>
                          <a:latin typeface="Arial" panose="020B0604020202020204" pitchFamily="34" charset="0"/>
                        </a:rPr>
                        <a:t>14D</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146532784"/>
                  </a:ext>
                </a:extLst>
              </a:tr>
              <a:tr h="315912">
                <a:tc>
                  <a:txBody>
                    <a:bodyPr/>
                    <a:lstStyle/>
                    <a:p>
                      <a:pPr algn="l" fontAlgn="t"/>
                      <a:r>
                        <a:rPr lang="fr-FR" sz="900" b="1" i="0" u="sng" strike="noStrike" dirty="0">
                          <a:solidFill>
                            <a:srgbClr val="0000FF"/>
                          </a:solidFill>
                          <a:effectLst/>
                          <a:latin typeface="Arial" panose="020B0604020202020204" pitchFamily="34" charset="0"/>
                        </a:rPr>
                        <a:t>SP-180023</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900" b="0" i="0" u="none" strike="noStrike" dirty="0">
                          <a:solidFill>
                            <a:srgbClr val="000000"/>
                          </a:solidFill>
                          <a:effectLst/>
                          <a:latin typeface="Arial" panose="020B0604020202020204" pitchFamily="34" charset="0"/>
                        </a:rPr>
                        <a:t>CRs to TS 26.114 on </a:t>
                      </a:r>
                      <a:r>
                        <a:rPr lang="en-US" sz="900" b="0" i="0" u="none" strike="noStrike" dirty="0" err="1">
                          <a:solidFill>
                            <a:srgbClr val="000000"/>
                          </a:solidFill>
                          <a:effectLst/>
                          <a:latin typeface="Arial" panose="020B0604020202020204" pitchFamily="34" charset="0"/>
                        </a:rPr>
                        <a:t>Misc</a:t>
                      </a:r>
                      <a:r>
                        <a:rPr lang="en-US" sz="900" b="0" i="0" u="none" strike="noStrike" dirty="0">
                          <a:solidFill>
                            <a:srgbClr val="000000"/>
                          </a:solidFill>
                          <a:effectLst/>
                          <a:latin typeface="Arial" panose="020B0604020202020204" pitchFamily="34" charset="0"/>
                        </a:rPr>
                        <a:t> Changes in Clause10 (Release 14 &amp; Release 15) (TEI14) </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sng" strike="noStrike" dirty="0">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err="1">
                          <a:solidFill>
                            <a:srgbClr val="000000"/>
                          </a:solidFill>
                          <a:effectLst/>
                          <a:latin typeface="Arial" panose="020B0604020202020204" pitchFamily="34" charset="0"/>
                        </a:rPr>
                        <a:t>Approval</a:t>
                      </a:r>
                      <a:endParaRPr lang="fr-FR" sz="900" b="0" i="0" u="none" strike="noStrike" dirty="0">
                        <a:solidFill>
                          <a:srgbClr val="000000"/>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a:solidFill>
                            <a:srgbClr val="000000"/>
                          </a:solidFill>
                          <a:effectLst/>
                          <a:latin typeface="Arial" panose="020B0604020202020204" pitchFamily="34" charset="0"/>
                        </a:rPr>
                        <a:t>14G</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545304644"/>
                  </a:ext>
                </a:extLst>
              </a:tr>
              <a:tr h="315912">
                <a:tc>
                  <a:txBody>
                    <a:bodyPr/>
                    <a:lstStyle/>
                    <a:p>
                      <a:pPr algn="l" fontAlgn="t"/>
                      <a:r>
                        <a:rPr lang="fr-FR" sz="900" b="1" i="0" u="sng" strike="noStrike" dirty="0">
                          <a:solidFill>
                            <a:srgbClr val="0000FF"/>
                          </a:solidFill>
                          <a:effectLst/>
                          <a:latin typeface="Arial" panose="020B0604020202020204" pitchFamily="34" charset="0"/>
                        </a:rPr>
                        <a:t>SP-180024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900" b="0" i="0" u="none" strike="noStrike" dirty="0">
                          <a:solidFill>
                            <a:srgbClr val="000000"/>
                          </a:solidFill>
                          <a:effectLst/>
                          <a:latin typeface="Arial" panose="020B0604020202020204" pitchFamily="34" charset="0"/>
                        </a:rPr>
                        <a:t>CR to TS 26.238 on Corrections to FLUS Framework (Release 15) (FLUS) </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sng" strike="noStrike" dirty="0">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err="1">
                          <a:solidFill>
                            <a:srgbClr val="000000"/>
                          </a:solidFill>
                          <a:effectLst/>
                          <a:latin typeface="Arial" panose="020B0604020202020204" pitchFamily="34" charset="0"/>
                        </a:rPr>
                        <a:t>Approval</a:t>
                      </a:r>
                      <a:endParaRPr lang="fr-FR" sz="900" b="0" i="0" u="none" strike="noStrike" dirty="0">
                        <a:solidFill>
                          <a:srgbClr val="000000"/>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a:solidFill>
                            <a:srgbClr val="000000"/>
                          </a:solidFill>
                          <a:effectLst/>
                          <a:latin typeface="Arial" panose="020B0604020202020204" pitchFamily="34" charset="0"/>
                        </a:rPr>
                        <a:t>15D.2</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215562611"/>
                  </a:ext>
                </a:extLst>
              </a:tr>
              <a:tr h="315912">
                <a:tc>
                  <a:txBody>
                    <a:bodyPr/>
                    <a:lstStyle/>
                    <a:p>
                      <a:pPr algn="l" fontAlgn="t"/>
                      <a:r>
                        <a:rPr lang="fr-FR" sz="900" b="1" i="0" u="sng" strike="noStrike" dirty="0">
                          <a:solidFill>
                            <a:srgbClr val="0000FF"/>
                          </a:solidFill>
                          <a:effectLst/>
                          <a:latin typeface="Arial" panose="020B0604020202020204" pitchFamily="34" charset="0"/>
                        </a:rPr>
                        <a:t>SP-180025</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900" b="0" i="0" u="none" strike="noStrike" dirty="0">
                          <a:solidFill>
                            <a:srgbClr val="000000"/>
                          </a:solidFill>
                          <a:effectLst/>
                          <a:latin typeface="Arial" panose="020B0604020202020204" pitchFamily="34" charset="0"/>
                        </a:rPr>
                        <a:t>CR to TS 26.114 on Correction of QMC Capability </a:t>
                      </a:r>
                      <a:r>
                        <a:rPr lang="en-US" sz="900" b="0" i="0" u="none" strike="noStrike" dirty="0" err="1">
                          <a:solidFill>
                            <a:srgbClr val="000000"/>
                          </a:solidFill>
                          <a:effectLst/>
                          <a:latin typeface="Arial" panose="020B0604020202020204" pitchFamily="34" charset="0"/>
                        </a:rPr>
                        <a:t>Signalling</a:t>
                      </a:r>
                      <a:r>
                        <a:rPr lang="en-US" sz="900" b="0" i="0" u="none" strike="noStrike" dirty="0">
                          <a:solidFill>
                            <a:srgbClr val="000000"/>
                          </a:solidFill>
                          <a:effectLst/>
                          <a:latin typeface="Arial" panose="020B0604020202020204" pitchFamily="34" charset="0"/>
                        </a:rPr>
                        <a:t> (Release 15) (</a:t>
                      </a:r>
                      <a:r>
                        <a:rPr lang="en-US" sz="900" b="0" i="0" u="none" strike="noStrike" dirty="0" err="1">
                          <a:solidFill>
                            <a:srgbClr val="000000"/>
                          </a:solidFill>
                          <a:effectLst/>
                          <a:latin typeface="Arial" panose="020B0604020202020204" pitchFamily="34" charset="0"/>
                        </a:rPr>
                        <a:t>EQoE_MTSI</a:t>
                      </a:r>
                      <a:r>
                        <a:rPr lang="en-US" sz="900" b="0" i="0" u="none" strike="noStrike" dirty="0">
                          <a:solidFill>
                            <a:srgbClr val="000000"/>
                          </a:solidFill>
                          <a:effectLst/>
                          <a:latin typeface="Arial" panose="020B0604020202020204" pitchFamily="34" charset="0"/>
                        </a:rPr>
                        <a:t>) </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sng" strike="noStrike" dirty="0">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err="1">
                          <a:solidFill>
                            <a:srgbClr val="000000"/>
                          </a:solidFill>
                          <a:effectLst/>
                          <a:latin typeface="Arial" panose="020B0604020202020204" pitchFamily="34" charset="0"/>
                        </a:rPr>
                        <a:t>Approval</a:t>
                      </a:r>
                      <a:endParaRPr lang="fr-FR" sz="900" b="0" i="0" u="none" strike="noStrike" dirty="0">
                        <a:solidFill>
                          <a:srgbClr val="000000"/>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a:solidFill>
                            <a:srgbClr val="000000"/>
                          </a:solidFill>
                          <a:effectLst/>
                          <a:latin typeface="Arial" panose="020B0604020202020204" pitchFamily="34" charset="0"/>
                        </a:rPr>
                        <a:t>15D.3</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371905255"/>
                  </a:ext>
                </a:extLst>
              </a:tr>
              <a:tr h="315912">
                <a:tc>
                  <a:txBody>
                    <a:bodyPr/>
                    <a:lstStyle/>
                    <a:p>
                      <a:pPr algn="l" fontAlgn="t"/>
                      <a:r>
                        <a:rPr lang="fr-FR" sz="900" b="1" i="0" u="sng" strike="noStrike" dirty="0">
                          <a:solidFill>
                            <a:srgbClr val="0000FF"/>
                          </a:solidFill>
                          <a:effectLst/>
                          <a:latin typeface="Arial" panose="020B0604020202020204" pitchFamily="34" charset="0"/>
                        </a:rPr>
                        <a:t>SP-180026</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900" b="0" i="0" u="none" strike="noStrike" dirty="0">
                          <a:solidFill>
                            <a:srgbClr val="000000"/>
                          </a:solidFill>
                          <a:effectLst/>
                          <a:latin typeface="Arial" panose="020B0604020202020204" pitchFamily="34" charset="0"/>
                        </a:rPr>
                        <a:t>CR to TS 26.247 on Clarifications on </a:t>
                      </a:r>
                      <a:r>
                        <a:rPr lang="en-US" sz="900" b="0" i="0" u="none" strike="noStrike" dirty="0" err="1">
                          <a:solidFill>
                            <a:srgbClr val="000000"/>
                          </a:solidFill>
                          <a:effectLst/>
                          <a:latin typeface="Arial" panose="020B0604020202020204" pitchFamily="34" charset="0"/>
                        </a:rPr>
                        <a:t>QoE</a:t>
                      </a:r>
                      <a:r>
                        <a:rPr lang="en-US" sz="900" b="0" i="0" u="none" strike="noStrike" dirty="0">
                          <a:solidFill>
                            <a:srgbClr val="000000"/>
                          </a:solidFill>
                          <a:effectLst/>
                          <a:latin typeface="Arial" panose="020B0604020202020204" pitchFamily="34" charset="0"/>
                        </a:rPr>
                        <a:t> Reporting (Release 15) (TEI15) </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sng" strike="noStrike" dirty="0">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err="1">
                          <a:solidFill>
                            <a:srgbClr val="000000"/>
                          </a:solidFill>
                          <a:effectLst/>
                          <a:latin typeface="Arial" panose="020B0604020202020204" pitchFamily="34" charset="0"/>
                        </a:rPr>
                        <a:t>Approval</a:t>
                      </a:r>
                      <a:endParaRPr lang="fr-FR" sz="900" b="0" i="0" u="none" strike="noStrike" dirty="0">
                        <a:solidFill>
                          <a:srgbClr val="000000"/>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a:solidFill>
                            <a:srgbClr val="000000"/>
                          </a:solidFill>
                          <a:effectLst/>
                          <a:latin typeface="Arial" panose="020B0604020202020204" pitchFamily="34" charset="0"/>
                        </a:rPr>
                        <a:t>15G.1</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280716895"/>
                  </a:ext>
                </a:extLst>
              </a:tr>
              <a:tr h="315912">
                <a:tc>
                  <a:txBody>
                    <a:bodyPr/>
                    <a:lstStyle/>
                    <a:p>
                      <a:pPr algn="l" fontAlgn="t"/>
                      <a:r>
                        <a:rPr lang="fr-FR" sz="900" b="1" i="0" u="sng" strike="noStrike" dirty="0">
                          <a:solidFill>
                            <a:srgbClr val="0000FF"/>
                          </a:solidFill>
                          <a:effectLst/>
                          <a:latin typeface="Arial" panose="020B0604020202020204" pitchFamily="34" charset="0"/>
                        </a:rPr>
                        <a:t>SP-180030</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900" b="0" i="0" u="none" strike="noStrike" dirty="0">
                          <a:solidFill>
                            <a:srgbClr val="000000"/>
                          </a:solidFill>
                          <a:effectLst/>
                          <a:latin typeface="Arial" panose="020B0604020202020204" pitchFamily="34" charset="0"/>
                        </a:rPr>
                        <a:t>CR to TS 26.918 on Corrections to subjective listening tests (Release 15) (FS_VR) </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sng" strike="noStrike" dirty="0">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err="1">
                          <a:solidFill>
                            <a:srgbClr val="000000"/>
                          </a:solidFill>
                          <a:effectLst/>
                          <a:latin typeface="Arial" panose="020B0604020202020204" pitchFamily="34" charset="0"/>
                        </a:rPr>
                        <a:t>Approval</a:t>
                      </a:r>
                      <a:endParaRPr lang="fr-FR" sz="900" b="0" i="0" u="none" strike="noStrike" dirty="0">
                        <a:solidFill>
                          <a:srgbClr val="000000"/>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a:solidFill>
                            <a:srgbClr val="000000"/>
                          </a:solidFill>
                          <a:effectLst/>
                          <a:latin typeface="Arial" panose="020B0604020202020204" pitchFamily="34" charset="0"/>
                        </a:rPr>
                        <a:t>17G.1</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508919802"/>
                  </a:ext>
                </a:extLst>
              </a:tr>
            </a:tbl>
          </a:graphicData>
        </a:graphic>
      </p:graphicFrame>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29BBB8F7-D22A-407D-9F82-D8B1A497D0A8}"/>
              </a:ext>
            </a:extLst>
          </p:cNvPr>
          <p:cNvSpPr>
            <a:spLocks noGrp="1"/>
          </p:cNvSpPr>
          <p:nvPr>
            <p:ph type="title"/>
          </p:nvPr>
        </p:nvSpPr>
        <p:spPr/>
        <p:txBody>
          <a:bodyPr/>
          <a:lstStyle/>
          <a:p>
            <a:r>
              <a:rPr lang="en-GB" altLang="en-US"/>
              <a:t>Work progress: Rel-15 Work Items</a:t>
            </a:r>
            <a:endParaRPr lang="en-US" altLang="en-US"/>
          </a:p>
        </p:txBody>
      </p:sp>
      <p:sp>
        <p:nvSpPr>
          <p:cNvPr id="3" name="Content Placeholder 2">
            <a:extLst>
              <a:ext uri="{FF2B5EF4-FFF2-40B4-BE49-F238E27FC236}">
                <a16:creationId xmlns:a16="http://schemas.microsoft.com/office/drawing/2014/main" id="{99BF40F0-62C5-4053-942C-3F65986451B1}"/>
              </a:ext>
            </a:extLst>
          </p:cNvPr>
          <p:cNvSpPr>
            <a:spLocks noGrp="1"/>
          </p:cNvSpPr>
          <p:nvPr>
            <p:ph idx="1"/>
          </p:nvPr>
        </p:nvSpPr>
        <p:spPr>
          <a:xfrm>
            <a:off x="485775" y="1676400"/>
            <a:ext cx="8388350" cy="4608513"/>
          </a:xfrm>
          <a:extLst/>
        </p:spPr>
        <p:txBody>
          <a:bodyPr/>
          <a:lstStyle/>
          <a:p>
            <a:pPr marL="400050" eaLnBrk="1" hangingPunct="1">
              <a:lnSpc>
                <a:spcPct val="90000"/>
              </a:lnSpc>
              <a:buFont typeface="Calibri" panose="020F0502020204030204" pitchFamily="34" charset="0"/>
              <a:buAutoNum type="arabicParenR"/>
              <a:defRPr/>
            </a:pPr>
            <a:r>
              <a:rPr lang="en-GB" altLang="en-US" sz="2000" dirty="0"/>
              <a:t>Framework for Live Uplink Streaming (FLUS)</a:t>
            </a:r>
          </a:p>
          <a:p>
            <a:pPr marL="400050" eaLnBrk="1" hangingPunct="1">
              <a:lnSpc>
                <a:spcPct val="90000"/>
              </a:lnSpc>
              <a:buFont typeface="Calibri" panose="020F0502020204030204" pitchFamily="34" charset="0"/>
              <a:buAutoNum type="arabicParenR"/>
              <a:defRPr/>
            </a:pPr>
            <a:r>
              <a:rPr lang="en-GB" altLang="en-US" sz="2000" dirty="0"/>
              <a:t>Enhanced </a:t>
            </a:r>
            <a:r>
              <a:rPr lang="en-GB" altLang="en-US" sz="2000" dirty="0" err="1"/>
              <a:t>QoE</a:t>
            </a:r>
            <a:r>
              <a:rPr lang="en-GB" altLang="en-US" sz="2000" dirty="0"/>
              <a:t> Reporting for MTSI (</a:t>
            </a:r>
            <a:r>
              <a:rPr lang="en-GB" altLang="en-US" sz="2000" dirty="0" err="1"/>
              <a:t>EQoE_MTSI</a:t>
            </a:r>
            <a:r>
              <a:rPr lang="en-GB" altLang="en-US" sz="2000" dirty="0"/>
              <a:t>)</a:t>
            </a:r>
          </a:p>
          <a:p>
            <a:pPr marL="400050" eaLnBrk="1" hangingPunct="1">
              <a:lnSpc>
                <a:spcPct val="90000"/>
              </a:lnSpc>
              <a:buFont typeface="Calibri" panose="020F0502020204030204" pitchFamily="34" charset="0"/>
              <a:buAutoNum type="arabicParenR"/>
              <a:defRPr/>
            </a:pPr>
            <a:r>
              <a:rPr lang="en-GB" altLang="en-US" sz="2000" dirty="0"/>
              <a:t>SAND for MBMS (SAND4M)</a:t>
            </a:r>
          </a:p>
          <a:p>
            <a:pPr marL="400050" eaLnBrk="1" hangingPunct="1">
              <a:lnSpc>
                <a:spcPct val="90000"/>
              </a:lnSpc>
              <a:buFont typeface="Calibri" panose="020F0502020204030204" pitchFamily="34" charset="0"/>
              <a:buAutoNum type="arabicParenR"/>
              <a:defRPr/>
            </a:pPr>
            <a:r>
              <a:rPr lang="en-GB" altLang="en-US" sz="2000" dirty="0"/>
              <a:t>Service Interactivity (</a:t>
            </a:r>
            <a:r>
              <a:rPr lang="en-GB" altLang="en-US" sz="2000" dirty="0" err="1"/>
              <a:t>SerInter</a:t>
            </a:r>
            <a:r>
              <a:rPr lang="en-GB" altLang="en-US" sz="2000" dirty="0"/>
              <a:t>)</a:t>
            </a:r>
          </a:p>
          <a:p>
            <a:pPr marL="400050" eaLnBrk="1" hangingPunct="1">
              <a:lnSpc>
                <a:spcPct val="90000"/>
              </a:lnSpc>
              <a:buFont typeface="Calibri" panose="020F0502020204030204" pitchFamily="34" charset="0"/>
              <a:buAutoNum type="arabicParenR"/>
              <a:defRPr/>
            </a:pPr>
            <a:r>
              <a:rPr lang="en-GB" altLang="en-US" sz="2000" dirty="0"/>
              <a:t>Test Methodologies for the Evaluation of Perceived Listening Quality in Immersive Audio Systems (</a:t>
            </a:r>
            <a:r>
              <a:rPr lang="en-GB" altLang="en-US" sz="2000" dirty="0" err="1"/>
              <a:t>LiQuImAS</a:t>
            </a:r>
            <a:r>
              <a:rPr lang="en-GB" altLang="en-US" sz="2000" dirty="0"/>
              <a:t>)</a:t>
            </a:r>
          </a:p>
          <a:p>
            <a:pPr marL="400050" eaLnBrk="1" hangingPunct="1">
              <a:lnSpc>
                <a:spcPct val="90000"/>
              </a:lnSpc>
              <a:buFont typeface="Calibri" panose="020F0502020204030204" pitchFamily="34" charset="0"/>
              <a:buAutoNum type="arabicParenR"/>
              <a:defRPr/>
            </a:pPr>
            <a:r>
              <a:rPr lang="en-GB" altLang="en-US" sz="2000" dirty="0"/>
              <a:t>Virtual Reality Profiles for Streaming Media (</a:t>
            </a:r>
            <a:r>
              <a:rPr lang="en-GB" altLang="en-US" sz="2000" dirty="0" err="1"/>
              <a:t>VRStream</a:t>
            </a:r>
            <a:r>
              <a:rPr lang="en-GB" altLang="en-US" sz="2000" dirty="0"/>
              <a:t>)</a:t>
            </a:r>
          </a:p>
          <a:p>
            <a:pPr marL="400050" eaLnBrk="1" hangingPunct="1">
              <a:lnSpc>
                <a:spcPct val="90000"/>
              </a:lnSpc>
              <a:buFont typeface="Calibri" panose="020F0502020204030204" pitchFamily="34" charset="0"/>
              <a:buAutoNum type="arabicParenR"/>
              <a:defRPr/>
            </a:pPr>
            <a:r>
              <a:rPr lang="en-GB" altLang="en-US" sz="2000" dirty="0"/>
              <a:t>Receive acoustic output test in the presence of background noise (RAOT)</a:t>
            </a:r>
          </a:p>
          <a:p>
            <a:pPr marL="400050" eaLnBrk="1" hangingPunct="1">
              <a:lnSpc>
                <a:spcPct val="90000"/>
              </a:lnSpc>
              <a:buFont typeface="Calibri" panose="020F0502020204030204" pitchFamily="34" charset="0"/>
              <a:buAutoNum type="arabicParenR"/>
              <a:defRPr/>
            </a:pPr>
            <a:r>
              <a:rPr lang="en-GB" altLang="en-US" sz="2000" dirty="0"/>
              <a:t>Speech quality in the presence of ambient noise for super-wideband and fullband modes (SPAN) </a:t>
            </a:r>
          </a:p>
          <a:p>
            <a:pPr marL="400050" eaLnBrk="1" hangingPunct="1">
              <a:lnSpc>
                <a:spcPct val="90000"/>
              </a:lnSpc>
              <a:buFont typeface="Calibri" panose="020F0502020204030204" pitchFamily="34" charset="0"/>
              <a:buAutoNum type="arabicParenR"/>
              <a:defRPr/>
            </a:pPr>
            <a:endParaRPr lang="en-GB" altLang="en-US" sz="2000" dirty="0"/>
          </a:p>
          <a:p>
            <a:pPr marL="457200" indent="-457200" eaLnBrk="1" fontAlgn="auto" hangingPunct="1">
              <a:lnSpc>
                <a:spcPct val="90000"/>
              </a:lnSpc>
              <a:spcBef>
                <a:spcPts val="1200"/>
              </a:spcBef>
              <a:buFont typeface="+mj-lt"/>
              <a:buAutoNum type="arabicParenR"/>
              <a:defRPr/>
            </a:pPr>
            <a:endParaRPr lang="en-GB" sz="2400" dirty="0"/>
          </a:p>
          <a:p>
            <a:pPr eaLnBrk="1" fontAlgn="auto" hangingPunct="1">
              <a:lnSpc>
                <a:spcPct val="85000"/>
              </a:lnSpc>
              <a:spcBef>
                <a:spcPts val="600"/>
              </a:spcBef>
              <a:defRPr/>
            </a:pPr>
            <a:endParaRPr lang="fi-FI" sz="2400" dirty="0"/>
          </a:p>
          <a:p>
            <a:pPr marL="0" indent="0">
              <a:buFontTx/>
              <a:buNone/>
              <a:defRPr/>
            </a:pPr>
            <a:endParaRPr lang="en-US" sz="2400" dirty="0"/>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7B116C39-8078-4FC4-81C1-D2D83B7C3408}"/>
              </a:ext>
            </a:extLst>
          </p:cNvPr>
          <p:cNvSpPr>
            <a:spLocks noGrp="1"/>
          </p:cNvSpPr>
          <p:nvPr>
            <p:ph type="title"/>
          </p:nvPr>
        </p:nvSpPr>
        <p:spPr>
          <a:xfrm>
            <a:off x="488950" y="193675"/>
            <a:ext cx="6827838" cy="1143000"/>
          </a:xfrm>
        </p:spPr>
        <p:txBody>
          <a:bodyPr/>
          <a:lstStyle/>
          <a:p>
            <a:pPr>
              <a:lnSpc>
                <a:spcPct val="90000"/>
              </a:lnSpc>
            </a:pPr>
            <a:r>
              <a:rPr lang="en-GB" altLang="en-US" sz="2800" dirty="0"/>
              <a:t>Framework for Live Uplink Streaming </a:t>
            </a:r>
            <a:r>
              <a:rPr lang="en-US" altLang="en-US" sz="2800" dirty="0"/>
              <a:t>(FLUS)</a:t>
            </a:r>
            <a:endParaRPr lang="en-US" altLang="en-US" sz="2800" dirty="0">
              <a:solidFill>
                <a:srgbClr val="00B050"/>
              </a:solidFill>
            </a:endParaRPr>
          </a:p>
        </p:txBody>
      </p:sp>
      <p:sp>
        <p:nvSpPr>
          <p:cNvPr id="24579" name="Content Placeholder 2">
            <a:extLst>
              <a:ext uri="{FF2B5EF4-FFF2-40B4-BE49-F238E27FC236}">
                <a16:creationId xmlns:a16="http://schemas.microsoft.com/office/drawing/2014/main" id="{B8C118C3-8173-40C0-BCA8-231F07DC94CA}"/>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main objective of the work item is to define a framework for uplink live streaming media </a:t>
            </a:r>
          </a:p>
          <a:p>
            <a:pPr>
              <a:lnSpc>
                <a:spcPct val="90000"/>
              </a:lnSpc>
              <a:spcBef>
                <a:spcPts val="1200"/>
              </a:spcBef>
            </a:pPr>
            <a:r>
              <a:rPr lang="en-US" altLang="en-US" sz="1600" dirty="0"/>
              <a:t>TS 26.238 was approved at SA#77</a:t>
            </a:r>
          </a:p>
          <a:p>
            <a:pPr>
              <a:lnSpc>
                <a:spcPct val="90000"/>
              </a:lnSpc>
              <a:spcBef>
                <a:spcPts val="1200"/>
              </a:spcBef>
            </a:pPr>
            <a:r>
              <a:rPr lang="en-US" altLang="en-US" sz="1600" dirty="0"/>
              <a:t>At SA4#97 </a:t>
            </a:r>
          </a:p>
          <a:p>
            <a:pPr lvl="1">
              <a:lnSpc>
                <a:spcPct val="90000"/>
              </a:lnSpc>
              <a:spcBef>
                <a:spcPts val="1200"/>
              </a:spcBef>
            </a:pPr>
            <a:r>
              <a:rPr lang="en-US" altLang="en-US" sz="1400" dirty="0"/>
              <a:t>A set of corrections to the TS 26.238 that consists of typos, clarifications, and filling some gaps that were left out due to lack of time were agreed.</a:t>
            </a:r>
          </a:p>
          <a:p>
            <a:pPr lvl="1">
              <a:lnSpc>
                <a:spcPct val="90000"/>
              </a:lnSpc>
              <a:spcBef>
                <a:spcPts val="1200"/>
              </a:spcBef>
            </a:pPr>
            <a:r>
              <a:rPr lang="en-US" altLang="en-US" sz="1400" dirty="0"/>
              <a:t>TR 26.939 Guidelines on the Framework for Live Uplink Streaming was created and progressed. It currently includes use cases on: Sharing to a Social Network Service, Live uplink video stream from drones or moving vehicles, Breaking¬-News reporter, Immersive media conversations. It also includes fMP4-based Instantiations and Guidelines for QoS usage for FLUS.</a:t>
            </a:r>
          </a:p>
          <a:p>
            <a:pPr lvl="1">
              <a:lnSpc>
                <a:spcPct val="90000"/>
              </a:lnSpc>
              <a:spcBef>
                <a:spcPts val="1200"/>
              </a:spcBef>
            </a:pPr>
            <a:r>
              <a:rPr lang="en-US" altLang="en-US" sz="1400" dirty="0"/>
              <a:t>S4-180301 LS on QoS for Live Uplink Streaming (FLUS) (To: SA2) was sent asking SA2 to clarify how QoS flows are prioritized after the GFBR is fulfilled.</a:t>
            </a:r>
          </a:p>
          <a:p>
            <a:pPr eaLnBrk="1" hangingPunct="1">
              <a:lnSpc>
                <a:spcPct val="90000"/>
              </a:lnSpc>
              <a:spcBef>
                <a:spcPts val="1200"/>
              </a:spcBef>
            </a:pPr>
            <a:r>
              <a:rPr lang="en-US" altLang="en-US" sz="1400" dirty="0"/>
              <a:t>Revised WID: </a:t>
            </a:r>
            <a:r>
              <a:rPr lang="en-US" sz="1400" u="sng" dirty="0">
                <a:hlinkClick r:id="rId2"/>
              </a:rPr>
              <a:t>SP-170824</a:t>
            </a:r>
            <a:endParaRPr lang="en-US" altLang="en-US" sz="1400" dirty="0">
              <a:cs typeface="Arial" panose="020B0604020202020204" pitchFamily="34" charset="0"/>
            </a:endParaRPr>
          </a:p>
        </p:txBody>
      </p:sp>
      <p:graphicFrame>
        <p:nvGraphicFramePr>
          <p:cNvPr id="5" name="Table 4">
            <a:extLst>
              <a:ext uri="{FF2B5EF4-FFF2-40B4-BE49-F238E27FC236}">
                <a16:creationId xmlns:a16="http://schemas.microsoft.com/office/drawing/2014/main" id="{EF577045-79C3-42D1-8957-F21A4744552A}"/>
              </a:ext>
            </a:extLst>
          </p:cNvPr>
          <p:cNvGraphicFramePr>
            <a:graphicFrameLocks noGrp="1"/>
          </p:cNvGraphicFramePr>
          <p:nvPr>
            <p:extLst>
              <p:ext uri="{D42A27DB-BD31-4B8C-83A1-F6EECF244321}">
                <p14:modId xmlns:p14="http://schemas.microsoft.com/office/powerpoint/2010/main" val="3259507672"/>
              </p:ext>
            </p:extLst>
          </p:nvPr>
        </p:nvGraphicFramePr>
        <p:xfrm>
          <a:off x="577850" y="5170781"/>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SA#79</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Framework for Live Uplink Streaming </a:t>
                      </a:r>
                      <a:r>
                        <a:rPr lang="en-US" altLang="en-US" sz="1000" dirty="0"/>
                        <a:t>(FLUS)</a:t>
                      </a:r>
                      <a:endParaRPr lang="en-GB" sz="1000" b="1" kern="1200" noProof="0" dirty="0">
                        <a:solidFill>
                          <a:schemeClr val="accent3">
                            <a:lumMod val="50000"/>
                          </a:schemeClr>
                        </a:solidFill>
                        <a:latin typeface="Arial" pitchFamily="34" charset="0"/>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TS 26.238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rgbClr val="0000FF"/>
                          </a:solidFill>
                          <a:effectLst/>
                          <a:latin typeface="Arial" panose="020B0604020202020204" pitchFamily="34" charset="0"/>
                          <a:ea typeface="+mn-ea"/>
                          <a:cs typeface="Arial" panose="020B0604020202020204" pitchFamily="34" charset="0"/>
                        </a:rPr>
                        <a:t>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85% </a:t>
                      </a:r>
                      <a:r>
                        <a:rPr lang="en-GB" sz="1000" b="0" kern="1200" noProof="0" dirty="0">
                          <a:solidFill>
                            <a:srgbClr val="0000FF"/>
                          </a:solidFill>
                          <a:latin typeface="Arial" pitchFamily="34" charset="0"/>
                          <a:ea typeface="+mn-ea"/>
                          <a:cs typeface="Arial" pitchFamily="34" charset="0"/>
                        </a:rPr>
                        <a:t>-&gt; 90 %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i="0" u="sng" strike="noStrike" dirty="0">
                          <a:solidFill>
                            <a:srgbClr val="0000FF"/>
                          </a:solidFill>
                          <a:effectLst/>
                          <a:latin typeface="Arial" panose="020B0604020202020204" pitchFamily="34" charset="0"/>
                        </a:rPr>
                        <a:t>SP-180024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CR to TS 26.238 on Corrections to FLUS Framework (Release 15) (FLUS)</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4600" name="TextBox 1">
            <a:extLst>
              <a:ext uri="{FF2B5EF4-FFF2-40B4-BE49-F238E27FC236}">
                <a16:creationId xmlns:a16="http://schemas.microsoft.com/office/drawing/2014/main" id="{E57B8EA4-FC8B-4525-BD1E-98237B22F7D8}"/>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GB" altLang="en-US" sz="2800" dirty="0"/>
              <a:t>Enhanced </a:t>
            </a:r>
            <a:r>
              <a:rPr lang="en-GB" altLang="en-US" sz="2800" dirty="0" err="1"/>
              <a:t>QoE</a:t>
            </a:r>
            <a:r>
              <a:rPr lang="en-GB" altLang="en-US" sz="2800" dirty="0"/>
              <a:t> Reporting for MTSI (</a:t>
            </a:r>
            <a:r>
              <a:rPr lang="en-GB" altLang="en-US" sz="2800" dirty="0" err="1"/>
              <a:t>EQoE_MTSI</a:t>
            </a:r>
            <a:r>
              <a:rPr lang="en-GB" altLang="en-US" sz="2800" dirty="0"/>
              <a:t>) </a:t>
            </a:r>
            <a:r>
              <a:rPr lang="en-GB" altLang="en-US" sz="2800" dirty="0">
                <a:solidFill>
                  <a:srgbClr val="00B050"/>
                </a:solidFill>
              </a:rPr>
              <a:t>– completed !</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the work item is to keep the </a:t>
            </a:r>
            <a:r>
              <a:rPr lang="en-US" altLang="en-US" sz="1600" dirty="0" err="1"/>
              <a:t>QoE</a:t>
            </a:r>
            <a:r>
              <a:rPr lang="en-US" altLang="en-US" sz="1600" dirty="0"/>
              <a:t> reporting consistent between DASH and MTSI, and to update it regarding metrics reporting for new codecs.</a:t>
            </a:r>
            <a:endParaRPr lang="en-US" altLang="en-US" sz="1200" dirty="0"/>
          </a:p>
          <a:p>
            <a:pPr>
              <a:lnSpc>
                <a:spcPct val="90000"/>
              </a:lnSpc>
              <a:spcBef>
                <a:spcPts val="1200"/>
              </a:spcBef>
            </a:pPr>
            <a:r>
              <a:rPr lang="en-US" altLang="en-US" sz="1600" dirty="0"/>
              <a:t>At SA4#97, a CR to TS 26.114 on Correction of QMC Capability </a:t>
            </a:r>
            <a:r>
              <a:rPr lang="en-US" altLang="en-US" sz="1600" dirty="0" err="1"/>
              <a:t>Signalling</a:t>
            </a:r>
            <a:r>
              <a:rPr lang="en-US" altLang="en-US" sz="1600" dirty="0"/>
              <a:t> was agreed and the rapporteur’s Work Item summary was endorsed (</a:t>
            </a:r>
            <a:r>
              <a:rPr lang="fr-FR" sz="1600" u="sng" dirty="0">
                <a:solidFill>
                  <a:srgbClr val="0000FF"/>
                </a:solidFill>
                <a:hlinkClick r:id="rId2"/>
              </a:rPr>
              <a:t>SP-180037</a:t>
            </a:r>
            <a:r>
              <a:rPr lang="en-US" altLang="en-US" sz="1600" dirty="0"/>
              <a:t>).</a:t>
            </a:r>
          </a:p>
          <a:p>
            <a:pPr>
              <a:lnSpc>
                <a:spcPct val="90000"/>
              </a:lnSpc>
              <a:spcBef>
                <a:spcPts val="1200"/>
              </a:spcBef>
            </a:pPr>
            <a:r>
              <a:rPr lang="en-US" altLang="en-US" sz="1600" dirty="0"/>
              <a:t>The work is now complete.</a:t>
            </a:r>
          </a:p>
          <a:p>
            <a:pPr eaLnBrk="1" hangingPunct="1">
              <a:lnSpc>
                <a:spcPct val="90000"/>
              </a:lnSpc>
              <a:spcBef>
                <a:spcPts val="1200"/>
              </a:spcBef>
            </a:pPr>
            <a:r>
              <a:rPr lang="en-US" altLang="en-US" sz="1600" dirty="0"/>
              <a:t>WID: </a:t>
            </a:r>
            <a:r>
              <a:rPr lang="fr-FR" altLang="fr-FR" sz="1600" u="sng" dirty="0">
                <a:hlinkClick r:id="rId3" action="ppaction://hlinkfile"/>
              </a:rPr>
              <a:t>SP-170333</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289000231"/>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SA#79</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Enhanced </a:t>
                      </a:r>
                      <a:r>
                        <a:rPr lang="en-GB" altLang="en-US" sz="1000" dirty="0" err="1"/>
                        <a:t>QoE</a:t>
                      </a:r>
                      <a:r>
                        <a:rPr lang="en-GB" altLang="en-US" sz="1000" dirty="0"/>
                        <a:t> Reporting for MTSI (</a:t>
                      </a:r>
                      <a:r>
                        <a:rPr lang="en-GB" altLang="en-US" sz="1000" dirty="0" err="1"/>
                        <a:t>EQoE_MTSI</a:t>
                      </a:r>
                      <a:r>
                        <a:rPr lang="en-GB"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80% </a:t>
                      </a:r>
                      <a:r>
                        <a:rPr lang="en-GB" sz="1000" b="0" kern="1200" noProof="0" dirty="0">
                          <a:solidFill>
                            <a:srgbClr val="0000FF"/>
                          </a:solidFill>
                          <a:latin typeface="Arial" pitchFamily="34" charset="0"/>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rPr>
                        <a:t>SP-180025 </a:t>
                      </a:r>
                      <a:r>
                        <a:rPr lang="en-US" sz="1000" b="0" i="0" u="none" strike="noStrike" dirty="0">
                          <a:solidFill>
                            <a:srgbClr val="000000"/>
                          </a:solidFill>
                          <a:effectLst/>
                          <a:latin typeface="Arial" panose="020B0604020202020204" pitchFamily="34" charset="0"/>
                        </a:rPr>
                        <a:t>CR to TS 26.114 on Correction of QMC Capability </a:t>
                      </a:r>
                      <a:r>
                        <a:rPr lang="en-US" sz="1000" b="0" i="0" u="none" strike="noStrike" dirty="0" err="1">
                          <a:solidFill>
                            <a:srgbClr val="000000"/>
                          </a:solidFill>
                          <a:effectLst/>
                          <a:latin typeface="Arial" panose="020B0604020202020204" pitchFamily="34" charset="0"/>
                        </a:rPr>
                        <a:t>Signalling</a:t>
                      </a:r>
                      <a:r>
                        <a:rPr lang="en-US" sz="1000" b="0" i="0" u="none" strike="noStrike" dirty="0">
                          <a:solidFill>
                            <a:srgbClr val="000000"/>
                          </a:solidFill>
                          <a:effectLst/>
                          <a:latin typeface="Arial" panose="020B0604020202020204" pitchFamily="34" charset="0"/>
                        </a:rPr>
                        <a:t> (Release 15) (</a:t>
                      </a:r>
                      <a:r>
                        <a:rPr lang="en-US" sz="1000" b="0" i="0" u="none" strike="noStrike" dirty="0" err="1">
                          <a:solidFill>
                            <a:srgbClr val="000000"/>
                          </a:solidFill>
                          <a:effectLst/>
                          <a:latin typeface="Arial" panose="020B0604020202020204" pitchFamily="34" charset="0"/>
                        </a:rPr>
                        <a:t>EQoE_MTSI</a:t>
                      </a:r>
                      <a:r>
                        <a:rPr lang="en-US" sz="1000" b="0" i="0" u="none" strike="noStrike" dirty="0">
                          <a:solidFill>
                            <a:srgbClr val="000000"/>
                          </a:solidFill>
                          <a:effectLst/>
                          <a:latin typeface="Arial" panose="020B0604020202020204" pitchFamily="34" charset="0"/>
                        </a:rPr>
                        <a:t>)</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7171" name="Content Placeholder 2">
            <a:extLst>
              <a:ext uri="{FF2B5EF4-FFF2-40B4-BE49-F238E27FC236}">
                <a16:creationId xmlns:a16="http://schemas.microsoft.com/office/drawing/2014/main" id="{49870376-A098-4C63-94A4-A99644EBEBB1}"/>
              </a:ext>
            </a:extLst>
          </p:cNvPr>
          <p:cNvSpPr>
            <a:spLocks noGrp="1"/>
          </p:cNvSpPr>
          <p:nvPr>
            <p:ph idx="1"/>
          </p:nvPr>
        </p:nvSpPr>
        <p:spPr>
          <a:xfrm>
            <a:off x="485775" y="1249363"/>
            <a:ext cx="8388350" cy="4830762"/>
          </a:xfrm>
        </p:spPr>
        <p:txBody>
          <a:bodyPr/>
          <a:lstStyle/>
          <a:p>
            <a:pPr>
              <a:lnSpc>
                <a:spcPct val="90000"/>
              </a:lnSpc>
              <a:spcBef>
                <a:spcPts val="500"/>
              </a:spcBef>
            </a:pPr>
            <a:r>
              <a:rPr lang="en-US" altLang="en-US" sz="2400" dirty="0"/>
              <a:t>General</a:t>
            </a:r>
          </a:p>
          <a:p>
            <a:pPr lvl="1">
              <a:lnSpc>
                <a:spcPct val="90000"/>
              </a:lnSpc>
              <a:spcBef>
                <a:spcPts val="300"/>
              </a:spcBef>
            </a:pPr>
            <a:r>
              <a:rPr lang="en-US" altLang="en-US" sz="1800" dirty="0"/>
              <a:t>Leadership and subgroups </a:t>
            </a:r>
          </a:p>
          <a:p>
            <a:pPr lvl="1">
              <a:lnSpc>
                <a:spcPct val="90000"/>
              </a:lnSpc>
              <a:spcBef>
                <a:spcPts val="300"/>
              </a:spcBef>
            </a:pPr>
            <a:r>
              <a:rPr lang="en-US" altLang="en-US" sz="1800" dirty="0"/>
              <a:t>Meetings and statistics</a:t>
            </a:r>
          </a:p>
          <a:p>
            <a:pPr lvl="1">
              <a:lnSpc>
                <a:spcPct val="90000"/>
              </a:lnSpc>
              <a:spcBef>
                <a:spcPts val="300"/>
              </a:spcBef>
            </a:pPr>
            <a:r>
              <a:rPr lang="en-US" altLang="en-US" sz="1800" dirty="0"/>
              <a:t>Progress highlights</a:t>
            </a:r>
          </a:p>
          <a:p>
            <a:pPr>
              <a:lnSpc>
                <a:spcPct val="90000"/>
              </a:lnSpc>
              <a:spcBef>
                <a:spcPts val="1500"/>
              </a:spcBef>
            </a:pPr>
            <a:r>
              <a:rPr lang="en-US" altLang="en-US" sz="2400" dirty="0"/>
              <a:t>Work progress </a:t>
            </a:r>
          </a:p>
          <a:p>
            <a:pPr lvl="1">
              <a:lnSpc>
                <a:spcPct val="90000"/>
              </a:lnSpc>
              <a:spcBef>
                <a:spcPts val="300"/>
              </a:spcBef>
            </a:pPr>
            <a:r>
              <a:rPr lang="en-US" altLang="en-US" sz="1800" dirty="0"/>
              <a:t>CRs to completed items in Rel-15 and earlier</a:t>
            </a:r>
            <a:endParaRPr lang="fi-FI" altLang="en-US" sz="1200" dirty="0"/>
          </a:p>
          <a:p>
            <a:pPr lvl="1">
              <a:lnSpc>
                <a:spcPct val="90000"/>
              </a:lnSpc>
              <a:spcBef>
                <a:spcPts val="300"/>
              </a:spcBef>
            </a:pPr>
            <a:r>
              <a:rPr lang="fi-FI" altLang="en-US" sz="1800" dirty="0"/>
              <a:t>Rel-15 Work Items </a:t>
            </a:r>
          </a:p>
          <a:p>
            <a:pPr lvl="1">
              <a:lnSpc>
                <a:spcPct val="90000"/>
              </a:lnSpc>
              <a:spcBef>
                <a:spcPts val="300"/>
              </a:spcBef>
            </a:pPr>
            <a:r>
              <a:rPr lang="fi-FI" altLang="en-US" sz="1800" dirty="0"/>
              <a:t>Rel-15 Study Items</a:t>
            </a:r>
          </a:p>
          <a:p>
            <a:pPr lvl="1">
              <a:lnSpc>
                <a:spcPct val="90000"/>
              </a:lnSpc>
              <a:spcBef>
                <a:spcPts val="300"/>
              </a:spcBef>
            </a:pPr>
            <a:r>
              <a:rPr lang="fi-FI" altLang="en-US" sz="1800" dirty="0"/>
              <a:t>Rel-16 Work Items </a:t>
            </a:r>
          </a:p>
          <a:p>
            <a:pPr lvl="1">
              <a:lnSpc>
                <a:spcPct val="90000"/>
              </a:lnSpc>
              <a:spcBef>
                <a:spcPts val="300"/>
              </a:spcBef>
            </a:pPr>
            <a:r>
              <a:rPr lang="fi-FI" altLang="en-US" sz="1800" dirty="0"/>
              <a:t>Rel-16 Study Items</a:t>
            </a:r>
            <a:endParaRPr lang="en-US" altLang="en-US" sz="1800" dirty="0"/>
          </a:p>
          <a:p>
            <a:pPr lvl="1">
              <a:lnSpc>
                <a:spcPct val="90000"/>
              </a:lnSpc>
              <a:spcBef>
                <a:spcPts val="300"/>
              </a:spcBef>
            </a:pPr>
            <a:r>
              <a:rPr lang="en-GB" altLang="en-US" sz="1800" dirty="0">
                <a:cs typeface="Times New Roman" panose="02020603050405020304" pitchFamily="18" charset="0"/>
              </a:rPr>
              <a:t>Miscellaneous</a:t>
            </a:r>
            <a:endParaRPr lang="en-US" altLang="en-US" sz="1800" dirty="0"/>
          </a:p>
          <a:p>
            <a:pPr>
              <a:lnSpc>
                <a:spcPct val="90000"/>
              </a:lnSpc>
              <a:spcBef>
                <a:spcPts val="1500"/>
              </a:spcBef>
            </a:pPr>
            <a:r>
              <a:rPr lang="fi-FI" altLang="en-US" sz="2400" dirty="0"/>
              <a:t>Proposed new WIDs/SIDs</a:t>
            </a:r>
            <a:endParaRPr lang="en-US" altLang="en-US" sz="2400" dirty="0"/>
          </a:p>
          <a:p>
            <a:pPr>
              <a:lnSpc>
                <a:spcPct val="90000"/>
              </a:lnSpc>
              <a:spcBef>
                <a:spcPts val="1500"/>
              </a:spcBef>
            </a:pPr>
            <a:r>
              <a:rPr lang="en-US" altLang="en-US" sz="2400" dirty="0"/>
              <a:t>Summary of action items </a:t>
            </a:r>
          </a:p>
          <a:p>
            <a:pPr>
              <a:lnSpc>
                <a:spcPct val="90000"/>
              </a:lnSpc>
              <a:spcBef>
                <a:spcPts val="1500"/>
              </a:spcBef>
            </a:pPr>
            <a:r>
              <a:rPr lang="en-US" altLang="en-US" sz="2400" dirty="0"/>
              <a:t>List of documents to SA</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GB" altLang="en-US" sz="2800" dirty="0"/>
              <a:t>SAND for MBMS (SAND4M)</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the work item is to define a SAND mode for DASH-over-MBMS operation:</a:t>
            </a:r>
          </a:p>
          <a:p>
            <a:pPr lvl="1">
              <a:lnSpc>
                <a:spcPct val="90000"/>
              </a:lnSpc>
              <a:spcBef>
                <a:spcPts val="1200"/>
              </a:spcBef>
            </a:pPr>
            <a:r>
              <a:rPr lang="en-US" altLang="en-US" sz="1200" dirty="0"/>
              <a:t>Provide the relevant enablers for the MBMS client to support the SAND mode for DASH-over-MBMS</a:t>
            </a:r>
          </a:p>
          <a:p>
            <a:pPr lvl="1">
              <a:lnSpc>
                <a:spcPct val="90000"/>
              </a:lnSpc>
              <a:spcBef>
                <a:spcPts val="1200"/>
              </a:spcBef>
            </a:pPr>
            <a:r>
              <a:rPr lang="en-US" altLang="en-US" sz="1200" dirty="0"/>
              <a:t>Define the interface between DASH client and the MBMS client for this SAND mode</a:t>
            </a:r>
          </a:p>
          <a:p>
            <a:pPr lvl="1">
              <a:lnSpc>
                <a:spcPct val="90000"/>
              </a:lnSpc>
              <a:spcBef>
                <a:spcPts val="1200"/>
              </a:spcBef>
            </a:pPr>
            <a:r>
              <a:rPr lang="en-US" altLang="en-US" sz="1200" dirty="0"/>
              <a:t>Update the MBMS user service guidelines to reflect the addition of the SAND mode </a:t>
            </a:r>
          </a:p>
          <a:p>
            <a:pPr lvl="1">
              <a:lnSpc>
                <a:spcPct val="90000"/>
              </a:lnSpc>
              <a:spcBef>
                <a:spcPts val="1200"/>
              </a:spcBef>
            </a:pPr>
            <a:r>
              <a:rPr lang="en-US" altLang="en-US" sz="1200" dirty="0">
                <a:solidFill>
                  <a:srgbClr val="0000FF"/>
                </a:solidFill>
              </a:rPr>
              <a:t>Ensure consistency in MBMS and DASH signaling, as well as specify SAND tools to support different hybrid modes of DASH over MBMS service delivery. </a:t>
            </a:r>
          </a:p>
          <a:p>
            <a:pPr>
              <a:lnSpc>
                <a:spcPct val="90000"/>
              </a:lnSpc>
              <a:spcBef>
                <a:spcPts val="1200"/>
              </a:spcBef>
            </a:pPr>
            <a:r>
              <a:rPr lang="en-US" altLang="en-US" sz="1600" dirty="0"/>
              <a:t>At SA4#97, Use Cases for Hybrid Services were agreed i.e. Auxiliary media components delivered exclusively over unicast, </a:t>
            </a:r>
            <a:r>
              <a:rPr lang="en-US" altLang="en-US" sz="1600" dirty="0" err="1"/>
              <a:t>MooDing</a:t>
            </a:r>
            <a:r>
              <a:rPr lang="en-US" altLang="en-US" sz="1600" dirty="0"/>
              <a:t> the Service, </a:t>
            </a:r>
            <a:r>
              <a:rPr lang="en-US" altLang="en-US" sz="1600" dirty="0" err="1"/>
              <a:t>MooDing</a:t>
            </a:r>
            <a:r>
              <a:rPr lang="en-US" altLang="en-US" sz="1600" dirty="0"/>
              <a:t> Components, Unicast for Broadcast Efficiency and Fast Channel Change, Presentation Descriptions with DRM and </a:t>
            </a:r>
            <a:r>
              <a:rPr lang="en-US" altLang="en-US" sz="1600" dirty="0" err="1"/>
              <a:t>QoE</a:t>
            </a:r>
            <a:r>
              <a:rPr lang="en-US" altLang="en-US" sz="1600" dirty="0"/>
              <a:t> reporting.</a:t>
            </a:r>
          </a:p>
          <a:p>
            <a:pPr>
              <a:lnSpc>
                <a:spcPct val="90000"/>
              </a:lnSpc>
              <a:spcBef>
                <a:spcPts val="1200"/>
              </a:spcBef>
            </a:pPr>
            <a:r>
              <a:rPr lang="en-US" altLang="en-US" sz="1600" dirty="0"/>
              <a:t>Revised WID: </a:t>
            </a:r>
            <a:r>
              <a:rPr lang="en-US" sz="1600" u="sng" dirty="0">
                <a:hlinkClick r:id="rId2"/>
              </a:rPr>
              <a:t>SP-170827</a:t>
            </a:r>
            <a:r>
              <a:rPr lang="en-US" sz="1200" dirty="0"/>
              <a:t> </a:t>
            </a: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563319273"/>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SA#79</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SAND for MBMS (SAND4M)</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TSs 26.247, 26.346, 26.347 and TR 26.946</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50% </a:t>
                      </a:r>
                      <a:r>
                        <a:rPr lang="en-GB" sz="1000" b="0" kern="1200" noProof="0" dirty="0">
                          <a:solidFill>
                            <a:srgbClr val="0000FF"/>
                          </a:solidFill>
                          <a:latin typeface="Arial" pitchFamily="34" charset="0"/>
                          <a:ea typeface="+mn-ea"/>
                          <a:cs typeface="Arial" pitchFamily="34" charset="0"/>
                        </a:rPr>
                        <a:t>-&gt; 60 %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 </a:t>
                      </a:r>
                      <a:r>
                        <a:rPr lang="en-GB" sz="1000" b="0" kern="1200" dirty="0">
                          <a:solidFill>
                            <a:srgbClr val="0000FF"/>
                          </a:solidFill>
                          <a:latin typeface="Arial" pitchFamily="34" charset="0"/>
                          <a:ea typeface="+mn-ea"/>
                          <a:cs typeface="Arial" pitchFamily="34" charset="0"/>
                        </a:rPr>
                        <a:t>-&gt; SA#80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568110082"/>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GB" altLang="en-US" sz="2800" dirty="0"/>
              <a:t>Service Interactivity (</a:t>
            </a:r>
            <a:r>
              <a:rPr lang="en-GB" altLang="en-US" sz="2800" dirty="0" err="1"/>
              <a:t>SerInter</a:t>
            </a:r>
            <a:r>
              <a:rPr lang="en-GB" altLang="en-US" sz="2800" dirty="0"/>
              <a:t>)</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the work item is to :</a:t>
            </a:r>
          </a:p>
          <a:p>
            <a:pPr lvl="1">
              <a:lnSpc>
                <a:spcPct val="90000"/>
              </a:lnSpc>
              <a:spcBef>
                <a:spcPts val="1200"/>
              </a:spcBef>
            </a:pPr>
            <a:r>
              <a:rPr lang="en-US" altLang="en-US" sz="1200" dirty="0"/>
              <a:t>Enable delivery of notifications to interactivity applications,</a:t>
            </a:r>
          </a:p>
          <a:p>
            <a:pPr lvl="1">
              <a:lnSpc>
                <a:spcPct val="90000"/>
              </a:lnSpc>
              <a:spcBef>
                <a:spcPts val="1200"/>
              </a:spcBef>
            </a:pPr>
            <a:r>
              <a:rPr lang="en-US" altLang="en-US" sz="1200" dirty="0"/>
              <a:t>Define the means for the BM-SC to signal, and the MBMS client to unambiguously identify, interactivity-related content items</a:t>
            </a:r>
          </a:p>
          <a:p>
            <a:pPr lvl="1">
              <a:lnSpc>
                <a:spcPct val="90000"/>
              </a:lnSpc>
              <a:spcBef>
                <a:spcPts val="1200"/>
              </a:spcBef>
            </a:pPr>
            <a:r>
              <a:rPr lang="en-US" altLang="en-US" sz="1200" dirty="0"/>
              <a:t>Support the measurement and reporting of interactivity-related usage by the user/device</a:t>
            </a:r>
          </a:p>
          <a:p>
            <a:pPr>
              <a:lnSpc>
                <a:spcPct val="90000"/>
              </a:lnSpc>
              <a:spcBef>
                <a:spcPts val="1200"/>
              </a:spcBef>
            </a:pPr>
            <a:r>
              <a:rPr lang="en-US" altLang="en-US" sz="1600" dirty="0"/>
              <a:t>At SA4#97 a Draft CR to TS 26.247 (Rel-15) on Signaling and Reporting of Interactivity Usage in 3GP-DASH was agreed as basis for further work including following functionality:</a:t>
            </a:r>
          </a:p>
          <a:p>
            <a:pPr lvl="1">
              <a:lnSpc>
                <a:spcPct val="90000"/>
              </a:lnSpc>
              <a:spcBef>
                <a:spcPts val="1200"/>
              </a:spcBef>
            </a:pPr>
            <a:r>
              <a:rPr lang="en-US" altLang="en-US" sz="1200" dirty="0"/>
              <a:t>Extension of the existing metrics defined in the MPD via a dedicated </a:t>
            </a:r>
            <a:r>
              <a:rPr lang="en-US" altLang="en-US" sz="1200" dirty="0" err="1"/>
              <a:t>MPD.Metrics.Reporting</a:t>
            </a:r>
            <a:r>
              <a:rPr lang="en-US" altLang="en-US" sz="1200" dirty="0"/>
              <a:t> descriptor specific to interactivity usage reporting and which contains the new interactivity usage metrics </a:t>
            </a:r>
            <a:r>
              <a:rPr lang="en-US" altLang="en-US" sz="1200" dirty="0" err="1"/>
              <a:t>IntySummary</a:t>
            </a:r>
            <a:r>
              <a:rPr lang="en-US" altLang="en-US" sz="1200" dirty="0"/>
              <a:t> and </a:t>
            </a:r>
            <a:r>
              <a:rPr lang="en-US" altLang="en-US" sz="1200" dirty="0" err="1"/>
              <a:t>IntyEventList</a:t>
            </a:r>
            <a:r>
              <a:rPr lang="en-US" altLang="en-US" sz="1200" dirty="0"/>
              <a:t>.</a:t>
            </a:r>
          </a:p>
          <a:p>
            <a:pPr lvl="1">
              <a:lnSpc>
                <a:spcPct val="90000"/>
              </a:lnSpc>
              <a:spcBef>
                <a:spcPts val="1200"/>
              </a:spcBef>
            </a:pPr>
            <a:r>
              <a:rPr lang="en-US" altLang="en-US" sz="1200" dirty="0"/>
              <a:t>Definition of a new 3GP-DASH reporting scheme on interactivity usage.</a:t>
            </a:r>
          </a:p>
          <a:p>
            <a:pPr lvl="1">
              <a:lnSpc>
                <a:spcPct val="90000"/>
              </a:lnSpc>
              <a:spcBef>
                <a:spcPts val="1200"/>
              </a:spcBef>
            </a:pPr>
            <a:r>
              <a:rPr lang="en-US" altLang="en-US" sz="1200" dirty="0"/>
              <a:t>Definition of a new 3GP-DASH reporting protocol for conveying interactivity usage information.</a:t>
            </a:r>
          </a:p>
          <a:p>
            <a:pPr>
              <a:lnSpc>
                <a:spcPct val="90000"/>
              </a:lnSpc>
              <a:spcBef>
                <a:spcPts val="1200"/>
              </a:spcBef>
            </a:pPr>
            <a:r>
              <a:rPr lang="en-US" altLang="en-US" sz="1600" dirty="0"/>
              <a:t>WID: </a:t>
            </a:r>
            <a:r>
              <a:rPr lang="en-US" altLang="en-US" sz="1600" dirty="0">
                <a:hlinkClick r:id="rId2"/>
              </a:rPr>
              <a:t>http://www.3gpp.org/ftp/tsg_sa/TSG_SA/TSGS_77/Docs/SP-170796.zip</a:t>
            </a:r>
            <a:r>
              <a:rPr lang="en-US" altLang="en-US" sz="1600" dirty="0"/>
              <a:t> </a:t>
            </a: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824871478"/>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SA#79</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Service Interactivity (</a:t>
                      </a:r>
                      <a:r>
                        <a:rPr lang="en-GB" altLang="en-US" sz="1000" dirty="0" err="1"/>
                        <a:t>SerInter</a:t>
                      </a:r>
                      <a:r>
                        <a:rPr lang="en-GB"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TSs 26.346, 26.247, 26.347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10% </a:t>
                      </a:r>
                      <a:r>
                        <a:rPr lang="en-GB" sz="1000" b="0" kern="1200" noProof="0" dirty="0">
                          <a:solidFill>
                            <a:srgbClr val="0000FF"/>
                          </a:solidFill>
                          <a:latin typeface="Arial" pitchFamily="34" charset="0"/>
                          <a:ea typeface="+mn-ea"/>
                          <a:cs typeface="Arial" pitchFamily="34" charset="0"/>
                        </a:rPr>
                        <a:t>-&gt;20 %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47930480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GB" altLang="en-US" sz="2800" dirty="0"/>
              <a:t>Test Methodologies for the Evaluation of Perceived Listening Quality in Immersive Audio Systems (</a:t>
            </a:r>
            <a:r>
              <a:rPr lang="en-GB" altLang="en-US" sz="2800" dirty="0" err="1"/>
              <a:t>LiQuImAS</a:t>
            </a:r>
            <a:r>
              <a:rPr lang="en-GB" altLang="en-US" sz="2800" dirty="0"/>
              <a:t>)</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400" dirty="0"/>
              <a:t>The objective of the work item is to produce a technical report and two technical specifications, one with subjective and one with objective test methodologies for the assessment of immersive audio systems.  Simultaneous presentation of 360-degree videos is to be considered. </a:t>
            </a:r>
          </a:p>
          <a:p>
            <a:pPr>
              <a:lnSpc>
                <a:spcPct val="90000"/>
              </a:lnSpc>
              <a:spcBef>
                <a:spcPts val="1200"/>
              </a:spcBef>
            </a:pPr>
            <a:r>
              <a:rPr lang="en-US" altLang="en-US" sz="1400" dirty="0"/>
              <a:t>At SA4#97, </a:t>
            </a:r>
          </a:p>
          <a:p>
            <a:pPr lvl="1">
              <a:lnSpc>
                <a:spcPct val="90000"/>
              </a:lnSpc>
              <a:spcBef>
                <a:spcPts val="1200"/>
              </a:spcBef>
            </a:pPr>
            <a:r>
              <a:rPr lang="en-US" altLang="en-US" sz="1400" dirty="0"/>
              <a:t>TR 26.861 Investigations on Test Methodologies for Immersive Audio Systems was progressed with inputs on Auditory Assessment of Audio Systems and High Dimensional Assessment of Spatial Audio Quality.</a:t>
            </a:r>
          </a:p>
          <a:p>
            <a:pPr lvl="1">
              <a:lnSpc>
                <a:spcPct val="90000"/>
              </a:lnSpc>
              <a:spcBef>
                <a:spcPts val="1200"/>
              </a:spcBef>
            </a:pPr>
            <a:r>
              <a:rPr lang="en-US" altLang="en-US" sz="1400" dirty="0"/>
              <a:t>TS 26.259 Subjective Test Methodologies for the Evaluation of Immersive Audio Systems was not updated. The </a:t>
            </a:r>
            <a:r>
              <a:rPr lang="en-US" altLang="en-US" sz="1400" dirty="0" err="1"/>
              <a:t>VRStream</a:t>
            </a:r>
            <a:r>
              <a:rPr lang="en-US" altLang="en-US" sz="1400" dirty="0"/>
              <a:t> work item relies on a test plan and test methodology defined by this specification.</a:t>
            </a:r>
          </a:p>
          <a:p>
            <a:pPr lvl="1">
              <a:lnSpc>
                <a:spcPct val="90000"/>
              </a:lnSpc>
              <a:spcBef>
                <a:spcPts val="1200"/>
              </a:spcBef>
            </a:pPr>
            <a:r>
              <a:rPr lang="en-US" altLang="en-US" sz="1400" dirty="0"/>
              <a:t>TS 26.260 Objective Test Methodologies for the Evaluation of Immersive Audio Systems was progressed with input on Diffuse-field Send frequency response for Scene-based audio.</a:t>
            </a:r>
          </a:p>
          <a:p>
            <a:pPr>
              <a:lnSpc>
                <a:spcPct val="90000"/>
              </a:lnSpc>
              <a:spcBef>
                <a:spcPts val="1200"/>
              </a:spcBef>
            </a:pPr>
            <a:r>
              <a:rPr lang="en-US" altLang="en-US" sz="1400" dirty="0"/>
              <a:t>WID: </a:t>
            </a:r>
            <a:r>
              <a:rPr lang="en-US" altLang="en-US" sz="1400" dirty="0">
                <a:hlinkClick r:id="rId2"/>
              </a:rPr>
              <a:t>http://www.3gpp.org/ftp/tsg_sa/TSG_SA/TSGS_77/Docs/SP-170609.zip</a:t>
            </a:r>
            <a:r>
              <a:rPr lang="en-US" altLang="en-US" sz="1400" dirty="0"/>
              <a:t> </a:t>
            </a:r>
            <a:endParaRPr lang="fr-FR" altLang="fr-FR" sz="1400" u="sng" dirty="0"/>
          </a:p>
          <a:p>
            <a:pPr>
              <a:lnSpc>
                <a:spcPct val="90000"/>
              </a:lnSpc>
              <a:spcBef>
                <a:spcPts val="1200"/>
              </a:spcBef>
            </a:pPr>
            <a:endParaRPr lang="en-US" altLang="en-US" sz="14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860517374"/>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SA#79</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Test Methodologies for the Evaluation of Perceived Listening Quality in Immersive Audio Systems (</a:t>
                      </a:r>
                      <a:r>
                        <a:rPr lang="en-GB" altLang="en-US" sz="1000" dirty="0" err="1"/>
                        <a:t>LiQuImAS</a:t>
                      </a:r>
                      <a:r>
                        <a:rPr lang="en-GB"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TS 26.259</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TS 26.260</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26.861</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15% </a:t>
                      </a:r>
                      <a:r>
                        <a:rPr lang="en-GB" sz="1000" b="0" kern="1200" noProof="0" dirty="0">
                          <a:solidFill>
                            <a:srgbClr val="0000FF"/>
                          </a:solidFill>
                          <a:latin typeface="Arial" pitchFamily="34" charset="0"/>
                          <a:ea typeface="+mn-ea"/>
                          <a:cs typeface="Arial" pitchFamily="34" charset="0"/>
                        </a:rPr>
                        <a:t>-&gt; 20 %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4289679153"/>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GB" altLang="en-US" sz="2800" dirty="0"/>
              <a:t>Virtual Reality Profiles for Streaming Media (</a:t>
            </a:r>
            <a:r>
              <a:rPr lang="en-GB" altLang="en-US" sz="2800" dirty="0" err="1"/>
              <a:t>VRStream</a:t>
            </a:r>
            <a:r>
              <a:rPr lang="en-GB" altLang="en-US" sz="2800" dirty="0"/>
              <a:t>)</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this work item is to define the relevant media and protocol enablers for the set of VR Streaming use cases related to UE consumption of managed and third party VR content as documented in TR26.918</a:t>
            </a:r>
          </a:p>
          <a:p>
            <a:pPr>
              <a:lnSpc>
                <a:spcPct val="90000"/>
              </a:lnSpc>
              <a:spcBef>
                <a:spcPts val="1200"/>
              </a:spcBef>
            </a:pPr>
            <a:r>
              <a:rPr lang="en-US" altLang="en-US" sz="1600" dirty="0"/>
              <a:t>At SA4#97, </a:t>
            </a:r>
          </a:p>
          <a:p>
            <a:pPr lvl="1">
              <a:lnSpc>
                <a:spcPct val="90000"/>
              </a:lnSpc>
              <a:spcBef>
                <a:spcPts val="1200"/>
              </a:spcBef>
            </a:pPr>
            <a:r>
              <a:rPr lang="en-US" altLang="en-US" sz="1600" dirty="0"/>
              <a:t>TS 26.118 3GPP Virtual Reality profiles for streaming applications (Release 15) was progressed with clarified definitions for pose, field of view, Viewport and coordinate system for VR. A first set of 4 Video Operation points were added. Audio VR interoperability points were defined. </a:t>
            </a:r>
          </a:p>
          <a:p>
            <a:pPr lvl="1">
              <a:lnSpc>
                <a:spcPct val="90000"/>
              </a:lnSpc>
              <a:spcBef>
                <a:spcPts val="1200"/>
              </a:spcBef>
            </a:pPr>
            <a:r>
              <a:rPr lang="en-US" altLang="en-US" sz="1600" dirty="0"/>
              <a:t>A Proposal for Submission Information for </a:t>
            </a:r>
            <a:r>
              <a:rPr lang="en-US" altLang="en-US" sz="1600" dirty="0" err="1"/>
              <a:t>VRStream</a:t>
            </a:r>
            <a:r>
              <a:rPr lang="en-US" altLang="en-US" sz="1600" dirty="0"/>
              <a:t> audio was agreed</a:t>
            </a:r>
          </a:p>
          <a:p>
            <a:pPr>
              <a:lnSpc>
                <a:spcPct val="90000"/>
              </a:lnSpc>
              <a:spcBef>
                <a:spcPts val="1200"/>
              </a:spcBef>
            </a:pPr>
            <a:r>
              <a:rPr lang="en-US" altLang="en-US" sz="1600" dirty="0"/>
              <a:t>WID: </a:t>
            </a:r>
            <a:r>
              <a:rPr lang="en-US" altLang="en-US" sz="1600" dirty="0">
                <a:hlinkClick r:id="rId2"/>
              </a:rPr>
              <a:t>http://www.3gpp.org/ftp/tsg_sa/TSG_SA/TSGS_77/Docs/SP-170612.zip</a:t>
            </a:r>
            <a:r>
              <a:rPr lang="en-US" altLang="en-US" sz="1600" dirty="0"/>
              <a:t> </a:t>
            </a: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094088825"/>
              </p:ext>
            </p:extLst>
          </p:nvPr>
        </p:nvGraphicFramePr>
        <p:xfrm>
          <a:off x="590550" y="5053354"/>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SA#79</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Virtual Reality Profiles for Streaming Media (</a:t>
                      </a:r>
                      <a:r>
                        <a:rPr lang="en-GB" altLang="en-US" sz="1000" dirty="0" err="1"/>
                        <a:t>VRStream</a:t>
                      </a:r>
                      <a:r>
                        <a:rPr lang="en-GB"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a:t>
                      </a:r>
                      <a:r>
                        <a:rPr lang="en-US" sz="1000" b="0" kern="1200" baseline="0" noProof="0" dirty="0">
                          <a:solidFill>
                            <a:schemeClr val="dk1"/>
                          </a:solidFill>
                          <a:effectLst/>
                          <a:latin typeface="Arial" panose="020B0604020202020204" pitchFamily="34" charset="0"/>
                          <a:ea typeface="+mn-ea"/>
                          <a:cs typeface="Arial" panose="020B0604020202020204" pitchFamily="34" charset="0"/>
                        </a:rPr>
                        <a:t>TS 26.247, TS 26.346 and TS 26.234</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New TS 26.118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25% </a:t>
                      </a:r>
                      <a:r>
                        <a:rPr lang="en-GB" sz="1000" b="0" kern="1200" noProof="0" dirty="0">
                          <a:solidFill>
                            <a:srgbClr val="0000FF"/>
                          </a:solidFill>
                          <a:latin typeface="Arial" pitchFamily="34" charset="0"/>
                          <a:ea typeface="+mn-ea"/>
                          <a:cs typeface="Arial" pitchFamily="34" charset="0"/>
                        </a:rPr>
                        <a:t>-&gt;40 %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273566940"/>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Receive acoustic output test in the presence of background noise (</a:t>
            </a:r>
            <a:r>
              <a:rPr lang="en-GB" dirty="0"/>
              <a:t>RAOT</a:t>
            </a:r>
            <a:r>
              <a:rPr lang="en-US" altLang="en-US" sz="2800" dirty="0"/>
              <a:t>)</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objectives of this work item are</a:t>
            </a:r>
          </a:p>
          <a:p>
            <a:pPr lvl="1">
              <a:lnSpc>
                <a:spcPct val="90000"/>
              </a:lnSpc>
              <a:spcBef>
                <a:spcPts val="1200"/>
              </a:spcBef>
            </a:pPr>
            <a:r>
              <a:rPr lang="en-US" altLang="en-US" sz="1400" dirty="0"/>
              <a:t>Develop and specify a test method for receive acoustic output, or minimum receive loudness rating RLR, in the presence of background noise.</a:t>
            </a:r>
          </a:p>
          <a:p>
            <a:pPr lvl="1">
              <a:lnSpc>
                <a:spcPct val="90000"/>
              </a:lnSpc>
              <a:spcBef>
                <a:spcPts val="1200"/>
              </a:spcBef>
            </a:pPr>
            <a:r>
              <a:rPr lang="en-US" altLang="en-US" sz="1400" dirty="0" err="1"/>
              <a:t>Analyse</a:t>
            </a:r>
            <a:r>
              <a:rPr lang="en-US" altLang="en-US" sz="1400" dirty="0"/>
              <a:t> potential acoustic safety implications, considering the expected exposure times and levels.</a:t>
            </a:r>
          </a:p>
          <a:p>
            <a:pPr lvl="1">
              <a:lnSpc>
                <a:spcPct val="90000"/>
              </a:lnSpc>
              <a:spcBef>
                <a:spcPts val="1200"/>
              </a:spcBef>
            </a:pPr>
            <a:r>
              <a:rPr lang="en-US" altLang="en-US" sz="1400" dirty="0"/>
              <a:t>Based on the safety analysis, specify recommendations and/or requirements.</a:t>
            </a:r>
          </a:p>
          <a:p>
            <a:pPr>
              <a:lnSpc>
                <a:spcPct val="90000"/>
              </a:lnSpc>
              <a:spcBef>
                <a:spcPts val="1200"/>
              </a:spcBef>
            </a:pPr>
            <a:r>
              <a:rPr lang="en-US" altLang="en-US" sz="1600" dirty="0"/>
              <a:t>At SA4#97, </a:t>
            </a:r>
          </a:p>
          <a:p>
            <a:pPr lvl="1">
              <a:lnSpc>
                <a:spcPct val="90000"/>
              </a:lnSpc>
              <a:spcBef>
                <a:spcPts val="1200"/>
              </a:spcBef>
            </a:pPr>
            <a:r>
              <a:rPr lang="en-US" altLang="en-US" sz="1600" dirty="0"/>
              <a:t>SA4 has developed a test method for RLR in the presence of background noise.</a:t>
            </a:r>
          </a:p>
          <a:p>
            <a:pPr lvl="1">
              <a:lnSpc>
                <a:spcPct val="90000"/>
              </a:lnSpc>
              <a:spcBef>
                <a:spcPts val="1200"/>
              </a:spcBef>
            </a:pPr>
            <a:r>
              <a:rPr lang="en-US" altLang="en-US" sz="1600" dirty="0"/>
              <a:t>SA4 sent an LS to CTIA Certification Program Working Group for information and requesting more background information such that the method can be tested appropriately.</a:t>
            </a:r>
          </a:p>
          <a:p>
            <a:pPr>
              <a:lnSpc>
                <a:spcPct val="90000"/>
              </a:lnSpc>
              <a:spcBef>
                <a:spcPts val="1200"/>
              </a:spcBef>
            </a:pPr>
            <a:r>
              <a:rPr lang="en-US" altLang="en-US" sz="1600" dirty="0"/>
              <a:t>WID: </a:t>
            </a:r>
            <a:r>
              <a:rPr lang="en-US" sz="1600" u="sng" dirty="0">
                <a:hlinkClick r:id="rId2"/>
              </a:rPr>
              <a:t>SP-170835</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996111885"/>
              </p:ext>
            </p:extLst>
          </p:nvPr>
        </p:nvGraphicFramePr>
        <p:xfrm>
          <a:off x="590550" y="5053354"/>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SA#79</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Receive acoustic output test in the presence of background noise (</a:t>
                      </a:r>
                      <a:r>
                        <a:rPr lang="en-GB" sz="1000" dirty="0"/>
                        <a:t>RAOT</a:t>
                      </a:r>
                      <a:r>
                        <a:rPr lang="en-US" altLang="en-US" sz="1000" dirty="0"/>
                        <a:t>)</a:t>
                      </a:r>
                      <a:endParaRPr lang="en-GB" altLang="en-US" sz="1000" dirty="0"/>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TS 26.131 and TS 26.132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00%-&gt; 80 %</a:t>
                      </a:r>
                      <a:endParaRPr lang="en-GB" sz="1000" b="0" kern="1200" noProof="0" dirty="0">
                        <a:solidFill>
                          <a:srgbClr val="0000FF"/>
                        </a:solidFill>
                        <a:latin typeface="Arial" pitchFamily="34" charset="0"/>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 </a:t>
                      </a:r>
                      <a:r>
                        <a:rPr lang="en-GB" sz="1000" b="0" kern="1200" dirty="0">
                          <a:solidFill>
                            <a:srgbClr val="0000FF"/>
                          </a:solidFill>
                          <a:latin typeface="Arial" pitchFamily="34" charset="0"/>
                          <a:ea typeface="+mn-ea"/>
                          <a:cs typeface="Arial" pitchFamily="34" charset="0"/>
                        </a:rPr>
                        <a:t>-&gt; SA#80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19364857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GB" dirty="0"/>
              <a:t>Speech quality in the presence of ambient noise for super-wideband and fullband modes</a:t>
            </a:r>
            <a:r>
              <a:rPr lang="en-US" altLang="en-US" sz="2800" dirty="0"/>
              <a:t> (</a:t>
            </a:r>
            <a:r>
              <a:rPr lang="en-GB" dirty="0"/>
              <a:t>SPAN</a:t>
            </a:r>
            <a:r>
              <a:rPr lang="en-US" altLang="en-US" sz="2800" dirty="0"/>
              <a:t>)</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goal of this work item is to update TS 26.131 Terminal acoustic characteristics for telephony; Requirements, i.e. to replace provisional values from this technical specification with empirically determined ones. </a:t>
            </a:r>
          </a:p>
          <a:p>
            <a:pPr>
              <a:lnSpc>
                <a:spcPct val="90000"/>
              </a:lnSpc>
              <a:spcBef>
                <a:spcPts val="1200"/>
              </a:spcBef>
            </a:pPr>
            <a:r>
              <a:rPr lang="en-US" altLang="en-US" sz="1600" dirty="0"/>
              <a:t>At SA4#97, we reviewed and discussed initial inputs. Members of 3GPP SA4-SQ are invited to collaborate on this work item and collect further recordings for handset and/or handheld hands-free devices. </a:t>
            </a:r>
          </a:p>
          <a:p>
            <a:pPr>
              <a:lnSpc>
                <a:spcPct val="90000"/>
              </a:lnSpc>
              <a:spcBef>
                <a:spcPts val="1200"/>
              </a:spcBef>
            </a:pPr>
            <a:r>
              <a:rPr lang="en-US" altLang="en-US" sz="1600" dirty="0"/>
              <a:t>WID: </a:t>
            </a:r>
            <a:r>
              <a:rPr lang="en-US" sz="1600" u="sng" dirty="0">
                <a:hlinkClick r:id="rId2"/>
              </a:rPr>
              <a:t>SP-170836</a:t>
            </a:r>
            <a:r>
              <a:rPr lang="en-US" sz="1600" dirty="0"/>
              <a:t> </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891447818"/>
              </p:ext>
            </p:extLst>
          </p:nvPr>
        </p:nvGraphicFramePr>
        <p:xfrm>
          <a:off x="590550" y="5053354"/>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SA#79</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dirty="0"/>
                        <a:t>Speech quality in the presence of ambient noise for super-wideband and fullband modes</a:t>
                      </a:r>
                      <a:r>
                        <a:rPr lang="en-US" altLang="en-US" sz="900" dirty="0"/>
                        <a:t> (</a:t>
                      </a:r>
                      <a:r>
                        <a:rPr lang="en-GB" sz="1000" dirty="0"/>
                        <a:t>SPAN</a:t>
                      </a:r>
                      <a:r>
                        <a:rPr lang="en-US" altLang="en-US" sz="900" dirty="0"/>
                        <a:t>)</a:t>
                      </a:r>
                      <a:endParaRPr lang="en-GB" altLang="en-US" sz="1000" dirty="0"/>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a:t>
                      </a:r>
                      <a:r>
                        <a:rPr lang="en-US" sz="1000" b="0" kern="1200" baseline="0" noProof="0" dirty="0">
                          <a:solidFill>
                            <a:schemeClr val="dk1"/>
                          </a:solidFill>
                          <a:effectLst/>
                          <a:latin typeface="Arial" panose="020B0604020202020204" pitchFamily="34" charset="0"/>
                          <a:ea typeface="+mn-ea"/>
                          <a:cs typeface="Arial" panose="020B0604020202020204" pitchFamily="34" charset="0"/>
                        </a:rPr>
                        <a:t>TS 26.131</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00% -&gt; </a:t>
                      </a:r>
                      <a:r>
                        <a:rPr lang="en-GB" sz="1000" b="0" kern="1200" noProof="0" dirty="0">
                          <a:solidFill>
                            <a:srgbClr val="0000FF"/>
                          </a:solidFill>
                          <a:latin typeface="Arial" pitchFamily="34" charset="0"/>
                          <a:ea typeface="+mn-ea"/>
                          <a:cs typeface="Arial" pitchFamily="34" charset="0"/>
                        </a:rPr>
                        <a:t>50 %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442701796"/>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29BBB8F7-D22A-407D-9F82-D8B1A497D0A8}"/>
              </a:ext>
            </a:extLst>
          </p:cNvPr>
          <p:cNvSpPr>
            <a:spLocks noGrp="1"/>
          </p:cNvSpPr>
          <p:nvPr>
            <p:ph type="title"/>
          </p:nvPr>
        </p:nvSpPr>
        <p:spPr/>
        <p:txBody>
          <a:bodyPr/>
          <a:lstStyle/>
          <a:p>
            <a:r>
              <a:rPr lang="en-GB" altLang="en-US" dirty="0"/>
              <a:t>Work progress: Rel-16 Work Items</a:t>
            </a:r>
            <a:endParaRPr lang="en-US" altLang="en-US" dirty="0"/>
          </a:p>
        </p:txBody>
      </p:sp>
      <p:sp>
        <p:nvSpPr>
          <p:cNvPr id="3" name="Content Placeholder 2">
            <a:extLst>
              <a:ext uri="{FF2B5EF4-FFF2-40B4-BE49-F238E27FC236}">
                <a16:creationId xmlns:a16="http://schemas.microsoft.com/office/drawing/2014/main" id="{99BF40F0-62C5-4053-942C-3F65986451B1}"/>
              </a:ext>
            </a:extLst>
          </p:cNvPr>
          <p:cNvSpPr>
            <a:spLocks noGrp="1"/>
          </p:cNvSpPr>
          <p:nvPr>
            <p:ph idx="1"/>
          </p:nvPr>
        </p:nvSpPr>
        <p:spPr>
          <a:xfrm>
            <a:off x="485775" y="1676400"/>
            <a:ext cx="8388350" cy="4608513"/>
          </a:xfrm>
          <a:extLst/>
        </p:spPr>
        <p:txBody>
          <a:bodyPr/>
          <a:lstStyle/>
          <a:p>
            <a:pPr marL="400050" eaLnBrk="1" hangingPunct="1">
              <a:lnSpc>
                <a:spcPct val="90000"/>
              </a:lnSpc>
              <a:buFont typeface="Calibri" panose="020F0502020204030204" pitchFamily="34" charset="0"/>
              <a:buAutoNum type="arabicParenR"/>
              <a:defRPr/>
            </a:pPr>
            <a:r>
              <a:rPr lang="en-US" altLang="en-US" sz="2000" dirty="0"/>
              <a:t>EVS Codec Extension for Immersive Voice and Audio Services (</a:t>
            </a:r>
            <a:r>
              <a:rPr lang="en-US" altLang="en-US" sz="2000" dirty="0" err="1"/>
              <a:t>IVAS_Codec</a:t>
            </a:r>
            <a:r>
              <a:rPr lang="en-US" altLang="en-US" sz="2000" dirty="0"/>
              <a:t>)</a:t>
            </a:r>
          </a:p>
          <a:p>
            <a:pPr marL="57150" indent="0" eaLnBrk="1" hangingPunct="1">
              <a:lnSpc>
                <a:spcPct val="90000"/>
              </a:lnSpc>
              <a:buNone/>
              <a:defRPr/>
            </a:pPr>
            <a:endParaRPr lang="en-GB" altLang="en-US" sz="2000" dirty="0"/>
          </a:p>
          <a:p>
            <a:pPr marL="457200" indent="-457200" eaLnBrk="1" fontAlgn="auto" hangingPunct="1">
              <a:lnSpc>
                <a:spcPct val="90000"/>
              </a:lnSpc>
              <a:spcBef>
                <a:spcPts val="1200"/>
              </a:spcBef>
              <a:buFont typeface="+mj-lt"/>
              <a:buAutoNum type="arabicParenR"/>
              <a:defRPr/>
            </a:pPr>
            <a:endParaRPr lang="en-GB" sz="2400" dirty="0"/>
          </a:p>
          <a:p>
            <a:pPr eaLnBrk="1" fontAlgn="auto" hangingPunct="1">
              <a:lnSpc>
                <a:spcPct val="85000"/>
              </a:lnSpc>
              <a:spcBef>
                <a:spcPts val="600"/>
              </a:spcBef>
              <a:defRPr/>
            </a:pPr>
            <a:endParaRPr lang="fi-FI" sz="2400" dirty="0"/>
          </a:p>
          <a:p>
            <a:pPr marL="0" indent="0">
              <a:buFontTx/>
              <a:buNone/>
              <a:defRPr/>
            </a:pPr>
            <a:endParaRPr lang="en-US" sz="2400" dirty="0"/>
          </a:p>
        </p:txBody>
      </p:sp>
    </p:spTree>
    <p:extLst>
      <p:ext uri="{BB962C8B-B14F-4D97-AF65-F5344CB8AC3E}">
        <p14:creationId xmlns:p14="http://schemas.microsoft.com/office/powerpoint/2010/main" val="1511609940"/>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EVS Codec Extension for Immersive Voice and Audio Services (</a:t>
            </a:r>
            <a:r>
              <a:rPr lang="en-US" altLang="en-US" sz="2800" dirty="0" err="1"/>
              <a:t>IVAS_Codec</a:t>
            </a:r>
            <a:r>
              <a:rPr lang="en-US" altLang="en-US" sz="2800" dirty="0"/>
              <a:t>)</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067807"/>
          </a:xfrm>
        </p:spPr>
        <p:txBody>
          <a:bodyPr/>
          <a:lstStyle/>
          <a:p>
            <a:pPr>
              <a:lnSpc>
                <a:spcPct val="90000"/>
              </a:lnSpc>
              <a:spcBef>
                <a:spcPts val="1200"/>
              </a:spcBef>
            </a:pPr>
            <a:r>
              <a:rPr lang="en-US" altLang="en-US" sz="1600" dirty="0"/>
              <a:t>The overall objective of this work item is to develop a single general-purpose audio codec for immersive 4G and 5G services and applications including the VR use cases envisioned in 3GPP TR 26.918</a:t>
            </a:r>
          </a:p>
          <a:p>
            <a:pPr>
              <a:lnSpc>
                <a:spcPct val="90000"/>
              </a:lnSpc>
              <a:spcBef>
                <a:spcPts val="1200"/>
              </a:spcBef>
            </a:pPr>
            <a:r>
              <a:rPr lang="en-US" altLang="en-US" sz="1600" dirty="0"/>
              <a:t>At SA4#97, the following permanent documents were reviewed</a:t>
            </a:r>
          </a:p>
          <a:p>
            <a:pPr lvl="1">
              <a:lnSpc>
                <a:spcPct val="90000"/>
              </a:lnSpc>
              <a:spcBef>
                <a:spcPts val="1200"/>
              </a:spcBef>
            </a:pPr>
            <a:r>
              <a:rPr lang="en-US" altLang="en-US" sz="1400" dirty="0"/>
              <a:t>IVAS codec development overview (IVAS-1), v0.0.2, from IVAS Co-Rapporteur. </a:t>
            </a:r>
          </a:p>
          <a:p>
            <a:pPr lvl="1">
              <a:lnSpc>
                <a:spcPct val="90000"/>
              </a:lnSpc>
              <a:spcBef>
                <a:spcPts val="1200"/>
              </a:spcBef>
            </a:pPr>
            <a:r>
              <a:rPr lang="en-US" altLang="en-US" sz="1400" dirty="0"/>
              <a:t>IVAS Project Plan (IVAS-2), v0.0.2, from IVAS Co-Rapporteur</a:t>
            </a:r>
          </a:p>
          <a:p>
            <a:pPr lvl="1">
              <a:lnSpc>
                <a:spcPct val="90000"/>
              </a:lnSpc>
              <a:spcBef>
                <a:spcPts val="1200"/>
              </a:spcBef>
            </a:pPr>
            <a:r>
              <a:rPr lang="en-US" altLang="en-US" sz="1400" dirty="0"/>
              <a:t>IVAS Performance Requirements (IVAS-3) – Initial Skeleton, v0.0.2, from Editor</a:t>
            </a:r>
          </a:p>
          <a:p>
            <a:pPr lvl="1">
              <a:lnSpc>
                <a:spcPct val="90000"/>
              </a:lnSpc>
              <a:spcBef>
                <a:spcPts val="1200"/>
              </a:spcBef>
            </a:pPr>
            <a:r>
              <a:rPr lang="en-US" altLang="en-US" sz="1400" dirty="0"/>
              <a:t>IVAS Design Constraints (IVAS-4) – Initial Skeleton, v0.0.3, from IVAS Co-Rapporteur</a:t>
            </a:r>
          </a:p>
          <a:p>
            <a:pPr>
              <a:lnSpc>
                <a:spcPct val="90000"/>
              </a:lnSpc>
              <a:spcBef>
                <a:spcPts val="1200"/>
              </a:spcBef>
            </a:pPr>
            <a:r>
              <a:rPr lang="en-US" altLang="en-US" sz="1800" dirty="0"/>
              <a:t>Only IVAS-4 was progressed</a:t>
            </a:r>
          </a:p>
          <a:p>
            <a:pPr>
              <a:lnSpc>
                <a:spcPct val="90000"/>
              </a:lnSpc>
              <a:spcBef>
                <a:spcPts val="1200"/>
              </a:spcBef>
            </a:pPr>
            <a:r>
              <a:rPr lang="en-US" altLang="en-US" sz="1600" dirty="0"/>
              <a:t>WID: </a:t>
            </a:r>
            <a:r>
              <a:rPr lang="en-US" altLang="en-US" sz="1600" dirty="0">
                <a:hlinkClick r:id="rId2"/>
              </a:rPr>
              <a:t>http://www.3gpp.org/ftp/tsg_sa/TSG_SA/TSGS_77/Docs/SP-170611.zip</a:t>
            </a:r>
            <a:r>
              <a:rPr lang="en-US" altLang="en-US" sz="1600" dirty="0"/>
              <a:t> </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476140739"/>
              </p:ext>
            </p:extLst>
          </p:nvPr>
        </p:nvGraphicFramePr>
        <p:xfrm>
          <a:off x="590550" y="4912674"/>
          <a:ext cx="7810500" cy="12498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SA#79</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EVS Codec Extension for Immersive Voice and Audio Services (</a:t>
                      </a:r>
                      <a:r>
                        <a:rPr lang="en-US" altLang="en-US" sz="1000" dirty="0" err="1"/>
                        <a:t>IVAS_Codec</a:t>
                      </a:r>
                      <a:r>
                        <a:rPr lang="en-US" altLang="en-US" sz="1000" dirty="0"/>
                        <a:t>)</a:t>
                      </a:r>
                      <a:endParaRPr lang="en-GB" altLang="en-US" sz="1000" dirty="0"/>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panose="020B0604020202020204" pitchFamily="34" charset="0"/>
                          <a:ea typeface="+mn-ea"/>
                          <a:cs typeface="Arial" panose="020B0604020202020204" pitchFamily="34" charset="0"/>
                        </a:rPr>
                        <a:t>New set of 8 </a:t>
                      </a:r>
                      <a:r>
                        <a:rPr lang="fr-FR" sz="1000" b="0" kern="1200" baseline="0" noProof="0" dirty="0" err="1">
                          <a:solidFill>
                            <a:schemeClr val="dk1"/>
                          </a:solidFill>
                          <a:effectLst/>
                          <a:latin typeface="Arial" panose="020B0604020202020204" pitchFamily="34" charset="0"/>
                          <a:ea typeface="+mn-ea"/>
                          <a:cs typeface="Arial" panose="020B0604020202020204" pitchFamily="34" charset="0"/>
                        </a:rPr>
                        <a:t>TSs</a:t>
                      </a:r>
                      <a:r>
                        <a:rPr lang="fr-FR" sz="1000" b="0" kern="1200" baseline="0" noProof="0" dirty="0">
                          <a:solidFill>
                            <a:schemeClr val="dk1"/>
                          </a:solidFill>
                          <a:effectLst/>
                          <a:latin typeface="Arial" panose="020B0604020202020204" pitchFamily="34" charset="0"/>
                          <a:ea typeface="+mn-ea"/>
                          <a:cs typeface="Arial" panose="020B0604020202020204" pitchFamily="34" charset="0"/>
                        </a:rPr>
                        <a:t> and 1 TR on </a:t>
                      </a:r>
                      <a:r>
                        <a:rPr lang="en-US" sz="1000" b="0" kern="1200" baseline="0" noProof="0" dirty="0">
                          <a:solidFill>
                            <a:schemeClr val="dk1"/>
                          </a:solidFill>
                          <a:effectLst/>
                          <a:latin typeface="Arial" panose="020B0604020202020204" pitchFamily="34" charset="0"/>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26.114</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5% </a:t>
                      </a:r>
                      <a:r>
                        <a:rPr lang="en-GB" sz="1000" b="0" kern="1200" noProof="0" dirty="0">
                          <a:solidFill>
                            <a:srgbClr val="0000FF"/>
                          </a:solidFill>
                          <a:latin typeface="Arial" pitchFamily="34" charset="0"/>
                          <a:ea typeface="+mn-ea"/>
                          <a:cs typeface="Arial" pitchFamily="34" charset="0"/>
                        </a:rPr>
                        <a:t>-&gt; 10 %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SA#86</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52465999"/>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C3AEEDC8-F0B2-496D-A810-9BD00EF3EB48}"/>
              </a:ext>
            </a:extLst>
          </p:cNvPr>
          <p:cNvSpPr>
            <a:spLocks noGrp="1"/>
          </p:cNvSpPr>
          <p:nvPr>
            <p:ph type="title"/>
          </p:nvPr>
        </p:nvSpPr>
        <p:spPr/>
        <p:txBody>
          <a:bodyPr/>
          <a:lstStyle/>
          <a:p>
            <a:r>
              <a:rPr lang="en-GB" altLang="en-US"/>
              <a:t>Work progress: Rel-15 Study Items</a:t>
            </a:r>
            <a:endParaRPr lang="en-US" altLang="en-US"/>
          </a:p>
        </p:txBody>
      </p:sp>
      <p:sp>
        <p:nvSpPr>
          <p:cNvPr id="26627" name="Content Placeholder 2">
            <a:extLst>
              <a:ext uri="{FF2B5EF4-FFF2-40B4-BE49-F238E27FC236}">
                <a16:creationId xmlns:a16="http://schemas.microsoft.com/office/drawing/2014/main" id="{CB45BC9C-7519-4F93-B3DD-B33F56AFFD80}"/>
              </a:ext>
            </a:extLst>
          </p:cNvPr>
          <p:cNvSpPr>
            <a:spLocks noGrp="1"/>
          </p:cNvSpPr>
          <p:nvPr>
            <p:ph idx="1"/>
          </p:nvPr>
        </p:nvSpPr>
        <p:spPr>
          <a:xfrm>
            <a:off x="485775" y="1409700"/>
            <a:ext cx="8388350" cy="4643438"/>
          </a:xfrm>
        </p:spPr>
        <p:txBody>
          <a:bodyPr/>
          <a:lstStyle/>
          <a:p>
            <a:pPr marL="457200" indent="-457200" eaLnBrk="1" hangingPunct="1">
              <a:lnSpc>
                <a:spcPct val="90000"/>
              </a:lnSpc>
              <a:spcBef>
                <a:spcPts val="1000"/>
              </a:spcBef>
              <a:buFont typeface="Calibri" panose="020F0502020204030204" pitchFamily="34" charset="0"/>
              <a:buAutoNum type="arabicParenR"/>
            </a:pPr>
            <a:r>
              <a:rPr lang="en-US" altLang="en-US" sz="1800" dirty="0"/>
              <a:t>Study on 5G enhanced Mobile Broadband Media Distribution (FS_5GMedia_Distribution)</a:t>
            </a:r>
          </a:p>
          <a:p>
            <a:pPr marL="457200" indent="-457200" eaLnBrk="1" hangingPunct="1">
              <a:lnSpc>
                <a:spcPct val="90000"/>
              </a:lnSpc>
              <a:spcBef>
                <a:spcPts val="1000"/>
              </a:spcBef>
              <a:buFont typeface="Calibri" panose="020F0502020204030204" pitchFamily="34" charset="0"/>
              <a:buAutoNum type="arabicParenR"/>
            </a:pPr>
            <a:r>
              <a:rPr lang="en-US" altLang="en-US" sz="1800" dirty="0"/>
              <a:t>Study on MBMS User Services for IoT (</a:t>
            </a:r>
            <a:r>
              <a:rPr lang="en-US" altLang="en-US" sz="1800" dirty="0" err="1"/>
              <a:t>FS_MBMS_IoT</a:t>
            </a:r>
            <a:r>
              <a:rPr lang="en-US" altLang="en-US" sz="1800" dirty="0"/>
              <a:t>)</a:t>
            </a:r>
          </a:p>
          <a:p>
            <a:pPr marL="457200" indent="-457200" eaLnBrk="1" hangingPunct="1">
              <a:lnSpc>
                <a:spcPct val="90000"/>
              </a:lnSpc>
              <a:spcBef>
                <a:spcPts val="1000"/>
              </a:spcBef>
              <a:buFont typeface="Calibri" panose="020F0502020204030204" pitchFamily="34" charset="0"/>
              <a:buAutoNum type="arabicParenR"/>
            </a:pPr>
            <a:r>
              <a:rPr lang="en-US" altLang="en-US" sz="1800" dirty="0"/>
              <a:t>Study on FEC for Mission Critical Services (FS_FEC_MCS)</a:t>
            </a:r>
          </a:p>
          <a:p>
            <a:pPr marL="457200" indent="-457200" eaLnBrk="1" hangingPunct="1">
              <a:lnSpc>
                <a:spcPct val="90000"/>
              </a:lnSpc>
              <a:spcBef>
                <a:spcPts val="1000"/>
              </a:spcBef>
              <a:buFont typeface="Calibri" panose="020F0502020204030204" pitchFamily="34" charset="0"/>
              <a:buAutoNum type="arabicParenR"/>
            </a:pPr>
            <a:r>
              <a:rPr lang="en-US" altLang="en-US" sz="1800" dirty="0"/>
              <a:t>EVS Float Conformance Non Bit-Exact (FS_EVS_FCNBE)</a:t>
            </a:r>
          </a:p>
          <a:p>
            <a:pPr marL="457200" indent="-457200" eaLnBrk="1" hangingPunct="1">
              <a:lnSpc>
                <a:spcPct val="90000"/>
              </a:lnSpc>
              <a:spcBef>
                <a:spcPts val="1000"/>
              </a:spcBef>
              <a:buFont typeface="Calibri" panose="020F0502020204030204" pitchFamily="34" charset="0"/>
              <a:buAutoNum type="arabicParenR"/>
            </a:pPr>
            <a:r>
              <a:rPr lang="en-US" altLang="en-US" sz="1800" dirty="0"/>
              <a:t>Update to fixed-point basic operators (FS_BASOP)</a:t>
            </a:r>
          </a:p>
          <a:p>
            <a:pPr marL="457200" indent="-457200" eaLnBrk="1" hangingPunct="1">
              <a:lnSpc>
                <a:spcPct val="90000"/>
              </a:lnSpc>
              <a:spcBef>
                <a:spcPts val="1000"/>
              </a:spcBef>
              <a:buFont typeface="Calibri" panose="020F0502020204030204" pitchFamily="34" charset="0"/>
              <a:buAutoNum type="arabicParenR"/>
            </a:pPr>
            <a:r>
              <a:rPr lang="en-US" altLang="en-US" sz="1800" dirty="0"/>
              <a:t>enhanced VoLTE performance (</a:t>
            </a:r>
            <a:r>
              <a:rPr lang="en-US" altLang="en-US" sz="1800" dirty="0" err="1"/>
              <a:t>FS_eVoLP</a:t>
            </a:r>
            <a:r>
              <a:rPr lang="en-US" altLang="en-US" sz="1800" dirty="0"/>
              <a:t>)</a:t>
            </a:r>
          </a:p>
          <a:p>
            <a:pPr marL="457200" indent="-457200" eaLnBrk="1" hangingPunct="1">
              <a:lnSpc>
                <a:spcPct val="90000"/>
              </a:lnSpc>
              <a:spcBef>
                <a:spcPts val="1000"/>
              </a:spcBef>
              <a:buFont typeface="Calibri" panose="020F0502020204030204" pitchFamily="34" charset="0"/>
              <a:buAutoNum type="arabicParenR"/>
            </a:pPr>
            <a:endParaRPr lang="en-US" altLang="en-US" sz="1800" dirty="0"/>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E7B21898-5E02-4C2F-A9C2-CABD0260BA4F}"/>
              </a:ext>
            </a:extLst>
          </p:cNvPr>
          <p:cNvSpPr>
            <a:spLocks noGrp="1"/>
          </p:cNvSpPr>
          <p:nvPr>
            <p:ph type="title"/>
          </p:nvPr>
        </p:nvSpPr>
        <p:spPr/>
        <p:txBody>
          <a:bodyPr/>
          <a:lstStyle/>
          <a:p>
            <a:pPr eaLnBrk="1" hangingPunct="1">
              <a:lnSpc>
                <a:spcPct val="90000"/>
              </a:lnSpc>
              <a:spcBef>
                <a:spcPts val="1000"/>
              </a:spcBef>
            </a:pPr>
            <a:r>
              <a:rPr lang="en-US" altLang="en-US" dirty="0"/>
              <a:t>Study on 5G enhanced Mobile Broadband Media Distribution (FS_5GMedia_Distribution)</a:t>
            </a:r>
          </a:p>
        </p:txBody>
      </p:sp>
      <p:sp>
        <p:nvSpPr>
          <p:cNvPr id="30723" name="Content Placeholder 2">
            <a:extLst>
              <a:ext uri="{FF2B5EF4-FFF2-40B4-BE49-F238E27FC236}">
                <a16:creationId xmlns:a16="http://schemas.microsoft.com/office/drawing/2014/main" id="{A8697903-96A7-4A17-95AD-4554CA07C318}"/>
              </a:ext>
            </a:extLst>
          </p:cNvPr>
          <p:cNvSpPr>
            <a:spLocks noGrp="1"/>
          </p:cNvSpPr>
          <p:nvPr>
            <p:ph idx="1"/>
          </p:nvPr>
        </p:nvSpPr>
        <p:spPr>
          <a:xfrm>
            <a:off x="485775" y="1828800"/>
            <a:ext cx="8388350" cy="3678238"/>
          </a:xfrm>
        </p:spPr>
        <p:txBody>
          <a:bodyPr/>
          <a:lstStyle/>
          <a:p>
            <a:pPr>
              <a:lnSpc>
                <a:spcPct val="90000"/>
              </a:lnSpc>
              <a:spcBef>
                <a:spcPts val="1200"/>
              </a:spcBef>
            </a:pPr>
            <a:r>
              <a:rPr lang="en-US" altLang="en-US" sz="1600" dirty="0"/>
              <a:t>The overall objective of the study item is to identify the required evolutions of media handling network and device functions and APIs of the 5G architecture to satisfy SA1 use cases and evolve PSS and MBMS User services.</a:t>
            </a:r>
          </a:p>
          <a:p>
            <a:pPr>
              <a:lnSpc>
                <a:spcPct val="90000"/>
              </a:lnSpc>
              <a:spcBef>
                <a:spcPts val="1200"/>
              </a:spcBef>
            </a:pPr>
            <a:r>
              <a:rPr lang="en-US" altLang="en-US" sz="1600" dirty="0"/>
              <a:t>At SA4#97, TR 26.891 5G enhanced mobile broadband; Media distribution was progressed with Media production vertical and Framework for Live Uplink Streaming Usage in 5G.</a:t>
            </a:r>
            <a:endParaRPr lang="en-US" altLang="en-US" sz="1200" dirty="0"/>
          </a:p>
          <a:p>
            <a:pPr>
              <a:lnSpc>
                <a:spcPct val="90000"/>
              </a:lnSpc>
              <a:spcBef>
                <a:spcPts val="1200"/>
              </a:spcBef>
            </a:pPr>
            <a:r>
              <a:rPr lang="en-US" altLang="en-US" sz="1600" dirty="0"/>
              <a:t>The identification and mapping of new media verticals to the 5G system as well as their impact on the APIs are not completed yet and will be finalized by SA meeting #80.</a:t>
            </a:r>
          </a:p>
          <a:p>
            <a:pPr>
              <a:lnSpc>
                <a:spcPct val="90000"/>
              </a:lnSpc>
              <a:spcBef>
                <a:spcPts val="600"/>
              </a:spcBef>
            </a:pPr>
            <a:r>
              <a:rPr lang="en-GB" altLang="en-US" sz="1600" dirty="0">
                <a:cs typeface="Arial" panose="020B0604020202020204" pitchFamily="34" charset="0"/>
              </a:rPr>
              <a:t>WID: </a:t>
            </a:r>
            <a:r>
              <a:rPr lang="fr-FR" altLang="fr-FR" sz="1600" u="sng" dirty="0">
                <a:hlinkClick r:id="rId2" action="ppaction://hlinkfile"/>
              </a:rPr>
              <a:t>SP-170334</a:t>
            </a:r>
            <a:endParaRPr lang="en-US" altLang="en-US" sz="1600" dirty="0">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7189C409-ADA4-4571-9DCB-1DC349ABDFAF}"/>
              </a:ext>
            </a:extLst>
          </p:cNvPr>
          <p:cNvGraphicFramePr>
            <a:graphicFrameLocks noGrp="1"/>
          </p:cNvGraphicFramePr>
          <p:nvPr>
            <p:extLst>
              <p:ext uri="{D42A27DB-BD31-4B8C-83A1-F6EECF244321}">
                <p14:modId xmlns:p14="http://schemas.microsoft.com/office/powerpoint/2010/main" val="2279106626"/>
              </p:ext>
            </p:extLst>
          </p:nvPr>
        </p:nvGraphicFramePr>
        <p:xfrm>
          <a:off x="590550" y="5093088"/>
          <a:ext cx="7810500" cy="111270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2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Study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1" marB="45731"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695" marB="45695"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SA#79</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horzOverflow="overflow"/>
                </a:tc>
                <a:extLst>
                  <a:ext uri="{0D108BD9-81ED-4DB2-BD59-A6C34878D82A}">
                    <a16:rowId xmlns:a16="http://schemas.microsoft.com/office/drawing/2014/main" val="10000"/>
                  </a:ext>
                </a:extLst>
              </a:tr>
              <a:tr h="701197">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Study on 5G enhanced Mobile Broadband Media Distribution (FS_5GMedia_Distribution)</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panose="020B0604020202020204" pitchFamily="34" charset="0"/>
                          <a:ea typeface="+mn-ea"/>
                          <a:cs typeface="Arial" panose="020B0604020202020204" pitchFamily="34" charset="0"/>
                        </a:rPr>
                        <a:t>TR 26.891</a:t>
                      </a:r>
                      <a:endParaRPr lang="en-GB" sz="1000" b="1" kern="1200" noProof="0" dirty="0">
                        <a:solidFill>
                          <a:schemeClr val="accent3">
                            <a:lumMod val="50000"/>
                          </a:schemeClr>
                        </a:solidFill>
                        <a:latin typeface="Arial" pitchFamily="34" charset="0"/>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25% </a:t>
                      </a:r>
                      <a:r>
                        <a:rPr lang="en-GB" sz="1000" b="0" kern="1200" noProof="0" dirty="0">
                          <a:solidFill>
                            <a:srgbClr val="0000FF"/>
                          </a:solidFill>
                          <a:latin typeface="Arial" pitchFamily="34" charset="0"/>
                          <a:ea typeface="+mn-ea"/>
                          <a:cs typeface="Arial" pitchFamily="34" charset="0"/>
                        </a:rPr>
                        <a:t>-&gt; 60 %</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 </a:t>
                      </a:r>
                      <a:r>
                        <a:rPr lang="en-GB" sz="1000" b="0" kern="1200" dirty="0">
                          <a:solidFill>
                            <a:srgbClr val="0000FF"/>
                          </a:solidFill>
                          <a:latin typeface="Arial" pitchFamily="34" charset="0"/>
                          <a:ea typeface="+mn-ea"/>
                          <a:cs typeface="Arial" pitchFamily="34" charset="0"/>
                        </a:rPr>
                        <a:t>-&gt; SA#80</a:t>
                      </a: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aseline="0" dirty="0">
                          <a:solidFill>
                            <a:schemeClr val="tx1"/>
                          </a:solidFill>
                          <a:latin typeface="Arial" panose="020B0604020202020204" pitchFamily="34" charset="0"/>
                          <a:cs typeface="Arial" panose="020B0604020202020204" pitchFamily="34" charset="0"/>
                        </a:rPr>
                        <a:t>SP-180027 Draft TR 26.891 5G enhanced mobile broadband; Media distribution (Release 15) v. 1.0.0 (FS_5GMedia_Distribution) for information.</a:t>
                      </a:r>
                      <a:endParaRPr lang="en-GB" sz="1000" baseline="0" dirty="0">
                        <a:solidFill>
                          <a:schemeClr val="tx1"/>
                        </a:solidFill>
                        <a:latin typeface="Arial" panose="020B0604020202020204" pitchFamily="34" charset="0"/>
                        <a:cs typeface="Arial" panose="020B0604020202020204" pitchFamily="34" charset="0"/>
                      </a:endParaRPr>
                    </a:p>
                  </a:txBody>
                  <a:tcPr marL="45733" marR="45733" marT="45731" marB="45731" anchor="ctr" horzOverflow="overflow"/>
                </a:tc>
                <a:extLst>
                  <a:ext uri="{0D108BD9-81ED-4DB2-BD59-A6C34878D82A}">
                    <a16:rowId xmlns:a16="http://schemas.microsoft.com/office/drawing/2014/main" val="10001"/>
                  </a:ext>
                </a:extLst>
              </a:tr>
            </a:tbl>
          </a:graphicData>
        </a:graphic>
      </p:graphicFrame>
      <p:sp>
        <p:nvSpPr>
          <p:cNvPr id="30744" name="TextBox 1">
            <a:extLst>
              <a:ext uri="{FF2B5EF4-FFF2-40B4-BE49-F238E27FC236}">
                <a16:creationId xmlns:a16="http://schemas.microsoft.com/office/drawing/2014/main" id="{64B7EA16-E0ED-477C-B539-FB3068894795}"/>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6" name="Content Placeholder 2">
            <a:extLst>
              <a:ext uri="{FF2B5EF4-FFF2-40B4-BE49-F238E27FC236}">
                <a16:creationId xmlns:a16="http://schemas.microsoft.com/office/drawing/2014/main" id="{A2A16DF0-7A6B-4B84-AE6D-68DA0EB56C5A}"/>
              </a:ext>
            </a:extLst>
          </p:cNvPr>
          <p:cNvSpPr txBox="1">
            <a:spLocks/>
          </p:cNvSpPr>
          <p:nvPr/>
        </p:nvSpPr>
        <p:spPr bwMode="auto">
          <a:xfrm>
            <a:off x="479425" y="1335088"/>
            <a:ext cx="8477250" cy="415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Chairman: </a:t>
            </a:r>
            <a:r>
              <a:rPr lang="en-GB" sz="1800" kern="0" dirty="0"/>
              <a:t>Frédéric Gabin (Ericsson LM,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Chairmen: </a:t>
            </a:r>
          </a:p>
          <a:p>
            <a:pPr lvl="2">
              <a:lnSpc>
                <a:spcPct val="90000"/>
              </a:lnSpc>
              <a:spcBef>
                <a:spcPts val="200"/>
              </a:spcBef>
              <a:tabLst>
                <a:tab pos="2152650" algn="l"/>
                <a:tab pos="5118100" algn="l"/>
              </a:tabLst>
              <a:defRPr/>
            </a:pPr>
            <a:r>
              <a:rPr lang="fi-FI" sz="1600" kern="0" dirty="0"/>
              <a:t>Nikolai Leung (Qualcomm Incorporated, ATIS)</a:t>
            </a:r>
            <a:endParaRPr lang="fi-FI" sz="1600" kern="0" dirty="0">
              <a:solidFill>
                <a:srgbClr val="FF0000"/>
              </a:solidFill>
            </a:endParaRPr>
          </a:p>
          <a:p>
            <a:pPr lvl="2">
              <a:lnSpc>
                <a:spcPct val="90000"/>
              </a:lnSpc>
              <a:spcBef>
                <a:spcPts val="200"/>
              </a:spcBef>
              <a:tabLst>
                <a:tab pos="2152650" algn="l"/>
                <a:tab pos="5118100" algn="l"/>
              </a:tabLst>
              <a:defRPr/>
            </a:pPr>
            <a:r>
              <a:rPr lang="en-GB" sz="1600" dirty="0"/>
              <a:t>Gilles </a:t>
            </a:r>
            <a:r>
              <a:rPr lang="en-GB" sz="1600" dirty="0" err="1"/>
              <a:t>Teniou</a:t>
            </a:r>
            <a:r>
              <a:rPr lang="en-GB" sz="1600" dirty="0"/>
              <a:t> (ORANGE, ETSI)</a:t>
            </a:r>
            <a:endParaRPr lang="en-US" sz="1600" kern="0" dirty="0">
              <a:solidFill>
                <a:srgbClr val="FF0000"/>
              </a:solidFill>
            </a:endParaRPr>
          </a:p>
          <a:p>
            <a:pPr lvl="1">
              <a:lnSpc>
                <a:spcPct val="90000"/>
              </a:lnSpc>
              <a:spcBef>
                <a:spcPts val="400"/>
              </a:spcBef>
              <a:tabLst>
                <a:tab pos="2152650" algn="l"/>
                <a:tab pos="5118100" algn="l"/>
              </a:tabLst>
              <a:defRPr/>
            </a:pPr>
            <a:r>
              <a:rPr lang="fi-FI" sz="1800" kern="0" dirty="0"/>
              <a:t>Secretary: Paolo Usai (MCC Support)</a:t>
            </a: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Chairmen</a:t>
            </a:r>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901265866"/>
              </p:ext>
            </p:extLst>
          </p:nvPr>
        </p:nvGraphicFramePr>
        <p:xfrm>
          <a:off x="674688" y="3827463"/>
          <a:ext cx="7873999" cy="1260476"/>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898469">
                  <a:extLst>
                    <a:ext uri="{9D8B030D-6E8A-4147-A177-3AD203B41FA5}">
                      <a16:colId xmlns:a16="http://schemas.microsoft.com/office/drawing/2014/main" val="20002"/>
                    </a:ext>
                  </a:extLst>
                </a:gridCol>
                <a:gridCol w="1676454">
                  <a:extLst>
                    <a:ext uri="{9D8B030D-6E8A-4147-A177-3AD203B41FA5}">
                      <a16:colId xmlns:a16="http://schemas.microsoft.com/office/drawing/2014/main" val="20003"/>
                    </a:ext>
                  </a:extLst>
                </a:gridCol>
                <a:gridCol w="1160043">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Enhanced Voice Service (EVS)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GB" sz="1200" dirty="0">
                          <a:latin typeface="+mn-lt"/>
                          <a:cs typeface="Arial" panose="020B0604020202020204" pitchFamily="34" charset="0"/>
                        </a:rPr>
                        <a:t>Multimedia Telephony</a:t>
                      </a:r>
                      <a:r>
                        <a:rPr lang="en-US" sz="1200" dirty="0">
                          <a:latin typeface="+mn-lt"/>
                          <a:cs typeface="Arial" panose="020B0604020202020204" pitchFamily="34" charset="0"/>
                        </a:rPr>
                        <a:t> Service for IMS (MTSI)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Speech Quality (SQ)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err="1">
                          <a:latin typeface="+mn-lt"/>
                          <a:cs typeface="Arial" panose="020B0604020202020204" pitchFamily="34" charset="0"/>
                        </a:rPr>
                        <a:t>Imre</a:t>
                      </a:r>
                      <a:r>
                        <a:rPr lang="en-GB" sz="1200" b="0" dirty="0">
                          <a:latin typeface="+mn-lt"/>
                          <a:cs typeface="Arial" panose="020B0604020202020204" pitchFamily="34" charset="0"/>
                        </a:rPr>
                        <a:t> </a:t>
                      </a:r>
                      <a:r>
                        <a:rPr lang="en-GB" sz="1200" b="0" dirty="0" err="1">
                          <a:latin typeface="+mn-lt"/>
                          <a:cs typeface="Arial" panose="020B0604020202020204" pitchFamily="34" charset="0"/>
                        </a:rPr>
                        <a:t>Varga</a:t>
                      </a:r>
                      <a:r>
                        <a:rPr lang="en-GB" sz="1200" b="0" dirty="0">
                          <a:latin typeface="+mn-lt"/>
                          <a:cs typeface="Arial" panose="020B0604020202020204" pitchFamily="34" charset="0"/>
                        </a:rPr>
                        <a:t> (Qualcomm Austria RFFE GmbH, ETSI)</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Ericsson LM,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Paolo </a:t>
                      </a:r>
                      <a:r>
                        <a:rPr lang="en-GB" sz="1200" b="0" dirty="0">
                          <a:latin typeface="+mn-lt"/>
                          <a:cs typeface="Arial" panose="020B0604020202020204" pitchFamily="34" charset="0"/>
                        </a:rPr>
                        <a:t>Usai</a:t>
                      </a:r>
                      <a:r>
                        <a:rPr lang="en-US" sz="1200" b="0" dirty="0">
                          <a:latin typeface="+mn-lt"/>
                          <a:cs typeface="Arial" panose="020B0604020202020204" pitchFamily="34" charset="0"/>
                        </a:rPr>
                        <a:t> (ETSI)</a:t>
                      </a: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(ORANGE, ETSI)</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A3B1128C-F4B8-4A6D-8D85-FCDB21598F50}"/>
              </a:ext>
            </a:extLst>
          </p:cNvPr>
          <p:cNvSpPr>
            <a:spLocks noGrp="1"/>
          </p:cNvSpPr>
          <p:nvPr>
            <p:ph type="title"/>
          </p:nvPr>
        </p:nvSpPr>
        <p:spPr/>
        <p:txBody>
          <a:bodyPr/>
          <a:lstStyle/>
          <a:p>
            <a:pPr eaLnBrk="1" hangingPunct="1">
              <a:lnSpc>
                <a:spcPct val="90000"/>
              </a:lnSpc>
              <a:spcBef>
                <a:spcPts val="1000"/>
              </a:spcBef>
            </a:pPr>
            <a:r>
              <a:rPr lang="en-US" altLang="en-US"/>
              <a:t>Study on MBMS User Services for IoT (FS_MBMS_IoT)</a:t>
            </a:r>
          </a:p>
        </p:txBody>
      </p:sp>
      <p:sp>
        <p:nvSpPr>
          <p:cNvPr id="31747" name="Content Placeholder 2">
            <a:extLst>
              <a:ext uri="{FF2B5EF4-FFF2-40B4-BE49-F238E27FC236}">
                <a16:creationId xmlns:a16="http://schemas.microsoft.com/office/drawing/2014/main" id="{EBCCBBED-B8BF-495D-850A-D5226957E597}"/>
              </a:ext>
            </a:extLst>
          </p:cNvPr>
          <p:cNvSpPr>
            <a:spLocks noGrp="1"/>
          </p:cNvSpPr>
          <p:nvPr>
            <p:ph idx="1"/>
          </p:nvPr>
        </p:nvSpPr>
        <p:spPr>
          <a:xfrm>
            <a:off x="485775" y="1828800"/>
            <a:ext cx="8388350" cy="3678238"/>
          </a:xfrm>
        </p:spPr>
        <p:txBody>
          <a:bodyPr/>
          <a:lstStyle/>
          <a:p>
            <a:pPr>
              <a:lnSpc>
                <a:spcPct val="90000"/>
              </a:lnSpc>
              <a:spcBef>
                <a:spcPts val="1200"/>
              </a:spcBef>
            </a:pPr>
            <a:r>
              <a:rPr lang="en-US" altLang="en-US" sz="1600" dirty="0"/>
              <a:t>The objective of this study is to investigate and make recommendations on MBMS User Service profiles and optimizations to provide for IoT.</a:t>
            </a:r>
          </a:p>
          <a:p>
            <a:pPr>
              <a:lnSpc>
                <a:spcPct val="90000"/>
              </a:lnSpc>
              <a:spcBef>
                <a:spcPts val="1200"/>
              </a:spcBef>
            </a:pPr>
            <a:r>
              <a:rPr lang="en-US" altLang="en-US" sz="1600" dirty="0"/>
              <a:t>At SA4#97 TR 26.850 MBMS for IoT was progressed to v1.1.0 including</a:t>
            </a:r>
          </a:p>
          <a:p>
            <a:pPr lvl="1">
              <a:lnSpc>
                <a:spcPct val="90000"/>
              </a:lnSpc>
              <a:spcBef>
                <a:spcPts val="1200"/>
              </a:spcBef>
            </a:pPr>
            <a:r>
              <a:rPr lang="en-US" altLang="en-US" sz="1400" dirty="0"/>
              <a:t>updated references</a:t>
            </a:r>
          </a:p>
          <a:p>
            <a:pPr lvl="1">
              <a:lnSpc>
                <a:spcPct val="90000"/>
              </a:lnSpc>
              <a:spcBef>
                <a:spcPts val="1200"/>
              </a:spcBef>
            </a:pPr>
            <a:r>
              <a:rPr lang="en-US" altLang="en-US" sz="1400" dirty="0"/>
              <a:t>updated solutions for File Repair using </a:t>
            </a:r>
            <a:r>
              <a:rPr lang="en-US" altLang="en-US" sz="1400" dirty="0" err="1"/>
              <a:t>CoAP</a:t>
            </a:r>
            <a:endParaRPr lang="en-US" altLang="en-US" sz="1400" dirty="0"/>
          </a:p>
          <a:p>
            <a:pPr lvl="1">
              <a:lnSpc>
                <a:spcPct val="90000"/>
              </a:lnSpc>
              <a:spcBef>
                <a:spcPts val="1200"/>
              </a:spcBef>
            </a:pPr>
            <a:r>
              <a:rPr lang="en-US" altLang="en-US" sz="1400" dirty="0"/>
              <a:t>A solution for block-wise transfer for File Repair</a:t>
            </a:r>
          </a:p>
          <a:p>
            <a:pPr lvl="1">
              <a:lnSpc>
                <a:spcPct val="90000"/>
              </a:lnSpc>
              <a:spcBef>
                <a:spcPts val="1200"/>
              </a:spcBef>
            </a:pPr>
            <a:r>
              <a:rPr lang="en-US" altLang="en-US" sz="1400" dirty="0"/>
              <a:t>An evaluation binary data formats leading to a recommendation to use ASN.1 PER as basis for XML binary format for IoT</a:t>
            </a:r>
          </a:p>
          <a:p>
            <a:pPr lvl="1">
              <a:lnSpc>
                <a:spcPct val="90000"/>
              </a:lnSpc>
              <a:spcBef>
                <a:spcPts val="1200"/>
              </a:spcBef>
            </a:pPr>
            <a:r>
              <a:rPr lang="en-US" altLang="en-US" sz="1400" dirty="0"/>
              <a:t>Proposed solution for session announcement during wake-up periods and </a:t>
            </a:r>
          </a:p>
          <a:p>
            <a:pPr lvl="1">
              <a:lnSpc>
                <a:spcPct val="90000"/>
              </a:lnSpc>
              <a:spcBef>
                <a:spcPts val="1200"/>
              </a:spcBef>
            </a:pPr>
            <a:r>
              <a:rPr lang="en-US" altLang="en-US" sz="1400" dirty="0"/>
              <a:t>Proposed solution for reception report procedures</a:t>
            </a:r>
          </a:p>
          <a:p>
            <a:pPr>
              <a:lnSpc>
                <a:spcPct val="90000"/>
              </a:lnSpc>
              <a:spcBef>
                <a:spcPts val="600"/>
              </a:spcBef>
            </a:pPr>
            <a:r>
              <a:rPr lang="en-GB" altLang="en-US" sz="1600" dirty="0">
                <a:cs typeface="Arial" panose="020B0604020202020204" pitchFamily="34" charset="0"/>
              </a:rPr>
              <a:t>WID: </a:t>
            </a:r>
            <a:r>
              <a:rPr lang="fr-FR" altLang="fr-FR" sz="1600" u="sng" dirty="0">
                <a:hlinkClick r:id="rId2" action="ppaction://hlinkfile"/>
              </a:rPr>
              <a:t>SP-170592</a:t>
            </a:r>
            <a:endParaRPr lang="en-US" altLang="en-US" sz="1600" dirty="0">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4670CC08-2763-4B48-9F94-136534C5AA0A}"/>
              </a:ext>
            </a:extLst>
          </p:cNvPr>
          <p:cNvGraphicFramePr>
            <a:graphicFrameLocks noGrp="1"/>
          </p:cNvGraphicFramePr>
          <p:nvPr>
            <p:extLst>
              <p:ext uri="{D42A27DB-BD31-4B8C-83A1-F6EECF244321}">
                <p14:modId xmlns:p14="http://schemas.microsoft.com/office/powerpoint/2010/main" val="679513876"/>
              </p:ext>
            </p:extLst>
          </p:nvPr>
        </p:nvGraphicFramePr>
        <p:xfrm>
          <a:off x="590550" y="5247836"/>
          <a:ext cx="7810500" cy="96043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2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Study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1" marB="45731"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695" marB="45695"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SA#79</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horzOverflow="overflow"/>
                </a:tc>
                <a:extLst>
                  <a:ext uri="{0D108BD9-81ED-4DB2-BD59-A6C34878D82A}">
                    <a16:rowId xmlns:a16="http://schemas.microsoft.com/office/drawing/2014/main" val="10000"/>
                  </a:ext>
                </a:extLst>
              </a:tr>
              <a:tr h="701198">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Study on MBMS User Services for </a:t>
                      </a:r>
                      <a:r>
                        <a:rPr lang="en-US" altLang="en-US" sz="1000" dirty="0" err="1">
                          <a:latin typeface="Arial" panose="020B0604020202020204" pitchFamily="34" charset="0"/>
                          <a:cs typeface="Arial" panose="020B0604020202020204" pitchFamily="34" charset="0"/>
                        </a:rPr>
                        <a:t>IoT</a:t>
                      </a:r>
                      <a:r>
                        <a:rPr lang="en-US" altLang="en-US" sz="1000" dirty="0">
                          <a:latin typeface="Arial" panose="020B0604020202020204" pitchFamily="34" charset="0"/>
                          <a:cs typeface="Arial" panose="020B0604020202020204" pitchFamily="34" charset="0"/>
                        </a:rPr>
                        <a:t> (</a:t>
                      </a:r>
                      <a:r>
                        <a:rPr lang="en-US" altLang="en-US" sz="1000" dirty="0" err="1">
                          <a:latin typeface="Arial" panose="020B0604020202020204" pitchFamily="34" charset="0"/>
                          <a:cs typeface="Arial" panose="020B0604020202020204" pitchFamily="34" charset="0"/>
                        </a:rPr>
                        <a:t>FS_MBMS_IoT</a:t>
                      </a:r>
                      <a:r>
                        <a:rPr lang="en-US" altLang="en-US" sz="1000" dirty="0">
                          <a:latin typeface="Arial" panose="020B0604020202020204" pitchFamily="34" charset="0"/>
                          <a:cs typeface="Arial" panose="020B0604020202020204" pitchFamily="34" charset="0"/>
                        </a:rPr>
                        <a:t>)</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panose="020B0604020202020204" pitchFamily="34" charset="0"/>
                          <a:ea typeface="+mn-ea"/>
                          <a:cs typeface="Arial" panose="020B0604020202020204" pitchFamily="34" charset="0"/>
                        </a:rPr>
                        <a:t>TR 26.850</a:t>
                      </a:r>
                      <a:endParaRPr lang="en-GB" sz="1000" b="1" kern="1200" noProof="0" dirty="0">
                        <a:solidFill>
                          <a:schemeClr val="accent3">
                            <a:lumMod val="50000"/>
                          </a:schemeClr>
                        </a:solidFill>
                        <a:latin typeface="Arial" pitchFamily="34" charset="0"/>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30% </a:t>
                      </a:r>
                      <a:r>
                        <a:rPr lang="en-GB" sz="1000" b="0" kern="1200" noProof="0" dirty="0">
                          <a:solidFill>
                            <a:srgbClr val="0000FF"/>
                          </a:solidFill>
                          <a:latin typeface="Arial" pitchFamily="34" charset="0"/>
                          <a:ea typeface="+mn-ea"/>
                          <a:cs typeface="Arial" pitchFamily="34" charset="0"/>
                        </a:rPr>
                        <a:t>-&gt; 80 %</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 </a:t>
                      </a:r>
                      <a:r>
                        <a:rPr lang="en-GB" sz="1000" b="0" kern="1200" dirty="0">
                          <a:solidFill>
                            <a:srgbClr val="0000FF"/>
                          </a:solidFill>
                          <a:latin typeface="Arial" pitchFamily="34" charset="0"/>
                          <a:ea typeface="+mn-ea"/>
                          <a:cs typeface="Arial" pitchFamily="34" charset="0"/>
                        </a:rPr>
                        <a:t>-&gt; SA#80</a:t>
                      </a: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aseline="0" dirty="0">
                          <a:solidFill>
                            <a:schemeClr val="tx1"/>
                          </a:solidFill>
                          <a:latin typeface="Arial" panose="020B0604020202020204" pitchFamily="34" charset="0"/>
                          <a:cs typeface="Arial" panose="020B0604020202020204" pitchFamily="34" charset="0"/>
                        </a:rPr>
                        <a:t>none</a:t>
                      </a:r>
                    </a:p>
                  </a:txBody>
                  <a:tcPr marL="45733" marR="45733" marT="45731" marB="45731" anchor="ctr" horzOverflow="overflow"/>
                </a:tc>
                <a:extLst>
                  <a:ext uri="{0D108BD9-81ED-4DB2-BD59-A6C34878D82A}">
                    <a16:rowId xmlns:a16="http://schemas.microsoft.com/office/drawing/2014/main" val="10001"/>
                  </a:ext>
                </a:extLst>
              </a:tr>
            </a:tbl>
          </a:graphicData>
        </a:graphic>
      </p:graphicFrame>
      <p:sp>
        <p:nvSpPr>
          <p:cNvPr id="31768" name="TextBox 1">
            <a:extLst>
              <a:ext uri="{FF2B5EF4-FFF2-40B4-BE49-F238E27FC236}">
                <a16:creationId xmlns:a16="http://schemas.microsoft.com/office/drawing/2014/main" id="{38726326-2A7E-4ACE-BF70-309C15A13491}"/>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8550AEA7-08DE-4CA1-A127-137FD98918C0}"/>
              </a:ext>
            </a:extLst>
          </p:cNvPr>
          <p:cNvSpPr>
            <a:spLocks noGrp="1"/>
          </p:cNvSpPr>
          <p:nvPr>
            <p:ph type="title"/>
          </p:nvPr>
        </p:nvSpPr>
        <p:spPr>
          <a:xfrm>
            <a:off x="346075" y="193675"/>
            <a:ext cx="6970713" cy="1143000"/>
          </a:xfrm>
        </p:spPr>
        <p:txBody>
          <a:bodyPr/>
          <a:lstStyle/>
          <a:p>
            <a:pPr>
              <a:lnSpc>
                <a:spcPct val="90000"/>
              </a:lnSpc>
            </a:pPr>
            <a:r>
              <a:rPr lang="en-GB" altLang="en-US" sz="2800" dirty="0"/>
              <a:t>FEC for Mission Critical Services </a:t>
            </a:r>
            <a:r>
              <a:rPr lang="en-US" altLang="en-US" sz="2800" dirty="0"/>
              <a:t>(FS_FEC_MCS) </a:t>
            </a:r>
            <a:r>
              <a:rPr lang="en-US" altLang="en-US" sz="2800" dirty="0">
                <a:solidFill>
                  <a:srgbClr val="00B050"/>
                </a:solidFill>
              </a:rPr>
              <a:t>– completed !</a:t>
            </a:r>
          </a:p>
        </p:txBody>
      </p:sp>
      <p:sp>
        <p:nvSpPr>
          <p:cNvPr id="33795" name="Content Placeholder 2">
            <a:extLst>
              <a:ext uri="{FF2B5EF4-FFF2-40B4-BE49-F238E27FC236}">
                <a16:creationId xmlns:a16="http://schemas.microsoft.com/office/drawing/2014/main" id="{04CB04D9-2CCE-4888-A48D-B60EF405FD4C}"/>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main objective of the study item is to </a:t>
            </a:r>
            <a:r>
              <a:rPr lang="en-GB" altLang="fr-FR" sz="1600" dirty="0"/>
              <a:t>recommend a single FEC scheme which can be utilized effectively for </a:t>
            </a:r>
            <a:r>
              <a:rPr lang="en-GB" altLang="fr-FR" sz="1600" dirty="0" err="1"/>
              <a:t>MCVideo</a:t>
            </a:r>
            <a:r>
              <a:rPr lang="en-GB" altLang="fr-FR" sz="1600" dirty="0"/>
              <a:t>.  The </a:t>
            </a:r>
            <a:r>
              <a:rPr lang="en-US" altLang="fr-FR" sz="1600" dirty="0"/>
              <a:t>study will also examine the applicability of the recommended FEC scheme for other MC services over MBMS (</a:t>
            </a:r>
            <a:r>
              <a:rPr lang="en-GB" altLang="fr-FR" sz="1600" dirty="0"/>
              <a:t>e.g. </a:t>
            </a:r>
            <a:r>
              <a:rPr lang="en-GB" altLang="fr-FR" sz="1600" dirty="0" err="1"/>
              <a:t>MCData</a:t>
            </a:r>
            <a:r>
              <a:rPr lang="en-GB" altLang="fr-FR" sz="1600" dirty="0"/>
              <a:t> – file download, or MCPTT group communications) and make recommendations as  necessary</a:t>
            </a:r>
            <a:r>
              <a:rPr lang="en-US" altLang="en-US" sz="1600" dirty="0"/>
              <a:t>.</a:t>
            </a:r>
          </a:p>
          <a:p>
            <a:pPr>
              <a:lnSpc>
                <a:spcPct val="90000"/>
              </a:lnSpc>
              <a:spcBef>
                <a:spcPts val="1200"/>
              </a:spcBef>
            </a:pPr>
            <a:r>
              <a:rPr lang="en-US" altLang="en-US" sz="1600" dirty="0"/>
              <a:t>At SA4#97 TR 26.881 FEC for MC Services was progressed with performance evaluation of AL-FEC and MCS dimensioning and conclusions and it was agreed to be presented to SA for approval.</a:t>
            </a:r>
          </a:p>
          <a:p>
            <a:pPr>
              <a:lnSpc>
                <a:spcPct val="90000"/>
              </a:lnSpc>
              <a:spcBef>
                <a:spcPts val="1200"/>
              </a:spcBef>
            </a:pPr>
            <a:r>
              <a:rPr lang="en-US" altLang="en-US" sz="1600" dirty="0"/>
              <a:t>The TR makes recommendations with regards to usage of AL-FEC for </a:t>
            </a:r>
            <a:r>
              <a:rPr lang="en-US" altLang="en-US" sz="1600" dirty="0" err="1"/>
              <a:t>MCVideo</a:t>
            </a:r>
            <a:r>
              <a:rPr lang="en-US" altLang="en-US" sz="1600" dirty="0"/>
              <a:t> and </a:t>
            </a:r>
            <a:r>
              <a:rPr lang="en-US" altLang="en-US" sz="1600" dirty="0" err="1"/>
              <a:t>MCData</a:t>
            </a:r>
            <a:r>
              <a:rPr lang="en-US" altLang="en-US" sz="1600" dirty="0"/>
              <a:t> file distribution.</a:t>
            </a:r>
          </a:p>
          <a:p>
            <a:pPr>
              <a:lnSpc>
                <a:spcPct val="90000"/>
              </a:lnSpc>
              <a:spcBef>
                <a:spcPts val="1200"/>
              </a:spcBef>
            </a:pPr>
            <a:r>
              <a:rPr lang="en-US" altLang="en-US" sz="1600" dirty="0"/>
              <a:t>The conclusion of the TR were communicated to SA6 in an LS.</a:t>
            </a:r>
          </a:p>
          <a:p>
            <a:pPr eaLnBrk="1" hangingPunct="1">
              <a:lnSpc>
                <a:spcPct val="90000"/>
              </a:lnSpc>
              <a:spcBef>
                <a:spcPts val="1200"/>
              </a:spcBef>
            </a:pPr>
            <a:r>
              <a:rPr lang="en-US" altLang="en-US" sz="1600" dirty="0"/>
              <a:t>WID: </a:t>
            </a:r>
            <a:r>
              <a:rPr lang="fr-FR" altLang="fr-FR" sz="1600" u="sng" dirty="0">
                <a:hlinkClick r:id="rId2" action="ppaction://hlinkfile"/>
              </a:rPr>
              <a:t>SP-170337</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59AFEB83-E819-4F82-A8EA-5E7F8AFCD3D8}"/>
              </a:ext>
            </a:extLst>
          </p:cNvPr>
          <p:cNvGraphicFramePr>
            <a:graphicFrameLocks noGrp="1"/>
          </p:cNvGraphicFramePr>
          <p:nvPr>
            <p:extLst>
              <p:ext uri="{D42A27DB-BD31-4B8C-83A1-F6EECF244321}">
                <p14:modId xmlns:p14="http://schemas.microsoft.com/office/powerpoint/2010/main" val="2613451388"/>
              </p:ext>
            </p:extLst>
          </p:nvPr>
        </p:nvGraphicFramePr>
        <p:xfrm>
          <a:off x="590550" y="5236234"/>
          <a:ext cx="7810500" cy="9450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SA#79</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FEC  for MC</a:t>
                      </a:r>
                      <a:r>
                        <a:rPr lang="en-GB" altLang="en-US" sz="1000" baseline="0" dirty="0"/>
                        <a:t> Services</a:t>
                      </a:r>
                      <a:r>
                        <a:rPr lang="en-GB" altLang="en-US" sz="1000" dirty="0"/>
                        <a:t> </a:t>
                      </a:r>
                      <a:r>
                        <a:rPr lang="en-US" altLang="en-US" sz="1000" dirty="0"/>
                        <a:t>(FS_FEC_MCS)</a:t>
                      </a:r>
                      <a:endParaRPr lang="en-GB" sz="1000" b="1" kern="1200" noProof="0" dirty="0">
                        <a:solidFill>
                          <a:schemeClr val="accent3">
                            <a:lumMod val="50000"/>
                          </a:schemeClr>
                        </a:solidFill>
                        <a:latin typeface="Arial" pitchFamily="34" charset="0"/>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26.881</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60% </a:t>
                      </a:r>
                      <a:r>
                        <a:rPr lang="en-GB" sz="1000" b="0" kern="1200" noProof="0" dirty="0">
                          <a:solidFill>
                            <a:srgbClr val="0000FF"/>
                          </a:solidFill>
                          <a:latin typeface="Arial" pitchFamily="34" charset="0"/>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SP-180028 Draft TR 26.881 Study on Forward Error Correction (FEC) for Mission Critical Services (Release 15) v. 2.0.0 (FS_FEC_MCS)  for approval</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33816" name="TextBox 1">
            <a:extLst>
              <a:ext uri="{FF2B5EF4-FFF2-40B4-BE49-F238E27FC236}">
                <a16:creationId xmlns:a16="http://schemas.microsoft.com/office/drawing/2014/main" id="{A1B083F2-A098-4947-856E-1613DCB5581A}"/>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8550AEA7-08DE-4CA1-A127-137FD98918C0}"/>
              </a:ext>
            </a:extLst>
          </p:cNvPr>
          <p:cNvSpPr>
            <a:spLocks noGrp="1"/>
          </p:cNvSpPr>
          <p:nvPr>
            <p:ph type="title"/>
          </p:nvPr>
        </p:nvSpPr>
        <p:spPr>
          <a:xfrm>
            <a:off x="346075" y="193675"/>
            <a:ext cx="6970713" cy="1143000"/>
          </a:xfrm>
        </p:spPr>
        <p:txBody>
          <a:bodyPr/>
          <a:lstStyle/>
          <a:p>
            <a:pPr>
              <a:lnSpc>
                <a:spcPct val="90000"/>
              </a:lnSpc>
            </a:pPr>
            <a:r>
              <a:rPr lang="en-US" altLang="en-US" sz="2800" dirty="0"/>
              <a:t>EVS Float Conformance Non Bit-Exact (FS_EVS_FCNBE)</a:t>
            </a:r>
            <a:endParaRPr lang="en-US" altLang="en-US" sz="2800" dirty="0">
              <a:solidFill>
                <a:srgbClr val="00B050"/>
              </a:solidFill>
            </a:endParaRPr>
          </a:p>
        </p:txBody>
      </p:sp>
      <p:sp>
        <p:nvSpPr>
          <p:cNvPr id="33795" name="Content Placeholder 2">
            <a:extLst>
              <a:ext uri="{FF2B5EF4-FFF2-40B4-BE49-F238E27FC236}">
                <a16:creationId xmlns:a16="http://schemas.microsoft.com/office/drawing/2014/main" id="{04CB04D9-2CCE-4888-A48D-B60EF405FD4C}"/>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this study item is to study non bit-exact conformance criteria and a set of potential conformance tool(s) for the floating-point code in TS 26.443, ensuring that high quality floating-point implementations preserve the quality of EVS. </a:t>
            </a:r>
          </a:p>
          <a:p>
            <a:pPr>
              <a:lnSpc>
                <a:spcPct val="90000"/>
              </a:lnSpc>
              <a:spcBef>
                <a:spcPts val="1200"/>
              </a:spcBef>
            </a:pPr>
            <a:r>
              <a:rPr lang="en-US" altLang="en-US" sz="1600" dirty="0"/>
              <a:t>At SA4#97 TR 26.843 Study on non bit-exact conformance criteria and tools for floating-point EVS codec was progressed to v.0.0.4 with updated references, updated methodologies, updated experimental results, proposed interoperability testing.</a:t>
            </a:r>
          </a:p>
          <a:p>
            <a:pPr>
              <a:lnSpc>
                <a:spcPct val="90000"/>
              </a:lnSpc>
              <a:spcBef>
                <a:spcPts val="1200"/>
              </a:spcBef>
            </a:pPr>
            <a:r>
              <a:rPr lang="en-US" altLang="en-US" sz="1600" dirty="0"/>
              <a:t>At SA4#98 it is planned to complete the TR by providing list of test and associated criteria for both the encoder/decoder, as well as associated potential test vectors and to propose recommendation of the non Bit-exact conformance test.</a:t>
            </a:r>
          </a:p>
          <a:p>
            <a:pPr eaLnBrk="1" hangingPunct="1">
              <a:lnSpc>
                <a:spcPct val="90000"/>
              </a:lnSpc>
              <a:spcBef>
                <a:spcPts val="1200"/>
              </a:spcBef>
            </a:pPr>
            <a:r>
              <a:rPr lang="en-US" altLang="en-US" sz="1600" dirty="0"/>
              <a:t>WID: </a:t>
            </a:r>
            <a:r>
              <a:rPr lang="en-US" altLang="en-US" sz="1600" dirty="0">
                <a:hlinkClick r:id="rId2"/>
              </a:rPr>
              <a:t>http://www.3gpp.org/ftp/tsg_sa/TSG_SA/TSGS_77/Docs/SP-170618.zip</a:t>
            </a:r>
            <a:r>
              <a:rPr lang="en-US" altLang="en-US" sz="1600" dirty="0"/>
              <a:t> </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59AFEB83-E819-4F82-A8EA-5E7F8AFCD3D8}"/>
              </a:ext>
            </a:extLst>
          </p:cNvPr>
          <p:cNvGraphicFramePr>
            <a:graphicFrameLocks noGrp="1"/>
          </p:cNvGraphicFramePr>
          <p:nvPr>
            <p:extLst>
              <p:ext uri="{D42A27DB-BD31-4B8C-83A1-F6EECF244321}">
                <p14:modId xmlns:p14="http://schemas.microsoft.com/office/powerpoint/2010/main" val="1460978562"/>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SA#79</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EVS Float Conformance Non Bit-Exact (FS_EVS_FCNBE)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26.843</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50% </a:t>
                      </a:r>
                      <a:r>
                        <a:rPr lang="en-GB" sz="1000" b="0" kern="1200" noProof="0" dirty="0">
                          <a:solidFill>
                            <a:srgbClr val="0000FF"/>
                          </a:solidFill>
                          <a:latin typeface="Arial" pitchFamily="34" charset="0"/>
                          <a:ea typeface="+mn-ea"/>
                          <a:cs typeface="Arial" pitchFamily="34" charset="0"/>
                        </a:rPr>
                        <a:t>-&gt; 60 %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 </a:t>
                      </a:r>
                      <a:r>
                        <a:rPr lang="en-GB" sz="1000" b="0" kern="1200" dirty="0">
                          <a:solidFill>
                            <a:srgbClr val="0000FF"/>
                          </a:solidFill>
                          <a:latin typeface="Arial" pitchFamily="34" charset="0"/>
                          <a:ea typeface="+mn-ea"/>
                          <a:cs typeface="Arial" pitchFamily="34" charset="0"/>
                        </a:rPr>
                        <a:t>-&gt; SA#80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33816" name="TextBox 1">
            <a:extLst>
              <a:ext uri="{FF2B5EF4-FFF2-40B4-BE49-F238E27FC236}">
                <a16:creationId xmlns:a16="http://schemas.microsoft.com/office/drawing/2014/main" id="{A1B083F2-A098-4947-856E-1613DCB5581A}"/>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31305967"/>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8550AEA7-08DE-4CA1-A127-137FD98918C0}"/>
              </a:ext>
            </a:extLst>
          </p:cNvPr>
          <p:cNvSpPr>
            <a:spLocks noGrp="1"/>
          </p:cNvSpPr>
          <p:nvPr>
            <p:ph type="title"/>
          </p:nvPr>
        </p:nvSpPr>
        <p:spPr>
          <a:xfrm>
            <a:off x="346075" y="193675"/>
            <a:ext cx="6970713" cy="1143000"/>
          </a:xfrm>
        </p:spPr>
        <p:txBody>
          <a:bodyPr/>
          <a:lstStyle/>
          <a:p>
            <a:pPr>
              <a:lnSpc>
                <a:spcPct val="90000"/>
              </a:lnSpc>
            </a:pPr>
            <a:r>
              <a:rPr lang="en-US" altLang="en-US" sz="2800" dirty="0"/>
              <a:t>Update to fixed-point basic operators (FS_BASOP) </a:t>
            </a:r>
            <a:r>
              <a:rPr lang="en-US" altLang="en-US" sz="2800" dirty="0">
                <a:solidFill>
                  <a:srgbClr val="00B050"/>
                </a:solidFill>
              </a:rPr>
              <a:t>– completed !</a:t>
            </a:r>
          </a:p>
        </p:txBody>
      </p:sp>
      <p:sp>
        <p:nvSpPr>
          <p:cNvPr id="33795" name="Content Placeholder 2">
            <a:extLst>
              <a:ext uri="{FF2B5EF4-FFF2-40B4-BE49-F238E27FC236}">
                <a16:creationId xmlns:a16="http://schemas.microsoft.com/office/drawing/2014/main" id="{04CB04D9-2CCE-4888-A48D-B60EF405FD4C}"/>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400" dirty="0"/>
              <a:t>The objectives of this study item are to:</a:t>
            </a:r>
          </a:p>
          <a:p>
            <a:pPr lvl="1">
              <a:lnSpc>
                <a:spcPct val="90000"/>
              </a:lnSpc>
              <a:spcBef>
                <a:spcPts val="1200"/>
              </a:spcBef>
            </a:pPr>
            <a:r>
              <a:rPr lang="en-US" altLang="en-US" sz="1100" dirty="0"/>
              <a:t>Study state-of-the-art DSP architectures and how closely the current set of basic operators in STL2009 reflect them.</a:t>
            </a:r>
          </a:p>
          <a:p>
            <a:pPr lvl="1">
              <a:lnSpc>
                <a:spcPct val="90000"/>
              </a:lnSpc>
              <a:spcBef>
                <a:spcPts val="1200"/>
              </a:spcBef>
            </a:pPr>
            <a:r>
              <a:rPr lang="en-US" altLang="en-US" sz="1100" dirty="0"/>
              <a:t>Determine whether an additional alternative implementation of EVS using the improved basic operators defined above would be beneficial</a:t>
            </a:r>
          </a:p>
          <a:p>
            <a:pPr>
              <a:lnSpc>
                <a:spcPct val="90000"/>
              </a:lnSpc>
              <a:spcBef>
                <a:spcPts val="1200"/>
              </a:spcBef>
            </a:pPr>
            <a:r>
              <a:rPr lang="en-US" altLang="en-US" sz="1400" dirty="0"/>
              <a:t>At SA4#97 TR 26.973 Update to fixed-point basic operators was updated with Test methodology and results for validating the extended basic operators. </a:t>
            </a:r>
          </a:p>
          <a:p>
            <a:pPr>
              <a:lnSpc>
                <a:spcPct val="90000"/>
              </a:lnSpc>
              <a:spcBef>
                <a:spcPts val="1200"/>
              </a:spcBef>
            </a:pPr>
            <a:r>
              <a:rPr lang="en-US" altLang="en-US" sz="1400" dirty="0"/>
              <a:t>It is recommended to submit the proposed new set of basic operators as an extension of the current ITU-T Basic Operators.</a:t>
            </a:r>
          </a:p>
          <a:p>
            <a:pPr>
              <a:lnSpc>
                <a:spcPct val="90000"/>
              </a:lnSpc>
              <a:spcBef>
                <a:spcPts val="1200"/>
              </a:spcBef>
            </a:pPr>
            <a:r>
              <a:rPr lang="en-US" altLang="en-US" sz="1400" dirty="0"/>
              <a:t>It was further shown that by implementing the EVS codec using the new set of basic operators, a complexity gain of about 25% can be obtained for a given example of a modern processor. The corresponding decrease in WMOPS was about 10%. It is thus recommended to begin normative work with the objective of specifying an alternative implementation of the EVS codec using the new set of basic operators. </a:t>
            </a:r>
          </a:p>
          <a:p>
            <a:pPr eaLnBrk="1" hangingPunct="1">
              <a:lnSpc>
                <a:spcPct val="90000"/>
              </a:lnSpc>
              <a:spcBef>
                <a:spcPts val="1200"/>
              </a:spcBef>
            </a:pPr>
            <a:r>
              <a:rPr lang="en-US" altLang="en-US" sz="1400" dirty="0"/>
              <a:t>WID: </a:t>
            </a:r>
            <a:r>
              <a:rPr lang="en-US" altLang="en-US" sz="1400" dirty="0">
                <a:hlinkClick r:id="rId2"/>
              </a:rPr>
              <a:t>http://www.3gpp.org/ftp/tsg_sa/TSG_SA/TSGS_77/Docs/SP-170613.zip</a:t>
            </a:r>
            <a:r>
              <a:rPr lang="en-US" altLang="en-US" sz="1400" dirty="0"/>
              <a:t> </a:t>
            </a:r>
            <a:endParaRPr lang="en-US" altLang="en-US" sz="1400" dirty="0">
              <a:cs typeface="Arial" panose="020B0604020202020204" pitchFamily="34" charset="0"/>
            </a:endParaRPr>
          </a:p>
        </p:txBody>
      </p:sp>
      <p:graphicFrame>
        <p:nvGraphicFramePr>
          <p:cNvPr id="5" name="Table 4">
            <a:extLst>
              <a:ext uri="{FF2B5EF4-FFF2-40B4-BE49-F238E27FC236}">
                <a16:creationId xmlns:a16="http://schemas.microsoft.com/office/drawing/2014/main" id="{59AFEB83-E819-4F82-A8EA-5E7F8AFCD3D8}"/>
              </a:ext>
            </a:extLst>
          </p:cNvPr>
          <p:cNvGraphicFramePr>
            <a:graphicFrameLocks noGrp="1"/>
          </p:cNvGraphicFramePr>
          <p:nvPr>
            <p:extLst>
              <p:ext uri="{D42A27DB-BD31-4B8C-83A1-F6EECF244321}">
                <p14:modId xmlns:p14="http://schemas.microsoft.com/office/powerpoint/2010/main" val="1406471155"/>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SA#79</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Update to fixed-point basic operators (FS_BASOP)</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26.973 </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80% </a:t>
                      </a:r>
                      <a:r>
                        <a:rPr lang="en-GB" sz="1000" b="0" kern="1200" noProof="0" dirty="0">
                          <a:solidFill>
                            <a:srgbClr val="0000FF"/>
                          </a:solidFill>
                          <a:latin typeface="Arial" pitchFamily="34" charset="0"/>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SP-180029 Draft TR 26.973 Update to fixed-point basic operators (Release 15) v. 2.0.0 (FS_BASOP) for approval</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33816" name="TextBox 1">
            <a:extLst>
              <a:ext uri="{FF2B5EF4-FFF2-40B4-BE49-F238E27FC236}">
                <a16:creationId xmlns:a16="http://schemas.microsoft.com/office/drawing/2014/main" id="{A1B083F2-A098-4947-856E-1613DCB5581A}"/>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161825185"/>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8550AEA7-08DE-4CA1-A127-137FD98918C0}"/>
              </a:ext>
            </a:extLst>
          </p:cNvPr>
          <p:cNvSpPr>
            <a:spLocks noGrp="1"/>
          </p:cNvSpPr>
          <p:nvPr>
            <p:ph type="title"/>
          </p:nvPr>
        </p:nvSpPr>
        <p:spPr>
          <a:xfrm>
            <a:off x="346075" y="193675"/>
            <a:ext cx="6970713" cy="1143000"/>
          </a:xfrm>
        </p:spPr>
        <p:txBody>
          <a:bodyPr/>
          <a:lstStyle/>
          <a:p>
            <a:pPr>
              <a:lnSpc>
                <a:spcPct val="90000"/>
              </a:lnSpc>
            </a:pPr>
            <a:r>
              <a:rPr lang="en-US" altLang="en-US" sz="2800" dirty="0"/>
              <a:t>enhanced VoLTE performance (</a:t>
            </a:r>
            <a:r>
              <a:rPr lang="en-US" altLang="en-US" sz="2800" dirty="0" err="1"/>
              <a:t>FS_eVoLP</a:t>
            </a:r>
            <a:r>
              <a:rPr lang="en-US" altLang="en-US" sz="2800" dirty="0"/>
              <a:t>)</a:t>
            </a:r>
            <a:endParaRPr lang="en-US" altLang="en-US" sz="2800" dirty="0">
              <a:solidFill>
                <a:srgbClr val="00B050"/>
              </a:solidFill>
            </a:endParaRPr>
          </a:p>
        </p:txBody>
      </p:sp>
      <p:sp>
        <p:nvSpPr>
          <p:cNvPr id="33795" name="Content Placeholder 2">
            <a:extLst>
              <a:ext uri="{FF2B5EF4-FFF2-40B4-BE49-F238E27FC236}">
                <a16:creationId xmlns:a16="http://schemas.microsoft.com/office/drawing/2014/main" id="{04CB04D9-2CCE-4888-A48D-B60EF405FD4C}"/>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objectives of the study item are to:</a:t>
            </a:r>
          </a:p>
          <a:p>
            <a:pPr lvl="1">
              <a:lnSpc>
                <a:spcPct val="90000"/>
              </a:lnSpc>
              <a:spcBef>
                <a:spcPts val="1200"/>
              </a:spcBef>
            </a:pPr>
            <a:r>
              <a:rPr lang="en-US" altLang="en-US" sz="1200" dirty="0"/>
              <a:t>Produce guidelines or potential requirements to ensure that MTSI clients send requests to adapt to robust modes of codec operation when necessary. </a:t>
            </a:r>
          </a:p>
          <a:p>
            <a:pPr lvl="1">
              <a:lnSpc>
                <a:spcPct val="90000"/>
              </a:lnSpc>
              <a:spcBef>
                <a:spcPts val="1200"/>
              </a:spcBef>
            </a:pPr>
            <a:r>
              <a:rPr lang="en-US" altLang="en-US" sz="1200" dirty="0"/>
              <a:t>Study Mechanisms to indicate at setup a terminal’s ability to send adaptation triggers.</a:t>
            </a:r>
          </a:p>
          <a:p>
            <a:pPr lvl="1">
              <a:lnSpc>
                <a:spcPct val="90000"/>
              </a:lnSpc>
              <a:spcBef>
                <a:spcPts val="1200"/>
              </a:spcBef>
            </a:pPr>
            <a:r>
              <a:rPr lang="en-US" altLang="en-US" sz="1200" dirty="0"/>
              <a:t>Evaluate the impact of proprietary client implementations of Packet-Loss Concealment and Jitter Buffer Management (JBM) on having different Max PLR and potential mechanisms to indicate this to the network.</a:t>
            </a:r>
          </a:p>
          <a:p>
            <a:pPr>
              <a:lnSpc>
                <a:spcPct val="90000"/>
              </a:lnSpc>
              <a:spcBef>
                <a:spcPts val="1200"/>
              </a:spcBef>
            </a:pPr>
            <a:r>
              <a:rPr lang="en-US" altLang="en-US" sz="1600" dirty="0"/>
              <a:t>At SA4#97 TR 26.959 Study on enhanced Voice over LTE (VoLTE) performance was progressed to v 1.1.0 with updated references, updated Max PLR recommendation with Application Layer Redundancy, updated considerations on Dynamic Allocation of UL PLR and DL PLR and inclusion of Informal Objective and Subjective Experimental results to derive PLR operation points.</a:t>
            </a:r>
          </a:p>
          <a:p>
            <a:pPr eaLnBrk="1" hangingPunct="1">
              <a:lnSpc>
                <a:spcPct val="90000"/>
              </a:lnSpc>
              <a:spcBef>
                <a:spcPts val="1200"/>
              </a:spcBef>
            </a:pPr>
            <a:r>
              <a:rPr lang="en-US" altLang="en-US" sz="1600" dirty="0"/>
              <a:t>WID: </a:t>
            </a:r>
            <a:r>
              <a:rPr lang="en-US" altLang="en-US" sz="1600" dirty="0">
                <a:hlinkClick r:id="rId2"/>
              </a:rPr>
              <a:t>http://www.3gpp.org/ftp/tsg_sa/TSG_SA/TSGS_77/Docs/SP-170615.zip</a:t>
            </a:r>
            <a:r>
              <a:rPr lang="en-US" altLang="en-US" sz="1600" dirty="0"/>
              <a:t> </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59AFEB83-E819-4F82-A8EA-5E7F8AFCD3D8}"/>
              </a:ext>
            </a:extLst>
          </p:cNvPr>
          <p:cNvGraphicFramePr>
            <a:graphicFrameLocks noGrp="1"/>
          </p:cNvGraphicFramePr>
          <p:nvPr>
            <p:extLst>
              <p:ext uri="{D42A27DB-BD31-4B8C-83A1-F6EECF244321}">
                <p14:modId xmlns:p14="http://schemas.microsoft.com/office/powerpoint/2010/main" val="145239644"/>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SA#79</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enhanced VoLTE performance (</a:t>
                      </a:r>
                      <a:r>
                        <a:rPr lang="en-US" altLang="en-US" sz="1000" dirty="0" err="1"/>
                        <a:t>FS_eVoLP</a:t>
                      </a:r>
                      <a:r>
                        <a:rPr lang="en-US"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26.959 </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50% </a:t>
                      </a:r>
                      <a:r>
                        <a:rPr lang="en-GB" sz="1000" b="0" kern="1200" noProof="0" dirty="0">
                          <a:solidFill>
                            <a:srgbClr val="0000FF"/>
                          </a:solidFill>
                          <a:latin typeface="Arial" pitchFamily="34" charset="0"/>
                          <a:ea typeface="+mn-ea"/>
                          <a:cs typeface="Arial" pitchFamily="34" charset="0"/>
                        </a:rPr>
                        <a:t>-&gt; 75 %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 </a:t>
                      </a:r>
                      <a:r>
                        <a:rPr lang="en-GB" sz="1000" b="0" kern="1200" dirty="0">
                          <a:solidFill>
                            <a:srgbClr val="0000FF"/>
                          </a:solidFill>
                          <a:latin typeface="Arial" pitchFamily="34" charset="0"/>
                          <a:ea typeface="+mn-ea"/>
                          <a:cs typeface="Arial" pitchFamily="34" charset="0"/>
                        </a:rPr>
                        <a:t>-&gt; SA#80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33816" name="TextBox 1">
            <a:extLst>
              <a:ext uri="{FF2B5EF4-FFF2-40B4-BE49-F238E27FC236}">
                <a16:creationId xmlns:a16="http://schemas.microsoft.com/office/drawing/2014/main" id="{A1B083F2-A098-4947-856E-1613DCB5581A}"/>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275563544"/>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29BBB8F7-D22A-407D-9F82-D8B1A497D0A8}"/>
              </a:ext>
            </a:extLst>
          </p:cNvPr>
          <p:cNvSpPr>
            <a:spLocks noGrp="1"/>
          </p:cNvSpPr>
          <p:nvPr>
            <p:ph type="title"/>
          </p:nvPr>
        </p:nvSpPr>
        <p:spPr/>
        <p:txBody>
          <a:bodyPr/>
          <a:lstStyle/>
          <a:p>
            <a:r>
              <a:rPr lang="en-GB" altLang="en-US" dirty="0"/>
              <a:t>Work progress: Rel-16 Study Items</a:t>
            </a:r>
            <a:endParaRPr lang="en-US" altLang="en-US" dirty="0"/>
          </a:p>
        </p:txBody>
      </p:sp>
      <p:sp>
        <p:nvSpPr>
          <p:cNvPr id="3" name="Content Placeholder 2">
            <a:extLst>
              <a:ext uri="{FF2B5EF4-FFF2-40B4-BE49-F238E27FC236}">
                <a16:creationId xmlns:a16="http://schemas.microsoft.com/office/drawing/2014/main" id="{99BF40F0-62C5-4053-942C-3F65986451B1}"/>
              </a:ext>
            </a:extLst>
          </p:cNvPr>
          <p:cNvSpPr>
            <a:spLocks noGrp="1"/>
          </p:cNvSpPr>
          <p:nvPr>
            <p:ph idx="1"/>
          </p:nvPr>
        </p:nvSpPr>
        <p:spPr>
          <a:xfrm>
            <a:off x="485775" y="1676400"/>
            <a:ext cx="8388350" cy="4608513"/>
          </a:xfrm>
          <a:extLst/>
        </p:spPr>
        <p:txBody>
          <a:bodyPr/>
          <a:lstStyle/>
          <a:p>
            <a:pPr marL="400050" eaLnBrk="1" hangingPunct="1">
              <a:lnSpc>
                <a:spcPct val="90000"/>
              </a:lnSpc>
              <a:buFont typeface="Calibri" panose="020F0502020204030204" pitchFamily="34" charset="0"/>
              <a:buAutoNum type="arabicParenR"/>
              <a:defRPr/>
            </a:pPr>
            <a:r>
              <a:rPr lang="en-US" altLang="en-US" sz="2000" dirty="0"/>
              <a:t>V2X Media Handling and Interaction (FS_mV2X)</a:t>
            </a:r>
          </a:p>
          <a:p>
            <a:pPr marL="400050" eaLnBrk="1" hangingPunct="1">
              <a:lnSpc>
                <a:spcPct val="90000"/>
              </a:lnSpc>
              <a:buFont typeface="Calibri" panose="020F0502020204030204" pitchFamily="34" charset="0"/>
              <a:buAutoNum type="arabicParenR"/>
              <a:defRPr/>
            </a:pPr>
            <a:r>
              <a:rPr lang="en-US" altLang="en-US" sz="2000" dirty="0" err="1"/>
              <a:t>QoE</a:t>
            </a:r>
            <a:r>
              <a:rPr lang="en-US" altLang="en-US" sz="2000" dirty="0"/>
              <a:t> metrics for VR (</a:t>
            </a:r>
            <a:r>
              <a:rPr lang="en-US" altLang="en-US" sz="2000" dirty="0" err="1"/>
              <a:t>FS_QoE_VR</a:t>
            </a:r>
            <a:r>
              <a:rPr lang="en-US" altLang="en-US" sz="2000" dirty="0"/>
              <a:t>)</a:t>
            </a:r>
          </a:p>
          <a:p>
            <a:pPr marL="400050" eaLnBrk="1" hangingPunct="1">
              <a:lnSpc>
                <a:spcPct val="90000"/>
              </a:lnSpc>
              <a:buFont typeface="Calibri" panose="020F0502020204030204" pitchFamily="34" charset="0"/>
              <a:buAutoNum type="arabicParenR"/>
              <a:defRPr/>
            </a:pPr>
            <a:r>
              <a:rPr lang="en-US" altLang="en-US" sz="2000" dirty="0"/>
              <a:t>Media Handling Aspects of RAN Delay Budget Reporting in MTSI (FS_E2E_DELAY)</a:t>
            </a:r>
          </a:p>
          <a:p>
            <a:pPr marL="400050" eaLnBrk="1" hangingPunct="1">
              <a:lnSpc>
                <a:spcPct val="90000"/>
              </a:lnSpc>
              <a:buFont typeface="Calibri" panose="020F0502020204030204" pitchFamily="34" charset="0"/>
              <a:buAutoNum type="arabicParenR"/>
              <a:defRPr/>
            </a:pPr>
            <a:r>
              <a:rPr lang="en-US" altLang="en-US" sz="2000" dirty="0"/>
              <a:t>Study on Media Handling Aspects of Conversational Services in 5G Systems (FS_5G_MEDIA_MTSI)</a:t>
            </a:r>
          </a:p>
          <a:p>
            <a:pPr marL="400050" eaLnBrk="1" hangingPunct="1">
              <a:lnSpc>
                <a:spcPct val="90000"/>
              </a:lnSpc>
              <a:buFont typeface="Calibri" panose="020F0502020204030204" pitchFamily="34" charset="0"/>
              <a:buAutoNum type="arabicParenR"/>
              <a:defRPr/>
            </a:pPr>
            <a:endParaRPr lang="en-US" altLang="en-US" sz="2000" dirty="0"/>
          </a:p>
          <a:p>
            <a:pPr marL="400050" eaLnBrk="1" hangingPunct="1">
              <a:lnSpc>
                <a:spcPct val="90000"/>
              </a:lnSpc>
              <a:buFont typeface="Calibri" panose="020F0502020204030204" pitchFamily="34" charset="0"/>
              <a:buAutoNum type="arabicParenR"/>
              <a:defRPr/>
            </a:pPr>
            <a:endParaRPr lang="en-US" altLang="en-US" sz="2000" dirty="0"/>
          </a:p>
          <a:p>
            <a:pPr marL="57150" indent="0" eaLnBrk="1" hangingPunct="1">
              <a:lnSpc>
                <a:spcPct val="90000"/>
              </a:lnSpc>
              <a:buNone/>
              <a:defRPr/>
            </a:pPr>
            <a:endParaRPr lang="en-GB" altLang="en-US" sz="2000" dirty="0"/>
          </a:p>
          <a:p>
            <a:pPr marL="457200" indent="-457200" eaLnBrk="1" fontAlgn="auto" hangingPunct="1">
              <a:lnSpc>
                <a:spcPct val="90000"/>
              </a:lnSpc>
              <a:spcBef>
                <a:spcPts val="1200"/>
              </a:spcBef>
              <a:buFont typeface="+mj-lt"/>
              <a:buAutoNum type="arabicParenR"/>
              <a:defRPr/>
            </a:pPr>
            <a:endParaRPr lang="en-GB" sz="2400" dirty="0"/>
          </a:p>
          <a:p>
            <a:pPr eaLnBrk="1" fontAlgn="auto" hangingPunct="1">
              <a:lnSpc>
                <a:spcPct val="85000"/>
              </a:lnSpc>
              <a:spcBef>
                <a:spcPts val="600"/>
              </a:spcBef>
              <a:defRPr/>
            </a:pPr>
            <a:endParaRPr lang="fi-FI" sz="2400" dirty="0"/>
          </a:p>
          <a:p>
            <a:pPr marL="0" indent="0">
              <a:buFontTx/>
              <a:buNone/>
              <a:defRPr/>
            </a:pPr>
            <a:endParaRPr lang="en-US" sz="2400" dirty="0"/>
          </a:p>
        </p:txBody>
      </p:sp>
    </p:spTree>
    <p:extLst>
      <p:ext uri="{BB962C8B-B14F-4D97-AF65-F5344CB8AC3E}">
        <p14:creationId xmlns:p14="http://schemas.microsoft.com/office/powerpoint/2010/main" val="2939534242"/>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V2X Media Handling and Interaction (FS_mV2X)</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067807"/>
          </a:xfrm>
        </p:spPr>
        <p:txBody>
          <a:bodyPr/>
          <a:lstStyle/>
          <a:p>
            <a:pPr>
              <a:lnSpc>
                <a:spcPct val="90000"/>
              </a:lnSpc>
              <a:spcBef>
                <a:spcPts val="1200"/>
              </a:spcBef>
            </a:pPr>
            <a:r>
              <a:rPr lang="en-US" altLang="en-US" sz="1600" dirty="0"/>
              <a:t>The overall objective of this work item is to </a:t>
            </a:r>
            <a:r>
              <a:rPr lang="en-US" altLang="en-US" sz="1600" dirty="0" err="1"/>
              <a:t>analyse</a:t>
            </a:r>
            <a:r>
              <a:rPr lang="en-US" altLang="en-US" sz="1600" dirty="0"/>
              <a:t> the use cases of </a:t>
            </a:r>
            <a:r>
              <a:rPr lang="en-US" altLang="en-US" sz="1600" dirty="0" err="1"/>
              <a:t>VaD</a:t>
            </a:r>
            <a:r>
              <a:rPr lang="en-US" altLang="en-US" sz="1600" dirty="0"/>
              <a:t> explained in TR 22.886 and their requirements in TS 22.186 in detail, to clarify the operation of advanced driving using networked visual information. The required procedures for media capture, compression, and transmission are investigated. We also study the possibility of using other types of media-related information 3GPP services can supply to vehicles, such as voice, audio, image, or graphics.</a:t>
            </a:r>
          </a:p>
          <a:p>
            <a:pPr>
              <a:lnSpc>
                <a:spcPct val="90000"/>
              </a:lnSpc>
              <a:spcBef>
                <a:spcPts val="1200"/>
              </a:spcBef>
            </a:pPr>
            <a:r>
              <a:rPr lang="en-US" altLang="en-US" sz="1600" dirty="0"/>
              <a:t>At SA4#97, media-related use cases of TS 22.186 and TR 22.886, which initiated this study, was discussed in a co-session with SA1#81, to share the views on the bit-rate and bandwidth requirements, and their potential realizations.</a:t>
            </a:r>
          </a:p>
          <a:p>
            <a:pPr>
              <a:lnSpc>
                <a:spcPct val="90000"/>
              </a:lnSpc>
              <a:spcBef>
                <a:spcPts val="1200"/>
              </a:spcBef>
            </a:pPr>
            <a:r>
              <a:rPr lang="en-US" altLang="en-US" sz="1600" dirty="0"/>
              <a:t>Completion of this study was delayed from SA#81 to SA#82, to take the opinion of other SDOs and outcomes of ongoing RAN WI V2X_Ph2 into account.</a:t>
            </a:r>
          </a:p>
          <a:p>
            <a:pPr>
              <a:lnSpc>
                <a:spcPct val="90000"/>
              </a:lnSpc>
              <a:spcBef>
                <a:spcPts val="1200"/>
              </a:spcBef>
            </a:pPr>
            <a:r>
              <a:rPr lang="en-US" altLang="en-US" sz="1600" dirty="0"/>
              <a:t>WID: </a:t>
            </a:r>
            <a:r>
              <a:rPr lang="en-US" altLang="en-US" sz="1600" dirty="0">
                <a:hlinkClick r:id="rId2"/>
              </a:rPr>
              <a:t>http://www.3gpp.org/ftp/tsg_sa/TSG_SA/TSGS_77/Docs/SP-170810.zip</a:t>
            </a:r>
            <a:r>
              <a:rPr lang="en-US" altLang="en-US" sz="1600" dirty="0"/>
              <a:t> </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482604675"/>
              </p:ext>
            </p:extLst>
          </p:nvPr>
        </p:nvGraphicFramePr>
        <p:xfrm>
          <a:off x="590550" y="4912674"/>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SA#79</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V2X Media Handling and Interaction (FS_mV2X)</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TR 26.985 </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30% </a:t>
                      </a:r>
                      <a:r>
                        <a:rPr lang="en-GB" sz="1000" b="0" kern="1200" noProof="0" dirty="0">
                          <a:solidFill>
                            <a:srgbClr val="0000FF"/>
                          </a:solidFill>
                          <a:latin typeface="Arial" pitchFamily="34" charset="0"/>
                          <a:ea typeface="+mn-ea"/>
                          <a:cs typeface="Arial" pitchFamily="34" charset="0"/>
                        </a:rPr>
                        <a:t>-&gt; 50 %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 </a:t>
                      </a:r>
                      <a:r>
                        <a:rPr lang="en-GB" sz="1000" b="0" kern="1200" dirty="0">
                          <a:solidFill>
                            <a:srgbClr val="0000FF"/>
                          </a:solidFill>
                          <a:latin typeface="Arial" pitchFamily="34" charset="0"/>
                          <a:ea typeface="+mn-ea"/>
                          <a:cs typeface="Arial" pitchFamily="34" charset="0"/>
                        </a:rPr>
                        <a:t>-&gt; SA#81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528712624"/>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8550AEA7-08DE-4CA1-A127-137FD98918C0}"/>
              </a:ext>
            </a:extLst>
          </p:cNvPr>
          <p:cNvSpPr>
            <a:spLocks noGrp="1"/>
          </p:cNvSpPr>
          <p:nvPr>
            <p:ph type="title"/>
          </p:nvPr>
        </p:nvSpPr>
        <p:spPr>
          <a:xfrm>
            <a:off x="346075" y="193675"/>
            <a:ext cx="6970713" cy="1143000"/>
          </a:xfrm>
        </p:spPr>
        <p:txBody>
          <a:bodyPr/>
          <a:lstStyle/>
          <a:p>
            <a:pPr>
              <a:lnSpc>
                <a:spcPct val="90000"/>
              </a:lnSpc>
            </a:pPr>
            <a:r>
              <a:rPr lang="en-US" altLang="en-US" sz="2800" dirty="0" err="1"/>
              <a:t>QoE</a:t>
            </a:r>
            <a:r>
              <a:rPr lang="en-US" altLang="en-US" sz="2800" dirty="0"/>
              <a:t> metrics for VR (</a:t>
            </a:r>
            <a:r>
              <a:rPr lang="en-US" altLang="en-US" sz="2800" dirty="0" err="1"/>
              <a:t>FS_QoE_VR</a:t>
            </a:r>
            <a:r>
              <a:rPr lang="en-US" altLang="en-US" sz="2800" dirty="0"/>
              <a:t>)</a:t>
            </a:r>
            <a:endParaRPr lang="en-US" altLang="en-US" sz="2800" dirty="0">
              <a:solidFill>
                <a:srgbClr val="00B050"/>
              </a:solidFill>
            </a:endParaRPr>
          </a:p>
        </p:txBody>
      </p:sp>
      <p:sp>
        <p:nvSpPr>
          <p:cNvPr id="33795" name="Content Placeholder 2">
            <a:extLst>
              <a:ext uri="{FF2B5EF4-FFF2-40B4-BE49-F238E27FC236}">
                <a16:creationId xmlns:a16="http://schemas.microsoft.com/office/drawing/2014/main" id="{04CB04D9-2CCE-4888-A48D-B60EF405FD4C}"/>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this Study Item is to investigate the </a:t>
            </a:r>
            <a:r>
              <a:rPr lang="en-US" altLang="en-US" sz="1600" dirty="0" err="1"/>
              <a:t>QoE</a:t>
            </a:r>
            <a:r>
              <a:rPr lang="en-US" altLang="en-US" sz="1600" dirty="0"/>
              <a:t> parameters and metrics which may need to be reported by the client to the network for evaluation of VR user experience.</a:t>
            </a:r>
          </a:p>
          <a:p>
            <a:pPr>
              <a:lnSpc>
                <a:spcPct val="90000"/>
              </a:lnSpc>
              <a:spcBef>
                <a:spcPts val="1200"/>
              </a:spcBef>
            </a:pPr>
            <a:r>
              <a:rPr lang="en-US" altLang="en-US" sz="1600" dirty="0"/>
              <a:t>At SA4#97 Draft TR 26.929 </a:t>
            </a:r>
            <a:r>
              <a:rPr lang="en-US" altLang="en-US" sz="1600" dirty="0" err="1"/>
              <a:t>QoE</a:t>
            </a:r>
            <a:r>
              <a:rPr lang="en-US" altLang="en-US" sz="1600" dirty="0"/>
              <a:t> parameters and metrics relevant to the Virtual Reality user experience was progressed to version 0.2.0 with inclusion of viewport-related </a:t>
            </a:r>
            <a:r>
              <a:rPr lang="en-US" altLang="en-US" sz="1600" dirty="0" err="1"/>
              <a:t>QoE</a:t>
            </a:r>
            <a:r>
              <a:rPr lang="en-US" altLang="en-US" sz="1600" dirty="0"/>
              <a:t> aspects.</a:t>
            </a:r>
          </a:p>
          <a:p>
            <a:pPr>
              <a:lnSpc>
                <a:spcPct val="90000"/>
              </a:lnSpc>
              <a:spcBef>
                <a:spcPts val="1200"/>
              </a:spcBef>
            </a:pPr>
            <a:endParaRPr lang="en-US" altLang="en-US" sz="1600" dirty="0"/>
          </a:p>
          <a:p>
            <a:pPr eaLnBrk="1" hangingPunct="1">
              <a:lnSpc>
                <a:spcPct val="90000"/>
              </a:lnSpc>
              <a:spcBef>
                <a:spcPts val="1200"/>
              </a:spcBef>
            </a:pPr>
            <a:r>
              <a:rPr lang="en-US" altLang="en-US" sz="1600" dirty="0"/>
              <a:t>WID: </a:t>
            </a:r>
            <a:r>
              <a:rPr lang="en-US" altLang="en-US" sz="1600" dirty="0">
                <a:hlinkClick r:id="rId2"/>
              </a:rPr>
              <a:t>http://www.3gpp.org/ftp/tsg_sa/TSG_SA/TSGS_77/Docs/SP-170614.zip</a:t>
            </a:r>
            <a:r>
              <a:rPr lang="en-US" altLang="en-US" sz="1600" dirty="0"/>
              <a:t> </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59AFEB83-E819-4F82-A8EA-5E7F8AFCD3D8}"/>
              </a:ext>
            </a:extLst>
          </p:cNvPr>
          <p:cNvGraphicFramePr>
            <a:graphicFrameLocks noGrp="1"/>
          </p:cNvGraphicFramePr>
          <p:nvPr>
            <p:extLst>
              <p:ext uri="{D42A27DB-BD31-4B8C-83A1-F6EECF244321}">
                <p14:modId xmlns:p14="http://schemas.microsoft.com/office/powerpoint/2010/main" val="1421266696"/>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SA#79</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err="1"/>
                        <a:t>QoE</a:t>
                      </a:r>
                      <a:r>
                        <a:rPr lang="en-US" altLang="en-US" sz="1000" dirty="0"/>
                        <a:t> metrics for VR (</a:t>
                      </a:r>
                      <a:r>
                        <a:rPr lang="en-US" altLang="en-US" sz="1000" dirty="0" err="1"/>
                        <a:t>FS_QoE_VR</a:t>
                      </a:r>
                      <a:r>
                        <a:rPr lang="en-US" altLang="en-US" sz="1000" dirty="0"/>
                        <a:t>)</a:t>
                      </a:r>
                      <a:endParaRPr lang="en-GB" sz="1000" b="1" kern="1200" noProof="0" dirty="0">
                        <a:solidFill>
                          <a:schemeClr val="accent3">
                            <a:lumMod val="50000"/>
                          </a:schemeClr>
                        </a:solidFill>
                        <a:latin typeface="Arial" pitchFamily="34" charset="0"/>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TR 26.929</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10% </a:t>
                      </a:r>
                      <a:r>
                        <a:rPr lang="en-GB" sz="1000" b="0" kern="1200" noProof="0" dirty="0">
                          <a:solidFill>
                            <a:srgbClr val="0000FF"/>
                          </a:solidFill>
                          <a:latin typeface="Arial" pitchFamily="34" charset="0"/>
                          <a:ea typeface="+mn-ea"/>
                          <a:cs typeface="Arial" pitchFamily="34" charset="0"/>
                        </a:rPr>
                        <a:t>-&gt; 15 %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33816" name="TextBox 1">
            <a:extLst>
              <a:ext uri="{FF2B5EF4-FFF2-40B4-BE49-F238E27FC236}">
                <a16:creationId xmlns:a16="http://schemas.microsoft.com/office/drawing/2014/main" id="{A1B083F2-A098-4947-856E-1613DCB5581A}"/>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80066187"/>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8550AEA7-08DE-4CA1-A127-137FD98918C0}"/>
              </a:ext>
            </a:extLst>
          </p:cNvPr>
          <p:cNvSpPr>
            <a:spLocks noGrp="1"/>
          </p:cNvSpPr>
          <p:nvPr>
            <p:ph type="title"/>
          </p:nvPr>
        </p:nvSpPr>
        <p:spPr>
          <a:xfrm>
            <a:off x="346075" y="193675"/>
            <a:ext cx="6970713" cy="1143000"/>
          </a:xfrm>
        </p:spPr>
        <p:txBody>
          <a:bodyPr/>
          <a:lstStyle/>
          <a:p>
            <a:pPr marL="400050" eaLnBrk="1" hangingPunct="1">
              <a:lnSpc>
                <a:spcPct val="90000"/>
              </a:lnSpc>
              <a:defRPr/>
            </a:pPr>
            <a:r>
              <a:rPr lang="en-US" altLang="en-US" sz="2800" dirty="0"/>
              <a:t>Media Handling Aspects of RAN Delay Budget Reporting in MTSI (FS_E2E_DELAY)</a:t>
            </a:r>
          </a:p>
        </p:txBody>
      </p:sp>
      <p:sp>
        <p:nvSpPr>
          <p:cNvPr id="33795" name="Content Placeholder 2">
            <a:extLst>
              <a:ext uri="{FF2B5EF4-FFF2-40B4-BE49-F238E27FC236}">
                <a16:creationId xmlns:a16="http://schemas.microsoft.com/office/drawing/2014/main" id="{04CB04D9-2CCE-4888-A48D-B60EF405FD4C}"/>
              </a:ext>
            </a:extLst>
          </p:cNvPr>
          <p:cNvSpPr>
            <a:spLocks noGrp="1"/>
          </p:cNvSpPr>
          <p:nvPr>
            <p:ph idx="1"/>
          </p:nvPr>
        </p:nvSpPr>
        <p:spPr>
          <a:xfrm>
            <a:off x="485775" y="1658938"/>
            <a:ext cx="8388350" cy="3854450"/>
          </a:xfrm>
        </p:spPr>
        <p:txBody>
          <a:bodyPr/>
          <a:lstStyle/>
          <a:p>
            <a:pPr>
              <a:lnSpc>
                <a:spcPct val="90000"/>
              </a:lnSpc>
              <a:spcBef>
                <a:spcPts val="1200"/>
              </a:spcBef>
            </a:pPr>
            <a:endParaRPr lang="en-US" altLang="en-US" sz="1600" dirty="0"/>
          </a:p>
          <a:p>
            <a:pPr eaLnBrk="1" hangingPunct="1">
              <a:lnSpc>
                <a:spcPct val="90000"/>
              </a:lnSpc>
              <a:spcBef>
                <a:spcPts val="1200"/>
              </a:spcBef>
            </a:pPr>
            <a:r>
              <a:rPr lang="en-US" altLang="en-US" sz="1600" dirty="0"/>
              <a:t>The objective of this Study Item is to study the media handling aspects of RAN delay budget reporting framework in MTSI.</a:t>
            </a:r>
          </a:p>
          <a:p>
            <a:pPr eaLnBrk="1" hangingPunct="1">
              <a:lnSpc>
                <a:spcPct val="90000"/>
              </a:lnSpc>
              <a:spcBef>
                <a:spcPts val="1200"/>
              </a:spcBef>
            </a:pPr>
            <a:r>
              <a:rPr lang="en-US" altLang="en-US" sz="1600" dirty="0"/>
              <a:t>At SA4#97 TR 26.910 Study on Media Handling Aspects of RAN Delay Budget Reporting in MTSI was created in version 0.1.0.</a:t>
            </a:r>
          </a:p>
          <a:p>
            <a:pPr eaLnBrk="1" hangingPunct="1">
              <a:lnSpc>
                <a:spcPct val="90000"/>
              </a:lnSpc>
              <a:spcBef>
                <a:spcPts val="1200"/>
              </a:spcBef>
            </a:pPr>
            <a:r>
              <a:rPr lang="en-US" altLang="en-US" sz="1600" dirty="0"/>
              <a:t>This technical report addresses several gaps associated with the use of the RAN delay budget reporting framework requiring suitable media handling recommendations. So far it contains an Overview of RAN Delay Budget Reporting and End-to-End Performance Evaluation methodology.</a:t>
            </a:r>
          </a:p>
          <a:p>
            <a:pPr eaLnBrk="1" hangingPunct="1">
              <a:lnSpc>
                <a:spcPct val="90000"/>
              </a:lnSpc>
              <a:spcBef>
                <a:spcPts val="1200"/>
              </a:spcBef>
            </a:pPr>
            <a:r>
              <a:rPr lang="en-US" altLang="en-US" sz="1600" dirty="0"/>
              <a:t>WID: </a:t>
            </a:r>
            <a:r>
              <a:rPr lang="en-US" altLang="en-US" sz="1600" dirty="0">
                <a:hlinkClick r:id="rId2"/>
              </a:rPr>
              <a:t>http://www.3gpp.org/ftp/tsg_sa/TSG_SA/TSGS_78/Docs/SP-170837.zip</a:t>
            </a:r>
            <a:r>
              <a:rPr lang="en-US" altLang="en-US" sz="1600" dirty="0"/>
              <a:t> </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59AFEB83-E819-4F82-A8EA-5E7F8AFCD3D8}"/>
              </a:ext>
            </a:extLst>
          </p:cNvPr>
          <p:cNvGraphicFramePr>
            <a:graphicFrameLocks noGrp="1"/>
          </p:cNvGraphicFramePr>
          <p:nvPr>
            <p:extLst>
              <p:ext uri="{D42A27DB-BD31-4B8C-83A1-F6EECF244321}">
                <p14:modId xmlns:p14="http://schemas.microsoft.com/office/powerpoint/2010/main" val="2242472470"/>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SA#79</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Media Handling Aspects of RAN Delay Budget Reporting in MTSI (FS_E2E_DELAY)</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TR 26.910</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00% </a:t>
                      </a:r>
                      <a:r>
                        <a:rPr lang="en-GB" sz="1000" b="0" kern="1200" noProof="0" dirty="0">
                          <a:solidFill>
                            <a:srgbClr val="0000FF"/>
                          </a:solidFill>
                          <a:latin typeface="Arial" pitchFamily="34" charset="0"/>
                          <a:ea typeface="+mn-ea"/>
                          <a:cs typeface="Arial" pitchFamily="34" charset="0"/>
                        </a:rPr>
                        <a:t>-&gt; 10 %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33816" name="TextBox 1">
            <a:extLst>
              <a:ext uri="{FF2B5EF4-FFF2-40B4-BE49-F238E27FC236}">
                <a16:creationId xmlns:a16="http://schemas.microsoft.com/office/drawing/2014/main" id="{A1B083F2-A098-4947-856E-1613DCB5581A}"/>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356564116"/>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97EC6770-B0F7-4F8F-8153-A6A699BCD167}"/>
              </a:ext>
            </a:extLst>
          </p:cNvPr>
          <p:cNvSpPr>
            <a:spLocks noGrp="1"/>
          </p:cNvSpPr>
          <p:nvPr>
            <p:ph type="title"/>
          </p:nvPr>
        </p:nvSpPr>
        <p:spPr/>
        <p:txBody>
          <a:bodyPr/>
          <a:lstStyle/>
          <a:p>
            <a:pPr eaLnBrk="1" hangingPunct="1">
              <a:lnSpc>
                <a:spcPct val="90000"/>
              </a:lnSpc>
              <a:spcBef>
                <a:spcPts val="1000"/>
              </a:spcBef>
            </a:pPr>
            <a:r>
              <a:rPr lang="en-US" altLang="en-US" dirty="0"/>
              <a:t>Study on Media Handling Aspects of Conversational Services in 5G Systems (FS_5G_MEDIA_MTSI)</a:t>
            </a:r>
          </a:p>
        </p:txBody>
      </p:sp>
      <p:sp>
        <p:nvSpPr>
          <p:cNvPr id="32771" name="Content Placeholder 2">
            <a:extLst>
              <a:ext uri="{FF2B5EF4-FFF2-40B4-BE49-F238E27FC236}">
                <a16:creationId xmlns:a16="http://schemas.microsoft.com/office/drawing/2014/main" id="{F8A9C05D-E33B-4603-9451-6CFD9BDE8A31}"/>
              </a:ext>
            </a:extLst>
          </p:cNvPr>
          <p:cNvSpPr>
            <a:spLocks noGrp="1"/>
          </p:cNvSpPr>
          <p:nvPr>
            <p:ph idx="1"/>
          </p:nvPr>
        </p:nvSpPr>
        <p:spPr>
          <a:xfrm>
            <a:off x="485775" y="1828800"/>
            <a:ext cx="8388350" cy="3678238"/>
          </a:xfrm>
        </p:spPr>
        <p:txBody>
          <a:bodyPr/>
          <a:lstStyle/>
          <a:p>
            <a:pPr>
              <a:lnSpc>
                <a:spcPct val="90000"/>
              </a:lnSpc>
              <a:spcBef>
                <a:spcPts val="1200"/>
              </a:spcBef>
            </a:pPr>
            <a:r>
              <a:rPr lang="en-US" altLang="en-US" sz="1600" dirty="0"/>
              <a:t>The objective is to study media handling aspects of conversational services in 5G, taking as baseline the Stage-1 requirements developed by SA1 in TS 22.261, as well as the Stage-2 architecture for 5G systems developed by SA2 in TS 23.501. </a:t>
            </a:r>
          </a:p>
          <a:p>
            <a:pPr>
              <a:lnSpc>
                <a:spcPct val="90000"/>
              </a:lnSpc>
              <a:spcBef>
                <a:spcPts val="1200"/>
              </a:spcBef>
            </a:pPr>
            <a:r>
              <a:rPr lang="en-US" altLang="en-US" sz="1600" dirty="0"/>
              <a:t>At SA4#97 Draft TR 26.919 Study on Media Handling Aspects of Conversational Services in 5G Systems, was progressed to version 0.3.0. including, updated references, consideration on the support of VR, mapping to 5G architecture and agreed recommend requirements for 5G MTSI UEs support of speech and video coding.</a:t>
            </a:r>
          </a:p>
          <a:p>
            <a:pPr>
              <a:lnSpc>
                <a:spcPct val="90000"/>
              </a:lnSpc>
              <a:spcBef>
                <a:spcPts val="1200"/>
              </a:spcBef>
            </a:pPr>
            <a:r>
              <a:rPr lang="en-US" altLang="en-US" sz="1600" dirty="0"/>
              <a:t>The TR is not ready for approval but contains agreed partial conclusions that recommended to conduct normative work toward specifying the following functionality in TS 26.114 and TS 26.223. See the new corresponding Work Item proposal in the new WIDs section of this report.</a:t>
            </a:r>
          </a:p>
          <a:p>
            <a:pPr>
              <a:lnSpc>
                <a:spcPct val="90000"/>
              </a:lnSpc>
              <a:spcBef>
                <a:spcPts val="600"/>
              </a:spcBef>
            </a:pPr>
            <a:r>
              <a:rPr lang="en-GB" altLang="en-US" sz="1600" dirty="0">
                <a:cs typeface="Arial" panose="020B0604020202020204" pitchFamily="34" charset="0"/>
              </a:rPr>
              <a:t>WID: </a:t>
            </a:r>
            <a:r>
              <a:rPr lang="fr-FR" altLang="fr-FR" sz="1600" u="sng" dirty="0">
                <a:hlinkClick r:id="rId2" action="ppaction://hlinkfile"/>
              </a:rPr>
              <a:t>SP-170336</a:t>
            </a:r>
            <a:endParaRPr lang="en-US" altLang="en-US" sz="1600" dirty="0">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CA923ABA-C02D-4FDD-A4C3-DCDBEB151724}"/>
              </a:ext>
            </a:extLst>
          </p:cNvPr>
          <p:cNvGraphicFramePr>
            <a:graphicFrameLocks noGrp="1"/>
          </p:cNvGraphicFramePr>
          <p:nvPr>
            <p:extLst>
              <p:ext uri="{D42A27DB-BD31-4B8C-83A1-F6EECF244321}">
                <p14:modId xmlns:p14="http://schemas.microsoft.com/office/powerpoint/2010/main" val="704743740"/>
              </p:ext>
            </p:extLst>
          </p:nvPr>
        </p:nvGraphicFramePr>
        <p:xfrm>
          <a:off x="590550" y="5219700"/>
          <a:ext cx="7810500" cy="96043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2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Study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1" marB="45731"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695" marB="45695"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SA#79</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horzOverflow="overflow"/>
                </a:tc>
                <a:extLst>
                  <a:ext uri="{0D108BD9-81ED-4DB2-BD59-A6C34878D82A}">
                    <a16:rowId xmlns:a16="http://schemas.microsoft.com/office/drawing/2014/main" val="10000"/>
                  </a:ext>
                </a:extLst>
              </a:tr>
              <a:tr h="701197">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Study on Media Handling Aspects of Conversational Services in 5G Systems (FS_5G_MEDIA_MTSI)</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panose="020B0604020202020204" pitchFamily="34" charset="0"/>
                          <a:ea typeface="+mn-ea"/>
                          <a:cs typeface="Arial" panose="020B0604020202020204" pitchFamily="34" charset="0"/>
                        </a:rPr>
                        <a:t>TR 26.919</a:t>
                      </a:r>
                      <a:endParaRPr lang="en-GB" sz="1000" b="1" kern="1200" noProof="0" dirty="0">
                        <a:solidFill>
                          <a:schemeClr val="accent3">
                            <a:lumMod val="50000"/>
                          </a:schemeClr>
                        </a:solidFill>
                        <a:latin typeface="Arial" pitchFamily="34" charset="0"/>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35% </a:t>
                      </a:r>
                      <a:r>
                        <a:rPr lang="en-GB" sz="1000" b="0" kern="1200" noProof="0" dirty="0">
                          <a:solidFill>
                            <a:srgbClr val="0000FF"/>
                          </a:solidFill>
                          <a:latin typeface="Arial" pitchFamily="34" charset="0"/>
                          <a:ea typeface="+mn-ea"/>
                          <a:cs typeface="Arial" pitchFamily="34" charset="0"/>
                        </a:rPr>
                        <a:t>-&gt; 55 %</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 </a:t>
                      </a:r>
                      <a:r>
                        <a:rPr lang="en-GB" sz="1000" b="0" kern="1200" dirty="0">
                          <a:solidFill>
                            <a:srgbClr val="0000FF"/>
                          </a:solidFill>
                          <a:latin typeface="Arial" pitchFamily="34" charset="0"/>
                          <a:ea typeface="+mn-ea"/>
                          <a:cs typeface="Arial" pitchFamily="34" charset="0"/>
                        </a:rPr>
                        <a:t>-&gt; SA#81</a:t>
                      </a: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dirty="0"/>
                        <a:t>n/a</a:t>
                      </a:r>
                      <a:endParaRPr lang="en-GB" sz="1000" baseline="0" dirty="0">
                        <a:solidFill>
                          <a:schemeClr val="tx1"/>
                        </a:solidFill>
                        <a:latin typeface="Arial" panose="020B0604020202020204" pitchFamily="34" charset="0"/>
                        <a:cs typeface="Arial" panose="020B0604020202020204" pitchFamily="34" charset="0"/>
                      </a:endParaRPr>
                    </a:p>
                  </a:txBody>
                  <a:tcPr marL="45733" marR="45733" marT="45731" marB="45731" anchor="ctr" horzOverflow="overflow"/>
                </a:tc>
                <a:extLst>
                  <a:ext uri="{0D108BD9-81ED-4DB2-BD59-A6C34878D82A}">
                    <a16:rowId xmlns:a16="http://schemas.microsoft.com/office/drawing/2014/main" val="10001"/>
                  </a:ext>
                </a:extLst>
              </a:tr>
            </a:tbl>
          </a:graphicData>
        </a:graphic>
      </p:graphicFrame>
      <p:sp>
        <p:nvSpPr>
          <p:cNvPr id="32792" name="TextBox 1">
            <a:extLst>
              <a:ext uri="{FF2B5EF4-FFF2-40B4-BE49-F238E27FC236}">
                <a16:creationId xmlns:a16="http://schemas.microsoft.com/office/drawing/2014/main" id="{78CABEBC-867D-4E36-B22A-3854B676F31C}"/>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97869387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SA#78 - 1</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lnSpc>
                <a:spcPct val="85000"/>
              </a:lnSpc>
              <a:spcBef>
                <a:spcPts val="3000"/>
              </a:spcBef>
            </a:pPr>
            <a:r>
              <a:rPr lang="en-GB" altLang="en-US" sz="2400" dirty="0"/>
              <a:t>SWG conference calls </a:t>
            </a:r>
            <a:r>
              <a:rPr lang="en-GB" altLang="en-US" sz="2000" dirty="0"/>
              <a:t>(2 hours each)</a:t>
            </a:r>
          </a:p>
          <a:p>
            <a:pPr lvl="1">
              <a:lnSpc>
                <a:spcPct val="90000"/>
              </a:lnSpc>
              <a:spcBef>
                <a:spcPts val="200"/>
              </a:spcBef>
            </a:pPr>
            <a:r>
              <a:rPr lang="en-GB" altLang="fr-FR" sz="1800" dirty="0"/>
              <a:t>MBS SWG on </a:t>
            </a:r>
            <a:r>
              <a:rPr lang="en-GB" altLang="fr-FR" sz="1800" dirty="0" err="1"/>
              <a:t>SerInter</a:t>
            </a:r>
            <a:r>
              <a:rPr lang="en-GB" altLang="fr-FR" sz="1800" dirty="0"/>
              <a:t> January 8</a:t>
            </a:r>
          </a:p>
          <a:p>
            <a:pPr lvl="1">
              <a:lnSpc>
                <a:spcPct val="90000"/>
              </a:lnSpc>
              <a:spcBef>
                <a:spcPts val="200"/>
              </a:spcBef>
            </a:pPr>
            <a:r>
              <a:rPr lang="en-GB" altLang="fr-FR" sz="1800" dirty="0"/>
              <a:t>Video SWG on </a:t>
            </a:r>
            <a:r>
              <a:rPr lang="en-GB" altLang="fr-FR" sz="1800" dirty="0" err="1"/>
              <a:t>VRStream</a:t>
            </a:r>
            <a:r>
              <a:rPr lang="en-GB" altLang="fr-FR" sz="1800" dirty="0"/>
              <a:t> January 9</a:t>
            </a:r>
          </a:p>
          <a:p>
            <a:pPr lvl="1">
              <a:lnSpc>
                <a:spcPct val="90000"/>
              </a:lnSpc>
              <a:spcBef>
                <a:spcPts val="200"/>
              </a:spcBef>
            </a:pPr>
            <a:r>
              <a:rPr lang="en-GB" altLang="fr-FR" sz="1800" dirty="0"/>
              <a:t>EVS SWG on FS_EVS_FCNB January 15</a:t>
            </a:r>
          </a:p>
          <a:p>
            <a:pPr lvl="1">
              <a:lnSpc>
                <a:spcPct val="90000"/>
              </a:lnSpc>
              <a:spcBef>
                <a:spcPts val="200"/>
              </a:spcBef>
            </a:pPr>
            <a:r>
              <a:rPr lang="en-GB" altLang="fr-FR" sz="1800" dirty="0"/>
              <a:t>MTSI SWG on </a:t>
            </a:r>
            <a:r>
              <a:rPr lang="nl-NL" altLang="fr-FR" sz="1800" dirty="0"/>
              <a:t>FS_5G_MEDIA_MTSI </a:t>
            </a:r>
            <a:r>
              <a:rPr lang="nl-NL" altLang="fr-FR" sz="1800" dirty="0" err="1"/>
              <a:t>January</a:t>
            </a:r>
            <a:r>
              <a:rPr lang="nl-NL" altLang="fr-FR" sz="1800" dirty="0"/>
              <a:t> 16</a:t>
            </a:r>
          </a:p>
          <a:p>
            <a:pPr lvl="1">
              <a:lnSpc>
                <a:spcPct val="90000"/>
              </a:lnSpc>
              <a:spcBef>
                <a:spcPts val="200"/>
              </a:spcBef>
            </a:pPr>
            <a:r>
              <a:rPr lang="en-US" altLang="fr-FR" sz="1800" dirty="0"/>
              <a:t>MTSI SWG on </a:t>
            </a:r>
            <a:r>
              <a:rPr lang="en-US" altLang="fr-FR" sz="1800" dirty="0" err="1"/>
              <a:t>FS_eVoLP</a:t>
            </a:r>
            <a:r>
              <a:rPr lang="en-US" altLang="fr-FR" sz="1800" dirty="0"/>
              <a:t> January 19</a:t>
            </a:r>
          </a:p>
          <a:p>
            <a:pPr lvl="1">
              <a:lnSpc>
                <a:spcPct val="90000"/>
              </a:lnSpc>
              <a:spcBef>
                <a:spcPts val="200"/>
              </a:spcBef>
            </a:pPr>
            <a:r>
              <a:rPr lang="en-US" altLang="fr-FR" sz="1800" dirty="0"/>
              <a:t>MBS SWG on </a:t>
            </a:r>
            <a:r>
              <a:rPr lang="en-US" altLang="fr-FR" sz="1800" dirty="0" err="1"/>
              <a:t>FS_MBMS_IoT</a:t>
            </a:r>
            <a:r>
              <a:rPr lang="en-US" altLang="fr-FR" sz="1800" dirty="0"/>
              <a:t> January 22</a:t>
            </a:r>
            <a:endParaRPr lang="en-GB" altLang="fr-FR" sz="1800" dirty="0"/>
          </a:p>
          <a:p>
            <a:pPr>
              <a:defRPr/>
            </a:pPr>
            <a:r>
              <a:rPr lang="fi-FI" sz="2400" dirty="0"/>
              <a:t>SA4 plenary meetings</a:t>
            </a:r>
          </a:p>
          <a:p>
            <a:pPr>
              <a:defRPr/>
            </a:pPr>
            <a:endParaRPr lang="fi-FI" sz="2400" dirty="0"/>
          </a:p>
          <a:p>
            <a:pPr lvl="1">
              <a:lnSpc>
                <a:spcPct val="90000"/>
              </a:lnSpc>
              <a:spcBef>
                <a:spcPts val="200"/>
              </a:spcBef>
              <a:tabLst>
                <a:tab pos="1787525" algn="l"/>
                <a:tab pos="3671888" algn="l"/>
              </a:tabLst>
              <a:defRPr/>
            </a:pPr>
            <a:endParaRPr lang="en-GB" altLang="fr-FR" sz="18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457200" lvl="1" indent="0">
              <a:lnSpc>
                <a:spcPct val="90000"/>
              </a:lnSpc>
              <a:spcBef>
                <a:spcPts val="200"/>
              </a:spcBef>
              <a:buFont typeface="Arial" panose="020B0604020202020204" pitchFamily="34" charset="0"/>
              <a:buNone/>
              <a:tabLst>
                <a:tab pos="1787525" algn="l"/>
                <a:tab pos="3671888" algn="l"/>
              </a:tabLst>
              <a:defRPr/>
            </a:pPr>
            <a:endParaRPr lang="en-GB" sz="1600" dirty="0"/>
          </a:p>
          <a:p>
            <a:pPr lvl="1">
              <a:spcBef>
                <a:spcPts val="400"/>
              </a:spcBef>
              <a:defRPr/>
            </a:pPr>
            <a:endParaRPr lang="en-US" sz="1600" dirty="0"/>
          </a:p>
          <a:p>
            <a:pPr lvl="1">
              <a:spcBef>
                <a:spcPts val="400"/>
              </a:spcBef>
              <a:defRPr/>
            </a:pPr>
            <a:endParaRPr lang="en-US" sz="1600" dirty="0"/>
          </a:p>
          <a:p>
            <a:pPr lvl="1">
              <a:spcBef>
                <a:spcPts val="400"/>
              </a:spcBef>
              <a:defRPr/>
            </a:pPr>
            <a:endParaRPr lang="en-US" sz="1600" dirty="0"/>
          </a:p>
        </p:txBody>
      </p:sp>
      <p:graphicFrame>
        <p:nvGraphicFramePr>
          <p:cNvPr id="4" name="Table 3">
            <a:extLst>
              <a:ext uri="{FF2B5EF4-FFF2-40B4-BE49-F238E27FC236}">
                <a16:creationId xmlns:a16="http://schemas.microsoft.com/office/drawing/2014/main" id="{3414DDDD-1FA7-4241-9D6B-71146179F2D5}"/>
              </a:ext>
            </a:extLst>
          </p:cNvPr>
          <p:cNvGraphicFramePr>
            <a:graphicFrameLocks noGrp="1"/>
          </p:cNvGraphicFramePr>
          <p:nvPr>
            <p:extLst>
              <p:ext uri="{D42A27DB-BD31-4B8C-83A1-F6EECF244321}">
                <p14:modId xmlns:p14="http://schemas.microsoft.com/office/powerpoint/2010/main" val="3130480654"/>
              </p:ext>
            </p:extLst>
          </p:nvPr>
        </p:nvGraphicFramePr>
        <p:xfrm>
          <a:off x="952061" y="4055830"/>
          <a:ext cx="6607175" cy="755650"/>
        </p:xfrm>
        <a:graphic>
          <a:graphicData uri="http://schemas.openxmlformats.org/drawingml/2006/table">
            <a:tbl>
              <a:tblPr firstRow="1" bandRow="1">
                <a:tableStyleId>{5C22544A-7EE6-4342-B048-85BDC9FD1C3A}</a:tableStyleId>
              </a:tblPr>
              <a:tblGrid>
                <a:gridCol w="954848">
                  <a:extLst>
                    <a:ext uri="{9D8B030D-6E8A-4147-A177-3AD203B41FA5}">
                      <a16:colId xmlns:a16="http://schemas.microsoft.com/office/drawing/2014/main" val="20000"/>
                    </a:ext>
                  </a:extLst>
                </a:gridCol>
                <a:gridCol w="2016358">
                  <a:extLst>
                    <a:ext uri="{9D8B030D-6E8A-4147-A177-3AD203B41FA5}">
                      <a16:colId xmlns:a16="http://schemas.microsoft.com/office/drawing/2014/main" val="20001"/>
                    </a:ext>
                  </a:extLst>
                </a:gridCol>
                <a:gridCol w="3635969">
                  <a:extLst>
                    <a:ext uri="{9D8B030D-6E8A-4147-A177-3AD203B41FA5}">
                      <a16:colId xmlns:a16="http://schemas.microsoft.com/office/drawing/2014/main" val="20002"/>
                    </a:ext>
                  </a:extLst>
                </a:gridCol>
              </a:tblGrid>
              <a:tr h="395894">
                <a:tc>
                  <a:txBody>
                    <a:bodyPr/>
                    <a:lstStyle/>
                    <a:p>
                      <a:pPr marL="36000">
                        <a:lnSpc>
                          <a:spcPct val="90000"/>
                        </a:lnSpc>
                      </a:pPr>
                      <a:r>
                        <a:rPr lang="fi-FI" sz="1400" dirty="0"/>
                        <a:t>Meeting</a:t>
                      </a:r>
                      <a:endParaRPr lang="en-US" sz="1400" dirty="0"/>
                    </a:p>
                  </a:txBody>
                  <a:tcPr marL="91450" marR="91450" marT="45708" marB="45708" anchor="ctr"/>
                </a:tc>
                <a:tc>
                  <a:txBody>
                    <a:bodyPr/>
                    <a:lstStyle/>
                    <a:p>
                      <a:pPr marL="36000">
                        <a:lnSpc>
                          <a:spcPct val="90000"/>
                        </a:lnSpc>
                      </a:pPr>
                      <a:r>
                        <a:rPr lang="fi-FI" sz="1400" dirty="0"/>
                        <a:t>Dates </a:t>
                      </a:r>
                      <a:endParaRPr lang="en-US" sz="1400" dirty="0"/>
                    </a:p>
                  </a:txBody>
                  <a:tcPr marL="91450" marR="91450" marT="45708" marB="45708" anchor="ctr"/>
                </a:tc>
                <a:tc>
                  <a:txBody>
                    <a:bodyPr/>
                    <a:lstStyle/>
                    <a:p>
                      <a:pPr marL="36000">
                        <a:lnSpc>
                          <a:spcPct val="90000"/>
                        </a:lnSpc>
                      </a:pPr>
                      <a:r>
                        <a:rPr lang="fi-FI" sz="1400" dirty="0"/>
                        <a:t>Venue and Host</a:t>
                      </a:r>
                      <a:endParaRPr lang="en-US" sz="1400" dirty="0"/>
                    </a:p>
                  </a:txBody>
                  <a:tcPr marL="91450" marR="91450" marT="45708" marB="45708" anchor="ctr"/>
                </a:tc>
                <a:extLst>
                  <a:ext uri="{0D108BD9-81ED-4DB2-BD59-A6C34878D82A}">
                    <a16:rowId xmlns:a16="http://schemas.microsoft.com/office/drawing/2014/main" val="10000"/>
                  </a:ext>
                </a:extLst>
              </a:tr>
              <a:tr h="35975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SA4#97</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kern="1200" dirty="0">
                          <a:solidFill>
                            <a:schemeClr val="dk1"/>
                          </a:solidFill>
                          <a:effectLst/>
                          <a:latin typeface="+mn-lt"/>
                          <a:ea typeface="+mn-ea"/>
                          <a:cs typeface="+mn-cs"/>
                        </a:rPr>
                        <a:t>5 - 9 Feb 2018</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JF3, Venue: Fukuoka, Japan</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B9C71ED9-12FC-4E94-A870-6D4D6D21CEF4}"/>
              </a:ext>
            </a:extLst>
          </p:cNvPr>
          <p:cNvSpPr>
            <a:spLocks noGrp="1"/>
          </p:cNvSpPr>
          <p:nvPr>
            <p:ph type="title"/>
          </p:nvPr>
        </p:nvSpPr>
        <p:spPr>
          <a:xfrm>
            <a:off x="488950" y="196850"/>
            <a:ext cx="6827838" cy="1143000"/>
          </a:xfrm>
        </p:spPr>
        <p:txBody>
          <a:bodyPr/>
          <a:lstStyle/>
          <a:p>
            <a:r>
              <a:rPr lang="en-US" altLang="en-US" dirty="0"/>
              <a:t>Overview of work progress Rel-15 work Items - 1</a:t>
            </a:r>
          </a:p>
        </p:txBody>
      </p:sp>
      <p:sp>
        <p:nvSpPr>
          <p:cNvPr id="40963" name="Content Placeholder 2">
            <a:extLst>
              <a:ext uri="{FF2B5EF4-FFF2-40B4-BE49-F238E27FC236}">
                <a16:creationId xmlns:a16="http://schemas.microsoft.com/office/drawing/2014/main" id="{C8029C56-1153-41D1-8321-6FE188CA1C1E}"/>
              </a:ext>
            </a:extLst>
          </p:cNvPr>
          <p:cNvSpPr>
            <a:spLocks noGrp="1"/>
          </p:cNvSpPr>
          <p:nvPr>
            <p:ph idx="1"/>
          </p:nvPr>
        </p:nvSpPr>
        <p:spPr>
          <a:xfrm>
            <a:off x="446088" y="1339850"/>
            <a:ext cx="8051800" cy="4473575"/>
          </a:xfrm>
        </p:spPr>
        <p:txBody>
          <a:bodyPr/>
          <a:lstStyle/>
          <a:p>
            <a:pPr marL="0" indent="0">
              <a:spcBef>
                <a:spcPct val="0"/>
              </a:spcBef>
              <a:buFontTx/>
              <a:buNone/>
              <a:defRPr/>
            </a:pPr>
            <a:endParaRPr lang="fi-FI" altLang="en-US" sz="2400" dirty="0"/>
          </a:p>
          <a:p>
            <a:pPr>
              <a:spcBef>
                <a:spcPts val="1800"/>
              </a:spcBef>
              <a:defRPr/>
            </a:pPr>
            <a:endParaRPr lang="fi-FI" altLang="en-US" sz="2400" dirty="0"/>
          </a:p>
          <a:p>
            <a:pPr>
              <a:spcBef>
                <a:spcPts val="1800"/>
              </a:spcBef>
              <a:defRPr/>
            </a:pPr>
            <a:endParaRPr lang="fi-FI" altLang="en-US" sz="2400" dirty="0"/>
          </a:p>
        </p:txBody>
      </p:sp>
      <p:sp>
        <p:nvSpPr>
          <p:cNvPr id="34820" name="TextBox 1">
            <a:extLst>
              <a:ext uri="{FF2B5EF4-FFF2-40B4-BE49-F238E27FC236}">
                <a16:creationId xmlns:a16="http://schemas.microsoft.com/office/drawing/2014/main" id="{0FD8CD8E-5708-40F7-B7FD-E600BA09ADFB}"/>
              </a:ext>
            </a:extLst>
          </p:cNvPr>
          <p:cNvSpPr txBox="1">
            <a:spLocks noChangeArrowheads="1"/>
          </p:cNvSpPr>
          <p:nvPr/>
        </p:nvSpPr>
        <p:spPr bwMode="auto">
          <a:xfrm>
            <a:off x="931863" y="6083300"/>
            <a:ext cx="35226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a:p>
            <a:pPr>
              <a:spcBef>
                <a:spcPct val="0"/>
              </a:spcBef>
              <a:buFontTx/>
              <a:buNone/>
            </a:pP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BB811A7F-43E8-4068-BDB0-5BDB18652C41}"/>
              </a:ext>
            </a:extLst>
          </p:cNvPr>
          <p:cNvGraphicFramePr>
            <a:graphicFrameLocks noGrp="1"/>
          </p:cNvGraphicFramePr>
          <p:nvPr>
            <p:extLst>
              <p:ext uri="{D42A27DB-BD31-4B8C-83A1-F6EECF244321}">
                <p14:modId xmlns:p14="http://schemas.microsoft.com/office/powerpoint/2010/main" val="1859481097"/>
              </p:ext>
            </p:extLst>
          </p:nvPr>
        </p:nvGraphicFramePr>
        <p:xfrm>
          <a:off x="488950" y="1292593"/>
          <a:ext cx="7810500" cy="3049231"/>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panose="020B0604020202020204" pitchFamily="34" charset="0"/>
                          <a:cs typeface="Arial" panose="020B0604020202020204" pitchFamily="34" charset="0"/>
                        </a:rPr>
                        <a:t>Work Item</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48" marB="4574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pitchFamily="34" charset="0"/>
                          <a:ea typeface="+mn-ea"/>
                          <a:cs typeface="Arial" pitchFamily="34" charset="0"/>
                        </a:rPr>
                        <a:t>Expected output</a:t>
                      </a:r>
                    </a:p>
                  </a:txBody>
                  <a:tcPr marL="45733" marR="45733" marT="45748" marB="45748" anchor="ctr"/>
                </a:tc>
                <a:tc>
                  <a:txBody>
                    <a:bodyPr/>
                    <a:lstStyle/>
                    <a:p>
                      <a:pPr>
                        <a:lnSpc>
                          <a:spcPct val="100000"/>
                        </a:lnSpc>
                        <a:spcBef>
                          <a:spcPts val="0"/>
                        </a:spcBef>
                        <a:spcAft>
                          <a:spcPts val="0"/>
                        </a:spcAft>
                      </a:pPr>
                      <a:r>
                        <a:rPr lang="fi-FI" sz="1100" kern="1200" dirty="0">
                          <a:latin typeface="Arial" panose="020B0604020202020204" pitchFamily="34" charset="0"/>
                          <a:cs typeface="Arial" panose="020B0604020202020204" pitchFamily="34" charset="0"/>
                        </a:rPr>
                        <a:t>Completion-%</a:t>
                      </a:r>
                      <a:endParaRPr lang="en-GB" sz="1100" b="1" kern="1200" dirty="0">
                        <a:solidFill>
                          <a:schemeClr val="accent3">
                            <a:lumMod val="50000"/>
                          </a:schemeClr>
                        </a:solidFill>
                        <a:latin typeface="Arial" pitchFamily="34" charset="0"/>
                        <a:ea typeface="+mn-ea"/>
                        <a:cs typeface="Arial" pitchFamily="34" charset="0"/>
                      </a:endParaRPr>
                    </a:p>
                  </a:txBody>
                  <a:tcPr marL="45733" marR="45733" marT="45712" marB="45712" anchor="ctr"/>
                </a:tc>
                <a:tc>
                  <a:txBody>
                    <a:bodyPr/>
                    <a:lstStyle/>
                    <a:p>
                      <a:pPr>
                        <a:lnSpc>
                          <a:spcPct val="100000"/>
                        </a:lnSpc>
                        <a:spcBef>
                          <a:spcPts val="0"/>
                        </a:spcBef>
                        <a:spcAft>
                          <a:spcPts val="0"/>
                        </a:spcAft>
                      </a:pPr>
                      <a:r>
                        <a:rPr lang="en-GB" sz="1100" kern="1200" dirty="0">
                          <a:latin typeface="Arial" panose="020B0604020202020204" pitchFamily="34" charset="0"/>
                          <a:cs typeface="Arial" panose="020B0604020202020204" pitchFamily="34" charset="0"/>
                        </a:rPr>
                        <a:t>Target completion</a:t>
                      </a:r>
                      <a:endParaRPr lang="en-GB" sz="1100" b="1" kern="1200" dirty="0">
                        <a:solidFill>
                          <a:schemeClr val="accent3">
                            <a:lumMod val="50000"/>
                          </a:schemeClr>
                        </a:solidFill>
                        <a:latin typeface="Arial" pitchFamily="34" charset="0"/>
                        <a:ea typeface="+mn-ea"/>
                        <a:cs typeface="Arial" pitchFamily="34" charset="0"/>
                      </a:endParaRPr>
                    </a:p>
                  </a:txBody>
                  <a:tcPr marL="45733" marR="45733" marT="45748" marB="4574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panose="020B0604020202020204" pitchFamily="34" charset="0"/>
                          <a:cs typeface="Arial" panose="020B0604020202020204" pitchFamily="34" charset="0"/>
                        </a:rPr>
                        <a:t>Input documents to SA#78</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48" marB="45748" anchor="ctr" horzOverflow="overflow"/>
                </a:tc>
                <a:extLst>
                  <a:ext uri="{0D108BD9-81ED-4DB2-BD59-A6C34878D82A}">
                    <a16:rowId xmlns:a16="http://schemas.microsoft.com/office/drawing/2014/main" val="10000"/>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Framework for Live Uplink Streaming </a:t>
                      </a:r>
                      <a:r>
                        <a:rPr lang="en-US" altLang="en-US" sz="1000" dirty="0"/>
                        <a:t>(FLUS)</a:t>
                      </a:r>
                      <a:endParaRPr lang="en-GB" sz="1000" b="1" kern="1200" noProof="0" dirty="0">
                        <a:solidFill>
                          <a:schemeClr val="accent3">
                            <a:lumMod val="50000"/>
                          </a:schemeClr>
                        </a:solidFill>
                        <a:latin typeface="Arial" pitchFamily="34" charset="0"/>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TS 26.238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rgbClr val="0000FF"/>
                          </a:solidFill>
                          <a:effectLst/>
                          <a:latin typeface="Arial" panose="020B0604020202020204" pitchFamily="34" charset="0"/>
                          <a:ea typeface="+mn-ea"/>
                          <a:cs typeface="Arial" panose="020B0604020202020204" pitchFamily="34" charset="0"/>
                        </a:rPr>
                        <a:t>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85% </a:t>
                      </a:r>
                      <a:r>
                        <a:rPr lang="en-GB" sz="1000" b="0" kern="1200" noProof="0" dirty="0">
                          <a:solidFill>
                            <a:srgbClr val="0000FF"/>
                          </a:solidFill>
                          <a:latin typeface="Arial" pitchFamily="34" charset="0"/>
                          <a:ea typeface="+mn-ea"/>
                          <a:cs typeface="Arial" pitchFamily="34" charset="0"/>
                        </a:rPr>
                        <a:t>-&gt; 90 %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i="0" u="sng" strike="noStrike" dirty="0">
                          <a:solidFill>
                            <a:srgbClr val="0000FF"/>
                          </a:solidFill>
                          <a:effectLst/>
                          <a:latin typeface="Arial" panose="020B0604020202020204" pitchFamily="34" charset="0"/>
                        </a:rPr>
                        <a:t>SP-180024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CR to TS 26.238 on Corrections to FLUS Framework (Release 15) (FLUS)</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551157755"/>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Enhanced </a:t>
                      </a:r>
                      <a:r>
                        <a:rPr lang="en-GB" altLang="en-US" sz="1000" dirty="0" err="1"/>
                        <a:t>QoE</a:t>
                      </a:r>
                      <a:r>
                        <a:rPr lang="en-GB" altLang="en-US" sz="1000" dirty="0"/>
                        <a:t> Reporting for MTSI (</a:t>
                      </a:r>
                      <a:r>
                        <a:rPr lang="en-GB" altLang="en-US" sz="1000" dirty="0" err="1"/>
                        <a:t>EQoE_MTSI</a:t>
                      </a:r>
                      <a:r>
                        <a:rPr lang="en-GB"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80% </a:t>
                      </a:r>
                      <a:r>
                        <a:rPr lang="en-GB" sz="1000" b="0" kern="1200" noProof="0" dirty="0">
                          <a:solidFill>
                            <a:srgbClr val="0000FF"/>
                          </a:solidFill>
                          <a:latin typeface="Arial" pitchFamily="34" charset="0"/>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rPr>
                        <a:t>SP-180025 </a:t>
                      </a:r>
                      <a:r>
                        <a:rPr lang="en-US" sz="1000" b="0" i="0" u="none" strike="noStrike" dirty="0">
                          <a:solidFill>
                            <a:srgbClr val="000000"/>
                          </a:solidFill>
                          <a:effectLst/>
                          <a:latin typeface="Arial" panose="020B0604020202020204" pitchFamily="34" charset="0"/>
                        </a:rPr>
                        <a:t>CR to TS 26.114 on Correction of QMC Capability </a:t>
                      </a:r>
                      <a:r>
                        <a:rPr lang="en-US" sz="1000" b="0" i="0" u="none" strike="noStrike" dirty="0" err="1">
                          <a:solidFill>
                            <a:srgbClr val="000000"/>
                          </a:solidFill>
                          <a:effectLst/>
                          <a:latin typeface="Arial" panose="020B0604020202020204" pitchFamily="34" charset="0"/>
                        </a:rPr>
                        <a:t>Signalling</a:t>
                      </a:r>
                      <a:r>
                        <a:rPr lang="en-US" sz="1000" b="0" i="0" u="none" strike="noStrike" dirty="0">
                          <a:solidFill>
                            <a:srgbClr val="000000"/>
                          </a:solidFill>
                          <a:effectLst/>
                          <a:latin typeface="Arial" panose="020B0604020202020204" pitchFamily="34" charset="0"/>
                        </a:rPr>
                        <a:t> (Release 15) (</a:t>
                      </a:r>
                      <a:r>
                        <a:rPr lang="en-US" sz="1000" b="0" i="0" u="none" strike="noStrike" dirty="0" err="1">
                          <a:solidFill>
                            <a:srgbClr val="000000"/>
                          </a:solidFill>
                          <a:effectLst/>
                          <a:latin typeface="Arial" panose="020B0604020202020204" pitchFamily="34" charset="0"/>
                        </a:rPr>
                        <a:t>EQoE_MTSI</a:t>
                      </a:r>
                      <a:r>
                        <a:rPr lang="en-US" sz="1000" b="0" i="0" u="none" strike="noStrike" dirty="0">
                          <a:solidFill>
                            <a:srgbClr val="000000"/>
                          </a:solidFill>
                          <a:effectLst/>
                          <a:latin typeface="Arial" panose="020B0604020202020204" pitchFamily="34" charset="0"/>
                        </a:rPr>
                        <a:t>)</a:t>
                      </a:r>
                      <a:endParaRPr lang="en-US" sz="1000" b="1" i="0" u="none" strike="noStrike" dirty="0">
                        <a:solidFill>
                          <a:srgbClr val="00B050"/>
                        </a:solidFill>
                        <a:effectLst/>
                        <a:latin typeface="Arial" panose="020B0604020202020204" pitchFamily="34" charset="0"/>
                      </a:endParaRP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1" i="0" u="none" strike="noStrike" cap="none" normalizeH="0" baseline="0" dirty="0">
                          <a:ln>
                            <a:noFill/>
                          </a:ln>
                          <a:solidFill>
                            <a:srgbClr val="00B050"/>
                          </a:solidFill>
                          <a:effectLst/>
                          <a:latin typeface="Arial" panose="020B0604020202020204" pitchFamily="34" charset="0"/>
                          <a:cs typeface="Arial" panose="020B0604020202020204" pitchFamily="34" charset="0"/>
                        </a:rPr>
                        <a:t>Completed !</a:t>
                      </a:r>
                      <a:endParaRPr kumimoji="0" lang="en-GB" altLang="en-US" sz="1000" b="1" i="0" u="none" strike="noStrike" cap="none" normalizeH="0" baseline="0" dirty="0">
                        <a:ln>
                          <a:noFill/>
                        </a:ln>
                        <a:solidFill>
                          <a:srgbClr val="00B050"/>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739067420"/>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SAND for MBMS (SAND4M)</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TSs 26.247, 26.346, 26.347 and TR 26.946</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50% </a:t>
                      </a:r>
                      <a:r>
                        <a:rPr lang="en-GB" sz="1000" b="0" kern="1200" noProof="0" dirty="0">
                          <a:solidFill>
                            <a:srgbClr val="0000FF"/>
                          </a:solidFill>
                          <a:latin typeface="Arial" pitchFamily="34" charset="0"/>
                          <a:ea typeface="+mn-ea"/>
                          <a:cs typeface="Arial" pitchFamily="34" charset="0"/>
                        </a:rPr>
                        <a:t>-&gt; 60 %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 </a:t>
                      </a:r>
                      <a:r>
                        <a:rPr lang="en-GB" sz="1000" b="0" kern="1200" dirty="0">
                          <a:solidFill>
                            <a:srgbClr val="0000FF"/>
                          </a:solidFill>
                          <a:latin typeface="Arial" pitchFamily="34" charset="0"/>
                          <a:ea typeface="+mn-ea"/>
                          <a:cs typeface="Arial" pitchFamily="34" charset="0"/>
                        </a:rPr>
                        <a:t>-&gt; SA#80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750955137"/>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Service Interactivity (</a:t>
                      </a:r>
                      <a:r>
                        <a:rPr lang="en-GB" altLang="en-US" sz="1000" dirty="0" err="1"/>
                        <a:t>SerInter</a:t>
                      </a:r>
                      <a:r>
                        <a:rPr lang="en-GB"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TSs 26.346, 26.247, 26.347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10% </a:t>
                      </a:r>
                      <a:r>
                        <a:rPr lang="en-GB" sz="1000" b="0" kern="1200" noProof="0" dirty="0">
                          <a:solidFill>
                            <a:srgbClr val="0000FF"/>
                          </a:solidFill>
                          <a:latin typeface="Arial" pitchFamily="34" charset="0"/>
                          <a:ea typeface="+mn-ea"/>
                          <a:cs typeface="Arial" pitchFamily="34" charset="0"/>
                        </a:rPr>
                        <a:t>-&gt;20 %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532844332"/>
                  </a:ext>
                </a:extLst>
              </a:tr>
            </a:tbl>
          </a:graphicData>
        </a:graphic>
      </p:graphicFrame>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B9C71ED9-12FC-4E94-A870-6D4D6D21CEF4}"/>
              </a:ext>
            </a:extLst>
          </p:cNvPr>
          <p:cNvSpPr>
            <a:spLocks noGrp="1"/>
          </p:cNvSpPr>
          <p:nvPr>
            <p:ph type="title"/>
          </p:nvPr>
        </p:nvSpPr>
        <p:spPr>
          <a:xfrm>
            <a:off x="488950" y="196850"/>
            <a:ext cx="6827838" cy="1143000"/>
          </a:xfrm>
        </p:spPr>
        <p:txBody>
          <a:bodyPr/>
          <a:lstStyle/>
          <a:p>
            <a:r>
              <a:rPr lang="en-US" altLang="en-US" dirty="0"/>
              <a:t>Overview of work progress Rel-15 work Items - 2</a:t>
            </a:r>
          </a:p>
        </p:txBody>
      </p:sp>
      <p:sp>
        <p:nvSpPr>
          <p:cNvPr id="40963" name="Content Placeholder 2">
            <a:extLst>
              <a:ext uri="{FF2B5EF4-FFF2-40B4-BE49-F238E27FC236}">
                <a16:creationId xmlns:a16="http://schemas.microsoft.com/office/drawing/2014/main" id="{C8029C56-1153-41D1-8321-6FE188CA1C1E}"/>
              </a:ext>
            </a:extLst>
          </p:cNvPr>
          <p:cNvSpPr>
            <a:spLocks noGrp="1"/>
          </p:cNvSpPr>
          <p:nvPr>
            <p:ph idx="1"/>
          </p:nvPr>
        </p:nvSpPr>
        <p:spPr>
          <a:xfrm>
            <a:off x="446088" y="1339850"/>
            <a:ext cx="8051800" cy="4473575"/>
          </a:xfrm>
        </p:spPr>
        <p:txBody>
          <a:bodyPr/>
          <a:lstStyle/>
          <a:p>
            <a:pPr marL="0" indent="0">
              <a:spcBef>
                <a:spcPct val="0"/>
              </a:spcBef>
              <a:buFontTx/>
              <a:buNone/>
              <a:defRPr/>
            </a:pPr>
            <a:endParaRPr lang="fi-FI" altLang="en-US" sz="2400" dirty="0"/>
          </a:p>
          <a:p>
            <a:pPr>
              <a:spcBef>
                <a:spcPts val="1800"/>
              </a:spcBef>
              <a:defRPr/>
            </a:pPr>
            <a:endParaRPr lang="fi-FI" altLang="en-US" sz="2400" dirty="0"/>
          </a:p>
          <a:p>
            <a:pPr>
              <a:spcBef>
                <a:spcPts val="1800"/>
              </a:spcBef>
              <a:defRPr/>
            </a:pPr>
            <a:endParaRPr lang="fi-FI" altLang="en-US" sz="2400" dirty="0"/>
          </a:p>
        </p:txBody>
      </p:sp>
      <p:sp>
        <p:nvSpPr>
          <p:cNvPr id="34820" name="TextBox 1">
            <a:extLst>
              <a:ext uri="{FF2B5EF4-FFF2-40B4-BE49-F238E27FC236}">
                <a16:creationId xmlns:a16="http://schemas.microsoft.com/office/drawing/2014/main" id="{0FD8CD8E-5708-40F7-B7FD-E600BA09ADFB}"/>
              </a:ext>
            </a:extLst>
          </p:cNvPr>
          <p:cNvSpPr txBox="1">
            <a:spLocks noChangeArrowheads="1"/>
          </p:cNvSpPr>
          <p:nvPr/>
        </p:nvSpPr>
        <p:spPr bwMode="auto">
          <a:xfrm>
            <a:off x="931863" y="6083300"/>
            <a:ext cx="35226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a:p>
            <a:pPr>
              <a:spcBef>
                <a:spcPct val="0"/>
              </a:spcBef>
              <a:buFontTx/>
              <a:buNone/>
            </a:pP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BB811A7F-43E8-4068-BDB0-5BDB18652C41}"/>
              </a:ext>
            </a:extLst>
          </p:cNvPr>
          <p:cNvGraphicFramePr>
            <a:graphicFrameLocks noGrp="1"/>
          </p:cNvGraphicFramePr>
          <p:nvPr>
            <p:extLst>
              <p:ext uri="{D42A27DB-BD31-4B8C-83A1-F6EECF244321}">
                <p14:modId xmlns:p14="http://schemas.microsoft.com/office/powerpoint/2010/main" val="221810715"/>
              </p:ext>
            </p:extLst>
          </p:nvPr>
        </p:nvGraphicFramePr>
        <p:xfrm>
          <a:off x="488950" y="1292593"/>
          <a:ext cx="7810500" cy="2881605"/>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panose="020B0604020202020204" pitchFamily="34" charset="0"/>
                          <a:cs typeface="Arial" panose="020B0604020202020204" pitchFamily="34" charset="0"/>
                        </a:rPr>
                        <a:t>Work Item</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48" marB="4574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48" marB="4574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12" marB="4571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48" marB="4574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48" marB="45748" anchor="ctr" horzOverflow="overflow"/>
                </a:tc>
                <a:extLst>
                  <a:ext uri="{0D108BD9-81ED-4DB2-BD59-A6C34878D82A}">
                    <a16:rowId xmlns:a16="http://schemas.microsoft.com/office/drawing/2014/main" val="10000"/>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Test Methodologies for the Evaluation of Perceived Listening Quality in Immersive Audio Systems (</a:t>
                      </a:r>
                      <a:r>
                        <a:rPr lang="en-GB" altLang="en-US" sz="1000" dirty="0" err="1"/>
                        <a:t>LiQuImAS</a:t>
                      </a:r>
                      <a:r>
                        <a:rPr lang="en-GB"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TS 26.259</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TS 26.260</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26.861</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15% </a:t>
                      </a:r>
                      <a:r>
                        <a:rPr lang="en-GB" sz="1000" b="0" kern="1200" noProof="0" dirty="0">
                          <a:solidFill>
                            <a:srgbClr val="0000FF"/>
                          </a:solidFill>
                          <a:latin typeface="Arial" pitchFamily="34" charset="0"/>
                          <a:ea typeface="+mn-ea"/>
                          <a:cs typeface="Arial" pitchFamily="34" charset="0"/>
                        </a:rPr>
                        <a:t>-&gt; 20 %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444839695"/>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Virtual Reality Profiles for Streaming Media (</a:t>
                      </a:r>
                      <a:r>
                        <a:rPr lang="en-GB" altLang="en-US" sz="1000" dirty="0" err="1"/>
                        <a:t>VRStream</a:t>
                      </a:r>
                      <a:r>
                        <a:rPr lang="en-GB"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a:t>
                      </a:r>
                      <a:r>
                        <a:rPr lang="en-US" sz="1000" b="0" kern="1200" baseline="0" noProof="0" dirty="0">
                          <a:solidFill>
                            <a:schemeClr val="dk1"/>
                          </a:solidFill>
                          <a:effectLst/>
                          <a:latin typeface="Arial" panose="020B0604020202020204" pitchFamily="34" charset="0"/>
                          <a:ea typeface="+mn-ea"/>
                          <a:cs typeface="Arial" panose="020B0604020202020204" pitchFamily="34" charset="0"/>
                        </a:rPr>
                        <a:t>TS 26.247, TS 26.346 and TS 26.234</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New TS 26.118</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25% </a:t>
                      </a:r>
                      <a:r>
                        <a:rPr lang="en-GB" sz="1000" b="0" kern="1200" noProof="0" dirty="0">
                          <a:solidFill>
                            <a:srgbClr val="0000FF"/>
                          </a:solidFill>
                          <a:latin typeface="Arial" pitchFamily="34" charset="0"/>
                          <a:ea typeface="+mn-ea"/>
                          <a:cs typeface="Arial" pitchFamily="34" charset="0"/>
                        </a:rPr>
                        <a:t>-&gt;40 %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917007062"/>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Receive acoustic output test in the presence of background noise (</a:t>
                      </a:r>
                      <a:r>
                        <a:rPr lang="en-GB" sz="1000" dirty="0"/>
                        <a:t>RAOT</a:t>
                      </a:r>
                      <a:r>
                        <a:rPr lang="en-US" altLang="en-US" sz="1000" dirty="0"/>
                        <a:t>)</a:t>
                      </a:r>
                      <a:endParaRPr lang="en-GB" altLang="en-US" sz="1000" dirty="0"/>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TS 26.131 and TS 26.132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00%-&gt; 80 %</a:t>
                      </a:r>
                      <a:endParaRPr lang="en-GB" sz="1000" b="0" kern="1200" noProof="0" dirty="0">
                        <a:solidFill>
                          <a:srgbClr val="0000FF"/>
                        </a:solidFill>
                        <a:latin typeface="Arial" pitchFamily="34" charset="0"/>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 </a:t>
                      </a:r>
                      <a:r>
                        <a:rPr lang="en-GB" sz="1000" b="0" kern="1200" dirty="0">
                          <a:solidFill>
                            <a:srgbClr val="0000FF"/>
                          </a:solidFill>
                          <a:latin typeface="Arial" pitchFamily="34" charset="0"/>
                          <a:ea typeface="+mn-ea"/>
                          <a:cs typeface="Arial" pitchFamily="34" charset="0"/>
                        </a:rPr>
                        <a:t>-&gt; SA#80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71526529"/>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dirty="0"/>
                        <a:t>Speech quality in the presence of ambient noise for super-wideband and fullband modes</a:t>
                      </a:r>
                      <a:r>
                        <a:rPr lang="en-US" altLang="en-US" sz="900" dirty="0"/>
                        <a:t> (</a:t>
                      </a:r>
                      <a:r>
                        <a:rPr lang="en-GB" sz="1000" dirty="0"/>
                        <a:t>SPAN</a:t>
                      </a:r>
                      <a:r>
                        <a:rPr lang="en-US" altLang="en-US" sz="900" dirty="0"/>
                        <a:t>)</a:t>
                      </a:r>
                      <a:endParaRPr lang="en-GB" altLang="en-US" sz="1000" dirty="0"/>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a:t>
                      </a:r>
                      <a:r>
                        <a:rPr lang="en-US" sz="1000" b="0" kern="1200" baseline="0" noProof="0" dirty="0">
                          <a:solidFill>
                            <a:schemeClr val="dk1"/>
                          </a:solidFill>
                          <a:effectLst/>
                          <a:latin typeface="Arial" panose="020B0604020202020204" pitchFamily="34" charset="0"/>
                          <a:ea typeface="+mn-ea"/>
                          <a:cs typeface="Arial" panose="020B0604020202020204" pitchFamily="34" charset="0"/>
                        </a:rPr>
                        <a:t>TS 26.131</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00% -&gt; </a:t>
                      </a:r>
                      <a:r>
                        <a:rPr lang="en-GB" sz="1000" b="0" kern="1200" noProof="0" dirty="0">
                          <a:solidFill>
                            <a:srgbClr val="0000FF"/>
                          </a:solidFill>
                          <a:latin typeface="Arial" pitchFamily="34" charset="0"/>
                          <a:ea typeface="+mn-ea"/>
                          <a:cs typeface="Arial" pitchFamily="34" charset="0"/>
                        </a:rPr>
                        <a:t>50 %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2430310059"/>
                  </a:ext>
                </a:extLst>
              </a:tr>
            </a:tbl>
          </a:graphicData>
        </a:graphic>
      </p:graphicFrame>
    </p:spTree>
    <p:extLst>
      <p:ext uri="{BB962C8B-B14F-4D97-AF65-F5344CB8AC3E}">
        <p14:creationId xmlns:p14="http://schemas.microsoft.com/office/powerpoint/2010/main" val="4079440114"/>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71A9F29D-14B8-465A-8C50-62CAEAF7633C}"/>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5843" name="Title 1">
            <a:extLst>
              <a:ext uri="{FF2B5EF4-FFF2-40B4-BE49-F238E27FC236}">
                <a16:creationId xmlns:a16="http://schemas.microsoft.com/office/drawing/2014/main" id="{4ABBA358-5DF3-45ED-A4B4-41C7F0FB30BC}"/>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Rel-15 Study Items – 1</a:t>
            </a:r>
          </a:p>
        </p:txBody>
      </p:sp>
      <p:sp>
        <p:nvSpPr>
          <p:cNvPr id="35844" name="TextBox 1">
            <a:extLst>
              <a:ext uri="{FF2B5EF4-FFF2-40B4-BE49-F238E27FC236}">
                <a16:creationId xmlns:a16="http://schemas.microsoft.com/office/drawing/2014/main" id="{84C30B98-92C1-4708-A06C-C7DDEECB32E2}"/>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DC4A7C-48C7-4664-8736-80C1322A01E0}"/>
              </a:ext>
            </a:extLst>
          </p:cNvPr>
          <p:cNvGraphicFramePr>
            <a:graphicFrameLocks noGrp="1"/>
          </p:cNvGraphicFramePr>
          <p:nvPr>
            <p:extLst>
              <p:ext uri="{D42A27DB-BD31-4B8C-83A1-F6EECF244321}">
                <p14:modId xmlns:p14="http://schemas.microsoft.com/office/powerpoint/2010/main" val="3148992236"/>
              </p:ext>
            </p:extLst>
          </p:nvPr>
        </p:nvGraphicFramePr>
        <p:xfrm>
          <a:off x="446088" y="1323975"/>
          <a:ext cx="7810500" cy="2987295"/>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2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panose="020B0604020202020204" pitchFamily="34" charset="0"/>
                          <a:cs typeface="Arial" panose="020B0604020202020204" pitchFamily="34" charset="0"/>
                        </a:rPr>
                        <a:t>Study Item</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39" marB="45739"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pitchFamily="34" charset="0"/>
                          <a:ea typeface="+mn-ea"/>
                          <a:cs typeface="Arial" pitchFamily="34" charset="0"/>
                        </a:rPr>
                        <a:t>Expected output</a:t>
                      </a:r>
                    </a:p>
                  </a:txBody>
                  <a:tcPr marL="45733" marR="45733" marT="45739" marB="45739" anchor="ctr"/>
                </a:tc>
                <a:tc>
                  <a:txBody>
                    <a:bodyPr/>
                    <a:lstStyle/>
                    <a:p>
                      <a:pPr>
                        <a:lnSpc>
                          <a:spcPct val="100000"/>
                        </a:lnSpc>
                        <a:spcBef>
                          <a:spcPts val="0"/>
                        </a:spcBef>
                        <a:spcAft>
                          <a:spcPts val="0"/>
                        </a:spcAft>
                      </a:pPr>
                      <a:r>
                        <a:rPr lang="fi-FI" sz="1100" kern="1200" dirty="0">
                          <a:latin typeface="Arial" panose="020B0604020202020204" pitchFamily="34" charset="0"/>
                          <a:cs typeface="Arial" panose="020B0604020202020204" pitchFamily="34" charset="0"/>
                        </a:rPr>
                        <a:t>Completion-%</a:t>
                      </a:r>
                      <a:endParaRPr lang="en-GB" sz="1100" b="1" kern="1200" dirty="0">
                        <a:solidFill>
                          <a:schemeClr val="accent3">
                            <a:lumMod val="50000"/>
                          </a:schemeClr>
                        </a:solidFill>
                        <a:latin typeface="Arial" pitchFamily="34" charset="0"/>
                        <a:ea typeface="+mn-ea"/>
                        <a:cs typeface="Arial" pitchFamily="34" charset="0"/>
                      </a:endParaRPr>
                    </a:p>
                  </a:txBody>
                  <a:tcPr marL="45733" marR="45733" marT="45703" marB="45703" anchor="ctr"/>
                </a:tc>
                <a:tc>
                  <a:txBody>
                    <a:bodyPr/>
                    <a:lstStyle/>
                    <a:p>
                      <a:pPr>
                        <a:lnSpc>
                          <a:spcPct val="100000"/>
                        </a:lnSpc>
                        <a:spcBef>
                          <a:spcPts val="0"/>
                        </a:spcBef>
                        <a:spcAft>
                          <a:spcPts val="0"/>
                        </a:spcAft>
                      </a:pPr>
                      <a:r>
                        <a:rPr lang="en-GB" sz="1100" kern="1200" dirty="0">
                          <a:latin typeface="Arial" panose="020B0604020202020204" pitchFamily="34" charset="0"/>
                          <a:cs typeface="Arial" panose="020B0604020202020204" pitchFamily="34" charset="0"/>
                        </a:rPr>
                        <a:t>Target completion</a:t>
                      </a:r>
                      <a:endParaRPr lang="en-GB" sz="1100" b="1" kern="1200" dirty="0">
                        <a:solidFill>
                          <a:schemeClr val="accent3">
                            <a:lumMod val="50000"/>
                          </a:schemeClr>
                        </a:solidFill>
                        <a:latin typeface="Arial" pitchFamily="34" charset="0"/>
                        <a:ea typeface="+mn-ea"/>
                        <a:cs typeface="Arial" pitchFamily="34" charset="0"/>
                      </a:endParaRPr>
                    </a:p>
                  </a:txBody>
                  <a:tcPr marL="45733" marR="45733" marT="45739" marB="45739"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panose="020B0604020202020204" pitchFamily="34" charset="0"/>
                          <a:cs typeface="Arial" panose="020B0604020202020204" pitchFamily="34" charset="0"/>
                        </a:rPr>
                        <a:t>Input documents to SA#78</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39" marB="45739" anchor="ctr" horzOverflow="overflow"/>
                </a:tc>
                <a:extLst>
                  <a:ext uri="{0D108BD9-81ED-4DB2-BD59-A6C34878D82A}">
                    <a16:rowId xmlns:a16="http://schemas.microsoft.com/office/drawing/2014/main" val="10000"/>
                  </a:ext>
                </a:extLst>
              </a:tr>
              <a:tr h="701137">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Study on 5G enhanced Mobile Broadband Media Distribution (FS_5GMedia_Distribution)</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panose="020B0604020202020204" pitchFamily="34" charset="0"/>
                          <a:ea typeface="+mn-ea"/>
                          <a:cs typeface="Arial" panose="020B0604020202020204" pitchFamily="34" charset="0"/>
                        </a:rPr>
                        <a:t>TR 26.891</a:t>
                      </a:r>
                      <a:endParaRPr lang="en-GB" sz="1000" b="1" kern="1200" noProof="0" dirty="0">
                        <a:solidFill>
                          <a:schemeClr val="accent3">
                            <a:lumMod val="50000"/>
                          </a:schemeClr>
                        </a:solidFill>
                        <a:latin typeface="Arial" pitchFamily="34" charset="0"/>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25% </a:t>
                      </a:r>
                      <a:r>
                        <a:rPr lang="en-GB" sz="1000" b="0" kern="1200" noProof="0" dirty="0">
                          <a:solidFill>
                            <a:srgbClr val="0000FF"/>
                          </a:solidFill>
                          <a:latin typeface="Arial" pitchFamily="34" charset="0"/>
                          <a:ea typeface="+mn-ea"/>
                          <a:cs typeface="Arial" pitchFamily="34" charset="0"/>
                        </a:rPr>
                        <a:t>-&gt; 60 %</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 </a:t>
                      </a:r>
                      <a:r>
                        <a:rPr lang="en-GB" sz="1000" b="0" kern="1200" dirty="0">
                          <a:solidFill>
                            <a:srgbClr val="0000FF"/>
                          </a:solidFill>
                          <a:latin typeface="Arial" pitchFamily="34" charset="0"/>
                          <a:ea typeface="+mn-ea"/>
                          <a:cs typeface="Arial" pitchFamily="34" charset="0"/>
                        </a:rPr>
                        <a:t>-&gt; SA#80</a:t>
                      </a: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aseline="0" dirty="0">
                          <a:solidFill>
                            <a:schemeClr val="tx1"/>
                          </a:solidFill>
                          <a:latin typeface="Arial" panose="020B0604020202020204" pitchFamily="34" charset="0"/>
                          <a:cs typeface="Arial" panose="020B0604020202020204" pitchFamily="34" charset="0"/>
                        </a:rPr>
                        <a:t>SP-180027 Draft TR 26.891 5G enhanced mobile broadband; Media distribution (Release 15) v. 1.0.0 (FS_5GMedia_Distribution) for information.</a:t>
                      </a:r>
                      <a:endParaRPr lang="en-GB" sz="1000" baseline="0" dirty="0">
                        <a:solidFill>
                          <a:schemeClr val="tx1"/>
                        </a:solidFill>
                        <a:latin typeface="Arial" panose="020B0604020202020204" pitchFamily="34" charset="0"/>
                        <a:cs typeface="Arial" panose="020B0604020202020204" pitchFamily="34" charset="0"/>
                      </a:endParaRPr>
                    </a:p>
                  </a:txBody>
                  <a:tcPr marL="45733" marR="45733" marT="45731" marB="45731" anchor="ctr" horzOverflow="overflow"/>
                </a:tc>
                <a:extLst>
                  <a:ext uri="{0D108BD9-81ED-4DB2-BD59-A6C34878D82A}">
                    <a16:rowId xmlns:a16="http://schemas.microsoft.com/office/drawing/2014/main" val="3867787638"/>
                  </a:ext>
                </a:extLst>
              </a:tr>
              <a:tr h="853591">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Study on MBMS User Services for </a:t>
                      </a:r>
                      <a:r>
                        <a:rPr lang="en-US" altLang="en-US" sz="1000" dirty="0" err="1">
                          <a:latin typeface="Arial" panose="020B0604020202020204" pitchFamily="34" charset="0"/>
                          <a:cs typeface="Arial" panose="020B0604020202020204" pitchFamily="34" charset="0"/>
                        </a:rPr>
                        <a:t>IoT</a:t>
                      </a:r>
                      <a:r>
                        <a:rPr lang="en-US" altLang="en-US" sz="1000" dirty="0">
                          <a:latin typeface="Arial" panose="020B0604020202020204" pitchFamily="34" charset="0"/>
                          <a:cs typeface="Arial" panose="020B0604020202020204" pitchFamily="34" charset="0"/>
                        </a:rPr>
                        <a:t> (</a:t>
                      </a:r>
                      <a:r>
                        <a:rPr lang="en-US" altLang="en-US" sz="1000" dirty="0" err="1">
                          <a:latin typeface="Arial" panose="020B0604020202020204" pitchFamily="34" charset="0"/>
                          <a:cs typeface="Arial" panose="020B0604020202020204" pitchFamily="34" charset="0"/>
                        </a:rPr>
                        <a:t>FS_MBMS_IoT</a:t>
                      </a:r>
                      <a:r>
                        <a:rPr lang="en-US" altLang="en-US" sz="1000" dirty="0">
                          <a:latin typeface="Arial" panose="020B0604020202020204" pitchFamily="34" charset="0"/>
                          <a:cs typeface="Arial" panose="020B0604020202020204" pitchFamily="34" charset="0"/>
                        </a:rPr>
                        <a:t>)</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panose="020B0604020202020204" pitchFamily="34" charset="0"/>
                          <a:ea typeface="+mn-ea"/>
                          <a:cs typeface="Arial" panose="020B0604020202020204" pitchFamily="34" charset="0"/>
                        </a:rPr>
                        <a:t>TR 26.850</a:t>
                      </a:r>
                      <a:endParaRPr lang="en-GB" sz="1000" b="1" kern="1200" noProof="0" dirty="0">
                        <a:solidFill>
                          <a:schemeClr val="accent3">
                            <a:lumMod val="50000"/>
                          </a:schemeClr>
                        </a:solidFill>
                        <a:latin typeface="Arial" pitchFamily="34" charset="0"/>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30% </a:t>
                      </a:r>
                      <a:r>
                        <a:rPr lang="en-GB" sz="1000" b="0" kern="1200" noProof="0" dirty="0">
                          <a:solidFill>
                            <a:srgbClr val="0000FF"/>
                          </a:solidFill>
                          <a:latin typeface="Arial" pitchFamily="34" charset="0"/>
                          <a:ea typeface="+mn-ea"/>
                          <a:cs typeface="Arial" pitchFamily="34" charset="0"/>
                        </a:rPr>
                        <a:t>-&gt; 80 %</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 </a:t>
                      </a:r>
                      <a:r>
                        <a:rPr lang="en-GB" sz="1000" b="0" kern="1200" dirty="0">
                          <a:solidFill>
                            <a:srgbClr val="0000FF"/>
                          </a:solidFill>
                          <a:latin typeface="Arial" pitchFamily="34" charset="0"/>
                          <a:ea typeface="+mn-ea"/>
                          <a:cs typeface="Arial" pitchFamily="34" charset="0"/>
                        </a:rPr>
                        <a:t>-&gt; SA#80</a:t>
                      </a: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aseline="0" dirty="0">
                          <a:solidFill>
                            <a:schemeClr val="tx1"/>
                          </a:solidFill>
                          <a:latin typeface="Arial" panose="020B0604020202020204" pitchFamily="34" charset="0"/>
                          <a:cs typeface="Arial" panose="020B0604020202020204" pitchFamily="34" charset="0"/>
                        </a:rPr>
                        <a:t>SP-170830	TR 26.850 MBMS for IoT (Release 15) v. 1.0.0 (</a:t>
                      </a:r>
                      <a:r>
                        <a:rPr lang="en-US" sz="1000" baseline="0" dirty="0" err="1">
                          <a:solidFill>
                            <a:schemeClr val="tx1"/>
                          </a:solidFill>
                          <a:latin typeface="Arial" panose="020B0604020202020204" pitchFamily="34" charset="0"/>
                          <a:cs typeface="Arial" panose="020B0604020202020204" pitchFamily="34" charset="0"/>
                        </a:rPr>
                        <a:t>FS_MBMS_IoT</a:t>
                      </a:r>
                      <a:r>
                        <a:rPr lang="en-US" sz="1000" baseline="0" dirty="0">
                          <a:solidFill>
                            <a:schemeClr val="tx1"/>
                          </a:solidFill>
                          <a:latin typeface="Arial" panose="020B0604020202020204" pitchFamily="34" charset="0"/>
                          <a:cs typeface="Arial" panose="020B0604020202020204" pitchFamily="34" charset="0"/>
                        </a:rPr>
                        <a:t>)</a:t>
                      </a:r>
                    </a:p>
                  </a:txBody>
                  <a:tcPr marL="45733" marR="45733" marT="45731" marB="45731" anchor="ctr" horzOverflow="overflow"/>
                </a:tc>
                <a:extLst>
                  <a:ext uri="{0D108BD9-81ED-4DB2-BD59-A6C34878D82A}">
                    <a16:rowId xmlns:a16="http://schemas.microsoft.com/office/drawing/2014/main" val="1695517413"/>
                  </a:ext>
                </a:extLst>
              </a:tr>
              <a:tr h="701192">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FEC  for MC</a:t>
                      </a:r>
                      <a:r>
                        <a:rPr lang="en-GB" altLang="en-US" sz="1000" baseline="0" dirty="0"/>
                        <a:t> Services</a:t>
                      </a:r>
                      <a:r>
                        <a:rPr lang="en-GB" altLang="en-US" sz="1000" dirty="0"/>
                        <a:t> </a:t>
                      </a:r>
                      <a:r>
                        <a:rPr lang="en-US" altLang="en-US" sz="1000" dirty="0"/>
                        <a:t>(FS_FEC_MCS)</a:t>
                      </a:r>
                      <a:endParaRPr lang="en-GB" sz="1000" b="1" kern="1200" noProof="0" dirty="0">
                        <a:solidFill>
                          <a:schemeClr val="accent3">
                            <a:lumMod val="50000"/>
                          </a:schemeClr>
                        </a:solidFill>
                        <a:latin typeface="Arial" pitchFamily="34" charset="0"/>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26.881</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60% </a:t>
                      </a:r>
                      <a:r>
                        <a:rPr lang="en-GB" sz="1000" b="0" kern="1200" noProof="0" dirty="0">
                          <a:solidFill>
                            <a:srgbClr val="0000FF"/>
                          </a:solidFill>
                          <a:latin typeface="Arial" pitchFamily="34" charset="0"/>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SP-180028 Draft TR 26.881 Study on Forward Error Correction (FEC) for Mission Critical Services (Release 15) v. 2.0.0 (FS_FEC_MCS)  for approval</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1" i="0" u="none" strike="noStrike" cap="none" normalizeH="0" baseline="0" dirty="0">
                          <a:ln>
                            <a:noFill/>
                          </a:ln>
                          <a:solidFill>
                            <a:srgbClr val="00B050"/>
                          </a:solidFill>
                          <a:effectLst/>
                          <a:latin typeface="Arial" panose="020B0604020202020204" pitchFamily="34" charset="0"/>
                          <a:cs typeface="Arial" panose="020B0604020202020204" pitchFamily="34" charset="0"/>
                        </a:rPr>
                        <a:t>Completed !</a:t>
                      </a:r>
                      <a:endParaRPr kumimoji="0" lang="en-GB" altLang="en-US" sz="1000" b="1" i="0" u="none" strike="noStrike" cap="none" normalizeH="0" baseline="0" dirty="0">
                        <a:ln>
                          <a:noFill/>
                        </a:ln>
                        <a:solidFill>
                          <a:srgbClr val="00B050"/>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838065693"/>
                  </a:ext>
                </a:extLst>
              </a:tr>
            </a:tbl>
          </a:graphicData>
        </a:graphic>
      </p:graphicFrame>
    </p:spTree>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Rel-15 Study Items - 2</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3665954147"/>
              </p:ext>
            </p:extLst>
          </p:nvPr>
        </p:nvGraphicFramePr>
        <p:xfrm>
          <a:off x="446088" y="1323975"/>
          <a:ext cx="7810500" cy="236378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mn-lt"/>
                          <a:cs typeface="Arial" panose="020B0604020202020204" pitchFamily="34" charset="0"/>
                        </a:rPr>
                        <a:t>Study Item</a:t>
                      </a:r>
                      <a:endParaRPr lang="en-GB" sz="1100" b="1" kern="1200" noProof="0" dirty="0">
                        <a:solidFill>
                          <a:schemeClr val="accent3">
                            <a:lumMod val="50000"/>
                          </a:schemeClr>
                        </a:solidFill>
                        <a:latin typeface="+mn-lt"/>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mn-lt"/>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mn-lt"/>
                          <a:cs typeface="Arial" panose="020B0604020202020204" pitchFamily="34" charset="0"/>
                        </a:rPr>
                        <a:t>Completion-%</a:t>
                      </a:r>
                      <a:endParaRPr lang="en-GB" sz="1100" b="1" kern="1200" dirty="0">
                        <a:solidFill>
                          <a:schemeClr val="accent3">
                            <a:lumMod val="50000"/>
                          </a:schemeClr>
                        </a:solidFill>
                        <a:latin typeface="+mn-lt"/>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mn-lt"/>
                          <a:cs typeface="Arial" panose="020B0604020202020204" pitchFamily="34" charset="0"/>
                        </a:rPr>
                        <a:t>Target completion</a:t>
                      </a:r>
                      <a:endParaRPr lang="en-GB" sz="1100" b="1" kern="1200" dirty="0">
                        <a:solidFill>
                          <a:schemeClr val="accent3">
                            <a:lumMod val="50000"/>
                          </a:schemeClr>
                        </a:solidFill>
                        <a:latin typeface="+mn-lt"/>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mn-lt"/>
                          <a:cs typeface="Arial" panose="020B0604020202020204" pitchFamily="34" charset="0"/>
                        </a:rPr>
                        <a:t>Input documents to SA#78</a:t>
                      </a:r>
                      <a:endParaRPr lang="en-GB" sz="1100" b="1" kern="1200" noProof="0" dirty="0">
                        <a:solidFill>
                          <a:schemeClr val="accent3">
                            <a:lumMod val="50000"/>
                          </a:schemeClr>
                        </a:solidFill>
                        <a:latin typeface="+mn-lt"/>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EVS Float Conformance Non Bit-Exact (FS_EVS_FCNBE)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26.843</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50% </a:t>
                      </a:r>
                      <a:r>
                        <a:rPr lang="en-GB" sz="1000" b="0" kern="1200" noProof="0" dirty="0">
                          <a:solidFill>
                            <a:srgbClr val="0000FF"/>
                          </a:solidFill>
                          <a:latin typeface="Arial" pitchFamily="34" charset="0"/>
                          <a:ea typeface="+mn-ea"/>
                          <a:cs typeface="Arial" pitchFamily="34" charset="0"/>
                        </a:rPr>
                        <a:t>-&gt; 60 %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 </a:t>
                      </a:r>
                      <a:r>
                        <a:rPr lang="en-GB" sz="1000" b="0" kern="1200" dirty="0">
                          <a:solidFill>
                            <a:srgbClr val="0000FF"/>
                          </a:solidFill>
                          <a:latin typeface="Arial" pitchFamily="34" charset="0"/>
                          <a:ea typeface="+mn-ea"/>
                          <a:cs typeface="Arial" pitchFamily="34" charset="0"/>
                        </a:rPr>
                        <a:t>-&gt; SA#80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Update to fixed-point basic operators (FS_BASOP)</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26.973 </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80% </a:t>
                      </a:r>
                      <a:r>
                        <a:rPr lang="en-GB" sz="1000" b="0" kern="1200" noProof="0" dirty="0">
                          <a:solidFill>
                            <a:srgbClr val="0000FF"/>
                          </a:solidFill>
                          <a:latin typeface="Arial" pitchFamily="34" charset="0"/>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SP-180029 Draft TR 26.973 Update to fixed-point basic operators (Release 15) v. 2.0.0 (FS_BASOP) for approval</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1" i="0" u="none" strike="noStrike" cap="none" normalizeH="0" baseline="0" dirty="0">
                          <a:ln>
                            <a:noFill/>
                          </a:ln>
                          <a:solidFill>
                            <a:srgbClr val="00B050"/>
                          </a:solidFill>
                          <a:effectLst/>
                          <a:latin typeface="Arial" panose="020B0604020202020204" pitchFamily="34" charset="0"/>
                          <a:cs typeface="Arial" panose="020B0604020202020204" pitchFamily="34" charset="0"/>
                        </a:rPr>
                        <a:t>Completed !</a:t>
                      </a:r>
                      <a:endParaRPr kumimoji="0" lang="en-GB" altLang="en-US" sz="1000" b="1" i="0" u="none" strike="noStrike" cap="none" normalizeH="0" baseline="0" dirty="0">
                        <a:ln>
                          <a:noFill/>
                        </a:ln>
                        <a:solidFill>
                          <a:srgbClr val="00B050"/>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404532473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enhanced VoLTE performance (</a:t>
                      </a:r>
                      <a:r>
                        <a:rPr lang="en-US" altLang="en-US" sz="1000" dirty="0" err="1"/>
                        <a:t>FS_eVoLP</a:t>
                      </a:r>
                      <a:r>
                        <a:rPr lang="en-US"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26.959 </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50% </a:t>
                      </a:r>
                      <a:r>
                        <a:rPr lang="en-GB" sz="1000" b="0" kern="1200" noProof="0" dirty="0">
                          <a:solidFill>
                            <a:srgbClr val="0000FF"/>
                          </a:solidFill>
                          <a:latin typeface="Arial" pitchFamily="34" charset="0"/>
                          <a:ea typeface="+mn-ea"/>
                          <a:cs typeface="Arial" pitchFamily="34" charset="0"/>
                        </a:rPr>
                        <a:t>-&gt; 75 %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 </a:t>
                      </a:r>
                      <a:r>
                        <a:rPr lang="en-GB" sz="1000" b="0" kern="1200" dirty="0">
                          <a:solidFill>
                            <a:srgbClr val="0000FF"/>
                          </a:solidFill>
                          <a:latin typeface="Arial" pitchFamily="34" charset="0"/>
                          <a:ea typeface="+mn-ea"/>
                          <a:cs typeface="Arial" pitchFamily="34" charset="0"/>
                        </a:rPr>
                        <a:t>-&gt; SA#80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974158967"/>
                  </a:ext>
                </a:extLst>
              </a:tr>
            </a:tbl>
          </a:graphicData>
        </a:graphic>
      </p:graphicFrame>
    </p:spTree>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Rel-16 Work and 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200567046"/>
              </p:ext>
            </p:extLst>
          </p:nvPr>
        </p:nvGraphicFramePr>
        <p:xfrm>
          <a:off x="446088" y="1323975"/>
          <a:ext cx="7810500" cy="408622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panose="020B0604020202020204" pitchFamily="34" charset="0"/>
                          <a:cs typeface="Arial" panose="020B0604020202020204" pitchFamily="34" charset="0"/>
                        </a:rPr>
                        <a:t>Study Item</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pitchFamily="34" charset="0"/>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panose="020B0604020202020204" pitchFamily="34" charset="0"/>
                          <a:cs typeface="Arial" panose="020B0604020202020204" pitchFamily="34" charset="0"/>
                        </a:rPr>
                        <a:t>Completion-%</a:t>
                      </a:r>
                      <a:endParaRPr lang="en-GB" sz="1100" b="1" kern="1200" dirty="0">
                        <a:solidFill>
                          <a:schemeClr val="accent3">
                            <a:lumMod val="50000"/>
                          </a:schemeClr>
                        </a:solidFill>
                        <a:latin typeface="Arial" pitchFamily="34" charset="0"/>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panose="020B0604020202020204" pitchFamily="34" charset="0"/>
                          <a:cs typeface="Arial" panose="020B0604020202020204" pitchFamily="34" charset="0"/>
                        </a:rPr>
                        <a:t>Target completion</a:t>
                      </a:r>
                      <a:endParaRPr lang="en-GB" sz="1100" b="1" kern="1200" dirty="0">
                        <a:solidFill>
                          <a:schemeClr val="accent3">
                            <a:lumMod val="50000"/>
                          </a:schemeClr>
                        </a:solidFill>
                        <a:latin typeface="Arial" pitchFamily="34" charset="0"/>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panose="020B0604020202020204" pitchFamily="34" charset="0"/>
                          <a:cs typeface="Arial" panose="020B0604020202020204" pitchFamily="34" charset="0"/>
                        </a:rPr>
                        <a:t>Input documents to SA#78</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EVS Codec Extension for Immersive Voice and Audio Services (</a:t>
                      </a:r>
                      <a:r>
                        <a:rPr lang="en-US" altLang="en-US" sz="1000" dirty="0" err="1"/>
                        <a:t>IVAS_Codec</a:t>
                      </a:r>
                      <a:r>
                        <a:rPr lang="en-US" altLang="en-US" sz="1000" dirty="0"/>
                        <a:t>)</a:t>
                      </a:r>
                      <a:endParaRPr lang="en-GB" altLang="en-US" sz="1000" dirty="0"/>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panose="020B0604020202020204" pitchFamily="34" charset="0"/>
                          <a:ea typeface="+mn-ea"/>
                          <a:cs typeface="Arial" panose="020B0604020202020204" pitchFamily="34" charset="0"/>
                        </a:rPr>
                        <a:t>New set of 8 </a:t>
                      </a:r>
                      <a:r>
                        <a:rPr lang="fr-FR" sz="1000" b="0" kern="1200" baseline="0" noProof="0" dirty="0" err="1">
                          <a:solidFill>
                            <a:schemeClr val="dk1"/>
                          </a:solidFill>
                          <a:effectLst/>
                          <a:latin typeface="Arial" panose="020B0604020202020204" pitchFamily="34" charset="0"/>
                          <a:ea typeface="+mn-ea"/>
                          <a:cs typeface="Arial" panose="020B0604020202020204" pitchFamily="34" charset="0"/>
                        </a:rPr>
                        <a:t>TSs</a:t>
                      </a:r>
                      <a:r>
                        <a:rPr lang="fr-FR" sz="1000" b="0" kern="1200" baseline="0" noProof="0" dirty="0">
                          <a:solidFill>
                            <a:schemeClr val="dk1"/>
                          </a:solidFill>
                          <a:effectLst/>
                          <a:latin typeface="Arial" panose="020B0604020202020204" pitchFamily="34" charset="0"/>
                          <a:ea typeface="+mn-ea"/>
                          <a:cs typeface="Arial" panose="020B0604020202020204" pitchFamily="34" charset="0"/>
                        </a:rPr>
                        <a:t> and 1 TR on </a:t>
                      </a:r>
                      <a:r>
                        <a:rPr lang="en-US" sz="1000" b="0" kern="1200" baseline="0" noProof="0" dirty="0">
                          <a:solidFill>
                            <a:schemeClr val="dk1"/>
                          </a:solidFill>
                          <a:effectLst/>
                          <a:latin typeface="Arial" panose="020B0604020202020204" pitchFamily="34" charset="0"/>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5% </a:t>
                      </a:r>
                      <a:r>
                        <a:rPr lang="en-GB" sz="1000" b="0" kern="1200" noProof="0" dirty="0">
                          <a:solidFill>
                            <a:srgbClr val="0000FF"/>
                          </a:solidFill>
                          <a:latin typeface="Arial" pitchFamily="34" charset="0"/>
                          <a:ea typeface="+mn-ea"/>
                          <a:cs typeface="Arial" pitchFamily="34" charset="0"/>
                        </a:rPr>
                        <a:t>-&gt; 10 %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SA#86</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V2X Media Handling and Interaction (FS_mV2X)</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TR 26.985 </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30% </a:t>
                      </a:r>
                      <a:r>
                        <a:rPr lang="en-GB" sz="1000" b="0" kern="1200" noProof="0" dirty="0">
                          <a:solidFill>
                            <a:srgbClr val="0000FF"/>
                          </a:solidFill>
                          <a:latin typeface="Arial" pitchFamily="34" charset="0"/>
                          <a:ea typeface="+mn-ea"/>
                          <a:cs typeface="Arial" pitchFamily="34" charset="0"/>
                        </a:rPr>
                        <a:t>-&gt; 50 %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 </a:t>
                      </a:r>
                      <a:r>
                        <a:rPr lang="en-GB" sz="1000" b="0" kern="1200" dirty="0">
                          <a:solidFill>
                            <a:srgbClr val="0000FF"/>
                          </a:solidFill>
                          <a:latin typeface="Arial" pitchFamily="34" charset="0"/>
                          <a:ea typeface="+mn-ea"/>
                          <a:cs typeface="Arial" pitchFamily="34" charset="0"/>
                        </a:rPr>
                        <a:t>-&gt; SA#81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err="1"/>
                        <a:t>QoE</a:t>
                      </a:r>
                      <a:r>
                        <a:rPr lang="en-US" altLang="en-US" sz="1000" dirty="0"/>
                        <a:t> metrics for VR (</a:t>
                      </a:r>
                      <a:r>
                        <a:rPr lang="en-US" altLang="en-US" sz="1000" dirty="0" err="1"/>
                        <a:t>FS_QoE_VR</a:t>
                      </a:r>
                      <a:r>
                        <a:rPr lang="en-US" altLang="en-US" sz="1000" dirty="0"/>
                        <a:t>)</a:t>
                      </a:r>
                      <a:endParaRPr lang="en-GB" sz="1000" b="1" kern="1200" noProof="0" dirty="0">
                        <a:solidFill>
                          <a:schemeClr val="accent3">
                            <a:lumMod val="50000"/>
                          </a:schemeClr>
                        </a:solidFill>
                        <a:latin typeface="Arial" pitchFamily="34" charset="0"/>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TR 26.929</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10% </a:t>
                      </a:r>
                      <a:r>
                        <a:rPr lang="en-GB" sz="1000" b="0" kern="1200" noProof="0" dirty="0">
                          <a:solidFill>
                            <a:srgbClr val="0000FF"/>
                          </a:solidFill>
                          <a:latin typeface="Arial" pitchFamily="34" charset="0"/>
                          <a:ea typeface="+mn-ea"/>
                          <a:cs typeface="Arial" pitchFamily="34" charset="0"/>
                        </a:rPr>
                        <a:t>-&gt; 15 %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val="44754442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Media Handling Aspects of RAN Delay Budget Reporting in MTSI (FS_E2E_DELAY)</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TR 26.910</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00% </a:t>
                      </a:r>
                      <a:r>
                        <a:rPr lang="en-GB" sz="1000" b="0" kern="1200" noProof="0" dirty="0">
                          <a:solidFill>
                            <a:srgbClr val="0000FF"/>
                          </a:solidFill>
                          <a:latin typeface="Arial" pitchFamily="34" charset="0"/>
                          <a:ea typeface="+mn-ea"/>
                          <a:cs typeface="Arial" pitchFamily="34" charset="0"/>
                        </a:rPr>
                        <a:t>-&gt; 10 %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val="1567811184"/>
                  </a:ext>
                </a:extLst>
              </a:tr>
              <a:tr h="701481">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Study on Media Handling Aspects of Conversational Services in 5G Systems (FS_5G_MEDIA_MTSI)</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panose="020B0604020202020204" pitchFamily="34" charset="0"/>
                          <a:ea typeface="+mn-ea"/>
                          <a:cs typeface="Arial" panose="020B0604020202020204" pitchFamily="34" charset="0"/>
                        </a:rPr>
                        <a:t>TR 26.919</a:t>
                      </a:r>
                      <a:endParaRPr lang="en-GB" sz="1000" b="1" kern="1200" noProof="0" dirty="0">
                        <a:solidFill>
                          <a:schemeClr val="accent3">
                            <a:lumMod val="50000"/>
                          </a:schemeClr>
                        </a:solidFill>
                        <a:latin typeface="Arial" pitchFamily="34" charset="0"/>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35% </a:t>
                      </a:r>
                      <a:r>
                        <a:rPr lang="en-GB" sz="1000" b="0" kern="1200" noProof="0" dirty="0">
                          <a:solidFill>
                            <a:srgbClr val="0000FF"/>
                          </a:solidFill>
                          <a:latin typeface="Arial" pitchFamily="34" charset="0"/>
                          <a:ea typeface="+mn-ea"/>
                          <a:cs typeface="Arial" pitchFamily="34" charset="0"/>
                        </a:rPr>
                        <a:t>-&gt; 55 %</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 </a:t>
                      </a:r>
                      <a:r>
                        <a:rPr lang="en-GB" sz="1000" b="0" kern="1200" dirty="0">
                          <a:solidFill>
                            <a:srgbClr val="0000FF"/>
                          </a:solidFill>
                          <a:latin typeface="Arial" pitchFamily="34" charset="0"/>
                          <a:ea typeface="+mn-ea"/>
                          <a:cs typeface="Arial" pitchFamily="34" charset="0"/>
                        </a:rPr>
                        <a:t>-&gt; SA#81</a:t>
                      </a: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dirty="0"/>
                        <a:t>n/a</a:t>
                      </a:r>
                      <a:endParaRPr lang="en-GB" sz="1000" baseline="0" dirty="0">
                        <a:solidFill>
                          <a:schemeClr val="tx1"/>
                        </a:solidFill>
                        <a:latin typeface="Arial" panose="020B0604020202020204" pitchFamily="34" charset="0"/>
                        <a:cs typeface="Arial" panose="020B0604020202020204" pitchFamily="34" charset="0"/>
                      </a:endParaRPr>
                    </a:p>
                  </a:txBody>
                  <a:tcPr marL="45733" marR="45733" marT="45731" marB="45731" anchor="ctr" horzOverflow="overflow"/>
                </a:tc>
                <a:extLst>
                  <a:ext uri="{0D108BD9-81ED-4DB2-BD59-A6C34878D82A}">
                    <a16:rowId xmlns:a16="http://schemas.microsoft.com/office/drawing/2014/main" val="2756561261"/>
                  </a:ext>
                </a:extLst>
              </a:tr>
            </a:tbl>
          </a:graphicData>
        </a:graphic>
      </p:graphicFrame>
    </p:spTree>
    <p:extLst>
      <p:ext uri="{BB962C8B-B14F-4D97-AF65-F5344CB8AC3E}">
        <p14:creationId xmlns:p14="http://schemas.microsoft.com/office/powerpoint/2010/main" val="102904004"/>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WIDs - 1</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2000" dirty="0"/>
          </a:p>
          <a:p>
            <a:pPr>
              <a:spcBef>
                <a:spcPts val="600"/>
              </a:spcBef>
              <a:defRPr/>
            </a:pPr>
            <a:r>
              <a:rPr lang="fr-FR" dirty="0"/>
              <a:t> SP-180031</a:t>
            </a:r>
            <a:r>
              <a:rPr lang="en-US" sz="2000" dirty="0"/>
              <a:t> </a:t>
            </a:r>
            <a:r>
              <a:rPr lang="en-GB" dirty="0"/>
              <a:t>New WID on New WID on Usage of CAPIF for </a:t>
            </a:r>
            <a:r>
              <a:rPr lang="en-GB" dirty="0" err="1"/>
              <a:t>xMB</a:t>
            </a:r>
            <a:r>
              <a:rPr lang="en-GB" dirty="0"/>
              <a:t> API (CAPIF4xMB)</a:t>
            </a:r>
          </a:p>
          <a:p>
            <a:pPr lvl="1">
              <a:spcBef>
                <a:spcPts val="600"/>
              </a:spcBef>
              <a:defRPr/>
            </a:pPr>
            <a:r>
              <a:rPr lang="en-US" altLang="en-US" sz="1800" dirty="0"/>
              <a:t>Modify </a:t>
            </a:r>
            <a:r>
              <a:rPr lang="en-US" altLang="en-US" sz="1800" dirty="0" err="1"/>
              <a:t>xMB</a:t>
            </a:r>
            <a:r>
              <a:rPr lang="en-US" altLang="en-US" sz="1800" dirty="0"/>
              <a:t> stage 2 to align it with the CAPIF TS 23.222.</a:t>
            </a:r>
          </a:p>
          <a:p>
            <a:pPr lvl="1">
              <a:spcBef>
                <a:spcPts val="600"/>
              </a:spcBef>
              <a:defRPr/>
            </a:pPr>
            <a:r>
              <a:rPr lang="en-US" altLang="en-US" sz="1800" dirty="0"/>
              <a:t>Separate </a:t>
            </a:r>
            <a:r>
              <a:rPr lang="en-US" altLang="en-US" sz="1800" dirty="0" err="1"/>
              <a:t>xMB</a:t>
            </a:r>
            <a:r>
              <a:rPr lang="en-US" altLang="en-US" sz="1800" dirty="0"/>
              <a:t> stage 2 definition into a new specification.</a:t>
            </a:r>
          </a:p>
          <a:p>
            <a:pPr lvl="1">
              <a:spcBef>
                <a:spcPts val="600"/>
              </a:spcBef>
              <a:defRPr/>
            </a:pPr>
            <a:endParaRPr lang="en-US" altLang="en-US" sz="1600" dirty="0"/>
          </a:p>
          <a:p>
            <a:pPr lvl="1">
              <a:spcBef>
                <a:spcPts val="600"/>
              </a:spcBef>
              <a:defRPr/>
            </a:pPr>
            <a:endParaRPr lang="en-US" altLang="en-US" dirty="0"/>
          </a:p>
          <a:p>
            <a:pPr>
              <a:spcBef>
                <a:spcPts val="600"/>
              </a:spcBef>
              <a:defRPr/>
            </a:pPr>
            <a:endParaRPr lang="en-US" altLang="en-US" sz="1200" dirty="0"/>
          </a:p>
          <a:p>
            <a:pPr marL="0" indent="0">
              <a:spcBef>
                <a:spcPts val="600"/>
              </a:spcBef>
              <a:buFontTx/>
              <a:buNone/>
              <a:defRPr/>
            </a:pPr>
            <a:endParaRPr lang="en-GB" altLang="en-US" sz="2000" dirty="0"/>
          </a:p>
        </p:txBody>
      </p:sp>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WIDs - 2</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2000" dirty="0"/>
          </a:p>
          <a:p>
            <a:pPr>
              <a:spcBef>
                <a:spcPts val="600"/>
              </a:spcBef>
              <a:defRPr/>
            </a:pPr>
            <a:r>
              <a:rPr lang="en-US" altLang="en-US" dirty="0"/>
              <a:t> </a:t>
            </a:r>
            <a:r>
              <a:rPr lang="fr-FR" dirty="0"/>
              <a:t>SP-180032 </a:t>
            </a:r>
            <a:r>
              <a:rPr lang="en-US" altLang="en-US" dirty="0"/>
              <a:t>New WID on FEC and ROHC Activation for GCSE over MBMS (FRASE) </a:t>
            </a:r>
          </a:p>
          <a:p>
            <a:pPr lvl="1">
              <a:spcBef>
                <a:spcPts val="600"/>
              </a:spcBef>
              <a:defRPr/>
            </a:pPr>
            <a:r>
              <a:rPr lang="en-US" altLang="en-US" sz="1800" dirty="0"/>
              <a:t>Update the delivery methods as required to enable the GCS AS to activate ROHC and FEC between the BM-SC and the UE.</a:t>
            </a:r>
          </a:p>
          <a:p>
            <a:pPr lvl="1">
              <a:spcBef>
                <a:spcPts val="600"/>
              </a:spcBef>
              <a:defRPr/>
            </a:pPr>
            <a:r>
              <a:rPr lang="en-US" altLang="en-US" sz="1800" dirty="0"/>
              <a:t>Determine and implement necessary updates to the </a:t>
            </a:r>
            <a:r>
              <a:rPr lang="en-US" altLang="en-US" sz="1800" dirty="0" err="1"/>
              <a:t>xMB</a:t>
            </a:r>
            <a:r>
              <a:rPr lang="en-US" altLang="en-US" sz="1800" dirty="0"/>
              <a:t> interface to enable appropriate exposure of support ROHC and FEC activation to 3rd party </a:t>
            </a:r>
            <a:r>
              <a:rPr lang="en-US" altLang="en-US" sz="1800"/>
              <a:t>content providers.</a:t>
            </a:r>
            <a:endParaRPr lang="en-US" altLang="en-US" sz="1800" dirty="0"/>
          </a:p>
          <a:p>
            <a:pPr lvl="1">
              <a:spcBef>
                <a:spcPts val="600"/>
              </a:spcBef>
              <a:defRPr/>
            </a:pPr>
            <a:endParaRPr lang="en-US" altLang="en-US" dirty="0"/>
          </a:p>
          <a:p>
            <a:pPr>
              <a:spcBef>
                <a:spcPts val="600"/>
              </a:spcBef>
              <a:defRPr/>
            </a:pPr>
            <a:endParaRPr lang="en-US" altLang="en-US" sz="1200" dirty="0"/>
          </a:p>
          <a:p>
            <a:pPr marL="0" indent="0">
              <a:spcBef>
                <a:spcPts val="600"/>
              </a:spcBef>
              <a:buFontTx/>
              <a:buNone/>
              <a:defRPr/>
            </a:pPr>
            <a:endParaRPr lang="en-GB" altLang="en-US" sz="2000" dirty="0"/>
          </a:p>
        </p:txBody>
      </p:sp>
    </p:spTree>
    <p:extLst>
      <p:ext uri="{BB962C8B-B14F-4D97-AF65-F5344CB8AC3E}">
        <p14:creationId xmlns:p14="http://schemas.microsoft.com/office/powerpoint/2010/main" val="3941860133"/>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WIDs - 3</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2000" dirty="0"/>
          </a:p>
          <a:p>
            <a:pPr>
              <a:spcBef>
                <a:spcPts val="600"/>
              </a:spcBef>
              <a:defRPr/>
            </a:pPr>
            <a:r>
              <a:rPr lang="fr-FR" dirty="0"/>
              <a:t> SP-180033 </a:t>
            </a:r>
            <a:r>
              <a:rPr lang="en-GB" dirty="0"/>
              <a:t>New WID on Media Handling Aspects of 5G Conversational Services (5G_MTSI_Codecs) </a:t>
            </a:r>
          </a:p>
          <a:p>
            <a:pPr lvl="1">
              <a:spcBef>
                <a:spcPts val="600"/>
              </a:spcBef>
              <a:defRPr/>
            </a:pPr>
            <a:r>
              <a:rPr lang="en-US" altLang="en-US" sz="1600" dirty="0"/>
              <a:t>The objective of this Work Item is to specify the media handling aspects of 5G conversational services. More specifically, this work item aims to conduct normative work in TS 26.114 and TS 26.223 addressing the codec requirements for a 5G MTSI and IMS Telepresence UE, including the following aspects, as aligned with the agreed conclusions in TR 26.919.</a:t>
            </a:r>
          </a:p>
          <a:p>
            <a:pPr>
              <a:spcBef>
                <a:spcPts val="600"/>
              </a:spcBef>
              <a:defRPr/>
            </a:pPr>
            <a:endParaRPr lang="en-US" altLang="en-US" sz="1200" dirty="0"/>
          </a:p>
          <a:p>
            <a:pPr marL="0" indent="0">
              <a:spcBef>
                <a:spcPts val="600"/>
              </a:spcBef>
              <a:buFontTx/>
              <a:buNone/>
              <a:defRPr/>
            </a:pPr>
            <a:endParaRPr lang="en-GB" altLang="en-US" sz="2000" dirty="0"/>
          </a:p>
        </p:txBody>
      </p:sp>
    </p:spTree>
    <p:extLst>
      <p:ext uri="{BB962C8B-B14F-4D97-AF65-F5344CB8AC3E}">
        <p14:creationId xmlns:p14="http://schemas.microsoft.com/office/powerpoint/2010/main" val="3756652916"/>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431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503238" y="1222375"/>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No dependency removed</a:t>
            </a:r>
            <a:endParaRPr lang="nb-NO" altLang="en-US" sz="1200" dirty="0">
              <a:cs typeface="Arial" panose="020B0604020202020204" pitchFamily="34" charset="0"/>
            </a:endParaRP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FontTx/>
              <a:buNone/>
              <a:defRPr/>
            </a:pPr>
            <a:endParaRPr lang="en-GB" altLang="en-US" sz="1800" dirty="0"/>
          </a:p>
        </p:txBody>
      </p:sp>
      <p:graphicFrame>
        <p:nvGraphicFramePr>
          <p:cNvPr id="8" name="Table 7">
            <a:extLst>
              <a:ext uri="{FF2B5EF4-FFF2-40B4-BE49-F238E27FC236}">
                <a16:creationId xmlns:a16="http://schemas.microsoft.com/office/drawing/2014/main" id="{54EE60BD-AC85-4001-BB75-743601C501F0}"/>
              </a:ext>
            </a:extLst>
          </p:cNvPr>
          <p:cNvGraphicFramePr>
            <a:graphicFrameLocks noGrp="1"/>
          </p:cNvGraphicFramePr>
          <p:nvPr/>
        </p:nvGraphicFramePr>
        <p:xfrm>
          <a:off x="590550" y="2928938"/>
          <a:ext cx="8281987" cy="2905127"/>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943">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79286">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draft-ietf-payload-flexible-fec-scheme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0333R1</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Muhammed Coban (mcoban@qti.qualcomm.com), </a:t>
                      </a:r>
                      <a:r>
                        <a:rPr kumimoji="0" lang="fi-FI"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Qualcomm Incorporated</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VTRI_EXT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2"/>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draft-ietf-clue-framework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draft-ietf-clue-datachannel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draft-ietf-clue-signalling</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draft-ietf-clue-data-model-schema</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28811" marB="288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draft-ietf-clue-protocol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draft-ietf-clue-rtp-mapping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8"/>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draft-ietf-mmusic-sctp-sdp</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9"/>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draft-ietf-mmusic-data-channel-sdpneg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0"/>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draft-ietf-tsvwg-sctp-dtls-encaps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11"/>
                  </a:ext>
                </a:extLst>
              </a:tr>
              <a:tr h="175630">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draft-ietf-mmusic-sdp-simulcast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fi-FI"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2"/>
                  </a:ext>
                </a:extLst>
              </a:tr>
              <a:tr h="207312">
                <a:tc vMerge="1">
                  <a:txBody>
                    <a:bodyPr/>
                    <a:lstStyle/>
                    <a:p>
                      <a:endParaRPr lang="en-GB"/>
                    </a:p>
                  </a:txBody>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5999" marR="35999" marT="35974" marB="3597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endParaRPr lang="en-GB"/>
                    </a:p>
                  </a:txBody>
                  <a:tcPr/>
                </a:tc>
                <a:extLst>
                  <a:ext uri="{0D108BD9-81ED-4DB2-BD59-A6C34878D82A}">
                    <a16:rowId xmlns:a16="http://schemas.microsoft.com/office/drawing/2014/main" val="10013"/>
                  </a:ext>
                </a:extLst>
              </a:tr>
              <a:tr h="27928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sz="800" dirty="0">
                          <a:solidFill>
                            <a:schemeClr val="tx1"/>
                          </a:solidFill>
                          <a:latin typeface="Arial" panose="020B0604020202020204" pitchFamily="34" charset="0"/>
                          <a:cs typeface="Arial" panose="020B0604020202020204" pitchFamily="34" charset="0"/>
                        </a:rPr>
                        <a:t>draft-ietf-mmusic-rid</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4"/>
                  </a:ext>
                </a:extLst>
              </a:tr>
            </a:tbl>
          </a:graphicData>
        </a:graphic>
      </p:graphicFrame>
    </p:spTree>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a:xfrm>
            <a:off x="488950" y="165100"/>
            <a:ext cx="6827838" cy="1143000"/>
          </a:xfrm>
        </p:spPr>
        <p:txBody>
          <a:bodyPr/>
          <a:lstStyle/>
          <a:p>
            <a:r>
              <a:rPr lang="en-US" altLang="en-US" dirty="0"/>
              <a:t>Summary of action items</a:t>
            </a:r>
          </a:p>
        </p:txBody>
      </p:sp>
      <p:sp>
        <p:nvSpPr>
          <p:cNvPr id="47107" name="Content Placeholder 2">
            <a:extLst>
              <a:ext uri="{FF2B5EF4-FFF2-40B4-BE49-F238E27FC236}">
                <a16:creationId xmlns:a16="http://schemas.microsoft.com/office/drawing/2014/main" id="{7E7CA9F5-4AA8-4674-B5DF-BA6D7261CAFC}"/>
              </a:ext>
            </a:extLst>
          </p:cNvPr>
          <p:cNvSpPr>
            <a:spLocks noGrp="1"/>
          </p:cNvSpPr>
          <p:nvPr>
            <p:ph idx="1"/>
          </p:nvPr>
        </p:nvSpPr>
        <p:spPr>
          <a:xfrm>
            <a:off x="485775" y="1379538"/>
            <a:ext cx="8388350" cy="4830762"/>
          </a:xfrm>
        </p:spPr>
        <p:txBody>
          <a:bodyPr/>
          <a:lstStyle/>
          <a:p>
            <a:pPr eaLnBrk="1" hangingPunct="1">
              <a:lnSpc>
                <a:spcPct val="90000"/>
              </a:lnSpc>
              <a:spcBef>
                <a:spcPts val="2400"/>
              </a:spcBef>
            </a:pPr>
            <a:r>
              <a:rPr lang="en-GB" altLang="en-US" dirty="0"/>
              <a:t>Action Points from SA#78 to SA4:</a:t>
            </a:r>
          </a:p>
          <a:p>
            <a:pPr lvl="1">
              <a:lnSpc>
                <a:spcPct val="90000"/>
              </a:lnSpc>
              <a:spcBef>
                <a:spcPts val="900"/>
              </a:spcBef>
            </a:pPr>
            <a:r>
              <a:rPr lang="fi-FI" altLang="fr-FR" sz="1800" dirty="0">
                <a:cs typeface="Arial" panose="020B0604020202020204" pitchFamily="34" charset="0"/>
              </a:rPr>
              <a:t>None</a:t>
            </a:r>
            <a:endParaRPr lang="en-US" altLang="fr-FR" sz="1800" dirty="0">
              <a:cs typeface="Arial" panose="020B0604020202020204" pitchFamily="34" charset="0"/>
            </a:endParaRPr>
          </a:p>
          <a:p>
            <a:pPr eaLnBrk="1" hangingPunct="1">
              <a:lnSpc>
                <a:spcPct val="90000"/>
              </a:lnSpc>
              <a:spcBef>
                <a:spcPts val="3000"/>
              </a:spcBef>
            </a:pPr>
            <a:r>
              <a:rPr lang="en-GB" altLang="en-US" dirty="0"/>
              <a:t>Action items from SA4 to SA#79:</a:t>
            </a:r>
          </a:p>
          <a:p>
            <a:pPr lvl="1">
              <a:lnSpc>
                <a:spcPct val="90000"/>
              </a:lnSpc>
              <a:spcBef>
                <a:spcPts val="300"/>
              </a:spcBef>
            </a:pPr>
            <a:r>
              <a:rPr lang="en-US" altLang="en-US" sz="1800" dirty="0"/>
              <a:t>Approve 10 CRs</a:t>
            </a:r>
          </a:p>
          <a:p>
            <a:pPr lvl="1">
              <a:lnSpc>
                <a:spcPct val="90000"/>
              </a:lnSpc>
              <a:spcBef>
                <a:spcPts val="300"/>
              </a:spcBef>
            </a:pPr>
            <a:r>
              <a:rPr lang="en-US" altLang="en-US" sz="1800" dirty="0"/>
              <a:t>Approve 2 TRs</a:t>
            </a:r>
          </a:p>
          <a:p>
            <a:pPr lvl="1">
              <a:lnSpc>
                <a:spcPct val="90000"/>
              </a:lnSpc>
              <a:spcBef>
                <a:spcPts val="300"/>
              </a:spcBef>
            </a:pPr>
            <a:r>
              <a:rPr lang="en-US" altLang="en-US" sz="1800" dirty="0"/>
              <a:t>Approve 3 new WIDs</a:t>
            </a:r>
          </a:p>
          <a:p>
            <a:pPr lvl="1">
              <a:lnSpc>
                <a:spcPct val="90000"/>
              </a:lnSpc>
              <a:spcBef>
                <a:spcPts val="300"/>
              </a:spcBef>
            </a:pPr>
            <a:endParaRPr lang="en-US" altLang="en-US" sz="1800" dirty="0"/>
          </a:p>
          <a:p>
            <a:pPr lvl="1">
              <a:lnSpc>
                <a:spcPct val="90000"/>
              </a:lnSpc>
              <a:spcBef>
                <a:spcPts val="300"/>
              </a:spcBef>
            </a:pPr>
            <a:endParaRPr lang="en-US" altLang="en-US" sz="1800"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SA#78 - 2</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lnSpc>
                <a:spcPct val="85000"/>
              </a:lnSpc>
              <a:spcBef>
                <a:spcPts val="3000"/>
              </a:spcBef>
            </a:pPr>
            <a:r>
              <a:rPr lang="en-GB" altLang="en-US" sz="2400" dirty="0"/>
              <a:t>SWG conference calls </a:t>
            </a:r>
            <a:r>
              <a:rPr lang="en-GB" altLang="en-US" sz="2000" dirty="0"/>
              <a:t>(2 hours each)</a:t>
            </a:r>
          </a:p>
          <a:p>
            <a:pPr lvl="1">
              <a:lnSpc>
                <a:spcPct val="90000"/>
              </a:lnSpc>
              <a:spcBef>
                <a:spcPts val="200"/>
              </a:spcBef>
            </a:pPr>
            <a:r>
              <a:rPr lang="en-GB" altLang="fr-FR" sz="1800" dirty="0"/>
              <a:t>MBS SWG on FS_5GMedia_Distribution March 1</a:t>
            </a:r>
            <a:r>
              <a:rPr lang="en-GB" altLang="fr-FR" sz="1800" baseline="30000" dirty="0"/>
              <a:t>st</a:t>
            </a:r>
            <a:endParaRPr lang="en-GB" altLang="fr-FR" sz="1800" dirty="0"/>
          </a:p>
          <a:p>
            <a:pPr lvl="1">
              <a:lnSpc>
                <a:spcPct val="90000"/>
              </a:lnSpc>
              <a:spcBef>
                <a:spcPts val="200"/>
              </a:spcBef>
            </a:pPr>
            <a:r>
              <a:rPr lang="en-GB" altLang="fr-FR" sz="1800" dirty="0"/>
              <a:t>SQ SWG on </a:t>
            </a:r>
            <a:r>
              <a:rPr lang="en-GB" altLang="fr-FR" sz="1800" dirty="0" err="1"/>
              <a:t>LiQuImAS</a:t>
            </a:r>
            <a:r>
              <a:rPr lang="en-GB" altLang="fr-FR" sz="1800" dirty="0"/>
              <a:t> March 5</a:t>
            </a:r>
            <a:r>
              <a:rPr lang="en-GB" altLang="fr-FR" sz="1800" baseline="30000" dirty="0"/>
              <a:t>th</a:t>
            </a:r>
            <a:endParaRPr lang="en-GB" altLang="fr-FR" sz="1800" dirty="0"/>
          </a:p>
          <a:p>
            <a:pPr lvl="1">
              <a:lnSpc>
                <a:spcPct val="90000"/>
              </a:lnSpc>
              <a:spcBef>
                <a:spcPts val="200"/>
              </a:spcBef>
            </a:pPr>
            <a:r>
              <a:rPr lang="en-GB" altLang="fr-FR" sz="1800" dirty="0"/>
              <a:t>MBS SWG on </a:t>
            </a:r>
            <a:r>
              <a:rPr lang="en-GB" altLang="fr-FR" sz="1800" dirty="0" err="1"/>
              <a:t>SerInter</a:t>
            </a:r>
            <a:r>
              <a:rPr lang="en-GB" altLang="fr-FR" sz="1800" dirty="0"/>
              <a:t> March 8</a:t>
            </a:r>
            <a:r>
              <a:rPr lang="en-GB" altLang="fr-FR" sz="1800" baseline="30000" dirty="0"/>
              <a:t>th</a:t>
            </a:r>
            <a:r>
              <a:rPr lang="en-GB" altLang="fr-FR" sz="1800" dirty="0"/>
              <a:t> </a:t>
            </a:r>
          </a:p>
          <a:p>
            <a:pPr lvl="1">
              <a:lnSpc>
                <a:spcPct val="90000"/>
              </a:lnSpc>
              <a:spcBef>
                <a:spcPts val="200"/>
              </a:spcBef>
            </a:pPr>
            <a:r>
              <a:rPr lang="en-GB" altLang="fr-FR" sz="1800" dirty="0"/>
              <a:t>EVS SWG on FS_EVS_FCNBE March 9</a:t>
            </a:r>
            <a:r>
              <a:rPr lang="en-GB" altLang="fr-FR" sz="1800" baseline="30000" dirty="0"/>
              <a:t>th</a:t>
            </a:r>
            <a:r>
              <a:rPr lang="en-GB" altLang="fr-FR" sz="1800" dirty="0"/>
              <a:t> </a:t>
            </a:r>
          </a:p>
          <a:p>
            <a:pPr lvl="1">
              <a:lnSpc>
                <a:spcPct val="90000"/>
              </a:lnSpc>
              <a:spcBef>
                <a:spcPts val="200"/>
              </a:spcBef>
            </a:pPr>
            <a:r>
              <a:rPr lang="en-GB" altLang="fr-FR" sz="1800" dirty="0"/>
              <a:t>MTSI SWG on FLUS March 13</a:t>
            </a:r>
            <a:r>
              <a:rPr lang="en-GB" altLang="fr-FR" sz="1800" baseline="30000" dirty="0"/>
              <a:t>th</a:t>
            </a:r>
            <a:r>
              <a:rPr lang="en-GB" altLang="fr-FR" sz="1800" dirty="0"/>
              <a:t> </a:t>
            </a:r>
          </a:p>
          <a:p>
            <a:pPr lvl="1">
              <a:lnSpc>
                <a:spcPct val="90000"/>
              </a:lnSpc>
              <a:spcBef>
                <a:spcPts val="200"/>
              </a:spcBef>
            </a:pPr>
            <a:r>
              <a:rPr lang="en-GB" altLang="fr-FR" sz="1800" dirty="0"/>
              <a:t>Video SWG on </a:t>
            </a:r>
            <a:r>
              <a:rPr lang="en-GB" altLang="fr-FR" sz="1800" dirty="0" err="1"/>
              <a:t>VRStream</a:t>
            </a:r>
            <a:r>
              <a:rPr lang="en-GB" altLang="fr-FR" sz="1800" dirty="0"/>
              <a:t> audio	March 12</a:t>
            </a:r>
            <a:r>
              <a:rPr lang="en-GB" altLang="fr-FR" sz="1800" baseline="30000" dirty="0"/>
              <a:t>th</a:t>
            </a:r>
            <a:r>
              <a:rPr lang="en-GB" altLang="fr-FR" sz="1800" dirty="0"/>
              <a:t> </a:t>
            </a:r>
          </a:p>
          <a:p>
            <a:pPr lvl="1">
              <a:lnSpc>
                <a:spcPct val="90000"/>
              </a:lnSpc>
              <a:spcBef>
                <a:spcPts val="200"/>
              </a:spcBef>
            </a:pPr>
            <a:r>
              <a:rPr lang="en-GB" altLang="fr-FR" sz="1800" dirty="0"/>
              <a:t>MTSI SWG on </a:t>
            </a:r>
            <a:r>
              <a:rPr lang="en-GB" altLang="fr-FR" sz="1800" dirty="0" err="1"/>
              <a:t>FS_eVoLP</a:t>
            </a:r>
            <a:r>
              <a:rPr lang="en-GB" altLang="fr-FR" sz="1800" dirty="0"/>
              <a:t> March 16</a:t>
            </a:r>
            <a:r>
              <a:rPr lang="en-GB" altLang="fr-FR" sz="1800" baseline="30000" dirty="0"/>
              <a:t>th</a:t>
            </a:r>
            <a:r>
              <a:rPr lang="en-GB" altLang="fr-FR" sz="1800" dirty="0"/>
              <a:t> </a:t>
            </a:r>
          </a:p>
          <a:p>
            <a:pPr lvl="1">
              <a:lnSpc>
                <a:spcPct val="90000"/>
              </a:lnSpc>
              <a:spcBef>
                <a:spcPts val="200"/>
              </a:spcBef>
            </a:pPr>
            <a:r>
              <a:rPr lang="en-GB" altLang="fr-FR" sz="1800" dirty="0"/>
              <a:t>MBS SWG on </a:t>
            </a:r>
            <a:r>
              <a:rPr lang="en-GB" altLang="fr-FR" sz="1800" dirty="0" err="1"/>
              <a:t>FS_MBMS_IoT</a:t>
            </a:r>
            <a:r>
              <a:rPr lang="en-GB" altLang="fr-FR" sz="1800" dirty="0"/>
              <a:t> March 16</a:t>
            </a:r>
            <a:r>
              <a:rPr lang="en-GB" altLang="fr-FR" sz="1800" baseline="30000" dirty="0"/>
              <a:t>th</a:t>
            </a:r>
            <a:r>
              <a:rPr lang="en-GB" altLang="fr-FR" sz="1800" dirty="0"/>
              <a:t> </a:t>
            </a:r>
          </a:p>
          <a:p>
            <a:pPr lvl="1">
              <a:lnSpc>
                <a:spcPct val="90000"/>
              </a:lnSpc>
              <a:spcBef>
                <a:spcPts val="200"/>
              </a:spcBef>
            </a:pPr>
            <a:r>
              <a:rPr lang="en-GB" altLang="fr-FR" sz="1800" dirty="0"/>
              <a:t>MTSI SWG on FS_E2E_DELAY March 19</a:t>
            </a:r>
            <a:r>
              <a:rPr lang="en-GB" altLang="fr-FR" sz="1800" baseline="30000" dirty="0"/>
              <a:t>th</a:t>
            </a:r>
            <a:r>
              <a:rPr lang="en-GB" altLang="fr-FR" sz="1800" dirty="0"/>
              <a:t> </a:t>
            </a:r>
          </a:p>
          <a:p>
            <a:pPr lvl="1">
              <a:lnSpc>
                <a:spcPct val="90000"/>
              </a:lnSpc>
              <a:spcBef>
                <a:spcPts val="200"/>
              </a:spcBef>
            </a:pPr>
            <a:r>
              <a:rPr lang="en-GB" altLang="fr-FR" sz="1800" dirty="0"/>
              <a:t>MTSI on FLUS March 20</a:t>
            </a:r>
            <a:r>
              <a:rPr lang="en-GB" altLang="fr-FR" sz="1800" baseline="30000" dirty="0"/>
              <a:t>th</a:t>
            </a:r>
            <a:r>
              <a:rPr lang="en-GB" altLang="fr-FR" sz="1800" dirty="0"/>
              <a:t> </a:t>
            </a:r>
          </a:p>
        </p:txBody>
      </p:sp>
    </p:spTree>
    <p:extLst>
      <p:ext uri="{BB962C8B-B14F-4D97-AF65-F5344CB8AC3E}">
        <p14:creationId xmlns:p14="http://schemas.microsoft.com/office/powerpoint/2010/main" val="3698428844"/>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20F10244-1502-4B49-9971-204A97D2FD8D}"/>
              </a:ext>
            </a:extLst>
          </p:cNvPr>
          <p:cNvSpPr>
            <a:spLocks noGrp="1"/>
          </p:cNvSpPr>
          <p:nvPr>
            <p:ph type="title"/>
          </p:nvPr>
        </p:nvSpPr>
        <p:spPr>
          <a:xfrm>
            <a:off x="488950" y="258763"/>
            <a:ext cx="6827838" cy="822325"/>
          </a:xfrm>
          <a:extLst/>
        </p:spPr>
        <p:txBody>
          <a:bodyPr/>
          <a:lstStyle/>
          <a:p>
            <a:pPr>
              <a:defRPr/>
            </a:pPr>
            <a:r>
              <a:rPr lang="en-US" altLang="en-US" dirty="0"/>
              <a:t>List of documents to SA#78</a:t>
            </a:r>
            <a:r>
              <a:rPr lang="en-US" altLang="en-US" dirty="0">
                <a:highlight>
                  <a:srgbClr val="FFFF00"/>
                </a:highlight>
              </a:rPr>
              <a:t> </a:t>
            </a:r>
          </a:p>
        </p:txBody>
      </p:sp>
      <p:graphicFrame>
        <p:nvGraphicFramePr>
          <p:cNvPr id="27" name="Table 26">
            <a:extLst>
              <a:ext uri="{FF2B5EF4-FFF2-40B4-BE49-F238E27FC236}">
                <a16:creationId xmlns:a16="http://schemas.microsoft.com/office/drawing/2014/main" id="{469BCC4C-6CD8-4CDD-B975-B82DF0494913}"/>
              </a:ext>
            </a:extLst>
          </p:cNvPr>
          <p:cNvGraphicFramePr>
            <a:graphicFrameLocks noGrp="1"/>
          </p:cNvGraphicFramePr>
          <p:nvPr>
            <p:extLst>
              <p:ext uri="{D42A27DB-BD31-4B8C-83A1-F6EECF244321}">
                <p14:modId xmlns:p14="http://schemas.microsoft.com/office/powerpoint/2010/main" val="1299667415"/>
              </p:ext>
            </p:extLst>
          </p:nvPr>
        </p:nvGraphicFramePr>
        <p:xfrm>
          <a:off x="371475" y="1250950"/>
          <a:ext cx="8594725" cy="4556125"/>
        </p:xfrm>
        <a:graphic>
          <a:graphicData uri="http://schemas.openxmlformats.org/drawingml/2006/table">
            <a:tbl>
              <a:tblPr/>
              <a:tblGrid>
                <a:gridCol w="771525">
                  <a:extLst>
                    <a:ext uri="{9D8B030D-6E8A-4147-A177-3AD203B41FA5}">
                      <a16:colId xmlns:a16="http://schemas.microsoft.com/office/drawing/2014/main" val="3854067395"/>
                    </a:ext>
                  </a:extLst>
                </a:gridCol>
                <a:gridCol w="4521200">
                  <a:extLst>
                    <a:ext uri="{9D8B030D-6E8A-4147-A177-3AD203B41FA5}">
                      <a16:colId xmlns:a16="http://schemas.microsoft.com/office/drawing/2014/main" val="1227836291"/>
                    </a:ext>
                  </a:extLst>
                </a:gridCol>
                <a:gridCol w="787400">
                  <a:extLst>
                    <a:ext uri="{9D8B030D-6E8A-4147-A177-3AD203B41FA5}">
                      <a16:colId xmlns:a16="http://schemas.microsoft.com/office/drawing/2014/main" val="2614713392"/>
                    </a:ext>
                  </a:extLst>
                </a:gridCol>
                <a:gridCol w="596900">
                  <a:extLst>
                    <a:ext uri="{9D8B030D-6E8A-4147-A177-3AD203B41FA5}">
                      <a16:colId xmlns:a16="http://schemas.microsoft.com/office/drawing/2014/main" val="656100597"/>
                    </a:ext>
                  </a:extLst>
                </a:gridCol>
                <a:gridCol w="939800">
                  <a:extLst>
                    <a:ext uri="{9D8B030D-6E8A-4147-A177-3AD203B41FA5}">
                      <a16:colId xmlns:a16="http://schemas.microsoft.com/office/drawing/2014/main" val="1663996053"/>
                    </a:ext>
                  </a:extLst>
                </a:gridCol>
                <a:gridCol w="977900">
                  <a:extLst>
                    <a:ext uri="{9D8B030D-6E8A-4147-A177-3AD203B41FA5}">
                      <a16:colId xmlns:a16="http://schemas.microsoft.com/office/drawing/2014/main" val="1656714185"/>
                    </a:ext>
                  </a:extLst>
                </a:gridCol>
              </a:tblGrid>
              <a:tr h="288925">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altLang="fr-FR" sz="800" b="1" i="0" u="none" strike="noStrike" cap="none" normalizeH="0" baseline="0" dirty="0" err="1">
                          <a:ln>
                            <a:noFill/>
                          </a:ln>
                          <a:solidFill>
                            <a:schemeClr val="bg1"/>
                          </a:solidFill>
                          <a:effectLst/>
                          <a:latin typeface="Arial" panose="020B0604020202020204" pitchFamily="34" charset="0"/>
                          <a:cs typeface="Arial" panose="020B0604020202020204" pitchFamily="34" charset="0"/>
                        </a:rPr>
                        <a:t>Tdoc</a:t>
                      </a:r>
                      <a:endPar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chemeClr val="bg1"/>
                          </a:solidFill>
                          <a:effectLst/>
                          <a:latin typeface="Arial" panose="020B0604020202020204" pitchFamily="34" charset="0"/>
                          <a:cs typeface="Arial" panose="020B0604020202020204" pitchFamily="34" charset="0"/>
                        </a:rPr>
                        <a:t>Title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rgbClr val="FFFFFF"/>
                          </a:solidFill>
                          <a:effectLst/>
                          <a:latin typeface="Arial" panose="020B0604020202020204" pitchFamily="34" charset="0"/>
                          <a:cs typeface="Arial" panose="020B0604020202020204" pitchFamily="34" charset="0"/>
                        </a:rPr>
                        <a:t>Source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Type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For</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Agenda Item</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4223300937"/>
                  </a:ext>
                </a:extLst>
              </a:tr>
              <a:tr h="304800">
                <a:tc>
                  <a:txBody>
                    <a:bodyPr/>
                    <a:lstStyle/>
                    <a:p>
                      <a:pPr algn="l" fontAlgn="t"/>
                      <a:r>
                        <a:rPr lang="fr-FR" sz="800" b="0" i="0" u="none" strike="noStrike" dirty="0">
                          <a:solidFill>
                            <a:srgbClr val="000000"/>
                          </a:solidFill>
                          <a:effectLst/>
                          <a:latin typeface="Arial" panose="020B0604020202020204" pitchFamily="34" charset="0"/>
                        </a:rPr>
                        <a:t>SP-180021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nb-NO" sz="800" b="0" i="0" u="none" strike="noStrike">
                          <a:solidFill>
                            <a:srgbClr val="000000"/>
                          </a:solidFill>
                          <a:effectLst/>
                          <a:latin typeface="Arial" panose="020B0604020202020204" pitchFamily="34" charset="0"/>
                        </a:rPr>
                        <a:t>SA WG4 Status Report at TSG SA#79</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 Chairman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report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Presentation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7.4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376923146"/>
                  </a:ext>
                </a:extLst>
              </a:tr>
              <a:tr h="304800">
                <a:tc>
                  <a:txBody>
                    <a:bodyPr/>
                    <a:lstStyle/>
                    <a:p>
                      <a:pPr algn="l" fontAlgn="t"/>
                      <a:r>
                        <a:rPr lang="fr-FR" sz="800" b="0" i="0" u="none" strike="noStrike">
                          <a:solidFill>
                            <a:srgbClr val="000000"/>
                          </a:solidFill>
                          <a:effectLst/>
                          <a:latin typeface="Arial" panose="020B0604020202020204" pitchFamily="34" charset="0"/>
                        </a:rPr>
                        <a:t>SP-180022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26.247 on Improved Streaming QoE Reporting in 3GPP (Release 14 &amp; Release 15) (IQoE)</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14D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188483648"/>
                  </a:ext>
                </a:extLst>
              </a:tr>
              <a:tr h="304800">
                <a:tc>
                  <a:txBody>
                    <a:bodyPr/>
                    <a:lstStyle/>
                    <a:p>
                      <a:pPr algn="l" fontAlgn="t"/>
                      <a:r>
                        <a:rPr lang="fr-FR" sz="800" b="0" i="0" u="none" strike="noStrike">
                          <a:solidFill>
                            <a:srgbClr val="000000"/>
                          </a:solidFill>
                          <a:effectLst/>
                          <a:latin typeface="Arial" panose="020B0604020202020204" pitchFamily="34" charset="0"/>
                        </a:rPr>
                        <a:t>SP-180023</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26.114 on Misc Changes in Clause10 (Release 14 &amp; Release 15) (TEI14)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14G</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78956186"/>
                  </a:ext>
                </a:extLst>
              </a:tr>
              <a:tr h="304800">
                <a:tc>
                  <a:txBody>
                    <a:bodyPr/>
                    <a:lstStyle/>
                    <a:p>
                      <a:pPr algn="l" fontAlgn="t"/>
                      <a:r>
                        <a:rPr lang="fr-FR" sz="800" b="0" i="0" u="none" strike="noStrike">
                          <a:solidFill>
                            <a:srgbClr val="000000"/>
                          </a:solidFill>
                          <a:effectLst/>
                          <a:latin typeface="Arial" panose="020B0604020202020204" pitchFamily="34" charset="0"/>
                        </a:rPr>
                        <a:t>SP-180024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TS 26.238 on Corrections to FLUS Framework (Release 15) (FLUS)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551154354"/>
                  </a:ext>
                </a:extLst>
              </a:tr>
              <a:tr h="304800">
                <a:tc>
                  <a:txBody>
                    <a:bodyPr/>
                    <a:lstStyle/>
                    <a:p>
                      <a:pPr algn="l" fontAlgn="t"/>
                      <a:r>
                        <a:rPr lang="fr-FR" sz="800" b="0" i="0" u="none" strike="noStrike">
                          <a:solidFill>
                            <a:srgbClr val="000000"/>
                          </a:solidFill>
                          <a:effectLst/>
                          <a:latin typeface="Arial" panose="020B0604020202020204" pitchFamily="34" charset="0"/>
                        </a:rPr>
                        <a:t>SP-180025</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TS 26.114 on Correction of QMC Capability Signalling (Release 15) (EQoE_MTSI)</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15D.3</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338374683"/>
                  </a:ext>
                </a:extLst>
              </a:tr>
              <a:tr h="304800">
                <a:tc>
                  <a:txBody>
                    <a:bodyPr/>
                    <a:lstStyle/>
                    <a:p>
                      <a:pPr algn="l" fontAlgn="t"/>
                      <a:r>
                        <a:rPr lang="fr-FR" sz="800" b="0" i="0" u="none" strike="noStrike">
                          <a:solidFill>
                            <a:srgbClr val="000000"/>
                          </a:solidFill>
                          <a:effectLst/>
                          <a:latin typeface="Arial" panose="020B0604020202020204" pitchFamily="34" charset="0"/>
                        </a:rPr>
                        <a:t>SP-180026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TS 26.247 on Clarifications on QoE Reporting (Release 15) (TEI15)</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15G.1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156250168"/>
                  </a:ext>
                </a:extLst>
              </a:tr>
              <a:tr h="304800">
                <a:tc>
                  <a:txBody>
                    <a:bodyPr/>
                    <a:lstStyle/>
                    <a:p>
                      <a:pPr algn="l" fontAlgn="t"/>
                      <a:r>
                        <a:rPr lang="fr-FR" sz="800" b="0" i="0" u="none" strike="noStrike">
                          <a:solidFill>
                            <a:srgbClr val="000000"/>
                          </a:solidFill>
                          <a:effectLst/>
                          <a:latin typeface="Arial" panose="020B0604020202020204" pitchFamily="34" charset="0"/>
                        </a:rPr>
                        <a:t>SP-180027</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Draft TR 26.891 5G enhanced mobile broadband; Media distribution (Release 15) v. 1.0.0 (FS_5GMedia_Distribution)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Information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17D.3</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677086908"/>
                  </a:ext>
                </a:extLst>
              </a:tr>
              <a:tr h="304800">
                <a:tc>
                  <a:txBody>
                    <a:bodyPr/>
                    <a:lstStyle/>
                    <a:p>
                      <a:pPr algn="l" fontAlgn="t"/>
                      <a:r>
                        <a:rPr lang="fr-FR" sz="800" b="0" i="0" u="none" strike="noStrike">
                          <a:solidFill>
                            <a:srgbClr val="000000"/>
                          </a:solidFill>
                          <a:effectLst/>
                          <a:latin typeface="Arial" panose="020B0604020202020204" pitchFamily="34" charset="0"/>
                        </a:rPr>
                        <a:t>SP-180028</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Draft TR 26.881 Study on Forward Error Correction (FEC) for Mission Critical Services (Release 15) v. 2.0.0 (FS_FEC_MCS)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17D.6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585085156"/>
                  </a:ext>
                </a:extLst>
              </a:tr>
              <a:tr h="304800">
                <a:tc>
                  <a:txBody>
                    <a:bodyPr/>
                    <a:lstStyle/>
                    <a:p>
                      <a:pPr algn="l" fontAlgn="t"/>
                      <a:r>
                        <a:rPr lang="fr-FR" sz="800" b="0" i="0" u="none" strike="noStrike">
                          <a:solidFill>
                            <a:srgbClr val="000000"/>
                          </a:solidFill>
                          <a:effectLst/>
                          <a:latin typeface="Arial" panose="020B0604020202020204" pitchFamily="34" charset="0"/>
                        </a:rPr>
                        <a:t>SP-180029</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Draft TR 26.973 Update to fixed-point basic operators (Release 15) v. 2.0.0 (FS_BASOP)</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17D.10</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430342251"/>
                  </a:ext>
                </a:extLst>
              </a:tr>
              <a:tr h="304800">
                <a:tc>
                  <a:txBody>
                    <a:bodyPr/>
                    <a:lstStyle/>
                    <a:p>
                      <a:pPr algn="l" fontAlgn="t"/>
                      <a:r>
                        <a:rPr lang="fr-FR" sz="800" b="0" i="0" u="none" strike="noStrike">
                          <a:solidFill>
                            <a:srgbClr val="000000"/>
                          </a:solidFill>
                          <a:effectLst/>
                          <a:latin typeface="Arial" panose="020B0604020202020204" pitchFamily="34" charset="0"/>
                        </a:rPr>
                        <a:t>SP-180030</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TS 26.918 on Corrections to subjective listening tests (Release 15) (FS_VR)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17G.1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890622829"/>
                  </a:ext>
                </a:extLst>
              </a:tr>
              <a:tr h="304800">
                <a:tc>
                  <a:txBody>
                    <a:bodyPr/>
                    <a:lstStyle/>
                    <a:p>
                      <a:pPr algn="l" fontAlgn="t"/>
                      <a:r>
                        <a:rPr lang="fr-FR" sz="800" b="0" i="0" u="none" strike="noStrike">
                          <a:solidFill>
                            <a:srgbClr val="000000"/>
                          </a:solidFill>
                          <a:effectLst/>
                          <a:latin typeface="Arial" panose="020B0604020202020204" pitchFamily="34" charset="0"/>
                        </a:rPr>
                        <a:t>SP-180031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New WID on Usage of CAPIF for xMB API (CAPIF4xMB)</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18</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640121978"/>
                  </a:ext>
                </a:extLst>
              </a:tr>
              <a:tr h="304800">
                <a:tc>
                  <a:txBody>
                    <a:bodyPr/>
                    <a:lstStyle/>
                    <a:p>
                      <a:pPr algn="l" fontAlgn="t"/>
                      <a:r>
                        <a:rPr lang="fr-FR" sz="800" b="0" i="0" u="none" strike="noStrike">
                          <a:solidFill>
                            <a:srgbClr val="000000"/>
                          </a:solidFill>
                          <a:effectLst/>
                          <a:latin typeface="Arial" panose="020B0604020202020204" pitchFamily="34" charset="0"/>
                        </a:rPr>
                        <a:t>SP-180032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New WID on FEC and ROHC Activation for GCSE over MBMS (FRASE)</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18</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765742085"/>
                  </a:ext>
                </a:extLst>
              </a:tr>
              <a:tr h="304800">
                <a:tc>
                  <a:txBody>
                    <a:bodyPr/>
                    <a:lstStyle/>
                    <a:p>
                      <a:pPr algn="l" fontAlgn="t"/>
                      <a:r>
                        <a:rPr lang="fr-FR" sz="800" b="0" i="0" u="none" strike="noStrike">
                          <a:solidFill>
                            <a:srgbClr val="000000"/>
                          </a:solidFill>
                          <a:effectLst/>
                          <a:latin typeface="Arial" panose="020B0604020202020204" pitchFamily="34" charset="0"/>
                        </a:rPr>
                        <a:t>SP-180033</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New WID on Media Handling Aspects of 5G Conversational Services (5G_MTSI_Codecs)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18</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976300324"/>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2"/>
                        </a:rPr>
                        <a:t>SP-180037</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Summary of work item "Enhanced </a:t>
                      </a:r>
                      <a:r>
                        <a:rPr lang="en-US" sz="800" b="0" i="0" u="none" strike="noStrike" dirty="0" err="1">
                          <a:solidFill>
                            <a:srgbClr val="000000"/>
                          </a:solidFill>
                          <a:effectLst/>
                          <a:latin typeface="Arial" panose="020B0604020202020204" pitchFamily="34" charset="0"/>
                        </a:rPr>
                        <a:t>QoE</a:t>
                      </a:r>
                      <a:r>
                        <a:rPr lang="en-US" sz="800" b="0" i="0" u="none" strike="noStrike" dirty="0">
                          <a:solidFill>
                            <a:srgbClr val="000000"/>
                          </a:solidFill>
                          <a:effectLst/>
                          <a:latin typeface="Arial" panose="020B0604020202020204" pitchFamily="34" charset="0"/>
                        </a:rPr>
                        <a:t> Reporting for MTSI"</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Ericsson LM</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WI </a:t>
                      </a:r>
                      <a:r>
                        <a:rPr lang="fr-FR" sz="800" b="0" i="0" u="none" strike="noStrike" dirty="0" err="1">
                          <a:solidFill>
                            <a:srgbClr val="000000"/>
                          </a:solidFill>
                          <a:effectLst/>
                          <a:latin typeface="Arial" panose="020B0604020202020204" pitchFamily="34" charset="0"/>
                        </a:rPr>
                        <a:t>summary</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Endorsement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20.4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504369596"/>
                  </a:ext>
                </a:extLst>
              </a:tr>
            </a:tbl>
          </a:graphicData>
        </a:graphic>
      </p:graphicFrame>
    </p:spTree>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A219D15D-E16B-4219-9E51-AB5ED9ED41F0}"/>
              </a:ext>
            </a:extLst>
          </p:cNvPr>
          <p:cNvSpPr>
            <a:spLocks noGrp="1"/>
          </p:cNvSpPr>
          <p:nvPr>
            <p:ph idx="1"/>
          </p:nvPr>
        </p:nvSpPr>
        <p:spPr>
          <a:xfrm>
            <a:off x="673100" y="2330450"/>
            <a:ext cx="7677150" cy="2222500"/>
          </a:xfrm>
        </p:spPr>
        <p:txBody>
          <a:bodyPr/>
          <a:lstStyle/>
          <a:p>
            <a:pPr marL="0" indent="0">
              <a:buFontTx/>
              <a:buNone/>
            </a:pPr>
            <a:r>
              <a:rPr lang="en-GB" altLang="en-US" sz="3200" b="1">
                <a:solidFill>
                  <a:srgbClr val="FF0000"/>
                </a:solidFill>
              </a:rPr>
              <a:t>Annex 1: </a:t>
            </a:r>
            <a:r>
              <a:rPr lang="en-US" altLang="en-US" sz="3200">
                <a:solidFill>
                  <a:srgbClr val="FF0000"/>
                </a:solidFill>
              </a:rPr>
              <a:t>List of some key abbreviations in the SA4 area</a:t>
            </a:r>
          </a:p>
        </p:txBody>
      </p:sp>
    </p:spTree>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5F3FFEE-E608-499B-87F8-80443A905FE5}"/>
              </a:ext>
            </a:extLst>
          </p:cNvPr>
          <p:cNvSpPr txBox="1">
            <a:spLocks noChangeArrowheads="1"/>
          </p:cNvSpPr>
          <p:nvPr/>
        </p:nvSpPr>
        <p:spPr bwMode="auto">
          <a:xfrm>
            <a:off x="552450" y="358775"/>
            <a:ext cx="3717925" cy="584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ABNF	Augmented BNF (Backus-Naur Form)</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	Adaptive Multi Rate (– Narrowband)</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AMR-NB	Adaptive Multi Rate – Narrowband</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AMR-WB	Adaptive Multi Rate – Wideband</a:t>
            </a:r>
          </a:p>
          <a:p>
            <a:pPr marL="714375" indent="-714375">
              <a:lnSpc>
                <a:spcPct val="90000"/>
              </a:lnSpc>
              <a:spcBef>
                <a:spcPts val="100"/>
              </a:spcBef>
              <a:buFontTx/>
              <a:buNone/>
              <a:tabLst>
                <a:tab pos="714375" algn="l"/>
              </a:tabLst>
              <a:defRPr/>
            </a:pPr>
            <a:r>
              <a:rPr lang="en-US" sz="900" dirty="0">
                <a:latin typeface="Arial" panose="020B0604020202020204" pitchFamily="34" charset="0"/>
                <a:cs typeface="Arial" panose="020B0604020202020204" pitchFamily="34" charset="0"/>
              </a:rPr>
              <a:t>API	Application Programming Interface</a:t>
            </a:r>
            <a:endParaRPr lang="en-GB"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APN	Access Point Name</a:t>
            </a:r>
            <a:r>
              <a:rPr lang="en-US" altLang="zh-CN" sz="900" kern="0" dirty="0">
                <a:latin typeface="Arial" panose="020B0604020202020204" pitchFamily="34" charset="0"/>
                <a:cs typeface="Arial" panose="020B0604020202020204" pitchFamily="34" charset="0"/>
              </a:rPr>
              <a:t>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AVC	Advanced Video Coding</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AVP	</a:t>
            </a:r>
            <a:r>
              <a:rPr lang="en-GB" altLang="zh-CN" sz="900" kern="0" dirty="0">
                <a:latin typeface="Arial" panose="020B0604020202020204" pitchFamily="34" charset="0"/>
                <a:cs typeface="Arial" panose="020B0604020202020204" pitchFamily="34" charset="0"/>
              </a:rPr>
              <a:t>Audio-Visual Profile</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AVPF	</a:t>
            </a:r>
            <a:r>
              <a:rPr lang="en-GB" altLang="zh-CN" sz="900" kern="0" dirty="0">
                <a:latin typeface="Arial" panose="020B0604020202020204" pitchFamily="34" charset="0"/>
                <a:cs typeface="Arial" panose="020B0604020202020204" pitchFamily="34" charset="0"/>
              </a:rPr>
              <a:t>Audio-Visual Profile with Feedback </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CEN	Comité Européen de Normalisation (European Committee for Standardization)</a:t>
            </a:r>
          </a:p>
          <a:p>
            <a:pPr marL="714375" indent="-714375">
              <a:lnSpc>
                <a:spcPct val="90000"/>
              </a:lnSpc>
              <a:spcBef>
                <a:spcPts val="100"/>
              </a:spcBef>
              <a:buFont typeface="Wingdings 2" panose="05020102010507070707" pitchFamily="18" charset="2"/>
              <a:buNone/>
              <a:tabLst>
                <a:tab pos="714375" algn="l"/>
              </a:tabLst>
              <a:defRPr/>
            </a:pPr>
            <a:r>
              <a:rPr lang="fi-FI" sz="900" kern="0" dirty="0">
                <a:latin typeface="Arial" panose="020B0604020202020204" pitchFamily="34" charset="0"/>
                <a:cs typeface="Arial" panose="020B0604020202020204" pitchFamily="34" charset="0"/>
              </a:rPr>
              <a:t>CL	Cross-check Laboratory</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CLUE </a:t>
            </a:r>
            <a:r>
              <a:rPr lang="en-GB" sz="900" dirty="0">
                <a:latin typeface="Arial" panose="020B0604020202020204" pitchFamily="34" charset="0"/>
                <a:cs typeface="Arial" panose="020B0604020202020204" pitchFamily="34" charset="0"/>
              </a:rPr>
              <a:t>	ControLling mUltiple streams for tElepresence </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CMR	Codec Mode Request</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CRC	Cyclic Redundancy Check</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CTM 	</a:t>
            </a:r>
            <a:r>
              <a:rPr lang="en-GB" sz="900" kern="0" dirty="0">
                <a:latin typeface="Arial" panose="020B0604020202020204" pitchFamily="34" charset="0"/>
                <a:cs typeface="Arial" panose="020B0604020202020204" pitchFamily="34" charset="0"/>
              </a:rPr>
              <a:t>Cellular Text Telephone Modem</a:t>
            </a:r>
            <a:r>
              <a:rPr lang="en-US" sz="900" kern="0" dirty="0">
                <a:latin typeface="Arial" panose="020B0604020202020204" pitchFamily="34" charset="0"/>
                <a:cs typeface="Arial" panose="020B0604020202020204" pitchFamily="34" charset="0"/>
              </a:rPr>
              <a:t>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DANE	DASH-Aware Network Element</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DASH	Dynamic Adaptive Streaming over HTTP</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DDF	Device Description Framework</a:t>
            </a:r>
            <a:r>
              <a:rPr lang="en-US" altLang="zh-CN" sz="900" kern="0" dirty="0">
                <a:latin typeface="Arial" panose="020B0604020202020204" pitchFamily="34" charset="0"/>
                <a:cs typeface="Arial" panose="020B0604020202020204" pitchFamily="34" charset="0"/>
              </a:rPr>
              <a:t> </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DTMF	Dual-tone multi-frequency </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DTX	Discontinuous Transmission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ECN	</a:t>
            </a:r>
            <a:r>
              <a:rPr lang="en-GB" altLang="ko-KR" sz="900" kern="0" dirty="0">
                <a:latin typeface="Arial" panose="020B0604020202020204" pitchFamily="34" charset="0"/>
                <a:ea typeface="굴림" pitchFamily="34" charset="-127"/>
                <a:cs typeface="Arial" panose="020B0604020202020204" pitchFamily="34" charset="0"/>
              </a:rPr>
              <a:t>Explicit Congestion Notification</a:t>
            </a:r>
          </a:p>
          <a:p>
            <a:pPr marL="714375" indent="-714375">
              <a:lnSpc>
                <a:spcPct val="90000"/>
              </a:lnSpc>
              <a:spcBef>
                <a:spcPts val="100"/>
              </a:spcBef>
              <a:buFont typeface="Wingdings 2" panose="05020102010507070707" pitchFamily="18" charset="2"/>
              <a:buNone/>
              <a:tabLst>
                <a:tab pos="714375" algn="l"/>
              </a:tabLst>
              <a:defRPr/>
            </a:pPr>
            <a:r>
              <a:rPr lang="en-GB" sz="900" kern="0" dirty="0">
                <a:latin typeface="Arial" panose="020B0604020202020204" pitchFamily="34" charset="0"/>
                <a:cs typeface="Arial" panose="020B0604020202020204" pitchFamily="34" charset="0"/>
              </a:rPr>
              <a:t>eCall	Emergency call from a vehicle, supplemented with a minimum set of emergency related data (MSD)</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EEP	Equal Error Protection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EPS	Evolved Packet System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EVS	Enhanced Voice Service</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FB 	</a:t>
            </a:r>
            <a:r>
              <a:rPr lang="en-US" sz="900" dirty="0">
                <a:latin typeface="Arial" panose="020B0604020202020204" pitchFamily="34" charset="0"/>
                <a:cs typeface="Arial" panose="020B0604020202020204" pitchFamily="34" charset="0"/>
              </a:rPr>
              <a:t>Fullband (up to 20 kHz)</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FDT 	File Delivery Table</a:t>
            </a:r>
            <a:endParaRPr lang="en-GB"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FEC	Forward Error Correction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FER	Frame Erasure Ratio</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FLUTE	File deLivery over Unidirectional Transport</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GAL	Global Analysis Laboratory </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HDR	High Dynamic Range</a:t>
            </a:r>
          </a:p>
          <a:p>
            <a:pPr marL="714375" indent="-714375">
              <a:lnSpc>
                <a:spcPct val="90000"/>
              </a:lnSpc>
              <a:spcBef>
                <a:spcPts val="100"/>
              </a:spcBef>
              <a:buFont typeface="Wingdings 2" panose="05020102010507070707" pitchFamily="18" charset="2"/>
              <a:buNone/>
              <a:tabLst>
                <a:tab pos="714375" algn="l"/>
              </a:tabLst>
              <a:defRPr/>
            </a:pPr>
            <a:r>
              <a:rPr lang="en-GB" sz="900" kern="0" dirty="0">
                <a:latin typeface="Arial" panose="020B0604020202020204" pitchFamily="34" charset="0"/>
                <a:cs typeface="Arial" panose="020B0604020202020204" pitchFamily="34" charset="0"/>
              </a:rPr>
              <a:t>HEVC	High Efficiency Video Coding </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fi-FI" altLang="zh-CN" sz="900" kern="0" dirty="0">
                <a:latin typeface="Arial" panose="020B0604020202020204" pitchFamily="34" charset="0"/>
                <a:cs typeface="Arial" panose="020B0604020202020204" pitchFamily="34" charset="0"/>
              </a:rPr>
              <a:t>HL	Host Laboratory</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HRTF	Head-Related Transfer Function</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HTML5	Hypertext Markup Language version 5</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HTTP	Hypertext Transfer Protocol </a:t>
            </a:r>
          </a:p>
          <a:p>
            <a:pPr marL="714375" indent="-714375">
              <a:lnSpc>
                <a:spcPct val="90000"/>
              </a:lnSpc>
              <a:spcBef>
                <a:spcPts val="100"/>
              </a:spcBef>
              <a:buFont typeface="Wingdings 2" panose="05020102010507070707" pitchFamily="18" charset="2"/>
              <a:buNone/>
              <a:tabLst>
                <a:tab pos="714375" algn="l"/>
              </a:tabLst>
              <a:defRPr/>
            </a:pPr>
            <a:r>
              <a:rPr lang="fi-FI" sz="900" kern="0" dirty="0">
                <a:latin typeface="Arial" panose="020B0604020202020204" pitchFamily="34" charset="0"/>
                <a:cs typeface="Arial" panose="020B0604020202020204" pitchFamily="34" charset="0"/>
              </a:rPr>
              <a:t>HDTV	High Definition Television</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IVS	</a:t>
            </a:r>
            <a:r>
              <a:rPr lang="en-GB" sz="900" kern="0" dirty="0">
                <a:latin typeface="Arial" panose="020B0604020202020204" pitchFamily="34" charset="0"/>
                <a:cs typeface="Arial" panose="020B0604020202020204" pitchFamily="34" charset="0"/>
              </a:rPr>
              <a:t>In Vehicle System, or Improved Video Service</a:t>
            </a:r>
          </a:p>
          <a:p>
            <a:pPr marL="714375" indent="-714375" eaLnBrk="1" hangingPunct="1">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cs typeface="Arial" panose="020B0604020202020204" pitchFamily="34" charset="0"/>
              </a:rPr>
              <a:t>JBM 	Jitter Buffer Management </a:t>
            </a:r>
          </a:p>
          <a:p>
            <a:pPr marL="714375" indent="-714375" eaLnBrk="1" hangingPunct="1">
              <a:lnSpc>
                <a:spcPct val="90000"/>
              </a:lnSpc>
              <a:spcBef>
                <a:spcPts val="100"/>
              </a:spcBef>
              <a:buFont typeface="Wingdings 2" panose="05020102010507070707" pitchFamily="18" charset="2"/>
              <a:buNone/>
              <a:tabLst>
                <a:tab pos="714375" algn="l"/>
              </a:tabLst>
              <a:defRPr/>
            </a:pPr>
            <a:r>
              <a:rPr lang="en-GB" altLang="ja-JP" sz="900" dirty="0">
                <a:latin typeface="Arial" panose="020B0604020202020204" pitchFamily="34" charset="0"/>
                <a:cs typeface="Arial" panose="020B0604020202020204" pitchFamily="34" charset="0"/>
              </a:rPr>
              <a:t>LL	Listening Laboratory</a:t>
            </a:r>
          </a:p>
          <a:p>
            <a:pPr marL="714375" indent="-714375">
              <a:lnSpc>
                <a:spcPct val="90000"/>
              </a:lnSpc>
              <a:spcBef>
                <a:spcPts val="100"/>
              </a:spcBef>
              <a:buFont typeface="Wingdings 2" panose="05020102010507070707" pitchFamily="18" charset="2"/>
              <a:buNone/>
              <a:tabLst>
                <a:tab pos="714375" algn="l"/>
              </a:tabLst>
              <a:defRPr/>
            </a:pPr>
            <a:endParaRPr lang="en-US" sz="900" kern="0" dirty="0">
              <a:latin typeface="Arial" panose="020B0604020202020204" pitchFamily="34" charset="0"/>
              <a:cs typeface="Arial" panose="020B0604020202020204" pitchFamily="34" charset="0"/>
            </a:endParaRPr>
          </a:p>
          <a:p>
            <a:pPr marL="1028700" indent="-1028700">
              <a:lnSpc>
                <a:spcPct val="80000"/>
              </a:lnSpc>
              <a:spcBef>
                <a:spcPct val="0"/>
              </a:spcBef>
              <a:buFont typeface="Wingdings 2" panose="05020102010507070707" pitchFamily="18" charset="2"/>
              <a:buNone/>
              <a:defRPr/>
            </a:pPr>
            <a:endParaRPr lang="en-GB" sz="900" kern="0" dirty="0">
              <a:latin typeface="Arial" panose="020B0604020202020204" pitchFamily="34" charset="0"/>
              <a:cs typeface="Arial" panose="020B0604020202020204" pitchFamily="34" charset="0"/>
            </a:endParaRPr>
          </a:p>
        </p:txBody>
      </p:sp>
      <p:sp>
        <p:nvSpPr>
          <p:cNvPr id="5" name="Rectangle 6">
            <a:extLst>
              <a:ext uri="{FF2B5EF4-FFF2-40B4-BE49-F238E27FC236}">
                <a16:creationId xmlns:a16="http://schemas.microsoft.com/office/drawing/2014/main" id="{19F7C850-81CF-4BC2-92A6-D3C413C65B88}"/>
              </a:ext>
            </a:extLst>
          </p:cNvPr>
          <p:cNvSpPr>
            <a:spLocks noChangeArrowheads="1"/>
          </p:cNvSpPr>
          <p:nvPr/>
        </p:nvSpPr>
        <p:spPr bwMode="auto">
          <a:xfrm>
            <a:off x="4270375" y="1589088"/>
            <a:ext cx="4340225" cy="476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809625" indent="-809625">
              <a:spcBef>
                <a:spcPct val="20000"/>
              </a:spcBef>
              <a:buBlip>
                <a:blip r:embed="rId2"/>
              </a:buBlip>
              <a:tabLst>
                <a:tab pos="80962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80962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80962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80962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80962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9pPr>
          </a:lstStyle>
          <a:p>
            <a:pPr marL="714375" indent="-714375">
              <a:lnSpc>
                <a:spcPct val="90000"/>
              </a:lnSpc>
              <a:spcBef>
                <a:spcPts val="100"/>
              </a:spcBef>
              <a:buFontTx/>
              <a:buNone/>
              <a:tabLst>
                <a:tab pos="714375" algn="l"/>
              </a:tabLst>
              <a:defRPr/>
            </a:pPr>
            <a:r>
              <a:rPr lang="fi-FI" altLang="en-US" sz="900" dirty="0">
                <a:latin typeface="Arial" panose="020B0604020202020204" pitchFamily="34" charset="0"/>
                <a:ea typeface="MS PGothic" panose="020B0600070205080204" pitchFamily="34" charset="-128"/>
              </a:rPr>
              <a:t>PD	Permanent Document. These are used in SA4 </a:t>
            </a:r>
            <a:r>
              <a:rPr lang="en-US" altLang="en-US" sz="900" dirty="0">
                <a:latin typeface="Arial" panose="020B0604020202020204" pitchFamily="34" charset="0"/>
                <a:ea typeface="MS PGothic" panose="020B0600070205080204" pitchFamily="34" charset="-128"/>
              </a:rPr>
              <a:t>to collect key agreements along the work. They are provided as Tdocs with PD version number associated (in the Tdoc Title with v. 1.0 indicating finalized document) and editor appointed.</a:t>
            </a:r>
            <a:endParaRPr lang="fi-FI"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PSAP	</a:t>
            </a:r>
            <a:r>
              <a:rPr lang="en-GB" altLang="en-US" sz="900" dirty="0">
                <a:latin typeface="Arial" panose="020B0604020202020204" pitchFamily="34" charset="0"/>
                <a:ea typeface="MS PGothic" panose="020B0600070205080204" pitchFamily="34" charset="-128"/>
              </a:rPr>
              <a:t>Public Service Answering Point</a:t>
            </a:r>
            <a:r>
              <a:rPr lang="en-US" altLang="en-US" sz="900" dirty="0">
                <a:latin typeface="Arial" panose="020B0604020202020204" pitchFamily="34" charset="0"/>
                <a:ea typeface="MS PGothic" panose="020B0600070205080204" pitchFamily="34" charset="-128"/>
              </a:rPr>
              <a:t> </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PSNR	Peak Signal-to-Noise Ratio</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PSS  	</a:t>
            </a:r>
            <a:r>
              <a:rPr lang="en-GB" altLang="en-US" sz="900" dirty="0">
                <a:latin typeface="Arial" panose="020B0604020202020204" pitchFamily="34" charset="0"/>
                <a:ea typeface="MS PGothic" panose="020B0600070205080204" pitchFamily="34" charset="-128"/>
              </a:rPr>
              <a:t>Packet Switched Streaming </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QCI	QoS Class Identifier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QoE	Quality of Experience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QoS	Quality of Service</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RTCP	Real-time Transport Control Protocol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RTP	Real-time Transport Protocol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RTSP	Real Time Streaming Protocol </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SAND	</a:t>
            </a:r>
            <a:r>
              <a:rPr lang="en-US" sz="900" dirty="0">
                <a:latin typeface="Arial" panose="020B0604020202020204" pitchFamily="34" charset="0"/>
              </a:rPr>
              <a:t>Server and Network Assisted DASH</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SDP	Session Description Protocol </a:t>
            </a:r>
            <a:endParaRPr lang="en-US" altLang="zh-CN" sz="900" kern="0" dirty="0">
              <a:latin typeface="Arial" panose="020B0604020202020204" pitchFamily="34" charset="0"/>
            </a:endParaRPr>
          </a:p>
          <a:p>
            <a:pPr marL="714375" indent="-714375">
              <a:lnSpc>
                <a:spcPct val="90000"/>
              </a:lnSpc>
              <a:spcBef>
                <a:spcPts val="100"/>
              </a:spcBef>
              <a:buFontTx/>
              <a:buNone/>
              <a:tabLst>
                <a:tab pos="714375" algn="l"/>
              </a:tabLst>
              <a:defRPr/>
            </a:pPr>
            <a:r>
              <a:rPr lang="fi-FI" sz="900" kern="0" dirty="0">
                <a:latin typeface="Arial" panose="020B0604020202020204" pitchFamily="34" charset="0"/>
              </a:rPr>
              <a:t>SDTV	Standard Definition Television</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SFR	Syndicated Feed Reception</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SID	</a:t>
            </a:r>
            <a:r>
              <a:rPr lang="en-GB" altLang="en-US" sz="900" u="sng" dirty="0">
                <a:latin typeface="Arial" panose="020B0604020202020204" pitchFamily="34" charset="0"/>
                <a:ea typeface="MS PGothic" panose="020B0600070205080204" pitchFamily="34" charset="-128"/>
              </a:rPr>
              <a:t>Si</a:t>
            </a:r>
            <a:r>
              <a:rPr lang="en-GB" altLang="en-US" sz="900" dirty="0">
                <a:latin typeface="Arial" panose="020B0604020202020204" pitchFamily="34" charset="0"/>
                <a:ea typeface="MS PGothic" panose="020B0600070205080204" pitchFamily="34" charset="-128"/>
              </a:rPr>
              <a:t>lence </a:t>
            </a:r>
            <a:r>
              <a:rPr lang="en-GB" altLang="en-US" sz="900" u="sng" dirty="0">
                <a:latin typeface="Arial" panose="020B0604020202020204" pitchFamily="34" charset="0"/>
                <a:ea typeface="MS PGothic" panose="020B0600070205080204" pitchFamily="34" charset="-128"/>
              </a:rPr>
              <a:t>D</a:t>
            </a:r>
            <a:r>
              <a:rPr lang="en-GB" altLang="en-US" sz="900" dirty="0">
                <a:latin typeface="Arial" panose="020B0604020202020204" pitchFamily="34" charset="0"/>
                <a:ea typeface="MS PGothic" panose="020B0600070205080204" pitchFamily="34" charset="-128"/>
              </a:rPr>
              <a:t>escriptor</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SHVC	</a:t>
            </a:r>
            <a:r>
              <a:rPr lang="en-GB" altLang="en-US" sz="900" dirty="0">
                <a:latin typeface="Arial" panose="020B0604020202020204" pitchFamily="34" charset="0"/>
              </a:rPr>
              <a:t>Scalable High Efficiency Video Coding</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SQ	Speech Quality (SA4 SWG)</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SRVCC	</a:t>
            </a:r>
            <a:r>
              <a:rPr lang="en-GB" sz="900" dirty="0">
                <a:latin typeface="Arial" panose="020B0604020202020204" pitchFamily="34" charset="0"/>
              </a:rPr>
              <a:t>Single Radio – Voice Call Continuity</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SS	Surround Sound</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STMR	</a:t>
            </a:r>
            <a:r>
              <a:rPr lang="en-GB" altLang="en-US" sz="900" dirty="0">
                <a:latin typeface="Arial" panose="020B0604020202020204" pitchFamily="34" charset="0"/>
                <a:ea typeface="MS PGothic" panose="020B0600070205080204" pitchFamily="34" charset="-128"/>
              </a:rPr>
              <a:t>Sidetone Masking Rating </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Tx/>
              <a:buNone/>
              <a:tabLst>
                <a:tab pos="714375" algn="l"/>
              </a:tabLst>
              <a:defRPr/>
            </a:pPr>
            <a:r>
              <a:rPr lang="en-GB" altLang="en-US" sz="900" dirty="0">
                <a:latin typeface="Arial" panose="020B0604020202020204" pitchFamily="34" charset="0"/>
                <a:ea typeface="MS PGothic" panose="020B0600070205080204" pitchFamily="34" charset="-128"/>
              </a:rPr>
              <a:t>SVC	</a:t>
            </a:r>
            <a:r>
              <a:rPr lang="en-US" altLang="en-US" sz="900" dirty="0">
                <a:latin typeface="Arial" panose="020B0604020202020204" pitchFamily="34" charset="0"/>
                <a:ea typeface="MS PGothic" panose="020B0600070205080204" pitchFamily="34" charset="-128"/>
              </a:rPr>
              <a:t>Scalable Video Coding</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SVG	Scalable Vector Graphics </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SWB	</a:t>
            </a:r>
            <a:r>
              <a:rPr lang="en-US" altLang="en-US" sz="900" dirty="0">
                <a:latin typeface="Arial" panose="020B0604020202020204" pitchFamily="34" charset="0"/>
                <a:ea typeface="MS PGothic" panose="020B0600070205080204" pitchFamily="34" charset="-128"/>
              </a:rPr>
              <a:t>Super Wideband (up to 16 kHz)</a:t>
            </a: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TG	Timed Graphics</a:t>
            </a: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TFO 	</a:t>
            </a:r>
            <a:r>
              <a:rPr lang="en-US" altLang="en-US" sz="900" dirty="0">
                <a:latin typeface="Arial" panose="020B0604020202020204" pitchFamily="34" charset="0"/>
                <a:ea typeface="MS PGothic" panose="020B0600070205080204" pitchFamily="34" charset="-128"/>
              </a:rPr>
              <a:t>Tandem Free Operation</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TMMBR	Temporary Maximum Media Bit-rate Request</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UAProf	User Agent Profile </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VR	Virtual Reality</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WB	</a:t>
            </a:r>
            <a:r>
              <a:rPr lang="en-US" altLang="en-US" sz="900" dirty="0">
                <a:latin typeface="Arial" panose="020B0604020202020204" pitchFamily="34" charset="0"/>
                <a:ea typeface="MS PGothic" panose="020B0600070205080204" pitchFamily="34" charset="-128"/>
              </a:rPr>
              <a:t>Wideband (up to 8 kHz</a:t>
            </a:r>
            <a:r>
              <a:rPr lang="en-GB" altLang="ja-JP" sz="900" dirty="0">
                <a:latin typeface="Arial" panose="020B0604020202020204" pitchFamily="34" charset="0"/>
              </a:rPr>
              <a:t>)</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XML	eXtensible Markup Language</a:t>
            </a:r>
          </a:p>
        </p:txBody>
      </p:sp>
      <p:sp>
        <p:nvSpPr>
          <p:cNvPr id="51204" name="Rectangle 6">
            <a:extLst>
              <a:ext uri="{FF2B5EF4-FFF2-40B4-BE49-F238E27FC236}">
                <a16:creationId xmlns:a16="http://schemas.microsoft.com/office/drawing/2014/main" id="{5AF191A8-D855-4177-83E2-B3D9558CDC64}"/>
              </a:ext>
            </a:extLst>
          </p:cNvPr>
          <p:cNvSpPr>
            <a:spLocks noChangeArrowheads="1"/>
          </p:cNvSpPr>
          <p:nvPr/>
        </p:nvSpPr>
        <p:spPr bwMode="auto">
          <a:xfrm>
            <a:off x="4270375" y="368300"/>
            <a:ext cx="3435350"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714375" indent="-714375">
              <a:spcBef>
                <a:spcPct val="20000"/>
              </a:spcBef>
              <a:buBlip>
                <a:blip r:embed="rId2"/>
              </a:buBlip>
              <a:tabLst>
                <a:tab pos="71437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71437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71437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71437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71437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9pPr>
          </a:lstStyle>
          <a:p>
            <a:pPr eaLnBrk="1" hangingPunct="1">
              <a:lnSpc>
                <a:spcPct val="90000"/>
              </a:lnSpc>
              <a:spcBef>
                <a:spcPts val="100"/>
              </a:spcBef>
              <a:buFont typeface="Wingdings 2" panose="05020102010507070707" pitchFamily="18" charset="2"/>
              <a:buNone/>
            </a:pPr>
            <a:r>
              <a:rPr lang="en-GB" altLang="ja-JP" sz="900">
                <a:latin typeface="Arial" panose="020B0604020202020204" pitchFamily="34" charset="0"/>
              </a:rPr>
              <a:t>MANOVA	</a:t>
            </a:r>
            <a:r>
              <a:rPr lang="en-GB" altLang="ja-JP" sz="900" u="sng">
                <a:latin typeface="Arial" panose="020B0604020202020204" pitchFamily="34" charset="0"/>
              </a:rPr>
              <a:t>M</a:t>
            </a:r>
            <a:r>
              <a:rPr lang="en-GB" altLang="ja-JP" sz="900">
                <a:latin typeface="Arial" panose="020B0604020202020204" pitchFamily="34" charset="0"/>
              </a:rPr>
              <a:t>ultivariate </a:t>
            </a:r>
            <a:r>
              <a:rPr lang="en-GB" altLang="ja-JP" sz="900" u="sng">
                <a:latin typeface="Arial" panose="020B0604020202020204" pitchFamily="34" charset="0"/>
              </a:rPr>
              <a:t>An</a:t>
            </a:r>
            <a:r>
              <a:rPr lang="en-GB" altLang="ja-JP" sz="900">
                <a:latin typeface="Arial" panose="020B0604020202020204" pitchFamily="34" charset="0"/>
              </a:rPr>
              <a:t>alysis </a:t>
            </a:r>
            <a:r>
              <a:rPr lang="en-GB" altLang="ja-JP" sz="900" u="sng">
                <a:latin typeface="Arial" panose="020B0604020202020204" pitchFamily="34" charset="0"/>
              </a:rPr>
              <a:t>o</a:t>
            </a:r>
            <a:r>
              <a:rPr lang="en-GB" altLang="ja-JP" sz="900">
                <a:latin typeface="Arial" panose="020B0604020202020204" pitchFamily="34" charset="0"/>
              </a:rPr>
              <a:t>f </a:t>
            </a:r>
            <a:r>
              <a:rPr lang="en-GB" altLang="ja-JP" sz="900" u="sng">
                <a:latin typeface="Arial" panose="020B0604020202020204" pitchFamily="34" charset="0"/>
              </a:rPr>
              <a:t>Va</a:t>
            </a:r>
            <a:r>
              <a:rPr lang="en-GB" altLang="ja-JP" sz="900">
                <a:latin typeface="Arial" panose="020B0604020202020204" pitchFamily="34" charset="0"/>
              </a:rPr>
              <a:t>riance </a:t>
            </a:r>
            <a:endParaRPr lang="en-GB" altLang="en-US" sz="900">
              <a:latin typeface="Arial" panose="020B0604020202020204" pitchFamily="34" charset="0"/>
              <a:ea typeface="MS PGothic" panose="020B0600070205080204" pitchFamily="34" charset="-128"/>
            </a:endParaRP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MBS	Multicast-Broadcast-Streaming (SA4 SWG)</a:t>
            </a:r>
          </a:p>
          <a:p>
            <a:pPr>
              <a:lnSpc>
                <a:spcPct val="90000"/>
              </a:lnSpc>
              <a:spcBef>
                <a:spcPts val="100"/>
              </a:spcBef>
              <a:buFont typeface="Wingdings 2" panose="05020102010507070707" pitchFamily="18" charset="2"/>
              <a:buNone/>
            </a:pPr>
            <a:r>
              <a:rPr lang="fi-FI" altLang="en-US" sz="900">
                <a:latin typeface="Arial" panose="020B0604020202020204" pitchFamily="34" charset="0"/>
                <a:ea typeface="MS PGothic" panose="020B0600070205080204" pitchFamily="34" charset="-128"/>
              </a:rPr>
              <a:t>MCPTT	</a:t>
            </a:r>
            <a:r>
              <a:rPr lang="en-GB" altLang="en-US" sz="900">
                <a:latin typeface="Arial" panose="020B0604020202020204" pitchFamily="34" charset="0"/>
                <a:ea typeface="MS PGothic" panose="020B0600070205080204" pitchFamily="34" charset="-128"/>
              </a:rPr>
              <a:t>Mission Critical Push To Talk over LTE</a:t>
            </a: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MPD	Media Presentation Description </a:t>
            </a:r>
          </a:p>
          <a:p>
            <a:pPr>
              <a:lnSpc>
                <a:spcPct val="90000"/>
              </a:lnSpc>
              <a:spcBef>
                <a:spcPts val="100"/>
              </a:spcBef>
              <a:buFont typeface="Wingdings 2" panose="05020102010507070707" pitchFamily="18" charset="2"/>
              <a:buNone/>
            </a:pPr>
            <a:r>
              <a:rPr lang="en-US" altLang="en-US" sz="900">
                <a:latin typeface="Arial" panose="020B0604020202020204" pitchFamily="34" charset="0"/>
                <a:ea typeface="MS PGothic" panose="020B0600070205080204" pitchFamily="34" charset="-128"/>
              </a:rPr>
              <a:t>MPEG	Moving Picture Experts Group (of ISO/IEC)</a:t>
            </a:r>
            <a:endParaRPr lang="en-GB" altLang="en-US" sz="900">
              <a:latin typeface="Arial" panose="020B0604020202020204" pitchFamily="34" charset="0"/>
              <a:ea typeface="MS PGothic" panose="020B0600070205080204" pitchFamily="34" charset="-128"/>
            </a:endParaRP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MSD	Minimum Set of Data</a:t>
            </a:r>
            <a:r>
              <a:rPr lang="en-US" altLang="en-US" sz="900">
                <a:latin typeface="Arial" panose="020B0604020202020204" pitchFamily="34" charset="0"/>
                <a:ea typeface="MS PGothic" panose="020B0600070205080204" pitchFamily="34" charset="-128"/>
              </a:rPr>
              <a:t> </a:t>
            </a: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MTSI	Multimedia Telephony</a:t>
            </a:r>
            <a:r>
              <a:rPr lang="en-US" altLang="en-US" sz="900">
                <a:latin typeface="Arial" panose="020B0604020202020204" pitchFamily="34" charset="0"/>
                <a:ea typeface="MS PGothic" panose="020B0600070205080204" pitchFamily="34" charset="-128"/>
              </a:rPr>
              <a:t> Service for IMS </a:t>
            </a: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MVC	Multi-view Video Coding</a:t>
            </a:r>
            <a:endParaRPr lang="en-US" altLang="en-US" sz="900">
              <a:latin typeface="Arial" panose="020B0604020202020204" pitchFamily="34" charset="0"/>
              <a:ea typeface="MS PGothic" panose="020B0600070205080204" pitchFamily="34" charset="-128"/>
            </a:endParaRPr>
          </a:p>
          <a:p>
            <a:pPr>
              <a:lnSpc>
                <a:spcPct val="90000"/>
              </a:lnSpc>
              <a:spcBef>
                <a:spcPts val="100"/>
              </a:spcBef>
              <a:buFontTx/>
              <a:buNone/>
            </a:pPr>
            <a:r>
              <a:rPr lang="fi-FI" altLang="en-US" sz="900">
                <a:latin typeface="Arial" panose="020B0604020202020204" pitchFamily="34" charset="0"/>
                <a:ea typeface="MS PGothic" panose="020B0600070205080204" pitchFamily="34" charset="-128"/>
              </a:rPr>
              <a:t>NB	</a:t>
            </a:r>
            <a:r>
              <a:rPr lang="en-US" altLang="en-US" sz="900">
                <a:latin typeface="Arial" panose="020B0604020202020204" pitchFamily="34" charset="0"/>
                <a:ea typeface="MS PGothic" panose="020B0600070205080204" pitchFamily="34" charset="-128"/>
              </a:rPr>
              <a:t>Narrowband (up to 4 kHz)</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E0982179-FF1C-43A6-9FA1-89F09116CE64}"/>
              </a:ext>
            </a:extLst>
          </p:cNvPr>
          <p:cNvSpPr>
            <a:spLocks noGrp="1"/>
          </p:cNvSpPr>
          <p:nvPr>
            <p:ph type="title"/>
          </p:nvPr>
        </p:nvSpPr>
        <p:spPr/>
        <p:txBody>
          <a:bodyPr/>
          <a:lstStyle/>
          <a:p>
            <a:r>
              <a:rPr lang="en-US" altLang="en-US" dirty="0"/>
              <a:t>Calendar of future meetings - 1 </a:t>
            </a:r>
          </a:p>
        </p:txBody>
      </p:sp>
      <p:sp>
        <p:nvSpPr>
          <p:cNvPr id="12291" name="Content Placeholder 2">
            <a:extLst>
              <a:ext uri="{FF2B5EF4-FFF2-40B4-BE49-F238E27FC236}">
                <a16:creationId xmlns:a16="http://schemas.microsoft.com/office/drawing/2014/main" id="{01C90893-A2F0-4765-AE59-A333888A4040}"/>
              </a:ext>
            </a:extLst>
          </p:cNvPr>
          <p:cNvSpPr txBox="1">
            <a:spLocks/>
          </p:cNvSpPr>
          <p:nvPr/>
        </p:nvSpPr>
        <p:spPr bwMode="auto">
          <a:xfrm>
            <a:off x="511175" y="1108075"/>
            <a:ext cx="62674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tabLst>
                <a:tab pos="1787525" algn="l"/>
                <a:tab pos="3671888"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1787525" algn="l"/>
                <a:tab pos="3671888"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1787525" algn="l"/>
                <a:tab pos="3671888"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1787525" algn="l"/>
                <a:tab pos="3671888"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9pPr>
          </a:lstStyle>
          <a:p>
            <a:pPr>
              <a:lnSpc>
                <a:spcPct val="85000"/>
              </a:lnSpc>
              <a:spcBef>
                <a:spcPts val="3000"/>
              </a:spcBef>
            </a:pPr>
            <a:r>
              <a:rPr lang="en-GB" altLang="en-US" sz="2400" dirty="0"/>
              <a:t>SWG conference calls </a:t>
            </a:r>
            <a:r>
              <a:rPr lang="en-GB" altLang="en-US" sz="2000" dirty="0"/>
              <a:t>(2 hours each)</a:t>
            </a:r>
          </a:p>
          <a:p>
            <a:pPr lvl="1">
              <a:lnSpc>
                <a:spcPct val="90000"/>
              </a:lnSpc>
              <a:spcBef>
                <a:spcPts val="200"/>
              </a:spcBef>
            </a:pPr>
            <a:r>
              <a:rPr lang="en-GB" altLang="fr-FR" sz="1800" dirty="0"/>
              <a:t>Video SWG on </a:t>
            </a:r>
            <a:r>
              <a:rPr lang="en-GB" altLang="fr-FR" sz="1800" dirty="0" err="1"/>
              <a:t>VRStream</a:t>
            </a:r>
            <a:r>
              <a:rPr lang="en-GB" altLang="fr-FR" sz="1800" dirty="0"/>
              <a:t> video March 21</a:t>
            </a:r>
            <a:r>
              <a:rPr lang="en-GB" altLang="fr-FR" sz="1800" baseline="30000" dirty="0"/>
              <a:t>st</a:t>
            </a:r>
            <a:r>
              <a:rPr lang="en-GB" altLang="fr-FR" sz="1800" dirty="0"/>
              <a:t> </a:t>
            </a:r>
          </a:p>
          <a:p>
            <a:pPr lvl="1">
              <a:lnSpc>
                <a:spcPct val="90000"/>
              </a:lnSpc>
              <a:spcBef>
                <a:spcPts val="200"/>
              </a:spcBef>
            </a:pPr>
            <a:r>
              <a:rPr lang="en-GB" altLang="fr-FR" sz="1800" dirty="0"/>
              <a:t>MTSI SWG on FS_5G_MEDIA_MTSI March 26</a:t>
            </a:r>
            <a:r>
              <a:rPr lang="en-GB" altLang="fr-FR" sz="1800" baseline="30000" dirty="0"/>
              <a:t>th</a:t>
            </a:r>
            <a:r>
              <a:rPr lang="en-GB" altLang="fr-FR" sz="1800" dirty="0"/>
              <a:t> </a:t>
            </a:r>
          </a:p>
          <a:p>
            <a:pPr lvl="1">
              <a:lnSpc>
                <a:spcPct val="90000"/>
              </a:lnSpc>
              <a:spcBef>
                <a:spcPts val="200"/>
              </a:spcBef>
            </a:pPr>
            <a:r>
              <a:rPr lang="en-GB" altLang="fr-FR" sz="1800" dirty="0"/>
              <a:t>SQ SWG on </a:t>
            </a:r>
            <a:r>
              <a:rPr lang="en-GB" altLang="fr-FR" sz="1800" dirty="0" err="1"/>
              <a:t>LiQuImAS</a:t>
            </a:r>
            <a:r>
              <a:rPr lang="en-GB" altLang="fr-FR" sz="1800" dirty="0"/>
              <a:t> March 26</a:t>
            </a:r>
            <a:r>
              <a:rPr lang="en-GB" altLang="fr-FR" sz="1800" baseline="30000" dirty="0"/>
              <a:t>th</a:t>
            </a:r>
            <a:r>
              <a:rPr lang="en-GB" altLang="fr-FR" sz="1800" dirty="0"/>
              <a:t> </a:t>
            </a:r>
          </a:p>
          <a:p>
            <a:pPr lvl="1">
              <a:lnSpc>
                <a:spcPct val="90000"/>
              </a:lnSpc>
              <a:spcBef>
                <a:spcPts val="200"/>
              </a:spcBef>
            </a:pPr>
            <a:endParaRPr lang="nl-NL" altLang="fr-FR" sz="1800" dirty="0"/>
          </a:p>
          <a:p>
            <a:pPr>
              <a:spcBef>
                <a:spcPts val="2800"/>
              </a:spcBef>
              <a:defRPr/>
            </a:pPr>
            <a:r>
              <a:rPr lang="en-GB" altLang="en-US" sz="2400" dirty="0"/>
              <a:t>SA4 plenary meetings (2018)</a:t>
            </a:r>
            <a:endParaRPr lang="en-GB" altLang="en-US" sz="2400" dirty="0">
              <a:solidFill>
                <a:srgbClr val="FF0000"/>
              </a:solidFill>
            </a:endParaRPr>
          </a:p>
          <a:p>
            <a:pPr marL="0" indent="0">
              <a:buFontTx/>
              <a:buNone/>
              <a:defRPr/>
            </a:pPr>
            <a:endParaRPr lang="en-GB" altLang="en-US" sz="2400" dirty="0"/>
          </a:p>
          <a:p>
            <a:pPr>
              <a:defRPr/>
            </a:pPr>
            <a:endParaRPr lang="en-GB" altLang="en-US" sz="2400" dirty="0"/>
          </a:p>
          <a:p>
            <a:pPr>
              <a:defRPr/>
            </a:pPr>
            <a:endParaRPr lang="en-GB" altLang="en-US" sz="2400" dirty="0"/>
          </a:p>
          <a:p>
            <a:pPr marL="457200" lvl="1" indent="0">
              <a:lnSpc>
                <a:spcPct val="90000"/>
              </a:lnSpc>
              <a:spcBef>
                <a:spcPts val="200"/>
              </a:spcBef>
              <a:buNone/>
              <a:defRPr/>
            </a:pPr>
            <a:endParaRPr lang="en-GB" sz="1600" dirty="0"/>
          </a:p>
          <a:p>
            <a:pPr lvl="1">
              <a:lnSpc>
                <a:spcPct val="90000"/>
              </a:lnSpc>
              <a:spcBef>
                <a:spcPts val="400"/>
              </a:spcBef>
              <a:defRPr/>
            </a:pPr>
            <a:endParaRPr lang="en-US" sz="1600" dirty="0"/>
          </a:p>
          <a:p>
            <a:pPr lvl="1">
              <a:lnSpc>
                <a:spcPct val="90000"/>
              </a:lnSpc>
              <a:spcBef>
                <a:spcPts val="200"/>
              </a:spcBef>
            </a:pPr>
            <a:endParaRPr lang="en-GB" altLang="fr-FR" sz="1600" dirty="0"/>
          </a:p>
          <a:p>
            <a:pPr lvl="1">
              <a:lnSpc>
                <a:spcPct val="90000"/>
              </a:lnSpc>
              <a:spcBef>
                <a:spcPts val="400"/>
              </a:spcBef>
            </a:pPr>
            <a:endParaRPr lang="en-US" altLang="fr-FR" sz="1600" dirty="0"/>
          </a:p>
          <a:p>
            <a:pPr lvl="1">
              <a:lnSpc>
                <a:spcPct val="90000"/>
              </a:lnSpc>
              <a:spcBef>
                <a:spcPts val="400"/>
              </a:spcBef>
            </a:pPr>
            <a:endParaRPr lang="en-US" altLang="fr-FR" sz="1600" dirty="0">
              <a:solidFill>
                <a:srgbClr val="FF0000"/>
              </a:solidFill>
            </a:endParaRPr>
          </a:p>
        </p:txBody>
      </p:sp>
      <p:graphicFrame>
        <p:nvGraphicFramePr>
          <p:cNvPr id="4" name="Table 3">
            <a:extLst>
              <a:ext uri="{FF2B5EF4-FFF2-40B4-BE49-F238E27FC236}">
                <a16:creationId xmlns:a16="http://schemas.microsoft.com/office/drawing/2014/main" id="{5F98C309-68F2-48D1-8774-DC4787FD10E9}"/>
              </a:ext>
            </a:extLst>
          </p:cNvPr>
          <p:cNvGraphicFramePr>
            <a:graphicFrameLocks noGrp="1"/>
          </p:cNvGraphicFramePr>
          <p:nvPr>
            <p:extLst>
              <p:ext uri="{D42A27DB-BD31-4B8C-83A1-F6EECF244321}">
                <p14:modId xmlns:p14="http://schemas.microsoft.com/office/powerpoint/2010/main" val="2989000659"/>
              </p:ext>
            </p:extLst>
          </p:nvPr>
        </p:nvGraphicFramePr>
        <p:xfrm>
          <a:off x="955455" y="3429000"/>
          <a:ext cx="6616700" cy="1705731"/>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791872">
                  <a:extLst>
                    <a:ext uri="{9D8B030D-6E8A-4147-A177-3AD203B41FA5}">
                      <a16:colId xmlns:a16="http://schemas.microsoft.com/office/drawing/2014/main" val="20001"/>
                    </a:ext>
                  </a:extLst>
                </a:gridCol>
                <a:gridCol w="3578139">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639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SA4#98</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9-13 Apr 2018</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Ericsson, Venue: </a:t>
                      </a:r>
                      <a:r>
                        <a:rPr lang="en-US" sz="1400" b="0" dirty="0" err="1">
                          <a:solidFill>
                            <a:schemeClr val="tx1"/>
                          </a:solidFill>
                          <a:latin typeface="+mn-lt"/>
                        </a:rPr>
                        <a:t>Kista</a:t>
                      </a:r>
                      <a:r>
                        <a:rPr lang="en-US" sz="1400" b="0" dirty="0">
                          <a:solidFill>
                            <a:schemeClr val="tx1"/>
                          </a:solidFill>
                          <a:latin typeface="+mn-lt"/>
                        </a:rPr>
                        <a:t>, Sweden</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2"/>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SA4#99</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fr-FR" sz="1400" b="0" kern="1200" dirty="0">
                          <a:solidFill>
                            <a:schemeClr val="dk1"/>
                          </a:solidFill>
                          <a:effectLst/>
                          <a:latin typeface="+mn-lt"/>
                          <a:ea typeface="+mn-ea"/>
                          <a:cs typeface="+mn-cs"/>
                        </a:rPr>
                        <a:t>9-13 </a:t>
                      </a:r>
                      <a:r>
                        <a:rPr lang="fr-FR" sz="1400" b="0" kern="1200" dirty="0" err="1">
                          <a:solidFill>
                            <a:schemeClr val="dk1"/>
                          </a:solidFill>
                          <a:effectLst/>
                          <a:latin typeface="+mn-lt"/>
                          <a:ea typeface="+mn-ea"/>
                          <a:cs typeface="+mn-cs"/>
                        </a:rPr>
                        <a:t>Jul</a:t>
                      </a:r>
                      <a:r>
                        <a:rPr lang="fr-FR" sz="1400" b="0" kern="1200" dirty="0">
                          <a:solidFill>
                            <a:schemeClr val="dk1"/>
                          </a:solidFill>
                          <a:effectLst/>
                          <a:latin typeface="+mn-lt"/>
                          <a:ea typeface="+mn-ea"/>
                          <a:cs typeface="+mn-cs"/>
                        </a:rPr>
                        <a:t> 2018</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EF3, Venue: Rome, Italy</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3"/>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SA4#100</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15-19 Oct 2018</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IF3, Venue: Kochi, India</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4"/>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SA4#101</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19-23 Nov 2018</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Samsung, Venue: Busan, Korea</a:t>
                      </a:r>
                      <a:endParaRPr lang="en-US" sz="1400" b="0" dirty="0">
                        <a:solidFill>
                          <a:schemeClr val="tx1"/>
                        </a:solidFill>
                        <a:latin typeface="+mn-lt"/>
                      </a:endParaRPr>
                    </a:p>
                  </a:txBody>
                  <a:tcPr marL="91443" marR="91443" marT="45715" marB="45715" anchor="ctr"/>
                </a:tc>
                <a:extLst>
                  <a:ext uri="{0D108BD9-81ED-4DB2-BD59-A6C34878D82A}">
                    <a16:rowId xmlns:a16="http://schemas.microsoft.com/office/drawing/2014/main" val="10005"/>
                  </a:ext>
                </a:extLst>
              </a:tr>
            </a:tbl>
          </a:graphicData>
        </a:graphic>
      </p:graphicFrame>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5" y="1108075"/>
            <a:ext cx="62674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(2019)</a:t>
            </a:r>
            <a:endParaRPr lang="en-GB" altLang="en-US" sz="2400" dirty="0">
              <a:solidFill>
                <a:srgbClr val="FF0000"/>
              </a:solidFill>
            </a:endParaRPr>
          </a:p>
          <a:p>
            <a:pPr marL="0" indent="0">
              <a:buFontTx/>
              <a:buNone/>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a:p>
            <a:pPr lvl="1">
              <a:lnSpc>
                <a:spcPct val="90000"/>
              </a:lnSpc>
              <a:spcBef>
                <a:spcPts val="200"/>
              </a:spcBef>
              <a:tabLst>
                <a:tab pos="1787525" algn="l"/>
                <a:tab pos="3671888" algn="l"/>
              </a:tabLst>
              <a:defRPr/>
            </a:pPr>
            <a:endParaRPr lang="en-GB" sz="1600" dirty="0"/>
          </a:p>
          <a:p>
            <a:pPr lvl="1">
              <a:lnSpc>
                <a:spcPct val="90000"/>
              </a:lnSpc>
              <a:spcBef>
                <a:spcPts val="400"/>
              </a:spcBef>
              <a:tabLst>
                <a:tab pos="1787525" algn="l"/>
                <a:tab pos="3671888" algn="l"/>
              </a:tabLst>
              <a:defRPr/>
            </a:pPr>
            <a:endParaRPr lang="en-US" sz="1600" dirty="0"/>
          </a:p>
          <a:p>
            <a:pPr lvl="1">
              <a:lnSpc>
                <a:spcPct val="90000"/>
              </a:lnSpc>
              <a:spcBef>
                <a:spcPts val="400"/>
              </a:spcBef>
              <a:tabLst>
                <a:tab pos="1787525" algn="l"/>
                <a:tab pos="3671888" algn="l"/>
              </a:tabLst>
              <a:defRPr/>
            </a:pPr>
            <a:endParaRPr lang="en-US" sz="1600" dirty="0">
              <a:solidFill>
                <a:srgbClr val="FF0000"/>
              </a:solidFill>
            </a:endParaRPr>
          </a:p>
        </p:txBody>
      </p:sp>
      <p:graphicFrame>
        <p:nvGraphicFramePr>
          <p:cNvPr id="6" name="Table 5">
            <a:extLst>
              <a:ext uri="{FF2B5EF4-FFF2-40B4-BE49-F238E27FC236}">
                <a16:creationId xmlns:a16="http://schemas.microsoft.com/office/drawing/2014/main" id="{5FE8BC81-F537-4F10-87A0-47E05952EFB9}"/>
              </a:ext>
            </a:extLst>
          </p:cNvPr>
          <p:cNvGraphicFramePr>
            <a:graphicFrameLocks noGrp="1"/>
          </p:cNvGraphicFramePr>
          <p:nvPr>
            <p:extLst>
              <p:ext uri="{D42A27DB-BD31-4B8C-83A1-F6EECF244321}">
                <p14:modId xmlns:p14="http://schemas.microsoft.com/office/powerpoint/2010/main" val="2876351537"/>
              </p:ext>
            </p:extLst>
          </p:nvPr>
        </p:nvGraphicFramePr>
        <p:xfrm>
          <a:off x="941388" y="1624013"/>
          <a:ext cx="6616700" cy="2181224"/>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791872">
                  <a:extLst>
                    <a:ext uri="{9D8B030D-6E8A-4147-A177-3AD203B41FA5}">
                      <a16:colId xmlns:a16="http://schemas.microsoft.com/office/drawing/2014/main" val="20001"/>
                    </a:ext>
                  </a:extLst>
                </a:gridCol>
                <a:gridCol w="3578139">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47549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SA4#102</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kern="1200" dirty="0">
                          <a:solidFill>
                            <a:schemeClr val="dk1"/>
                          </a:solidFill>
                          <a:effectLst/>
                          <a:latin typeface="+mn-lt"/>
                          <a:ea typeface="+mn-ea"/>
                          <a:cs typeface="+mn-cs"/>
                        </a:rPr>
                        <a:t>28 January - 1st February 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1"/>
                  </a:ext>
                </a:extLst>
              </a:tr>
              <a:tr h="3639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SA4#103</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8 - 12 April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2"/>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SA4#104</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fr-FR" sz="1400" b="0" kern="1200" dirty="0">
                          <a:solidFill>
                            <a:schemeClr val="dk1"/>
                          </a:solidFill>
                          <a:effectLst/>
                          <a:latin typeface="+mn-lt"/>
                          <a:ea typeface="+mn-ea"/>
                          <a:cs typeface="+mn-cs"/>
                        </a:rPr>
                        <a:t>1 - 5 July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TBD, Venue: TBD</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3"/>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SA4#105</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12 - 16 August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Venue: Ljubljana, Slovenia</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4"/>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SA4#106</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21 - 25 October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TBD, Venue: TBD</a:t>
                      </a:r>
                      <a:endParaRPr lang="en-US" sz="1400" b="0" dirty="0">
                        <a:solidFill>
                          <a:schemeClr val="tx1"/>
                        </a:solidFill>
                        <a:latin typeface="+mn-lt"/>
                      </a:endParaRPr>
                    </a:p>
                  </a:txBody>
                  <a:tcPr marL="91443" marR="91443" marT="45715" marB="45715"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69597427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a:t>SA4 meeting statistics</a:t>
            </a:r>
          </a:p>
        </p:txBody>
      </p:sp>
      <p:sp>
        <p:nvSpPr>
          <p:cNvPr id="14339" name="TextBox 4">
            <a:extLst>
              <a:ext uri="{FF2B5EF4-FFF2-40B4-BE49-F238E27FC236}">
                <a16:creationId xmlns:a16="http://schemas.microsoft.com/office/drawing/2014/main" id="{03D938B6-2E80-470D-889D-FF0EE2275562}"/>
              </a:ext>
            </a:extLst>
          </p:cNvPr>
          <p:cNvSpPr txBox="1">
            <a:spLocks noChangeArrowheads="1"/>
          </p:cNvSpPr>
          <p:nvPr/>
        </p:nvSpPr>
        <p:spPr bwMode="auto">
          <a:xfrm>
            <a:off x="4745038" y="5956300"/>
            <a:ext cx="4095750" cy="18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58775" indent="-358775">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lnSpc>
                <a:spcPct val="90000"/>
              </a:lnSpc>
              <a:spcBef>
                <a:spcPts val="600"/>
              </a:spcBef>
              <a:buFont typeface="Wingdings 2" panose="05020102010507070707" pitchFamily="18" charset="2"/>
              <a:buNone/>
            </a:pPr>
            <a:r>
              <a:rPr lang="en-GB" altLang="en-US" sz="700">
                <a:latin typeface="Arial" panose="020B0604020202020204" pitchFamily="34" charset="0"/>
              </a:rPr>
              <a:t>Note: The scope of SA4#72-BIS and SA4#80-BIS was limited to only one Work Item (EVS_Codec). </a:t>
            </a:r>
          </a:p>
        </p:txBody>
      </p:sp>
      <p:pic>
        <p:nvPicPr>
          <p:cNvPr id="4" name="Picture 3">
            <a:extLst>
              <a:ext uri="{FF2B5EF4-FFF2-40B4-BE49-F238E27FC236}">
                <a16:creationId xmlns:a16="http://schemas.microsoft.com/office/drawing/2014/main" id="{49136FE1-C1E0-4851-AF2D-C8A21BCA5F24}"/>
              </a:ext>
            </a:extLst>
          </p:cNvPr>
          <p:cNvPicPr>
            <a:picLocks noChangeAspect="1"/>
          </p:cNvPicPr>
          <p:nvPr/>
        </p:nvPicPr>
        <p:blipFill>
          <a:blip r:embed="rId3"/>
          <a:stretch>
            <a:fillRect/>
          </a:stretch>
        </p:blipFill>
        <p:spPr>
          <a:xfrm>
            <a:off x="1558823" y="1252539"/>
            <a:ext cx="5578323" cy="2176461"/>
          </a:xfrm>
          <a:prstGeom prst="rect">
            <a:avLst/>
          </a:prstGeom>
        </p:spPr>
      </p:pic>
      <p:pic>
        <p:nvPicPr>
          <p:cNvPr id="5" name="Picture 4">
            <a:extLst>
              <a:ext uri="{FF2B5EF4-FFF2-40B4-BE49-F238E27FC236}">
                <a16:creationId xmlns:a16="http://schemas.microsoft.com/office/drawing/2014/main" id="{607D4E32-F11A-408B-8E91-1A542475F14A}"/>
              </a:ext>
            </a:extLst>
          </p:cNvPr>
          <p:cNvPicPr>
            <a:picLocks noChangeAspect="1"/>
          </p:cNvPicPr>
          <p:nvPr/>
        </p:nvPicPr>
        <p:blipFill>
          <a:blip r:embed="rId4"/>
          <a:stretch>
            <a:fillRect/>
          </a:stretch>
        </p:blipFill>
        <p:spPr>
          <a:xfrm>
            <a:off x="1561870" y="3600472"/>
            <a:ext cx="5572227" cy="2188654"/>
          </a:xfrm>
          <a:prstGeom prst="rect">
            <a:avLst/>
          </a:prstGeom>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BCC8628-D61C-4CFD-9C5C-88015D0B5EF7}"/>
              </a:ext>
            </a:extLst>
          </p:cNvPr>
          <p:cNvSpPr>
            <a:spLocks noGrp="1"/>
          </p:cNvSpPr>
          <p:nvPr>
            <p:ph type="title"/>
          </p:nvPr>
        </p:nvSpPr>
        <p:spPr/>
        <p:txBody>
          <a:bodyPr/>
          <a:lstStyle/>
          <a:p>
            <a:pPr>
              <a:lnSpc>
                <a:spcPct val="90000"/>
              </a:lnSpc>
            </a:pPr>
            <a:r>
              <a:rPr lang="en-US" altLang="en-US" dirty="0"/>
              <a:t>Documents, participants and SWGs at SA4#97</a:t>
            </a:r>
          </a:p>
        </p:txBody>
      </p:sp>
      <p:sp>
        <p:nvSpPr>
          <p:cNvPr id="12291" name="TextBox 4">
            <a:extLst>
              <a:ext uri="{FF2B5EF4-FFF2-40B4-BE49-F238E27FC236}">
                <a16:creationId xmlns:a16="http://schemas.microsoft.com/office/drawing/2014/main" id="{901CB91D-5BE0-4E8B-99BC-B701EE1415DC}"/>
              </a:ext>
            </a:extLst>
          </p:cNvPr>
          <p:cNvSpPr txBox="1">
            <a:spLocks noChangeArrowheads="1"/>
          </p:cNvSpPr>
          <p:nvPr/>
        </p:nvSpPr>
        <p:spPr bwMode="auto">
          <a:xfrm>
            <a:off x="6115050" y="4979988"/>
            <a:ext cx="2801938" cy="99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57188" indent="-357188">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266700" indent="-266700" eaLnBrk="1" hangingPunct="1">
              <a:lnSpc>
                <a:spcPct val="90000"/>
              </a:lnSpc>
              <a:spcBef>
                <a:spcPts val="200"/>
              </a:spcBef>
              <a:buFontTx/>
              <a:buNone/>
              <a:defRPr/>
            </a:pPr>
            <a:r>
              <a:rPr lang="en-GB" altLang="en-US" sz="800" dirty="0">
                <a:latin typeface="Arial" panose="020B0604020202020204" pitchFamily="34" charset="0"/>
              </a:rPr>
              <a:t>*) 	Includes Tdocs and participants of joint sessions with SQ and MTSI SWGs.  </a:t>
            </a:r>
          </a:p>
          <a:p>
            <a:pPr marL="266700" indent="-266700" eaLnBrk="1" hangingPunct="1">
              <a:lnSpc>
                <a:spcPct val="90000"/>
              </a:lnSpc>
              <a:spcBef>
                <a:spcPts val="200"/>
              </a:spcBef>
              <a:buFontTx/>
              <a:buNone/>
              <a:defRPr/>
            </a:pPr>
            <a:r>
              <a:rPr lang="en-GB" altLang="en-US" sz="800" dirty="0">
                <a:latin typeface="Arial" panose="020B0604020202020204" pitchFamily="34" charset="0"/>
              </a:rPr>
              <a:t>**) 	Includes Tdocs and participants of joint sessions with SQ, MBS and MTSI SWGs.  </a:t>
            </a:r>
          </a:p>
          <a:p>
            <a:pPr marL="266700" indent="-266700" eaLnBrk="1" hangingPunct="1">
              <a:lnSpc>
                <a:spcPct val="90000"/>
              </a:lnSpc>
              <a:spcBef>
                <a:spcPts val="200"/>
              </a:spcBef>
              <a:buNone/>
              <a:defRPr/>
            </a:pPr>
            <a:r>
              <a:rPr lang="en-GB" altLang="en-US" sz="800" dirty="0">
                <a:latin typeface="Arial" panose="020B0604020202020204" pitchFamily="34" charset="0"/>
              </a:rPr>
              <a:t>***) 	Includes </a:t>
            </a:r>
            <a:r>
              <a:rPr lang="en-GB" altLang="en-US" sz="800" dirty="0" err="1">
                <a:latin typeface="Arial" panose="020B0604020202020204" pitchFamily="34" charset="0"/>
              </a:rPr>
              <a:t>Tdocs</a:t>
            </a:r>
            <a:r>
              <a:rPr lang="en-GB" altLang="en-US" sz="800" dirty="0">
                <a:latin typeface="Arial" panose="020B0604020202020204" pitchFamily="34" charset="0"/>
              </a:rPr>
              <a:t> and participants of joint sessions with MBS SWG.  </a:t>
            </a:r>
          </a:p>
          <a:p>
            <a:pPr marL="363538" indent="-363538" eaLnBrk="1" hangingPunct="1">
              <a:lnSpc>
                <a:spcPct val="90000"/>
              </a:lnSpc>
              <a:spcBef>
                <a:spcPts val="600"/>
              </a:spcBef>
              <a:buFont typeface="Wingdings 2" panose="05020102010507070707" pitchFamily="18" charset="2"/>
              <a:buNone/>
              <a:defRPr/>
            </a:pPr>
            <a:r>
              <a:rPr lang="en-GB" altLang="en-US" sz="800" dirty="0">
                <a:latin typeface="Arial" panose="020B0604020202020204" pitchFamily="34" charset="0"/>
              </a:rPr>
              <a:t>Note: postponed documents are included in the count. </a:t>
            </a:r>
          </a:p>
        </p:txBody>
      </p:sp>
      <p:pic>
        <p:nvPicPr>
          <p:cNvPr id="5" name="Picture 4">
            <a:extLst>
              <a:ext uri="{FF2B5EF4-FFF2-40B4-BE49-F238E27FC236}">
                <a16:creationId xmlns:a16="http://schemas.microsoft.com/office/drawing/2014/main" id="{B1DF6908-B055-4EC7-BE7C-E24106FB2789}"/>
              </a:ext>
            </a:extLst>
          </p:cNvPr>
          <p:cNvPicPr>
            <a:picLocks noChangeAspect="1"/>
          </p:cNvPicPr>
          <p:nvPr/>
        </p:nvPicPr>
        <p:blipFill>
          <a:blip r:embed="rId3"/>
          <a:stretch>
            <a:fillRect/>
          </a:stretch>
        </p:blipFill>
        <p:spPr>
          <a:xfrm>
            <a:off x="596436" y="3626558"/>
            <a:ext cx="4865030" cy="2706859"/>
          </a:xfrm>
          <a:prstGeom prst="rect">
            <a:avLst/>
          </a:prstGeom>
        </p:spPr>
      </p:pic>
      <p:graphicFrame>
        <p:nvGraphicFramePr>
          <p:cNvPr id="10" name="Chart 9">
            <a:extLst>
              <a:ext uri="{FF2B5EF4-FFF2-40B4-BE49-F238E27FC236}">
                <a16:creationId xmlns:a16="http://schemas.microsoft.com/office/drawing/2014/main" id="{5013FE73-8E9C-4A16-AA39-C46B699B7153}"/>
              </a:ext>
            </a:extLst>
          </p:cNvPr>
          <p:cNvGraphicFramePr>
            <a:graphicFrameLocks/>
          </p:cNvGraphicFramePr>
          <p:nvPr>
            <p:extLst>
              <p:ext uri="{D42A27DB-BD31-4B8C-83A1-F6EECF244321}">
                <p14:modId xmlns:p14="http://schemas.microsoft.com/office/powerpoint/2010/main" val="3862491991"/>
              </p:ext>
            </p:extLst>
          </p:nvPr>
        </p:nvGraphicFramePr>
        <p:xfrm>
          <a:off x="4236646" y="1484206"/>
          <a:ext cx="4581525" cy="2707902"/>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71673</TotalTime>
  <Words>7414</Words>
  <Application>Microsoft Office PowerPoint</Application>
  <PresentationFormat>On-screen Show (4:3)</PresentationFormat>
  <Paragraphs>1094</Paragraphs>
  <Slides>52</Slides>
  <Notes>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52</vt:i4>
      </vt:variant>
    </vt:vector>
  </HeadingPairs>
  <TitlesOfParts>
    <vt:vector size="62" baseType="lpstr">
      <vt:lpstr>굴림</vt:lpstr>
      <vt:lpstr>ＭＳ Ｐゴシック</vt:lpstr>
      <vt:lpstr>ＭＳ Ｐゴシック</vt:lpstr>
      <vt:lpstr>宋体</vt:lpstr>
      <vt:lpstr>Arial</vt:lpstr>
      <vt:lpstr>Arial </vt:lpstr>
      <vt:lpstr>Calibri</vt:lpstr>
      <vt:lpstr>Times New Roman</vt:lpstr>
      <vt:lpstr>Wingdings 2</vt:lpstr>
      <vt:lpstr>Office Theme</vt:lpstr>
      <vt:lpstr>     TSG SA WG4 (SA4) Status Report at TSG SA#79    </vt:lpstr>
      <vt:lpstr>Outline</vt:lpstr>
      <vt:lpstr>SA4 leadership and subgroups</vt:lpstr>
      <vt:lpstr>Meetings held since SA#78 - 1</vt:lpstr>
      <vt:lpstr>Meetings held since SA#78 - 2</vt:lpstr>
      <vt:lpstr>Calendar of future meetings - 1 </vt:lpstr>
      <vt:lpstr>Calendar of future meetings - 2</vt:lpstr>
      <vt:lpstr>SA4 meeting statistics</vt:lpstr>
      <vt:lpstr>Documents, participants and SWGs at SA4#97</vt:lpstr>
      <vt:lpstr>List of SA4 Work Items for Rel-15</vt:lpstr>
      <vt:lpstr>List of SA4 Study Items for Rel-15</vt:lpstr>
      <vt:lpstr>List of SA4 Work and Study Items for Rel-16</vt:lpstr>
      <vt:lpstr>SWGs and ongoing Work Items</vt:lpstr>
      <vt:lpstr>SWGs and ongoing Study Items</vt:lpstr>
      <vt:lpstr>SA4 progress highlights </vt:lpstr>
      <vt:lpstr>CRs to completed items in Rel-15 and earlier</vt:lpstr>
      <vt:lpstr>Work progress: Rel-15 Work Items</vt:lpstr>
      <vt:lpstr>Framework for Live Uplink Streaming (FLUS)</vt:lpstr>
      <vt:lpstr>Enhanced QoE Reporting for MTSI (EQoE_MTSI) – completed !</vt:lpstr>
      <vt:lpstr>SAND for MBMS (SAND4M)</vt:lpstr>
      <vt:lpstr>Service Interactivity (SerInter)</vt:lpstr>
      <vt:lpstr>Test Methodologies for the Evaluation of Perceived Listening Quality in Immersive Audio Systems (LiQuImAS)</vt:lpstr>
      <vt:lpstr>Virtual Reality Profiles for Streaming Media (VRStream)</vt:lpstr>
      <vt:lpstr>Receive acoustic output test in the presence of background noise (RAOT)</vt:lpstr>
      <vt:lpstr>Speech quality in the presence of ambient noise for super-wideband and fullband modes (SPAN)</vt:lpstr>
      <vt:lpstr>Work progress: Rel-16 Work Items</vt:lpstr>
      <vt:lpstr>EVS Codec Extension for Immersive Voice and Audio Services (IVAS_Codec)</vt:lpstr>
      <vt:lpstr>Work progress: Rel-15 Study Items</vt:lpstr>
      <vt:lpstr>Study on 5G enhanced Mobile Broadband Media Distribution (FS_5GMedia_Distribution)</vt:lpstr>
      <vt:lpstr>Study on MBMS User Services for IoT (FS_MBMS_IoT)</vt:lpstr>
      <vt:lpstr>FEC for Mission Critical Services (FS_FEC_MCS) – completed !</vt:lpstr>
      <vt:lpstr>EVS Float Conformance Non Bit-Exact (FS_EVS_FCNBE)</vt:lpstr>
      <vt:lpstr>Update to fixed-point basic operators (FS_BASOP) – completed !</vt:lpstr>
      <vt:lpstr>enhanced VoLTE performance (FS_eVoLP)</vt:lpstr>
      <vt:lpstr>Work progress: Rel-16 Study Items</vt:lpstr>
      <vt:lpstr>V2X Media Handling and Interaction (FS_mV2X)</vt:lpstr>
      <vt:lpstr>QoE metrics for VR (FS_QoE_VR)</vt:lpstr>
      <vt:lpstr>Media Handling Aspects of RAN Delay Budget Reporting in MTSI (FS_E2E_DELAY)</vt:lpstr>
      <vt:lpstr>Study on Media Handling Aspects of Conversational Services in 5G Systems (FS_5G_MEDIA_MTSI)</vt:lpstr>
      <vt:lpstr>Overview of work progress Rel-15 work Items - 1</vt:lpstr>
      <vt:lpstr>Overview of work progress Rel-15 work Items - 2</vt:lpstr>
      <vt:lpstr>Overview of work progress  Rel-15 Study Items – 1</vt:lpstr>
      <vt:lpstr>Overview of work progress  Rel-15 Study Items - 2</vt:lpstr>
      <vt:lpstr>Overview of work progress  Rel-16 Work and Study Items</vt:lpstr>
      <vt:lpstr>Proposed new WIDs - 1</vt:lpstr>
      <vt:lpstr>Proposed new WIDs - 2</vt:lpstr>
      <vt:lpstr>Proposed new WIDs - 3</vt:lpstr>
      <vt:lpstr>Dependencies on IETF drafts in SA4</vt:lpstr>
      <vt:lpstr>Summary of action items</vt:lpstr>
      <vt:lpstr>List of documents to SA#78 </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Ericsson User</cp:lastModifiedBy>
  <cp:revision>1697</cp:revision>
  <cp:lastPrinted>2016-09-13T11:31:59Z</cp:lastPrinted>
  <dcterms:created xsi:type="dcterms:W3CDTF">2008-08-30T09:32:10Z</dcterms:created>
  <dcterms:modified xsi:type="dcterms:W3CDTF">2018-03-13T16:35:24Z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ies>
</file>