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  <p:sldMasterId id="2147483674" r:id="rId3"/>
  </p:sldMasterIdLst>
  <p:notesMasterIdLst>
    <p:notesMasterId r:id="rId3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7" r:id="rId12"/>
    <p:sldId id="269" r:id="rId13"/>
    <p:sldId id="271" r:id="rId14"/>
    <p:sldId id="312" r:id="rId15"/>
    <p:sldId id="272" r:id="rId16"/>
    <p:sldId id="288" r:id="rId17"/>
    <p:sldId id="273" r:id="rId18"/>
    <p:sldId id="313" r:id="rId19"/>
    <p:sldId id="274" r:id="rId20"/>
    <p:sldId id="275" r:id="rId21"/>
    <p:sldId id="290" r:id="rId22"/>
    <p:sldId id="314" r:id="rId23"/>
    <p:sldId id="316" r:id="rId24"/>
    <p:sldId id="311" r:id="rId25"/>
    <p:sldId id="315" r:id="rId26"/>
    <p:sldId id="317" r:id="rId27"/>
    <p:sldId id="283" r:id="rId28"/>
    <p:sldId id="323" r:id="rId29"/>
    <p:sldId id="318" r:id="rId30"/>
    <p:sldId id="319" r:id="rId31"/>
    <p:sldId id="321" r:id="rId32"/>
    <p:sldId id="322" r:id="rId3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72" y="-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148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</a:p>
        </p:txBody>
      </p:sp>
      <p:sp>
        <p:nvSpPr>
          <p:cNvPr id="149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150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151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05B221E0-0784-4846-90F4-198869DF897D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904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body"/>
          </p:nvPr>
        </p:nvSpPr>
        <p:spPr>
          <a:xfrm>
            <a:off x="906480" y="4716360"/>
            <a:ext cx="4984560" cy="4468320"/>
          </a:xfrm>
          <a:prstGeom prst="rect">
            <a:avLst/>
          </a:prstGeom>
        </p:spPr>
        <p:txBody>
          <a:bodyPr lIns="92880" tIns="46440" rIns="92880" bIns="46440"/>
          <a:lstStyle/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2" name="CustomShape 2"/>
          <p:cNvSpPr/>
          <p:nvPr/>
        </p:nvSpPr>
        <p:spPr>
          <a:xfrm>
            <a:off x="3851280" y="9431280"/>
            <a:ext cx="2945880" cy="496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xmlns="" val="2617305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5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6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2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3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6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7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8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</a:t>
            </a:r>
            <a:r>
              <a:rPr lang="en-US" sz="10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78,</a:t>
            </a:r>
            <a:r>
              <a:rPr lang="en-US" sz="1000" b="0" strike="noStrike" spc="-1" baseline="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Dec</a:t>
            </a:r>
            <a:r>
              <a:rPr lang="en-US" sz="10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2017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" name="PlaceHolder 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buBlip>
                <a:blip r:embed="rId17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text styles</a:t>
            </a: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sldNum" idx="4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0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1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52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5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56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57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61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99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0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101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2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03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4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105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106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" name="PlaceHolder 4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  <p:sp>
        <p:nvSpPr>
          <p:cNvPr id="110" name="PlaceHolder 6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9B8B3B91-CF38-4D8A-AE32-8D43408B819F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8_Lisbon/Docs/CP-173109.zip" TargetMode="External"/><Relationship Id="rId2" Type="http://schemas.openxmlformats.org/officeDocument/2006/relationships/hyperlink" Target="http://www.3gpp.org/ftp/tsg_ct/TSG_CT/TSGC_78_Lisbon/Docs/CP-173083.zip" TargetMode="Externa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8_Lisbon/Docs/CP-173044.zip" TargetMode="External"/><Relationship Id="rId2" Type="http://schemas.openxmlformats.org/officeDocument/2006/relationships/hyperlink" Target="http://www.3gpp.org/ftp/tsg_ct/TSG_CT/TSGC_78_Lisbon/Docs/CP-173140.zip" TargetMode="Externa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8_Lisbon/Docs/CP-173043.zip" TargetMode="External"/><Relationship Id="rId7" Type="http://schemas.openxmlformats.org/officeDocument/2006/relationships/hyperlink" Target="http://www.3gpp.org/ftp/tsg_ct/TSG_CT/TSGC_78_Lisbon/Docs/CP-173140.zip" TargetMode="External"/><Relationship Id="rId2" Type="http://schemas.openxmlformats.org/officeDocument/2006/relationships/hyperlink" Target="http://www.3gpp.org/ftp/tsg_ct/TSG_CT/TSGC_78_Lisbon/Docs/CP-173039.zip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ftp/tsg_ct/TSG_CT/TSGC_78_Lisbon/Docs/CP-173139.zip" TargetMode="External"/><Relationship Id="rId5" Type="http://schemas.openxmlformats.org/officeDocument/2006/relationships/hyperlink" Target="http://www.3gpp.org/ftp/tsg_ct/TSG_CT/TSGC_78_Lisbon/Docs/CP-173131.zip" TargetMode="External"/><Relationship Id="rId4" Type="http://schemas.openxmlformats.org/officeDocument/2006/relationships/hyperlink" Target="http://www.3gpp.org/ftp/tsg_ct/TSG_CT/TSGC_78_Lisbon/Docs/CP-173107.zi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liujinglei@chinamobile.com" TargetMode="External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24890.htm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DynaReport/31890.htm" TargetMode="External"/><Relationship Id="rId5" Type="http://schemas.openxmlformats.org/officeDocument/2006/relationships/hyperlink" Target="http://www.3gpp.org/DynaReport/29891.htm" TargetMode="External"/><Relationship Id="rId4" Type="http://schemas.openxmlformats.org/officeDocument/2006/relationships/hyperlink" Target="http://www.3gpp.org/DynaReport/29890.htm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24501.htm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Relationship Id="rId4" Type="http://schemas.openxmlformats.org/officeDocument/2006/relationships/hyperlink" Target="http://www.3gpp.org/DynaReport/24502.htm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DynaReport/29520.htm" TargetMode="External"/><Relationship Id="rId3" Type="http://schemas.openxmlformats.org/officeDocument/2006/relationships/hyperlink" Target="http://www.3gpp.org/DynaReport/29507.htm" TargetMode="External"/><Relationship Id="rId7" Type="http://schemas.openxmlformats.org/officeDocument/2006/relationships/hyperlink" Target="http://www.3gpp.org/DynaReport/29514.htm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DynaReport/29513.htm" TargetMode="External"/><Relationship Id="rId11" Type="http://schemas.openxmlformats.org/officeDocument/2006/relationships/hyperlink" Target="http://www.3gpp.org/DynaReport/29561.htm" TargetMode="External"/><Relationship Id="rId5" Type="http://schemas.openxmlformats.org/officeDocument/2006/relationships/hyperlink" Target="http://www.3gpp.org/DynaReport/29512.htm" TargetMode="External"/><Relationship Id="rId10" Type="http://schemas.openxmlformats.org/officeDocument/2006/relationships/hyperlink" Target="http://www.3gpp.org/DynaReport/29551.htm" TargetMode="External"/><Relationship Id="rId4" Type="http://schemas.openxmlformats.org/officeDocument/2006/relationships/hyperlink" Target="http://www.3gpp.org/DynaReport/29508.htm" TargetMode="External"/><Relationship Id="rId9" Type="http://schemas.openxmlformats.org/officeDocument/2006/relationships/hyperlink" Target="http://www.3gpp.org/DynaReport/29527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DynaReport/29510.htm" TargetMode="External"/><Relationship Id="rId13" Type="http://schemas.openxmlformats.org/officeDocument/2006/relationships/hyperlink" Target="http://www.3gpp.org/DynaReport/29571.htm" TargetMode="External"/><Relationship Id="rId3" Type="http://schemas.openxmlformats.org/officeDocument/2006/relationships/hyperlink" Target="http://www.3gpp.org/DynaReport/29500.htm" TargetMode="External"/><Relationship Id="rId7" Type="http://schemas.openxmlformats.org/officeDocument/2006/relationships/hyperlink" Target="http://www.3gpp.org/DynaReport/29509.htm" TargetMode="External"/><Relationship Id="rId12" Type="http://schemas.openxmlformats.org/officeDocument/2006/relationships/hyperlink" Target="http://www.3gpp.org/DynaReport/29540.htm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DynaReport/29503.htm" TargetMode="External"/><Relationship Id="rId11" Type="http://schemas.openxmlformats.org/officeDocument/2006/relationships/hyperlink" Target="http://www.3gpp.org/DynaReport/29531.htm" TargetMode="External"/><Relationship Id="rId5" Type="http://schemas.openxmlformats.org/officeDocument/2006/relationships/hyperlink" Target="http://www.3gpp.org/DynaReport/29502.htm" TargetMode="External"/><Relationship Id="rId10" Type="http://schemas.openxmlformats.org/officeDocument/2006/relationships/hyperlink" Target="http://www.3gpp.org/DynaReport/29518.htm" TargetMode="External"/><Relationship Id="rId4" Type="http://schemas.openxmlformats.org/officeDocument/2006/relationships/hyperlink" Target="http://www.3gpp.org/DynaReport/29501.htm" TargetMode="External"/><Relationship Id="rId9" Type="http://schemas.openxmlformats.org/officeDocument/2006/relationships/hyperlink" Target="http://www.3gpp.org/DynaReport/29511.ht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8_Lisbon/Docs/CP-173084.zip" TargetMode="External"/><Relationship Id="rId2" Type="http://schemas.openxmlformats.org/officeDocument/2006/relationships/hyperlink" Target="http://www.3gpp.org/ftp/tsg_ct/TSG_CT/TSGC_78_Lisbon/Docs/CP-173038.zip" TargetMode="Externa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://www.3gpp.org/ftp/tsg_ct/TSG_CT/TSGC_78_Lisbon/Docs/CP-17311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1101600" y="185760"/>
            <a:ext cx="5569920" cy="7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SA Meeting #78	                 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SP-171060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	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Lisbon, Japan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;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20</a:t>
            </a:r>
            <a:r>
              <a:rPr lang="en-US" sz="2000" b="0" strike="noStrike" spc="-1" baseline="30000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th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– 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22</a:t>
            </a:r>
            <a:r>
              <a:rPr lang="en-US" sz="2000" spc="-1" baseline="30000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nd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December 2017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3" name="Picture 6"/>
          <p:cNvPicPr/>
          <p:nvPr/>
        </p:nvPicPr>
        <p:blipFill>
          <a:blip r:embed="rId2">
            <a:lum bright="70000" contrast="-70000"/>
          </a:blip>
          <a:stretch/>
        </p:blipFill>
        <p:spPr>
          <a:xfrm>
            <a:off x="762120" y="1514520"/>
            <a:ext cx="7619760" cy="4438440"/>
          </a:xfrm>
          <a:prstGeom prst="rect">
            <a:avLst/>
          </a:prstGeom>
          <a:ln>
            <a:noFill/>
          </a:ln>
        </p:spPr>
      </p:pic>
      <p:sp>
        <p:nvSpPr>
          <p:cNvPr id="154" name="CustomShape 2"/>
          <p:cNvSpPr/>
          <p:nvPr/>
        </p:nvSpPr>
        <p:spPr>
          <a:xfrm>
            <a:off x="725400" y="1411200"/>
            <a:ext cx="7813440" cy="410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r>
              <a:rPr lang="en-US" sz="28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CustomShape 3"/>
          <p:cNvSpPr/>
          <p:nvPr/>
        </p:nvSpPr>
        <p:spPr>
          <a:xfrm>
            <a:off x="1049400" y="3790800"/>
            <a:ext cx="7135560" cy="175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Georg Mayer (Huawei)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CustomShape 4"/>
          <p:cNvSpPr/>
          <p:nvPr/>
        </p:nvSpPr>
        <p:spPr>
          <a:xfrm>
            <a:off x="1863000" y="2011320"/>
            <a:ext cx="514764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status report 
to TSG SA78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New Rel-15 WIs / SIs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9"/>
          <p:cNvSpPr/>
          <p:nvPr/>
        </p:nvSpPr>
        <p:spPr>
          <a:xfrm>
            <a:off x="457200" y="1600200"/>
            <a:ext cx="75877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69810854"/>
              </p:ext>
            </p:extLst>
          </p:nvPr>
        </p:nvGraphicFramePr>
        <p:xfrm>
          <a:off x="349250" y="1357313"/>
          <a:ext cx="8570913" cy="16760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89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769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295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54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58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</a:t>
                      </a:r>
                      <a:r>
                        <a:rPr lang="en-GB" sz="1100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Specs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CP-173160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Study Item on User Plane Protocol in 5GC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CP-173083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AT Commands for </a:t>
                      </a:r>
                      <a:r>
                        <a:rPr lang="en-GB" sz="1200" b="0" i="0" u="none" strike="noStrike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CIoT</a:t>
                      </a: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and MTC extensions completed in Rel-14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CP-173109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on enhanced </a:t>
                      </a:r>
                      <a:r>
                        <a:rPr lang="en-GB" sz="1200" b="0" i="0" u="none" strike="noStrike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VoLTE</a:t>
                      </a: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performance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Information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:p14="http://schemas.microsoft.com/office/powerpoint/2010/main" xmlns="" val="388749535"/>
              </p:ext>
            </p:extLst>
          </p:nvPr>
        </p:nvGraphicFramePr>
        <p:xfrm>
          <a:off x="305820" y="2043804"/>
          <a:ext cx="8449920" cy="1108984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CP-173155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21.914 on Rel-14 summary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MCC Work Plan Manager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CP-173044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24.196 v1.0.0 on Enhanced Calling Name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Approval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:p14="http://schemas.microsoft.com/office/powerpoint/2010/main" xmlns="" val="3453957958"/>
              </p:ext>
            </p:extLst>
          </p:nvPr>
        </p:nvGraphicFramePr>
        <p:xfrm>
          <a:off x="305820" y="2043804"/>
          <a:ext cx="8449920" cy="2500216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CP-173039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29.891 v2.0.0 on 5G System – Phase 1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CP-173043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24.890 v2.0.0 on CT WG1 aspects of 5G System Phase 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CP-173107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sheet for 3GPP </a:t>
                      </a:r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29.890 v2.0.0 on CT WG3 aspects of 5G System Phase 1 for approval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CP-173131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sheet for TR 29.827 v1.0.0 on Study on Policy and Charging for Volume Based Charging for approval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/>
                        </a:rPr>
                        <a:t>CP-173139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Specification/Report to TSG: TR 31.890, Version 2.0.0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CT6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/>
                        </a:rPr>
                        <a:t>CP-173140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Specification/Report to TSG: TR 31.801, Version 2.0.0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CT6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5217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(CT1) 1/2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0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1" y="1242218"/>
            <a:ext cx="7958138" cy="43735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(CT1) 2/2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1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1" y="1377158"/>
            <a:ext cx="7958138" cy="410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4988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(CT3) 1/2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2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4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6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xmlns="" id="{0BC5A6FF-A405-4D7B-BFD1-7ECA185D1A78}"/>
              </a:ext>
            </a:extLst>
          </p:cNvPr>
          <p:cNvGraphicFramePr>
            <a:graphicFrameLocks noGrp="1"/>
          </p:cNvGraphicFramePr>
          <p:nvPr/>
        </p:nvGraphicFramePr>
        <p:xfrm>
          <a:off x="474663" y="1241425"/>
          <a:ext cx="8194675" cy="4564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0072">
                  <a:extLst>
                    <a:ext uri="{9D8B030D-6E8A-4147-A177-3AD203B41FA5}">
                      <a16:colId xmlns:a16="http://schemas.microsoft.com/office/drawing/2014/main" xmlns="" val="3018107661"/>
                    </a:ext>
                  </a:extLst>
                </a:gridCol>
                <a:gridCol w="915426">
                  <a:extLst>
                    <a:ext uri="{9D8B030D-6E8A-4147-A177-3AD203B41FA5}">
                      <a16:colId xmlns:a16="http://schemas.microsoft.com/office/drawing/2014/main" xmlns="" val="1111444689"/>
                    </a:ext>
                  </a:extLst>
                </a:gridCol>
                <a:gridCol w="3557413">
                  <a:extLst>
                    <a:ext uri="{9D8B030D-6E8A-4147-A177-3AD203B41FA5}">
                      <a16:colId xmlns:a16="http://schemas.microsoft.com/office/drawing/2014/main" xmlns="" val="4060741957"/>
                    </a:ext>
                  </a:extLst>
                </a:gridCol>
                <a:gridCol w="1181942">
                  <a:extLst>
                    <a:ext uri="{9D8B030D-6E8A-4147-A177-3AD203B41FA5}">
                      <a16:colId xmlns:a16="http://schemas.microsoft.com/office/drawing/2014/main" xmlns="" val="2120267901"/>
                    </a:ext>
                  </a:extLst>
                </a:gridCol>
                <a:gridCol w="1469822">
                  <a:extLst>
                    <a:ext uri="{9D8B030D-6E8A-4147-A177-3AD203B41FA5}">
                      <a16:colId xmlns:a16="http://schemas.microsoft.com/office/drawing/2014/main" xmlns="" val="31782774"/>
                    </a:ext>
                  </a:extLst>
                </a:gridCol>
              </a:tblGrid>
              <a:tr h="259061">
                <a:tc>
                  <a:txBody>
                    <a:bodyPr/>
                    <a:lstStyle/>
                    <a:p>
                      <a:r>
                        <a:rPr lang="en-US" sz="1100" dirty="0"/>
                        <a:t>WG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Title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Spec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Dependency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2936487275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C3-175179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CR#0929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CR#5988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479305299"/>
                  </a:ext>
                </a:extLst>
              </a:tr>
              <a:tr h="5486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CR#0930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968959573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C3-175181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CR#5990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2299733244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C3-175182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CR#0932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CR#5991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2772233127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C3-175183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CR#0933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CR#5992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3418239773"/>
                  </a:ext>
                </a:extLst>
              </a:tr>
              <a:tr h="4166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C3-176015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CP-173092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update: RFC 8262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CR#0645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CR#6028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3485027068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C3-175016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CP-173099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CR#0927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CR#5986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2754140123"/>
                  </a:ext>
                </a:extLst>
              </a:tr>
              <a:tr h="439971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C3-175017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CP-173099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CR#0928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CR#5987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3406635367"/>
                  </a:ext>
                </a:extLst>
              </a:tr>
              <a:tr h="4402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CP-173099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29.163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CR#1017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CR#5986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293579614"/>
                  </a:ext>
                </a:extLst>
              </a:tr>
              <a:tr h="396220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C3-175190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CP-173099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29.163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CR#1018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CR#5987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126572139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(CT3) 2/2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2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4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6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xmlns="" id="{0BC5A6FF-A405-4D7B-BFD1-7ECA185D1A78}"/>
              </a:ext>
            </a:extLst>
          </p:cNvPr>
          <p:cNvGraphicFramePr>
            <a:graphicFrameLocks noGrp="1"/>
          </p:cNvGraphicFramePr>
          <p:nvPr/>
        </p:nvGraphicFramePr>
        <p:xfrm>
          <a:off x="474663" y="1241425"/>
          <a:ext cx="8194675" cy="4564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0072">
                  <a:extLst>
                    <a:ext uri="{9D8B030D-6E8A-4147-A177-3AD203B41FA5}">
                      <a16:colId xmlns:a16="http://schemas.microsoft.com/office/drawing/2014/main" xmlns="" val="3018107661"/>
                    </a:ext>
                  </a:extLst>
                </a:gridCol>
                <a:gridCol w="915426">
                  <a:extLst>
                    <a:ext uri="{9D8B030D-6E8A-4147-A177-3AD203B41FA5}">
                      <a16:colId xmlns:a16="http://schemas.microsoft.com/office/drawing/2014/main" xmlns="" val="1111444689"/>
                    </a:ext>
                  </a:extLst>
                </a:gridCol>
                <a:gridCol w="3557413">
                  <a:extLst>
                    <a:ext uri="{9D8B030D-6E8A-4147-A177-3AD203B41FA5}">
                      <a16:colId xmlns:a16="http://schemas.microsoft.com/office/drawing/2014/main" xmlns="" val="4060741957"/>
                    </a:ext>
                  </a:extLst>
                </a:gridCol>
                <a:gridCol w="1181942">
                  <a:extLst>
                    <a:ext uri="{9D8B030D-6E8A-4147-A177-3AD203B41FA5}">
                      <a16:colId xmlns:a16="http://schemas.microsoft.com/office/drawing/2014/main" xmlns="" val="2120267901"/>
                    </a:ext>
                  </a:extLst>
                </a:gridCol>
                <a:gridCol w="1469822">
                  <a:extLst>
                    <a:ext uri="{9D8B030D-6E8A-4147-A177-3AD203B41FA5}">
                      <a16:colId xmlns:a16="http://schemas.microsoft.com/office/drawing/2014/main" xmlns="" val="31782774"/>
                    </a:ext>
                  </a:extLst>
                </a:gridCol>
              </a:tblGrid>
              <a:tr h="259061">
                <a:tc>
                  <a:txBody>
                    <a:bodyPr/>
                    <a:lstStyle/>
                    <a:p>
                      <a:r>
                        <a:rPr lang="en-US" sz="1100" dirty="0"/>
                        <a:t>WG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Title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Spec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Dependency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2936487275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C3-175179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CR#0929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CR#5988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479305299"/>
                  </a:ext>
                </a:extLst>
              </a:tr>
              <a:tr h="5486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CR#0930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968959573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C3-175181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CR#5990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2299733244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C3-175182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CR#0932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CR#5991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2772233127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C3-175183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CR#0933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CR#5992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3418239773"/>
                  </a:ext>
                </a:extLst>
              </a:tr>
              <a:tr h="4166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C3-176015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CP-173092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update: RFC 8262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CR#0645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CR#6028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3485027068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C3-175016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CP-173099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CR#0927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CR#5986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2754140123"/>
                  </a:ext>
                </a:extLst>
              </a:tr>
              <a:tr h="439971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C3-175017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CP-173099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CR#0928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CR#5987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3406635367"/>
                  </a:ext>
                </a:extLst>
              </a:tr>
              <a:tr h="4402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CP-173099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29.163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CR#1017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CR#5986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293579614"/>
                  </a:ext>
                </a:extLst>
              </a:tr>
              <a:tr h="396220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C3-175190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CP-173099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29.163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CR#1018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CR#5987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:a16="http://schemas.microsoft.com/office/drawing/2014/main" xmlns="" val="1265721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22850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(CT4)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9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0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1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2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3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8586642"/>
              </p:ext>
            </p:extLst>
          </p:nvPr>
        </p:nvGraphicFramePr>
        <p:xfrm>
          <a:off x="250288" y="1449261"/>
          <a:ext cx="8643424" cy="2209336"/>
        </p:xfrm>
        <a:graphic>
          <a:graphicData uri="http://schemas.openxmlformats.org/drawingml/2006/table">
            <a:tbl>
              <a:tblPr/>
              <a:tblGrid>
                <a:gridCol w="8114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56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060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6665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7725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37722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34712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550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</a:t>
                      </a: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Aff</a:t>
                      </a: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Specs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20"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2020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29.244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0001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Rel-14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PDN Instance over </a:t>
                      </a:r>
                      <a:r>
                        <a:rPr lang="fr-FR" sz="1050" dirty="0" err="1">
                          <a:effectLst/>
                          <a:latin typeface="Arial"/>
                        </a:rPr>
                        <a:t>Sx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F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4026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CP-172020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23.214-0041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6909"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2020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29.244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0011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Rel-14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  <a:latin typeface="Arial"/>
                        </a:rPr>
                        <a:t>IP Address(</a:t>
                      </a:r>
                      <a:r>
                        <a:rPr lang="en-US" sz="1050" dirty="0" err="1">
                          <a:effectLst/>
                          <a:latin typeface="Arial"/>
                        </a:rPr>
                        <a:t>es</a:t>
                      </a:r>
                      <a:r>
                        <a:rPr lang="en-US" sz="1050" dirty="0">
                          <a:effectLst/>
                          <a:latin typeface="Arial"/>
                        </a:rPr>
                        <a:t>) and TEIDs of a UP function</a:t>
                      </a:r>
                      <a:endParaRPr lang="en-US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F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4317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CP-172020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23.214-0041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6909"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2024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23.003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0476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Rel-15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  <a:latin typeface="Arial"/>
                        </a:rPr>
                        <a:t>WebRTC Web Server Function discovery</a:t>
                      </a:r>
                      <a:endParaRPr lang="en-US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B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4272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CP-172024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23.228-1173</a:t>
                      </a:r>
                      <a:br>
                        <a:rPr lang="fr-FR" sz="1050" dirty="0">
                          <a:effectLst/>
                          <a:latin typeface="Arial"/>
                        </a:rPr>
                      </a:br>
                      <a:r>
                        <a:rPr lang="fr-FR" sz="1050" dirty="0">
                          <a:effectLst/>
                          <a:latin typeface="Arial"/>
                        </a:rPr>
                        <a:t>(S2-174852)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CP-173021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29.274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1857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Rel-14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S11-U interface separation from S1-U interface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C4-176357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TEI14, CIoT_ExT-CT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23.401-3345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CP-173021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(CT6)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1" name="CustomShape 7"/>
          <p:cNvSpPr/>
          <p:nvPr/>
        </p:nvSpPr>
        <p:spPr>
          <a:xfrm>
            <a:off x="1295280" y="1895400"/>
            <a:ext cx="675756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바탕"/>
              </a:rPr>
              <a:t>No CRs are dependent on SA / RAN working Groups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numbers1/1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1768882"/>
              </p:ext>
            </p:extLst>
          </p:nvPr>
        </p:nvGraphicFramePr>
        <p:xfrm>
          <a:off x="482600" y="1468438"/>
          <a:ext cx="8324851" cy="2621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22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26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4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6160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643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Title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Responsibility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24.568</a:t>
                      </a:r>
                      <a:endParaRPr lang="en-GB" sz="1200" b="1" u="sng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 connectivity for 5GS Management Object (MO)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CT1 </a:t>
                      </a:r>
                      <a:r>
                        <a:rPr lang="fr-FR" sz="1200" u="sng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responsibility</a:t>
                      </a: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29.504</a:t>
                      </a:r>
                      <a:endParaRPr lang="en-GB" sz="1200" b="1" u="sng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Unified Data Repository Services; Stage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CT4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liujinglei@chinamobile.com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29.505</a:t>
                      </a:r>
                      <a:endParaRPr lang="en-GB" sz="1200" b="1" u="sng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Usage of the Unified Data Repository services for Subscription Data; Stage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CT4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songyue@chinamobile.com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29.572</a:t>
                      </a:r>
                      <a:endParaRPr lang="en-GB" sz="1200" b="1" u="sng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Location Management Services; Stage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CT4 </a:t>
                      </a:r>
                      <a:r>
                        <a:rPr lang="fr-FR" sz="1200" u="sng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responsibility</a:t>
                      </a: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 Jesus De Gregorio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jesus.de.gregorio@ericsson.com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26799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Shape 1"/>
          <p:cNvSpPr txBox="1"/>
          <p:nvPr/>
        </p:nvSpPr>
        <p:spPr>
          <a:xfrm>
            <a:off x="0" y="28404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Organisation 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3286116" y="1386000"/>
            <a:ext cx="5857524" cy="529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buBlip>
                <a:blip r:embed="rId3"/>
              </a:buBlip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 officials are: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WG1: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Atle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Monrad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Ericcson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/ETSI)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	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Peter Leis (Nokia Networks / ETSI) 
                 	Ricky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Kaura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(Samsung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Frederic </a:t>
            </a:r>
            <a:r>
              <a:rPr lang="en-US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Firmin</a:t>
            </a:r>
            <a:endParaRPr lang="en-US" sz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WG3: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Susana Fernandez (Ericsson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Yoshihiro Inoue (NTT / TTC)</a:t>
            </a:r>
          </a:p>
          <a:p>
            <a:pPr marL="1143000" indent="-228240">
              <a:lnSpc>
                <a:spcPct val="100000"/>
              </a:lnSpc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                  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Zhenning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Huang (China Mobile / CCSA)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Saurav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Aurora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FF33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WG4: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Lionel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Morand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(Orange / ETSI) 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Peter Schmitt (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Huawei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/ CCSA)
                    	Yvette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Koza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(Deutsche Telekom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Kimmo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Kymalainen</a:t>
            </a:r>
            <a:endParaRPr lang="en-US" sz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WG6: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Heiko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Kruse (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Morpho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Cards GmbH / ETSI)</a:t>
            </a:r>
          </a:p>
          <a:p>
            <a:pPr marL="1143000" lvl="2" indent="-228240"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ea typeface="MS PGothic"/>
              </a:rPr>
              <a:t>Vice chairs: 	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Phan Ly Thanh (</a:t>
            </a:r>
            <a:r>
              <a:rPr lang="en-US" sz="1200" spc="-1" dirty="0" err="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Gemalto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b="0" strike="noStrike" spc="-1" dirty="0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Hakim Mkinsi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CustomShape 3"/>
          <p:cNvSpPr/>
          <p:nvPr/>
        </p:nvSpPr>
        <p:spPr>
          <a:xfrm>
            <a:off x="171360" y="1393920"/>
            <a:ext cx="4103280" cy="41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officials are: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Chairman: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3" indent="-265113">
              <a:buClr>
                <a:srgbClr val="3399FF"/>
              </a:buClr>
              <a:buFont typeface="Arial" pitchFamily="34" charset="0"/>
              <a:buChar char="•"/>
            </a:pPr>
            <a: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Georg Mayer</a:t>
            </a:r>
            <a:b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Huawei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/ CCSA)</a:t>
            </a:r>
            <a:b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endParaRPr lang="en-US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Vice chairs: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Behrouz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Aghili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 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InterDigital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Comm./ ATIS)</a:t>
            </a:r>
            <a:endParaRPr lang="en-US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Johannes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Achter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(Deutsche Telekom / ETSI)</a:t>
            </a:r>
            <a:endParaRPr lang="en-US" sz="1400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Atsushi </a:t>
            </a:r>
            <a:r>
              <a:rPr lang="en-US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Minokuchi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(NTT DOCOMO INC. / TTC)</a:t>
            </a: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MCC support: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538163" lvl="2" indent="268288">
              <a:lnSpc>
                <a:spcPct val="10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Kimmo</a:t>
            </a:r>
            <a:r>
              <a:rPr lang="en-US" sz="16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Kymalainen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</p:txBody>
      </p:sp>
      <p:sp>
        <p:nvSpPr>
          <p:cNvPr id="160" name="CustomShape 4"/>
          <p:cNvSpPr/>
          <p:nvPr/>
        </p:nvSpPr>
        <p:spPr>
          <a:xfrm>
            <a:off x="117360" y="5707080"/>
            <a:ext cx="4528800" cy="985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Legend
</a:t>
            </a:r>
            <a:r>
              <a:rPr lang="en-US" sz="10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elected since previous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re-elected since previous plenary 
</a:t>
            </a:r>
            <a:r>
              <a:rPr lang="en-US" sz="1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Red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 for election in coming plenary period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New 3GPP TS/TR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396110"/>
              </p:ext>
            </p:extLst>
          </p:nvPr>
        </p:nvGraphicFramePr>
        <p:xfrm>
          <a:off x="482600" y="1468438"/>
          <a:ext cx="8324851" cy="13619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22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26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4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6160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643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Title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Responsibility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29.892</a:t>
                      </a:r>
                      <a:endParaRPr lang="en-GB" sz="1200" b="1" u="sng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User-plane Protocol in 5GC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CT#82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(Dec, 2018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CT#84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(June, 2019)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Satoru Matsushima, SoftBank Corp., &lt;satoru.matsushima@g.softbank.co.jp&gt;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792178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>
          <a:xfrm>
            <a:off x="428596" y="0"/>
            <a:ext cx="6833880" cy="1142640"/>
          </a:xfrm>
        </p:spPr>
        <p:txBody>
          <a:bodyPr/>
          <a:lstStyle/>
          <a:p>
            <a:pPr algn="ctr" rtl="0"/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5G Interfaces, Protocols &amp; Specs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14348" y="1071546"/>
          <a:ext cx="7286675" cy="5358310"/>
        </p:xfrm>
        <a:graphic>
          <a:graphicData uri="http://schemas.openxmlformats.org/drawingml/2006/table">
            <a:tbl>
              <a:tblPr/>
              <a:tblGrid>
                <a:gridCol w="1457335"/>
                <a:gridCol w="1457335"/>
                <a:gridCol w="1943114"/>
                <a:gridCol w="1071570"/>
                <a:gridCol w="1357321"/>
              </a:tblGrid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Liberation Sans"/>
                        </a:rPr>
                        <a:t>NF</a:t>
                      </a:r>
                      <a:endParaRPr lang="en-US" sz="16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Liberation Sans"/>
                        </a:rPr>
                        <a:t>SBI</a:t>
                      </a:r>
                      <a:endParaRPr lang="en-US" sz="16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Liberation Sans"/>
                        </a:rPr>
                        <a:t>Ref-Point</a:t>
                      </a:r>
                      <a:endParaRPr lang="en-US" sz="16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Liberation Sans"/>
                        </a:rPr>
                        <a:t>TS</a:t>
                      </a:r>
                      <a:endParaRPr lang="en-US" sz="160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Liberation Sans"/>
                        </a:rPr>
                        <a:t>Protocol</a:t>
                      </a:r>
                      <a:endParaRPr lang="en-US" sz="16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52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UE / AMF / SMF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/>
                      </a:r>
                      <a:br>
                        <a:rPr lang="en-US" sz="1100">
                          <a:latin typeface="Liberation Sans"/>
                        </a:rPr>
                      </a:br>
                      <a:endParaRPr lang="en-US" sz="110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N1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24.501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NAS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46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UE / N3IWF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/>
                      </a:r>
                      <a:br>
                        <a:rPr lang="en-US" sz="1100" dirty="0">
                          <a:latin typeface="Liberation Sans"/>
                        </a:rPr>
                      </a:br>
                      <a:endParaRPr lang="en-US" sz="11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N1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24.502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non-3GPP access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PCF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>
                          <a:latin typeface="Liberation Sans"/>
                        </a:rPr>
                        <a:t>Npcf</a:t>
                      </a:r>
                      <a:endParaRPr lang="en-US" sz="11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N15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29.507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PCF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>
                          <a:latin typeface="Liberation Sans"/>
                        </a:rPr>
                        <a:t>Npcf</a:t>
                      </a:r>
                      <a:endParaRPr lang="en-US" sz="11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N7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29.512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PCF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Npcf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N5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29.514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SMF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Nsmf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N7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29.508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52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NWDAF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Nwdaf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/>
                      </a:r>
                      <a:br>
                        <a:rPr lang="en-US" sz="1100" dirty="0">
                          <a:latin typeface="Liberation Sans"/>
                        </a:rPr>
                      </a:br>
                      <a:endParaRPr lang="en-US" sz="11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29.520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NEF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Nnef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NXX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29.551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OCS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Nocs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N28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29.xxx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SMF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Nsmf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N11, N16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29.502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52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UDM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Nudm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N8, N10, N13, N21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29.503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AUSF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Nausf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N12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29.509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NRF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Nnrf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N27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29.510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5G-EIR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N5g-eir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N17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29.511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46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AMF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Namf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>
                          <a:latin typeface="Liberation Sans"/>
                        </a:rPr>
                        <a:t>N8, N11, N14, N15, N20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29.518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SMSF??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Nsmsf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N20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29.540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52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SMF / UPF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/>
                      </a:r>
                      <a:br>
                        <a:rPr lang="en-US" sz="1100">
                          <a:latin typeface="Liberation Sans"/>
                        </a:rPr>
                      </a:br>
                      <a:endParaRPr lang="en-US" sz="110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N4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29.244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PFCP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46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Inter-CN MME / AMF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/>
                      </a:r>
                      <a:br>
                        <a:rPr lang="en-US" sz="1100">
                          <a:latin typeface="Liberation Sans"/>
                        </a:rPr>
                      </a:br>
                      <a:endParaRPr lang="en-US" sz="110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N26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29.274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GTP-C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52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UDSF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Nusdf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N18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/>
                      </a:r>
                      <a:br>
                        <a:rPr lang="en-US" sz="1100">
                          <a:latin typeface="Liberation Sans"/>
                        </a:rPr>
                      </a:br>
                      <a:endParaRPr lang="en-US" sz="110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(Rel-16)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SA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n-US" sz="2000" dirty="0" smtClean="0"/>
              <a:t>EPC enhancements to support 5G New Radio via Dual Connectivity, CT aspects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Aka EDCE5, aka CN-part of NSA, aka Option 3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Done – all CT WGs reported 100%</a:t>
            </a: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All 5GS TR’s (study phase) were approved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All</a:t>
            </a:r>
            <a:r>
              <a:rPr kumimoji="0" lang="en-US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85% - 100% complete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endParaRPr lang="en-US" altLang="zh-CN" sz="2000" kern="0" baseline="0" dirty="0" smtClean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kumimoji="0" lang="en-US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Normative work on 5G started on numerous TS’s 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n-US" altLang="zh-CN" sz="2000" kern="0" baseline="0" dirty="0" smtClean="0">
                <a:solidFill>
                  <a:sysClr val="windowText" lastClr="000000"/>
                </a:solidFill>
                <a:ea typeface="宋体" pitchFamily="2" charset="-122"/>
              </a:rPr>
              <a:t>Work progresses</a:t>
            </a: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well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In Summary: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We</a:t>
            </a:r>
            <a:r>
              <a:rPr kumimoji="0" lang="en-US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are on-time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kumimoji="0" lang="es-ES_tradnl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SA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</a:t>
            </a:r>
            <a:r>
              <a:rPr kumimoji="0" lang="es-ES_tradnl" altLang="zh-CN" sz="2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delivered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</a:t>
            </a:r>
            <a:r>
              <a:rPr kumimoji="0" lang="es-ES_tradnl" altLang="zh-CN" sz="2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on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-time (</a:t>
            </a:r>
            <a:r>
              <a:rPr kumimoji="0" lang="es-ES_tradnl" altLang="zh-CN" sz="2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thank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</a:t>
            </a:r>
            <a:r>
              <a:rPr kumimoji="0" lang="es-ES_tradnl" altLang="zh-CN" sz="2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you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</a:t>
            </a:r>
            <a:r>
              <a:rPr kumimoji="0" lang="es-ES_tradnl" altLang="zh-CN" sz="2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very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</a:t>
            </a:r>
            <a:r>
              <a:rPr kumimoji="0" lang="es-ES_tradnl" altLang="zh-CN" sz="2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much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!)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s-ES_tradnl" altLang="zh-CN" sz="2000" kern="0" baseline="0" dirty="0" err="1" smtClean="0">
                <a:solidFill>
                  <a:sysClr val="windowText" lastClr="000000"/>
                </a:solidFill>
                <a:ea typeface="宋体" pitchFamily="2" charset="-122"/>
              </a:rPr>
              <a:t>Let’s</a:t>
            </a:r>
            <a:r>
              <a:rPr lang="es-ES_tradnl" altLang="zh-CN" sz="2000" kern="0" baseline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baseline="0" dirty="0" err="1" smtClean="0">
                <a:solidFill>
                  <a:sysClr val="windowText" lastClr="000000"/>
                </a:solidFill>
                <a:ea typeface="宋体" pitchFamily="2" charset="-122"/>
              </a:rPr>
              <a:t>go</a:t>
            </a:r>
            <a:r>
              <a:rPr lang="es-ES_tradnl" altLang="zh-CN" sz="2000" kern="0" baseline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baseline="0" dirty="0" err="1" smtClean="0">
                <a:solidFill>
                  <a:sysClr val="windowText" lastClr="000000"/>
                </a:solidFill>
                <a:ea typeface="宋体" pitchFamily="2" charset="-122"/>
              </a:rPr>
              <a:t>on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like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this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!</a:t>
            </a: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</a:t>
            </a:r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Action to </a:t>
            </a:r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SA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kumimoji="0" lang="es-ES_tradnl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-</a:t>
            </a: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Acknowledgements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85720" y="1142984"/>
            <a:ext cx="8609012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800280" lvl="1" indent="-342720">
              <a:lnSpc>
                <a:spcPct val="90000"/>
              </a:lnSpc>
              <a:spcBef>
                <a:spcPct val="20000"/>
              </a:spcBef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</a:t>
            </a:r>
            <a:r>
              <a:rPr lang="en-GB" altLang="ja-JP" sz="16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rapporteurs</a:t>
            </a:r>
            <a:r>
              <a:rPr lang="en-GB" altLang="ja-JP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excellent coordination of and work. 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hosts of the CT WGs meetings and the CT Plenary meeting for providing very good services that guaranteed smooth progress of the meetings.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Picture 8"/>
          <p:cNvPicPr/>
          <p:nvPr/>
        </p:nvPicPr>
        <p:blipFill>
          <a:blip r:embed="rId2"/>
          <a:stretch/>
        </p:blipFill>
        <p:spPr>
          <a:xfrm>
            <a:off x="2614680" y="2716200"/>
            <a:ext cx="4290480" cy="3420720"/>
          </a:xfrm>
          <a:prstGeom prst="rect">
            <a:avLst/>
          </a:prstGeom>
          <a:ln>
            <a:noFill/>
          </a:ln>
        </p:spPr>
      </p:pic>
      <p:sp>
        <p:nvSpPr>
          <p:cNvPr id="338" name="TextShape 1"/>
          <p:cNvSpPr txBox="1"/>
          <p:nvPr/>
        </p:nvSpPr>
        <p:spPr>
          <a:xfrm>
            <a:off x="2033640" y="243000"/>
            <a:ext cx="5231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Thank  You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4494240" y="1638360"/>
            <a:ext cx="183960" cy="36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3"/>
          <p:cNvSpPr/>
          <p:nvPr/>
        </p:nvSpPr>
        <p:spPr>
          <a:xfrm>
            <a:off x="3268800" y="1405080"/>
            <a:ext cx="2914200" cy="1156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Georg Mayer </a:t>
            </a: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0" strike="noStrike" spc="-1">
                <a:solidFill>
                  <a:srgbClr val="7F7F7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+43 (699) 1900 5758 georg.mayer.huawei@gmx.com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Annex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The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following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slides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include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a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list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of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all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CT WG-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owned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specifciations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related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to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5G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work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. </a:t>
            </a: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CT Specs on 5GS – Studies 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85720" y="1142984"/>
            <a:ext cx="8609012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1524000" y="2367946"/>
          <a:ext cx="6096000" cy="2122107"/>
        </p:xfrm>
        <a:graphic>
          <a:graphicData uri="http://schemas.openxmlformats.org/drawingml/2006/table">
            <a:tbl>
              <a:tblPr/>
              <a:tblGrid>
                <a:gridCol w="1030832"/>
                <a:gridCol w="5065168"/>
              </a:tblGrid>
              <a:tr h="3422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Spec</a:t>
                      </a:r>
                    </a:p>
                  </a:txBody>
                  <a:tcPr marL="3787" marR="3787" marT="37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Title</a:t>
                      </a:r>
                    </a:p>
                  </a:txBody>
                  <a:tcPr marL="3787" marR="3787" marT="37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9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3"/>
                        </a:rPr>
                        <a:t>TR 24.890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CT WG1 aspects of 5G System Phase 1</a:t>
                      </a: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9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4"/>
                        </a:rPr>
                        <a:t>TR 29.890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CT WG3 aspects of 5G System Phase 1</a:t>
                      </a: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9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5"/>
                        </a:rPr>
                        <a:t>TR 29.891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5G System - Phase 1 CT WG4 Aspects</a:t>
                      </a: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9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6"/>
                        </a:rPr>
                        <a:t>TR 31.890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CT WG6 aspects of 5G System Phase 1</a:t>
                      </a: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CT Specs on 5GS – CT1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85720" y="1142984"/>
            <a:ext cx="8609012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928662" y="1857364"/>
          <a:ext cx="6858048" cy="1741661"/>
        </p:xfrm>
        <a:graphic>
          <a:graphicData uri="http://schemas.openxmlformats.org/drawingml/2006/table">
            <a:tbl>
              <a:tblPr/>
              <a:tblGrid>
                <a:gridCol w="1285884"/>
                <a:gridCol w="5572164"/>
              </a:tblGrid>
              <a:tr h="3422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Spec</a:t>
                      </a:r>
                    </a:p>
                  </a:txBody>
                  <a:tcPr marL="3787" marR="3787" marT="37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Title</a:t>
                      </a:r>
                    </a:p>
                  </a:txBody>
                  <a:tcPr marL="3787" marR="3787" marT="37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4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3"/>
                        </a:rPr>
                        <a:t>TS 24.501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Non-Access-Stratum (NAS) protocol for 5G System (5GS); Stage 3</a:t>
                      </a: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4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4"/>
                        </a:rPr>
                        <a:t>TS 24.502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Access to the 3GPP 5G System (5GS) via non-3GPP access networks; Stage 3</a:t>
                      </a: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4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 dirty="0" smtClean="0">
                          <a:solidFill>
                            <a:srgbClr val="0000FF"/>
                          </a:solidFill>
                          <a:latin typeface="Calibri"/>
                        </a:rPr>
                        <a:t>TS 24.568 (new)</a:t>
                      </a:r>
                      <a:endParaRPr lang="en-US" sz="1400" b="0" i="0" u="sng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WLAN connectivity for 5GS Management Object (MO)</a:t>
                      </a:r>
                    </a:p>
                  </a:txBody>
                  <a:tcPr marL="56804" marR="3787" marT="37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CT Specs on 5GS – CT3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85720" y="1142984"/>
            <a:ext cx="8609012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571472" y="1357298"/>
          <a:ext cx="7643866" cy="4163694"/>
        </p:xfrm>
        <a:graphic>
          <a:graphicData uri="http://schemas.openxmlformats.org/drawingml/2006/table">
            <a:tbl>
              <a:tblPr/>
              <a:tblGrid>
                <a:gridCol w="1292577"/>
                <a:gridCol w="6351289"/>
              </a:tblGrid>
              <a:tr h="3059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Spec</a:t>
                      </a:r>
                    </a:p>
                  </a:txBody>
                  <a:tcPr marL="3385" marR="3385" marT="3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Title</a:t>
                      </a:r>
                    </a:p>
                  </a:txBody>
                  <a:tcPr marL="3385" marR="3385" marT="3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7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3"/>
                        </a:rPr>
                        <a:t>TS 29.507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Access and Mobility Policy Control Service; Stage 3</a:t>
                      </a: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7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4"/>
                        </a:rPr>
                        <a:t>TS 29.508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5G System; Session Management Event Exposure Service; Stage 3</a:t>
                      </a: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7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5"/>
                        </a:rPr>
                        <a:t>TS 29.512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5G System; Session Management Policy Control Service; Stage 3</a:t>
                      </a: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7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6"/>
                        </a:rPr>
                        <a:t>TS 29.513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5G System; Policy and Charging Control signalling flows and QoS parameter mapping; Stage 3</a:t>
                      </a: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7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7"/>
                        </a:rPr>
                        <a:t>TS 29.514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5G System; Policy Authorization Service; Stage 3</a:t>
                      </a: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7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8"/>
                        </a:rPr>
                        <a:t>TS 29.520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5G System; Network Data Analytics Services; Stage 3</a:t>
                      </a: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1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9"/>
                        </a:rPr>
                        <a:t>TS 29.527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TISPAN; Endorsement of the SIP-ISUP Interworking between the IP Multimedia (IM) Core Network (CN) subsystem and Circuit Switched (CS) networks [3GPP TS 29.163 (Release 7), modified]</a:t>
                      </a: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7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10"/>
                        </a:rPr>
                        <a:t>TS 29.551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5G System; Sponsored Data Connectivity Services; Stage 3</a:t>
                      </a: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7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11"/>
                        </a:rPr>
                        <a:t>TS 29.561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Interworking between 5G Network and external Data Networks; Stage 3</a:t>
                      </a:r>
                    </a:p>
                  </a:txBody>
                  <a:tcPr marL="50776" marR="3385" marT="33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CT#78 Statistics</a:t>
            </a:r>
          </a:p>
        </p:txBody>
      </p:sp>
      <p:sp>
        <p:nvSpPr>
          <p:cNvPr id="162" name="CustomShape 2"/>
          <p:cNvSpPr/>
          <p:nvPr/>
        </p:nvSpPr>
        <p:spPr>
          <a:xfrm>
            <a:off x="221580" y="1700808"/>
            <a:ext cx="8534160" cy="5338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TSG CT #</a:t>
            </a:r>
            <a:r>
              <a:rPr lang="en-US" sz="2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78 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statistics: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503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Change Requests approved (including Cat “A”)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288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WG1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55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 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WG3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124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WG4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36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WG6
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Rel-15 Work Items / Study Items approved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5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revised-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</a:t>
            </a: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new 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6</a:t>
            </a: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TR for </a:t>
            </a: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approval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 TS for approval</a:t>
            </a: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147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Registered participants /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103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Attending participants (based on registration)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~ </a:t>
            </a: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65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Participants Attending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CT Specs on 5GS – CT4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30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85720" y="1142984"/>
            <a:ext cx="8609012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14414" y="1394011"/>
          <a:ext cx="7215238" cy="4328628"/>
        </p:xfrm>
        <a:graphic>
          <a:graphicData uri="http://schemas.openxmlformats.org/drawingml/2006/table">
            <a:tbl>
              <a:tblPr/>
              <a:tblGrid>
                <a:gridCol w="1220095"/>
                <a:gridCol w="5995143"/>
              </a:tblGrid>
              <a:tr h="2116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b="1" i="0" u="none" strike="noStrike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Spec</a:t>
                      </a:r>
                    </a:p>
                  </a:txBody>
                  <a:tcPr marL="2342" marR="2342" marT="23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b="1" i="0" u="none" strike="noStrike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2342" marR="2342" marT="23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 dirty="0">
                          <a:solidFill>
                            <a:srgbClr val="0000FF"/>
                          </a:solidFill>
                          <a:latin typeface="Calibri"/>
                          <a:hlinkClick r:id="rId3"/>
                        </a:rPr>
                        <a:t>TS 29.500</a:t>
                      </a:r>
                      <a:endParaRPr lang="en-US" sz="1400" b="0" i="0" u="sng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5G System; Technical Realization of Service Based Architecture;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 dirty="0">
                          <a:solidFill>
                            <a:srgbClr val="0000FF"/>
                          </a:solidFill>
                          <a:latin typeface="Calibri"/>
                          <a:hlinkClick r:id="rId4"/>
                        </a:rPr>
                        <a:t>TS 29.501</a:t>
                      </a:r>
                      <a:endParaRPr lang="en-US" sz="1400" b="0" i="0" u="sng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5G System; Principles and Guidelines for Services Definition;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5"/>
                        </a:rPr>
                        <a:t>TS 29.502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Session Management Services;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6"/>
                        </a:rPr>
                        <a:t>TS 29.503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5G System; Unified Data Management Services;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TS </a:t>
                      </a:r>
                      <a:r>
                        <a:rPr lang="en-US" sz="1400" b="0" i="0" u="sng" strike="noStrike" dirty="0" smtClean="0">
                          <a:solidFill>
                            <a:srgbClr val="0000FF"/>
                          </a:solidFill>
                          <a:latin typeface="Calibri"/>
                        </a:rPr>
                        <a:t>29.504 (new)</a:t>
                      </a:r>
                      <a:endParaRPr lang="en-US" sz="1400" b="0" i="0" u="sng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Unified Data Repository Services;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TS </a:t>
                      </a:r>
                      <a:r>
                        <a:rPr lang="en-US" sz="1400" b="0" i="0" u="sng" strike="noStrike" dirty="0" smtClean="0">
                          <a:solidFill>
                            <a:srgbClr val="0000FF"/>
                          </a:solidFill>
                          <a:latin typeface="Calibri"/>
                        </a:rPr>
                        <a:t>29.505 (new)</a:t>
                      </a:r>
                      <a:endParaRPr lang="en-US" sz="1400" b="0" i="0" u="sng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Usage of the Unified Data Repository services for Subscription Data;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 dirty="0">
                          <a:solidFill>
                            <a:srgbClr val="0000FF"/>
                          </a:solidFill>
                          <a:latin typeface="Calibri"/>
                          <a:hlinkClick r:id="rId7"/>
                        </a:rPr>
                        <a:t>TS </a:t>
                      </a:r>
                      <a:r>
                        <a:rPr lang="en-US" sz="1400" b="0" i="0" u="sng" strike="noStrike" dirty="0" smtClean="0">
                          <a:solidFill>
                            <a:srgbClr val="0000FF"/>
                          </a:solidFill>
                          <a:latin typeface="Calibri"/>
                          <a:hlinkClick r:id="rId7"/>
                        </a:rPr>
                        <a:t>29.509</a:t>
                      </a:r>
                      <a:endParaRPr lang="en-US" sz="1400" b="0" i="0" u="sng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Authentication Server Services;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8"/>
                        </a:rPr>
                        <a:t>TS 29.510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Network function repository services;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9"/>
                        </a:rPr>
                        <a:t>TS 29.511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Equipment Identity Register Services;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10"/>
                        </a:rPr>
                        <a:t>TS 29.518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Access and Mobility Management Services;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11"/>
                        </a:rPr>
                        <a:t>TS 29.531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Network Slice Selection Services;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12"/>
                        </a:rPr>
                        <a:t>TS 29.540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SMS Services;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13"/>
                        </a:rPr>
                        <a:t>TS 29.571</a:t>
                      </a:r>
                      <a:endParaRPr lang="en-US" sz="14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Common Data Types for Service Based Interfaces;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sng" strike="noStrike" dirty="0">
                          <a:solidFill>
                            <a:srgbClr val="0000FF"/>
                          </a:solidFill>
                          <a:latin typeface="Calibri"/>
                        </a:rPr>
                        <a:t>TS </a:t>
                      </a:r>
                      <a:r>
                        <a:rPr lang="en-US" sz="1400" b="0" i="0" u="sng" strike="noStrike" dirty="0" smtClean="0">
                          <a:solidFill>
                            <a:srgbClr val="0000FF"/>
                          </a:solidFill>
                          <a:latin typeface="Calibri"/>
                        </a:rPr>
                        <a:t>29.572 (new)</a:t>
                      </a:r>
                      <a:endParaRPr lang="en-US" sz="1400" b="0" i="0" u="sng" strike="noStrike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3"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5G System; Location Management Services; Stage 3</a:t>
                      </a:r>
                    </a:p>
                  </a:txBody>
                  <a:tcPr marL="35128" marR="2342" marT="23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0" y="380880"/>
            <a:ext cx="861012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to Rel-11 overview</a:t>
            </a:r>
            <a:r>
              <a:rPr lang="en-US" sz="3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TextShape 2"/>
          <p:cNvSpPr txBox="1"/>
          <p:nvPr/>
        </p:nvSpPr>
        <p:spPr>
          <a:xfrm>
            <a:off x="174600" y="1335240"/>
            <a:ext cx="8969040" cy="4730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CRs (Category F) are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more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(0)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Rel-9 CRs (Category F) are 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(1) 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Rel-10 CRs (Category F) are 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same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(0)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Rel-11 CRs (Category F) are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more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(0)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overview</a:t>
            </a:r>
          </a:p>
        </p:txBody>
      </p:sp>
      <p:sp>
        <p:nvSpPr>
          <p:cNvPr id="166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CRs (Category F) are fewer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overview</a:t>
            </a:r>
          </a:p>
          <a:p>
            <a:pPr algn="ctr"/>
            <a:r>
              <a:rPr lang="en-US" sz="10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</a:rPr>
              <a:t>(MCC Updates after CT)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CRs (Category F) are fewer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33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67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CRs (Category B, C &amp;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115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 (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195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All Rel-14 related work finalized in CT WGs</a:t>
            </a:r>
          </a:p>
          <a:p>
            <a:pPr marL="360">
              <a:lnSpc>
                <a:spcPct val="90000"/>
              </a:lnSpc>
              <a:buClr>
                <a:srgbClr val="C00000"/>
              </a:buClr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0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overview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B, C &amp; F)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190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(76)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5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revised Work Item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3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new Work items / Study items approved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 TR presented for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approval</a:t>
            </a: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New 5G TS numbers allocated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overview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Revised Rel-15 WIs / SIs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4" name="CustomShape 9"/>
          <p:cNvSpPr/>
          <p:nvPr/>
        </p:nvSpPr>
        <p:spPr>
          <a:xfrm>
            <a:off x="457200" y="1600560"/>
            <a:ext cx="758772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10"/>
          <p:cNvSpPr/>
          <p:nvPr/>
        </p:nvSpPr>
        <p:spPr>
          <a:xfrm>
            <a:off x="193680" y="1552680"/>
            <a:ext cx="10842120" cy="52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5" name="Content Placeholder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97435151"/>
              </p:ext>
            </p:extLst>
          </p:nvPr>
        </p:nvGraphicFramePr>
        <p:xfrm>
          <a:off x="796925" y="1757363"/>
          <a:ext cx="7705725" cy="25155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1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169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8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98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949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608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Revision of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CP-173038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EPC enhancements to support 5G New Radio via Dual Connectivity, CT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CP-171045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EDCE5-CT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CP-173084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Inclusion of WLAN direct discovery technologies as an alternative for </a:t>
                      </a:r>
                      <a:r>
                        <a:rPr lang="en-GB" sz="1200" b="0" i="0" u="none" strike="noStrike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direct discovery; Stage3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CP-171102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ProSe_WLAN_DD_Stage3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CP-173162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3GPP PS data off function – Phase 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CP-171104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PS_DATA_OFF2-CT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CP-173161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on 5G System - Phase 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CP-172034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5GS_Ph1-CT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CP-173112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Northbound APIs for SCEF–SCS/AS Interworking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CP-172149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NAPS-CT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b="0" i="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18294</TotalTime>
  <Words>1977</Words>
  <Application>Microsoft Office PowerPoint</Application>
  <PresentationFormat>On-screen Show (4:3)</PresentationFormat>
  <Paragraphs>686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Office Theme</vt:lpstr>
      <vt:lpstr>Office Theme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>Nokia Oyj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Hietalahti Hannu</dc:creator>
  <dc:description>©3GPP 2009. All rights reserved</dc:description>
  <cp:lastModifiedBy>Another useful username</cp:lastModifiedBy>
  <cp:revision>555</cp:revision>
  <dcterms:created xsi:type="dcterms:W3CDTF">2009-10-13T12:22:16Z</dcterms:created>
  <dcterms:modified xsi:type="dcterms:W3CDTF">2017-12-21T12:11:54Z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Nokia Oyj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28</vt:i4>
  </property>
</Properties>
</file>