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55"/>
  </p:notesMasterIdLst>
  <p:handoutMasterIdLst>
    <p:handoutMasterId r:id="rId56"/>
  </p:handoutMasterIdLst>
  <p:sldIdLst>
    <p:sldId id="303" r:id="rId2"/>
    <p:sldId id="621" r:id="rId3"/>
    <p:sldId id="622" r:id="rId4"/>
    <p:sldId id="710" r:id="rId5"/>
    <p:sldId id="711" r:id="rId6"/>
    <p:sldId id="712" r:id="rId7"/>
    <p:sldId id="713" r:id="rId8"/>
    <p:sldId id="714" r:id="rId9"/>
    <p:sldId id="715" r:id="rId10"/>
    <p:sldId id="716" r:id="rId11"/>
    <p:sldId id="627" r:id="rId12"/>
    <p:sldId id="628" r:id="rId13"/>
    <p:sldId id="629" r:id="rId14"/>
    <p:sldId id="746" r:id="rId15"/>
    <p:sldId id="747" r:id="rId16"/>
    <p:sldId id="668" r:id="rId17"/>
    <p:sldId id="669" r:id="rId18"/>
    <p:sldId id="748" r:id="rId19"/>
    <p:sldId id="670" r:id="rId20"/>
    <p:sldId id="679" r:id="rId21"/>
    <p:sldId id="633" r:id="rId22"/>
    <p:sldId id="634" r:id="rId23"/>
    <p:sldId id="635" r:id="rId24"/>
    <p:sldId id="745" r:id="rId25"/>
    <p:sldId id="636" r:id="rId26"/>
    <p:sldId id="637" r:id="rId27"/>
    <p:sldId id="639" r:id="rId28"/>
    <p:sldId id="677" r:id="rId29"/>
    <p:sldId id="718" r:id="rId30"/>
    <p:sldId id="719" r:id="rId31"/>
    <p:sldId id="720" r:id="rId32"/>
    <p:sldId id="721" r:id="rId33"/>
    <p:sldId id="722" r:id="rId34"/>
    <p:sldId id="723" r:id="rId35"/>
    <p:sldId id="724" r:id="rId36"/>
    <p:sldId id="725" r:id="rId37"/>
    <p:sldId id="726" r:id="rId38"/>
    <p:sldId id="727" r:id="rId39"/>
    <p:sldId id="728" r:id="rId40"/>
    <p:sldId id="729" r:id="rId41"/>
    <p:sldId id="730" r:id="rId42"/>
    <p:sldId id="735" r:id="rId43"/>
    <p:sldId id="736" r:id="rId44"/>
    <p:sldId id="737" r:id="rId45"/>
    <p:sldId id="738" r:id="rId46"/>
    <p:sldId id="739" r:id="rId47"/>
    <p:sldId id="740" r:id="rId48"/>
    <p:sldId id="741" r:id="rId49"/>
    <p:sldId id="742" r:id="rId50"/>
    <p:sldId id="743" r:id="rId51"/>
    <p:sldId id="744" r:id="rId52"/>
    <p:sldId id="623" r:id="rId53"/>
    <p:sldId id="624" r:id="rId54"/>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C1E442"/>
    <a:srgbClr val="C6D254"/>
    <a:srgbClr val="72AF2F"/>
    <a:srgbClr val="000000"/>
    <a:srgbClr val="5C88D0"/>
    <a:srgbClr val="2A6EA8"/>
    <a:srgbClr val="B1D254"/>
    <a:srgbClr val="72732F"/>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425" autoAdjust="0"/>
    <p:restoredTop sz="94582" autoAdjust="0"/>
  </p:normalViewPr>
  <p:slideViewPr>
    <p:cSldViewPr snapToGrid="0">
      <p:cViewPr varScale="1">
        <p:scale>
          <a:sx n="62" d="100"/>
          <a:sy n="62" d="100"/>
        </p:scale>
        <p:origin x="66" y="10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61"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omas Tovinger" userId="d52090d9-82c6-45ae-b052-95c46e96cc30" providerId="ADAL" clId="{50BBE725-59E1-4A9C-87CD-BBFC7351B80E}"/>
    <pc:docChg chg="modSld">
      <pc:chgData name="Thomas Tovinger" userId="d52090d9-82c6-45ae-b052-95c46e96cc30" providerId="ADAL" clId="{50BBE725-59E1-4A9C-87CD-BBFC7351B80E}" dt="2017-12-20T11:06:53.860" v="8" actId="14734"/>
      <pc:docMkLst>
        <pc:docMk/>
      </pc:docMkLst>
      <pc:sldChg chg="modSp">
        <pc:chgData name="Thomas Tovinger" userId="d52090d9-82c6-45ae-b052-95c46e96cc30" providerId="ADAL" clId="{50BBE725-59E1-4A9C-87CD-BBFC7351B80E}" dt="2017-12-20T11:06:04.255" v="4" actId="108"/>
        <pc:sldMkLst>
          <pc:docMk/>
          <pc:sldMk cId="2046030787" sldId="633"/>
        </pc:sldMkLst>
        <pc:graphicFrameChg chg="modGraphic">
          <ac:chgData name="Thomas Tovinger" userId="d52090d9-82c6-45ae-b052-95c46e96cc30" providerId="ADAL" clId="{50BBE725-59E1-4A9C-87CD-BBFC7351B80E}" dt="2017-12-20T11:06:04.255" v="4" actId="108"/>
          <ac:graphicFrameMkLst>
            <pc:docMk/>
            <pc:sldMk cId="2046030787" sldId="633"/>
            <ac:graphicFrameMk id="6" creationId="{00000000-0000-0000-0000-000000000000}"/>
          </ac:graphicFrameMkLst>
        </pc:graphicFrameChg>
      </pc:sldChg>
      <pc:sldChg chg="modSp">
        <pc:chgData name="Thomas Tovinger" userId="d52090d9-82c6-45ae-b052-95c46e96cc30" providerId="ADAL" clId="{50BBE725-59E1-4A9C-87CD-BBFC7351B80E}" dt="2017-12-20T11:06:53.860" v="8" actId="14734"/>
        <pc:sldMkLst>
          <pc:docMk/>
          <pc:sldMk cId="528611094" sldId="634"/>
        </pc:sldMkLst>
        <pc:graphicFrameChg chg="modGraphic">
          <ac:chgData name="Thomas Tovinger" userId="d52090d9-82c6-45ae-b052-95c46e96cc30" providerId="ADAL" clId="{50BBE725-59E1-4A9C-87CD-BBFC7351B80E}" dt="2017-12-20T11:06:53.860" v="8" actId="14734"/>
          <ac:graphicFrameMkLst>
            <pc:docMk/>
            <pc:sldMk cId="528611094" sldId="634"/>
            <ac:graphicFrameMk id="6" creationId="{00000000-0000-0000-0000-000000000000}"/>
          </ac:graphicFrameMkLst>
        </pc:graphicFrameChg>
      </pc:sldChg>
      <pc:sldChg chg="modSp">
        <pc:chgData name="Thomas Tovinger" userId="d52090d9-82c6-45ae-b052-95c46e96cc30" providerId="ADAL" clId="{50BBE725-59E1-4A9C-87CD-BBFC7351B80E}" dt="2017-12-20T11:06:13.964" v="6" actId="108"/>
        <pc:sldMkLst>
          <pc:docMk/>
          <pc:sldMk cId="2877808934" sldId="635"/>
        </pc:sldMkLst>
        <pc:graphicFrameChg chg="modGraphic">
          <ac:chgData name="Thomas Tovinger" userId="d52090d9-82c6-45ae-b052-95c46e96cc30" providerId="ADAL" clId="{50BBE725-59E1-4A9C-87CD-BBFC7351B80E}" dt="2017-12-20T11:06:13.964" v="6" actId="108"/>
          <ac:graphicFrameMkLst>
            <pc:docMk/>
            <pc:sldMk cId="2877808934" sldId="635"/>
            <ac:graphicFrameMk id="6" creationId="{00000000-0000-0000-0000-000000000000}"/>
          </ac:graphicFrameMkLst>
        </pc:graphicFrameChg>
      </pc:sldChg>
      <pc:sldChg chg="modSp">
        <pc:chgData name="Thomas Tovinger" userId="d52090d9-82c6-45ae-b052-95c46e96cc30" providerId="ADAL" clId="{50BBE725-59E1-4A9C-87CD-BBFC7351B80E}" dt="2017-12-20T11:06:23.703" v="7" actId="108"/>
        <pc:sldMkLst>
          <pc:docMk/>
          <pc:sldMk cId="455952544" sldId="636"/>
        </pc:sldMkLst>
        <pc:graphicFrameChg chg="modGraphic">
          <ac:chgData name="Thomas Tovinger" userId="d52090d9-82c6-45ae-b052-95c46e96cc30" providerId="ADAL" clId="{50BBE725-59E1-4A9C-87CD-BBFC7351B80E}" dt="2017-12-20T11:06:23.703" v="7" actId="108"/>
          <ac:graphicFrameMkLst>
            <pc:docMk/>
            <pc:sldMk cId="455952544" sldId="636"/>
            <ac:graphicFrameMk id="6" creationId="{00000000-0000-0000-0000-000000000000}"/>
          </ac:graphicFrameMkLst>
        </pc:graphicFrameChg>
      </pc:sldChg>
      <pc:sldChg chg="modSp">
        <pc:chgData name="Thomas Tovinger" userId="d52090d9-82c6-45ae-b052-95c46e96cc30" providerId="ADAL" clId="{50BBE725-59E1-4A9C-87CD-BBFC7351B80E}" dt="2017-12-20T11:05:58.556" v="3"/>
        <pc:sldMkLst>
          <pc:docMk/>
          <pc:sldMk cId="2339216594" sldId="679"/>
        </pc:sldMkLst>
        <pc:graphicFrameChg chg="mod modGraphic">
          <ac:chgData name="Thomas Tovinger" userId="d52090d9-82c6-45ae-b052-95c46e96cc30" providerId="ADAL" clId="{50BBE725-59E1-4A9C-87CD-BBFC7351B80E}" dt="2017-12-20T11:05:58.556" v="3"/>
          <ac:graphicFrameMkLst>
            <pc:docMk/>
            <pc:sldMk cId="2339216594" sldId="679"/>
            <ac:graphicFrameMk id="6" creationId="{00000000-0000-0000-0000-000000000000}"/>
          </ac:graphicFrameMkLst>
        </pc:graphicFrameChg>
      </pc:sldChg>
      <pc:sldChg chg="modSp">
        <pc:chgData name="Thomas Tovinger" userId="d52090d9-82c6-45ae-b052-95c46e96cc30" providerId="ADAL" clId="{50BBE725-59E1-4A9C-87CD-BBFC7351B80E}" dt="2017-12-20T11:05:07.521" v="0" actId="1076"/>
        <pc:sldMkLst>
          <pc:docMk/>
          <pc:sldMk cId="4076851531" sldId="715"/>
        </pc:sldMkLst>
        <pc:graphicFrameChg chg="mod">
          <ac:chgData name="Thomas Tovinger" userId="d52090d9-82c6-45ae-b052-95c46e96cc30" providerId="ADAL" clId="{50BBE725-59E1-4A9C-87CD-BBFC7351B80E}" dt="2017-12-20T11:05:07.521" v="0" actId="1076"/>
          <ac:graphicFrameMkLst>
            <pc:docMk/>
            <pc:sldMk cId="4076851531" sldId="715"/>
            <ac:graphicFrameMk id="3074" creationId="{00000000-0000-0000-0000-000000000000}"/>
          </ac:graphicFrameMkLst>
        </pc:graphicFrame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Approved pCRs</c:v>
                </c:pt>
              </c:strCache>
            </c:strRef>
          </c:tx>
          <c:spPr>
            <a:solidFill>
              <a:schemeClr val="accent1"/>
            </a:solidFill>
            <a:ln>
              <a:noFill/>
            </a:ln>
            <a:effectLst/>
          </c:spPr>
          <c:invertIfNegative val="0"/>
          <c:cat>
            <c:strRef>
              <c:f>Sheet1!$A$2:$A$9</c:f>
              <c:strCache>
                <c:ptCount val="8"/>
                <c:pt idx="0">
                  <c:v>SA5#110</c:v>
                </c:pt>
                <c:pt idx="1">
                  <c:v>SA5#111</c:v>
                </c:pt>
                <c:pt idx="2">
                  <c:v>SA5#111Bis</c:v>
                </c:pt>
                <c:pt idx="3">
                  <c:v>SA5#112</c:v>
                </c:pt>
                <c:pt idx="4">
                  <c:v>SA5#113</c:v>
                </c:pt>
                <c:pt idx="5">
                  <c:v>SA5#114</c:v>
                </c:pt>
                <c:pt idx="6">
                  <c:v>SA5#115</c:v>
                </c:pt>
                <c:pt idx="7">
                  <c:v>SA5#116</c:v>
                </c:pt>
              </c:strCache>
            </c:strRef>
          </c:cat>
          <c:val>
            <c:numRef>
              <c:f>Sheet1!$B$2:$B$9</c:f>
              <c:numCache>
                <c:formatCode>General</c:formatCode>
                <c:ptCount val="8"/>
                <c:pt idx="0">
                  <c:v>62</c:v>
                </c:pt>
                <c:pt idx="1">
                  <c:v>56</c:v>
                </c:pt>
                <c:pt idx="2">
                  <c:v>99</c:v>
                </c:pt>
                <c:pt idx="3">
                  <c:v>81</c:v>
                </c:pt>
                <c:pt idx="4">
                  <c:v>99</c:v>
                </c:pt>
                <c:pt idx="5">
                  <c:v>97</c:v>
                </c:pt>
                <c:pt idx="6">
                  <c:v>116</c:v>
                </c:pt>
                <c:pt idx="7">
                  <c:v>118</c:v>
                </c:pt>
              </c:numCache>
            </c:numRef>
          </c:val>
          <c:extLst>
            <c:ext xmlns:c16="http://schemas.microsoft.com/office/drawing/2014/chart" uri="{C3380CC4-5D6E-409C-BE32-E72D297353CC}">
              <c16:uniqueId val="{00000000-4BB3-4DA5-8D9A-A84A1D7FE91A}"/>
            </c:ext>
          </c:extLst>
        </c:ser>
        <c:dLbls>
          <c:showLegendKey val="0"/>
          <c:showVal val="0"/>
          <c:showCatName val="0"/>
          <c:showSerName val="0"/>
          <c:showPercent val="0"/>
          <c:showBubbleSize val="0"/>
        </c:dLbls>
        <c:gapWidth val="219"/>
        <c:overlap val="-27"/>
        <c:axId val="192066080"/>
        <c:axId val="192066472"/>
      </c:barChart>
      <c:catAx>
        <c:axId val="1920660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sv-SE"/>
          </a:p>
        </c:txPr>
        <c:crossAx val="192066472"/>
        <c:crosses val="autoZero"/>
        <c:auto val="1"/>
        <c:lblAlgn val="ctr"/>
        <c:lblOffset val="100"/>
        <c:noMultiLvlLbl val="0"/>
      </c:catAx>
      <c:valAx>
        <c:axId val="19206647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sv-SE"/>
          </a:p>
        </c:txPr>
        <c:crossAx val="19206608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sv-SE"/>
        </a:p>
      </c:txPr>
    </c:legend>
    <c:plotVisOnly val="1"/>
    <c:dispBlanksAs val="gap"/>
    <c:showDLblsOverMax val="0"/>
  </c:chart>
  <c:spPr>
    <a:noFill/>
    <a:ln>
      <a:noFill/>
    </a:ln>
    <a:effectLst/>
  </c:spPr>
  <c:txPr>
    <a:bodyPr/>
    <a:lstStyle/>
    <a:p>
      <a:pPr>
        <a:defRPr/>
      </a:pPr>
      <a:endParaRPr lang="sv-SE"/>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12/20/2017</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12/20/2017</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2141349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8241611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ln/>
        </p:spPr>
      </p:sp>
      <p:sp>
        <p:nvSpPr>
          <p:cNvPr id="6144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789482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xfrm>
            <a:off x="25400" y="744538"/>
            <a:ext cx="6623050" cy="3725862"/>
          </a:xfrm>
          <a:ln/>
        </p:spPr>
      </p:sp>
      <p:sp>
        <p:nvSpPr>
          <p:cNvPr id="6147" name="Rectangle 3"/>
          <p:cNvSpPr>
            <a:spLocks noGrp="1" noChangeArrowheads="1"/>
          </p:cNvSpPr>
          <p:nvPr>
            <p:ph type="body" idx="1"/>
          </p:nvPr>
        </p:nvSpPr>
        <p:spPr>
          <a:xfrm>
            <a:off x="307975" y="4716463"/>
            <a:ext cx="6035675" cy="4465637"/>
          </a:xfrm>
          <a:noFill/>
          <a:ln/>
        </p:spPr>
        <p:txBody>
          <a:bodyPr lIns="90631" tIns="45316" rIns="90631" bIns="45316"/>
          <a:lstStyle/>
          <a:p>
            <a:pPr eaLnBrk="1" hangingPunct="1"/>
            <a:endParaRPr lang="de-DE" altLang="zh-CN"/>
          </a:p>
        </p:txBody>
      </p:sp>
      <p:sp>
        <p:nvSpPr>
          <p:cNvPr id="4" name="Slide Number Placeholder 3"/>
          <p:cNvSpPr>
            <a:spLocks noGrp="1"/>
          </p:cNvSpPr>
          <p:nvPr>
            <p:ph type="sldNum" sz="quarter" idx="5"/>
          </p:nvPr>
        </p:nvSpPr>
        <p:spPr/>
        <p:txBody>
          <a:bodyPr/>
          <a:lstStyle/>
          <a:p>
            <a:pPr>
              <a:defRPr/>
            </a:pPr>
            <a:fld id="{8DBE4816-C558-432A-AA7C-92075F8AEB36}" type="slidenum">
              <a:rPr lang="en-GB" smtClean="0"/>
              <a:pPr>
                <a:defRPr/>
              </a:pPr>
              <a:t>24</a:t>
            </a:fld>
            <a:endParaRPr lang="en-GB" dirty="0"/>
          </a:p>
        </p:txBody>
      </p:sp>
    </p:spTree>
    <p:extLst>
      <p:ext uri="{BB962C8B-B14F-4D97-AF65-F5344CB8AC3E}">
        <p14:creationId xmlns:p14="http://schemas.microsoft.com/office/powerpoint/2010/main" val="14254548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0658095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0373940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Rot="1" noChangeAspect="1" noChangeArrowheads="1" noTextEdit="1"/>
          </p:cNvSpPr>
          <p:nvPr>
            <p:ph type="sldImg"/>
          </p:nvPr>
        </p:nvSpPr>
        <p:spPr>
          <a:xfrm>
            <a:off x="25400" y="744538"/>
            <a:ext cx="6623050" cy="3725862"/>
          </a:xfrm>
          <a:ln/>
        </p:spPr>
      </p:sp>
      <p:sp>
        <p:nvSpPr>
          <p:cNvPr id="77827" name="Rectangle 3"/>
          <p:cNvSpPr>
            <a:spLocks noGrp="1" noChangeArrowheads="1"/>
          </p:cNvSpPr>
          <p:nvPr>
            <p:ph type="body" idx="1"/>
          </p:nvPr>
        </p:nvSpPr>
        <p:spPr>
          <a:xfrm>
            <a:off x="307975" y="4716463"/>
            <a:ext cx="6035675" cy="4465637"/>
          </a:xfrm>
          <a:noFill/>
          <a:ln/>
        </p:spPr>
        <p:txBody>
          <a:bodyPr lIns="90631" tIns="45316" rIns="90631" bIns="45316"/>
          <a:lstStyle/>
          <a:p>
            <a:pPr eaLnBrk="1" hangingPunct="1"/>
            <a:endParaRPr lang="de-DE"/>
          </a:p>
        </p:txBody>
      </p:sp>
    </p:spTree>
    <p:extLst>
      <p:ext uri="{BB962C8B-B14F-4D97-AF65-F5344CB8AC3E}">
        <p14:creationId xmlns:p14="http://schemas.microsoft.com/office/powerpoint/2010/main" val="35282369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9421353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3082888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2134704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21329803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12568257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96569441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7424093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32218779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35646192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273347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59190105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96277487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4700389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69732946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63916324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2055967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29286700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67314016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54863281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27411281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15793964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96900896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14945811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0137998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27BB3565-DE1F-45E8-8B92-B6CEF3A5A934}" type="slidenum">
              <a:rPr lang="en-GB" altLang="en-US" smtClean="0"/>
              <a:pPr>
                <a:defRPr/>
              </a:pPr>
              <a:t>5</a:t>
            </a:fld>
            <a:endParaRPr lang="en-GB" altLang="en-US"/>
          </a:p>
        </p:txBody>
      </p:sp>
    </p:spTree>
    <p:extLst>
      <p:ext uri="{BB962C8B-B14F-4D97-AF65-F5344CB8AC3E}">
        <p14:creationId xmlns:p14="http://schemas.microsoft.com/office/powerpoint/2010/main" val="208858212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12303861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8090873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spect="1" noChangeArrowheads="1" noTextEdit="1"/>
          </p:cNvSpPr>
          <p:nvPr>
            <p:ph type="sldImg"/>
          </p:nvPr>
        </p:nvSpPr>
        <p:spPr>
          <a:xfrm>
            <a:off x="41275" y="752475"/>
            <a:ext cx="6592888" cy="3709988"/>
          </a:xfrm>
          <a:ln/>
        </p:spPr>
      </p:sp>
      <p:sp>
        <p:nvSpPr>
          <p:cNvPr id="11267" name="Rectangle 3"/>
          <p:cNvSpPr>
            <a:spLocks noGrp="1" noChangeArrowheads="1"/>
          </p:cNvSpPr>
          <p:nvPr>
            <p:ph type="body" idx="1"/>
          </p:nvPr>
        </p:nvSpPr>
        <p:spPr>
          <a:xfrm>
            <a:off x="306388" y="4718050"/>
            <a:ext cx="6040437" cy="44624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0518468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spect="1" noChangeArrowheads="1" noTextEdit="1"/>
          </p:cNvSpPr>
          <p:nvPr>
            <p:ph type="sldImg"/>
          </p:nvPr>
        </p:nvSpPr>
        <p:spPr>
          <a:xfrm>
            <a:off x="41275" y="752475"/>
            <a:ext cx="6592888" cy="3709988"/>
          </a:xfrm>
          <a:ln/>
        </p:spPr>
      </p:sp>
      <p:sp>
        <p:nvSpPr>
          <p:cNvPr id="11267" name="Rectangle 3"/>
          <p:cNvSpPr>
            <a:spLocks noGrp="1" noChangeArrowheads="1"/>
          </p:cNvSpPr>
          <p:nvPr>
            <p:ph type="body" idx="1"/>
          </p:nvPr>
        </p:nvSpPr>
        <p:spPr>
          <a:xfrm>
            <a:off x="306388" y="4718050"/>
            <a:ext cx="6040437" cy="44624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2598484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ChangeArrowheads="1" noTextEdit="1"/>
          </p:cNvSpPr>
          <p:nvPr>
            <p:ph type="sldImg"/>
          </p:nvPr>
        </p:nvSpPr>
        <p:spPr>
          <a:xfrm>
            <a:off x="41275" y="752475"/>
            <a:ext cx="6592888" cy="3709988"/>
          </a:xfrm>
          <a:ln/>
        </p:spPr>
      </p:sp>
      <p:sp>
        <p:nvSpPr>
          <p:cNvPr id="51203" name="Rectangle 3"/>
          <p:cNvSpPr>
            <a:spLocks noGrp="1" noChangeArrowheads="1"/>
          </p:cNvSpPr>
          <p:nvPr>
            <p:ph type="body" idx="1"/>
          </p:nvPr>
        </p:nvSpPr>
        <p:spPr>
          <a:xfrm>
            <a:off x="306388" y="4718050"/>
            <a:ext cx="6040437" cy="4462463"/>
          </a:xfrm>
          <a:noFill/>
          <a:ln/>
        </p:spPr>
        <p:txBody>
          <a:bodyPr/>
          <a:lstStyle/>
          <a:p>
            <a:pPr eaLnBrk="1" hangingPunct="1"/>
            <a:endParaRPr lang="en-US" dirty="0"/>
          </a:p>
        </p:txBody>
      </p:sp>
    </p:spTree>
    <p:extLst>
      <p:ext uri="{BB962C8B-B14F-4D97-AF65-F5344CB8AC3E}">
        <p14:creationId xmlns:p14="http://schemas.microsoft.com/office/powerpoint/2010/main" val="21789512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a:xfrm>
            <a:off x="41275" y="752475"/>
            <a:ext cx="6592888" cy="3709988"/>
          </a:xfrm>
          <a:ln/>
        </p:spPr>
      </p:sp>
      <p:sp>
        <p:nvSpPr>
          <p:cNvPr id="52227" name="Rectangle 3"/>
          <p:cNvSpPr>
            <a:spLocks noGrp="1" noChangeArrowheads="1"/>
          </p:cNvSpPr>
          <p:nvPr>
            <p:ph type="body" idx="1"/>
          </p:nvPr>
        </p:nvSpPr>
        <p:spPr>
          <a:xfrm>
            <a:off x="306388" y="4718050"/>
            <a:ext cx="6040437" cy="4462463"/>
          </a:xfrm>
          <a:noFill/>
          <a:ln/>
        </p:spPr>
        <p:txBody>
          <a:bodyPr/>
          <a:lstStyle/>
          <a:p>
            <a:pPr eaLnBrk="1" hangingPunct="1"/>
            <a:endParaRPr lang="en-US" dirty="0"/>
          </a:p>
        </p:txBody>
      </p:sp>
    </p:spTree>
    <p:extLst>
      <p:ext uri="{BB962C8B-B14F-4D97-AF65-F5344CB8AC3E}">
        <p14:creationId xmlns:p14="http://schemas.microsoft.com/office/powerpoint/2010/main" val="21675605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9348513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a:t>Click to edit Master title style</a:t>
            </a:r>
            <a:endParaRPr lang="en-IE"/>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7EBD5529-8DB2-471E-8DD4-6944BD8CB61E}" type="slidenum">
              <a:rPr lang="en-GB"/>
              <a:pPr>
                <a:defRPr/>
              </a:pPr>
              <a:t>‹#›</a:t>
            </a:fld>
            <a:endParaRPr lang="en-GB" dirty="0"/>
          </a:p>
        </p:txBody>
      </p:sp>
    </p:spTree>
    <p:extLst>
      <p:ext uri="{BB962C8B-B14F-4D97-AF65-F5344CB8AC3E}">
        <p14:creationId xmlns:p14="http://schemas.microsoft.com/office/powerpoint/2010/main" val="21672466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10" Type="http://schemas.openxmlformats.org/officeDocument/2006/relationships/image" Target="../media/image5.jpeg"/><Relationship Id="rId4" Type="http://schemas.openxmlformats.org/officeDocument/2006/relationships/slideLayout" Target="../slideLayouts/slideLayout4.xml"/><Relationship Id="rId9"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075646" y="6376873"/>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075646" y="6514817"/>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a:ea typeface="+mn-ea"/>
                <a:cs typeface="Arial" panose="020B0604020202020204" pitchFamily="34" charset="0"/>
              </a:rPr>
              <a:t>SP-170946, TSG SA#78,</a:t>
            </a:r>
            <a:r>
              <a:rPr lang="en-GB" sz="1100" b="1" spc="300" baseline="0" dirty="0">
                <a:ea typeface="+mn-ea"/>
                <a:cs typeface="Arial" panose="020B0604020202020204" pitchFamily="34" charset="0"/>
              </a:rPr>
              <a:t> Lisbon, Portugal, 20-22 December</a:t>
            </a:r>
            <a:r>
              <a:rPr lang="en-GB" sz="1100" b="1" spc="300" dirty="0">
                <a:ea typeface="+mn-ea"/>
                <a:cs typeface="Arial" panose="020B0604020202020204" pitchFamily="34" charset="0"/>
              </a:rPr>
              <a:t> 2017</a:t>
            </a: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113" cy="255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2017</a:t>
            </a:r>
          </a:p>
        </p:txBody>
      </p:sp>
      <p:pic>
        <p:nvPicPr>
          <p:cNvPr id="11" name="Picture 13" descr="green2.jpg"/>
          <p:cNvPicPr>
            <a:picLocks noChangeAspect="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1381467" y="6423704"/>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p:cNvSpPr/>
          <p:nvPr userDrawn="1"/>
        </p:nvSpPr>
        <p:spPr bwMode="auto">
          <a:xfrm>
            <a:off x="11157629" y="6330667"/>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dirty="0"/>
          </a:p>
          <a:p>
            <a:pPr>
              <a:defRPr/>
            </a:pPr>
            <a:endParaRPr lang="en-GB" altLang="en-US" sz="1333" dirty="0"/>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 id="2147483940" r:id="rId4"/>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8"/>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9"/>
        </a:buBlip>
        <a:defRPr sz="3200">
          <a:solidFill>
            <a:schemeClr val="tx1"/>
          </a:solidFill>
          <a:latin typeface="+mn-lt"/>
        </a:defRPr>
      </a:lvl2pPr>
      <a:lvl3pPr marL="1522413" indent="-303213" algn="l" rtl="0" eaLnBrk="0" fontAlgn="base" hangingPunct="0">
        <a:spcBef>
          <a:spcPct val="20000"/>
        </a:spcBef>
        <a:spcAft>
          <a:spcPct val="0"/>
        </a:spcAft>
        <a:buBlip>
          <a:blip r:embed="rId10"/>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7.emf"/><Relationship Id="rId4" Type="http://schemas.openxmlformats.org/officeDocument/2006/relationships/oleObject" Target="../embeddings/oleObject1.bin"/></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vmlDrawing" Target="../drawings/vmlDrawing2.vml"/><Relationship Id="rId5" Type="http://schemas.openxmlformats.org/officeDocument/2006/relationships/image" Target="../media/image8.emf"/><Relationship Id="rId4" Type="http://schemas.openxmlformats.org/officeDocument/2006/relationships/oleObject" Target="../embeddings/oleObject2.bin"/></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vmlDrawing" Target="../drawings/vmlDrawing3.vml"/><Relationship Id="rId5" Type="http://schemas.openxmlformats.org/officeDocument/2006/relationships/image" Target="../media/image9.emf"/><Relationship Id="rId4" Type="http://schemas.openxmlformats.org/officeDocument/2006/relationships/oleObject" Target="../embeddings/oleObject3.bin"/></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vmlDrawing" Target="../drawings/vmlDrawing4.vml"/><Relationship Id="rId5" Type="http://schemas.openxmlformats.org/officeDocument/2006/relationships/image" Target="../media/image10.emf"/><Relationship Id="rId4" Type="http://schemas.openxmlformats.org/officeDocument/2006/relationships/oleObject" Target="../embeddings/oleObject4.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967678" y="2820444"/>
            <a:ext cx="8621712" cy="1468438"/>
          </a:xfrm>
        </p:spPr>
        <p:txBody>
          <a:bodyPr>
            <a:noAutofit/>
          </a:bodyPr>
          <a:lstStyle/>
          <a:p>
            <a:pPr>
              <a:defRPr/>
            </a:pPr>
            <a:r>
              <a:rPr lang="en-GB" sz="4800" b="1" i="1" dirty="0">
                <a:effectLst>
                  <a:outerShdw blurRad="38100" dist="38100" dir="2700000" algn="tl">
                    <a:srgbClr val="C0C0C0"/>
                  </a:outerShdw>
                </a:effectLst>
              </a:rPr>
              <a:t>  </a:t>
            </a:r>
            <a:br>
              <a:rPr lang="en-GB" sz="4800" dirty="0"/>
            </a:br>
            <a:r>
              <a:rPr lang="en-GB" sz="4800" dirty="0"/>
              <a:t> </a:t>
            </a:r>
            <a:r>
              <a:rPr lang="en-GB" altLang="zh-CN" sz="4800" b="1" dirty="0"/>
              <a:t>SA5 Status Report to SA#78</a:t>
            </a:r>
            <a:br>
              <a:rPr lang="en-GB" sz="4800" b="1" i="1" dirty="0"/>
            </a:br>
            <a:r>
              <a:rPr lang="en-GB" sz="4800" dirty="0">
                <a:latin typeface="Arial" pitchFamily="34" charset="0"/>
              </a:rPr>
              <a:t> </a:t>
            </a:r>
            <a:r>
              <a:rPr lang="en-GB" altLang="zh-CN" sz="3200" b="1" dirty="0"/>
              <a:t>Charging Management (CH)</a:t>
            </a:r>
            <a:br>
              <a:rPr lang="en-GB" altLang="zh-CN" sz="3200" b="1" dirty="0"/>
            </a:br>
            <a:r>
              <a:rPr lang="en-GB" altLang="zh-CN" sz="3200" b="1" dirty="0"/>
              <a:t>Operation, Administration, Maintenance &amp; Provisioning (OAM&amp;P)</a:t>
            </a:r>
            <a:br>
              <a:rPr lang="en-US" sz="4800" dirty="0">
                <a:effectLst>
                  <a:outerShdw blurRad="38100" dist="38100" dir="2700000" algn="tl">
                    <a:srgbClr val="C0C0C0"/>
                  </a:outerShdw>
                </a:effectLst>
                <a:latin typeface="Arial" pitchFamily="34" charset="0"/>
              </a:rPr>
            </a:br>
            <a:br>
              <a:rPr lang="en-US" sz="4800" dirty="0">
                <a:effectLst>
                  <a:outerShdw blurRad="38100" dist="38100" dir="2700000" algn="tl">
                    <a:srgbClr val="C0C0C0"/>
                  </a:outerShdw>
                </a:effectLst>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54990" y="4523069"/>
            <a:ext cx="8534400" cy="1752600"/>
          </a:xfrm>
        </p:spPr>
        <p:txBody>
          <a:bodyPr/>
          <a:lstStyle/>
          <a:p>
            <a:pPr>
              <a:lnSpc>
                <a:spcPct val="80000"/>
              </a:lnSpc>
            </a:pPr>
            <a:br>
              <a:rPr lang="en-US" altLang="en-US" sz="2667" dirty="0"/>
            </a:br>
            <a:r>
              <a:rPr lang="en-GB" sz="2400" dirty="0">
                <a:latin typeface="Arial" charset="0"/>
              </a:rPr>
              <a:t>Thomas TOVINGER, SA5 Chair, Ericsson</a:t>
            </a:r>
          </a:p>
          <a:p>
            <a:pPr>
              <a:lnSpc>
                <a:spcPct val="80000"/>
              </a:lnSpc>
            </a:pPr>
            <a:r>
              <a:rPr lang="en-GB" sz="2400" dirty="0">
                <a:latin typeface="Arial" charset="0"/>
              </a:rPr>
              <a:t>Mirko CANO SOVERI, SA5 Secretary, ETSI MCC</a:t>
            </a:r>
            <a:endParaRPr lang="en-US" altLang="en-US" sz="2400" dirty="0">
              <a:latin typeface="Arial" panose="020B0604020202020204" pitchFamily="34" charset="0"/>
            </a:endParaRPr>
          </a:p>
          <a:p>
            <a:pPr>
              <a:lnSpc>
                <a:spcPct val="80000"/>
              </a:lnSpc>
              <a:defRPr/>
            </a:pPr>
            <a:endParaRPr lang="en-US" altLang="en-US" sz="2667" dirty="0">
              <a:latin typeface="Arial" panose="020B0604020202020204" pitchFamily="34" charset="0"/>
            </a:endParaRPr>
          </a:p>
          <a:p>
            <a:pPr>
              <a:lnSpc>
                <a:spcPct val="80000"/>
              </a:lnSpc>
              <a:defRPr/>
            </a:pPr>
            <a:endParaRPr lang="en-GB" altLang="en-US" sz="2667"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sz="4000" dirty="0" err="1"/>
              <a:t>pCR</a:t>
            </a:r>
            <a:r>
              <a:rPr lang="en-GB" sz="4000" dirty="0"/>
              <a:t> history</a:t>
            </a:r>
          </a:p>
        </p:txBody>
      </p:sp>
      <p:graphicFrame>
        <p:nvGraphicFramePr>
          <p:cNvPr id="27" name="Content Placeholder 26"/>
          <p:cNvGraphicFramePr>
            <a:graphicFrameLocks noGrp="1"/>
          </p:cNvGraphicFramePr>
          <p:nvPr>
            <p:ph idx="1"/>
            <p:extLst/>
          </p:nvPr>
        </p:nvGraphicFramePr>
        <p:xfrm>
          <a:off x="2009775" y="1454151"/>
          <a:ext cx="8388350" cy="483076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335674133"/>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4655" y="314792"/>
            <a:ext cx="9102725" cy="828207"/>
          </a:xfrm>
        </p:spPr>
        <p:txBody>
          <a:bodyPr/>
          <a:lstStyle/>
          <a:p>
            <a:r>
              <a:rPr lang="sv-SE" sz="3200" dirty="0" err="1"/>
              <a:t>Summary</a:t>
            </a:r>
            <a:r>
              <a:rPr lang="sv-SE" sz="3200" dirty="0"/>
              <a:t> </a:t>
            </a:r>
            <a:r>
              <a:rPr lang="sv-SE" sz="3200" dirty="0" err="1"/>
              <a:t>of</a:t>
            </a:r>
            <a:r>
              <a:rPr lang="sv-SE" sz="3200" dirty="0"/>
              <a:t> </a:t>
            </a:r>
            <a:r>
              <a:rPr lang="sv-SE" sz="3200" dirty="0" err="1"/>
              <a:t>ongoing</a:t>
            </a:r>
            <a:r>
              <a:rPr lang="sv-SE" sz="3200" dirty="0"/>
              <a:t> </a:t>
            </a:r>
            <a:r>
              <a:rPr lang="sv-SE" sz="3200" dirty="0" err="1"/>
              <a:t>WIs</a:t>
            </a:r>
            <a:r>
              <a:rPr lang="sv-SE" sz="3200" dirty="0"/>
              <a:t>/SIs (1/3)</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204697478"/>
              </p:ext>
            </p:extLst>
          </p:nvPr>
        </p:nvGraphicFramePr>
        <p:xfrm>
          <a:off x="1049310" y="1442761"/>
          <a:ext cx="9009089" cy="4699971"/>
        </p:xfrm>
        <a:graphic>
          <a:graphicData uri="http://schemas.openxmlformats.org/drawingml/2006/table">
            <a:tbl>
              <a:tblPr firstRow="1" bandRow="1">
                <a:tableStyleId>{5C22544A-7EE6-4342-B048-85BDC9FD1C3A}</a:tableStyleId>
              </a:tblPr>
              <a:tblGrid>
                <a:gridCol w="1033420">
                  <a:extLst>
                    <a:ext uri="{9D8B030D-6E8A-4147-A177-3AD203B41FA5}">
                      <a16:colId xmlns:a16="http://schemas.microsoft.com/office/drawing/2014/main" val="23408469"/>
                    </a:ext>
                  </a:extLst>
                </a:gridCol>
                <a:gridCol w="3422069">
                  <a:extLst>
                    <a:ext uri="{9D8B030D-6E8A-4147-A177-3AD203B41FA5}">
                      <a16:colId xmlns:a16="http://schemas.microsoft.com/office/drawing/2014/main" val="1386727148"/>
                    </a:ext>
                  </a:extLst>
                </a:gridCol>
                <a:gridCol w="1401767">
                  <a:extLst>
                    <a:ext uri="{9D8B030D-6E8A-4147-A177-3AD203B41FA5}">
                      <a16:colId xmlns:a16="http://schemas.microsoft.com/office/drawing/2014/main" val="1633304428"/>
                    </a:ext>
                  </a:extLst>
                </a:gridCol>
                <a:gridCol w="1424375">
                  <a:extLst>
                    <a:ext uri="{9D8B030D-6E8A-4147-A177-3AD203B41FA5}">
                      <a16:colId xmlns:a16="http://schemas.microsoft.com/office/drawing/2014/main" val="4240727412"/>
                    </a:ext>
                  </a:extLst>
                </a:gridCol>
                <a:gridCol w="1727458">
                  <a:extLst>
                    <a:ext uri="{9D8B030D-6E8A-4147-A177-3AD203B41FA5}">
                      <a16:colId xmlns:a16="http://schemas.microsoft.com/office/drawing/2014/main" val="1675550634"/>
                    </a:ext>
                  </a:extLst>
                </a:gridCol>
              </a:tblGrid>
              <a:tr h="726571">
                <a:tc>
                  <a:txBody>
                    <a:bodyPr/>
                    <a:lstStyle/>
                    <a:p>
                      <a:pPr algn="ctr">
                        <a:spcAft>
                          <a:spcPts val="0"/>
                        </a:spcAft>
                      </a:pPr>
                      <a:r>
                        <a:rPr lang="en-GB" sz="1400" b="1" kern="1200" dirty="0">
                          <a:solidFill>
                            <a:schemeClr val="lt1"/>
                          </a:solidFill>
                          <a:latin typeface="+mn-lt"/>
                          <a:ea typeface="+mn-ea"/>
                          <a:cs typeface="+mn-cs"/>
                        </a:rPr>
                        <a:t>WI code</a:t>
                      </a:r>
                      <a:endParaRPr lang="sv-SE" sz="1400" b="1" kern="1200" dirty="0">
                        <a:solidFill>
                          <a:schemeClr val="lt1"/>
                        </a:solidFill>
                        <a:latin typeface="+mn-lt"/>
                        <a:ea typeface="+mn-ea"/>
                        <a:cs typeface="+mn-cs"/>
                      </a:endParaRPr>
                    </a:p>
                  </a:txBody>
                  <a:tcPr marL="9525" marR="9525" marT="9525" marB="9525"/>
                </a:tc>
                <a:tc>
                  <a:txBody>
                    <a:bodyPr/>
                    <a:lstStyle/>
                    <a:p>
                      <a:pPr algn="ctr">
                        <a:spcAft>
                          <a:spcPts val="0"/>
                        </a:spcAft>
                      </a:pPr>
                      <a:r>
                        <a:rPr lang="en-GB" sz="1400" b="1" kern="1200" dirty="0">
                          <a:solidFill>
                            <a:schemeClr val="lt1"/>
                          </a:solidFill>
                          <a:latin typeface="+mn-lt"/>
                          <a:ea typeface="+mn-ea"/>
                          <a:cs typeface="+mn-cs"/>
                        </a:rPr>
                        <a:t>WI Title</a:t>
                      </a:r>
                      <a:endParaRPr lang="sv-SE" sz="1400" b="1" kern="1200" dirty="0">
                        <a:solidFill>
                          <a:schemeClr val="lt1"/>
                        </a:solidFill>
                        <a:latin typeface="+mn-lt"/>
                        <a:ea typeface="+mn-ea"/>
                        <a:cs typeface="+mn-cs"/>
                      </a:endParaRPr>
                    </a:p>
                  </a:txBody>
                  <a:tcPr marL="9525" marR="9525" marT="9525" marB="9525"/>
                </a:tc>
                <a:tc>
                  <a:txBody>
                    <a:bodyPr/>
                    <a:lstStyle/>
                    <a:p>
                      <a:pPr algn="ctr"/>
                      <a:r>
                        <a:rPr lang="sv-SE" sz="1400" dirty="0"/>
                        <a:t>Main TS/TR</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400" dirty="0" err="1"/>
                        <a:t>Completion</a:t>
                      </a:r>
                      <a:r>
                        <a:rPr lang="sv-SE" sz="1400" dirty="0"/>
                        <a:t> rate</a:t>
                      </a:r>
                    </a:p>
                  </a:txBody>
                  <a:tcPr/>
                </a:tc>
                <a:tc>
                  <a:txBody>
                    <a:bodyPr/>
                    <a:lstStyle/>
                    <a:p>
                      <a:pPr algn="ctr"/>
                      <a:r>
                        <a:rPr lang="sv-SE" sz="1400" dirty="0"/>
                        <a:t>Target date</a:t>
                      </a:r>
                    </a:p>
                  </a:txBody>
                  <a:tcPr/>
                </a:tc>
                <a:extLst>
                  <a:ext uri="{0D108BD9-81ED-4DB2-BD59-A6C34878D82A}">
                    <a16:rowId xmlns:a16="http://schemas.microsoft.com/office/drawing/2014/main" val="2515750895"/>
                  </a:ext>
                </a:extLst>
              </a:tr>
              <a:tr h="496675">
                <a:tc>
                  <a:txBody>
                    <a:bodyPr/>
                    <a:lstStyle/>
                    <a:p>
                      <a:pPr algn="ctr">
                        <a:spcAft>
                          <a:spcPts val="0"/>
                        </a:spcAft>
                      </a:pPr>
                      <a:r>
                        <a:rPr lang="en-GB" sz="1200" dirty="0">
                          <a:solidFill>
                            <a:srgbClr val="000000"/>
                          </a:solidFill>
                          <a:effectLst/>
                          <a:latin typeface="Arial" panose="020B0604020202020204" pitchFamily="34" charset="0"/>
                        </a:rPr>
                        <a:t>eFMSS_CH</a:t>
                      </a:r>
                      <a:endParaRPr lang="sv-SE" sz="1200" dirty="0">
                        <a:effectLst/>
                        <a:latin typeface="CG Times (WN)"/>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rPr>
                        <a:t>Charging Enhancement for eFMSS</a:t>
                      </a:r>
                      <a:endParaRPr lang="sv-SE" sz="1200">
                        <a:effectLst/>
                        <a:latin typeface="CG Times (WN)"/>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ea typeface="SimSun" panose="02010600030101010101" pitchFamily="2" charset="-122"/>
                        </a:rPr>
                        <a:t>32.251, 32.298, 32.299</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dirty="0">
                          <a:solidFill>
                            <a:srgbClr val="000000"/>
                          </a:solidFill>
                          <a:effectLst/>
                          <a:highlight>
                            <a:srgbClr val="00FF00"/>
                          </a:highlight>
                          <a:latin typeface="Arial" panose="020B0604020202020204" pitchFamily="34" charset="0"/>
                          <a:ea typeface="SimSun" panose="02010600030101010101" pitchFamily="2" charset="-122"/>
                        </a:rPr>
                        <a:t>100%</a:t>
                      </a:r>
                      <a:endParaRPr lang="sv-SE"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rPr>
                        <a:t>SA#78 (12/2017)</a:t>
                      </a:r>
                      <a:endParaRPr lang="sv-SE" sz="1200">
                        <a:effectLst/>
                        <a:latin typeface="CG Times (WN)"/>
                      </a:endParaRPr>
                    </a:p>
                  </a:txBody>
                  <a:tcPr marL="68580" marR="68580" marT="0" marB="0" anchor="ctr"/>
                </a:tc>
                <a:extLst>
                  <a:ext uri="{0D108BD9-81ED-4DB2-BD59-A6C34878D82A}">
                    <a16:rowId xmlns:a16="http://schemas.microsoft.com/office/drawing/2014/main" val="3837401940"/>
                  </a:ext>
                </a:extLst>
              </a:tr>
              <a:tr h="496675">
                <a:tc>
                  <a:txBody>
                    <a:bodyPr/>
                    <a:lstStyle/>
                    <a:p>
                      <a:pPr algn="ctr">
                        <a:spcAft>
                          <a:spcPts val="0"/>
                        </a:spcAft>
                      </a:pPr>
                      <a:r>
                        <a:rPr lang="en-GB" sz="1200">
                          <a:solidFill>
                            <a:srgbClr val="000000"/>
                          </a:solidFill>
                          <a:effectLst/>
                          <a:latin typeface="Arial" panose="020B0604020202020204" pitchFamily="34" charset="0"/>
                        </a:rPr>
                        <a:t>EDCE5-CH</a:t>
                      </a:r>
                      <a:endParaRPr lang="sv-SE" sz="1200">
                        <a:effectLst/>
                        <a:latin typeface="CG Times (WN)"/>
                      </a:endParaRPr>
                    </a:p>
                  </a:txBody>
                  <a:tcPr marL="68580" marR="68580" marT="0" marB="0" anchor="ctr"/>
                </a:tc>
                <a:tc>
                  <a:txBody>
                    <a:bodyPr/>
                    <a:lstStyle/>
                    <a:p>
                      <a:pPr algn="ctr">
                        <a:spcAft>
                          <a:spcPts val="0"/>
                        </a:spcAft>
                      </a:pPr>
                      <a:r>
                        <a:rPr lang="en-GB" sz="1200" dirty="0">
                          <a:solidFill>
                            <a:srgbClr val="000000"/>
                          </a:solidFill>
                          <a:effectLst/>
                          <a:latin typeface="Arial" panose="020B0604020202020204" pitchFamily="34" charset="0"/>
                        </a:rPr>
                        <a:t>PS Charging enhancements to support 5G New Radio via Dual Connectivity</a:t>
                      </a:r>
                      <a:endParaRPr lang="sv-SE" sz="1200" dirty="0">
                        <a:effectLst/>
                        <a:latin typeface="CG Times (WN)"/>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ea typeface="SimSun" panose="02010600030101010101" pitchFamily="2" charset="-122"/>
                        </a:rPr>
                        <a:t>32.251, 32.298, 32.299</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ea typeface="SimSun" panose="02010600030101010101" pitchFamily="2" charset="-122"/>
                        </a:rPr>
                        <a:t>20%</a:t>
                      </a:r>
                      <a:endParaRPr lang="sv-SE" sz="12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rPr>
                        <a:t>SA#79 (03/2018)</a:t>
                      </a:r>
                      <a:endParaRPr lang="sv-SE" sz="1200">
                        <a:effectLst/>
                        <a:latin typeface="CG Times (WN)"/>
                      </a:endParaRPr>
                    </a:p>
                  </a:txBody>
                  <a:tcPr marL="68580" marR="68580" marT="0" marB="0" anchor="ctr"/>
                </a:tc>
                <a:extLst>
                  <a:ext uri="{0D108BD9-81ED-4DB2-BD59-A6C34878D82A}">
                    <a16:rowId xmlns:a16="http://schemas.microsoft.com/office/drawing/2014/main" val="3371566357"/>
                  </a:ext>
                </a:extLst>
              </a:tr>
              <a:tr h="496675">
                <a:tc>
                  <a:txBody>
                    <a:bodyPr/>
                    <a:lstStyle/>
                    <a:p>
                      <a:pPr algn="ctr">
                        <a:spcAft>
                          <a:spcPts val="0"/>
                        </a:spcAft>
                      </a:pPr>
                      <a:r>
                        <a:rPr lang="en-GB" sz="1200">
                          <a:solidFill>
                            <a:srgbClr val="000000"/>
                          </a:solidFill>
                          <a:effectLst/>
                          <a:latin typeface="Arial" panose="020B0604020202020204" pitchFamily="34" charset="0"/>
                        </a:rPr>
                        <a:t>NAPS-CH</a:t>
                      </a:r>
                      <a:endParaRPr lang="sv-SE" sz="1200">
                        <a:effectLst/>
                        <a:latin typeface="CG Times (WN)"/>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rPr>
                        <a:t>Charging Aspects of Northbound APIs for SCEF-SCS/AS Interworking</a:t>
                      </a:r>
                      <a:endParaRPr lang="sv-SE" sz="1200">
                        <a:effectLst/>
                        <a:latin typeface="CG Times (WN)"/>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ea typeface="SimSun" panose="02010600030101010101" pitchFamily="2" charset="-122"/>
                        </a:rPr>
                        <a:t>32.240, 32.254, 32.298, 32.299</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ea typeface="SimSun" panose="02010600030101010101" pitchFamily="2" charset="-122"/>
                        </a:rPr>
                        <a:t>20%</a:t>
                      </a:r>
                      <a:endParaRPr lang="sv-SE" sz="12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rPr>
                        <a:t>SA#79 (03/2018)</a:t>
                      </a:r>
                      <a:endParaRPr lang="sv-SE" sz="1200">
                        <a:effectLst/>
                        <a:latin typeface="CG Times (WN)"/>
                      </a:endParaRPr>
                    </a:p>
                  </a:txBody>
                  <a:tcPr marL="68580" marR="68580" marT="0" marB="0" anchor="ctr"/>
                </a:tc>
                <a:extLst>
                  <a:ext uri="{0D108BD9-81ED-4DB2-BD59-A6C34878D82A}">
                    <a16:rowId xmlns:a16="http://schemas.microsoft.com/office/drawing/2014/main" val="3154208384"/>
                  </a:ext>
                </a:extLst>
              </a:tr>
              <a:tr h="496675">
                <a:tc>
                  <a:txBody>
                    <a:bodyPr/>
                    <a:lstStyle/>
                    <a:p>
                      <a:pPr algn="ctr">
                        <a:spcAft>
                          <a:spcPts val="0"/>
                        </a:spcAft>
                      </a:pPr>
                      <a:r>
                        <a:rPr lang="en-US" sz="1200">
                          <a:solidFill>
                            <a:srgbClr val="000000"/>
                          </a:solidFill>
                          <a:effectLst/>
                          <a:latin typeface="Arial" panose="020B0604020202020204" pitchFamily="34" charset="0"/>
                        </a:rPr>
                        <a:t>ProSe_WLAN_DD-CH</a:t>
                      </a:r>
                      <a:endParaRPr lang="sv-SE" sz="1200">
                        <a:effectLst/>
                        <a:latin typeface="CG Times (WN)"/>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rPr>
                        <a:t>Charging for WLAN-based Prose Direct Discovery </a:t>
                      </a:r>
                      <a:r>
                        <a:rPr lang="en-US" sz="1200">
                          <a:effectLst/>
                          <a:latin typeface="Arial" panose="020B0604020202020204" pitchFamily="34" charset="0"/>
                        </a:rPr>
                        <a:t>(</a:t>
                      </a:r>
                      <a:r>
                        <a:rPr lang="en-GB" sz="1200" i="1">
                          <a:solidFill>
                            <a:srgbClr val="000000"/>
                          </a:solidFill>
                          <a:effectLst/>
                          <a:latin typeface="Arial" panose="020B0604020202020204" pitchFamily="34" charset="0"/>
                        </a:rPr>
                        <a:t>new WID for SA approval</a:t>
                      </a:r>
                      <a:r>
                        <a:rPr lang="en-US" sz="1200">
                          <a:effectLst/>
                          <a:latin typeface="Arial" panose="020B0604020202020204" pitchFamily="34" charset="0"/>
                        </a:rPr>
                        <a:t>)</a:t>
                      </a:r>
                      <a:endParaRPr lang="sv-SE" sz="1200">
                        <a:effectLst/>
                        <a:latin typeface="CG Times (WN)"/>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ea typeface="SimSun" panose="02010600030101010101" pitchFamily="2" charset="-122"/>
                        </a:rPr>
                        <a:t>32.277, 32.298, 32.299</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ea typeface="SimSun" panose="02010600030101010101" pitchFamily="2" charset="-122"/>
                        </a:rPr>
                        <a:t>40%</a:t>
                      </a:r>
                      <a:endParaRPr lang="sv-SE" sz="12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rPr>
                        <a:t>SA#79 (03/2018)</a:t>
                      </a:r>
                      <a:endParaRPr lang="sv-SE" sz="1200">
                        <a:effectLst/>
                        <a:latin typeface="CG Times (WN)"/>
                      </a:endParaRPr>
                    </a:p>
                  </a:txBody>
                  <a:tcPr marL="68580" marR="68580" marT="0" marB="0" anchor="ctr"/>
                </a:tc>
                <a:extLst>
                  <a:ext uri="{0D108BD9-81ED-4DB2-BD59-A6C34878D82A}">
                    <a16:rowId xmlns:a16="http://schemas.microsoft.com/office/drawing/2014/main" val="1885737022"/>
                  </a:ext>
                </a:extLst>
              </a:tr>
              <a:tr h="496675">
                <a:tc>
                  <a:txBody>
                    <a:bodyPr/>
                    <a:lstStyle/>
                    <a:p>
                      <a:pPr algn="ctr">
                        <a:spcAft>
                          <a:spcPts val="0"/>
                        </a:spcAft>
                      </a:pPr>
                      <a:r>
                        <a:rPr lang="en-GB" sz="1200">
                          <a:solidFill>
                            <a:srgbClr val="000000"/>
                          </a:solidFill>
                          <a:effectLst/>
                          <a:latin typeface="Arial" panose="020B0604020202020204" pitchFamily="34" charset="0"/>
                          <a:ea typeface="MS Mincho" panose="02020609040205080304" pitchFamily="49" charset="-128"/>
                        </a:rPr>
                        <a:t>FS_DOCME_CH</a:t>
                      </a:r>
                      <a:endParaRPr lang="sv-SE" sz="1200">
                        <a:effectLst/>
                        <a:latin typeface="CG Times (WN)"/>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rPr>
                        <a:t>Study on Overload Control for Diameter Charging Applications</a:t>
                      </a:r>
                      <a:endParaRPr lang="sv-SE" sz="1200">
                        <a:effectLst/>
                        <a:latin typeface="CG Times (WN)"/>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ea typeface="SimSun" panose="02010600030101010101" pitchFamily="2" charset="-122"/>
                        </a:rPr>
                        <a:t>32.869</a:t>
                      </a:r>
                      <a:endParaRPr lang="sv-SE" sz="1200">
                        <a:effectLst/>
                        <a:latin typeface="Times New Roman" panose="02020603050405020304" pitchFamily="18" charset="0"/>
                        <a:ea typeface="SimSun" panose="02010600030101010101" pitchFamily="2" charset="-122"/>
                      </a:endParaRPr>
                    </a:p>
                    <a:p>
                      <a:pPr algn="ctr">
                        <a:spcAft>
                          <a:spcPts val="0"/>
                        </a:spcAft>
                      </a:pPr>
                      <a:r>
                        <a:rPr lang="en-GB" sz="1200">
                          <a:solidFill>
                            <a:srgbClr val="000000"/>
                          </a:solidFill>
                          <a:effectLst/>
                          <a:latin typeface="Arial" panose="020B0604020202020204" pitchFamily="34" charset="0"/>
                          <a:ea typeface="SimSun" panose="02010600030101010101" pitchFamily="2" charset="-122"/>
                        </a:rPr>
                        <a:t> </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dirty="0">
                          <a:solidFill>
                            <a:srgbClr val="000000"/>
                          </a:solidFill>
                          <a:effectLst/>
                          <a:highlight>
                            <a:srgbClr val="00FF00"/>
                          </a:highlight>
                          <a:latin typeface="Arial" panose="020B0604020202020204" pitchFamily="34" charset="0"/>
                          <a:ea typeface="SimSun" panose="02010600030101010101" pitchFamily="2" charset="-122"/>
                        </a:rPr>
                        <a:t>100%</a:t>
                      </a:r>
                      <a:endParaRPr lang="sv-SE" sz="12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rPr>
                        <a:t>SA#78 (12/2017)</a:t>
                      </a:r>
                      <a:endParaRPr lang="sv-SE" sz="1200">
                        <a:effectLst/>
                        <a:latin typeface="CG Times (WN)"/>
                      </a:endParaRPr>
                    </a:p>
                  </a:txBody>
                  <a:tcPr marL="68580" marR="68580" marT="0" marB="0" anchor="ctr"/>
                </a:tc>
                <a:extLst>
                  <a:ext uri="{0D108BD9-81ED-4DB2-BD59-A6C34878D82A}">
                    <a16:rowId xmlns:a16="http://schemas.microsoft.com/office/drawing/2014/main" val="3714903681"/>
                  </a:ext>
                </a:extLst>
              </a:tr>
              <a:tr h="496675">
                <a:tc>
                  <a:txBody>
                    <a:bodyPr/>
                    <a:lstStyle/>
                    <a:p>
                      <a:pPr algn="ctr">
                        <a:spcAft>
                          <a:spcPts val="0"/>
                        </a:spcAft>
                      </a:pPr>
                      <a:r>
                        <a:rPr lang="en-GB" sz="1200">
                          <a:solidFill>
                            <a:srgbClr val="000000"/>
                          </a:solidFill>
                          <a:effectLst/>
                          <a:latin typeface="Arial" panose="020B0604020202020204" pitchFamily="34" charset="0"/>
                        </a:rPr>
                        <a:t>FS_FWDCA</a:t>
                      </a:r>
                      <a:endParaRPr lang="sv-SE" sz="1200">
                        <a:effectLst/>
                        <a:latin typeface="CG Times (WN)"/>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rPr>
                        <a:t>Study on forward compatibility for 3GPP Diameter Charging Applications</a:t>
                      </a:r>
                      <a:endParaRPr lang="sv-SE" sz="1200">
                        <a:effectLst/>
                        <a:latin typeface="CG Times (WN)"/>
                      </a:endParaRPr>
                    </a:p>
                  </a:txBody>
                  <a:tcPr marL="68580" marR="68580" marT="0" marB="0" anchor="ctr"/>
                </a:tc>
                <a:tc>
                  <a:txBody>
                    <a:bodyPr/>
                    <a:lstStyle/>
                    <a:p>
                      <a:pPr algn="ctr">
                        <a:spcAft>
                          <a:spcPts val="0"/>
                        </a:spcAft>
                      </a:pPr>
                      <a:r>
                        <a:rPr lang="sv-SE" sz="1200">
                          <a:solidFill>
                            <a:srgbClr val="000000"/>
                          </a:solidFill>
                          <a:effectLst/>
                          <a:latin typeface="Arial" panose="020B0604020202020204" pitchFamily="34" charset="0"/>
                          <a:ea typeface="SimSun" panose="02010600030101010101" pitchFamily="2" charset="-122"/>
                        </a:rPr>
                        <a:t>32.870</a:t>
                      </a:r>
                      <a:endParaRPr lang="sv-SE" sz="1200">
                        <a:effectLst/>
                        <a:latin typeface="Times New Roman" panose="02020603050405020304" pitchFamily="18" charset="0"/>
                        <a:ea typeface="SimSun" panose="02010600030101010101" pitchFamily="2" charset="-122"/>
                      </a:endParaRPr>
                    </a:p>
                    <a:p>
                      <a:pPr algn="ctr">
                        <a:spcAft>
                          <a:spcPts val="0"/>
                        </a:spcAft>
                      </a:pPr>
                      <a:r>
                        <a:rPr lang="en-GB" sz="1200">
                          <a:solidFill>
                            <a:srgbClr val="000000"/>
                          </a:solidFill>
                          <a:effectLst/>
                          <a:latin typeface="Arial" panose="020B0604020202020204" pitchFamily="34" charset="0"/>
                          <a:ea typeface="SimSun" panose="02010600030101010101" pitchFamily="2" charset="-122"/>
                        </a:rPr>
                        <a:t> </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dirty="0">
                          <a:solidFill>
                            <a:srgbClr val="000000"/>
                          </a:solidFill>
                          <a:effectLst/>
                          <a:highlight>
                            <a:srgbClr val="00FF00"/>
                          </a:highlight>
                          <a:latin typeface="Arial" panose="020B0604020202020204" pitchFamily="34" charset="0"/>
                          <a:ea typeface="SimSun" panose="02010600030101010101" pitchFamily="2" charset="-122"/>
                        </a:rPr>
                        <a:t>100%</a:t>
                      </a:r>
                      <a:endParaRPr lang="sv-SE" sz="12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rPr>
                        <a:t>SA#78 (12/2017)</a:t>
                      </a:r>
                      <a:endParaRPr lang="sv-SE" sz="1200">
                        <a:effectLst/>
                        <a:latin typeface="CG Times (WN)"/>
                      </a:endParaRPr>
                    </a:p>
                  </a:txBody>
                  <a:tcPr marL="68580" marR="68580" marT="0" marB="0" anchor="ctr"/>
                </a:tc>
                <a:extLst>
                  <a:ext uri="{0D108BD9-81ED-4DB2-BD59-A6C34878D82A}">
                    <a16:rowId xmlns:a16="http://schemas.microsoft.com/office/drawing/2014/main" val="1278229340"/>
                  </a:ext>
                </a:extLst>
              </a:tr>
              <a:tr h="496675">
                <a:tc>
                  <a:txBody>
                    <a:bodyPr/>
                    <a:lstStyle/>
                    <a:p>
                      <a:pPr algn="ctr">
                        <a:spcAft>
                          <a:spcPts val="0"/>
                        </a:spcAft>
                      </a:pPr>
                      <a:r>
                        <a:rPr lang="en-GB" sz="1200">
                          <a:solidFill>
                            <a:srgbClr val="000000"/>
                          </a:solidFill>
                          <a:effectLst/>
                          <a:latin typeface="Arial" panose="020B0604020202020204" pitchFamily="34" charset="0"/>
                        </a:rPr>
                        <a:t>FS_5GS_Ph1_CH</a:t>
                      </a:r>
                      <a:endParaRPr lang="sv-SE" sz="1200">
                        <a:effectLst/>
                        <a:latin typeface="CG Times (WN)"/>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rPr>
                        <a:t>Study on Charging Aspects of 5G System Architecture Phase 1</a:t>
                      </a:r>
                      <a:endParaRPr lang="sv-SE" sz="1200">
                        <a:effectLst/>
                        <a:latin typeface="CG Times (WN)"/>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ea typeface="SimSun" panose="02010600030101010101" pitchFamily="2" charset="-122"/>
                        </a:rPr>
                        <a:t>32.899</a:t>
                      </a:r>
                      <a:endParaRPr lang="sv-SE" sz="1200">
                        <a:effectLst/>
                        <a:latin typeface="Times New Roman" panose="02020603050405020304" pitchFamily="18" charset="0"/>
                        <a:ea typeface="SimSun" panose="02010600030101010101" pitchFamily="2" charset="-122"/>
                      </a:endParaRPr>
                    </a:p>
                    <a:p>
                      <a:pPr algn="ctr">
                        <a:spcAft>
                          <a:spcPts val="0"/>
                        </a:spcAft>
                      </a:pPr>
                      <a:r>
                        <a:rPr lang="en-GB" sz="1200">
                          <a:solidFill>
                            <a:srgbClr val="000000"/>
                          </a:solidFill>
                          <a:effectLst/>
                          <a:latin typeface="Arial" panose="020B0604020202020204" pitchFamily="34" charset="0"/>
                          <a:ea typeface="SimSun" panose="02010600030101010101" pitchFamily="2" charset="-122"/>
                        </a:rPr>
                        <a:t> </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dirty="0">
                          <a:solidFill>
                            <a:srgbClr val="000000"/>
                          </a:solidFill>
                          <a:effectLst/>
                          <a:highlight>
                            <a:srgbClr val="00FF00"/>
                          </a:highlight>
                          <a:latin typeface="Arial" panose="020B0604020202020204" pitchFamily="34" charset="0"/>
                          <a:ea typeface="SimSun" panose="02010600030101010101" pitchFamily="2" charset="-122"/>
                        </a:rPr>
                        <a:t>100%</a:t>
                      </a:r>
                      <a:endParaRPr lang="sv-SE" sz="12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rPr>
                        <a:t>SA#78 (12/2017)</a:t>
                      </a:r>
                      <a:endParaRPr lang="sv-SE" sz="1200">
                        <a:effectLst/>
                        <a:latin typeface="CG Times (WN)"/>
                      </a:endParaRPr>
                    </a:p>
                  </a:txBody>
                  <a:tcPr marL="68580" marR="68580" marT="0" marB="0" anchor="ctr"/>
                </a:tc>
                <a:extLst>
                  <a:ext uri="{0D108BD9-81ED-4DB2-BD59-A6C34878D82A}">
                    <a16:rowId xmlns:a16="http://schemas.microsoft.com/office/drawing/2014/main" val="2754702344"/>
                  </a:ext>
                </a:extLst>
              </a:tr>
              <a:tr h="496675">
                <a:tc>
                  <a:txBody>
                    <a:bodyPr/>
                    <a:lstStyle/>
                    <a:p>
                      <a:pPr algn="ctr">
                        <a:spcAft>
                          <a:spcPts val="0"/>
                        </a:spcAft>
                      </a:pPr>
                      <a:r>
                        <a:rPr lang="en-GB" sz="1200">
                          <a:solidFill>
                            <a:srgbClr val="000000"/>
                          </a:solidFill>
                          <a:effectLst/>
                          <a:latin typeface="Arial" panose="020B0604020202020204" pitchFamily="34" charset="0"/>
                        </a:rPr>
                        <a:t>FS_VBCLTE</a:t>
                      </a:r>
                      <a:endParaRPr lang="sv-SE" sz="1200">
                        <a:effectLst/>
                        <a:latin typeface="CG Times (WN)"/>
                      </a:endParaRPr>
                    </a:p>
                  </a:txBody>
                  <a:tcPr marL="68580" marR="68580" marT="0" marB="0" anchor="ctr"/>
                </a:tc>
                <a:tc>
                  <a:txBody>
                    <a:bodyPr/>
                    <a:lstStyle/>
                    <a:p>
                      <a:pPr algn="ctr">
                        <a:spcAft>
                          <a:spcPts val="0"/>
                        </a:spcAft>
                      </a:pPr>
                      <a:r>
                        <a:rPr lang="en-GB" sz="1200" kern="100">
                          <a:solidFill>
                            <a:srgbClr val="000000"/>
                          </a:solidFill>
                          <a:effectLst/>
                          <a:latin typeface="Arial" panose="020B0604020202020204" pitchFamily="34" charset="0"/>
                        </a:rPr>
                        <a:t>Study on volume based charging aspects for VoLTE</a:t>
                      </a:r>
                      <a:endParaRPr lang="sv-SE" sz="1200">
                        <a:effectLst/>
                        <a:latin typeface="CG Times (WN)"/>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rPr>
                        <a:t>32.848</a:t>
                      </a:r>
                      <a:endParaRPr lang="sv-SE" sz="1200">
                        <a:effectLst/>
                        <a:latin typeface="CG Times (WN)"/>
                      </a:endParaRPr>
                    </a:p>
                    <a:p>
                      <a:pPr algn="ctr">
                        <a:spcAft>
                          <a:spcPts val="0"/>
                        </a:spcAft>
                      </a:pPr>
                      <a:r>
                        <a:rPr lang="en-GB" sz="1200">
                          <a:solidFill>
                            <a:srgbClr val="000000"/>
                          </a:solidFill>
                          <a:effectLst/>
                          <a:latin typeface="Arial" panose="020B0604020202020204" pitchFamily="34" charset="0"/>
                        </a:rPr>
                        <a:t> </a:t>
                      </a:r>
                      <a:endParaRPr lang="sv-SE" sz="1200">
                        <a:effectLst/>
                        <a:latin typeface="CG Times (WN)"/>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rPr>
                        <a:t>35%</a:t>
                      </a:r>
                      <a:endParaRPr lang="sv-SE" sz="1200">
                        <a:effectLst/>
                        <a:latin typeface="CG Times (WN)"/>
                      </a:endParaRPr>
                    </a:p>
                  </a:txBody>
                  <a:tcPr marL="68580" marR="68580" marT="0" marB="0" anchor="ctr"/>
                </a:tc>
                <a:tc>
                  <a:txBody>
                    <a:bodyPr/>
                    <a:lstStyle/>
                    <a:p>
                      <a:pPr algn="ctr">
                        <a:spcAft>
                          <a:spcPts val="0"/>
                        </a:spcAft>
                      </a:pPr>
                      <a:r>
                        <a:rPr lang="en-GB" sz="1200" dirty="0">
                          <a:solidFill>
                            <a:srgbClr val="000000"/>
                          </a:solidFill>
                          <a:effectLst/>
                          <a:latin typeface="Arial" panose="020B0604020202020204" pitchFamily="34" charset="0"/>
                        </a:rPr>
                        <a:t>SA#80 (06/2018)</a:t>
                      </a:r>
                      <a:endParaRPr lang="sv-SE" sz="1200" dirty="0">
                        <a:effectLst/>
                        <a:latin typeface="CG Times (WN)"/>
                      </a:endParaRPr>
                    </a:p>
                  </a:txBody>
                  <a:tcPr marL="68580" marR="68580" marT="0" marB="0" anchor="ctr"/>
                </a:tc>
                <a:extLst>
                  <a:ext uri="{0D108BD9-81ED-4DB2-BD59-A6C34878D82A}">
                    <a16:rowId xmlns:a16="http://schemas.microsoft.com/office/drawing/2014/main" val="2228979616"/>
                  </a:ext>
                </a:extLst>
              </a:tr>
            </a:tbl>
          </a:graphicData>
        </a:graphic>
      </p:graphicFrame>
    </p:spTree>
    <p:extLst>
      <p:ext uri="{BB962C8B-B14F-4D97-AF65-F5344CB8AC3E}">
        <p14:creationId xmlns:p14="http://schemas.microsoft.com/office/powerpoint/2010/main" val="428086271"/>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9039" y="224852"/>
            <a:ext cx="9102725" cy="920688"/>
          </a:xfrm>
        </p:spPr>
        <p:txBody>
          <a:bodyPr/>
          <a:lstStyle/>
          <a:p>
            <a:r>
              <a:rPr lang="sv-SE" sz="3200" dirty="0" err="1"/>
              <a:t>Summary</a:t>
            </a:r>
            <a:r>
              <a:rPr lang="sv-SE" sz="3200" dirty="0"/>
              <a:t> </a:t>
            </a:r>
            <a:r>
              <a:rPr lang="sv-SE" sz="3200" dirty="0" err="1"/>
              <a:t>of</a:t>
            </a:r>
            <a:r>
              <a:rPr lang="sv-SE" sz="3200" dirty="0"/>
              <a:t> </a:t>
            </a:r>
            <a:r>
              <a:rPr lang="sv-SE" sz="3200" dirty="0" err="1"/>
              <a:t>ongoing</a:t>
            </a:r>
            <a:r>
              <a:rPr lang="sv-SE" sz="3200" dirty="0"/>
              <a:t> </a:t>
            </a:r>
            <a:r>
              <a:rPr lang="sv-SE" sz="3200" dirty="0" err="1"/>
              <a:t>WIs</a:t>
            </a:r>
            <a:r>
              <a:rPr lang="sv-SE" sz="3200" dirty="0"/>
              <a:t>/SIs (2/3)</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766380903"/>
              </p:ext>
            </p:extLst>
          </p:nvPr>
        </p:nvGraphicFramePr>
        <p:xfrm>
          <a:off x="1071202" y="1277634"/>
          <a:ext cx="8958172" cy="4958133"/>
        </p:xfrm>
        <a:graphic>
          <a:graphicData uri="http://schemas.openxmlformats.org/drawingml/2006/table">
            <a:tbl>
              <a:tblPr firstRow="1" bandRow="1">
                <a:tableStyleId>{5C22544A-7EE6-4342-B048-85BDC9FD1C3A}</a:tableStyleId>
              </a:tblPr>
              <a:tblGrid>
                <a:gridCol w="1025265">
                  <a:extLst>
                    <a:ext uri="{9D8B030D-6E8A-4147-A177-3AD203B41FA5}">
                      <a16:colId xmlns:a16="http://schemas.microsoft.com/office/drawing/2014/main" val="23408469"/>
                    </a:ext>
                  </a:extLst>
                </a:gridCol>
                <a:gridCol w="3931154">
                  <a:extLst>
                    <a:ext uri="{9D8B030D-6E8A-4147-A177-3AD203B41FA5}">
                      <a16:colId xmlns:a16="http://schemas.microsoft.com/office/drawing/2014/main" val="1386727148"/>
                    </a:ext>
                  </a:extLst>
                </a:gridCol>
                <a:gridCol w="1266848">
                  <a:extLst>
                    <a:ext uri="{9D8B030D-6E8A-4147-A177-3AD203B41FA5}">
                      <a16:colId xmlns:a16="http://schemas.microsoft.com/office/drawing/2014/main" val="1633304428"/>
                    </a:ext>
                  </a:extLst>
                </a:gridCol>
                <a:gridCol w="1208662">
                  <a:extLst>
                    <a:ext uri="{9D8B030D-6E8A-4147-A177-3AD203B41FA5}">
                      <a16:colId xmlns:a16="http://schemas.microsoft.com/office/drawing/2014/main" val="4240727412"/>
                    </a:ext>
                  </a:extLst>
                </a:gridCol>
                <a:gridCol w="1526243">
                  <a:extLst>
                    <a:ext uri="{9D8B030D-6E8A-4147-A177-3AD203B41FA5}">
                      <a16:colId xmlns:a16="http://schemas.microsoft.com/office/drawing/2014/main" val="1675550634"/>
                    </a:ext>
                  </a:extLst>
                </a:gridCol>
              </a:tblGrid>
              <a:tr h="527605">
                <a:tc>
                  <a:txBody>
                    <a:bodyPr/>
                    <a:lstStyle/>
                    <a:p>
                      <a:pPr algn="ctr">
                        <a:spcAft>
                          <a:spcPts val="0"/>
                        </a:spcAft>
                      </a:pPr>
                      <a:r>
                        <a:rPr lang="en-GB" sz="1400" b="1" kern="1200" dirty="0">
                          <a:solidFill>
                            <a:schemeClr val="lt1"/>
                          </a:solidFill>
                          <a:latin typeface="+mn-lt"/>
                          <a:ea typeface="+mn-ea"/>
                          <a:cs typeface="+mn-cs"/>
                        </a:rPr>
                        <a:t>WI code</a:t>
                      </a:r>
                      <a:endParaRPr lang="sv-SE" sz="1400" b="1" kern="1200" dirty="0">
                        <a:solidFill>
                          <a:schemeClr val="lt1"/>
                        </a:solidFill>
                        <a:latin typeface="+mn-lt"/>
                        <a:ea typeface="+mn-ea"/>
                        <a:cs typeface="+mn-cs"/>
                      </a:endParaRPr>
                    </a:p>
                  </a:txBody>
                  <a:tcPr marL="9525" marR="9525" marT="9525" marB="9525"/>
                </a:tc>
                <a:tc>
                  <a:txBody>
                    <a:bodyPr/>
                    <a:lstStyle/>
                    <a:p>
                      <a:pPr algn="ctr">
                        <a:spcAft>
                          <a:spcPts val="0"/>
                        </a:spcAft>
                      </a:pPr>
                      <a:r>
                        <a:rPr lang="en-GB" sz="1400" b="1" kern="1200" dirty="0">
                          <a:solidFill>
                            <a:schemeClr val="lt1"/>
                          </a:solidFill>
                          <a:latin typeface="+mn-lt"/>
                          <a:ea typeface="+mn-ea"/>
                          <a:cs typeface="+mn-cs"/>
                        </a:rPr>
                        <a:t>WI Title</a:t>
                      </a:r>
                      <a:endParaRPr lang="sv-SE" sz="1400" b="1" kern="1200" dirty="0">
                        <a:solidFill>
                          <a:schemeClr val="lt1"/>
                        </a:solidFill>
                        <a:latin typeface="+mn-lt"/>
                        <a:ea typeface="+mn-ea"/>
                        <a:cs typeface="+mn-cs"/>
                      </a:endParaRPr>
                    </a:p>
                  </a:txBody>
                  <a:tcPr marL="9525" marR="9525" marT="9525" marB="9525"/>
                </a:tc>
                <a:tc>
                  <a:txBody>
                    <a:bodyPr/>
                    <a:lstStyle/>
                    <a:p>
                      <a:pPr algn="ctr"/>
                      <a:r>
                        <a:rPr lang="sv-SE" sz="1400" dirty="0"/>
                        <a:t>Main TS/TR</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400" dirty="0" err="1"/>
                        <a:t>Completion</a:t>
                      </a:r>
                      <a:r>
                        <a:rPr lang="sv-SE" sz="1400" dirty="0"/>
                        <a:t> rate</a:t>
                      </a:r>
                    </a:p>
                  </a:txBody>
                  <a:tcPr/>
                </a:tc>
                <a:tc>
                  <a:txBody>
                    <a:bodyPr/>
                    <a:lstStyle/>
                    <a:p>
                      <a:pPr algn="ctr"/>
                      <a:r>
                        <a:rPr lang="sv-SE" sz="1400" dirty="0"/>
                        <a:t>Target date</a:t>
                      </a:r>
                    </a:p>
                  </a:txBody>
                  <a:tcPr/>
                </a:tc>
                <a:extLst>
                  <a:ext uri="{0D108BD9-81ED-4DB2-BD59-A6C34878D82A}">
                    <a16:rowId xmlns:a16="http://schemas.microsoft.com/office/drawing/2014/main" val="2515750895"/>
                  </a:ext>
                </a:extLst>
              </a:tr>
              <a:tr h="674825">
                <a:tc>
                  <a:txBody>
                    <a:bodyPr/>
                    <a:lstStyle/>
                    <a:p>
                      <a:pPr algn="ctr">
                        <a:spcAft>
                          <a:spcPts val="0"/>
                        </a:spcAft>
                      </a:pPr>
                      <a:r>
                        <a:rPr lang="en-GB" sz="1200" dirty="0">
                          <a:effectLst/>
                          <a:latin typeface="Arial" panose="020B0604020202020204" pitchFamily="34" charset="0"/>
                        </a:rPr>
                        <a:t>PEE_CMON</a:t>
                      </a:r>
                      <a:endParaRPr lang="sv-SE" sz="1200" dirty="0">
                        <a:effectLst/>
                        <a:latin typeface="CG Times (WN)"/>
                      </a:endParaRPr>
                    </a:p>
                  </a:txBody>
                  <a:tcPr marL="68580" marR="68580" marT="0" marB="0"/>
                </a:tc>
                <a:tc>
                  <a:txBody>
                    <a:bodyPr/>
                    <a:lstStyle/>
                    <a:p>
                      <a:pPr algn="ctr">
                        <a:spcAft>
                          <a:spcPts val="0"/>
                        </a:spcAft>
                      </a:pPr>
                      <a:r>
                        <a:rPr lang="en-GB" sz="1200">
                          <a:effectLst/>
                          <a:latin typeface="Arial" panose="020B0604020202020204" pitchFamily="34" charset="0"/>
                          <a:ea typeface="SimSun" panose="02010600030101010101" pitchFamily="2" charset="-122"/>
                        </a:rPr>
                        <a:t>Control and monitoring of Power, Energy and Environmental (PEE) parameters in Radio Access Networks (RAN)</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200">
                          <a:solidFill>
                            <a:srgbClr val="000000"/>
                          </a:solidFill>
                          <a:effectLst/>
                          <a:latin typeface="Arial" panose="020B0604020202020204" pitchFamily="34" charset="0"/>
                        </a:rPr>
                        <a:t>28.304, 28.305,28.306</a:t>
                      </a:r>
                      <a:endParaRPr lang="sv-SE" sz="1200">
                        <a:effectLst/>
                        <a:latin typeface="CG Times (WN)"/>
                      </a:endParaRPr>
                    </a:p>
                    <a:p>
                      <a:pPr algn="ctr">
                        <a:spcAft>
                          <a:spcPts val="0"/>
                        </a:spcAft>
                      </a:pPr>
                      <a:r>
                        <a:rPr lang="en-GB" sz="1200">
                          <a:solidFill>
                            <a:srgbClr val="000000"/>
                          </a:solidFill>
                          <a:effectLst/>
                          <a:latin typeface="Arial" panose="020B0604020202020204" pitchFamily="34" charset="0"/>
                        </a:rPr>
                        <a:t> </a:t>
                      </a:r>
                      <a:endParaRPr lang="sv-SE" sz="1200">
                        <a:effectLst/>
                        <a:latin typeface="CG Times (WN)"/>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rPr>
                        <a:t>80%</a:t>
                      </a:r>
                      <a:endParaRPr lang="sv-SE" sz="1200">
                        <a:effectLst/>
                        <a:latin typeface="CG Times (WN)"/>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rPr>
                        <a:t>SA#79 (03/2018)</a:t>
                      </a:r>
                      <a:endParaRPr lang="sv-SE" sz="1200">
                        <a:effectLst/>
                        <a:latin typeface="CG Times (WN)"/>
                      </a:endParaRPr>
                    </a:p>
                  </a:txBody>
                  <a:tcPr marL="68580" marR="68580" marT="0" marB="0" anchor="ctr"/>
                </a:tc>
                <a:extLst>
                  <a:ext uri="{0D108BD9-81ED-4DB2-BD59-A6C34878D82A}">
                    <a16:rowId xmlns:a16="http://schemas.microsoft.com/office/drawing/2014/main" val="320183902"/>
                  </a:ext>
                </a:extLst>
              </a:tr>
              <a:tr h="506118">
                <a:tc>
                  <a:txBody>
                    <a:bodyPr/>
                    <a:lstStyle/>
                    <a:p>
                      <a:pPr algn="ctr">
                        <a:spcAft>
                          <a:spcPts val="0"/>
                        </a:spcAft>
                      </a:pPr>
                      <a:r>
                        <a:rPr lang="en-GB" sz="1200">
                          <a:effectLst/>
                          <a:latin typeface="Arial" panose="020B0604020202020204" pitchFamily="34" charset="0"/>
                        </a:rPr>
                        <a:t>QOED</a:t>
                      </a:r>
                      <a:endParaRPr lang="sv-SE" sz="1200">
                        <a:effectLst/>
                        <a:latin typeface="CG Times (WN)"/>
                      </a:endParaRPr>
                    </a:p>
                  </a:txBody>
                  <a:tcPr marL="68580" marR="68580" marT="0" marB="0"/>
                </a:tc>
                <a:tc>
                  <a:txBody>
                    <a:bodyPr/>
                    <a:lstStyle/>
                    <a:p>
                      <a:pPr algn="ctr">
                        <a:spcAft>
                          <a:spcPts val="0"/>
                        </a:spcAft>
                      </a:pPr>
                      <a:r>
                        <a:rPr lang="en-GB" sz="1200">
                          <a:effectLst/>
                          <a:latin typeface="Arial" panose="020B0604020202020204" pitchFamily="34" charset="0"/>
                          <a:ea typeface="SimSun" panose="02010600030101010101" pitchFamily="2" charset="-122"/>
                        </a:rPr>
                        <a:t>Management of QoE measurement collection </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rPr>
                        <a:t>28.404,28.405, 28.406, 28.307, 28.308, 28.309</a:t>
                      </a:r>
                      <a:endParaRPr lang="sv-SE" sz="1200">
                        <a:effectLst/>
                        <a:latin typeface="CG Times (WN)"/>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rPr>
                        <a:t>15%</a:t>
                      </a:r>
                      <a:endParaRPr lang="sv-SE" sz="1200">
                        <a:effectLst/>
                        <a:latin typeface="CG Times (WN)"/>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rPr>
                        <a:t>SA#80 (06/2018)</a:t>
                      </a:r>
                      <a:endParaRPr lang="sv-SE" sz="1200">
                        <a:effectLst/>
                        <a:latin typeface="CG Times (WN)"/>
                      </a:endParaRPr>
                    </a:p>
                  </a:txBody>
                  <a:tcPr marL="68580" marR="68580" marT="0" marB="0" anchor="ctr"/>
                </a:tc>
                <a:extLst>
                  <a:ext uri="{0D108BD9-81ED-4DB2-BD59-A6C34878D82A}">
                    <a16:rowId xmlns:a16="http://schemas.microsoft.com/office/drawing/2014/main" val="2552243238"/>
                  </a:ext>
                </a:extLst>
              </a:tr>
              <a:tr h="506118">
                <a:tc>
                  <a:txBody>
                    <a:bodyPr/>
                    <a:lstStyle/>
                    <a:p>
                      <a:pPr algn="ctr">
                        <a:spcAft>
                          <a:spcPts val="0"/>
                        </a:spcAft>
                      </a:pPr>
                      <a:r>
                        <a:rPr lang="en-GB" sz="1200">
                          <a:effectLst/>
                          <a:latin typeface="Arial" panose="020B0604020202020204" pitchFamily="34" charset="0"/>
                        </a:rPr>
                        <a:t>NETSLICE</a:t>
                      </a:r>
                      <a:endParaRPr lang="sv-SE" sz="1200">
                        <a:effectLst/>
                        <a:latin typeface="CG Times (WN)"/>
                      </a:endParaRPr>
                    </a:p>
                  </a:txBody>
                  <a:tcPr marL="68580" marR="68580" marT="0" marB="0"/>
                </a:tc>
                <a:tc>
                  <a:txBody>
                    <a:bodyPr/>
                    <a:lstStyle/>
                    <a:p>
                      <a:pPr algn="ctr">
                        <a:spcAft>
                          <a:spcPts val="0"/>
                        </a:spcAft>
                      </a:pPr>
                      <a:r>
                        <a:rPr lang="en-GB" sz="1200">
                          <a:effectLst/>
                          <a:latin typeface="Arial" panose="020B0604020202020204" pitchFamily="34" charset="0"/>
                          <a:ea typeface="SimSun" panose="02010600030101010101" pitchFamily="2" charset="-122"/>
                        </a:rPr>
                        <a:t>Management of Network Slicing in Mobile Networks, Concepts, Use cases and Requirements </a:t>
                      </a:r>
                      <a:r>
                        <a:rPr lang="en-GB" sz="1200" b="1">
                          <a:effectLst/>
                          <a:latin typeface="Arial" panose="020B0604020202020204" pitchFamily="34" charset="0"/>
                          <a:ea typeface="SimSun" panose="02010600030101010101" pitchFamily="2" charset="-122"/>
                        </a:rPr>
                        <a:t>(Note: Title change to “</a:t>
                      </a:r>
                      <a:r>
                        <a:rPr lang="en-US" sz="1200" b="1">
                          <a:effectLst/>
                          <a:latin typeface="Arial" panose="020B0604020202020204" pitchFamily="34" charset="0"/>
                          <a:ea typeface="SimSun" panose="02010600030101010101" pitchFamily="2" charset="-122"/>
                        </a:rPr>
                        <a:t>Management and orchestration of 5G networks and network slicing</a:t>
                      </a:r>
                      <a:r>
                        <a:rPr lang="en-GB" sz="1200" b="1">
                          <a:effectLst/>
                          <a:latin typeface="Arial" panose="020B0604020202020204" pitchFamily="34" charset="0"/>
                          <a:ea typeface="SimSun" panose="02010600030101010101" pitchFamily="2" charset="-122"/>
                        </a:rPr>
                        <a:t>”)</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rPr>
                        <a:t>28.530</a:t>
                      </a:r>
                      <a:endParaRPr lang="sv-SE" sz="1200">
                        <a:effectLst/>
                        <a:latin typeface="CG Times (WN)"/>
                      </a:endParaRPr>
                    </a:p>
                    <a:p>
                      <a:pPr algn="ctr">
                        <a:spcAft>
                          <a:spcPts val="0"/>
                        </a:spcAft>
                      </a:pPr>
                      <a:r>
                        <a:rPr lang="en-GB" sz="1200">
                          <a:solidFill>
                            <a:srgbClr val="000000"/>
                          </a:solidFill>
                          <a:effectLst/>
                          <a:latin typeface="Arial" panose="020B0604020202020204" pitchFamily="34" charset="0"/>
                        </a:rPr>
                        <a:t> </a:t>
                      </a:r>
                      <a:endParaRPr lang="sv-SE" sz="1200">
                        <a:effectLst/>
                        <a:latin typeface="CG Times (WN)"/>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rPr>
                        <a:t>40%</a:t>
                      </a:r>
                      <a:endParaRPr lang="sv-SE" sz="1200">
                        <a:effectLst/>
                        <a:latin typeface="CG Times (WN)"/>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rPr>
                        <a:t>SA#79 (03/2018) </a:t>
                      </a:r>
                      <a:endParaRPr lang="sv-SE" sz="1200">
                        <a:effectLst/>
                        <a:latin typeface="CG Times (WN)"/>
                      </a:endParaRPr>
                    </a:p>
                    <a:p>
                      <a:pPr algn="ctr">
                        <a:spcAft>
                          <a:spcPts val="0"/>
                        </a:spcAft>
                      </a:pPr>
                      <a:r>
                        <a:rPr lang="en-GB" sz="1200">
                          <a:solidFill>
                            <a:srgbClr val="000000"/>
                          </a:solidFill>
                          <a:effectLst/>
                          <a:latin typeface="Arial" panose="020B0604020202020204" pitchFamily="34" charset="0"/>
                        </a:rPr>
                        <a:t>–&gt; </a:t>
                      </a:r>
                      <a:r>
                        <a:rPr lang="en-US" sz="1200">
                          <a:solidFill>
                            <a:srgbClr val="000000"/>
                          </a:solidFill>
                          <a:effectLst/>
                          <a:latin typeface="Arial" panose="020B0604020202020204" pitchFamily="34" charset="0"/>
                        </a:rPr>
                        <a:t>SA#80 (06/2018)</a:t>
                      </a:r>
                      <a:endParaRPr lang="sv-SE" sz="1200">
                        <a:effectLst/>
                        <a:latin typeface="CG Times (WN)"/>
                      </a:endParaRPr>
                    </a:p>
                  </a:txBody>
                  <a:tcPr marL="68580" marR="68580" marT="0" marB="0" anchor="ctr"/>
                </a:tc>
                <a:extLst>
                  <a:ext uri="{0D108BD9-81ED-4DB2-BD59-A6C34878D82A}">
                    <a16:rowId xmlns:a16="http://schemas.microsoft.com/office/drawing/2014/main" val="2867065830"/>
                  </a:ext>
                </a:extLst>
              </a:tr>
              <a:tr h="473595">
                <a:tc>
                  <a:txBody>
                    <a:bodyPr/>
                    <a:lstStyle/>
                    <a:p>
                      <a:pPr algn="ctr">
                        <a:spcAft>
                          <a:spcPts val="0"/>
                        </a:spcAft>
                      </a:pPr>
                      <a:r>
                        <a:rPr lang="en-GB" sz="1200">
                          <a:effectLst/>
                          <a:latin typeface="Arial" panose="020B0604020202020204" pitchFamily="34" charset="0"/>
                        </a:rPr>
                        <a:t>NETSLICE-PRO_NS</a:t>
                      </a:r>
                      <a:endParaRPr lang="sv-SE" sz="1200">
                        <a:effectLst/>
                        <a:latin typeface="CG Times (WN)"/>
                      </a:endParaRPr>
                    </a:p>
                  </a:txBody>
                  <a:tcPr marL="68580" marR="68580" marT="0" marB="0"/>
                </a:tc>
                <a:tc>
                  <a:txBody>
                    <a:bodyPr/>
                    <a:lstStyle/>
                    <a:p>
                      <a:pPr algn="ctr">
                        <a:spcAft>
                          <a:spcPts val="0"/>
                        </a:spcAft>
                      </a:pPr>
                      <a:r>
                        <a:rPr lang="en-GB" sz="1200">
                          <a:effectLst/>
                          <a:latin typeface="Arial" panose="020B0604020202020204" pitchFamily="34" charset="0"/>
                          <a:ea typeface="SimSun" panose="02010600030101010101" pitchFamily="2" charset="-122"/>
                        </a:rPr>
                        <a:t>Provisioning of network slicing for 5G networks and services</a:t>
                      </a:r>
                      <a:r>
                        <a:rPr lang="en-GB" sz="1200" b="1">
                          <a:effectLst/>
                          <a:latin typeface="Arial" panose="020B0604020202020204" pitchFamily="34" charset="0"/>
                          <a:ea typeface="SimSun" panose="02010600030101010101" pitchFamily="2" charset="-122"/>
                        </a:rPr>
                        <a:t> (Note: Title change to “</a:t>
                      </a:r>
                      <a:r>
                        <a:rPr lang="en-US" sz="1200" b="1">
                          <a:effectLst/>
                          <a:latin typeface="Arial" panose="020B0604020202020204" pitchFamily="34" charset="0"/>
                          <a:ea typeface="SimSun" panose="02010600030101010101" pitchFamily="2" charset="-122"/>
                        </a:rPr>
                        <a:t>Provisioning of 5G networks and network slicing</a:t>
                      </a:r>
                      <a:r>
                        <a:rPr lang="en-GB" sz="1200" b="1">
                          <a:effectLst/>
                          <a:latin typeface="Arial" panose="020B0604020202020204" pitchFamily="34" charset="0"/>
                          <a:ea typeface="SimSun" panose="02010600030101010101" pitchFamily="2" charset="-122"/>
                        </a:rPr>
                        <a:t>”)</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rPr>
                        <a:t>28.531</a:t>
                      </a:r>
                      <a:endParaRPr lang="sv-SE" sz="1200">
                        <a:effectLst/>
                        <a:latin typeface="CG Times (WN)"/>
                      </a:endParaRPr>
                    </a:p>
                    <a:p>
                      <a:pPr algn="ctr">
                        <a:spcAft>
                          <a:spcPts val="0"/>
                        </a:spcAft>
                      </a:pPr>
                      <a:r>
                        <a:rPr lang="en-GB" sz="1200">
                          <a:solidFill>
                            <a:srgbClr val="000000"/>
                          </a:solidFill>
                          <a:effectLst/>
                          <a:latin typeface="Arial" panose="020B0604020202020204" pitchFamily="34" charset="0"/>
                        </a:rPr>
                        <a:t> </a:t>
                      </a:r>
                      <a:endParaRPr lang="sv-SE" sz="1200">
                        <a:effectLst/>
                        <a:latin typeface="CG Times (WN)"/>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rPr>
                        <a:t>15%</a:t>
                      </a:r>
                      <a:endParaRPr lang="sv-SE" sz="1200">
                        <a:effectLst/>
                        <a:latin typeface="CG Times (WN)"/>
                      </a:endParaRPr>
                    </a:p>
                  </a:txBody>
                  <a:tcPr marL="68580" marR="68580" marT="0" marB="0" anchor="ctr"/>
                </a:tc>
                <a:tc>
                  <a:txBody>
                    <a:bodyPr/>
                    <a:lstStyle/>
                    <a:p>
                      <a:pPr algn="ctr">
                        <a:spcAft>
                          <a:spcPts val="0"/>
                        </a:spcAft>
                      </a:pPr>
                      <a:r>
                        <a:rPr lang="en-GB" sz="1200" dirty="0">
                          <a:solidFill>
                            <a:srgbClr val="000000"/>
                          </a:solidFill>
                          <a:effectLst/>
                          <a:latin typeface="Arial" panose="020B0604020202020204" pitchFamily="34" charset="0"/>
                        </a:rPr>
                        <a:t>SA#80 (06/2018)</a:t>
                      </a:r>
                      <a:endParaRPr lang="sv-SE" sz="1200" dirty="0">
                        <a:effectLst/>
                        <a:latin typeface="CG Times (WN)"/>
                      </a:endParaRPr>
                    </a:p>
                  </a:txBody>
                  <a:tcPr marL="68580" marR="68580" marT="0" marB="0" anchor="ctr"/>
                </a:tc>
                <a:extLst>
                  <a:ext uri="{0D108BD9-81ED-4DB2-BD59-A6C34878D82A}">
                    <a16:rowId xmlns:a16="http://schemas.microsoft.com/office/drawing/2014/main" val="2232224201"/>
                  </a:ext>
                </a:extLst>
              </a:tr>
              <a:tr h="473595">
                <a:tc>
                  <a:txBody>
                    <a:bodyPr/>
                    <a:lstStyle/>
                    <a:p>
                      <a:pPr algn="ctr">
                        <a:spcAft>
                          <a:spcPts val="0"/>
                        </a:spcAft>
                      </a:pPr>
                      <a:r>
                        <a:rPr lang="en-GB" sz="1200" dirty="0">
                          <a:effectLst/>
                          <a:latin typeface="Arial" panose="020B0604020202020204" pitchFamily="34" charset="0"/>
                        </a:rPr>
                        <a:t>OAM_SON_AAS</a:t>
                      </a:r>
                      <a:endParaRPr lang="sv-SE" sz="1200" dirty="0">
                        <a:effectLst/>
                        <a:latin typeface="CG Times (WN)"/>
                      </a:endParaRPr>
                    </a:p>
                  </a:txBody>
                  <a:tcPr marL="68580" marR="68580" marT="0" marB="0"/>
                </a:tc>
                <a:tc>
                  <a:txBody>
                    <a:bodyPr/>
                    <a:lstStyle/>
                    <a:p>
                      <a:pPr algn="ctr">
                        <a:spcAft>
                          <a:spcPts val="0"/>
                        </a:spcAft>
                      </a:pPr>
                      <a:r>
                        <a:rPr lang="en-US" sz="1200" kern="100">
                          <a:solidFill>
                            <a:srgbClr val="000000"/>
                          </a:solidFill>
                          <a:effectLst/>
                          <a:latin typeface="Arial" panose="020B0604020202020204" pitchFamily="34" charset="0"/>
                          <a:ea typeface="SimSun" panose="02010600030101010101" pitchFamily="2" charset="-122"/>
                        </a:rPr>
                        <a:t>SON for AAS deployment management</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rPr>
                        <a:t>28.627-629, 28.658-659</a:t>
                      </a:r>
                      <a:endParaRPr lang="sv-SE" sz="1200">
                        <a:effectLst/>
                        <a:latin typeface="CG Times (WN)"/>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rPr>
                        <a:t>80%</a:t>
                      </a:r>
                      <a:endParaRPr lang="sv-SE" sz="1200">
                        <a:effectLst/>
                        <a:latin typeface="CG Times (WN)"/>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rPr>
                        <a:t>SA#80 (06/2018)</a:t>
                      </a:r>
                      <a:endParaRPr lang="sv-SE" sz="1200">
                        <a:effectLst/>
                        <a:latin typeface="CG Times (WN)"/>
                      </a:endParaRPr>
                    </a:p>
                  </a:txBody>
                  <a:tcPr marL="68580" marR="68580" marT="0" marB="0" anchor="ctr"/>
                </a:tc>
                <a:extLst>
                  <a:ext uri="{0D108BD9-81ED-4DB2-BD59-A6C34878D82A}">
                    <a16:rowId xmlns:a16="http://schemas.microsoft.com/office/drawing/2014/main" val="4232656390"/>
                  </a:ext>
                </a:extLst>
              </a:tr>
              <a:tr h="473595">
                <a:tc>
                  <a:txBody>
                    <a:bodyPr/>
                    <a:lstStyle/>
                    <a:p>
                      <a:pPr algn="ctr">
                        <a:spcAft>
                          <a:spcPts val="0"/>
                        </a:spcAft>
                      </a:pPr>
                      <a:r>
                        <a:rPr lang="en-GB" sz="1200">
                          <a:solidFill>
                            <a:srgbClr val="000000"/>
                          </a:solidFill>
                          <a:effectLst/>
                          <a:latin typeface="Arial" panose="020B0604020202020204" pitchFamily="34" charset="0"/>
                          <a:ea typeface="Calibri" panose="020F0502020204030204" pitchFamily="34" charset="0"/>
                        </a:rPr>
                        <a:t>FS_IMP_ITFN</a:t>
                      </a:r>
                      <a:endParaRPr lang="sv-SE" sz="12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ea typeface="Calibri" panose="020F0502020204030204" pitchFamily="34" charset="0"/>
                        </a:rPr>
                        <a:t>Study on Implementation for the Partitioning of Itf-N</a:t>
                      </a:r>
                      <a:endParaRPr lang="sv-SE" sz="12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ea typeface="SimSun" panose="02010600030101010101" pitchFamily="2" charset="-122"/>
                        </a:rPr>
                        <a:t>32.880</a:t>
                      </a:r>
                      <a:endParaRPr lang="sv-SE" sz="1200">
                        <a:effectLst/>
                        <a:latin typeface="Times New Roman" panose="02020603050405020304" pitchFamily="18" charset="0"/>
                        <a:ea typeface="SimSun" panose="02010600030101010101" pitchFamily="2" charset="-122"/>
                      </a:endParaRPr>
                    </a:p>
                    <a:p>
                      <a:pPr algn="ctr">
                        <a:spcAft>
                          <a:spcPts val="0"/>
                        </a:spcAft>
                      </a:pPr>
                      <a:r>
                        <a:rPr lang="en-GB" sz="1200">
                          <a:solidFill>
                            <a:srgbClr val="000000"/>
                          </a:solidFill>
                          <a:effectLst/>
                          <a:latin typeface="Arial" panose="020B0604020202020204" pitchFamily="34" charset="0"/>
                          <a:ea typeface="SimSun" panose="02010600030101010101" pitchFamily="2" charset="-122"/>
                        </a:rPr>
                        <a:t> </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dirty="0">
                          <a:solidFill>
                            <a:srgbClr val="000000"/>
                          </a:solidFill>
                          <a:effectLst/>
                          <a:highlight>
                            <a:srgbClr val="00FF00"/>
                          </a:highlight>
                          <a:latin typeface="Arial" panose="020B0604020202020204" pitchFamily="34" charset="0"/>
                          <a:ea typeface="SimSun" panose="02010600030101010101" pitchFamily="2" charset="-122"/>
                        </a:rPr>
                        <a:t>100%</a:t>
                      </a:r>
                      <a:endParaRPr lang="sv-SE" sz="12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ea typeface="SimSun" panose="02010600030101010101" pitchFamily="2" charset="-122"/>
                        </a:rPr>
                        <a:t>SA#79 (03/2018)</a:t>
                      </a:r>
                      <a:endParaRPr lang="sv-SE" sz="12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456251039"/>
                  </a:ext>
                </a:extLst>
              </a:tr>
              <a:tr h="506118">
                <a:tc>
                  <a:txBody>
                    <a:bodyPr/>
                    <a:lstStyle/>
                    <a:p>
                      <a:pPr algn="ctr">
                        <a:spcAft>
                          <a:spcPts val="0"/>
                        </a:spcAft>
                      </a:pPr>
                      <a:r>
                        <a:rPr lang="en-GB" sz="1200" dirty="0">
                          <a:solidFill>
                            <a:srgbClr val="000000"/>
                          </a:solidFill>
                          <a:effectLst/>
                          <a:latin typeface="Arial" panose="020B0604020202020204" pitchFamily="34" charset="0"/>
                          <a:ea typeface="Calibri" panose="020F0502020204030204" pitchFamily="34" charset="0"/>
                        </a:rPr>
                        <a:t>FS_NGNS_MOA</a:t>
                      </a:r>
                      <a:endParaRPr lang="sv-SE" sz="12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US" sz="1200">
                          <a:solidFill>
                            <a:srgbClr val="000000"/>
                          </a:solidFill>
                          <a:effectLst/>
                          <a:latin typeface="Arial" panose="020B0604020202020204" pitchFamily="34" charset="0"/>
                          <a:ea typeface="Calibri" panose="020F0502020204030204" pitchFamily="34" charset="0"/>
                        </a:rPr>
                        <a:t>Study on Management and Orchestration Architecture of Next Generation Network and Service</a:t>
                      </a:r>
                      <a:endParaRPr lang="sv-SE" sz="12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ea typeface="SimSun" panose="02010600030101010101" pitchFamily="2" charset="-122"/>
                        </a:rPr>
                        <a:t>28.800</a:t>
                      </a:r>
                      <a:endParaRPr lang="sv-SE" sz="1200">
                        <a:effectLst/>
                        <a:latin typeface="Times New Roman" panose="02020603050405020304" pitchFamily="18" charset="0"/>
                        <a:ea typeface="SimSun" panose="02010600030101010101" pitchFamily="2" charset="-122"/>
                      </a:endParaRPr>
                    </a:p>
                    <a:p>
                      <a:pPr algn="ctr">
                        <a:spcAft>
                          <a:spcPts val="0"/>
                        </a:spcAft>
                      </a:pPr>
                      <a:r>
                        <a:rPr lang="en-GB" sz="1200">
                          <a:solidFill>
                            <a:srgbClr val="000000"/>
                          </a:solidFill>
                          <a:effectLst/>
                          <a:latin typeface="Arial" panose="020B0604020202020204" pitchFamily="34" charset="0"/>
                          <a:ea typeface="SimSun" panose="02010600030101010101" pitchFamily="2" charset="-122"/>
                        </a:rPr>
                        <a:t> </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dirty="0">
                          <a:solidFill>
                            <a:srgbClr val="000000"/>
                          </a:solidFill>
                          <a:effectLst/>
                          <a:highlight>
                            <a:srgbClr val="00FF00"/>
                          </a:highlight>
                          <a:latin typeface="Arial" panose="020B0604020202020204" pitchFamily="34" charset="0"/>
                          <a:ea typeface="SimSun" panose="02010600030101010101" pitchFamily="2" charset="-122"/>
                        </a:rPr>
                        <a:t>100%</a:t>
                      </a:r>
                      <a:endParaRPr lang="sv-SE" sz="12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200" kern="100">
                          <a:effectLst/>
                          <a:latin typeface="Arial" panose="020B0604020202020204" pitchFamily="34" charset="0"/>
                          <a:ea typeface="SimSun" panose="02010600030101010101" pitchFamily="2" charset="-122"/>
                        </a:rPr>
                        <a:t>SA#78 (12/2017)</a:t>
                      </a:r>
                      <a:endParaRPr lang="sv-SE" sz="12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2412857332"/>
                  </a:ext>
                </a:extLst>
              </a:tr>
              <a:tr h="473595">
                <a:tc>
                  <a:txBody>
                    <a:bodyPr/>
                    <a:lstStyle/>
                    <a:p>
                      <a:pPr algn="ctr">
                        <a:spcAft>
                          <a:spcPts val="0"/>
                        </a:spcAft>
                      </a:pPr>
                      <a:r>
                        <a:rPr lang="en-GB" sz="1200">
                          <a:solidFill>
                            <a:srgbClr val="000000"/>
                          </a:solidFill>
                          <a:effectLst/>
                          <a:latin typeface="Arial" panose="020B0604020202020204" pitchFamily="34" charset="0"/>
                          <a:ea typeface="Calibri" panose="020F0502020204030204" pitchFamily="34" charset="0"/>
                        </a:rPr>
                        <a:t>FS_MAN_NGNAF</a:t>
                      </a:r>
                      <a:endParaRPr lang="sv-SE" sz="12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US" sz="1200">
                          <a:solidFill>
                            <a:srgbClr val="000000"/>
                          </a:solidFill>
                          <a:effectLst/>
                          <a:latin typeface="Arial" panose="020B0604020202020204" pitchFamily="34" charset="0"/>
                          <a:ea typeface="Calibri" panose="020F0502020204030204" pitchFamily="34" charset="0"/>
                        </a:rPr>
                        <a:t>Study on management aspects of next generation network architecture and features</a:t>
                      </a:r>
                      <a:endParaRPr lang="sv-SE" sz="12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ea typeface="SimSun" panose="02010600030101010101" pitchFamily="2" charset="-122"/>
                        </a:rPr>
                        <a:t>28.802</a:t>
                      </a:r>
                      <a:endParaRPr lang="sv-SE" sz="1200">
                        <a:effectLst/>
                        <a:latin typeface="Times New Roman" panose="02020603050405020304" pitchFamily="18" charset="0"/>
                        <a:ea typeface="SimSun" panose="02010600030101010101" pitchFamily="2" charset="-122"/>
                      </a:endParaRPr>
                    </a:p>
                    <a:p>
                      <a:pPr algn="ctr">
                        <a:spcAft>
                          <a:spcPts val="0"/>
                        </a:spcAft>
                      </a:pPr>
                      <a:r>
                        <a:rPr lang="en-GB" sz="1200">
                          <a:solidFill>
                            <a:srgbClr val="000000"/>
                          </a:solidFill>
                          <a:effectLst/>
                          <a:latin typeface="Arial" panose="020B0604020202020204" pitchFamily="34" charset="0"/>
                          <a:ea typeface="SimSun" panose="02010600030101010101" pitchFamily="2" charset="-122"/>
                        </a:rPr>
                        <a:t> </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dirty="0">
                          <a:solidFill>
                            <a:srgbClr val="000000"/>
                          </a:solidFill>
                          <a:effectLst/>
                          <a:highlight>
                            <a:srgbClr val="00FF00"/>
                          </a:highlight>
                          <a:latin typeface="Arial" panose="020B0604020202020204" pitchFamily="34" charset="0"/>
                          <a:ea typeface="SimSun" panose="02010600030101010101" pitchFamily="2" charset="-122"/>
                        </a:rPr>
                        <a:t>100%</a:t>
                      </a:r>
                      <a:endParaRPr lang="sv-SE" sz="12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200" kern="100" dirty="0">
                          <a:effectLst/>
                          <a:latin typeface="Arial" panose="020B0604020202020204" pitchFamily="34" charset="0"/>
                          <a:ea typeface="SimSun" panose="02010600030101010101" pitchFamily="2" charset="-122"/>
                        </a:rPr>
                        <a:t>SA#78 (12/2017)</a:t>
                      </a:r>
                      <a:endParaRPr lang="sv-SE" sz="1200" dirty="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2099945394"/>
                  </a:ext>
                </a:extLst>
              </a:tr>
            </a:tbl>
          </a:graphicData>
        </a:graphic>
      </p:graphicFrame>
    </p:spTree>
    <p:extLst>
      <p:ext uri="{BB962C8B-B14F-4D97-AF65-F5344CB8AC3E}">
        <p14:creationId xmlns:p14="http://schemas.microsoft.com/office/powerpoint/2010/main" val="681647765"/>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2463" y="239842"/>
            <a:ext cx="9102725" cy="903157"/>
          </a:xfrm>
        </p:spPr>
        <p:txBody>
          <a:bodyPr/>
          <a:lstStyle/>
          <a:p>
            <a:r>
              <a:rPr lang="sv-SE" sz="3200" dirty="0" err="1"/>
              <a:t>Summary</a:t>
            </a:r>
            <a:r>
              <a:rPr lang="sv-SE" sz="3200" dirty="0"/>
              <a:t> </a:t>
            </a:r>
            <a:r>
              <a:rPr lang="sv-SE" sz="3200" dirty="0" err="1"/>
              <a:t>of</a:t>
            </a:r>
            <a:r>
              <a:rPr lang="sv-SE" sz="3200" dirty="0"/>
              <a:t> </a:t>
            </a:r>
            <a:r>
              <a:rPr lang="sv-SE" sz="3200" dirty="0" err="1"/>
              <a:t>ongoing</a:t>
            </a:r>
            <a:r>
              <a:rPr lang="sv-SE" sz="3200" dirty="0"/>
              <a:t> </a:t>
            </a:r>
            <a:r>
              <a:rPr lang="sv-SE" sz="3200" dirty="0" err="1"/>
              <a:t>WIs</a:t>
            </a:r>
            <a:r>
              <a:rPr lang="sv-SE" sz="3200" dirty="0"/>
              <a:t>/SIs (3/3)</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681506860"/>
              </p:ext>
            </p:extLst>
          </p:nvPr>
        </p:nvGraphicFramePr>
        <p:xfrm>
          <a:off x="1106415" y="1523621"/>
          <a:ext cx="8850384" cy="4005382"/>
        </p:xfrm>
        <a:graphic>
          <a:graphicData uri="http://schemas.openxmlformats.org/drawingml/2006/table">
            <a:tbl>
              <a:tblPr firstRow="1" bandRow="1">
                <a:tableStyleId>{5C22544A-7EE6-4342-B048-85BDC9FD1C3A}</a:tableStyleId>
              </a:tblPr>
              <a:tblGrid>
                <a:gridCol w="1275388">
                  <a:extLst>
                    <a:ext uri="{9D8B030D-6E8A-4147-A177-3AD203B41FA5}">
                      <a16:colId xmlns:a16="http://schemas.microsoft.com/office/drawing/2014/main" val="23408469"/>
                    </a:ext>
                  </a:extLst>
                </a:gridCol>
                <a:gridCol w="3234665">
                  <a:extLst>
                    <a:ext uri="{9D8B030D-6E8A-4147-A177-3AD203B41FA5}">
                      <a16:colId xmlns:a16="http://schemas.microsoft.com/office/drawing/2014/main" val="1386727148"/>
                    </a:ext>
                  </a:extLst>
                </a:gridCol>
                <a:gridCol w="1008063">
                  <a:extLst>
                    <a:ext uri="{9D8B030D-6E8A-4147-A177-3AD203B41FA5}">
                      <a16:colId xmlns:a16="http://schemas.microsoft.com/office/drawing/2014/main" val="1633304428"/>
                    </a:ext>
                  </a:extLst>
                </a:gridCol>
                <a:gridCol w="1628411">
                  <a:extLst>
                    <a:ext uri="{9D8B030D-6E8A-4147-A177-3AD203B41FA5}">
                      <a16:colId xmlns:a16="http://schemas.microsoft.com/office/drawing/2014/main" val="4240727412"/>
                    </a:ext>
                  </a:extLst>
                </a:gridCol>
                <a:gridCol w="1703857">
                  <a:extLst>
                    <a:ext uri="{9D8B030D-6E8A-4147-A177-3AD203B41FA5}">
                      <a16:colId xmlns:a16="http://schemas.microsoft.com/office/drawing/2014/main" val="1675550634"/>
                    </a:ext>
                  </a:extLst>
                </a:gridCol>
              </a:tblGrid>
              <a:tr h="544393">
                <a:tc>
                  <a:txBody>
                    <a:bodyPr/>
                    <a:lstStyle/>
                    <a:p>
                      <a:pPr algn="ctr">
                        <a:spcAft>
                          <a:spcPts val="0"/>
                        </a:spcAft>
                      </a:pPr>
                      <a:r>
                        <a:rPr lang="en-GB" sz="1400" b="1" kern="1200" dirty="0">
                          <a:solidFill>
                            <a:schemeClr val="lt1"/>
                          </a:solidFill>
                          <a:latin typeface="+mn-lt"/>
                          <a:ea typeface="+mn-ea"/>
                          <a:cs typeface="+mn-cs"/>
                        </a:rPr>
                        <a:t>WI code</a:t>
                      </a:r>
                      <a:endParaRPr lang="sv-SE" sz="1400" b="1" kern="1200" dirty="0">
                        <a:solidFill>
                          <a:schemeClr val="lt1"/>
                        </a:solidFill>
                        <a:latin typeface="+mn-lt"/>
                        <a:ea typeface="+mn-ea"/>
                        <a:cs typeface="+mn-cs"/>
                      </a:endParaRPr>
                    </a:p>
                  </a:txBody>
                  <a:tcPr marL="9525" marR="9525" marT="9525" marB="9525"/>
                </a:tc>
                <a:tc>
                  <a:txBody>
                    <a:bodyPr/>
                    <a:lstStyle/>
                    <a:p>
                      <a:pPr algn="ctr">
                        <a:spcAft>
                          <a:spcPts val="0"/>
                        </a:spcAft>
                      </a:pPr>
                      <a:r>
                        <a:rPr lang="en-GB" sz="1400" b="1" kern="1200" dirty="0">
                          <a:solidFill>
                            <a:schemeClr val="lt1"/>
                          </a:solidFill>
                          <a:latin typeface="+mn-lt"/>
                          <a:ea typeface="+mn-ea"/>
                          <a:cs typeface="+mn-cs"/>
                        </a:rPr>
                        <a:t>WI Title</a:t>
                      </a:r>
                      <a:endParaRPr lang="sv-SE" sz="1400" b="1" kern="1200" dirty="0">
                        <a:solidFill>
                          <a:schemeClr val="lt1"/>
                        </a:solidFill>
                        <a:latin typeface="+mn-lt"/>
                        <a:ea typeface="+mn-ea"/>
                        <a:cs typeface="+mn-cs"/>
                      </a:endParaRPr>
                    </a:p>
                  </a:txBody>
                  <a:tcPr marL="9525" marR="9525" marT="9525" marB="9525"/>
                </a:tc>
                <a:tc>
                  <a:txBody>
                    <a:bodyPr/>
                    <a:lstStyle/>
                    <a:p>
                      <a:pPr algn="ctr"/>
                      <a:r>
                        <a:rPr lang="sv-SE" sz="1400" dirty="0"/>
                        <a:t>Main TS/TR</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sz="1400" dirty="0" err="1"/>
                        <a:t>Completion</a:t>
                      </a:r>
                      <a:r>
                        <a:rPr lang="sv-SE" sz="1400" dirty="0"/>
                        <a:t> rate</a:t>
                      </a:r>
                    </a:p>
                  </a:txBody>
                  <a:tcPr/>
                </a:tc>
                <a:tc>
                  <a:txBody>
                    <a:bodyPr/>
                    <a:lstStyle/>
                    <a:p>
                      <a:pPr algn="ctr"/>
                      <a:r>
                        <a:rPr lang="sv-SE" sz="1400" dirty="0"/>
                        <a:t>Target date</a:t>
                      </a:r>
                    </a:p>
                  </a:txBody>
                  <a:tcPr/>
                </a:tc>
                <a:extLst>
                  <a:ext uri="{0D108BD9-81ED-4DB2-BD59-A6C34878D82A}">
                    <a16:rowId xmlns:a16="http://schemas.microsoft.com/office/drawing/2014/main" val="2515750895"/>
                  </a:ext>
                </a:extLst>
              </a:tr>
              <a:tr h="494427">
                <a:tc>
                  <a:txBody>
                    <a:bodyPr/>
                    <a:lstStyle/>
                    <a:p>
                      <a:pPr algn="ctr">
                        <a:spcAft>
                          <a:spcPts val="0"/>
                        </a:spcAft>
                      </a:pPr>
                      <a:r>
                        <a:rPr lang="en-GB" sz="1200" dirty="0">
                          <a:solidFill>
                            <a:srgbClr val="000000"/>
                          </a:solidFill>
                          <a:effectLst/>
                          <a:latin typeface="Arial" panose="020B0604020202020204" pitchFamily="34" charset="0"/>
                          <a:ea typeface="SimSun" panose="02010600030101010101" pitchFamily="2" charset="-122"/>
                        </a:rPr>
                        <a:t>FS_OAM_IOT</a:t>
                      </a:r>
                      <a:endParaRPr lang="sv-SE"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ea typeface="SimSun" panose="02010600030101010101" pitchFamily="2" charset="-122"/>
                        </a:rPr>
                        <a:t>Study on Management aspects of selected IoT-related features</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sv-SE" sz="1200">
                          <a:solidFill>
                            <a:srgbClr val="000000"/>
                          </a:solidFill>
                          <a:effectLst/>
                          <a:latin typeface="Arial" panose="020B0604020202020204" pitchFamily="34" charset="0"/>
                          <a:ea typeface="SimSun" panose="02010600030101010101" pitchFamily="2" charset="-122"/>
                        </a:rPr>
                        <a:t>32.857</a:t>
                      </a:r>
                      <a:endParaRPr lang="sv-SE" sz="1200">
                        <a:effectLst/>
                        <a:latin typeface="Times New Roman" panose="02020603050405020304" pitchFamily="18" charset="0"/>
                        <a:ea typeface="SimSun" panose="02010600030101010101" pitchFamily="2" charset="-122"/>
                      </a:endParaRPr>
                    </a:p>
                    <a:p>
                      <a:pPr algn="ctr">
                        <a:spcAft>
                          <a:spcPts val="0"/>
                        </a:spcAft>
                      </a:pPr>
                      <a:r>
                        <a:rPr lang="en-GB" sz="1200">
                          <a:solidFill>
                            <a:srgbClr val="000000"/>
                          </a:solidFill>
                          <a:effectLst/>
                          <a:latin typeface="Arial" panose="020B0604020202020204" pitchFamily="34" charset="0"/>
                          <a:ea typeface="SimSun" panose="02010600030101010101" pitchFamily="2" charset="-122"/>
                        </a:rPr>
                        <a:t> </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ea typeface="SimSun" panose="02010600030101010101" pitchFamily="2" charset="-122"/>
                        </a:rPr>
                        <a:t>45%</a:t>
                      </a:r>
                      <a:endParaRPr lang="sv-SE" sz="12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200" kern="100">
                          <a:effectLst/>
                          <a:latin typeface="Arial" panose="020B0604020202020204" pitchFamily="34" charset="0"/>
                          <a:ea typeface="SimSun" panose="02010600030101010101" pitchFamily="2" charset="-122"/>
                        </a:rPr>
                        <a:t>SA#79 (</a:t>
                      </a:r>
                      <a:r>
                        <a:rPr lang="en-GB" sz="1200">
                          <a:solidFill>
                            <a:srgbClr val="000000"/>
                          </a:solidFill>
                          <a:effectLst/>
                          <a:latin typeface="Arial" panose="020B0604020202020204" pitchFamily="34" charset="0"/>
                          <a:ea typeface="SimSun" panose="02010600030101010101" pitchFamily="2" charset="-122"/>
                        </a:rPr>
                        <a:t>03/2018</a:t>
                      </a:r>
                      <a:r>
                        <a:rPr lang="en-GB" sz="1200" kern="100">
                          <a:effectLst/>
                          <a:latin typeface="Arial" panose="020B0604020202020204" pitchFamily="34" charset="0"/>
                          <a:ea typeface="SimSun" panose="02010600030101010101" pitchFamily="2" charset="-122"/>
                        </a:rPr>
                        <a:t>)</a:t>
                      </a:r>
                      <a:endParaRPr lang="sv-SE" sz="12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2168217143"/>
                  </a:ext>
                </a:extLst>
              </a:tr>
              <a:tr h="494427">
                <a:tc>
                  <a:txBody>
                    <a:bodyPr/>
                    <a:lstStyle/>
                    <a:p>
                      <a:pPr algn="ctr">
                        <a:spcAft>
                          <a:spcPts val="0"/>
                        </a:spcAft>
                      </a:pPr>
                      <a:r>
                        <a:rPr lang="en-GB" sz="1200">
                          <a:solidFill>
                            <a:srgbClr val="000000"/>
                          </a:solidFill>
                          <a:effectLst/>
                          <a:latin typeface="Arial" panose="020B0604020202020204" pitchFamily="34" charset="0"/>
                          <a:ea typeface="SimSun" panose="02010600030101010101" pitchFamily="2" charset="-122"/>
                        </a:rPr>
                        <a:t>FS_OAM_RESTFUL</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ea typeface="SimSun" panose="02010600030101010101" pitchFamily="2" charset="-122"/>
                        </a:rPr>
                        <a:t>Study on a RESTful HTTP-based Solution Set</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sv-SE" sz="1200">
                          <a:solidFill>
                            <a:srgbClr val="000000"/>
                          </a:solidFill>
                          <a:effectLst/>
                          <a:latin typeface="Arial" panose="020B0604020202020204" pitchFamily="34" charset="0"/>
                        </a:rPr>
                        <a:t>32.866</a:t>
                      </a:r>
                      <a:endParaRPr lang="sv-SE" sz="1200">
                        <a:effectLst/>
                        <a:latin typeface="CG Times (WN)"/>
                      </a:endParaRPr>
                    </a:p>
                    <a:p>
                      <a:pPr algn="ctr">
                        <a:spcAft>
                          <a:spcPts val="0"/>
                        </a:spcAft>
                      </a:pPr>
                      <a:r>
                        <a:rPr lang="en-GB" sz="1200">
                          <a:solidFill>
                            <a:srgbClr val="000000"/>
                          </a:solidFill>
                          <a:effectLst/>
                          <a:latin typeface="Arial" panose="020B0604020202020204" pitchFamily="34" charset="0"/>
                        </a:rPr>
                        <a:t> </a:t>
                      </a:r>
                      <a:endParaRPr lang="sv-SE" sz="1200">
                        <a:effectLst/>
                        <a:latin typeface="CG Times (WN)"/>
                      </a:endParaRPr>
                    </a:p>
                  </a:txBody>
                  <a:tcPr marL="68580" marR="68580" marT="0" marB="0"/>
                </a:tc>
                <a:tc>
                  <a:txBody>
                    <a:bodyPr/>
                    <a:lstStyle/>
                    <a:p>
                      <a:pPr algn="ctr">
                        <a:spcAft>
                          <a:spcPts val="0"/>
                        </a:spcAft>
                      </a:pPr>
                      <a:r>
                        <a:rPr lang="en-GB" sz="1200" dirty="0">
                          <a:solidFill>
                            <a:srgbClr val="000000"/>
                          </a:solidFill>
                          <a:effectLst/>
                          <a:highlight>
                            <a:srgbClr val="00FF00"/>
                          </a:highlight>
                          <a:latin typeface="Arial" panose="020B0604020202020204" pitchFamily="34" charset="0"/>
                        </a:rPr>
                        <a:t>100%</a:t>
                      </a:r>
                      <a:endParaRPr lang="sv-SE" sz="1200" dirty="0">
                        <a:effectLst/>
                        <a:latin typeface="CG Times (WN)"/>
                      </a:endParaRPr>
                    </a:p>
                  </a:txBody>
                  <a:tcPr marL="68580" marR="68580" marT="0" marB="0" anchor="ctr"/>
                </a:tc>
                <a:tc>
                  <a:txBody>
                    <a:bodyPr/>
                    <a:lstStyle/>
                    <a:p>
                      <a:pPr algn="ctr">
                        <a:spcAft>
                          <a:spcPts val="0"/>
                        </a:spcAft>
                      </a:pPr>
                      <a:r>
                        <a:rPr lang="en-GB" sz="1200" kern="100">
                          <a:effectLst/>
                          <a:latin typeface="Arial" panose="020B0604020202020204" pitchFamily="34" charset="0"/>
                          <a:ea typeface="SimSun" panose="02010600030101010101" pitchFamily="2" charset="-122"/>
                        </a:rPr>
                        <a:t>SA#78 (12/2017)</a:t>
                      </a:r>
                      <a:endParaRPr lang="sv-SE" sz="12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925359657"/>
                  </a:ext>
                </a:extLst>
              </a:tr>
              <a:tr h="494427">
                <a:tc>
                  <a:txBody>
                    <a:bodyPr/>
                    <a:lstStyle/>
                    <a:p>
                      <a:pPr algn="ctr">
                        <a:spcAft>
                          <a:spcPts val="0"/>
                        </a:spcAft>
                      </a:pPr>
                      <a:r>
                        <a:rPr lang="en-GB" sz="1200">
                          <a:solidFill>
                            <a:srgbClr val="000000"/>
                          </a:solidFill>
                          <a:effectLst/>
                          <a:latin typeface="Arial" panose="020B0604020202020204" pitchFamily="34" charset="0"/>
                          <a:ea typeface="SimSun" panose="02010600030101010101" pitchFamily="2" charset="-122"/>
                        </a:rPr>
                        <a:t>FS_MA_RNVNF</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ea typeface="SimSun" panose="02010600030101010101" pitchFamily="2" charset="-122"/>
                        </a:rPr>
                        <a:t>Study on management aspects of virtualized network functions that are part of the NR</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sv-SE" sz="1200">
                          <a:solidFill>
                            <a:srgbClr val="000000"/>
                          </a:solidFill>
                          <a:effectLst/>
                          <a:latin typeface="Arial" panose="020B0604020202020204" pitchFamily="34" charset="0"/>
                        </a:rPr>
                        <a:t>32.864</a:t>
                      </a:r>
                      <a:endParaRPr lang="sv-SE" sz="1200">
                        <a:effectLst/>
                        <a:latin typeface="CG Times (WN)"/>
                      </a:endParaRPr>
                    </a:p>
                    <a:p>
                      <a:pPr algn="ctr">
                        <a:spcAft>
                          <a:spcPts val="0"/>
                        </a:spcAft>
                      </a:pPr>
                      <a:r>
                        <a:rPr lang="en-GB" sz="1200">
                          <a:solidFill>
                            <a:srgbClr val="000000"/>
                          </a:solidFill>
                          <a:effectLst/>
                          <a:latin typeface="Arial" panose="020B0604020202020204" pitchFamily="34" charset="0"/>
                        </a:rPr>
                        <a:t> </a:t>
                      </a:r>
                      <a:endParaRPr lang="sv-SE" sz="1200">
                        <a:effectLst/>
                        <a:latin typeface="CG Times (WN)"/>
                      </a:endParaRPr>
                    </a:p>
                  </a:txBody>
                  <a:tcPr marL="68580" marR="68580" marT="0" marB="0"/>
                </a:tc>
                <a:tc>
                  <a:txBody>
                    <a:bodyPr/>
                    <a:lstStyle/>
                    <a:p>
                      <a:pPr algn="ctr">
                        <a:spcAft>
                          <a:spcPts val="0"/>
                        </a:spcAft>
                      </a:pPr>
                      <a:r>
                        <a:rPr lang="en-GB" sz="1200" dirty="0">
                          <a:solidFill>
                            <a:srgbClr val="000000"/>
                          </a:solidFill>
                          <a:effectLst/>
                          <a:highlight>
                            <a:srgbClr val="00FF00"/>
                          </a:highlight>
                          <a:latin typeface="Arial" panose="020B0604020202020204" pitchFamily="34" charset="0"/>
                        </a:rPr>
                        <a:t>100%</a:t>
                      </a:r>
                      <a:endParaRPr lang="sv-SE" sz="1200" dirty="0">
                        <a:effectLst/>
                        <a:latin typeface="CG Times (WN)"/>
                      </a:endParaRPr>
                    </a:p>
                  </a:txBody>
                  <a:tcPr marL="68580" marR="68580" marT="0" marB="0" anchor="ctr"/>
                </a:tc>
                <a:tc>
                  <a:txBody>
                    <a:bodyPr/>
                    <a:lstStyle/>
                    <a:p>
                      <a:pPr algn="ctr">
                        <a:spcAft>
                          <a:spcPts val="0"/>
                        </a:spcAft>
                      </a:pPr>
                      <a:r>
                        <a:rPr lang="en-GB" sz="1200" kern="100">
                          <a:effectLst/>
                          <a:latin typeface="Arial" panose="020B0604020202020204" pitchFamily="34" charset="0"/>
                        </a:rPr>
                        <a:t>SA#78 (12/2017)</a:t>
                      </a:r>
                      <a:endParaRPr lang="sv-SE" sz="1200">
                        <a:effectLst/>
                        <a:latin typeface="CG Times (WN)"/>
                      </a:endParaRPr>
                    </a:p>
                  </a:txBody>
                  <a:tcPr marL="68580" marR="68580" marT="0" marB="0" anchor="ctr"/>
                </a:tc>
                <a:extLst>
                  <a:ext uri="{0D108BD9-81ED-4DB2-BD59-A6C34878D82A}">
                    <a16:rowId xmlns:a16="http://schemas.microsoft.com/office/drawing/2014/main" val="3319798278"/>
                  </a:ext>
                </a:extLst>
              </a:tr>
              <a:tr h="494427">
                <a:tc>
                  <a:txBody>
                    <a:bodyPr/>
                    <a:lstStyle/>
                    <a:p>
                      <a:pPr algn="ctr">
                        <a:spcAft>
                          <a:spcPts val="0"/>
                        </a:spcAft>
                      </a:pPr>
                      <a:r>
                        <a:rPr lang="en-GB" sz="1200">
                          <a:solidFill>
                            <a:srgbClr val="000000"/>
                          </a:solidFill>
                          <a:effectLst/>
                          <a:latin typeface="Arial" panose="020B0604020202020204" pitchFamily="34" charset="0"/>
                          <a:ea typeface="SimSun" panose="02010600030101010101" pitchFamily="2" charset="-122"/>
                        </a:rPr>
                        <a:t>FS_MECUPS</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ea typeface="SimSun" panose="02010600030101010101" pitchFamily="2" charset="-122"/>
                        </a:rPr>
                        <a:t>Study on Management Enhancement of CUPS of EPC Nodes</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rPr>
                        <a:t>32.867 </a:t>
                      </a:r>
                      <a:endParaRPr lang="sv-SE" sz="1200">
                        <a:effectLst/>
                        <a:latin typeface="CG Times (WN)"/>
                      </a:endParaRPr>
                    </a:p>
                    <a:p>
                      <a:pPr algn="ctr">
                        <a:spcAft>
                          <a:spcPts val="0"/>
                        </a:spcAft>
                      </a:pPr>
                      <a:r>
                        <a:rPr lang="en-GB" sz="1200">
                          <a:solidFill>
                            <a:srgbClr val="000000"/>
                          </a:solidFill>
                          <a:effectLst/>
                          <a:latin typeface="Arial" panose="020B0604020202020204" pitchFamily="34" charset="0"/>
                        </a:rPr>
                        <a:t> </a:t>
                      </a:r>
                      <a:endParaRPr lang="sv-SE" sz="1200">
                        <a:effectLst/>
                        <a:latin typeface="CG Times (WN)"/>
                      </a:endParaRPr>
                    </a:p>
                  </a:txBody>
                  <a:tcPr marL="68580" marR="68580" marT="0" marB="0"/>
                </a:tc>
                <a:tc>
                  <a:txBody>
                    <a:bodyPr/>
                    <a:lstStyle/>
                    <a:p>
                      <a:pPr algn="ctr">
                        <a:spcAft>
                          <a:spcPts val="0"/>
                        </a:spcAft>
                      </a:pPr>
                      <a:r>
                        <a:rPr lang="en-GB" sz="1200" dirty="0">
                          <a:solidFill>
                            <a:srgbClr val="000000"/>
                          </a:solidFill>
                          <a:effectLst/>
                          <a:highlight>
                            <a:srgbClr val="00FF00"/>
                          </a:highlight>
                          <a:latin typeface="Arial" panose="020B0604020202020204" pitchFamily="34" charset="0"/>
                        </a:rPr>
                        <a:t>100%</a:t>
                      </a:r>
                      <a:endParaRPr lang="sv-SE" sz="1200" dirty="0">
                        <a:effectLst/>
                        <a:latin typeface="CG Times (WN)"/>
                      </a:endParaRPr>
                    </a:p>
                  </a:txBody>
                  <a:tcPr marL="68580" marR="68580" marT="0" marB="0" anchor="ctr"/>
                </a:tc>
                <a:tc>
                  <a:txBody>
                    <a:bodyPr/>
                    <a:lstStyle/>
                    <a:p>
                      <a:pPr algn="ctr">
                        <a:spcAft>
                          <a:spcPts val="0"/>
                        </a:spcAft>
                      </a:pPr>
                      <a:r>
                        <a:rPr lang="en-GB" sz="1200" kern="100">
                          <a:effectLst/>
                          <a:latin typeface="Arial" panose="020B0604020202020204" pitchFamily="34" charset="0"/>
                        </a:rPr>
                        <a:t>SA#78 (12/2017)</a:t>
                      </a:r>
                      <a:endParaRPr lang="sv-SE" sz="1200">
                        <a:effectLst/>
                        <a:latin typeface="CG Times (WN)"/>
                      </a:endParaRPr>
                    </a:p>
                  </a:txBody>
                  <a:tcPr marL="68580" marR="68580" marT="0" marB="0" anchor="ctr"/>
                </a:tc>
                <a:extLst>
                  <a:ext uri="{0D108BD9-81ED-4DB2-BD59-A6C34878D82A}">
                    <a16:rowId xmlns:a16="http://schemas.microsoft.com/office/drawing/2014/main" val="2906009509"/>
                  </a:ext>
                </a:extLst>
              </a:tr>
              <a:tr h="494427">
                <a:tc>
                  <a:txBody>
                    <a:bodyPr/>
                    <a:lstStyle/>
                    <a:p>
                      <a:pPr algn="ctr">
                        <a:spcAft>
                          <a:spcPts val="0"/>
                        </a:spcAft>
                      </a:pPr>
                      <a:r>
                        <a:rPr lang="en-GB" sz="1200">
                          <a:effectLst/>
                          <a:latin typeface="Arial" panose="020B0604020202020204" pitchFamily="34" charset="0"/>
                        </a:rPr>
                        <a:t>FS_OAM_LWI</a:t>
                      </a:r>
                      <a:endParaRPr lang="sv-SE" sz="1200">
                        <a:effectLst/>
                        <a:latin typeface="CG Times (WN)"/>
                      </a:endParaRPr>
                    </a:p>
                  </a:txBody>
                  <a:tcPr marL="68580" marR="68580" marT="0" marB="0"/>
                </a:tc>
                <a:tc>
                  <a:txBody>
                    <a:bodyPr/>
                    <a:lstStyle/>
                    <a:p>
                      <a:pPr algn="ctr">
                        <a:spcAft>
                          <a:spcPts val="0"/>
                        </a:spcAft>
                      </a:pPr>
                      <a:r>
                        <a:rPr lang="en-GB" sz="1200">
                          <a:effectLst/>
                          <a:latin typeface="Arial" panose="020B0604020202020204" pitchFamily="34" charset="0"/>
                          <a:ea typeface="SimSun" panose="02010600030101010101" pitchFamily="2" charset="-122"/>
                        </a:rPr>
                        <a:t>Study on OAM aspects of LTE and WLAN integration </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rPr>
                        <a:t>32.868</a:t>
                      </a:r>
                      <a:endParaRPr lang="sv-SE" sz="1200">
                        <a:effectLst/>
                        <a:latin typeface="CG Times (WN)"/>
                      </a:endParaRPr>
                    </a:p>
                    <a:p>
                      <a:pPr algn="ctr">
                        <a:spcAft>
                          <a:spcPts val="0"/>
                        </a:spcAft>
                      </a:pPr>
                      <a:r>
                        <a:rPr lang="en-GB" sz="1200">
                          <a:solidFill>
                            <a:srgbClr val="000000"/>
                          </a:solidFill>
                          <a:effectLst/>
                          <a:latin typeface="Arial" panose="020B0604020202020204" pitchFamily="34" charset="0"/>
                        </a:rPr>
                        <a:t> </a:t>
                      </a:r>
                      <a:endParaRPr lang="sv-SE" sz="1200">
                        <a:effectLst/>
                        <a:latin typeface="CG Times (WN)"/>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rPr>
                        <a:t>50%</a:t>
                      </a:r>
                      <a:endParaRPr lang="sv-SE" sz="1200">
                        <a:effectLst/>
                        <a:latin typeface="CG Times (WN)"/>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rPr>
                        <a:t>SA#79 (03/2018)</a:t>
                      </a:r>
                      <a:endParaRPr lang="sv-SE" sz="1200">
                        <a:effectLst/>
                        <a:latin typeface="CG Times (WN)"/>
                      </a:endParaRPr>
                    </a:p>
                  </a:txBody>
                  <a:tcPr marL="68580" marR="68580" marT="0" marB="0" anchor="ctr"/>
                </a:tc>
                <a:extLst>
                  <a:ext uri="{0D108BD9-81ED-4DB2-BD59-A6C34878D82A}">
                    <a16:rowId xmlns:a16="http://schemas.microsoft.com/office/drawing/2014/main" val="3598402535"/>
                  </a:ext>
                </a:extLst>
              </a:tr>
              <a:tr h="494427">
                <a:tc>
                  <a:txBody>
                    <a:bodyPr/>
                    <a:lstStyle/>
                    <a:p>
                      <a:pPr algn="ctr">
                        <a:spcAft>
                          <a:spcPts val="0"/>
                        </a:spcAft>
                      </a:pPr>
                      <a:r>
                        <a:rPr lang="en-GB" sz="1200">
                          <a:effectLst/>
                          <a:latin typeface="Arial" panose="020B0604020202020204" pitchFamily="34" charset="0"/>
                        </a:rPr>
                        <a:t>FS_NETPOL</a:t>
                      </a:r>
                      <a:endParaRPr lang="sv-SE" sz="1200">
                        <a:effectLst/>
                        <a:latin typeface="CG Times (WN)"/>
                      </a:endParaRPr>
                    </a:p>
                  </a:txBody>
                  <a:tcPr marL="68580" marR="68580" marT="0" marB="0"/>
                </a:tc>
                <a:tc>
                  <a:txBody>
                    <a:bodyPr/>
                    <a:lstStyle/>
                    <a:p>
                      <a:pPr algn="ctr">
                        <a:spcAft>
                          <a:spcPts val="0"/>
                        </a:spcAft>
                      </a:pPr>
                      <a:r>
                        <a:rPr lang="en-GB" sz="1200">
                          <a:effectLst/>
                          <a:latin typeface="Arial" panose="020B0604020202020204" pitchFamily="34" charset="0"/>
                          <a:ea typeface="SimSun" panose="02010600030101010101" pitchFamily="2" charset="-122"/>
                        </a:rPr>
                        <a:t>Study on network policy management for mobile networks based on NFV scenarios </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rPr>
                        <a:t>32.871</a:t>
                      </a:r>
                      <a:endParaRPr lang="sv-SE" sz="1200">
                        <a:effectLst/>
                        <a:latin typeface="CG Times (WN)"/>
                      </a:endParaRPr>
                    </a:p>
                    <a:p>
                      <a:pPr algn="ctr">
                        <a:spcAft>
                          <a:spcPts val="0"/>
                        </a:spcAft>
                      </a:pPr>
                      <a:r>
                        <a:rPr lang="en-GB" sz="1200">
                          <a:solidFill>
                            <a:srgbClr val="000000"/>
                          </a:solidFill>
                          <a:effectLst/>
                          <a:latin typeface="Arial" panose="020B0604020202020204" pitchFamily="34" charset="0"/>
                        </a:rPr>
                        <a:t> </a:t>
                      </a:r>
                      <a:endParaRPr lang="sv-SE" sz="1200">
                        <a:effectLst/>
                        <a:latin typeface="CG Times (WN)"/>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rPr>
                        <a:t>30%</a:t>
                      </a:r>
                      <a:endParaRPr lang="sv-SE" sz="1200">
                        <a:effectLst/>
                        <a:latin typeface="CG Times (WN)"/>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rPr>
                        <a:t>SA#80 (06/2018)</a:t>
                      </a:r>
                      <a:endParaRPr lang="sv-SE" sz="1200">
                        <a:effectLst/>
                        <a:latin typeface="CG Times (WN)"/>
                      </a:endParaRPr>
                    </a:p>
                  </a:txBody>
                  <a:tcPr marL="68580" marR="68580" marT="0" marB="0" anchor="ctr"/>
                </a:tc>
                <a:extLst>
                  <a:ext uri="{0D108BD9-81ED-4DB2-BD59-A6C34878D82A}">
                    <a16:rowId xmlns:a16="http://schemas.microsoft.com/office/drawing/2014/main" val="454596358"/>
                  </a:ext>
                </a:extLst>
              </a:tr>
              <a:tr h="494427">
                <a:tc>
                  <a:txBody>
                    <a:bodyPr/>
                    <a:lstStyle/>
                    <a:p>
                      <a:pPr algn="ctr">
                        <a:spcAft>
                          <a:spcPts val="0"/>
                        </a:spcAft>
                      </a:pPr>
                      <a:r>
                        <a:rPr lang="en-GB" sz="1200">
                          <a:effectLst/>
                          <a:latin typeface="Arial" panose="020B0604020202020204" pitchFamily="34" charset="0"/>
                        </a:rPr>
                        <a:t>FS_EE_5G</a:t>
                      </a:r>
                      <a:endParaRPr lang="sv-SE" sz="1200">
                        <a:effectLst/>
                        <a:latin typeface="CG Times (WN)"/>
                      </a:endParaRPr>
                    </a:p>
                  </a:txBody>
                  <a:tcPr marL="68580" marR="68580" marT="0" marB="0"/>
                </a:tc>
                <a:tc>
                  <a:txBody>
                    <a:bodyPr/>
                    <a:lstStyle/>
                    <a:p>
                      <a:pPr algn="ctr">
                        <a:spcAft>
                          <a:spcPts val="0"/>
                        </a:spcAft>
                      </a:pPr>
                      <a:r>
                        <a:rPr lang="en-GB" sz="1200">
                          <a:effectLst/>
                          <a:latin typeface="Arial" panose="020B0604020202020204" pitchFamily="34" charset="0"/>
                          <a:ea typeface="SimSun" panose="02010600030101010101" pitchFamily="2" charset="-122"/>
                        </a:rPr>
                        <a:t>Study on System and functional aspects of Energy Efficiency in 5G networks</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rPr>
                        <a:t>32.972</a:t>
                      </a:r>
                      <a:endParaRPr lang="sv-SE" sz="1200">
                        <a:effectLst/>
                        <a:latin typeface="CG Times (WN)"/>
                      </a:endParaRPr>
                    </a:p>
                    <a:p>
                      <a:pPr algn="ctr">
                        <a:spcAft>
                          <a:spcPts val="0"/>
                        </a:spcAft>
                      </a:pPr>
                      <a:r>
                        <a:rPr lang="en-GB" sz="1200">
                          <a:solidFill>
                            <a:srgbClr val="000000"/>
                          </a:solidFill>
                          <a:effectLst/>
                          <a:latin typeface="Arial" panose="020B0604020202020204" pitchFamily="34" charset="0"/>
                        </a:rPr>
                        <a:t> </a:t>
                      </a:r>
                      <a:endParaRPr lang="sv-SE" sz="1200">
                        <a:effectLst/>
                        <a:latin typeface="CG Times (WN)"/>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rPr>
                        <a:t>40%</a:t>
                      </a:r>
                      <a:endParaRPr lang="sv-SE" sz="1200">
                        <a:effectLst/>
                        <a:latin typeface="CG Times (WN)"/>
                      </a:endParaRPr>
                    </a:p>
                  </a:txBody>
                  <a:tcPr marL="68580" marR="68580" marT="0" marB="0" anchor="ctr"/>
                </a:tc>
                <a:tc>
                  <a:txBody>
                    <a:bodyPr/>
                    <a:lstStyle/>
                    <a:p>
                      <a:pPr algn="ctr">
                        <a:spcAft>
                          <a:spcPts val="0"/>
                        </a:spcAft>
                      </a:pPr>
                      <a:r>
                        <a:rPr lang="en-GB" sz="1200" dirty="0">
                          <a:solidFill>
                            <a:srgbClr val="000000"/>
                          </a:solidFill>
                          <a:effectLst/>
                          <a:latin typeface="Arial" panose="020B0604020202020204" pitchFamily="34" charset="0"/>
                        </a:rPr>
                        <a:t>SA#80 (06/2018)</a:t>
                      </a:r>
                      <a:endParaRPr lang="sv-SE" sz="1200" dirty="0">
                        <a:effectLst/>
                        <a:latin typeface="CG Times (WN)"/>
                      </a:endParaRPr>
                    </a:p>
                  </a:txBody>
                  <a:tcPr marL="68580" marR="68580" marT="0" marB="0" anchor="ctr"/>
                </a:tc>
                <a:extLst>
                  <a:ext uri="{0D108BD9-81ED-4DB2-BD59-A6C34878D82A}">
                    <a16:rowId xmlns:a16="http://schemas.microsoft.com/office/drawing/2014/main" val="1777944275"/>
                  </a:ext>
                </a:extLst>
              </a:tr>
            </a:tbl>
          </a:graphicData>
        </a:graphic>
      </p:graphicFrame>
    </p:spTree>
    <p:extLst>
      <p:ext uri="{BB962C8B-B14F-4D97-AF65-F5344CB8AC3E}">
        <p14:creationId xmlns:p14="http://schemas.microsoft.com/office/powerpoint/2010/main" val="2015391404"/>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7409" y="0"/>
            <a:ext cx="8973312" cy="768101"/>
          </a:xfrm>
        </p:spPr>
        <p:txBody>
          <a:bodyPr/>
          <a:lstStyle/>
          <a:p>
            <a:r>
              <a:rPr lang="sv-SE" sz="3200" dirty="0" err="1"/>
              <a:t>Incoming</a:t>
            </a:r>
            <a:r>
              <a:rPr lang="sv-SE" sz="3200" dirty="0"/>
              <a:t> LSs (1/4)</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3859361012"/>
              </p:ext>
            </p:extLst>
          </p:nvPr>
        </p:nvGraphicFramePr>
        <p:xfrm>
          <a:off x="735220" y="659902"/>
          <a:ext cx="9158079" cy="5694847"/>
        </p:xfrm>
        <a:graphic>
          <a:graphicData uri="http://schemas.openxmlformats.org/drawingml/2006/table">
            <a:tbl>
              <a:tblPr firstRow="1" bandRow="1">
                <a:tableStyleId>{5C22544A-7EE6-4342-B048-85BDC9FD1C3A}</a:tableStyleId>
              </a:tblPr>
              <a:tblGrid>
                <a:gridCol w="760523">
                  <a:extLst>
                    <a:ext uri="{9D8B030D-6E8A-4147-A177-3AD203B41FA5}">
                      <a16:colId xmlns:a16="http://schemas.microsoft.com/office/drawing/2014/main" val="570476699"/>
                    </a:ext>
                  </a:extLst>
                </a:gridCol>
                <a:gridCol w="4960626">
                  <a:extLst>
                    <a:ext uri="{9D8B030D-6E8A-4147-A177-3AD203B41FA5}">
                      <a16:colId xmlns:a16="http://schemas.microsoft.com/office/drawing/2014/main" val="2618836924"/>
                    </a:ext>
                  </a:extLst>
                </a:gridCol>
                <a:gridCol w="1123561">
                  <a:extLst>
                    <a:ext uri="{9D8B030D-6E8A-4147-A177-3AD203B41FA5}">
                      <a16:colId xmlns:a16="http://schemas.microsoft.com/office/drawing/2014/main" val="3016348962"/>
                    </a:ext>
                  </a:extLst>
                </a:gridCol>
                <a:gridCol w="1066826">
                  <a:extLst>
                    <a:ext uri="{9D8B030D-6E8A-4147-A177-3AD203B41FA5}">
                      <a16:colId xmlns:a16="http://schemas.microsoft.com/office/drawing/2014/main" val="3690116950"/>
                    </a:ext>
                  </a:extLst>
                </a:gridCol>
                <a:gridCol w="1246543">
                  <a:extLst>
                    <a:ext uri="{9D8B030D-6E8A-4147-A177-3AD203B41FA5}">
                      <a16:colId xmlns:a16="http://schemas.microsoft.com/office/drawing/2014/main" val="2952368263"/>
                    </a:ext>
                  </a:extLst>
                </a:gridCol>
              </a:tblGrid>
              <a:tr h="574207">
                <a:tc>
                  <a:txBody>
                    <a:bodyPr/>
                    <a:lstStyle/>
                    <a:p>
                      <a:r>
                        <a:rPr lang="sv-SE" sz="1800" b="1" kern="1200" dirty="0">
                          <a:solidFill>
                            <a:schemeClr val="lt1"/>
                          </a:solidFill>
                          <a:effectLst/>
                          <a:latin typeface="+mn-lt"/>
                          <a:ea typeface="+mn-ea"/>
                          <a:cs typeface="+mn-cs"/>
                        </a:rPr>
                        <a:t>Tdoc</a:t>
                      </a:r>
                      <a:endParaRPr lang="sv-SE" dirty="0"/>
                    </a:p>
                  </a:txBody>
                  <a:tcPr/>
                </a:tc>
                <a:tc>
                  <a:txBody>
                    <a:bodyPr/>
                    <a:lstStyle/>
                    <a:p>
                      <a:pPr algn="ctr">
                        <a:spcAft>
                          <a:spcPts val="0"/>
                        </a:spcAft>
                      </a:pPr>
                      <a:r>
                        <a:rPr lang="sv-SE" sz="1800" b="1" kern="1200" dirty="0" err="1">
                          <a:solidFill>
                            <a:schemeClr val="lt1"/>
                          </a:solidFill>
                          <a:effectLst/>
                          <a:latin typeface="+mn-lt"/>
                          <a:ea typeface="+mn-ea"/>
                          <a:cs typeface="+mn-cs"/>
                        </a:rPr>
                        <a:t>Title</a:t>
                      </a:r>
                      <a:endParaRPr lang="sv-SE" sz="1800" b="1" kern="1200" dirty="0">
                        <a:solidFill>
                          <a:schemeClr val="lt1"/>
                        </a:solidFill>
                        <a:effectLst/>
                        <a:latin typeface="+mn-lt"/>
                        <a:ea typeface="+mn-ea"/>
                        <a:cs typeface="+mn-cs"/>
                      </a:endParaRPr>
                    </a:p>
                  </a:txBody>
                  <a:tcPr marL="9525" marR="9525" marT="9525" marB="9525" anchor="ctr"/>
                </a:tc>
                <a:tc>
                  <a:txBody>
                    <a:bodyPr/>
                    <a:lstStyle/>
                    <a:p>
                      <a:pPr algn="ctr">
                        <a:spcAft>
                          <a:spcPts val="0"/>
                        </a:spcAft>
                      </a:pPr>
                      <a:r>
                        <a:rPr lang="sv-SE" sz="1800" b="1" kern="1200" dirty="0">
                          <a:solidFill>
                            <a:schemeClr val="lt1"/>
                          </a:solidFill>
                          <a:effectLst/>
                          <a:latin typeface="+mn-lt"/>
                          <a:ea typeface="+mn-ea"/>
                          <a:cs typeface="+mn-cs"/>
                        </a:rPr>
                        <a:t>Source</a:t>
                      </a:r>
                    </a:p>
                  </a:txBody>
                  <a:tcPr marL="9525" marR="9525" marT="9525" marB="9525" anchor="ctr"/>
                </a:tc>
                <a:tc>
                  <a:txBody>
                    <a:bodyPr/>
                    <a:lstStyle/>
                    <a:p>
                      <a:pPr algn="ctr">
                        <a:spcAft>
                          <a:spcPts val="0"/>
                        </a:spcAft>
                      </a:pPr>
                      <a:r>
                        <a:rPr lang="sv-SE" sz="1800" b="1" kern="1200" dirty="0">
                          <a:solidFill>
                            <a:schemeClr val="lt1"/>
                          </a:solidFill>
                          <a:effectLst/>
                          <a:latin typeface="+mn-lt"/>
                          <a:ea typeface="+mn-ea"/>
                          <a:cs typeface="+mn-cs"/>
                        </a:rPr>
                        <a:t>Decision</a:t>
                      </a:r>
                    </a:p>
                  </a:txBody>
                  <a:tcPr marL="9525" marR="9525" marT="9525" marB="9525" anchor="ctr"/>
                </a:tc>
                <a:tc>
                  <a:txBody>
                    <a:bodyPr/>
                    <a:lstStyle/>
                    <a:p>
                      <a:pPr algn="ctr">
                        <a:spcAft>
                          <a:spcPts val="0"/>
                        </a:spcAft>
                      </a:pPr>
                      <a:r>
                        <a:rPr lang="sv-SE" sz="1800" b="1" kern="1200" dirty="0" err="1">
                          <a:solidFill>
                            <a:schemeClr val="lt1"/>
                          </a:solidFill>
                          <a:effectLst/>
                          <a:latin typeface="+mn-lt"/>
                          <a:ea typeface="+mn-ea"/>
                          <a:cs typeface="+mn-cs"/>
                        </a:rPr>
                        <a:t>ReplyIn</a:t>
                      </a:r>
                      <a:endParaRPr lang="sv-SE" sz="1800" b="1" kern="1200" dirty="0">
                        <a:solidFill>
                          <a:schemeClr val="lt1"/>
                        </a:solidFill>
                        <a:effectLst/>
                        <a:latin typeface="+mn-lt"/>
                        <a:ea typeface="+mn-ea"/>
                        <a:cs typeface="+mn-cs"/>
                      </a:endParaRPr>
                    </a:p>
                  </a:txBody>
                  <a:tcPr marL="9525" marR="9525" marT="9525" marB="9525" anchor="ctr"/>
                </a:tc>
                <a:extLst>
                  <a:ext uri="{0D108BD9-81ED-4DB2-BD59-A6C34878D82A}">
                    <a16:rowId xmlns:a16="http://schemas.microsoft.com/office/drawing/2014/main" val="4283687663"/>
                  </a:ext>
                </a:extLst>
              </a:tr>
              <a:tr h="322193">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S5-175040</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LS from NGMN cc SA5 on requirement of lifecycle management for 3GPP service based architecture</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NGMN</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noted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spcAft>
                          <a:spcPts val="0"/>
                        </a:spcAft>
                      </a:pPr>
                      <a:r>
                        <a:rPr lang="en-GB" sz="1200" b="1">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547606063"/>
                  </a:ext>
                </a:extLst>
              </a:tr>
              <a:tr h="322193">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S5-175041</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Liaison Statement from ETSI NTECH  to 3GPP SA5 and SA2 on GANA instantiation in the  Core  and Backhaul network parts of the 3GPP Architecture</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ETSI TC NTECH AFI</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postponed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spcAft>
                          <a:spcPts val="0"/>
                        </a:spcAft>
                      </a:pPr>
                      <a:r>
                        <a:rPr lang="en-GB" sz="1200" b="1">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989524554"/>
                  </a:ext>
                </a:extLst>
              </a:tr>
              <a:tr h="322193">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S5-175042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Reply LS from CT1 cc SA5 on Supported features by 5GC for E-UTRA connected to 5G CN</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C1-173571</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noted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spcAft>
                          <a:spcPts val="0"/>
                        </a:spcAft>
                      </a:pPr>
                      <a:r>
                        <a:rPr lang="en-GB" sz="1200" b="1">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139015415"/>
                  </a:ext>
                </a:extLst>
              </a:tr>
              <a:tr h="322193">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S5-175043</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Reply LS from CT1 cc SA5 on request to update maximum data rate values in EPS</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C1-173572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noted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spcAft>
                          <a:spcPts val="0"/>
                        </a:spcAft>
                      </a:pPr>
                      <a:r>
                        <a:rPr lang="en-GB" sz="1200" b="1">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775048196"/>
                  </a:ext>
                </a:extLst>
              </a:tr>
              <a:tr h="322193">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S5-175044</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Reply LS from CT3 to SA5 on Request to update maximum data rate values in EPS</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C3-174339</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noted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spcAft>
                          <a:spcPts val="0"/>
                        </a:spcAft>
                      </a:pPr>
                      <a:r>
                        <a:rPr lang="en-GB" sz="1200" b="1">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974447332"/>
                  </a:ext>
                </a:extLst>
              </a:tr>
              <a:tr h="322193">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S5-175045</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Reply LS from CT4 to SA5 on Charging support for Control and User Plane Separation</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C4-174324</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postponed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spcAft>
                          <a:spcPts val="0"/>
                        </a:spcAft>
                      </a:pPr>
                      <a:r>
                        <a:rPr lang="en-GB" sz="1200" b="1">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885533296"/>
                  </a:ext>
                </a:extLst>
              </a:tr>
              <a:tr h="322193">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S5-175046</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 from CT3/CT4 to SA5 on Conclusion on Service Based Architecture Protocol Selection</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C3-174370,C4-174343</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noted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spcAft>
                          <a:spcPts val="0"/>
                        </a:spcAft>
                      </a:pPr>
                      <a:r>
                        <a:rPr lang="en-GB" sz="1200" b="1">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649318591"/>
                  </a:ext>
                </a:extLst>
              </a:tr>
              <a:tr h="322193">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S5-175047</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 from TSG CT cc SA5 on Evolution of IMSI format and E.212 Recommendation</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CP-172153</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noted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spcAft>
                          <a:spcPts val="0"/>
                        </a:spcAft>
                      </a:pPr>
                      <a:r>
                        <a:rPr lang="en-GB" sz="1200" b="1">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984225117"/>
                  </a:ext>
                </a:extLst>
              </a:tr>
              <a:tr h="322193">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S5-175048</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 from RAN3 to SA5 on support of Trace and MDT in NG-RAN in rel-15</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R3-173422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postponed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spcAft>
                          <a:spcPts val="0"/>
                        </a:spcAft>
                      </a:pPr>
                      <a:r>
                        <a:rPr lang="en-GB" sz="1200" b="1">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989582207"/>
                  </a:ext>
                </a:extLst>
              </a:tr>
              <a:tr h="322193">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S5-175049</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Reply Lsfrom SA2 to SA5  on progress of Network Slicing related work</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S2-176505</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noted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spcAft>
                          <a:spcPts val="0"/>
                        </a:spcAft>
                      </a:pPr>
                      <a:r>
                        <a:rPr lang="en-GB" sz="1200" b="1">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122643961"/>
                  </a:ext>
                </a:extLst>
              </a:tr>
              <a:tr h="322193">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S5-175050</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Resubmitted LS from GSMA cc SA5 on Network Slicing initiative</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GSMA</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replied to</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S5-175493</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652936136"/>
                  </a:ext>
                </a:extLst>
              </a:tr>
              <a:tr h="322193">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S5-175051</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Resubmitted LS from RAN2 to SA5 on supported features by 5GC for E-UTRA connected to 5G CN</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R2-1706153</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replied to</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S5-175495</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449423698"/>
                  </a:ext>
                </a:extLst>
              </a:tr>
              <a:tr h="322193">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S5-175052</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Resubmitted LS from SA2 to SA5 on EUTRAN sharing enhancement</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S2-173701</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replied to</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S5-175461</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665373938"/>
                  </a:ext>
                </a:extLst>
              </a:tr>
            </a:tbl>
          </a:graphicData>
        </a:graphic>
      </p:graphicFrame>
    </p:spTree>
    <p:extLst>
      <p:ext uri="{BB962C8B-B14F-4D97-AF65-F5344CB8AC3E}">
        <p14:creationId xmlns:p14="http://schemas.microsoft.com/office/powerpoint/2010/main" val="23930552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7409" y="0"/>
            <a:ext cx="8973312" cy="768101"/>
          </a:xfrm>
        </p:spPr>
        <p:txBody>
          <a:bodyPr/>
          <a:lstStyle/>
          <a:p>
            <a:r>
              <a:rPr lang="sv-SE" sz="3200" dirty="0" err="1"/>
              <a:t>Incoming</a:t>
            </a:r>
            <a:r>
              <a:rPr lang="sv-SE" sz="3200" dirty="0"/>
              <a:t> LSs (2/4)</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1998847295"/>
              </p:ext>
            </p:extLst>
          </p:nvPr>
        </p:nvGraphicFramePr>
        <p:xfrm>
          <a:off x="1052720" y="1117388"/>
          <a:ext cx="8992979" cy="4699583"/>
        </p:xfrm>
        <a:graphic>
          <a:graphicData uri="http://schemas.openxmlformats.org/drawingml/2006/table">
            <a:tbl>
              <a:tblPr firstRow="1" bandRow="1">
                <a:tableStyleId>{5C22544A-7EE6-4342-B048-85BDC9FD1C3A}</a:tableStyleId>
              </a:tblPr>
              <a:tblGrid>
                <a:gridCol w="746812">
                  <a:extLst>
                    <a:ext uri="{9D8B030D-6E8A-4147-A177-3AD203B41FA5}">
                      <a16:colId xmlns:a16="http://schemas.microsoft.com/office/drawing/2014/main" val="570476699"/>
                    </a:ext>
                  </a:extLst>
                </a:gridCol>
                <a:gridCol w="4871197">
                  <a:extLst>
                    <a:ext uri="{9D8B030D-6E8A-4147-A177-3AD203B41FA5}">
                      <a16:colId xmlns:a16="http://schemas.microsoft.com/office/drawing/2014/main" val="2618836924"/>
                    </a:ext>
                  </a:extLst>
                </a:gridCol>
                <a:gridCol w="1103306">
                  <a:extLst>
                    <a:ext uri="{9D8B030D-6E8A-4147-A177-3AD203B41FA5}">
                      <a16:colId xmlns:a16="http://schemas.microsoft.com/office/drawing/2014/main" val="3016348962"/>
                    </a:ext>
                  </a:extLst>
                </a:gridCol>
                <a:gridCol w="1047594">
                  <a:extLst>
                    <a:ext uri="{9D8B030D-6E8A-4147-A177-3AD203B41FA5}">
                      <a16:colId xmlns:a16="http://schemas.microsoft.com/office/drawing/2014/main" val="3690116950"/>
                    </a:ext>
                  </a:extLst>
                </a:gridCol>
                <a:gridCol w="1224070">
                  <a:extLst>
                    <a:ext uri="{9D8B030D-6E8A-4147-A177-3AD203B41FA5}">
                      <a16:colId xmlns:a16="http://schemas.microsoft.com/office/drawing/2014/main" val="2952368263"/>
                    </a:ext>
                  </a:extLst>
                </a:gridCol>
              </a:tblGrid>
              <a:tr h="493343">
                <a:tc>
                  <a:txBody>
                    <a:bodyPr/>
                    <a:lstStyle/>
                    <a:p>
                      <a:r>
                        <a:rPr lang="sv-SE" sz="1800" b="1" kern="1200" dirty="0">
                          <a:solidFill>
                            <a:schemeClr val="lt1"/>
                          </a:solidFill>
                          <a:effectLst/>
                          <a:latin typeface="+mn-lt"/>
                          <a:ea typeface="+mn-ea"/>
                          <a:cs typeface="+mn-cs"/>
                        </a:rPr>
                        <a:t>Tdoc</a:t>
                      </a:r>
                      <a:endParaRPr lang="sv-SE" dirty="0"/>
                    </a:p>
                  </a:txBody>
                  <a:tcPr/>
                </a:tc>
                <a:tc>
                  <a:txBody>
                    <a:bodyPr/>
                    <a:lstStyle/>
                    <a:p>
                      <a:pPr algn="ctr">
                        <a:spcAft>
                          <a:spcPts val="0"/>
                        </a:spcAft>
                      </a:pPr>
                      <a:r>
                        <a:rPr lang="sv-SE" sz="1800" b="1" kern="1200" dirty="0" err="1">
                          <a:solidFill>
                            <a:schemeClr val="lt1"/>
                          </a:solidFill>
                          <a:effectLst/>
                          <a:latin typeface="+mn-lt"/>
                          <a:ea typeface="+mn-ea"/>
                          <a:cs typeface="+mn-cs"/>
                        </a:rPr>
                        <a:t>Title</a:t>
                      </a:r>
                      <a:endParaRPr lang="sv-SE" sz="1800" b="1" kern="1200" dirty="0">
                        <a:solidFill>
                          <a:schemeClr val="lt1"/>
                        </a:solidFill>
                        <a:effectLst/>
                        <a:latin typeface="+mn-lt"/>
                        <a:ea typeface="+mn-ea"/>
                        <a:cs typeface="+mn-cs"/>
                      </a:endParaRPr>
                    </a:p>
                  </a:txBody>
                  <a:tcPr marL="9525" marR="9525" marT="9525" marB="9525" anchor="ctr"/>
                </a:tc>
                <a:tc>
                  <a:txBody>
                    <a:bodyPr/>
                    <a:lstStyle/>
                    <a:p>
                      <a:pPr algn="ctr">
                        <a:spcAft>
                          <a:spcPts val="0"/>
                        </a:spcAft>
                      </a:pPr>
                      <a:r>
                        <a:rPr lang="sv-SE" sz="1800" b="1" kern="1200" dirty="0">
                          <a:solidFill>
                            <a:schemeClr val="lt1"/>
                          </a:solidFill>
                          <a:effectLst/>
                          <a:latin typeface="+mn-lt"/>
                          <a:ea typeface="+mn-ea"/>
                          <a:cs typeface="+mn-cs"/>
                        </a:rPr>
                        <a:t>Source</a:t>
                      </a:r>
                    </a:p>
                  </a:txBody>
                  <a:tcPr marL="9525" marR="9525" marT="9525" marB="9525" anchor="ctr"/>
                </a:tc>
                <a:tc>
                  <a:txBody>
                    <a:bodyPr/>
                    <a:lstStyle/>
                    <a:p>
                      <a:pPr algn="ctr">
                        <a:spcAft>
                          <a:spcPts val="0"/>
                        </a:spcAft>
                      </a:pPr>
                      <a:r>
                        <a:rPr lang="sv-SE" sz="1800" b="1" kern="1200" dirty="0">
                          <a:solidFill>
                            <a:schemeClr val="lt1"/>
                          </a:solidFill>
                          <a:effectLst/>
                          <a:latin typeface="+mn-lt"/>
                          <a:ea typeface="+mn-ea"/>
                          <a:cs typeface="+mn-cs"/>
                        </a:rPr>
                        <a:t>Decision</a:t>
                      </a:r>
                    </a:p>
                  </a:txBody>
                  <a:tcPr marL="9525" marR="9525" marT="9525" marB="9525" anchor="ctr"/>
                </a:tc>
                <a:tc>
                  <a:txBody>
                    <a:bodyPr/>
                    <a:lstStyle/>
                    <a:p>
                      <a:pPr algn="ctr">
                        <a:spcAft>
                          <a:spcPts val="0"/>
                        </a:spcAft>
                      </a:pPr>
                      <a:r>
                        <a:rPr lang="sv-SE" sz="1800" b="1" kern="1200" dirty="0" err="1">
                          <a:solidFill>
                            <a:schemeClr val="lt1"/>
                          </a:solidFill>
                          <a:effectLst/>
                          <a:latin typeface="+mn-lt"/>
                          <a:ea typeface="+mn-ea"/>
                          <a:cs typeface="+mn-cs"/>
                        </a:rPr>
                        <a:t>ReplyIn</a:t>
                      </a:r>
                      <a:endParaRPr lang="sv-SE" sz="1800" b="1" kern="1200" dirty="0">
                        <a:solidFill>
                          <a:schemeClr val="lt1"/>
                        </a:solidFill>
                        <a:effectLst/>
                        <a:latin typeface="+mn-lt"/>
                        <a:ea typeface="+mn-ea"/>
                        <a:cs typeface="+mn-cs"/>
                      </a:endParaRPr>
                    </a:p>
                  </a:txBody>
                  <a:tcPr marL="9525" marR="9525" marT="9525" marB="9525" anchor="ctr"/>
                </a:tc>
                <a:extLst>
                  <a:ext uri="{0D108BD9-81ED-4DB2-BD59-A6C34878D82A}">
                    <a16:rowId xmlns:a16="http://schemas.microsoft.com/office/drawing/2014/main" val="4283687663"/>
                  </a:ext>
                </a:extLst>
              </a:tr>
              <a:tr h="276819">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S5-175053</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Resubmitted LS from SA2 to SA5 on Stage 2 completion on introduction of WLAN as alternative technology for </a:t>
                      </a:r>
                      <a:r>
                        <a:rPr lang="en-GB" sz="1200" dirty="0" err="1">
                          <a:effectLst/>
                          <a:latin typeface="Arial" panose="020B0604020202020204" pitchFamily="34" charset="0"/>
                          <a:ea typeface="Times New Roman" panose="02020603050405020304" pitchFamily="18" charset="0"/>
                          <a:cs typeface="Times New Roman" panose="02020603050405020304" pitchFamily="18" charset="0"/>
                        </a:rPr>
                        <a:t>ProSe</a:t>
                      </a:r>
                      <a:r>
                        <a:rPr lang="en-GB" sz="1200" dirty="0">
                          <a:effectLst/>
                          <a:latin typeface="Arial" panose="020B0604020202020204" pitchFamily="34" charset="0"/>
                          <a:ea typeface="Times New Roman" panose="02020603050405020304" pitchFamily="18" charset="0"/>
                          <a:cs typeface="Times New Roman" panose="02020603050405020304" pitchFamily="18" charset="0"/>
                        </a:rPr>
                        <a:t> Direct Discovery</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S2-172506</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replied to</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S5-175299</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547606063"/>
                  </a:ext>
                </a:extLst>
              </a:tr>
              <a:tr h="27681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S5-175054</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Resubmitted LS from RAN3 to SA5 on Collection Period correction for MDT M3 measurement in eUTRAN</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R3-171382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postponed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915519125"/>
                  </a:ext>
                </a:extLst>
              </a:tr>
              <a:tr h="27681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S5-175055</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Resubmitted LS from SA3 cc SA5 Reply LS on Security for T8 interface</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S3-172076</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noted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100126842"/>
                  </a:ext>
                </a:extLst>
              </a:tr>
              <a:tr h="27681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S5-175056</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Resubmitted LS from MEF Forum to SA5 on MEF Forum Work on 5G</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MEF Forum</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replied to</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S5-175407</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76482590"/>
                  </a:ext>
                </a:extLst>
              </a:tr>
              <a:tr h="0">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S5-175057</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LSOut reply to 3GPP SA5 on progress of measurement definitions</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ETSI ISG NFV</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noted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989524554"/>
                  </a:ext>
                </a:extLst>
              </a:tr>
              <a:tr h="27681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S5-175058</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LSOut reply to 3GPP SA5 on Managing EM IP address provided to VNF</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ETSI ISG NFV</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noted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139015415"/>
                  </a:ext>
                </a:extLst>
              </a:tr>
              <a:tr h="27681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S5-175291</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 from SA4 to SA5 on adding new service type in QMC reporting</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S4-170952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noted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775048196"/>
                  </a:ext>
                </a:extLst>
              </a:tr>
              <a:tr h="27681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S5-175292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 from RAN2 to SA5 on RAN2 progress of QoE Measurement Collection in LTE</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R2-1712035</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noted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974447332"/>
                  </a:ext>
                </a:extLst>
              </a:tr>
              <a:tr h="27681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S5-175293</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Reply LS from RAN2 cc SA5 to RAN3 on MDT</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R2-1712041</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noted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885533296"/>
                  </a:ext>
                </a:extLst>
              </a:tr>
              <a:tr h="27681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S5-175324</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LSOut reply from ETSI NFV cc SA5 on lifecycle management for 3GPP service based architecture</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ETSI ISG NFV</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postponed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649318591"/>
                  </a:ext>
                </a:extLst>
              </a:tr>
              <a:tr h="276819">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S5-175351</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 to SA5 on NGMN Paper on 5G End-to-End Architecture Framework</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NGMN</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replied to</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S5-175494</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989582207"/>
                  </a:ext>
                </a:extLst>
              </a:tr>
            </a:tbl>
          </a:graphicData>
        </a:graphic>
      </p:graphicFrame>
    </p:spTree>
    <p:extLst>
      <p:ext uri="{BB962C8B-B14F-4D97-AF65-F5344CB8AC3E}">
        <p14:creationId xmlns:p14="http://schemas.microsoft.com/office/powerpoint/2010/main" val="883023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7409" y="0"/>
            <a:ext cx="8973312" cy="768101"/>
          </a:xfrm>
        </p:spPr>
        <p:txBody>
          <a:bodyPr/>
          <a:lstStyle/>
          <a:p>
            <a:r>
              <a:rPr lang="sv-SE" sz="3200" dirty="0" err="1"/>
              <a:t>Incoming</a:t>
            </a:r>
            <a:r>
              <a:rPr lang="sv-SE" sz="3200" dirty="0"/>
              <a:t> LSs (3/4)</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2544171718"/>
              </p:ext>
            </p:extLst>
          </p:nvPr>
        </p:nvGraphicFramePr>
        <p:xfrm>
          <a:off x="1052720" y="1511088"/>
          <a:ext cx="9002524" cy="3897867"/>
        </p:xfrm>
        <a:graphic>
          <a:graphicData uri="http://schemas.openxmlformats.org/drawingml/2006/table">
            <a:tbl>
              <a:tblPr firstRow="1" bandRow="1">
                <a:tableStyleId>{5C22544A-7EE6-4342-B048-85BDC9FD1C3A}</a:tableStyleId>
              </a:tblPr>
              <a:tblGrid>
                <a:gridCol w="747605">
                  <a:extLst>
                    <a:ext uri="{9D8B030D-6E8A-4147-A177-3AD203B41FA5}">
                      <a16:colId xmlns:a16="http://schemas.microsoft.com/office/drawing/2014/main" val="570476699"/>
                    </a:ext>
                  </a:extLst>
                </a:gridCol>
                <a:gridCol w="4876367">
                  <a:extLst>
                    <a:ext uri="{9D8B030D-6E8A-4147-A177-3AD203B41FA5}">
                      <a16:colId xmlns:a16="http://schemas.microsoft.com/office/drawing/2014/main" val="2618836924"/>
                    </a:ext>
                  </a:extLst>
                </a:gridCol>
                <a:gridCol w="1104477">
                  <a:extLst>
                    <a:ext uri="{9D8B030D-6E8A-4147-A177-3AD203B41FA5}">
                      <a16:colId xmlns:a16="http://schemas.microsoft.com/office/drawing/2014/main" val="3016348962"/>
                    </a:ext>
                  </a:extLst>
                </a:gridCol>
                <a:gridCol w="1048706">
                  <a:extLst>
                    <a:ext uri="{9D8B030D-6E8A-4147-A177-3AD203B41FA5}">
                      <a16:colId xmlns:a16="http://schemas.microsoft.com/office/drawing/2014/main" val="3690116950"/>
                    </a:ext>
                  </a:extLst>
                </a:gridCol>
                <a:gridCol w="1225369">
                  <a:extLst>
                    <a:ext uri="{9D8B030D-6E8A-4147-A177-3AD203B41FA5}">
                      <a16:colId xmlns:a16="http://schemas.microsoft.com/office/drawing/2014/main" val="2952368263"/>
                    </a:ext>
                  </a:extLst>
                </a:gridCol>
              </a:tblGrid>
              <a:tr h="636507">
                <a:tc>
                  <a:txBody>
                    <a:bodyPr/>
                    <a:lstStyle/>
                    <a:p>
                      <a:r>
                        <a:rPr lang="sv-SE" sz="1800" b="1" kern="1200" dirty="0">
                          <a:solidFill>
                            <a:schemeClr val="lt1"/>
                          </a:solidFill>
                          <a:effectLst/>
                          <a:latin typeface="+mn-lt"/>
                          <a:ea typeface="+mn-ea"/>
                          <a:cs typeface="+mn-cs"/>
                        </a:rPr>
                        <a:t>Tdoc</a:t>
                      </a:r>
                      <a:endParaRPr lang="sv-SE" dirty="0"/>
                    </a:p>
                  </a:txBody>
                  <a:tcPr/>
                </a:tc>
                <a:tc>
                  <a:txBody>
                    <a:bodyPr/>
                    <a:lstStyle/>
                    <a:p>
                      <a:pPr algn="ctr">
                        <a:spcAft>
                          <a:spcPts val="0"/>
                        </a:spcAft>
                      </a:pPr>
                      <a:r>
                        <a:rPr lang="sv-SE" sz="1800" b="1" kern="1200" dirty="0" err="1">
                          <a:solidFill>
                            <a:schemeClr val="lt1"/>
                          </a:solidFill>
                          <a:effectLst/>
                          <a:latin typeface="+mn-lt"/>
                          <a:ea typeface="+mn-ea"/>
                          <a:cs typeface="+mn-cs"/>
                        </a:rPr>
                        <a:t>Title</a:t>
                      </a:r>
                      <a:endParaRPr lang="sv-SE" sz="1800" b="1" kern="1200" dirty="0">
                        <a:solidFill>
                          <a:schemeClr val="lt1"/>
                        </a:solidFill>
                        <a:effectLst/>
                        <a:latin typeface="+mn-lt"/>
                        <a:ea typeface="+mn-ea"/>
                        <a:cs typeface="+mn-cs"/>
                      </a:endParaRPr>
                    </a:p>
                  </a:txBody>
                  <a:tcPr marL="9525" marR="9525" marT="9525" marB="9525" anchor="ctr"/>
                </a:tc>
                <a:tc>
                  <a:txBody>
                    <a:bodyPr/>
                    <a:lstStyle/>
                    <a:p>
                      <a:pPr algn="ctr">
                        <a:spcAft>
                          <a:spcPts val="0"/>
                        </a:spcAft>
                      </a:pPr>
                      <a:r>
                        <a:rPr lang="sv-SE" sz="1800" b="1" kern="1200" dirty="0">
                          <a:solidFill>
                            <a:schemeClr val="lt1"/>
                          </a:solidFill>
                          <a:effectLst/>
                          <a:latin typeface="+mn-lt"/>
                          <a:ea typeface="+mn-ea"/>
                          <a:cs typeface="+mn-cs"/>
                        </a:rPr>
                        <a:t>Source</a:t>
                      </a:r>
                    </a:p>
                  </a:txBody>
                  <a:tcPr marL="9525" marR="9525" marT="9525" marB="9525" anchor="ctr"/>
                </a:tc>
                <a:tc>
                  <a:txBody>
                    <a:bodyPr/>
                    <a:lstStyle/>
                    <a:p>
                      <a:pPr algn="ctr">
                        <a:spcAft>
                          <a:spcPts val="0"/>
                        </a:spcAft>
                      </a:pPr>
                      <a:r>
                        <a:rPr lang="sv-SE" sz="1800" b="1" kern="1200" dirty="0">
                          <a:solidFill>
                            <a:schemeClr val="lt1"/>
                          </a:solidFill>
                          <a:effectLst/>
                          <a:latin typeface="+mn-lt"/>
                          <a:ea typeface="+mn-ea"/>
                          <a:cs typeface="+mn-cs"/>
                        </a:rPr>
                        <a:t>Decision</a:t>
                      </a:r>
                    </a:p>
                  </a:txBody>
                  <a:tcPr marL="9525" marR="9525" marT="9525" marB="9525" anchor="ctr"/>
                </a:tc>
                <a:tc>
                  <a:txBody>
                    <a:bodyPr/>
                    <a:lstStyle/>
                    <a:p>
                      <a:pPr algn="ctr">
                        <a:spcAft>
                          <a:spcPts val="0"/>
                        </a:spcAft>
                      </a:pPr>
                      <a:r>
                        <a:rPr lang="sv-SE" sz="1800" b="1" kern="1200" dirty="0" err="1">
                          <a:solidFill>
                            <a:schemeClr val="lt1"/>
                          </a:solidFill>
                          <a:effectLst/>
                          <a:latin typeface="+mn-lt"/>
                          <a:ea typeface="+mn-ea"/>
                          <a:cs typeface="+mn-cs"/>
                        </a:rPr>
                        <a:t>ReplyIn</a:t>
                      </a:r>
                      <a:endParaRPr lang="sv-SE" sz="1800" b="1" kern="1200" dirty="0">
                        <a:solidFill>
                          <a:schemeClr val="lt1"/>
                        </a:solidFill>
                        <a:effectLst/>
                        <a:latin typeface="+mn-lt"/>
                        <a:ea typeface="+mn-ea"/>
                        <a:cs typeface="+mn-cs"/>
                      </a:endParaRPr>
                    </a:p>
                  </a:txBody>
                  <a:tcPr marL="9525" marR="9525" marT="9525" marB="9525" anchor="ctr"/>
                </a:tc>
                <a:extLst>
                  <a:ext uri="{0D108BD9-81ED-4DB2-BD59-A6C34878D82A}">
                    <a16:rowId xmlns:a16="http://schemas.microsoft.com/office/drawing/2014/main" val="4283687663"/>
                  </a:ext>
                </a:extLst>
              </a:tr>
              <a:tr h="357149">
                <a:tc>
                  <a:txBody>
                    <a:bodyPr/>
                    <a:lstStyle/>
                    <a:p>
                      <a:pPr>
                        <a:spcAft>
                          <a:spcPts val="0"/>
                        </a:spcAft>
                      </a:pP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S5-176043</a:t>
                      </a:r>
                      <a:endParaRPr lang="sv-SE" sz="12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LS from NGMN to SA5 on NGMN “RAN functional split and x-haul” work item</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NGMN</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noted</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endParaRPr lang="sv-SE" sz="1200">
                        <a:effectLst/>
                        <a:latin typeface="Times New Roman" panose="02020603050405020304" pitchFamily="18" charset="0"/>
                      </a:endParaRPr>
                    </a:p>
                  </a:txBody>
                  <a:tcPr marL="9525" marR="9525" marT="9525" marB="9525"/>
                </a:tc>
                <a:extLst>
                  <a:ext uri="{0D108BD9-81ED-4DB2-BD59-A6C34878D82A}">
                    <a16:rowId xmlns:a16="http://schemas.microsoft.com/office/drawing/2014/main" val="1989524554"/>
                  </a:ext>
                </a:extLst>
              </a:tr>
              <a:tr h="357149">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S5-176044</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LS from RAN3 to SA5 on 5G specification of PSy</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C3-175295</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noted</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endParaRPr lang="sv-SE" sz="1200">
                        <a:effectLst/>
                        <a:latin typeface="Times New Roman" panose="02020603050405020304" pitchFamily="18" charset="0"/>
                      </a:endParaRPr>
                    </a:p>
                  </a:txBody>
                  <a:tcPr marL="9525" marR="9525" marT="9525" marB="9525"/>
                </a:tc>
                <a:extLst>
                  <a:ext uri="{0D108BD9-81ED-4DB2-BD59-A6C34878D82A}">
                    <a16:rowId xmlns:a16="http://schemas.microsoft.com/office/drawing/2014/main" val="1139015415"/>
                  </a:ext>
                </a:extLst>
              </a:tr>
              <a:tr h="357149">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S5-176045</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LS from OMA to 3GPP SA5 on improvements on AVP definition for CPM Charging</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OMA</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noted</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endParaRPr lang="sv-SE" sz="1200">
                        <a:effectLst/>
                        <a:latin typeface="Times New Roman" panose="02020603050405020304" pitchFamily="18" charset="0"/>
                      </a:endParaRPr>
                    </a:p>
                  </a:txBody>
                  <a:tcPr marL="9525" marR="9525" marT="9525" marB="9525"/>
                </a:tc>
                <a:extLst>
                  <a:ext uri="{0D108BD9-81ED-4DB2-BD59-A6C34878D82A}">
                    <a16:rowId xmlns:a16="http://schemas.microsoft.com/office/drawing/2014/main" val="1775048196"/>
                  </a:ext>
                </a:extLst>
              </a:tr>
              <a:tr h="357149">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S5-176046</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Resubmitted Liaison Statement from ETSI NTECH to 3GPP SA5 and SA2 on GANA instantiation in the Core and Backhaul network parts of the 3GPP Architecture</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ETSI TC NTECH</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replied to</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S5-176381</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extLst>
                  <a:ext uri="{0D108BD9-81ED-4DB2-BD59-A6C34878D82A}">
                    <a16:rowId xmlns:a16="http://schemas.microsoft.com/office/drawing/2014/main" val="2974447332"/>
                  </a:ext>
                </a:extLst>
              </a:tr>
              <a:tr h="357149">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S5-176047</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Resubmitted Reply LS from CT4 to SA5 on Charging support for Control and User Plane Separation</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C4-174324</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noted</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endParaRPr lang="sv-SE" sz="1200">
                        <a:effectLst/>
                        <a:latin typeface="Times New Roman" panose="02020603050405020304" pitchFamily="18" charset="0"/>
                      </a:endParaRPr>
                    </a:p>
                  </a:txBody>
                  <a:tcPr marL="9525" marR="9525" marT="9525" marB="9525"/>
                </a:tc>
                <a:extLst>
                  <a:ext uri="{0D108BD9-81ED-4DB2-BD59-A6C34878D82A}">
                    <a16:rowId xmlns:a16="http://schemas.microsoft.com/office/drawing/2014/main" val="3885533296"/>
                  </a:ext>
                </a:extLst>
              </a:tr>
              <a:tr h="357149">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S5-176048</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Resubmitted LS from RAN3 to SA5 on support of Trace and MDT in NG-RAN in rel-15</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R3-173422</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replied to</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S5-176477</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extLst>
                  <a:ext uri="{0D108BD9-81ED-4DB2-BD59-A6C34878D82A}">
                    <a16:rowId xmlns:a16="http://schemas.microsoft.com/office/drawing/2014/main" val="1649318591"/>
                  </a:ext>
                </a:extLst>
              </a:tr>
              <a:tr h="357149">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S5-176049</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Resubmitted LS from RAN3 to SA5 on Collection Period correction for MDT M3 measurement in eUTRAN</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R3-171382</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replied to</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S5-176335</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extLst>
                  <a:ext uri="{0D108BD9-81ED-4DB2-BD59-A6C34878D82A}">
                    <a16:rowId xmlns:a16="http://schemas.microsoft.com/office/drawing/2014/main" val="1984225117"/>
                  </a:ext>
                </a:extLst>
              </a:tr>
              <a:tr h="357149">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S5-176050</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Resubmitted LSOut reply from ETSI NFV cc SA5 on lifecycle management for 3GPP service based architecture</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ETSI ISG NFV</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noted</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endParaRPr lang="sv-SE" sz="1200" dirty="0">
                        <a:effectLst/>
                        <a:latin typeface="Times New Roman" panose="02020603050405020304" pitchFamily="18" charset="0"/>
                      </a:endParaRPr>
                    </a:p>
                  </a:txBody>
                  <a:tcPr marL="9525" marR="9525" marT="9525" marB="9525"/>
                </a:tc>
                <a:extLst>
                  <a:ext uri="{0D108BD9-81ED-4DB2-BD59-A6C34878D82A}">
                    <a16:rowId xmlns:a16="http://schemas.microsoft.com/office/drawing/2014/main" val="1989582207"/>
                  </a:ext>
                </a:extLst>
              </a:tr>
            </a:tbl>
          </a:graphicData>
        </a:graphic>
      </p:graphicFrame>
    </p:spTree>
    <p:extLst>
      <p:ext uri="{BB962C8B-B14F-4D97-AF65-F5344CB8AC3E}">
        <p14:creationId xmlns:p14="http://schemas.microsoft.com/office/powerpoint/2010/main" val="13638350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7409" y="179882"/>
            <a:ext cx="8973312" cy="588219"/>
          </a:xfrm>
        </p:spPr>
        <p:txBody>
          <a:bodyPr/>
          <a:lstStyle/>
          <a:p>
            <a:r>
              <a:rPr lang="sv-SE" sz="3200" dirty="0" err="1"/>
              <a:t>Incoming</a:t>
            </a:r>
            <a:r>
              <a:rPr lang="sv-SE" sz="3200" dirty="0"/>
              <a:t> LSs (4/4)</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1409034503"/>
              </p:ext>
            </p:extLst>
          </p:nvPr>
        </p:nvGraphicFramePr>
        <p:xfrm>
          <a:off x="1097654" y="1848595"/>
          <a:ext cx="9002524" cy="2560557"/>
        </p:xfrm>
        <a:graphic>
          <a:graphicData uri="http://schemas.openxmlformats.org/drawingml/2006/table">
            <a:tbl>
              <a:tblPr firstRow="1" bandRow="1">
                <a:tableStyleId>{5C22544A-7EE6-4342-B048-85BDC9FD1C3A}</a:tableStyleId>
              </a:tblPr>
              <a:tblGrid>
                <a:gridCol w="747605">
                  <a:extLst>
                    <a:ext uri="{9D8B030D-6E8A-4147-A177-3AD203B41FA5}">
                      <a16:colId xmlns:a16="http://schemas.microsoft.com/office/drawing/2014/main" val="570476699"/>
                    </a:ext>
                  </a:extLst>
                </a:gridCol>
                <a:gridCol w="4876367">
                  <a:extLst>
                    <a:ext uri="{9D8B030D-6E8A-4147-A177-3AD203B41FA5}">
                      <a16:colId xmlns:a16="http://schemas.microsoft.com/office/drawing/2014/main" val="2618836924"/>
                    </a:ext>
                  </a:extLst>
                </a:gridCol>
                <a:gridCol w="1104477">
                  <a:extLst>
                    <a:ext uri="{9D8B030D-6E8A-4147-A177-3AD203B41FA5}">
                      <a16:colId xmlns:a16="http://schemas.microsoft.com/office/drawing/2014/main" val="3016348962"/>
                    </a:ext>
                  </a:extLst>
                </a:gridCol>
                <a:gridCol w="1048706">
                  <a:extLst>
                    <a:ext uri="{9D8B030D-6E8A-4147-A177-3AD203B41FA5}">
                      <a16:colId xmlns:a16="http://schemas.microsoft.com/office/drawing/2014/main" val="3690116950"/>
                    </a:ext>
                  </a:extLst>
                </a:gridCol>
                <a:gridCol w="1225369">
                  <a:extLst>
                    <a:ext uri="{9D8B030D-6E8A-4147-A177-3AD203B41FA5}">
                      <a16:colId xmlns:a16="http://schemas.microsoft.com/office/drawing/2014/main" val="2952368263"/>
                    </a:ext>
                  </a:extLst>
                </a:gridCol>
              </a:tblGrid>
              <a:tr h="636507">
                <a:tc>
                  <a:txBody>
                    <a:bodyPr/>
                    <a:lstStyle/>
                    <a:p>
                      <a:r>
                        <a:rPr lang="sv-SE" sz="1800" b="1" kern="1200" dirty="0">
                          <a:solidFill>
                            <a:schemeClr val="lt1"/>
                          </a:solidFill>
                          <a:effectLst/>
                          <a:latin typeface="+mn-lt"/>
                          <a:ea typeface="+mn-ea"/>
                          <a:cs typeface="+mn-cs"/>
                        </a:rPr>
                        <a:t>Tdoc</a:t>
                      </a:r>
                      <a:endParaRPr lang="sv-SE" dirty="0"/>
                    </a:p>
                  </a:txBody>
                  <a:tcPr/>
                </a:tc>
                <a:tc>
                  <a:txBody>
                    <a:bodyPr/>
                    <a:lstStyle/>
                    <a:p>
                      <a:pPr algn="ctr">
                        <a:spcAft>
                          <a:spcPts val="0"/>
                        </a:spcAft>
                      </a:pPr>
                      <a:r>
                        <a:rPr lang="sv-SE" sz="1800" b="1" kern="1200" dirty="0" err="1">
                          <a:solidFill>
                            <a:schemeClr val="lt1"/>
                          </a:solidFill>
                          <a:effectLst/>
                          <a:latin typeface="+mn-lt"/>
                          <a:ea typeface="+mn-ea"/>
                          <a:cs typeface="+mn-cs"/>
                        </a:rPr>
                        <a:t>Title</a:t>
                      </a:r>
                      <a:endParaRPr lang="sv-SE" sz="1800" b="1" kern="1200" dirty="0">
                        <a:solidFill>
                          <a:schemeClr val="lt1"/>
                        </a:solidFill>
                        <a:effectLst/>
                        <a:latin typeface="+mn-lt"/>
                        <a:ea typeface="+mn-ea"/>
                        <a:cs typeface="+mn-cs"/>
                      </a:endParaRPr>
                    </a:p>
                  </a:txBody>
                  <a:tcPr marL="9525" marR="9525" marT="9525" marB="9525" anchor="ctr"/>
                </a:tc>
                <a:tc>
                  <a:txBody>
                    <a:bodyPr/>
                    <a:lstStyle/>
                    <a:p>
                      <a:pPr algn="ctr">
                        <a:spcAft>
                          <a:spcPts val="0"/>
                        </a:spcAft>
                      </a:pPr>
                      <a:r>
                        <a:rPr lang="sv-SE" sz="1800" b="1" kern="1200" dirty="0">
                          <a:solidFill>
                            <a:schemeClr val="lt1"/>
                          </a:solidFill>
                          <a:effectLst/>
                          <a:latin typeface="+mn-lt"/>
                          <a:ea typeface="+mn-ea"/>
                          <a:cs typeface="+mn-cs"/>
                        </a:rPr>
                        <a:t>Source</a:t>
                      </a:r>
                    </a:p>
                  </a:txBody>
                  <a:tcPr marL="9525" marR="9525" marT="9525" marB="9525" anchor="ctr"/>
                </a:tc>
                <a:tc>
                  <a:txBody>
                    <a:bodyPr/>
                    <a:lstStyle/>
                    <a:p>
                      <a:pPr algn="ctr">
                        <a:spcAft>
                          <a:spcPts val="0"/>
                        </a:spcAft>
                      </a:pPr>
                      <a:r>
                        <a:rPr lang="sv-SE" sz="1800" b="1" kern="1200" dirty="0">
                          <a:solidFill>
                            <a:schemeClr val="lt1"/>
                          </a:solidFill>
                          <a:effectLst/>
                          <a:latin typeface="+mn-lt"/>
                          <a:ea typeface="+mn-ea"/>
                          <a:cs typeface="+mn-cs"/>
                        </a:rPr>
                        <a:t>Decision</a:t>
                      </a:r>
                    </a:p>
                  </a:txBody>
                  <a:tcPr marL="9525" marR="9525" marT="9525" marB="9525" anchor="ctr"/>
                </a:tc>
                <a:tc>
                  <a:txBody>
                    <a:bodyPr/>
                    <a:lstStyle/>
                    <a:p>
                      <a:pPr algn="ctr">
                        <a:spcAft>
                          <a:spcPts val="0"/>
                        </a:spcAft>
                      </a:pPr>
                      <a:r>
                        <a:rPr lang="sv-SE" sz="1800" b="1" kern="1200" dirty="0" err="1">
                          <a:solidFill>
                            <a:schemeClr val="lt1"/>
                          </a:solidFill>
                          <a:effectLst/>
                          <a:latin typeface="+mn-lt"/>
                          <a:ea typeface="+mn-ea"/>
                          <a:cs typeface="+mn-cs"/>
                        </a:rPr>
                        <a:t>ReplyIn</a:t>
                      </a:r>
                      <a:endParaRPr lang="sv-SE" sz="1800" b="1" kern="1200" dirty="0">
                        <a:solidFill>
                          <a:schemeClr val="lt1"/>
                        </a:solidFill>
                        <a:effectLst/>
                        <a:latin typeface="+mn-lt"/>
                        <a:ea typeface="+mn-ea"/>
                        <a:cs typeface="+mn-cs"/>
                      </a:endParaRPr>
                    </a:p>
                  </a:txBody>
                  <a:tcPr marL="9525" marR="9525" marT="9525" marB="9525" anchor="ctr"/>
                </a:tc>
                <a:extLst>
                  <a:ext uri="{0D108BD9-81ED-4DB2-BD59-A6C34878D82A}">
                    <a16:rowId xmlns:a16="http://schemas.microsoft.com/office/drawing/2014/main" val="4283687663"/>
                  </a:ext>
                </a:extLst>
              </a:tr>
              <a:tr h="357149">
                <a:tc>
                  <a:txBody>
                    <a:bodyPr/>
                    <a:lstStyle/>
                    <a:p>
                      <a:pPr>
                        <a:spcAft>
                          <a:spcPts val="0"/>
                        </a:spcAft>
                      </a:pP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S5-176051</a:t>
                      </a:r>
                      <a:endParaRPr lang="sv-SE" sz="12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Ls from BBF to SA5 on </a:t>
                      </a: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Cooperation</a:t>
                      </a: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on </a:t>
                      </a: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Network</a:t>
                      </a: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a:t>
                      </a: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Slicing</a:t>
                      </a:r>
                      <a:endParaRPr lang="sv-SE" sz="12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Broadband Forum</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replied to</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S5-176563</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extLst>
                  <a:ext uri="{0D108BD9-81ED-4DB2-BD59-A6C34878D82A}">
                    <a16:rowId xmlns:a16="http://schemas.microsoft.com/office/drawing/2014/main" val="4229104399"/>
                  </a:ext>
                </a:extLst>
              </a:tr>
              <a:tr h="357149">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S5-176293</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Resubmitted</a:t>
                      </a: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LS from MEF forum to SA5 on MEF Forum </a:t>
                      </a: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Work</a:t>
                      </a: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on 5G</a:t>
                      </a:r>
                      <a:endParaRPr lang="sv-SE" sz="12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MEF Forum</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replied to</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S5-176383</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extLst>
                  <a:ext uri="{0D108BD9-81ED-4DB2-BD59-A6C34878D82A}">
                    <a16:rowId xmlns:a16="http://schemas.microsoft.com/office/drawing/2014/main" val="4197239296"/>
                  </a:ext>
                </a:extLst>
              </a:tr>
              <a:tr h="357149">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S5-176294</a:t>
                      </a:r>
                      <a:endParaRPr lang="sv-SE" sz="12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LS from GSMA to 3GPP SA2 and SA5 on Differentiation of LTE-M (eMTC) traffic from other LTE data traffic</a:t>
                      </a:r>
                      <a:endParaRPr lang="sv-SE" sz="12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GSMA </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noted</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endParaRPr lang="sv-SE" sz="1200" dirty="0">
                        <a:effectLst/>
                        <a:latin typeface="Times New Roman" panose="02020603050405020304" pitchFamily="18" charset="0"/>
                      </a:endParaRPr>
                    </a:p>
                  </a:txBody>
                  <a:tcPr marL="9525" marR="9525" marT="9525" marB="9525"/>
                </a:tc>
                <a:extLst>
                  <a:ext uri="{0D108BD9-81ED-4DB2-BD59-A6C34878D82A}">
                    <a16:rowId xmlns:a16="http://schemas.microsoft.com/office/drawing/2014/main" val="1680333132"/>
                  </a:ext>
                </a:extLst>
              </a:tr>
              <a:tr h="357149">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S5-176296</a:t>
                      </a:r>
                      <a:endParaRPr lang="sv-SE" sz="12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LS from CT4 to SA5 on Reply LS on 5G Charging Study Phase 1 on N4</a:t>
                      </a:r>
                      <a:endParaRPr lang="sv-SE" sz="12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C4-175223</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replied to</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S5-176369</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extLst>
                  <a:ext uri="{0D108BD9-81ED-4DB2-BD59-A6C34878D82A}">
                    <a16:rowId xmlns:a16="http://schemas.microsoft.com/office/drawing/2014/main" val="989602407"/>
                  </a:ext>
                </a:extLst>
              </a:tr>
              <a:tr h="357149">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S5-176297</a:t>
                      </a:r>
                      <a:endParaRPr lang="sv-SE" sz="12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LS from CT4 to SA5 on Sx protocol extension to support Credit Pool</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C4-175354</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replied to</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S5-176300</a:t>
                      </a:r>
                      <a:endParaRPr lang="sv-SE" sz="12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extLst>
                  <a:ext uri="{0D108BD9-81ED-4DB2-BD59-A6C34878D82A}">
                    <a16:rowId xmlns:a16="http://schemas.microsoft.com/office/drawing/2014/main" val="3967616812"/>
                  </a:ext>
                </a:extLst>
              </a:tr>
            </a:tbl>
          </a:graphicData>
        </a:graphic>
      </p:graphicFrame>
    </p:spTree>
    <p:extLst>
      <p:ext uri="{BB962C8B-B14F-4D97-AF65-F5344CB8AC3E}">
        <p14:creationId xmlns:p14="http://schemas.microsoft.com/office/powerpoint/2010/main" val="3317438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329784"/>
            <a:ext cx="9112251" cy="929358"/>
          </a:xfrm>
        </p:spPr>
        <p:txBody>
          <a:bodyPr/>
          <a:lstStyle/>
          <a:p>
            <a:r>
              <a:rPr lang="sv-SE" sz="3200" dirty="0" err="1"/>
              <a:t>Outgoing</a:t>
            </a:r>
            <a:r>
              <a:rPr lang="sv-SE" sz="3200" dirty="0"/>
              <a:t> LSs (1/2)</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986712742"/>
              </p:ext>
            </p:extLst>
          </p:nvPr>
        </p:nvGraphicFramePr>
        <p:xfrm>
          <a:off x="848111" y="1485728"/>
          <a:ext cx="9859655" cy="4133191"/>
        </p:xfrm>
        <a:graphic>
          <a:graphicData uri="http://schemas.openxmlformats.org/drawingml/2006/table">
            <a:tbl>
              <a:tblPr firstRow="1" bandRow="1">
                <a:tableStyleId>{5C22544A-7EE6-4342-B048-85BDC9FD1C3A}</a:tableStyleId>
              </a:tblPr>
              <a:tblGrid>
                <a:gridCol w="888775">
                  <a:extLst>
                    <a:ext uri="{9D8B030D-6E8A-4147-A177-3AD203B41FA5}">
                      <a16:colId xmlns:a16="http://schemas.microsoft.com/office/drawing/2014/main" val="570476699"/>
                    </a:ext>
                  </a:extLst>
                </a:gridCol>
                <a:gridCol w="5252365">
                  <a:extLst>
                    <a:ext uri="{9D8B030D-6E8A-4147-A177-3AD203B41FA5}">
                      <a16:colId xmlns:a16="http://schemas.microsoft.com/office/drawing/2014/main" val="2618836924"/>
                    </a:ext>
                  </a:extLst>
                </a:gridCol>
                <a:gridCol w="1215614">
                  <a:extLst>
                    <a:ext uri="{9D8B030D-6E8A-4147-A177-3AD203B41FA5}">
                      <a16:colId xmlns:a16="http://schemas.microsoft.com/office/drawing/2014/main" val="3016348962"/>
                    </a:ext>
                  </a:extLst>
                </a:gridCol>
                <a:gridCol w="1135337">
                  <a:extLst>
                    <a:ext uri="{9D8B030D-6E8A-4147-A177-3AD203B41FA5}">
                      <a16:colId xmlns:a16="http://schemas.microsoft.com/office/drawing/2014/main" val="3690116950"/>
                    </a:ext>
                  </a:extLst>
                </a:gridCol>
                <a:gridCol w="1367564">
                  <a:extLst>
                    <a:ext uri="{9D8B030D-6E8A-4147-A177-3AD203B41FA5}">
                      <a16:colId xmlns:a16="http://schemas.microsoft.com/office/drawing/2014/main" val="2952368263"/>
                    </a:ext>
                  </a:extLst>
                </a:gridCol>
              </a:tblGrid>
              <a:tr h="351460">
                <a:tc>
                  <a:txBody>
                    <a:bodyPr/>
                    <a:lstStyle/>
                    <a:p>
                      <a:pPr algn="ctr">
                        <a:spcAft>
                          <a:spcPts val="0"/>
                        </a:spcAft>
                      </a:pPr>
                      <a:r>
                        <a:rPr lang="sv-SE" sz="1600" b="1" kern="1200" dirty="0">
                          <a:solidFill>
                            <a:schemeClr val="lt1"/>
                          </a:solidFill>
                          <a:effectLst/>
                          <a:latin typeface="+mn-lt"/>
                          <a:ea typeface="+mn-ea"/>
                          <a:cs typeface="+mn-cs"/>
                        </a:rPr>
                        <a:t>Tdoc</a:t>
                      </a:r>
                    </a:p>
                  </a:txBody>
                  <a:tcPr marL="9525" marR="9525" marT="9525" marB="9525" anchor="ctr"/>
                </a:tc>
                <a:tc>
                  <a:txBody>
                    <a:bodyPr/>
                    <a:lstStyle/>
                    <a:p>
                      <a:pPr algn="ctr">
                        <a:spcAft>
                          <a:spcPts val="0"/>
                        </a:spcAft>
                      </a:pPr>
                      <a:r>
                        <a:rPr lang="sv-SE" sz="1600" b="1" kern="1200" dirty="0" err="1">
                          <a:solidFill>
                            <a:schemeClr val="lt1"/>
                          </a:solidFill>
                          <a:effectLst/>
                          <a:latin typeface="+mn-lt"/>
                          <a:ea typeface="+mn-ea"/>
                          <a:cs typeface="+mn-cs"/>
                        </a:rPr>
                        <a:t>Title</a:t>
                      </a:r>
                      <a:endParaRPr lang="sv-SE" sz="1600" b="1" kern="1200" dirty="0">
                        <a:solidFill>
                          <a:schemeClr val="lt1"/>
                        </a:solidFill>
                        <a:effectLst/>
                        <a:latin typeface="+mn-lt"/>
                        <a:ea typeface="+mn-ea"/>
                        <a:cs typeface="+mn-cs"/>
                      </a:endParaRPr>
                    </a:p>
                  </a:txBody>
                  <a:tcPr marL="9525" marR="9525" marT="9525" marB="9525" anchor="ctr"/>
                </a:tc>
                <a:tc>
                  <a:txBody>
                    <a:bodyPr/>
                    <a:lstStyle/>
                    <a:p>
                      <a:pPr algn="ctr">
                        <a:spcAft>
                          <a:spcPts val="0"/>
                        </a:spcAft>
                      </a:pPr>
                      <a:r>
                        <a:rPr lang="sv-SE" sz="1600" b="1" kern="1200" dirty="0">
                          <a:solidFill>
                            <a:schemeClr val="lt1"/>
                          </a:solidFill>
                          <a:effectLst/>
                          <a:latin typeface="+mn-lt"/>
                          <a:ea typeface="+mn-ea"/>
                          <a:cs typeface="+mn-cs"/>
                        </a:rPr>
                        <a:t>To</a:t>
                      </a:r>
                    </a:p>
                  </a:txBody>
                  <a:tcPr marL="9525" marR="9525" marT="9525" marB="9525" anchor="ctr"/>
                </a:tc>
                <a:tc>
                  <a:txBody>
                    <a:bodyPr/>
                    <a:lstStyle/>
                    <a:p>
                      <a:pPr algn="ctr">
                        <a:spcAft>
                          <a:spcPts val="0"/>
                        </a:spcAft>
                      </a:pPr>
                      <a:r>
                        <a:rPr lang="sv-SE" sz="1600" b="1" kern="1200" dirty="0" err="1">
                          <a:solidFill>
                            <a:schemeClr val="lt1"/>
                          </a:solidFill>
                          <a:effectLst/>
                          <a:latin typeface="+mn-lt"/>
                          <a:ea typeface="+mn-ea"/>
                          <a:cs typeface="+mn-cs"/>
                        </a:rPr>
                        <a:t>Cc</a:t>
                      </a:r>
                      <a:endParaRPr lang="sv-SE" sz="1600" b="1" kern="1200" dirty="0">
                        <a:solidFill>
                          <a:schemeClr val="lt1"/>
                        </a:solidFill>
                        <a:effectLst/>
                        <a:latin typeface="+mn-lt"/>
                        <a:ea typeface="+mn-ea"/>
                        <a:cs typeface="+mn-cs"/>
                      </a:endParaRPr>
                    </a:p>
                  </a:txBody>
                  <a:tcPr marL="9525" marR="9525" marT="9525" marB="9525" anchor="ctr"/>
                </a:tc>
                <a:tc>
                  <a:txBody>
                    <a:bodyPr/>
                    <a:lstStyle/>
                    <a:p>
                      <a:pPr algn="ctr">
                        <a:spcAft>
                          <a:spcPts val="0"/>
                        </a:spcAft>
                      </a:pPr>
                      <a:r>
                        <a:rPr lang="sv-SE" sz="1600" b="1" kern="1200" dirty="0" err="1">
                          <a:solidFill>
                            <a:schemeClr val="lt1"/>
                          </a:solidFill>
                          <a:effectLst/>
                          <a:latin typeface="+mn-lt"/>
                          <a:ea typeface="+mn-ea"/>
                          <a:cs typeface="+mn-cs"/>
                        </a:rPr>
                        <a:t>ReplyTo</a:t>
                      </a:r>
                      <a:endParaRPr lang="sv-SE" sz="1600" b="1" kern="1200" dirty="0">
                        <a:solidFill>
                          <a:schemeClr val="lt1"/>
                        </a:solidFill>
                        <a:effectLst/>
                        <a:latin typeface="+mn-lt"/>
                        <a:ea typeface="+mn-ea"/>
                        <a:cs typeface="+mn-cs"/>
                      </a:endParaRPr>
                    </a:p>
                  </a:txBody>
                  <a:tcPr marL="9525" marR="9525" marT="9525" marB="9525" anchor="ctr"/>
                </a:tc>
                <a:extLst>
                  <a:ext uri="{0D108BD9-81ED-4DB2-BD59-A6C34878D82A}">
                    <a16:rowId xmlns:a16="http://schemas.microsoft.com/office/drawing/2014/main" val="4283687663"/>
                  </a:ext>
                </a:extLst>
              </a:tr>
              <a:tr h="351460">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S5-175299</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Reply to: Resubmitted LS from SA2 to SA5 on Stage 2 completion on introduction of WLAN as alternative technology for </a:t>
                      </a:r>
                      <a:r>
                        <a:rPr lang="en-GB" sz="1200" dirty="0" err="1">
                          <a:effectLst/>
                          <a:latin typeface="Arial" panose="020B0604020202020204" pitchFamily="34" charset="0"/>
                          <a:ea typeface="Times New Roman" panose="02020603050405020304" pitchFamily="18" charset="0"/>
                          <a:cs typeface="Times New Roman" panose="02020603050405020304" pitchFamily="18" charset="0"/>
                        </a:rPr>
                        <a:t>ProSe</a:t>
                      </a:r>
                      <a:r>
                        <a:rPr lang="en-GB" sz="1200" dirty="0">
                          <a:effectLst/>
                          <a:latin typeface="Arial" panose="020B0604020202020204" pitchFamily="34" charset="0"/>
                          <a:ea typeface="Times New Roman" panose="02020603050405020304" pitchFamily="18" charset="0"/>
                          <a:cs typeface="Times New Roman" panose="02020603050405020304" pitchFamily="18" charset="0"/>
                        </a:rPr>
                        <a:t> Direct Discovery</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SA2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CT1,CT4</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S5-175053</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547606063"/>
                  </a:ext>
                </a:extLst>
              </a:tr>
              <a:tr h="351460">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S5-175461</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Reply to: Resubmitted LS from SA2 to SA5 on EUTRAN sharing enhancement</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SA2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RAN2,RAN3,RAN,SA</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S5-175052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579037754"/>
                  </a:ext>
                </a:extLst>
              </a:tr>
              <a:tr h="351460">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S5-175493</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Reply to: Resubmitted LS from GSMA cc SA5 on Network Slicing initiative</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GSMA</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3GPP SA, 3GPP SA2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S5-175050</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172068513"/>
                  </a:ext>
                </a:extLst>
              </a:tr>
              <a:tr h="351460">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S5-175494</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Reply to: LS to SA5 on NGMN Paper on 5G End-to-End Architecture Framework</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NGMN</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SA,SA2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S5-175351</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4229104399"/>
                  </a:ext>
                </a:extLst>
              </a:tr>
              <a:tr h="494691">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S5-175495</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Reply to: Resubmitted LS from RAN2 to SA5 on supported features by 5GC for E-UTRA connected to 5G CN</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RAN2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SA1, SA2, CT1, RAN3</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S5-175051</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967616812"/>
                  </a:ext>
                </a:extLst>
              </a:tr>
              <a:tr h="351460">
                <a:tc>
                  <a:txBody>
                    <a:bodyPr/>
                    <a:lstStyle/>
                    <a:p>
                      <a:pPr>
                        <a:spcAft>
                          <a:spcPts val="0"/>
                        </a:spcAft>
                      </a:pP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S5-176300</a:t>
                      </a:r>
                      <a:endParaRPr lang="sv-SE" sz="12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Reply to: LS from CT4 to SA5 on Sx protocol extension to support Credit Pool</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CT4</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S5-176297</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extLst>
                  <a:ext uri="{0D108BD9-81ED-4DB2-BD59-A6C34878D82A}">
                    <a16:rowId xmlns:a16="http://schemas.microsoft.com/office/drawing/2014/main" val="1070780085"/>
                  </a:ext>
                </a:extLst>
              </a:tr>
              <a:tr h="351460">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S5-176307</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LS to CT4 on TR 32.869 sent to SA for information and approval</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CT4</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endParaRPr lang="sv-SE" sz="1200">
                        <a:effectLst/>
                        <a:latin typeface="Times New Roman" panose="02020603050405020304" pitchFamily="18" charset="0"/>
                      </a:endParaRPr>
                    </a:p>
                  </a:txBody>
                  <a:tcPr marL="9525" marR="9525" marT="9525" marB="9525"/>
                </a:tc>
                <a:extLst>
                  <a:ext uri="{0D108BD9-81ED-4DB2-BD59-A6C34878D82A}">
                    <a16:rowId xmlns:a16="http://schemas.microsoft.com/office/drawing/2014/main" val="1127939988"/>
                  </a:ext>
                </a:extLst>
              </a:tr>
              <a:tr h="351460">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S5-176313</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LS to CT4 on AVPs range numbers for Rel-15</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CT4</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endParaRPr lang="sv-SE" sz="1200">
                        <a:effectLst/>
                        <a:latin typeface="Times New Roman" panose="02020603050405020304" pitchFamily="18" charset="0"/>
                      </a:endParaRPr>
                    </a:p>
                  </a:txBody>
                  <a:tcPr marL="9525" marR="9525" marT="9525" marB="9525"/>
                </a:tc>
                <a:extLst>
                  <a:ext uri="{0D108BD9-81ED-4DB2-BD59-A6C34878D82A}">
                    <a16:rowId xmlns:a16="http://schemas.microsoft.com/office/drawing/2014/main" val="1384432979"/>
                  </a:ext>
                </a:extLst>
              </a:tr>
              <a:tr h="351460">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S5-176335</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Reply</a:t>
                      </a: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LS on Collection Period </a:t>
                      </a: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correction</a:t>
                      </a: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for MDT M3 </a:t>
                      </a: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measurement</a:t>
                      </a: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in </a:t>
                      </a: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eUTRAN</a:t>
                      </a:r>
                      <a:endParaRPr lang="sv-SE" sz="12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RAN3</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S5-176049</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extLst>
                  <a:ext uri="{0D108BD9-81ED-4DB2-BD59-A6C34878D82A}">
                    <a16:rowId xmlns:a16="http://schemas.microsoft.com/office/drawing/2014/main" val="1912629350"/>
                  </a:ext>
                </a:extLst>
              </a:tr>
              <a:tr h="351460">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S5-176369</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Reply</a:t>
                      </a: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to: LS from CT4 to SA5 on </a:t>
                      </a: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Reply</a:t>
                      </a: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LS on 5G Charging </a:t>
                      </a: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Study</a:t>
                      </a: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a:t>
                      </a: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Phase</a:t>
                      </a: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1 on N4</a:t>
                      </a:r>
                      <a:endParaRPr lang="sv-SE" sz="12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CT4</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S5-176296</a:t>
                      </a:r>
                      <a:endParaRPr lang="sv-SE" sz="12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extLst>
                  <a:ext uri="{0D108BD9-81ED-4DB2-BD59-A6C34878D82A}">
                    <a16:rowId xmlns:a16="http://schemas.microsoft.com/office/drawing/2014/main" val="1884328899"/>
                  </a:ext>
                </a:extLst>
              </a:tr>
            </a:tbl>
          </a:graphicData>
        </a:graphic>
      </p:graphicFrame>
    </p:spTree>
    <p:extLst>
      <p:ext uri="{BB962C8B-B14F-4D97-AF65-F5344CB8AC3E}">
        <p14:creationId xmlns:p14="http://schemas.microsoft.com/office/powerpoint/2010/main" val="15664790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329784"/>
            <a:ext cx="9112251" cy="929358"/>
          </a:xfrm>
        </p:spPr>
        <p:txBody>
          <a:bodyPr/>
          <a:lstStyle/>
          <a:p>
            <a:r>
              <a:rPr lang="sv-SE" sz="3200" dirty="0" err="1"/>
              <a:t>Outgoing</a:t>
            </a:r>
            <a:r>
              <a:rPr lang="sv-SE" sz="3200" dirty="0"/>
              <a:t> LSs (2/2)</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830604368"/>
              </p:ext>
            </p:extLst>
          </p:nvPr>
        </p:nvGraphicFramePr>
        <p:xfrm>
          <a:off x="848111" y="1485728"/>
          <a:ext cx="9859655" cy="3864230"/>
        </p:xfrm>
        <a:graphic>
          <a:graphicData uri="http://schemas.openxmlformats.org/drawingml/2006/table">
            <a:tbl>
              <a:tblPr firstRow="1" bandRow="1">
                <a:tableStyleId>{5C22544A-7EE6-4342-B048-85BDC9FD1C3A}</a:tableStyleId>
              </a:tblPr>
              <a:tblGrid>
                <a:gridCol w="888775">
                  <a:extLst>
                    <a:ext uri="{9D8B030D-6E8A-4147-A177-3AD203B41FA5}">
                      <a16:colId xmlns:a16="http://schemas.microsoft.com/office/drawing/2014/main" val="570476699"/>
                    </a:ext>
                  </a:extLst>
                </a:gridCol>
                <a:gridCol w="5252365">
                  <a:extLst>
                    <a:ext uri="{9D8B030D-6E8A-4147-A177-3AD203B41FA5}">
                      <a16:colId xmlns:a16="http://schemas.microsoft.com/office/drawing/2014/main" val="2618836924"/>
                    </a:ext>
                  </a:extLst>
                </a:gridCol>
                <a:gridCol w="1308588">
                  <a:extLst>
                    <a:ext uri="{9D8B030D-6E8A-4147-A177-3AD203B41FA5}">
                      <a16:colId xmlns:a16="http://schemas.microsoft.com/office/drawing/2014/main" val="3016348962"/>
                    </a:ext>
                  </a:extLst>
                </a:gridCol>
                <a:gridCol w="1042363">
                  <a:extLst>
                    <a:ext uri="{9D8B030D-6E8A-4147-A177-3AD203B41FA5}">
                      <a16:colId xmlns:a16="http://schemas.microsoft.com/office/drawing/2014/main" val="3690116950"/>
                    </a:ext>
                  </a:extLst>
                </a:gridCol>
                <a:gridCol w="1367564">
                  <a:extLst>
                    <a:ext uri="{9D8B030D-6E8A-4147-A177-3AD203B41FA5}">
                      <a16:colId xmlns:a16="http://schemas.microsoft.com/office/drawing/2014/main" val="2952368263"/>
                    </a:ext>
                  </a:extLst>
                </a:gridCol>
              </a:tblGrid>
              <a:tr h="351460">
                <a:tc>
                  <a:txBody>
                    <a:bodyPr/>
                    <a:lstStyle/>
                    <a:p>
                      <a:pPr algn="ctr">
                        <a:spcAft>
                          <a:spcPts val="0"/>
                        </a:spcAft>
                      </a:pPr>
                      <a:r>
                        <a:rPr lang="sv-SE" sz="1600" b="1" kern="1200" dirty="0">
                          <a:solidFill>
                            <a:schemeClr val="lt1"/>
                          </a:solidFill>
                          <a:effectLst/>
                          <a:latin typeface="+mn-lt"/>
                          <a:ea typeface="+mn-ea"/>
                          <a:cs typeface="+mn-cs"/>
                        </a:rPr>
                        <a:t>Tdoc</a:t>
                      </a:r>
                    </a:p>
                  </a:txBody>
                  <a:tcPr marL="9525" marR="9525" marT="9525" marB="9525" anchor="ctr"/>
                </a:tc>
                <a:tc>
                  <a:txBody>
                    <a:bodyPr/>
                    <a:lstStyle/>
                    <a:p>
                      <a:pPr algn="ctr">
                        <a:spcAft>
                          <a:spcPts val="0"/>
                        </a:spcAft>
                      </a:pPr>
                      <a:r>
                        <a:rPr lang="sv-SE" sz="1600" b="1" kern="1200" dirty="0" err="1">
                          <a:solidFill>
                            <a:schemeClr val="lt1"/>
                          </a:solidFill>
                          <a:effectLst/>
                          <a:latin typeface="+mn-lt"/>
                          <a:ea typeface="+mn-ea"/>
                          <a:cs typeface="+mn-cs"/>
                        </a:rPr>
                        <a:t>Title</a:t>
                      </a:r>
                      <a:endParaRPr lang="sv-SE" sz="1600" b="1" kern="1200" dirty="0">
                        <a:solidFill>
                          <a:schemeClr val="lt1"/>
                        </a:solidFill>
                        <a:effectLst/>
                        <a:latin typeface="+mn-lt"/>
                        <a:ea typeface="+mn-ea"/>
                        <a:cs typeface="+mn-cs"/>
                      </a:endParaRPr>
                    </a:p>
                  </a:txBody>
                  <a:tcPr marL="9525" marR="9525" marT="9525" marB="9525" anchor="ctr"/>
                </a:tc>
                <a:tc>
                  <a:txBody>
                    <a:bodyPr/>
                    <a:lstStyle/>
                    <a:p>
                      <a:pPr algn="ctr">
                        <a:spcAft>
                          <a:spcPts val="0"/>
                        </a:spcAft>
                      </a:pPr>
                      <a:r>
                        <a:rPr lang="sv-SE" sz="1600" b="1" kern="1200" dirty="0">
                          <a:solidFill>
                            <a:schemeClr val="lt1"/>
                          </a:solidFill>
                          <a:effectLst/>
                          <a:latin typeface="+mn-lt"/>
                          <a:ea typeface="+mn-ea"/>
                          <a:cs typeface="+mn-cs"/>
                        </a:rPr>
                        <a:t>To</a:t>
                      </a:r>
                    </a:p>
                  </a:txBody>
                  <a:tcPr marL="9525" marR="9525" marT="9525" marB="9525" anchor="ctr"/>
                </a:tc>
                <a:tc>
                  <a:txBody>
                    <a:bodyPr/>
                    <a:lstStyle/>
                    <a:p>
                      <a:pPr algn="ctr">
                        <a:spcAft>
                          <a:spcPts val="0"/>
                        </a:spcAft>
                      </a:pPr>
                      <a:r>
                        <a:rPr lang="sv-SE" sz="1600" b="1" kern="1200" dirty="0" err="1">
                          <a:solidFill>
                            <a:schemeClr val="lt1"/>
                          </a:solidFill>
                          <a:effectLst/>
                          <a:latin typeface="+mn-lt"/>
                          <a:ea typeface="+mn-ea"/>
                          <a:cs typeface="+mn-cs"/>
                        </a:rPr>
                        <a:t>Cc</a:t>
                      </a:r>
                      <a:endParaRPr lang="sv-SE" sz="1600" b="1" kern="1200" dirty="0">
                        <a:solidFill>
                          <a:schemeClr val="lt1"/>
                        </a:solidFill>
                        <a:effectLst/>
                        <a:latin typeface="+mn-lt"/>
                        <a:ea typeface="+mn-ea"/>
                        <a:cs typeface="+mn-cs"/>
                      </a:endParaRPr>
                    </a:p>
                  </a:txBody>
                  <a:tcPr marL="9525" marR="9525" marT="9525" marB="9525" anchor="ctr"/>
                </a:tc>
                <a:tc>
                  <a:txBody>
                    <a:bodyPr/>
                    <a:lstStyle/>
                    <a:p>
                      <a:pPr algn="ctr">
                        <a:spcAft>
                          <a:spcPts val="0"/>
                        </a:spcAft>
                      </a:pPr>
                      <a:r>
                        <a:rPr lang="sv-SE" sz="1600" b="1" kern="1200" dirty="0" err="1">
                          <a:solidFill>
                            <a:schemeClr val="lt1"/>
                          </a:solidFill>
                          <a:effectLst/>
                          <a:latin typeface="+mn-lt"/>
                          <a:ea typeface="+mn-ea"/>
                          <a:cs typeface="+mn-cs"/>
                        </a:rPr>
                        <a:t>ReplyTo</a:t>
                      </a:r>
                      <a:endParaRPr lang="sv-SE" sz="1600" b="1" kern="1200" dirty="0">
                        <a:solidFill>
                          <a:schemeClr val="lt1"/>
                        </a:solidFill>
                        <a:effectLst/>
                        <a:latin typeface="+mn-lt"/>
                        <a:ea typeface="+mn-ea"/>
                        <a:cs typeface="+mn-cs"/>
                      </a:endParaRPr>
                    </a:p>
                  </a:txBody>
                  <a:tcPr marL="9525" marR="9525" marT="9525" marB="9525" anchor="ctr"/>
                </a:tc>
                <a:extLst>
                  <a:ext uri="{0D108BD9-81ED-4DB2-BD59-A6C34878D82A}">
                    <a16:rowId xmlns:a16="http://schemas.microsoft.com/office/drawing/2014/main" val="4283687663"/>
                  </a:ext>
                </a:extLst>
              </a:tr>
              <a:tr h="416827">
                <a:tc>
                  <a:txBody>
                    <a:bodyPr/>
                    <a:lstStyle/>
                    <a:p>
                      <a:pPr>
                        <a:spcAft>
                          <a:spcPts val="0"/>
                        </a:spcAft>
                      </a:pP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S5-176381</a:t>
                      </a:r>
                      <a:endParaRPr lang="sv-SE" sz="12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Reply</a:t>
                      </a: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to: </a:t>
                      </a: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Resubmitted</a:t>
                      </a: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Liaison Statement from ETSI NTECH to 3GPP SA5 and SA2 on GANA </a:t>
                      </a: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instantiation</a:t>
                      </a: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in the </a:t>
                      </a: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Core</a:t>
                      </a: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and </a:t>
                      </a: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Backhaul</a:t>
                      </a: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a:t>
                      </a: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network</a:t>
                      </a: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parts </a:t>
                      </a: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of</a:t>
                      </a: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the 3GPP </a:t>
                      </a: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Architecture</a:t>
                      </a:r>
                      <a:endParaRPr lang="sv-SE" sz="12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ETSI TC NTECH</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S5-176046</a:t>
                      </a:r>
                      <a:endParaRPr lang="sv-SE" sz="12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extLst>
                  <a:ext uri="{0D108BD9-81ED-4DB2-BD59-A6C34878D82A}">
                    <a16:rowId xmlns:a16="http://schemas.microsoft.com/office/drawing/2014/main" val="1324072928"/>
                  </a:ext>
                </a:extLst>
              </a:tr>
              <a:tr h="351460">
                <a:tc>
                  <a:txBody>
                    <a:bodyPr/>
                    <a:lstStyle/>
                    <a:p>
                      <a:pPr>
                        <a:spcAft>
                          <a:spcPts val="0"/>
                        </a:spcAft>
                      </a:pP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S5-176409</a:t>
                      </a:r>
                      <a:endParaRPr lang="sv-SE" sz="12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LS on </a:t>
                      </a: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attributes</a:t>
                      </a: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for QoE </a:t>
                      </a: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measurement</a:t>
                      </a: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a:t>
                      </a: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collection</a:t>
                      </a:r>
                      <a:endParaRPr lang="sv-SE" sz="12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RAN2,RAN3,SA4</a:t>
                      </a:r>
                      <a:endParaRPr lang="sv-SE" sz="12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endParaRPr lang="sv-SE" sz="1200" dirty="0">
                        <a:effectLst/>
                        <a:latin typeface="Times New Roman" panose="02020603050405020304" pitchFamily="18" charset="0"/>
                      </a:endParaRPr>
                    </a:p>
                  </a:txBody>
                  <a:tcPr marL="9525" marR="9525" marT="9525" marB="9525"/>
                </a:tc>
                <a:extLst>
                  <a:ext uri="{0D108BD9-81ED-4DB2-BD59-A6C34878D82A}">
                    <a16:rowId xmlns:a16="http://schemas.microsoft.com/office/drawing/2014/main" val="1127939988"/>
                  </a:ext>
                </a:extLst>
              </a:tr>
              <a:tr h="351460">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S5-176437</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LS to ITU-T SG2 on progress of methodology</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ITU-T</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endParaRPr lang="sv-SE" sz="1200">
                        <a:effectLst/>
                        <a:latin typeface="Times New Roman" panose="02020603050405020304" pitchFamily="18" charset="0"/>
                      </a:endParaRPr>
                    </a:p>
                  </a:txBody>
                  <a:tcPr marL="9525" marR="9525" marT="9525" marB="9525"/>
                </a:tc>
                <a:extLst>
                  <a:ext uri="{0D108BD9-81ED-4DB2-BD59-A6C34878D82A}">
                    <a16:rowId xmlns:a16="http://schemas.microsoft.com/office/drawing/2014/main" val="1384432979"/>
                  </a:ext>
                </a:extLst>
              </a:tr>
              <a:tr h="351460">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S5-176467</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LS to CT4 on TR 32.870 sent to SA for information and approval</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CT4</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endParaRPr lang="sv-SE" sz="1200">
                        <a:effectLst/>
                        <a:latin typeface="Times New Roman" panose="02020603050405020304" pitchFamily="18" charset="0"/>
                      </a:endParaRPr>
                    </a:p>
                  </a:txBody>
                  <a:tcPr marL="9525" marR="9525" marT="9525" marB="9525"/>
                </a:tc>
                <a:extLst>
                  <a:ext uri="{0D108BD9-81ED-4DB2-BD59-A6C34878D82A}">
                    <a16:rowId xmlns:a16="http://schemas.microsoft.com/office/drawing/2014/main" val="1912629350"/>
                  </a:ext>
                </a:extLst>
              </a:tr>
              <a:tr h="351460">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S5-176477</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Reply</a:t>
                      </a: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to: </a:t>
                      </a: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Resubmitted</a:t>
                      </a: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LS from RAN3 to SA5 on support </a:t>
                      </a: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of</a:t>
                      </a: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a:t>
                      </a: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Trace</a:t>
                      </a: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and MDT in NG-RAN in rel-15</a:t>
                      </a:r>
                      <a:endParaRPr lang="sv-SE" sz="12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RAN3, CT4</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RAN2</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S5-176048</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extLst>
                  <a:ext uri="{0D108BD9-81ED-4DB2-BD59-A6C34878D82A}">
                    <a16:rowId xmlns:a16="http://schemas.microsoft.com/office/drawing/2014/main" val="1884328899"/>
                  </a:ext>
                </a:extLst>
              </a:tr>
              <a:tr h="351460">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S5-176550</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LS on gaps identified in ETSI GS NFV-IFA 013</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ETSI ISG NFV IFA WG</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a:t>
                      </a:r>
                      <a:endParaRPr lang="sv-SE" sz="12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extLst>
                  <a:ext uri="{0D108BD9-81ED-4DB2-BD59-A6C34878D82A}">
                    <a16:rowId xmlns:a16="http://schemas.microsoft.com/office/drawing/2014/main" val="1029587297"/>
                  </a:ext>
                </a:extLst>
              </a:tr>
              <a:tr h="351460">
                <a:tc>
                  <a:txBody>
                    <a:bodyPr/>
                    <a:lstStyle/>
                    <a:p>
                      <a:pPr>
                        <a:spcAft>
                          <a:spcPts val="900"/>
                        </a:spcAft>
                      </a:pPr>
                      <a:r>
                        <a:rPr lang="en-GB" sz="1200" dirty="0">
                          <a:solidFill>
                            <a:srgbClr val="000000"/>
                          </a:solidFill>
                          <a:effectLst/>
                          <a:latin typeface="Arial" panose="020B0604020202020204" pitchFamily="34" charset="0"/>
                          <a:ea typeface="SimSun" panose="02010600030101010101" pitchFamily="2" charset="-122"/>
                        </a:rPr>
                        <a:t>S5-176383</a:t>
                      </a:r>
                      <a:endParaRPr lang="sv-SE" sz="1200" dirty="0">
                        <a:effectLst/>
                        <a:latin typeface="Times New Roman" panose="02020603050405020304" pitchFamily="18" charset="0"/>
                        <a:ea typeface="SimSun" panose="02010600030101010101" pitchFamily="2" charset="-122"/>
                      </a:endParaRPr>
                    </a:p>
                  </a:txBody>
                  <a:tcPr marL="9525" marR="9525" marT="9525" marB="9525"/>
                </a:tc>
                <a:tc>
                  <a:txBody>
                    <a:bodyPr/>
                    <a:lstStyle/>
                    <a:p>
                      <a:pPr>
                        <a:spcAft>
                          <a:spcPts val="900"/>
                        </a:spcAft>
                      </a:pPr>
                      <a:r>
                        <a:rPr lang="en-GB" sz="1200" dirty="0">
                          <a:solidFill>
                            <a:srgbClr val="000000"/>
                          </a:solidFill>
                          <a:effectLst/>
                          <a:latin typeface="Arial" panose="020B0604020202020204" pitchFamily="34" charset="0"/>
                          <a:ea typeface="SimSun" panose="02010600030101010101" pitchFamily="2" charset="-122"/>
                        </a:rPr>
                        <a:t>Reply to: Resubmitted LS from MEF forum to SA5 on MEF Forum Work on 5G</a:t>
                      </a:r>
                      <a:endParaRPr lang="sv-SE" sz="1200" dirty="0">
                        <a:effectLst/>
                        <a:latin typeface="Times New Roman" panose="02020603050405020304" pitchFamily="18" charset="0"/>
                        <a:ea typeface="SimSun" panose="02010600030101010101" pitchFamily="2" charset="-122"/>
                      </a:endParaRPr>
                    </a:p>
                  </a:txBody>
                  <a:tcPr marL="9525" marR="9525" marT="9525" marB="9525"/>
                </a:tc>
                <a:tc>
                  <a:txBody>
                    <a:bodyPr/>
                    <a:lstStyle/>
                    <a:p>
                      <a:pPr>
                        <a:spcAft>
                          <a:spcPts val="0"/>
                        </a:spcAft>
                      </a:pPr>
                      <a:r>
                        <a:rPr lang="sv-SE" sz="1200" kern="1200" dirty="0">
                          <a:solidFill>
                            <a:srgbClr val="000000"/>
                          </a:solidFill>
                          <a:effectLst/>
                          <a:latin typeface="Arial" panose="020B0604020202020204" pitchFamily="34" charset="0"/>
                          <a:ea typeface="SimSun" panose="02010600030101010101" pitchFamily="2" charset="-122"/>
                          <a:cs typeface="+mn-cs"/>
                        </a:rPr>
                        <a:t>MEF Forum</a:t>
                      </a:r>
                    </a:p>
                  </a:txBody>
                  <a:tcPr marL="9525" marR="9525" marT="9525" marB="9525"/>
                </a:tc>
                <a:tc>
                  <a:txBody>
                    <a:bodyPr/>
                    <a:lstStyle/>
                    <a:p>
                      <a:pPr>
                        <a:spcAft>
                          <a:spcPts val="0"/>
                        </a:spcAft>
                      </a:pPr>
                      <a:endParaRPr lang="sv-SE" sz="1200" kern="1200">
                        <a:solidFill>
                          <a:srgbClr val="000000"/>
                        </a:solidFill>
                        <a:effectLst/>
                        <a:latin typeface="Arial" panose="020B0604020202020204" pitchFamily="34" charset="0"/>
                        <a:ea typeface="SimSun" panose="02010600030101010101" pitchFamily="2" charset="-122"/>
                        <a:cs typeface="+mn-cs"/>
                      </a:endParaRPr>
                    </a:p>
                  </a:txBody>
                  <a:tcPr marL="9525" marR="9525" marT="9525" marB="9525"/>
                </a:tc>
                <a:tc>
                  <a:txBody>
                    <a:bodyPr/>
                    <a:lstStyle/>
                    <a:p>
                      <a:pPr>
                        <a:spcAft>
                          <a:spcPts val="0"/>
                        </a:spcAft>
                      </a:pPr>
                      <a:r>
                        <a:rPr lang="en-GB" sz="1200" kern="1200" dirty="0">
                          <a:solidFill>
                            <a:srgbClr val="000000"/>
                          </a:solidFill>
                          <a:effectLst/>
                          <a:latin typeface="Arial" panose="020B0604020202020204" pitchFamily="34" charset="0"/>
                          <a:ea typeface="SimSun" panose="02010600030101010101" pitchFamily="2" charset="-122"/>
                          <a:cs typeface="+mn-cs"/>
                        </a:rPr>
                        <a:t>S5-175056</a:t>
                      </a:r>
                      <a:endParaRPr lang="sv-SE" sz="1200" kern="1200" dirty="0">
                        <a:solidFill>
                          <a:srgbClr val="000000"/>
                        </a:solidFill>
                        <a:effectLst/>
                        <a:latin typeface="Arial" panose="020B0604020202020204" pitchFamily="34" charset="0"/>
                        <a:ea typeface="SimSun" panose="02010600030101010101" pitchFamily="2" charset="-122"/>
                        <a:cs typeface="+mn-cs"/>
                      </a:endParaRPr>
                    </a:p>
                  </a:txBody>
                  <a:tcPr marL="9525" marR="9525" marT="9525" marB="9525"/>
                </a:tc>
                <a:extLst>
                  <a:ext uri="{0D108BD9-81ED-4DB2-BD59-A6C34878D82A}">
                    <a16:rowId xmlns:a16="http://schemas.microsoft.com/office/drawing/2014/main" val="4274972881"/>
                  </a:ext>
                </a:extLst>
              </a:tr>
              <a:tr h="351460">
                <a:tc>
                  <a:txBody>
                    <a:bodyPr/>
                    <a:lstStyle/>
                    <a:p>
                      <a:pPr>
                        <a:spcAft>
                          <a:spcPts val="900"/>
                        </a:spcAft>
                      </a:pPr>
                      <a:r>
                        <a:rPr lang="en-GB" sz="1200" dirty="0">
                          <a:solidFill>
                            <a:srgbClr val="000000"/>
                          </a:solidFill>
                          <a:effectLst/>
                          <a:latin typeface="Arial" panose="020B0604020202020204" pitchFamily="34" charset="0"/>
                          <a:ea typeface="SimSun" panose="02010600030101010101" pitchFamily="2" charset="-122"/>
                        </a:rPr>
                        <a:t>S5-176563</a:t>
                      </a:r>
                      <a:endParaRPr lang="sv-SE" sz="1200" dirty="0">
                        <a:effectLst/>
                        <a:latin typeface="Times New Roman" panose="02020603050405020304" pitchFamily="18" charset="0"/>
                        <a:ea typeface="SimSun" panose="02010600030101010101" pitchFamily="2" charset="-122"/>
                      </a:endParaRPr>
                    </a:p>
                  </a:txBody>
                  <a:tcPr marL="9525" marR="9525" marT="9525" marB="9525"/>
                </a:tc>
                <a:tc>
                  <a:txBody>
                    <a:bodyPr/>
                    <a:lstStyle/>
                    <a:p>
                      <a:pPr>
                        <a:spcAft>
                          <a:spcPts val="900"/>
                        </a:spcAft>
                      </a:pPr>
                      <a:r>
                        <a:rPr lang="en-GB" sz="1200" dirty="0">
                          <a:solidFill>
                            <a:srgbClr val="000000"/>
                          </a:solidFill>
                          <a:effectLst/>
                          <a:latin typeface="Arial" panose="020B0604020202020204" pitchFamily="34" charset="0"/>
                          <a:ea typeface="SimSun" panose="02010600030101010101" pitchFamily="2" charset="-122"/>
                        </a:rPr>
                        <a:t>Reply to: Ls from BBF to SA5 on Cooperation on Network Slicing</a:t>
                      </a:r>
                      <a:endParaRPr lang="sv-SE" sz="1200" dirty="0">
                        <a:effectLst/>
                        <a:latin typeface="Times New Roman" panose="02020603050405020304" pitchFamily="18" charset="0"/>
                        <a:ea typeface="SimSun" panose="02010600030101010101" pitchFamily="2" charset="-122"/>
                      </a:endParaRPr>
                    </a:p>
                  </a:txBody>
                  <a:tcPr marL="9525" marR="9525" marT="9525" marB="9525"/>
                </a:tc>
                <a:tc>
                  <a:txBody>
                    <a:bodyPr/>
                    <a:lstStyle/>
                    <a:p>
                      <a:pPr>
                        <a:spcAft>
                          <a:spcPts val="0"/>
                        </a:spcAft>
                      </a:pPr>
                      <a:r>
                        <a:rPr lang="sv-SE" sz="1200" kern="1200" dirty="0">
                          <a:solidFill>
                            <a:srgbClr val="000000"/>
                          </a:solidFill>
                          <a:effectLst/>
                          <a:latin typeface="Arial" panose="020B0604020202020204" pitchFamily="34" charset="0"/>
                          <a:ea typeface="SimSun" panose="02010600030101010101" pitchFamily="2" charset="-122"/>
                          <a:cs typeface="+mn-cs"/>
                        </a:rPr>
                        <a:t>BBF</a:t>
                      </a:r>
                    </a:p>
                  </a:txBody>
                  <a:tcPr marL="9525" marR="9525" marT="9525" marB="9525"/>
                </a:tc>
                <a:tc>
                  <a:txBody>
                    <a:bodyPr/>
                    <a:lstStyle/>
                    <a:p>
                      <a:pPr>
                        <a:spcAft>
                          <a:spcPts val="0"/>
                        </a:spcAft>
                      </a:pPr>
                      <a:r>
                        <a:rPr lang="sv-SE" sz="1200" kern="1200" dirty="0">
                          <a:solidFill>
                            <a:srgbClr val="000000"/>
                          </a:solidFill>
                          <a:effectLst/>
                          <a:latin typeface="Arial" panose="020B0604020202020204" pitchFamily="34" charset="0"/>
                          <a:ea typeface="SimSun" panose="02010600030101010101" pitchFamily="2" charset="-122"/>
                          <a:cs typeface="+mn-cs"/>
                        </a:rPr>
                        <a:t>RAN3</a:t>
                      </a:r>
                    </a:p>
                  </a:txBody>
                  <a:tcPr marL="9525" marR="9525" marT="9525" marB="9525"/>
                </a:tc>
                <a:tc>
                  <a:txBody>
                    <a:bodyPr/>
                    <a:lstStyle/>
                    <a:p>
                      <a:r>
                        <a:rPr lang="en-GB" sz="1200" kern="1200" dirty="0">
                          <a:solidFill>
                            <a:srgbClr val="000000"/>
                          </a:solidFill>
                          <a:effectLst/>
                          <a:latin typeface="Arial" panose="020B0604020202020204" pitchFamily="34" charset="0"/>
                          <a:ea typeface="SimSun" panose="02010600030101010101" pitchFamily="2" charset="-122"/>
                          <a:cs typeface="+mn-cs"/>
                        </a:rPr>
                        <a:t>S5-176051 </a:t>
                      </a:r>
                      <a:endParaRPr lang="sv-SE" sz="1200" kern="1200" dirty="0">
                        <a:solidFill>
                          <a:srgbClr val="000000"/>
                        </a:solidFill>
                        <a:effectLst/>
                        <a:latin typeface="Arial" panose="020B0604020202020204" pitchFamily="34" charset="0"/>
                        <a:ea typeface="SimSun" panose="02010600030101010101" pitchFamily="2" charset="-122"/>
                        <a:cs typeface="+mn-cs"/>
                      </a:endParaRPr>
                    </a:p>
                  </a:txBody>
                  <a:tcPr marL="9525" marR="9525" marT="9525" marB="9525"/>
                </a:tc>
                <a:extLst>
                  <a:ext uri="{0D108BD9-81ED-4DB2-BD59-A6C34878D82A}">
                    <a16:rowId xmlns:a16="http://schemas.microsoft.com/office/drawing/2014/main" val="2166311446"/>
                  </a:ext>
                </a:extLst>
              </a:tr>
              <a:tr h="351460">
                <a:tc>
                  <a:txBody>
                    <a:bodyPr/>
                    <a:lstStyle/>
                    <a:p>
                      <a:pPr>
                        <a:spcAft>
                          <a:spcPts val="0"/>
                        </a:spcAft>
                      </a:pPr>
                      <a:r>
                        <a:rPr lang="en-GB" sz="1200" kern="1200" dirty="0">
                          <a:solidFill>
                            <a:srgbClr val="000000"/>
                          </a:solidFill>
                          <a:effectLst/>
                          <a:latin typeface="Arial" panose="020B0604020202020204" pitchFamily="34" charset="0"/>
                          <a:ea typeface="SimSun" panose="02010600030101010101" pitchFamily="2" charset="-122"/>
                          <a:cs typeface="+mn-cs"/>
                        </a:rPr>
                        <a:t>S5-176500</a:t>
                      </a:r>
                      <a:endParaRPr lang="sv-SE" sz="1200" kern="1200" dirty="0">
                        <a:solidFill>
                          <a:srgbClr val="000000"/>
                        </a:solidFill>
                        <a:effectLst/>
                        <a:latin typeface="Arial" panose="020B0604020202020204" pitchFamily="34" charset="0"/>
                        <a:ea typeface="SimSun" panose="02010600030101010101" pitchFamily="2" charset="-122"/>
                        <a:cs typeface="+mn-cs"/>
                      </a:endParaRPr>
                    </a:p>
                  </a:txBody>
                  <a:tcPr marL="9525" marR="9525" marT="9525" marB="9525"/>
                </a:tc>
                <a:tc>
                  <a:txBody>
                    <a:bodyPr/>
                    <a:lstStyle/>
                    <a:p>
                      <a:pPr>
                        <a:spcAft>
                          <a:spcPts val="0"/>
                        </a:spcAft>
                      </a:pPr>
                      <a:r>
                        <a:rPr lang="en-GB" sz="1200" kern="1200" dirty="0">
                          <a:solidFill>
                            <a:srgbClr val="000000"/>
                          </a:solidFill>
                          <a:effectLst/>
                          <a:latin typeface="Arial" panose="020B0604020202020204" pitchFamily="34" charset="0"/>
                          <a:ea typeface="SimSun" panose="02010600030101010101" pitchFamily="2" charset="-122"/>
                          <a:cs typeface="+mn-cs"/>
                        </a:rPr>
                        <a:t>LS on roles related to network slicing management </a:t>
                      </a:r>
                    </a:p>
                    <a:p>
                      <a:pPr>
                        <a:spcAft>
                          <a:spcPts val="0"/>
                        </a:spcAft>
                      </a:pPr>
                      <a:r>
                        <a:rPr lang="en-GB" sz="1200" i="1" kern="1200" dirty="0">
                          <a:solidFill>
                            <a:srgbClr val="000000"/>
                          </a:solidFill>
                          <a:effectLst/>
                          <a:latin typeface="Arial" panose="020B0604020202020204" pitchFamily="34" charset="0"/>
                          <a:ea typeface="SimSun" panose="02010600030101010101" pitchFamily="2" charset="-122"/>
                          <a:cs typeface="+mn-cs"/>
                        </a:rPr>
                        <a:t>(under email approval)</a:t>
                      </a:r>
                      <a:endParaRPr lang="sv-SE" sz="1200" i="1" kern="1200" dirty="0">
                        <a:solidFill>
                          <a:srgbClr val="000000"/>
                        </a:solidFill>
                        <a:effectLst/>
                        <a:latin typeface="Arial" panose="020B0604020202020204" pitchFamily="34" charset="0"/>
                        <a:ea typeface="SimSun" panose="02010600030101010101" pitchFamily="2" charset="-122"/>
                        <a:cs typeface="+mn-cs"/>
                      </a:endParaRPr>
                    </a:p>
                  </a:txBody>
                  <a:tcPr marL="9525" marR="9525" marT="9525" marB="9525"/>
                </a:tc>
                <a:tc>
                  <a:txBody>
                    <a:bodyPr/>
                    <a:lstStyle/>
                    <a:p>
                      <a:pPr>
                        <a:spcAft>
                          <a:spcPts val="0"/>
                        </a:spcAft>
                      </a:pPr>
                      <a:r>
                        <a:rPr lang="en-GB" sz="1200" kern="1200" dirty="0">
                          <a:solidFill>
                            <a:srgbClr val="000000"/>
                          </a:solidFill>
                          <a:effectLst/>
                          <a:latin typeface="Arial" panose="020B0604020202020204" pitchFamily="34" charset="0"/>
                          <a:ea typeface="SimSun" panose="02010600030101010101" pitchFamily="2" charset="-122"/>
                          <a:cs typeface="+mn-cs"/>
                        </a:rPr>
                        <a:t>3GPP SA1, GSMA</a:t>
                      </a:r>
                      <a:endParaRPr lang="sv-SE" sz="1200" kern="1200" dirty="0">
                        <a:solidFill>
                          <a:srgbClr val="000000"/>
                        </a:solidFill>
                        <a:effectLst/>
                        <a:latin typeface="Arial" panose="020B0604020202020204" pitchFamily="34" charset="0"/>
                        <a:ea typeface="SimSun" panose="02010600030101010101" pitchFamily="2" charset="-122"/>
                        <a:cs typeface="+mn-cs"/>
                      </a:endParaRPr>
                    </a:p>
                  </a:txBody>
                  <a:tcPr marL="9525" marR="9525" marT="9525" marB="9525"/>
                </a:tc>
                <a:tc>
                  <a:txBody>
                    <a:bodyPr/>
                    <a:lstStyle/>
                    <a:p>
                      <a:pPr>
                        <a:spcAft>
                          <a:spcPts val="0"/>
                        </a:spcAft>
                      </a:pPr>
                      <a:r>
                        <a:rPr lang="sv-SE" sz="1200" kern="1200" dirty="0">
                          <a:solidFill>
                            <a:srgbClr val="000000"/>
                          </a:solidFill>
                          <a:effectLst/>
                          <a:latin typeface="Arial" panose="020B0604020202020204" pitchFamily="34" charset="0"/>
                          <a:ea typeface="SimSun" panose="02010600030101010101" pitchFamily="2" charset="-122"/>
                          <a:cs typeface="+mn-cs"/>
                        </a:rPr>
                        <a:t>SA</a:t>
                      </a:r>
                    </a:p>
                  </a:txBody>
                  <a:tcPr marL="9525" marR="9525" marT="9525" marB="9525"/>
                </a:tc>
                <a:tc>
                  <a:txBody>
                    <a:bodyPr/>
                    <a:lstStyle/>
                    <a:p>
                      <a:endParaRPr lang="sv-SE" sz="1200" dirty="0">
                        <a:effectLst/>
                        <a:latin typeface="Times New Roman" panose="02020603050405020304" pitchFamily="18" charset="0"/>
                      </a:endParaRPr>
                    </a:p>
                  </a:txBody>
                  <a:tcPr marL="9525" marR="9525" marT="9525" marB="9525"/>
                </a:tc>
                <a:extLst>
                  <a:ext uri="{0D108BD9-81ED-4DB2-BD59-A6C34878D82A}">
                    <a16:rowId xmlns:a16="http://schemas.microsoft.com/office/drawing/2014/main" val="1547537252"/>
                  </a:ext>
                </a:extLst>
              </a:tr>
            </a:tbl>
          </a:graphicData>
        </a:graphic>
      </p:graphicFrame>
    </p:spTree>
    <p:extLst>
      <p:ext uri="{BB962C8B-B14F-4D97-AF65-F5344CB8AC3E}">
        <p14:creationId xmlns:p14="http://schemas.microsoft.com/office/powerpoint/2010/main" val="13976364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Grp="1"/>
          </p:cNvSpPr>
          <p:nvPr>
            <p:ph type="body" idx="1"/>
          </p:nvPr>
        </p:nvSpPr>
        <p:spPr>
          <a:xfrm>
            <a:off x="1839914" y="1311688"/>
            <a:ext cx="8449396" cy="4738130"/>
          </a:xfrm>
        </p:spPr>
        <p:txBody>
          <a:bodyPr/>
          <a:lstStyle/>
          <a:p>
            <a:pPr>
              <a:lnSpc>
                <a:spcPct val="90000"/>
              </a:lnSpc>
              <a:spcBef>
                <a:spcPct val="10000"/>
              </a:spcBef>
            </a:pPr>
            <a:r>
              <a:rPr lang="en-GB" altLang="zh-CN" sz="2400" dirty="0">
                <a:cs typeface="Times New Roman" pitchFamily="18" charset="0"/>
              </a:rPr>
              <a:t>SA5		</a:t>
            </a:r>
            <a:endParaRPr lang="en-GB" altLang="zh-CN" sz="2400" dirty="0">
              <a:solidFill>
                <a:srgbClr val="FF0000"/>
              </a:solidFill>
              <a:cs typeface="Times New Roman" pitchFamily="18" charset="0"/>
            </a:endParaRPr>
          </a:p>
          <a:p>
            <a:pPr>
              <a:lnSpc>
                <a:spcPct val="90000"/>
              </a:lnSpc>
              <a:buNone/>
            </a:pPr>
            <a:r>
              <a:rPr lang="en-GB" altLang="zh-CN" sz="2000" dirty="0">
                <a:cs typeface="Times New Roman" pitchFamily="18" charset="0"/>
              </a:rPr>
              <a:t>	Thomas Tovinger (Ericsson) (re-elected)	Chair 	since 08/2015</a:t>
            </a:r>
            <a:br>
              <a:rPr lang="en-GB" altLang="zh-CN" sz="2000" dirty="0">
                <a:cs typeface="Times New Roman" pitchFamily="18" charset="0"/>
              </a:rPr>
            </a:br>
            <a:r>
              <a:rPr lang="en-GB" altLang="zh-CN" sz="2000" dirty="0">
                <a:cs typeface="Times New Roman" pitchFamily="18" charset="0"/>
              </a:rPr>
              <a:t>Jean-Michel Cornily (Orange) (re-elected)	VC 	s</a:t>
            </a:r>
            <a:r>
              <a:rPr lang="en-GB" sz="2000" dirty="0">
                <a:ea typeface="宋体" pitchFamily="2" charset="-122"/>
                <a:cs typeface="Times New Roman" pitchFamily="18" charset="0"/>
              </a:rPr>
              <a:t>ince 0</a:t>
            </a:r>
            <a:r>
              <a:rPr lang="en-GB" altLang="zh-CN" sz="2000" dirty="0">
                <a:cs typeface="Times New Roman" pitchFamily="18" charset="0"/>
              </a:rPr>
              <a:t>8/2013</a:t>
            </a:r>
            <a:br>
              <a:rPr lang="en-GB" altLang="zh-CN" sz="2000" dirty="0">
                <a:cs typeface="Times New Roman" pitchFamily="18" charset="0"/>
              </a:rPr>
            </a:br>
            <a:r>
              <a:rPr lang="en-GB" altLang="zh-CN" sz="2000" dirty="0">
                <a:cs typeface="Times New Roman" pitchFamily="18" charset="0"/>
              </a:rPr>
              <a:t>Christian Toche (Huawei) (re-elected)		VC 	s</a:t>
            </a:r>
            <a:r>
              <a:rPr lang="en-GB" sz="2000" dirty="0">
                <a:ea typeface="宋体" pitchFamily="2" charset="-122"/>
                <a:cs typeface="Times New Roman" pitchFamily="18" charset="0"/>
              </a:rPr>
              <a:t>ince 0</a:t>
            </a:r>
            <a:r>
              <a:rPr lang="en-GB" altLang="zh-CN" sz="2000" dirty="0">
                <a:cs typeface="Times New Roman" pitchFamily="18" charset="0"/>
              </a:rPr>
              <a:t>8/2015</a:t>
            </a:r>
          </a:p>
          <a:p>
            <a:pPr>
              <a:lnSpc>
                <a:spcPct val="90000"/>
              </a:lnSpc>
              <a:buFontTx/>
              <a:buNone/>
            </a:pPr>
            <a:endParaRPr lang="en-GB" altLang="zh-CN" sz="800" dirty="0">
              <a:solidFill>
                <a:srgbClr val="FF0000"/>
              </a:solidFill>
              <a:cs typeface="Times New Roman" pitchFamily="18" charset="0"/>
            </a:endParaRPr>
          </a:p>
          <a:p>
            <a:pPr>
              <a:lnSpc>
                <a:spcPct val="90000"/>
              </a:lnSpc>
            </a:pPr>
            <a:r>
              <a:rPr lang="en-GB" altLang="zh-CN" sz="2400" dirty="0">
                <a:cs typeface="Times New Roman" pitchFamily="18" charset="0"/>
              </a:rPr>
              <a:t>Charging Sub-Working Group (SWG)</a:t>
            </a:r>
          </a:p>
          <a:p>
            <a:pPr>
              <a:lnSpc>
                <a:spcPct val="90000"/>
              </a:lnSpc>
              <a:buFontTx/>
              <a:buNone/>
            </a:pPr>
            <a:r>
              <a:rPr lang="en-GB" altLang="zh-CN" sz="2000" dirty="0">
                <a:cs typeface="Times New Roman" pitchFamily="18" charset="0"/>
              </a:rPr>
              <a:t>	Maryse Gardella (Nokia)			Chair	since 08/2013</a:t>
            </a:r>
            <a:br>
              <a:rPr lang="en-GB" altLang="zh-CN" sz="2000" dirty="0">
                <a:cs typeface="Times New Roman" pitchFamily="18" charset="0"/>
              </a:rPr>
            </a:br>
            <a:r>
              <a:rPr lang="en-GB" altLang="zh-CN" sz="2000" dirty="0">
                <a:cs typeface="Times New Roman" pitchFamily="18" charset="0"/>
              </a:rPr>
              <a:t>Chen Shan (Huawei)				VC	since 05/2016</a:t>
            </a:r>
          </a:p>
          <a:p>
            <a:pPr>
              <a:lnSpc>
                <a:spcPct val="90000"/>
              </a:lnSpc>
              <a:buFontTx/>
              <a:buNone/>
            </a:pPr>
            <a:endParaRPr lang="en-GB" altLang="zh-CN" sz="2000" dirty="0">
              <a:solidFill>
                <a:srgbClr val="FF0000"/>
              </a:solidFill>
              <a:cs typeface="Times New Roman" pitchFamily="18" charset="0"/>
            </a:endParaRPr>
          </a:p>
          <a:p>
            <a:pPr>
              <a:lnSpc>
                <a:spcPct val="90000"/>
              </a:lnSpc>
            </a:pPr>
            <a:r>
              <a:rPr lang="en-GB" altLang="zh-CN" sz="2400" dirty="0">
                <a:cs typeface="Times New Roman" pitchFamily="18" charset="0"/>
              </a:rPr>
              <a:t>OAM&amp;P Sub-Working Group (SWG)</a:t>
            </a:r>
            <a:br>
              <a:rPr lang="en-GB" altLang="zh-CN" sz="2000" dirty="0">
                <a:cs typeface="Times New Roman" pitchFamily="18" charset="0"/>
              </a:rPr>
            </a:br>
            <a:r>
              <a:rPr lang="en-GB" altLang="zh-CN" sz="2000" dirty="0">
                <a:cs typeface="Times New Roman" pitchFamily="18" charset="0"/>
              </a:rPr>
              <a:t>Christian Toche (Huawei) 			Chair 	s</a:t>
            </a:r>
            <a:r>
              <a:rPr lang="en-GB" sz="2000" dirty="0">
                <a:ea typeface="宋体" pitchFamily="2" charset="-122"/>
                <a:cs typeface="Times New Roman" pitchFamily="18" charset="0"/>
              </a:rPr>
              <a:t>ince 01</a:t>
            </a:r>
            <a:r>
              <a:rPr lang="en-GB" altLang="zh-CN" sz="2000" dirty="0">
                <a:cs typeface="Times New Roman" pitchFamily="18" charset="0"/>
              </a:rPr>
              <a:t>/2016</a:t>
            </a:r>
            <a:br>
              <a:rPr lang="en-GB" altLang="zh-CN" sz="2000" dirty="0">
                <a:cs typeface="Times New Roman" pitchFamily="18" charset="0"/>
              </a:rPr>
            </a:br>
            <a:endParaRPr lang="en-GB" altLang="zh-CN" sz="2400" dirty="0">
              <a:cs typeface="Times New Roman" pitchFamily="18" charset="0"/>
            </a:endParaRPr>
          </a:p>
          <a:p>
            <a:pPr marL="0" indent="0">
              <a:lnSpc>
                <a:spcPct val="90000"/>
              </a:lnSpc>
              <a:buNone/>
            </a:pPr>
            <a:br>
              <a:rPr lang="en-GB" altLang="zh-CN" sz="1600" dirty="0">
                <a:cs typeface="Times New Roman" pitchFamily="18" charset="0"/>
              </a:rPr>
            </a:br>
            <a:endParaRPr lang="en-AU" sz="1600" dirty="0">
              <a:solidFill>
                <a:srgbClr val="FF3300"/>
              </a:solidFill>
              <a:ea typeface="宋体" pitchFamily="2" charset="-122"/>
              <a:cs typeface="Times New Roman" pitchFamily="18" charset="0"/>
            </a:endParaRPr>
          </a:p>
        </p:txBody>
      </p:sp>
      <p:sp>
        <p:nvSpPr>
          <p:cNvPr id="9219" name="Rectangle 4"/>
          <p:cNvSpPr>
            <a:spLocks noGrp="1"/>
          </p:cNvSpPr>
          <p:nvPr>
            <p:ph type="title"/>
          </p:nvPr>
        </p:nvSpPr>
        <p:spPr>
          <a:xfrm>
            <a:off x="2026170" y="357344"/>
            <a:ext cx="6834188" cy="692150"/>
          </a:xfrm>
        </p:spPr>
        <p:txBody>
          <a:bodyPr/>
          <a:lstStyle/>
          <a:p>
            <a:r>
              <a:rPr lang="en-GB" sz="4000" dirty="0"/>
              <a:t>SA5 leadership</a:t>
            </a:r>
          </a:p>
        </p:txBody>
      </p:sp>
    </p:spTree>
    <p:extLst>
      <p:ext uri="{BB962C8B-B14F-4D97-AF65-F5344CB8AC3E}">
        <p14:creationId xmlns:p14="http://schemas.microsoft.com/office/powerpoint/2010/main" val="1070063465"/>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311403" y="524576"/>
            <a:ext cx="7362825" cy="685800"/>
          </a:xfrm>
          <a:prstGeom prst="rect">
            <a:avLst/>
          </a:prstGeom>
          <a:noFill/>
          <a:ln w="12700">
            <a:noFill/>
            <a:miter lim="800000"/>
            <a:headEnd/>
            <a:tailEnd/>
          </a:ln>
        </p:spPr>
        <p:txBody>
          <a:bodyPr lIns="90488" tIns="44450" rIns="90488" bIns="44450" anchor="ctr"/>
          <a:lstStyle/>
          <a:p>
            <a:pPr algn="ctr">
              <a:defRPr/>
            </a:pPr>
            <a:r>
              <a:rPr lang="en-GB" altLang="zh-CN" sz="3200" kern="0" dirty="0">
                <a:solidFill>
                  <a:srgbClr val="FF0000"/>
                </a:solidFill>
                <a:latin typeface="Calibri"/>
                <a:cs typeface="+mj-cs"/>
              </a:rPr>
              <a:t>TEI CRs (</a:t>
            </a:r>
            <a:r>
              <a:rPr lang="en-GB" altLang="zh-CN" sz="3200" kern="0" dirty="0">
                <a:solidFill>
                  <a:srgbClr val="FF0000"/>
                </a:solidFill>
                <a:latin typeface="Calibri"/>
              </a:rPr>
              <a:t>Charging &amp; OAM)</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25038559"/>
              </p:ext>
            </p:extLst>
          </p:nvPr>
        </p:nvGraphicFramePr>
        <p:xfrm>
          <a:off x="1311403" y="1879238"/>
          <a:ext cx="7972744" cy="1772219"/>
        </p:xfrm>
        <a:graphic>
          <a:graphicData uri="http://schemas.openxmlformats.org/drawingml/2006/table">
            <a:tbl>
              <a:tblPr/>
              <a:tblGrid>
                <a:gridCol w="1274874">
                  <a:extLst>
                    <a:ext uri="{9D8B030D-6E8A-4147-A177-3AD203B41FA5}">
                      <a16:colId xmlns:a16="http://schemas.microsoft.com/office/drawing/2014/main" val="20000"/>
                    </a:ext>
                  </a:extLst>
                </a:gridCol>
                <a:gridCol w="6697870">
                  <a:extLst>
                    <a:ext uri="{9D8B030D-6E8A-4147-A177-3AD203B41FA5}">
                      <a16:colId xmlns:a16="http://schemas.microsoft.com/office/drawing/2014/main" val="20001"/>
                    </a:ext>
                  </a:extLst>
                </a:gridCol>
              </a:tblGrid>
              <a:tr h="49591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25435">
                <a:tc>
                  <a:txBody>
                    <a:bodyPr/>
                    <a:lstStyle/>
                    <a:p>
                      <a:pPr algn="l" fontAlgn="t"/>
                      <a:r>
                        <a:rPr lang="sv-SE" sz="1400" b="0" i="0" u="none" strike="noStrike" dirty="0">
                          <a:solidFill>
                            <a:srgbClr val="000000"/>
                          </a:solidFill>
                          <a:effectLst/>
                          <a:latin typeface="Arial" panose="020B0604020202020204" pitchFamily="34" charset="0"/>
                        </a:rPr>
                        <a:t>SP-170962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fi-FI" sz="1400" b="0" i="0" u="none" strike="noStrike" dirty="0">
                          <a:solidFill>
                            <a:srgbClr val="000000"/>
                          </a:solidFill>
                          <a:effectLst/>
                          <a:latin typeface="Arial" panose="020B0604020202020204" pitchFamily="34" charset="0"/>
                        </a:rPr>
                        <a:t>Rel-12 </a:t>
                      </a:r>
                      <a:r>
                        <a:rPr lang="fi-FI" sz="1400" b="0" i="0" u="none" strike="noStrike" dirty="0" err="1">
                          <a:solidFill>
                            <a:srgbClr val="000000"/>
                          </a:solidFill>
                          <a:effectLst/>
                          <a:latin typeface="Arial" panose="020B0604020202020204" pitchFamily="34" charset="0"/>
                        </a:rPr>
                        <a:t>CRs</a:t>
                      </a:r>
                      <a:r>
                        <a:rPr lang="fi-FI" sz="1400" b="0" i="0" u="none" strike="noStrike" dirty="0">
                          <a:solidFill>
                            <a:srgbClr val="000000"/>
                          </a:solidFill>
                          <a:effectLst/>
                          <a:latin typeface="Arial" panose="020B0604020202020204" pitchFamily="34" charset="0"/>
                        </a:rPr>
                        <a:t> on TEI (TEI12)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176721367"/>
                  </a:ext>
                </a:extLst>
              </a:tr>
              <a:tr h="425435">
                <a:tc>
                  <a:txBody>
                    <a:bodyPr/>
                    <a:lstStyle/>
                    <a:p>
                      <a:pPr algn="l" fontAlgn="t"/>
                      <a:r>
                        <a:rPr lang="sv-SE" sz="1400" b="0" i="0" u="none" strike="noStrike">
                          <a:solidFill>
                            <a:srgbClr val="000000"/>
                          </a:solidFill>
                          <a:effectLst/>
                          <a:latin typeface="Arial" panose="020B0604020202020204" pitchFamily="34" charset="0"/>
                        </a:rPr>
                        <a:t>SP-170964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fi-FI" sz="1400" b="0" i="0" u="none" strike="noStrike" dirty="0">
                          <a:solidFill>
                            <a:srgbClr val="000000"/>
                          </a:solidFill>
                          <a:effectLst/>
                          <a:latin typeface="Arial" panose="020B0604020202020204" pitchFamily="34" charset="0"/>
                        </a:rPr>
                        <a:t>Rel-14 </a:t>
                      </a:r>
                      <a:r>
                        <a:rPr lang="fi-FI" sz="1400" b="0" i="0" u="none" strike="noStrike" dirty="0" err="1">
                          <a:solidFill>
                            <a:srgbClr val="000000"/>
                          </a:solidFill>
                          <a:effectLst/>
                          <a:latin typeface="Arial" panose="020B0604020202020204" pitchFamily="34" charset="0"/>
                        </a:rPr>
                        <a:t>CRs</a:t>
                      </a:r>
                      <a:r>
                        <a:rPr lang="fi-FI" sz="1400" b="0" i="0" u="none" strike="noStrike" dirty="0">
                          <a:solidFill>
                            <a:srgbClr val="000000"/>
                          </a:solidFill>
                          <a:effectLst/>
                          <a:latin typeface="Arial" panose="020B0604020202020204" pitchFamily="34" charset="0"/>
                        </a:rPr>
                        <a:t> on TEI (TEI14)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949904434"/>
                  </a:ext>
                </a:extLst>
              </a:tr>
              <a:tr h="425435">
                <a:tc>
                  <a:txBody>
                    <a:bodyPr/>
                    <a:lstStyle/>
                    <a:p>
                      <a:pPr algn="l" fontAlgn="t"/>
                      <a:r>
                        <a:rPr lang="sv-SE" sz="1400" b="0" i="0" u="none" strike="noStrike">
                          <a:solidFill>
                            <a:srgbClr val="000000"/>
                          </a:solidFill>
                          <a:effectLst/>
                          <a:latin typeface="Arial" panose="020B0604020202020204" pitchFamily="34" charset="0"/>
                        </a:rPr>
                        <a:t>SP-170965</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fi-FI" sz="1400" b="0" i="0" u="none" strike="noStrike" dirty="0">
                          <a:solidFill>
                            <a:srgbClr val="000000"/>
                          </a:solidFill>
                          <a:effectLst/>
                          <a:latin typeface="Arial" panose="020B0604020202020204" pitchFamily="34" charset="0"/>
                        </a:rPr>
                        <a:t>Rel-15 </a:t>
                      </a:r>
                      <a:r>
                        <a:rPr lang="fi-FI" sz="1400" b="0" i="0" u="none" strike="noStrike" dirty="0" err="1">
                          <a:solidFill>
                            <a:srgbClr val="000000"/>
                          </a:solidFill>
                          <a:effectLst/>
                          <a:latin typeface="Arial" panose="020B0604020202020204" pitchFamily="34" charset="0"/>
                        </a:rPr>
                        <a:t>CRs</a:t>
                      </a:r>
                      <a:r>
                        <a:rPr lang="fi-FI" sz="1400" b="0" i="0" u="none" strike="noStrike" dirty="0">
                          <a:solidFill>
                            <a:srgbClr val="000000"/>
                          </a:solidFill>
                          <a:effectLst/>
                          <a:latin typeface="Arial" panose="020B0604020202020204" pitchFamily="34" charset="0"/>
                        </a:rPr>
                        <a:t> on TEI (TEI15)</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01848203"/>
                  </a:ext>
                </a:extLst>
              </a:tr>
            </a:tbl>
          </a:graphicData>
        </a:graphic>
      </p:graphicFrame>
    </p:spTree>
    <p:extLst>
      <p:ext uri="{BB962C8B-B14F-4D97-AF65-F5344CB8AC3E}">
        <p14:creationId xmlns:p14="http://schemas.microsoft.com/office/powerpoint/2010/main" val="2339216594"/>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236453" y="509586"/>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CRs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917984940"/>
              </p:ext>
            </p:extLst>
          </p:nvPr>
        </p:nvGraphicFramePr>
        <p:xfrm>
          <a:off x="1460347" y="2059119"/>
          <a:ext cx="7972744" cy="2626944"/>
        </p:xfrm>
        <a:graphic>
          <a:graphicData uri="http://schemas.openxmlformats.org/drawingml/2006/table">
            <a:tbl>
              <a:tblPr/>
              <a:tblGrid>
                <a:gridCol w="1274874">
                  <a:extLst>
                    <a:ext uri="{9D8B030D-6E8A-4147-A177-3AD203B41FA5}">
                      <a16:colId xmlns:a16="http://schemas.microsoft.com/office/drawing/2014/main" val="20000"/>
                    </a:ext>
                  </a:extLst>
                </a:gridCol>
                <a:gridCol w="6697870">
                  <a:extLst>
                    <a:ext uri="{9D8B030D-6E8A-4147-A177-3AD203B41FA5}">
                      <a16:colId xmlns:a16="http://schemas.microsoft.com/office/drawing/2014/main" val="20001"/>
                    </a:ext>
                  </a:extLst>
                </a:gridCol>
              </a:tblGrid>
              <a:tr h="49591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25435">
                <a:tc>
                  <a:txBody>
                    <a:bodyPr/>
                    <a:lstStyle/>
                    <a:p>
                      <a:pPr marL="0" algn="l" defTabSz="1219170" rtl="0" eaLnBrk="1" fontAlgn="t" latinLnBrk="0" hangingPunct="1"/>
                      <a:r>
                        <a:rPr lang="sv-SE" sz="1400" b="0" i="0" u="none" strike="noStrike" kern="1200" dirty="0">
                          <a:solidFill>
                            <a:srgbClr val="000000"/>
                          </a:solidFill>
                          <a:effectLst/>
                          <a:latin typeface="Arial" panose="020B0604020202020204" pitchFamily="34" charset="0"/>
                          <a:ea typeface="+mn-ea"/>
                          <a:cs typeface="+mn-cs"/>
                        </a:rPr>
                        <a:t>SP-170966</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r>
                        <a:rPr lang="en-US" sz="1400" b="0" i="0" u="none" strike="noStrike" kern="1200" dirty="0">
                          <a:solidFill>
                            <a:srgbClr val="000000"/>
                          </a:solidFill>
                          <a:effectLst/>
                          <a:latin typeface="Arial" panose="020B0604020202020204" pitchFamily="34" charset="0"/>
                          <a:ea typeface="+mn-ea"/>
                          <a:cs typeface="+mn-cs"/>
                        </a:rPr>
                        <a:t>Rel-15 CRs on Charging aspects of EDCE5: PS Charging enhancements to support 5G New Radio via Dual Connectivity (EDCE5-CH)</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275331348"/>
                  </a:ext>
                </a:extLst>
              </a:tr>
              <a:tr h="425435">
                <a:tc>
                  <a:txBody>
                    <a:bodyPr/>
                    <a:lstStyle/>
                    <a:p>
                      <a:pPr marL="0" algn="l" defTabSz="1219170" rtl="0" eaLnBrk="1" fontAlgn="t" latinLnBrk="0" hangingPunct="1"/>
                      <a:r>
                        <a:rPr lang="sv-SE" sz="1400" b="0" i="0" u="none" strike="noStrike" kern="1200" dirty="0">
                          <a:solidFill>
                            <a:srgbClr val="000000"/>
                          </a:solidFill>
                          <a:effectLst/>
                          <a:latin typeface="Arial" panose="020B0604020202020204" pitchFamily="34" charset="0"/>
                          <a:ea typeface="+mn-ea"/>
                          <a:cs typeface="+mn-cs"/>
                        </a:rPr>
                        <a:t>SP-170967</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r>
                        <a:rPr lang="en-US" sz="1400" b="0" i="0" u="none" strike="noStrike" kern="1200" dirty="0">
                          <a:solidFill>
                            <a:srgbClr val="000000"/>
                          </a:solidFill>
                          <a:effectLst/>
                          <a:latin typeface="Arial" panose="020B0604020202020204" pitchFamily="34" charset="0"/>
                          <a:ea typeface="+mn-ea"/>
                          <a:cs typeface="+mn-cs"/>
                        </a:rPr>
                        <a:t>Rel-15 CRs on Charging aspects of NAPS (NAPS-CH)</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539712511"/>
                  </a:ext>
                </a:extLst>
              </a:tr>
              <a:tr h="425435">
                <a:tc>
                  <a:txBody>
                    <a:bodyPr/>
                    <a:lstStyle/>
                    <a:p>
                      <a:pPr marL="0" algn="l" defTabSz="1219170" rtl="0" eaLnBrk="1" fontAlgn="t" latinLnBrk="0" hangingPunct="1"/>
                      <a:r>
                        <a:rPr lang="sv-SE" sz="1400" b="0" i="0" u="none" strike="noStrike" kern="1200" dirty="0">
                          <a:solidFill>
                            <a:srgbClr val="000000"/>
                          </a:solidFill>
                          <a:effectLst/>
                          <a:latin typeface="Arial" panose="020B0604020202020204" pitchFamily="34" charset="0"/>
                          <a:ea typeface="+mn-ea"/>
                          <a:cs typeface="+mn-cs"/>
                        </a:rPr>
                        <a:t>SP-170970</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r>
                        <a:rPr lang="en-US" sz="1400" b="0" i="0" u="none" strike="noStrike" kern="1200" dirty="0">
                          <a:solidFill>
                            <a:srgbClr val="000000"/>
                          </a:solidFill>
                          <a:effectLst/>
                          <a:latin typeface="Arial" panose="020B0604020202020204" pitchFamily="34" charset="0"/>
                          <a:ea typeface="+mn-ea"/>
                          <a:cs typeface="+mn-cs"/>
                        </a:rPr>
                        <a:t>Rel-15 CRs on Charging for enhancement to Flexible Mobile Service Steering (eFMSS_CH)</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56280462"/>
                  </a:ext>
                </a:extLst>
              </a:tr>
              <a:tr h="425435">
                <a:tc>
                  <a:txBody>
                    <a:bodyPr/>
                    <a:lstStyle/>
                    <a:p>
                      <a:pPr marL="0" algn="l" defTabSz="1219170" rtl="0" eaLnBrk="1" fontAlgn="t" latinLnBrk="0" hangingPunct="1"/>
                      <a:r>
                        <a:rPr lang="sv-SE" sz="1400" b="0" i="0" u="none" strike="noStrike" kern="1200" dirty="0">
                          <a:solidFill>
                            <a:srgbClr val="000000"/>
                          </a:solidFill>
                          <a:effectLst/>
                          <a:latin typeface="Arial" panose="020B0604020202020204" pitchFamily="34" charset="0"/>
                          <a:ea typeface="+mn-ea"/>
                          <a:cs typeface="+mn-cs"/>
                        </a:rPr>
                        <a:t>SP-171005</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r>
                        <a:rPr lang="en-US" sz="1400" b="0" i="0" u="none" strike="noStrike" kern="1200" dirty="0">
                          <a:solidFill>
                            <a:srgbClr val="000000"/>
                          </a:solidFill>
                          <a:effectLst/>
                          <a:latin typeface="Arial" panose="020B0604020202020204" pitchFamily="34" charset="0"/>
                          <a:ea typeface="+mn-ea"/>
                          <a:cs typeface="+mn-cs"/>
                        </a:rPr>
                        <a:t>Rel-13 CRs on ULI and release causes for charging enhancement for VoLTE (ULRELC-CH)</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585954952"/>
                  </a:ext>
                </a:extLst>
              </a:tr>
              <a:tr h="425435">
                <a:tc>
                  <a:txBody>
                    <a:bodyPr/>
                    <a:lstStyle/>
                    <a:p>
                      <a:pPr marL="0" algn="l" defTabSz="1219170" rtl="0" eaLnBrk="1" fontAlgn="t" latinLnBrk="0" hangingPunct="1"/>
                      <a:r>
                        <a:rPr lang="sv-SE" sz="1400" b="0" i="0" u="none" strike="noStrike" kern="1200">
                          <a:solidFill>
                            <a:srgbClr val="000000"/>
                          </a:solidFill>
                          <a:effectLst/>
                          <a:latin typeface="Arial" panose="020B0604020202020204" pitchFamily="34" charset="0"/>
                          <a:ea typeface="+mn-ea"/>
                          <a:cs typeface="+mn-cs"/>
                        </a:rPr>
                        <a:t>SP-171011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r>
                        <a:rPr lang="en-US" sz="1400" b="0" i="0" u="none" strike="noStrike" kern="1200" dirty="0">
                          <a:solidFill>
                            <a:srgbClr val="000000"/>
                          </a:solidFill>
                          <a:effectLst/>
                          <a:latin typeface="Arial" panose="020B0604020202020204" pitchFamily="34" charset="0"/>
                          <a:ea typeface="+mn-ea"/>
                          <a:cs typeface="+mn-cs"/>
                        </a:rPr>
                        <a:t>CR Rel-15 32.277 Add charging description for WLAN-based </a:t>
                      </a:r>
                      <a:r>
                        <a:rPr lang="en-US" sz="1400" b="0" i="0" u="none" strike="noStrike" kern="1200" dirty="0" err="1">
                          <a:solidFill>
                            <a:srgbClr val="000000"/>
                          </a:solidFill>
                          <a:effectLst/>
                          <a:latin typeface="Arial" panose="020B0604020202020204" pitchFamily="34" charset="0"/>
                          <a:ea typeface="+mn-ea"/>
                          <a:cs typeface="+mn-cs"/>
                        </a:rPr>
                        <a:t>ProSe</a:t>
                      </a:r>
                      <a:r>
                        <a:rPr lang="en-US" sz="1400" b="0" i="0" u="none" strike="noStrike" kern="1200" dirty="0">
                          <a:solidFill>
                            <a:srgbClr val="000000"/>
                          </a:solidFill>
                          <a:effectLst/>
                          <a:latin typeface="Arial" panose="020B0604020202020204" pitchFamily="34" charset="0"/>
                          <a:ea typeface="+mn-ea"/>
                          <a:cs typeface="+mn-cs"/>
                        </a:rPr>
                        <a:t> direct discovery</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950540066"/>
                  </a:ext>
                </a:extLst>
              </a:tr>
            </a:tbl>
          </a:graphicData>
        </a:graphic>
      </p:graphicFrame>
    </p:spTree>
    <p:extLst>
      <p:ext uri="{BB962C8B-B14F-4D97-AF65-F5344CB8AC3E}">
        <p14:creationId xmlns:p14="http://schemas.microsoft.com/office/powerpoint/2010/main" val="2046030787"/>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128523" y="558354"/>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TSs &amp; TRs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533078668"/>
              </p:ext>
            </p:extLst>
          </p:nvPr>
        </p:nvGraphicFramePr>
        <p:xfrm>
          <a:off x="1128524" y="2073555"/>
          <a:ext cx="9230128" cy="1908456"/>
        </p:xfrm>
        <a:graphic>
          <a:graphicData uri="http://schemas.openxmlformats.org/drawingml/2006/table">
            <a:tbl>
              <a:tblPr/>
              <a:tblGrid>
                <a:gridCol w="1109709">
                  <a:extLst>
                    <a:ext uri="{9D8B030D-6E8A-4147-A177-3AD203B41FA5}">
                      <a16:colId xmlns:a16="http://schemas.microsoft.com/office/drawing/2014/main" val="20000"/>
                    </a:ext>
                  </a:extLst>
                </a:gridCol>
                <a:gridCol w="5960370">
                  <a:extLst>
                    <a:ext uri="{9D8B030D-6E8A-4147-A177-3AD203B41FA5}">
                      <a16:colId xmlns:a16="http://schemas.microsoft.com/office/drawing/2014/main" val="20001"/>
                    </a:ext>
                  </a:extLst>
                </a:gridCol>
                <a:gridCol w="2160049">
                  <a:extLst>
                    <a:ext uri="{9D8B030D-6E8A-4147-A177-3AD203B41FA5}">
                      <a16:colId xmlns:a16="http://schemas.microsoft.com/office/drawing/2014/main" val="1307580657"/>
                    </a:ext>
                  </a:extLst>
                </a:gridCol>
              </a:tblGrid>
              <a:tr h="3606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For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14232">
                <a:tc>
                  <a:txBody>
                    <a:bodyPr/>
                    <a:lstStyle/>
                    <a:p>
                      <a:pPr marL="0" algn="l" defTabSz="1219170" rtl="0" eaLnBrk="1" fontAlgn="t" latinLnBrk="0" hangingPunct="1"/>
                      <a:r>
                        <a:rPr lang="sv-SE" sz="1400" b="0" i="0" u="none" strike="noStrike" kern="1200" dirty="0">
                          <a:solidFill>
                            <a:srgbClr val="000000"/>
                          </a:solidFill>
                          <a:effectLst/>
                          <a:latin typeface="Arial" panose="020B0604020202020204" pitchFamily="34" charset="0"/>
                          <a:ea typeface="+mn-ea"/>
                          <a:cs typeface="+mn-cs"/>
                        </a:rPr>
                        <a:t>SP-170975</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r>
                        <a:rPr lang="en-US" sz="1400" b="0" i="0" u="none" strike="noStrike" kern="1200" dirty="0">
                          <a:solidFill>
                            <a:srgbClr val="000000"/>
                          </a:solidFill>
                          <a:effectLst/>
                          <a:latin typeface="Arial" panose="020B0604020202020204" pitchFamily="34" charset="0"/>
                          <a:ea typeface="+mn-ea"/>
                          <a:cs typeface="+mn-cs"/>
                        </a:rPr>
                        <a:t>TR 32.869 "Study on Overload Control for Diameter Charging Applications“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r>
                        <a:rPr lang="sv-SE" sz="1400" b="0" i="0" u="none" strike="noStrike" kern="1200" dirty="0">
                          <a:solidFill>
                            <a:srgbClr val="000000"/>
                          </a:solidFill>
                          <a:effectLst/>
                          <a:latin typeface="Arial" panose="020B0604020202020204" pitchFamily="34" charset="0"/>
                          <a:ea typeface="+mn-ea"/>
                          <a:cs typeface="+mn-cs"/>
                        </a:rPr>
                        <a:t>Information and </a:t>
                      </a:r>
                      <a:r>
                        <a:rPr lang="sv-SE" sz="1400" b="0" i="0" u="none" strike="noStrike" kern="1200" dirty="0" err="1">
                          <a:solidFill>
                            <a:srgbClr val="000000"/>
                          </a:solidFill>
                          <a:effectLst/>
                          <a:latin typeface="Arial" panose="020B0604020202020204" pitchFamily="34" charset="0"/>
                          <a:ea typeface="+mn-ea"/>
                          <a:cs typeface="+mn-cs"/>
                        </a:rPr>
                        <a:t>Approval</a:t>
                      </a:r>
                      <a:endParaRPr lang="en-US" sz="1400" b="0" i="0" u="none" strike="noStrike" kern="1200" dirty="0">
                        <a:solidFill>
                          <a:srgbClr val="000000"/>
                        </a:solidFill>
                        <a:effectLst/>
                        <a:latin typeface="Arial" panose="020B0604020202020204" pitchFamily="34" charset="0"/>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14232">
                <a:tc>
                  <a:txBody>
                    <a:bodyPr/>
                    <a:lstStyle/>
                    <a:p>
                      <a:pPr marL="0" algn="l" defTabSz="1219170" rtl="0" eaLnBrk="1" fontAlgn="t" latinLnBrk="0" hangingPunct="1"/>
                      <a:r>
                        <a:rPr lang="sv-SE" sz="1400" b="0" i="0" u="none" strike="noStrike" kern="1200">
                          <a:solidFill>
                            <a:srgbClr val="000000"/>
                          </a:solidFill>
                          <a:effectLst/>
                          <a:latin typeface="Arial" panose="020B0604020202020204" pitchFamily="34" charset="0"/>
                          <a:ea typeface="+mn-ea"/>
                          <a:cs typeface="+mn-cs"/>
                        </a:rPr>
                        <a:t>SP-170976</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r>
                        <a:rPr lang="en-US" sz="1400" b="0" i="0" u="none" strike="noStrike" kern="1200" dirty="0">
                          <a:solidFill>
                            <a:srgbClr val="000000"/>
                          </a:solidFill>
                          <a:effectLst/>
                          <a:latin typeface="Arial" panose="020B0604020202020204" pitchFamily="34" charset="0"/>
                          <a:ea typeface="+mn-ea"/>
                          <a:cs typeface="+mn-cs"/>
                        </a:rPr>
                        <a:t>TR 32.899 "Study on Charging Aspects of 5G System Architecture Phase 1“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r>
                        <a:rPr lang="sv-SE" sz="1400" b="0" i="0" u="none" strike="noStrike" kern="1200" dirty="0" err="1">
                          <a:solidFill>
                            <a:srgbClr val="000000"/>
                          </a:solidFill>
                          <a:effectLst/>
                          <a:latin typeface="Arial" panose="020B0604020202020204" pitchFamily="34" charset="0"/>
                          <a:ea typeface="+mn-ea"/>
                          <a:cs typeface="+mn-cs"/>
                        </a:rPr>
                        <a:t>Approval</a:t>
                      </a:r>
                      <a:endParaRPr lang="en-US" sz="1400" b="0" i="0" u="none" strike="noStrike" kern="1200" dirty="0">
                        <a:solidFill>
                          <a:srgbClr val="000000"/>
                        </a:solidFill>
                        <a:effectLst/>
                        <a:latin typeface="Arial" panose="020B0604020202020204" pitchFamily="34" charset="0"/>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788218246"/>
                  </a:ext>
                </a:extLst>
              </a:tr>
              <a:tr h="514232">
                <a:tc>
                  <a:txBody>
                    <a:bodyPr/>
                    <a:lstStyle/>
                    <a:p>
                      <a:pPr marL="0" algn="l" defTabSz="1219170" rtl="0" eaLnBrk="1" fontAlgn="t" latinLnBrk="0" hangingPunct="1"/>
                      <a:r>
                        <a:rPr lang="sv-SE" sz="1400" b="0" i="0" u="none" strike="noStrike" kern="1200">
                          <a:solidFill>
                            <a:srgbClr val="000000"/>
                          </a:solidFill>
                          <a:effectLst/>
                          <a:latin typeface="Arial" panose="020B0604020202020204" pitchFamily="34" charset="0"/>
                          <a:ea typeface="+mn-ea"/>
                          <a:cs typeface="+mn-cs"/>
                        </a:rPr>
                        <a:t>SP-170977</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r>
                        <a:rPr lang="en-US" sz="1400" b="0" i="0" u="none" strike="noStrike" kern="1200" dirty="0">
                          <a:solidFill>
                            <a:srgbClr val="000000"/>
                          </a:solidFill>
                          <a:effectLst/>
                          <a:latin typeface="Arial" panose="020B0604020202020204" pitchFamily="34" charset="0"/>
                          <a:ea typeface="+mn-ea"/>
                          <a:cs typeface="+mn-cs"/>
                        </a:rPr>
                        <a:t>TR 32.870 "Study on forward compatibility for 3GPP Diameter Charging Applications“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r>
                        <a:rPr lang="sv-SE" sz="1400" b="0" i="0" u="none" strike="noStrike" kern="1200" dirty="0">
                          <a:solidFill>
                            <a:srgbClr val="000000"/>
                          </a:solidFill>
                          <a:effectLst/>
                          <a:latin typeface="Arial" panose="020B0604020202020204" pitchFamily="34" charset="0"/>
                          <a:ea typeface="+mn-ea"/>
                          <a:cs typeface="+mn-cs"/>
                        </a:rPr>
                        <a:t>Information and </a:t>
                      </a:r>
                      <a:r>
                        <a:rPr lang="sv-SE" sz="1400" b="0" i="0" u="none" strike="noStrike" kern="1200" dirty="0" err="1">
                          <a:solidFill>
                            <a:srgbClr val="000000"/>
                          </a:solidFill>
                          <a:effectLst/>
                          <a:latin typeface="Arial" panose="020B0604020202020204" pitchFamily="34" charset="0"/>
                          <a:ea typeface="+mn-ea"/>
                          <a:cs typeface="+mn-cs"/>
                        </a:rPr>
                        <a:t>Approval</a:t>
                      </a:r>
                      <a:endParaRPr lang="en-US" sz="1400" b="0" i="0" u="none" strike="noStrike" kern="1200" dirty="0">
                        <a:solidFill>
                          <a:srgbClr val="000000"/>
                        </a:solidFill>
                        <a:effectLst/>
                        <a:latin typeface="Arial" panose="020B0604020202020204" pitchFamily="34" charset="0"/>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152563426"/>
                  </a:ext>
                </a:extLst>
              </a:tr>
            </a:tbl>
          </a:graphicData>
        </a:graphic>
      </p:graphicFrame>
    </p:spTree>
    <p:extLst>
      <p:ext uri="{BB962C8B-B14F-4D97-AF65-F5344CB8AC3E}">
        <p14:creationId xmlns:p14="http://schemas.microsoft.com/office/powerpoint/2010/main" val="528611094"/>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847849" y="541566"/>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WIDs &amp; Exception requests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416093735"/>
              </p:ext>
            </p:extLst>
          </p:nvPr>
        </p:nvGraphicFramePr>
        <p:xfrm>
          <a:off x="1384176" y="2006327"/>
          <a:ext cx="8290169" cy="2796905"/>
        </p:xfrm>
        <a:graphic>
          <a:graphicData uri="http://schemas.openxmlformats.org/drawingml/2006/table">
            <a:tbl>
              <a:tblPr/>
              <a:tblGrid>
                <a:gridCol w="1194785">
                  <a:extLst>
                    <a:ext uri="{9D8B030D-6E8A-4147-A177-3AD203B41FA5}">
                      <a16:colId xmlns:a16="http://schemas.microsoft.com/office/drawing/2014/main" val="20000"/>
                    </a:ext>
                  </a:extLst>
                </a:gridCol>
                <a:gridCol w="7095384">
                  <a:extLst>
                    <a:ext uri="{9D8B030D-6E8A-4147-A177-3AD203B41FA5}">
                      <a16:colId xmlns:a16="http://schemas.microsoft.com/office/drawing/2014/main" val="20001"/>
                    </a:ext>
                  </a:extLst>
                </a:gridCol>
              </a:tblGrid>
              <a:tr h="33600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86229">
                <a:tc>
                  <a:txBody>
                    <a:bodyPr/>
                    <a:lstStyle/>
                    <a:p>
                      <a:pPr marL="0" algn="l" defTabSz="1219170" rtl="0" eaLnBrk="1" fontAlgn="t" latinLnBrk="0" hangingPunct="1"/>
                      <a:r>
                        <a:rPr lang="sv-SE" sz="1400" b="0" i="0" u="none" strike="noStrike" kern="1200" dirty="0">
                          <a:solidFill>
                            <a:srgbClr val="000000"/>
                          </a:solidFill>
                          <a:effectLst/>
                          <a:latin typeface="Arial" panose="020B0604020202020204" pitchFamily="34" charset="0"/>
                          <a:ea typeface="+mn-ea"/>
                          <a:cs typeface="+mn-cs"/>
                        </a:rPr>
                        <a:t>SP-170947</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r>
                        <a:rPr lang="en-US" sz="1400" b="0" i="0" u="none" strike="noStrike" kern="1200" dirty="0">
                          <a:solidFill>
                            <a:srgbClr val="000000"/>
                          </a:solidFill>
                          <a:effectLst/>
                          <a:latin typeface="Arial" panose="020B0604020202020204" pitchFamily="34" charset="0"/>
                          <a:ea typeface="+mn-ea"/>
                          <a:cs typeface="+mn-cs"/>
                        </a:rPr>
                        <a:t>New WID on Charging for WLAN-based Prose Direct Discovery</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6229">
                <a:tc>
                  <a:txBody>
                    <a:bodyPr/>
                    <a:lstStyle/>
                    <a:p>
                      <a:pPr marL="0" algn="l" defTabSz="1219170" rtl="0" eaLnBrk="1" fontAlgn="t" latinLnBrk="0" hangingPunct="1"/>
                      <a:r>
                        <a:rPr lang="sv-SE" sz="1400" b="0" i="0" u="none" strike="noStrike" kern="1200" dirty="0">
                          <a:solidFill>
                            <a:srgbClr val="000000"/>
                          </a:solidFill>
                          <a:effectLst/>
                          <a:latin typeface="Arial" panose="020B0604020202020204" pitchFamily="34" charset="0"/>
                          <a:ea typeface="+mn-ea"/>
                          <a:cs typeface="+mn-cs"/>
                        </a:rPr>
                        <a:t>SP-170949</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r>
                        <a:rPr lang="en-US" sz="1400" b="0" i="0" u="none" strike="noStrike" kern="1200" dirty="0">
                          <a:solidFill>
                            <a:srgbClr val="000000"/>
                          </a:solidFill>
                          <a:effectLst/>
                          <a:latin typeface="Arial" panose="020B0604020202020204" pitchFamily="34" charset="0"/>
                          <a:ea typeface="+mn-ea"/>
                          <a:cs typeface="+mn-cs"/>
                        </a:rPr>
                        <a:t>Revised WID on Charging Enhancement for eFMSS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551091271"/>
                  </a:ext>
                </a:extLst>
              </a:tr>
              <a:tr h="486229">
                <a:tc>
                  <a:txBody>
                    <a:bodyPr/>
                    <a:lstStyle/>
                    <a:p>
                      <a:pPr marL="0" algn="l" defTabSz="1219170" rtl="0" eaLnBrk="1" fontAlgn="t" latinLnBrk="0" hangingPunct="1"/>
                      <a:r>
                        <a:rPr lang="sv-SE" sz="1400" b="0" i="0" u="none" strike="noStrike" kern="1200" dirty="0">
                          <a:solidFill>
                            <a:srgbClr val="000000"/>
                          </a:solidFill>
                          <a:effectLst/>
                          <a:latin typeface="Arial" panose="020B0604020202020204" pitchFamily="34" charset="0"/>
                          <a:ea typeface="+mn-ea"/>
                          <a:cs typeface="+mn-cs"/>
                        </a:rPr>
                        <a:t>SP-170951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r>
                        <a:rPr lang="en-US" sz="1400" b="0" i="0" u="none" strike="noStrike" kern="1200" dirty="0">
                          <a:solidFill>
                            <a:srgbClr val="000000"/>
                          </a:solidFill>
                          <a:effectLst/>
                          <a:latin typeface="Arial" panose="020B0604020202020204" pitchFamily="34" charset="0"/>
                          <a:ea typeface="+mn-ea"/>
                          <a:cs typeface="+mn-cs"/>
                        </a:rPr>
                        <a:t>New WID on Service Based Interface for 5G Charging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855390191"/>
                  </a:ext>
                </a:extLst>
              </a:tr>
              <a:tr h="486229">
                <a:tc>
                  <a:txBody>
                    <a:bodyPr/>
                    <a:lstStyle/>
                    <a:p>
                      <a:pPr marL="0" algn="l" defTabSz="1219170" rtl="0" eaLnBrk="1" fontAlgn="t" latinLnBrk="0" hangingPunct="1"/>
                      <a:r>
                        <a:rPr lang="sv-SE" sz="1400" b="0" i="0" u="none" strike="noStrike" kern="1200">
                          <a:solidFill>
                            <a:srgbClr val="000000"/>
                          </a:solidFill>
                          <a:effectLst/>
                          <a:latin typeface="Arial" panose="020B0604020202020204" pitchFamily="34" charset="0"/>
                          <a:ea typeface="+mn-ea"/>
                          <a:cs typeface="+mn-cs"/>
                        </a:rPr>
                        <a:t>SP-170952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r>
                        <a:rPr lang="en-US" sz="1400" b="0" i="0" u="none" strike="noStrike" kern="1200" dirty="0">
                          <a:solidFill>
                            <a:srgbClr val="000000"/>
                          </a:solidFill>
                          <a:effectLst/>
                          <a:latin typeface="Arial" panose="020B0604020202020204" pitchFamily="34" charset="0"/>
                          <a:ea typeface="+mn-ea"/>
                          <a:cs typeface="+mn-cs"/>
                        </a:rPr>
                        <a:t>New WID on Data Charging in 5G System Architecture Phase 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86217475"/>
                  </a:ext>
                </a:extLst>
              </a:tr>
              <a:tr h="486229">
                <a:tc>
                  <a:txBody>
                    <a:bodyPr/>
                    <a:lstStyle/>
                    <a:p>
                      <a:pPr marL="0" algn="l" defTabSz="1219170" rtl="0" eaLnBrk="1" fontAlgn="t" latinLnBrk="0" hangingPunct="1"/>
                      <a:r>
                        <a:rPr lang="sv-SE" sz="1400" b="0" i="0" u="none" strike="noStrike" kern="1200">
                          <a:solidFill>
                            <a:srgbClr val="000000"/>
                          </a:solidFill>
                          <a:effectLst/>
                          <a:latin typeface="Arial" panose="020B0604020202020204" pitchFamily="34" charset="0"/>
                          <a:ea typeface="+mn-ea"/>
                          <a:cs typeface="+mn-cs"/>
                        </a:rPr>
                        <a:t>SP-170953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r>
                        <a:rPr lang="en-US" sz="1400" b="0" i="0" u="none" strike="noStrike" kern="1200" dirty="0">
                          <a:solidFill>
                            <a:srgbClr val="000000"/>
                          </a:solidFill>
                          <a:effectLst/>
                          <a:latin typeface="Arial" panose="020B0604020202020204" pitchFamily="34" charset="0"/>
                          <a:ea typeface="+mn-ea"/>
                          <a:cs typeface="+mn-cs"/>
                        </a:rPr>
                        <a:t>Revised SID on Charging Aspects of 5G System Architecture Phase 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286959577"/>
                  </a:ext>
                </a:extLst>
              </a:tr>
            </a:tbl>
          </a:graphicData>
        </a:graphic>
      </p:graphicFrame>
    </p:spTree>
    <p:extLst>
      <p:ext uri="{BB962C8B-B14F-4D97-AF65-F5344CB8AC3E}">
        <p14:creationId xmlns:p14="http://schemas.microsoft.com/office/powerpoint/2010/main" val="2877808934"/>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a:spLocks noGrp="1"/>
          </p:cNvSpPr>
          <p:nvPr>
            <p:ph idx="1"/>
          </p:nvPr>
        </p:nvSpPr>
        <p:spPr>
          <a:xfrm>
            <a:off x="1914239" y="1201004"/>
            <a:ext cx="8412565" cy="5104261"/>
          </a:xfrm>
        </p:spPr>
        <p:txBody>
          <a:bodyPr/>
          <a:lstStyle/>
          <a:p>
            <a:pPr marL="457200" lvl="1" indent="0">
              <a:lnSpc>
                <a:spcPct val="80000"/>
              </a:lnSpc>
              <a:buNone/>
              <a:defRPr/>
            </a:pPr>
            <a:endParaRPr lang="en-US" sz="2000" dirty="0"/>
          </a:p>
          <a:p>
            <a:r>
              <a:rPr lang="en-GB" altLang="zh-CN" sz="2800" dirty="0"/>
              <a:t>Open Mobile Alliance (OMA) </a:t>
            </a:r>
          </a:p>
          <a:p>
            <a:pPr lvl="1">
              <a:lnSpc>
                <a:spcPct val="80000"/>
              </a:lnSpc>
              <a:defRPr/>
            </a:pPr>
            <a:r>
              <a:rPr lang="en-GB" altLang="zh-CN" sz="2400" dirty="0">
                <a:ea typeface="+mn-ea"/>
                <a:cs typeface="+mn-cs"/>
              </a:rPr>
              <a:t>OMA ARC maintains the OMA Data Definition Specification (DDS) based on the SA5 specification for Diameter AVP code definitions (TS 32.299).</a:t>
            </a:r>
          </a:p>
          <a:p>
            <a:pPr lvl="1">
              <a:lnSpc>
                <a:spcPct val="80000"/>
              </a:lnSpc>
              <a:defRPr/>
            </a:pPr>
            <a:r>
              <a:rPr lang="en-US" sz="2400" dirty="0">
                <a:ea typeface="+mn-ea"/>
                <a:cs typeface="+mn-cs"/>
              </a:rPr>
              <a:t>TS 32.299 </a:t>
            </a:r>
            <a:r>
              <a:rPr lang="en-US" sz="2400" dirty="0" err="1">
                <a:ea typeface="+mn-ea"/>
                <a:cs typeface="+mn-cs"/>
              </a:rPr>
              <a:t>PoC</a:t>
            </a:r>
            <a:r>
              <a:rPr lang="en-US" sz="2400" dirty="0">
                <a:ea typeface="+mn-ea"/>
                <a:cs typeface="+mn-cs"/>
              </a:rPr>
              <a:t>-Server-Role AVP definition has been extended for OMA CPM group charging.</a:t>
            </a:r>
            <a:endParaRPr lang="en-GB" sz="2400" dirty="0">
              <a:ea typeface="+mn-ea"/>
              <a:cs typeface="+mn-cs"/>
            </a:endParaRPr>
          </a:p>
          <a:p>
            <a:pPr>
              <a:lnSpc>
                <a:spcPct val="80000"/>
              </a:lnSpc>
              <a:buNone/>
              <a:defRPr/>
            </a:pPr>
            <a:endParaRPr lang="en-GB" altLang="zh-CN" dirty="0"/>
          </a:p>
        </p:txBody>
      </p:sp>
      <p:sp>
        <p:nvSpPr>
          <p:cNvPr id="5"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cooperation </a:t>
            </a:r>
            <a:endParaRPr lang="en-GB" altLang="zh-CN" sz="3200" dirty="0">
              <a:solidFill>
                <a:srgbClr val="FF0000"/>
              </a:solidFill>
              <a:latin typeface="Calibri"/>
              <a:cs typeface="Times New Roman" pitchFamily="18" charset="0"/>
            </a:endParaRPr>
          </a:p>
        </p:txBody>
      </p:sp>
    </p:spTree>
    <p:extLst>
      <p:ext uri="{BB962C8B-B14F-4D97-AF65-F5344CB8AC3E}">
        <p14:creationId xmlns:p14="http://schemas.microsoft.com/office/powerpoint/2010/main" val="745201818"/>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706136" y="470212"/>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CRs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629709333"/>
              </p:ext>
            </p:extLst>
          </p:nvPr>
        </p:nvGraphicFramePr>
        <p:xfrm>
          <a:off x="1412700" y="1826289"/>
          <a:ext cx="8385127" cy="2307287"/>
        </p:xfrm>
        <a:graphic>
          <a:graphicData uri="http://schemas.openxmlformats.org/drawingml/2006/table">
            <a:tbl>
              <a:tblPr/>
              <a:tblGrid>
                <a:gridCol w="1331710">
                  <a:extLst>
                    <a:ext uri="{9D8B030D-6E8A-4147-A177-3AD203B41FA5}">
                      <a16:colId xmlns:a16="http://schemas.microsoft.com/office/drawing/2014/main" val="20000"/>
                    </a:ext>
                  </a:extLst>
                </a:gridCol>
                <a:gridCol w="7053417">
                  <a:extLst>
                    <a:ext uri="{9D8B030D-6E8A-4147-A177-3AD203B41FA5}">
                      <a16:colId xmlns:a16="http://schemas.microsoft.com/office/drawing/2014/main" val="20001"/>
                    </a:ext>
                  </a:extLst>
                </a:gridCol>
              </a:tblGrid>
              <a:tr h="645638">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53883">
                <a:tc>
                  <a:txBody>
                    <a:bodyPr/>
                    <a:lstStyle/>
                    <a:p>
                      <a:pPr marL="0" algn="l" defTabSz="1219170" rtl="0" eaLnBrk="1" fontAlgn="t" latinLnBrk="0" hangingPunct="1"/>
                      <a:r>
                        <a:rPr lang="sv-SE" sz="1400" b="0" i="0" u="none" strike="noStrike" kern="1200" dirty="0">
                          <a:solidFill>
                            <a:srgbClr val="000000"/>
                          </a:solidFill>
                          <a:effectLst/>
                          <a:latin typeface="Arial" panose="020B0604020202020204" pitchFamily="34" charset="0"/>
                          <a:ea typeface="+mn-ea"/>
                          <a:cs typeface="+mn-cs"/>
                        </a:rPr>
                        <a:t>SP-170972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r>
                        <a:rPr lang="en-US" sz="1400" b="0" i="0" u="none" strike="noStrike" kern="1200" dirty="0">
                          <a:solidFill>
                            <a:srgbClr val="000000"/>
                          </a:solidFill>
                          <a:effectLst/>
                          <a:latin typeface="Arial" panose="020B0604020202020204" pitchFamily="34" charset="0"/>
                          <a:ea typeface="+mn-ea"/>
                          <a:cs typeface="+mn-cs"/>
                        </a:rPr>
                        <a:t>Rel-8 CRs on OAM (OAM8)</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69207408"/>
                  </a:ext>
                </a:extLst>
              </a:tr>
              <a:tr h="553883">
                <a:tc>
                  <a:txBody>
                    <a:bodyPr/>
                    <a:lstStyle/>
                    <a:p>
                      <a:pPr marL="0" algn="l" defTabSz="1219170" rtl="0" eaLnBrk="1" fontAlgn="t" latinLnBrk="0" hangingPunct="1"/>
                      <a:r>
                        <a:rPr lang="sv-SE" sz="1400" b="0" i="0" u="none" strike="noStrike" kern="1200" dirty="0">
                          <a:solidFill>
                            <a:srgbClr val="000000"/>
                          </a:solidFill>
                          <a:effectLst/>
                          <a:latin typeface="Arial" panose="020B0604020202020204" pitchFamily="34" charset="0"/>
                          <a:ea typeface="+mn-ea"/>
                          <a:cs typeface="+mn-cs"/>
                        </a:rPr>
                        <a:t>SP-170968</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r>
                        <a:rPr lang="en-US" sz="1400" b="0" i="0" u="none" strike="noStrike" kern="1200" dirty="0">
                          <a:solidFill>
                            <a:srgbClr val="000000"/>
                          </a:solidFill>
                          <a:effectLst/>
                          <a:latin typeface="Arial" panose="020B0604020202020204" pitchFamily="34" charset="0"/>
                          <a:ea typeface="+mn-ea"/>
                          <a:cs typeface="+mn-cs"/>
                        </a:rPr>
                        <a:t>Rel-15 CRs on Self-Organizing Networks (SON) for Active Antenna System (AAS) deployment management (OAM_SON_AAS)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733196816"/>
                  </a:ext>
                </a:extLst>
              </a:tr>
              <a:tr h="553883">
                <a:tc>
                  <a:txBody>
                    <a:bodyPr/>
                    <a:lstStyle/>
                    <a:p>
                      <a:pPr marL="0" algn="l" defTabSz="1219170" rtl="0" eaLnBrk="1" fontAlgn="t" latinLnBrk="0" hangingPunct="1"/>
                      <a:r>
                        <a:rPr lang="sv-SE" sz="1400" b="0" i="0" u="none" strike="noStrike" kern="1200">
                          <a:solidFill>
                            <a:srgbClr val="000000"/>
                          </a:solidFill>
                          <a:effectLst/>
                          <a:latin typeface="Arial" panose="020B0604020202020204" pitchFamily="34" charset="0"/>
                          <a:ea typeface="+mn-ea"/>
                          <a:cs typeface="+mn-cs"/>
                        </a:rPr>
                        <a:t>SP-170969</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r>
                        <a:rPr lang="en-US" sz="1400" b="0" i="0" u="none" strike="noStrike" kern="1200" dirty="0">
                          <a:solidFill>
                            <a:srgbClr val="000000"/>
                          </a:solidFill>
                          <a:effectLst/>
                          <a:latin typeface="Arial" panose="020B0604020202020204" pitchFamily="34" charset="0"/>
                          <a:ea typeface="+mn-ea"/>
                          <a:cs typeface="+mn-cs"/>
                        </a:rPr>
                        <a:t>Rel-14 CRs on Configuration Management for mobile networks that include virtualized network functions (OAM14-MAMO_VNF-CM)</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89594949"/>
                  </a:ext>
                </a:extLst>
              </a:tr>
            </a:tbl>
          </a:graphicData>
        </a:graphic>
      </p:graphicFrame>
    </p:spTree>
    <p:extLst>
      <p:ext uri="{BB962C8B-B14F-4D97-AF65-F5344CB8AC3E}">
        <p14:creationId xmlns:p14="http://schemas.microsoft.com/office/powerpoint/2010/main" val="455952544"/>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664971" y="514383"/>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TSs &amp; TRs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773252235"/>
              </p:ext>
            </p:extLst>
          </p:nvPr>
        </p:nvGraphicFramePr>
        <p:xfrm>
          <a:off x="545911" y="1542535"/>
          <a:ext cx="9403307" cy="4106697"/>
        </p:xfrm>
        <a:graphic>
          <a:graphicData uri="http://schemas.openxmlformats.org/drawingml/2006/table">
            <a:tbl>
              <a:tblPr/>
              <a:tblGrid>
                <a:gridCol w="1091821">
                  <a:extLst>
                    <a:ext uri="{9D8B030D-6E8A-4147-A177-3AD203B41FA5}">
                      <a16:colId xmlns:a16="http://schemas.microsoft.com/office/drawing/2014/main" val="20000"/>
                    </a:ext>
                  </a:extLst>
                </a:gridCol>
                <a:gridCol w="6318913">
                  <a:extLst>
                    <a:ext uri="{9D8B030D-6E8A-4147-A177-3AD203B41FA5}">
                      <a16:colId xmlns:a16="http://schemas.microsoft.com/office/drawing/2014/main" val="20001"/>
                    </a:ext>
                  </a:extLst>
                </a:gridCol>
                <a:gridCol w="1992573">
                  <a:extLst>
                    <a:ext uri="{9D8B030D-6E8A-4147-A177-3AD203B41FA5}">
                      <a16:colId xmlns:a16="http://schemas.microsoft.com/office/drawing/2014/main" val="3746330575"/>
                    </a:ext>
                  </a:extLst>
                </a:gridCol>
              </a:tblGrid>
              <a:tr h="27692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For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93539">
                <a:tc>
                  <a:txBody>
                    <a:bodyPr/>
                    <a:lstStyle/>
                    <a:p>
                      <a:pPr algn="l" fontAlgn="t"/>
                      <a:r>
                        <a:rPr lang="sv-SE" sz="1400" b="0" i="0" u="none" strike="noStrike" dirty="0">
                          <a:solidFill>
                            <a:srgbClr val="000000"/>
                          </a:solidFill>
                          <a:effectLst/>
                          <a:latin typeface="Arial" panose="020B0604020202020204" pitchFamily="34" charset="0"/>
                        </a:rPr>
                        <a:t>SP-170973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TR 28.802 "Study on management aspects of next generation network  architecture and features“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Approval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93539">
                <a:tc>
                  <a:txBody>
                    <a:bodyPr/>
                    <a:lstStyle/>
                    <a:p>
                      <a:pPr algn="l" fontAlgn="t"/>
                      <a:r>
                        <a:rPr lang="sv-SE" sz="1400" b="0" i="0" u="none" strike="noStrike">
                          <a:solidFill>
                            <a:srgbClr val="000000"/>
                          </a:solidFill>
                          <a:effectLst/>
                          <a:latin typeface="Arial" panose="020B0604020202020204" pitchFamily="34" charset="0"/>
                        </a:rPr>
                        <a:t>SP-170974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TR 32.880 "Study on implementation for the partitioning of Itf-N“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Approval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616680700"/>
                  </a:ext>
                </a:extLst>
              </a:tr>
              <a:tr h="393539">
                <a:tc>
                  <a:txBody>
                    <a:bodyPr/>
                    <a:lstStyle/>
                    <a:p>
                      <a:pPr algn="l" fontAlgn="t"/>
                      <a:r>
                        <a:rPr lang="sv-SE" sz="1400" b="0" i="0" u="none" strike="noStrike" dirty="0">
                          <a:solidFill>
                            <a:srgbClr val="000000"/>
                          </a:solidFill>
                          <a:effectLst/>
                          <a:latin typeface="Arial" panose="020B0604020202020204" pitchFamily="34" charset="0"/>
                        </a:rPr>
                        <a:t>SP-170978</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TS 28.304 "Control and monitoring of Power, Energy and Environmental (PEE) parameters Integration Reference Point (IRP); Requirements"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Information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96018947"/>
                  </a:ext>
                </a:extLst>
              </a:tr>
              <a:tr h="393539">
                <a:tc>
                  <a:txBody>
                    <a:bodyPr/>
                    <a:lstStyle/>
                    <a:p>
                      <a:pPr algn="l" fontAlgn="t"/>
                      <a:r>
                        <a:rPr lang="sv-SE" sz="1400" b="0" i="0" u="none" strike="noStrike">
                          <a:solidFill>
                            <a:srgbClr val="000000"/>
                          </a:solidFill>
                          <a:effectLst/>
                          <a:latin typeface="Arial" panose="020B0604020202020204" pitchFamily="34" charset="0"/>
                        </a:rPr>
                        <a:t>SP-170979</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TS 28.305 "Control and monitoring of Power, Energy and Environmental (PEE) parameters Integration Reference Point (IRP); Information Service (IS)"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Information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595817543"/>
                  </a:ext>
                </a:extLst>
              </a:tr>
              <a:tr h="393539">
                <a:tc>
                  <a:txBody>
                    <a:bodyPr/>
                    <a:lstStyle/>
                    <a:p>
                      <a:pPr algn="l" fontAlgn="t"/>
                      <a:r>
                        <a:rPr lang="sv-SE" sz="1400" b="0" i="0" u="none" strike="noStrike">
                          <a:solidFill>
                            <a:srgbClr val="000000"/>
                          </a:solidFill>
                          <a:effectLst/>
                          <a:latin typeface="Arial" panose="020B0604020202020204" pitchFamily="34" charset="0"/>
                        </a:rPr>
                        <a:t>SP-170980</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TS 28.306 "Control and monitoring of Power, Energy and Environmental (PEE) parameters Integration Reference Point (IRP); Solution Set (SS) definitions"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Information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831126837"/>
                  </a:ext>
                </a:extLst>
              </a:tr>
              <a:tr h="393539">
                <a:tc>
                  <a:txBody>
                    <a:bodyPr/>
                    <a:lstStyle/>
                    <a:p>
                      <a:pPr algn="l" fontAlgn="t"/>
                      <a:r>
                        <a:rPr lang="sv-SE" sz="1400" b="0" i="0" u="none" strike="noStrike">
                          <a:solidFill>
                            <a:srgbClr val="000000"/>
                          </a:solidFill>
                          <a:effectLst/>
                          <a:latin typeface="Arial" panose="020B0604020202020204" pitchFamily="34" charset="0"/>
                        </a:rPr>
                        <a:t>SP-170981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TR 32.866 "Study on a RESTful HTTP-based Solution Set (SS)"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Approval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060306292"/>
                  </a:ext>
                </a:extLst>
              </a:tr>
              <a:tr h="393539">
                <a:tc>
                  <a:txBody>
                    <a:bodyPr/>
                    <a:lstStyle/>
                    <a:p>
                      <a:pPr algn="l" fontAlgn="t"/>
                      <a:r>
                        <a:rPr lang="sv-SE" sz="1400" b="0" i="0" u="none" strike="noStrike">
                          <a:solidFill>
                            <a:srgbClr val="000000"/>
                          </a:solidFill>
                          <a:effectLst/>
                          <a:latin typeface="Arial" panose="020B0604020202020204" pitchFamily="34" charset="0"/>
                        </a:rPr>
                        <a:t>SP-171002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TR 28.800 "Study on management and orchestration architecture of next generation network and service"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Approval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82542157"/>
                  </a:ext>
                </a:extLst>
              </a:tr>
              <a:tr h="393539">
                <a:tc>
                  <a:txBody>
                    <a:bodyPr/>
                    <a:lstStyle/>
                    <a:p>
                      <a:pPr algn="l" fontAlgn="t"/>
                      <a:r>
                        <a:rPr lang="sv-SE" sz="1400" b="0" i="0" u="none" strike="noStrike">
                          <a:solidFill>
                            <a:srgbClr val="000000"/>
                          </a:solidFill>
                          <a:effectLst/>
                          <a:latin typeface="Arial" panose="020B0604020202020204" pitchFamily="34" charset="0"/>
                        </a:rPr>
                        <a:t>SP-171003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TR 32.864 "Study on management aspects of virtualized network functions that are part of the NR"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Approval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033549071"/>
                  </a:ext>
                </a:extLst>
              </a:tr>
              <a:tr h="393539">
                <a:tc>
                  <a:txBody>
                    <a:bodyPr/>
                    <a:lstStyle/>
                    <a:p>
                      <a:pPr algn="l" fontAlgn="t"/>
                      <a:r>
                        <a:rPr lang="sv-SE" sz="1400" b="0" i="0" u="none" strike="noStrike">
                          <a:solidFill>
                            <a:srgbClr val="000000"/>
                          </a:solidFill>
                          <a:effectLst/>
                          <a:latin typeface="Arial" panose="020B0604020202020204" pitchFamily="34" charset="0"/>
                        </a:rPr>
                        <a:t>SP-171004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TR 32.867 "Study on Management Enhancement of CUPS of EPC Nodes"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Approval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117376852"/>
                  </a:ext>
                </a:extLst>
              </a:tr>
            </a:tbl>
          </a:graphicData>
        </a:graphic>
      </p:graphicFrame>
    </p:spTree>
    <p:extLst>
      <p:ext uri="{BB962C8B-B14F-4D97-AF65-F5344CB8AC3E}">
        <p14:creationId xmlns:p14="http://schemas.microsoft.com/office/powerpoint/2010/main" val="2809532853"/>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701545" y="544363"/>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WIDs</a:t>
            </a:r>
            <a:r>
              <a:rPr lang="en-GB" altLang="zh-CN" sz="3200" kern="0" dirty="0">
                <a:solidFill>
                  <a:srgbClr val="FF0000"/>
                </a:solidFill>
                <a:latin typeface="Calibri"/>
              </a:rPr>
              <a:t> &amp; Exception requests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565393313"/>
              </p:ext>
            </p:extLst>
          </p:nvPr>
        </p:nvGraphicFramePr>
        <p:xfrm>
          <a:off x="1025933" y="1538096"/>
          <a:ext cx="9058605" cy="4243820"/>
        </p:xfrm>
        <a:graphic>
          <a:graphicData uri="http://schemas.openxmlformats.org/drawingml/2006/table">
            <a:tbl>
              <a:tblPr/>
              <a:tblGrid>
                <a:gridCol w="1440029">
                  <a:extLst>
                    <a:ext uri="{9D8B030D-6E8A-4147-A177-3AD203B41FA5}">
                      <a16:colId xmlns:a16="http://schemas.microsoft.com/office/drawing/2014/main" val="20000"/>
                    </a:ext>
                  </a:extLst>
                </a:gridCol>
                <a:gridCol w="7618576">
                  <a:extLst>
                    <a:ext uri="{9D8B030D-6E8A-4147-A177-3AD203B41FA5}">
                      <a16:colId xmlns:a16="http://schemas.microsoft.com/office/drawing/2014/main" val="20001"/>
                    </a:ext>
                  </a:extLst>
                </a:gridCol>
              </a:tblGrid>
              <a:tr h="2862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87806">
                <a:tc>
                  <a:txBody>
                    <a:bodyPr/>
                    <a:lstStyle/>
                    <a:p>
                      <a:pPr algn="l" fontAlgn="t"/>
                      <a:r>
                        <a:rPr lang="sv-SE" sz="1400" b="0" i="0" u="none" strike="noStrike" dirty="0">
                          <a:solidFill>
                            <a:srgbClr val="000000"/>
                          </a:solidFill>
                          <a:effectLst/>
                          <a:latin typeface="Arial" panose="020B0604020202020204" pitchFamily="34" charset="0"/>
                        </a:rPr>
                        <a:t>SP-170948</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New SID on integration of ONAP DCAE and 3GPP management architecture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87806">
                <a:tc>
                  <a:txBody>
                    <a:bodyPr/>
                    <a:lstStyle/>
                    <a:p>
                      <a:pPr algn="l" fontAlgn="t"/>
                      <a:r>
                        <a:rPr lang="sv-SE" sz="1400" b="0" i="0" u="none" strike="noStrike" dirty="0">
                          <a:solidFill>
                            <a:srgbClr val="000000"/>
                          </a:solidFill>
                          <a:effectLst/>
                          <a:latin typeface="Arial" panose="020B0604020202020204" pitchFamily="34" charset="0"/>
                        </a:rPr>
                        <a:t>SP-170950</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New WID on REST Solution Sets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574496263"/>
                  </a:ext>
                </a:extLst>
              </a:tr>
              <a:tr h="387806">
                <a:tc>
                  <a:txBody>
                    <a:bodyPr/>
                    <a:lstStyle/>
                    <a:p>
                      <a:pPr algn="l" fontAlgn="t"/>
                      <a:r>
                        <a:rPr lang="sv-SE" sz="1400" b="0" i="0" u="none" strike="noStrike" dirty="0">
                          <a:solidFill>
                            <a:srgbClr val="000000"/>
                          </a:solidFill>
                          <a:effectLst/>
                          <a:latin typeface="Arial" panose="020B0604020202020204" pitchFamily="34" charset="0"/>
                        </a:rPr>
                        <a:t>SP-170954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sv-SE" sz="1400" b="0" i="0" u="none" strike="noStrike" dirty="0">
                          <a:solidFill>
                            <a:srgbClr val="000000"/>
                          </a:solidFill>
                          <a:effectLst/>
                          <a:latin typeface="Arial" panose="020B0604020202020204" pitchFamily="34" charset="0"/>
                        </a:rPr>
                        <a:t>New WID on Management </a:t>
                      </a:r>
                      <a:r>
                        <a:rPr lang="sv-SE" sz="1400" b="0" i="0" u="none" strike="noStrike" dirty="0" err="1">
                          <a:solidFill>
                            <a:srgbClr val="000000"/>
                          </a:solidFill>
                          <a:effectLst/>
                          <a:latin typeface="Arial" panose="020B0604020202020204" pitchFamily="34" charset="0"/>
                        </a:rPr>
                        <a:t>Enhancement</a:t>
                      </a:r>
                      <a:r>
                        <a:rPr lang="sv-SE" sz="1400" b="0" i="0" u="none" strike="noStrike" dirty="0">
                          <a:solidFill>
                            <a:srgbClr val="000000"/>
                          </a:solidFill>
                          <a:effectLst/>
                          <a:latin typeface="Arial" panose="020B0604020202020204" pitchFamily="34" charset="0"/>
                        </a:rPr>
                        <a:t> for EPC CUPS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42880"/>
                  </a:ext>
                </a:extLst>
              </a:tr>
              <a:tr h="387806">
                <a:tc>
                  <a:txBody>
                    <a:bodyPr/>
                    <a:lstStyle/>
                    <a:p>
                      <a:pPr algn="l" fontAlgn="t"/>
                      <a:r>
                        <a:rPr lang="sv-SE" sz="1400" b="0" i="0" u="none" strike="noStrike">
                          <a:solidFill>
                            <a:srgbClr val="000000"/>
                          </a:solidFill>
                          <a:effectLst/>
                          <a:latin typeface="Arial" panose="020B0604020202020204" pitchFamily="34" charset="0"/>
                        </a:rPr>
                        <a:t>SP-170955</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Revised WID on Provisioning of 5G networks and network slicing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51495021"/>
                  </a:ext>
                </a:extLst>
              </a:tr>
              <a:tr h="387806">
                <a:tc>
                  <a:txBody>
                    <a:bodyPr/>
                    <a:lstStyle/>
                    <a:p>
                      <a:pPr algn="l" fontAlgn="t"/>
                      <a:r>
                        <a:rPr lang="sv-SE" sz="1400" b="0" i="0" u="none" strike="noStrike">
                          <a:solidFill>
                            <a:srgbClr val="000000"/>
                          </a:solidFill>
                          <a:effectLst/>
                          <a:latin typeface="Arial" panose="020B0604020202020204" pitchFamily="34" charset="0"/>
                        </a:rPr>
                        <a:t>SP-170956</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solidFill>
                            <a:srgbClr val="000000"/>
                          </a:solidFill>
                          <a:effectLst/>
                          <a:latin typeface="Arial" panose="020B0604020202020204" pitchFamily="34" charset="0"/>
                        </a:rPr>
                        <a:t>New WID on NRM for 5G network functions management and network slicing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304356343"/>
                  </a:ext>
                </a:extLst>
              </a:tr>
              <a:tr h="387806">
                <a:tc>
                  <a:txBody>
                    <a:bodyPr/>
                    <a:lstStyle/>
                    <a:p>
                      <a:pPr algn="l" fontAlgn="t"/>
                      <a:r>
                        <a:rPr lang="sv-SE" sz="1400" b="0" i="0" u="none" strike="noStrike">
                          <a:solidFill>
                            <a:srgbClr val="000000"/>
                          </a:solidFill>
                          <a:effectLst/>
                          <a:latin typeface="Arial" panose="020B0604020202020204" pitchFamily="34" charset="0"/>
                        </a:rPr>
                        <a:t>SP-170957</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New WID on Assurance data and Performance Management for 5G networks and network slicing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836365303"/>
                  </a:ext>
                </a:extLst>
              </a:tr>
              <a:tr h="387806">
                <a:tc>
                  <a:txBody>
                    <a:bodyPr/>
                    <a:lstStyle/>
                    <a:p>
                      <a:pPr algn="l" fontAlgn="t"/>
                      <a:r>
                        <a:rPr lang="sv-SE" sz="1400" b="0" i="0" u="none" strike="noStrike">
                          <a:solidFill>
                            <a:srgbClr val="000000"/>
                          </a:solidFill>
                          <a:effectLst/>
                          <a:latin typeface="Arial" panose="020B0604020202020204" pitchFamily="34" charset="0"/>
                        </a:rPr>
                        <a:t>SP-170958</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solidFill>
                            <a:srgbClr val="000000"/>
                          </a:solidFill>
                          <a:effectLst/>
                          <a:latin typeface="Arial" panose="020B0604020202020204" pitchFamily="34" charset="0"/>
                        </a:rPr>
                        <a:t>New WID on Management and virtualization aspects of 5G networks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60032341"/>
                  </a:ext>
                </a:extLst>
              </a:tr>
              <a:tr h="387806">
                <a:tc>
                  <a:txBody>
                    <a:bodyPr/>
                    <a:lstStyle/>
                    <a:p>
                      <a:pPr algn="l" fontAlgn="t"/>
                      <a:r>
                        <a:rPr lang="sv-SE" sz="1400" b="0" i="0" u="none" strike="noStrike">
                          <a:solidFill>
                            <a:srgbClr val="000000"/>
                          </a:solidFill>
                          <a:effectLst/>
                          <a:latin typeface="Arial" panose="020B0604020202020204" pitchFamily="34" charset="0"/>
                        </a:rPr>
                        <a:t>SP-170959</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New WID on 5G Trace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925964171"/>
                  </a:ext>
                </a:extLst>
              </a:tr>
              <a:tr h="387806">
                <a:tc>
                  <a:txBody>
                    <a:bodyPr/>
                    <a:lstStyle/>
                    <a:p>
                      <a:pPr algn="l" fontAlgn="t"/>
                      <a:r>
                        <a:rPr lang="sv-SE" sz="1400" b="0" i="0" u="none" strike="noStrike">
                          <a:solidFill>
                            <a:srgbClr val="000000"/>
                          </a:solidFill>
                          <a:effectLst/>
                          <a:latin typeface="Arial" panose="020B0604020202020204" pitchFamily="34" charset="0"/>
                        </a:rPr>
                        <a:t>SP-170960</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solidFill>
                            <a:srgbClr val="000000"/>
                          </a:solidFill>
                          <a:effectLst/>
                          <a:latin typeface="Arial" panose="020B0604020202020204" pitchFamily="34" charset="0"/>
                        </a:rPr>
                        <a:t>Revised WID on Management and orchestration of 5G networks and network slicing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90174846"/>
                  </a:ext>
                </a:extLst>
              </a:tr>
              <a:tr h="387806">
                <a:tc>
                  <a:txBody>
                    <a:bodyPr/>
                    <a:lstStyle/>
                    <a:p>
                      <a:pPr algn="l" fontAlgn="t"/>
                      <a:r>
                        <a:rPr lang="sv-SE" sz="1400" b="0" i="0" u="none" strike="noStrike">
                          <a:solidFill>
                            <a:srgbClr val="000000"/>
                          </a:solidFill>
                          <a:effectLst/>
                          <a:latin typeface="Arial" panose="020B0604020202020204" pitchFamily="34" charset="0"/>
                        </a:rPr>
                        <a:t>SP-170961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New WID on Fault Supervision for 5G networks and network slicing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933364284"/>
                  </a:ext>
                </a:extLst>
              </a:tr>
            </a:tbl>
          </a:graphicData>
        </a:graphic>
      </p:graphicFrame>
    </p:spTree>
    <p:extLst>
      <p:ext uri="{BB962C8B-B14F-4D97-AF65-F5344CB8AC3E}">
        <p14:creationId xmlns:p14="http://schemas.microsoft.com/office/powerpoint/2010/main" val="676358577"/>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p:cNvSpPr>
          <p:nvPr>
            <p:ph type="title"/>
          </p:nvPr>
        </p:nvSpPr>
        <p:spPr>
          <a:xfrm>
            <a:off x="1703389" y="258764"/>
            <a:ext cx="7272337" cy="649287"/>
          </a:xfrm>
        </p:spPr>
        <p:txBody>
          <a:bodyPr/>
          <a:lstStyle/>
          <a:p>
            <a:r>
              <a:rPr lang="en-GB" altLang="zh-CN" sz="4000" dirty="0"/>
              <a:t>OAM&amp;P cooperation</a:t>
            </a:r>
          </a:p>
        </p:txBody>
      </p:sp>
      <p:sp>
        <p:nvSpPr>
          <p:cNvPr id="43011" name="Rectangle 3"/>
          <p:cNvSpPr>
            <a:spLocks noGrp="1"/>
          </p:cNvSpPr>
          <p:nvPr>
            <p:ph type="body" idx="1"/>
          </p:nvPr>
        </p:nvSpPr>
        <p:spPr>
          <a:xfrm>
            <a:off x="436727" y="795553"/>
            <a:ext cx="11368585" cy="5564304"/>
          </a:xfrm>
        </p:spPr>
        <p:txBody>
          <a:bodyPr/>
          <a:lstStyle/>
          <a:p>
            <a:pPr marL="533400" indent="-533400"/>
            <a:r>
              <a:rPr lang="en-GB" altLang="zh-CN" sz="2400" dirty="0"/>
              <a:t>ETSI ISG NFV</a:t>
            </a:r>
          </a:p>
          <a:p>
            <a:pPr marL="914400" lvl="1" indent="-457200"/>
            <a:r>
              <a:rPr lang="en-GB" altLang="zh-CN" sz="2000" dirty="0">
                <a:ea typeface="宋体" pitchFamily="2" charset="-122"/>
              </a:rPr>
              <a:t>Regular LS exchanges on the alignment of SA5 and ETSI specifications.</a:t>
            </a:r>
          </a:p>
          <a:p>
            <a:pPr marL="914400" lvl="1" indent="-457200"/>
            <a:r>
              <a:rPr lang="en-GB" altLang="zh-CN" sz="2000" dirty="0">
                <a:ea typeface="宋体" pitchFamily="2" charset="-122"/>
              </a:rPr>
              <a:t>The progress </a:t>
            </a:r>
            <a:r>
              <a:rPr lang="en-US" altLang="zh-CN" sz="2000" dirty="0">
                <a:ea typeface="宋体" pitchFamily="2" charset="-122"/>
              </a:rPr>
              <a:t>of stage 3 specifications in ETSI SOL WG has allowed the completion of Rel-14 SA5 NFV specifications in June 2017 (except PM).</a:t>
            </a:r>
          </a:p>
          <a:p>
            <a:pPr marL="914400" lvl="1" indent="-457200"/>
            <a:r>
              <a:rPr lang="en-US" altLang="zh-CN" sz="2000" dirty="0">
                <a:ea typeface="宋体" pitchFamily="2" charset="-122"/>
              </a:rPr>
              <a:t>SA5 NFV Performance Management specs completed in September 2017 (see next slide).</a:t>
            </a:r>
            <a:endParaRPr lang="en-GB" altLang="zh-CN" sz="2000" dirty="0">
              <a:highlight>
                <a:srgbClr val="FFFF00"/>
              </a:highlight>
              <a:ea typeface="宋体" pitchFamily="2" charset="-122"/>
            </a:endParaRPr>
          </a:p>
          <a:p>
            <a:pPr marL="514350" indent="-457200"/>
            <a:r>
              <a:rPr lang="en-US" altLang="zh-CN" sz="2400" dirty="0"/>
              <a:t>ATIS NRSC</a:t>
            </a:r>
          </a:p>
          <a:p>
            <a:pPr marL="914400" lvl="1" indent="-457200"/>
            <a:r>
              <a:rPr lang="en-US" sz="2000" dirty="0"/>
              <a:t>Work is ongoing on the request from ATIS to specify metrics to determine a drop in registered users in an IP-based network.</a:t>
            </a:r>
            <a:r>
              <a:rPr lang="en-GB" altLang="zh-CN" sz="2000" dirty="0"/>
              <a:t> </a:t>
            </a:r>
          </a:p>
          <a:p>
            <a:pPr marL="914400" lvl="1" indent="-457200"/>
            <a:r>
              <a:rPr lang="en-GB" altLang="zh-CN" sz="2000" dirty="0"/>
              <a:t>ATIS directly contributed to SA5#116 and a proposal for the way forward was endorsed.</a:t>
            </a:r>
          </a:p>
          <a:p>
            <a:pPr marL="514350" indent="-457200"/>
            <a:r>
              <a:rPr lang="en-GB" altLang="zh-CN" sz="2400" dirty="0"/>
              <a:t>ETSI TC EE &amp; </a:t>
            </a:r>
            <a:r>
              <a:rPr lang="en-GB" sz="2400" dirty="0"/>
              <a:t> ITU-T Study Group 5</a:t>
            </a:r>
          </a:p>
          <a:p>
            <a:pPr marL="914400" lvl="1" indent="-457200"/>
            <a:r>
              <a:rPr lang="en-GB" altLang="zh-CN" sz="2000" dirty="0"/>
              <a:t>Regular LS exchanges on Energy Efficiency in mobile networks.</a:t>
            </a:r>
          </a:p>
          <a:p>
            <a:pPr marL="514350" indent="-457200"/>
            <a:r>
              <a:rPr lang="en-GB" altLang="zh-CN" sz="2400" dirty="0"/>
              <a:t>Cooperation on Network Slicing </a:t>
            </a:r>
          </a:p>
          <a:p>
            <a:pPr marL="914400" lvl="1" indent="-457200">
              <a:defRPr/>
            </a:pPr>
            <a:r>
              <a:rPr lang="en-GB" altLang="zh-CN" sz="2000" dirty="0">
                <a:ea typeface="宋体" pitchFamily="2" charset="-122"/>
              </a:rPr>
              <a:t>Several LSs received about various initiatives on Network Slicing in GSMA, BBF, MEF. Work is also ongoing on Network Slicing in NGMN, IETF, ETSI ISG NFV, etc. </a:t>
            </a:r>
          </a:p>
          <a:p>
            <a:pPr marL="914400" lvl="1" indent="-457200">
              <a:defRPr/>
            </a:pPr>
            <a:r>
              <a:rPr lang="en-GB" altLang="zh-CN" sz="2000" dirty="0">
                <a:ea typeface="宋体" pitchFamily="2" charset="-122"/>
              </a:rPr>
              <a:t>Need for more coordination of those initiatives on Network Slicing. </a:t>
            </a:r>
          </a:p>
          <a:p>
            <a:pPr marL="914400" lvl="1" indent="-457200">
              <a:defRPr/>
            </a:pPr>
            <a:endParaRPr lang="en-GB" altLang="zh-CN" sz="2000" dirty="0"/>
          </a:p>
          <a:p>
            <a:pPr marL="914400" lvl="1" indent="-457200">
              <a:defRPr/>
            </a:pPr>
            <a:endParaRPr lang="en-GB" altLang="zh-CN" sz="1800" dirty="0">
              <a:ea typeface="宋体" pitchFamily="2" charset="-122"/>
            </a:endParaRPr>
          </a:p>
          <a:p>
            <a:pPr marL="914400" lvl="1" indent="-457200">
              <a:defRPr/>
            </a:pPr>
            <a:endParaRPr lang="en-GB" altLang="zh-CN" sz="1800" dirty="0">
              <a:ea typeface="宋体" pitchFamily="2" charset="-122"/>
            </a:endParaRPr>
          </a:p>
          <a:p>
            <a:pPr marL="914400" lvl="1" indent="-457200">
              <a:defRPr/>
            </a:pPr>
            <a:endParaRPr lang="en-GB" altLang="zh-CN" sz="1800" dirty="0">
              <a:ea typeface="宋体" pitchFamily="2" charset="-122"/>
            </a:endParaRPr>
          </a:p>
          <a:p>
            <a:pPr marL="914400" lvl="1" indent="-457200">
              <a:defRPr/>
            </a:pPr>
            <a:endParaRPr lang="en-GB" altLang="zh-CN" sz="1800" dirty="0">
              <a:ea typeface="宋体" pitchFamily="2" charset="-122"/>
            </a:endParaRPr>
          </a:p>
          <a:p>
            <a:pPr marL="914400" lvl="1" indent="-457200">
              <a:lnSpc>
                <a:spcPct val="90000"/>
              </a:lnSpc>
              <a:defRPr/>
            </a:pPr>
            <a:endParaRPr lang="en-GB" altLang="zh-CN" sz="1800" dirty="0">
              <a:ea typeface="宋体" pitchFamily="2" charset="-122"/>
            </a:endParaRPr>
          </a:p>
        </p:txBody>
      </p:sp>
    </p:spTree>
    <p:extLst>
      <p:ext uri="{BB962C8B-B14F-4D97-AF65-F5344CB8AC3E}">
        <p14:creationId xmlns:p14="http://schemas.microsoft.com/office/powerpoint/2010/main" val="1169560033"/>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a:solidFill>
                  <a:srgbClr val="FF0000"/>
                </a:solidFill>
                <a:latin typeface="Calibri" pitchFamily="34" charset="0"/>
                <a:cs typeface="Times New Roman" pitchFamily="18" charset="0"/>
              </a:rPr>
              <a:t>Rel-15 CH </a:t>
            </a:r>
            <a:r>
              <a:rPr lang="en-GB" altLang="zh-CN" sz="3200" dirty="0">
                <a:solidFill>
                  <a:srgbClr val="FF0000"/>
                </a:solidFill>
                <a:latin typeface="Calibri" pitchFamily="34" charset="0"/>
                <a:cs typeface="Times New Roman" pitchFamily="18" charset="0"/>
              </a:rPr>
              <a:t>WIs </a:t>
            </a:r>
            <a:r>
              <a:rPr lang="en-GB" altLang="zh-CN" sz="3200">
                <a:solidFill>
                  <a:srgbClr val="FF0000"/>
                </a:solidFill>
                <a:latin typeface="Calibri" pitchFamily="34" charset="0"/>
                <a:cs typeface="Times New Roman" pitchFamily="18" charset="0"/>
              </a:rPr>
              <a:t>(1/4)</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427346862"/>
              </p:ext>
            </p:extLst>
          </p:nvPr>
        </p:nvGraphicFramePr>
        <p:xfrm>
          <a:off x="163773" y="1005577"/>
          <a:ext cx="11900848" cy="4782866"/>
        </p:xfrm>
        <a:graphic>
          <a:graphicData uri="http://schemas.openxmlformats.org/drawingml/2006/table">
            <a:tbl>
              <a:tblPr/>
              <a:tblGrid>
                <a:gridCol w="1860845">
                  <a:extLst>
                    <a:ext uri="{9D8B030D-6E8A-4147-A177-3AD203B41FA5}">
                      <a16:colId xmlns:a16="http://schemas.microsoft.com/office/drawing/2014/main" val="20000"/>
                    </a:ext>
                  </a:extLst>
                </a:gridCol>
                <a:gridCol w="4073097">
                  <a:extLst>
                    <a:ext uri="{9D8B030D-6E8A-4147-A177-3AD203B41FA5}">
                      <a16:colId xmlns:a16="http://schemas.microsoft.com/office/drawing/2014/main" val="20001"/>
                    </a:ext>
                  </a:extLst>
                </a:gridCol>
                <a:gridCol w="3045673">
                  <a:extLst>
                    <a:ext uri="{9D8B030D-6E8A-4147-A177-3AD203B41FA5}">
                      <a16:colId xmlns:a16="http://schemas.microsoft.com/office/drawing/2014/main" val="20003"/>
                    </a:ext>
                  </a:extLst>
                </a:gridCol>
                <a:gridCol w="2921233">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Charging Enhancement for eFMSS </a:t>
                      </a:r>
                      <a:endParaRPr kumimoji="0" lang="en-GB" altLang="zh-CN" sz="1800" b="1"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eFMSS_CH</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760057</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mn-lt"/>
                          <a:ea typeface="+mn-ea"/>
                          <a:cs typeface="Arial" charset="0"/>
                        </a:rPr>
                        <a:t>China Telecom</a:t>
                      </a:r>
                      <a:endParaRPr kumimoji="0" lang="en-GB" altLang="zh-CN" sz="1600" b="0" i="0" u="none" strike="noStrike" cap="none" normalizeH="0" baseline="0" dirty="0">
                        <a:ln>
                          <a:noFill/>
                        </a:ln>
                        <a:solidFill>
                          <a:schemeClr val="tx1"/>
                        </a:solidFill>
                        <a:effectLst/>
                        <a:latin typeface="+mn-lt"/>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70% -&gt; </a:t>
                      </a:r>
                      <a:r>
                        <a:rPr kumimoji="0" lang="en-GB" altLang="zh-CN" sz="1600" b="0" i="0" u="none" strike="noStrike" cap="none" normalizeH="0" baseline="0" dirty="0">
                          <a:ln>
                            <a:noFill/>
                          </a:ln>
                          <a:solidFill>
                            <a:schemeClr val="tx1"/>
                          </a:solidFill>
                          <a:effectLst/>
                          <a:highlight>
                            <a:srgbClr val="00FF00"/>
                          </a:highlight>
                          <a:latin typeface="Calibri" pitchFamily="34" charset="0"/>
                          <a:ea typeface="宋体" pitchFamily="2" charset="-122"/>
                          <a:cs typeface="Arial" charset="0"/>
                        </a:rPr>
                        <a:t>100%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a:ln>
                            <a:noFill/>
                          </a:ln>
                          <a:solidFill>
                            <a:schemeClr val="tx1"/>
                          </a:solidFill>
                          <a:effectLst/>
                          <a:latin typeface="Calibri" pitchFamily="34" charset="0"/>
                          <a:ea typeface="宋体" pitchFamily="2" charset="-122"/>
                          <a:cs typeface="Arial" charset="0"/>
                        </a:rPr>
                        <a:t>SA#78 – December 2017 </a:t>
                      </a:r>
                      <a:r>
                        <a:rPr lang="en-GB" sz="1600" kern="1200">
                          <a:solidFill>
                            <a:schemeClr val="tx1"/>
                          </a:solidFill>
                          <a:effectLst/>
                          <a:latin typeface="+mn-lt"/>
                          <a:ea typeface="+mn-ea"/>
                          <a:cs typeface="+mn-cs"/>
                        </a:rPr>
                        <a:t> </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TS 32.251, 32.299, 32.298</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traffic steering policy parameters are introduced for the TDF. They are included in the "Service data containers" description.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Rel-15 CRs, WID update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889621165"/>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748" name="Group 76"/>
          <p:cNvGraphicFramePr>
            <a:graphicFrameLocks noGrp="1"/>
          </p:cNvGraphicFramePr>
          <p:nvPr>
            <p:ph idx="1"/>
            <p:extLst>
              <p:ext uri="{D42A27DB-BD31-4B8C-83A1-F6EECF244321}">
                <p14:modId xmlns:p14="http://schemas.microsoft.com/office/powerpoint/2010/main" val="1017675965"/>
              </p:ext>
            </p:extLst>
          </p:nvPr>
        </p:nvGraphicFramePr>
        <p:xfrm>
          <a:off x="1426591" y="1156987"/>
          <a:ext cx="8428609" cy="4986149"/>
        </p:xfrm>
        <a:graphic>
          <a:graphicData uri="http://schemas.openxmlformats.org/drawingml/2006/table">
            <a:tbl>
              <a:tblPr/>
              <a:tblGrid>
                <a:gridCol w="1385740">
                  <a:extLst>
                    <a:ext uri="{9D8B030D-6E8A-4147-A177-3AD203B41FA5}">
                      <a16:colId xmlns:a16="http://schemas.microsoft.com/office/drawing/2014/main" val="20000"/>
                    </a:ext>
                  </a:extLst>
                </a:gridCol>
                <a:gridCol w="1783687">
                  <a:extLst>
                    <a:ext uri="{9D8B030D-6E8A-4147-A177-3AD203B41FA5}">
                      <a16:colId xmlns:a16="http://schemas.microsoft.com/office/drawing/2014/main" val="20001"/>
                    </a:ext>
                  </a:extLst>
                </a:gridCol>
                <a:gridCol w="1726296">
                  <a:extLst>
                    <a:ext uri="{9D8B030D-6E8A-4147-A177-3AD203B41FA5}">
                      <a16:colId xmlns:a16="http://schemas.microsoft.com/office/drawing/2014/main" val="20002"/>
                    </a:ext>
                  </a:extLst>
                </a:gridCol>
                <a:gridCol w="1083954">
                  <a:extLst>
                    <a:ext uri="{9D8B030D-6E8A-4147-A177-3AD203B41FA5}">
                      <a16:colId xmlns:a16="http://schemas.microsoft.com/office/drawing/2014/main" val="20003"/>
                    </a:ext>
                  </a:extLst>
                </a:gridCol>
                <a:gridCol w="1164246">
                  <a:extLst>
                    <a:ext uri="{9D8B030D-6E8A-4147-A177-3AD203B41FA5}">
                      <a16:colId xmlns:a16="http://schemas.microsoft.com/office/drawing/2014/main" val="20004"/>
                    </a:ext>
                  </a:extLst>
                </a:gridCol>
                <a:gridCol w="1284686">
                  <a:extLst>
                    <a:ext uri="{9D8B030D-6E8A-4147-A177-3AD203B41FA5}">
                      <a16:colId xmlns:a16="http://schemas.microsoft.com/office/drawing/2014/main" val="20005"/>
                    </a:ext>
                  </a:extLst>
                </a:gridCol>
              </a:tblGrid>
              <a:tr h="62743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Date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City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Country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Host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Co-location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7698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SA5#111</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16-20 Jan 2017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Porto</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Portugal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EF3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34871">
                <a:tc>
                  <a:txBody>
                    <a:bodyPr/>
                    <a:lstStyle/>
                    <a:p>
                      <a:r>
                        <a:rPr kumimoji="0" lang="sv-SE"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SA5#111-bis (5G/NFV)</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sv-SE"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13-17 Feb 2017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sv-SE"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Munich</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sv-SE"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Germany</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Huawei</a:t>
                      </a:r>
                      <a:endParaRPr kumimoji="0" lang="sv-SE"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2040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SA5#112</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27-31 Mar 2017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Guilin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China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Huawei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5895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SA5#113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08-12 May </a:t>
                      </a: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2017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West Palm Beach</a:t>
                      </a:r>
                      <a:endPar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USA</a:t>
                      </a:r>
                      <a:endPar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NAF</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3127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SA5#114</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21-25 Aug </a:t>
                      </a: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2017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Sophia Antipolis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France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ETSI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6681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SA5#115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16-20 Oct 2017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Busan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Korea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ETRI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6681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SA5#116</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27 Nov-1 Dec 2017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Reno</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USA</a:t>
                      </a:r>
                      <a:endPar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NAF</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Mega 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25226401"/>
                  </a:ext>
                </a:extLst>
              </a:tr>
            </a:tbl>
          </a:graphicData>
        </a:graphic>
      </p:graphicFrame>
      <p:sp>
        <p:nvSpPr>
          <p:cNvPr id="44092" name="Rectangle 64"/>
          <p:cNvSpPr>
            <a:spLocks noGrp="1"/>
          </p:cNvSpPr>
          <p:nvPr>
            <p:ph type="title"/>
          </p:nvPr>
        </p:nvSpPr>
        <p:spPr>
          <a:xfrm>
            <a:off x="1981200" y="274638"/>
            <a:ext cx="6834188" cy="628650"/>
          </a:xfrm>
        </p:spPr>
        <p:txBody>
          <a:bodyPr/>
          <a:lstStyle/>
          <a:p>
            <a:r>
              <a:rPr lang="en-GB" sz="4000" dirty="0"/>
              <a:t>2017 meeting calendar</a:t>
            </a:r>
          </a:p>
        </p:txBody>
      </p:sp>
    </p:spTree>
    <p:extLst>
      <p:ext uri="{BB962C8B-B14F-4D97-AF65-F5344CB8AC3E}">
        <p14:creationId xmlns:p14="http://schemas.microsoft.com/office/powerpoint/2010/main" val="2062754326"/>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a:solidFill>
                  <a:srgbClr val="FF0000"/>
                </a:solidFill>
                <a:latin typeface="Calibri" pitchFamily="34" charset="0"/>
                <a:cs typeface="Times New Roman" pitchFamily="18" charset="0"/>
              </a:rPr>
              <a:t>Rel-15 CH WIs (2/4)</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569933961"/>
              </p:ext>
            </p:extLst>
          </p:nvPr>
        </p:nvGraphicFramePr>
        <p:xfrm>
          <a:off x="163773" y="1005577"/>
          <a:ext cx="11900848" cy="4782866"/>
        </p:xfrm>
        <a:graphic>
          <a:graphicData uri="http://schemas.openxmlformats.org/drawingml/2006/table">
            <a:tbl>
              <a:tblPr/>
              <a:tblGrid>
                <a:gridCol w="1860845">
                  <a:extLst>
                    <a:ext uri="{9D8B030D-6E8A-4147-A177-3AD203B41FA5}">
                      <a16:colId xmlns:a16="http://schemas.microsoft.com/office/drawing/2014/main" val="20000"/>
                    </a:ext>
                  </a:extLst>
                </a:gridCol>
                <a:gridCol w="4073097">
                  <a:extLst>
                    <a:ext uri="{9D8B030D-6E8A-4147-A177-3AD203B41FA5}">
                      <a16:colId xmlns:a16="http://schemas.microsoft.com/office/drawing/2014/main" val="20001"/>
                    </a:ext>
                  </a:extLst>
                </a:gridCol>
                <a:gridCol w="3045673">
                  <a:extLst>
                    <a:ext uri="{9D8B030D-6E8A-4147-A177-3AD203B41FA5}">
                      <a16:colId xmlns:a16="http://schemas.microsoft.com/office/drawing/2014/main" val="20003"/>
                    </a:ext>
                  </a:extLst>
                </a:gridCol>
                <a:gridCol w="2921233">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1" kern="1200">
                          <a:solidFill>
                            <a:schemeClr val="tx1"/>
                          </a:solidFill>
                          <a:effectLst/>
                          <a:latin typeface="+mn-lt"/>
                          <a:ea typeface="+mn-ea"/>
                          <a:cs typeface="+mn-cs"/>
                        </a:rPr>
                        <a:t>PS Charging enhancements to support 5G New Radio via Dual Connectivity</a:t>
                      </a:r>
                      <a:endParaRPr kumimoji="0" lang="en-GB" altLang="zh-CN" sz="1800" b="1"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EDCE5-CH</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760062</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600" b="0" kern="1200">
                          <a:solidFill>
                            <a:schemeClr val="tx1"/>
                          </a:solidFill>
                          <a:effectLst/>
                          <a:latin typeface="+mn-lt"/>
                          <a:ea typeface="+mn-ea"/>
                          <a:cs typeface="+mn-cs"/>
                        </a:rPr>
                        <a:t>Ericsson</a:t>
                      </a:r>
                      <a:endParaRPr kumimoji="0" lang="en-GB" altLang="zh-CN" sz="1600" b="0" i="0" u="none" strike="noStrike" cap="none" normalizeH="0" baseline="0" dirty="0">
                        <a:ln>
                          <a:noFill/>
                        </a:ln>
                        <a:solidFill>
                          <a:schemeClr val="tx1"/>
                        </a:solidFill>
                        <a:effectLst/>
                        <a:latin typeface="+mn-lt"/>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0% -&gt; 20%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a:ln>
                            <a:noFill/>
                          </a:ln>
                          <a:solidFill>
                            <a:schemeClr val="tx1"/>
                          </a:solidFill>
                          <a:effectLst/>
                          <a:latin typeface="Calibri" pitchFamily="34" charset="0"/>
                          <a:ea typeface="宋体" pitchFamily="2" charset="-122"/>
                          <a:cs typeface="Arial" charset="0"/>
                        </a:rPr>
                        <a:t>SA#79 – March 2018 </a:t>
                      </a:r>
                      <a:r>
                        <a:rPr lang="en-GB" sz="1600" kern="1200">
                          <a:solidFill>
                            <a:schemeClr val="tx1"/>
                          </a:solidFill>
                          <a:effectLst/>
                          <a:latin typeface="+mn-lt"/>
                          <a:ea typeface="+mn-ea"/>
                          <a:cs typeface="+mn-cs"/>
                        </a:rPr>
                        <a:t> </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TS 32.251, 32.299, 32.298</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lgn="l" defTabSz="1219170" rtl="0" eaLnBrk="1" latinLnBrk="0" hangingPunct="1">
                        <a:buFontTx/>
                        <a:buNone/>
                      </a:pP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Some</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principles</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are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introduced</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on </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Secondary RAT uplink and downlink data volumes reported from E-UTRAN to SGW/PGW, on a per EPS bearer basis for the accounting procedures.</a:t>
                      </a:r>
                    </a:p>
                    <a:p>
                      <a:pPr marL="0" lvl="0" indent="0" algn="l" defTabSz="1219170" rtl="0" eaLnBrk="1" latinLnBrk="0" hangingPunct="1">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reporting by E-UTRAN is in association with UE-related control signaling and via standalone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reporting.EPC</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QoS update to support NR as a secondary RAT were introduced in AVPs and ASN.1 types.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Rel-15 CRs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068244124"/>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a:solidFill>
                  <a:srgbClr val="FF0000"/>
                </a:solidFill>
                <a:latin typeface="Calibri" pitchFamily="34" charset="0"/>
                <a:cs typeface="Times New Roman" pitchFamily="18" charset="0"/>
              </a:rPr>
              <a:t>Rel-15 CH WIs (3/4)</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763141745"/>
              </p:ext>
            </p:extLst>
          </p:nvPr>
        </p:nvGraphicFramePr>
        <p:xfrm>
          <a:off x="163773" y="1005577"/>
          <a:ext cx="11900848" cy="5004760"/>
        </p:xfrm>
        <a:graphic>
          <a:graphicData uri="http://schemas.openxmlformats.org/drawingml/2006/table">
            <a:tbl>
              <a:tblPr/>
              <a:tblGrid>
                <a:gridCol w="1860845">
                  <a:extLst>
                    <a:ext uri="{9D8B030D-6E8A-4147-A177-3AD203B41FA5}">
                      <a16:colId xmlns:a16="http://schemas.microsoft.com/office/drawing/2014/main" val="20000"/>
                    </a:ext>
                  </a:extLst>
                </a:gridCol>
                <a:gridCol w="4073097">
                  <a:extLst>
                    <a:ext uri="{9D8B030D-6E8A-4147-A177-3AD203B41FA5}">
                      <a16:colId xmlns:a16="http://schemas.microsoft.com/office/drawing/2014/main" val="20001"/>
                    </a:ext>
                  </a:extLst>
                </a:gridCol>
                <a:gridCol w="3045673">
                  <a:extLst>
                    <a:ext uri="{9D8B030D-6E8A-4147-A177-3AD203B41FA5}">
                      <a16:colId xmlns:a16="http://schemas.microsoft.com/office/drawing/2014/main" val="20003"/>
                    </a:ext>
                  </a:extLst>
                </a:gridCol>
                <a:gridCol w="2921233">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1" kern="1200">
                          <a:solidFill>
                            <a:schemeClr val="tx1"/>
                          </a:solidFill>
                          <a:effectLst/>
                          <a:latin typeface="+mn-lt"/>
                          <a:ea typeface="+mn-ea"/>
                          <a:cs typeface="+mn-cs"/>
                        </a:rPr>
                        <a:t>Charging Aspects of Northbound APIs for SCEF-SCS/AS Interworking</a:t>
                      </a:r>
                      <a:endParaRPr kumimoji="0" lang="en-GB" altLang="zh-CN" sz="1800" b="1"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NAPS-CH</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760063</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mn-lt"/>
                          <a:ea typeface="+mn-ea"/>
                          <a:cs typeface="Arial" charset="0"/>
                        </a:rPr>
                        <a:t>Huawei</a:t>
                      </a:r>
                      <a:endParaRPr kumimoji="0" lang="en-GB" altLang="zh-CN" sz="1600" b="0" i="0" u="none" strike="noStrike" cap="none" normalizeH="0" baseline="0" dirty="0">
                        <a:ln>
                          <a:noFill/>
                        </a:ln>
                        <a:solidFill>
                          <a:schemeClr val="tx1"/>
                        </a:solidFill>
                        <a:effectLst/>
                        <a:latin typeface="+mn-lt"/>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10% -&gt; 20%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a:ln>
                            <a:noFill/>
                          </a:ln>
                          <a:solidFill>
                            <a:schemeClr val="tx1"/>
                          </a:solidFill>
                          <a:effectLst/>
                          <a:latin typeface="Calibri" pitchFamily="34" charset="0"/>
                          <a:ea typeface="宋体" pitchFamily="2" charset="-122"/>
                          <a:cs typeface="Arial" charset="0"/>
                        </a:rPr>
                        <a:t>SA#79 – March 2018 </a:t>
                      </a:r>
                      <a:r>
                        <a:rPr lang="en-GB" sz="1600" kern="1200">
                          <a:solidFill>
                            <a:schemeClr val="tx1"/>
                          </a:solidFill>
                          <a:effectLst/>
                          <a:latin typeface="+mn-lt"/>
                          <a:ea typeface="+mn-ea"/>
                          <a:cs typeface="+mn-cs"/>
                        </a:rPr>
                        <a:t> </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TS 32.254, 32.240, 32.299, 32.298</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The new  TS 32.254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Northbound</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API for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external</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exposure</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is</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introduced</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in the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whole</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Charging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TSs</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series</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picture</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and a new Bea Reference Point to the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Billing</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system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is</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defined</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charging principle of NAPS  is introduced</a:t>
                      </a:r>
                    </a:p>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0" lvl="0" indent="0" algn="l" defTabSz="1219170" rtl="0" eaLnBrk="1" latinLnBrk="0" hangingPunct="1">
                        <a:buFontTx/>
                        <a:buNone/>
                      </a:pP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Rel-15 CRs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796031466"/>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a:solidFill>
                  <a:srgbClr val="FF0000"/>
                </a:solidFill>
                <a:latin typeface="Calibri" pitchFamily="34" charset="0"/>
                <a:cs typeface="Times New Roman" pitchFamily="18" charset="0"/>
              </a:rPr>
              <a:t>Rel-15 CH WIs (4/4)</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129409429"/>
              </p:ext>
            </p:extLst>
          </p:nvPr>
        </p:nvGraphicFramePr>
        <p:xfrm>
          <a:off x="163773" y="1005577"/>
          <a:ext cx="11900848" cy="4782866"/>
        </p:xfrm>
        <a:graphic>
          <a:graphicData uri="http://schemas.openxmlformats.org/drawingml/2006/table">
            <a:tbl>
              <a:tblPr/>
              <a:tblGrid>
                <a:gridCol w="1840518">
                  <a:extLst>
                    <a:ext uri="{9D8B030D-6E8A-4147-A177-3AD203B41FA5}">
                      <a16:colId xmlns:a16="http://schemas.microsoft.com/office/drawing/2014/main" val="20000"/>
                    </a:ext>
                  </a:extLst>
                </a:gridCol>
                <a:gridCol w="4093424">
                  <a:extLst>
                    <a:ext uri="{9D8B030D-6E8A-4147-A177-3AD203B41FA5}">
                      <a16:colId xmlns:a16="http://schemas.microsoft.com/office/drawing/2014/main" val="20001"/>
                    </a:ext>
                  </a:extLst>
                </a:gridCol>
                <a:gridCol w="3045673">
                  <a:extLst>
                    <a:ext uri="{9D8B030D-6E8A-4147-A177-3AD203B41FA5}">
                      <a16:colId xmlns:a16="http://schemas.microsoft.com/office/drawing/2014/main" val="20003"/>
                    </a:ext>
                  </a:extLst>
                </a:gridCol>
                <a:gridCol w="2921233">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1" kern="1200" dirty="0">
                          <a:solidFill>
                            <a:schemeClr val="tx1"/>
                          </a:solidFill>
                          <a:effectLst/>
                          <a:latin typeface="+mn-lt"/>
                          <a:ea typeface="+mn-ea"/>
                          <a:cs typeface="+mn-cs"/>
                        </a:rPr>
                        <a:t>Charging for WLAN-based Prose Direct Discovery (</a:t>
                      </a:r>
                      <a:r>
                        <a:rPr lang="en-US" sz="1800" b="1" i="1" kern="1200" dirty="0">
                          <a:solidFill>
                            <a:schemeClr val="tx1"/>
                          </a:solidFill>
                          <a:effectLst/>
                          <a:latin typeface="+mn-lt"/>
                          <a:ea typeface="+mn-ea"/>
                          <a:cs typeface="+mn-cs"/>
                        </a:rPr>
                        <a:t>preliminary work</a:t>
                      </a:r>
                      <a:r>
                        <a:rPr lang="en-US" sz="1800" b="1" kern="1200" dirty="0">
                          <a:solidFill>
                            <a:schemeClr val="tx1"/>
                          </a:solidFill>
                          <a:effectLst/>
                          <a:latin typeface="+mn-lt"/>
                          <a:ea typeface="+mn-ea"/>
                          <a:cs typeface="+mn-cs"/>
                        </a:rPr>
                        <a:t> </a:t>
                      </a:r>
                      <a:r>
                        <a:rPr lang="en-US" sz="1800" b="1" i="1" kern="1200" dirty="0">
                          <a:solidFill>
                            <a:schemeClr val="tx1"/>
                          </a:solidFill>
                          <a:effectLst/>
                          <a:latin typeface="+mn-lt"/>
                          <a:ea typeface="+mn-ea"/>
                          <a:cs typeface="+mn-cs"/>
                        </a:rPr>
                        <a:t>before WID approval by SA)</a:t>
                      </a:r>
                      <a:endParaRPr kumimoji="0" lang="en-GB" altLang="zh-CN" sz="1800" b="1" i="1"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ProSe_WLAN_DD-CH</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xxx</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mn-lt"/>
                          <a:ea typeface="+mn-ea"/>
                          <a:cs typeface="Arial" charset="0"/>
                        </a:rPr>
                        <a:t>Intel</a:t>
                      </a:r>
                      <a:endParaRPr kumimoji="0" lang="en-GB" altLang="zh-CN" sz="1600" b="0" i="0" u="none" strike="noStrike" cap="none" normalizeH="0" baseline="0" dirty="0">
                        <a:ln>
                          <a:noFill/>
                        </a:ln>
                        <a:solidFill>
                          <a:schemeClr val="tx1"/>
                        </a:solidFill>
                        <a:effectLst/>
                        <a:latin typeface="+mn-lt"/>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0% -&gt; 40%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a:ln>
                            <a:noFill/>
                          </a:ln>
                          <a:solidFill>
                            <a:schemeClr val="tx1"/>
                          </a:solidFill>
                          <a:effectLst/>
                          <a:latin typeface="Calibri" pitchFamily="34" charset="0"/>
                          <a:ea typeface="宋体" pitchFamily="2" charset="-122"/>
                          <a:cs typeface="Arial" charset="0"/>
                        </a:rPr>
                        <a:t>SA#79 – March 2018 </a:t>
                      </a:r>
                      <a:r>
                        <a:rPr lang="en-GB" sz="1600" kern="1200">
                          <a:solidFill>
                            <a:schemeClr val="tx1"/>
                          </a:solidFill>
                          <a:effectLst/>
                          <a:latin typeface="+mn-lt"/>
                          <a:ea typeface="+mn-ea"/>
                          <a:cs typeface="+mn-cs"/>
                        </a:rPr>
                        <a:t> </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TS 32.277, 32.299, 32.298</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endParaRPr>
                    </a:p>
                    <a:p>
                      <a:pPr marL="0" lvl="0" indent="0" algn="l" defTabSz="1219170" rtl="0" eaLnBrk="1" latinLnBrk="0" hangingPunct="1">
                        <a:buFontTx/>
                        <a:buNone/>
                      </a:pP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Adoption of WLAN-based Direct Discovery for ProSe, and the charging aspects are introduced</a:t>
                      </a:r>
                    </a:p>
                    <a:p>
                      <a:pPr marL="0" lvl="0" indent="0" algn="l" defTabSz="1219170" rtl="0" eaLnBrk="1" latinLnBrk="0" hangingPunct="1">
                        <a:buFontTx/>
                        <a:buNone/>
                      </a:pP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The PC5 Radio technology (LTE or WLAN) is introduced</a:t>
                      </a:r>
                      <a:endPar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endParaRPr>
                    </a:p>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Rel-15 CR  along with the New WID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799889018"/>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a:solidFill>
                  <a:srgbClr val="FF0000"/>
                </a:solidFill>
                <a:latin typeface="Calibri" pitchFamily="34" charset="0"/>
                <a:cs typeface="Times New Roman" pitchFamily="18" charset="0"/>
              </a:rPr>
              <a:t>CH SIs (1/4)</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207071482"/>
              </p:ext>
            </p:extLst>
          </p:nvPr>
        </p:nvGraphicFramePr>
        <p:xfrm>
          <a:off x="1078173" y="1346776"/>
          <a:ext cx="9853684" cy="4978998"/>
        </p:xfrm>
        <a:graphic>
          <a:graphicData uri="http://schemas.openxmlformats.org/drawingml/2006/table">
            <a:tbl>
              <a:tblPr/>
              <a:tblGrid>
                <a:gridCol w="1540745">
                  <a:extLst>
                    <a:ext uri="{9D8B030D-6E8A-4147-A177-3AD203B41FA5}">
                      <a16:colId xmlns:a16="http://schemas.microsoft.com/office/drawing/2014/main" val="20000"/>
                    </a:ext>
                  </a:extLst>
                </a:gridCol>
                <a:gridCol w="3372449">
                  <a:extLst>
                    <a:ext uri="{9D8B030D-6E8A-4147-A177-3AD203B41FA5}">
                      <a16:colId xmlns:a16="http://schemas.microsoft.com/office/drawing/2014/main" val="20001"/>
                    </a:ext>
                  </a:extLst>
                </a:gridCol>
                <a:gridCol w="2521762">
                  <a:extLst>
                    <a:ext uri="{9D8B030D-6E8A-4147-A177-3AD203B41FA5}">
                      <a16:colId xmlns:a16="http://schemas.microsoft.com/office/drawing/2014/main" val="20003"/>
                    </a:ext>
                  </a:extLst>
                </a:gridCol>
                <a:gridCol w="2418728">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1" i="0" u="none" strike="noStrike" cap="none" normalizeH="0" baseline="0">
                          <a:ln>
                            <a:noFill/>
                          </a:ln>
                          <a:solidFill>
                            <a:schemeClr val="tx1"/>
                          </a:solidFill>
                          <a:effectLst/>
                          <a:latin typeface="Calibri" pitchFamily="34" charset="0"/>
                          <a:ea typeface="+mn-ea"/>
                          <a:cs typeface="Arial" charset="0"/>
                        </a:rPr>
                        <a:t>Study on Overload Control for Diameter Charging Applications</a:t>
                      </a:r>
                      <a:endParaRPr kumimoji="0" lang="en-GB" altLang="zh-CN" sz="1800" b="1" i="0" u="none" strike="noStrike"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a:ln>
                            <a:noFill/>
                          </a:ln>
                          <a:solidFill>
                            <a:schemeClr val="tx1"/>
                          </a:solidFill>
                          <a:effectLst/>
                          <a:latin typeface="Calibri" pitchFamily="34" charset="0"/>
                        </a:rPr>
                        <a:t>FS_DOCME_CH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680054</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fr-FR" sz="1600" b="0" kern="1200">
                          <a:solidFill>
                            <a:schemeClr val="tx1"/>
                          </a:solidFill>
                          <a:effectLst/>
                          <a:latin typeface="+mn-lt"/>
                          <a:ea typeface="+mn-ea"/>
                          <a:cs typeface="+mn-cs"/>
                        </a:rPr>
                        <a:t>Ericsson</a:t>
                      </a:r>
                      <a:endParaRPr kumimoji="0" lang="en-GB" altLang="zh-CN" sz="1400" b="0" i="0" u="none" strike="noStrike"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30% -&gt; </a:t>
                      </a:r>
                      <a:r>
                        <a:rPr kumimoji="0" lang="en-GB" altLang="zh-CN" sz="1600" b="0" i="0" u="none" strike="noStrike" cap="none" normalizeH="0" baseline="0" dirty="0">
                          <a:ln>
                            <a:noFill/>
                          </a:ln>
                          <a:solidFill>
                            <a:schemeClr val="tx1"/>
                          </a:solidFill>
                          <a:effectLst/>
                          <a:highlight>
                            <a:srgbClr val="00FF00"/>
                          </a:highlight>
                          <a:latin typeface="Calibri" pitchFamily="34" charset="0"/>
                          <a:ea typeface="宋体" pitchFamily="2" charset="-122"/>
                          <a:cs typeface="Arial" charset="0"/>
                        </a:rPr>
                        <a:t>100%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a:ln>
                            <a:noFill/>
                          </a:ln>
                          <a:solidFill>
                            <a:schemeClr val="tx1"/>
                          </a:solidFill>
                          <a:effectLst/>
                          <a:latin typeface="Calibri" pitchFamily="34" charset="0"/>
                          <a:ea typeface="宋体" pitchFamily="2" charset="-122"/>
                          <a:cs typeface="Arial" charset="0"/>
                        </a:rPr>
                        <a:t>SA#78 – December  2017</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TR 32.869</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Different</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alternative solutions are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introduced</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for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Diameter</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Overload</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Control:</a:t>
                      </a: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Description of existing overload control mechanism for online and limitations</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Use of Overload Report (OLR) specified in IETF RFC 7683, with buffer mechanism as alternative solution for online</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OCS with CDR generation mechanism as alternative solution for online</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Use of OLR with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with</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service specific mechanism controlled from the OCS, as alternative solution for online</a:t>
                      </a:r>
                    </a:p>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Study conclusion with two solutions for offline and three solutions for online to be specified in the TS 32.299.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32.869 for information and approval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050600528"/>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a:solidFill>
                  <a:srgbClr val="FF0000"/>
                </a:solidFill>
                <a:latin typeface="Calibri" pitchFamily="34" charset="0"/>
                <a:cs typeface="Times New Roman" pitchFamily="18" charset="0"/>
              </a:rPr>
              <a:t>CH SIs (2/4)</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582569450"/>
              </p:ext>
            </p:extLst>
          </p:nvPr>
        </p:nvGraphicFramePr>
        <p:xfrm>
          <a:off x="1078173" y="1346776"/>
          <a:ext cx="9853684" cy="4896888"/>
        </p:xfrm>
        <a:graphic>
          <a:graphicData uri="http://schemas.openxmlformats.org/drawingml/2006/table">
            <a:tbl>
              <a:tblPr/>
              <a:tblGrid>
                <a:gridCol w="1540745">
                  <a:extLst>
                    <a:ext uri="{9D8B030D-6E8A-4147-A177-3AD203B41FA5}">
                      <a16:colId xmlns:a16="http://schemas.microsoft.com/office/drawing/2014/main" val="20000"/>
                    </a:ext>
                  </a:extLst>
                </a:gridCol>
                <a:gridCol w="3372449">
                  <a:extLst>
                    <a:ext uri="{9D8B030D-6E8A-4147-A177-3AD203B41FA5}">
                      <a16:colId xmlns:a16="http://schemas.microsoft.com/office/drawing/2014/main" val="20001"/>
                    </a:ext>
                  </a:extLst>
                </a:gridCol>
                <a:gridCol w="2521762">
                  <a:extLst>
                    <a:ext uri="{9D8B030D-6E8A-4147-A177-3AD203B41FA5}">
                      <a16:colId xmlns:a16="http://schemas.microsoft.com/office/drawing/2014/main" val="20003"/>
                    </a:ext>
                  </a:extLst>
                </a:gridCol>
                <a:gridCol w="2418728">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Study on forward compatibility for 3GPP Diameter Charging Applications</a:t>
                      </a:r>
                      <a:endParaRPr kumimoji="0" lang="en-GB" altLang="zh-CN" sz="1800" b="1"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FS_FWDCA</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730053</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fr-FR" sz="1600" b="0" kern="1200">
                          <a:solidFill>
                            <a:schemeClr val="tx1"/>
                          </a:solidFill>
                          <a:effectLst/>
                          <a:latin typeface="+mn-lt"/>
                          <a:ea typeface="+mn-ea"/>
                          <a:cs typeface="+mn-cs"/>
                        </a:rPr>
                        <a:t>Nokia</a:t>
                      </a:r>
                      <a:endParaRPr kumimoji="0" lang="en-GB" altLang="zh-CN" sz="1400" b="0" i="0" u="none" strike="noStrike"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40% -&gt; </a:t>
                      </a:r>
                      <a:r>
                        <a:rPr kumimoji="0" lang="en-GB" altLang="zh-CN" sz="1600" b="0" i="0" u="none" strike="noStrike" cap="none" normalizeH="0" baseline="0" dirty="0">
                          <a:ln>
                            <a:noFill/>
                          </a:ln>
                          <a:solidFill>
                            <a:schemeClr val="tx1"/>
                          </a:solidFill>
                          <a:effectLst/>
                          <a:highlight>
                            <a:srgbClr val="00FF00"/>
                          </a:highlight>
                          <a:latin typeface="Calibri" pitchFamily="34" charset="0"/>
                          <a:ea typeface="宋体" pitchFamily="2" charset="-122"/>
                          <a:cs typeface="Arial" charset="0"/>
                        </a:rPr>
                        <a:t>100%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a:ln>
                            <a:noFill/>
                          </a:ln>
                          <a:solidFill>
                            <a:schemeClr val="tx1"/>
                          </a:solidFill>
                          <a:effectLst/>
                          <a:latin typeface="Calibri" pitchFamily="34" charset="0"/>
                          <a:ea typeface="宋体" pitchFamily="2" charset="-122"/>
                          <a:cs typeface="Arial" charset="0"/>
                        </a:rPr>
                        <a:t>SA#78 – December  2017</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TR 32.870</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Different</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solutions for Key issues are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introduced</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M-bit cleared for the Diameter messages to go through Proxy Diameter Agent </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M-bit setting per specific contexts to limit service rejection when out of context</a:t>
                      </a:r>
                    </a:p>
                    <a:p>
                      <a:pPr marL="285750" lvl="0" indent="-285750">
                        <a:buFontTx/>
                        <a:buChar char="-"/>
                      </a:pP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Introduce</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 solution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with</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creation</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of New Application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when</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M-bit</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needs</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to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be</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mandatory</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set.</a:t>
                      </a:r>
                    </a:p>
                    <a:p>
                      <a:pPr marL="0" lvl="0" indent="0">
                        <a:buFontTx/>
                        <a:buNone/>
                      </a:pPr>
                      <a:endPar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0" lvl="0" indent="0">
                        <a:buFontTx/>
                        <a:buNone/>
                      </a:pP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Different</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solutions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were</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evaluated</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and new solutions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were</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introduced</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a:t>
                      </a:r>
                    </a:p>
                    <a:p>
                      <a:pPr marL="0" lvl="0" indent="0">
                        <a:buFontTx/>
                        <a:buNone/>
                      </a:pP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The final conclusion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is</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to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introduce</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the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Supported</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feature</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mechanism</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in TS 32.299.</a:t>
                      </a: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32.870 for information and approval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903044229"/>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a:solidFill>
                  <a:srgbClr val="FF0000"/>
                </a:solidFill>
                <a:latin typeface="Calibri" pitchFamily="34" charset="0"/>
                <a:cs typeface="Times New Roman" pitchFamily="18" charset="0"/>
              </a:rPr>
              <a:t>CH SIs (3/4)</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184729048"/>
              </p:ext>
            </p:extLst>
          </p:nvPr>
        </p:nvGraphicFramePr>
        <p:xfrm>
          <a:off x="660236" y="946150"/>
          <a:ext cx="10187134" cy="5433562"/>
        </p:xfrm>
        <a:graphic>
          <a:graphicData uri="http://schemas.openxmlformats.org/drawingml/2006/table">
            <a:tbl>
              <a:tblPr/>
              <a:tblGrid>
                <a:gridCol w="1592884">
                  <a:extLst>
                    <a:ext uri="{9D8B030D-6E8A-4147-A177-3AD203B41FA5}">
                      <a16:colId xmlns:a16="http://schemas.microsoft.com/office/drawing/2014/main" val="20000"/>
                    </a:ext>
                  </a:extLst>
                </a:gridCol>
                <a:gridCol w="3486573">
                  <a:extLst>
                    <a:ext uri="{9D8B030D-6E8A-4147-A177-3AD203B41FA5}">
                      <a16:colId xmlns:a16="http://schemas.microsoft.com/office/drawing/2014/main" val="20001"/>
                    </a:ext>
                  </a:extLst>
                </a:gridCol>
                <a:gridCol w="2607099">
                  <a:extLst>
                    <a:ext uri="{9D8B030D-6E8A-4147-A177-3AD203B41FA5}">
                      <a16:colId xmlns:a16="http://schemas.microsoft.com/office/drawing/2014/main" val="20003"/>
                    </a:ext>
                  </a:extLst>
                </a:gridCol>
                <a:gridCol w="2500578">
                  <a:extLst>
                    <a:ext uri="{9D8B030D-6E8A-4147-A177-3AD203B41FA5}">
                      <a16:colId xmlns:a16="http://schemas.microsoft.com/office/drawing/2014/main" val="20002"/>
                    </a:ext>
                  </a:extLst>
                </a:gridCol>
              </a:tblGrid>
              <a:tr h="381897">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kern="1200" cap="none" normalizeH="0" baseline="0">
                          <a:ln>
                            <a:noFill/>
                          </a:ln>
                          <a:solidFill>
                            <a:schemeClr val="tx1"/>
                          </a:solidFill>
                          <a:effectLst/>
                          <a:latin typeface="Calibri" pitchFamily="34" charset="0"/>
                          <a:ea typeface="宋体" pitchFamily="2" charset="-122"/>
                          <a:cs typeface="Arial" charset="0"/>
                        </a:rPr>
                        <a:t>Study on Charging Aspects of 5G System Architecture Phase 1</a:t>
                      </a:r>
                      <a:endParaRPr kumimoji="0" lang="en-GB" altLang="zh-CN" sz="1800" b="1"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rPr>
                        <a:t>FS_5GS_Ph1_CH</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49185">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rPr>
                        <a:t>750019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2873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mn-lt"/>
                          <a:ea typeface="+mn-ea"/>
                          <a:cs typeface="Arial" charset="0"/>
                        </a:rPr>
                        <a:t>Huawei</a:t>
                      </a:r>
                      <a:endParaRPr kumimoji="0" lang="en-GB" altLang="zh-CN" sz="1600" b="0" i="0" u="none" strike="noStrike" cap="none" normalizeH="0" baseline="0" dirty="0">
                        <a:ln>
                          <a:noFill/>
                        </a:ln>
                        <a:solidFill>
                          <a:schemeClr val="tx1"/>
                        </a:solidFill>
                        <a:effectLst/>
                        <a:latin typeface="+mn-lt"/>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60% -&gt; </a:t>
                      </a:r>
                      <a:r>
                        <a:rPr kumimoji="0" lang="en-GB" altLang="zh-CN" sz="1600" b="0" i="0" u="none" strike="noStrike" cap="none" normalizeH="0" baseline="0" dirty="0">
                          <a:ln>
                            <a:noFill/>
                          </a:ln>
                          <a:solidFill>
                            <a:schemeClr val="tx1"/>
                          </a:solidFill>
                          <a:effectLst/>
                          <a:highlight>
                            <a:srgbClr val="00FF00"/>
                          </a:highlight>
                          <a:latin typeface="Calibri" pitchFamily="34" charset="0"/>
                          <a:ea typeface="宋体" pitchFamily="2" charset="-122"/>
                          <a:cs typeface="Arial" charset="0"/>
                        </a:rPr>
                        <a:t>100%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1836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a:ln>
                            <a:noFill/>
                          </a:ln>
                          <a:solidFill>
                            <a:schemeClr val="tx1"/>
                          </a:solidFill>
                          <a:effectLst/>
                          <a:latin typeface="Calibri" pitchFamily="34" charset="0"/>
                          <a:ea typeface="宋体" pitchFamily="2" charset="-122"/>
                          <a:cs typeface="Arial" charset="0"/>
                        </a:rPr>
                        <a:t>SA#78 – December  2017</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TR 32.899</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6337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lang="en-US" sz="1600" u="none" kern="1200" dirty="0">
                          <a:solidFill>
                            <a:schemeClr val="tx1"/>
                          </a:solidFill>
                          <a:effectLst/>
                          <a:latin typeface="+mn-lt"/>
                          <a:ea typeface="+mn-ea"/>
                          <a:cs typeface="+mn-cs"/>
                        </a:rPr>
                        <a:t>5G charging phase 1 study conclusions</a:t>
                      </a:r>
                      <a:r>
                        <a:rPr lang="en-US" sz="1600" u="none" kern="1200" baseline="0" dirty="0">
                          <a:solidFill>
                            <a:schemeClr val="tx1"/>
                          </a:solidFill>
                          <a:effectLst/>
                          <a:latin typeface="+mn-lt"/>
                          <a:ea typeface="+mn-ea"/>
                          <a:cs typeface="+mn-cs"/>
                        </a:rPr>
                        <a:t> were brought for</a:t>
                      </a:r>
                      <a:r>
                        <a:rPr lang="en-US" sz="1600" u="none" kern="1200" dirty="0">
                          <a:solidFill>
                            <a:schemeClr val="tx1"/>
                          </a:solidFill>
                          <a:effectLst/>
                          <a:latin typeface="+mn-lt"/>
                          <a:ea typeface="+mn-ea"/>
                          <a:cs typeface="+mn-cs"/>
                        </a:rPr>
                        <a:t> the following key features:</a:t>
                      </a:r>
                    </a:p>
                    <a:p>
                      <a:pPr marL="285750" indent="-285750">
                        <a:buFontTx/>
                        <a:buChar char="-"/>
                      </a:pPr>
                      <a:r>
                        <a:rPr lang="en-US" sz="1600" u="none" kern="1200" dirty="0">
                          <a:solidFill>
                            <a:schemeClr val="tx1"/>
                          </a:solidFill>
                          <a:effectLst/>
                          <a:latin typeface="+mn-lt"/>
                          <a:ea typeface="+mn-ea"/>
                          <a:cs typeface="+mn-cs"/>
                        </a:rPr>
                        <a:t>Session management and service continuity</a:t>
                      </a:r>
                    </a:p>
                    <a:p>
                      <a:pPr marL="285750" indent="-285750">
                        <a:buFontTx/>
                        <a:buChar char="-"/>
                      </a:pPr>
                      <a:r>
                        <a:rPr lang="en-US" sz="1600" u="none" kern="1200" dirty="0">
                          <a:solidFill>
                            <a:schemeClr val="tx1"/>
                          </a:solidFill>
                          <a:effectLst/>
                          <a:latin typeface="+mn-lt"/>
                          <a:ea typeface="+mn-ea"/>
                          <a:cs typeface="+mn-cs"/>
                        </a:rPr>
                        <a:t>QoS (Quality of Service)</a:t>
                      </a:r>
                    </a:p>
                    <a:p>
                      <a:pPr marL="285750" indent="-285750">
                        <a:buFontTx/>
                        <a:buChar char="-"/>
                      </a:pPr>
                      <a:r>
                        <a:rPr lang="en-US" sz="1600" u="none" kern="1200" dirty="0">
                          <a:solidFill>
                            <a:schemeClr val="tx1"/>
                          </a:solidFill>
                          <a:effectLst/>
                          <a:latin typeface="+mn-lt"/>
                          <a:ea typeface="+mn-ea"/>
                          <a:cs typeface="+mn-cs"/>
                        </a:rPr>
                        <a:t>Interaction between SMF and UPF</a:t>
                      </a:r>
                    </a:p>
                    <a:p>
                      <a:pPr marL="285750" indent="-285750">
                        <a:buFontTx/>
                        <a:buChar char="-"/>
                      </a:pPr>
                      <a:r>
                        <a:rPr lang="en-US" sz="1600" u="none" kern="1200" dirty="0">
                          <a:solidFill>
                            <a:schemeClr val="tx1"/>
                          </a:solidFill>
                          <a:effectLst/>
                          <a:latin typeface="+mn-lt"/>
                          <a:ea typeface="+mn-ea"/>
                          <a:cs typeface="+mn-cs"/>
                        </a:rPr>
                        <a:t>Interworking between 5G System and existing systems</a:t>
                      </a:r>
                    </a:p>
                    <a:p>
                      <a:pPr marL="285750" indent="-285750">
                        <a:buFontTx/>
                        <a:buChar char="-"/>
                      </a:pPr>
                      <a:r>
                        <a:rPr lang="en-US" sz="1600" u="none" kern="1200" dirty="0">
                          <a:solidFill>
                            <a:schemeClr val="tx1"/>
                          </a:solidFill>
                          <a:effectLst/>
                          <a:latin typeface="+mn-lt"/>
                          <a:ea typeface="+mn-ea"/>
                          <a:cs typeface="+mn-cs"/>
                        </a:rPr>
                        <a:t>Network slicing</a:t>
                      </a:r>
                    </a:p>
                    <a:p>
                      <a:pPr marL="285750" indent="-285750">
                        <a:buFontTx/>
                        <a:buChar char="-"/>
                      </a:pPr>
                      <a:r>
                        <a:rPr lang="en-US" sz="1600" u="none" kern="1200" dirty="0">
                          <a:solidFill>
                            <a:schemeClr val="tx1"/>
                          </a:solidFill>
                          <a:effectLst/>
                          <a:latin typeface="+mn-lt"/>
                          <a:ea typeface="+mn-ea"/>
                          <a:cs typeface="+mn-cs"/>
                        </a:rPr>
                        <a:t>Roaming</a:t>
                      </a:r>
                    </a:p>
                    <a:p>
                      <a:pPr marL="285750" indent="-285750">
                        <a:buFontTx/>
                        <a:buChar char="-"/>
                      </a:pPr>
                      <a:r>
                        <a:rPr lang="en-US" sz="1600" u="none" kern="1200" dirty="0">
                          <a:solidFill>
                            <a:schemeClr val="tx1"/>
                          </a:solidFill>
                          <a:effectLst/>
                          <a:latin typeface="+mn-lt"/>
                          <a:ea typeface="+mn-ea"/>
                          <a:cs typeface="+mn-cs"/>
                        </a:rPr>
                        <a:t>Connection, Registration and Mobility Management</a:t>
                      </a:r>
                    </a:p>
                    <a:p>
                      <a:pPr marL="285750" indent="-285750">
                        <a:buFontTx/>
                        <a:buChar char="-"/>
                      </a:pPr>
                      <a:r>
                        <a:rPr lang="en-US" sz="1600" u="none" kern="1200" dirty="0">
                          <a:solidFill>
                            <a:schemeClr val="tx1"/>
                          </a:solidFill>
                          <a:effectLst/>
                          <a:latin typeface="+mn-lt"/>
                          <a:ea typeface="+mn-ea"/>
                          <a:cs typeface="+mn-cs"/>
                        </a:rPr>
                        <a:t>Online and offline charging evaluation</a:t>
                      </a:r>
                    </a:p>
                    <a:p>
                      <a:pPr marL="285750" indent="-285750">
                        <a:buFontTx/>
                        <a:buChar char="-"/>
                      </a:pPr>
                      <a:r>
                        <a:rPr lang="en-US" sz="1600" u="none" kern="1200" dirty="0">
                          <a:solidFill>
                            <a:schemeClr val="tx1"/>
                          </a:solidFill>
                          <a:effectLst/>
                          <a:latin typeface="+mn-lt"/>
                          <a:ea typeface="+mn-ea"/>
                          <a:cs typeface="+mn-cs"/>
                        </a:rPr>
                        <a:t>Service-based architecture </a:t>
                      </a:r>
                    </a:p>
                    <a:p>
                      <a:pPr marL="0" marR="0" lvl="0" indent="0" algn="l" defTabSz="1219170" rtl="0" eaLnBrk="1" fontAlgn="auto" latinLnBrk="0" hangingPunct="1">
                        <a:lnSpc>
                          <a:spcPct val="100000"/>
                        </a:lnSpc>
                        <a:spcBef>
                          <a:spcPts val="0"/>
                        </a:spcBef>
                        <a:spcAft>
                          <a:spcPts val="0"/>
                        </a:spcAft>
                        <a:buClrTx/>
                        <a:buSzTx/>
                        <a:buFontTx/>
                        <a:buNone/>
                        <a:tabLst/>
                        <a:defRPr/>
                      </a:pPr>
                      <a:r>
                        <a:rPr lang="fr-FR" sz="1600" u="none" kern="1200" dirty="0">
                          <a:solidFill>
                            <a:schemeClr val="tx1"/>
                          </a:solidFill>
                          <a:effectLst/>
                          <a:latin typeface="+mn-lt"/>
                          <a:ea typeface="+mn-ea"/>
                          <a:cs typeface="+mn-cs"/>
                        </a:rPr>
                        <a:t>A</a:t>
                      </a:r>
                      <a:r>
                        <a:rPr lang="fr-FR" sz="1600" u="none" kern="1200" baseline="0" dirty="0">
                          <a:solidFill>
                            <a:schemeClr val="tx1"/>
                          </a:solidFill>
                          <a:effectLst/>
                          <a:latin typeface="+mn-lt"/>
                          <a:ea typeface="+mn-ea"/>
                          <a:cs typeface="+mn-cs"/>
                        </a:rPr>
                        <a:t> set of topics are for </a:t>
                      </a:r>
                      <a:r>
                        <a:rPr lang="fr-FR" sz="1600" u="none" kern="1200" baseline="0" dirty="0" err="1">
                          <a:solidFill>
                            <a:schemeClr val="tx1"/>
                          </a:solidFill>
                          <a:effectLst/>
                          <a:latin typeface="+mn-lt"/>
                          <a:ea typeface="+mn-ea"/>
                          <a:cs typeface="+mn-cs"/>
                        </a:rPr>
                        <a:t>further</a:t>
                      </a:r>
                      <a:r>
                        <a:rPr lang="fr-FR" sz="1600" u="none" kern="1200" baseline="0" dirty="0">
                          <a:solidFill>
                            <a:schemeClr val="tx1"/>
                          </a:solidFill>
                          <a:effectLst/>
                          <a:latin typeface="+mn-lt"/>
                          <a:ea typeface="+mn-ea"/>
                          <a:cs typeface="+mn-cs"/>
                        </a:rPr>
                        <a:t> </a:t>
                      </a:r>
                      <a:r>
                        <a:rPr lang="fr-FR" sz="1600" u="none" kern="1200" baseline="0" dirty="0" err="1">
                          <a:solidFill>
                            <a:schemeClr val="tx1"/>
                          </a:solidFill>
                          <a:effectLst/>
                          <a:latin typeface="+mn-lt"/>
                          <a:ea typeface="+mn-ea"/>
                          <a:cs typeface="+mn-cs"/>
                        </a:rPr>
                        <a:t>study</a:t>
                      </a:r>
                      <a:r>
                        <a:rPr lang="fr-FR" sz="1600" u="none" kern="1200" baseline="0" dirty="0">
                          <a:solidFill>
                            <a:schemeClr val="tx1"/>
                          </a:solidFill>
                          <a:effectLst/>
                          <a:latin typeface="+mn-lt"/>
                          <a:ea typeface="+mn-ea"/>
                          <a:cs typeface="+mn-cs"/>
                        </a:rPr>
                        <a:t> and </a:t>
                      </a:r>
                      <a:r>
                        <a:rPr lang="fr-FR" sz="1600" u="none" kern="1200" baseline="0" dirty="0" err="1">
                          <a:solidFill>
                            <a:schemeClr val="tx1"/>
                          </a:solidFill>
                          <a:effectLst/>
                          <a:latin typeface="+mn-lt"/>
                          <a:ea typeface="+mn-ea"/>
                          <a:cs typeface="+mn-cs"/>
                        </a:rPr>
                        <a:t>removed</a:t>
                      </a:r>
                      <a:r>
                        <a:rPr lang="fr-FR" sz="1600" u="none" kern="1200" baseline="0" dirty="0">
                          <a:solidFill>
                            <a:schemeClr val="tx1"/>
                          </a:solidFill>
                          <a:effectLst/>
                          <a:latin typeface="+mn-lt"/>
                          <a:ea typeface="+mn-ea"/>
                          <a:cs typeface="+mn-cs"/>
                        </a:rPr>
                        <a:t> </a:t>
                      </a:r>
                      <a:r>
                        <a:rPr lang="fr-FR" sz="1600" u="none" kern="1200" baseline="0" dirty="0" err="1">
                          <a:solidFill>
                            <a:schemeClr val="tx1"/>
                          </a:solidFill>
                          <a:effectLst/>
                          <a:latin typeface="+mn-lt"/>
                          <a:ea typeface="+mn-ea"/>
                          <a:cs typeface="+mn-cs"/>
                        </a:rPr>
                        <a:t>from</a:t>
                      </a:r>
                      <a:r>
                        <a:rPr lang="fr-FR" sz="1600" u="none" kern="1200" baseline="0" dirty="0">
                          <a:solidFill>
                            <a:schemeClr val="tx1"/>
                          </a:solidFill>
                          <a:effectLst/>
                          <a:latin typeface="+mn-lt"/>
                          <a:ea typeface="+mn-ea"/>
                          <a:cs typeface="+mn-cs"/>
                        </a:rPr>
                        <a:t> the </a:t>
                      </a:r>
                      <a:r>
                        <a:rPr lang="fr-FR" sz="1600" u="none" kern="1200" baseline="0" dirty="0" err="1">
                          <a:solidFill>
                            <a:schemeClr val="tx1"/>
                          </a:solidFill>
                          <a:effectLst/>
                          <a:latin typeface="+mn-lt"/>
                          <a:ea typeface="+mn-ea"/>
                          <a:cs typeface="+mn-cs"/>
                        </a:rPr>
                        <a:t>study</a:t>
                      </a:r>
                      <a:r>
                        <a:rPr lang="fr-FR" sz="1600" u="none" kern="1200" baseline="0" dirty="0">
                          <a:solidFill>
                            <a:schemeClr val="tx1"/>
                          </a:solidFill>
                          <a:effectLst/>
                          <a:latin typeface="+mn-lt"/>
                          <a:ea typeface="+mn-ea"/>
                          <a:cs typeface="+mn-cs"/>
                        </a:rPr>
                        <a:t> scope (</a:t>
                      </a:r>
                      <a:r>
                        <a:rPr lang="en-GB" sz="1600" u="none" kern="1200" baseline="0" dirty="0">
                          <a:solidFill>
                            <a:schemeClr val="tx1"/>
                          </a:solidFill>
                          <a:effectLst/>
                          <a:latin typeface="+mn-lt"/>
                          <a:ea typeface="+mn-ea"/>
                          <a:cs typeface="+mn-cs"/>
                        </a:rPr>
                        <a:t>WID update</a:t>
                      </a:r>
                      <a:r>
                        <a:rPr lang="fr-FR" sz="1600" u="none" kern="1200" baseline="0" dirty="0">
                          <a:solidFill>
                            <a:schemeClr val="tx1"/>
                          </a:solidFill>
                          <a:effectLst/>
                          <a:latin typeface="+mn-lt"/>
                          <a:ea typeface="+mn-ea"/>
                          <a:cs typeface="+mn-cs"/>
                        </a:rPr>
                        <a:t>).</a:t>
                      </a:r>
                      <a:endParaRPr lang="en-US" sz="1600" u="none" kern="1200" baseline="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54990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1370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32.899 for approval, WID update</a:t>
                      </a:r>
                      <a:endParaRPr kumimoji="0" lang="sv-SE"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735513202"/>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a:solidFill>
                  <a:srgbClr val="FF0000"/>
                </a:solidFill>
                <a:latin typeface="Calibri" pitchFamily="34" charset="0"/>
                <a:cs typeface="Times New Roman" pitchFamily="18" charset="0"/>
              </a:rPr>
              <a:t>CH </a:t>
            </a:r>
            <a:r>
              <a:rPr lang="en-GB" altLang="zh-CN" sz="3200" dirty="0">
                <a:solidFill>
                  <a:srgbClr val="FF0000"/>
                </a:solidFill>
                <a:latin typeface="Calibri" pitchFamily="34" charset="0"/>
                <a:cs typeface="Times New Roman" pitchFamily="18" charset="0"/>
              </a:rPr>
              <a:t>SIs </a:t>
            </a:r>
            <a:r>
              <a:rPr lang="en-GB" altLang="zh-CN" sz="3200">
                <a:solidFill>
                  <a:srgbClr val="FF0000"/>
                </a:solidFill>
                <a:latin typeface="Calibri" pitchFamily="34" charset="0"/>
                <a:cs typeface="Times New Roman" pitchFamily="18" charset="0"/>
              </a:rPr>
              <a:t>(4/4)</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914166420"/>
              </p:ext>
            </p:extLst>
          </p:nvPr>
        </p:nvGraphicFramePr>
        <p:xfrm>
          <a:off x="977812" y="1190659"/>
          <a:ext cx="9853684" cy="5128219"/>
        </p:xfrm>
        <a:graphic>
          <a:graphicData uri="http://schemas.openxmlformats.org/drawingml/2006/table">
            <a:tbl>
              <a:tblPr/>
              <a:tblGrid>
                <a:gridCol w="1540745">
                  <a:extLst>
                    <a:ext uri="{9D8B030D-6E8A-4147-A177-3AD203B41FA5}">
                      <a16:colId xmlns:a16="http://schemas.microsoft.com/office/drawing/2014/main" val="20000"/>
                    </a:ext>
                  </a:extLst>
                </a:gridCol>
                <a:gridCol w="3372449">
                  <a:extLst>
                    <a:ext uri="{9D8B030D-6E8A-4147-A177-3AD203B41FA5}">
                      <a16:colId xmlns:a16="http://schemas.microsoft.com/office/drawing/2014/main" val="20001"/>
                    </a:ext>
                  </a:extLst>
                </a:gridCol>
                <a:gridCol w="2521762">
                  <a:extLst>
                    <a:ext uri="{9D8B030D-6E8A-4147-A177-3AD203B41FA5}">
                      <a16:colId xmlns:a16="http://schemas.microsoft.com/office/drawing/2014/main" val="20003"/>
                    </a:ext>
                  </a:extLst>
                </a:gridCol>
                <a:gridCol w="2418728">
                  <a:extLst>
                    <a:ext uri="{9D8B030D-6E8A-4147-A177-3AD203B41FA5}">
                      <a16:colId xmlns:a16="http://schemas.microsoft.com/office/drawing/2014/main" val="20002"/>
                    </a:ext>
                  </a:extLst>
                </a:gridCol>
              </a:tblGrid>
              <a:tr h="381897">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1" kern="1200" dirty="0">
                          <a:solidFill>
                            <a:schemeClr val="tx1"/>
                          </a:solidFill>
                          <a:effectLst/>
                          <a:latin typeface="+mn-lt"/>
                          <a:ea typeface="+mn-ea"/>
                          <a:cs typeface="+mn-cs"/>
                        </a:rPr>
                        <a:t>Study on Volume Based Charging Aspects for VoLTE</a:t>
                      </a:r>
                      <a:endParaRPr kumimoji="0" lang="en-GB" altLang="zh-CN" sz="1800" b="1"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FS_VBCLTE</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49185">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760060</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1836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mn-lt"/>
                          <a:ea typeface="+mn-ea"/>
                          <a:cs typeface="Arial" charset="0"/>
                        </a:rPr>
                        <a:t>China Mobile</a:t>
                      </a:r>
                      <a:endParaRPr kumimoji="0" lang="en-GB" altLang="zh-CN" sz="1600" b="0" i="0" u="none" strike="noStrike" cap="none" normalizeH="0" baseline="0" dirty="0">
                        <a:ln>
                          <a:noFill/>
                        </a:ln>
                        <a:solidFill>
                          <a:schemeClr val="tx1"/>
                        </a:solidFill>
                        <a:effectLst/>
                        <a:latin typeface="+mn-lt"/>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5% -&gt; 35%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1836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TR 32.848</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6337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The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following</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were</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introduced</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285750" lvl="0" indent="-285750" algn="l" defTabSz="1219170" rtl="0" eaLnBrk="1" latinLnBrk="0" hangingPunct="1">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Potential requirements to associate party's identities (caller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callee</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and volume based charging in VoLTE </a:t>
                      </a:r>
                    </a:p>
                    <a:p>
                      <a:pPr marL="285750" lvl="0" indent="-285750" algn="l" defTabSz="1219170" rtl="0" eaLnBrk="1" latinLnBrk="0" hangingPunct="1">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IMS and EPC Charging architecture online and offline </a:t>
                      </a:r>
                    </a:p>
                    <a:p>
                      <a:pPr marL="285750" lvl="0" indent="-285750" algn="l" defTabSz="1219170" rtl="0" eaLnBrk="1" latinLnBrk="0" hangingPunct="1">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Key Issue to support of the identifier of the "other party"</a:t>
                      </a:r>
                    </a:p>
                    <a:p>
                      <a:pPr marL="285750" lvl="0" indent="-285750" algn="l" defTabSz="1219170" rtl="0" eaLnBrk="1" latinLnBrk="0" hangingPunct="1">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One scenario for CAT (Customized Alerting Tone) charging (Media for CAT and Media for normal call).</a:t>
                      </a:r>
                    </a:p>
                    <a:p>
                      <a:pPr marL="0" lvl="0" indent="0" algn="l" defTabSz="1219170" rtl="0" eaLnBrk="1" latinLnBrk="0" hangingPunct="1">
                        <a:buFontTx/>
                        <a:buNone/>
                      </a:pP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0" lvl="0" indent="0" algn="l" defTabSz="1219170" rtl="0" eaLnBrk="1" latinLnBrk="0" hangingPunct="1">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Potential requirement and Key issue for volume reporting in P-CSCF are introduced.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54990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1370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791583395"/>
      </p:ext>
    </p:extLst>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Rel-15 OAM&amp;P WIs (1/5)</a:t>
            </a:r>
          </a:p>
        </p:txBody>
      </p:sp>
      <p:graphicFrame>
        <p:nvGraphicFramePr>
          <p:cNvPr id="6" name="Group 76"/>
          <p:cNvGraphicFramePr>
            <a:graphicFrameLocks/>
          </p:cNvGraphicFramePr>
          <p:nvPr>
            <p:extLst>
              <p:ext uri="{D42A27DB-BD31-4B8C-83A1-F6EECF244321}">
                <p14:modId xmlns:p14="http://schemas.microsoft.com/office/powerpoint/2010/main" val="24527980"/>
              </p:ext>
            </p:extLst>
          </p:nvPr>
        </p:nvGraphicFramePr>
        <p:xfrm>
          <a:off x="163773" y="1005577"/>
          <a:ext cx="11900848" cy="5657456"/>
        </p:xfrm>
        <a:graphic>
          <a:graphicData uri="http://schemas.openxmlformats.org/drawingml/2006/table">
            <a:tbl>
              <a:tblPr/>
              <a:tblGrid>
                <a:gridCol w="1860845">
                  <a:extLst>
                    <a:ext uri="{9D8B030D-6E8A-4147-A177-3AD203B41FA5}">
                      <a16:colId xmlns:a16="http://schemas.microsoft.com/office/drawing/2014/main" val="20000"/>
                    </a:ext>
                  </a:extLst>
                </a:gridCol>
                <a:gridCol w="4073097">
                  <a:extLst>
                    <a:ext uri="{9D8B030D-6E8A-4147-A177-3AD203B41FA5}">
                      <a16:colId xmlns:a16="http://schemas.microsoft.com/office/drawing/2014/main" val="20001"/>
                    </a:ext>
                  </a:extLst>
                </a:gridCol>
                <a:gridCol w="3045673">
                  <a:extLst>
                    <a:ext uri="{9D8B030D-6E8A-4147-A177-3AD203B41FA5}">
                      <a16:colId xmlns:a16="http://schemas.microsoft.com/office/drawing/2014/main" val="20003"/>
                    </a:ext>
                  </a:extLst>
                </a:gridCol>
                <a:gridCol w="2921233">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Control and monitoring of Power, Energy and Environmental (PEE) parameters in Radio Access Networks (RAN)</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PEE_CMON</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760055</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ORANGE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20% -&gt; 80%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SA#79 – March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TS 28.304, 28.305, 28.306</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 Draft TS 28.304 (Stage 1) is almost completed. An editorial cleanup has been made and the remaining editor’s note has been removed;</a:t>
                      </a:r>
                    </a:p>
                    <a:p>
                      <a:pPr marL="0" lvl="0" indent="0">
                        <a:buFontTx/>
                        <a:buNone/>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 Draft TS 28.305 (Stage 2): all definitions for solutions 1 and 2 are done;</a:t>
                      </a:r>
                    </a:p>
                    <a:p>
                      <a:pPr marL="0" lvl="0" indent="0">
                        <a:buFontTx/>
                        <a:buNone/>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 Draft TS 28.306 (Stage 3):</a:t>
                      </a:r>
                    </a:p>
                    <a:p>
                      <a:pPr marL="609585" lvl="1" indent="0">
                        <a:buFontTx/>
                        <a:buNone/>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O SS definitions for solution 1 are done,</a:t>
                      </a:r>
                    </a:p>
                    <a:p>
                      <a:pPr marL="609585" lvl="1" indent="0">
                        <a:buFontTx/>
                        <a:buNone/>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O REST SS definitions for solution 2: a proposal has been made and approved in principle (some revisions to be made). It is not complete yet but it was agreed to pursue further in this direction in the absence of a TS on template, guidelines, best practices. It was mentioned that this work done here for the PEECMON IRP will serve as input for the future Work Item on REST SS;</a:t>
                      </a:r>
                    </a:p>
                    <a:p>
                      <a:pPr marL="0" lvl="0" indent="0">
                        <a:buFontTx/>
                        <a:buNone/>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 Draft CRs to existing specs:</a:t>
                      </a:r>
                    </a:p>
                    <a:p>
                      <a:pPr marL="609585" lvl="1" indent="0">
                        <a:buFontTx/>
                        <a:buNone/>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O for solution 1: draft CR to TS 28.622 has been approved,</a:t>
                      </a:r>
                    </a:p>
                    <a:p>
                      <a:pPr marL="609585" lvl="1" indent="0">
                        <a:buFontTx/>
                        <a:buNone/>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O for solution 2, draft CRS to TS 32.425 (E-UTRAN), 32.405 (UTRAN) and 52.402 (GERAN) have been approved.</a:t>
                      </a:r>
                    </a:p>
                    <a:p>
                      <a:pPr marL="0" lvl="0" indent="0">
                        <a:buFontTx/>
                        <a:buNone/>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 Remaining work to be done:</a:t>
                      </a:r>
                    </a:p>
                    <a:p>
                      <a:pPr marL="609585" lvl="1" indent="0">
                        <a:buFontTx/>
                        <a:buNone/>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O update approved Draft CRs to actual CRs</a:t>
                      </a:r>
                    </a:p>
                    <a:p>
                      <a:pPr marL="609585" lvl="1" indent="0">
                        <a:buFontTx/>
                        <a:buNone/>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O produce CR to TS 28.623 (Generic NRM IRP - SS)</a:t>
                      </a:r>
                    </a:p>
                    <a:p>
                      <a:pPr marL="609585" lvl="1" indent="0">
                        <a:buFontTx/>
                        <a:buNone/>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O complete TS 28.306 (missing REST SS definitions)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Draft TS 28.304, 28.305, 28.306 for Information.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963110239"/>
      </p:ext>
    </p:extLst>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Rel-15 OAM&amp;P WIs (2/5)</a:t>
            </a:r>
          </a:p>
        </p:txBody>
      </p:sp>
      <p:graphicFrame>
        <p:nvGraphicFramePr>
          <p:cNvPr id="6" name="Group 76"/>
          <p:cNvGraphicFramePr>
            <a:graphicFrameLocks/>
          </p:cNvGraphicFramePr>
          <p:nvPr>
            <p:extLst>
              <p:ext uri="{D42A27DB-BD31-4B8C-83A1-F6EECF244321}">
                <p14:modId xmlns:p14="http://schemas.microsoft.com/office/powerpoint/2010/main" val="1536363210"/>
              </p:ext>
            </p:extLst>
          </p:nvPr>
        </p:nvGraphicFramePr>
        <p:xfrm>
          <a:off x="150126" y="946150"/>
          <a:ext cx="11559652" cy="5469466"/>
        </p:xfrm>
        <a:graphic>
          <a:graphicData uri="http://schemas.openxmlformats.org/drawingml/2006/table">
            <a:tbl>
              <a:tblPr/>
              <a:tblGrid>
                <a:gridCol w="1807495">
                  <a:extLst>
                    <a:ext uri="{9D8B030D-6E8A-4147-A177-3AD203B41FA5}">
                      <a16:colId xmlns:a16="http://schemas.microsoft.com/office/drawing/2014/main" val="20000"/>
                    </a:ext>
                  </a:extLst>
                </a:gridCol>
                <a:gridCol w="3956321">
                  <a:extLst>
                    <a:ext uri="{9D8B030D-6E8A-4147-A177-3AD203B41FA5}">
                      <a16:colId xmlns:a16="http://schemas.microsoft.com/office/drawing/2014/main" val="20001"/>
                    </a:ext>
                  </a:extLst>
                </a:gridCol>
                <a:gridCol w="2958354">
                  <a:extLst>
                    <a:ext uri="{9D8B030D-6E8A-4147-A177-3AD203B41FA5}">
                      <a16:colId xmlns:a16="http://schemas.microsoft.com/office/drawing/2014/main" val="20003"/>
                    </a:ext>
                  </a:extLst>
                </a:gridCol>
                <a:gridCol w="2837482">
                  <a:extLst>
                    <a:ext uri="{9D8B030D-6E8A-4147-A177-3AD203B41FA5}">
                      <a16:colId xmlns:a16="http://schemas.microsoft.com/office/drawing/2014/main" val="20002"/>
                    </a:ext>
                  </a:extLst>
                </a:gridCol>
              </a:tblGrid>
              <a:tr h="409033">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Management of </a:t>
                      </a:r>
                      <a:r>
                        <a:rPr lang="en-US" sz="1800" b="1" i="0" kern="1200" dirty="0" err="1">
                          <a:solidFill>
                            <a:schemeClr val="tx1"/>
                          </a:solidFill>
                          <a:effectLst/>
                          <a:latin typeface="+mn-lt"/>
                          <a:ea typeface="+mn-ea"/>
                          <a:cs typeface="+mn-cs"/>
                        </a:rPr>
                        <a:t>QoE</a:t>
                      </a:r>
                      <a:r>
                        <a:rPr lang="en-US" sz="1800" b="1" i="0" kern="1200" dirty="0">
                          <a:solidFill>
                            <a:schemeClr val="tx1"/>
                          </a:solidFill>
                          <a:effectLst/>
                          <a:latin typeface="+mn-lt"/>
                          <a:ea typeface="+mn-ea"/>
                          <a:cs typeface="+mn-cs"/>
                        </a:rPr>
                        <a:t> measurement collection</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QOED</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81103">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760058</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4033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Ericsson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5% -&gt; 15%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5172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TS 28.404, 28.405, 28.406, 28.307, 28.308, 28.309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64249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TS 28.307, 28.308, 28.405 and TS 28.406: Skeletons were agreed.</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TS 28.307: Introduction and Scope as well as some specification level requirements and use cases were introduced. </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TS 28.308: Introduction and Scope, System Overview as well as parts of Information Object Classes and Interface Definition were agreed. Two types of QoE jobs are specified. One for QoE collection in an area and one for QoE collection from a single UE. </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TS 28.404: Two pCRs have been discussed but not yet agreed.</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use case Collecting QoE information from a specific end user service type in 28.404 was corrected.</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attributes in the container specified in 3GPP TS 26.247 and needed management attributes are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analysed</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There are attributes that seems to be not needed and some are overlapping. Therefore, an LS is produced to solve the found issues in the same way in all affected WGs.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431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431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LS Out to </a:t>
                      </a:r>
                      <a:r>
                        <a:rPr kumimoji="0" lang="sv-SE" sz="1600" b="0" i="0" u="none" strike="noStrike" kern="1200" cap="none" normalizeH="0" baseline="0" dirty="0">
                          <a:ln>
                            <a:noFill/>
                          </a:ln>
                          <a:solidFill>
                            <a:schemeClr val="tx1"/>
                          </a:solidFill>
                          <a:effectLst/>
                          <a:latin typeface="Calibri" pitchFamily="34" charset="0"/>
                          <a:ea typeface="宋体" pitchFamily="2" charset="-122"/>
                          <a:cs typeface="Arial" charset="0"/>
                        </a:rPr>
                        <a:t>RAN2,RAN3,SA4</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978513900"/>
      </p:ext>
    </p:extLst>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Rel-15 OAM&amp;P WIs (3/5)</a:t>
            </a:r>
          </a:p>
        </p:txBody>
      </p:sp>
      <p:graphicFrame>
        <p:nvGraphicFramePr>
          <p:cNvPr id="6" name="Group 76"/>
          <p:cNvGraphicFramePr>
            <a:graphicFrameLocks/>
          </p:cNvGraphicFramePr>
          <p:nvPr>
            <p:extLst>
              <p:ext uri="{D42A27DB-BD31-4B8C-83A1-F6EECF244321}">
                <p14:modId xmlns:p14="http://schemas.microsoft.com/office/powerpoint/2010/main" val="2768242642"/>
              </p:ext>
            </p:extLst>
          </p:nvPr>
        </p:nvGraphicFramePr>
        <p:xfrm>
          <a:off x="204717" y="1101117"/>
          <a:ext cx="11846256" cy="5108816"/>
        </p:xfrm>
        <a:graphic>
          <a:graphicData uri="http://schemas.openxmlformats.org/drawingml/2006/table">
            <a:tbl>
              <a:tblPr/>
              <a:tblGrid>
                <a:gridCol w="1852309">
                  <a:extLst>
                    <a:ext uri="{9D8B030D-6E8A-4147-A177-3AD203B41FA5}">
                      <a16:colId xmlns:a16="http://schemas.microsoft.com/office/drawing/2014/main" val="20000"/>
                    </a:ext>
                  </a:extLst>
                </a:gridCol>
                <a:gridCol w="4054412">
                  <a:extLst>
                    <a:ext uri="{9D8B030D-6E8A-4147-A177-3AD203B41FA5}">
                      <a16:colId xmlns:a16="http://schemas.microsoft.com/office/drawing/2014/main" val="20001"/>
                    </a:ext>
                  </a:extLst>
                </a:gridCol>
                <a:gridCol w="3031702">
                  <a:extLst>
                    <a:ext uri="{9D8B030D-6E8A-4147-A177-3AD203B41FA5}">
                      <a16:colId xmlns:a16="http://schemas.microsoft.com/office/drawing/2014/main" val="20003"/>
                    </a:ext>
                  </a:extLst>
                </a:gridCol>
                <a:gridCol w="2907833">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Management of Network Slicing in Mobile Networks, Concepts, Use cases and Requirements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NETSLICE</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760066</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Ericsson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5% -&gt; 40%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SA#79 (March 2018) -&gt; SA</a:t>
                      </a: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#80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TS 28.530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As input to the two meetings were 52+44 contributions. </a:t>
                      </a:r>
                    </a:p>
                    <a:p>
                      <a:pPr marL="0" lvl="0" indent="0">
                        <a:buFontTx/>
                        <a:buNone/>
                      </a:pP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342900" lvl="0" indent="-342900">
                        <a:buFont typeface="+mj-lt"/>
                        <a:buAutoNum type="arabicParen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group discussed background, concepts, use cases and requirements </a:t>
                      </a:r>
                    </a:p>
                    <a:p>
                      <a:pPr marL="342900" lvl="0" indent="-342900">
                        <a:buFont typeface="+mj-lt"/>
                        <a:buAutoNum type="arabicParen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TR 28.801 is used as source for many contributions </a:t>
                      </a:r>
                    </a:p>
                    <a:p>
                      <a:pPr marL="342900" lvl="0" indent="-342900">
                        <a:buFont typeface="+mj-lt"/>
                        <a:buAutoNum type="arabicParen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Discussion paper on “5G network slicing management architecture framework principles” provided opportunity for good discussion relation of network slicing domain and management domain </a:t>
                      </a:r>
                    </a:p>
                    <a:p>
                      <a:pPr marL="342900" lvl="0" indent="-342900">
                        <a:buFont typeface="+mj-lt"/>
                        <a:buAutoNum type="arabicParen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Discussion paper on “Overview of use cases and requirements for management of network slicing” provided opportunity for discussion on documenting use case.</a:t>
                      </a:r>
                    </a:p>
                    <a:p>
                      <a:pPr marL="342900" lvl="0" indent="-342900">
                        <a:buFont typeface="+mj-lt"/>
                        <a:buAutoNum type="arabicParen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Many discussions about roles and actors, clarifying various use cases</a:t>
                      </a:r>
                    </a:p>
                    <a:p>
                      <a:pPr marL="342900" lvl="0" indent="-342900">
                        <a:buFont typeface="+mj-lt"/>
                        <a:buAutoNum type="arabicParenR"/>
                      </a:pP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5000"/>
                      </a:schemeClr>
                    </a:solid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Revised WID (new title as well as increased scope and changed target date)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270188036"/>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590"/>
          <p:cNvSpPr>
            <a:spLocks noGrp="1"/>
          </p:cNvSpPr>
          <p:nvPr>
            <p:ph type="title"/>
          </p:nvPr>
        </p:nvSpPr>
        <p:spPr>
          <a:xfrm>
            <a:off x="3010850" y="554476"/>
            <a:ext cx="5143500" cy="476250"/>
          </a:xfrm>
        </p:spPr>
        <p:txBody>
          <a:bodyPr/>
          <a:lstStyle/>
          <a:p>
            <a:r>
              <a:rPr lang="en-GB" sz="4000" dirty="0"/>
              <a:t>Statistics at SA5 level</a:t>
            </a:r>
          </a:p>
        </p:txBody>
      </p:sp>
      <p:graphicFrame>
        <p:nvGraphicFramePr>
          <p:cNvPr id="117329" name="Group 593"/>
          <p:cNvGraphicFramePr>
            <a:graphicFrameLocks noGrp="1"/>
          </p:cNvGraphicFramePr>
          <p:nvPr>
            <p:ph idx="1"/>
            <p:extLst>
              <p:ext uri="{D42A27DB-BD31-4B8C-83A1-F6EECF244321}">
                <p14:modId xmlns:p14="http://schemas.microsoft.com/office/powerpoint/2010/main" val="3308376259"/>
              </p:ext>
            </p:extLst>
          </p:nvPr>
        </p:nvGraphicFramePr>
        <p:xfrm>
          <a:off x="1828800" y="1319134"/>
          <a:ext cx="7514706" cy="4381992"/>
        </p:xfrm>
        <a:graphic>
          <a:graphicData uri="http://schemas.openxmlformats.org/drawingml/2006/table">
            <a:tbl>
              <a:tblPr/>
              <a:tblGrid>
                <a:gridCol w="1196044">
                  <a:extLst>
                    <a:ext uri="{9D8B030D-6E8A-4147-A177-3AD203B41FA5}">
                      <a16:colId xmlns:a16="http://schemas.microsoft.com/office/drawing/2014/main" val="20000"/>
                    </a:ext>
                  </a:extLst>
                </a:gridCol>
                <a:gridCol w="791084">
                  <a:extLst>
                    <a:ext uri="{9D8B030D-6E8A-4147-A177-3AD203B41FA5}">
                      <a16:colId xmlns:a16="http://schemas.microsoft.com/office/drawing/2014/main" val="20001"/>
                    </a:ext>
                  </a:extLst>
                </a:gridCol>
                <a:gridCol w="719977">
                  <a:extLst>
                    <a:ext uri="{9D8B030D-6E8A-4147-A177-3AD203B41FA5}">
                      <a16:colId xmlns:a16="http://schemas.microsoft.com/office/drawing/2014/main" val="20002"/>
                    </a:ext>
                  </a:extLst>
                </a:gridCol>
                <a:gridCol w="631091">
                  <a:extLst>
                    <a:ext uri="{9D8B030D-6E8A-4147-A177-3AD203B41FA5}">
                      <a16:colId xmlns:a16="http://schemas.microsoft.com/office/drawing/2014/main" val="20003"/>
                    </a:ext>
                  </a:extLst>
                </a:gridCol>
                <a:gridCol w="820194">
                  <a:extLst>
                    <a:ext uri="{9D8B030D-6E8A-4147-A177-3AD203B41FA5}">
                      <a16:colId xmlns:a16="http://schemas.microsoft.com/office/drawing/2014/main" val="20004"/>
                    </a:ext>
                  </a:extLst>
                </a:gridCol>
                <a:gridCol w="871530">
                  <a:extLst>
                    <a:ext uri="{9D8B030D-6E8A-4147-A177-3AD203B41FA5}">
                      <a16:colId xmlns:a16="http://schemas.microsoft.com/office/drawing/2014/main" val="20005"/>
                    </a:ext>
                  </a:extLst>
                </a:gridCol>
                <a:gridCol w="834443">
                  <a:extLst>
                    <a:ext uri="{9D8B030D-6E8A-4147-A177-3AD203B41FA5}">
                      <a16:colId xmlns:a16="http://schemas.microsoft.com/office/drawing/2014/main" val="20006"/>
                    </a:ext>
                  </a:extLst>
                </a:gridCol>
                <a:gridCol w="815900">
                  <a:extLst>
                    <a:ext uri="{9D8B030D-6E8A-4147-A177-3AD203B41FA5}">
                      <a16:colId xmlns:a16="http://schemas.microsoft.com/office/drawing/2014/main" val="20007"/>
                    </a:ext>
                  </a:extLst>
                </a:gridCol>
                <a:gridCol w="834443">
                  <a:extLst>
                    <a:ext uri="{9D8B030D-6E8A-4147-A177-3AD203B41FA5}">
                      <a16:colId xmlns:a16="http://schemas.microsoft.com/office/drawing/2014/main" val="20008"/>
                    </a:ext>
                  </a:extLst>
                </a:gridCol>
              </a:tblGrid>
              <a:tr h="770005">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a:ln>
                            <a:noFill/>
                          </a:ln>
                          <a:solidFill>
                            <a:schemeClr val="tx1"/>
                          </a:solidFill>
                          <a:effectLst/>
                          <a:latin typeface="Calibri" pitchFamily="34" charset="0"/>
                          <a:ea typeface="Batang" pitchFamily="18" charset="-127"/>
                          <a:cs typeface="Times New Roman" pitchFamily="18" charset="0"/>
                        </a:rPr>
                        <a:t> </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mn-ea"/>
                          <a:cs typeface="Arial" charset="0"/>
                        </a:rPr>
                        <a:t>SA5#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mn-ea"/>
                          <a:cs typeface="Arial" charset="0"/>
                        </a:rPr>
                        <a:t>110</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mn-ea"/>
                          <a:cs typeface="Arial" charset="0"/>
                        </a:rPr>
                        <a:t>SA5#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mn-ea"/>
                          <a:cs typeface="Arial" charset="0"/>
                        </a:rPr>
                        <a:t>111</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mn-ea"/>
                          <a:cs typeface="Arial" charset="0"/>
                        </a:rPr>
                        <a:t>SA5#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mn-ea"/>
                          <a:cs typeface="Arial" charset="0"/>
                        </a:rPr>
                        <a:t>111Bis</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mn-ea"/>
                          <a:cs typeface="Arial" charset="0"/>
                        </a:rPr>
                        <a:t>SA5#112</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mn-ea"/>
                          <a:cs typeface="Arial" charset="0"/>
                        </a:rPr>
                        <a:t>SA5#113</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mn-ea"/>
                          <a:cs typeface="Arial" charset="0"/>
                        </a:rPr>
                        <a:t>SA5#114</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mn-ea"/>
                          <a:cs typeface="Arial" charset="0"/>
                        </a:rPr>
                        <a:t>SA5#115</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mn-ea"/>
                          <a:cs typeface="Arial" charset="0"/>
                        </a:rPr>
                        <a:t>SA5#116</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3726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Delegates</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400" b="0" kern="1200" dirty="0">
                          <a:solidFill>
                            <a:schemeClr val="tx1"/>
                          </a:solidFill>
                          <a:latin typeface="Calibri" pitchFamily="34" charset="0"/>
                          <a:ea typeface="Batang"/>
                          <a:cs typeface="Times New Roman"/>
                        </a:rPr>
                        <a:t>87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400" b="0" kern="1200" dirty="0">
                          <a:solidFill>
                            <a:schemeClr val="tx1"/>
                          </a:solidFill>
                          <a:latin typeface="Calibri" pitchFamily="34" charset="0"/>
                          <a:ea typeface="Batang"/>
                          <a:cs typeface="Times New Roman"/>
                        </a:rPr>
                        <a:t>42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400" b="0" kern="1200" dirty="0">
                          <a:solidFill>
                            <a:schemeClr val="tx1"/>
                          </a:solidFill>
                          <a:latin typeface="Calibri" pitchFamily="34" charset="0"/>
                          <a:ea typeface="Batang"/>
                          <a:cs typeface="Times New Roman"/>
                        </a:rPr>
                        <a:t>32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400" b="0" kern="1200" dirty="0">
                          <a:solidFill>
                            <a:schemeClr val="tx1"/>
                          </a:solidFill>
                          <a:latin typeface="Calibri" pitchFamily="34" charset="0"/>
                          <a:ea typeface="Batang"/>
                          <a:cs typeface="Times New Roman"/>
                        </a:rPr>
                        <a:t>43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400" b="0" kern="1200" dirty="0">
                          <a:solidFill>
                            <a:schemeClr val="tx1"/>
                          </a:solidFill>
                          <a:latin typeface="Calibri" pitchFamily="34" charset="0"/>
                          <a:ea typeface="Batang"/>
                          <a:cs typeface="Times New Roman"/>
                        </a:rPr>
                        <a:t>42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400" b="0" kern="1200" dirty="0">
                          <a:solidFill>
                            <a:schemeClr val="tx1"/>
                          </a:solidFill>
                          <a:latin typeface="Calibri" pitchFamily="34" charset="0"/>
                          <a:ea typeface="Batang"/>
                          <a:cs typeface="Times New Roman"/>
                        </a:rPr>
                        <a:t>50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400" b="0" kern="1200" dirty="0">
                          <a:solidFill>
                            <a:schemeClr val="tx1"/>
                          </a:solidFill>
                          <a:latin typeface="Calibri" pitchFamily="34" charset="0"/>
                          <a:ea typeface="Batang"/>
                          <a:cs typeface="Times New Roman"/>
                        </a:rPr>
                        <a:t>47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400" b="0" kern="1200" dirty="0">
                          <a:solidFill>
                            <a:schemeClr val="tx1"/>
                          </a:solidFill>
                          <a:latin typeface="Calibri" pitchFamily="34" charset="0"/>
                          <a:ea typeface="Batang"/>
                          <a:cs typeface="Times New Roman"/>
                        </a:rPr>
                        <a:t>64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000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Docs at meeting start</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kern="1200" dirty="0">
                          <a:solidFill>
                            <a:schemeClr val="tx1"/>
                          </a:solidFill>
                          <a:latin typeface="Calibri" pitchFamily="34" charset="0"/>
                          <a:ea typeface="Batang"/>
                          <a:cs typeface="Times New Roman"/>
                        </a:rPr>
                        <a:t>257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i="0" kern="1200" dirty="0">
                          <a:solidFill>
                            <a:schemeClr val="tx1"/>
                          </a:solidFill>
                          <a:latin typeface="Calibri" pitchFamily="34" charset="0"/>
                          <a:ea typeface="Batang"/>
                          <a:cs typeface="Times New Roman"/>
                        </a:rPr>
                        <a:t>196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kern="1200" dirty="0">
                          <a:solidFill>
                            <a:schemeClr val="tx1"/>
                          </a:solidFill>
                          <a:latin typeface="Calibri" pitchFamily="34" charset="0"/>
                          <a:ea typeface="Batang"/>
                          <a:cs typeface="Times New Roman"/>
                        </a:rPr>
                        <a:t>138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i="0" kern="1200" dirty="0">
                          <a:solidFill>
                            <a:schemeClr val="tx1"/>
                          </a:solidFill>
                          <a:latin typeface="Calibri" pitchFamily="34" charset="0"/>
                          <a:ea typeface="Batang"/>
                          <a:cs typeface="Times New Roman"/>
                        </a:rPr>
                        <a:t>247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kern="1200" dirty="0">
                          <a:solidFill>
                            <a:schemeClr val="tx1"/>
                          </a:solidFill>
                          <a:latin typeface="Calibri" pitchFamily="34" charset="0"/>
                          <a:ea typeface="Batang"/>
                          <a:cs typeface="Times New Roman"/>
                        </a:rPr>
                        <a:t>292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kern="1200" dirty="0">
                          <a:solidFill>
                            <a:schemeClr val="tx1"/>
                          </a:solidFill>
                          <a:latin typeface="Calibri" pitchFamily="34" charset="0"/>
                          <a:ea typeface="Batang"/>
                          <a:cs typeface="Times New Roman"/>
                        </a:rPr>
                        <a:t>258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kern="1200" dirty="0">
                          <a:solidFill>
                            <a:schemeClr val="tx1"/>
                          </a:solidFill>
                          <a:latin typeface="Calibri" pitchFamily="34" charset="0"/>
                          <a:ea typeface="Batang"/>
                          <a:cs typeface="Times New Roman"/>
                        </a:rPr>
                        <a:t>262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kern="1200" dirty="0">
                          <a:solidFill>
                            <a:schemeClr val="tx1"/>
                          </a:solidFill>
                          <a:latin typeface="Calibri" pitchFamily="34" charset="0"/>
                          <a:ea typeface="Batang"/>
                          <a:cs typeface="Times New Roman"/>
                        </a:rPr>
                        <a:t>266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8863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Docs at meeting end</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400" b="0" kern="1200" dirty="0">
                          <a:solidFill>
                            <a:schemeClr val="tx1"/>
                          </a:solidFill>
                          <a:latin typeface="Calibri" pitchFamily="34" charset="0"/>
                          <a:ea typeface="Batang"/>
                          <a:cs typeface="Times New Roman"/>
                        </a:rPr>
                        <a:t>461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i="0" kern="1200" dirty="0">
                          <a:solidFill>
                            <a:schemeClr val="tx1"/>
                          </a:solidFill>
                          <a:latin typeface="Calibri" pitchFamily="34" charset="0"/>
                          <a:ea typeface="Batang"/>
                          <a:cs typeface="Times New Roman"/>
                        </a:rPr>
                        <a:t>414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400" b="0" kern="1200" dirty="0">
                          <a:solidFill>
                            <a:schemeClr val="tx1"/>
                          </a:solidFill>
                          <a:latin typeface="Calibri" pitchFamily="34" charset="0"/>
                          <a:ea typeface="Batang"/>
                          <a:cs typeface="Times New Roman"/>
                        </a:rPr>
                        <a:t>311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i="0" kern="1200" dirty="0">
                          <a:solidFill>
                            <a:schemeClr val="tx1"/>
                          </a:solidFill>
                          <a:latin typeface="Calibri" pitchFamily="34" charset="0"/>
                          <a:ea typeface="Batang"/>
                          <a:cs typeface="Times New Roman"/>
                        </a:rPr>
                        <a:t>478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400" b="0" kern="1200" dirty="0">
                          <a:solidFill>
                            <a:schemeClr val="tx1"/>
                          </a:solidFill>
                          <a:latin typeface="Calibri" pitchFamily="34" charset="0"/>
                          <a:ea typeface="Batang"/>
                          <a:cs typeface="Times New Roman"/>
                        </a:rPr>
                        <a:t>554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400" b="0" kern="1200" dirty="0">
                          <a:solidFill>
                            <a:schemeClr val="tx1"/>
                          </a:solidFill>
                          <a:latin typeface="Calibri" pitchFamily="34" charset="0"/>
                          <a:ea typeface="Batang"/>
                          <a:cs typeface="Times New Roman"/>
                        </a:rPr>
                        <a:t>472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400" b="0" kern="1200" dirty="0">
                          <a:solidFill>
                            <a:schemeClr val="tx1"/>
                          </a:solidFill>
                          <a:latin typeface="Calibri" pitchFamily="34" charset="0"/>
                          <a:ea typeface="Batang"/>
                          <a:cs typeface="Times New Roman"/>
                        </a:rPr>
                        <a:t>475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400" b="0" kern="1200" dirty="0">
                          <a:solidFill>
                            <a:schemeClr val="tx1"/>
                          </a:solidFill>
                          <a:latin typeface="Calibri" pitchFamily="34" charset="0"/>
                          <a:ea typeface="Batang"/>
                          <a:cs typeface="Times New Roman"/>
                        </a:rPr>
                        <a:t>569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58863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Agreed CH CRs</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kern="1200" dirty="0">
                          <a:solidFill>
                            <a:schemeClr val="tx1"/>
                          </a:solidFill>
                          <a:latin typeface="Calibri" pitchFamily="34" charset="0"/>
                          <a:ea typeface="Batang"/>
                          <a:cs typeface="Times New Roman"/>
                        </a:rPr>
                        <a:t>47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i="0" kern="1200" dirty="0">
                          <a:solidFill>
                            <a:schemeClr val="tx1"/>
                          </a:solidFill>
                          <a:latin typeface="Calibri" pitchFamily="34" charset="0"/>
                          <a:ea typeface="Batang"/>
                          <a:cs typeface="Times New Roman"/>
                        </a:rPr>
                        <a:t>48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kern="1200" dirty="0">
                          <a:solidFill>
                            <a:schemeClr val="tx1"/>
                          </a:solidFill>
                          <a:latin typeface="Calibri" pitchFamily="34" charset="0"/>
                          <a:ea typeface="Batang"/>
                          <a:cs typeface="Times New Roman"/>
                        </a:rPr>
                        <a:t>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i="0" kern="1200" dirty="0">
                          <a:solidFill>
                            <a:schemeClr val="tx1"/>
                          </a:solidFill>
                          <a:latin typeface="Calibri" pitchFamily="34" charset="0"/>
                          <a:ea typeface="Batang"/>
                          <a:cs typeface="Times New Roman"/>
                        </a:rPr>
                        <a:t>26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kern="1200" dirty="0">
                          <a:solidFill>
                            <a:schemeClr val="tx1"/>
                          </a:solidFill>
                          <a:latin typeface="Calibri" pitchFamily="34" charset="0"/>
                          <a:ea typeface="Batang"/>
                          <a:cs typeface="Times New Roman"/>
                        </a:rPr>
                        <a:t>28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kern="1200" dirty="0">
                          <a:solidFill>
                            <a:schemeClr val="tx1"/>
                          </a:solidFill>
                          <a:latin typeface="Calibri" pitchFamily="34" charset="0"/>
                          <a:ea typeface="Batang"/>
                          <a:cs typeface="Times New Roman"/>
                        </a:rPr>
                        <a:t>14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kern="1200" dirty="0">
                          <a:solidFill>
                            <a:schemeClr val="tx1"/>
                          </a:solidFill>
                          <a:latin typeface="Calibri" pitchFamily="34" charset="0"/>
                          <a:ea typeface="Batang"/>
                          <a:cs typeface="Times New Roman"/>
                        </a:rPr>
                        <a:t>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kern="1200" dirty="0">
                          <a:solidFill>
                            <a:schemeClr val="tx1"/>
                          </a:solidFill>
                          <a:latin typeface="Calibri" pitchFamily="34" charset="0"/>
                          <a:ea typeface="Batang"/>
                          <a:cs typeface="Times New Roman"/>
                        </a:rPr>
                        <a:t>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58863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Agreed OAM CRs</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kern="1200" dirty="0">
                          <a:solidFill>
                            <a:schemeClr val="tx1"/>
                          </a:solidFill>
                          <a:latin typeface="Calibri" pitchFamily="34" charset="0"/>
                          <a:ea typeface="Batang"/>
                          <a:cs typeface="Times New Roman"/>
                        </a:rPr>
                        <a:t>20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i="0" kern="1200" dirty="0">
                          <a:solidFill>
                            <a:schemeClr val="tx1"/>
                          </a:solidFill>
                          <a:latin typeface="Calibri" pitchFamily="34" charset="0"/>
                          <a:ea typeface="Batang"/>
                          <a:cs typeface="Times New Roman"/>
                        </a:rPr>
                        <a:t>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kern="1200" dirty="0">
                          <a:solidFill>
                            <a:schemeClr val="tx1"/>
                          </a:solidFill>
                          <a:latin typeface="Calibri" pitchFamily="34" charset="0"/>
                          <a:ea typeface="Batang"/>
                          <a:cs typeface="Times New Roman"/>
                        </a:rPr>
                        <a:t>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i="0" kern="1200" dirty="0">
                          <a:solidFill>
                            <a:schemeClr val="tx1"/>
                          </a:solidFill>
                          <a:latin typeface="Calibri" pitchFamily="34" charset="0"/>
                          <a:ea typeface="Batang"/>
                          <a:cs typeface="Times New Roman"/>
                        </a:rPr>
                        <a:t>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kern="1200" dirty="0">
                          <a:solidFill>
                            <a:schemeClr val="tx1"/>
                          </a:solidFill>
                          <a:latin typeface="Calibri" pitchFamily="34" charset="0"/>
                          <a:ea typeface="Batang"/>
                          <a:cs typeface="Times New Roman"/>
                        </a:rPr>
                        <a:t>62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kern="1200" dirty="0">
                          <a:solidFill>
                            <a:schemeClr val="tx1"/>
                          </a:solidFill>
                          <a:latin typeface="Calibri" pitchFamily="34" charset="0"/>
                          <a:ea typeface="Batang"/>
                          <a:cs typeface="Times New Roman"/>
                        </a:rPr>
                        <a:t>10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kern="1200" dirty="0">
                          <a:solidFill>
                            <a:schemeClr val="tx1"/>
                          </a:solidFill>
                          <a:latin typeface="Calibri" pitchFamily="34" charset="0"/>
                          <a:ea typeface="Batang"/>
                          <a:cs typeface="Times New Roman"/>
                        </a:rPr>
                        <a:t>14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kern="1200" dirty="0">
                          <a:solidFill>
                            <a:schemeClr val="tx1"/>
                          </a:solidFill>
                          <a:latin typeface="Calibri" pitchFamily="34" charset="0"/>
                          <a:ea typeface="Batang"/>
                          <a:cs typeface="Times New Roman"/>
                        </a:rPr>
                        <a:t>12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3247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LS in</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kern="1200" dirty="0">
                          <a:solidFill>
                            <a:schemeClr val="tx1"/>
                          </a:solidFill>
                          <a:latin typeface="Calibri" pitchFamily="34" charset="0"/>
                          <a:ea typeface="Batang"/>
                          <a:cs typeface="Times New Roman"/>
                        </a:rPr>
                        <a:t>27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i="0" kern="1200" dirty="0">
                          <a:solidFill>
                            <a:schemeClr val="tx1"/>
                          </a:solidFill>
                          <a:latin typeface="Calibri" pitchFamily="34" charset="0"/>
                          <a:ea typeface="Batang"/>
                          <a:cs typeface="Times New Roman"/>
                        </a:rPr>
                        <a:t>17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kern="1200" dirty="0">
                          <a:solidFill>
                            <a:schemeClr val="tx1"/>
                          </a:solidFill>
                          <a:latin typeface="Calibri" pitchFamily="34" charset="0"/>
                          <a:ea typeface="Batang"/>
                          <a:cs typeface="Times New Roman"/>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i="0" kern="1200" dirty="0">
                          <a:solidFill>
                            <a:schemeClr val="tx1"/>
                          </a:solidFill>
                          <a:latin typeface="Calibri" pitchFamily="34" charset="0"/>
                          <a:ea typeface="Batang"/>
                          <a:cs typeface="Times New Roman"/>
                        </a:rPr>
                        <a:t>23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kern="1200" dirty="0">
                          <a:solidFill>
                            <a:schemeClr val="tx1"/>
                          </a:solidFill>
                          <a:latin typeface="Calibri" pitchFamily="34" charset="0"/>
                          <a:ea typeface="Batang"/>
                          <a:cs typeface="Times New Roman"/>
                        </a:rPr>
                        <a:t>13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kern="1200" dirty="0">
                          <a:solidFill>
                            <a:schemeClr val="tx1"/>
                          </a:solidFill>
                          <a:latin typeface="Calibri" pitchFamily="34" charset="0"/>
                          <a:ea typeface="Batang"/>
                          <a:cs typeface="Times New Roman"/>
                        </a:rPr>
                        <a:t>24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kern="1200" dirty="0">
                          <a:solidFill>
                            <a:schemeClr val="tx1"/>
                          </a:solidFill>
                          <a:latin typeface="Calibri" pitchFamily="34" charset="0"/>
                          <a:ea typeface="Batang"/>
                          <a:cs typeface="Times New Roman"/>
                        </a:rPr>
                        <a:t>25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kern="1200" dirty="0">
                          <a:solidFill>
                            <a:schemeClr val="tx1"/>
                          </a:solidFill>
                          <a:latin typeface="Calibri" pitchFamily="34" charset="0"/>
                          <a:ea typeface="Batang"/>
                          <a:cs typeface="Times New Roman"/>
                        </a:rPr>
                        <a:t>14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30634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LS out</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kern="1200" dirty="0">
                          <a:solidFill>
                            <a:schemeClr val="tx1"/>
                          </a:solidFill>
                          <a:latin typeface="Calibri" pitchFamily="34" charset="0"/>
                          <a:ea typeface="Batang"/>
                          <a:cs typeface="Times New Roman"/>
                        </a:rPr>
                        <a:t>10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i="0" kern="1200" dirty="0">
                          <a:solidFill>
                            <a:schemeClr val="tx1"/>
                          </a:solidFill>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kern="1200" dirty="0">
                          <a:solidFill>
                            <a:schemeClr val="tx1"/>
                          </a:solidFill>
                          <a:latin typeface="Calibri" pitchFamily="34" charset="0"/>
                          <a:ea typeface="Batang"/>
                          <a:cs typeface="Times New Roman"/>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i="0" kern="1200" dirty="0">
                          <a:solidFill>
                            <a:schemeClr val="tx1"/>
                          </a:solidFill>
                          <a:latin typeface="Calibri" pitchFamily="34" charset="0"/>
                          <a:ea typeface="Batang"/>
                          <a:cs typeface="Times New Roman"/>
                        </a:rPr>
                        <a:t>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kern="1200" dirty="0">
                          <a:solidFill>
                            <a:schemeClr val="tx1"/>
                          </a:solidFill>
                          <a:latin typeface="Calibri" pitchFamily="34" charset="0"/>
                          <a:ea typeface="Batang"/>
                          <a:cs typeface="Times New Roman"/>
                        </a:rPr>
                        <a:t>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kern="1200" dirty="0">
                          <a:solidFill>
                            <a:schemeClr val="tx1"/>
                          </a:solidFill>
                          <a:latin typeface="Calibri" pitchFamily="34" charset="0"/>
                          <a:ea typeface="Batang"/>
                          <a:cs typeface="Times New Roman"/>
                        </a:rPr>
                        <a:t>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kern="1200" dirty="0">
                          <a:solidFill>
                            <a:schemeClr val="tx1"/>
                          </a:solidFill>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kern="1200" dirty="0">
                          <a:solidFill>
                            <a:schemeClr val="tx1"/>
                          </a:solidFill>
                          <a:latin typeface="Calibri" pitchFamily="34" charset="0"/>
                          <a:ea typeface="Batang"/>
                          <a:cs typeface="Times New Roman"/>
                        </a:rPr>
                        <a:t>13</a:t>
                      </a:r>
                      <a:r>
                        <a:rPr lang="en-US" sz="1400" b="0" kern="1200" dirty="0">
                          <a:solidFill>
                            <a:srgbClr val="FF0000"/>
                          </a:solidFill>
                          <a:latin typeface="Calibri" pitchFamily="34" charset="0"/>
                          <a:ea typeface="Batang"/>
                          <a:cs typeface="Times New Roman"/>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bl>
          </a:graphicData>
        </a:graphic>
      </p:graphicFrame>
      <p:sp>
        <p:nvSpPr>
          <p:cNvPr id="2" name="TextBox 1"/>
          <p:cNvSpPr txBox="1"/>
          <p:nvPr/>
        </p:nvSpPr>
        <p:spPr>
          <a:xfrm>
            <a:off x="5974735" y="5787713"/>
            <a:ext cx="2533066" cy="292388"/>
          </a:xfrm>
          <a:prstGeom prst="rect">
            <a:avLst/>
          </a:prstGeom>
          <a:noFill/>
        </p:spPr>
        <p:txBody>
          <a:bodyPr wrap="none" rtlCol="0">
            <a:spAutoFit/>
          </a:bodyPr>
          <a:lstStyle/>
          <a:p>
            <a:r>
              <a:rPr lang="en-GB" dirty="0">
                <a:solidFill>
                  <a:srgbClr val="FF0000"/>
                </a:solidFill>
              </a:rPr>
              <a:t>* 1 LS still under email approval</a:t>
            </a:r>
          </a:p>
        </p:txBody>
      </p:sp>
    </p:spTree>
    <p:extLst>
      <p:ext uri="{BB962C8B-B14F-4D97-AF65-F5344CB8AC3E}">
        <p14:creationId xmlns:p14="http://schemas.microsoft.com/office/powerpoint/2010/main" val="3808222448"/>
      </p:ext>
    </p:extLst>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Rel-15 OAM&amp;P WIs (4/5)</a:t>
            </a:r>
          </a:p>
        </p:txBody>
      </p:sp>
      <p:graphicFrame>
        <p:nvGraphicFramePr>
          <p:cNvPr id="6" name="Group 76"/>
          <p:cNvGraphicFramePr>
            <a:graphicFrameLocks/>
          </p:cNvGraphicFramePr>
          <p:nvPr>
            <p:extLst>
              <p:ext uri="{D42A27DB-BD31-4B8C-83A1-F6EECF244321}">
                <p14:modId xmlns:p14="http://schemas.microsoft.com/office/powerpoint/2010/main" val="1744502284"/>
              </p:ext>
            </p:extLst>
          </p:nvPr>
        </p:nvGraphicFramePr>
        <p:xfrm>
          <a:off x="328958" y="1401368"/>
          <a:ext cx="11461531" cy="4782866"/>
        </p:xfrm>
        <a:graphic>
          <a:graphicData uri="http://schemas.openxmlformats.org/drawingml/2006/table">
            <a:tbl>
              <a:tblPr/>
              <a:tblGrid>
                <a:gridCol w="1792152">
                  <a:extLst>
                    <a:ext uri="{9D8B030D-6E8A-4147-A177-3AD203B41FA5}">
                      <a16:colId xmlns:a16="http://schemas.microsoft.com/office/drawing/2014/main" val="20000"/>
                    </a:ext>
                  </a:extLst>
                </a:gridCol>
                <a:gridCol w="3922739">
                  <a:extLst>
                    <a:ext uri="{9D8B030D-6E8A-4147-A177-3AD203B41FA5}">
                      <a16:colId xmlns:a16="http://schemas.microsoft.com/office/drawing/2014/main" val="20001"/>
                    </a:ext>
                  </a:extLst>
                </a:gridCol>
                <a:gridCol w="2933243">
                  <a:extLst>
                    <a:ext uri="{9D8B030D-6E8A-4147-A177-3AD203B41FA5}">
                      <a16:colId xmlns:a16="http://schemas.microsoft.com/office/drawing/2014/main" val="20003"/>
                    </a:ext>
                  </a:extLst>
                </a:gridCol>
                <a:gridCol w="2813397">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Provisioning of network slicing for 5G networks and services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NETSLICE-PRO_NS</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760065</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Huawei, Nokia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0% -&gt; 15%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TS 28.531</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Discussed and agreed the initial skeleton of draft TS 28.531.</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Discussed several use cases/requirements related to creation and provisioning of NSI and NSSI. </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Discussed several modelling contributions</a:t>
                      </a:r>
                    </a:p>
                    <a:p>
                      <a:pPr marL="285750" lvl="0" indent="-285750">
                        <a:buFont typeface="Arial" panose="020B0604020202020204" pitchFamily="34" charset="0"/>
                        <a:buChar char="•"/>
                      </a:pPr>
                      <a:endParaRPr kumimoji="0" lang="en-US"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Revised WID (new title as well as increased scope)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743863900"/>
      </p:ext>
    </p:extLst>
  </p:cSld>
  <p:clrMapOvr>
    <a:masterClrMapping/>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Rel-15 OAM&amp;P WIs (5/5)</a:t>
            </a:r>
          </a:p>
        </p:txBody>
      </p:sp>
      <p:graphicFrame>
        <p:nvGraphicFramePr>
          <p:cNvPr id="6" name="Group 76"/>
          <p:cNvGraphicFramePr>
            <a:graphicFrameLocks/>
          </p:cNvGraphicFramePr>
          <p:nvPr>
            <p:extLst>
              <p:ext uri="{D42A27DB-BD31-4B8C-83A1-F6EECF244321}">
                <p14:modId xmlns:p14="http://schemas.microsoft.com/office/powerpoint/2010/main" val="2620633487"/>
              </p:ext>
            </p:extLst>
          </p:nvPr>
        </p:nvGraphicFramePr>
        <p:xfrm>
          <a:off x="331076" y="1360424"/>
          <a:ext cx="11634951" cy="4843030"/>
        </p:xfrm>
        <a:graphic>
          <a:graphicData uri="http://schemas.openxmlformats.org/drawingml/2006/table">
            <a:tbl>
              <a:tblPr/>
              <a:tblGrid>
                <a:gridCol w="1819269">
                  <a:extLst>
                    <a:ext uri="{9D8B030D-6E8A-4147-A177-3AD203B41FA5}">
                      <a16:colId xmlns:a16="http://schemas.microsoft.com/office/drawing/2014/main" val="20000"/>
                    </a:ext>
                  </a:extLst>
                </a:gridCol>
                <a:gridCol w="3982092">
                  <a:extLst>
                    <a:ext uri="{9D8B030D-6E8A-4147-A177-3AD203B41FA5}">
                      <a16:colId xmlns:a16="http://schemas.microsoft.com/office/drawing/2014/main" val="20001"/>
                    </a:ext>
                  </a:extLst>
                </a:gridCol>
                <a:gridCol w="2977625">
                  <a:extLst>
                    <a:ext uri="{9D8B030D-6E8A-4147-A177-3AD203B41FA5}">
                      <a16:colId xmlns:a16="http://schemas.microsoft.com/office/drawing/2014/main" val="20003"/>
                    </a:ext>
                  </a:extLst>
                </a:gridCol>
                <a:gridCol w="2855965">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Self-Organizing Networks (SON) for Active Antenna System (AAS) deployment management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OAM_SON_AAS</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a:ln>
                            <a:noFill/>
                          </a:ln>
                          <a:solidFill>
                            <a:schemeClr val="tx1"/>
                          </a:solidFill>
                          <a:effectLst/>
                          <a:latin typeface="Calibri" pitchFamily="34" charset="0"/>
                          <a:ea typeface="宋体" pitchFamily="2" charset="-122"/>
                          <a:cs typeface="Arial" charset="0"/>
                        </a:rPr>
                        <a:t>770034</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Nokia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0% -&gt;  80%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rPr>
                        <a:t>Main </a:t>
                      </a:r>
                      <a:r>
                        <a:rPr kumimoji="0" lang="fr-FR" sz="1600" b="1" i="0" u="none" strike="noStrike" kern="1200" cap="none" normalizeH="0" baseline="0" dirty="0" err="1">
                          <a:ln>
                            <a:noFill/>
                          </a:ln>
                          <a:solidFill>
                            <a:schemeClr val="tx1"/>
                          </a:solidFill>
                          <a:effectLst/>
                          <a:latin typeface="Calibri" pitchFamily="34" charset="0"/>
                          <a:ea typeface="宋体" pitchFamily="2" charset="-122"/>
                          <a:cs typeface="Arial" charset="0"/>
                        </a:rPr>
                        <a:t>TSs</a:t>
                      </a:r>
                      <a:endPar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TS 28.627, TS 28.628, TS 28.629, TS 28.658, TS 28.659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429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Discussed and agreed 3 CRs and 1 work item summary proposal. The 3 CRs intend to implement the SON for AAS management support into existing TSs for SON NRM IRP (TS 28.628, 28.629) and E-UTRAN NRM IRP (TS 28.659). The discussion on these 3 CRs achieves following progress:</a:t>
                      </a:r>
                    </a:p>
                    <a:p>
                      <a:pPr marL="342900" lvl="0" indent="-342900">
                        <a:buFont typeface="+mj-lt"/>
                        <a:buAutoNum type="arabicParen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group agreed to update the E-UTRAN NRM IRP stage 3 TS to adopt new attribute on MOC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EUtranGenericCell</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t>
                      </a:r>
                    </a:p>
                    <a:p>
                      <a:pPr marL="342900" lvl="0" indent="-342900">
                        <a:buFont typeface="+mj-lt"/>
                        <a:buAutoNum type="arabicParen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CR for TS 28.628 - </a:t>
                      </a:r>
                      <a:r>
                        <a:rPr kumimoji="0" lang="sv-SE" sz="1600" b="0" i="0" u="none" strike="noStrike" kern="1200" cap="none" normalizeH="0" baseline="0" dirty="0" err="1">
                          <a:ln>
                            <a:noFill/>
                          </a:ln>
                          <a:solidFill>
                            <a:schemeClr val="tx1"/>
                          </a:solidFill>
                          <a:effectLst/>
                          <a:latin typeface="Calibri" pitchFamily="34" charset="0"/>
                          <a:ea typeface="宋体" pitchFamily="2" charset="-122"/>
                          <a:cs typeface="Arial" charset="0"/>
                        </a:rPr>
                        <a:t>Add</a:t>
                      </a:r>
                      <a:r>
                        <a:rPr kumimoji="0" lang="sv-SE" sz="1600" b="0" i="0" u="none" strike="noStrike" kern="1200" cap="none" normalizeH="0" baseline="0" dirty="0">
                          <a:ln>
                            <a:noFill/>
                          </a:ln>
                          <a:solidFill>
                            <a:schemeClr val="tx1"/>
                          </a:solidFill>
                          <a:effectLst/>
                          <a:latin typeface="Calibri" pitchFamily="34" charset="0"/>
                          <a:ea typeface="宋体" pitchFamily="2" charset="-122"/>
                          <a:cs typeface="Arial" charset="0"/>
                        </a:rPr>
                        <a:t> SON for AAS management </a:t>
                      </a:r>
                      <a:r>
                        <a:rPr kumimoji="0" lang="sv-SE" sz="1600" b="0" i="0" u="none" strike="noStrike" kern="1200" cap="none" normalizeH="0" baseline="0" dirty="0" err="1">
                          <a:ln>
                            <a:noFill/>
                          </a:ln>
                          <a:solidFill>
                            <a:schemeClr val="tx1"/>
                          </a:solidFill>
                          <a:effectLst/>
                          <a:latin typeface="Calibri" pitchFamily="34" charset="0"/>
                          <a:ea typeface="宋体" pitchFamily="2" charset="-122"/>
                          <a:cs typeface="Arial" charset="0"/>
                        </a:rPr>
                        <a:t>description</a:t>
                      </a:r>
                      <a:r>
                        <a:rPr kumimoji="0" lang="sv-SE" sz="1600" b="0" i="0" u="none" strike="noStrike" kern="1200" cap="none" normalizeH="0" baseline="0" dirty="0">
                          <a:ln>
                            <a:noFill/>
                          </a:ln>
                          <a:solidFill>
                            <a:schemeClr val="tx1"/>
                          </a:solidFill>
                          <a:effectLst/>
                          <a:latin typeface="Calibri" pitchFamily="34" charset="0"/>
                          <a:ea typeface="宋体" pitchFamily="2" charset="-122"/>
                          <a:cs typeface="Arial" charset="0"/>
                        </a:rPr>
                        <a:t> and </a:t>
                      </a:r>
                      <a:r>
                        <a:rPr kumimoji="0" lang="sv-SE" sz="1600" b="0" i="0" u="none" strike="noStrike" kern="1200" cap="none" normalizeH="0" baseline="0" dirty="0" err="1">
                          <a:ln>
                            <a:noFill/>
                          </a:ln>
                          <a:solidFill>
                            <a:schemeClr val="tx1"/>
                          </a:solidFill>
                          <a:effectLst/>
                          <a:latin typeface="Calibri" pitchFamily="34" charset="0"/>
                          <a:ea typeface="宋体" pitchFamily="2" charset="-122"/>
                          <a:cs typeface="Arial" charset="0"/>
                        </a:rPr>
                        <a:t>attributes</a:t>
                      </a:r>
                      <a:endParaRPr kumimoji="0" lang="sv-SE"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342900" lvl="0" indent="-342900">
                        <a:buFont typeface="+mj-lt"/>
                        <a:buAutoNum type="arabicParen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CR for TS 28.629 - Adding SON for AAS deployment management attributes</a:t>
                      </a:r>
                    </a:p>
                    <a:p>
                      <a:pPr marL="0" lvl="0" indent="0">
                        <a:buFont typeface="+mj-lt"/>
                        <a:buNone/>
                      </a:pP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7"/>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Rel-15 CRs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582280247"/>
      </p:ext>
    </p:extLst>
  </p:cSld>
  <p:clrMapOvr>
    <a:masterClrMapping/>
  </p:clrMapOvr>
  <p:transition spd="slow"/>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a:t>
            </a:r>
            <a:r>
              <a:rPr lang="en-GB" altLang="zh-CN" sz="3200">
                <a:solidFill>
                  <a:srgbClr val="FF0000"/>
                </a:solidFill>
                <a:latin typeface="Calibri" pitchFamily="34" charset="0"/>
                <a:cs typeface="Times New Roman" pitchFamily="18" charset="0"/>
              </a:rPr>
              <a:t>(1/10)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828085278"/>
              </p:ext>
            </p:extLst>
          </p:nvPr>
        </p:nvGraphicFramePr>
        <p:xfrm>
          <a:off x="1051669" y="1294163"/>
          <a:ext cx="9853684" cy="4896888"/>
        </p:xfrm>
        <a:graphic>
          <a:graphicData uri="http://schemas.openxmlformats.org/drawingml/2006/table">
            <a:tbl>
              <a:tblPr/>
              <a:tblGrid>
                <a:gridCol w="1540745">
                  <a:extLst>
                    <a:ext uri="{9D8B030D-6E8A-4147-A177-3AD203B41FA5}">
                      <a16:colId xmlns:a16="http://schemas.microsoft.com/office/drawing/2014/main" val="20000"/>
                    </a:ext>
                  </a:extLst>
                </a:gridCol>
                <a:gridCol w="3372449">
                  <a:extLst>
                    <a:ext uri="{9D8B030D-6E8A-4147-A177-3AD203B41FA5}">
                      <a16:colId xmlns:a16="http://schemas.microsoft.com/office/drawing/2014/main" val="20001"/>
                    </a:ext>
                  </a:extLst>
                </a:gridCol>
                <a:gridCol w="2521762">
                  <a:extLst>
                    <a:ext uri="{9D8B030D-6E8A-4147-A177-3AD203B41FA5}">
                      <a16:colId xmlns:a16="http://schemas.microsoft.com/office/drawing/2014/main" val="20003"/>
                    </a:ext>
                  </a:extLst>
                </a:gridCol>
                <a:gridCol w="2418728">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Study on Management and Orchestration Architecture of Next Generation Network and Service</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FS_NGNS_MOA</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720047</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Huawei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30% -&gt; </a:t>
                      </a:r>
                      <a:r>
                        <a:rPr kumimoji="0" lang="en-GB" altLang="zh-CN" sz="1600" b="0" i="0" u="none" strike="noStrike" cap="none" normalizeH="0" baseline="0" dirty="0">
                          <a:ln>
                            <a:noFill/>
                          </a:ln>
                          <a:solidFill>
                            <a:schemeClr val="tx1"/>
                          </a:solidFill>
                          <a:effectLst/>
                          <a:highlight>
                            <a:srgbClr val="00FF00"/>
                          </a:highlight>
                          <a:latin typeface="Calibri" pitchFamily="34" charset="0"/>
                          <a:ea typeface="宋体" pitchFamily="2" charset="-122"/>
                          <a:cs typeface="Arial" charset="0"/>
                        </a:rPr>
                        <a:t>100%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SA#78 – Dec. 2017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28.800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After a large number of pCRs on the architecture have been approved, it was agreed that the TR 28.800 is ready to be sent for approval.</a:t>
                      </a:r>
                    </a:p>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SA5 has also agreed to pursue a micro service based architecture for 5G management architecture. The precise micro-services will be clarified in the normative phase on a requirement basis.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28.800 for Information and Approval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981440724"/>
      </p:ext>
    </p:extLst>
  </p:cSld>
  <p:clrMapOvr>
    <a:masterClrMapping/>
  </p:clrMapOvr>
  <p:transition spd="slow"/>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(2/10)</a:t>
            </a:r>
          </a:p>
        </p:txBody>
      </p:sp>
      <p:graphicFrame>
        <p:nvGraphicFramePr>
          <p:cNvPr id="6" name="Group 76"/>
          <p:cNvGraphicFramePr>
            <a:graphicFrameLocks/>
          </p:cNvGraphicFramePr>
          <p:nvPr>
            <p:extLst>
              <p:ext uri="{D42A27DB-BD31-4B8C-83A1-F6EECF244321}">
                <p14:modId xmlns:p14="http://schemas.microsoft.com/office/powerpoint/2010/main" val="635719805"/>
              </p:ext>
            </p:extLst>
          </p:nvPr>
        </p:nvGraphicFramePr>
        <p:xfrm>
          <a:off x="141890" y="1328892"/>
          <a:ext cx="11934496" cy="4804016"/>
        </p:xfrm>
        <a:graphic>
          <a:graphicData uri="http://schemas.openxmlformats.org/drawingml/2006/table">
            <a:tbl>
              <a:tblPr/>
              <a:tblGrid>
                <a:gridCol w="1866106">
                  <a:extLst>
                    <a:ext uri="{9D8B030D-6E8A-4147-A177-3AD203B41FA5}">
                      <a16:colId xmlns:a16="http://schemas.microsoft.com/office/drawing/2014/main" val="20000"/>
                    </a:ext>
                  </a:extLst>
                </a:gridCol>
                <a:gridCol w="4084611">
                  <a:extLst>
                    <a:ext uri="{9D8B030D-6E8A-4147-A177-3AD203B41FA5}">
                      <a16:colId xmlns:a16="http://schemas.microsoft.com/office/drawing/2014/main" val="20001"/>
                    </a:ext>
                  </a:extLst>
                </a:gridCol>
                <a:gridCol w="3054285">
                  <a:extLst>
                    <a:ext uri="{9D8B030D-6E8A-4147-A177-3AD203B41FA5}">
                      <a16:colId xmlns:a16="http://schemas.microsoft.com/office/drawing/2014/main" val="20003"/>
                    </a:ext>
                  </a:extLst>
                </a:gridCol>
                <a:gridCol w="2929494">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Study on management aspects of next generation network architecture and features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FS_MAN_NGNAF</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720046</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Nokia Networks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70% -&gt; </a:t>
                      </a:r>
                      <a:r>
                        <a:rPr kumimoji="0" lang="en-GB" altLang="zh-CN" sz="1600" b="0" i="0" u="none" strike="noStrike" cap="none" normalizeH="0" baseline="0" dirty="0">
                          <a:ln>
                            <a:noFill/>
                          </a:ln>
                          <a:solidFill>
                            <a:schemeClr val="tx1"/>
                          </a:solidFill>
                          <a:effectLst/>
                          <a:highlight>
                            <a:srgbClr val="00FF00"/>
                          </a:highlight>
                          <a:latin typeface="Calibri" pitchFamily="34" charset="0"/>
                          <a:ea typeface="宋体" pitchFamily="2" charset="-122"/>
                          <a:cs typeface="Arial" charset="0"/>
                        </a:rPr>
                        <a:t>100%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SA#78 – Dec. 2017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28.802</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During these 2 meetings, 15+10 contributions were discussed. Key agreements were:</a:t>
                      </a:r>
                    </a:p>
                    <a:p>
                      <a:pPr marL="0" lvl="0" indent="0">
                        <a:buFontTx/>
                        <a:buNone/>
                      </a:pPr>
                      <a:endPar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0" lvl="0" indent="0">
                        <a:buFontTx/>
                        <a:buNone/>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1) Based on contribution S5-176062, the discussion on NR NRM definitions for </a:t>
                      </a:r>
                      <a:r>
                        <a:rPr kumimoji="0" lang="en-US" sz="1400" b="0" i="0" u="none" strike="noStrike" kern="1200" cap="none" normalizeH="0" baseline="0" dirty="0" err="1">
                          <a:ln>
                            <a:noFill/>
                          </a:ln>
                          <a:solidFill>
                            <a:schemeClr val="tx1"/>
                          </a:solidFill>
                          <a:effectLst/>
                          <a:latin typeface="Calibri" pitchFamily="34" charset="0"/>
                          <a:ea typeface="宋体" pitchFamily="2" charset="-122"/>
                          <a:cs typeface="Arial" charset="0"/>
                        </a:rPr>
                        <a:t>gNB</a:t>
                      </a: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 with various functional split scenario was spread again, finally the group concluded again that detail NR NRM definitions are needed to be determined in the normative phase.</a:t>
                      </a:r>
                    </a:p>
                    <a:p>
                      <a:pPr marL="0" lvl="0" indent="0">
                        <a:buFontTx/>
                        <a:buNone/>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2) Regarding the EC management, the group agreed that some open issues can be addressed in future.</a:t>
                      </a:r>
                    </a:p>
                    <a:p>
                      <a:pPr marL="0" lvl="0" indent="0">
                        <a:buFontTx/>
                        <a:buNone/>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3) The group agreed to start normative work on 5G Trace management solutions, which is stated in the agreed text in the clause of recommendation.</a:t>
                      </a:r>
                    </a:p>
                    <a:p>
                      <a:pPr marL="0" lvl="0" indent="0">
                        <a:buFontTx/>
                        <a:buNone/>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4) The group agreed to address the SON management and automated management in new study item or work item in the next release.</a:t>
                      </a: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5) </a:t>
                      </a:r>
                      <a:r>
                        <a:rPr lang="en-US" sz="1400" kern="1200" dirty="0">
                          <a:solidFill>
                            <a:schemeClr val="tx1"/>
                          </a:solidFill>
                          <a:effectLst/>
                          <a:latin typeface="+mn-lt"/>
                          <a:ea typeface="+mn-ea"/>
                          <a:cs typeface="+mn-cs"/>
                        </a:rPr>
                        <a:t>The group agreed the presentation sheet for sending TR 28.802 to SA for approval.</a:t>
                      </a:r>
                    </a:p>
                    <a:p>
                      <a:pPr marL="0" lvl="0" indent="0">
                        <a:buFontTx/>
                        <a:buNone/>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5000"/>
                      </a:schemeClr>
                    </a:solidFill>
                  </a:tcPr>
                </a:tc>
                <a:tc gridSpan="3">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28.802 for Approval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943570452"/>
      </p:ext>
    </p:extLst>
  </p:cSld>
  <p:clrMapOvr>
    <a:masterClrMapping/>
  </p:clrMapOvr>
  <p:transition spd="slow"/>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(3/10)</a:t>
            </a:r>
          </a:p>
        </p:txBody>
      </p:sp>
      <p:graphicFrame>
        <p:nvGraphicFramePr>
          <p:cNvPr id="6" name="Group 76"/>
          <p:cNvGraphicFramePr>
            <a:graphicFrameLocks/>
          </p:cNvGraphicFramePr>
          <p:nvPr>
            <p:extLst>
              <p:ext uri="{D42A27DB-BD31-4B8C-83A1-F6EECF244321}">
                <p14:modId xmlns:p14="http://schemas.microsoft.com/office/powerpoint/2010/main" val="3409562026"/>
              </p:ext>
            </p:extLst>
          </p:nvPr>
        </p:nvGraphicFramePr>
        <p:xfrm>
          <a:off x="109418" y="946150"/>
          <a:ext cx="11709544" cy="5499684"/>
        </p:xfrm>
        <a:graphic>
          <a:graphicData uri="http://schemas.openxmlformats.org/drawingml/2006/table">
            <a:tbl>
              <a:tblPr/>
              <a:tblGrid>
                <a:gridCol w="1830932">
                  <a:extLst>
                    <a:ext uri="{9D8B030D-6E8A-4147-A177-3AD203B41FA5}">
                      <a16:colId xmlns:a16="http://schemas.microsoft.com/office/drawing/2014/main" val="20000"/>
                    </a:ext>
                  </a:extLst>
                </a:gridCol>
                <a:gridCol w="4007622">
                  <a:extLst>
                    <a:ext uri="{9D8B030D-6E8A-4147-A177-3AD203B41FA5}">
                      <a16:colId xmlns:a16="http://schemas.microsoft.com/office/drawing/2014/main" val="20001"/>
                    </a:ext>
                  </a:extLst>
                </a:gridCol>
                <a:gridCol w="2996715">
                  <a:extLst>
                    <a:ext uri="{9D8B030D-6E8A-4147-A177-3AD203B41FA5}">
                      <a16:colId xmlns:a16="http://schemas.microsoft.com/office/drawing/2014/main" val="20003"/>
                    </a:ext>
                  </a:extLst>
                </a:gridCol>
                <a:gridCol w="2874275">
                  <a:extLst>
                    <a:ext uri="{9D8B030D-6E8A-4147-A177-3AD203B41FA5}">
                      <a16:colId xmlns:a16="http://schemas.microsoft.com/office/drawing/2014/main" val="20002"/>
                    </a:ext>
                  </a:extLst>
                </a:gridCol>
              </a:tblGrid>
              <a:tr h="413223">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Study on Management aspects of selected </a:t>
                      </a:r>
                      <a:r>
                        <a:rPr lang="en-US" sz="1800" b="1" i="0" kern="1200" dirty="0" err="1">
                          <a:solidFill>
                            <a:schemeClr val="tx1"/>
                          </a:solidFill>
                          <a:effectLst/>
                          <a:latin typeface="+mn-lt"/>
                          <a:ea typeface="+mn-ea"/>
                          <a:cs typeface="+mn-cs"/>
                        </a:rPr>
                        <a:t>IoT</a:t>
                      </a:r>
                      <a:r>
                        <a:rPr lang="en-US" sz="1800" b="1" i="0" kern="1200" dirty="0">
                          <a:solidFill>
                            <a:schemeClr val="tx1"/>
                          </a:solidFill>
                          <a:effectLst/>
                          <a:latin typeface="+mn-lt"/>
                          <a:ea typeface="+mn-ea"/>
                          <a:cs typeface="+mn-cs"/>
                        </a:rPr>
                        <a:t>-related features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FS_OAM_IOT</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86031">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730055</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4381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Cisco</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30% -&gt; 45%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4381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SA#79 – </a:t>
                      </a:r>
                      <a:r>
                        <a:rPr kumimoji="0" lang="en-GB" altLang="zh-CN" sz="1600" b="0" i="0" u="none" strike="noStrike" kern="1200" cap="none" normalizeH="0" baseline="0">
                          <a:ln>
                            <a:noFill/>
                          </a:ln>
                          <a:solidFill>
                            <a:schemeClr val="tx1"/>
                          </a:solidFill>
                          <a:effectLst/>
                          <a:latin typeface="Calibri" pitchFamily="34" charset="0"/>
                          <a:ea typeface="宋体" pitchFamily="2" charset="-122"/>
                          <a:cs typeface="Arial" charset="0"/>
                        </a:rPr>
                        <a:t>March 2018</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32.857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90424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4 pCRs on potential requirements and a corresponding set of measurements for the following aspects were agreed:</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TB related measurements, S1-connection related measurements, CQI and TA Distribution, Measurements related to Measurement Report.</a:t>
                      </a:r>
                    </a:p>
                    <a:p>
                      <a:pPr marL="0" lvl="0" indent="0">
                        <a:buFontTx/>
                        <a:buNone/>
                      </a:pP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following aspects were also addressed:</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Action items recorded in the S5-175028 (Minutes of this SI session):</a:t>
                      </a:r>
                    </a:p>
                    <a:p>
                      <a:pPr marL="895335" lvl="1"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to confirm the number of required measurement sets and include a clarification statement into the TR,</a:t>
                      </a:r>
                    </a:p>
                    <a:p>
                      <a:pPr marL="895335" lvl="1"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to clarify and confirm on whether NB-</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IoT</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devices are included under the “Non-</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eMTC</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category of devices,</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notes provided in the TR to address the above were agreed,</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Revision to be provided to address comments asking to add abbreviations and changes to refer to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eMTC</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as devices.</a:t>
                      </a:r>
                    </a:p>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Text proposal for a (preliminary) Conclusion clause of the TR has been discussed and agreed.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476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476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44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44000"/>
                      </a:schemeClr>
                    </a:solidFill>
                  </a:tcPr>
                </a:tc>
                <a:tc hMerge="1">
                  <a:txBody>
                    <a:bodyPr/>
                    <a:lstStyle/>
                    <a:p>
                      <a:endParaRPr lang="fr-FR"/>
                    </a:p>
                  </a:txBody>
                  <a:tcPr/>
                </a:tc>
                <a:tc hMerge="1">
                  <a:txBody>
                    <a:bodyPr/>
                    <a:lstStyle/>
                    <a:p>
                      <a:endParaRPr lang="fr-FR" dirty="0"/>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391407922"/>
      </p:ext>
    </p:extLst>
  </p:cSld>
  <p:clrMapOvr>
    <a:masterClrMapping/>
  </p:clrMapOvr>
  <p:transition spd="slow"/>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(4/10)</a:t>
            </a:r>
          </a:p>
        </p:txBody>
      </p:sp>
      <p:graphicFrame>
        <p:nvGraphicFramePr>
          <p:cNvPr id="6" name="Group 76"/>
          <p:cNvGraphicFramePr>
            <a:graphicFrameLocks/>
          </p:cNvGraphicFramePr>
          <p:nvPr>
            <p:extLst>
              <p:ext uri="{D42A27DB-BD31-4B8C-83A1-F6EECF244321}">
                <p14:modId xmlns:p14="http://schemas.microsoft.com/office/powerpoint/2010/main" val="3515529267"/>
              </p:ext>
            </p:extLst>
          </p:nvPr>
        </p:nvGraphicFramePr>
        <p:xfrm>
          <a:off x="567558" y="1423488"/>
          <a:ext cx="10364299" cy="4539573"/>
        </p:xfrm>
        <a:graphic>
          <a:graphicData uri="http://schemas.openxmlformats.org/drawingml/2006/table">
            <a:tbl>
              <a:tblPr/>
              <a:tblGrid>
                <a:gridCol w="1620586">
                  <a:extLst>
                    <a:ext uri="{9D8B030D-6E8A-4147-A177-3AD203B41FA5}">
                      <a16:colId xmlns:a16="http://schemas.microsoft.com/office/drawing/2014/main" val="20000"/>
                    </a:ext>
                  </a:extLst>
                </a:gridCol>
                <a:gridCol w="3547208">
                  <a:extLst>
                    <a:ext uri="{9D8B030D-6E8A-4147-A177-3AD203B41FA5}">
                      <a16:colId xmlns:a16="http://schemas.microsoft.com/office/drawing/2014/main" val="20001"/>
                    </a:ext>
                  </a:extLst>
                </a:gridCol>
                <a:gridCol w="2652439">
                  <a:extLst>
                    <a:ext uri="{9D8B030D-6E8A-4147-A177-3AD203B41FA5}">
                      <a16:colId xmlns:a16="http://schemas.microsoft.com/office/drawing/2014/main" val="20003"/>
                    </a:ext>
                  </a:extLst>
                </a:gridCol>
                <a:gridCol w="2544066">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Study on a RESTful HTTP-based Solution Set</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FS_OAM_RESTFUL</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730057</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Nokia Networks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80% -&gt; </a:t>
                      </a:r>
                      <a:r>
                        <a:rPr kumimoji="0" lang="en-GB" altLang="zh-CN" sz="1600" b="0" i="0" u="none" strike="noStrike" cap="none" normalizeH="0" baseline="0" dirty="0">
                          <a:ln>
                            <a:noFill/>
                          </a:ln>
                          <a:solidFill>
                            <a:schemeClr val="tx1"/>
                          </a:solidFill>
                          <a:effectLst/>
                          <a:highlight>
                            <a:srgbClr val="00FF00"/>
                          </a:highlight>
                          <a:latin typeface="Calibri" pitchFamily="34" charset="0"/>
                          <a:ea typeface="宋体" pitchFamily="2" charset="-122"/>
                          <a:cs typeface="Arial" charset="0"/>
                        </a:rPr>
                        <a:t>100%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SA#78 – Dec. 2017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32.866</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8465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design patterns were completed and numerous recommendations added.</a:t>
                      </a:r>
                    </a:p>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Editor’s notes were resolved. </a:t>
                      </a:r>
                    </a:p>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It was agreed to start normative work in Rel-15. A WID for that is submitted to SA#78.</a:t>
                      </a:r>
                    </a:p>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It was also agreed that a REST SS should be produced for the most important IRPs. It was discussed about the way the REST SSs of IRPs should be specified and if dedicated tools like Swagger should be adopted.</a:t>
                      </a:r>
                      <a:endParaRPr kumimoji="0" lang="sv-SE"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sv-SE" sz="1600" b="0" i="0" u="none" strike="noStrike" kern="1200" cap="none" normalizeH="0" baseline="0" dirty="0" err="1">
                          <a:ln>
                            <a:noFill/>
                          </a:ln>
                          <a:solidFill>
                            <a:schemeClr val="tx1"/>
                          </a:solidFill>
                          <a:effectLst/>
                          <a:latin typeface="Calibri" pitchFamily="34" charset="0"/>
                          <a:ea typeface="宋体" pitchFamily="2" charset="-122"/>
                          <a:cs typeface="Arial" charset="0"/>
                        </a:rPr>
                        <a:t>None</a:t>
                      </a:r>
                      <a:endParaRPr kumimoji="0" lang="sv-SE"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TR 32.866 for Approval</a:t>
                      </a:r>
                      <a:endParaRPr kumimoji="0" lang="sv-SE"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71255850"/>
      </p:ext>
    </p:extLst>
  </p:cSld>
  <p:clrMapOvr>
    <a:masterClrMapping/>
  </p:clrMapOvr>
  <p:transition spd="slow"/>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(5/10)</a:t>
            </a:r>
          </a:p>
        </p:txBody>
      </p:sp>
      <p:graphicFrame>
        <p:nvGraphicFramePr>
          <p:cNvPr id="6" name="Group 76"/>
          <p:cNvGraphicFramePr>
            <a:graphicFrameLocks/>
          </p:cNvGraphicFramePr>
          <p:nvPr>
            <p:extLst>
              <p:ext uri="{D42A27DB-BD31-4B8C-83A1-F6EECF244321}">
                <p14:modId xmlns:p14="http://schemas.microsoft.com/office/powerpoint/2010/main" val="1203504832"/>
              </p:ext>
            </p:extLst>
          </p:nvPr>
        </p:nvGraphicFramePr>
        <p:xfrm>
          <a:off x="163773" y="1019224"/>
          <a:ext cx="11614245" cy="5427934"/>
        </p:xfrm>
        <a:graphic>
          <a:graphicData uri="http://schemas.openxmlformats.org/drawingml/2006/table">
            <a:tbl>
              <a:tblPr/>
              <a:tblGrid>
                <a:gridCol w="1382646">
                  <a:extLst>
                    <a:ext uri="{9D8B030D-6E8A-4147-A177-3AD203B41FA5}">
                      <a16:colId xmlns:a16="http://schemas.microsoft.com/office/drawing/2014/main" val="20000"/>
                    </a:ext>
                  </a:extLst>
                </a:gridCol>
                <a:gridCol w="3824238">
                  <a:extLst>
                    <a:ext uri="{9D8B030D-6E8A-4147-A177-3AD203B41FA5}">
                      <a16:colId xmlns:a16="http://schemas.microsoft.com/office/drawing/2014/main" val="20001"/>
                    </a:ext>
                  </a:extLst>
                </a:gridCol>
                <a:gridCol w="2672503">
                  <a:extLst>
                    <a:ext uri="{9D8B030D-6E8A-4147-A177-3AD203B41FA5}">
                      <a16:colId xmlns:a16="http://schemas.microsoft.com/office/drawing/2014/main" val="20003"/>
                    </a:ext>
                  </a:extLst>
                </a:gridCol>
                <a:gridCol w="3734858">
                  <a:extLst>
                    <a:ext uri="{9D8B030D-6E8A-4147-A177-3AD203B41FA5}">
                      <a16:colId xmlns:a16="http://schemas.microsoft.com/office/drawing/2014/main" val="20002"/>
                    </a:ext>
                  </a:extLst>
                </a:gridCol>
              </a:tblGrid>
              <a:tr h="393515">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Study on management aspects of virtualized network functions that are part of the NR</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FS_MA_RNVNF</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62850">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730056</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2741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Intel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70% -&gt; </a:t>
                      </a:r>
                      <a:r>
                        <a:rPr kumimoji="0" lang="en-GB" altLang="zh-CN" sz="1600" b="0" i="0" u="none" strike="noStrike" kern="1200" cap="none" normalizeH="0" baseline="0" dirty="0">
                          <a:ln>
                            <a:noFill/>
                          </a:ln>
                          <a:solidFill>
                            <a:schemeClr val="tx1"/>
                          </a:solidFill>
                          <a:effectLst/>
                          <a:highlight>
                            <a:srgbClr val="00FF00"/>
                          </a:highlight>
                          <a:latin typeface="Calibri" pitchFamily="34" charset="0"/>
                          <a:ea typeface="宋体" pitchFamily="2" charset="-122"/>
                          <a:cs typeface="Arial" charset="0"/>
                        </a:rPr>
                        <a:t>100%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2741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SA#78 - Dec. 2017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32.864</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65398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342900" lvl="0" indent="-342900">
                        <a:buFont typeface="+mj-lt"/>
                        <a:buAutoNum type="arabicPeriod"/>
                      </a:pPr>
                      <a:r>
                        <a:rPr lang="en-GB" sz="1400" kern="1200" dirty="0">
                          <a:solidFill>
                            <a:schemeClr val="tx1"/>
                          </a:solidFill>
                          <a:effectLst/>
                          <a:latin typeface="+mn-lt"/>
                          <a:ea typeface="+mn-ea"/>
                          <a:cs typeface="+mn-cs"/>
                        </a:rPr>
                        <a:t>The group mainly discussed the following topics at the session: </a:t>
                      </a:r>
                      <a:endParaRPr lang="fr-FR" sz="1400" kern="1200" dirty="0">
                        <a:solidFill>
                          <a:schemeClr val="tx1"/>
                        </a:solidFill>
                        <a:effectLst/>
                        <a:latin typeface="+mn-lt"/>
                        <a:ea typeface="+mn-ea"/>
                        <a:cs typeface="+mn-cs"/>
                      </a:endParaRPr>
                    </a:p>
                    <a:p>
                      <a:pPr marL="895335" lvl="1" indent="-285750">
                        <a:buFont typeface="Arial" panose="020B0604020202020204" pitchFamily="34" charset="0"/>
                        <a:buChar char="•"/>
                      </a:pPr>
                      <a:r>
                        <a:rPr lang="en-GB" sz="1400" kern="1200" dirty="0">
                          <a:solidFill>
                            <a:schemeClr val="tx1"/>
                          </a:solidFill>
                          <a:effectLst/>
                          <a:latin typeface="+mn-lt"/>
                          <a:ea typeface="+mn-ea"/>
                          <a:cs typeface="+mn-cs"/>
                        </a:rPr>
                        <a:t>Use cases</a:t>
                      </a:r>
                      <a:endParaRPr lang="fr-FR" sz="1400" kern="1200" dirty="0">
                        <a:solidFill>
                          <a:schemeClr val="tx1"/>
                        </a:solidFill>
                        <a:effectLst/>
                        <a:latin typeface="+mn-lt"/>
                        <a:ea typeface="+mn-ea"/>
                        <a:cs typeface="+mn-cs"/>
                      </a:endParaRPr>
                    </a:p>
                    <a:p>
                      <a:pPr marL="1562070" lvl="2" indent="-342900">
                        <a:buFont typeface="+mj-lt"/>
                        <a:buAutoNum type="alphaLcPeriod"/>
                      </a:pPr>
                      <a:r>
                        <a:rPr lang="en-IE" sz="1400" kern="1200" dirty="0">
                          <a:solidFill>
                            <a:schemeClr val="tx1"/>
                          </a:solidFill>
                          <a:effectLst/>
                          <a:latin typeface="+mn-lt"/>
                          <a:ea typeface="+mn-ea"/>
                          <a:cs typeface="+mn-cs"/>
                        </a:rPr>
                        <a:t>providing location information of non-virtualized part of </a:t>
                      </a:r>
                      <a:r>
                        <a:rPr lang="en-IE" sz="1400" kern="1200" dirty="0" err="1">
                          <a:solidFill>
                            <a:schemeClr val="tx1"/>
                          </a:solidFill>
                          <a:effectLst/>
                          <a:latin typeface="+mn-lt"/>
                          <a:ea typeface="+mn-ea"/>
                          <a:cs typeface="+mn-cs"/>
                        </a:rPr>
                        <a:t>gNB</a:t>
                      </a:r>
                      <a:endParaRPr lang="fr-FR" sz="1400" kern="1200" dirty="0">
                        <a:solidFill>
                          <a:schemeClr val="tx1"/>
                        </a:solidFill>
                        <a:effectLst/>
                        <a:latin typeface="+mn-lt"/>
                        <a:ea typeface="+mn-ea"/>
                        <a:cs typeface="+mn-cs"/>
                      </a:endParaRPr>
                    </a:p>
                    <a:p>
                      <a:pPr marL="1562070" lvl="2" indent="-342900">
                        <a:buFont typeface="+mj-lt"/>
                        <a:buAutoNum type="alphaLcPeriod"/>
                      </a:pPr>
                      <a:r>
                        <a:rPr lang="en-IE" sz="1400" kern="1200" dirty="0">
                          <a:solidFill>
                            <a:schemeClr val="tx1"/>
                          </a:solidFill>
                          <a:effectLst/>
                          <a:latin typeface="+mn-lt"/>
                          <a:ea typeface="+mn-ea"/>
                          <a:cs typeface="+mn-cs"/>
                        </a:rPr>
                        <a:t>connecting </a:t>
                      </a:r>
                      <a:r>
                        <a:rPr lang="en-IE" sz="1400" kern="1200" dirty="0" err="1">
                          <a:solidFill>
                            <a:schemeClr val="tx1"/>
                          </a:solidFill>
                          <a:effectLst/>
                          <a:latin typeface="+mn-lt"/>
                          <a:ea typeface="+mn-ea"/>
                          <a:cs typeface="+mn-cs"/>
                        </a:rPr>
                        <a:t>gNB</a:t>
                      </a:r>
                      <a:r>
                        <a:rPr lang="en-IE" sz="1400" kern="1200" dirty="0">
                          <a:solidFill>
                            <a:schemeClr val="tx1"/>
                          </a:solidFill>
                          <a:effectLst/>
                          <a:latin typeface="+mn-lt"/>
                          <a:ea typeface="+mn-ea"/>
                          <a:cs typeface="+mn-cs"/>
                        </a:rPr>
                        <a:t>-CU to 5GC nodes</a:t>
                      </a:r>
                      <a:endParaRPr lang="fr-FR" sz="1400" kern="1200" dirty="0">
                        <a:solidFill>
                          <a:schemeClr val="tx1"/>
                        </a:solidFill>
                        <a:effectLst/>
                        <a:latin typeface="+mn-lt"/>
                        <a:ea typeface="+mn-ea"/>
                        <a:cs typeface="+mn-cs"/>
                      </a:endParaRPr>
                    </a:p>
                    <a:p>
                      <a:pPr marL="1562070" lvl="2" indent="-342900">
                        <a:buFont typeface="+mj-lt"/>
                        <a:buAutoNum type="alphaLcPeriod"/>
                      </a:pPr>
                      <a:r>
                        <a:rPr lang="en-IE" sz="1400" kern="1200" dirty="0">
                          <a:solidFill>
                            <a:schemeClr val="tx1"/>
                          </a:solidFill>
                          <a:effectLst/>
                          <a:latin typeface="+mn-lt"/>
                          <a:ea typeface="+mn-ea"/>
                          <a:cs typeface="+mn-cs"/>
                        </a:rPr>
                        <a:t>scaling the virtualized part of </a:t>
                      </a:r>
                      <a:r>
                        <a:rPr lang="en-IE" sz="1400" kern="1200" dirty="0" err="1">
                          <a:solidFill>
                            <a:schemeClr val="tx1"/>
                          </a:solidFill>
                          <a:effectLst/>
                          <a:latin typeface="+mn-lt"/>
                          <a:ea typeface="+mn-ea"/>
                          <a:cs typeface="+mn-cs"/>
                        </a:rPr>
                        <a:t>gNB</a:t>
                      </a:r>
                      <a:r>
                        <a:rPr lang="en-IE" sz="1400" kern="1200" dirty="0">
                          <a:solidFill>
                            <a:schemeClr val="tx1"/>
                          </a:solidFill>
                          <a:effectLst/>
                          <a:latin typeface="+mn-lt"/>
                          <a:ea typeface="+mn-ea"/>
                          <a:cs typeface="+mn-cs"/>
                        </a:rPr>
                        <a:t> for adapting to the network capacity</a:t>
                      </a:r>
                      <a:endParaRPr lang="fr-FR" sz="1400" kern="1200" dirty="0">
                        <a:solidFill>
                          <a:schemeClr val="tx1"/>
                        </a:solidFill>
                        <a:effectLst/>
                        <a:latin typeface="+mn-lt"/>
                        <a:ea typeface="+mn-ea"/>
                        <a:cs typeface="+mn-cs"/>
                      </a:endParaRPr>
                    </a:p>
                    <a:p>
                      <a:pPr marL="895335" lvl="1" indent="-285750">
                        <a:buFont typeface="Arial" panose="020B0604020202020204" pitchFamily="34" charset="0"/>
                        <a:buChar char="•"/>
                      </a:pPr>
                      <a:r>
                        <a:rPr lang="en-GB" sz="1400" kern="1200" dirty="0">
                          <a:solidFill>
                            <a:schemeClr val="tx1"/>
                          </a:solidFill>
                          <a:effectLst/>
                          <a:latin typeface="+mn-lt"/>
                          <a:ea typeface="+mn-ea"/>
                          <a:cs typeface="+mn-cs"/>
                        </a:rPr>
                        <a:t>Gap in ETSI NFV IFA-013 to support the addition of </a:t>
                      </a:r>
                      <a:r>
                        <a:rPr lang="en-IE" sz="1400" kern="1200" dirty="0">
                          <a:solidFill>
                            <a:schemeClr val="tx1"/>
                          </a:solidFill>
                          <a:effectLst/>
                          <a:latin typeface="+mn-lt"/>
                          <a:ea typeface="+mn-ea"/>
                          <a:cs typeface="+mn-cs"/>
                        </a:rPr>
                        <a:t>VNFFG</a:t>
                      </a:r>
                      <a:endParaRPr lang="fr-FR" sz="1400" kern="1200" dirty="0">
                        <a:solidFill>
                          <a:schemeClr val="tx1"/>
                        </a:solidFill>
                        <a:effectLst/>
                        <a:latin typeface="+mn-lt"/>
                        <a:ea typeface="+mn-ea"/>
                        <a:cs typeface="+mn-cs"/>
                      </a:endParaRPr>
                    </a:p>
                    <a:p>
                      <a:pPr marL="895335" lvl="1" indent="-285750">
                        <a:buFont typeface="Arial" panose="020B0604020202020204" pitchFamily="34" charset="0"/>
                        <a:buChar char="•"/>
                      </a:pPr>
                      <a:r>
                        <a:rPr lang="en-GB" sz="1400" kern="1200" dirty="0">
                          <a:solidFill>
                            <a:schemeClr val="tx1"/>
                          </a:solidFill>
                          <a:effectLst/>
                          <a:latin typeface="+mn-lt"/>
                          <a:ea typeface="+mn-ea"/>
                          <a:cs typeface="+mn-cs"/>
                        </a:rPr>
                        <a:t>Solutions: </a:t>
                      </a:r>
                      <a:endParaRPr lang="fr-FR" sz="1400" kern="1200" dirty="0">
                        <a:solidFill>
                          <a:schemeClr val="tx1"/>
                        </a:solidFill>
                        <a:effectLst/>
                        <a:latin typeface="+mn-lt"/>
                        <a:ea typeface="+mn-ea"/>
                        <a:cs typeface="+mn-cs"/>
                      </a:endParaRPr>
                    </a:p>
                    <a:p>
                      <a:pPr marL="1562070" lvl="2" indent="-342900">
                        <a:buFont typeface="+mj-lt"/>
                        <a:buAutoNum type="arabicPeriod"/>
                      </a:pPr>
                      <a:r>
                        <a:rPr lang="en-IE" sz="1400" kern="1200" dirty="0">
                          <a:solidFill>
                            <a:schemeClr val="tx1"/>
                          </a:solidFill>
                          <a:effectLst/>
                          <a:latin typeface="+mn-lt"/>
                          <a:ea typeface="+mn-ea"/>
                          <a:cs typeface="+mn-cs"/>
                        </a:rPr>
                        <a:t>providing location of non-virtualized part of </a:t>
                      </a:r>
                      <a:r>
                        <a:rPr lang="en-IE" sz="1400" kern="1200" dirty="0" err="1">
                          <a:solidFill>
                            <a:schemeClr val="tx1"/>
                          </a:solidFill>
                          <a:effectLst/>
                          <a:latin typeface="+mn-lt"/>
                          <a:ea typeface="+mn-ea"/>
                          <a:cs typeface="+mn-cs"/>
                        </a:rPr>
                        <a:t>gNB</a:t>
                      </a:r>
                      <a:r>
                        <a:rPr lang="en-IE" sz="1400" kern="1200" dirty="0">
                          <a:solidFill>
                            <a:schemeClr val="tx1"/>
                          </a:solidFill>
                          <a:effectLst/>
                          <a:latin typeface="+mn-lt"/>
                          <a:ea typeface="+mn-ea"/>
                          <a:cs typeface="+mn-cs"/>
                        </a:rPr>
                        <a:t> to NFVO</a:t>
                      </a:r>
                      <a:endParaRPr lang="fr-FR" sz="1400" kern="1200" dirty="0">
                        <a:solidFill>
                          <a:schemeClr val="tx1"/>
                        </a:solidFill>
                        <a:effectLst/>
                        <a:latin typeface="+mn-lt"/>
                        <a:ea typeface="+mn-ea"/>
                        <a:cs typeface="+mn-cs"/>
                      </a:endParaRPr>
                    </a:p>
                    <a:p>
                      <a:pPr marL="1562070" lvl="2" indent="-342900">
                        <a:buFont typeface="+mj-lt"/>
                        <a:buAutoNum type="arabicPeriod"/>
                      </a:pPr>
                      <a:r>
                        <a:rPr lang="en-IE" sz="1400" kern="1200" dirty="0">
                          <a:solidFill>
                            <a:schemeClr val="tx1"/>
                          </a:solidFill>
                          <a:effectLst/>
                          <a:latin typeface="+mn-lt"/>
                          <a:ea typeface="+mn-ea"/>
                          <a:cs typeface="+mn-cs"/>
                        </a:rPr>
                        <a:t>alternative solution for transport network requirements update</a:t>
                      </a:r>
                      <a:endParaRPr lang="fr-FR" sz="1400" kern="1200" dirty="0">
                        <a:solidFill>
                          <a:schemeClr val="tx1"/>
                        </a:solidFill>
                        <a:effectLst/>
                        <a:latin typeface="+mn-lt"/>
                        <a:ea typeface="+mn-ea"/>
                        <a:cs typeface="+mn-cs"/>
                      </a:endParaRPr>
                    </a:p>
                    <a:p>
                      <a:pPr marL="1562070" lvl="2" indent="-342900">
                        <a:buFont typeface="+mj-lt"/>
                        <a:buAutoNum type="arabicPeriod"/>
                      </a:pPr>
                      <a:r>
                        <a:rPr lang="en-IE" sz="1400" kern="1200" dirty="0">
                          <a:solidFill>
                            <a:schemeClr val="tx1"/>
                          </a:solidFill>
                          <a:effectLst/>
                          <a:latin typeface="+mn-lt"/>
                          <a:ea typeface="+mn-ea"/>
                          <a:cs typeface="+mn-cs"/>
                        </a:rPr>
                        <a:t>adding VNFFGD and VNFFGs to connected virtualized and non-virtualized parts of </a:t>
                      </a:r>
                      <a:r>
                        <a:rPr lang="en-IE" sz="1400" kern="1200" dirty="0" err="1">
                          <a:solidFill>
                            <a:schemeClr val="tx1"/>
                          </a:solidFill>
                          <a:effectLst/>
                          <a:latin typeface="+mn-lt"/>
                          <a:ea typeface="+mn-ea"/>
                          <a:cs typeface="+mn-cs"/>
                        </a:rPr>
                        <a:t>gNB</a:t>
                      </a:r>
                      <a:endParaRPr lang="fr-FR" sz="1400" kern="1200" dirty="0">
                        <a:solidFill>
                          <a:schemeClr val="tx1"/>
                        </a:solidFill>
                        <a:effectLst/>
                        <a:latin typeface="+mn-lt"/>
                        <a:ea typeface="+mn-ea"/>
                        <a:cs typeface="+mn-cs"/>
                      </a:endParaRPr>
                    </a:p>
                    <a:p>
                      <a:pPr marL="895335" lvl="1" indent="-285750">
                        <a:buFont typeface="Arial" panose="020B0604020202020204" pitchFamily="34" charset="0"/>
                        <a:buChar char="•"/>
                      </a:pPr>
                      <a:r>
                        <a:rPr lang="en-GB" sz="1400" kern="1200" dirty="0">
                          <a:solidFill>
                            <a:schemeClr val="tx1"/>
                          </a:solidFill>
                          <a:effectLst/>
                          <a:latin typeface="+mn-lt"/>
                          <a:ea typeface="+mn-ea"/>
                          <a:cs typeface="+mn-cs"/>
                        </a:rPr>
                        <a:t>Conclusion revision.</a:t>
                      </a:r>
                      <a:r>
                        <a:rPr lang="en-GB" sz="1400" b="1" kern="1200" dirty="0">
                          <a:solidFill>
                            <a:schemeClr val="tx1"/>
                          </a:solidFill>
                          <a:effectLst/>
                          <a:latin typeface="+mn-lt"/>
                          <a:ea typeface="+mn-ea"/>
                          <a:cs typeface="+mn-cs"/>
                        </a:rPr>
                        <a:t> </a:t>
                      </a:r>
                      <a:endParaRPr lang="en-US" sz="1600" kern="1200" dirty="0">
                        <a:solidFill>
                          <a:schemeClr val="tx1"/>
                        </a:solidFill>
                        <a:effectLst/>
                        <a:latin typeface="+mn-lt"/>
                        <a:ea typeface="+mn-ea"/>
                        <a:cs typeface="+mn-cs"/>
                      </a:endParaRPr>
                    </a:p>
                    <a:p>
                      <a:pPr marL="342900" lvl="0" indent="-342900">
                        <a:buFont typeface="+mj-lt"/>
                        <a:buAutoNum type="arabicPeriod"/>
                      </a:pPr>
                      <a:r>
                        <a:rPr lang="en-US" sz="1400" kern="1200" dirty="0">
                          <a:solidFill>
                            <a:schemeClr val="tx1"/>
                          </a:solidFill>
                          <a:effectLst/>
                          <a:latin typeface="+mn-lt"/>
                          <a:ea typeface="+mn-ea"/>
                          <a:cs typeface="+mn-cs"/>
                        </a:rPr>
                        <a:t>The group agreed the presentation sheet for sending TR 32.864 to SA plenary for approval.</a:t>
                      </a:r>
                    </a:p>
                    <a:p>
                      <a:pPr marL="342900" lvl="0" indent="-342900">
                        <a:buFont typeface="+mj-lt"/>
                        <a:buAutoNum type="arabicPeriod"/>
                      </a:pPr>
                      <a:endParaRPr lang="fr-FR" sz="160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53079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2628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9000"/>
                      </a:schemeClr>
                    </a:solidFill>
                  </a:tcPr>
                </a:tc>
                <a:tc gridSpan="3">
                  <a:txBody>
                    <a:bodyPr/>
                    <a:lstStyle/>
                    <a:p>
                      <a:r>
                        <a:rPr lang="en-US" sz="1600" kern="1200" dirty="0">
                          <a:solidFill>
                            <a:schemeClr val="tx1"/>
                          </a:solidFill>
                          <a:effectLst/>
                          <a:latin typeface="+mn-lt"/>
                          <a:ea typeface="+mn-ea"/>
                          <a:cs typeface="+mn-cs"/>
                        </a:rPr>
                        <a:t>TR 32.864 for Approval.</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9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765521256"/>
      </p:ext>
    </p:extLst>
  </p:cSld>
  <p:clrMapOvr>
    <a:masterClrMapping/>
  </p:clrMapOvr>
  <p:transition spd="slow"/>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(6/10)</a:t>
            </a:r>
          </a:p>
        </p:txBody>
      </p:sp>
      <p:graphicFrame>
        <p:nvGraphicFramePr>
          <p:cNvPr id="6" name="Group 76"/>
          <p:cNvGraphicFramePr>
            <a:graphicFrameLocks/>
          </p:cNvGraphicFramePr>
          <p:nvPr>
            <p:extLst>
              <p:ext uri="{D42A27DB-BD31-4B8C-83A1-F6EECF244321}">
                <p14:modId xmlns:p14="http://schemas.microsoft.com/office/powerpoint/2010/main" val="3090165328"/>
              </p:ext>
            </p:extLst>
          </p:nvPr>
        </p:nvGraphicFramePr>
        <p:xfrm>
          <a:off x="1078173" y="1360424"/>
          <a:ext cx="9853684" cy="4896888"/>
        </p:xfrm>
        <a:graphic>
          <a:graphicData uri="http://schemas.openxmlformats.org/drawingml/2006/table">
            <a:tbl>
              <a:tblPr/>
              <a:tblGrid>
                <a:gridCol w="1540745">
                  <a:extLst>
                    <a:ext uri="{9D8B030D-6E8A-4147-A177-3AD203B41FA5}">
                      <a16:colId xmlns:a16="http://schemas.microsoft.com/office/drawing/2014/main" val="20000"/>
                    </a:ext>
                  </a:extLst>
                </a:gridCol>
                <a:gridCol w="3372449">
                  <a:extLst>
                    <a:ext uri="{9D8B030D-6E8A-4147-A177-3AD203B41FA5}">
                      <a16:colId xmlns:a16="http://schemas.microsoft.com/office/drawing/2014/main" val="20001"/>
                    </a:ext>
                  </a:extLst>
                </a:gridCol>
                <a:gridCol w="2521762">
                  <a:extLst>
                    <a:ext uri="{9D8B030D-6E8A-4147-A177-3AD203B41FA5}">
                      <a16:colId xmlns:a16="http://schemas.microsoft.com/office/drawing/2014/main" val="20003"/>
                    </a:ext>
                  </a:extLst>
                </a:gridCol>
                <a:gridCol w="2418728">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Study on OAM aspects of LTE and WLAN integration</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FS_OAM_LWI</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760056</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Intel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10% -&gt; 50%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SA#79 – March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32.868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new UC on PM on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XwAP</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procedures for non-collocated LWA was agreed.</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new UC on PM on RRC procedures for LWA was agreed.</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new UC on Add UC on configuration of mobility set for LWIP was agreed.</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new UC on UC on PM on user data transmission via WLAN for LWIP was agreed.</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new UC on UC on PM on RRC procedures for LWIP was agreed.</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new UC on UC on FM for LWIP was discussed and postponed to OAM closing plenary.</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126587862"/>
      </p:ext>
    </p:extLst>
  </p:cSld>
  <p:clrMapOvr>
    <a:masterClrMapping/>
  </p:clrMapOvr>
  <p:transition spd="slow"/>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(7/10)</a:t>
            </a:r>
          </a:p>
        </p:txBody>
      </p:sp>
      <p:graphicFrame>
        <p:nvGraphicFramePr>
          <p:cNvPr id="6" name="Group 76"/>
          <p:cNvGraphicFramePr>
            <a:graphicFrameLocks/>
          </p:cNvGraphicFramePr>
          <p:nvPr>
            <p:extLst>
              <p:ext uri="{D42A27DB-BD31-4B8C-83A1-F6EECF244321}">
                <p14:modId xmlns:p14="http://schemas.microsoft.com/office/powerpoint/2010/main" val="2604535176"/>
              </p:ext>
            </p:extLst>
          </p:nvPr>
        </p:nvGraphicFramePr>
        <p:xfrm>
          <a:off x="1078173" y="1360424"/>
          <a:ext cx="9853684" cy="4896888"/>
        </p:xfrm>
        <a:graphic>
          <a:graphicData uri="http://schemas.openxmlformats.org/drawingml/2006/table">
            <a:tbl>
              <a:tblPr/>
              <a:tblGrid>
                <a:gridCol w="1540745">
                  <a:extLst>
                    <a:ext uri="{9D8B030D-6E8A-4147-A177-3AD203B41FA5}">
                      <a16:colId xmlns:a16="http://schemas.microsoft.com/office/drawing/2014/main" val="20000"/>
                    </a:ext>
                  </a:extLst>
                </a:gridCol>
                <a:gridCol w="3372449">
                  <a:extLst>
                    <a:ext uri="{9D8B030D-6E8A-4147-A177-3AD203B41FA5}">
                      <a16:colId xmlns:a16="http://schemas.microsoft.com/office/drawing/2014/main" val="20001"/>
                    </a:ext>
                  </a:extLst>
                </a:gridCol>
                <a:gridCol w="2521762">
                  <a:extLst>
                    <a:ext uri="{9D8B030D-6E8A-4147-A177-3AD203B41FA5}">
                      <a16:colId xmlns:a16="http://schemas.microsoft.com/office/drawing/2014/main" val="20003"/>
                    </a:ext>
                  </a:extLst>
                </a:gridCol>
                <a:gridCol w="2418728">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Study on network policy management for mobile networks based on NFV scenarios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FS_NETPOL</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760059</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China Mobile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20% -&gt; </a:t>
                      </a: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30%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32.871</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6 contributions were addressed, involving:</a:t>
                      </a:r>
                    </a:p>
                    <a:p>
                      <a:pPr marL="0" lvl="0" indent="0">
                        <a:buFontTx/>
                        <a:buNone/>
                      </a:pP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update the relevant NFV policy terms in TR 32.871 to keep the concept consistency with ETSI ISG NFV</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concepts update, policy verification point is introduced</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management architecture, </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UC modifications based on the concept update, </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Adding confliction detection concept.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146681656"/>
      </p:ext>
    </p:extLst>
  </p:cSld>
  <p:clrMapOvr>
    <a:masterClrMapping/>
  </p:clrMapOvr>
  <p:transition spd="slow"/>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(8/10)</a:t>
            </a:r>
          </a:p>
        </p:txBody>
      </p:sp>
      <p:graphicFrame>
        <p:nvGraphicFramePr>
          <p:cNvPr id="6" name="Group 76"/>
          <p:cNvGraphicFramePr>
            <a:graphicFrameLocks/>
          </p:cNvGraphicFramePr>
          <p:nvPr>
            <p:extLst>
              <p:ext uri="{D42A27DB-BD31-4B8C-83A1-F6EECF244321}">
                <p14:modId xmlns:p14="http://schemas.microsoft.com/office/powerpoint/2010/main" val="1080363996"/>
              </p:ext>
            </p:extLst>
          </p:nvPr>
        </p:nvGraphicFramePr>
        <p:xfrm>
          <a:off x="157652" y="1407722"/>
          <a:ext cx="11923986" cy="4864976"/>
        </p:xfrm>
        <a:graphic>
          <a:graphicData uri="http://schemas.openxmlformats.org/drawingml/2006/table">
            <a:tbl>
              <a:tblPr/>
              <a:tblGrid>
                <a:gridCol w="1864462">
                  <a:extLst>
                    <a:ext uri="{9D8B030D-6E8A-4147-A177-3AD203B41FA5}">
                      <a16:colId xmlns:a16="http://schemas.microsoft.com/office/drawing/2014/main" val="20000"/>
                    </a:ext>
                  </a:extLst>
                </a:gridCol>
                <a:gridCol w="4081015">
                  <a:extLst>
                    <a:ext uri="{9D8B030D-6E8A-4147-A177-3AD203B41FA5}">
                      <a16:colId xmlns:a16="http://schemas.microsoft.com/office/drawing/2014/main" val="20001"/>
                    </a:ext>
                  </a:extLst>
                </a:gridCol>
                <a:gridCol w="3051596">
                  <a:extLst>
                    <a:ext uri="{9D8B030D-6E8A-4147-A177-3AD203B41FA5}">
                      <a16:colId xmlns:a16="http://schemas.microsoft.com/office/drawing/2014/main" val="20003"/>
                    </a:ext>
                  </a:extLst>
                </a:gridCol>
                <a:gridCol w="2926913">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Study on system and functional aspects of Energy Efficiency (EE) in 5G networks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FS_EE_5G</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760064</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ORANGE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5% -&gt; 40%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32.972</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8 pCRs on the following subjects have been discussed:</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Introduction and Scope; Re-structuring clause 5.2</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Adding existing EE KPI definitions for RAN and for VNF</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Addition text on existing measurement methods</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pCR on potential solutions to improve energy efficiency </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Defining and collecting EE KPI for 5G networks, on the new issues in defining and collecting measurements in 5G networks at various levels: VNF, NG-RAN, NGC, network slice (subnet) level, network slice level;</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Introducing Energy Aware States in 5G Network Functions, providing a view on how ETSI GAL API could be used in the context of 5G networks.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418901202"/>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0529" name="Group 721"/>
          <p:cNvGraphicFramePr>
            <a:graphicFrameLocks noGrp="1"/>
          </p:cNvGraphicFramePr>
          <p:nvPr>
            <p:ph idx="1"/>
            <p:extLst>
              <p:ext uri="{D42A27DB-BD31-4B8C-83A1-F6EECF244321}">
                <p14:modId xmlns:p14="http://schemas.microsoft.com/office/powerpoint/2010/main" val="3834828557"/>
              </p:ext>
            </p:extLst>
          </p:nvPr>
        </p:nvGraphicFramePr>
        <p:xfrm>
          <a:off x="2143593" y="1454046"/>
          <a:ext cx="7060365" cy="4032354"/>
        </p:xfrm>
        <a:graphic>
          <a:graphicData uri="http://schemas.openxmlformats.org/drawingml/2006/table">
            <a:tbl>
              <a:tblPr/>
              <a:tblGrid>
                <a:gridCol w="1213326">
                  <a:extLst>
                    <a:ext uri="{9D8B030D-6E8A-4147-A177-3AD203B41FA5}">
                      <a16:colId xmlns:a16="http://schemas.microsoft.com/office/drawing/2014/main" val="20000"/>
                    </a:ext>
                  </a:extLst>
                </a:gridCol>
                <a:gridCol w="759682">
                  <a:extLst>
                    <a:ext uri="{9D8B030D-6E8A-4147-A177-3AD203B41FA5}">
                      <a16:colId xmlns:a16="http://schemas.microsoft.com/office/drawing/2014/main" val="20001"/>
                    </a:ext>
                  </a:extLst>
                </a:gridCol>
                <a:gridCol w="707253">
                  <a:extLst>
                    <a:ext uri="{9D8B030D-6E8A-4147-A177-3AD203B41FA5}">
                      <a16:colId xmlns:a16="http://schemas.microsoft.com/office/drawing/2014/main" val="20002"/>
                    </a:ext>
                  </a:extLst>
                </a:gridCol>
                <a:gridCol w="728891">
                  <a:extLst>
                    <a:ext uri="{9D8B030D-6E8A-4147-A177-3AD203B41FA5}">
                      <a16:colId xmlns:a16="http://schemas.microsoft.com/office/drawing/2014/main" val="20003"/>
                    </a:ext>
                  </a:extLst>
                </a:gridCol>
                <a:gridCol w="738356">
                  <a:extLst>
                    <a:ext uri="{9D8B030D-6E8A-4147-A177-3AD203B41FA5}">
                      <a16:colId xmlns:a16="http://schemas.microsoft.com/office/drawing/2014/main" val="20004"/>
                    </a:ext>
                  </a:extLst>
                </a:gridCol>
                <a:gridCol w="738356">
                  <a:extLst>
                    <a:ext uri="{9D8B030D-6E8A-4147-A177-3AD203B41FA5}">
                      <a16:colId xmlns:a16="http://schemas.microsoft.com/office/drawing/2014/main" val="20005"/>
                    </a:ext>
                  </a:extLst>
                </a:gridCol>
                <a:gridCol w="758641">
                  <a:extLst>
                    <a:ext uri="{9D8B030D-6E8A-4147-A177-3AD203B41FA5}">
                      <a16:colId xmlns:a16="http://schemas.microsoft.com/office/drawing/2014/main" val="20006"/>
                    </a:ext>
                  </a:extLst>
                </a:gridCol>
                <a:gridCol w="718072">
                  <a:extLst>
                    <a:ext uri="{9D8B030D-6E8A-4147-A177-3AD203B41FA5}">
                      <a16:colId xmlns:a16="http://schemas.microsoft.com/office/drawing/2014/main" val="20007"/>
                    </a:ext>
                  </a:extLst>
                </a:gridCol>
                <a:gridCol w="697788">
                  <a:extLst>
                    <a:ext uri="{9D8B030D-6E8A-4147-A177-3AD203B41FA5}">
                      <a16:colId xmlns:a16="http://schemas.microsoft.com/office/drawing/2014/main" val="20008"/>
                    </a:ext>
                  </a:extLst>
                </a:gridCol>
              </a:tblGrid>
              <a:tr h="524318">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a:ln>
                            <a:noFill/>
                          </a:ln>
                          <a:solidFill>
                            <a:schemeClr val="tx1"/>
                          </a:solidFill>
                          <a:effectLst/>
                          <a:latin typeface="Calibri" pitchFamily="34" charset="0"/>
                          <a:ea typeface="Batang" pitchFamily="18" charset="-127"/>
                          <a:cs typeface="Times New Roman" pitchFamily="18" charset="0"/>
                        </a:rPr>
                        <a:t> </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SA#71</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SA#72</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SA#73</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SA#74</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SA#75</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SA#76</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SA#77</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SA#78</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701290">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CRs</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58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108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67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57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117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24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1" dirty="0">
                          <a:latin typeface="Calibri" pitchFamily="34" charset="0"/>
                          <a:ea typeface="Batang"/>
                          <a:cs typeface="Times New Roman"/>
                        </a:rPr>
                        <a:t>42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61670">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400" b="0" i="0" u="none" strike="noStrike" cap="none" normalizeH="0" baseline="0" dirty="0">
                          <a:ln>
                            <a:noFill/>
                          </a:ln>
                          <a:solidFill>
                            <a:schemeClr val="tx1"/>
                          </a:solidFill>
                          <a:effectLst/>
                          <a:latin typeface="Calibri" pitchFamily="34" charset="0"/>
                          <a:ea typeface="宋体" pitchFamily="2" charset="-122"/>
                          <a:cs typeface="Arial" charset="0"/>
                        </a:rPr>
                        <a:t>TR/TS for information</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1" dirty="0">
                          <a:latin typeface="Calibri" pitchFamily="34" charset="0"/>
                          <a:ea typeface="Batang"/>
                          <a:cs typeface="Times New Roman"/>
                        </a:rPr>
                        <a:t>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21101">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400" b="0" i="0" u="none" strike="noStrike" cap="none" normalizeH="0" baseline="0" dirty="0">
                          <a:ln>
                            <a:noFill/>
                          </a:ln>
                          <a:solidFill>
                            <a:schemeClr val="tx1"/>
                          </a:solidFill>
                          <a:effectLst/>
                          <a:latin typeface="Calibri" pitchFamily="34" charset="0"/>
                          <a:ea typeface="宋体" pitchFamily="2" charset="-122"/>
                          <a:cs typeface="Arial" charset="0"/>
                        </a:rPr>
                        <a:t>TR/TS for approval</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1" dirty="0">
                          <a:latin typeface="Calibri" pitchFamily="34" charset="0"/>
                          <a:ea typeface="Batang"/>
                          <a:cs typeface="Times New Roman"/>
                        </a:rPr>
                        <a:t>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6078">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New or updated WIDs</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14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13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1" dirty="0">
                          <a:solidFill>
                            <a:schemeClr val="tx1"/>
                          </a:solidFill>
                          <a:latin typeface="Calibri" pitchFamily="34" charset="0"/>
                          <a:ea typeface="Batang"/>
                          <a:cs typeface="Times New Roman"/>
                        </a:rPr>
                        <a:t>15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37897">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SA5 exploder</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371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363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368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369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380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388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388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1" dirty="0">
                          <a:latin typeface="Calibri" pitchFamily="34" charset="0"/>
                          <a:ea typeface="Batang"/>
                          <a:cs typeface="Times New Roman"/>
                        </a:rPr>
                        <a:t>393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bl>
          </a:graphicData>
        </a:graphic>
      </p:graphicFrame>
      <p:sp>
        <p:nvSpPr>
          <p:cNvPr id="11338" name="Rectangle 64"/>
          <p:cNvSpPr>
            <a:spLocks/>
          </p:cNvSpPr>
          <p:nvPr/>
        </p:nvSpPr>
        <p:spPr bwMode="auto">
          <a:xfrm>
            <a:off x="2930097" y="472874"/>
            <a:ext cx="5187554" cy="541734"/>
          </a:xfrm>
          <a:prstGeom prst="rect">
            <a:avLst/>
          </a:prstGeom>
          <a:noFill/>
          <a:ln w="9525">
            <a:noFill/>
            <a:miter lim="800000"/>
            <a:headEnd/>
            <a:tailEnd/>
          </a:ln>
        </p:spPr>
        <p:txBody>
          <a:bodyPr anchor="ctr"/>
          <a:lstStyle/>
          <a:p>
            <a:pPr algn="ctr" eaLnBrk="0" hangingPunct="0">
              <a:defRPr/>
            </a:pPr>
            <a:r>
              <a:rPr lang="en-GB" sz="4000" dirty="0">
                <a:solidFill>
                  <a:srgbClr val="FF0000"/>
                </a:solidFill>
                <a:latin typeface="+mj-lt"/>
              </a:rPr>
              <a:t>Statistics at SA level</a:t>
            </a:r>
          </a:p>
        </p:txBody>
      </p:sp>
    </p:spTree>
    <p:extLst>
      <p:ext uri="{BB962C8B-B14F-4D97-AF65-F5344CB8AC3E}">
        <p14:creationId xmlns:p14="http://schemas.microsoft.com/office/powerpoint/2010/main" val="1994494408"/>
      </p:ext>
    </p:extLst>
  </p:cSld>
  <p:clrMapOvr>
    <a:masterClrMapping/>
  </p:clrMapOvr>
  <p:transition spd="slow"/>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(9/10)</a:t>
            </a:r>
          </a:p>
        </p:txBody>
      </p:sp>
      <p:graphicFrame>
        <p:nvGraphicFramePr>
          <p:cNvPr id="6" name="Group 76"/>
          <p:cNvGraphicFramePr>
            <a:graphicFrameLocks/>
          </p:cNvGraphicFramePr>
          <p:nvPr>
            <p:extLst>
              <p:ext uri="{D42A27DB-BD31-4B8C-83A1-F6EECF244321}">
                <p14:modId xmlns:p14="http://schemas.microsoft.com/office/powerpoint/2010/main" val="1574409390"/>
              </p:ext>
            </p:extLst>
          </p:nvPr>
        </p:nvGraphicFramePr>
        <p:xfrm>
          <a:off x="1011912" y="1227902"/>
          <a:ext cx="9853684" cy="4896888"/>
        </p:xfrm>
        <a:graphic>
          <a:graphicData uri="http://schemas.openxmlformats.org/drawingml/2006/table">
            <a:tbl>
              <a:tblPr/>
              <a:tblGrid>
                <a:gridCol w="1540745">
                  <a:extLst>
                    <a:ext uri="{9D8B030D-6E8A-4147-A177-3AD203B41FA5}">
                      <a16:colId xmlns:a16="http://schemas.microsoft.com/office/drawing/2014/main" val="20000"/>
                    </a:ext>
                  </a:extLst>
                </a:gridCol>
                <a:gridCol w="3372449">
                  <a:extLst>
                    <a:ext uri="{9D8B030D-6E8A-4147-A177-3AD203B41FA5}">
                      <a16:colId xmlns:a16="http://schemas.microsoft.com/office/drawing/2014/main" val="20001"/>
                    </a:ext>
                  </a:extLst>
                </a:gridCol>
                <a:gridCol w="2521762">
                  <a:extLst>
                    <a:ext uri="{9D8B030D-6E8A-4147-A177-3AD203B41FA5}">
                      <a16:colId xmlns:a16="http://schemas.microsoft.com/office/drawing/2014/main" val="20003"/>
                    </a:ext>
                  </a:extLst>
                </a:gridCol>
                <a:gridCol w="2418728">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Study on Implementation for the Partitioning of </a:t>
                      </a:r>
                      <a:r>
                        <a:rPr lang="en-US" sz="1800" b="1" i="0" kern="1200" dirty="0" err="1">
                          <a:solidFill>
                            <a:schemeClr val="tx1"/>
                          </a:solidFill>
                          <a:effectLst/>
                          <a:latin typeface="+mn-lt"/>
                          <a:ea typeface="+mn-ea"/>
                          <a:cs typeface="+mn-cs"/>
                        </a:rPr>
                        <a:t>Itf</a:t>
                      </a:r>
                      <a:r>
                        <a:rPr lang="en-US" sz="1800" b="1" i="0" kern="1200" dirty="0">
                          <a:solidFill>
                            <a:schemeClr val="tx1"/>
                          </a:solidFill>
                          <a:effectLst/>
                          <a:latin typeface="+mn-lt"/>
                          <a:ea typeface="+mn-ea"/>
                          <a:cs typeface="+mn-cs"/>
                        </a:rPr>
                        <a:t>-N</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FS_IMP-ITFN</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710007</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China Mobile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80% -&gt; </a:t>
                      </a:r>
                      <a:r>
                        <a:rPr kumimoji="0" lang="en-GB" altLang="zh-CN" sz="1600" b="0" i="0" u="none" strike="noStrike" cap="none" normalizeH="0" baseline="0" dirty="0">
                          <a:ln>
                            <a:noFill/>
                          </a:ln>
                          <a:solidFill>
                            <a:schemeClr val="tx1"/>
                          </a:solidFill>
                          <a:effectLst/>
                          <a:highlight>
                            <a:srgbClr val="00FF00"/>
                          </a:highlight>
                          <a:latin typeface="Calibri" pitchFamily="34" charset="0"/>
                          <a:ea typeface="宋体" pitchFamily="2" charset="-122"/>
                          <a:cs typeface="Arial" charset="0"/>
                        </a:rPr>
                        <a:t>100%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SA#79 – March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32.880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conclusion of draft TR 32.880 has been discussed. </a:t>
                      </a:r>
                    </a:p>
                    <a:p>
                      <a:pPr marL="0" lvl="0" indent="0">
                        <a:buFontTx/>
                        <a:buNone/>
                      </a:pP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Some editorial improvements were made.</a:t>
                      </a:r>
                    </a:p>
                    <a:p>
                      <a:pPr marL="0" lvl="0" indent="0">
                        <a:buFontTx/>
                        <a:buNone/>
                      </a:pP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 question regarding a potential further study / work item has been raised. The answer was that there is no plan to initiate another study / work item.</a:t>
                      </a:r>
                      <a:endParaRPr kumimoji="0" lang="sv-SE"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32.880 for Approval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707576415"/>
      </p:ext>
    </p:extLst>
  </p:cSld>
  <p:clrMapOvr>
    <a:masterClrMapping/>
  </p:clrMapOvr>
  <p:transition spd="slow"/>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(10/10)</a:t>
            </a:r>
          </a:p>
        </p:txBody>
      </p:sp>
      <p:graphicFrame>
        <p:nvGraphicFramePr>
          <p:cNvPr id="6" name="Group 76"/>
          <p:cNvGraphicFramePr>
            <a:graphicFrameLocks/>
          </p:cNvGraphicFramePr>
          <p:nvPr>
            <p:extLst>
              <p:ext uri="{D42A27DB-BD31-4B8C-83A1-F6EECF244321}">
                <p14:modId xmlns:p14="http://schemas.microsoft.com/office/powerpoint/2010/main" val="2045051660"/>
              </p:ext>
            </p:extLst>
          </p:nvPr>
        </p:nvGraphicFramePr>
        <p:xfrm>
          <a:off x="164168" y="1082128"/>
          <a:ext cx="11887201" cy="5108816"/>
        </p:xfrm>
        <a:graphic>
          <a:graphicData uri="http://schemas.openxmlformats.org/drawingml/2006/table">
            <a:tbl>
              <a:tblPr/>
              <a:tblGrid>
                <a:gridCol w="1858711">
                  <a:extLst>
                    <a:ext uri="{9D8B030D-6E8A-4147-A177-3AD203B41FA5}">
                      <a16:colId xmlns:a16="http://schemas.microsoft.com/office/drawing/2014/main" val="20000"/>
                    </a:ext>
                  </a:extLst>
                </a:gridCol>
                <a:gridCol w="4068425">
                  <a:extLst>
                    <a:ext uri="{9D8B030D-6E8A-4147-A177-3AD203B41FA5}">
                      <a16:colId xmlns:a16="http://schemas.microsoft.com/office/drawing/2014/main" val="20001"/>
                    </a:ext>
                  </a:extLst>
                </a:gridCol>
                <a:gridCol w="3042181">
                  <a:extLst>
                    <a:ext uri="{9D8B030D-6E8A-4147-A177-3AD203B41FA5}">
                      <a16:colId xmlns:a16="http://schemas.microsoft.com/office/drawing/2014/main" val="20003"/>
                    </a:ext>
                  </a:extLst>
                </a:gridCol>
                <a:gridCol w="2917884">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Study on Management Enhancement of CUPS of EPC Nodes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FS_MECUPS</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740016</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Huawei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50% -&gt; </a:t>
                      </a:r>
                      <a:r>
                        <a:rPr kumimoji="0" lang="en-GB" altLang="zh-CN" sz="1600" b="0" i="0" u="none" strike="noStrike" cap="none" normalizeH="0" baseline="0" dirty="0">
                          <a:ln>
                            <a:noFill/>
                          </a:ln>
                          <a:solidFill>
                            <a:schemeClr val="tx1"/>
                          </a:solidFill>
                          <a:effectLst/>
                          <a:highlight>
                            <a:srgbClr val="00FF00"/>
                          </a:highlight>
                          <a:latin typeface="Calibri" pitchFamily="34" charset="0"/>
                          <a:ea typeface="宋体" pitchFamily="2" charset="-122"/>
                          <a:cs typeface="Arial" charset="0"/>
                        </a:rPr>
                        <a:t>100%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SA#78 – Dec. 2017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32.867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potential solutions for PGW and SGW related measurement and conclusions were proposed. The group discussed the following 5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pCRs</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at the session:</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S5-175202: Rel-15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pCR</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32.867 Add use cases and requirements for PFCP and  GTP-U related measurements on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Sxa</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&amp;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Sxb</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interface</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S5-175203: Rel-15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pCR</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32.867 Add use cases and requirements for configuration management for S/P-GW with CUPS</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S5-174132: Editor’s notes cleanup</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S5-174133: Add conclusions</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S5-174134: Add recommendations</a:t>
                      </a:r>
                    </a:p>
                    <a:p>
                      <a:pPr marL="0" marR="0" lvl="0" indent="0" algn="l" defTabSz="1219170" rtl="0" eaLnBrk="1" fontAlgn="auto" latinLnBrk="0" hangingPunct="1">
                        <a:lnSpc>
                          <a:spcPct val="100000"/>
                        </a:lnSpc>
                        <a:spcBef>
                          <a:spcPts val="0"/>
                        </a:spcBef>
                        <a:spcAft>
                          <a:spcPts val="0"/>
                        </a:spcAft>
                        <a:buClrTx/>
                        <a:buSzTx/>
                        <a:buFontTx/>
                        <a:buNone/>
                        <a:tabLst/>
                        <a:defRPr/>
                      </a:pPr>
                      <a:r>
                        <a:rPr lang="en-US" sz="1600" kern="1200" dirty="0">
                          <a:solidFill>
                            <a:schemeClr val="tx1"/>
                          </a:solidFill>
                          <a:effectLst/>
                          <a:latin typeface="+mn-lt"/>
                          <a:ea typeface="+mn-ea"/>
                          <a:cs typeface="+mn-cs"/>
                        </a:rPr>
                        <a:t>The group agreed the presentation sheet for sending TR 32.867 to SA for approval.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3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32.867 for Approval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3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102071125"/>
      </p:ext>
    </p:extLst>
  </p:cSld>
  <p:clrMapOvr>
    <a:masterClrMapping/>
  </p:clrMapOvr>
  <p:transition spd="slow"/>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748" name="Group 76"/>
          <p:cNvGraphicFramePr>
            <a:graphicFrameLocks noGrp="1"/>
          </p:cNvGraphicFramePr>
          <p:nvPr>
            <p:ph idx="1"/>
            <p:extLst>
              <p:ext uri="{D42A27DB-BD31-4B8C-83A1-F6EECF244321}">
                <p14:modId xmlns:p14="http://schemas.microsoft.com/office/powerpoint/2010/main" val="25859679"/>
              </p:ext>
            </p:extLst>
          </p:nvPr>
        </p:nvGraphicFramePr>
        <p:xfrm>
          <a:off x="1301087" y="1391545"/>
          <a:ext cx="8716369" cy="4769279"/>
        </p:xfrm>
        <a:graphic>
          <a:graphicData uri="http://schemas.openxmlformats.org/drawingml/2006/table">
            <a:tbl>
              <a:tblPr/>
              <a:tblGrid>
                <a:gridCol w="1163761">
                  <a:extLst>
                    <a:ext uri="{9D8B030D-6E8A-4147-A177-3AD203B41FA5}">
                      <a16:colId xmlns:a16="http://schemas.microsoft.com/office/drawing/2014/main" val="20000"/>
                    </a:ext>
                  </a:extLst>
                </a:gridCol>
                <a:gridCol w="2097938">
                  <a:extLst>
                    <a:ext uri="{9D8B030D-6E8A-4147-A177-3AD203B41FA5}">
                      <a16:colId xmlns:a16="http://schemas.microsoft.com/office/drawing/2014/main" val="20001"/>
                    </a:ext>
                  </a:extLst>
                </a:gridCol>
                <a:gridCol w="1790464">
                  <a:extLst>
                    <a:ext uri="{9D8B030D-6E8A-4147-A177-3AD203B41FA5}">
                      <a16:colId xmlns:a16="http://schemas.microsoft.com/office/drawing/2014/main" val="20002"/>
                    </a:ext>
                  </a:extLst>
                </a:gridCol>
                <a:gridCol w="1124245">
                  <a:extLst>
                    <a:ext uri="{9D8B030D-6E8A-4147-A177-3AD203B41FA5}">
                      <a16:colId xmlns:a16="http://schemas.microsoft.com/office/drawing/2014/main" val="20003"/>
                    </a:ext>
                  </a:extLst>
                </a:gridCol>
                <a:gridCol w="1207522">
                  <a:extLst>
                    <a:ext uri="{9D8B030D-6E8A-4147-A177-3AD203B41FA5}">
                      <a16:colId xmlns:a16="http://schemas.microsoft.com/office/drawing/2014/main" val="20004"/>
                    </a:ext>
                  </a:extLst>
                </a:gridCol>
                <a:gridCol w="1332439">
                  <a:extLst>
                    <a:ext uri="{9D8B030D-6E8A-4147-A177-3AD203B41FA5}">
                      <a16:colId xmlns:a16="http://schemas.microsoft.com/office/drawing/2014/main" val="20005"/>
                    </a:ext>
                  </a:extLst>
                </a:gridCol>
              </a:tblGrid>
              <a:tr h="60057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Date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City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Country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Host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Co-location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522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SA5#117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29 Jan – 2 Feb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Rome</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Italy</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EF3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981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SA5#118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9-13 Apr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Beijing</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China</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CF3</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3075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SA5#119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14-18 May </a:t>
                      </a: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TBD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North America</a:t>
                      </a:r>
                      <a:endParaRPr kumimoji="0" lang="en-GB" altLang="zh-CN" sz="1600" b="0"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NAF</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0425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SA5 ad-hoc</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26-28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TBD</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TBD</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TBD</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07645974"/>
                  </a:ext>
                </a:extLst>
              </a:tr>
              <a:tr h="60425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SA5#120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20-24 Aug </a:t>
                      </a: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Belgrade</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Serbia</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EF3</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639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SA5#121</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8-12 Oct </a:t>
                      </a: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2018</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rPr>
                        <a:t>Kochi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rPr>
                        <a:t>India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IF3</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639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SA5#122</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12-16 Nov </a:t>
                      </a: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2018</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rPr>
                        <a:t>TBD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North America</a:t>
                      </a:r>
                      <a:endParaRPr kumimoji="0" lang="en-GB" altLang="zh-CN" sz="1600" b="0"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NAF</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rPr>
                        <a:t>Mega 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25226401"/>
                  </a:ext>
                </a:extLst>
              </a:tr>
            </a:tbl>
          </a:graphicData>
        </a:graphic>
      </p:graphicFrame>
      <p:sp>
        <p:nvSpPr>
          <p:cNvPr id="44092" name="Rectangle 64"/>
          <p:cNvSpPr>
            <a:spLocks noGrp="1"/>
          </p:cNvSpPr>
          <p:nvPr>
            <p:ph type="title"/>
          </p:nvPr>
        </p:nvSpPr>
        <p:spPr>
          <a:xfrm>
            <a:off x="1940257" y="260990"/>
            <a:ext cx="6834188" cy="628650"/>
          </a:xfrm>
        </p:spPr>
        <p:txBody>
          <a:bodyPr/>
          <a:lstStyle/>
          <a:p>
            <a:r>
              <a:rPr lang="en-GB" dirty="0"/>
              <a:t>2018 meeting calendar</a:t>
            </a:r>
          </a:p>
        </p:txBody>
      </p:sp>
    </p:spTree>
    <p:extLst>
      <p:ext uri="{BB962C8B-B14F-4D97-AF65-F5344CB8AC3E}">
        <p14:creationId xmlns:p14="http://schemas.microsoft.com/office/powerpoint/2010/main" val="265139292"/>
      </p:ext>
    </p:extLst>
  </p:cSld>
  <p:clrMapOvr>
    <a:masterClrMapping/>
  </p:clrMapOvr>
  <p:transition spd="slow"/>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84075" y="2849218"/>
            <a:ext cx="8221835" cy="519616"/>
          </a:xfrm>
        </p:spPr>
        <p:txBody>
          <a:bodyPr/>
          <a:lstStyle/>
          <a:p>
            <a:r>
              <a:rPr lang="sv-SE" sz="3600" dirty="0" err="1"/>
              <a:t>Thank</a:t>
            </a:r>
            <a:r>
              <a:rPr lang="sv-SE" sz="3600" dirty="0"/>
              <a:t> </a:t>
            </a:r>
            <a:r>
              <a:rPr lang="sv-SE" sz="3600" dirty="0" err="1"/>
              <a:t>you</a:t>
            </a:r>
            <a:r>
              <a:rPr lang="sv-SE" sz="3600" dirty="0"/>
              <a:t>!</a:t>
            </a:r>
          </a:p>
        </p:txBody>
      </p:sp>
    </p:spTree>
    <p:extLst>
      <p:ext uri="{BB962C8B-B14F-4D97-AF65-F5344CB8AC3E}">
        <p14:creationId xmlns:p14="http://schemas.microsoft.com/office/powerpoint/2010/main" val="18670392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p:cNvSpPr>
          <p:nvPr>
            <p:ph type="title" idx="4294967295"/>
          </p:nvPr>
        </p:nvSpPr>
        <p:spPr>
          <a:xfrm>
            <a:off x="2055814" y="260351"/>
            <a:ext cx="6759575" cy="619125"/>
          </a:xfrm>
        </p:spPr>
        <p:txBody>
          <a:bodyPr/>
          <a:lstStyle/>
          <a:p>
            <a:r>
              <a:rPr lang="en-GB" altLang="zh-CN" sz="4000" dirty="0" err="1"/>
              <a:t>Tdoc</a:t>
            </a:r>
            <a:r>
              <a:rPr lang="en-GB" altLang="zh-CN" sz="4000" dirty="0"/>
              <a:t> history </a:t>
            </a:r>
          </a:p>
        </p:txBody>
      </p:sp>
      <p:sp>
        <p:nvSpPr>
          <p:cNvPr id="1028" name="Rectangle 3"/>
          <p:cNvSpPr>
            <a:spLocks noChangeArrowheads="1"/>
          </p:cNvSpPr>
          <p:nvPr/>
        </p:nvSpPr>
        <p:spPr bwMode="auto">
          <a:xfrm>
            <a:off x="1920875" y="979488"/>
            <a:ext cx="8351838" cy="547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342900" indent="-342900"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nSpc>
                <a:spcPct val="80000"/>
              </a:lnSpc>
              <a:spcBef>
                <a:spcPts val="288"/>
              </a:spcBef>
              <a:buClr>
                <a:srgbClr val="003399"/>
              </a:buClr>
            </a:pPr>
            <a:endParaRPr lang="zh-CN" altLang="en-US" sz="3200">
              <a:solidFill>
                <a:srgbClr val="FF3300"/>
              </a:solidFill>
            </a:endParaRPr>
          </a:p>
        </p:txBody>
      </p:sp>
      <p:graphicFrame>
        <p:nvGraphicFramePr>
          <p:cNvPr id="5" name="Object 4"/>
          <p:cNvGraphicFramePr>
            <a:graphicFrameLocks noGrp="1" noChangeAspect="1"/>
          </p:cNvGraphicFramePr>
          <p:nvPr>
            <p:extLst/>
          </p:nvPr>
        </p:nvGraphicFramePr>
        <p:xfrm>
          <a:off x="1539875" y="850900"/>
          <a:ext cx="8850313" cy="5513388"/>
        </p:xfrm>
        <a:graphic>
          <a:graphicData uri="http://schemas.openxmlformats.org/presentationml/2006/ole">
            <mc:AlternateContent xmlns:mc="http://schemas.openxmlformats.org/markup-compatibility/2006">
              <mc:Choice xmlns:v="urn:schemas-microsoft-com:vml" Requires="v">
                <p:oleObj spid="_x0000_s1026" name="Worksheet" r:id="rId4" imgW="8648576" imgH="5391090" progId="Excel.Sheet.8">
                  <p:embed/>
                </p:oleObj>
              </mc:Choice>
              <mc:Fallback>
                <p:oleObj name="Worksheet" r:id="rId4" imgW="8648576" imgH="5391090" progId="Excel.Sheet.8">
                  <p:embed/>
                  <p:pic>
                    <p:nvPicPr>
                      <p:cNvPr id="5" name="Object 4"/>
                      <p:cNvPicPr>
                        <a:picLocks noGrp="1" noChangeAspect="1" noChangeArrowheads="1"/>
                      </p:cNvPicPr>
                      <p:nvPr/>
                    </p:nvPicPr>
                    <p:blipFill>
                      <a:blip r:embed="rId5"/>
                      <a:srcRect/>
                      <a:stretch>
                        <a:fillRect/>
                      </a:stretch>
                    </p:blipFill>
                    <p:spPr bwMode="auto">
                      <a:xfrm>
                        <a:off x="1539875" y="850900"/>
                        <a:ext cx="8850313" cy="5513388"/>
                      </a:xfrm>
                      <a:prstGeom prst="rect">
                        <a:avLst/>
                      </a:prstGeom>
                      <a:noFill/>
                      <a:extLst/>
                    </p:spPr>
                  </p:pic>
                </p:oleObj>
              </mc:Fallback>
            </mc:AlternateContent>
          </a:graphicData>
        </a:graphic>
      </p:graphicFrame>
    </p:spTree>
    <p:extLst>
      <p:ext uri="{BB962C8B-B14F-4D97-AF65-F5344CB8AC3E}">
        <p14:creationId xmlns:p14="http://schemas.microsoft.com/office/powerpoint/2010/main" val="1873330639"/>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p:cNvSpPr>
          <p:nvPr>
            <p:ph type="title" idx="4294967295"/>
          </p:nvPr>
        </p:nvSpPr>
        <p:spPr>
          <a:xfrm>
            <a:off x="2310647" y="239712"/>
            <a:ext cx="6759575" cy="619125"/>
          </a:xfrm>
        </p:spPr>
        <p:txBody>
          <a:bodyPr/>
          <a:lstStyle/>
          <a:p>
            <a:r>
              <a:rPr lang="en-GB" altLang="zh-CN" sz="4000" dirty="0"/>
              <a:t>CR/</a:t>
            </a:r>
            <a:r>
              <a:rPr lang="en-GB" altLang="zh-CN" sz="4000" dirty="0" err="1"/>
              <a:t>pCR</a:t>
            </a:r>
            <a:r>
              <a:rPr lang="en-GB" altLang="zh-CN" sz="4000" dirty="0"/>
              <a:t> history </a:t>
            </a:r>
          </a:p>
        </p:txBody>
      </p:sp>
      <p:sp>
        <p:nvSpPr>
          <p:cNvPr id="1028" name="Rectangle 3"/>
          <p:cNvSpPr>
            <a:spLocks noChangeArrowheads="1"/>
          </p:cNvSpPr>
          <p:nvPr/>
        </p:nvSpPr>
        <p:spPr bwMode="auto">
          <a:xfrm>
            <a:off x="1920875" y="979488"/>
            <a:ext cx="8351838" cy="547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342900" indent="-342900"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nSpc>
                <a:spcPct val="80000"/>
              </a:lnSpc>
              <a:spcBef>
                <a:spcPts val="288"/>
              </a:spcBef>
              <a:buClr>
                <a:srgbClr val="003399"/>
              </a:buClr>
            </a:pPr>
            <a:endParaRPr lang="zh-CN" altLang="en-US" sz="3200">
              <a:solidFill>
                <a:srgbClr val="FF3300"/>
              </a:solidFill>
            </a:endParaRPr>
          </a:p>
        </p:txBody>
      </p:sp>
      <p:graphicFrame>
        <p:nvGraphicFramePr>
          <p:cNvPr id="5" name="Object 4"/>
          <p:cNvGraphicFramePr>
            <a:graphicFrameLocks noGrp="1" noChangeAspect="1"/>
          </p:cNvGraphicFramePr>
          <p:nvPr>
            <p:extLst/>
          </p:nvPr>
        </p:nvGraphicFramePr>
        <p:xfrm>
          <a:off x="1539875" y="850900"/>
          <a:ext cx="8872538" cy="5300663"/>
        </p:xfrm>
        <a:graphic>
          <a:graphicData uri="http://schemas.openxmlformats.org/presentationml/2006/ole">
            <mc:AlternateContent xmlns:mc="http://schemas.openxmlformats.org/markup-compatibility/2006">
              <mc:Choice xmlns:v="urn:schemas-microsoft-com:vml" Requires="v">
                <p:oleObj spid="_x0000_s2050" name="Worksheet" r:id="rId4" imgW="8667756" imgH="5181570" progId="Excel.Sheet.8">
                  <p:embed/>
                </p:oleObj>
              </mc:Choice>
              <mc:Fallback>
                <p:oleObj name="Worksheet" r:id="rId4" imgW="8667756" imgH="5181570" progId="Excel.Sheet.8">
                  <p:embed/>
                  <p:pic>
                    <p:nvPicPr>
                      <p:cNvPr id="5" name="Object 4"/>
                      <p:cNvPicPr>
                        <a:picLocks noGrp="1" noChangeAspect="1" noChangeArrowheads="1"/>
                      </p:cNvPicPr>
                      <p:nvPr/>
                    </p:nvPicPr>
                    <p:blipFill>
                      <a:blip r:embed="rId5"/>
                      <a:srcRect/>
                      <a:stretch>
                        <a:fillRect/>
                      </a:stretch>
                    </p:blipFill>
                    <p:spPr bwMode="auto">
                      <a:xfrm>
                        <a:off x="1539875" y="850900"/>
                        <a:ext cx="8872538" cy="5300663"/>
                      </a:xfrm>
                      <a:prstGeom prst="rect">
                        <a:avLst/>
                      </a:prstGeom>
                      <a:noFill/>
                      <a:extLst/>
                    </p:spPr>
                  </p:pic>
                </p:oleObj>
              </mc:Fallback>
            </mc:AlternateContent>
          </a:graphicData>
        </a:graphic>
      </p:graphicFrame>
    </p:spTree>
    <p:extLst>
      <p:ext uri="{BB962C8B-B14F-4D97-AF65-F5344CB8AC3E}">
        <p14:creationId xmlns:p14="http://schemas.microsoft.com/office/powerpoint/2010/main" val="245706552"/>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0" name="Object 4"/>
          <p:cNvGraphicFramePr>
            <a:graphicFrameLocks noGrp="1" noChangeAspect="1"/>
          </p:cNvGraphicFramePr>
          <p:nvPr>
            <p:extLst/>
          </p:nvPr>
        </p:nvGraphicFramePr>
        <p:xfrm>
          <a:off x="1633539" y="395288"/>
          <a:ext cx="9901237" cy="7277100"/>
        </p:xfrm>
        <a:graphic>
          <a:graphicData uri="http://schemas.openxmlformats.org/presentationml/2006/ole">
            <mc:AlternateContent xmlns:mc="http://schemas.openxmlformats.org/markup-compatibility/2006">
              <mc:Choice xmlns:v="urn:schemas-microsoft-com:vml" Requires="v">
                <p:oleObj spid="_x0000_s3074" name="Worksheet" r:id="rId4" imgW="8515401" imgH="5619780" progId="Excel.Sheet.8">
                  <p:embed/>
                </p:oleObj>
              </mc:Choice>
              <mc:Fallback>
                <p:oleObj name="Worksheet" r:id="rId4" imgW="8515401" imgH="5619780" progId="Excel.Sheet.8">
                  <p:embed/>
                  <p:pic>
                    <p:nvPicPr>
                      <p:cNvPr id="2050" name="Object 4"/>
                      <p:cNvPicPr>
                        <a:picLocks noGrp="1" noChangeAspect="1" noChangeArrowheads="1"/>
                      </p:cNvPicPr>
                      <p:nvPr/>
                    </p:nvPicPr>
                    <p:blipFill>
                      <a:blip r:embed="rId5"/>
                      <a:srcRect/>
                      <a:stretch>
                        <a:fillRect/>
                      </a:stretch>
                    </p:blipFill>
                    <p:spPr bwMode="auto">
                      <a:xfrm>
                        <a:off x="1633539" y="395288"/>
                        <a:ext cx="9901237" cy="7277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51" name="Rectangle 2"/>
          <p:cNvSpPr>
            <a:spLocks noGrp="1"/>
          </p:cNvSpPr>
          <p:nvPr>
            <p:ph type="title" idx="4294967295"/>
          </p:nvPr>
        </p:nvSpPr>
        <p:spPr>
          <a:xfrm>
            <a:off x="2068514" y="269876"/>
            <a:ext cx="7019925" cy="735013"/>
          </a:xfrm>
        </p:spPr>
        <p:txBody>
          <a:bodyPr/>
          <a:lstStyle/>
          <a:p>
            <a:r>
              <a:rPr lang="en-GB" altLang="zh-CN" sz="4000" dirty="0"/>
              <a:t>CR history</a:t>
            </a:r>
          </a:p>
        </p:txBody>
      </p:sp>
      <p:sp>
        <p:nvSpPr>
          <p:cNvPr id="2052" name="Rectangle 3"/>
          <p:cNvSpPr>
            <a:spLocks noChangeArrowheads="1"/>
          </p:cNvSpPr>
          <p:nvPr/>
        </p:nvSpPr>
        <p:spPr bwMode="auto">
          <a:xfrm>
            <a:off x="1920875" y="979488"/>
            <a:ext cx="8351838" cy="5473700"/>
          </a:xfrm>
          <a:prstGeom prst="rect">
            <a:avLst/>
          </a:prstGeom>
          <a:noFill/>
          <a:ln w="12700">
            <a:noFill/>
            <a:miter lim="800000"/>
            <a:headEnd/>
            <a:tailEnd/>
          </a:ln>
        </p:spPr>
        <p:txBody>
          <a:bodyPr lIns="90488" tIns="44450" rIns="90488" bIns="44450"/>
          <a:lstStyle/>
          <a:p>
            <a:pPr marL="342900" indent="-342900">
              <a:lnSpc>
                <a:spcPct val="80000"/>
              </a:lnSpc>
              <a:spcBef>
                <a:spcPts val="288"/>
              </a:spcBef>
              <a:buClr>
                <a:srgbClr val="003399"/>
              </a:buClr>
            </a:pPr>
            <a:endParaRPr lang="zh-CN" altLang="en-US" sz="3200">
              <a:solidFill>
                <a:srgbClr val="FF3300"/>
              </a:solidFill>
            </a:endParaRPr>
          </a:p>
        </p:txBody>
      </p:sp>
    </p:spTree>
    <p:extLst>
      <p:ext uri="{BB962C8B-B14F-4D97-AF65-F5344CB8AC3E}">
        <p14:creationId xmlns:p14="http://schemas.microsoft.com/office/powerpoint/2010/main" val="282258474"/>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p:cNvSpPr>
            <a:spLocks noGrp="1"/>
          </p:cNvSpPr>
          <p:nvPr>
            <p:ph type="title" idx="4294967295"/>
          </p:nvPr>
        </p:nvSpPr>
        <p:spPr>
          <a:xfrm>
            <a:off x="2068514" y="269876"/>
            <a:ext cx="7019925" cy="735013"/>
          </a:xfrm>
        </p:spPr>
        <p:txBody>
          <a:bodyPr/>
          <a:lstStyle/>
          <a:p>
            <a:r>
              <a:rPr lang="en-GB" altLang="zh-CN" sz="4000" dirty="0"/>
              <a:t>WI history</a:t>
            </a:r>
          </a:p>
        </p:txBody>
      </p:sp>
      <p:sp>
        <p:nvSpPr>
          <p:cNvPr id="3076" name="Rectangle 3"/>
          <p:cNvSpPr>
            <a:spLocks noChangeArrowheads="1"/>
          </p:cNvSpPr>
          <p:nvPr/>
        </p:nvSpPr>
        <p:spPr bwMode="auto">
          <a:xfrm>
            <a:off x="1920875" y="979488"/>
            <a:ext cx="8351838" cy="5473700"/>
          </a:xfrm>
          <a:prstGeom prst="rect">
            <a:avLst/>
          </a:prstGeom>
          <a:noFill/>
          <a:ln w="12700">
            <a:noFill/>
            <a:miter lim="800000"/>
            <a:headEnd/>
            <a:tailEnd/>
          </a:ln>
        </p:spPr>
        <p:txBody>
          <a:bodyPr lIns="90488" tIns="44450" rIns="90488" bIns="44450"/>
          <a:lstStyle/>
          <a:p>
            <a:pPr marL="342900" indent="-342900">
              <a:lnSpc>
                <a:spcPct val="80000"/>
              </a:lnSpc>
              <a:spcBef>
                <a:spcPts val="288"/>
              </a:spcBef>
              <a:buClr>
                <a:srgbClr val="003399"/>
              </a:buClr>
            </a:pPr>
            <a:endParaRPr lang="zh-CN" altLang="en-US" sz="3200">
              <a:solidFill>
                <a:srgbClr val="FF3300"/>
              </a:solidFill>
            </a:endParaRPr>
          </a:p>
        </p:txBody>
      </p:sp>
      <p:graphicFrame>
        <p:nvGraphicFramePr>
          <p:cNvPr id="3074" name="Object 4"/>
          <p:cNvGraphicFramePr>
            <a:graphicFrameLocks noGrp="1" noChangeAspect="1"/>
          </p:cNvGraphicFramePr>
          <p:nvPr>
            <p:extLst>
              <p:ext uri="{D42A27DB-BD31-4B8C-83A1-F6EECF244321}">
                <p14:modId xmlns:p14="http://schemas.microsoft.com/office/powerpoint/2010/main" val="2492560831"/>
              </p:ext>
            </p:extLst>
          </p:nvPr>
        </p:nvGraphicFramePr>
        <p:xfrm>
          <a:off x="1570038" y="979488"/>
          <a:ext cx="8702675" cy="5381625"/>
        </p:xfrm>
        <a:graphic>
          <a:graphicData uri="http://schemas.openxmlformats.org/presentationml/2006/ole">
            <mc:AlternateContent xmlns:mc="http://schemas.openxmlformats.org/markup-compatibility/2006">
              <mc:Choice xmlns:v="urn:schemas-microsoft-com:vml" Requires="v">
                <p:oleObj spid="_x0000_s4098" name="Worksheet" r:id="rId4" imgW="7915165" imgH="5610330" progId="Excel.Sheet.8">
                  <p:embed/>
                </p:oleObj>
              </mc:Choice>
              <mc:Fallback>
                <p:oleObj name="Worksheet" r:id="rId4" imgW="7915165" imgH="5610330" progId="Excel.Sheet.8">
                  <p:embed/>
                  <p:pic>
                    <p:nvPicPr>
                      <p:cNvPr id="3074" name="Object 4"/>
                      <p:cNvPicPr>
                        <a:picLocks noGrp="1" noChangeAspect="1" noChangeArrowheads="1"/>
                      </p:cNvPicPr>
                      <p:nvPr/>
                    </p:nvPicPr>
                    <p:blipFill>
                      <a:blip r:embed="rId5"/>
                      <a:srcRect/>
                      <a:stretch>
                        <a:fillRect/>
                      </a:stretch>
                    </p:blipFill>
                    <p:spPr bwMode="auto">
                      <a:xfrm>
                        <a:off x="1570038" y="979488"/>
                        <a:ext cx="8702675" cy="53816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4076851531"/>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40175</TotalTime>
  <Words>6270</Words>
  <Application>Microsoft Office PowerPoint</Application>
  <PresentationFormat>Widescreen</PresentationFormat>
  <Paragraphs>1381</Paragraphs>
  <Slides>53</Slides>
  <Notes>41</Notes>
  <HiddenSlides>0</HiddenSlides>
  <MMClips>0</MMClips>
  <ScaleCrop>false</ScaleCrop>
  <HeadingPairs>
    <vt:vector size="8" baseType="variant">
      <vt:variant>
        <vt:lpstr>Fonts Used</vt:lpstr>
      </vt:variant>
      <vt:variant>
        <vt:i4>9</vt:i4>
      </vt:variant>
      <vt:variant>
        <vt:lpstr>Theme</vt:lpstr>
      </vt:variant>
      <vt:variant>
        <vt:i4>1</vt:i4>
      </vt:variant>
      <vt:variant>
        <vt:lpstr>Embedded OLE Servers</vt:lpstr>
      </vt:variant>
      <vt:variant>
        <vt:i4>1</vt:i4>
      </vt:variant>
      <vt:variant>
        <vt:lpstr>Slide Titles</vt:lpstr>
      </vt:variant>
      <vt:variant>
        <vt:i4>53</vt:i4>
      </vt:variant>
    </vt:vector>
  </HeadingPairs>
  <TitlesOfParts>
    <vt:vector size="64" baseType="lpstr">
      <vt:lpstr>Batang</vt:lpstr>
      <vt:lpstr>Gulim</vt:lpstr>
      <vt:lpstr>MS Mincho</vt:lpstr>
      <vt:lpstr>SimSun</vt:lpstr>
      <vt:lpstr>SimSun</vt:lpstr>
      <vt:lpstr>Arial</vt:lpstr>
      <vt:lpstr>Calibri</vt:lpstr>
      <vt:lpstr>CG Times (WN)</vt:lpstr>
      <vt:lpstr>Times New Roman</vt:lpstr>
      <vt:lpstr>Office Theme</vt:lpstr>
      <vt:lpstr>Worksheet</vt:lpstr>
      <vt:lpstr>    SA5 Status Report to SA#78  Charging Management (CH) Operation, Administration, Maintenance &amp; Provisioning (OAM&amp;P)  </vt:lpstr>
      <vt:lpstr>SA5 leadership</vt:lpstr>
      <vt:lpstr>2017 meeting calendar</vt:lpstr>
      <vt:lpstr>Statistics at SA5 level</vt:lpstr>
      <vt:lpstr>PowerPoint Presentation</vt:lpstr>
      <vt:lpstr>Tdoc history </vt:lpstr>
      <vt:lpstr>CR/pCR history </vt:lpstr>
      <vt:lpstr>CR history</vt:lpstr>
      <vt:lpstr>WI history</vt:lpstr>
      <vt:lpstr>pCR history</vt:lpstr>
      <vt:lpstr>Summary of ongoing WIs/SIs (1/3)</vt:lpstr>
      <vt:lpstr>Summary of ongoing WIs/SIs (2/3)</vt:lpstr>
      <vt:lpstr>Summary of ongoing WIs/SIs (3/3)</vt:lpstr>
      <vt:lpstr>Incoming LSs (1/4)</vt:lpstr>
      <vt:lpstr>Incoming LSs (2/4)</vt:lpstr>
      <vt:lpstr>Incoming LSs (3/4)</vt:lpstr>
      <vt:lpstr>Incoming LSs (4/4)</vt:lpstr>
      <vt:lpstr>Outgoing LSs (1/2)</vt:lpstr>
      <vt:lpstr>Outgoing LSs (2/2)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OAM&amp;P cooperation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2018 meeting calendar</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Thomas Tovinger</cp:lastModifiedBy>
  <cp:revision>901</cp:revision>
  <dcterms:created xsi:type="dcterms:W3CDTF">2008-08-30T09:32:10Z</dcterms:created>
  <dcterms:modified xsi:type="dcterms:W3CDTF">2017-12-20T11:06:59Z</dcterms:modified>
</cp:coreProperties>
</file>