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63"/>
  </p:notesMasterIdLst>
  <p:handoutMasterIdLst>
    <p:handoutMasterId r:id="rId64"/>
  </p:handoutMasterIdLst>
  <p:sldIdLst>
    <p:sldId id="303" r:id="rId2"/>
    <p:sldId id="705" r:id="rId3"/>
    <p:sldId id="706" r:id="rId4"/>
    <p:sldId id="707" r:id="rId5"/>
    <p:sldId id="823" r:id="rId6"/>
    <p:sldId id="797" r:id="rId7"/>
    <p:sldId id="784" r:id="rId8"/>
    <p:sldId id="761" r:id="rId9"/>
    <p:sldId id="798" r:id="rId10"/>
    <p:sldId id="709" r:id="rId11"/>
    <p:sldId id="710" r:id="rId12"/>
    <p:sldId id="799" r:id="rId13"/>
    <p:sldId id="762" r:id="rId14"/>
    <p:sldId id="801" r:id="rId15"/>
    <p:sldId id="800" r:id="rId16"/>
    <p:sldId id="712" r:id="rId17"/>
    <p:sldId id="763" r:id="rId18"/>
    <p:sldId id="713" r:id="rId19"/>
    <p:sldId id="714" r:id="rId20"/>
    <p:sldId id="743" r:id="rId21"/>
    <p:sldId id="785" r:id="rId22"/>
    <p:sldId id="786" r:id="rId23"/>
    <p:sldId id="802" r:id="rId24"/>
    <p:sldId id="803" r:id="rId25"/>
    <p:sldId id="804" r:id="rId26"/>
    <p:sldId id="805" r:id="rId27"/>
    <p:sldId id="806" r:id="rId28"/>
    <p:sldId id="807" r:id="rId29"/>
    <p:sldId id="808" r:id="rId30"/>
    <p:sldId id="767" r:id="rId31"/>
    <p:sldId id="725" r:id="rId32"/>
    <p:sldId id="787" r:id="rId33"/>
    <p:sldId id="788" r:id="rId34"/>
    <p:sldId id="789" r:id="rId35"/>
    <p:sldId id="796" r:id="rId36"/>
    <p:sldId id="811" r:id="rId37"/>
    <p:sldId id="812" r:id="rId38"/>
    <p:sldId id="813" r:id="rId39"/>
    <p:sldId id="814" r:id="rId40"/>
    <p:sldId id="815" r:id="rId41"/>
    <p:sldId id="809" r:id="rId42"/>
    <p:sldId id="810" r:id="rId43"/>
    <p:sldId id="771" r:id="rId44"/>
    <p:sldId id="816" r:id="rId45"/>
    <p:sldId id="770" r:id="rId46"/>
    <p:sldId id="795" r:id="rId47"/>
    <p:sldId id="817" r:id="rId48"/>
    <p:sldId id="730" r:id="rId49"/>
    <p:sldId id="790" r:id="rId50"/>
    <p:sldId id="818" r:id="rId51"/>
    <p:sldId id="819" r:id="rId52"/>
    <p:sldId id="732" r:id="rId53"/>
    <p:sldId id="820" r:id="rId54"/>
    <p:sldId id="821" r:id="rId55"/>
    <p:sldId id="822" r:id="rId56"/>
    <p:sldId id="751" r:id="rId57"/>
    <p:sldId id="735" r:id="rId58"/>
    <p:sldId id="745" r:id="rId59"/>
    <p:sldId id="794" r:id="rId60"/>
    <p:sldId id="738" r:id="rId61"/>
    <p:sldId id="739" r:id="rId62"/>
  </p:sldIdLst>
  <p:sldSz cx="9144000" cy="6858000" type="screen4x3"/>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33CC33"/>
    <a:srgbClr val="008000"/>
    <a:srgbClr val="D0D8E8"/>
    <a:srgbClr val="006600"/>
    <a:srgbClr val="00CC66"/>
    <a:srgbClr val="00CC00"/>
    <a:srgbClr val="72AF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588" autoAdjust="0"/>
    <p:restoredTop sz="96370" autoAdjust="0"/>
  </p:normalViewPr>
  <p:slideViewPr>
    <p:cSldViewPr snapToGrid="0">
      <p:cViewPr varScale="1">
        <p:scale>
          <a:sx n="68" d="100"/>
          <a:sy n="68" d="100"/>
        </p:scale>
        <p:origin x="1650" y="72"/>
      </p:cViewPr>
      <p:guideLst>
        <p:guide orient="horz" pos="2160"/>
        <p:guide pos="2880"/>
      </p:guideLst>
    </p:cSldViewPr>
  </p:slideViewPr>
  <p:outlineViewPr>
    <p:cViewPr>
      <p:scale>
        <a:sx n="33" d="100"/>
        <a:sy n="33" d="100"/>
      </p:scale>
      <p:origin x="0" y="-53124"/>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handoutMaster" Target="handoutMasters/handoutMaster1.xml"/><Relationship Id="rId69"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12/14/2017</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12/14/2017</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3</a:t>
            </a:fld>
            <a:endParaRPr lang="en-GB" altLang="en-US" sz="120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5</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22439041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CFD8FA77-DA5E-4537-9DE4-AC16D49A3DCB}"/>
              </a:ext>
            </a:extLst>
          </p:cNvPr>
          <p:cNvSpPr>
            <a:spLocks noGrp="1" noRot="1" noChangeAspect="1" noTextEdit="1"/>
          </p:cNvSpPr>
          <p:nvPr>
            <p:ph type="sldImg"/>
          </p:nvPr>
        </p:nvSpPr>
        <p:spPr>
          <a:ln/>
        </p:spPr>
      </p:sp>
      <p:sp>
        <p:nvSpPr>
          <p:cNvPr id="46083" name="Notes Placeholder 2">
            <a:extLst>
              <a:ext uri="{FF2B5EF4-FFF2-40B4-BE49-F238E27FC236}">
                <a16:creationId xmlns:a16="http://schemas.microsoft.com/office/drawing/2014/main" id="{77709C32-1CD8-4203-982C-0ECDB96375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46084" name="Slide Number Placeholder 3">
            <a:extLst>
              <a:ext uri="{FF2B5EF4-FFF2-40B4-BE49-F238E27FC236}">
                <a16:creationId xmlns:a16="http://schemas.microsoft.com/office/drawing/2014/main" id="{07D4769E-5BF7-429E-B03B-57ABDF3B032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07F4DA97-A4A9-4B34-A493-60B4467AF45E}" type="slidenum">
              <a:rPr lang="en-GB" altLang="en-US" sz="1200" smtClean="0">
                <a:latin typeface="Times New Roman" panose="02020603050405020304" pitchFamily="18" charset="0"/>
              </a:rPr>
              <a:pPr/>
              <a:t>56</a:t>
            </a:fld>
            <a:endParaRPr lang="en-GB" altLang="en-US" sz="120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323850" y="73025"/>
            <a:ext cx="58102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 Meeting #78</a:t>
            </a:r>
          </a:p>
          <a:p>
            <a:pPr eaLnBrk="1" hangingPunct="1">
              <a:defRPr/>
            </a:pPr>
            <a:r>
              <a:rPr lang="pt-BR" altLang="en-US" sz="1200" b="1" dirty="0">
                <a:latin typeface="Arial "/>
              </a:rPr>
              <a:t>Lisbon, Portugal, 20-22 december 2017</a:t>
            </a:r>
            <a:endParaRPr lang="sv-SE" altLang="en-US" sz="1200" b="1" dirty="0">
              <a:latin typeface="Arial "/>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5821363" y="177800"/>
            <a:ext cx="1463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SP-170819</a:t>
            </a:r>
            <a:endParaRPr lang="en-GB" altLang="en-US" sz="1200" dirty="0">
              <a:highlight>
                <a:srgbClr val="FFFF00"/>
              </a:highlight>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538163" y="6394450"/>
            <a:ext cx="4325937" cy="311150"/>
          </a:xfrm>
          <a:prstGeom prst="rect">
            <a:avLst/>
          </a:prstGeom>
          <a:noFill/>
        </p:spPr>
        <p:txBody>
          <a:bodyPr anchor="ctr">
            <a:normAutofit/>
          </a:bodyPr>
          <a:lstStyle/>
          <a:p>
            <a:pPr>
              <a:defRPr/>
            </a:pPr>
            <a:r>
              <a:rPr lang="en-GB" spc="300" dirty="0"/>
              <a:t>3GPP TSG SA#78, December 20-22, 2017</a:t>
            </a:r>
            <a:endParaRPr lang="en-GB"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b="1" smtClean="0"/>
              <a:pPr algn="ctr">
                <a:defRPr/>
              </a:pPr>
              <a:t>‹#›</a:t>
            </a:fld>
            <a:endParaRPr lang="en-GB" altLang="en-US" b="1" dirty="0"/>
          </a:p>
          <a:p>
            <a:pPr>
              <a:defRPr/>
            </a:pPr>
            <a:endParaRPr lang="en-GB" altLang="en-US"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7439025" y="6462713"/>
            <a:ext cx="8239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2017</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www.3gpp.org/ftp/tsg_sa/TSG_SA/TSGS_78/Docs/SP-170821.zip" TargetMode="External"/><Relationship Id="rId2" Type="http://schemas.openxmlformats.org/officeDocument/2006/relationships/hyperlink" Target="http://www.3gpp.org/ftp/tsg_sa/TSG_SA/TSGS_78/Docs/SP-170820.zip" TargetMode="External"/><Relationship Id="rId1" Type="http://schemas.openxmlformats.org/officeDocument/2006/relationships/slideLayout" Target="../slideLayouts/slideLayout2.xml"/><Relationship Id="rId6" Type="http://schemas.openxmlformats.org/officeDocument/2006/relationships/hyperlink" Target="http://www.3gpp.org/ftp/tsg_sa/TSG_SA/TSGS_78/Docs/SP-170828.zip" TargetMode="External"/><Relationship Id="rId5" Type="http://schemas.openxmlformats.org/officeDocument/2006/relationships/hyperlink" Target="http://www.3gpp.org/ftp/tsg_sa/TSG_SA/TSGS_78/Docs/SP-170823.zip" TargetMode="External"/><Relationship Id="rId4" Type="http://schemas.openxmlformats.org/officeDocument/2006/relationships/hyperlink" Target="http://www.3gpp.org/ftp/tsg_sa/TSG_SA/TSGS_78/Docs/SP-170822.zip"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file:///C:\Users\efregab\Documents\2017%20Ericsson\3GPP\SA%20meetings\SA#76\TSGS_76\Docs\SP-170576.zip"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file:///C:\Users\efregab\Documents\2017%20Ericsson\3GPP\SA%20meetings\SA#76\TSGS_76\Docs\SP-170333.zip"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608.zip"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796.zip"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609.zip"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www.3gpp.org/ftp/tsg_sa/TSG_SA/TSGS_77/Docs/SP-170610.zip" TargetMode="External"/><Relationship Id="rId2" Type="http://schemas.openxmlformats.org/officeDocument/2006/relationships/hyperlink" Target="http://www.3gpp.org/ftp/tsg_sa/TSG_SA/TSGS_78/Docs/SP-171006.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612.zip"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611.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59/docs/SP-130028.zip"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file:///C:\Users\efregab\Documents\2017%20Ericsson\3GPP\SA%20meetings\SA#76\TSGS_76\Docs\SP-170334.zip"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file:///C:\Users\efregab\Documents\2017%20Ericsson\3GPP\SA%20meetings\SA#76\TSGS_76\Docs\SP-170592.zip"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file:///C:\Users\efregab\Documents\2017%20Ericsson\3GPP\SA%20meetings\SA#76\TSGS_76\Docs\SP-170336.zip"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file:///C:\Users\efregab\Documents\2017%20Ericsson\3GPP\SA%20meetings\SA#76\TSGS_76\Docs\SP-170576.zip"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617.zip"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618.zip"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613.zip"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614.zip"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615.zip"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810.zip" TargetMode="Externa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www.3gpp.org/ftp/tsg_sa/TSG_SA/TSGS_78/Docs/SP-170827.zip" TargetMode="External"/><Relationship Id="rId2" Type="http://schemas.openxmlformats.org/officeDocument/2006/relationships/hyperlink" Target="http://www.3gpp.org/ftp/tsg_sa/TSG_SA/TSGS_78/Docs/SP-170824.zip" TargetMode="Externa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hyperlink" Target="http://www.3gpp.org/ftp/tsg_sa/TSG_SA/TSGS_78/Docs/SP-170835.zip"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hyperlink" Target="http://www.3gpp.org/ftp/tsg_sa/WG4_CODEC/Joint%203GPP%20SA4%20-%20VRIF%20Workshop%20on%20VR/Docs/" TargetMode="External"/></Relationships>
</file>

<file path=ppt/slides/_rels/slide50.xml.rels><?xml version="1.0" encoding="UTF-8" standalone="yes"?>
<Relationships xmlns="http://schemas.openxmlformats.org/package/2006/relationships"><Relationship Id="rId2" Type="http://schemas.openxmlformats.org/officeDocument/2006/relationships/hyperlink" Target="http://www.3gpp.org/ftp/tsg_sa/TSG_SA/TSGS_78/Docs/SP-170836.zip" TargetMode="Externa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hyperlink" Target="http://www.3gpp.org/ftp/tsg_sa/TSG_SA/TSGS_78/Docs/SP-170837.zip" TargetMode="Externa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8" Type="http://schemas.openxmlformats.org/officeDocument/2006/relationships/hyperlink" Target="http://www.3gpp.org/ftp/tsg_sa/TSG_SA/TSGS_78/Docs/SP-170826.zip" TargetMode="External"/><Relationship Id="rId13" Type="http://schemas.openxmlformats.org/officeDocument/2006/relationships/hyperlink" Target="http://www.3gpp.org/ftp/tsg_sa/TSG_SA/TSGS_78/Docs/SP-170831.zip" TargetMode="External"/><Relationship Id="rId3" Type="http://schemas.openxmlformats.org/officeDocument/2006/relationships/hyperlink" Target="http://www.3gpp.org/ftp/tsg_sa/TSG_SA/TSGS_78/Docs/SP-170821.zip" TargetMode="External"/><Relationship Id="rId7" Type="http://schemas.openxmlformats.org/officeDocument/2006/relationships/hyperlink" Target="http://www.3gpp.org/ftp/tsg_sa/TSG_SA/TSGS_78/Docs/SP-170825.zip" TargetMode="External"/><Relationship Id="rId12" Type="http://schemas.openxmlformats.org/officeDocument/2006/relationships/hyperlink" Target="http://www.3gpp.org/ftp/tsg_sa/TSG_SA/TSGS_78/Docs/SP-170830.zip" TargetMode="External"/><Relationship Id="rId2" Type="http://schemas.openxmlformats.org/officeDocument/2006/relationships/hyperlink" Target="http://www.3gpp.org/ftp/tsg_sa/TSG_SA/TSGS_78/Docs/SP-170820.zip" TargetMode="External"/><Relationship Id="rId1" Type="http://schemas.openxmlformats.org/officeDocument/2006/relationships/slideLayout" Target="../slideLayouts/slideLayout2.xml"/><Relationship Id="rId6" Type="http://schemas.openxmlformats.org/officeDocument/2006/relationships/hyperlink" Target="http://www.3gpp.org/ftp/tsg_sa/TSG_SA/TSGS_78/Docs/SP-170824.zip" TargetMode="External"/><Relationship Id="rId11" Type="http://schemas.openxmlformats.org/officeDocument/2006/relationships/hyperlink" Target="http://www.3gpp.org/ftp/tsg_sa/TSG_SA/TSGS_78/Docs/SP-170829.zip" TargetMode="External"/><Relationship Id="rId5" Type="http://schemas.openxmlformats.org/officeDocument/2006/relationships/hyperlink" Target="http://www.3gpp.org/ftp/tsg_sa/TSG_SA/TSGS_78/Docs/SP-170823.zip" TargetMode="External"/><Relationship Id="rId15" Type="http://schemas.openxmlformats.org/officeDocument/2006/relationships/hyperlink" Target="http://www.3gpp.org/ftp/tsg_sa/TSG_SA/TSGS_78/Docs/SP-170833.zip" TargetMode="External"/><Relationship Id="rId10" Type="http://schemas.openxmlformats.org/officeDocument/2006/relationships/hyperlink" Target="http://www.3gpp.org/ftp/tsg_sa/TSG_SA/TSGS_78/Docs/SP-170828.zip" TargetMode="External"/><Relationship Id="rId4" Type="http://schemas.openxmlformats.org/officeDocument/2006/relationships/hyperlink" Target="http://www.3gpp.org/ftp/tsg_sa/TSG_SA/TSGS_78/Docs/SP-170822.zip" TargetMode="External"/><Relationship Id="rId9" Type="http://schemas.openxmlformats.org/officeDocument/2006/relationships/hyperlink" Target="http://www.3gpp.org/ftp/tsg_sa/TSG_SA/TSGS_78/Docs/SP-170827.zip" TargetMode="External"/><Relationship Id="rId14" Type="http://schemas.openxmlformats.org/officeDocument/2006/relationships/hyperlink" Target="http://www.3gpp.org/ftp/tsg_sa/TSG_SA/TSGS_78/Docs/SP-170832.zip" TargetMode="External"/></Relationships>
</file>

<file path=ppt/slides/_rels/slide59.xml.rels><?xml version="1.0" encoding="UTF-8" standalone="yes"?>
<Relationships xmlns="http://schemas.openxmlformats.org/package/2006/relationships"><Relationship Id="rId3" Type="http://schemas.openxmlformats.org/officeDocument/2006/relationships/hyperlink" Target="http://www.3gpp.org/ftp/tsg_sa/TSG_SA/TSGS_78/Docs/SP-170835.zip" TargetMode="External"/><Relationship Id="rId7" Type="http://schemas.openxmlformats.org/officeDocument/2006/relationships/hyperlink" Target="http://www.3gpp.org/ftp/tsg_sa/TSG_SA/TSGS_78/Docs/SP-170884.zip" TargetMode="External"/><Relationship Id="rId2" Type="http://schemas.openxmlformats.org/officeDocument/2006/relationships/hyperlink" Target="http://www.3gpp.org/ftp/tsg_sa/TSG_SA/TSGS_78/Docs/SP-170834.zip" TargetMode="External"/><Relationship Id="rId1" Type="http://schemas.openxmlformats.org/officeDocument/2006/relationships/slideLayout" Target="../slideLayouts/slideLayout2.xml"/><Relationship Id="rId6" Type="http://schemas.openxmlformats.org/officeDocument/2006/relationships/hyperlink" Target="http://www.3gpp.org/ftp/tsg_sa/TSG_SA/TSGS_78/Docs/SP-170862.zip" TargetMode="External"/><Relationship Id="rId5" Type="http://schemas.openxmlformats.org/officeDocument/2006/relationships/hyperlink" Target="http://www.3gpp.org/ftp/tsg_sa/TSG_SA/TSGS_78/Docs/SP-170837.zip" TargetMode="External"/><Relationship Id="rId4" Type="http://schemas.openxmlformats.org/officeDocument/2006/relationships/hyperlink" Target="http://www.3gpp.org/ftp/tsg_sa/TSG_SA/TSGS_78/Docs/SP-170836.zip"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658813" y="1671638"/>
            <a:ext cx="7772400"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GB" sz="6000" dirty="0"/>
              <a:t> </a:t>
            </a:r>
            <a:r>
              <a:rPr lang="en-US" sz="5300" b="1" dirty="0"/>
              <a:t>TSG SA WG4 (SA4)</a:t>
            </a:r>
            <a:br>
              <a:rPr lang="en-US" sz="5300" b="1" dirty="0"/>
            </a:br>
            <a:r>
              <a:rPr lang="en-US" sz="5300" b="1" dirty="0"/>
              <a:t>Status Report at TSG SA#78</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1371600" y="4406900"/>
            <a:ext cx="6400800" cy="1752600"/>
          </a:xfrm>
        </p:spPr>
        <p:txBody>
          <a:bodyPr/>
          <a:lstStyle/>
          <a:p>
            <a:pPr>
              <a:lnSpc>
                <a:spcPct val="80000"/>
              </a:lnSpc>
            </a:pPr>
            <a:br>
              <a:rPr lang="en-US" altLang="en-US" sz="2000"/>
            </a:br>
            <a:r>
              <a:rPr lang="en-US" altLang="en-US">
                <a:latin typeface="Arial" panose="020B0604020202020204" pitchFamily="34" charset="0"/>
              </a:rPr>
              <a:t>Frédéric Gabin</a:t>
            </a:r>
          </a:p>
          <a:p>
            <a:pPr>
              <a:lnSpc>
                <a:spcPct val="80000"/>
              </a:lnSpc>
            </a:pPr>
            <a:endParaRPr lang="en-US" altLang="en-US" sz="1200">
              <a:latin typeface="Arial" panose="020B0604020202020204" pitchFamily="34" charset="0"/>
            </a:endParaRPr>
          </a:p>
          <a:p>
            <a:pPr>
              <a:lnSpc>
                <a:spcPct val="80000"/>
              </a:lnSpc>
            </a:pPr>
            <a:r>
              <a:rPr lang="en-US" altLang="en-US" sz="2000">
                <a:latin typeface="Arial" panose="020B0604020202020204" pitchFamily="34" charset="0"/>
              </a:rPr>
              <a:t>SA4 Chairman, Ericsson LM</a:t>
            </a:r>
          </a:p>
          <a:p>
            <a:pPr>
              <a:lnSpc>
                <a:spcPct val="80000"/>
              </a:lnSpc>
            </a:pPr>
            <a:endParaRPr lang="en-GB" altLang="en-US" sz="2000">
              <a:latin typeface="Arial" panose="020B0604020202020204" pitchFamily="34" charset="0"/>
            </a:endParaRPr>
          </a:p>
        </p:txBody>
      </p:sp>
      <p:sp>
        <p:nvSpPr>
          <p:cNvPr id="4" name="Subtitle 6">
            <a:extLst>
              <a:ext uri="{FF2B5EF4-FFF2-40B4-BE49-F238E27FC236}">
                <a16:creationId xmlns:a16="http://schemas.microsoft.com/office/drawing/2014/main" id="{A466663D-F8DD-4C2B-86B0-D8D110D84A17}"/>
              </a:ext>
            </a:extLst>
          </p:cNvPr>
          <p:cNvSpPr txBox="1">
            <a:spLocks/>
          </p:cNvSpPr>
          <p:nvPr/>
        </p:nvSpPr>
        <p:spPr bwMode="auto">
          <a:xfrm>
            <a:off x="1338263" y="3197225"/>
            <a:ext cx="64008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200"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4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6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800"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6000" indent="0" algn="ctr" rtl="0" eaLnBrk="0" fontAlgn="base" hangingPunct="0">
              <a:spcBef>
                <a:spcPct val="20000"/>
              </a:spcBef>
              <a:spcAft>
                <a:spcPct val="0"/>
              </a:spcAft>
              <a:buFont typeface="Arial" charset="0"/>
              <a:buNone/>
              <a:defRPr sz="1600">
                <a:solidFill>
                  <a:schemeClr val="tx1"/>
                </a:solidFill>
                <a:latin typeface="+mn-lt"/>
              </a:defRPr>
            </a:lvl6pPr>
            <a:lvl7pPr marL="2743200" indent="0" algn="ctr" rtl="0" eaLnBrk="0" fontAlgn="base" hangingPunct="0">
              <a:spcBef>
                <a:spcPct val="20000"/>
              </a:spcBef>
              <a:spcAft>
                <a:spcPct val="0"/>
              </a:spcAft>
              <a:buFont typeface="Arial" charset="0"/>
              <a:buNone/>
              <a:defRPr sz="1600">
                <a:solidFill>
                  <a:schemeClr val="tx1"/>
                </a:solidFill>
                <a:latin typeface="+mn-lt"/>
              </a:defRPr>
            </a:lvl7pPr>
            <a:lvl8pPr marL="3200400" indent="0" algn="ctr" rtl="0" eaLnBrk="0" fontAlgn="base" hangingPunct="0">
              <a:spcBef>
                <a:spcPct val="20000"/>
              </a:spcBef>
              <a:spcAft>
                <a:spcPct val="0"/>
              </a:spcAft>
              <a:buFont typeface="Arial" charset="0"/>
              <a:buNone/>
              <a:defRPr sz="1600">
                <a:solidFill>
                  <a:schemeClr val="tx1"/>
                </a:solidFill>
                <a:latin typeface="+mn-lt"/>
              </a:defRPr>
            </a:lvl8pPr>
            <a:lvl9pPr marL="3657600"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defRPr/>
            </a:pPr>
            <a:br>
              <a:rPr lang="en-US" altLang="en-US" sz="2000" kern="0" dirty="0"/>
            </a:br>
            <a:r>
              <a:rPr lang="en-US" altLang="en-US" sz="2000" kern="0" dirty="0">
                <a:solidFill>
                  <a:srgbClr val="FF0000"/>
                </a:solidFill>
                <a:latin typeface="Arial" panose="020B0604020202020204" pitchFamily="34" charset="0"/>
              </a:rPr>
              <a:t>(Agenda Item 7.4)</a:t>
            </a:r>
          </a:p>
          <a:p>
            <a:pPr>
              <a:lnSpc>
                <a:spcPct val="80000"/>
              </a:lnSpc>
              <a:defRPr/>
            </a:pPr>
            <a:endParaRPr lang="en-GB" altLang="en-US" sz="2000" kern="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3">
            <a:extLst>
              <a:ext uri="{FF2B5EF4-FFF2-40B4-BE49-F238E27FC236}">
                <a16:creationId xmlns:a16="http://schemas.microsoft.com/office/drawing/2014/main" id="{828B76F7-0ECF-4C8A-B212-EB85C2B617C0}"/>
              </a:ext>
            </a:extLst>
          </p:cNvPr>
          <p:cNvSpPr>
            <a:spLocks noGrp="1"/>
          </p:cNvSpPr>
          <p:nvPr>
            <p:ph type="title"/>
          </p:nvPr>
        </p:nvSpPr>
        <p:spPr/>
        <p:txBody>
          <a:bodyPr/>
          <a:lstStyle/>
          <a:p>
            <a:r>
              <a:rPr lang="en-US" altLang="en-US"/>
              <a:t>SA4 meeting statistics</a:t>
            </a:r>
          </a:p>
        </p:txBody>
      </p:sp>
      <p:sp>
        <p:nvSpPr>
          <p:cNvPr id="14339" name="TextBox 4">
            <a:extLst>
              <a:ext uri="{FF2B5EF4-FFF2-40B4-BE49-F238E27FC236}">
                <a16:creationId xmlns:a16="http://schemas.microsoft.com/office/drawing/2014/main" id="{03D938B6-2E80-470D-889D-FF0EE2275562}"/>
              </a:ext>
            </a:extLst>
          </p:cNvPr>
          <p:cNvSpPr txBox="1">
            <a:spLocks noChangeArrowheads="1"/>
          </p:cNvSpPr>
          <p:nvPr/>
        </p:nvSpPr>
        <p:spPr bwMode="auto">
          <a:xfrm>
            <a:off x="4745038" y="5956300"/>
            <a:ext cx="4095750" cy="18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58775" indent="-358775">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lnSpc>
                <a:spcPct val="90000"/>
              </a:lnSpc>
              <a:spcBef>
                <a:spcPts val="600"/>
              </a:spcBef>
              <a:buFont typeface="Wingdings 2" panose="05020102010507070707" pitchFamily="18" charset="2"/>
              <a:buNone/>
            </a:pPr>
            <a:r>
              <a:rPr lang="en-GB" altLang="en-US" sz="700">
                <a:latin typeface="Arial" panose="020B0604020202020204" pitchFamily="34" charset="0"/>
              </a:rPr>
              <a:t>Note: The scope of SA4#72-BIS and SA4#80-BIS was limited to only one Work Item (EVS_Codec). </a:t>
            </a:r>
          </a:p>
        </p:txBody>
      </p:sp>
      <p:pic>
        <p:nvPicPr>
          <p:cNvPr id="2" name="Picture 1">
            <a:extLst>
              <a:ext uri="{FF2B5EF4-FFF2-40B4-BE49-F238E27FC236}">
                <a16:creationId xmlns:a16="http://schemas.microsoft.com/office/drawing/2014/main" id="{4190DA53-B32E-49B1-AEBD-352ED0B59B78}"/>
              </a:ext>
            </a:extLst>
          </p:cNvPr>
          <p:cNvPicPr>
            <a:picLocks noChangeAspect="1"/>
          </p:cNvPicPr>
          <p:nvPr/>
        </p:nvPicPr>
        <p:blipFill>
          <a:blip r:embed="rId3"/>
          <a:stretch>
            <a:fillRect/>
          </a:stretch>
        </p:blipFill>
        <p:spPr>
          <a:xfrm>
            <a:off x="1491761" y="1444747"/>
            <a:ext cx="5639289" cy="2255716"/>
          </a:xfrm>
          <a:prstGeom prst="rect">
            <a:avLst/>
          </a:prstGeom>
        </p:spPr>
      </p:pic>
      <p:pic>
        <p:nvPicPr>
          <p:cNvPr id="3" name="Picture 2">
            <a:extLst>
              <a:ext uri="{FF2B5EF4-FFF2-40B4-BE49-F238E27FC236}">
                <a16:creationId xmlns:a16="http://schemas.microsoft.com/office/drawing/2014/main" id="{543D37C5-2CC7-44EF-B48C-9227F463A497}"/>
              </a:ext>
            </a:extLst>
          </p:cNvPr>
          <p:cNvPicPr>
            <a:picLocks noChangeAspect="1"/>
          </p:cNvPicPr>
          <p:nvPr/>
        </p:nvPicPr>
        <p:blipFill>
          <a:blip r:embed="rId4"/>
          <a:stretch>
            <a:fillRect/>
          </a:stretch>
        </p:blipFill>
        <p:spPr>
          <a:xfrm>
            <a:off x="1491761" y="3694488"/>
            <a:ext cx="5645385" cy="2261812"/>
          </a:xfrm>
          <a:prstGeom prst="rect">
            <a:avLst/>
          </a:prstGeom>
        </p:spPr>
      </p:pic>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55D5A9A-5BE3-4D9F-85B2-A5C6DC3D8795}"/>
              </a:ext>
            </a:extLst>
          </p:cNvPr>
          <p:cNvPicPr>
            <a:picLocks noChangeAspect="1"/>
          </p:cNvPicPr>
          <p:nvPr/>
        </p:nvPicPr>
        <p:blipFill>
          <a:blip r:embed="rId2"/>
          <a:stretch>
            <a:fillRect/>
          </a:stretch>
        </p:blipFill>
        <p:spPr>
          <a:xfrm>
            <a:off x="488950" y="3293363"/>
            <a:ext cx="4865030" cy="2719052"/>
          </a:xfrm>
          <a:prstGeom prst="rect">
            <a:avLst/>
          </a:prstGeom>
        </p:spPr>
      </p:pic>
      <p:sp>
        <p:nvSpPr>
          <p:cNvPr id="15362" name="Title 1">
            <a:extLst>
              <a:ext uri="{FF2B5EF4-FFF2-40B4-BE49-F238E27FC236}">
                <a16:creationId xmlns:a16="http://schemas.microsoft.com/office/drawing/2014/main" id="{4BCC8628-D61C-4CFD-9C5C-88015D0B5EF7}"/>
              </a:ext>
            </a:extLst>
          </p:cNvPr>
          <p:cNvSpPr>
            <a:spLocks noGrp="1"/>
          </p:cNvSpPr>
          <p:nvPr>
            <p:ph type="title"/>
          </p:nvPr>
        </p:nvSpPr>
        <p:spPr/>
        <p:txBody>
          <a:bodyPr/>
          <a:lstStyle/>
          <a:p>
            <a:pPr>
              <a:lnSpc>
                <a:spcPct val="90000"/>
              </a:lnSpc>
            </a:pPr>
            <a:r>
              <a:rPr lang="en-US" altLang="en-US" dirty="0"/>
              <a:t>Documents, participants and SWGs at SA4#95</a:t>
            </a:r>
          </a:p>
        </p:txBody>
      </p:sp>
      <p:sp>
        <p:nvSpPr>
          <p:cNvPr id="12291" name="TextBox 4">
            <a:extLst>
              <a:ext uri="{FF2B5EF4-FFF2-40B4-BE49-F238E27FC236}">
                <a16:creationId xmlns:a16="http://schemas.microsoft.com/office/drawing/2014/main" id="{901CB91D-5BE0-4E8B-99BC-B701EE1415DC}"/>
              </a:ext>
            </a:extLst>
          </p:cNvPr>
          <p:cNvSpPr txBox="1">
            <a:spLocks noChangeArrowheads="1"/>
          </p:cNvSpPr>
          <p:nvPr/>
        </p:nvSpPr>
        <p:spPr bwMode="auto">
          <a:xfrm>
            <a:off x="6115050" y="4979988"/>
            <a:ext cx="2801938"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57188" indent="-357188">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marL="266700" indent="-266700" eaLnBrk="1" hangingPunct="1">
              <a:lnSpc>
                <a:spcPct val="90000"/>
              </a:lnSpc>
              <a:spcBef>
                <a:spcPts val="200"/>
              </a:spcBef>
              <a:buFontTx/>
              <a:buNone/>
              <a:defRPr/>
            </a:pPr>
            <a:r>
              <a:rPr lang="en-GB" altLang="en-US" sz="800" dirty="0">
                <a:latin typeface="Arial" panose="020B0604020202020204" pitchFamily="34" charset="0"/>
              </a:rPr>
              <a:t>*) 	Includes Tdocs and participants of joint sessions with SQ and MTSI SWGs.  </a:t>
            </a:r>
          </a:p>
          <a:p>
            <a:pPr marL="266700" indent="-266700" eaLnBrk="1" hangingPunct="1">
              <a:lnSpc>
                <a:spcPct val="90000"/>
              </a:lnSpc>
              <a:spcBef>
                <a:spcPts val="200"/>
              </a:spcBef>
              <a:buFontTx/>
              <a:buNone/>
              <a:defRPr/>
            </a:pPr>
            <a:r>
              <a:rPr lang="en-GB" altLang="en-US" sz="800" dirty="0">
                <a:latin typeface="Arial" panose="020B0604020202020204" pitchFamily="34" charset="0"/>
              </a:rPr>
              <a:t>**) 	Includes Tdocs and participants of joint sessions with SQ, MBS and MTSI SWGs.  </a:t>
            </a:r>
          </a:p>
          <a:p>
            <a:pPr marL="363538" indent="-363538" eaLnBrk="1" hangingPunct="1">
              <a:lnSpc>
                <a:spcPct val="90000"/>
              </a:lnSpc>
              <a:spcBef>
                <a:spcPts val="600"/>
              </a:spcBef>
              <a:buFont typeface="Wingdings 2" panose="05020102010507070707" pitchFamily="18" charset="2"/>
              <a:buNone/>
              <a:defRPr/>
            </a:pPr>
            <a:r>
              <a:rPr lang="en-GB" altLang="en-US" sz="800" dirty="0">
                <a:latin typeface="Arial" panose="020B0604020202020204" pitchFamily="34" charset="0"/>
              </a:rPr>
              <a:t>Note: postponed documents are included in the count. </a:t>
            </a:r>
          </a:p>
        </p:txBody>
      </p:sp>
      <p:pic>
        <p:nvPicPr>
          <p:cNvPr id="2" name="Picture 1">
            <a:extLst>
              <a:ext uri="{FF2B5EF4-FFF2-40B4-BE49-F238E27FC236}">
                <a16:creationId xmlns:a16="http://schemas.microsoft.com/office/drawing/2014/main" id="{6E6DBA1E-4656-4521-A1F2-45C041805A20}"/>
              </a:ext>
            </a:extLst>
          </p:cNvPr>
          <p:cNvPicPr>
            <a:picLocks noChangeAspect="1"/>
          </p:cNvPicPr>
          <p:nvPr/>
        </p:nvPicPr>
        <p:blipFill>
          <a:blip r:embed="rId4"/>
          <a:stretch>
            <a:fillRect/>
          </a:stretch>
        </p:blipFill>
        <p:spPr>
          <a:xfrm>
            <a:off x="4326302" y="1320825"/>
            <a:ext cx="4590686" cy="2712955"/>
          </a:xfrm>
          <a:prstGeom prst="rect">
            <a:avLst/>
          </a:prstGeom>
        </p:spPr>
      </p:pic>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6AC7A31-3C35-411E-943D-23B1FD681DCE}"/>
              </a:ext>
            </a:extLst>
          </p:cNvPr>
          <p:cNvPicPr>
            <a:picLocks noChangeAspect="1"/>
          </p:cNvPicPr>
          <p:nvPr/>
        </p:nvPicPr>
        <p:blipFill>
          <a:blip r:embed="rId2"/>
          <a:stretch>
            <a:fillRect/>
          </a:stretch>
        </p:blipFill>
        <p:spPr>
          <a:xfrm>
            <a:off x="488950" y="3434041"/>
            <a:ext cx="4865030" cy="2719052"/>
          </a:xfrm>
          <a:prstGeom prst="rect">
            <a:avLst/>
          </a:prstGeom>
        </p:spPr>
      </p:pic>
      <p:sp>
        <p:nvSpPr>
          <p:cNvPr id="15362" name="Title 1">
            <a:extLst>
              <a:ext uri="{FF2B5EF4-FFF2-40B4-BE49-F238E27FC236}">
                <a16:creationId xmlns:a16="http://schemas.microsoft.com/office/drawing/2014/main" id="{4BCC8628-D61C-4CFD-9C5C-88015D0B5EF7}"/>
              </a:ext>
            </a:extLst>
          </p:cNvPr>
          <p:cNvSpPr>
            <a:spLocks noGrp="1"/>
          </p:cNvSpPr>
          <p:nvPr>
            <p:ph type="title"/>
          </p:nvPr>
        </p:nvSpPr>
        <p:spPr/>
        <p:txBody>
          <a:bodyPr/>
          <a:lstStyle/>
          <a:p>
            <a:pPr>
              <a:lnSpc>
                <a:spcPct val="90000"/>
              </a:lnSpc>
            </a:pPr>
            <a:r>
              <a:rPr lang="en-US" altLang="en-US" dirty="0"/>
              <a:t>Documents, participants and SWGs at SA4#96</a:t>
            </a:r>
          </a:p>
        </p:txBody>
      </p:sp>
      <p:sp>
        <p:nvSpPr>
          <p:cNvPr id="12291" name="TextBox 4">
            <a:extLst>
              <a:ext uri="{FF2B5EF4-FFF2-40B4-BE49-F238E27FC236}">
                <a16:creationId xmlns:a16="http://schemas.microsoft.com/office/drawing/2014/main" id="{901CB91D-5BE0-4E8B-99BC-B701EE1415DC}"/>
              </a:ext>
            </a:extLst>
          </p:cNvPr>
          <p:cNvSpPr txBox="1">
            <a:spLocks noChangeArrowheads="1"/>
          </p:cNvSpPr>
          <p:nvPr/>
        </p:nvSpPr>
        <p:spPr bwMode="auto">
          <a:xfrm>
            <a:off x="6115050" y="4979988"/>
            <a:ext cx="2801938"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57188" indent="-357188">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marL="266700" indent="-266700" eaLnBrk="1" hangingPunct="1">
              <a:lnSpc>
                <a:spcPct val="90000"/>
              </a:lnSpc>
              <a:spcBef>
                <a:spcPts val="200"/>
              </a:spcBef>
              <a:buFontTx/>
              <a:buNone/>
              <a:defRPr/>
            </a:pPr>
            <a:r>
              <a:rPr lang="en-GB" altLang="en-US" sz="800" dirty="0">
                <a:latin typeface="Arial" panose="020B0604020202020204" pitchFamily="34" charset="0"/>
              </a:rPr>
              <a:t>*) 	Includes Tdocs and participants of joint sessions with SQ and MTSI SWGs.  </a:t>
            </a:r>
          </a:p>
          <a:p>
            <a:pPr marL="266700" indent="-266700" eaLnBrk="1" hangingPunct="1">
              <a:lnSpc>
                <a:spcPct val="90000"/>
              </a:lnSpc>
              <a:spcBef>
                <a:spcPts val="200"/>
              </a:spcBef>
              <a:buFontTx/>
              <a:buNone/>
              <a:defRPr/>
            </a:pPr>
            <a:r>
              <a:rPr lang="en-GB" altLang="en-US" sz="800" dirty="0">
                <a:latin typeface="Arial" panose="020B0604020202020204" pitchFamily="34" charset="0"/>
              </a:rPr>
              <a:t>**) 	Includes Tdocs and participants of joint sessions with SQ, MBS and MTSI SWGs.  </a:t>
            </a:r>
          </a:p>
          <a:p>
            <a:pPr marL="363538" indent="-363538" eaLnBrk="1" hangingPunct="1">
              <a:lnSpc>
                <a:spcPct val="90000"/>
              </a:lnSpc>
              <a:spcBef>
                <a:spcPts val="600"/>
              </a:spcBef>
              <a:buFont typeface="Wingdings 2" panose="05020102010507070707" pitchFamily="18" charset="2"/>
              <a:buNone/>
              <a:defRPr/>
            </a:pPr>
            <a:r>
              <a:rPr lang="en-GB" altLang="en-US" sz="800" dirty="0">
                <a:latin typeface="Arial" panose="020B0604020202020204" pitchFamily="34" charset="0"/>
              </a:rPr>
              <a:t>Note: postponed documents are included in the count. </a:t>
            </a:r>
          </a:p>
        </p:txBody>
      </p:sp>
      <p:pic>
        <p:nvPicPr>
          <p:cNvPr id="2" name="Picture 1">
            <a:extLst>
              <a:ext uri="{FF2B5EF4-FFF2-40B4-BE49-F238E27FC236}">
                <a16:creationId xmlns:a16="http://schemas.microsoft.com/office/drawing/2014/main" id="{1B0B8234-A574-4C26-928D-A1777CA4C641}"/>
              </a:ext>
            </a:extLst>
          </p:cNvPr>
          <p:cNvPicPr>
            <a:picLocks noChangeAspect="1"/>
          </p:cNvPicPr>
          <p:nvPr/>
        </p:nvPicPr>
        <p:blipFill>
          <a:blip r:embed="rId4"/>
          <a:stretch>
            <a:fillRect/>
          </a:stretch>
        </p:blipFill>
        <p:spPr>
          <a:xfrm>
            <a:off x="4332310" y="1371600"/>
            <a:ext cx="4590686" cy="2712955"/>
          </a:xfrm>
          <a:prstGeom prst="rect">
            <a:avLst/>
          </a:prstGeom>
        </p:spPr>
      </p:pic>
    </p:spTree>
    <p:extLst>
      <p:ext uri="{BB962C8B-B14F-4D97-AF65-F5344CB8AC3E}">
        <p14:creationId xmlns:p14="http://schemas.microsoft.com/office/powerpoint/2010/main" val="909371345"/>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Work and Study Items for Rel-15 - 1</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435100"/>
            <a:ext cx="8509000" cy="4445000"/>
          </a:xfrm>
        </p:spPr>
        <p:txBody>
          <a:bodyPr/>
          <a:lstStyle/>
          <a:p>
            <a:pPr>
              <a:lnSpc>
                <a:spcPct val="90000"/>
              </a:lnSpc>
              <a:spcBef>
                <a:spcPts val="1800"/>
              </a:spcBef>
            </a:pPr>
            <a:r>
              <a:rPr lang="fi-FI" altLang="en-US" dirty="0"/>
              <a:t>Rel-15 Work Items</a:t>
            </a:r>
          </a:p>
          <a:p>
            <a:pPr marL="800100" lvl="1" indent="-342900" eaLnBrk="1" hangingPunct="1">
              <a:lnSpc>
                <a:spcPct val="90000"/>
              </a:lnSpc>
              <a:buFont typeface="Calibri" panose="020F0502020204030204" pitchFamily="34" charset="0"/>
              <a:buAutoNum type="arabicPeriod"/>
            </a:pPr>
            <a:r>
              <a:rPr lang="en-US" altLang="en-US" sz="1600" dirty="0"/>
              <a:t>Server and Network Assisted DASH for 3GPP Multimedia Services (SAND)</a:t>
            </a:r>
            <a:r>
              <a:rPr lang="en-GB" altLang="en-US" sz="1600" dirty="0">
                <a:solidFill>
                  <a:srgbClr val="00B050"/>
                </a:solidFill>
              </a:rPr>
              <a:t> – completed at SA#77</a:t>
            </a:r>
          </a:p>
          <a:p>
            <a:pPr marL="800100" lvl="1" indent="-342900" eaLnBrk="1" hangingPunct="1">
              <a:lnSpc>
                <a:spcPct val="90000"/>
              </a:lnSpc>
              <a:buFont typeface="Calibri" panose="020F0502020204030204" pitchFamily="34" charset="0"/>
              <a:buAutoNum type="arabicPeriod"/>
            </a:pPr>
            <a:r>
              <a:rPr lang="en-US" altLang="en-US" sz="1600" dirty="0"/>
              <a:t>Framework for Live Uplink Streaming (FLUS)</a:t>
            </a:r>
          </a:p>
          <a:p>
            <a:pPr marL="800100" lvl="1" indent="-342900" eaLnBrk="1" hangingPunct="1">
              <a:lnSpc>
                <a:spcPct val="90000"/>
              </a:lnSpc>
              <a:buFont typeface="Calibri" panose="020F0502020204030204" pitchFamily="34" charset="0"/>
              <a:buAutoNum type="arabicPeriod"/>
            </a:pPr>
            <a:r>
              <a:rPr lang="en-US" altLang="en-US" sz="1600" dirty="0"/>
              <a:t>Enhanced </a:t>
            </a:r>
            <a:r>
              <a:rPr lang="en-US" altLang="en-US" sz="1600" dirty="0" err="1"/>
              <a:t>QoE</a:t>
            </a:r>
            <a:r>
              <a:rPr lang="en-US" altLang="en-US" sz="1600" dirty="0"/>
              <a:t> Reporting for MTSI (</a:t>
            </a:r>
            <a:r>
              <a:rPr lang="en-US" altLang="en-US" sz="1600" dirty="0" err="1"/>
              <a:t>EQoE_MTSI</a:t>
            </a:r>
            <a:r>
              <a:rPr lang="en-US" altLang="en-US" sz="1600" dirty="0"/>
              <a:t>)</a:t>
            </a:r>
          </a:p>
          <a:p>
            <a:pPr marL="800100" lvl="1" indent="-342900" eaLnBrk="1" hangingPunct="1">
              <a:lnSpc>
                <a:spcPct val="90000"/>
              </a:lnSpc>
              <a:buFont typeface="Calibri" panose="020F0502020204030204" pitchFamily="34" charset="0"/>
              <a:buAutoNum type="arabicPeriod"/>
            </a:pPr>
            <a:r>
              <a:rPr lang="en-US" altLang="en-US" sz="1600" dirty="0"/>
              <a:t>SAND for MBMS (SAND4M)</a:t>
            </a:r>
          </a:p>
          <a:p>
            <a:pPr marL="800100" lvl="1" indent="-342900" eaLnBrk="1" hangingPunct="1">
              <a:lnSpc>
                <a:spcPct val="90000"/>
              </a:lnSpc>
              <a:buFont typeface="Calibri" panose="020F0502020204030204" pitchFamily="34" charset="0"/>
              <a:buAutoNum type="arabicPeriod"/>
            </a:pPr>
            <a:r>
              <a:rPr lang="en-US" altLang="en-US" sz="1600" dirty="0"/>
              <a:t>Service Interactivity (</a:t>
            </a:r>
            <a:r>
              <a:rPr lang="en-US" altLang="en-US" sz="1600" dirty="0" err="1"/>
              <a:t>SerInter</a:t>
            </a:r>
            <a:r>
              <a:rPr lang="en-US" altLang="en-US" sz="1600" dirty="0"/>
              <a:t>)</a:t>
            </a:r>
          </a:p>
          <a:p>
            <a:pPr marL="800100" lvl="1" indent="-342900" eaLnBrk="1" hangingPunct="1">
              <a:lnSpc>
                <a:spcPct val="90000"/>
              </a:lnSpc>
              <a:buFont typeface="Calibri" panose="020F0502020204030204" pitchFamily="34" charset="0"/>
              <a:buAutoNum type="arabicPeriod"/>
            </a:pPr>
            <a:r>
              <a:rPr lang="en-US" altLang="en-US" sz="1600" dirty="0"/>
              <a:t>Test Methodologies for the Evaluation of Perceived Listening Quality in Immersive Audio Systems (</a:t>
            </a:r>
            <a:r>
              <a:rPr lang="en-US" altLang="en-US" sz="1600" dirty="0" err="1"/>
              <a:t>LiQuImAS</a:t>
            </a:r>
            <a:r>
              <a:rPr lang="en-US" altLang="en-US" sz="1600" dirty="0"/>
              <a:t>)</a:t>
            </a:r>
          </a:p>
          <a:p>
            <a:pPr marL="800100" lvl="1" indent="-342900" eaLnBrk="1" hangingPunct="1">
              <a:lnSpc>
                <a:spcPct val="90000"/>
              </a:lnSpc>
              <a:buFont typeface="Calibri" panose="020F0502020204030204" pitchFamily="34" charset="0"/>
              <a:buAutoNum type="arabicPeriod"/>
            </a:pPr>
            <a:r>
              <a:rPr lang="en-US" altLang="en-US" sz="1600" dirty="0"/>
              <a:t>Addition of HDR to TV Video Profiles (HDR)</a:t>
            </a:r>
          </a:p>
          <a:p>
            <a:pPr marL="800100" lvl="1" indent="-342900" eaLnBrk="1" hangingPunct="1">
              <a:lnSpc>
                <a:spcPct val="90000"/>
              </a:lnSpc>
              <a:buFont typeface="Calibri" panose="020F0502020204030204" pitchFamily="34" charset="0"/>
              <a:buAutoNum type="arabicPeriod"/>
            </a:pPr>
            <a:r>
              <a:rPr lang="en-US" altLang="en-US" sz="1600" dirty="0"/>
              <a:t>Virtual Reality Profiles for Streaming Media (</a:t>
            </a:r>
            <a:r>
              <a:rPr lang="en-US" altLang="en-US" sz="1600" dirty="0" err="1"/>
              <a:t>VRStream</a:t>
            </a:r>
            <a:r>
              <a:rPr lang="en-US" altLang="en-US" sz="1600" dirty="0"/>
              <a:t>)</a:t>
            </a:r>
          </a:p>
          <a:p>
            <a:pPr>
              <a:lnSpc>
                <a:spcPct val="90000"/>
              </a:lnSpc>
              <a:spcBef>
                <a:spcPts val="1800"/>
              </a:spcBef>
            </a:pPr>
            <a:endParaRPr lang="en-US" altLang="en-US" sz="1600" dirty="0"/>
          </a:p>
          <a:p>
            <a:pPr marL="800100" lvl="1" indent="-342900" eaLnBrk="1" hangingPunct="1">
              <a:lnSpc>
                <a:spcPct val="90000"/>
              </a:lnSpc>
              <a:buFont typeface="Calibri" panose="020F0502020204030204" pitchFamily="34" charset="0"/>
              <a:buAutoNum type="arabicPeriod"/>
            </a:pPr>
            <a:endParaRPr lang="en-US" altLang="en-US" sz="1600" dirty="0"/>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Work and Study Items for Rel-15 - 2</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435100"/>
            <a:ext cx="8509000" cy="4445000"/>
          </a:xfrm>
        </p:spPr>
        <p:txBody>
          <a:bodyPr/>
          <a:lstStyle/>
          <a:p>
            <a:pPr>
              <a:lnSpc>
                <a:spcPct val="90000"/>
              </a:lnSpc>
              <a:spcBef>
                <a:spcPts val="1800"/>
              </a:spcBef>
            </a:pPr>
            <a:r>
              <a:rPr lang="fi-FI" altLang="en-US" dirty="0"/>
              <a:t>Rel-15 Study Items </a:t>
            </a:r>
          </a:p>
          <a:p>
            <a:pPr marL="800100" lvl="1" indent="-342900" eaLnBrk="1" hangingPunct="1">
              <a:lnSpc>
                <a:spcPct val="90000"/>
              </a:lnSpc>
              <a:buFont typeface="Calibri" panose="020F0502020204030204" pitchFamily="34" charset="0"/>
              <a:buAutoNum type="arabicPeriod"/>
            </a:pPr>
            <a:r>
              <a:rPr lang="en-US" altLang="en-US" sz="1600" dirty="0"/>
              <a:t>Study on Enhanced Acoustic Test Specifications (FS_SEATS) </a:t>
            </a:r>
          </a:p>
          <a:p>
            <a:pPr marL="800100" lvl="1" indent="-342900" eaLnBrk="1" hangingPunct="1">
              <a:lnSpc>
                <a:spcPct val="90000"/>
              </a:lnSpc>
              <a:buFont typeface="Calibri" panose="020F0502020204030204" pitchFamily="34" charset="0"/>
              <a:buAutoNum type="arabicPeriod"/>
            </a:pPr>
            <a:r>
              <a:rPr lang="en-US" altLang="en-US" sz="1600" dirty="0"/>
              <a:t>Study on UE characteristics and performance for Video Telephony (</a:t>
            </a:r>
            <a:r>
              <a:rPr lang="en-US" altLang="en-US" sz="1600" dirty="0" err="1"/>
              <a:t>FS_UE_VTPerf</a:t>
            </a:r>
            <a:r>
              <a:rPr lang="en-US" altLang="en-US" sz="1600" dirty="0"/>
              <a:t>) - stopped at SA#76</a:t>
            </a:r>
          </a:p>
          <a:p>
            <a:pPr marL="800100" lvl="1" indent="-342900" eaLnBrk="1" hangingPunct="1">
              <a:lnSpc>
                <a:spcPct val="90000"/>
              </a:lnSpc>
              <a:buFont typeface="Calibri" panose="020F0502020204030204" pitchFamily="34" charset="0"/>
              <a:buAutoNum type="arabicPeriod"/>
            </a:pPr>
            <a:r>
              <a:rPr lang="en-GB" altLang="en-US" sz="1600" dirty="0"/>
              <a:t>Study on Virtual Reality (FS_VR) </a:t>
            </a:r>
            <a:r>
              <a:rPr lang="en-GB" altLang="en-US" sz="1600" dirty="0">
                <a:solidFill>
                  <a:srgbClr val="00B050"/>
                </a:solidFill>
              </a:rPr>
              <a:t>– completed at SA#77</a:t>
            </a:r>
          </a:p>
          <a:p>
            <a:pPr marL="800100" lvl="1" indent="-342900" eaLnBrk="1" hangingPunct="1">
              <a:lnSpc>
                <a:spcPct val="90000"/>
              </a:lnSpc>
              <a:buFont typeface="Calibri" panose="020F0502020204030204" pitchFamily="34" charset="0"/>
              <a:buAutoNum type="arabicPeriod"/>
            </a:pPr>
            <a:r>
              <a:rPr lang="en-GB" altLang="en-US" sz="1600" dirty="0"/>
              <a:t>Study on User Services Enhancements in 3GPP for TV Services (FS_USE_3GPP_4_TV) </a:t>
            </a:r>
            <a:r>
              <a:rPr lang="en-GB" altLang="en-US" sz="1600" dirty="0">
                <a:solidFill>
                  <a:srgbClr val="00B050"/>
                </a:solidFill>
              </a:rPr>
              <a:t>– completed at SA#77</a:t>
            </a:r>
            <a:endParaRPr lang="en-GB" altLang="en-US" sz="1600" dirty="0"/>
          </a:p>
          <a:p>
            <a:pPr marL="800100" lvl="1" indent="-342900" eaLnBrk="1" hangingPunct="1">
              <a:lnSpc>
                <a:spcPct val="90000"/>
              </a:lnSpc>
              <a:buFont typeface="Calibri" panose="020F0502020204030204" pitchFamily="34" charset="0"/>
              <a:buAutoNum type="arabicPeriod"/>
            </a:pPr>
            <a:r>
              <a:rPr lang="en-GB" altLang="en-US" sz="1600" dirty="0"/>
              <a:t>Study on 5G enhanced Mobile Broadband Media Distribution (FS_5GMedia_Distribution)</a:t>
            </a:r>
          </a:p>
          <a:p>
            <a:pPr marL="800100" lvl="1" indent="-342900" eaLnBrk="1" hangingPunct="1">
              <a:lnSpc>
                <a:spcPct val="90000"/>
              </a:lnSpc>
              <a:buFont typeface="Calibri" panose="020F0502020204030204" pitchFamily="34" charset="0"/>
              <a:buAutoNum type="arabicPeriod"/>
            </a:pPr>
            <a:r>
              <a:rPr lang="en-GB" altLang="en-US" sz="1600" dirty="0"/>
              <a:t>Study on MBMS User Services for IoT (</a:t>
            </a:r>
            <a:r>
              <a:rPr lang="en-GB" altLang="en-US" sz="1600" dirty="0" err="1"/>
              <a:t>FS_MBMS_IoT</a:t>
            </a:r>
            <a:r>
              <a:rPr lang="en-GB" altLang="en-US" sz="1600" dirty="0"/>
              <a:t>)</a:t>
            </a:r>
          </a:p>
          <a:p>
            <a:pPr marL="800100" lvl="1" indent="-342900" eaLnBrk="1" hangingPunct="1">
              <a:lnSpc>
                <a:spcPct val="90000"/>
              </a:lnSpc>
              <a:buFont typeface="Calibri" panose="020F0502020204030204" pitchFamily="34" charset="0"/>
              <a:buAutoNum type="arabicPeriod"/>
            </a:pPr>
            <a:r>
              <a:rPr lang="en-US" altLang="en-US" sz="1600" dirty="0"/>
              <a:t>Study on Media Handling Aspects of Conversational Services in 5G Systems (FS_5G_MEDIA_MTSI)</a:t>
            </a:r>
          </a:p>
          <a:p>
            <a:pPr marL="800100" lvl="1" indent="-342900" eaLnBrk="1" hangingPunct="1">
              <a:lnSpc>
                <a:spcPct val="90000"/>
              </a:lnSpc>
              <a:buFont typeface="Calibri" panose="020F0502020204030204" pitchFamily="34" charset="0"/>
              <a:buAutoNum type="arabicPeriod"/>
            </a:pPr>
            <a:r>
              <a:rPr lang="en-US" altLang="en-US" sz="1600" dirty="0"/>
              <a:t>Study on FEC for MC Services (FS_FEC_MCS)</a:t>
            </a:r>
          </a:p>
          <a:p>
            <a:pPr marL="800100" lvl="1" indent="-342900" eaLnBrk="1" hangingPunct="1">
              <a:lnSpc>
                <a:spcPct val="90000"/>
              </a:lnSpc>
              <a:buFont typeface="Calibri" panose="020F0502020204030204" pitchFamily="34" charset="0"/>
              <a:buAutoNum type="arabicPeriod"/>
            </a:pPr>
            <a:r>
              <a:rPr lang="en-US" altLang="en-US" sz="1600" dirty="0"/>
              <a:t>3GPP codecs for VR audio (FS_CODVRA)</a:t>
            </a:r>
          </a:p>
          <a:p>
            <a:pPr marL="800100" lvl="1" indent="-342900" eaLnBrk="1" hangingPunct="1">
              <a:lnSpc>
                <a:spcPct val="90000"/>
              </a:lnSpc>
              <a:buFont typeface="Calibri" panose="020F0502020204030204" pitchFamily="34" charset="0"/>
              <a:buAutoNum type="arabicPeriod"/>
            </a:pPr>
            <a:r>
              <a:rPr lang="en-US" altLang="en-US" sz="1600" dirty="0"/>
              <a:t>EVS Float Conformance Non Bit-Exact (FS_EVS_FCNBE)</a:t>
            </a:r>
          </a:p>
          <a:p>
            <a:pPr marL="800100" lvl="1" indent="-342900" eaLnBrk="1" hangingPunct="1">
              <a:lnSpc>
                <a:spcPct val="90000"/>
              </a:lnSpc>
              <a:buFont typeface="Calibri" panose="020F0502020204030204" pitchFamily="34" charset="0"/>
              <a:buAutoNum type="arabicPeriod"/>
            </a:pPr>
            <a:r>
              <a:rPr lang="en-US" altLang="en-US" sz="1600" dirty="0"/>
              <a:t>Update to fixed-point basic operators (FS_BASOP)</a:t>
            </a:r>
          </a:p>
          <a:p>
            <a:pPr marL="800100" lvl="1" indent="-342900" eaLnBrk="1" hangingPunct="1">
              <a:lnSpc>
                <a:spcPct val="90000"/>
              </a:lnSpc>
              <a:buFont typeface="Calibri" panose="020F0502020204030204" pitchFamily="34" charset="0"/>
              <a:buAutoNum type="arabicPeriod"/>
            </a:pPr>
            <a:r>
              <a:rPr lang="en-US" altLang="en-US" sz="1600" dirty="0" err="1"/>
              <a:t>QoE</a:t>
            </a:r>
            <a:r>
              <a:rPr lang="en-US" altLang="en-US" sz="1600" dirty="0"/>
              <a:t> metrics for VR (</a:t>
            </a:r>
            <a:r>
              <a:rPr lang="en-US" altLang="en-US" sz="1600" dirty="0" err="1"/>
              <a:t>FS_QoE_VR</a:t>
            </a:r>
            <a:r>
              <a:rPr lang="en-US" altLang="en-US" sz="1600" dirty="0"/>
              <a:t>)</a:t>
            </a:r>
          </a:p>
          <a:p>
            <a:pPr marL="800100" lvl="1" indent="-342900" eaLnBrk="1" hangingPunct="1">
              <a:lnSpc>
                <a:spcPct val="90000"/>
              </a:lnSpc>
              <a:buFont typeface="Calibri" panose="020F0502020204030204" pitchFamily="34" charset="0"/>
              <a:buAutoNum type="arabicPeriod"/>
            </a:pPr>
            <a:r>
              <a:rPr lang="en-US" altLang="en-US" sz="1600" dirty="0"/>
              <a:t>enhanced VoLTE performance (</a:t>
            </a:r>
            <a:r>
              <a:rPr lang="en-US" altLang="en-US" sz="1600" dirty="0" err="1"/>
              <a:t>FS_eVoLP</a:t>
            </a:r>
            <a:r>
              <a:rPr lang="en-US" altLang="en-US" sz="1600" dirty="0"/>
              <a:t>)</a:t>
            </a:r>
          </a:p>
          <a:p>
            <a:pPr marL="800100" lvl="1" indent="-342900" eaLnBrk="1" hangingPunct="1">
              <a:lnSpc>
                <a:spcPct val="90000"/>
              </a:lnSpc>
              <a:buFont typeface="Calibri" panose="020F0502020204030204" pitchFamily="34" charset="0"/>
              <a:buAutoNum type="arabicPeriod"/>
            </a:pPr>
            <a:endParaRPr lang="en-US" altLang="en-US" sz="1600" dirty="0"/>
          </a:p>
        </p:txBody>
      </p:sp>
    </p:spTree>
    <p:extLst>
      <p:ext uri="{BB962C8B-B14F-4D97-AF65-F5344CB8AC3E}">
        <p14:creationId xmlns:p14="http://schemas.microsoft.com/office/powerpoint/2010/main" val="3346707028"/>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Work and Study Items for Rel-16</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435100"/>
            <a:ext cx="8509000" cy="4445000"/>
          </a:xfrm>
        </p:spPr>
        <p:txBody>
          <a:bodyPr/>
          <a:lstStyle/>
          <a:p>
            <a:pPr>
              <a:lnSpc>
                <a:spcPct val="90000"/>
              </a:lnSpc>
              <a:spcBef>
                <a:spcPts val="1800"/>
              </a:spcBef>
            </a:pPr>
            <a:r>
              <a:rPr lang="fi-FI" altLang="en-US" dirty="0"/>
              <a:t>Rel-16 Work Items</a:t>
            </a:r>
          </a:p>
          <a:p>
            <a:pPr marL="800100" lvl="1" indent="-342900" eaLnBrk="1" hangingPunct="1">
              <a:lnSpc>
                <a:spcPct val="90000"/>
              </a:lnSpc>
              <a:buFont typeface="Calibri" panose="020F0502020204030204" pitchFamily="34" charset="0"/>
              <a:buAutoNum type="arabicPeriod"/>
            </a:pPr>
            <a:r>
              <a:rPr lang="en-US" altLang="en-US" sz="1600" dirty="0"/>
              <a:t>EVS Codec Extension for Immersive Voice and Audio Services (</a:t>
            </a:r>
            <a:r>
              <a:rPr lang="en-US" altLang="en-US" sz="1600" dirty="0" err="1"/>
              <a:t>IVAS_Codec</a:t>
            </a:r>
            <a:r>
              <a:rPr lang="en-US" altLang="en-US" sz="1600" dirty="0"/>
              <a:t>)</a:t>
            </a:r>
          </a:p>
          <a:p>
            <a:pPr>
              <a:lnSpc>
                <a:spcPct val="90000"/>
              </a:lnSpc>
              <a:spcBef>
                <a:spcPts val="1800"/>
              </a:spcBef>
            </a:pPr>
            <a:r>
              <a:rPr lang="fi-FI" altLang="en-US" dirty="0"/>
              <a:t>Rel-16 Study Items </a:t>
            </a:r>
          </a:p>
          <a:p>
            <a:pPr marL="800100" lvl="1" indent="-342900" eaLnBrk="1" hangingPunct="1">
              <a:lnSpc>
                <a:spcPct val="90000"/>
              </a:lnSpc>
              <a:buFont typeface="Calibri" panose="020F0502020204030204" pitchFamily="34" charset="0"/>
              <a:buAutoNum type="arabicPeriod"/>
            </a:pPr>
            <a:r>
              <a:rPr lang="en-US" altLang="en-US" sz="1600" dirty="0"/>
              <a:t>V2X Media Handling and Interaction (FS_mV2X)</a:t>
            </a:r>
          </a:p>
          <a:p>
            <a:pPr marL="800100" lvl="1" indent="-342900" eaLnBrk="1" hangingPunct="1">
              <a:lnSpc>
                <a:spcPct val="90000"/>
              </a:lnSpc>
              <a:buFont typeface="Calibri" panose="020F0502020204030204" pitchFamily="34" charset="0"/>
              <a:buAutoNum type="arabicPeriod"/>
            </a:pPr>
            <a:endParaRPr lang="en-US" altLang="en-US" sz="1600" dirty="0"/>
          </a:p>
          <a:p>
            <a:pPr marL="800100" lvl="1" indent="-342900" eaLnBrk="1" hangingPunct="1">
              <a:lnSpc>
                <a:spcPct val="90000"/>
              </a:lnSpc>
              <a:buFont typeface="Calibri" panose="020F0502020204030204" pitchFamily="34" charset="0"/>
              <a:buAutoNum type="arabicPeriod"/>
            </a:pPr>
            <a:endParaRPr lang="en-US" altLang="en-US" sz="1600" dirty="0"/>
          </a:p>
        </p:txBody>
      </p:sp>
    </p:spTree>
    <p:extLst>
      <p:ext uri="{BB962C8B-B14F-4D97-AF65-F5344CB8AC3E}">
        <p14:creationId xmlns:p14="http://schemas.microsoft.com/office/powerpoint/2010/main" val="1685926823"/>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7FEF730E-8D25-47A8-A298-12D4117B534B}"/>
              </a:ext>
            </a:extLst>
          </p:cNvPr>
          <p:cNvSpPr>
            <a:spLocks noGrp="1"/>
          </p:cNvSpPr>
          <p:nvPr>
            <p:ph type="title"/>
          </p:nvPr>
        </p:nvSpPr>
        <p:spPr/>
        <p:txBody>
          <a:bodyPr/>
          <a:lstStyle/>
          <a:p>
            <a:r>
              <a:rPr lang="en-US" altLang="en-US"/>
              <a:t>SWGs and ongoing Work Items</a:t>
            </a:r>
          </a:p>
        </p:txBody>
      </p:sp>
      <p:graphicFrame>
        <p:nvGraphicFramePr>
          <p:cNvPr id="5" name="Content Placeholder 1">
            <a:extLst>
              <a:ext uri="{FF2B5EF4-FFF2-40B4-BE49-F238E27FC236}">
                <a16:creationId xmlns:a16="http://schemas.microsoft.com/office/drawing/2014/main" id="{E972058B-5DDB-47E2-A7C2-E8647FD7C6AB}"/>
              </a:ext>
            </a:extLst>
          </p:cNvPr>
          <p:cNvGraphicFramePr>
            <a:graphicFrameLocks noGrp="1"/>
          </p:cNvGraphicFramePr>
          <p:nvPr>
            <p:ph idx="1"/>
            <p:extLst>
              <p:ext uri="{D42A27DB-BD31-4B8C-83A1-F6EECF244321}">
                <p14:modId xmlns:p14="http://schemas.microsoft.com/office/powerpoint/2010/main" val="3225877054"/>
              </p:ext>
            </p:extLst>
          </p:nvPr>
        </p:nvGraphicFramePr>
        <p:xfrm>
          <a:off x="561975" y="1719263"/>
          <a:ext cx="7974013" cy="3936172"/>
        </p:xfrm>
        <a:graphic>
          <a:graphicData uri="http://schemas.openxmlformats.org/drawingml/2006/table">
            <a:tbl>
              <a:tblPr firstRow="1" bandRow="1">
                <a:tableStyleId>{5C22544A-7EE6-4342-B048-85BDC9FD1C3A}</a:tableStyleId>
              </a:tblPr>
              <a:tblGrid>
                <a:gridCol w="5337191">
                  <a:extLst>
                    <a:ext uri="{9D8B030D-6E8A-4147-A177-3AD203B41FA5}">
                      <a16:colId xmlns:a16="http://schemas.microsoft.com/office/drawing/2014/main" val="20000"/>
                    </a:ext>
                  </a:extLst>
                </a:gridCol>
                <a:gridCol w="509978">
                  <a:extLst>
                    <a:ext uri="{9D8B030D-6E8A-4147-A177-3AD203B41FA5}">
                      <a16:colId xmlns:a16="http://schemas.microsoft.com/office/drawing/2014/main" val="20001"/>
                    </a:ext>
                  </a:extLst>
                </a:gridCol>
                <a:gridCol w="562735">
                  <a:extLst>
                    <a:ext uri="{9D8B030D-6E8A-4147-A177-3AD203B41FA5}">
                      <a16:colId xmlns:a16="http://schemas.microsoft.com/office/drawing/2014/main" val="20002"/>
                    </a:ext>
                  </a:extLst>
                </a:gridCol>
                <a:gridCol w="501186">
                  <a:extLst>
                    <a:ext uri="{9D8B030D-6E8A-4147-A177-3AD203B41FA5}">
                      <a16:colId xmlns:a16="http://schemas.microsoft.com/office/drawing/2014/main" val="20003"/>
                    </a:ext>
                  </a:extLst>
                </a:gridCol>
                <a:gridCol w="513150">
                  <a:extLst>
                    <a:ext uri="{9D8B030D-6E8A-4147-A177-3AD203B41FA5}">
                      <a16:colId xmlns:a16="http://schemas.microsoft.com/office/drawing/2014/main" val="20004"/>
                    </a:ext>
                  </a:extLst>
                </a:gridCol>
                <a:gridCol w="549773">
                  <a:extLst>
                    <a:ext uri="{9D8B030D-6E8A-4147-A177-3AD203B41FA5}">
                      <a16:colId xmlns:a16="http://schemas.microsoft.com/office/drawing/2014/main" val="20005"/>
                    </a:ext>
                  </a:extLst>
                </a:gridCol>
              </a:tblGrid>
              <a:tr h="376872">
                <a:tc>
                  <a:txBody>
                    <a:bodyPr/>
                    <a:lstStyle/>
                    <a:p>
                      <a:pPr marL="0" marR="0" lvl="0" indent="0" algn="l" defTabSz="914400" rtl="0" eaLnBrk="1" fontAlgn="base" latinLnBrk="0" hangingPunct="1">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
                          <a:cs typeface="Arial" panose="020B0604020202020204" pitchFamily="34" charset="0"/>
                        </a:rPr>
                        <a:t>Work Item  </a:t>
                      </a:r>
                      <a:endParaRPr kumimoji="0" lang="en-US" sz="10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l" defTabSz="914400" rtl="0" eaLnBrk="1" fontAlgn="base" latinLnBrk="0" hangingPunct="1">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
                          <a:cs typeface="Arial" panose="020B0604020202020204" pitchFamily="34" charset="0"/>
                        </a:rPr>
                        <a:t>EVS</a:t>
                      </a:r>
                    </a:p>
                    <a:p>
                      <a:pPr marL="0" marR="0" lvl="0" indent="0" algn="l" defTabSz="914400" rtl="0" eaLnBrk="0" fontAlgn="base" latinLnBrk="0" hangingPunct="0">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
                          <a:cs typeface="Arial" panose="020B0604020202020204" pitchFamily="34" charset="0"/>
                        </a:rPr>
                        <a:t>SWG</a:t>
                      </a:r>
                      <a:endParaRPr kumimoji="0" lang="en-US" sz="10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
                          <a:cs typeface="Arial" panose="020B0604020202020204" pitchFamily="34" charset="0"/>
                        </a:rPr>
                        <a:t>MBS SWG</a:t>
                      </a:r>
                      <a:endParaRPr kumimoji="0" lang="en-US" sz="10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pPr>
                      <a:r>
                        <a:rPr kumimoji="0" lang="fi-FI" sz="1000" b="1" u="none" strike="noStrike" cap="none" normalizeH="0" baseline="0" dirty="0">
                          <a:ln>
                            <a:noFill/>
                          </a:ln>
                          <a:effectLst/>
                          <a:latin typeface="Arial "/>
                          <a:cs typeface="Arial" panose="020B0604020202020204" pitchFamily="34" charset="0"/>
                        </a:rPr>
                        <a:t>MTSI SWG</a:t>
                      </a:r>
                      <a:endParaRPr kumimoji="0" lang="en-US" sz="10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l" defTabSz="914400" rtl="0" eaLnBrk="1" fontAlgn="base" latinLnBrk="0" hangingPunct="1">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
                          <a:cs typeface="Arial" panose="020B0604020202020204" pitchFamily="34" charset="0"/>
                        </a:rPr>
                        <a:t>SQ</a:t>
                      </a:r>
                    </a:p>
                    <a:p>
                      <a:pPr marL="0" marR="0" lvl="0" indent="0" algn="l" defTabSz="914400" rtl="0" eaLnBrk="0" fontAlgn="base" latinLnBrk="0" hangingPunct="0">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
                          <a:cs typeface="Arial" panose="020B0604020202020204" pitchFamily="34" charset="0"/>
                        </a:rPr>
                        <a:t>SWG</a:t>
                      </a:r>
                      <a:endParaRPr kumimoji="0" lang="en-US" sz="10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defRPr/>
                      </a:pPr>
                      <a:r>
                        <a:rPr kumimoji="0" lang="en-US" sz="1000" b="1" u="none" strike="noStrike" cap="none" normalizeH="0" baseline="0" dirty="0">
                          <a:ln>
                            <a:noFill/>
                          </a:ln>
                          <a:effectLst/>
                          <a:latin typeface="Arial "/>
                          <a:cs typeface="Arial" panose="020B0604020202020204" pitchFamily="34" charset="0"/>
                        </a:rPr>
                        <a:t>Video SWG</a:t>
                      </a:r>
                      <a:endParaRPr kumimoji="0" lang="en-US" sz="10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extLst>
                  <a:ext uri="{0D108BD9-81ED-4DB2-BD59-A6C34878D82A}">
                    <a16:rowId xmlns:a16="http://schemas.microsoft.com/office/drawing/2014/main" val="10000"/>
                  </a:ext>
                </a:extLst>
              </a:tr>
              <a:tr h="4151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latin typeface="Arial "/>
                        </a:rPr>
                        <a:t>Framework for Live Uplink Streaming (FLUS)</a:t>
                      </a:r>
                    </a:p>
                  </a:txBody>
                  <a:tcPr marL="91437" marR="91437" marT="45801" marB="45801" anchor="ctr" horzOverflow="overflow"/>
                </a:tc>
                <a:tc>
                  <a:txBody>
                    <a:bodyPr/>
                    <a:lstStyle/>
                    <a:p>
                      <a:endParaRPr lang="en-US" sz="1600" dirty="0">
                        <a:latin typeface="Arial "/>
                      </a:endParaRPr>
                    </a:p>
                  </a:txBody>
                  <a:tcPr marL="91437" marR="91437" marT="45801" marB="45801" anchor="ctr" horzOverflow="overflow"/>
                </a:tc>
                <a:tc>
                  <a:txBody>
                    <a:bodyPr/>
                    <a:lstStyle/>
                    <a:p>
                      <a:pPr algn="ctr"/>
                      <a:r>
                        <a:rPr lang="en-US" sz="1600" b="0" dirty="0">
                          <a:latin typeface="Arial "/>
                        </a:rPr>
                        <a:t>x</a:t>
                      </a:r>
                    </a:p>
                  </a:txBody>
                  <a:tcPr marL="91437" marR="91437" marT="45801" marB="45801" anchor="ctr" horzOverflow="overflow"/>
                </a:tc>
                <a:tc>
                  <a:txBody>
                    <a:bodyPr/>
                    <a:lstStyle/>
                    <a:p>
                      <a:pPr algn="ctr"/>
                      <a:r>
                        <a:rPr lang="en-US" sz="1600" b="1" dirty="0">
                          <a:latin typeface="Arial "/>
                        </a:rPr>
                        <a:t>X</a:t>
                      </a:r>
                    </a:p>
                  </a:txBody>
                  <a:tcPr marL="91437" marR="91437" marT="45801" marB="45801" anchor="ctr" horzOverflow="overflow"/>
                </a:tc>
                <a:tc>
                  <a:txBody>
                    <a:bodyPr/>
                    <a:lstStyle/>
                    <a:p>
                      <a:pPr algn="ctr"/>
                      <a:endParaRPr lang="en-US" sz="1600" dirty="0">
                        <a:latin typeface="Arial "/>
                      </a:endParaRPr>
                    </a:p>
                  </a:txBody>
                  <a:tcPr marL="91437" marR="91437" marT="45801" marB="45801"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r>
                        <a:rPr lang="en-US" sz="1600" b="0" dirty="0">
                          <a:latin typeface="Arial "/>
                        </a:rPr>
                        <a:t>x</a:t>
                      </a:r>
                    </a:p>
                  </a:txBody>
                  <a:tcPr marL="91437" marR="91437" marT="45801" marB="45801" anchor="ctr" horzOverflow="overflow"/>
                </a:tc>
                <a:extLst>
                  <a:ext uri="{0D108BD9-81ED-4DB2-BD59-A6C34878D82A}">
                    <a16:rowId xmlns:a16="http://schemas.microsoft.com/office/drawing/2014/main" val="2700570641"/>
                  </a:ext>
                </a:extLst>
              </a:tr>
              <a:tr h="4151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100" dirty="0">
                          <a:latin typeface="Arial" panose="020B0604020202020204" pitchFamily="34" charset="0"/>
                          <a:cs typeface="Arial" panose="020B0604020202020204" pitchFamily="34" charset="0"/>
                        </a:rPr>
                        <a:t>Enhanced </a:t>
                      </a:r>
                      <a:r>
                        <a:rPr lang="en-US" altLang="en-US" sz="1100" dirty="0" err="1">
                          <a:latin typeface="Arial" panose="020B0604020202020204" pitchFamily="34" charset="0"/>
                          <a:cs typeface="Arial" panose="020B0604020202020204" pitchFamily="34" charset="0"/>
                        </a:rPr>
                        <a:t>QoE</a:t>
                      </a:r>
                      <a:r>
                        <a:rPr lang="en-US" altLang="en-US" sz="1100" dirty="0">
                          <a:latin typeface="Arial" panose="020B0604020202020204" pitchFamily="34" charset="0"/>
                          <a:cs typeface="Arial" panose="020B0604020202020204" pitchFamily="34" charset="0"/>
                        </a:rPr>
                        <a:t> Reporting for MTSI (</a:t>
                      </a:r>
                      <a:r>
                        <a:rPr lang="en-US" altLang="en-US" sz="1100" dirty="0" err="1">
                          <a:latin typeface="Arial" panose="020B0604020202020204" pitchFamily="34" charset="0"/>
                          <a:cs typeface="Arial" panose="020B0604020202020204" pitchFamily="34" charset="0"/>
                        </a:rPr>
                        <a:t>EQoE_MTSI</a:t>
                      </a:r>
                      <a:r>
                        <a:rPr lang="en-US" altLang="en-US" sz="1100" dirty="0">
                          <a:latin typeface="Arial" panose="020B0604020202020204" pitchFamily="34" charset="0"/>
                          <a:cs typeface="Arial" panose="020B0604020202020204" pitchFamily="34" charset="0"/>
                        </a:rPr>
                        <a:t>)</a:t>
                      </a:r>
                    </a:p>
                  </a:txBody>
                  <a:tcPr marL="91437" marR="91437" marT="45801" marB="45801" anchor="ctr" horzOverflow="overflow"/>
                </a:tc>
                <a:tc>
                  <a:txBody>
                    <a:bodyPr/>
                    <a:lstStyle/>
                    <a:p>
                      <a:endParaRPr lang="en-US" sz="1600">
                        <a:latin typeface="Arial "/>
                      </a:endParaRPr>
                    </a:p>
                  </a:txBody>
                  <a:tcPr marL="91437" marR="91437" marT="45801" marB="45801" anchor="ctr" horzOverflow="overflow"/>
                </a:tc>
                <a:tc>
                  <a:txBody>
                    <a:bodyPr/>
                    <a:lstStyle/>
                    <a:p>
                      <a:pPr algn="ctr"/>
                      <a:endParaRPr lang="en-US" sz="1600" b="1" dirty="0">
                        <a:latin typeface="Arial "/>
                      </a:endParaRPr>
                    </a:p>
                  </a:txBody>
                  <a:tcPr marL="91437" marR="91437" marT="45801" marB="45801" anchor="ctr" horzOverflow="overflow"/>
                </a:tc>
                <a:tc>
                  <a:txBody>
                    <a:bodyPr/>
                    <a:lstStyle/>
                    <a:p>
                      <a:pPr algn="ctr"/>
                      <a:r>
                        <a:rPr lang="en-US" sz="1600" b="1" dirty="0">
                          <a:latin typeface="Arial "/>
                        </a:rPr>
                        <a:t>X</a:t>
                      </a:r>
                    </a:p>
                  </a:txBody>
                  <a:tcPr marL="91437" marR="91437" marT="45801" marB="45801" anchor="ctr" horzOverflow="overflow"/>
                </a:tc>
                <a:tc>
                  <a:txBody>
                    <a:bodyPr/>
                    <a:lstStyle/>
                    <a:p>
                      <a:pPr algn="ctr"/>
                      <a:endParaRPr lang="en-US" sz="1600" dirty="0">
                        <a:latin typeface="Arial "/>
                      </a:endParaRPr>
                    </a:p>
                  </a:txBody>
                  <a:tcPr marL="91437" marR="91437" marT="45801" marB="45801"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extLst>
                  <a:ext uri="{0D108BD9-81ED-4DB2-BD59-A6C34878D82A}">
                    <a16:rowId xmlns:a16="http://schemas.microsoft.com/office/drawing/2014/main" val="3898486216"/>
                  </a:ext>
                </a:extLst>
              </a:tr>
              <a:tr h="4151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100" dirty="0">
                          <a:latin typeface="Arial" panose="020B0604020202020204" pitchFamily="34" charset="0"/>
                          <a:cs typeface="Arial" panose="020B0604020202020204" pitchFamily="34" charset="0"/>
                        </a:rPr>
                        <a:t>SAND for MBMS (SAND4M)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100" dirty="0">
                        <a:latin typeface="Arial" panose="020B0604020202020204" pitchFamily="34" charset="0"/>
                        <a:cs typeface="Arial" panose="020B0604020202020204" pitchFamily="34" charset="0"/>
                      </a:endParaRPr>
                    </a:p>
                  </a:txBody>
                  <a:tcPr marL="91437" marR="91437" marT="45801" marB="45801" anchor="ctr" horzOverflow="overflow"/>
                </a:tc>
                <a:tc>
                  <a:txBody>
                    <a:bodyPr/>
                    <a:lstStyle/>
                    <a:p>
                      <a:endParaRPr lang="en-US" sz="1600">
                        <a:latin typeface="Arial "/>
                      </a:endParaRPr>
                    </a:p>
                  </a:txBody>
                  <a:tcPr marL="91437" marR="91437" marT="45801" marB="45801" anchor="ctr" horzOverflow="overflow"/>
                </a:tc>
                <a:tc>
                  <a:txBody>
                    <a:bodyPr/>
                    <a:lstStyle/>
                    <a:p>
                      <a:pPr algn="ctr"/>
                      <a:r>
                        <a:rPr lang="en-US" sz="1600" b="1" dirty="0">
                          <a:latin typeface="Arial "/>
                        </a:rPr>
                        <a:t>X</a:t>
                      </a:r>
                    </a:p>
                  </a:txBody>
                  <a:tcPr marL="91437" marR="91437" marT="45801" marB="45801" anchor="ctr" horzOverflow="overflow"/>
                </a:tc>
                <a:tc>
                  <a:txBody>
                    <a:bodyPr/>
                    <a:lstStyle/>
                    <a:p>
                      <a:pPr algn="ctr"/>
                      <a:endParaRPr lang="en-US" sz="1600" b="1" dirty="0">
                        <a:latin typeface="Arial "/>
                      </a:endParaRPr>
                    </a:p>
                  </a:txBody>
                  <a:tcPr marL="91437" marR="91437" marT="45801" marB="45801" anchor="ctr" horzOverflow="overflow"/>
                </a:tc>
                <a:tc>
                  <a:txBody>
                    <a:bodyPr/>
                    <a:lstStyle/>
                    <a:p>
                      <a:pPr algn="ctr"/>
                      <a:endParaRPr lang="en-US" sz="1600" dirty="0">
                        <a:latin typeface="Arial "/>
                      </a:endParaRPr>
                    </a:p>
                  </a:txBody>
                  <a:tcPr marL="91437" marR="91437" marT="45801" marB="45801"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extLst>
                  <a:ext uri="{0D108BD9-81ED-4DB2-BD59-A6C34878D82A}">
                    <a16:rowId xmlns:a16="http://schemas.microsoft.com/office/drawing/2014/main" val="2846289854"/>
                  </a:ext>
                </a:extLst>
              </a:tr>
              <a:tr h="4151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100" dirty="0">
                          <a:latin typeface="Arial" panose="020B0604020202020204" pitchFamily="34" charset="0"/>
                          <a:cs typeface="Arial" panose="020B0604020202020204" pitchFamily="34" charset="0"/>
                        </a:rPr>
                        <a:t>Service Interactivity (</a:t>
                      </a:r>
                      <a:r>
                        <a:rPr lang="en-US" altLang="en-US" sz="1100" dirty="0" err="1">
                          <a:latin typeface="Arial" panose="020B0604020202020204" pitchFamily="34" charset="0"/>
                          <a:cs typeface="Arial" panose="020B0604020202020204" pitchFamily="34" charset="0"/>
                        </a:rPr>
                        <a:t>SerInter</a:t>
                      </a:r>
                      <a:r>
                        <a:rPr lang="en-US" altLang="en-US" sz="1100" dirty="0">
                          <a:latin typeface="Arial" panose="020B0604020202020204" pitchFamily="34" charset="0"/>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100" dirty="0">
                        <a:latin typeface="Arial" panose="020B0604020202020204" pitchFamily="34" charset="0"/>
                        <a:cs typeface="Arial" panose="020B0604020202020204" pitchFamily="34" charset="0"/>
                      </a:endParaRPr>
                    </a:p>
                  </a:txBody>
                  <a:tcPr marL="91437" marR="91437" marT="45801" marB="45801" anchor="ctr" horzOverflow="overflow"/>
                </a:tc>
                <a:tc>
                  <a:txBody>
                    <a:bodyPr/>
                    <a:lstStyle/>
                    <a:p>
                      <a:endParaRPr lang="en-US" sz="1600">
                        <a:latin typeface="Arial "/>
                      </a:endParaRPr>
                    </a:p>
                  </a:txBody>
                  <a:tcPr marL="91437" marR="91437" marT="45801" marB="45801" anchor="ctr" horzOverflow="overflow"/>
                </a:tc>
                <a:tc>
                  <a:txBody>
                    <a:bodyPr/>
                    <a:lstStyle/>
                    <a:p>
                      <a:pPr algn="ctr"/>
                      <a:r>
                        <a:rPr lang="en-US" sz="1600" b="1" dirty="0">
                          <a:latin typeface="Arial "/>
                        </a:rPr>
                        <a:t>X</a:t>
                      </a:r>
                    </a:p>
                  </a:txBody>
                  <a:tcPr marL="91437" marR="91437" marT="45801" marB="45801" anchor="ctr" horzOverflow="overflow"/>
                </a:tc>
                <a:tc>
                  <a:txBody>
                    <a:bodyPr/>
                    <a:lstStyle/>
                    <a:p>
                      <a:pPr algn="ctr"/>
                      <a:endParaRPr lang="en-US" sz="1600" b="1" dirty="0">
                        <a:latin typeface="Arial "/>
                      </a:endParaRPr>
                    </a:p>
                  </a:txBody>
                  <a:tcPr marL="91437" marR="91437" marT="45801" marB="45801" anchor="ctr" horzOverflow="overflow"/>
                </a:tc>
                <a:tc>
                  <a:txBody>
                    <a:bodyPr/>
                    <a:lstStyle/>
                    <a:p>
                      <a:pPr algn="ctr"/>
                      <a:endParaRPr lang="en-US" sz="1600" dirty="0">
                        <a:latin typeface="Arial "/>
                      </a:endParaRPr>
                    </a:p>
                  </a:txBody>
                  <a:tcPr marL="91437" marR="91437" marT="45801" marB="45801"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extLst>
                  <a:ext uri="{0D108BD9-81ED-4DB2-BD59-A6C34878D82A}">
                    <a16:rowId xmlns:a16="http://schemas.microsoft.com/office/drawing/2014/main" val="1063601749"/>
                  </a:ext>
                </a:extLst>
              </a:tr>
              <a:tr h="4151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100" dirty="0">
                          <a:latin typeface="Arial" panose="020B0604020202020204" pitchFamily="34" charset="0"/>
                          <a:cs typeface="Arial" panose="020B0604020202020204" pitchFamily="34" charset="0"/>
                        </a:rPr>
                        <a:t>Test Methodologies for the Evaluation of Perceived Listening Quality in Immersive Audio Systems (</a:t>
                      </a:r>
                      <a:r>
                        <a:rPr lang="en-US" altLang="en-US" sz="1100" dirty="0" err="1">
                          <a:latin typeface="Arial" panose="020B0604020202020204" pitchFamily="34" charset="0"/>
                          <a:cs typeface="Arial" panose="020B0604020202020204" pitchFamily="34" charset="0"/>
                        </a:rPr>
                        <a:t>LiQuImAS</a:t>
                      </a:r>
                      <a:r>
                        <a:rPr lang="en-US" altLang="en-US" sz="1100" dirty="0">
                          <a:latin typeface="Arial" panose="020B0604020202020204" pitchFamily="34" charset="0"/>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100" dirty="0">
                        <a:latin typeface="Arial" panose="020B0604020202020204" pitchFamily="34" charset="0"/>
                        <a:cs typeface="Arial" panose="020B0604020202020204" pitchFamily="34" charset="0"/>
                      </a:endParaRPr>
                    </a:p>
                  </a:txBody>
                  <a:tcPr marL="91437" marR="91437" marT="45801" marB="45801" anchor="ctr" horzOverflow="overflow"/>
                </a:tc>
                <a:tc>
                  <a:txBody>
                    <a:bodyPr/>
                    <a:lstStyle/>
                    <a:p>
                      <a:endParaRPr lang="en-US" sz="1600">
                        <a:latin typeface="Arial "/>
                      </a:endParaRPr>
                    </a:p>
                  </a:txBody>
                  <a:tcPr marL="91437" marR="91437" marT="45801" marB="45801" anchor="ctr" horzOverflow="overflow"/>
                </a:tc>
                <a:tc>
                  <a:txBody>
                    <a:bodyPr/>
                    <a:lstStyle/>
                    <a:p>
                      <a:pPr algn="ctr"/>
                      <a:endParaRPr lang="en-US" sz="1600" b="1" dirty="0">
                        <a:latin typeface="Arial "/>
                      </a:endParaRPr>
                    </a:p>
                  </a:txBody>
                  <a:tcPr marL="91437" marR="91437" marT="45801" marB="45801" anchor="ctr" horzOverflow="overflow"/>
                </a:tc>
                <a:tc>
                  <a:txBody>
                    <a:bodyPr/>
                    <a:lstStyle/>
                    <a:p>
                      <a:pPr algn="ctr"/>
                      <a:endParaRPr lang="en-US" sz="1600" b="1" dirty="0">
                        <a:latin typeface="Arial "/>
                      </a:endParaRPr>
                    </a:p>
                  </a:txBody>
                  <a:tcPr marL="91437" marR="91437" marT="45801" marB="45801" anchor="ctr" horzOverflow="overflow"/>
                </a:tc>
                <a:tc>
                  <a:txBody>
                    <a:bodyPr/>
                    <a:lstStyle/>
                    <a:p>
                      <a:pPr algn="ctr"/>
                      <a:r>
                        <a:rPr lang="en-US" sz="1600" b="1" dirty="0">
                          <a:latin typeface="Arial "/>
                        </a:rPr>
                        <a:t>X</a:t>
                      </a:r>
                    </a:p>
                  </a:txBody>
                  <a:tcPr marL="91437" marR="91437" marT="45801" marB="45801"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extLst>
                  <a:ext uri="{0D108BD9-81ED-4DB2-BD59-A6C34878D82A}">
                    <a16:rowId xmlns:a16="http://schemas.microsoft.com/office/drawing/2014/main" val="556027259"/>
                  </a:ext>
                </a:extLst>
              </a:tr>
              <a:tr h="4151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100" dirty="0">
                          <a:latin typeface="Arial" panose="020B0604020202020204" pitchFamily="34" charset="0"/>
                          <a:cs typeface="Arial" panose="020B0604020202020204" pitchFamily="34" charset="0"/>
                        </a:rPr>
                        <a:t>Addition of HDR to TV Video Profiles (HDR)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100" dirty="0">
                        <a:latin typeface="Arial" panose="020B0604020202020204" pitchFamily="34" charset="0"/>
                        <a:cs typeface="Arial" panose="020B0604020202020204" pitchFamily="34" charset="0"/>
                      </a:endParaRPr>
                    </a:p>
                  </a:txBody>
                  <a:tcPr marL="91437" marR="91437" marT="45801" marB="45801" anchor="ctr" horzOverflow="overflow"/>
                </a:tc>
                <a:tc>
                  <a:txBody>
                    <a:bodyPr/>
                    <a:lstStyle/>
                    <a:p>
                      <a:endParaRPr lang="en-US" sz="1600">
                        <a:latin typeface="Arial "/>
                      </a:endParaRPr>
                    </a:p>
                  </a:txBody>
                  <a:tcPr marL="91437" marR="91437" marT="45801" marB="45801" anchor="ctr" horzOverflow="overflow"/>
                </a:tc>
                <a:tc>
                  <a:txBody>
                    <a:bodyPr/>
                    <a:lstStyle/>
                    <a:p>
                      <a:pPr algn="ctr"/>
                      <a:endParaRPr lang="en-US" sz="1600" b="1" dirty="0">
                        <a:latin typeface="Arial "/>
                      </a:endParaRPr>
                    </a:p>
                  </a:txBody>
                  <a:tcPr marL="91437" marR="91437" marT="45801" marB="45801" anchor="ctr" horzOverflow="overflow"/>
                </a:tc>
                <a:tc>
                  <a:txBody>
                    <a:bodyPr/>
                    <a:lstStyle/>
                    <a:p>
                      <a:pPr algn="ctr"/>
                      <a:endParaRPr lang="en-US" sz="1600" b="1" dirty="0">
                        <a:latin typeface="Arial "/>
                      </a:endParaRPr>
                    </a:p>
                  </a:txBody>
                  <a:tcPr marL="91437" marR="91437" marT="45801" marB="45801" anchor="ctr" horzOverflow="overflow"/>
                </a:tc>
                <a:tc>
                  <a:txBody>
                    <a:bodyPr/>
                    <a:lstStyle/>
                    <a:p>
                      <a:pPr algn="ctr"/>
                      <a:endParaRPr lang="en-US" sz="1600" dirty="0">
                        <a:latin typeface="Arial "/>
                      </a:endParaRPr>
                    </a:p>
                  </a:txBody>
                  <a:tcPr marL="91437" marR="91437" marT="45801" marB="45801"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r>
                        <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rPr>
                        <a:t>X</a:t>
                      </a:r>
                    </a:p>
                  </a:txBody>
                  <a:tcPr marL="91437" marR="91437" marT="45801" marB="45801" anchor="ctr" horzOverflow="overflow"/>
                </a:tc>
                <a:extLst>
                  <a:ext uri="{0D108BD9-81ED-4DB2-BD59-A6C34878D82A}">
                    <a16:rowId xmlns:a16="http://schemas.microsoft.com/office/drawing/2014/main" val="1293761673"/>
                  </a:ext>
                </a:extLst>
              </a:tr>
              <a:tr h="4151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100" dirty="0">
                          <a:latin typeface="Arial" panose="020B0604020202020204" pitchFamily="34" charset="0"/>
                          <a:cs typeface="Arial" panose="020B0604020202020204" pitchFamily="34" charset="0"/>
                        </a:rPr>
                        <a:t>Virtual Reality Profiles for Streaming Media (</a:t>
                      </a:r>
                      <a:r>
                        <a:rPr lang="en-US" altLang="en-US" sz="1100" dirty="0" err="1">
                          <a:latin typeface="Arial" panose="020B0604020202020204" pitchFamily="34" charset="0"/>
                          <a:cs typeface="Arial" panose="020B0604020202020204" pitchFamily="34" charset="0"/>
                        </a:rPr>
                        <a:t>VRStream</a:t>
                      </a:r>
                      <a:r>
                        <a:rPr lang="en-US" altLang="en-US" sz="1100" dirty="0">
                          <a:latin typeface="Arial" panose="020B0604020202020204" pitchFamily="34" charset="0"/>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100" dirty="0">
                        <a:latin typeface="Arial" panose="020B0604020202020204" pitchFamily="34" charset="0"/>
                        <a:cs typeface="Arial" panose="020B0604020202020204" pitchFamily="34" charset="0"/>
                      </a:endParaRPr>
                    </a:p>
                  </a:txBody>
                  <a:tcPr marL="91437" marR="91437" marT="45801" marB="45801" anchor="ctr" horzOverflow="overflow"/>
                </a:tc>
                <a:tc>
                  <a:txBody>
                    <a:bodyPr/>
                    <a:lstStyle/>
                    <a:p>
                      <a:pPr algn="ctr"/>
                      <a:r>
                        <a:rPr lang="en-US" sz="1600" b="0" dirty="0">
                          <a:latin typeface="Arial "/>
                        </a:rPr>
                        <a:t>x</a:t>
                      </a:r>
                    </a:p>
                  </a:txBody>
                  <a:tcPr marL="91437" marR="91437" marT="45801" marB="45801" anchor="ctr" horzOverflow="overflow"/>
                </a:tc>
                <a:tc>
                  <a:txBody>
                    <a:bodyPr/>
                    <a:lstStyle/>
                    <a:p>
                      <a:pPr algn="ctr"/>
                      <a:r>
                        <a:rPr lang="en-US" sz="1600" b="0" dirty="0">
                          <a:latin typeface="Arial "/>
                        </a:rPr>
                        <a:t>x</a:t>
                      </a:r>
                    </a:p>
                  </a:txBody>
                  <a:tcPr marL="91437" marR="91437" marT="45801" marB="45801" anchor="ctr" horzOverflow="overflow"/>
                </a:tc>
                <a:tc>
                  <a:txBody>
                    <a:bodyPr/>
                    <a:lstStyle/>
                    <a:p>
                      <a:pPr algn="ctr"/>
                      <a:endParaRPr lang="en-US" sz="1600" b="0" dirty="0">
                        <a:latin typeface="Arial "/>
                      </a:endParaRPr>
                    </a:p>
                  </a:txBody>
                  <a:tcPr marL="91437" marR="91437" marT="45801" marB="45801" anchor="ctr" horzOverflow="overflow"/>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0" dirty="0">
                          <a:latin typeface="Arial "/>
                        </a:rPr>
                        <a:t>x</a:t>
                      </a:r>
                    </a:p>
                  </a:txBody>
                  <a:tcPr marL="91437" marR="91437" marT="45801" marB="45801"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r>
                        <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rPr>
                        <a:t>X</a:t>
                      </a:r>
                    </a:p>
                  </a:txBody>
                  <a:tcPr marL="91437" marR="91437" marT="45801" marB="45801" anchor="ctr" horzOverflow="overflow"/>
                </a:tc>
                <a:extLst>
                  <a:ext uri="{0D108BD9-81ED-4DB2-BD59-A6C34878D82A}">
                    <a16:rowId xmlns:a16="http://schemas.microsoft.com/office/drawing/2014/main" val="1161965857"/>
                  </a:ext>
                </a:extLst>
              </a:tr>
              <a:tr h="41518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100" dirty="0">
                          <a:latin typeface="Arial" panose="020B0604020202020204" pitchFamily="34" charset="0"/>
                          <a:cs typeface="Arial" panose="020B0604020202020204" pitchFamily="34" charset="0"/>
                        </a:rPr>
                        <a:t>EVS Codec Extension for Immersive Voice and Audio Services (</a:t>
                      </a:r>
                      <a:r>
                        <a:rPr lang="en-US" altLang="en-US" sz="1100" dirty="0" err="1">
                          <a:latin typeface="Arial" panose="020B0604020202020204" pitchFamily="34" charset="0"/>
                          <a:cs typeface="Arial" panose="020B0604020202020204" pitchFamily="34" charset="0"/>
                        </a:rPr>
                        <a:t>IVAS_Codec</a:t>
                      </a:r>
                      <a:r>
                        <a:rPr lang="en-US" altLang="en-US" sz="1100" dirty="0">
                          <a:latin typeface="Arial" panose="020B0604020202020204" pitchFamily="34" charset="0"/>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sz="1100" dirty="0">
                        <a:latin typeface="Arial" panose="020B0604020202020204" pitchFamily="34" charset="0"/>
                        <a:cs typeface="Arial" panose="020B0604020202020204" pitchFamily="34" charset="0"/>
                      </a:endParaRPr>
                    </a:p>
                  </a:txBody>
                  <a:tcPr marL="91437" marR="91437" marT="45801" marB="45801" anchor="ctr" horzOverflow="overflow"/>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rPr>
                        <a:t>X</a:t>
                      </a:r>
                    </a:p>
                  </a:txBody>
                  <a:tcPr marL="91437" marR="91437" marT="45801" marB="45801" anchor="ctr" horzOverflow="overflow"/>
                </a:tc>
                <a:tc>
                  <a:txBody>
                    <a:bodyPr/>
                    <a:lstStyle/>
                    <a:p>
                      <a:pPr algn="ctr"/>
                      <a:endParaRPr lang="en-US" sz="1600" b="1" dirty="0">
                        <a:latin typeface="Arial "/>
                      </a:endParaRPr>
                    </a:p>
                  </a:txBody>
                  <a:tcPr marL="91437" marR="91437" marT="45801" marB="45801" anchor="ctr" horzOverflow="overflow"/>
                </a:tc>
                <a:tc>
                  <a:txBody>
                    <a:bodyPr/>
                    <a:lstStyle/>
                    <a:p>
                      <a:pPr algn="ctr"/>
                      <a:endParaRPr lang="en-US" sz="1600" b="1" dirty="0">
                        <a:latin typeface="Arial "/>
                      </a:endParaRPr>
                    </a:p>
                  </a:txBody>
                  <a:tcPr marL="91437" marR="91437" marT="45801" marB="45801" anchor="ctr" horzOverflow="overflow"/>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600" b="1" dirty="0">
                        <a:latin typeface="Arial "/>
                      </a:endParaRPr>
                    </a:p>
                  </a:txBody>
                  <a:tcPr marL="91437" marR="91437" marT="45801" marB="45801"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
                        <a:ea typeface="Times New Roman" pitchFamily="18" charset="0"/>
                        <a:cs typeface="Arial" panose="020B0604020202020204" pitchFamily="34" charset="0"/>
                      </a:endParaRPr>
                    </a:p>
                  </a:txBody>
                  <a:tcPr marL="91437" marR="91437" marT="45801" marB="45801" anchor="ctr" horzOverflow="overflow"/>
                </a:tc>
                <a:extLst>
                  <a:ext uri="{0D108BD9-81ED-4DB2-BD59-A6C34878D82A}">
                    <a16:rowId xmlns:a16="http://schemas.microsoft.com/office/drawing/2014/main" val="137549140"/>
                  </a:ext>
                </a:extLst>
              </a:tr>
            </a:tbl>
          </a:graphicData>
        </a:graphic>
      </p:graphicFrame>
      <p:sp>
        <p:nvSpPr>
          <p:cNvPr id="18472" name="TextBox 2">
            <a:extLst>
              <a:ext uri="{FF2B5EF4-FFF2-40B4-BE49-F238E27FC236}">
                <a16:creationId xmlns:a16="http://schemas.microsoft.com/office/drawing/2014/main" id="{EA964299-CEEF-476B-AB9C-690BE2D6689F}"/>
              </a:ext>
            </a:extLst>
          </p:cNvPr>
          <p:cNvSpPr txBox="1">
            <a:spLocks noChangeArrowheads="1"/>
          </p:cNvSpPr>
          <p:nvPr/>
        </p:nvSpPr>
        <p:spPr bwMode="auto">
          <a:xfrm>
            <a:off x="6564313" y="6140450"/>
            <a:ext cx="32416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b="1">
                <a:latin typeface="Arial" panose="020B0604020202020204" pitchFamily="34" charset="0"/>
              </a:rPr>
              <a:t>X</a:t>
            </a:r>
            <a:r>
              <a:rPr lang="fi-FI" altLang="en-US" sz="800">
                <a:latin typeface="Arial" panose="020B0604020202020204" pitchFamily="34" charset="0"/>
              </a:rPr>
              <a:t> = main responsible SWG</a:t>
            </a:r>
          </a:p>
          <a:p>
            <a:pPr>
              <a:spcBef>
                <a:spcPct val="0"/>
              </a:spcBef>
              <a:buFontTx/>
              <a:buNone/>
            </a:pPr>
            <a:r>
              <a:rPr lang="fi-FI" altLang="en-US" sz="800">
                <a:latin typeface="Arial" panose="020B0604020202020204" pitchFamily="34" charset="0"/>
              </a:rPr>
              <a:t>x = SWG participating into the work/study</a:t>
            </a:r>
            <a:endParaRPr lang="en-US" altLang="en-US" sz="800">
              <a:latin typeface="Arial" panose="020B0604020202020204" pitchFamily="34" charset="0"/>
            </a:endParaRPr>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A0E5A9FE-DD4F-4293-B288-5482297A8BE1}"/>
              </a:ext>
            </a:extLst>
          </p:cNvPr>
          <p:cNvSpPr>
            <a:spLocks noGrp="1"/>
          </p:cNvSpPr>
          <p:nvPr>
            <p:ph type="title"/>
          </p:nvPr>
        </p:nvSpPr>
        <p:spPr/>
        <p:txBody>
          <a:bodyPr/>
          <a:lstStyle/>
          <a:p>
            <a:r>
              <a:rPr lang="en-US" altLang="en-US"/>
              <a:t>SWGs and ongoing Study Items</a:t>
            </a:r>
          </a:p>
        </p:txBody>
      </p:sp>
      <p:graphicFrame>
        <p:nvGraphicFramePr>
          <p:cNvPr id="6" name="Table 5">
            <a:extLst>
              <a:ext uri="{FF2B5EF4-FFF2-40B4-BE49-F238E27FC236}">
                <a16:creationId xmlns:a16="http://schemas.microsoft.com/office/drawing/2014/main" id="{D1972673-86AB-4C8C-9998-0A159A6A9F38}"/>
              </a:ext>
            </a:extLst>
          </p:cNvPr>
          <p:cNvGraphicFramePr>
            <a:graphicFrameLocks noGrp="1"/>
          </p:cNvGraphicFramePr>
          <p:nvPr>
            <p:extLst>
              <p:ext uri="{D42A27DB-BD31-4B8C-83A1-F6EECF244321}">
                <p14:modId xmlns:p14="http://schemas.microsoft.com/office/powerpoint/2010/main" val="240653642"/>
              </p:ext>
            </p:extLst>
          </p:nvPr>
        </p:nvGraphicFramePr>
        <p:xfrm>
          <a:off x="569913" y="1214438"/>
          <a:ext cx="7974012" cy="4910858"/>
        </p:xfrm>
        <a:graphic>
          <a:graphicData uri="http://schemas.openxmlformats.org/drawingml/2006/table">
            <a:tbl>
              <a:tblPr firstRow="1" bandRow="1">
                <a:tableStyleId>{5C22544A-7EE6-4342-B048-85BDC9FD1C3A}</a:tableStyleId>
              </a:tblPr>
              <a:tblGrid>
                <a:gridCol w="5329311">
                  <a:extLst>
                    <a:ext uri="{9D8B030D-6E8A-4147-A177-3AD203B41FA5}">
                      <a16:colId xmlns:a16="http://schemas.microsoft.com/office/drawing/2014/main" val="20000"/>
                    </a:ext>
                  </a:extLst>
                </a:gridCol>
                <a:gridCol w="515051">
                  <a:extLst>
                    <a:ext uri="{9D8B030D-6E8A-4147-A177-3AD203B41FA5}">
                      <a16:colId xmlns:a16="http://schemas.microsoft.com/office/drawing/2014/main" val="20001"/>
                    </a:ext>
                  </a:extLst>
                </a:gridCol>
                <a:gridCol w="561348">
                  <a:extLst>
                    <a:ext uri="{9D8B030D-6E8A-4147-A177-3AD203B41FA5}">
                      <a16:colId xmlns:a16="http://schemas.microsoft.com/office/drawing/2014/main" val="20002"/>
                    </a:ext>
                  </a:extLst>
                </a:gridCol>
                <a:gridCol w="509265">
                  <a:extLst>
                    <a:ext uri="{9D8B030D-6E8A-4147-A177-3AD203B41FA5}">
                      <a16:colId xmlns:a16="http://schemas.microsoft.com/office/drawing/2014/main" val="20003"/>
                    </a:ext>
                  </a:extLst>
                </a:gridCol>
                <a:gridCol w="507675">
                  <a:extLst>
                    <a:ext uri="{9D8B030D-6E8A-4147-A177-3AD203B41FA5}">
                      <a16:colId xmlns:a16="http://schemas.microsoft.com/office/drawing/2014/main" val="20004"/>
                    </a:ext>
                  </a:extLst>
                </a:gridCol>
                <a:gridCol w="551362">
                  <a:extLst>
                    <a:ext uri="{9D8B030D-6E8A-4147-A177-3AD203B41FA5}">
                      <a16:colId xmlns:a16="http://schemas.microsoft.com/office/drawing/2014/main" val="20005"/>
                    </a:ext>
                  </a:extLst>
                </a:gridCol>
              </a:tblGrid>
              <a:tr h="783530">
                <a:tc>
                  <a:txBody>
                    <a:bodyPr/>
                    <a:lstStyle/>
                    <a:p>
                      <a:pPr marL="0" marR="0" lvl="0" indent="0" algn="l" defTabSz="914400" rtl="0" eaLnBrk="1" fontAlgn="base" latinLnBrk="0" hangingPunct="1">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panose="020B0604020202020204" pitchFamily="34" charset="0"/>
                          <a:cs typeface="Arial" panose="020B0604020202020204" pitchFamily="34" charset="0"/>
                        </a:rPr>
                        <a:t>Study Item    </a:t>
                      </a:r>
                      <a:endParaRPr kumimoji="0" lang="en-US" sz="10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l" defTabSz="914400" rtl="0" eaLnBrk="1" fontAlgn="base" latinLnBrk="0" hangingPunct="1">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panose="020B0604020202020204" pitchFamily="34" charset="0"/>
                          <a:cs typeface="Arial" panose="020B0604020202020204" pitchFamily="34" charset="0"/>
                        </a:rPr>
                        <a:t>EVS</a:t>
                      </a:r>
                    </a:p>
                    <a:p>
                      <a:pPr marL="0" marR="0" lvl="0" indent="0" algn="l" defTabSz="914400" rtl="0" eaLnBrk="0" fontAlgn="base" latinLnBrk="0" hangingPunct="0">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panose="020B0604020202020204" pitchFamily="34" charset="0"/>
                          <a:cs typeface="Arial" panose="020B0604020202020204" pitchFamily="34" charset="0"/>
                        </a:rPr>
                        <a:t>SWG</a:t>
                      </a:r>
                      <a:endParaRPr kumimoji="0" lang="en-US" sz="10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panose="020B0604020202020204" pitchFamily="34" charset="0"/>
                          <a:cs typeface="Arial" panose="020B0604020202020204" pitchFamily="34" charset="0"/>
                        </a:rPr>
                        <a:t>MBS SWG</a:t>
                      </a:r>
                      <a:endParaRPr kumimoji="0" lang="en-US" sz="10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pPr>
                      <a:r>
                        <a:rPr kumimoji="0" lang="fi-FI" sz="1000" b="1" u="none" strike="noStrike" cap="none" normalizeH="0" baseline="0" dirty="0">
                          <a:ln>
                            <a:noFill/>
                          </a:ln>
                          <a:effectLst/>
                          <a:latin typeface="Arial" panose="020B0604020202020204" pitchFamily="34" charset="0"/>
                          <a:cs typeface="Arial" panose="020B0604020202020204" pitchFamily="34" charset="0"/>
                        </a:rPr>
                        <a:t>MTSI SWG</a:t>
                      </a:r>
                      <a:endParaRPr kumimoji="0" lang="en-US" sz="10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l" defTabSz="914400" rtl="0" eaLnBrk="1" fontAlgn="base" latinLnBrk="0" hangingPunct="1">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panose="020B0604020202020204" pitchFamily="34" charset="0"/>
                          <a:cs typeface="Arial" panose="020B0604020202020204" pitchFamily="34" charset="0"/>
                        </a:rPr>
                        <a:t>SQ</a:t>
                      </a:r>
                    </a:p>
                    <a:p>
                      <a:pPr marL="0" marR="0" lvl="0" indent="0" algn="l" defTabSz="914400" rtl="0" eaLnBrk="0" fontAlgn="base" latinLnBrk="0" hangingPunct="0">
                        <a:lnSpc>
                          <a:spcPct val="88000"/>
                        </a:lnSpc>
                        <a:spcBef>
                          <a:spcPts val="0"/>
                        </a:spcBef>
                        <a:spcAft>
                          <a:spcPts val="0"/>
                        </a:spcAft>
                        <a:buClrTx/>
                        <a:buSzTx/>
                        <a:buFontTx/>
                        <a:buNone/>
                        <a:tabLst/>
                      </a:pPr>
                      <a:r>
                        <a:rPr kumimoji="0" lang="en-US" sz="1000" b="1" u="none" strike="noStrike" cap="none" normalizeH="0" baseline="0" dirty="0">
                          <a:ln>
                            <a:noFill/>
                          </a:ln>
                          <a:effectLst/>
                          <a:latin typeface="Arial" panose="020B0604020202020204" pitchFamily="34" charset="0"/>
                          <a:cs typeface="Arial" panose="020B0604020202020204" pitchFamily="34" charset="0"/>
                        </a:rPr>
                        <a:t>SWG</a:t>
                      </a:r>
                      <a:endParaRPr kumimoji="0" lang="en-US" sz="10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l" defTabSz="914400" rtl="0" eaLnBrk="0" fontAlgn="base" latinLnBrk="0" hangingPunct="0">
                        <a:lnSpc>
                          <a:spcPct val="88000"/>
                        </a:lnSpc>
                        <a:spcBef>
                          <a:spcPts val="0"/>
                        </a:spcBef>
                        <a:spcAft>
                          <a:spcPts val="0"/>
                        </a:spcAft>
                        <a:buClrTx/>
                        <a:buSzTx/>
                        <a:buFontTx/>
                        <a:buNone/>
                        <a:tabLst/>
                        <a:defRPr/>
                      </a:pPr>
                      <a:r>
                        <a:rPr kumimoji="0" lang="en-US" sz="1000" b="1" u="none" strike="noStrike" cap="none" normalizeH="0" baseline="0" dirty="0">
                          <a:ln>
                            <a:noFill/>
                          </a:ln>
                          <a:effectLst/>
                          <a:latin typeface="Arial" panose="020B0604020202020204" pitchFamily="34" charset="0"/>
                          <a:cs typeface="Arial" panose="020B0604020202020204" pitchFamily="34" charset="0"/>
                        </a:rPr>
                        <a:t>Video SWG</a:t>
                      </a:r>
                      <a:endParaRPr kumimoji="0" lang="en-US" sz="10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extLst>
                  <a:ext uri="{0D108BD9-81ED-4DB2-BD59-A6C34878D82A}">
                    <a16:rowId xmlns:a16="http://schemas.microsoft.com/office/drawing/2014/main" val="10000"/>
                  </a:ext>
                </a:extLst>
              </a:tr>
              <a:tr h="345816">
                <a:tc>
                  <a:txBody>
                    <a:bodyPr/>
                    <a:lstStyle/>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r>
                        <a:rPr lang="en-US" sz="1100" b="0" kern="1200" dirty="0">
                          <a:effectLst/>
                          <a:latin typeface="Arial" panose="020B0604020202020204" pitchFamily="34" charset="0"/>
                          <a:cs typeface="Arial" panose="020B0604020202020204" pitchFamily="34" charset="0"/>
                        </a:rPr>
                        <a:t>Study on Enhanced Acoustic Test Specifications (FS_SEATS)</a:t>
                      </a:r>
                      <a:endParaRPr lang="en-US" sz="1100" b="0" dirty="0">
                        <a:solidFill>
                          <a:schemeClr val="tx1"/>
                        </a:solidFill>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0" fontAlgn="base" latinLnBrk="0" hangingPunct="0">
                        <a:lnSpc>
                          <a:spcPct val="88000"/>
                        </a:lnSpc>
                        <a:spcBef>
                          <a:spcPts val="0"/>
                        </a:spcBef>
                        <a:spcAft>
                          <a:spcPts val="0"/>
                        </a:spcAft>
                        <a:buClrTx/>
                        <a:buSzTx/>
                        <a:buFont typeface="Wingdings 2" pitchFamily="18" charset="2"/>
                        <a:buNone/>
                        <a:tabLst/>
                      </a:pPr>
                      <a:endParaRPr kumimoji="0" 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r>
                        <a:rPr kumimoji="0" lang="fi-FI" sz="1600" b="1" u="none" strike="noStrike" cap="none" normalizeH="0" baseline="0" dirty="0">
                          <a:ln>
                            <a:noFill/>
                          </a:ln>
                          <a:effectLst/>
                          <a:latin typeface="Arial" panose="020B0604020202020204" pitchFamily="34" charset="0"/>
                          <a:cs typeface="Arial" panose="020B0604020202020204" pitchFamily="34" charset="0"/>
                        </a:rPr>
                        <a:t>X</a:t>
                      </a: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extLst>
                  <a:ext uri="{0D108BD9-81ED-4DB2-BD59-A6C34878D82A}">
                    <a16:rowId xmlns:a16="http://schemas.microsoft.com/office/drawing/2014/main" val="10001"/>
                  </a:ext>
                </a:extLst>
              </a:tr>
              <a:tr h="345816">
                <a:tc>
                  <a:txBody>
                    <a:bodyPr/>
                    <a:lstStyle/>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r>
                        <a:rPr lang="en-US" altLang="en-US" sz="1100" b="0" dirty="0">
                          <a:latin typeface="Arial" panose="020B0604020202020204" pitchFamily="34" charset="0"/>
                          <a:cs typeface="Arial" panose="020B0604020202020204" pitchFamily="34" charset="0"/>
                        </a:rPr>
                        <a:t>Study on 5G enhanced Mobile Broadband Media Distribution (FS_5GMedia_Distribution)</a:t>
                      </a:r>
                    </a:p>
                  </a:txBody>
                  <a:tcPr marL="91437" marR="91437" marT="45607" marB="45607" anchor="ctr" horzOverflow="overflow"/>
                </a:tc>
                <a:tc>
                  <a:txBody>
                    <a:bodyPr/>
                    <a:lstStyle/>
                    <a:p>
                      <a:pPr marL="0" marR="0" lvl="0" indent="0" algn="ctr" defTabSz="914400" rtl="0" eaLnBrk="0" fontAlgn="base" latinLnBrk="0" hangingPunct="0">
                        <a:lnSpc>
                          <a:spcPct val="88000"/>
                        </a:lnSpc>
                        <a:spcBef>
                          <a:spcPts val="0"/>
                        </a:spcBef>
                        <a:spcAft>
                          <a:spcPts val="0"/>
                        </a:spcAft>
                        <a:buClrTx/>
                        <a:buSzTx/>
                        <a:buFont typeface="Wingdings 2" pitchFamily="18" charset="2"/>
                        <a:buNone/>
                        <a:tabLst/>
                      </a:pPr>
                      <a:endParaRPr kumimoji="0" 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r>
                        <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X</a:t>
                      </a: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extLst>
                  <a:ext uri="{0D108BD9-81ED-4DB2-BD59-A6C34878D82A}">
                    <a16:rowId xmlns:a16="http://schemas.microsoft.com/office/drawing/2014/main" val="3964542088"/>
                  </a:ext>
                </a:extLst>
              </a:tr>
              <a:tr h="345816">
                <a:tc>
                  <a:txBody>
                    <a:bodyPr/>
                    <a:lstStyle/>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r>
                        <a:rPr lang="en-US" altLang="en-US" sz="1100" b="0" dirty="0">
                          <a:latin typeface="Arial" panose="020B0604020202020204" pitchFamily="34" charset="0"/>
                          <a:cs typeface="Arial" panose="020B0604020202020204" pitchFamily="34" charset="0"/>
                        </a:rPr>
                        <a:t>Study on MBMS User Services for </a:t>
                      </a:r>
                      <a:r>
                        <a:rPr lang="en-US" altLang="en-US" sz="1100" b="0" dirty="0" err="1">
                          <a:latin typeface="Arial" panose="020B0604020202020204" pitchFamily="34" charset="0"/>
                          <a:cs typeface="Arial" panose="020B0604020202020204" pitchFamily="34" charset="0"/>
                        </a:rPr>
                        <a:t>IoT</a:t>
                      </a:r>
                      <a:r>
                        <a:rPr lang="en-US" altLang="en-US" sz="1100" b="0" dirty="0">
                          <a:latin typeface="Arial" panose="020B0604020202020204" pitchFamily="34" charset="0"/>
                          <a:cs typeface="Arial" panose="020B0604020202020204" pitchFamily="34" charset="0"/>
                        </a:rPr>
                        <a:t> (</a:t>
                      </a:r>
                      <a:r>
                        <a:rPr lang="en-US" altLang="en-US" sz="1100" b="0" dirty="0" err="1">
                          <a:latin typeface="Arial" panose="020B0604020202020204" pitchFamily="34" charset="0"/>
                          <a:cs typeface="Arial" panose="020B0604020202020204" pitchFamily="34" charset="0"/>
                        </a:rPr>
                        <a:t>FS_MBMS_IoT</a:t>
                      </a:r>
                      <a:r>
                        <a:rPr lang="en-US" altLang="en-US" sz="1100" b="0" dirty="0">
                          <a:latin typeface="Arial" panose="020B0604020202020204" pitchFamily="34" charset="0"/>
                          <a:cs typeface="Arial" panose="020B0604020202020204" pitchFamily="34" charset="0"/>
                        </a:rPr>
                        <a:t>)</a:t>
                      </a:r>
                    </a:p>
                  </a:txBody>
                  <a:tcPr marL="91437" marR="91437" marT="45607" marB="45607" anchor="ctr" horzOverflow="overflow"/>
                </a:tc>
                <a:tc>
                  <a:txBody>
                    <a:bodyPr/>
                    <a:lstStyle/>
                    <a:p>
                      <a:pPr marL="0" marR="0" lvl="0" indent="0" algn="ctr" defTabSz="914400" rtl="0" eaLnBrk="0" fontAlgn="base" latinLnBrk="0" hangingPunct="0">
                        <a:lnSpc>
                          <a:spcPct val="88000"/>
                        </a:lnSpc>
                        <a:spcBef>
                          <a:spcPts val="0"/>
                        </a:spcBef>
                        <a:spcAft>
                          <a:spcPts val="0"/>
                        </a:spcAft>
                        <a:buClrTx/>
                        <a:buSzTx/>
                        <a:buFont typeface="Wingdings 2" pitchFamily="18" charset="2"/>
                        <a:buNone/>
                        <a:tabLst/>
                      </a:pPr>
                      <a:endParaRPr kumimoji="0" 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r>
                        <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X</a:t>
                      </a: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extLst>
                  <a:ext uri="{0D108BD9-81ED-4DB2-BD59-A6C34878D82A}">
                    <a16:rowId xmlns:a16="http://schemas.microsoft.com/office/drawing/2014/main" val="3690295388"/>
                  </a:ext>
                </a:extLst>
              </a:tr>
              <a:tr h="359438">
                <a:tc>
                  <a:txBody>
                    <a:bodyPr/>
                    <a:lstStyle/>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r>
                        <a:rPr lang="en-US" altLang="en-US" sz="1100" b="0" dirty="0">
                          <a:latin typeface="Arial" panose="020B0604020202020204" pitchFamily="34" charset="0"/>
                          <a:cs typeface="Arial" panose="020B0604020202020204" pitchFamily="34" charset="0"/>
                        </a:rPr>
                        <a:t>Study on Media Handling Aspects of Conversational Services in 5G Systems (FS_5G_MEDIA_MTSI)</a:t>
                      </a:r>
                    </a:p>
                  </a:txBody>
                  <a:tcPr marL="91437" marR="91437" marT="45607" marB="45607" anchor="ctr" horzOverflow="overflow"/>
                </a:tc>
                <a:tc>
                  <a:txBody>
                    <a:bodyPr/>
                    <a:lstStyle/>
                    <a:p>
                      <a:pPr marL="0" marR="0" lvl="0" indent="0" algn="ctr" defTabSz="914400" rtl="0" eaLnBrk="0" fontAlgn="base" latinLnBrk="0" hangingPunct="0">
                        <a:lnSpc>
                          <a:spcPct val="88000"/>
                        </a:lnSpc>
                        <a:spcBef>
                          <a:spcPts val="0"/>
                        </a:spcBef>
                        <a:spcAft>
                          <a:spcPts val="0"/>
                        </a:spcAft>
                        <a:buClrTx/>
                        <a:buSzTx/>
                        <a:buFont typeface="Wingdings 2" pitchFamily="18" charset="2"/>
                        <a:buNone/>
                        <a:tabLst/>
                      </a:pPr>
                      <a:endParaRPr kumimoji="0" 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r>
                        <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X</a:t>
                      </a: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extLst>
                  <a:ext uri="{0D108BD9-81ED-4DB2-BD59-A6C34878D82A}">
                    <a16:rowId xmlns:a16="http://schemas.microsoft.com/office/drawing/2014/main" val="4219041298"/>
                  </a:ext>
                </a:extLst>
              </a:tr>
              <a:tr h="345816">
                <a:tc>
                  <a:txBody>
                    <a:bodyPr/>
                    <a:lstStyle/>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r>
                        <a:rPr lang="en-US" altLang="en-US" sz="1100" b="0" dirty="0">
                          <a:latin typeface="Arial" panose="020B0604020202020204" pitchFamily="34" charset="0"/>
                          <a:cs typeface="Arial" panose="020B0604020202020204" pitchFamily="34" charset="0"/>
                        </a:rPr>
                        <a:t>New Study Item on FEC for MC Services (FS_FEC_MCS)</a:t>
                      </a:r>
                    </a:p>
                  </a:txBody>
                  <a:tcPr marL="91437" marR="91437" marT="45607" marB="45607" anchor="ctr" horzOverflow="overflow"/>
                </a:tc>
                <a:tc>
                  <a:txBody>
                    <a:bodyPr/>
                    <a:lstStyle/>
                    <a:p>
                      <a:pPr marL="0" marR="0" lvl="0" indent="0" algn="ctr" defTabSz="914400" rtl="0" eaLnBrk="0" fontAlgn="base" latinLnBrk="0" hangingPunct="0">
                        <a:lnSpc>
                          <a:spcPct val="88000"/>
                        </a:lnSpc>
                        <a:spcBef>
                          <a:spcPts val="0"/>
                        </a:spcBef>
                        <a:spcAft>
                          <a:spcPts val="0"/>
                        </a:spcAft>
                        <a:buClrTx/>
                        <a:buSzTx/>
                        <a:buFont typeface="Wingdings 2" pitchFamily="18" charset="2"/>
                        <a:buNone/>
                        <a:tabLst/>
                      </a:pPr>
                      <a:endParaRPr kumimoji="0" 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r>
                        <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X</a:t>
                      </a: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extLst>
                  <a:ext uri="{0D108BD9-81ED-4DB2-BD59-A6C34878D82A}">
                    <a16:rowId xmlns:a16="http://schemas.microsoft.com/office/drawing/2014/main" val="1731672367"/>
                  </a:ext>
                </a:extLst>
              </a:tr>
              <a:tr h="345816">
                <a:tc>
                  <a:txBody>
                    <a:bodyPr/>
                    <a:lstStyle/>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r>
                        <a:rPr lang="en-US" altLang="en-US" sz="1100" b="0" dirty="0">
                          <a:latin typeface="Arial" panose="020B0604020202020204" pitchFamily="34" charset="0"/>
                          <a:cs typeface="Arial" panose="020B0604020202020204" pitchFamily="34" charset="0"/>
                        </a:rPr>
                        <a:t>3GPP codecs for VR audio (FS_CODVRA)</a:t>
                      </a:r>
                    </a:p>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endParaRPr lang="en-US" altLang="en-US" sz="1100" b="0" dirty="0">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0" fontAlgn="base" latinLnBrk="0" hangingPunct="0">
                        <a:lnSpc>
                          <a:spcPct val="88000"/>
                        </a:lnSpc>
                        <a:spcBef>
                          <a:spcPts val="0"/>
                        </a:spcBef>
                        <a:spcAft>
                          <a:spcPts val="0"/>
                        </a:spcAft>
                        <a:buClrTx/>
                        <a:buSzTx/>
                        <a:buFont typeface="Wingdings 2" pitchFamily="18" charset="2"/>
                        <a:buNone/>
                        <a:tabLst/>
                        <a:defRPr/>
                      </a:pPr>
                      <a:r>
                        <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X</a:t>
                      </a: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extLst>
                  <a:ext uri="{0D108BD9-81ED-4DB2-BD59-A6C34878D82A}">
                    <a16:rowId xmlns:a16="http://schemas.microsoft.com/office/drawing/2014/main" val="824709379"/>
                  </a:ext>
                </a:extLst>
              </a:tr>
              <a:tr h="345816">
                <a:tc>
                  <a:txBody>
                    <a:bodyPr/>
                    <a:lstStyle/>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r>
                        <a:rPr lang="en-US" altLang="en-US" sz="1100" b="0" dirty="0">
                          <a:latin typeface="Arial" panose="020B0604020202020204" pitchFamily="34" charset="0"/>
                          <a:cs typeface="Arial" panose="020B0604020202020204" pitchFamily="34" charset="0"/>
                        </a:rPr>
                        <a:t>EVS Float Conformance Non Bit-Exact (FS_EVS_FCNBE)</a:t>
                      </a:r>
                    </a:p>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endParaRPr lang="en-US" altLang="en-US" sz="1100" b="0" dirty="0">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0" fontAlgn="base" latinLnBrk="0" hangingPunct="0">
                        <a:lnSpc>
                          <a:spcPct val="88000"/>
                        </a:lnSpc>
                        <a:spcBef>
                          <a:spcPts val="0"/>
                        </a:spcBef>
                        <a:spcAft>
                          <a:spcPts val="0"/>
                        </a:spcAft>
                        <a:buClrTx/>
                        <a:buSzTx/>
                        <a:buFont typeface="Wingdings 2" pitchFamily="18" charset="2"/>
                        <a:buNone/>
                        <a:tabLst/>
                        <a:defRPr/>
                      </a:pPr>
                      <a:r>
                        <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X</a:t>
                      </a: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extLst>
                  <a:ext uri="{0D108BD9-81ED-4DB2-BD59-A6C34878D82A}">
                    <a16:rowId xmlns:a16="http://schemas.microsoft.com/office/drawing/2014/main" val="836973282"/>
                  </a:ext>
                </a:extLst>
              </a:tr>
              <a:tr h="345816">
                <a:tc>
                  <a:txBody>
                    <a:bodyPr/>
                    <a:lstStyle/>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r>
                        <a:rPr lang="en-US" altLang="en-US" sz="1100" b="0" dirty="0">
                          <a:latin typeface="Arial" panose="020B0604020202020204" pitchFamily="34" charset="0"/>
                          <a:cs typeface="Arial" panose="020B0604020202020204" pitchFamily="34" charset="0"/>
                        </a:rPr>
                        <a:t>Update to fixed-point basic operators (FS_BASOP)</a:t>
                      </a:r>
                    </a:p>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endParaRPr lang="en-US" altLang="en-US" sz="1100" b="0" dirty="0">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0" fontAlgn="base" latinLnBrk="0" hangingPunct="0">
                        <a:lnSpc>
                          <a:spcPct val="88000"/>
                        </a:lnSpc>
                        <a:spcBef>
                          <a:spcPts val="0"/>
                        </a:spcBef>
                        <a:spcAft>
                          <a:spcPts val="0"/>
                        </a:spcAft>
                        <a:buClrTx/>
                        <a:buSzTx/>
                        <a:buFont typeface="Wingdings 2" pitchFamily="18" charset="2"/>
                        <a:buNone/>
                        <a:tabLst/>
                        <a:defRPr/>
                      </a:pPr>
                      <a:r>
                        <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X</a:t>
                      </a: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extLst>
                  <a:ext uri="{0D108BD9-81ED-4DB2-BD59-A6C34878D82A}">
                    <a16:rowId xmlns:a16="http://schemas.microsoft.com/office/drawing/2014/main" val="1560884822"/>
                  </a:ext>
                </a:extLst>
              </a:tr>
              <a:tr h="345816">
                <a:tc>
                  <a:txBody>
                    <a:bodyPr/>
                    <a:lstStyle/>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r>
                        <a:rPr lang="en-US" altLang="en-US" sz="1100" b="0" dirty="0" err="1">
                          <a:latin typeface="Arial" panose="020B0604020202020204" pitchFamily="34" charset="0"/>
                          <a:cs typeface="Arial" panose="020B0604020202020204" pitchFamily="34" charset="0"/>
                        </a:rPr>
                        <a:t>QoE</a:t>
                      </a:r>
                      <a:r>
                        <a:rPr lang="en-US" altLang="en-US" sz="1100" b="0" dirty="0">
                          <a:latin typeface="Arial" panose="020B0604020202020204" pitchFamily="34" charset="0"/>
                          <a:cs typeface="Arial" panose="020B0604020202020204" pitchFamily="34" charset="0"/>
                        </a:rPr>
                        <a:t> metrics for VR (</a:t>
                      </a:r>
                      <a:r>
                        <a:rPr lang="en-US" altLang="en-US" sz="1100" b="0" dirty="0" err="1">
                          <a:latin typeface="Arial" panose="020B0604020202020204" pitchFamily="34" charset="0"/>
                          <a:cs typeface="Arial" panose="020B0604020202020204" pitchFamily="34" charset="0"/>
                        </a:rPr>
                        <a:t>FS_QoE_VR</a:t>
                      </a:r>
                      <a:r>
                        <a:rPr lang="en-US" altLang="en-US" sz="1100" b="0" dirty="0">
                          <a:latin typeface="Arial" panose="020B0604020202020204" pitchFamily="34" charset="0"/>
                          <a:cs typeface="Arial" panose="020B0604020202020204" pitchFamily="34" charset="0"/>
                        </a:rPr>
                        <a:t>)</a:t>
                      </a:r>
                    </a:p>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endParaRPr lang="en-US" altLang="en-US" sz="1100" b="0" dirty="0">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0" fontAlgn="base" latinLnBrk="0" hangingPunct="0">
                        <a:lnSpc>
                          <a:spcPct val="88000"/>
                        </a:lnSpc>
                        <a:spcBef>
                          <a:spcPts val="0"/>
                        </a:spcBef>
                        <a:spcAft>
                          <a:spcPts val="0"/>
                        </a:spcAft>
                        <a:buClrTx/>
                        <a:buSzTx/>
                        <a:buFont typeface="Wingdings 2" pitchFamily="18" charset="2"/>
                        <a:buNone/>
                        <a:tabLst/>
                      </a:pPr>
                      <a:endParaRPr kumimoji="0" 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r>
                        <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x</a:t>
                      </a: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r>
                        <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X</a:t>
                      </a:r>
                    </a:p>
                  </a:txBody>
                  <a:tcPr marL="91437" marR="91437" marT="45607" marB="45607" anchor="ctr" horzOverflow="overflow"/>
                </a:tc>
                <a:extLst>
                  <a:ext uri="{0D108BD9-81ED-4DB2-BD59-A6C34878D82A}">
                    <a16:rowId xmlns:a16="http://schemas.microsoft.com/office/drawing/2014/main" val="3424276942"/>
                  </a:ext>
                </a:extLst>
              </a:tr>
              <a:tr h="345816">
                <a:tc>
                  <a:txBody>
                    <a:bodyPr/>
                    <a:lstStyle/>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r>
                        <a:rPr lang="en-US" altLang="en-US" sz="1100" b="0" dirty="0">
                          <a:latin typeface="Arial" panose="020B0604020202020204" pitchFamily="34" charset="0"/>
                          <a:cs typeface="Arial" panose="020B0604020202020204" pitchFamily="34" charset="0"/>
                        </a:rPr>
                        <a:t>enhanced VoLTE performance (</a:t>
                      </a:r>
                      <a:r>
                        <a:rPr lang="en-US" altLang="en-US" sz="1100" b="0" dirty="0" err="1">
                          <a:latin typeface="Arial" panose="020B0604020202020204" pitchFamily="34" charset="0"/>
                          <a:cs typeface="Arial" panose="020B0604020202020204" pitchFamily="34" charset="0"/>
                        </a:rPr>
                        <a:t>FS_eVoLP</a:t>
                      </a:r>
                      <a:r>
                        <a:rPr lang="en-US" altLang="en-US" sz="1100" b="0" dirty="0">
                          <a:latin typeface="Arial" panose="020B0604020202020204" pitchFamily="34" charset="0"/>
                          <a:cs typeface="Arial" panose="020B0604020202020204" pitchFamily="34" charset="0"/>
                        </a:rPr>
                        <a:t>)</a:t>
                      </a:r>
                    </a:p>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endParaRPr lang="en-US" altLang="en-US" sz="1100" b="0" dirty="0">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0" fontAlgn="base" latinLnBrk="0" hangingPunct="0">
                        <a:lnSpc>
                          <a:spcPct val="88000"/>
                        </a:lnSpc>
                        <a:spcBef>
                          <a:spcPts val="0"/>
                        </a:spcBef>
                        <a:spcAft>
                          <a:spcPts val="0"/>
                        </a:spcAft>
                        <a:buClrTx/>
                        <a:buSzTx/>
                        <a:buFont typeface="Wingdings 2" pitchFamily="18" charset="2"/>
                        <a:buNone/>
                        <a:tabLst/>
                      </a:pPr>
                      <a:endParaRPr kumimoji="0" 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r>
                        <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X</a:t>
                      </a: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extLst>
                  <a:ext uri="{0D108BD9-81ED-4DB2-BD59-A6C34878D82A}">
                    <a16:rowId xmlns:a16="http://schemas.microsoft.com/office/drawing/2014/main" val="1212627429"/>
                  </a:ext>
                </a:extLst>
              </a:tr>
              <a:tr h="345816">
                <a:tc>
                  <a:txBody>
                    <a:bodyPr/>
                    <a:lstStyle/>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r>
                        <a:rPr lang="en-US" altLang="en-US" sz="1100" b="0" dirty="0">
                          <a:latin typeface="Arial" panose="020B0604020202020204" pitchFamily="34" charset="0"/>
                          <a:cs typeface="Arial" panose="020B0604020202020204" pitchFamily="34" charset="0"/>
                        </a:rPr>
                        <a:t>V2X Media Handling and Interaction (FS_mV2X)</a:t>
                      </a:r>
                    </a:p>
                    <a:p>
                      <a:pPr marL="0" marR="0" lvl="1" indent="0" algn="l" defTabSz="914400" rtl="0" eaLnBrk="1" fontAlgn="auto" latinLnBrk="0" hangingPunct="1">
                        <a:lnSpc>
                          <a:spcPct val="88000"/>
                        </a:lnSpc>
                        <a:spcBef>
                          <a:spcPts val="0"/>
                        </a:spcBef>
                        <a:spcAft>
                          <a:spcPts val="0"/>
                        </a:spcAft>
                        <a:buClrTx/>
                        <a:buSzTx/>
                        <a:buFontTx/>
                        <a:buNone/>
                        <a:tabLst>
                          <a:tab pos="5829300" algn="l"/>
                        </a:tabLst>
                        <a:defRPr/>
                      </a:pPr>
                      <a:endParaRPr lang="en-US" altLang="en-US" sz="1100" b="0" dirty="0">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0" fontAlgn="base" latinLnBrk="0" hangingPunct="0">
                        <a:lnSpc>
                          <a:spcPct val="88000"/>
                        </a:lnSpc>
                        <a:spcBef>
                          <a:spcPts val="0"/>
                        </a:spcBef>
                        <a:spcAft>
                          <a:spcPts val="0"/>
                        </a:spcAft>
                        <a:buClrTx/>
                        <a:buSzTx/>
                        <a:buFont typeface="Wingdings 2" pitchFamily="18" charset="2"/>
                        <a:buNone/>
                        <a:tabLst/>
                      </a:pPr>
                      <a:endParaRPr kumimoji="0" lang="en-US" sz="16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defRPr/>
                      </a:pPr>
                      <a:r>
                        <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X</a:t>
                      </a: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tc>
                  <a:txBody>
                    <a:bodyPr/>
                    <a:lstStyle/>
                    <a:p>
                      <a:pPr marL="0" marR="0" lvl="0" indent="0" algn="ctr" defTabSz="914400" rtl="0" eaLnBrk="1" fontAlgn="base" latinLnBrk="0" hangingPunct="1">
                        <a:lnSpc>
                          <a:spcPct val="88000"/>
                        </a:lnSpc>
                        <a:spcBef>
                          <a:spcPts val="0"/>
                        </a:spcBef>
                        <a:spcAft>
                          <a:spcPts val="0"/>
                        </a:spcAft>
                        <a:buClrTx/>
                        <a:buSzTx/>
                        <a:buFontTx/>
                        <a:buNone/>
                        <a:tabLst/>
                      </a:pPr>
                      <a:endParaRPr kumimoji="0" lang="en-US" sz="1600" b="1"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marL="91437" marR="91437" marT="45607" marB="45607" anchor="ctr" horzOverflow="overflow"/>
                </a:tc>
                <a:extLst>
                  <a:ext uri="{0D108BD9-81ED-4DB2-BD59-A6C34878D82A}">
                    <a16:rowId xmlns:a16="http://schemas.microsoft.com/office/drawing/2014/main" val="4277635361"/>
                  </a:ext>
                </a:extLst>
              </a:tr>
            </a:tbl>
          </a:graphicData>
        </a:graphic>
      </p:graphicFrame>
      <p:sp>
        <p:nvSpPr>
          <p:cNvPr id="19524" name="TextBox 2">
            <a:extLst>
              <a:ext uri="{FF2B5EF4-FFF2-40B4-BE49-F238E27FC236}">
                <a16:creationId xmlns:a16="http://schemas.microsoft.com/office/drawing/2014/main" id="{8F3E0988-A79F-4ACF-87EF-D3532A05271E}"/>
              </a:ext>
            </a:extLst>
          </p:cNvPr>
          <p:cNvSpPr txBox="1">
            <a:spLocks noChangeArrowheads="1"/>
          </p:cNvSpPr>
          <p:nvPr/>
        </p:nvSpPr>
        <p:spPr bwMode="auto">
          <a:xfrm>
            <a:off x="6564313" y="6140450"/>
            <a:ext cx="32416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b="1">
                <a:latin typeface="Arial" panose="020B0604020202020204" pitchFamily="34" charset="0"/>
              </a:rPr>
              <a:t>X</a:t>
            </a:r>
            <a:r>
              <a:rPr lang="fi-FI" altLang="en-US" sz="800">
                <a:latin typeface="Arial" panose="020B0604020202020204" pitchFamily="34" charset="0"/>
              </a:rPr>
              <a:t> = main responsible SWG</a:t>
            </a:r>
          </a:p>
          <a:p>
            <a:pPr>
              <a:spcBef>
                <a:spcPct val="0"/>
              </a:spcBef>
              <a:buFontTx/>
              <a:buNone/>
            </a:pPr>
            <a:r>
              <a:rPr lang="fi-FI" altLang="en-US" sz="800">
                <a:latin typeface="Arial" panose="020B0604020202020204" pitchFamily="34" charset="0"/>
              </a:rPr>
              <a:t>x = SWG participating into the work/study</a:t>
            </a:r>
            <a:endParaRPr lang="en-US" altLang="en-US" sz="800">
              <a:latin typeface="Arial" panose="020B0604020202020204" pitchFamily="34" charset="0"/>
            </a:endParaRP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E6686F00-52E9-4596-9400-3A8BA5119086}"/>
              </a:ext>
            </a:extLst>
          </p:cNvPr>
          <p:cNvSpPr>
            <a:spLocks noGrp="1"/>
          </p:cNvSpPr>
          <p:nvPr>
            <p:ph type="title"/>
          </p:nvPr>
        </p:nvSpPr>
        <p:spPr/>
        <p:txBody>
          <a:bodyPr/>
          <a:lstStyle/>
          <a:p>
            <a:r>
              <a:rPr lang="en-US" altLang="en-US"/>
              <a:t>SA4 progress highlights </a:t>
            </a:r>
          </a:p>
        </p:txBody>
      </p:sp>
      <p:sp>
        <p:nvSpPr>
          <p:cNvPr id="20483" name="Content Placeholder 2">
            <a:extLst>
              <a:ext uri="{FF2B5EF4-FFF2-40B4-BE49-F238E27FC236}">
                <a16:creationId xmlns:a16="http://schemas.microsoft.com/office/drawing/2014/main" id="{E46F9B17-122A-4646-BD20-44B4C83B98F7}"/>
              </a:ext>
            </a:extLst>
          </p:cNvPr>
          <p:cNvSpPr>
            <a:spLocks noGrp="1"/>
          </p:cNvSpPr>
          <p:nvPr>
            <p:ph idx="1"/>
          </p:nvPr>
        </p:nvSpPr>
        <p:spPr>
          <a:xfrm>
            <a:off x="615950" y="1177925"/>
            <a:ext cx="8388350" cy="4440238"/>
          </a:xfrm>
        </p:spPr>
        <p:txBody>
          <a:bodyPr/>
          <a:lstStyle/>
          <a:p>
            <a:pPr>
              <a:lnSpc>
                <a:spcPct val="90000"/>
              </a:lnSpc>
              <a:spcBef>
                <a:spcPts val="2400"/>
              </a:spcBef>
            </a:pPr>
            <a:r>
              <a:rPr lang="en-US" altLang="en-US" sz="2400" dirty="0"/>
              <a:t>CRs to completed items in Rel-15 and earlier</a:t>
            </a:r>
            <a:endParaRPr lang="fi-FI" altLang="en-US" sz="1600" dirty="0"/>
          </a:p>
          <a:p>
            <a:pPr>
              <a:lnSpc>
                <a:spcPct val="90000"/>
              </a:lnSpc>
              <a:spcBef>
                <a:spcPts val="2400"/>
              </a:spcBef>
            </a:pPr>
            <a:r>
              <a:rPr lang="fi-FI" altLang="en-US" sz="2400" dirty="0"/>
              <a:t> Ongoing Work Items</a:t>
            </a:r>
          </a:p>
          <a:p>
            <a:pPr lvl="1">
              <a:lnSpc>
                <a:spcPct val="90000"/>
              </a:lnSpc>
              <a:spcBef>
                <a:spcPts val="300"/>
              </a:spcBef>
            </a:pPr>
            <a:r>
              <a:rPr lang="fi-FI" altLang="en-US" sz="1600" dirty="0"/>
              <a:t>7 Rel-15 WI</a:t>
            </a:r>
          </a:p>
          <a:p>
            <a:pPr lvl="1">
              <a:lnSpc>
                <a:spcPct val="90000"/>
              </a:lnSpc>
              <a:spcBef>
                <a:spcPts val="300"/>
              </a:spcBef>
            </a:pPr>
            <a:r>
              <a:rPr lang="fi-FI" altLang="en-US" sz="1600" dirty="0"/>
              <a:t>1 Rel-16 WI</a:t>
            </a:r>
            <a:endParaRPr lang="en-GB" altLang="en-US" sz="1200" dirty="0"/>
          </a:p>
          <a:p>
            <a:pPr>
              <a:lnSpc>
                <a:spcPct val="90000"/>
              </a:lnSpc>
              <a:spcBef>
                <a:spcPts val="1200"/>
              </a:spcBef>
            </a:pPr>
            <a:r>
              <a:rPr lang="fi-FI" altLang="en-US" sz="2400" dirty="0"/>
              <a:t> Ongoing Study Items</a:t>
            </a:r>
          </a:p>
          <a:p>
            <a:pPr lvl="1">
              <a:lnSpc>
                <a:spcPct val="90000"/>
              </a:lnSpc>
              <a:spcBef>
                <a:spcPts val="300"/>
              </a:spcBef>
            </a:pPr>
            <a:r>
              <a:rPr lang="fi-FI" altLang="en-US" sz="1600" dirty="0"/>
              <a:t>10 Rel-15 SIs</a:t>
            </a:r>
          </a:p>
          <a:p>
            <a:pPr lvl="1">
              <a:lnSpc>
                <a:spcPct val="90000"/>
              </a:lnSpc>
              <a:spcBef>
                <a:spcPts val="300"/>
              </a:spcBef>
            </a:pPr>
            <a:r>
              <a:rPr lang="fi-FI" altLang="en-US" sz="1600" dirty="0"/>
              <a:t>1 Rel-16 SI</a:t>
            </a:r>
          </a:p>
          <a:p>
            <a:pPr>
              <a:lnSpc>
                <a:spcPct val="90000"/>
              </a:lnSpc>
              <a:spcBef>
                <a:spcPts val="1200"/>
              </a:spcBef>
            </a:pPr>
            <a:r>
              <a:rPr lang="fi-FI" altLang="en-US" sz="2400" dirty="0"/>
              <a:t> SA4 documents at SA#78</a:t>
            </a:r>
          </a:p>
          <a:p>
            <a:pPr lvl="1">
              <a:lnSpc>
                <a:spcPct val="90000"/>
              </a:lnSpc>
              <a:spcBef>
                <a:spcPts val="300"/>
              </a:spcBef>
            </a:pPr>
            <a:r>
              <a:rPr lang="fi-FI" altLang="en-US" sz="1600" dirty="0"/>
              <a:t>Total number of CRs: 46</a:t>
            </a:r>
          </a:p>
          <a:p>
            <a:pPr lvl="2">
              <a:lnSpc>
                <a:spcPct val="85000"/>
              </a:lnSpc>
              <a:spcBef>
                <a:spcPct val="0"/>
              </a:spcBef>
            </a:pPr>
            <a:r>
              <a:rPr lang="en-US" altLang="en-US" sz="1200" dirty="0"/>
              <a:t>Rel-12: 4</a:t>
            </a:r>
          </a:p>
          <a:p>
            <a:pPr lvl="2">
              <a:lnSpc>
                <a:spcPct val="85000"/>
              </a:lnSpc>
              <a:spcBef>
                <a:spcPct val="0"/>
              </a:spcBef>
            </a:pPr>
            <a:r>
              <a:rPr lang="en-US" altLang="en-US" sz="1200" dirty="0"/>
              <a:t>Rel-13: 9</a:t>
            </a:r>
          </a:p>
          <a:p>
            <a:pPr lvl="2">
              <a:lnSpc>
                <a:spcPct val="85000"/>
              </a:lnSpc>
              <a:spcBef>
                <a:spcPct val="0"/>
              </a:spcBef>
            </a:pPr>
            <a:r>
              <a:rPr lang="fi-FI" altLang="en-US" sz="1200" dirty="0"/>
              <a:t>Rel-14: 17</a:t>
            </a:r>
          </a:p>
          <a:p>
            <a:pPr lvl="2">
              <a:lnSpc>
                <a:spcPct val="85000"/>
              </a:lnSpc>
              <a:spcBef>
                <a:spcPct val="0"/>
              </a:spcBef>
            </a:pPr>
            <a:r>
              <a:rPr lang="fi-FI" altLang="en-US" sz="1200" dirty="0"/>
              <a:t>Rel-15: 16</a:t>
            </a:r>
          </a:p>
          <a:p>
            <a:pPr lvl="1">
              <a:lnSpc>
                <a:spcPct val="90000"/>
              </a:lnSpc>
              <a:spcBef>
                <a:spcPts val="300"/>
              </a:spcBef>
            </a:pPr>
            <a:r>
              <a:rPr lang="en-US" altLang="en-US" sz="1600" dirty="0"/>
              <a:t>5 TRs (4 for information and 1 for approval) </a:t>
            </a:r>
          </a:p>
          <a:p>
            <a:pPr lvl="1">
              <a:lnSpc>
                <a:spcPct val="90000"/>
              </a:lnSpc>
              <a:spcBef>
                <a:spcPts val="300"/>
              </a:spcBef>
            </a:pPr>
            <a:r>
              <a:rPr lang="en-US" altLang="en-US" sz="1600" dirty="0"/>
              <a:t>1 TS for approval</a:t>
            </a:r>
          </a:p>
          <a:p>
            <a:pPr lvl="1">
              <a:lnSpc>
                <a:spcPct val="90000"/>
              </a:lnSpc>
              <a:spcBef>
                <a:spcPts val="300"/>
              </a:spcBef>
            </a:pPr>
            <a:r>
              <a:rPr lang="fi-FI" altLang="en-US" sz="1600" dirty="0"/>
              <a:t>2 new WIDs, 2 revised WIDs and 1 new SIDs</a:t>
            </a:r>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a:t>
            </a:r>
            <a:r>
              <a:rPr lang="en-US" altLang="en-US" dirty="0"/>
              <a:t>completed items in Rel-15 and earlier</a:t>
            </a:r>
          </a:p>
        </p:txBody>
      </p:sp>
      <p:sp>
        <p:nvSpPr>
          <p:cNvPr id="3" name="Content Placeholder 2">
            <a:extLst>
              <a:ext uri="{FF2B5EF4-FFF2-40B4-BE49-F238E27FC236}">
                <a16:creationId xmlns:a16="http://schemas.microsoft.com/office/drawing/2014/main" id="{F1C2ED87-BF89-48C6-A470-2D4615A16A1F}"/>
              </a:ext>
            </a:extLst>
          </p:cNvPr>
          <p:cNvSpPr>
            <a:spLocks noGrp="1"/>
          </p:cNvSpPr>
          <p:nvPr>
            <p:ph idx="1"/>
          </p:nvPr>
        </p:nvSpPr>
        <p:spPr>
          <a:xfrm>
            <a:off x="485775" y="1195388"/>
            <a:ext cx="7962900" cy="4760912"/>
          </a:xfrm>
        </p:spPr>
        <p:txBody>
          <a:bodyPr/>
          <a:lstStyle/>
          <a:p>
            <a:pPr>
              <a:lnSpc>
                <a:spcPct val="90000"/>
              </a:lnSpc>
              <a:spcBef>
                <a:spcPts val="1200"/>
              </a:spcBef>
              <a:defRPr/>
            </a:pPr>
            <a:r>
              <a:rPr lang="en-US" altLang="en-US" sz="2400" dirty="0"/>
              <a:t>CRs </a:t>
            </a:r>
          </a:p>
          <a:p>
            <a:pPr lvl="2">
              <a:lnSpc>
                <a:spcPct val="85000"/>
              </a:lnSpc>
              <a:spcBef>
                <a:spcPct val="0"/>
              </a:spcBef>
              <a:defRPr/>
            </a:pPr>
            <a:r>
              <a:rPr lang="en-US" altLang="en-US" sz="1600" dirty="0"/>
              <a:t>Rel-12: 4 CR (Cat F)</a:t>
            </a:r>
          </a:p>
          <a:p>
            <a:pPr lvl="2">
              <a:lnSpc>
                <a:spcPct val="85000"/>
              </a:lnSpc>
              <a:spcBef>
                <a:spcPct val="0"/>
              </a:spcBef>
              <a:defRPr/>
            </a:pPr>
            <a:r>
              <a:rPr lang="en-US" altLang="en-US" sz="1600" dirty="0"/>
              <a:t>Rel-13: 9 CRs (Cat A and Cat F)</a:t>
            </a:r>
          </a:p>
          <a:p>
            <a:pPr lvl="2">
              <a:lnSpc>
                <a:spcPct val="85000"/>
              </a:lnSpc>
              <a:spcBef>
                <a:spcPct val="0"/>
              </a:spcBef>
              <a:defRPr/>
            </a:pPr>
            <a:r>
              <a:rPr lang="en-US" altLang="en-US" sz="1600" dirty="0"/>
              <a:t>Rel-14: 17 CRs (Cat A and Cat F)</a:t>
            </a:r>
          </a:p>
          <a:p>
            <a:pPr lvl="2">
              <a:lnSpc>
                <a:spcPct val="85000"/>
              </a:lnSpc>
              <a:spcBef>
                <a:spcPct val="0"/>
              </a:spcBef>
              <a:defRPr/>
            </a:pPr>
            <a:r>
              <a:rPr lang="en-US" altLang="en-US" sz="1600" dirty="0"/>
              <a:t>Rel-15: 5 (Cat B and Cat F)</a:t>
            </a:r>
          </a:p>
          <a:p>
            <a:pPr lvl="1">
              <a:lnSpc>
                <a:spcPct val="90000"/>
              </a:lnSpc>
              <a:spcBef>
                <a:spcPts val="400"/>
              </a:spcBef>
              <a:defRPr/>
            </a:pPr>
            <a:endParaRPr lang="en-US" altLang="en-US" sz="2000" dirty="0"/>
          </a:p>
          <a:p>
            <a:pPr lvl="1">
              <a:lnSpc>
                <a:spcPct val="90000"/>
              </a:lnSpc>
              <a:spcBef>
                <a:spcPts val="400"/>
              </a:spcBef>
              <a:defRPr/>
            </a:pPr>
            <a:endParaRPr lang="en-US" altLang="en-US" sz="2000" dirty="0"/>
          </a:p>
          <a:p>
            <a:pPr lvl="1">
              <a:lnSpc>
                <a:spcPct val="90000"/>
              </a:lnSpc>
              <a:spcBef>
                <a:spcPts val="400"/>
              </a:spcBef>
              <a:defRPr/>
            </a:pPr>
            <a:endParaRPr lang="en-US" altLang="en-US" sz="2000" dirty="0"/>
          </a:p>
          <a:p>
            <a:pPr lvl="1">
              <a:lnSpc>
                <a:spcPct val="90000"/>
              </a:lnSpc>
              <a:spcBef>
                <a:spcPts val="400"/>
              </a:spcBef>
              <a:defRPr/>
            </a:pPr>
            <a:endParaRPr lang="fi-FI" altLang="en-US" sz="2000" dirty="0"/>
          </a:p>
          <a:p>
            <a:pPr marL="0" indent="0">
              <a:lnSpc>
                <a:spcPct val="90000"/>
              </a:lnSpc>
              <a:spcBef>
                <a:spcPts val="600"/>
              </a:spcBef>
              <a:buFontTx/>
              <a:buNone/>
              <a:defRPr/>
            </a:pPr>
            <a:endParaRPr lang="en-US" altLang="en-US" sz="2400" dirty="0">
              <a:solidFill>
                <a:srgbClr val="FF0000"/>
              </a:solidFill>
            </a:endParaRPr>
          </a:p>
          <a:p>
            <a:pPr marL="0" indent="0">
              <a:buFontTx/>
              <a:buNone/>
              <a:defRPr/>
            </a:pPr>
            <a:endParaRPr lang="fi-FI" sz="3200" dirty="0"/>
          </a:p>
          <a:p>
            <a:pPr marL="0" indent="0">
              <a:buFontTx/>
              <a:buNone/>
              <a:defRPr/>
            </a:pPr>
            <a:endParaRPr lang="fi-FI" sz="3200" dirty="0"/>
          </a:p>
          <a:p>
            <a:pPr marL="0" indent="0">
              <a:buFontTx/>
              <a:buNone/>
              <a:defRPr/>
            </a:pPr>
            <a:endParaRPr lang="en-US" sz="3200" dirty="0"/>
          </a:p>
        </p:txBody>
      </p:sp>
      <p:graphicFrame>
        <p:nvGraphicFramePr>
          <p:cNvPr id="6" name="Table 5">
            <a:extLst>
              <a:ext uri="{FF2B5EF4-FFF2-40B4-BE49-F238E27FC236}">
                <a16:creationId xmlns:a16="http://schemas.microsoft.com/office/drawing/2014/main" id="{F65A7BE1-3196-42FB-8F28-2BEAED36BDB1}"/>
              </a:ext>
            </a:extLst>
          </p:cNvPr>
          <p:cNvGraphicFramePr>
            <a:graphicFrameLocks noGrp="1"/>
          </p:cNvGraphicFramePr>
          <p:nvPr>
            <p:extLst>
              <p:ext uri="{D42A27DB-BD31-4B8C-83A1-F6EECF244321}">
                <p14:modId xmlns:p14="http://schemas.microsoft.com/office/powerpoint/2010/main" val="3964407198"/>
              </p:ext>
            </p:extLst>
          </p:nvPr>
        </p:nvGraphicFramePr>
        <p:xfrm>
          <a:off x="876300" y="2789238"/>
          <a:ext cx="7353300" cy="1925896"/>
        </p:xfrm>
        <a:graphic>
          <a:graphicData uri="http://schemas.openxmlformats.org/drawingml/2006/table">
            <a:tbl>
              <a:tblPr/>
              <a:tblGrid>
                <a:gridCol w="627557">
                  <a:extLst>
                    <a:ext uri="{9D8B030D-6E8A-4147-A177-3AD203B41FA5}">
                      <a16:colId xmlns:a16="http://schemas.microsoft.com/office/drawing/2014/main" val="20000"/>
                    </a:ext>
                  </a:extLst>
                </a:gridCol>
                <a:gridCol w="4594512">
                  <a:extLst>
                    <a:ext uri="{9D8B030D-6E8A-4147-A177-3AD203B41FA5}">
                      <a16:colId xmlns:a16="http://schemas.microsoft.com/office/drawing/2014/main" val="20001"/>
                    </a:ext>
                  </a:extLst>
                </a:gridCol>
                <a:gridCol w="545713">
                  <a:extLst>
                    <a:ext uri="{9D8B030D-6E8A-4147-A177-3AD203B41FA5}">
                      <a16:colId xmlns:a16="http://schemas.microsoft.com/office/drawing/2014/main" val="20002"/>
                    </a:ext>
                  </a:extLst>
                </a:gridCol>
                <a:gridCol w="530964">
                  <a:extLst>
                    <a:ext uri="{9D8B030D-6E8A-4147-A177-3AD203B41FA5}">
                      <a16:colId xmlns:a16="http://schemas.microsoft.com/office/drawing/2014/main" val="20003"/>
                    </a:ext>
                  </a:extLst>
                </a:gridCol>
                <a:gridCol w="553088">
                  <a:extLst>
                    <a:ext uri="{9D8B030D-6E8A-4147-A177-3AD203B41FA5}">
                      <a16:colId xmlns:a16="http://schemas.microsoft.com/office/drawing/2014/main" val="20004"/>
                    </a:ext>
                  </a:extLst>
                </a:gridCol>
                <a:gridCol w="501466">
                  <a:extLst>
                    <a:ext uri="{9D8B030D-6E8A-4147-A177-3AD203B41FA5}">
                      <a16:colId xmlns:a16="http://schemas.microsoft.com/office/drawing/2014/main" val="20005"/>
                    </a:ext>
                  </a:extLst>
                </a:gridCol>
              </a:tblGrid>
              <a:tr h="315912">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Tdoc</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Title</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Source</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Type</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For</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Agenda item #</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extLst>
                  <a:ext uri="{0D108BD9-81ED-4DB2-BD59-A6C34878D82A}">
                    <a16:rowId xmlns:a16="http://schemas.microsoft.com/office/drawing/2014/main" val="10000"/>
                  </a:ext>
                </a:extLst>
              </a:tr>
              <a:tr h="315912">
                <a:tc>
                  <a:txBody>
                    <a:bodyPr/>
                    <a:lstStyle/>
                    <a:p>
                      <a:pPr algn="l" fontAlgn="t"/>
                      <a:r>
                        <a:rPr lang="fr-FR" sz="900" b="1" i="0" u="sng" strike="noStrike" dirty="0">
                          <a:solidFill>
                            <a:srgbClr val="0000FF"/>
                          </a:solidFill>
                          <a:effectLst/>
                          <a:latin typeface="Arial" panose="020B0604020202020204" pitchFamily="34" charset="0"/>
                          <a:hlinkClick r:id="rId2"/>
                        </a:rPr>
                        <a:t>SP-170820</a:t>
                      </a:r>
                      <a:endParaRPr lang="fr-FR" sz="900" b="1" i="0" u="sng" strike="noStrike" dirty="0">
                        <a:solidFill>
                          <a:srgbClr val="0000FF"/>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900" b="0" i="0" u="none" strike="noStrike">
                          <a:solidFill>
                            <a:srgbClr val="000000"/>
                          </a:solidFill>
                          <a:effectLst/>
                          <a:latin typeface="Arial" panose="020B0604020202020204" pitchFamily="34" charset="0"/>
                        </a:rPr>
                        <a:t>CRs to TS 26.442, TS 26.443, TS 26.444, TS 26.445 (Release 12 to Release 14) (EVS_Codec)</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900" b="0" i="0" u="none" strike="noStrike">
                          <a:solidFill>
                            <a:srgbClr val="000000"/>
                          </a:solidFill>
                          <a:effectLst/>
                          <a:latin typeface="Arial" panose="020B0604020202020204" pitchFamily="34" charset="0"/>
                        </a:rPr>
                        <a:t>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900" b="0" i="0" u="sng" strike="noStrike">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900" b="0" i="0" u="none" strike="noStrike">
                          <a:solidFill>
                            <a:srgbClr val="000000"/>
                          </a:solidFill>
                          <a:effectLst/>
                          <a:latin typeface="Arial" panose="020B0604020202020204" pitchFamily="34" charset="0"/>
                        </a:rPr>
                        <a:t>Approval</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900" b="0" i="0" u="none" strike="noStrike" dirty="0">
                          <a:solidFill>
                            <a:srgbClr val="000000"/>
                          </a:solidFill>
                          <a:effectLst/>
                          <a:latin typeface="Arial" panose="020B0604020202020204" pitchFamily="34" charset="0"/>
                        </a:rPr>
                        <a:t>12</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2116503658"/>
                  </a:ext>
                </a:extLst>
              </a:tr>
              <a:tr h="315912">
                <a:tc>
                  <a:txBody>
                    <a:bodyPr/>
                    <a:lstStyle/>
                    <a:p>
                      <a:pPr algn="l" fontAlgn="t"/>
                      <a:r>
                        <a:rPr lang="fr-FR" sz="900" b="1" i="0" u="sng" strike="noStrike" dirty="0">
                          <a:solidFill>
                            <a:srgbClr val="0000FF"/>
                          </a:solidFill>
                          <a:effectLst/>
                          <a:latin typeface="Arial" panose="020B0604020202020204" pitchFamily="34" charset="0"/>
                          <a:hlinkClick r:id="rId3"/>
                        </a:rPr>
                        <a:t>SP-170821</a:t>
                      </a:r>
                      <a:endParaRPr lang="fr-FR" sz="900" b="1" i="0" u="sng" strike="noStrike" dirty="0">
                        <a:solidFill>
                          <a:srgbClr val="0000FF"/>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900" b="0" i="0" u="none" strike="noStrike" dirty="0">
                          <a:solidFill>
                            <a:srgbClr val="000000"/>
                          </a:solidFill>
                          <a:effectLst/>
                          <a:latin typeface="Arial" panose="020B0604020202020204" pitchFamily="34" charset="0"/>
                        </a:rPr>
                        <a:t>CRs to TS 26.116, TS 26.244, TS 26.247 (Release 13) (TVProf-SA4, TEI13)</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900" b="0" i="0" u="none" strike="noStrike">
                          <a:solidFill>
                            <a:srgbClr val="000000"/>
                          </a:solidFill>
                          <a:effectLst/>
                          <a:latin typeface="Arial" panose="020B0604020202020204" pitchFamily="34" charset="0"/>
                        </a:rPr>
                        <a:t>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900" b="0" i="0" u="sng" strike="noStrike">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900" b="0" i="0" u="none" strike="noStrike">
                          <a:solidFill>
                            <a:srgbClr val="000000"/>
                          </a:solidFill>
                          <a:effectLst/>
                          <a:latin typeface="Arial" panose="020B0604020202020204" pitchFamily="34" charset="0"/>
                        </a:rPr>
                        <a:t>Approval</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900" b="0" i="0" u="none" strike="noStrike" dirty="0">
                          <a:solidFill>
                            <a:srgbClr val="000000"/>
                          </a:solidFill>
                          <a:effectLst/>
                          <a:latin typeface="Arial" panose="020B0604020202020204" pitchFamily="34" charset="0"/>
                        </a:rPr>
                        <a:t>13</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2299657937"/>
                  </a:ext>
                </a:extLst>
              </a:tr>
              <a:tr h="315912">
                <a:tc>
                  <a:txBody>
                    <a:bodyPr/>
                    <a:lstStyle/>
                    <a:p>
                      <a:pPr algn="l" fontAlgn="t"/>
                      <a:r>
                        <a:rPr lang="fr-FR" sz="900" b="1" i="0" u="sng" strike="noStrike" dirty="0">
                          <a:solidFill>
                            <a:srgbClr val="0000FF"/>
                          </a:solidFill>
                          <a:effectLst/>
                          <a:latin typeface="Arial" panose="020B0604020202020204" pitchFamily="34" charset="0"/>
                          <a:hlinkClick r:id="rId4"/>
                        </a:rPr>
                        <a:t>SP-170822</a:t>
                      </a:r>
                      <a:endParaRPr lang="fr-FR" sz="900" b="1" i="0" u="sng" strike="noStrike" dirty="0">
                        <a:solidFill>
                          <a:srgbClr val="0000FF"/>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900" b="0" i="0" u="none" strike="noStrike" dirty="0">
                          <a:solidFill>
                            <a:srgbClr val="000000"/>
                          </a:solidFill>
                          <a:effectLst/>
                          <a:latin typeface="Arial" panose="020B0604020202020204" pitchFamily="34" charset="0"/>
                        </a:rPr>
                        <a:t>CRs to TS 26.114, TS 26.173, TS 26.247, TS 26.269 TS 26.346, TS 26.445 (Release 14) (TEI14, </a:t>
                      </a:r>
                      <a:r>
                        <a:rPr lang="en-US" sz="900" b="0" i="0" u="none" strike="noStrike" dirty="0" err="1">
                          <a:solidFill>
                            <a:srgbClr val="000000"/>
                          </a:solidFill>
                          <a:effectLst/>
                          <a:latin typeface="Arial" panose="020B0604020202020204" pitchFamily="34" charset="0"/>
                        </a:rPr>
                        <a:t>IQoE</a:t>
                      </a:r>
                      <a:r>
                        <a:rPr lang="en-US" sz="900" b="0" i="0" u="none" strike="noStrike" dirty="0">
                          <a:solidFill>
                            <a:srgbClr val="000000"/>
                          </a:solidFill>
                          <a:effectLst/>
                          <a:latin typeface="Arial" panose="020B0604020202020204" pitchFamily="34" charset="0"/>
                        </a:rPr>
                        <a:t>, AE_enTV-S4, TRAPI)</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900" b="0" i="0" u="none" strike="noStrike">
                          <a:solidFill>
                            <a:srgbClr val="000000"/>
                          </a:solidFill>
                          <a:effectLst/>
                          <a:latin typeface="Arial" panose="020B0604020202020204" pitchFamily="34" charset="0"/>
                        </a:rPr>
                        <a:t>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900" b="0" i="0" u="sng" strike="noStrike">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900" b="0" i="0" u="none" strike="noStrike">
                          <a:solidFill>
                            <a:srgbClr val="000000"/>
                          </a:solidFill>
                          <a:effectLst/>
                          <a:latin typeface="Arial" panose="020B0604020202020204" pitchFamily="34" charset="0"/>
                        </a:rPr>
                        <a:t>Approval</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900" b="0" i="0" u="none" strike="noStrike" dirty="0">
                          <a:solidFill>
                            <a:srgbClr val="000000"/>
                          </a:solidFill>
                          <a:effectLst/>
                          <a:latin typeface="Arial" panose="020B0604020202020204" pitchFamily="34" charset="0"/>
                        </a:rPr>
                        <a:t>14D</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1227393628"/>
                  </a:ext>
                </a:extLst>
              </a:tr>
              <a:tr h="315912">
                <a:tc>
                  <a:txBody>
                    <a:bodyPr/>
                    <a:lstStyle/>
                    <a:p>
                      <a:pPr algn="l" fontAlgn="t"/>
                      <a:r>
                        <a:rPr lang="fr-FR" sz="900" b="1" i="0" u="sng" strike="noStrike" dirty="0">
                          <a:solidFill>
                            <a:srgbClr val="0000FF"/>
                          </a:solidFill>
                          <a:effectLst/>
                          <a:latin typeface="Arial" panose="020B0604020202020204" pitchFamily="34" charset="0"/>
                          <a:hlinkClick r:id="rId5"/>
                        </a:rPr>
                        <a:t>SP-170823</a:t>
                      </a:r>
                      <a:endParaRPr lang="fr-FR" sz="900" b="1" i="0" u="sng" strike="noStrike" dirty="0">
                        <a:solidFill>
                          <a:srgbClr val="0000FF"/>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900" b="0" i="0" u="none" strike="noStrike">
                          <a:solidFill>
                            <a:srgbClr val="000000"/>
                          </a:solidFill>
                          <a:effectLst/>
                          <a:latin typeface="Arial" panose="020B0604020202020204" pitchFamily="34" charset="0"/>
                        </a:rPr>
                        <a:t>CRs to TS 26.247 (SAND) (Release 15)</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900" b="0" i="0" u="none" strike="noStrike" dirty="0">
                          <a:solidFill>
                            <a:srgbClr val="000000"/>
                          </a:solidFill>
                          <a:effectLst/>
                          <a:latin typeface="Arial" panose="020B0604020202020204" pitchFamily="34" charset="0"/>
                        </a:rPr>
                        <a:t>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900" b="0" i="0" u="sng" strike="noStrike">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900" b="0" i="0" u="none" strike="noStrike">
                          <a:solidFill>
                            <a:srgbClr val="000000"/>
                          </a:solidFill>
                          <a:effectLst/>
                          <a:latin typeface="Arial" panose="020B0604020202020204" pitchFamily="34" charset="0"/>
                        </a:rPr>
                        <a:t>Approval</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900" b="0" i="0" u="none" strike="noStrike" dirty="0">
                          <a:solidFill>
                            <a:srgbClr val="000000"/>
                          </a:solidFill>
                          <a:effectLst/>
                          <a:latin typeface="Arial" panose="020B0604020202020204" pitchFamily="34" charset="0"/>
                        </a:rPr>
                        <a:t>15D.1</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4123475731"/>
                  </a:ext>
                </a:extLst>
              </a:tr>
              <a:tr h="315912">
                <a:tc>
                  <a:txBody>
                    <a:bodyPr/>
                    <a:lstStyle/>
                    <a:p>
                      <a:pPr algn="l" fontAlgn="t"/>
                      <a:r>
                        <a:rPr lang="fr-FR" sz="900" b="1" i="0" u="sng" strike="noStrike" dirty="0">
                          <a:solidFill>
                            <a:srgbClr val="0000FF"/>
                          </a:solidFill>
                          <a:effectLst/>
                          <a:latin typeface="Arial" panose="020B0604020202020204" pitchFamily="34" charset="0"/>
                          <a:hlinkClick r:id="rId6"/>
                        </a:rPr>
                        <a:t>SP-170828</a:t>
                      </a:r>
                      <a:endParaRPr lang="fr-FR" sz="900" b="1" i="0" u="sng" strike="noStrike" dirty="0">
                        <a:solidFill>
                          <a:srgbClr val="0000FF"/>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900" b="0" i="0" u="none" strike="noStrike">
                          <a:solidFill>
                            <a:srgbClr val="000000"/>
                          </a:solidFill>
                          <a:effectLst/>
                          <a:latin typeface="Arial" panose="020B0604020202020204" pitchFamily="34" charset="0"/>
                        </a:rPr>
                        <a:t>CRs to TS 26.114, TS 26.247 (Release 15) (TEI15)</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900" b="0" i="0" u="none" strike="noStrike">
                          <a:solidFill>
                            <a:srgbClr val="000000"/>
                          </a:solidFill>
                          <a:effectLst/>
                          <a:latin typeface="Arial" panose="020B0604020202020204" pitchFamily="34" charset="0"/>
                        </a:rPr>
                        <a:t>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900" b="0" i="0" u="sng" strike="noStrike">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900" b="0" i="0" u="none" strike="noStrike">
                          <a:solidFill>
                            <a:srgbClr val="000000"/>
                          </a:solidFill>
                          <a:effectLst/>
                          <a:latin typeface="Arial" panose="020B0604020202020204" pitchFamily="34" charset="0"/>
                        </a:rPr>
                        <a:t>Approval</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900" b="0" i="0" u="none" strike="noStrike" dirty="0">
                          <a:solidFill>
                            <a:srgbClr val="000000"/>
                          </a:solidFill>
                          <a:effectLst/>
                          <a:latin typeface="Arial" panose="020B0604020202020204" pitchFamily="34" charset="0"/>
                        </a:rPr>
                        <a:t>15G.1</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3074304022"/>
                  </a:ext>
                </a:extLst>
              </a:tr>
            </a:tbl>
          </a:graphicData>
        </a:graphic>
      </p:graphicFrame>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GB" altLang="en-US"/>
              <a:t>Outline</a:t>
            </a:r>
          </a:p>
        </p:txBody>
      </p:sp>
      <p:sp>
        <p:nvSpPr>
          <p:cNvPr id="7171" name="Content Placeholder 2">
            <a:extLst>
              <a:ext uri="{FF2B5EF4-FFF2-40B4-BE49-F238E27FC236}">
                <a16:creationId xmlns:a16="http://schemas.microsoft.com/office/drawing/2014/main" id="{49870376-A098-4C63-94A4-A99644EBEBB1}"/>
              </a:ext>
            </a:extLst>
          </p:cNvPr>
          <p:cNvSpPr>
            <a:spLocks noGrp="1"/>
          </p:cNvSpPr>
          <p:nvPr>
            <p:ph idx="1"/>
          </p:nvPr>
        </p:nvSpPr>
        <p:spPr>
          <a:xfrm>
            <a:off x="485775" y="1249363"/>
            <a:ext cx="8388350" cy="4830762"/>
          </a:xfrm>
        </p:spPr>
        <p:txBody>
          <a:bodyPr/>
          <a:lstStyle/>
          <a:p>
            <a:pPr>
              <a:lnSpc>
                <a:spcPct val="90000"/>
              </a:lnSpc>
              <a:spcBef>
                <a:spcPts val="500"/>
              </a:spcBef>
            </a:pPr>
            <a:r>
              <a:rPr lang="en-US" altLang="en-US" sz="2400" dirty="0"/>
              <a:t>General</a:t>
            </a:r>
          </a:p>
          <a:p>
            <a:pPr lvl="1">
              <a:lnSpc>
                <a:spcPct val="90000"/>
              </a:lnSpc>
              <a:spcBef>
                <a:spcPts val="300"/>
              </a:spcBef>
            </a:pPr>
            <a:r>
              <a:rPr lang="en-US" altLang="en-US" sz="1800" dirty="0"/>
              <a:t>Leadership and subgroups </a:t>
            </a:r>
          </a:p>
          <a:p>
            <a:pPr lvl="1">
              <a:lnSpc>
                <a:spcPct val="90000"/>
              </a:lnSpc>
              <a:spcBef>
                <a:spcPts val="300"/>
              </a:spcBef>
            </a:pPr>
            <a:r>
              <a:rPr lang="en-US" altLang="en-US" sz="1800" dirty="0"/>
              <a:t>Meetings and statistics</a:t>
            </a:r>
          </a:p>
          <a:p>
            <a:pPr lvl="1">
              <a:lnSpc>
                <a:spcPct val="90000"/>
              </a:lnSpc>
              <a:spcBef>
                <a:spcPts val="300"/>
              </a:spcBef>
            </a:pPr>
            <a:r>
              <a:rPr lang="en-US" altLang="en-US" sz="1800" dirty="0"/>
              <a:t>Progress highlights</a:t>
            </a:r>
          </a:p>
          <a:p>
            <a:pPr>
              <a:lnSpc>
                <a:spcPct val="90000"/>
              </a:lnSpc>
              <a:spcBef>
                <a:spcPts val="1500"/>
              </a:spcBef>
            </a:pPr>
            <a:r>
              <a:rPr lang="en-US" altLang="en-US" sz="2400" dirty="0"/>
              <a:t>Work progress </a:t>
            </a:r>
          </a:p>
          <a:p>
            <a:pPr lvl="1">
              <a:lnSpc>
                <a:spcPct val="90000"/>
              </a:lnSpc>
              <a:spcBef>
                <a:spcPts val="300"/>
              </a:spcBef>
            </a:pPr>
            <a:r>
              <a:rPr lang="en-US" altLang="en-US" sz="1800" dirty="0"/>
              <a:t>CRs to completed items in Rel-15 and earlier</a:t>
            </a:r>
            <a:endParaRPr lang="fi-FI" altLang="en-US" sz="1200" dirty="0"/>
          </a:p>
          <a:p>
            <a:pPr lvl="1">
              <a:lnSpc>
                <a:spcPct val="90000"/>
              </a:lnSpc>
              <a:spcBef>
                <a:spcPts val="300"/>
              </a:spcBef>
            </a:pPr>
            <a:r>
              <a:rPr lang="fi-FI" altLang="en-US" sz="1800" dirty="0"/>
              <a:t>Rel-15 Work Items </a:t>
            </a:r>
          </a:p>
          <a:p>
            <a:pPr lvl="1">
              <a:lnSpc>
                <a:spcPct val="90000"/>
              </a:lnSpc>
              <a:spcBef>
                <a:spcPts val="300"/>
              </a:spcBef>
            </a:pPr>
            <a:r>
              <a:rPr lang="fi-FI" altLang="en-US" sz="1800" dirty="0"/>
              <a:t>Rel-15 Study Items</a:t>
            </a:r>
          </a:p>
          <a:p>
            <a:pPr lvl="1">
              <a:lnSpc>
                <a:spcPct val="90000"/>
              </a:lnSpc>
              <a:spcBef>
                <a:spcPts val="300"/>
              </a:spcBef>
            </a:pPr>
            <a:r>
              <a:rPr lang="fi-FI" altLang="en-US" sz="1800" dirty="0"/>
              <a:t>Rel-16 Work Items </a:t>
            </a:r>
          </a:p>
          <a:p>
            <a:pPr lvl="1">
              <a:lnSpc>
                <a:spcPct val="90000"/>
              </a:lnSpc>
              <a:spcBef>
                <a:spcPts val="300"/>
              </a:spcBef>
            </a:pPr>
            <a:r>
              <a:rPr lang="fi-FI" altLang="en-US" sz="1800" dirty="0"/>
              <a:t>Rel-16 Study Items</a:t>
            </a:r>
            <a:endParaRPr lang="en-US" altLang="en-US" sz="1800" dirty="0"/>
          </a:p>
          <a:p>
            <a:pPr lvl="1">
              <a:lnSpc>
                <a:spcPct val="90000"/>
              </a:lnSpc>
              <a:spcBef>
                <a:spcPts val="300"/>
              </a:spcBef>
            </a:pPr>
            <a:r>
              <a:rPr lang="en-GB" altLang="en-US" sz="1800" dirty="0">
                <a:cs typeface="Times New Roman" panose="02020603050405020304" pitchFamily="18" charset="0"/>
              </a:rPr>
              <a:t>Miscellaneous</a:t>
            </a:r>
            <a:endParaRPr lang="en-US" altLang="en-US" sz="1800" dirty="0"/>
          </a:p>
          <a:p>
            <a:pPr>
              <a:lnSpc>
                <a:spcPct val="90000"/>
              </a:lnSpc>
              <a:spcBef>
                <a:spcPts val="1500"/>
              </a:spcBef>
            </a:pPr>
            <a:r>
              <a:rPr lang="fi-FI" altLang="en-US" sz="2400" dirty="0"/>
              <a:t>Proposed new WIDs/SIDs</a:t>
            </a:r>
            <a:endParaRPr lang="en-US" altLang="en-US" sz="2400" dirty="0"/>
          </a:p>
          <a:p>
            <a:pPr>
              <a:lnSpc>
                <a:spcPct val="90000"/>
              </a:lnSpc>
              <a:spcBef>
                <a:spcPts val="1500"/>
              </a:spcBef>
            </a:pPr>
            <a:r>
              <a:rPr lang="en-US" altLang="en-US" sz="2400" dirty="0"/>
              <a:t>Summary of action items </a:t>
            </a:r>
          </a:p>
          <a:p>
            <a:pPr>
              <a:lnSpc>
                <a:spcPct val="90000"/>
              </a:lnSpc>
              <a:spcBef>
                <a:spcPts val="1500"/>
              </a:spcBef>
            </a:pPr>
            <a:r>
              <a:rPr lang="en-US" altLang="en-US" sz="2400" dirty="0"/>
              <a:t>List of documents to SA</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29BBB8F7-D22A-407D-9F82-D8B1A497D0A8}"/>
              </a:ext>
            </a:extLst>
          </p:cNvPr>
          <p:cNvSpPr>
            <a:spLocks noGrp="1"/>
          </p:cNvSpPr>
          <p:nvPr>
            <p:ph type="title"/>
          </p:nvPr>
        </p:nvSpPr>
        <p:spPr/>
        <p:txBody>
          <a:bodyPr/>
          <a:lstStyle/>
          <a:p>
            <a:r>
              <a:rPr lang="en-GB" altLang="en-US"/>
              <a:t>Work progress: Rel-15 Work Items</a:t>
            </a:r>
            <a:endParaRPr lang="en-US" altLang="en-US"/>
          </a:p>
        </p:txBody>
      </p:sp>
      <p:sp>
        <p:nvSpPr>
          <p:cNvPr id="3" name="Content Placeholder 2">
            <a:extLst>
              <a:ext uri="{FF2B5EF4-FFF2-40B4-BE49-F238E27FC236}">
                <a16:creationId xmlns:a16="http://schemas.microsoft.com/office/drawing/2014/main" id="{99BF40F0-62C5-4053-942C-3F65986451B1}"/>
              </a:ext>
            </a:extLst>
          </p:cNvPr>
          <p:cNvSpPr>
            <a:spLocks noGrp="1"/>
          </p:cNvSpPr>
          <p:nvPr>
            <p:ph idx="1"/>
          </p:nvPr>
        </p:nvSpPr>
        <p:spPr>
          <a:xfrm>
            <a:off x="485775" y="1676400"/>
            <a:ext cx="8388350" cy="4608513"/>
          </a:xfrm>
          <a:extLst/>
        </p:spPr>
        <p:txBody>
          <a:bodyPr/>
          <a:lstStyle/>
          <a:p>
            <a:pPr marL="400050" eaLnBrk="1" hangingPunct="1">
              <a:lnSpc>
                <a:spcPct val="90000"/>
              </a:lnSpc>
              <a:buFont typeface="Calibri" panose="020F0502020204030204" pitchFamily="34" charset="0"/>
              <a:buAutoNum type="arabicParenR"/>
              <a:defRPr/>
            </a:pPr>
            <a:r>
              <a:rPr lang="en-GB" altLang="en-US" sz="2000" dirty="0"/>
              <a:t>Framework for Live Uplink Streaming (FLUS)</a:t>
            </a:r>
          </a:p>
          <a:p>
            <a:pPr marL="400050" eaLnBrk="1" hangingPunct="1">
              <a:lnSpc>
                <a:spcPct val="90000"/>
              </a:lnSpc>
              <a:buFont typeface="Calibri" panose="020F0502020204030204" pitchFamily="34" charset="0"/>
              <a:buAutoNum type="arabicParenR"/>
              <a:defRPr/>
            </a:pPr>
            <a:r>
              <a:rPr lang="en-GB" altLang="en-US" sz="2000" dirty="0"/>
              <a:t>Enhanced </a:t>
            </a:r>
            <a:r>
              <a:rPr lang="en-GB" altLang="en-US" sz="2000" dirty="0" err="1"/>
              <a:t>QoE</a:t>
            </a:r>
            <a:r>
              <a:rPr lang="en-GB" altLang="en-US" sz="2000" dirty="0"/>
              <a:t> Reporting for MTSI (</a:t>
            </a:r>
            <a:r>
              <a:rPr lang="en-GB" altLang="en-US" sz="2000" dirty="0" err="1"/>
              <a:t>EQoE_MTSI</a:t>
            </a:r>
            <a:r>
              <a:rPr lang="en-GB" altLang="en-US" sz="2000" dirty="0"/>
              <a:t>)</a:t>
            </a:r>
          </a:p>
          <a:p>
            <a:pPr marL="400050" eaLnBrk="1" hangingPunct="1">
              <a:lnSpc>
                <a:spcPct val="90000"/>
              </a:lnSpc>
              <a:buFont typeface="Calibri" panose="020F0502020204030204" pitchFamily="34" charset="0"/>
              <a:buAutoNum type="arabicParenR"/>
              <a:defRPr/>
            </a:pPr>
            <a:r>
              <a:rPr lang="en-GB" altLang="en-US" sz="2000" dirty="0"/>
              <a:t>SAND for MBMS (SAND4M)</a:t>
            </a:r>
          </a:p>
          <a:p>
            <a:pPr marL="400050" eaLnBrk="1" hangingPunct="1">
              <a:lnSpc>
                <a:spcPct val="90000"/>
              </a:lnSpc>
              <a:buFont typeface="Calibri" panose="020F0502020204030204" pitchFamily="34" charset="0"/>
              <a:buAutoNum type="arabicParenR"/>
              <a:defRPr/>
            </a:pPr>
            <a:r>
              <a:rPr lang="en-GB" altLang="en-US" sz="2000" dirty="0"/>
              <a:t>Service Interactivity (</a:t>
            </a:r>
            <a:r>
              <a:rPr lang="en-GB" altLang="en-US" sz="2000" dirty="0" err="1"/>
              <a:t>SerInter</a:t>
            </a:r>
            <a:r>
              <a:rPr lang="en-GB" altLang="en-US" sz="2000" dirty="0"/>
              <a:t>)</a:t>
            </a:r>
          </a:p>
          <a:p>
            <a:pPr marL="400050" eaLnBrk="1" hangingPunct="1">
              <a:lnSpc>
                <a:spcPct val="90000"/>
              </a:lnSpc>
              <a:buFont typeface="Calibri" panose="020F0502020204030204" pitchFamily="34" charset="0"/>
              <a:buAutoNum type="arabicParenR"/>
              <a:defRPr/>
            </a:pPr>
            <a:r>
              <a:rPr lang="en-GB" altLang="en-US" sz="2000" dirty="0"/>
              <a:t>Test Methodologies for the Evaluation of Perceived Listening Quality in Immersive Audio Systems (</a:t>
            </a:r>
            <a:r>
              <a:rPr lang="en-GB" altLang="en-US" sz="2000" dirty="0" err="1"/>
              <a:t>LiQuImAS</a:t>
            </a:r>
            <a:r>
              <a:rPr lang="en-GB" altLang="en-US" sz="2000" dirty="0"/>
              <a:t>)</a:t>
            </a:r>
          </a:p>
          <a:p>
            <a:pPr marL="400050" eaLnBrk="1" hangingPunct="1">
              <a:lnSpc>
                <a:spcPct val="90000"/>
              </a:lnSpc>
              <a:buFont typeface="Calibri" panose="020F0502020204030204" pitchFamily="34" charset="0"/>
              <a:buAutoNum type="arabicParenR"/>
              <a:defRPr/>
            </a:pPr>
            <a:r>
              <a:rPr lang="en-GB" altLang="en-US" sz="2000" dirty="0"/>
              <a:t>Addition of HDR to TV Video Profiles (HDR)</a:t>
            </a:r>
          </a:p>
          <a:p>
            <a:pPr marL="400050" eaLnBrk="1" hangingPunct="1">
              <a:lnSpc>
                <a:spcPct val="90000"/>
              </a:lnSpc>
              <a:buFont typeface="Calibri" panose="020F0502020204030204" pitchFamily="34" charset="0"/>
              <a:buAutoNum type="arabicParenR"/>
              <a:defRPr/>
            </a:pPr>
            <a:r>
              <a:rPr lang="en-GB" altLang="en-US" sz="2000" dirty="0"/>
              <a:t>Virtual Reality Profiles for Streaming Media (</a:t>
            </a:r>
            <a:r>
              <a:rPr lang="en-GB" altLang="en-US" sz="2000" dirty="0" err="1"/>
              <a:t>VRStream</a:t>
            </a:r>
            <a:r>
              <a:rPr lang="en-GB" altLang="en-US" sz="2000" dirty="0"/>
              <a:t>)</a:t>
            </a:r>
          </a:p>
          <a:p>
            <a:pPr marL="457200" indent="-457200" eaLnBrk="1" fontAlgn="auto" hangingPunct="1">
              <a:lnSpc>
                <a:spcPct val="90000"/>
              </a:lnSpc>
              <a:spcBef>
                <a:spcPts val="1200"/>
              </a:spcBef>
              <a:buFont typeface="+mj-lt"/>
              <a:buAutoNum type="arabicParenR"/>
              <a:defRPr/>
            </a:pPr>
            <a:endParaRPr lang="en-GB" sz="2400" dirty="0"/>
          </a:p>
          <a:p>
            <a:pPr eaLnBrk="1" fontAlgn="auto" hangingPunct="1">
              <a:lnSpc>
                <a:spcPct val="85000"/>
              </a:lnSpc>
              <a:spcBef>
                <a:spcPts val="600"/>
              </a:spcBef>
              <a:defRPr/>
            </a:pPr>
            <a:endParaRPr lang="fi-FI" sz="2400" dirty="0"/>
          </a:p>
          <a:p>
            <a:pPr marL="0" indent="0">
              <a:buFontTx/>
              <a:buNone/>
              <a:defRPr/>
            </a:pPr>
            <a:endParaRPr lang="en-US" sz="2400" dirty="0"/>
          </a:p>
        </p:txBody>
      </p:sp>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7B116C39-8078-4FC4-81C1-D2D83B7C3408}"/>
              </a:ext>
            </a:extLst>
          </p:cNvPr>
          <p:cNvSpPr>
            <a:spLocks noGrp="1"/>
          </p:cNvSpPr>
          <p:nvPr>
            <p:ph type="title"/>
          </p:nvPr>
        </p:nvSpPr>
        <p:spPr>
          <a:xfrm>
            <a:off x="488950" y="193675"/>
            <a:ext cx="6827838" cy="1143000"/>
          </a:xfrm>
        </p:spPr>
        <p:txBody>
          <a:bodyPr/>
          <a:lstStyle/>
          <a:p>
            <a:pPr>
              <a:lnSpc>
                <a:spcPct val="90000"/>
              </a:lnSpc>
            </a:pPr>
            <a:r>
              <a:rPr lang="en-GB" altLang="en-US" sz="2800" dirty="0"/>
              <a:t>Framework for Live Uplink Streaming </a:t>
            </a:r>
            <a:r>
              <a:rPr lang="en-US" altLang="en-US" sz="2800" dirty="0"/>
              <a:t>(FLUS)</a:t>
            </a:r>
            <a:endParaRPr lang="en-US" altLang="en-US" sz="2800" dirty="0">
              <a:solidFill>
                <a:srgbClr val="00B050"/>
              </a:solidFill>
            </a:endParaRPr>
          </a:p>
        </p:txBody>
      </p:sp>
      <p:sp>
        <p:nvSpPr>
          <p:cNvPr id="24579" name="Content Placeholder 2">
            <a:extLst>
              <a:ext uri="{FF2B5EF4-FFF2-40B4-BE49-F238E27FC236}">
                <a16:creationId xmlns:a16="http://schemas.microsoft.com/office/drawing/2014/main" id="{B8C118C3-8173-40C0-BCA8-231F07DC94CA}"/>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main objective of the work item is to define a framework for uplink live streaming media (e.g. 360 video, VR, UHD, multi-channel audio) point-to-point.</a:t>
            </a:r>
          </a:p>
          <a:p>
            <a:pPr>
              <a:lnSpc>
                <a:spcPct val="90000"/>
              </a:lnSpc>
              <a:spcBef>
                <a:spcPts val="1200"/>
              </a:spcBef>
            </a:pPr>
            <a:r>
              <a:rPr lang="en-US" altLang="en-US" sz="1600" dirty="0"/>
              <a:t>At SA4#95, the framework was progressed and LS sent to SA1, SA2 and CT1 for review of the assumptions for the framework.</a:t>
            </a:r>
          </a:p>
          <a:p>
            <a:pPr>
              <a:lnSpc>
                <a:spcPct val="90000"/>
              </a:lnSpc>
              <a:spcBef>
                <a:spcPts val="1200"/>
              </a:spcBef>
            </a:pPr>
            <a:r>
              <a:rPr lang="en-US" altLang="en-US" sz="1600" dirty="0"/>
              <a:t>At SA4#96, the framework was progressed. It was further agreed to extend the schedule and revise the WID in order to write guidelines in particular to describe relevant non-IMS-based user plane instantiations based on standardized technology and to describe how they can be bound through the FLUS Control API. </a:t>
            </a:r>
          </a:p>
          <a:p>
            <a:pPr>
              <a:lnSpc>
                <a:spcPct val="90000"/>
              </a:lnSpc>
              <a:spcBef>
                <a:spcPts val="1200"/>
              </a:spcBef>
            </a:pPr>
            <a:r>
              <a:rPr lang="en-US" altLang="en-US" sz="1600" dirty="0"/>
              <a:t>At SA4 AH on VR the framework was completed it was agreed to provide TS 26.238 Uplink streaming V1.0.0 + Spec submit form to TSG SA#78 for approval.</a:t>
            </a:r>
          </a:p>
          <a:p>
            <a:pPr eaLnBrk="1" hangingPunct="1">
              <a:lnSpc>
                <a:spcPct val="90000"/>
              </a:lnSpc>
              <a:spcBef>
                <a:spcPts val="1200"/>
              </a:spcBef>
            </a:pPr>
            <a:r>
              <a:rPr lang="en-US" altLang="en-US" sz="1600" dirty="0"/>
              <a:t>WID: </a:t>
            </a:r>
            <a:r>
              <a:rPr lang="fr-FR" altLang="fr-FR" sz="1600" u="sng" dirty="0">
                <a:hlinkClick r:id="rId2" action="ppaction://hlinkfile"/>
              </a:rPr>
              <a:t>SP-170576</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EF577045-79C3-42D1-8957-F21A4744552A}"/>
              </a:ext>
            </a:extLst>
          </p:cNvPr>
          <p:cNvGraphicFramePr>
            <a:graphicFrameLocks noGrp="1"/>
          </p:cNvGraphicFramePr>
          <p:nvPr>
            <p:extLst>
              <p:ext uri="{D42A27DB-BD31-4B8C-83A1-F6EECF244321}">
                <p14:modId xmlns:p14="http://schemas.microsoft.com/office/powerpoint/2010/main" val="1606423498"/>
              </p:ext>
            </p:extLst>
          </p:nvPr>
        </p:nvGraphicFramePr>
        <p:xfrm>
          <a:off x="590550" y="4954881"/>
          <a:ext cx="7810500" cy="124980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SA#78</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a:t>Framework for Live Uplink Streaming </a:t>
                      </a:r>
                      <a:r>
                        <a:rPr lang="en-US" altLang="en-US" sz="1000" dirty="0"/>
                        <a:t>(FLUS)</a:t>
                      </a:r>
                      <a:endParaRPr lang="en-GB" sz="1000" b="1" kern="1200" noProof="0" dirty="0">
                        <a:solidFill>
                          <a:schemeClr val="accent3">
                            <a:lumMod val="50000"/>
                          </a:schemeClr>
                        </a:solidFill>
                        <a:latin typeface="Arial" pitchFamily="34" charset="0"/>
                        <a:cs typeface="Arial"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TS 26.238</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10% </a:t>
                      </a:r>
                      <a:r>
                        <a:rPr lang="en-GB" sz="1000" b="0" kern="1200" noProof="0" dirty="0">
                          <a:solidFill>
                            <a:srgbClr val="0000FF"/>
                          </a:solidFill>
                          <a:latin typeface="Arial" pitchFamily="34" charset="0"/>
                          <a:ea typeface="+mn-ea"/>
                          <a:cs typeface="Arial" pitchFamily="34" charset="0"/>
                        </a:rPr>
                        <a:t>-&gt; 85%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SA#78 </a:t>
                      </a:r>
                      <a:r>
                        <a:rPr lang="en-GB" sz="1000" b="0" kern="1200" dirty="0">
                          <a:solidFill>
                            <a:srgbClr val="0000FF"/>
                          </a:solidFill>
                          <a:latin typeface="Arial" pitchFamily="34" charset="0"/>
                          <a:ea typeface="+mn-ea"/>
                          <a:cs typeface="Arial" pitchFamily="34" charset="0"/>
                        </a:rPr>
                        <a:t>-&gt; SA#80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SP-170824: Revised WID on Framework for Live Uplink Streaming (FLUS)</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SP-170884	TS 26.238 Uplink streaming (Release 15) v. 1.0.0 (FLUS) for approval</a:t>
                      </a: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4600" name="TextBox 1">
            <a:extLst>
              <a:ext uri="{FF2B5EF4-FFF2-40B4-BE49-F238E27FC236}">
                <a16:creationId xmlns:a16="http://schemas.microsoft.com/office/drawing/2014/main" id="{E57B8EA4-FC8B-4525-BD1E-98237B22F7D8}"/>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GB" altLang="en-US" sz="2800" dirty="0"/>
              <a:t>Enhanced </a:t>
            </a:r>
            <a:r>
              <a:rPr lang="en-GB" altLang="en-US" sz="2800" dirty="0" err="1"/>
              <a:t>QoE</a:t>
            </a:r>
            <a:r>
              <a:rPr lang="en-GB" altLang="en-US" sz="2800" dirty="0"/>
              <a:t> Reporting for MTSI (</a:t>
            </a:r>
            <a:r>
              <a:rPr lang="en-GB" altLang="en-US" sz="2800" dirty="0" err="1"/>
              <a:t>EQoE_MTSI</a:t>
            </a:r>
            <a:r>
              <a:rPr lang="en-GB" altLang="en-US" sz="2800" dirty="0"/>
              <a:t>)</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objective of the work item is to keep the </a:t>
            </a:r>
            <a:r>
              <a:rPr lang="en-US" altLang="en-US" sz="1600" dirty="0" err="1"/>
              <a:t>QoE</a:t>
            </a:r>
            <a:r>
              <a:rPr lang="en-US" altLang="en-US" sz="1600" dirty="0"/>
              <a:t> reporting consistent between DASH and MTSI, and to update it regarding metrics reporting for new codecs.</a:t>
            </a:r>
            <a:endParaRPr lang="en-US" altLang="en-US" sz="1200" dirty="0"/>
          </a:p>
          <a:p>
            <a:pPr>
              <a:lnSpc>
                <a:spcPct val="90000"/>
              </a:lnSpc>
              <a:spcBef>
                <a:spcPts val="1200"/>
              </a:spcBef>
            </a:pPr>
            <a:r>
              <a:rPr lang="en-US" altLang="en-US" sz="1600" dirty="0"/>
              <a:t>At SA4#95, a CR to TS 26.114 on </a:t>
            </a:r>
            <a:r>
              <a:rPr lang="en-US" altLang="en-US" sz="1600" dirty="0" err="1"/>
              <a:t>QoE</a:t>
            </a:r>
            <a:r>
              <a:rPr lang="en-US" altLang="en-US" sz="1600" dirty="0"/>
              <a:t> Control Plane Enhancements was agreed and an LS about adding new service type in QMC reporting (To: RAN2, RAN3, SA5) was sent. </a:t>
            </a:r>
          </a:p>
          <a:p>
            <a:pPr>
              <a:lnSpc>
                <a:spcPct val="90000"/>
              </a:lnSpc>
              <a:spcBef>
                <a:spcPts val="1200"/>
              </a:spcBef>
            </a:pPr>
            <a:r>
              <a:rPr lang="en-US" altLang="en-US" sz="1600" dirty="0"/>
              <a:t>At SA4#96, a similar LS about adding new service type in QMC reporting (To: RAN6, CT1) was sent.</a:t>
            </a:r>
          </a:p>
          <a:p>
            <a:pPr eaLnBrk="1" hangingPunct="1">
              <a:lnSpc>
                <a:spcPct val="90000"/>
              </a:lnSpc>
              <a:spcBef>
                <a:spcPts val="1200"/>
              </a:spcBef>
            </a:pPr>
            <a:r>
              <a:rPr lang="en-US" altLang="en-US" sz="1600" dirty="0"/>
              <a:t>WID: </a:t>
            </a:r>
            <a:r>
              <a:rPr lang="fr-FR" altLang="fr-FR" sz="1600" u="sng" dirty="0">
                <a:hlinkClick r:id="rId2" action="ppaction://hlinkfile"/>
              </a:rPr>
              <a:t>SP-170333</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17380851"/>
              </p:ext>
            </p:extLst>
          </p:nvPr>
        </p:nvGraphicFramePr>
        <p:xfrm>
          <a:off x="590550" y="5278438"/>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SA#78</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a:t>Enhanced </a:t>
                      </a:r>
                      <a:r>
                        <a:rPr lang="en-GB" altLang="en-US" sz="1000" dirty="0" err="1"/>
                        <a:t>QoE</a:t>
                      </a:r>
                      <a:r>
                        <a:rPr lang="en-GB" altLang="en-US" sz="1000" dirty="0"/>
                        <a:t> Reporting for MTSI (</a:t>
                      </a:r>
                      <a:r>
                        <a:rPr lang="en-GB" altLang="en-US" sz="1000" dirty="0" err="1"/>
                        <a:t>EQoE_MTSI</a:t>
                      </a:r>
                      <a:r>
                        <a:rPr lang="en-GB" altLang="en-US" sz="1000" dirty="0"/>
                        <a: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CR to TS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10% </a:t>
                      </a:r>
                      <a:r>
                        <a:rPr lang="en-GB" sz="1000" b="0" kern="1200" noProof="0" dirty="0">
                          <a:solidFill>
                            <a:srgbClr val="0000FF"/>
                          </a:solidFill>
                          <a:latin typeface="Arial" pitchFamily="34" charset="0"/>
                          <a:ea typeface="+mn-ea"/>
                          <a:cs typeface="Arial" pitchFamily="34" charset="0"/>
                        </a:rPr>
                        <a:t>-&gt; 80%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SA#79</a:t>
                      </a:r>
                      <a:endParaRPr lang="en-GB" sz="10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SP-170825	CR to TS 26.114 (Release 15) (</a:t>
                      </a: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EQoE_MTSI</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GB" altLang="en-US" sz="2800" dirty="0"/>
              <a:t>SAND for MBMS (SAND4M)</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objective of the work item is to define a SAND mode for DASH-over-MBMS operation:</a:t>
            </a:r>
          </a:p>
          <a:p>
            <a:pPr lvl="1">
              <a:lnSpc>
                <a:spcPct val="90000"/>
              </a:lnSpc>
              <a:spcBef>
                <a:spcPts val="1200"/>
              </a:spcBef>
            </a:pPr>
            <a:r>
              <a:rPr lang="en-US" altLang="en-US" sz="1200" dirty="0"/>
              <a:t>Provide the relevant enablers for the MBMS client to support the SAND mode for DASH-over-MBMS</a:t>
            </a:r>
          </a:p>
          <a:p>
            <a:pPr lvl="1">
              <a:lnSpc>
                <a:spcPct val="90000"/>
              </a:lnSpc>
              <a:spcBef>
                <a:spcPts val="1200"/>
              </a:spcBef>
            </a:pPr>
            <a:r>
              <a:rPr lang="en-US" altLang="en-US" sz="1200" dirty="0"/>
              <a:t>Define the interface between DASH client and the MBMS client for this SAND mode</a:t>
            </a:r>
          </a:p>
          <a:p>
            <a:pPr lvl="1">
              <a:lnSpc>
                <a:spcPct val="90000"/>
              </a:lnSpc>
              <a:spcBef>
                <a:spcPts val="1200"/>
              </a:spcBef>
            </a:pPr>
            <a:r>
              <a:rPr lang="en-US" altLang="en-US" sz="1200" dirty="0"/>
              <a:t>Update the MBMS user service guidelines to reflect the addition of the SAND mode </a:t>
            </a:r>
          </a:p>
          <a:p>
            <a:pPr>
              <a:lnSpc>
                <a:spcPct val="90000"/>
              </a:lnSpc>
              <a:spcBef>
                <a:spcPts val="1200"/>
              </a:spcBef>
            </a:pPr>
            <a:r>
              <a:rPr lang="en-US" altLang="en-US" sz="1600" dirty="0"/>
              <a:t>At SA4#95, the Work Item progressed with discussion papers.</a:t>
            </a:r>
          </a:p>
          <a:p>
            <a:pPr>
              <a:lnSpc>
                <a:spcPct val="90000"/>
              </a:lnSpc>
              <a:spcBef>
                <a:spcPts val="1200"/>
              </a:spcBef>
            </a:pPr>
            <a:r>
              <a:rPr lang="en-US" altLang="en-US" sz="1600" dirty="0"/>
              <a:t>At SA4#96, the work progressed and it was further agreed to extend the deadline and WID such as to ensure consistency in MBMS and DASH signaling, as well as to specify SAND tools to support different hybrid unicast/broadcast modes of DASH over MBMS service delivery. Examples include the offering of long-tail media components on unicast only for a DASH-over-MBMS service or for example the use of unicast for fast channel change.</a:t>
            </a:r>
          </a:p>
          <a:p>
            <a:pPr>
              <a:lnSpc>
                <a:spcPct val="90000"/>
              </a:lnSpc>
              <a:spcBef>
                <a:spcPts val="1200"/>
              </a:spcBef>
            </a:pPr>
            <a:r>
              <a:rPr lang="en-US" altLang="en-US" sz="1600" dirty="0"/>
              <a:t>WID: </a:t>
            </a:r>
            <a:r>
              <a:rPr lang="fr-FR" altLang="fr-FR" sz="1600" u="sng" dirty="0">
                <a:hlinkClick r:id="rId2"/>
              </a:rPr>
              <a:t>http://www.3gpp.org/ftp/tsg_sa/TSG_SA/TSGS_77/Docs/SP-170608.zip</a:t>
            </a:r>
            <a:r>
              <a:rPr lang="fr-FR" altLang="fr-FR" sz="1600" u="sng" dirty="0"/>
              <a:t>  </a:t>
            </a:r>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75769163"/>
              </p:ext>
            </p:extLst>
          </p:nvPr>
        </p:nvGraphicFramePr>
        <p:xfrm>
          <a:off x="590550" y="5278438"/>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SA#78</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a:t>SAND for MBMS (SAND4M)</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a:solidFill>
                            <a:schemeClr val="dk1"/>
                          </a:solidFill>
                          <a:effectLst/>
                          <a:latin typeface="Arial" panose="020B0604020202020204" pitchFamily="34" charset="0"/>
                          <a:ea typeface="+mn-ea"/>
                          <a:cs typeface="Arial" panose="020B0604020202020204" pitchFamily="34" charset="0"/>
                        </a:rPr>
                        <a:t>CRs to TSs 26.247, 26.346, 26.347 and TR 26.946</a:t>
                      </a:r>
                      <a:endParaRPr lang="en-GB"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0% </a:t>
                      </a:r>
                      <a:r>
                        <a:rPr lang="en-GB" sz="1000" b="0" kern="1200" noProof="0" dirty="0">
                          <a:solidFill>
                            <a:srgbClr val="0000FF"/>
                          </a:solidFill>
                          <a:latin typeface="Arial" pitchFamily="34" charset="0"/>
                          <a:ea typeface="+mn-ea"/>
                          <a:cs typeface="Arial" pitchFamily="34" charset="0"/>
                        </a:rPr>
                        <a:t>-&gt; 50%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SA#78 </a:t>
                      </a:r>
                      <a:r>
                        <a:rPr lang="en-GB" sz="1000" b="0" kern="1200" dirty="0">
                          <a:solidFill>
                            <a:srgbClr val="0000FF"/>
                          </a:solidFill>
                          <a:latin typeface="Arial" pitchFamily="34" charset="0"/>
                          <a:ea typeface="+mn-ea"/>
                          <a:cs typeface="Arial" pitchFamily="34" charset="0"/>
                        </a:rPr>
                        <a:t>-&gt; SA#79</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SP-170827	Revised WID on SAND for MBMS (SAND4M)</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568110082"/>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GB" altLang="en-US" sz="2800" dirty="0"/>
              <a:t>Service Interactivity (</a:t>
            </a:r>
            <a:r>
              <a:rPr lang="en-GB" altLang="en-US" sz="2800" dirty="0" err="1"/>
              <a:t>SerInter</a:t>
            </a:r>
            <a:r>
              <a:rPr lang="en-GB" altLang="en-US" sz="2800" dirty="0"/>
              <a:t>)</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objective of the work item is to :</a:t>
            </a:r>
          </a:p>
          <a:p>
            <a:pPr lvl="1">
              <a:lnSpc>
                <a:spcPct val="90000"/>
              </a:lnSpc>
              <a:spcBef>
                <a:spcPts val="1200"/>
              </a:spcBef>
            </a:pPr>
            <a:r>
              <a:rPr lang="en-US" altLang="en-US" sz="1200" dirty="0"/>
              <a:t>Enable delivery of notifications to interactivity applications,</a:t>
            </a:r>
          </a:p>
          <a:p>
            <a:pPr lvl="1">
              <a:lnSpc>
                <a:spcPct val="90000"/>
              </a:lnSpc>
              <a:spcBef>
                <a:spcPts val="1200"/>
              </a:spcBef>
            </a:pPr>
            <a:r>
              <a:rPr lang="en-US" altLang="en-US" sz="1200" dirty="0"/>
              <a:t>Define the means for the BM-SC to signal, and the MBMS client to unambiguously identify, interactivity-related content items</a:t>
            </a:r>
          </a:p>
          <a:p>
            <a:pPr lvl="1">
              <a:lnSpc>
                <a:spcPct val="90000"/>
              </a:lnSpc>
              <a:spcBef>
                <a:spcPts val="1200"/>
              </a:spcBef>
            </a:pPr>
            <a:r>
              <a:rPr lang="en-US" altLang="en-US" sz="1200" dirty="0"/>
              <a:t>Support the measurement and reporting of interactivity-related usage by the user/device</a:t>
            </a:r>
          </a:p>
          <a:p>
            <a:pPr>
              <a:lnSpc>
                <a:spcPct val="90000"/>
              </a:lnSpc>
              <a:spcBef>
                <a:spcPts val="1200"/>
              </a:spcBef>
            </a:pPr>
            <a:r>
              <a:rPr lang="en-US" altLang="en-US" sz="1600" dirty="0"/>
              <a:t>At SA4#95 we reviewed the status of MPEG Interactivity Track and discussed the relevance of this work in this context.</a:t>
            </a:r>
          </a:p>
          <a:p>
            <a:pPr>
              <a:lnSpc>
                <a:spcPct val="90000"/>
              </a:lnSpc>
              <a:spcBef>
                <a:spcPts val="1200"/>
              </a:spcBef>
            </a:pPr>
            <a:r>
              <a:rPr lang="en-US" altLang="en-US" sz="1600" dirty="0"/>
              <a:t>At SA4#96, the need for DASH APIs to be defined between the DASH client and the device application it serves has been identified. SA4 sent an LS requesting the DASH-IF to conduct the API specification.</a:t>
            </a:r>
          </a:p>
          <a:p>
            <a:pPr>
              <a:lnSpc>
                <a:spcPct val="90000"/>
              </a:lnSpc>
              <a:spcBef>
                <a:spcPts val="1200"/>
              </a:spcBef>
            </a:pPr>
            <a:r>
              <a:rPr lang="en-US" altLang="en-US" sz="1600" dirty="0"/>
              <a:t>WID: </a:t>
            </a:r>
            <a:r>
              <a:rPr lang="en-US" altLang="en-US" sz="1600" dirty="0">
                <a:hlinkClick r:id="rId2"/>
              </a:rPr>
              <a:t>http://www.3gpp.org/ftp/tsg_sa/TSG_SA/TSGS_77/Docs/SP-170796.zip</a:t>
            </a:r>
            <a:r>
              <a:rPr lang="en-US" altLang="en-US" sz="1600" dirty="0"/>
              <a:t> </a:t>
            </a: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87828380"/>
              </p:ext>
            </p:extLst>
          </p:nvPr>
        </p:nvGraphicFramePr>
        <p:xfrm>
          <a:off x="590550" y="5278438"/>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SA#78</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a:t>Service Interactivity (</a:t>
                      </a:r>
                      <a:r>
                        <a:rPr lang="en-GB" altLang="en-US" sz="1000" dirty="0" err="1"/>
                        <a:t>SerInter</a:t>
                      </a:r>
                      <a:r>
                        <a:rPr lang="en-GB" altLang="en-US" sz="1000" dirty="0"/>
                        <a: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CRs to TSs 26.346, 26.247, 26.347</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0% </a:t>
                      </a:r>
                      <a:r>
                        <a:rPr lang="en-GB" sz="1000" b="0" kern="1200" noProof="0" dirty="0">
                          <a:solidFill>
                            <a:srgbClr val="0000FF"/>
                          </a:solidFill>
                          <a:latin typeface="Arial" pitchFamily="34" charset="0"/>
                          <a:ea typeface="+mn-ea"/>
                          <a:cs typeface="Arial" pitchFamily="34" charset="0"/>
                        </a:rPr>
                        <a:t>-&gt; 10%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SA#80</a:t>
                      </a:r>
                      <a:endParaRPr lang="en-GB" sz="10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a:t>
                      </a: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479304804"/>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GB" altLang="en-US" sz="2800" dirty="0"/>
              <a:t>Test Methodologies for the Evaluation of Perceived Listening Quality in Immersive Audio Systems (</a:t>
            </a:r>
            <a:r>
              <a:rPr lang="en-GB" altLang="en-US" sz="2800" dirty="0" err="1"/>
              <a:t>LiQuImAS</a:t>
            </a:r>
            <a:r>
              <a:rPr lang="en-GB" altLang="en-US" sz="2800" dirty="0"/>
              <a:t>)</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400" dirty="0"/>
              <a:t>The objective of the work item is to produce a technical report and two technical specifications, one with subjective and one with objective test methodologies for the assessment of immersive audio systems.  Simultaneous presentation of 360-degree videos is to be considered. </a:t>
            </a:r>
          </a:p>
          <a:p>
            <a:pPr>
              <a:lnSpc>
                <a:spcPct val="90000"/>
              </a:lnSpc>
              <a:spcBef>
                <a:spcPts val="1200"/>
              </a:spcBef>
            </a:pPr>
            <a:r>
              <a:rPr lang="en-US" altLang="en-US" sz="1400" dirty="0"/>
              <a:t>At SA4#95, first drafts were produced: TS 26.259 Subjective Test Methodologies for the Evaluation of Immersive Audio Systems, TS 26.260 Objective Test Methodologies for the Evaluation of Immersive Audio Systems, TR 26.861 Investigations on Test Methodologies for Immersive Audio Systems</a:t>
            </a:r>
          </a:p>
          <a:p>
            <a:pPr>
              <a:lnSpc>
                <a:spcPct val="90000"/>
              </a:lnSpc>
              <a:spcBef>
                <a:spcPts val="1200"/>
              </a:spcBef>
            </a:pPr>
            <a:r>
              <a:rPr lang="en-US" altLang="en-US" sz="1400" dirty="0"/>
              <a:t>At SA4#96, initial text on methodologies for measurement of Diffuse-field Send frequency response for Scene-based audio was added to TS 26.260. Initial text on Test Methodology for the Assessment of Audio Systems was revised in TS 26.259. Relation to </a:t>
            </a:r>
            <a:r>
              <a:rPr lang="en-US" altLang="en-US" sz="1400" dirty="0" err="1"/>
              <a:t>VRStream</a:t>
            </a:r>
            <a:r>
              <a:rPr lang="en-US" altLang="en-US" sz="1400" dirty="0"/>
              <a:t> was also discussed.</a:t>
            </a:r>
          </a:p>
          <a:p>
            <a:pPr>
              <a:lnSpc>
                <a:spcPct val="90000"/>
              </a:lnSpc>
              <a:spcBef>
                <a:spcPts val="1200"/>
              </a:spcBef>
            </a:pPr>
            <a:r>
              <a:rPr lang="en-US" altLang="en-US" sz="1400" dirty="0"/>
              <a:t>At SA4 AH on VR: relation to </a:t>
            </a:r>
            <a:r>
              <a:rPr lang="en-US" altLang="en-US" sz="1400" dirty="0" err="1"/>
              <a:t>VRStream</a:t>
            </a:r>
            <a:r>
              <a:rPr lang="en-US" altLang="en-US" sz="1400" dirty="0"/>
              <a:t> was progressed to help in characterization of specified audio codecs.</a:t>
            </a:r>
          </a:p>
          <a:p>
            <a:pPr>
              <a:lnSpc>
                <a:spcPct val="90000"/>
              </a:lnSpc>
              <a:spcBef>
                <a:spcPts val="1200"/>
              </a:spcBef>
            </a:pPr>
            <a:r>
              <a:rPr lang="en-US" altLang="en-US" sz="1400" dirty="0"/>
              <a:t>WID: </a:t>
            </a:r>
            <a:r>
              <a:rPr lang="en-US" altLang="en-US" sz="1400" dirty="0">
                <a:hlinkClick r:id="rId2"/>
              </a:rPr>
              <a:t>http://www.3gpp.org/ftp/tsg_sa/TSG_SA/TSGS_77/Docs/SP-170609.zip</a:t>
            </a:r>
            <a:r>
              <a:rPr lang="en-US" altLang="en-US" sz="1400" dirty="0"/>
              <a:t> </a:t>
            </a:r>
            <a:endParaRPr lang="fr-FR" altLang="fr-FR" sz="1400" u="sng" dirty="0"/>
          </a:p>
          <a:p>
            <a:pPr>
              <a:lnSpc>
                <a:spcPct val="90000"/>
              </a:lnSpc>
              <a:spcBef>
                <a:spcPts val="1200"/>
              </a:spcBef>
            </a:pPr>
            <a:endParaRPr lang="en-US" altLang="en-US" sz="14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767772194"/>
              </p:ext>
            </p:extLst>
          </p:nvPr>
        </p:nvGraphicFramePr>
        <p:xfrm>
          <a:off x="590550" y="5278438"/>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SA#78</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a:t>Test Methodologies for the Evaluation of Perceived Listening Quality in Immersive Audio Systems (</a:t>
                      </a:r>
                      <a:r>
                        <a:rPr lang="en-GB" altLang="en-US" sz="1000" dirty="0" err="1"/>
                        <a:t>LiQuImAS</a:t>
                      </a:r>
                      <a:r>
                        <a:rPr lang="en-GB" altLang="en-US" sz="1000" dirty="0"/>
                        <a: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TS 26.259</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TS 26.260</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TR 26.861</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0% </a:t>
                      </a:r>
                      <a:r>
                        <a:rPr lang="en-GB" sz="1000" b="0" kern="1200" noProof="0" dirty="0">
                          <a:solidFill>
                            <a:srgbClr val="0000FF"/>
                          </a:solidFill>
                          <a:latin typeface="Arial" pitchFamily="34" charset="0"/>
                          <a:ea typeface="+mn-ea"/>
                          <a:cs typeface="Arial" pitchFamily="34" charset="0"/>
                        </a:rPr>
                        <a:t>-&gt; 15%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SA#80</a:t>
                      </a:r>
                      <a:endParaRPr lang="en-GB" sz="10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4289679153"/>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GB" altLang="en-US" sz="2800" dirty="0"/>
              <a:t>Addition of HDR to TV Video Profiles (HDR) – </a:t>
            </a:r>
            <a:r>
              <a:rPr lang="en-GB" altLang="en-US" sz="2800" dirty="0">
                <a:solidFill>
                  <a:srgbClr val="33CC33"/>
                </a:solidFill>
              </a:rPr>
              <a:t>completed !</a:t>
            </a:r>
            <a:endParaRPr lang="en-US" altLang="en-US" sz="2800" dirty="0">
              <a:solidFill>
                <a:srgbClr val="33CC33"/>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objective of this work item is to define the relevant extensions to support High Dynamic Range in 3GPP TV Video Profiles</a:t>
            </a:r>
          </a:p>
          <a:p>
            <a:pPr>
              <a:lnSpc>
                <a:spcPct val="90000"/>
              </a:lnSpc>
              <a:spcBef>
                <a:spcPts val="1200"/>
              </a:spcBef>
            </a:pPr>
            <a:r>
              <a:rPr lang="en-US" altLang="en-US" sz="1600" dirty="0"/>
              <a:t>At SA4#95 we agreed a Draft CR to 26.116 HDR Support in TV Video Profiles as basis for future work.</a:t>
            </a:r>
          </a:p>
          <a:p>
            <a:pPr>
              <a:lnSpc>
                <a:spcPct val="90000"/>
              </a:lnSpc>
              <a:spcBef>
                <a:spcPts val="1200"/>
              </a:spcBef>
            </a:pPr>
            <a:r>
              <a:rPr lang="en-US" altLang="en-US" sz="1600" dirty="0"/>
              <a:t>At SA4#96, the CRs to video profiles in TS 26.116 was further progressed and agreed. The necessary references were added to PSS and MBMS specifications. A Work Item summary was endorsed (</a:t>
            </a:r>
            <a:r>
              <a:rPr lang="fr-FR" sz="1600" u="sng" dirty="0">
                <a:solidFill>
                  <a:srgbClr val="0000FF"/>
                </a:solidFill>
                <a:latin typeface="Calibri" panose="020F0502020204030204" pitchFamily="34" charset="0"/>
                <a:ea typeface="Calibri" panose="020F0502020204030204" pitchFamily="34" charset="0"/>
                <a:cs typeface="Calibri" panose="020F0502020204030204" pitchFamily="34" charset="0"/>
                <a:hlinkClick r:id="rId2"/>
              </a:rPr>
              <a:t>SP-171006</a:t>
            </a:r>
            <a:r>
              <a:rPr lang="en-US" altLang="en-US" sz="1600" dirty="0"/>
              <a:t>).</a:t>
            </a:r>
          </a:p>
          <a:p>
            <a:pPr>
              <a:lnSpc>
                <a:spcPct val="90000"/>
              </a:lnSpc>
              <a:spcBef>
                <a:spcPts val="1200"/>
              </a:spcBef>
            </a:pPr>
            <a:r>
              <a:rPr lang="en-US" altLang="en-US" sz="1600" dirty="0"/>
              <a:t>WID: </a:t>
            </a:r>
            <a:r>
              <a:rPr lang="en-US" altLang="en-US" sz="1600" dirty="0">
                <a:hlinkClick r:id="rId3"/>
              </a:rPr>
              <a:t>http://www.3gpp.org/ftp/tsg_sa/TSG_SA/TSGS_77/Docs/SP-170610.zip</a:t>
            </a:r>
            <a:r>
              <a:rPr lang="en-US" altLang="en-US" sz="1600" dirty="0"/>
              <a:t> </a:t>
            </a: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225345638"/>
              </p:ext>
            </p:extLst>
          </p:nvPr>
        </p:nvGraphicFramePr>
        <p:xfrm>
          <a:off x="590550" y="4701664"/>
          <a:ext cx="7810500" cy="140222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SA#78</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a:t>Addition of HDR to TV Video Profiles (HDR) </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CRs to </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TS 26.116</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TS 26.346</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TS 26.234</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TS 26.247</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TS 26.244</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endParaRPr lang="en-GB"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0% </a:t>
                      </a:r>
                      <a:r>
                        <a:rPr lang="en-GB" sz="1000" b="0" kern="1200" noProof="0" dirty="0">
                          <a:solidFill>
                            <a:srgbClr val="0000FF"/>
                          </a:solidFill>
                          <a:latin typeface="Arial" pitchFamily="34" charset="0"/>
                          <a:ea typeface="+mn-ea"/>
                          <a:cs typeface="Arial" pitchFamily="34" charset="0"/>
                        </a:rPr>
                        <a:t>-&gt; 100%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SA#78</a:t>
                      </a:r>
                      <a:endParaRPr lang="en-GB" sz="10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SP-170826	CRs to TS 26.116, TS 26.234, TS 26.346 (Release 15) (HDR)</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4044856858"/>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GB" altLang="en-US" sz="2800" dirty="0"/>
              <a:t>Virtual Reality Profiles for Streaming Media (</a:t>
            </a:r>
            <a:r>
              <a:rPr lang="en-GB" altLang="en-US" sz="2800" dirty="0" err="1"/>
              <a:t>VRStream</a:t>
            </a:r>
            <a:r>
              <a:rPr lang="en-GB" altLang="en-US" sz="2800" dirty="0"/>
              <a:t>)</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objective of this work item is to define the relevant media and protocol enablers for the set of VR Streaming use cases related to UE consumption of managed and third party VR content as documented in TR26.918</a:t>
            </a:r>
          </a:p>
          <a:p>
            <a:pPr>
              <a:lnSpc>
                <a:spcPct val="90000"/>
              </a:lnSpc>
              <a:spcBef>
                <a:spcPts val="1200"/>
              </a:spcBef>
            </a:pPr>
            <a:r>
              <a:rPr lang="en-US" altLang="en-US" sz="1600" dirty="0"/>
              <a:t>At SA4#95, an initial draft TR 26.118 3GPP Virtual Reality profiles for streaming applications (Release 15) was produced.</a:t>
            </a:r>
          </a:p>
          <a:p>
            <a:pPr>
              <a:lnSpc>
                <a:spcPct val="90000"/>
              </a:lnSpc>
              <a:spcBef>
                <a:spcPts val="1200"/>
              </a:spcBef>
            </a:pPr>
            <a:r>
              <a:rPr lang="en-US" altLang="en-US" sz="1600" dirty="0"/>
              <a:t>At SA4#96, an initial draft TS 26.118 3GPP Virtual Reality profiles for streaming applications (Release 15), with text on Definitions and Reference Systems, a Client Reference Architecture, and Rendering Schemes and Media Profiles.</a:t>
            </a:r>
          </a:p>
          <a:p>
            <a:pPr>
              <a:lnSpc>
                <a:spcPct val="90000"/>
              </a:lnSpc>
              <a:spcBef>
                <a:spcPts val="1200"/>
              </a:spcBef>
            </a:pPr>
            <a:r>
              <a:rPr lang="en-US" altLang="en-US" sz="1600" dirty="0"/>
              <a:t>At the SA4 Ad hoc on VR, a joint session with VRIF clarified VRIF goals and timeline and actions to consider alignment were agreed. Also, we agreed a set of requirement for audio codec characterization tests in relation to </a:t>
            </a:r>
            <a:r>
              <a:rPr lang="en-US" sz="1600" dirty="0" err="1"/>
              <a:t>LiQuImAS</a:t>
            </a:r>
            <a:r>
              <a:rPr lang="en-US" sz="1600" dirty="0"/>
              <a:t> Work Item.</a:t>
            </a:r>
            <a:endParaRPr lang="en-US" altLang="en-US" sz="1600" dirty="0"/>
          </a:p>
          <a:p>
            <a:pPr>
              <a:lnSpc>
                <a:spcPct val="90000"/>
              </a:lnSpc>
              <a:spcBef>
                <a:spcPts val="1200"/>
              </a:spcBef>
            </a:pPr>
            <a:r>
              <a:rPr lang="en-US" altLang="en-US" sz="1600" dirty="0"/>
              <a:t>WID: </a:t>
            </a:r>
            <a:r>
              <a:rPr lang="en-US" altLang="en-US" sz="1600" dirty="0">
                <a:hlinkClick r:id="rId2"/>
              </a:rPr>
              <a:t>http://www.3gpp.org/ftp/tsg_sa/TSG_SA/TSGS_77/Docs/SP-170612.zip</a:t>
            </a:r>
            <a:r>
              <a:rPr lang="en-US" altLang="en-US" sz="1600" dirty="0"/>
              <a:t> </a:t>
            </a: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415446611"/>
              </p:ext>
            </p:extLst>
          </p:nvPr>
        </p:nvGraphicFramePr>
        <p:xfrm>
          <a:off x="590550" y="5053354"/>
          <a:ext cx="7810500" cy="109742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SA#78</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a:t>Virtual Reality Profiles for Streaming Media (</a:t>
                      </a:r>
                      <a:r>
                        <a:rPr lang="en-GB" altLang="en-US" sz="1000" dirty="0" err="1"/>
                        <a:t>VRStream</a:t>
                      </a:r>
                      <a:r>
                        <a:rPr lang="en-GB" altLang="en-US" sz="1000" dirty="0"/>
                        <a: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CRs to </a:t>
                      </a:r>
                      <a:r>
                        <a:rPr lang="en-US" sz="1000" b="0" kern="1200" baseline="0" noProof="0" dirty="0">
                          <a:solidFill>
                            <a:schemeClr val="dk1"/>
                          </a:solidFill>
                          <a:effectLst/>
                          <a:latin typeface="Arial" panose="020B0604020202020204" pitchFamily="34" charset="0"/>
                          <a:ea typeface="+mn-ea"/>
                          <a:cs typeface="Arial" panose="020B0604020202020204" pitchFamily="34" charset="0"/>
                        </a:rPr>
                        <a:t>TS 26.247, TS 26.346 and TS 26.234</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New TS 26.118</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endParaRPr lang="en-GB"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10% </a:t>
                      </a:r>
                      <a:r>
                        <a:rPr lang="en-GB" sz="1000" b="0" kern="1200" noProof="0" dirty="0">
                          <a:solidFill>
                            <a:srgbClr val="0000FF"/>
                          </a:solidFill>
                          <a:latin typeface="Arial" pitchFamily="34" charset="0"/>
                          <a:ea typeface="+mn-ea"/>
                          <a:cs typeface="Arial" pitchFamily="34" charset="0"/>
                        </a:rPr>
                        <a:t>-&gt; 25%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SA#80</a:t>
                      </a:r>
                      <a:endParaRPr lang="en-GB" sz="10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273566940"/>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29BBB8F7-D22A-407D-9F82-D8B1A497D0A8}"/>
              </a:ext>
            </a:extLst>
          </p:cNvPr>
          <p:cNvSpPr>
            <a:spLocks noGrp="1"/>
          </p:cNvSpPr>
          <p:nvPr>
            <p:ph type="title"/>
          </p:nvPr>
        </p:nvSpPr>
        <p:spPr/>
        <p:txBody>
          <a:bodyPr/>
          <a:lstStyle/>
          <a:p>
            <a:r>
              <a:rPr lang="en-GB" altLang="en-US" dirty="0"/>
              <a:t>Work progress: Rel-16 Work Items</a:t>
            </a:r>
            <a:endParaRPr lang="en-US" altLang="en-US" dirty="0"/>
          </a:p>
        </p:txBody>
      </p:sp>
      <p:sp>
        <p:nvSpPr>
          <p:cNvPr id="3" name="Content Placeholder 2">
            <a:extLst>
              <a:ext uri="{FF2B5EF4-FFF2-40B4-BE49-F238E27FC236}">
                <a16:creationId xmlns:a16="http://schemas.microsoft.com/office/drawing/2014/main" id="{99BF40F0-62C5-4053-942C-3F65986451B1}"/>
              </a:ext>
            </a:extLst>
          </p:cNvPr>
          <p:cNvSpPr>
            <a:spLocks noGrp="1"/>
          </p:cNvSpPr>
          <p:nvPr>
            <p:ph idx="1"/>
          </p:nvPr>
        </p:nvSpPr>
        <p:spPr>
          <a:xfrm>
            <a:off x="485775" y="1676400"/>
            <a:ext cx="8388350" cy="4608513"/>
          </a:xfrm>
          <a:extLst/>
        </p:spPr>
        <p:txBody>
          <a:bodyPr/>
          <a:lstStyle/>
          <a:p>
            <a:pPr marL="400050" eaLnBrk="1" hangingPunct="1">
              <a:lnSpc>
                <a:spcPct val="90000"/>
              </a:lnSpc>
              <a:buFont typeface="Calibri" panose="020F0502020204030204" pitchFamily="34" charset="0"/>
              <a:buAutoNum type="arabicParenR"/>
              <a:defRPr/>
            </a:pPr>
            <a:r>
              <a:rPr lang="en-US" altLang="en-US" sz="2000" dirty="0"/>
              <a:t>EVS Codec Extension for Immersive Voice and Audio Services (</a:t>
            </a:r>
            <a:r>
              <a:rPr lang="en-US" altLang="en-US" sz="2000" dirty="0" err="1"/>
              <a:t>IVAS_Codec</a:t>
            </a:r>
            <a:r>
              <a:rPr lang="en-US" altLang="en-US" sz="2000" dirty="0"/>
              <a:t>)</a:t>
            </a:r>
          </a:p>
          <a:p>
            <a:pPr marL="57150" indent="0" eaLnBrk="1" hangingPunct="1">
              <a:lnSpc>
                <a:spcPct val="90000"/>
              </a:lnSpc>
              <a:buNone/>
              <a:defRPr/>
            </a:pPr>
            <a:endParaRPr lang="en-GB" altLang="en-US" sz="2000" dirty="0"/>
          </a:p>
          <a:p>
            <a:pPr marL="457200" indent="-457200" eaLnBrk="1" fontAlgn="auto" hangingPunct="1">
              <a:lnSpc>
                <a:spcPct val="90000"/>
              </a:lnSpc>
              <a:spcBef>
                <a:spcPts val="1200"/>
              </a:spcBef>
              <a:buFont typeface="+mj-lt"/>
              <a:buAutoNum type="arabicParenR"/>
              <a:defRPr/>
            </a:pPr>
            <a:endParaRPr lang="en-GB" sz="2400" dirty="0"/>
          </a:p>
          <a:p>
            <a:pPr eaLnBrk="1" fontAlgn="auto" hangingPunct="1">
              <a:lnSpc>
                <a:spcPct val="85000"/>
              </a:lnSpc>
              <a:spcBef>
                <a:spcPts val="600"/>
              </a:spcBef>
              <a:defRPr/>
            </a:pPr>
            <a:endParaRPr lang="fi-FI" sz="2400" dirty="0"/>
          </a:p>
          <a:p>
            <a:pPr marL="0" indent="0">
              <a:buFontTx/>
              <a:buNone/>
              <a:defRPr/>
            </a:pPr>
            <a:endParaRPr lang="en-US" sz="2400" dirty="0"/>
          </a:p>
        </p:txBody>
      </p:sp>
    </p:spTree>
    <p:extLst>
      <p:ext uri="{BB962C8B-B14F-4D97-AF65-F5344CB8AC3E}">
        <p14:creationId xmlns:p14="http://schemas.microsoft.com/office/powerpoint/2010/main" val="1511609940"/>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EVS Codec Extension for Immersive Voice and Audio Services (</a:t>
            </a:r>
            <a:r>
              <a:rPr lang="en-US" altLang="en-US" sz="2800" dirty="0" err="1"/>
              <a:t>IVAS_Codec</a:t>
            </a:r>
            <a:r>
              <a:rPr lang="en-US" altLang="en-US" sz="2800" dirty="0"/>
              <a:t>)</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067807"/>
          </a:xfrm>
        </p:spPr>
        <p:txBody>
          <a:bodyPr/>
          <a:lstStyle/>
          <a:p>
            <a:pPr>
              <a:lnSpc>
                <a:spcPct val="90000"/>
              </a:lnSpc>
              <a:spcBef>
                <a:spcPts val="1200"/>
              </a:spcBef>
            </a:pPr>
            <a:r>
              <a:rPr lang="en-US" altLang="en-US" sz="1600" dirty="0"/>
              <a:t>The overall objective of this work item is to develop a single general-purpose audio codec for immersive 4G and 5G services and applications including the VR use cases envisioned in 3GPP TR 26.918</a:t>
            </a:r>
          </a:p>
          <a:p>
            <a:pPr>
              <a:lnSpc>
                <a:spcPct val="90000"/>
              </a:lnSpc>
              <a:spcBef>
                <a:spcPts val="1200"/>
              </a:spcBef>
            </a:pPr>
            <a:r>
              <a:rPr lang="en-US" altLang="en-US" sz="1600" dirty="0"/>
              <a:t>At SA4#95, several permanent documents were drafted: IVAS codec development overview, IVAS Performance Requirements, IVAS Design Constraints and IVAS project plan.</a:t>
            </a:r>
          </a:p>
          <a:p>
            <a:pPr>
              <a:lnSpc>
                <a:spcPct val="90000"/>
              </a:lnSpc>
              <a:spcBef>
                <a:spcPts val="1200"/>
              </a:spcBef>
            </a:pPr>
            <a:r>
              <a:rPr lang="en-US" altLang="en-US" sz="1600" dirty="0"/>
              <a:t>At SA4#96, new text for IVAS Performance Requirements was reviewed. The extent to which the EVS codec algorithm will form part of the IVAS codec solution has been discussed. This issue received several inputs and further discussions will be required.</a:t>
            </a:r>
          </a:p>
          <a:p>
            <a:pPr>
              <a:lnSpc>
                <a:spcPct val="90000"/>
              </a:lnSpc>
              <a:spcBef>
                <a:spcPts val="1200"/>
              </a:spcBef>
            </a:pPr>
            <a:r>
              <a:rPr lang="en-US" altLang="en-US" sz="1600" dirty="0"/>
              <a:t>WID: </a:t>
            </a:r>
            <a:r>
              <a:rPr lang="en-US" altLang="en-US" sz="1600" dirty="0">
                <a:hlinkClick r:id="rId2"/>
              </a:rPr>
              <a:t>http://www.3gpp.org/ftp/tsg_sa/TSG_SA/TSGS_77/Docs/SP-170611.zip</a:t>
            </a:r>
            <a:r>
              <a:rPr lang="en-US" altLang="en-US" sz="1600" dirty="0"/>
              <a:t> </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342877363"/>
              </p:ext>
            </p:extLst>
          </p:nvPr>
        </p:nvGraphicFramePr>
        <p:xfrm>
          <a:off x="590550" y="4912674"/>
          <a:ext cx="7810500" cy="124982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SA#78</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t>EVS Codec Extension for Immersive Voice and Audio Services (</a:t>
                      </a:r>
                      <a:r>
                        <a:rPr lang="en-US" altLang="en-US" sz="1000" dirty="0" err="1"/>
                        <a:t>IVAS_Codec</a:t>
                      </a:r>
                      <a:r>
                        <a:rPr lang="en-US" altLang="en-US" sz="1000" dirty="0"/>
                        <a:t>)</a:t>
                      </a:r>
                      <a:endParaRPr lang="en-GB" altLang="en-US" sz="1000" dirty="0"/>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0" kern="1200" baseline="0" noProof="0" dirty="0">
                          <a:solidFill>
                            <a:schemeClr val="dk1"/>
                          </a:solidFill>
                          <a:effectLst/>
                          <a:latin typeface="Arial" panose="020B0604020202020204" pitchFamily="34" charset="0"/>
                          <a:ea typeface="+mn-ea"/>
                          <a:cs typeface="Arial" panose="020B0604020202020204" pitchFamily="34" charset="0"/>
                        </a:rPr>
                        <a:t>New set of 8 </a:t>
                      </a:r>
                      <a:r>
                        <a:rPr lang="fr-FR" sz="1000" b="0" kern="1200" baseline="0" noProof="0" dirty="0" err="1">
                          <a:solidFill>
                            <a:schemeClr val="dk1"/>
                          </a:solidFill>
                          <a:effectLst/>
                          <a:latin typeface="Arial" panose="020B0604020202020204" pitchFamily="34" charset="0"/>
                          <a:ea typeface="+mn-ea"/>
                          <a:cs typeface="Arial" panose="020B0604020202020204" pitchFamily="34" charset="0"/>
                        </a:rPr>
                        <a:t>TSs</a:t>
                      </a:r>
                      <a:r>
                        <a:rPr lang="fr-FR" sz="1000" b="0" kern="1200" baseline="0" noProof="0" dirty="0">
                          <a:solidFill>
                            <a:schemeClr val="dk1"/>
                          </a:solidFill>
                          <a:effectLst/>
                          <a:latin typeface="Arial" panose="020B0604020202020204" pitchFamily="34" charset="0"/>
                          <a:ea typeface="+mn-ea"/>
                          <a:cs typeface="Arial" panose="020B0604020202020204" pitchFamily="34" charset="0"/>
                        </a:rPr>
                        <a:t> and 1 TR on </a:t>
                      </a:r>
                      <a:r>
                        <a:rPr lang="en-US" sz="1000" b="0" kern="1200" baseline="0" noProof="0" dirty="0">
                          <a:solidFill>
                            <a:schemeClr val="dk1"/>
                          </a:solidFill>
                          <a:effectLst/>
                          <a:latin typeface="Arial" panose="020B0604020202020204" pitchFamily="34" charset="0"/>
                          <a:ea typeface="+mn-ea"/>
                          <a:cs typeface="Arial" panose="020B0604020202020204" pitchFamily="34" charset="0"/>
                        </a:rPr>
                        <a:t>Codec for Immersive Voice and Audio Services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CR to 26.114</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endParaRPr lang="en-GB"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0% </a:t>
                      </a:r>
                      <a:r>
                        <a:rPr lang="en-GB" sz="1000" b="0" kern="1200" noProof="0" dirty="0">
                          <a:solidFill>
                            <a:srgbClr val="0000FF"/>
                          </a:solidFill>
                          <a:latin typeface="Arial" pitchFamily="34" charset="0"/>
                          <a:ea typeface="+mn-ea"/>
                          <a:cs typeface="Arial" pitchFamily="34" charset="0"/>
                        </a:rPr>
                        <a:t>-&gt; 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SA#86</a:t>
                      </a:r>
                      <a:endParaRPr lang="en-GB" sz="10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952465999"/>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a:t>SA4 leadership and subgroups</a:t>
            </a:r>
          </a:p>
        </p:txBody>
      </p:sp>
      <p:sp>
        <p:nvSpPr>
          <p:cNvPr id="6" name="Content Placeholder 2">
            <a:extLst>
              <a:ext uri="{FF2B5EF4-FFF2-40B4-BE49-F238E27FC236}">
                <a16:creationId xmlns:a16="http://schemas.microsoft.com/office/drawing/2014/main" id="{A2A16DF0-7A6B-4B84-AE6D-68DA0EB56C5A}"/>
              </a:ext>
            </a:extLst>
          </p:cNvPr>
          <p:cNvSpPr txBox="1">
            <a:spLocks/>
          </p:cNvSpPr>
          <p:nvPr/>
        </p:nvSpPr>
        <p:spPr bwMode="auto">
          <a:xfrm>
            <a:off x="479425" y="1335088"/>
            <a:ext cx="8477250" cy="415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90000"/>
              </a:lnSpc>
              <a:spcBef>
                <a:spcPts val="1800"/>
              </a:spcBef>
              <a:tabLst>
                <a:tab pos="2152650" algn="l"/>
                <a:tab pos="5118100" algn="l"/>
              </a:tabLst>
              <a:defRPr/>
            </a:pPr>
            <a:r>
              <a:rPr lang="fi-FI" sz="2200" kern="0" dirty="0"/>
              <a:t>SA4 officials:</a:t>
            </a:r>
          </a:p>
          <a:p>
            <a:pPr lvl="1">
              <a:lnSpc>
                <a:spcPct val="90000"/>
              </a:lnSpc>
              <a:spcBef>
                <a:spcPts val="400"/>
              </a:spcBef>
              <a:tabLst>
                <a:tab pos="2152650" algn="l"/>
                <a:tab pos="5118100" algn="l"/>
              </a:tabLst>
              <a:defRPr/>
            </a:pPr>
            <a:r>
              <a:rPr lang="fi-FI" sz="1800" kern="0" dirty="0"/>
              <a:t>Chairman: </a:t>
            </a:r>
            <a:r>
              <a:rPr lang="en-GB" sz="1800" kern="0" dirty="0"/>
              <a:t>Frédéric Gabin (Ericsson LM, ETSI)</a:t>
            </a:r>
            <a:endParaRPr lang="en-US" sz="1800" kern="0" dirty="0">
              <a:solidFill>
                <a:srgbClr val="FF0000"/>
              </a:solidFill>
            </a:endParaRPr>
          </a:p>
          <a:p>
            <a:pPr lvl="1">
              <a:lnSpc>
                <a:spcPct val="90000"/>
              </a:lnSpc>
              <a:spcBef>
                <a:spcPts val="400"/>
              </a:spcBef>
              <a:tabLst>
                <a:tab pos="2152650" algn="l"/>
                <a:tab pos="5118100" algn="l"/>
              </a:tabLst>
              <a:defRPr/>
            </a:pPr>
            <a:r>
              <a:rPr lang="fi-FI" sz="1800" kern="0" dirty="0"/>
              <a:t>Vice Chairmen: </a:t>
            </a:r>
          </a:p>
          <a:p>
            <a:pPr lvl="2">
              <a:lnSpc>
                <a:spcPct val="90000"/>
              </a:lnSpc>
              <a:spcBef>
                <a:spcPts val="200"/>
              </a:spcBef>
              <a:tabLst>
                <a:tab pos="2152650" algn="l"/>
                <a:tab pos="5118100" algn="l"/>
              </a:tabLst>
              <a:defRPr/>
            </a:pPr>
            <a:r>
              <a:rPr lang="fi-FI" sz="1600" kern="0" dirty="0"/>
              <a:t>Nikolai Leung (Qualcomm Incorporated, ATIS) – </a:t>
            </a:r>
            <a:r>
              <a:rPr lang="fi-FI" sz="1600" kern="0" dirty="0">
                <a:solidFill>
                  <a:srgbClr val="FF0000"/>
                </a:solidFill>
              </a:rPr>
              <a:t>reelected at SA4#96 !</a:t>
            </a:r>
          </a:p>
          <a:p>
            <a:pPr lvl="2">
              <a:lnSpc>
                <a:spcPct val="90000"/>
              </a:lnSpc>
              <a:spcBef>
                <a:spcPts val="200"/>
              </a:spcBef>
              <a:tabLst>
                <a:tab pos="2152650" algn="l"/>
                <a:tab pos="5118100" algn="l"/>
              </a:tabLst>
              <a:defRPr/>
            </a:pPr>
            <a:r>
              <a:rPr lang="en-GB" sz="1600" dirty="0"/>
              <a:t>Gilles </a:t>
            </a:r>
            <a:r>
              <a:rPr lang="en-GB" sz="1600" dirty="0" err="1"/>
              <a:t>Teniou</a:t>
            </a:r>
            <a:r>
              <a:rPr lang="en-GB" sz="1600" dirty="0"/>
              <a:t> (ORANGE, ETSI)</a:t>
            </a:r>
            <a:endParaRPr lang="en-US" sz="1600" kern="0" dirty="0">
              <a:solidFill>
                <a:srgbClr val="FF0000"/>
              </a:solidFill>
            </a:endParaRPr>
          </a:p>
          <a:p>
            <a:pPr lvl="1">
              <a:lnSpc>
                <a:spcPct val="90000"/>
              </a:lnSpc>
              <a:spcBef>
                <a:spcPts val="400"/>
              </a:spcBef>
              <a:tabLst>
                <a:tab pos="2152650" algn="l"/>
                <a:tab pos="5118100" algn="l"/>
              </a:tabLst>
              <a:defRPr/>
            </a:pPr>
            <a:r>
              <a:rPr lang="fi-FI" sz="1800" kern="0" dirty="0"/>
              <a:t>Secretary: Paolo Usai (MCC Support)</a:t>
            </a:r>
          </a:p>
          <a:p>
            <a:pPr>
              <a:lnSpc>
                <a:spcPct val="90000"/>
              </a:lnSpc>
              <a:spcBef>
                <a:spcPts val="1800"/>
              </a:spcBef>
              <a:spcAft>
                <a:spcPts val="0"/>
              </a:spcAft>
              <a:tabLst>
                <a:tab pos="2152650" algn="l"/>
                <a:tab pos="5118100" algn="l"/>
              </a:tabLst>
              <a:defRPr/>
            </a:pPr>
            <a:r>
              <a:rPr lang="fi-FI" sz="2200" kern="0" dirty="0"/>
              <a:t>Sub Working Groups and their </a:t>
            </a:r>
            <a:r>
              <a:rPr lang="en-GB" sz="2200" kern="0" dirty="0"/>
              <a:t>Chairmen</a:t>
            </a:r>
          </a:p>
        </p:txBody>
      </p:sp>
      <p:graphicFrame>
        <p:nvGraphicFramePr>
          <p:cNvPr id="3" name="Table 2">
            <a:extLst>
              <a:ext uri="{FF2B5EF4-FFF2-40B4-BE49-F238E27FC236}">
                <a16:creationId xmlns:a16="http://schemas.microsoft.com/office/drawing/2014/main" id="{133C4F94-9324-43E5-9CD6-AC2A5CFB27D4}"/>
              </a:ext>
            </a:extLst>
          </p:cNvPr>
          <p:cNvGraphicFramePr>
            <a:graphicFrameLocks noGrp="1"/>
          </p:cNvGraphicFramePr>
          <p:nvPr>
            <p:extLst>
              <p:ext uri="{D42A27DB-BD31-4B8C-83A1-F6EECF244321}">
                <p14:modId xmlns:p14="http://schemas.microsoft.com/office/powerpoint/2010/main" val="161353329"/>
              </p:ext>
            </p:extLst>
          </p:nvPr>
        </p:nvGraphicFramePr>
        <p:xfrm>
          <a:off x="674688" y="3827463"/>
          <a:ext cx="7873999" cy="1379878"/>
        </p:xfrm>
        <a:graphic>
          <a:graphicData uri="http://schemas.openxmlformats.org/drawingml/2006/table">
            <a:tbl>
              <a:tblPr firstRow="1" bandRow="1">
                <a:tableStyleId>{5C22544A-7EE6-4342-B048-85BDC9FD1C3A}</a:tableStyleId>
              </a:tblPr>
              <a:tblGrid>
                <a:gridCol w="1449570">
                  <a:extLst>
                    <a:ext uri="{9D8B030D-6E8A-4147-A177-3AD203B41FA5}">
                      <a16:colId xmlns:a16="http://schemas.microsoft.com/office/drawing/2014/main" val="20000"/>
                    </a:ext>
                  </a:extLst>
                </a:gridCol>
                <a:gridCol w="1689463">
                  <a:extLst>
                    <a:ext uri="{9D8B030D-6E8A-4147-A177-3AD203B41FA5}">
                      <a16:colId xmlns:a16="http://schemas.microsoft.com/office/drawing/2014/main" val="20001"/>
                    </a:ext>
                  </a:extLst>
                </a:gridCol>
                <a:gridCol w="1898469">
                  <a:extLst>
                    <a:ext uri="{9D8B030D-6E8A-4147-A177-3AD203B41FA5}">
                      <a16:colId xmlns:a16="http://schemas.microsoft.com/office/drawing/2014/main" val="20002"/>
                    </a:ext>
                  </a:extLst>
                </a:gridCol>
                <a:gridCol w="1676454">
                  <a:extLst>
                    <a:ext uri="{9D8B030D-6E8A-4147-A177-3AD203B41FA5}">
                      <a16:colId xmlns:a16="http://schemas.microsoft.com/office/drawing/2014/main" val="20003"/>
                    </a:ext>
                  </a:extLst>
                </a:gridCol>
                <a:gridCol w="1160043">
                  <a:extLst>
                    <a:ext uri="{9D8B030D-6E8A-4147-A177-3AD203B41FA5}">
                      <a16:colId xmlns:a16="http://schemas.microsoft.com/office/drawing/2014/main" val="20004"/>
                    </a:ext>
                  </a:extLst>
                </a:gridCol>
              </a:tblGrid>
              <a:tr h="630238">
                <a:tc>
                  <a:txBody>
                    <a:bodyPr/>
                    <a:lstStyle/>
                    <a:p>
                      <a:pPr>
                        <a:lnSpc>
                          <a:spcPct val="90000"/>
                        </a:lnSpc>
                      </a:pPr>
                      <a:r>
                        <a:rPr lang="en-GB" sz="1200" dirty="0">
                          <a:latin typeface="+mn-lt"/>
                          <a:cs typeface="Arial" panose="020B0604020202020204" pitchFamily="34" charset="0"/>
                        </a:rPr>
                        <a:t>Enhanced Voice Service (EVS) SWG</a:t>
                      </a:r>
                      <a:endParaRPr lang="en-US" sz="1200" dirty="0">
                        <a:latin typeface="+mn-lt"/>
                        <a:cs typeface="Arial" panose="020B0604020202020204" pitchFamily="34" charset="0"/>
                      </a:endParaRPr>
                    </a:p>
                  </a:txBody>
                  <a:tcPr marL="91454" marR="91454" marT="45636" marB="45636" anchor="ctr"/>
                </a:tc>
                <a:tc>
                  <a:txBody>
                    <a:bodyPr/>
                    <a:lstStyle/>
                    <a:p>
                      <a:pPr>
                        <a:lnSpc>
                          <a:spcPct val="90000"/>
                        </a:lnSpc>
                      </a:pPr>
                      <a:r>
                        <a:rPr lang="en-US" sz="1200" dirty="0">
                          <a:latin typeface="+mn-lt"/>
                          <a:cs typeface="Arial" panose="020B0604020202020204" pitchFamily="34" charset="0"/>
                        </a:rPr>
                        <a:t>Multicast-Broadcast-Streaming (MBS) SWG </a:t>
                      </a:r>
                    </a:p>
                  </a:txBody>
                  <a:tcPr marL="91454" marR="91454" marT="45636" marB="45636" anchor="ctr"/>
                </a:tc>
                <a:tc>
                  <a:txBody>
                    <a:bodyPr/>
                    <a:lstStyle/>
                    <a:p>
                      <a:pPr>
                        <a:lnSpc>
                          <a:spcPct val="90000"/>
                        </a:lnSpc>
                      </a:pPr>
                      <a:r>
                        <a:rPr lang="en-GB" sz="1200" dirty="0">
                          <a:latin typeface="+mn-lt"/>
                          <a:cs typeface="Arial" panose="020B0604020202020204" pitchFamily="34" charset="0"/>
                        </a:rPr>
                        <a:t>Multimedia Telephony</a:t>
                      </a:r>
                      <a:r>
                        <a:rPr lang="en-US" sz="1200" dirty="0">
                          <a:latin typeface="+mn-lt"/>
                          <a:cs typeface="Arial" panose="020B0604020202020204" pitchFamily="34" charset="0"/>
                        </a:rPr>
                        <a:t> Service for IMS (MTSI) SWG</a:t>
                      </a:r>
                    </a:p>
                  </a:txBody>
                  <a:tcPr marL="91454" marR="91454" marT="45636" marB="45636" anchor="ctr"/>
                </a:tc>
                <a:tc>
                  <a:txBody>
                    <a:bodyPr/>
                    <a:lstStyle/>
                    <a:p>
                      <a:pPr>
                        <a:lnSpc>
                          <a:spcPct val="90000"/>
                        </a:lnSpc>
                      </a:pPr>
                      <a:r>
                        <a:rPr lang="en-US" sz="1200" dirty="0">
                          <a:latin typeface="+mn-lt"/>
                          <a:cs typeface="Arial" panose="020B0604020202020204" pitchFamily="34" charset="0"/>
                        </a:rPr>
                        <a:t>Speech Quality (SQ) SWG</a:t>
                      </a:r>
                    </a:p>
                  </a:txBody>
                  <a:tcPr marL="91454" marR="91454" marT="45636" marB="45636" anchor="ctr"/>
                </a:tc>
                <a:tc>
                  <a:txBody>
                    <a:bodyPr/>
                    <a:lstStyle/>
                    <a:p>
                      <a:pPr>
                        <a:lnSpc>
                          <a:spcPct val="90000"/>
                        </a:lnSpc>
                      </a:pPr>
                      <a:r>
                        <a:rPr lang="en-US" sz="1200" dirty="0">
                          <a:latin typeface="+mn-lt"/>
                          <a:cs typeface="Arial" panose="020B0604020202020204" pitchFamily="34" charset="0"/>
                        </a:rPr>
                        <a:t>Video SWG</a:t>
                      </a:r>
                    </a:p>
                  </a:txBody>
                  <a:tcPr marL="91454" marR="91454" marT="45636" marB="45636" anchor="ctr"/>
                </a:tc>
                <a:extLst>
                  <a:ext uri="{0D108BD9-81ED-4DB2-BD59-A6C34878D82A}">
                    <a16:rowId xmlns:a16="http://schemas.microsoft.com/office/drawing/2014/main" val="10000"/>
                  </a:ext>
                </a:extLst>
              </a:tr>
              <a:tr h="630238">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err="1">
                          <a:latin typeface="+mn-lt"/>
                          <a:cs typeface="Arial" panose="020B0604020202020204" pitchFamily="34" charset="0"/>
                        </a:rPr>
                        <a:t>Imre</a:t>
                      </a:r>
                      <a:r>
                        <a:rPr lang="en-GB" sz="1200" b="0" dirty="0">
                          <a:latin typeface="+mn-lt"/>
                          <a:cs typeface="Arial" panose="020B0604020202020204" pitchFamily="34" charset="0"/>
                        </a:rPr>
                        <a:t> </a:t>
                      </a:r>
                      <a:r>
                        <a:rPr lang="en-GB" sz="1200" b="0" dirty="0" err="1">
                          <a:latin typeface="+mn-lt"/>
                          <a:cs typeface="Arial" panose="020B0604020202020204" pitchFamily="34" charset="0"/>
                        </a:rPr>
                        <a:t>Varga</a:t>
                      </a:r>
                      <a:r>
                        <a:rPr lang="en-GB" sz="1200" b="0" dirty="0">
                          <a:latin typeface="+mn-lt"/>
                          <a:cs typeface="Arial" panose="020B0604020202020204" pitchFamily="34" charset="0"/>
                        </a:rPr>
                        <a:t> (Qualcomm Austria RFFE GmbH, ETSI) </a:t>
                      </a:r>
                      <a:r>
                        <a:rPr lang="en-GB" sz="1200" b="1" dirty="0">
                          <a:solidFill>
                            <a:srgbClr val="FF0000"/>
                          </a:solidFill>
                          <a:latin typeface="+mn-lt"/>
                          <a:cs typeface="Arial" panose="020B0604020202020204" pitchFamily="34" charset="0"/>
                        </a:rPr>
                        <a:t>NEW!</a:t>
                      </a:r>
                      <a:endParaRPr lang="en-US" sz="1200" b="1"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Frédéric </a:t>
                      </a:r>
                      <a:r>
                        <a:rPr lang="en-GB" sz="1200" b="0" dirty="0">
                          <a:latin typeface="+mn-lt"/>
                          <a:cs typeface="Arial" panose="020B0604020202020204" pitchFamily="34" charset="0"/>
                        </a:rPr>
                        <a:t>Gabin (</a:t>
                      </a:r>
                      <a:r>
                        <a:rPr lang="en-US" sz="1200" b="0" dirty="0">
                          <a:latin typeface="+mn-lt"/>
                          <a:cs typeface="Arial" panose="020B0604020202020204" pitchFamily="34" charset="0"/>
                        </a:rPr>
                        <a:t>Ericsson LM, ETSI</a:t>
                      </a:r>
                      <a:r>
                        <a:rPr lang="en-GB" sz="1200" b="0" dirty="0">
                          <a:latin typeface="+mn-lt"/>
                          <a:cs typeface="Arial" panose="020B0604020202020204" pitchFamily="34" charset="0"/>
                        </a:rPr>
                        <a:t>) </a:t>
                      </a:r>
                      <a:endParaRPr lang="en-GB" sz="120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kern="1200" dirty="0">
                          <a:solidFill>
                            <a:schemeClr val="tx1"/>
                          </a:solidFill>
                          <a:effectLst/>
                          <a:latin typeface="+mn-lt"/>
                          <a:ea typeface="+mn-ea"/>
                          <a:cs typeface="+mn-cs"/>
                        </a:rPr>
                        <a:t>Nikolai Leung (Qualcomm Incorporated, ATIS</a:t>
                      </a:r>
                      <a:r>
                        <a:rPr lang="en-US" sz="1200" b="0" kern="1200" dirty="0">
                          <a:solidFill>
                            <a:schemeClr val="tx1"/>
                          </a:solidFill>
                          <a:effectLst/>
                          <a:latin typeface="+mn-lt"/>
                          <a:ea typeface="+mn-ea"/>
                          <a:cs typeface="+mn-cs"/>
                        </a:rPr>
                        <a:t>)</a:t>
                      </a:r>
                      <a:endParaRPr lang="en-US" sz="1200" b="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Paolo </a:t>
                      </a:r>
                      <a:r>
                        <a:rPr lang="en-GB" sz="1200" b="0" dirty="0">
                          <a:latin typeface="+mn-lt"/>
                          <a:cs typeface="Arial" panose="020B0604020202020204" pitchFamily="34" charset="0"/>
                        </a:rPr>
                        <a:t>Usai</a:t>
                      </a:r>
                      <a:r>
                        <a:rPr lang="en-US" sz="1200" b="0" dirty="0">
                          <a:latin typeface="+mn-lt"/>
                          <a:cs typeface="Arial" panose="020B0604020202020204" pitchFamily="34" charset="0"/>
                        </a:rPr>
                        <a:t> (ETSI)</a:t>
                      </a: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Gilles Teniou (ORANGE, ETSI)</a:t>
                      </a:r>
                      <a:endParaRPr lang="fi-FI" sz="1200" b="0" dirty="0">
                        <a:latin typeface="+mn-lt"/>
                        <a:cs typeface="Arial" panose="020B0604020202020204" pitchFamily="34" charset="0"/>
                      </a:endParaRPr>
                    </a:p>
                  </a:txBody>
                  <a:tcPr marL="91454" marR="91454" marT="45636" marB="45636" anchor="ct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C3AEEDC8-F0B2-496D-A810-9BD00EF3EB48}"/>
              </a:ext>
            </a:extLst>
          </p:cNvPr>
          <p:cNvSpPr>
            <a:spLocks noGrp="1"/>
          </p:cNvSpPr>
          <p:nvPr>
            <p:ph type="title"/>
          </p:nvPr>
        </p:nvSpPr>
        <p:spPr/>
        <p:txBody>
          <a:bodyPr/>
          <a:lstStyle/>
          <a:p>
            <a:r>
              <a:rPr lang="en-GB" altLang="en-US"/>
              <a:t>Work progress: Rel-15 Study Items</a:t>
            </a:r>
            <a:endParaRPr lang="en-US" altLang="en-US"/>
          </a:p>
        </p:txBody>
      </p:sp>
      <p:sp>
        <p:nvSpPr>
          <p:cNvPr id="26627" name="Content Placeholder 2">
            <a:extLst>
              <a:ext uri="{FF2B5EF4-FFF2-40B4-BE49-F238E27FC236}">
                <a16:creationId xmlns:a16="http://schemas.microsoft.com/office/drawing/2014/main" id="{CB45BC9C-7519-4F93-B3DD-B33F56AFFD80}"/>
              </a:ext>
            </a:extLst>
          </p:cNvPr>
          <p:cNvSpPr>
            <a:spLocks noGrp="1"/>
          </p:cNvSpPr>
          <p:nvPr>
            <p:ph idx="1"/>
          </p:nvPr>
        </p:nvSpPr>
        <p:spPr>
          <a:xfrm>
            <a:off x="485775" y="1409700"/>
            <a:ext cx="8388350" cy="4643438"/>
          </a:xfrm>
        </p:spPr>
        <p:txBody>
          <a:bodyPr/>
          <a:lstStyle/>
          <a:p>
            <a:pPr marL="457200" indent="-457200" eaLnBrk="1" hangingPunct="1">
              <a:lnSpc>
                <a:spcPct val="90000"/>
              </a:lnSpc>
              <a:spcBef>
                <a:spcPts val="1000"/>
              </a:spcBef>
              <a:buFont typeface="Calibri" panose="020F0502020204030204" pitchFamily="34" charset="0"/>
              <a:buAutoNum type="arabicParenR"/>
            </a:pPr>
            <a:r>
              <a:rPr lang="en-US" altLang="en-US" sz="1800" dirty="0"/>
              <a:t>Study on Enhanced Acoustic Test Specifications (FS_SEATS) </a:t>
            </a:r>
          </a:p>
          <a:p>
            <a:pPr marL="457200" indent="-457200" eaLnBrk="1" hangingPunct="1">
              <a:lnSpc>
                <a:spcPct val="90000"/>
              </a:lnSpc>
              <a:spcBef>
                <a:spcPts val="1000"/>
              </a:spcBef>
              <a:buFont typeface="Calibri" panose="020F0502020204030204" pitchFamily="34" charset="0"/>
              <a:buAutoNum type="arabicParenR"/>
            </a:pPr>
            <a:r>
              <a:rPr lang="en-US" altLang="en-US" sz="1800" dirty="0"/>
              <a:t>Study on 5G enhanced Mobile Broadband Media Distribution (FS_5GMedia_Distribution)</a:t>
            </a:r>
          </a:p>
          <a:p>
            <a:pPr marL="457200" indent="-457200" eaLnBrk="1" hangingPunct="1">
              <a:lnSpc>
                <a:spcPct val="90000"/>
              </a:lnSpc>
              <a:spcBef>
                <a:spcPts val="1000"/>
              </a:spcBef>
              <a:buFont typeface="Calibri" panose="020F0502020204030204" pitchFamily="34" charset="0"/>
              <a:buAutoNum type="arabicParenR"/>
            </a:pPr>
            <a:r>
              <a:rPr lang="en-US" altLang="en-US" sz="1800" dirty="0"/>
              <a:t>Study on MBMS User Services for IoT (</a:t>
            </a:r>
            <a:r>
              <a:rPr lang="en-US" altLang="en-US" sz="1800" dirty="0" err="1"/>
              <a:t>FS_MBMS_IoT</a:t>
            </a:r>
            <a:r>
              <a:rPr lang="en-US" altLang="en-US" sz="1800" dirty="0"/>
              <a:t>)</a:t>
            </a:r>
          </a:p>
          <a:p>
            <a:pPr marL="457200" indent="-457200" eaLnBrk="1" hangingPunct="1">
              <a:lnSpc>
                <a:spcPct val="90000"/>
              </a:lnSpc>
              <a:spcBef>
                <a:spcPts val="1000"/>
              </a:spcBef>
              <a:buFont typeface="Calibri" panose="020F0502020204030204" pitchFamily="34" charset="0"/>
              <a:buAutoNum type="arabicParenR"/>
            </a:pPr>
            <a:r>
              <a:rPr lang="en-US" altLang="en-US" sz="1800" dirty="0"/>
              <a:t>Study on Media Handling Aspects of Conversational Services in 5G Systems (FS_5G_MEDIA_MTSI)</a:t>
            </a:r>
          </a:p>
          <a:p>
            <a:pPr marL="457200" indent="-457200" eaLnBrk="1" hangingPunct="1">
              <a:lnSpc>
                <a:spcPct val="90000"/>
              </a:lnSpc>
              <a:spcBef>
                <a:spcPts val="1000"/>
              </a:spcBef>
              <a:buFont typeface="Calibri" panose="020F0502020204030204" pitchFamily="34" charset="0"/>
              <a:buAutoNum type="arabicParenR"/>
            </a:pPr>
            <a:r>
              <a:rPr lang="en-US" altLang="en-US" sz="1800" dirty="0"/>
              <a:t>Study on FEC for Mission Critical Services (FS_FEC_MCS)</a:t>
            </a:r>
          </a:p>
          <a:p>
            <a:pPr marL="457200" indent="-457200" eaLnBrk="1" hangingPunct="1">
              <a:lnSpc>
                <a:spcPct val="90000"/>
              </a:lnSpc>
              <a:spcBef>
                <a:spcPts val="1000"/>
              </a:spcBef>
              <a:buFont typeface="Calibri" panose="020F0502020204030204" pitchFamily="34" charset="0"/>
              <a:buAutoNum type="arabicParenR"/>
            </a:pPr>
            <a:r>
              <a:rPr lang="en-US" altLang="en-US" sz="1800" dirty="0"/>
              <a:t>3GPP codecs for VR audio (FS_CODVRA)</a:t>
            </a:r>
          </a:p>
          <a:p>
            <a:pPr marL="457200" indent="-457200" eaLnBrk="1" hangingPunct="1">
              <a:lnSpc>
                <a:spcPct val="90000"/>
              </a:lnSpc>
              <a:spcBef>
                <a:spcPts val="1000"/>
              </a:spcBef>
              <a:buFont typeface="Calibri" panose="020F0502020204030204" pitchFamily="34" charset="0"/>
              <a:buAutoNum type="arabicParenR"/>
            </a:pPr>
            <a:r>
              <a:rPr lang="en-US" altLang="en-US" sz="1800" dirty="0"/>
              <a:t>EVS Float Conformance Non Bit-Exact (FS_EVS_FCNBE)</a:t>
            </a:r>
          </a:p>
          <a:p>
            <a:pPr marL="457200" indent="-457200" eaLnBrk="1" hangingPunct="1">
              <a:lnSpc>
                <a:spcPct val="90000"/>
              </a:lnSpc>
              <a:spcBef>
                <a:spcPts val="1000"/>
              </a:spcBef>
              <a:buFont typeface="Calibri" panose="020F0502020204030204" pitchFamily="34" charset="0"/>
              <a:buAutoNum type="arabicParenR"/>
            </a:pPr>
            <a:r>
              <a:rPr lang="en-US" altLang="en-US" sz="1800" dirty="0"/>
              <a:t>Update to fixed-point basic operators (FS_BASOP)</a:t>
            </a:r>
          </a:p>
          <a:p>
            <a:pPr marL="457200" indent="-457200" eaLnBrk="1" hangingPunct="1">
              <a:lnSpc>
                <a:spcPct val="90000"/>
              </a:lnSpc>
              <a:spcBef>
                <a:spcPts val="1000"/>
              </a:spcBef>
              <a:buFont typeface="Calibri" panose="020F0502020204030204" pitchFamily="34" charset="0"/>
              <a:buAutoNum type="arabicParenR"/>
            </a:pPr>
            <a:r>
              <a:rPr lang="en-US" altLang="en-US" sz="1800" dirty="0" err="1"/>
              <a:t>QoE</a:t>
            </a:r>
            <a:r>
              <a:rPr lang="en-US" altLang="en-US" sz="1800" dirty="0"/>
              <a:t> metrics for VR (</a:t>
            </a:r>
            <a:r>
              <a:rPr lang="en-US" altLang="en-US" sz="1800" dirty="0" err="1"/>
              <a:t>FS_QoE_VR</a:t>
            </a:r>
            <a:r>
              <a:rPr lang="en-US" altLang="en-US" sz="1800" dirty="0"/>
              <a:t>)</a:t>
            </a:r>
          </a:p>
          <a:p>
            <a:pPr marL="457200" indent="-457200" eaLnBrk="1" hangingPunct="1">
              <a:lnSpc>
                <a:spcPct val="90000"/>
              </a:lnSpc>
              <a:spcBef>
                <a:spcPts val="1000"/>
              </a:spcBef>
              <a:buFont typeface="Calibri" panose="020F0502020204030204" pitchFamily="34" charset="0"/>
              <a:buAutoNum type="arabicParenR"/>
            </a:pPr>
            <a:r>
              <a:rPr lang="en-US" altLang="en-US" sz="1800" dirty="0"/>
              <a:t>enhanced VoLTE performance (</a:t>
            </a:r>
            <a:r>
              <a:rPr lang="en-US" altLang="en-US" sz="1800" dirty="0" err="1"/>
              <a:t>FS_eVoLP</a:t>
            </a:r>
            <a:r>
              <a:rPr lang="en-US" altLang="en-US" sz="1800" dirty="0"/>
              <a:t>)</a:t>
            </a:r>
          </a:p>
        </p:txBody>
      </p:sp>
    </p:spTree>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128FDFCE-2D19-480A-BC4D-4CB0B6736A5F}"/>
              </a:ext>
            </a:extLst>
          </p:cNvPr>
          <p:cNvSpPr>
            <a:spLocks noGrp="1"/>
          </p:cNvSpPr>
          <p:nvPr>
            <p:ph type="title"/>
          </p:nvPr>
        </p:nvSpPr>
        <p:spPr/>
        <p:txBody>
          <a:bodyPr/>
          <a:lstStyle/>
          <a:p>
            <a:pPr>
              <a:lnSpc>
                <a:spcPct val="90000"/>
              </a:lnSpc>
            </a:pPr>
            <a:r>
              <a:rPr lang="en-US" altLang="en-US" dirty="0"/>
              <a:t>Study on Enhanced Acoustic Test Specifications (FS_SEATS) – </a:t>
            </a:r>
            <a:r>
              <a:rPr lang="en-US" altLang="en-US" dirty="0">
                <a:solidFill>
                  <a:srgbClr val="33CC33"/>
                </a:solidFill>
              </a:rPr>
              <a:t>completed !</a:t>
            </a:r>
          </a:p>
        </p:txBody>
      </p:sp>
      <p:sp>
        <p:nvSpPr>
          <p:cNvPr id="27651" name="Content Placeholder 2">
            <a:extLst>
              <a:ext uri="{FF2B5EF4-FFF2-40B4-BE49-F238E27FC236}">
                <a16:creationId xmlns:a16="http://schemas.microsoft.com/office/drawing/2014/main" id="{61E0812A-5462-4DE1-900C-48CA210CC0AD}"/>
              </a:ext>
            </a:extLst>
          </p:cNvPr>
          <p:cNvSpPr>
            <a:spLocks noGrp="1"/>
          </p:cNvSpPr>
          <p:nvPr>
            <p:ph idx="1"/>
          </p:nvPr>
        </p:nvSpPr>
        <p:spPr>
          <a:xfrm>
            <a:off x="485775" y="1617663"/>
            <a:ext cx="8388350" cy="4549775"/>
          </a:xfrm>
        </p:spPr>
        <p:txBody>
          <a:bodyPr/>
          <a:lstStyle/>
          <a:p>
            <a:pPr>
              <a:lnSpc>
                <a:spcPct val="90000"/>
              </a:lnSpc>
              <a:spcBef>
                <a:spcPts val="1200"/>
              </a:spcBef>
            </a:pPr>
            <a:r>
              <a:rPr lang="en-GB" altLang="en-US" sz="1600" dirty="0"/>
              <a:t>The objective is to address existing items presently designated as “for further study” in TSs 26.131 and 26.132 and also examine opportunities for new acoustic tests and requirements. </a:t>
            </a:r>
          </a:p>
          <a:p>
            <a:pPr>
              <a:lnSpc>
                <a:spcPct val="90000"/>
              </a:lnSpc>
              <a:spcBef>
                <a:spcPts val="1200"/>
              </a:spcBef>
            </a:pPr>
            <a:r>
              <a:rPr lang="en-US" altLang="en-US" sz="1600" dirty="0"/>
              <a:t>At SA4#95, the Addition of validation results for combined model of speech quality prediction was agreed and the draft TR updated.</a:t>
            </a:r>
          </a:p>
          <a:p>
            <a:pPr>
              <a:lnSpc>
                <a:spcPct val="90000"/>
              </a:lnSpc>
              <a:spcBef>
                <a:spcPts val="1200"/>
              </a:spcBef>
            </a:pPr>
            <a:r>
              <a:rPr lang="en-US" altLang="en-US" sz="1600" dirty="0"/>
              <a:t>At SA4#96, empty clauses were either marked as void or filled with appropriate content. An overall summary and conclusion were added.</a:t>
            </a:r>
          </a:p>
          <a:p>
            <a:pPr>
              <a:lnSpc>
                <a:spcPct val="90000"/>
              </a:lnSpc>
              <a:spcBef>
                <a:spcPts val="1200"/>
              </a:spcBef>
            </a:pPr>
            <a:r>
              <a:rPr lang="en-US" altLang="en-US" sz="1600" dirty="0"/>
              <a:t>This report also includes opportunities for new acoustic tests and requirements that help to better characterize the UE acoustic experience, in view to replace existing test methods with others that are more accurate or more efficient and make specific recommendations for their inclusion in existing or new specifications.</a:t>
            </a:r>
          </a:p>
          <a:p>
            <a:pPr>
              <a:lnSpc>
                <a:spcPct val="90000"/>
              </a:lnSpc>
              <a:spcBef>
                <a:spcPts val="1200"/>
              </a:spcBef>
            </a:pPr>
            <a:r>
              <a:rPr lang="en-US" altLang="en-US" sz="1600" dirty="0"/>
              <a:t>WID: </a:t>
            </a:r>
            <a:r>
              <a:rPr lang="en-US" altLang="en-US" sz="1600" dirty="0">
                <a:hlinkClick r:id="rId2"/>
              </a:rPr>
              <a:t>SP-130028</a:t>
            </a:r>
            <a:r>
              <a:rPr lang="en-US" altLang="en-US" sz="1600" dirty="0"/>
              <a:t> </a:t>
            </a:r>
          </a:p>
        </p:txBody>
      </p:sp>
      <p:graphicFrame>
        <p:nvGraphicFramePr>
          <p:cNvPr id="6" name="Table 5">
            <a:extLst>
              <a:ext uri="{FF2B5EF4-FFF2-40B4-BE49-F238E27FC236}">
                <a16:creationId xmlns:a16="http://schemas.microsoft.com/office/drawing/2014/main" id="{2C725764-CA20-4692-A558-5DCC6155CDA5}"/>
              </a:ext>
            </a:extLst>
          </p:cNvPr>
          <p:cNvGraphicFramePr>
            <a:graphicFrameLocks noGrp="1"/>
          </p:cNvGraphicFramePr>
          <p:nvPr>
            <p:extLst>
              <p:ext uri="{D42A27DB-BD31-4B8C-83A1-F6EECF244321}">
                <p14:modId xmlns:p14="http://schemas.microsoft.com/office/powerpoint/2010/main" val="3415580637"/>
              </p:ext>
            </p:extLst>
          </p:nvPr>
        </p:nvGraphicFramePr>
        <p:xfrm>
          <a:off x="590550" y="5192713"/>
          <a:ext cx="7810500" cy="9604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2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Study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42" marB="45742"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42" marB="45742"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6" marB="45706"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42" marB="45742"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SA#78</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42" marB="45742" anchor="ctr" horzOverflow="overflow"/>
                </a:tc>
                <a:extLst>
                  <a:ext uri="{0D108BD9-81ED-4DB2-BD59-A6C34878D82A}">
                    <a16:rowId xmlns:a16="http://schemas.microsoft.com/office/drawing/2014/main" val="10000"/>
                  </a:ext>
                </a:extLst>
              </a:tr>
              <a:tr h="701197">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US" altLang="en-US" sz="1000" dirty="0">
                          <a:latin typeface="Arial" panose="020B0604020202020204" pitchFamily="34" charset="0"/>
                          <a:cs typeface="Arial" panose="020B0604020202020204" pitchFamily="34" charset="0"/>
                        </a:rPr>
                        <a:t>Study on Enhanced Acoustic Test Specifications (FS_SEATS)</a:t>
                      </a:r>
                      <a:endParaRPr lang="en-GB" sz="1000" b="1" kern="1200" noProof="0" dirty="0">
                        <a:solidFill>
                          <a:schemeClr val="accent3">
                            <a:lumMod val="50000"/>
                          </a:schemeClr>
                        </a:solidFill>
                        <a:latin typeface="Arial" pitchFamily="34" charset="0"/>
                        <a:cs typeface="Arial" pitchFamily="34" charset="0"/>
                      </a:endParaRPr>
                    </a:p>
                  </a:txBody>
                  <a:tcPr marL="45733" marR="45733" marT="45745" marB="45745"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kern="1200" dirty="0">
                          <a:solidFill>
                            <a:schemeClr val="dk1"/>
                          </a:solidFill>
                          <a:effectLst/>
                          <a:latin typeface="Arial" panose="020B0604020202020204" pitchFamily="34" charset="0"/>
                          <a:ea typeface="+mn-ea"/>
                          <a:cs typeface="Arial" panose="020B0604020202020204" pitchFamily="34" charset="0"/>
                        </a:rPr>
                        <a:t>TR 26.931</a:t>
                      </a:r>
                      <a:endParaRPr lang="en-GB" sz="1000" b="1" kern="1200" noProof="0" dirty="0">
                        <a:solidFill>
                          <a:schemeClr val="accent3">
                            <a:lumMod val="50000"/>
                          </a:schemeClr>
                        </a:solidFill>
                        <a:latin typeface="Arial" pitchFamily="34" charset="0"/>
                        <a:cs typeface="Arial" pitchFamily="34" charset="0"/>
                      </a:endParaRPr>
                    </a:p>
                  </a:txBody>
                  <a:tcPr marL="45733" marR="45733" marT="45745" marB="45745"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85% </a:t>
                      </a:r>
                      <a:r>
                        <a:rPr lang="en-GB" sz="1000" b="0" kern="1200" noProof="0" dirty="0">
                          <a:solidFill>
                            <a:srgbClr val="0000FF"/>
                          </a:solidFill>
                          <a:latin typeface="Arial" pitchFamily="34" charset="0"/>
                          <a:ea typeface="+mn-ea"/>
                          <a:cs typeface="Arial" pitchFamily="34" charset="0"/>
                        </a:rPr>
                        <a:t>-&gt; 100%</a:t>
                      </a:r>
                    </a:p>
                  </a:txBody>
                  <a:tcPr marL="45733" marR="45733" marT="45718" marB="45718"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SA#78</a:t>
                      </a:r>
                      <a:endParaRPr lang="en-GB" sz="1000" b="0" kern="1200" dirty="0">
                        <a:solidFill>
                          <a:srgbClr val="0000FF"/>
                        </a:solidFill>
                        <a:latin typeface="Arial" pitchFamily="34" charset="0"/>
                        <a:ea typeface="+mn-ea"/>
                        <a:cs typeface="Arial" pitchFamily="34" charset="0"/>
                      </a:endParaRPr>
                    </a:p>
                  </a:txBody>
                  <a:tcPr marL="45735" marR="45735" marT="45669" marB="45669"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SP-170829	TR 26.931 Evaluation of additional acoustic tests for speech telephony (Release 15) v. 2.0.0 (FS_SEATS)</a:t>
                      </a: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for approval</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7672" name="TextBox 1">
            <a:extLst>
              <a:ext uri="{FF2B5EF4-FFF2-40B4-BE49-F238E27FC236}">
                <a16:creationId xmlns:a16="http://schemas.microsoft.com/office/drawing/2014/main" id="{349D0062-E5F4-4FF8-8C41-B25B2DA15103}"/>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E7B21898-5E02-4C2F-A9C2-CABD0260BA4F}"/>
              </a:ext>
            </a:extLst>
          </p:cNvPr>
          <p:cNvSpPr>
            <a:spLocks noGrp="1"/>
          </p:cNvSpPr>
          <p:nvPr>
            <p:ph type="title"/>
          </p:nvPr>
        </p:nvSpPr>
        <p:spPr/>
        <p:txBody>
          <a:bodyPr/>
          <a:lstStyle/>
          <a:p>
            <a:pPr eaLnBrk="1" hangingPunct="1">
              <a:lnSpc>
                <a:spcPct val="90000"/>
              </a:lnSpc>
              <a:spcBef>
                <a:spcPts val="1000"/>
              </a:spcBef>
            </a:pPr>
            <a:r>
              <a:rPr lang="en-US" altLang="en-US" dirty="0"/>
              <a:t>Study on 5G enhanced Mobile Broadband Media Distribution (FS_5GMedia_Distribution)</a:t>
            </a:r>
          </a:p>
        </p:txBody>
      </p:sp>
      <p:sp>
        <p:nvSpPr>
          <p:cNvPr id="30723" name="Content Placeholder 2">
            <a:extLst>
              <a:ext uri="{FF2B5EF4-FFF2-40B4-BE49-F238E27FC236}">
                <a16:creationId xmlns:a16="http://schemas.microsoft.com/office/drawing/2014/main" id="{A8697903-96A7-4A17-95AD-4554CA07C318}"/>
              </a:ext>
            </a:extLst>
          </p:cNvPr>
          <p:cNvSpPr>
            <a:spLocks noGrp="1"/>
          </p:cNvSpPr>
          <p:nvPr>
            <p:ph idx="1"/>
          </p:nvPr>
        </p:nvSpPr>
        <p:spPr>
          <a:xfrm>
            <a:off x="485775" y="1828800"/>
            <a:ext cx="8388350" cy="3678238"/>
          </a:xfrm>
        </p:spPr>
        <p:txBody>
          <a:bodyPr/>
          <a:lstStyle/>
          <a:p>
            <a:pPr>
              <a:lnSpc>
                <a:spcPct val="90000"/>
              </a:lnSpc>
              <a:spcBef>
                <a:spcPts val="1200"/>
              </a:spcBef>
            </a:pPr>
            <a:r>
              <a:rPr lang="en-US" altLang="en-US" sz="1600" dirty="0"/>
              <a:t>The overall objective of the study item is to identify the required evolutions of media handling network and device functions and APIs of the 5G architecture to satisfy SA1 use cases and evolve PSS and MBMS User services.</a:t>
            </a:r>
          </a:p>
          <a:p>
            <a:pPr>
              <a:lnSpc>
                <a:spcPct val="90000"/>
              </a:lnSpc>
              <a:spcBef>
                <a:spcPts val="1200"/>
              </a:spcBef>
            </a:pPr>
            <a:r>
              <a:rPr lang="en-US" altLang="en-US" sz="1600" dirty="0"/>
              <a:t>At SA4#95 A first draft of TR 26.891 was produced with 5G system overview, High Level Features of 5G System for Media Delivery, Mapping of Existing Media Services, API aspects and interoperability considerations.</a:t>
            </a:r>
          </a:p>
          <a:p>
            <a:pPr>
              <a:lnSpc>
                <a:spcPct val="90000"/>
              </a:lnSpc>
              <a:spcBef>
                <a:spcPts val="1200"/>
              </a:spcBef>
            </a:pPr>
            <a:r>
              <a:rPr lang="en-US" altLang="en-US" sz="1600" dirty="0"/>
              <a:t>At SA4#96 TR 26.891 on 5G enhanced Mobile Broadband; Media Distribution, v. 0.4.1 was produced with updates on references, definitions, edge computing aspects, network slices, AR and MR services</a:t>
            </a:r>
          </a:p>
          <a:p>
            <a:pPr>
              <a:lnSpc>
                <a:spcPct val="90000"/>
              </a:lnSpc>
              <a:spcBef>
                <a:spcPts val="600"/>
              </a:spcBef>
            </a:pPr>
            <a:r>
              <a:rPr lang="en-GB" altLang="en-US" sz="1600" dirty="0">
                <a:cs typeface="Arial" panose="020B0604020202020204" pitchFamily="34" charset="0"/>
              </a:rPr>
              <a:t>WID: </a:t>
            </a:r>
            <a:r>
              <a:rPr lang="fr-FR" altLang="fr-FR" sz="1600" u="sng" dirty="0">
                <a:hlinkClick r:id="rId2" action="ppaction://hlinkfile"/>
              </a:rPr>
              <a:t>SP-170334</a:t>
            </a:r>
            <a:endParaRPr lang="en-US" altLang="en-US" sz="1600" dirty="0">
              <a:latin typeface="Arial" panose="020B0604020202020204" pitchFamily="34" charset="0"/>
              <a:cs typeface="Arial" panose="020B0604020202020204" pitchFamily="34" charset="0"/>
            </a:endParaRPr>
          </a:p>
        </p:txBody>
      </p:sp>
      <p:graphicFrame>
        <p:nvGraphicFramePr>
          <p:cNvPr id="4" name="Table 3">
            <a:extLst>
              <a:ext uri="{FF2B5EF4-FFF2-40B4-BE49-F238E27FC236}">
                <a16:creationId xmlns:a16="http://schemas.microsoft.com/office/drawing/2014/main" id="{7189C409-ADA4-4571-9DCB-1DC349ABDFAF}"/>
              </a:ext>
            </a:extLst>
          </p:cNvPr>
          <p:cNvGraphicFramePr>
            <a:graphicFrameLocks noGrp="1"/>
          </p:cNvGraphicFramePr>
          <p:nvPr>
            <p:extLst>
              <p:ext uri="{D42A27DB-BD31-4B8C-83A1-F6EECF244321}">
                <p14:modId xmlns:p14="http://schemas.microsoft.com/office/powerpoint/2010/main" val="420474126"/>
              </p:ext>
            </p:extLst>
          </p:nvPr>
        </p:nvGraphicFramePr>
        <p:xfrm>
          <a:off x="590550" y="5219700"/>
          <a:ext cx="7810500" cy="96043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2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Study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1" marB="4573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1" marB="45731"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695" marB="45695"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1" marB="4573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SA#78</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1" marB="45731" anchor="ctr" horzOverflow="overflow"/>
                </a:tc>
                <a:extLst>
                  <a:ext uri="{0D108BD9-81ED-4DB2-BD59-A6C34878D82A}">
                    <a16:rowId xmlns:a16="http://schemas.microsoft.com/office/drawing/2014/main" val="10000"/>
                  </a:ext>
                </a:extLst>
              </a:tr>
              <a:tr h="701197">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US" altLang="en-US" sz="1000" dirty="0">
                          <a:latin typeface="Arial" panose="020B0604020202020204" pitchFamily="34" charset="0"/>
                          <a:cs typeface="Arial" panose="020B0604020202020204" pitchFamily="34" charset="0"/>
                        </a:rPr>
                        <a:t>Study on 5G enhanced Mobile Broadband Media Distribution (FS_5GMedia_Distribution)</a:t>
                      </a:r>
                    </a:p>
                  </a:txBody>
                  <a:tcPr marL="45733" marR="45733" marT="45799" marB="4579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kern="1200" dirty="0">
                          <a:solidFill>
                            <a:schemeClr val="dk1"/>
                          </a:solidFill>
                          <a:effectLst/>
                          <a:latin typeface="Arial" panose="020B0604020202020204" pitchFamily="34" charset="0"/>
                          <a:ea typeface="+mn-ea"/>
                          <a:cs typeface="Arial" panose="020B0604020202020204" pitchFamily="34" charset="0"/>
                        </a:rPr>
                        <a:t>TR 26.891</a:t>
                      </a:r>
                      <a:endParaRPr lang="en-GB" sz="1000" b="1" kern="1200" noProof="0" dirty="0">
                        <a:solidFill>
                          <a:schemeClr val="accent3">
                            <a:lumMod val="50000"/>
                          </a:schemeClr>
                        </a:solidFill>
                        <a:latin typeface="Arial" pitchFamily="34" charset="0"/>
                        <a:cs typeface="Arial" pitchFamily="34" charset="0"/>
                      </a:endParaRPr>
                    </a:p>
                  </a:txBody>
                  <a:tcPr marL="45733" marR="45733" marT="45799" marB="4579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10% </a:t>
                      </a:r>
                      <a:r>
                        <a:rPr lang="en-GB" sz="1000" b="0" kern="1200" noProof="0" dirty="0">
                          <a:solidFill>
                            <a:srgbClr val="0000FF"/>
                          </a:solidFill>
                          <a:latin typeface="Arial" pitchFamily="34" charset="0"/>
                          <a:ea typeface="+mn-ea"/>
                          <a:cs typeface="Arial" pitchFamily="34" charset="0"/>
                        </a:rPr>
                        <a:t>-&gt; 25%</a:t>
                      </a:r>
                    </a:p>
                  </a:txBody>
                  <a:tcPr marL="45733" marR="45733" marT="45718" marB="45718"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SA#79 </a:t>
                      </a:r>
                      <a:r>
                        <a:rPr lang="en-GB" sz="1000" b="0" kern="1200" dirty="0">
                          <a:solidFill>
                            <a:srgbClr val="0000FF"/>
                          </a:solidFill>
                          <a:latin typeface="Arial" pitchFamily="34" charset="0"/>
                          <a:ea typeface="+mn-ea"/>
                          <a:cs typeface="Arial" pitchFamily="34" charset="0"/>
                        </a:rPr>
                        <a:t>-&gt; SA#80</a:t>
                      </a:r>
                    </a:p>
                  </a:txBody>
                  <a:tcPr marL="45735" marR="45735" marT="45669" marB="45669" anchor="ctr" horzOverflow="overflow"/>
                </a:tc>
                <a:tc>
                  <a:txBody>
                    <a:bodyPr/>
                    <a:lstStyle/>
                    <a:p>
                      <a:pPr marL="88900" marR="0" lvl="0" indent="-8890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dirty="0"/>
                        <a:t>n/a</a:t>
                      </a:r>
                      <a:endParaRPr lang="en-GB" sz="1000" baseline="0" dirty="0">
                        <a:solidFill>
                          <a:schemeClr val="tx1"/>
                        </a:solidFill>
                        <a:latin typeface="Arial" panose="020B0604020202020204" pitchFamily="34" charset="0"/>
                        <a:cs typeface="Arial" panose="020B0604020202020204" pitchFamily="34" charset="0"/>
                      </a:endParaRPr>
                    </a:p>
                  </a:txBody>
                  <a:tcPr marL="45733" marR="45733" marT="45731" marB="45731" anchor="ctr" horzOverflow="overflow"/>
                </a:tc>
                <a:extLst>
                  <a:ext uri="{0D108BD9-81ED-4DB2-BD59-A6C34878D82A}">
                    <a16:rowId xmlns:a16="http://schemas.microsoft.com/office/drawing/2014/main" val="10001"/>
                  </a:ext>
                </a:extLst>
              </a:tr>
            </a:tbl>
          </a:graphicData>
        </a:graphic>
      </p:graphicFrame>
      <p:sp>
        <p:nvSpPr>
          <p:cNvPr id="30744" name="TextBox 1">
            <a:extLst>
              <a:ext uri="{FF2B5EF4-FFF2-40B4-BE49-F238E27FC236}">
                <a16:creationId xmlns:a16="http://schemas.microsoft.com/office/drawing/2014/main" id="{64B7EA16-E0ED-477C-B539-FB3068894795}"/>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A3B1128C-F4B8-4A6D-8D85-FCDB21598F50}"/>
              </a:ext>
            </a:extLst>
          </p:cNvPr>
          <p:cNvSpPr>
            <a:spLocks noGrp="1"/>
          </p:cNvSpPr>
          <p:nvPr>
            <p:ph type="title"/>
          </p:nvPr>
        </p:nvSpPr>
        <p:spPr/>
        <p:txBody>
          <a:bodyPr/>
          <a:lstStyle/>
          <a:p>
            <a:pPr eaLnBrk="1" hangingPunct="1">
              <a:lnSpc>
                <a:spcPct val="90000"/>
              </a:lnSpc>
              <a:spcBef>
                <a:spcPts val="1000"/>
              </a:spcBef>
            </a:pPr>
            <a:r>
              <a:rPr lang="en-US" altLang="en-US"/>
              <a:t>Study on MBMS User Services for IoT (FS_MBMS_IoT)</a:t>
            </a:r>
          </a:p>
        </p:txBody>
      </p:sp>
      <p:sp>
        <p:nvSpPr>
          <p:cNvPr id="31747" name="Content Placeholder 2">
            <a:extLst>
              <a:ext uri="{FF2B5EF4-FFF2-40B4-BE49-F238E27FC236}">
                <a16:creationId xmlns:a16="http://schemas.microsoft.com/office/drawing/2014/main" id="{EBCCBBED-B8BF-495D-850A-D5226957E597}"/>
              </a:ext>
            </a:extLst>
          </p:cNvPr>
          <p:cNvSpPr>
            <a:spLocks noGrp="1"/>
          </p:cNvSpPr>
          <p:nvPr>
            <p:ph idx="1"/>
          </p:nvPr>
        </p:nvSpPr>
        <p:spPr>
          <a:xfrm>
            <a:off x="485775" y="1828800"/>
            <a:ext cx="8388350" cy="3678238"/>
          </a:xfrm>
        </p:spPr>
        <p:txBody>
          <a:bodyPr/>
          <a:lstStyle/>
          <a:p>
            <a:pPr>
              <a:lnSpc>
                <a:spcPct val="90000"/>
              </a:lnSpc>
              <a:spcBef>
                <a:spcPts val="1200"/>
              </a:spcBef>
            </a:pPr>
            <a:r>
              <a:rPr lang="en-US" altLang="en-US" sz="1600" dirty="0"/>
              <a:t>The objective of this study is to investigate and make recommendations on MBMS User Service profiles and optimizations to provide for IoT.</a:t>
            </a:r>
          </a:p>
          <a:p>
            <a:pPr>
              <a:lnSpc>
                <a:spcPct val="90000"/>
              </a:lnSpc>
              <a:spcBef>
                <a:spcPts val="1200"/>
              </a:spcBef>
            </a:pPr>
            <a:r>
              <a:rPr lang="en-US" altLang="en-US" sz="1600" dirty="0"/>
              <a:t>At SA4#95 the TR 26.850 was updated with new recommended requirements and use cases for MBMS IoT.</a:t>
            </a:r>
          </a:p>
          <a:p>
            <a:pPr>
              <a:lnSpc>
                <a:spcPct val="90000"/>
              </a:lnSpc>
              <a:spcBef>
                <a:spcPts val="1200"/>
              </a:spcBef>
            </a:pPr>
            <a:r>
              <a:rPr lang="en-US" altLang="en-US" sz="1600" dirty="0"/>
              <a:t>At SA4#96, the TR was revised to include MBMS IoT profiles of TS 26.346 and a solution for file transfer using </a:t>
            </a:r>
            <a:r>
              <a:rPr lang="en-US" altLang="en-US" sz="1600" dirty="0" err="1"/>
              <a:t>CoAP</a:t>
            </a:r>
            <a:r>
              <a:rPr lang="en-US" altLang="en-US" sz="1600" dirty="0"/>
              <a:t>.</a:t>
            </a:r>
          </a:p>
          <a:p>
            <a:pPr>
              <a:lnSpc>
                <a:spcPct val="90000"/>
              </a:lnSpc>
              <a:spcBef>
                <a:spcPts val="1200"/>
              </a:spcBef>
            </a:pPr>
            <a:r>
              <a:rPr lang="en-US" altLang="en-US" sz="1600" dirty="0"/>
              <a:t>The TR documents the evaluation of the enhancements on service layer to support massive file delivery for IoT devices. An IoT device could be for instance a NB-IoT device or an </a:t>
            </a:r>
            <a:r>
              <a:rPr lang="en-US" altLang="en-US" sz="1600" dirty="0" err="1"/>
              <a:t>eMTC</a:t>
            </a:r>
            <a:r>
              <a:rPr lang="en-US" altLang="en-US" sz="1600" dirty="0"/>
              <a:t> device. The study considers the enhancements/simplifications in the following areas:</a:t>
            </a:r>
          </a:p>
          <a:p>
            <a:pPr lvl="1">
              <a:lnSpc>
                <a:spcPct val="90000"/>
              </a:lnSpc>
              <a:spcBef>
                <a:spcPts val="1200"/>
              </a:spcBef>
            </a:pPr>
            <a:r>
              <a:rPr lang="en-US" altLang="en-US" sz="1200" dirty="0"/>
              <a:t>Define the requirements and constraints for different IoT device categories</a:t>
            </a:r>
          </a:p>
          <a:p>
            <a:pPr lvl="1">
              <a:lnSpc>
                <a:spcPct val="90000"/>
              </a:lnSpc>
              <a:spcBef>
                <a:spcPts val="1200"/>
              </a:spcBef>
            </a:pPr>
            <a:r>
              <a:rPr lang="en-US" altLang="en-US" sz="1200" dirty="0"/>
              <a:t>Review the existing multicast/broadcast service architecture to support MBMS delivery for IoT devices.</a:t>
            </a:r>
          </a:p>
          <a:p>
            <a:pPr>
              <a:lnSpc>
                <a:spcPct val="90000"/>
              </a:lnSpc>
              <a:spcBef>
                <a:spcPts val="600"/>
              </a:spcBef>
            </a:pPr>
            <a:r>
              <a:rPr lang="en-GB" altLang="en-US" sz="1600" dirty="0">
                <a:cs typeface="Arial" panose="020B0604020202020204" pitchFamily="34" charset="0"/>
              </a:rPr>
              <a:t>WID: </a:t>
            </a:r>
            <a:r>
              <a:rPr lang="fr-FR" altLang="fr-FR" sz="1600" u="sng" dirty="0">
                <a:hlinkClick r:id="rId2" action="ppaction://hlinkfile"/>
              </a:rPr>
              <a:t>SP-170592</a:t>
            </a:r>
            <a:endParaRPr lang="en-US" altLang="en-US" sz="1600" dirty="0">
              <a:latin typeface="Arial" panose="020B0604020202020204" pitchFamily="34" charset="0"/>
              <a:cs typeface="Arial" panose="020B0604020202020204" pitchFamily="34" charset="0"/>
            </a:endParaRPr>
          </a:p>
        </p:txBody>
      </p:sp>
      <p:graphicFrame>
        <p:nvGraphicFramePr>
          <p:cNvPr id="4" name="Table 3">
            <a:extLst>
              <a:ext uri="{FF2B5EF4-FFF2-40B4-BE49-F238E27FC236}">
                <a16:creationId xmlns:a16="http://schemas.microsoft.com/office/drawing/2014/main" id="{4670CC08-2763-4B48-9F94-136534C5AA0A}"/>
              </a:ext>
            </a:extLst>
          </p:cNvPr>
          <p:cNvGraphicFramePr>
            <a:graphicFrameLocks noGrp="1"/>
          </p:cNvGraphicFramePr>
          <p:nvPr>
            <p:extLst>
              <p:ext uri="{D42A27DB-BD31-4B8C-83A1-F6EECF244321}">
                <p14:modId xmlns:p14="http://schemas.microsoft.com/office/powerpoint/2010/main" val="2795960208"/>
              </p:ext>
            </p:extLst>
          </p:nvPr>
        </p:nvGraphicFramePr>
        <p:xfrm>
          <a:off x="590550" y="5219700"/>
          <a:ext cx="7810500" cy="96043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2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Study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1" marB="4573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1" marB="45731"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695" marB="45695"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1" marB="4573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SA#78</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1" marB="45731" anchor="ctr" horzOverflow="overflow"/>
                </a:tc>
                <a:extLst>
                  <a:ext uri="{0D108BD9-81ED-4DB2-BD59-A6C34878D82A}">
                    <a16:rowId xmlns:a16="http://schemas.microsoft.com/office/drawing/2014/main" val="10000"/>
                  </a:ext>
                </a:extLst>
              </a:tr>
              <a:tr h="701198">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US" altLang="en-US" sz="1000" dirty="0">
                          <a:latin typeface="Arial" panose="020B0604020202020204" pitchFamily="34" charset="0"/>
                          <a:cs typeface="Arial" panose="020B0604020202020204" pitchFamily="34" charset="0"/>
                        </a:rPr>
                        <a:t>Study on MBMS User Services for </a:t>
                      </a:r>
                      <a:r>
                        <a:rPr lang="en-US" altLang="en-US" sz="1000" dirty="0" err="1">
                          <a:latin typeface="Arial" panose="020B0604020202020204" pitchFamily="34" charset="0"/>
                          <a:cs typeface="Arial" panose="020B0604020202020204" pitchFamily="34" charset="0"/>
                        </a:rPr>
                        <a:t>IoT</a:t>
                      </a:r>
                      <a:r>
                        <a:rPr lang="en-US" altLang="en-US" sz="1000" dirty="0">
                          <a:latin typeface="Arial" panose="020B0604020202020204" pitchFamily="34" charset="0"/>
                          <a:cs typeface="Arial" panose="020B0604020202020204" pitchFamily="34" charset="0"/>
                        </a:rPr>
                        <a:t> (</a:t>
                      </a:r>
                      <a:r>
                        <a:rPr lang="en-US" altLang="en-US" sz="1000" dirty="0" err="1">
                          <a:latin typeface="Arial" panose="020B0604020202020204" pitchFamily="34" charset="0"/>
                          <a:cs typeface="Arial" panose="020B0604020202020204" pitchFamily="34" charset="0"/>
                        </a:rPr>
                        <a:t>FS_MBMS_IoT</a:t>
                      </a:r>
                      <a:r>
                        <a:rPr lang="en-US" altLang="en-US" sz="1000" dirty="0">
                          <a:latin typeface="Arial" panose="020B0604020202020204" pitchFamily="34" charset="0"/>
                          <a:cs typeface="Arial" panose="020B0604020202020204" pitchFamily="34" charset="0"/>
                        </a:rPr>
                        <a:t>)</a:t>
                      </a:r>
                    </a:p>
                  </a:txBody>
                  <a:tcPr marL="45733" marR="45733" marT="45799" marB="4579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kern="1200" dirty="0">
                          <a:solidFill>
                            <a:schemeClr val="dk1"/>
                          </a:solidFill>
                          <a:effectLst/>
                          <a:latin typeface="Arial" panose="020B0604020202020204" pitchFamily="34" charset="0"/>
                          <a:ea typeface="+mn-ea"/>
                          <a:cs typeface="Arial" panose="020B0604020202020204" pitchFamily="34" charset="0"/>
                        </a:rPr>
                        <a:t>TR 26.850</a:t>
                      </a:r>
                      <a:endParaRPr lang="en-GB" sz="1000" b="1" kern="1200" noProof="0" dirty="0">
                        <a:solidFill>
                          <a:schemeClr val="accent3">
                            <a:lumMod val="50000"/>
                          </a:schemeClr>
                        </a:solidFill>
                        <a:latin typeface="Arial" pitchFamily="34" charset="0"/>
                        <a:cs typeface="Arial" pitchFamily="34" charset="0"/>
                      </a:endParaRPr>
                    </a:p>
                  </a:txBody>
                  <a:tcPr marL="45733" marR="45733" marT="45799" marB="4579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10% </a:t>
                      </a:r>
                      <a:r>
                        <a:rPr lang="en-GB" sz="1000" b="0" kern="1200" noProof="0" dirty="0">
                          <a:solidFill>
                            <a:srgbClr val="0000FF"/>
                          </a:solidFill>
                          <a:latin typeface="Arial" pitchFamily="34" charset="0"/>
                          <a:ea typeface="+mn-ea"/>
                          <a:cs typeface="Arial" pitchFamily="34" charset="0"/>
                        </a:rPr>
                        <a:t>-&gt; 30%</a:t>
                      </a:r>
                    </a:p>
                  </a:txBody>
                  <a:tcPr marL="45733" marR="45733" marT="45718" marB="45718"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SA#79</a:t>
                      </a:r>
                      <a:endParaRPr lang="en-GB" sz="1000" b="0" kern="1200" dirty="0">
                        <a:solidFill>
                          <a:srgbClr val="0000FF"/>
                        </a:solidFill>
                        <a:latin typeface="Arial" pitchFamily="34" charset="0"/>
                        <a:ea typeface="+mn-ea"/>
                        <a:cs typeface="Arial" pitchFamily="34" charset="0"/>
                      </a:endParaRPr>
                    </a:p>
                  </a:txBody>
                  <a:tcPr marL="45735" marR="45735" marT="45669" marB="45669" anchor="ctr" horzOverflow="overflow"/>
                </a:tc>
                <a:tc>
                  <a:txBody>
                    <a:bodyPr/>
                    <a:lstStyle/>
                    <a:p>
                      <a:pPr marL="88900" marR="0" lvl="0" indent="-8890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aseline="0" dirty="0">
                          <a:solidFill>
                            <a:schemeClr val="tx1"/>
                          </a:solidFill>
                          <a:latin typeface="Arial" panose="020B0604020202020204" pitchFamily="34" charset="0"/>
                          <a:cs typeface="Arial" panose="020B0604020202020204" pitchFamily="34" charset="0"/>
                        </a:rPr>
                        <a:t>SP-170830	TR 26.850 MBMS for IoT (Release 15) v. 1.0.0 (</a:t>
                      </a:r>
                      <a:r>
                        <a:rPr lang="en-US" sz="1000" baseline="0" dirty="0" err="1">
                          <a:solidFill>
                            <a:schemeClr val="tx1"/>
                          </a:solidFill>
                          <a:latin typeface="Arial" panose="020B0604020202020204" pitchFamily="34" charset="0"/>
                          <a:cs typeface="Arial" panose="020B0604020202020204" pitchFamily="34" charset="0"/>
                        </a:rPr>
                        <a:t>FS_MBMS_IoT</a:t>
                      </a:r>
                      <a:r>
                        <a:rPr lang="en-US" sz="1000" baseline="0" dirty="0">
                          <a:solidFill>
                            <a:schemeClr val="tx1"/>
                          </a:solidFill>
                          <a:latin typeface="Arial" panose="020B0604020202020204" pitchFamily="34" charset="0"/>
                          <a:cs typeface="Arial" panose="020B0604020202020204" pitchFamily="34" charset="0"/>
                        </a:rPr>
                        <a:t>)</a:t>
                      </a:r>
                    </a:p>
                  </a:txBody>
                  <a:tcPr marL="45733" marR="45733" marT="45731" marB="45731" anchor="ctr" horzOverflow="overflow"/>
                </a:tc>
                <a:extLst>
                  <a:ext uri="{0D108BD9-81ED-4DB2-BD59-A6C34878D82A}">
                    <a16:rowId xmlns:a16="http://schemas.microsoft.com/office/drawing/2014/main" val="10001"/>
                  </a:ext>
                </a:extLst>
              </a:tr>
            </a:tbl>
          </a:graphicData>
        </a:graphic>
      </p:graphicFrame>
      <p:sp>
        <p:nvSpPr>
          <p:cNvPr id="31768" name="TextBox 1">
            <a:extLst>
              <a:ext uri="{FF2B5EF4-FFF2-40B4-BE49-F238E27FC236}">
                <a16:creationId xmlns:a16="http://schemas.microsoft.com/office/drawing/2014/main" id="{38726326-2A7E-4ACE-BF70-309C15A13491}"/>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97EC6770-B0F7-4F8F-8153-A6A699BCD167}"/>
              </a:ext>
            </a:extLst>
          </p:cNvPr>
          <p:cNvSpPr>
            <a:spLocks noGrp="1"/>
          </p:cNvSpPr>
          <p:nvPr>
            <p:ph type="title"/>
          </p:nvPr>
        </p:nvSpPr>
        <p:spPr/>
        <p:txBody>
          <a:bodyPr/>
          <a:lstStyle/>
          <a:p>
            <a:pPr eaLnBrk="1" hangingPunct="1">
              <a:lnSpc>
                <a:spcPct val="90000"/>
              </a:lnSpc>
              <a:spcBef>
                <a:spcPts val="1000"/>
              </a:spcBef>
            </a:pPr>
            <a:r>
              <a:rPr lang="en-US" altLang="en-US" dirty="0"/>
              <a:t>Study on Media Handling Aspects of Conversational Services in 5G Systems (FS_5G_MEDIA_MTSI)</a:t>
            </a:r>
          </a:p>
        </p:txBody>
      </p:sp>
      <p:sp>
        <p:nvSpPr>
          <p:cNvPr id="32771" name="Content Placeholder 2">
            <a:extLst>
              <a:ext uri="{FF2B5EF4-FFF2-40B4-BE49-F238E27FC236}">
                <a16:creationId xmlns:a16="http://schemas.microsoft.com/office/drawing/2014/main" id="{F8A9C05D-E33B-4603-9451-6CFD9BDE8A31}"/>
              </a:ext>
            </a:extLst>
          </p:cNvPr>
          <p:cNvSpPr>
            <a:spLocks noGrp="1"/>
          </p:cNvSpPr>
          <p:nvPr>
            <p:ph idx="1"/>
          </p:nvPr>
        </p:nvSpPr>
        <p:spPr>
          <a:xfrm>
            <a:off x="485775" y="1828800"/>
            <a:ext cx="8388350" cy="3678238"/>
          </a:xfrm>
        </p:spPr>
        <p:txBody>
          <a:bodyPr/>
          <a:lstStyle/>
          <a:p>
            <a:pPr>
              <a:lnSpc>
                <a:spcPct val="90000"/>
              </a:lnSpc>
              <a:spcBef>
                <a:spcPts val="1200"/>
              </a:spcBef>
            </a:pPr>
            <a:r>
              <a:rPr lang="en-US" altLang="en-US" sz="1600" dirty="0"/>
              <a:t>The objective is to study media handling aspects of conversational services in 5G, taking as baseline the Stage-1 requirements developed by SA1 in TS 22.261, as well as the Stage-2 architecture for 5G systems developed by SA2 in TS 23.501. </a:t>
            </a:r>
          </a:p>
          <a:p>
            <a:pPr>
              <a:lnSpc>
                <a:spcPct val="90000"/>
              </a:lnSpc>
              <a:spcBef>
                <a:spcPts val="1200"/>
              </a:spcBef>
            </a:pPr>
            <a:r>
              <a:rPr lang="en-US" altLang="en-US" sz="1600" dirty="0"/>
              <a:t>At SA4#95 the Draft TR 26.919 was updated with scope, references, 5G system, stage 1 and 2 overview, a Mapping of Conversational Services to 5G System.</a:t>
            </a:r>
          </a:p>
          <a:p>
            <a:pPr>
              <a:lnSpc>
                <a:spcPct val="90000"/>
              </a:lnSpc>
              <a:spcBef>
                <a:spcPts val="1200"/>
              </a:spcBef>
            </a:pPr>
            <a:r>
              <a:rPr lang="en-US" altLang="en-US" sz="1600" dirty="0"/>
              <a:t>At SA4#96 an LS was sent to SA2 on </a:t>
            </a:r>
            <a:r>
              <a:rPr lang="en-US" altLang="en-US" sz="1600" dirty="0" err="1"/>
              <a:t>on</a:t>
            </a:r>
            <a:r>
              <a:rPr lang="en-US" altLang="en-US" sz="1600" dirty="0"/>
              <a:t> Mapping of Conversational Services to 5G System. Draft TR 26.919 Study on Media Handling Aspects of Conversational Services in 5G Systems, v. 0.2.0 was updated with aspects of Efficient Speech &amp; Video User Plane and Media Rate adaptation.</a:t>
            </a:r>
          </a:p>
          <a:p>
            <a:pPr>
              <a:lnSpc>
                <a:spcPct val="90000"/>
              </a:lnSpc>
              <a:spcBef>
                <a:spcPts val="600"/>
              </a:spcBef>
            </a:pPr>
            <a:r>
              <a:rPr lang="en-GB" altLang="en-US" sz="1600" dirty="0">
                <a:cs typeface="Arial" panose="020B0604020202020204" pitchFamily="34" charset="0"/>
              </a:rPr>
              <a:t>WID: </a:t>
            </a:r>
            <a:r>
              <a:rPr lang="fr-FR" altLang="fr-FR" sz="1600" u="sng" dirty="0">
                <a:hlinkClick r:id="rId2" action="ppaction://hlinkfile"/>
              </a:rPr>
              <a:t>SP-170336</a:t>
            </a:r>
            <a:endParaRPr lang="en-US" altLang="en-US" sz="1600" dirty="0">
              <a:latin typeface="Arial" panose="020B0604020202020204" pitchFamily="34" charset="0"/>
              <a:cs typeface="Arial" panose="020B0604020202020204" pitchFamily="34" charset="0"/>
            </a:endParaRPr>
          </a:p>
        </p:txBody>
      </p:sp>
      <p:graphicFrame>
        <p:nvGraphicFramePr>
          <p:cNvPr id="4" name="Table 3">
            <a:extLst>
              <a:ext uri="{FF2B5EF4-FFF2-40B4-BE49-F238E27FC236}">
                <a16:creationId xmlns:a16="http://schemas.microsoft.com/office/drawing/2014/main" id="{CA923ABA-C02D-4FDD-A4C3-DCDBEB151724}"/>
              </a:ext>
            </a:extLst>
          </p:cNvPr>
          <p:cNvGraphicFramePr>
            <a:graphicFrameLocks noGrp="1"/>
          </p:cNvGraphicFramePr>
          <p:nvPr>
            <p:extLst>
              <p:ext uri="{D42A27DB-BD31-4B8C-83A1-F6EECF244321}">
                <p14:modId xmlns:p14="http://schemas.microsoft.com/office/powerpoint/2010/main" val="4146382015"/>
              </p:ext>
            </p:extLst>
          </p:nvPr>
        </p:nvGraphicFramePr>
        <p:xfrm>
          <a:off x="590550" y="5219700"/>
          <a:ext cx="7810500" cy="96043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2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Study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1" marB="4573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1" marB="45731"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695" marB="45695"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1" marB="4573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SA#78</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1" marB="45731" anchor="ctr" horzOverflow="overflow"/>
                </a:tc>
                <a:extLst>
                  <a:ext uri="{0D108BD9-81ED-4DB2-BD59-A6C34878D82A}">
                    <a16:rowId xmlns:a16="http://schemas.microsoft.com/office/drawing/2014/main" val="10000"/>
                  </a:ext>
                </a:extLst>
              </a:tr>
              <a:tr h="701197">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US" altLang="en-US" sz="1000" dirty="0">
                          <a:latin typeface="Arial" panose="020B0604020202020204" pitchFamily="34" charset="0"/>
                          <a:cs typeface="Arial" panose="020B0604020202020204" pitchFamily="34" charset="0"/>
                        </a:rPr>
                        <a:t>Study on Media Handling Aspects of Conversational Services in 5G Systems (FS_5G_MEDIA_MTSI)</a:t>
                      </a:r>
                    </a:p>
                  </a:txBody>
                  <a:tcPr marL="45733" marR="45733" marT="45799" marB="4579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kern="1200" dirty="0">
                          <a:solidFill>
                            <a:schemeClr val="dk1"/>
                          </a:solidFill>
                          <a:effectLst/>
                          <a:latin typeface="Arial" panose="020B0604020202020204" pitchFamily="34" charset="0"/>
                          <a:ea typeface="+mn-ea"/>
                          <a:cs typeface="Arial" panose="020B0604020202020204" pitchFamily="34" charset="0"/>
                        </a:rPr>
                        <a:t>TR 26.919</a:t>
                      </a:r>
                      <a:endParaRPr lang="en-GB" sz="1000" b="1" kern="1200" noProof="0" dirty="0">
                        <a:solidFill>
                          <a:schemeClr val="accent3">
                            <a:lumMod val="50000"/>
                          </a:schemeClr>
                        </a:solidFill>
                        <a:latin typeface="Arial" pitchFamily="34" charset="0"/>
                        <a:cs typeface="Arial" pitchFamily="34" charset="0"/>
                      </a:endParaRPr>
                    </a:p>
                  </a:txBody>
                  <a:tcPr marL="45733" marR="45733" marT="45799" marB="4579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5% </a:t>
                      </a:r>
                      <a:r>
                        <a:rPr lang="en-GB" sz="1000" b="0" kern="1200" noProof="0" dirty="0">
                          <a:solidFill>
                            <a:srgbClr val="0000FF"/>
                          </a:solidFill>
                          <a:latin typeface="Arial" pitchFamily="34" charset="0"/>
                          <a:ea typeface="+mn-ea"/>
                          <a:cs typeface="Arial" pitchFamily="34" charset="0"/>
                        </a:rPr>
                        <a:t>-&gt; 35%</a:t>
                      </a:r>
                    </a:p>
                  </a:txBody>
                  <a:tcPr marL="45733" marR="45733" marT="45718" marB="45718"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SA#79</a:t>
                      </a:r>
                      <a:endParaRPr lang="en-GB" sz="1000" b="0" kern="1200" dirty="0">
                        <a:solidFill>
                          <a:srgbClr val="0000FF"/>
                        </a:solidFill>
                        <a:latin typeface="Arial" pitchFamily="34" charset="0"/>
                        <a:ea typeface="+mn-ea"/>
                        <a:cs typeface="Arial" pitchFamily="34" charset="0"/>
                      </a:endParaRPr>
                    </a:p>
                  </a:txBody>
                  <a:tcPr marL="45735" marR="45735" marT="45669" marB="45669" anchor="ctr" horzOverflow="overflow"/>
                </a:tc>
                <a:tc>
                  <a:txBody>
                    <a:bodyPr/>
                    <a:lstStyle/>
                    <a:p>
                      <a:pPr marL="88900" marR="0" lvl="0" indent="-8890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dirty="0"/>
                        <a:t>n/a</a:t>
                      </a:r>
                      <a:endParaRPr lang="en-GB" sz="1000" baseline="0" dirty="0">
                        <a:solidFill>
                          <a:schemeClr val="tx1"/>
                        </a:solidFill>
                        <a:latin typeface="Arial" panose="020B0604020202020204" pitchFamily="34" charset="0"/>
                        <a:cs typeface="Arial" panose="020B0604020202020204" pitchFamily="34" charset="0"/>
                      </a:endParaRPr>
                    </a:p>
                  </a:txBody>
                  <a:tcPr marL="45733" marR="45733" marT="45731" marB="45731" anchor="ctr" horzOverflow="overflow"/>
                </a:tc>
                <a:extLst>
                  <a:ext uri="{0D108BD9-81ED-4DB2-BD59-A6C34878D82A}">
                    <a16:rowId xmlns:a16="http://schemas.microsoft.com/office/drawing/2014/main" val="10001"/>
                  </a:ext>
                </a:extLst>
              </a:tr>
            </a:tbl>
          </a:graphicData>
        </a:graphic>
      </p:graphicFrame>
      <p:sp>
        <p:nvSpPr>
          <p:cNvPr id="32792" name="TextBox 1">
            <a:extLst>
              <a:ext uri="{FF2B5EF4-FFF2-40B4-BE49-F238E27FC236}">
                <a16:creationId xmlns:a16="http://schemas.microsoft.com/office/drawing/2014/main" id="{78CABEBC-867D-4E36-B22A-3854B676F31C}"/>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8550AEA7-08DE-4CA1-A127-137FD98918C0}"/>
              </a:ext>
            </a:extLst>
          </p:cNvPr>
          <p:cNvSpPr>
            <a:spLocks noGrp="1"/>
          </p:cNvSpPr>
          <p:nvPr>
            <p:ph type="title"/>
          </p:nvPr>
        </p:nvSpPr>
        <p:spPr>
          <a:xfrm>
            <a:off x="346075" y="193675"/>
            <a:ext cx="6970713" cy="1143000"/>
          </a:xfrm>
        </p:spPr>
        <p:txBody>
          <a:bodyPr/>
          <a:lstStyle/>
          <a:p>
            <a:pPr>
              <a:lnSpc>
                <a:spcPct val="90000"/>
              </a:lnSpc>
            </a:pPr>
            <a:r>
              <a:rPr lang="en-GB" altLang="en-US" sz="2800" dirty="0"/>
              <a:t>FEC for Mission Critical Services </a:t>
            </a:r>
            <a:r>
              <a:rPr lang="en-US" altLang="en-US" sz="2800" dirty="0"/>
              <a:t>(FS_FEC_MCS)</a:t>
            </a:r>
            <a:endParaRPr lang="en-US" altLang="en-US" sz="2800" dirty="0">
              <a:solidFill>
                <a:srgbClr val="00B050"/>
              </a:solidFill>
            </a:endParaRPr>
          </a:p>
        </p:txBody>
      </p:sp>
      <p:sp>
        <p:nvSpPr>
          <p:cNvPr id="33795" name="Content Placeholder 2">
            <a:extLst>
              <a:ext uri="{FF2B5EF4-FFF2-40B4-BE49-F238E27FC236}">
                <a16:creationId xmlns:a16="http://schemas.microsoft.com/office/drawing/2014/main" id="{04CB04D9-2CCE-4888-A48D-B60EF405FD4C}"/>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main objective of the study item is to </a:t>
            </a:r>
            <a:r>
              <a:rPr lang="en-GB" altLang="fr-FR" sz="1600" dirty="0"/>
              <a:t>recommend a single FEC scheme which can be utilized effectively for </a:t>
            </a:r>
            <a:r>
              <a:rPr lang="en-GB" altLang="fr-FR" sz="1600" dirty="0" err="1"/>
              <a:t>MCVideo</a:t>
            </a:r>
            <a:r>
              <a:rPr lang="en-GB" altLang="fr-FR" sz="1600" dirty="0"/>
              <a:t>.  The </a:t>
            </a:r>
            <a:r>
              <a:rPr lang="en-US" altLang="fr-FR" sz="1600" dirty="0"/>
              <a:t>study will also examine the applicability of the recommended FEC scheme for other MC services over MBMS (</a:t>
            </a:r>
            <a:r>
              <a:rPr lang="en-GB" altLang="fr-FR" sz="1600" dirty="0"/>
              <a:t>e.g. </a:t>
            </a:r>
            <a:r>
              <a:rPr lang="en-GB" altLang="fr-FR" sz="1600" dirty="0" err="1"/>
              <a:t>MCData</a:t>
            </a:r>
            <a:r>
              <a:rPr lang="en-GB" altLang="fr-FR" sz="1600" dirty="0"/>
              <a:t> – file download, or MCPTT group communications) and make recommendations as  necessary</a:t>
            </a:r>
            <a:r>
              <a:rPr lang="en-US" altLang="en-US" sz="1600" dirty="0"/>
              <a:t>.</a:t>
            </a:r>
          </a:p>
          <a:p>
            <a:pPr>
              <a:lnSpc>
                <a:spcPct val="90000"/>
              </a:lnSpc>
              <a:spcBef>
                <a:spcPts val="1200"/>
              </a:spcBef>
            </a:pPr>
            <a:r>
              <a:rPr lang="en-US" altLang="en-US" sz="1600" dirty="0"/>
              <a:t>At SA4#95 TR 26.881 v0.1.0 was produced with addition of candidate requirements on </a:t>
            </a:r>
            <a:r>
              <a:rPr lang="en-US" altLang="en-US" sz="1600" dirty="0" err="1"/>
              <a:t>MCVideo</a:t>
            </a:r>
            <a:r>
              <a:rPr lang="en-US" altLang="en-US" sz="1600" dirty="0"/>
              <a:t>, FEC Evaluation Procedure for </a:t>
            </a:r>
            <a:r>
              <a:rPr lang="en-US" altLang="en-US" sz="1600" dirty="0" err="1"/>
              <a:t>MCVideo</a:t>
            </a:r>
            <a:r>
              <a:rPr lang="en-US" altLang="en-US" sz="1600" dirty="0"/>
              <a:t> and tools for evaluation.</a:t>
            </a:r>
          </a:p>
          <a:p>
            <a:pPr>
              <a:lnSpc>
                <a:spcPct val="90000"/>
              </a:lnSpc>
              <a:spcBef>
                <a:spcPts val="1200"/>
              </a:spcBef>
            </a:pPr>
            <a:r>
              <a:rPr lang="en-US" altLang="en-US" sz="1600" dirty="0"/>
              <a:t>At SA4#96, the TR was updated with Consideration on Mission Critical Channel Model, evaluation  of AL-FEC vs. physical layer FEC and 2 potential solutions. TR 26.881 FEC for MC Services was raised to v. 1.0.0 to be provided to TSG SA#78 (for information). Outstanding Issues are: Verification of simulation results in the context of </a:t>
            </a:r>
            <a:r>
              <a:rPr lang="en-US" altLang="en-US" sz="1600" dirty="0" err="1"/>
              <a:t>MCVideo</a:t>
            </a:r>
            <a:r>
              <a:rPr lang="en-US" altLang="en-US" sz="1600" dirty="0"/>
              <a:t>, Reaching a conclusion on the appropriate FEC scheme, Response to the TSG SA WG6 LS request with the conclusion.</a:t>
            </a:r>
          </a:p>
          <a:p>
            <a:pPr eaLnBrk="1" hangingPunct="1">
              <a:lnSpc>
                <a:spcPct val="90000"/>
              </a:lnSpc>
              <a:spcBef>
                <a:spcPts val="1200"/>
              </a:spcBef>
            </a:pPr>
            <a:r>
              <a:rPr lang="en-US" altLang="en-US" sz="1600" dirty="0"/>
              <a:t>WID: </a:t>
            </a:r>
            <a:r>
              <a:rPr lang="fr-FR" altLang="fr-FR" sz="1600" u="sng" dirty="0">
                <a:hlinkClick r:id="rId2" action="ppaction://hlinkfile"/>
              </a:rPr>
              <a:t>SP-170337</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59AFEB83-E819-4F82-A8EA-5E7F8AFCD3D8}"/>
              </a:ext>
            </a:extLst>
          </p:cNvPr>
          <p:cNvGraphicFramePr>
            <a:graphicFrameLocks noGrp="1"/>
          </p:cNvGraphicFramePr>
          <p:nvPr>
            <p:extLst>
              <p:ext uri="{D42A27DB-BD31-4B8C-83A1-F6EECF244321}">
                <p14:modId xmlns:p14="http://schemas.microsoft.com/office/powerpoint/2010/main" val="3498088018"/>
              </p:ext>
            </p:extLst>
          </p:nvPr>
        </p:nvGraphicFramePr>
        <p:xfrm>
          <a:off x="590550" y="5278438"/>
          <a:ext cx="7810500" cy="94500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SA#78</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a:t>FEC  for MC</a:t>
                      </a:r>
                      <a:r>
                        <a:rPr lang="en-GB" altLang="en-US" sz="1000" baseline="0" dirty="0"/>
                        <a:t> Services</a:t>
                      </a:r>
                      <a:r>
                        <a:rPr lang="en-GB" altLang="en-US" sz="1000" dirty="0"/>
                        <a:t> </a:t>
                      </a:r>
                      <a:r>
                        <a:rPr lang="en-US" altLang="en-US" sz="1000" dirty="0"/>
                        <a:t>(FS_FEC_MCS)</a:t>
                      </a:r>
                      <a:endParaRPr lang="en-GB" sz="1000" b="1" kern="1200" noProof="0" dirty="0">
                        <a:solidFill>
                          <a:schemeClr val="accent3">
                            <a:lumMod val="50000"/>
                          </a:schemeClr>
                        </a:solidFill>
                        <a:latin typeface="Arial" pitchFamily="34" charset="0"/>
                        <a:cs typeface="Arial"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TR 26.881</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15% </a:t>
                      </a:r>
                      <a:r>
                        <a:rPr lang="en-GB" sz="1000" b="0" kern="1200" noProof="0" dirty="0">
                          <a:solidFill>
                            <a:srgbClr val="0000FF"/>
                          </a:solidFill>
                          <a:latin typeface="Arial" pitchFamily="34" charset="0"/>
                          <a:ea typeface="+mn-ea"/>
                          <a:cs typeface="Arial" pitchFamily="34" charset="0"/>
                        </a:rPr>
                        <a:t>-&gt; 60%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SA#78 </a:t>
                      </a:r>
                      <a:r>
                        <a:rPr lang="en-GB" sz="1000" b="0" kern="1200" dirty="0">
                          <a:solidFill>
                            <a:srgbClr val="0000FF"/>
                          </a:solidFill>
                          <a:latin typeface="Arial" pitchFamily="34" charset="0"/>
                          <a:ea typeface="+mn-ea"/>
                          <a:cs typeface="Arial" pitchFamily="34" charset="0"/>
                        </a:rPr>
                        <a:t>-&gt; SA#79</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SP-170831	TR 26.881 Study on Forward Error Correction (FEC) for Mission Critical Services (Release 15) v. 1.0.0 (FS_FEC_MCS)</a:t>
                      </a: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for information</a:t>
                      </a:r>
                      <a:endPar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33816" name="TextBox 1">
            <a:extLst>
              <a:ext uri="{FF2B5EF4-FFF2-40B4-BE49-F238E27FC236}">
                <a16:creationId xmlns:a16="http://schemas.microsoft.com/office/drawing/2014/main" id="{A1B083F2-A098-4947-856E-1613DCB5581A}"/>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8550AEA7-08DE-4CA1-A127-137FD98918C0}"/>
              </a:ext>
            </a:extLst>
          </p:cNvPr>
          <p:cNvSpPr>
            <a:spLocks noGrp="1"/>
          </p:cNvSpPr>
          <p:nvPr>
            <p:ph type="title"/>
          </p:nvPr>
        </p:nvSpPr>
        <p:spPr>
          <a:xfrm>
            <a:off x="346075" y="193675"/>
            <a:ext cx="6970713" cy="1143000"/>
          </a:xfrm>
        </p:spPr>
        <p:txBody>
          <a:bodyPr/>
          <a:lstStyle/>
          <a:p>
            <a:pPr>
              <a:lnSpc>
                <a:spcPct val="90000"/>
              </a:lnSpc>
            </a:pPr>
            <a:r>
              <a:rPr lang="en-US" altLang="en-US" sz="2800" dirty="0"/>
              <a:t>3GPP codecs for VR audio (FS_CODVRA) – </a:t>
            </a:r>
            <a:r>
              <a:rPr lang="en-US" altLang="en-US" sz="2800" dirty="0">
                <a:solidFill>
                  <a:srgbClr val="33CC33"/>
                </a:solidFill>
              </a:rPr>
              <a:t>completed !</a:t>
            </a:r>
          </a:p>
        </p:txBody>
      </p:sp>
      <p:sp>
        <p:nvSpPr>
          <p:cNvPr id="33795" name="Content Placeholder 2">
            <a:extLst>
              <a:ext uri="{FF2B5EF4-FFF2-40B4-BE49-F238E27FC236}">
                <a16:creationId xmlns:a16="http://schemas.microsoft.com/office/drawing/2014/main" id="{04CB04D9-2CCE-4888-A48D-B60EF405FD4C}"/>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goal of this study item is to assess the suitability of existing 3GPP audio coding capabilities for enabling Virtual Reality services and to give recommendations how existing codecs should be used and configured in order to provide the best possible VR </a:t>
            </a:r>
            <a:r>
              <a:rPr lang="en-US" altLang="en-US" sz="1600" dirty="0" err="1"/>
              <a:t>QoE</a:t>
            </a:r>
            <a:endParaRPr lang="en-US" altLang="en-US" sz="1600" dirty="0"/>
          </a:p>
          <a:p>
            <a:pPr>
              <a:lnSpc>
                <a:spcPct val="90000"/>
              </a:lnSpc>
              <a:spcBef>
                <a:spcPts val="1200"/>
              </a:spcBef>
            </a:pPr>
            <a:r>
              <a:rPr lang="en-US" altLang="en-US" sz="1600" dirty="0"/>
              <a:t>At SA4#95, Considerations on assessment of suitability for </a:t>
            </a:r>
            <a:r>
              <a:rPr lang="en-US" altLang="en-US" sz="1600" dirty="0" err="1"/>
              <a:t>ambisonics</a:t>
            </a:r>
            <a:r>
              <a:rPr lang="en-US" altLang="en-US" sz="1600" dirty="0"/>
              <a:t> coding using existing 3GPP speech and audio codecs and a draft CR to TR 26.918 on Subjective assessment of different orders of </a:t>
            </a:r>
            <a:r>
              <a:rPr lang="en-US" altLang="en-US" sz="1600" dirty="0" err="1"/>
              <a:t>Ambisonics</a:t>
            </a:r>
            <a:r>
              <a:rPr lang="en-US" altLang="en-US" sz="1600" dirty="0"/>
              <a:t> were agreed.</a:t>
            </a:r>
          </a:p>
          <a:p>
            <a:pPr>
              <a:lnSpc>
                <a:spcPct val="90000"/>
              </a:lnSpc>
              <a:spcBef>
                <a:spcPts val="1200"/>
              </a:spcBef>
            </a:pPr>
            <a:r>
              <a:rPr lang="en-US" altLang="en-US" sz="1600" dirty="0"/>
              <a:t>At SA4#96, Findings and Conclusions from study on 3GPP codecs for VR audio were agreed leading to a single CR to TR 26.918.</a:t>
            </a:r>
          </a:p>
          <a:p>
            <a:pPr eaLnBrk="1" hangingPunct="1">
              <a:lnSpc>
                <a:spcPct val="90000"/>
              </a:lnSpc>
              <a:spcBef>
                <a:spcPts val="1200"/>
              </a:spcBef>
            </a:pPr>
            <a:r>
              <a:rPr lang="en-US" altLang="en-US" sz="1600" dirty="0"/>
              <a:t>WID: </a:t>
            </a:r>
            <a:r>
              <a:rPr lang="en-US" altLang="en-US" sz="1600" dirty="0">
                <a:hlinkClick r:id="rId2"/>
              </a:rPr>
              <a:t>http://www.3gpp.org/ftp/tsg_sa/TSG_SA/TSGS_77/Docs/SP-170617.zip</a:t>
            </a:r>
            <a:r>
              <a:rPr lang="en-US" altLang="en-US" sz="1600" dirty="0"/>
              <a:t> </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59AFEB83-E819-4F82-A8EA-5E7F8AFCD3D8}"/>
              </a:ext>
            </a:extLst>
          </p:cNvPr>
          <p:cNvGraphicFramePr>
            <a:graphicFrameLocks noGrp="1"/>
          </p:cNvGraphicFramePr>
          <p:nvPr>
            <p:extLst>
              <p:ext uri="{D42A27DB-BD31-4B8C-83A1-F6EECF244321}">
                <p14:modId xmlns:p14="http://schemas.microsoft.com/office/powerpoint/2010/main" val="94747830"/>
              </p:ext>
            </p:extLst>
          </p:nvPr>
        </p:nvGraphicFramePr>
        <p:xfrm>
          <a:off x="590550" y="5278438"/>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SA#78</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t>3GPP codecs for VR audio (FS_CODVRA)</a:t>
                      </a:r>
                      <a:endParaRPr lang="en-GB" sz="1000" b="1" kern="1200" noProof="0" dirty="0">
                        <a:solidFill>
                          <a:schemeClr val="accent3">
                            <a:lumMod val="50000"/>
                          </a:schemeClr>
                        </a:solidFill>
                        <a:latin typeface="Arial" pitchFamily="34" charset="0"/>
                        <a:cs typeface="Arial"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CR to TR 26.918</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0% </a:t>
                      </a:r>
                      <a:r>
                        <a:rPr lang="en-GB" sz="1000" b="0" kern="1200" noProof="0" dirty="0">
                          <a:solidFill>
                            <a:srgbClr val="0000FF"/>
                          </a:solidFill>
                          <a:latin typeface="Arial" pitchFamily="34" charset="0"/>
                          <a:ea typeface="+mn-ea"/>
                          <a:cs typeface="Arial" pitchFamily="34" charset="0"/>
                        </a:rPr>
                        <a:t>-&gt; 100%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SA#78</a:t>
                      </a:r>
                      <a:endParaRPr lang="en-GB" sz="10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SP-170832	CR to TR 26.918 (Release 15) (FS_CODVRA)</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33816" name="TextBox 1">
            <a:extLst>
              <a:ext uri="{FF2B5EF4-FFF2-40B4-BE49-F238E27FC236}">
                <a16:creationId xmlns:a16="http://schemas.microsoft.com/office/drawing/2014/main" id="{A1B083F2-A098-4947-856E-1613DCB5581A}"/>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469168471"/>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8550AEA7-08DE-4CA1-A127-137FD98918C0}"/>
              </a:ext>
            </a:extLst>
          </p:cNvPr>
          <p:cNvSpPr>
            <a:spLocks noGrp="1"/>
          </p:cNvSpPr>
          <p:nvPr>
            <p:ph type="title"/>
          </p:nvPr>
        </p:nvSpPr>
        <p:spPr>
          <a:xfrm>
            <a:off x="346075" y="193675"/>
            <a:ext cx="6970713" cy="1143000"/>
          </a:xfrm>
        </p:spPr>
        <p:txBody>
          <a:bodyPr/>
          <a:lstStyle/>
          <a:p>
            <a:pPr>
              <a:lnSpc>
                <a:spcPct val="90000"/>
              </a:lnSpc>
            </a:pPr>
            <a:r>
              <a:rPr lang="en-US" altLang="en-US" sz="2800" dirty="0"/>
              <a:t>EVS Float Conformance Non Bit-Exact (FS_EVS_FCNBE)</a:t>
            </a:r>
            <a:endParaRPr lang="en-US" altLang="en-US" sz="2800" dirty="0">
              <a:solidFill>
                <a:srgbClr val="00B050"/>
              </a:solidFill>
            </a:endParaRPr>
          </a:p>
        </p:txBody>
      </p:sp>
      <p:sp>
        <p:nvSpPr>
          <p:cNvPr id="33795" name="Content Placeholder 2">
            <a:extLst>
              <a:ext uri="{FF2B5EF4-FFF2-40B4-BE49-F238E27FC236}">
                <a16:creationId xmlns:a16="http://schemas.microsoft.com/office/drawing/2014/main" id="{04CB04D9-2CCE-4888-A48D-B60EF405FD4C}"/>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objective of this study item is to develop non bit-exact conformance criteria and a set of potential conformance tool(s) for the floating-point code in TS 26.443, ensuring that high quality floating-point implementations preserve the quality of EVS. </a:t>
            </a:r>
          </a:p>
          <a:p>
            <a:pPr>
              <a:lnSpc>
                <a:spcPct val="90000"/>
              </a:lnSpc>
              <a:spcBef>
                <a:spcPts val="1200"/>
              </a:spcBef>
            </a:pPr>
            <a:r>
              <a:rPr lang="en-US" altLang="en-US" sz="1600" dirty="0"/>
              <a:t>At SA4#95 TR 26.843 Study on non bit-exact conformance criteria and tools for floating-point EVS codec v.0.0.2 was produced with introduction, scope and overview.</a:t>
            </a:r>
          </a:p>
          <a:p>
            <a:pPr>
              <a:lnSpc>
                <a:spcPct val="90000"/>
              </a:lnSpc>
              <a:spcBef>
                <a:spcPts val="1200"/>
              </a:spcBef>
            </a:pPr>
            <a:r>
              <a:rPr lang="en-US" altLang="en-US" sz="1600" dirty="0"/>
              <a:t>At SA4#96 the TR was updated with addition of Signal Based Methods and Perceptually Based methods, experimental results on compiler options, and POLQA Considerations for Conformance Test.</a:t>
            </a:r>
          </a:p>
          <a:p>
            <a:pPr eaLnBrk="1" hangingPunct="1">
              <a:lnSpc>
                <a:spcPct val="90000"/>
              </a:lnSpc>
              <a:spcBef>
                <a:spcPts val="1200"/>
              </a:spcBef>
            </a:pPr>
            <a:r>
              <a:rPr lang="en-US" altLang="en-US" sz="1600" dirty="0"/>
              <a:t>WID: </a:t>
            </a:r>
            <a:r>
              <a:rPr lang="en-US" altLang="en-US" sz="1600" dirty="0">
                <a:hlinkClick r:id="rId2"/>
              </a:rPr>
              <a:t>http://www.3gpp.org/ftp/tsg_sa/TSG_SA/TSGS_77/Docs/SP-170618.zip</a:t>
            </a:r>
            <a:r>
              <a:rPr lang="en-US" altLang="en-US" sz="1600" dirty="0"/>
              <a:t> </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59AFEB83-E819-4F82-A8EA-5E7F8AFCD3D8}"/>
              </a:ext>
            </a:extLst>
          </p:cNvPr>
          <p:cNvGraphicFramePr>
            <a:graphicFrameLocks noGrp="1"/>
          </p:cNvGraphicFramePr>
          <p:nvPr>
            <p:extLst>
              <p:ext uri="{D42A27DB-BD31-4B8C-83A1-F6EECF244321}">
                <p14:modId xmlns:p14="http://schemas.microsoft.com/office/powerpoint/2010/main" val="2710933107"/>
              </p:ext>
            </p:extLst>
          </p:nvPr>
        </p:nvGraphicFramePr>
        <p:xfrm>
          <a:off x="590550" y="5278438"/>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SA#78</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t>EVS Float Conformance Non Bit-Exact (FS_EVS_FCNBE)</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TR 26.843</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0% </a:t>
                      </a:r>
                      <a:r>
                        <a:rPr lang="en-GB" sz="1000" b="0" kern="1200" noProof="0" dirty="0">
                          <a:solidFill>
                            <a:srgbClr val="0000FF"/>
                          </a:solidFill>
                          <a:latin typeface="Arial" pitchFamily="34" charset="0"/>
                          <a:ea typeface="+mn-ea"/>
                          <a:cs typeface="Arial" pitchFamily="34" charset="0"/>
                        </a:rPr>
                        <a:t>-&gt; 50%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SA#79</a:t>
                      </a:r>
                      <a:endParaRPr lang="en-GB" sz="10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33816" name="TextBox 1">
            <a:extLst>
              <a:ext uri="{FF2B5EF4-FFF2-40B4-BE49-F238E27FC236}">
                <a16:creationId xmlns:a16="http://schemas.microsoft.com/office/drawing/2014/main" id="{A1B083F2-A098-4947-856E-1613DCB5581A}"/>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31305967"/>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8550AEA7-08DE-4CA1-A127-137FD98918C0}"/>
              </a:ext>
            </a:extLst>
          </p:cNvPr>
          <p:cNvSpPr>
            <a:spLocks noGrp="1"/>
          </p:cNvSpPr>
          <p:nvPr>
            <p:ph type="title"/>
          </p:nvPr>
        </p:nvSpPr>
        <p:spPr>
          <a:xfrm>
            <a:off x="346075" y="193675"/>
            <a:ext cx="6970713" cy="1143000"/>
          </a:xfrm>
        </p:spPr>
        <p:txBody>
          <a:bodyPr/>
          <a:lstStyle/>
          <a:p>
            <a:pPr>
              <a:lnSpc>
                <a:spcPct val="90000"/>
              </a:lnSpc>
            </a:pPr>
            <a:r>
              <a:rPr lang="en-US" altLang="en-US" sz="2800" dirty="0"/>
              <a:t>Update to fixed-point basic operators (FS_BASOP)</a:t>
            </a:r>
            <a:endParaRPr lang="en-US" altLang="en-US" sz="2800" dirty="0">
              <a:solidFill>
                <a:srgbClr val="00B050"/>
              </a:solidFill>
            </a:endParaRPr>
          </a:p>
        </p:txBody>
      </p:sp>
      <p:sp>
        <p:nvSpPr>
          <p:cNvPr id="33795" name="Content Placeholder 2">
            <a:extLst>
              <a:ext uri="{FF2B5EF4-FFF2-40B4-BE49-F238E27FC236}">
                <a16:creationId xmlns:a16="http://schemas.microsoft.com/office/drawing/2014/main" id="{04CB04D9-2CCE-4888-A48D-B60EF405FD4C}"/>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objectives of this study item are to:</a:t>
            </a:r>
          </a:p>
          <a:p>
            <a:pPr lvl="1">
              <a:lnSpc>
                <a:spcPct val="90000"/>
              </a:lnSpc>
              <a:spcBef>
                <a:spcPts val="1200"/>
              </a:spcBef>
            </a:pPr>
            <a:r>
              <a:rPr lang="en-US" altLang="en-US" sz="1200" dirty="0"/>
              <a:t>Study state-of-the-art DSP architectures and how closely the current set of basic operators in STL2009 reflect them.</a:t>
            </a:r>
          </a:p>
          <a:p>
            <a:pPr lvl="1">
              <a:lnSpc>
                <a:spcPct val="90000"/>
              </a:lnSpc>
              <a:spcBef>
                <a:spcPts val="1200"/>
              </a:spcBef>
            </a:pPr>
            <a:r>
              <a:rPr lang="en-US" altLang="en-US" sz="1200" dirty="0"/>
              <a:t>Determine whether an additional alternative implementation of EVS using the improved basic operators defined above would be beneficial</a:t>
            </a:r>
          </a:p>
          <a:p>
            <a:pPr>
              <a:lnSpc>
                <a:spcPct val="90000"/>
              </a:lnSpc>
              <a:spcBef>
                <a:spcPts val="1200"/>
              </a:spcBef>
            </a:pPr>
            <a:r>
              <a:rPr lang="en-US" altLang="en-US" sz="1600" dirty="0"/>
              <a:t>At SA4#95 the TR was produced including Analysis of the gap between current basic operators and modern DSP architectures and a set of Extended Basic Operators.</a:t>
            </a:r>
          </a:p>
          <a:p>
            <a:pPr>
              <a:lnSpc>
                <a:spcPct val="90000"/>
              </a:lnSpc>
              <a:spcBef>
                <a:spcPts val="1200"/>
              </a:spcBef>
            </a:pPr>
            <a:r>
              <a:rPr lang="en-US" altLang="en-US" sz="1600" dirty="0"/>
              <a:t>At SA4#96 the TR was updated with introduction, scope, references, abbreviations, Test methodology for validating the extended basic operators, and an analysis of the merits of an alternative EVS implementation using the extended basic operators.</a:t>
            </a:r>
          </a:p>
          <a:p>
            <a:pPr>
              <a:lnSpc>
                <a:spcPct val="90000"/>
              </a:lnSpc>
              <a:spcBef>
                <a:spcPts val="1200"/>
              </a:spcBef>
            </a:pPr>
            <a:r>
              <a:rPr lang="en-US" altLang="en-US" sz="1600" dirty="0"/>
              <a:t>The outstanding issue is the validation of the updated basic operators’ implementation</a:t>
            </a:r>
          </a:p>
          <a:p>
            <a:pPr eaLnBrk="1" hangingPunct="1">
              <a:lnSpc>
                <a:spcPct val="90000"/>
              </a:lnSpc>
              <a:spcBef>
                <a:spcPts val="1200"/>
              </a:spcBef>
            </a:pPr>
            <a:r>
              <a:rPr lang="en-US" altLang="en-US" sz="1600" dirty="0"/>
              <a:t>WID: </a:t>
            </a:r>
            <a:r>
              <a:rPr lang="en-US" altLang="en-US" sz="1600" dirty="0">
                <a:hlinkClick r:id="rId2"/>
              </a:rPr>
              <a:t>http://www.3gpp.org/ftp/tsg_sa/TSG_SA/TSGS_77/Docs/SP-170613.zip</a:t>
            </a:r>
            <a:r>
              <a:rPr lang="en-US" altLang="en-US" sz="1600" dirty="0"/>
              <a:t> </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59AFEB83-E819-4F82-A8EA-5E7F8AFCD3D8}"/>
              </a:ext>
            </a:extLst>
          </p:cNvPr>
          <p:cNvGraphicFramePr>
            <a:graphicFrameLocks noGrp="1"/>
          </p:cNvGraphicFramePr>
          <p:nvPr>
            <p:extLst>
              <p:ext uri="{D42A27DB-BD31-4B8C-83A1-F6EECF244321}">
                <p14:modId xmlns:p14="http://schemas.microsoft.com/office/powerpoint/2010/main" val="2655475555"/>
              </p:ext>
            </p:extLst>
          </p:nvPr>
        </p:nvGraphicFramePr>
        <p:xfrm>
          <a:off x="590550" y="5278438"/>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SA#78</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t>Update to fixed-point basic operators (FS_BASOP)</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TR 26.973 </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0% </a:t>
                      </a:r>
                      <a:r>
                        <a:rPr lang="en-GB" sz="1000" b="0" kern="1200" noProof="0" dirty="0">
                          <a:solidFill>
                            <a:srgbClr val="0000FF"/>
                          </a:solidFill>
                          <a:latin typeface="Arial" pitchFamily="34" charset="0"/>
                          <a:ea typeface="+mn-ea"/>
                          <a:cs typeface="Arial" pitchFamily="34" charset="0"/>
                        </a:rPr>
                        <a:t>-&gt; 80%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SA#79</a:t>
                      </a:r>
                      <a:endParaRPr lang="en-GB" sz="10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SP-170834	TR 26.973 Update to fixed-point basic operators (Release 15) v. 1.0.0 (FS_BASOP) for information</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33816" name="TextBox 1">
            <a:extLst>
              <a:ext uri="{FF2B5EF4-FFF2-40B4-BE49-F238E27FC236}">
                <a16:creationId xmlns:a16="http://schemas.microsoft.com/office/drawing/2014/main" id="{A1B083F2-A098-4947-856E-1613DCB5581A}"/>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161825185"/>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8550AEA7-08DE-4CA1-A127-137FD98918C0}"/>
              </a:ext>
            </a:extLst>
          </p:cNvPr>
          <p:cNvSpPr>
            <a:spLocks noGrp="1"/>
          </p:cNvSpPr>
          <p:nvPr>
            <p:ph type="title"/>
          </p:nvPr>
        </p:nvSpPr>
        <p:spPr>
          <a:xfrm>
            <a:off x="346075" y="193675"/>
            <a:ext cx="6970713" cy="1143000"/>
          </a:xfrm>
        </p:spPr>
        <p:txBody>
          <a:bodyPr/>
          <a:lstStyle/>
          <a:p>
            <a:pPr>
              <a:lnSpc>
                <a:spcPct val="90000"/>
              </a:lnSpc>
            </a:pPr>
            <a:r>
              <a:rPr lang="en-US" altLang="en-US" sz="2800" dirty="0" err="1"/>
              <a:t>QoE</a:t>
            </a:r>
            <a:r>
              <a:rPr lang="en-US" altLang="en-US" sz="2800" dirty="0"/>
              <a:t> metrics for VR (</a:t>
            </a:r>
            <a:r>
              <a:rPr lang="en-US" altLang="en-US" sz="2800" dirty="0" err="1"/>
              <a:t>FS_QoE_VR</a:t>
            </a:r>
            <a:r>
              <a:rPr lang="en-US" altLang="en-US" sz="2800" dirty="0"/>
              <a:t>)</a:t>
            </a:r>
            <a:endParaRPr lang="en-US" altLang="en-US" sz="2800" dirty="0">
              <a:solidFill>
                <a:srgbClr val="00B050"/>
              </a:solidFill>
            </a:endParaRPr>
          </a:p>
        </p:txBody>
      </p:sp>
      <p:sp>
        <p:nvSpPr>
          <p:cNvPr id="33795" name="Content Placeholder 2">
            <a:extLst>
              <a:ext uri="{FF2B5EF4-FFF2-40B4-BE49-F238E27FC236}">
                <a16:creationId xmlns:a16="http://schemas.microsoft.com/office/drawing/2014/main" id="{04CB04D9-2CCE-4888-A48D-B60EF405FD4C}"/>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objective of this Study Item is to investigate the </a:t>
            </a:r>
            <a:r>
              <a:rPr lang="en-US" altLang="en-US" sz="1600" dirty="0" err="1"/>
              <a:t>QoE</a:t>
            </a:r>
            <a:r>
              <a:rPr lang="en-US" altLang="en-US" sz="1600" dirty="0"/>
              <a:t> parameters and metrics which may need to be reported by the client to the network for evaluation of VR user experience</a:t>
            </a:r>
          </a:p>
          <a:p>
            <a:pPr>
              <a:lnSpc>
                <a:spcPct val="90000"/>
              </a:lnSpc>
              <a:spcBef>
                <a:spcPts val="1200"/>
              </a:spcBef>
            </a:pPr>
            <a:r>
              <a:rPr lang="en-US" altLang="en-US" sz="1600" dirty="0"/>
              <a:t>At SA4#95 Draft TR 26.929 was produced including a VR </a:t>
            </a:r>
            <a:r>
              <a:rPr lang="en-US" altLang="en-US" sz="1600" dirty="0" err="1"/>
              <a:t>QoE</a:t>
            </a:r>
            <a:r>
              <a:rPr lang="en-US" altLang="en-US" sz="1600" dirty="0"/>
              <a:t> Reference </a:t>
            </a:r>
            <a:r>
              <a:rPr lang="en-US" altLang="en-US" sz="1600" dirty="0" err="1"/>
              <a:t>reference</a:t>
            </a:r>
            <a:r>
              <a:rPr lang="en-US" altLang="en-US" sz="1600" dirty="0"/>
              <a:t> model under consideration.</a:t>
            </a:r>
          </a:p>
          <a:p>
            <a:pPr>
              <a:lnSpc>
                <a:spcPct val="90000"/>
              </a:lnSpc>
              <a:spcBef>
                <a:spcPts val="1200"/>
              </a:spcBef>
            </a:pPr>
            <a:r>
              <a:rPr lang="en-US" altLang="en-US" sz="1600" dirty="0"/>
              <a:t>At SA4#96 proposed device reference system and metrics were discussed.</a:t>
            </a:r>
          </a:p>
          <a:p>
            <a:pPr>
              <a:lnSpc>
                <a:spcPct val="90000"/>
              </a:lnSpc>
              <a:spcBef>
                <a:spcPts val="1200"/>
              </a:spcBef>
            </a:pPr>
            <a:r>
              <a:rPr lang="en-US" altLang="en-US" sz="1600" dirty="0"/>
              <a:t>At the SA4 Ad hoc on VR it was agreed that VR </a:t>
            </a:r>
            <a:r>
              <a:rPr lang="en-US" altLang="en-US" sz="1600" dirty="0" err="1"/>
              <a:t>QoE</a:t>
            </a:r>
            <a:r>
              <a:rPr lang="en-US" altLang="en-US" sz="1600" dirty="0"/>
              <a:t> metrics include metrics constructed as event lists. The study scope was decided to be limited to 3DOF streaming. </a:t>
            </a:r>
          </a:p>
          <a:p>
            <a:pPr eaLnBrk="1" hangingPunct="1">
              <a:lnSpc>
                <a:spcPct val="90000"/>
              </a:lnSpc>
              <a:spcBef>
                <a:spcPts val="1200"/>
              </a:spcBef>
            </a:pPr>
            <a:r>
              <a:rPr lang="en-US" altLang="en-US" sz="1600" dirty="0"/>
              <a:t>WID: </a:t>
            </a:r>
            <a:r>
              <a:rPr lang="en-US" altLang="en-US" sz="1600" dirty="0">
                <a:hlinkClick r:id="rId2"/>
              </a:rPr>
              <a:t>http://www.3gpp.org/ftp/tsg_sa/TSG_SA/TSGS_77/Docs/SP-170614.zip</a:t>
            </a:r>
            <a:r>
              <a:rPr lang="en-US" altLang="en-US" sz="1600" dirty="0"/>
              <a:t> </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59AFEB83-E819-4F82-A8EA-5E7F8AFCD3D8}"/>
              </a:ext>
            </a:extLst>
          </p:cNvPr>
          <p:cNvGraphicFramePr>
            <a:graphicFrameLocks noGrp="1"/>
          </p:cNvGraphicFramePr>
          <p:nvPr>
            <p:extLst>
              <p:ext uri="{D42A27DB-BD31-4B8C-83A1-F6EECF244321}">
                <p14:modId xmlns:p14="http://schemas.microsoft.com/office/powerpoint/2010/main" val="779662966"/>
              </p:ext>
            </p:extLst>
          </p:nvPr>
        </p:nvGraphicFramePr>
        <p:xfrm>
          <a:off x="590550" y="5278438"/>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SA#78</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err="1"/>
                        <a:t>QoE</a:t>
                      </a:r>
                      <a:r>
                        <a:rPr lang="en-US" altLang="en-US" sz="1000" dirty="0"/>
                        <a:t> metrics for VR (</a:t>
                      </a:r>
                      <a:r>
                        <a:rPr lang="en-US" altLang="en-US" sz="1000" dirty="0" err="1"/>
                        <a:t>FS_QoE_VR</a:t>
                      </a:r>
                      <a:r>
                        <a:rPr lang="en-US" altLang="en-US" sz="1000" dirty="0"/>
                        <a:t>)</a:t>
                      </a:r>
                      <a:endParaRPr lang="en-GB" sz="1000" b="1" kern="1200" noProof="0" dirty="0">
                        <a:solidFill>
                          <a:schemeClr val="accent3">
                            <a:lumMod val="50000"/>
                          </a:schemeClr>
                        </a:solidFill>
                        <a:latin typeface="Arial" pitchFamily="34" charset="0"/>
                        <a:cs typeface="Arial"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t>Draft TR 26.929</a:t>
                      </a:r>
                      <a:endParaRPr lang="en-GB"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0% </a:t>
                      </a:r>
                      <a:r>
                        <a:rPr lang="en-GB" sz="1000" b="0" kern="1200" noProof="0" dirty="0">
                          <a:solidFill>
                            <a:srgbClr val="0000FF"/>
                          </a:solidFill>
                          <a:latin typeface="Arial" pitchFamily="34" charset="0"/>
                          <a:ea typeface="+mn-ea"/>
                          <a:cs typeface="Arial" pitchFamily="34" charset="0"/>
                        </a:rPr>
                        <a:t>-&gt; 10%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SA#80 </a:t>
                      </a:r>
                      <a:r>
                        <a:rPr lang="en-GB" sz="1000" b="0" kern="1200" dirty="0">
                          <a:solidFill>
                            <a:srgbClr val="0000FF"/>
                          </a:solidFill>
                          <a:latin typeface="Arial" pitchFamily="34" charset="0"/>
                          <a:ea typeface="+mn-ea"/>
                          <a:cs typeface="Arial" pitchFamily="34" charset="0"/>
                        </a:rPr>
                        <a:t>-&gt; SA#81</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33816" name="TextBox 1">
            <a:extLst>
              <a:ext uri="{FF2B5EF4-FFF2-40B4-BE49-F238E27FC236}">
                <a16:creationId xmlns:a16="http://schemas.microsoft.com/office/drawing/2014/main" id="{A1B083F2-A098-4947-856E-1613DCB5581A}"/>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980066187"/>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0EDA8E9-B981-40FE-A499-5C3A3FF7B430}"/>
              </a:ext>
            </a:extLst>
          </p:cNvPr>
          <p:cNvSpPr>
            <a:spLocks noGrp="1"/>
          </p:cNvSpPr>
          <p:nvPr>
            <p:ph type="title"/>
          </p:nvPr>
        </p:nvSpPr>
        <p:spPr/>
        <p:txBody>
          <a:bodyPr/>
          <a:lstStyle/>
          <a:p>
            <a:r>
              <a:rPr lang="en-US" altLang="en-US" dirty="0"/>
              <a:t>Meetings held since SA#77 - 1</a:t>
            </a:r>
          </a:p>
        </p:txBody>
      </p:sp>
      <p:sp>
        <p:nvSpPr>
          <p:cNvPr id="3" name="Content Placeholder 2">
            <a:extLst>
              <a:ext uri="{FF2B5EF4-FFF2-40B4-BE49-F238E27FC236}">
                <a16:creationId xmlns:a16="http://schemas.microsoft.com/office/drawing/2014/main" id="{298A8929-3250-4879-9CBE-D491D6082667}"/>
              </a:ext>
            </a:extLst>
          </p:cNvPr>
          <p:cNvSpPr>
            <a:spLocks noGrp="1"/>
          </p:cNvSpPr>
          <p:nvPr>
            <p:ph idx="1"/>
          </p:nvPr>
        </p:nvSpPr>
        <p:spPr>
          <a:xfrm>
            <a:off x="485775" y="1314450"/>
            <a:ext cx="8201025" cy="4830763"/>
          </a:xfrm>
        </p:spPr>
        <p:txBody>
          <a:bodyPr/>
          <a:lstStyle/>
          <a:p>
            <a:pPr>
              <a:defRPr/>
            </a:pPr>
            <a:r>
              <a:rPr lang="fi-FI" sz="2400" dirty="0"/>
              <a:t>SA4 plenary meetings</a:t>
            </a:r>
          </a:p>
          <a:p>
            <a:pPr>
              <a:defRPr/>
            </a:pPr>
            <a:endParaRPr lang="fi-FI" sz="2400" dirty="0"/>
          </a:p>
          <a:p>
            <a:pPr marL="0" indent="0">
              <a:buFontTx/>
              <a:buNone/>
              <a:defRPr/>
            </a:pPr>
            <a:endParaRPr lang="fi-FI" sz="2400" dirty="0"/>
          </a:p>
          <a:p>
            <a:pPr>
              <a:lnSpc>
                <a:spcPct val="85000"/>
              </a:lnSpc>
              <a:spcBef>
                <a:spcPts val="0"/>
              </a:spcBef>
              <a:tabLst>
                <a:tab pos="1787525" algn="l"/>
                <a:tab pos="3671888" algn="l"/>
              </a:tabLst>
              <a:defRPr/>
            </a:pPr>
            <a:endParaRPr lang="en-GB" altLang="en-US" sz="2400" dirty="0"/>
          </a:p>
          <a:p>
            <a:pPr>
              <a:lnSpc>
                <a:spcPct val="90000"/>
              </a:lnSpc>
              <a:spcBef>
                <a:spcPts val="200"/>
              </a:spcBef>
              <a:tabLst>
                <a:tab pos="1787525" algn="l"/>
                <a:tab pos="3671888" algn="l"/>
              </a:tabLst>
              <a:defRPr/>
            </a:pPr>
            <a:r>
              <a:rPr lang="en-GB" sz="2400" dirty="0"/>
              <a:t>Workshop</a:t>
            </a:r>
          </a:p>
          <a:p>
            <a:pPr lvl="1">
              <a:lnSpc>
                <a:spcPct val="90000"/>
              </a:lnSpc>
              <a:spcBef>
                <a:spcPts val="200"/>
              </a:spcBef>
              <a:tabLst>
                <a:tab pos="1787525" algn="l"/>
                <a:tab pos="3671888" algn="l"/>
              </a:tabLst>
              <a:defRPr/>
            </a:pPr>
            <a:r>
              <a:rPr lang="en-US" sz="2000" dirty="0"/>
              <a:t>Joint 3GPP &amp; VR Industry Forum Workshop on Virtual Reality Ecosystem &amp; Standards 4-6 December, Santa Clara, CA, USA Host: Ericsson</a:t>
            </a:r>
          </a:p>
          <a:p>
            <a:pPr lvl="1">
              <a:lnSpc>
                <a:spcPct val="90000"/>
              </a:lnSpc>
              <a:spcBef>
                <a:spcPts val="200"/>
              </a:spcBef>
              <a:tabLst>
                <a:tab pos="1787525" algn="l"/>
                <a:tab pos="3671888" algn="l"/>
              </a:tabLst>
              <a:defRPr/>
            </a:pPr>
            <a:endParaRPr lang="en-GB" sz="2000" dirty="0"/>
          </a:p>
          <a:p>
            <a:pPr>
              <a:lnSpc>
                <a:spcPct val="85000"/>
              </a:lnSpc>
              <a:spcBef>
                <a:spcPts val="0"/>
              </a:spcBef>
              <a:tabLst>
                <a:tab pos="1787525" algn="l"/>
                <a:tab pos="3671888" algn="l"/>
              </a:tabLst>
              <a:defRPr/>
            </a:pPr>
            <a:r>
              <a:rPr lang="en-GB" altLang="en-US" sz="2400" dirty="0"/>
              <a:t>Ad Hoc meetings</a:t>
            </a:r>
          </a:p>
          <a:p>
            <a:pPr lvl="1">
              <a:lnSpc>
                <a:spcPct val="85000"/>
              </a:lnSpc>
              <a:spcBef>
                <a:spcPts val="0"/>
              </a:spcBef>
              <a:tabLst>
                <a:tab pos="1787525" algn="l"/>
                <a:tab pos="3671888" algn="l"/>
              </a:tabLst>
              <a:defRPr/>
            </a:pPr>
            <a:r>
              <a:rPr lang="en-US" altLang="en-US" sz="2000" dirty="0"/>
              <a:t>SA4 Ad hoc meeting on Virtual Reality 6-8 Santa Clara, CA, USA, Host: Ericsson</a:t>
            </a:r>
          </a:p>
          <a:p>
            <a:pPr lvl="2">
              <a:lnSpc>
                <a:spcPct val="85000"/>
              </a:lnSpc>
              <a:spcBef>
                <a:spcPts val="0"/>
              </a:spcBef>
              <a:tabLst>
                <a:tab pos="1787525" algn="l"/>
                <a:tab pos="3671888" algn="l"/>
              </a:tabLst>
              <a:defRPr/>
            </a:pPr>
            <a:r>
              <a:rPr lang="en-US" altLang="en-US" sz="1600" dirty="0"/>
              <a:t>Ad hoc agenda items included </a:t>
            </a:r>
            <a:r>
              <a:rPr lang="en-US" altLang="en-US" sz="1600" dirty="0" err="1"/>
              <a:t>FS_QoE_VR</a:t>
            </a:r>
            <a:r>
              <a:rPr lang="en-US" altLang="en-US" sz="1600" dirty="0"/>
              <a:t>, </a:t>
            </a:r>
            <a:r>
              <a:rPr lang="en-US" altLang="en-US" sz="1600" dirty="0" err="1"/>
              <a:t>LiquiMas</a:t>
            </a:r>
            <a:r>
              <a:rPr lang="en-US" altLang="en-US" sz="1600" dirty="0"/>
              <a:t>, </a:t>
            </a:r>
            <a:r>
              <a:rPr lang="en-US" altLang="en-US" sz="1600" dirty="0" err="1"/>
              <a:t>VRStream</a:t>
            </a:r>
            <a:r>
              <a:rPr lang="en-US" altLang="en-US" sz="1600" dirty="0"/>
              <a:t> and FLUS</a:t>
            </a:r>
          </a:p>
          <a:p>
            <a:pPr lvl="2">
              <a:lnSpc>
                <a:spcPct val="85000"/>
              </a:lnSpc>
              <a:spcBef>
                <a:spcPts val="0"/>
              </a:spcBef>
              <a:tabLst>
                <a:tab pos="1787525" algn="l"/>
                <a:tab pos="3671888" algn="l"/>
              </a:tabLst>
              <a:defRPr/>
            </a:pPr>
            <a:r>
              <a:rPr lang="en-US" altLang="en-US" sz="1600" dirty="0"/>
              <a:t>A joint session took place together with VRIF on </a:t>
            </a:r>
            <a:r>
              <a:rPr lang="en-US" altLang="en-US" sz="1600" dirty="0" err="1"/>
              <a:t>VRStream</a:t>
            </a:r>
            <a:endParaRPr lang="en-US" altLang="en-US" sz="1600" dirty="0"/>
          </a:p>
          <a:p>
            <a:pPr lvl="1">
              <a:lnSpc>
                <a:spcPct val="90000"/>
              </a:lnSpc>
              <a:spcBef>
                <a:spcPts val="200"/>
              </a:spcBef>
              <a:tabLst>
                <a:tab pos="1787525" algn="l"/>
                <a:tab pos="3671888" algn="l"/>
              </a:tabLst>
              <a:defRPr/>
            </a:pPr>
            <a:endParaRPr lang="en-GB" altLang="fr-FR" sz="1800" dirty="0"/>
          </a:p>
          <a:p>
            <a:pPr lvl="1">
              <a:lnSpc>
                <a:spcPct val="90000"/>
              </a:lnSpc>
              <a:spcBef>
                <a:spcPts val="200"/>
              </a:spcBef>
              <a:tabLst>
                <a:tab pos="1787525" algn="l"/>
                <a:tab pos="3671888" algn="l"/>
              </a:tabLst>
              <a:defRPr/>
            </a:pPr>
            <a:endParaRPr lang="en-GB" sz="1600" dirty="0"/>
          </a:p>
          <a:p>
            <a:pPr lvl="1">
              <a:lnSpc>
                <a:spcPct val="90000"/>
              </a:lnSpc>
              <a:spcBef>
                <a:spcPts val="200"/>
              </a:spcBef>
              <a:tabLst>
                <a:tab pos="1787525" algn="l"/>
                <a:tab pos="3671888" algn="l"/>
              </a:tabLst>
              <a:defRPr/>
            </a:pPr>
            <a:endParaRPr lang="en-GB" sz="1600" dirty="0"/>
          </a:p>
          <a:p>
            <a:pPr lvl="1">
              <a:lnSpc>
                <a:spcPct val="90000"/>
              </a:lnSpc>
              <a:spcBef>
                <a:spcPts val="200"/>
              </a:spcBef>
              <a:tabLst>
                <a:tab pos="1787525" algn="l"/>
                <a:tab pos="3671888" algn="l"/>
              </a:tabLst>
              <a:defRPr/>
            </a:pPr>
            <a:endParaRPr lang="en-GB" sz="1600" dirty="0"/>
          </a:p>
          <a:p>
            <a:pPr lvl="1">
              <a:lnSpc>
                <a:spcPct val="90000"/>
              </a:lnSpc>
              <a:spcBef>
                <a:spcPts val="200"/>
              </a:spcBef>
              <a:tabLst>
                <a:tab pos="1787525" algn="l"/>
                <a:tab pos="3671888" algn="l"/>
              </a:tabLst>
              <a:defRPr/>
            </a:pPr>
            <a:endParaRPr lang="en-GB" sz="1600" dirty="0"/>
          </a:p>
          <a:p>
            <a:pPr lvl="1">
              <a:lnSpc>
                <a:spcPct val="90000"/>
              </a:lnSpc>
              <a:spcBef>
                <a:spcPts val="200"/>
              </a:spcBef>
              <a:tabLst>
                <a:tab pos="1787525" algn="l"/>
                <a:tab pos="3671888" algn="l"/>
              </a:tabLst>
              <a:defRPr/>
            </a:pPr>
            <a:endParaRPr lang="en-GB" sz="1600" dirty="0"/>
          </a:p>
          <a:p>
            <a:pPr marL="457200" lvl="1" indent="0">
              <a:lnSpc>
                <a:spcPct val="90000"/>
              </a:lnSpc>
              <a:spcBef>
                <a:spcPts val="200"/>
              </a:spcBef>
              <a:buFont typeface="Arial" panose="020B0604020202020204" pitchFamily="34" charset="0"/>
              <a:buNone/>
              <a:tabLst>
                <a:tab pos="1787525" algn="l"/>
                <a:tab pos="3671888" algn="l"/>
              </a:tabLst>
              <a:defRPr/>
            </a:pPr>
            <a:endParaRPr lang="en-GB" sz="1600" dirty="0"/>
          </a:p>
          <a:p>
            <a:pPr lvl="1">
              <a:spcBef>
                <a:spcPts val="400"/>
              </a:spcBef>
              <a:defRPr/>
            </a:pPr>
            <a:endParaRPr lang="en-US" sz="1600" dirty="0"/>
          </a:p>
          <a:p>
            <a:pPr lvl="1">
              <a:spcBef>
                <a:spcPts val="400"/>
              </a:spcBef>
              <a:defRPr/>
            </a:pPr>
            <a:endParaRPr lang="en-US" sz="1600" dirty="0"/>
          </a:p>
          <a:p>
            <a:pPr lvl="1">
              <a:spcBef>
                <a:spcPts val="400"/>
              </a:spcBef>
              <a:defRPr/>
            </a:pPr>
            <a:endParaRPr lang="en-US" sz="1600" dirty="0"/>
          </a:p>
        </p:txBody>
      </p:sp>
      <p:graphicFrame>
        <p:nvGraphicFramePr>
          <p:cNvPr id="4" name="Table 3">
            <a:extLst>
              <a:ext uri="{FF2B5EF4-FFF2-40B4-BE49-F238E27FC236}">
                <a16:creationId xmlns:a16="http://schemas.microsoft.com/office/drawing/2014/main" id="{3414DDDD-1FA7-4241-9D6B-71146179F2D5}"/>
              </a:ext>
            </a:extLst>
          </p:cNvPr>
          <p:cNvGraphicFramePr>
            <a:graphicFrameLocks noGrp="1"/>
          </p:cNvGraphicFramePr>
          <p:nvPr>
            <p:extLst>
              <p:ext uri="{D42A27DB-BD31-4B8C-83A1-F6EECF244321}">
                <p14:modId xmlns:p14="http://schemas.microsoft.com/office/powerpoint/2010/main" val="3370830599"/>
              </p:ext>
            </p:extLst>
          </p:nvPr>
        </p:nvGraphicFramePr>
        <p:xfrm>
          <a:off x="923925" y="1768475"/>
          <a:ext cx="6607175" cy="1115406"/>
        </p:xfrm>
        <a:graphic>
          <a:graphicData uri="http://schemas.openxmlformats.org/drawingml/2006/table">
            <a:tbl>
              <a:tblPr firstRow="1" bandRow="1">
                <a:tableStyleId>{5C22544A-7EE6-4342-B048-85BDC9FD1C3A}</a:tableStyleId>
              </a:tblPr>
              <a:tblGrid>
                <a:gridCol w="954848">
                  <a:extLst>
                    <a:ext uri="{9D8B030D-6E8A-4147-A177-3AD203B41FA5}">
                      <a16:colId xmlns:a16="http://schemas.microsoft.com/office/drawing/2014/main" val="20000"/>
                    </a:ext>
                  </a:extLst>
                </a:gridCol>
                <a:gridCol w="2016358">
                  <a:extLst>
                    <a:ext uri="{9D8B030D-6E8A-4147-A177-3AD203B41FA5}">
                      <a16:colId xmlns:a16="http://schemas.microsoft.com/office/drawing/2014/main" val="20001"/>
                    </a:ext>
                  </a:extLst>
                </a:gridCol>
                <a:gridCol w="3635969">
                  <a:extLst>
                    <a:ext uri="{9D8B030D-6E8A-4147-A177-3AD203B41FA5}">
                      <a16:colId xmlns:a16="http://schemas.microsoft.com/office/drawing/2014/main" val="20002"/>
                    </a:ext>
                  </a:extLst>
                </a:gridCol>
              </a:tblGrid>
              <a:tr h="395894">
                <a:tc>
                  <a:txBody>
                    <a:bodyPr/>
                    <a:lstStyle/>
                    <a:p>
                      <a:pPr marL="36000">
                        <a:lnSpc>
                          <a:spcPct val="90000"/>
                        </a:lnSpc>
                      </a:pPr>
                      <a:r>
                        <a:rPr lang="fi-FI" sz="1400" dirty="0"/>
                        <a:t>Meeting</a:t>
                      </a:r>
                      <a:endParaRPr lang="en-US" sz="1400" dirty="0"/>
                    </a:p>
                  </a:txBody>
                  <a:tcPr marL="91450" marR="91450" marT="45708" marB="45708" anchor="ctr"/>
                </a:tc>
                <a:tc>
                  <a:txBody>
                    <a:bodyPr/>
                    <a:lstStyle/>
                    <a:p>
                      <a:pPr marL="36000">
                        <a:lnSpc>
                          <a:spcPct val="90000"/>
                        </a:lnSpc>
                      </a:pPr>
                      <a:r>
                        <a:rPr lang="fi-FI" sz="1400" dirty="0"/>
                        <a:t>Dates </a:t>
                      </a:r>
                      <a:endParaRPr lang="en-US" sz="1400" dirty="0"/>
                    </a:p>
                  </a:txBody>
                  <a:tcPr marL="91450" marR="91450" marT="45708" marB="45708" anchor="ctr"/>
                </a:tc>
                <a:tc>
                  <a:txBody>
                    <a:bodyPr/>
                    <a:lstStyle/>
                    <a:p>
                      <a:pPr marL="36000">
                        <a:lnSpc>
                          <a:spcPct val="90000"/>
                        </a:lnSpc>
                      </a:pPr>
                      <a:r>
                        <a:rPr lang="fi-FI" sz="1400" dirty="0"/>
                        <a:t>Venue and Host</a:t>
                      </a:r>
                      <a:endParaRPr lang="en-US" sz="1400" dirty="0"/>
                    </a:p>
                  </a:txBody>
                  <a:tcPr marL="91450" marR="91450" marT="45708" marB="45708" anchor="ctr"/>
                </a:tc>
                <a:extLst>
                  <a:ext uri="{0D108BD9-81ED-4DB2-BD59-A6C34878D82A}">
                    <a16:rowId xmlns:a16="http://schemas.microsoft.com/office/drawing/2014/main" val="10000"/>
                  </a:ext>
                </a:extLst>
              </a:tr>
              <a:tr h="35975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SA4#95</a:t>
                      </a:r>
                      <a:endParaRPr lang="en-US" sz="1400" b="0" dirty="0">
                        <a:solidFill>
                          <a:schemeClr val="tx1"/>
                        </a:solidFill>
                        <a:latin typeface="+mn-lt"/>
                      </a:endParaRPr>
                    </a:p>
                  </a:txBody>
                  <a:tcPr marL="91443" marR="91443" marT="45719" marB="45719" anchor="ctr"/>
                </a:tc>
                <a:tc>
                  <a:txBody>
                    <a:bodyPr/>
                    <a:lstStyle/>
                    <a:p>
                      <a:pPr marL="36000" algn="l">
                        <a:lnSpc>
                          <a:spcPct val="90000"/>
                        </a:lnSpc>
                        <a:spcBef>
                          <a:spcPts val="0"/>
                        </a:spcBef>
                      </a:pPr>
                      <a:r>
                        <a:rPr lang="fi-FI" sz="1400" b="0" dirty="0">
                          <a:solidFill>
                            <a:schemeClr val="tx1"/>
                          </a:solidFill>
                          <a:latin typeface="+mn-lt"/>
                        </a:rPr>
                        <a:t>October 9-13</a:t>
                      </a:r>
                      <a:endParaRPr lang="en-US" sz="1400" b="0" dirty="0">
                        <a:solidFill>
                          <a:schemeClr val="tx1"/>
                        </a:solidFill>
                        <a:latin typeface="+mn-lt"/>
                      </a:endParaRPr>
                    </a:p>
                  </a:txBody>
                  <a:tcPr marL="91443" marR="91443" marT="45719" marB="45719"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GB" sz="1400" b="0" dirty="0">
                          <a:solidFill>
                            <a:schemeClr val="tx1"/>
                          </a:solidFill>
                          <a:latin typeface="+mn-lt"/>
                        </a:rPr>
                        <a:t>Venue: Belgrade, Serbia; Host: EF3</a:t>
                      </a:r>
                      <a:endParaRPr lang="en-US" sz="1400" b="0" dirty="0">
                        <a:solidFill>
                          <a:schemeClr val="tx1"/>
                        </a:solidFill>
                        <a:latin typeface="+mn-lt"/>
                      </a:endParaRPr>
                    </a:p>
                  </a:txBody>
                  <a:tcPr marL="91443" marR="91443" marT="45719" marB="45719" anchor="ctr"/>
                </a:tc>
                <a:extLst>
                  <a:ext uri="{0D108BD9-81ED-4DB2-BD59-A6C34878D82A}">
                    <a16:rowId xmlns:a16="http://schemas.microsoft.com/office/drawing/2014/main" val="10001"/>
                  </a:ext>
                </a:extLst>
              </a:tr>
              <a:tr h="35975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SA4#96</a:t>
                      </a:r>
                    </a:p>
                  </a:txBody>
                  <a:tcPr marL="91443" marR="91443" marT="45719" marB="45719" anchor="ctr"/>
                </a:tc>
                <a:tc>
                  <a:txBody>
                    <a:bodyPr/>
                    <a:lstStyle/>
                    <a:p>
                      <a:pPr marL="36000" algn="l">
                        <a:lnSpc>
                          <a:spcPct val="90000"/>
                        </a:lnSpc>
                        <a:spcBef>
                          <a:spcPts val="0"/>
                        </a:spcBef>
                      </a:pPr>
                      <a:r>
                        <a:rPr lang="en-US" sz="1400" b="0" dirty="0">
                          <a:solidFill>
                            <a:schemeClr val="tx1"/>
                          </a:solidFill>
                          <a:latin typeface="+mn-lt"/>
                        </a:rPr>
                        <a:t>November 13-17</a:t>
                      </a:r>
                    </a:p>
                  </a:txBody>
                  <a:tcPr marL="91443" marR="91443" marT="45719" marB="45719"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Venue: Albuquerque, NM, USA; Host: NAF3</a:t>
                      </a:r>
                    </a:p>
                  </a:txBody>
                  <a:tcPr marL="91443" marR="91443" marT="45719" marB="45719" anchor="ctr"/>
                </a:tc>
                <a:extLst>
                  <a:ext uri="{0D108BD9-81ED-4DB2-BD59-A6C34878D82A}">
                    <a16:rowId xmlns:a16="http://schemas.microsoft.com/office/drawing/2014/main" val="3035785905"/>
                  </a:ext>
                </a:extLst>
              </a:tr>
            </a:tbl>
          </a:graphicData>
        </a:graphic>
      </p:graphicFrame>
    </p:spTree>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8550AEA7-08DE-4CA1-A127-137FD98918C0}"/>
              </a:ext>
            </a:extLst>
          </p:cNvPr>
          <p:cNvSpPr>
            <a:spLocks noGrp="1"/>
          </p:cNvSpPr>
          <p:nvPr>
            <p:ph type="title"/>
          </p:nvPr>
        </p:nvSpPr>
        <p:spPr>
          <a:xfrm>
            <a:off x="346075" y="193675"/>
            <a:ext cx="6970713" cy="1143000"/>
          </a:xfrm>
        </p:spPr>
        <p:txBody>
          <a:bodyPr/>
          <a:lstStyle/>
          <a:p>
            <a:pPr>
              <a:lnSpc>
                <a:spcPct val="90000"/>
              </a:lnSpc>
            </a:pPr>
            <a:r>
              <a:rPr lang="en-US" altLang="en-US" sz="2800" dirty="0"/>
              <a:t>enhanced VoLTE performance (</a:t>
            </a:r>
            <a:r>
              <a:rPr lang="en-US" altLang="en-US" sz="2800" dirty="0" err="1"/>
              <a:t>FS_eVoLP</a:t>
            </a:r>
            <a:r>
              <a:rPr lang="en-US" altLang="en-US" sz="2800" dirty="0"/>
              <a:t>)</a:t>
            </a:r>
            <a:endParaRPr lang="en-US" altLang="en-US" sz="2800" dirty="0">
              <a:solidFill>
                <a:srgbClr val="00B050"/>
              </a:solidFill>
            </a:endParaRPr>
          </a:p>
        </p:txBody>
      </p:sp>
      <p:sp>
        <p:nvSpPr>
          <p:cNvPr id="33795" name="Content Placeholder 2">
            <a:extLst>
              <a:ext uri="{FF2B5EF4-FFF2-40B4-BE49-F238E27FC236}">
                <a16:creationId xmlns:a16="http://schemas.microsoft.com/office/drawing/2014/main" id="{04CB04D9-2CCE-4888-A48D-B60EF405FD4C}"/>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objectives of the study item are to:</a:t>
            </a:r>
          </a:p>
          <a:p>
            <a:pPr lvl="1">
              <a:lnSpc>
                <a:spcPct val="90000"/>
              </a:lnSpc>
              <a:spcBef>
                <a:spcPts val="1200"/>
              </a:spcBef>
            </a:pPr>
            <a:r>
              <a:rPr lang="en-US" altLang="en-US" sz="1200" dirty="0"/>
              <a:t>Produce guidelines or requirements to ensure that MTSI clients send requests to adapt to robust modes of codec operation when necessary. </a:t>
            </a:r>
          </a:p>
          <a:p>
            <a:pPr lvl="1">
              <a:lnSpc>
                <a:spcPct val="90000"/>
              </a:lnSpc>
              <a:spcBef>
                <a:spcPts val="1200"/>
              </a:spcBef>
            </a:pPr>
            <a:r>
              <a:rPr lang="en-US" altLang="en-US" sz="1200" dirty="0"/>
              <a:t>Study Mechanisms to indicate at setup a terminal’s ability to send adaptation triggers</a:t>
            </a:r>
          </a:p>
          <a:p>
            <a:pPr lvl="1">
              <a:lnSpc>
                <a:spcPct val="90000"/>
              </a:lnSpc>
              <a:spcBef>
                <a:spcPts val="1200"/>
              </a:spcBef>
            </a:pPr>
            <a:r>
              <a:rPr lang="en-US" altLang="en-US" sz="1200" dirty="0"/>
              <a:t>Evaluate the impact of proprietary client implementations of Packet-Loss Concealment and Jitter Buffer Management (JBM) on having different Max PLR and potential mechanisms to indicate this to the network.</a:t>
            </a:r>
          </a:p>
          <a:p>
            <a:pPr>
              <a:lnSpc>
                <a:spcPct val="90000"/>
              </a:lnSpc>
              <a:spcBef>
                <a:spcPts val="1200"/>
              </a:spcBef>
            </a:pPr>
            <a:r>
              <a:rPr lang="en-US" altLang="en-US" sz="1600" dirty="0"/>
              <a:t>At SA4#95 the TR had Introduction, scope, references, overview with UE and network based architecture for </a:t>
            </a:r>
            <a:r>
              <a:rPr lang="en-US" altLang="en-US" sz="1600" dirty="0" err="1"/>
              <a:t>eVOLP</a:t>
            </a:r>
            <a:r>
              <a:rPr lang="en-US" altLang="en-US" sz="1600" dirty="0"/>
              <a:t>, codec mode adaptation aspects, and evaluated impact of JBM and PLC on Handover Thresholds.</a:t>
            </a:r>
          </a:p>
          <a:p>
            <a:pPr>
              <a:lnSpc>
                <a:spcPct val="90000"/>
              </a:lnSpc>
              <a:spcBef>
                <a:spcPts val="1200"/>
              </a:spcBef>
            </a:pPr>
            <a:r>
              <a:rPr lang="en-US" altLang="en-US" sz="1600" dirty="0"/>
              <a:t>At SA4#96 the TR was updated with evaluation of Maximum Packet Loss Rate (PLR) indication, Application Layer Redundancy Adaptation Request and updates to potential solutions. The TR is sent for information to SA.</a:t>
            </a:r>
          </a:p>
          <a:p>
            <a:pPr eaLnBrk="1" hangingPunct="1">
              <a:lnSpc>
                <a:spcPct val="90000"/>
              </a:lnSpc>
              <a:spcBef>
                <a:spcPts val="1200"/>
              </a:spcBef>
            </a:pPr>
            <a:r>
              <a:rPr lang="en-US" altLang="en-US" sz="1600" dirty="0"/>
              <a:t>WID: </a:t>
            </a:r>
            <a:r>
              <a:rPr lang="en-US" altLang="en-US" sz="1600" dirty="0">
                <a:hlinkClick r:id="rId2"/>
              </a:rPr>
              <a:t>http://www.3gpp.org/ftp/tsg_sa/TSG_SA/TSGS_77/Docs/SP-170615.zip</a:t>
            </a:r>
            <a:r>
              <a:rPr lang="en-US" altLang="en-US" sz="1600" dirty="0"/>
              <a:t> </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59AFEB83-E819-4F82-A8EA-5E7F8AFCD3D8}"/>
              </a:ext>
            </a:extLst>
          </p:cNvPr>
          <p:cNvGraphicFramePr>
            <a:graphicFrameLocks noGrp="1"/>
          </p:cNvGraphicFramePr>
          <p:nvPr>
            <p:extLst>
              <p:ext uri="{D42A27DB-BD31-4B8C-83A1-F6EECF244321}">
                <p14:modId xmlns:p14="http://schemas.microsoft.com/office/powerpoint/2010/main" val="2160889844"/>
              </p:ext>
            </p:extLst>
          </p:nvPr>
        </p:nvGraphicFramePr>
        <p:xfrm>
          <a:off x="590550" y="5278438"/>
          <a:ext cx="7810500" cy="945008"/>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SA#78</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t>enhanced VoLTE performance (</a:t>
                      </a:r>
                      <a:r>
                        <a:rPr lang="en-US" altLang="en-US" sz="1000" dirty="0" err="1"/>
                        <a:t>FS_eVoLP</a:t>
                      </a:r>
                      <a:r>
                        <a:rPr lang="en-US" altLang="en-US" sz="1000" dirty="0"/>
                        <a: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TR 26.959 </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0% </a:t>
                      </a:r>
                      <a:r>
                        <a:rPr lang="en-GB" sz="1000" b="0" kern="1200" noProof="0" dirty="0">
                          <a:solidFill>
                            <a:srgbClr val="0000FF"/>
                          </a:solidFill>
                          <a:latin typeface="Arial" pitchFamily="34" charset="0"/>
                          <a:ea typeface="+mn-ea"/>
                          <a:cs typeface="Arial" pitchFamily="34" charset="0"/>
                        </a:rPr>
                        <a:t>-&gt; 50%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SA#79</a:t>
                      </a:r>
                      <a:endParaRPr lang="en-GB" sz="10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SP-170833	TR 26.959 Study on enhanced Voice over LTE (VoLTE) performance (Release 15), v. 1.0.0 (</a:t>
                      </a: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FS_eVoLP</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33816" name="TextBox 1">
            <a:extLst>
              <a:ext uri="{FF2B5EF4-FFF2-40B4-BE49-F238E27FC236}">
                <a16:creationId xmlns:a16="http://schemas.microsoft.com/office/drawing/2014/main" id="{A1B083F2-A098-4947-856E-1613DCB5581A}"/>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275563544"/>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29BBB8F7-D22A-407D-9F82-D8B1A497D0A8}"/>
              </a:ext>
            </a:extLst>
          </p:cNvPr>
          <p:cNvSpPr>
            <a:spLocks noGrp="1"/>
          </p:cNvSpPr>
          <p:nvPr>
            <p:ph type="title"/>
          </p:nvPr>
        </p:nvSpPr>
        <p:spPr/>
        <p:txBody>
          <a:bodyPr/>
          <a:lstStyle/>
          <a:p>
            <a:r>
              <a:rPr lang="en-GB" altLang="en-US" dirty="0"/>
              <a:t>Work progress: Rel-16 Study Items</a:t>
            </a:r>
            <a:endParaRPr lang="en-US" altLang="en-US" dirty="0"/>
          </a:p>
        </p:txBody>
      </p:sp>
      <p:sp>
        <p:nvSpPr>
          <p:cNvPr id="3" name="Content Placeholder 2">
            <a:extLst>
              <a:ext uri="{FF2B5EF4-FFF2-40B4-BE49-F238E27FC236}">
                <a16:creationId xmlns:a16="http://schemas.microsoft.com/office/drawing/2014/main" id="{99BF40F0-62C5-4053-942C-3F65986451B1}"/>
              </a:ext>
            </a:extLst>
          </p:cNvPr>
          <p:cNvSpPr>
            <a:spLocks noGrp="1"/>
          </p:cNvSpPr>
          <p:nvPr>
            <p:ph idx="1"/>
          </p:nvPr>
        </p:nvSpPr>
        <p:spPr>
          <a:xfrm>
            <a:off x="485775" y="1676400"/>
            <a:ext cx="8388350" cy="4608513"/>
          </a:xfrm>
          <a:extLst/>
        </p:spPr>
        <p:txBody>
          <a:bodyPr/>
          <a:lstStyle/>
          <a:p>
            <a:pPr marL="400050" eaLnBrk="1" hangingPunct="1">
              <a:lnSpc>
                <a:spcPct val="90000"/>
              </a:lnSpc>
              <a:buFont typeface="Calibri" panose="020F0502020204030204" pitchFamily="34" charset="0"/>
              <a:buAutoNum type="arabicParenR"/>
              <a:defRPr/>
            </a:pPr>
            <a:r>
              <a:rPr lang="en-US" altLang="en-US" sz="2000" dirty="0"/>
              <a:t>V2X Media Handling and Interaction (FS_mV2X)</a:t>
            </a:r>
          </a:p>
          <a:p>
            <a:pPr marL="57150" indent="0" eaLnBrk="1" hangingPunct="1">
              <a:lnSpc>
                <a:spcPct val="90000"/>
              </a:lnSpc>
              <a:buNone/>
              <a:defRPr/>
            </a:pPr>
            <a:endParaRPr lang="en-GB" altLang="en-US" sz="2000" dirty="0"/>
          </a:p>
          <a:p>
            <a:pPr marL="457200" indent="-457200" eaLnBrk="1" fontAlgn="auto" hangingPunct="1">
              <a:lnSpc>
                <a:spcPct val="90000"/>
              </a:lnSpc>
              <a:spcBef>
                <a:spcPts val="1200"/>
              </a:spcBef>
              <a:buFont typeface="+mj-lt"/>
              <a:buAutoNum type="arabicParenR"/>
              <a:defRPr/>
            </a:pPr>
            <a:endParaRPr lang="en-GB" sz="2400" dirty="0"/>
          </a:p>
          <a:p>
            <a:pPr eaLnBrk="1" fontAlgn="auto" hangingPunct="1">
              <a:lnSpc>
                <a:spcPct val="85000"/>
              </a:lnSpc>
              <a:spcBef>
                <a:spcPts val="600"/>
              </a:spcBef>
              <a:defRPr/>
            </a:pPr>
            <a:endParaRPr lang="fi-FI" sz="2400" dirty="0"/>
          </a:p>
          <a:p>
            <a:pPr marL="0" indent="0">
              <a:buFontTx/>
              <a:buNone/>
              <a:defRPr/>
            </a:pPr>
            <a:endParaRPr lang="en-US" sz="2400" dirty="0"/>
          </a:p>
        </p:txBody>
      </p:sp>
    </p:spTree>
    <p:extLst>
      <p:ext uri="{BB962C8B-B14F-4D97-AF65-F5344CB8AC3E}">
        <p14:creationId xmlns:p14="http://schemas.microsoft.com/office/powerpoint/2010/main" val="2939534242"/>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V2X Media Handling and Interaction (FS_mV2X)</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067807"/>
          </a:xfrm>
        </p:spPr>
        <p:txBody>
          <a:bodyPr/>
          <a:lstStyle/>
          <a:p>
            <a:pPr>
              <a:lnSpc>
                <a:spcPct val="90000"/>
              </a:lnSpc>
              <a:spcBef>
                <a:spcPts val="1200"/>
              </a:spcBef>
            </a:pPr>
            <a:r>
              <a:rPr lang="en-US" altLang="en-US" sz="1600" dirty="0"/>
              <a:t>The overall objective of this work item is to </a:t>
            </a:r>
            <a:r>
              <a:rPr lang="en-US" altLang="en-US" sz="1600" dirty="0" err="1"/>
              <a:t>analyse</a:t>
            </a:r>
            <a:r>
              <a:rPr lang="en-US" altLang="en-US" sz="1600" dirty="0"/>
              <a:t> the use cases of </a:t>
            </a:r>
            <a:r>
              <a:rPr lang="en-US" altLang="en-US" sz="1600" dirty="0" err="1"/>
              <a:t>VaD</a:t>
            </a:r>
            <a:r>
              <a:rPr lang="en-US" altLang="en-US" sz="1600" dirty="0"/>
              <a:t> explained in TR 22.886 and their requirements in TS 22.186 in detail, to clarify the operation of advanced driving using networked visual information. The required procedures for media capture, compression, and transmission are investigated. We also study the possibility of using other types of media-related information 3GPP services can supply to vehicles, such as voice, audio, image, or graphics</a:t>
            </a:r>
          </a:p>
          <a:p>
            <a:pPr>
              <a:lnSpc>
                <a:spcPct val="90000"/>
              </a:lnSpc>
              <a:spcBef>
                <a:spcPts val="1200"/>
              </a:spcBef>
            </a:pPr>
            <a:r>
              <a:rPr lang="en-US" altLang="en-US" sz="1600" dirty="0"/>
              <a:t>At SA4#96, an LS on clarifying video-related V2X use cases (To: SA1, 5GAA WG1, 5GAA WG2, Cc: 5GAA WG5) was sent. The draft TR 26.985 Vehicle-to-everything (V2X); Media handling and interaction (Release 15) was produced with introduction, scope, references, definitions and abbreviations, and a V2X overview.</a:t>
            </a:r>
          </a:p>
          <a:p>
            <a:pPr>
              <a:lnSpc>
                <a:spcPct val="90000"/>
              </a:lnSpc>
              <a:spcBef>
                <a:spcPts val="1200"/>
              </a:spcBef>
            </a:pPr>
            <a:r>
              <a:rPr lang="en-US" altLang="en-US" sz="1600" dirty="0"/>
              <a:t>WID: </a:t>
            </a:r>
            <a:r>
              <a:rPr lang="en-US" altLang="en-US" sz="1600" dirty="0">
                <a:hlinkClick r:id="rId2"/>
              </a:rPr>
              <a:t>http://www.3gpp.org/ftp/tsg_sa/TSG_SA/TSGS_77/Docs/SP-170810.zip</a:t>
            </a:r>
            <a:r>
              <a:rPr lang="en-US" altLang="en-US" sz="1600" dirty="0"/>
              <a:t> </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128680682"/>
              </p:ext>
            </p:extLst>
          </p:nvPr>
        </p:nvGraphicFramePr>
        <p:xfrm>
          <a:off x="590550" y="4912674"/>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SA#78</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t>V2X Media Handling and Interaction (FS_mV2X)</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t>TR 26.985 </a:t>
                      </a:r>
                      <a:endParaRPr lang="en-GB"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0% </a:t>
                      </a:r>
                      <a:r>
                        <a:rPr lang="en-GB" sz="1000" b="0" kern="1200" noProof="0" dirty="0">
                          <a:solidFill>
                            <a:srgbClr val="0000FF"/>
                          </a:solidFill>
                          <a:latin typeface="Arial" pitchFamily="34" charset="0"/>
                          <a:ea typeface="+mn-ea"/>
                          <a:cs typeface="Arial" pitchFamily="34" charset="0"/>
                        </a:rPr>
                        <a:t>-&gt; 30%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SA#81</a:t>
                      </a:r>
                      <a:endParaRPr lang="en-GB" sz="10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528712624"/>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B9C71ED9-12FC-4E94-A870-6D4D6D21CEF4}"/>
              </a:ext>
            </a:extLst>
          </p:cNvPr>
          <p:cNvSpPr>
            <a:spLocks noGrp="1"/>
          </p:cNvSpPr>
          <p:nvPr>
            <p:ph type="title"/>
          </p:nvPr>
        </p:nvSpPr>
        <p:spPr>
          <a:xfrm>
            <a:off x="488950" y="196850"/>
            <a:ext cx="6827838" cy="1143000"/>
          </a:xfrm>
        </p:spPr>
        <p:txBody>
          <a:bodyPr/>
          <a:lstStyle/>
          <a:p>
            <a:r>
              <a:rPr lang="en-US" altLang="en-US" dirty="0"/>
              <a:t>Overview of work progress Rel-15 work Items - 1</a:t>
            </a:r>
          </a:p>
        </p:txBody>
      </p:sp>
      <p:sp>
        <p:nvSpPr>
          <p:cNvPr id="40963" name="Content Placeholder 2">
            <a:extLst>
              <a:ext uri="{FF2B5EF4-FFF2-40B4-BE49-F238E27FC236}">
                <a16:creationId xmlns:a16="http://schemas.microsoft.com/office/drawing/2014/main" id="{C8029C56-1153-41D1-8321-6FE188CA1C1E}"/>
              </a:ext>
            </a:extLst>
          </p:cNvPr>
          <p:cNvSpPr>
            <a:spLocks noGrp="1"/>
          </p:cNvSpPr>
          <p:nvPr>
            <p:ph idx="1"/>
          </p:nvPr>
        </p:nvSpPr>
        <p:spPr>
          <a:xfrm>
            <a:off x="446088" y="1339850"/>
            <a:ext cx="8051800" cy="4473575"/>
          </a:xfrm>
        </p:spPr>
        <p:txBody>
          <a:bodyPr/>
          <a:lstStyle/>
          <a:p>
            <a:pPr marL="0" indent="0">
              <a:spcBef>
                <a:spcPct val="0"/>
              </a:spcBef>
              <a:buFontTx/>
              <a:buNone/>
              <a:defRPr/>
            </a:pPr>
            <a:endParaRPr lang="fi-FI" altLang="en-US" sz="2400" dirty="0"/>
          </a:p>
          <a:p>
            <a:pPr>
              <a:spcBef>
                <a:spcPts val="1800"/>
              </a:spcBef>
              <a:defRPr/>
            </a:pPr>
            <a:endParaRPr lang="fi-FI" altLang="en-US" sz="2400" dirty="0"/>
          </a:p>
          <a:p>
            <a:pPr>
              <a:spcBef>
                <a:spcPts val="1800"/>
              </a:spcBef>
              <a:defRPr/>
            </a:pPr>
            <a:endParaRPr lang="fi-FI" altLang="en-US" sz="2400" dirty="0"/>
          </a:p>
        </p:txBody>
      </p:sp>
      <p:sp>
        <p:nvSpPr>
          <p:cNvPr id="34820" name="TextBox 1">
            <a:extLst>
              <a:ext uri="{FF2B5EF4-FFF2-40B4-BE49-F238E27FC236}">
                <a16:creationId xmlns:a16="http://schemas.microsoft.com/office/drawing/2014/main" id="{0FD8CD8E-5708-40F7-B7FD-E600BA09ADFB}"/>
              </a:ext>
            </a:extLst>
          </p:cNvPr>
          <p:cNvSpPr txBox="1">
            <a:spLocks noChangeArrowheads="1"/>
          </p:cNvSpPr>
          <p:nvPr/>
        </p:nvSpPr>
        <p:spPr bwMode="auto">
          <a:xfrm>
            <a:off x="931863" y="6083300"/>
            <a:ext cx="352266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a:p>
            <a:pPr>
              <a:spcBef>
                <a:spcPct val="0"/>
              </a:spcBef>
              <a:buFontTx/>
              <a:buNone/>
            </a:pP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BB811A7F-43E8-4068-BDB0-5BDB18652C41}"/>
              </a:ext>
            </a:extLst>
          </p:cNvPr>
          <p:cNvGraphicFramePr>
            <a:graphicFrameLocks noGrp="1"/>
          </p:cNvGraphicFramePr>
          <p:nvPr>
            <p:extLst>
              <p:ext uri="{D42A27DB-BD31-4B8C-83A1-F6EECF244321}">
                <p14:modId xmlns:p14="http://schemas.microsoft.com/office/powerpoint/2010/main" val="196412688"/>
              </p:ext>
            </p:extLst>
          </p:nvPr>
        </p:nvGraphicFramePr>
        <p:xfrm>
          <a:off x="488950" y="1292593"/>
          <a:ext cx="7810500" cy="356707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panose="020B0604020202020204" pitchFamily="34" charset="0"/>
                          <a:cs typeface="Arial" panose="020B0604020202020204" pitchFamily="34" charset="0"/>
                        </a:rPr>
                        <a:t>Work Item</a:t>
                      </a:r>
                      <a:endParaRPr lang="en-GB" sz="1100" b="1" kern="1200" noProof="0" dirty="0">
                        <a:solidFill>
                          <a:schemeClr val="accent3">
                            <a:lumMod val="50000"/>
                          </a:schemeClr>
                        </a:solidFill>
                        <a:latin typeface="Arial" pitchFamily="34" charset="0"/>
                        <a:ea typeface="+mn-ea"/>
                        <a:cs typeface="Arial" pitchFamily="34" charset="0"/>
                      </a:endParaRPr>
                    </a:p>
                  </a:txBody>
                  <a:tcPr marL="45733" marR="45733" marT="45748" marB="4574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pitchFamily="34" charset="0"/>
                          <a:ea typeface="+mn-ea"/>
                          <a:cs typeface="Arial" pitchFamily="34" charset="0"/>
                        </a:rPr>
                        <a:t>Expected output</a:t>
                      </a:r>
                    </a:p>
                  </a:txBody>
                  <a:tcPr marL="45733" marR="45733" marT="45748" marB="45748" anchor="ctr"/>
                </a:tc>
                <a:tc>
                  <a:txBody>
                    <a:bodyPr/>
                    <a:lstStyle/>
                    <a:p>
                      <a:pPr>
                        <a:lnSpc>
                          <a:spcPct val="100000"/>
                        </a:lnSpc>
                        <a:spcBef>
                          <a:spcPts val="0"/>
                        </a:spcBef>
                        <a:spcAft>
                          <a:spcPts val="0"/>
                        </a:spcAft>
                      </a:pPr>
                      <a:r>
                        <a:rPr lang="fi-FI" sz="1100" kern="1200" dirty="0">
                          <a:latin typeface="Arial" panose="020B0604020202020204" pitchFamily="34" charset="0"/>
                          <a:cs typeface="Arial" panose="020B0604020202020204" pitchFamily="34" charset="0"/>
                        </a:rPr>
                        <a:t>Completion-%</a:t>
                      </a:r>
                      <a:endParaRPr lang="en-GB" sz="1100" b="1" kern="1200" dirty="0">
                        <a:solidFill>
                          <a:schemeClr val="accent3">
                            <a:lumMod val="50000"/>
                          </a:schemeClr>
                        </a:solidFill>
                        <a:latin typeface="Arial" pitchFamily="34" charset="0"/>
                        <a:ea typeface="+mn-ea"/>
                        <a:cs typeface="Arial" pitchFamily="34" charset="0"/>
                      </a:endParaRPr>
                    </a:p>
                  </a:txBody>
                  <a:tcPr marL="45733" marR="45733" marT="45712" marB="45712" anchor="ctr"/>
                </a:tc>
                <a:tc>
                  <a:txBody>
                    <a:bodyPr/>
                    <a:lstStyle/>
                    <a:p>
                      <a:pPr>
                        <a:lnSpc>
                          <a:spcPct val="100000"/>
                        </a:lnSpc>
                        <a:spcBef>
                          <a:spcPts val="0"/>
                        </a:spcBef>
                        <a:spcAft>
                          <a:spcPts val="0"/>
                        </a:spcAft>
                      </a:pPr>
                      <a:r>
                        <a:rPr lang="en-GB" sz="1100" kern="1200" dirty="0">
                          <a:latin typeface="Arial" panose="020B0604020202020204" pitchFamily="34" charset="0"/>
                          <a:cs typeface="Arial" panose="020B0604020202020204" pitchFamily="34" charset="0"/>
                        </a:rPr>
                        <a:t>Target completion</a:t>
                      </a:r>
                      <a:endParaRPr lang="en-GB" sz="1100" b="1" kern="1200" dirty="0">
                        <a:solidFill>
                          <a:schemeClr val="accent3">
                            <a:lumMod val="50000"/>
                          </a:schemeClr>
                        </a:solidFill>
                        <a:latin typeface="Arial" pitchFamily="34" charset="0"/>
                        <a:ea typeface="+mn-ea"/>
                        <a:cs typeface="Arial" pitchFamily="34" charset="0"/>
                      </a:endParaRPr>
                    </a:p>
                  </a:txBody>
                  <a:tcPr marL="45733" marR="45733" marT="45748" marB="4574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panose="020B0604020202020204" pitchFamily="34" charset="0"/>
                          <a:cs typeface="Arial" panose="020B0604020202020204" pitchFamily="34" charset="0"/>
                        </a:rPr>
                        <a:t>Input documents to SA#78</a:t>
                      </a:r>
                      <a:endParaRPr lang="en-GB" sz="1100" b="1" kern="1200" noProof="0" dirty="0">
                        <a:solidFill>
                          <a:schemeClr val="accent3">
                            <a:lumMod val="50000"/>
                          </a:schemeClr>
                        </a:solidFill>
                        <a:latin typeface="Arial" pitchFamily="34" charset="0"/>
                        <a:ea typeface="+mn-ea"/>
                        <a:cs typeface="Arial" pitchFamily="34" charset="0"/>
                      </a:endParaRPr>
                    </a:p>
                  </a:txBody>
                  <a:tcPr marL="45733" marR="45733" marT="45748" marB="45748" anchor="ctr" horzOverflow="overflow"/>
                </a:tc>
                <a:extLst>
                  <a:ext uri="{0D108BD9-81ED-4DB2-BD59-A6C34878D82A}">
                    <a16:rowId xmlns:a16="http://schemas.microsoft.com/office/drawing/2014/main" val="10000"/>
                  </a:ext>
                </a:extLst>
              </a:tr>
              <a:tr h="640457">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100" dirty="0"/>
                        <a:t>Framework for Live Uplink Streaming </a:t>
                      </a:r>
                      <a:r>
                        <a:rPr lang="en-US" altLang="en-US" sz="1100" dirty="0"/>
                        <a:t>(FLUS)</a:t>
                      </a:r>
                      <a:endParaRPr lang="en-GB" sz="1100" b="1" kern="1200" noProof="0" dirty="0">
                        <a:solidFill>
                          <a:schemeClr val="accent3">
                            <a:lumMod val="50000"/>
                          </a:schemeClr>
                        </a:solidFill>
                        <a:latin typeface="Arial" pitchFamily="34" charset="0"/>
                        <a:cs typeface="Arial"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100" b="0" kern="1200" baseline="0" noProof="0" dirty="0">
                          <a:solidFill>
                            <a:schemeClr val="dk1"/>
                          </a:solidFill>
                          <a:effectLst/>
                          <a:latin typeface="Arial" panose="020B0604020202020204" pitchFamily="34" charset="0"/>
                          <a:ea typeface="+mn-ea"/>
                          <a:cs typeface="Arial" panose="020B0604020202020204" pitchFamily="34" charset="0"/>
                        </a:rPr>
                        <a:t>TS 26.238</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100" b="0" kern="1200" noProof="0" dirty="0">
                          <a:solidFill>
                            <a:schemeClr val="tx1"/>
                          </a:solidFill>
                          <a:latin typeface="Arial" pitchFamily="34" charset="0"/>
                          <a:ea typeface="+mn-ea"/>
                          <a:cs typeface="Arial" pitchFamily="34" charset="0"/>
                        </a:rPr>
                        <a:t>10% </a:t>
                      </a:r>
                      <a:r>
                        <a:rPr lang="en-GB" sz="1100" b="0" kern="1200" noProof="0" dirty="0">
                          <a:solidFill>
                            <a:srgbClr val="0000FF"/>
                          </a:solidFill>
                          <a:latin typeface="Arial" pitchFamily="34" charset="0"/>
                          <a:ea typeface="+mn-ea"/>
                          <a:cs typeface="Arial" pitchFamily="34" charset="0"/>
                        </a:rPr>
                        <a:t>-&gt; 85%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100" b="0" kern="1200" dirty="0">
                          <a:solidFill>
                            <a:schemeClr val="tx1"/>
                          </a:solidFill>
                          <a:latin typeface="Arial" pitchFamily="34" charset="0"/>
                          <a:ea typeface="+mn-ea"/>
                          <a:cs typeface="Arial" pitchFamily="34" charset="0"/>
                        </a:rPr>
                        <a:t>SA#78 </a:t>
                      </a:r>
                      <a:r>
                        <a:rPr lang="en-GB" sz="1100" b="0" kern="1200" dirty="0">
                          <a:solidFill>
                            <a:srgbClr val="0000FF"/>
                          </a:solidFill>
                          <a:latin typeface="Arial" pitchFamily="34" charset="0"/>
                          <a:ea typeface="+mn-ea"/>
                          <a:cs typeface="Arial" pitchFamily="34" charset="0"/>
                        </a:rPr>
                        <a:t>-&gt; SA#80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1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SP-170824: Revised WID on Framework for Live Uplink Streaming (FLUS)</a:t>
                      </a:r>
                    </a:p>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1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SP-170884	TS 26.238 Uplink streaming (Release 15) v. 1.0.0 (FLUS) for approval</a:t>
                      </a:r>
                      <a:endParaRPr kumimoji="0" lang="en-GB" altLang="en-US" sz="11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551157755"/>
                  </a:ext>
                </a:extLst>
              </a:tr>
              <a:tr h="640457">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100" dirty="0"/>
                        <a:t>Enhanced </a:t>
                      </a:r>
                      <a:r>
                        <a:rPr lang="en-GB" altLang="en-US" sz="1100" dirty="0" err="1"/>
                        <a:t>QoE</a:t>
                      </a:r>
                      <a:r>
                        <a:rPr lang="en-GB" altLang="en-US" sz="1100" dirty="0"/>
                        <a:t> Reporting for MTSI (</a:t>
                      </a:r>
                      <a:r>
                        <a:rPr lang="en-GB" altLang="en-US" sz="1100" dirty="0" err="1"/>
                        <a:t>EQoE_MTSI</a:t>
                      </a:r>
                      <a:r>
                        <a:rPr lang="en-GB" altLang="en-US" sz="1100" dirty="0"/>
                        <a: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100" b="0" kern="1200" baseline="0" noProof="0" dirty="0">
                          <a:solidFill>
                            <a:schemeClr val="dk1"/>
                          </a:solidFill>
                          <a:effectLst/>
                          <a:latin typeface="Arial" panose="020B0604020202020204" pitchFamily="34" charset="0"/>
                          <a:ea typeface="+mn-ea"/>
                          <a:cs typeface="Arial" panose="020B0604020202020204" pitchFamily="34" charset="0"/>
                        </a:rPr>
                        <a:t>CR to TS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100" b="0" kern="1200" noProof="0" dirty="0">
                          <a:solidFill>
                            <a:schemeClr val="tx1"/>
                          </a:solidFill>
                          <a:latin typeface="Arial" pitchFamily="34" charset="0"/>
                          <a:ea typeface="+mn-ea"/>
                          <a:cs typeface="Arial" pitchFamily="34" charset="0"/>
                        </a:rPr>
                        <a:t>10% </a:t>
                      </a:r>
                      <a:r>
                        <a:rPr lang="en-GB" sz="1100" b="0" kern="1200" noProof="0" dirty="0">
                          <a:solidFill>
                            <a:srgbClr val="0000FF"/>
                          </a:solidFill>
                          <a:latin typeface="Arial" pitchFamily="34" charset="0"/>
                          <a:ea typeface="+mn-ea"/>
                          <a:cs typeface="Arial" pitchFamily="34" charset="0"/>
                        </a:rPr>
                        <a:t>-&gt; 80%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100" b="0" kern="1200" dirty="0">
                          <a:solidFill>
                            <a:schemeClr val="tx1"/>
                          </a:solidFill>
                          <a:latin typeface="Arial" pitchFamily="34" charset="0"/>
                          <a:ea typeface="+mn-ea"/>
                          <a:cs typeface="Arial" pitchFamily="34" charset="0"/>
                        </a:rPr>
                        <a:t>SA#79</a:t>
                      </a:r>
                      <a:endParaRPr lang="en-GB" sz="11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1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SP-170825	CR to TS 26.114 (Release 15) (</a:t>
                      </a:r>
                      <a:r>
                        <a:rPr kumimoji="0" lang="en-US" altLang="en-US" sz="11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EQoE_MTSI</a:t>
                      </a:r>
                      <a:r>
                        <a:rPr kumimoji="0" lang="en-US" altLang="en-US" sz="11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L="45733" marR="45733" marT="45742" marB="45742" anchor="ctr" horzOverflow="overflow"/>
                </a:tc>
                <a:extLst>
                  <a:ext uri="{0D108BD9-81ED-4DB2-BD59-A6C34878D82A}">
                    <a16:rowId xmlns:a16="http://schemas.microsoft.com/office/drawing/2014/main" val="739067420"/>
                  </a:ext>
                </a:extLst>
              </a:tr>
              <a:tr h="640457">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100" dirty="0"/>
                        <a:t>SAND for MBMS (SAND4M)</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100" b="0" kern="1200" baseline="0" noProof="0">
                          <a:solidFill>
                            <a:schemeClr val="dk1"/>
                          </a:solidFill>
                          <a:effectLst/>
                          <a:latin typeface="Arial" panose="020B0604020202020204" pitchFamily="34" charset="0"/>
                          <a:ea typeface="+mn-ea"/>
                          <a:cs typeface="Arial" panose="020B0604020202020204" pitchFamily="34" charset="0"/>
                        </a:rPr>
                        <a:t>CRs to TSs 26.247, 26.346, 26.347 and TR 26.946</a:t>
                      </a:r>
                      <a:endParaRPr lang="en-GB" sz="11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100" b="0" kern="1200" noProof="0" dirty="0">
                          <a:solidFill>
                            <a:schemeClr val="tx1"/>
                          </a:solidFill>
                          <a:latin typeface="Arial" pitchFamily="34" charset="0"/>
                          <a:ea typeface="+mn-ea"/>
                          <a:cs typeface="Arial" pitchFamily="34" charset="0"/>
                        </a:rPr>
                        <a:t>0% </a:t>
                      </a:r>
                      <a:r>
                        <a:rPr lang="en-GB" sz="1100" b="0" kern="1200" noProof="0" dirty="0">
                          <a:solidFill>
                            <a:srgbClr val="0000FF"/>
                          </a:solidFill>
                          <a:latin typeface="Arial" pitchFamily="34" charset="0"/>
                          <a:ea typeface="+mn-ea"/>
                          <a:cs typeface="Arial" pitchFamily="34" charset="0"/>
                        </a:rPr>
                        <a:t>-&gt; 50%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100" b="0" kern="1200" dirty="0">
                          <a:solidFill>
                            <a:schemeClr val="tx1"/>
                          </a:solidFill>
                          <a:latin typeface="Arial" pitchFamily="34" charset="0"/>
                          <a:ea typeface="+mn-ea"/>
                          <a:cs typeface="Arial" pitchFamily="34" charset="0"/>
                        </a:rPr>
                        <a:t>SA#78 </a:t>
                      </a:r>
                      <a:r>
                        <a:rPr lang="en-GB" sz="1100" b="0" kern="1200" dirty="0">
                          <a:solidFill>
                            <a:srgbClr val="0000FF"/>
                          </a:solidFill>
                          <a:latin typeface="Arial" pitchFamily="34" charset="0"/>
                          <a:ea typeface="+mn-ea"/>
                          <a:cs typeface="Arial" pitchFamily="34" charset="0"/>
                        </a:rPr>
                        <a:t>-&gt; SA#79</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1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SP-170827	Revised WID on SAND for MBMS (SAND4M)</a:t>
                      </a:r>
                    </a:p>
                  </a:txBody>
                  <a:tcPr marL="45733" marR="45733" marT="45742" marB="45742" anchor="ctr" horzOverflow="overflow"/>
                </a:tc>
                <a:extLst>
                  <a:ext uri="{0D108BD9-81ED-4DB2-BD59-A6C34878D82A}">
                    <a16:rowId xmlns:a16="http://schemas.microsoft.com/office/drawing/2014/main" val="750955137"/>
                  </a:ext>
                </a:extLst>
              </a:tr>
              <a:tr h="640457">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100" dirty="0"/>
                        <a:t>Service Interactivity (</a:t>
                      </a:r>
                      <a:r>
                        <a:rPr lang="en-GB" altLang="en-US" sz="1100" dirty="0" err="1"/>
                        <a:t>SerInter</a:t>
                      </a:r>
                      <a:r>
                        <a:rPr lang="en-GB" altLang="en-US" sz="1100" dirty="0"/>
                        <a: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100" b="0" kern="1200" baseline="0" noProof="0" dirty="0">
                          <a:solidFill>
                            <a:schemeClr val="dk1"/>
                          </a:solidFill>
                          <a:effectLst/>
                          <a:latin typeface="Arial" panose="020B0604020202020204" pitchFamily="34" charset="0"/>
                          <a:ea typeface="+mn-ea"/>
                          <a:cs typeface="Arial" panose="020B0604020202020204" pitchFamily="34" charset="0"/>
                        </a:rPr>
                        <a:t>CRs to TSs 26.346, 26.247, 26.347</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100" b="0" kern="1200" noProof="0" dirty="0">
                          <a:solidFill>
                            <a:schemeClr val="tx1"/>
                          </a:solidFill>
                          <a:latin typeface="Arial" pitchFamily="34" charset="0"/>
                          <a:ea typeface="+mn-ea"/>
                          <a:cs typeface="Arial" pitchFamily="34" charset="0"/>
                        </a:rPr>
                        <a:t>0% </a:t>
                      </a:r>
                      <a:r>
                        <a:rPr lang="en-GB" sz="1100" b="0" kern="1200" noProof="0" dirty="0">
                          <a:solidFill>
                            <a:srgbClr val="0000FF"/>
                          </a:solidFill>
                          <a:latin typeface="Arial" pitchFamily="34" charset="0"/>
                          <a:ea typeface="+mn-ea"/>
                          <a:cs typeface="Arial" pitchFamily="34" charset="0"/>
                        </a:rPr>
                        <a:t>-&gt; 10%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100" b="0" kern="1200" dirty="0">
                          <a:solidFill>
                            <a:schemeClr val="tx1"/>
                          </a:solidFill>
                          <a:latin typeface="Arial" pitchFamily="34" charset="0"/>
                          <a:ea typeface="+mn-ea"/>
                          <a:cs typeface="Arial" pitchFamily="34" charset="0"/>
                        </a:rPr>
                        <a:t>SA#80</a:t>
                      </a:r>
                      <a:endParaRPr lang="en-GB" sz="11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1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a:t>
                      </a:r>
                      <a:endParaRPr kumimoji="0" lang="en-GB" altLang="en-US" sz="11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532844332"/>
                  </a:ext>
                </a:extLst>
              </a:tr>
            </a:tbl>
          </a:graphicData>
        </a:graphic>
      </p:graphicFrame>
    </p:spTree>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B9C71ED9-12FC-4E94-A870-6D4D6D21CEF4}"/>
              </a:ext>
            </a:extLst>
          </p:cNvPr>
          <p:cNvSpPr>
            <a:spLocks noGrp="1"/>
          </p:cNvSpPr>
          <p:nvPr>
            <p:ph type="title"/>
          </p:nvPr>
        </p:nvSpPr>
        <p:spPr>
          <a:xfrm>
            <a:off x="488950" y="196850"/>
            <a:ext cx="6827838" cy="1143000"/>
          </a:xfrm>
        </p:spPr>
        <p:txBody>
          <a:bodyPr/>
          <a:lstStyle/>
          <a:p>
            <a:r>
              <a:rPr lang="en-US" altLang="en-US" dirty="0"/>
              <a:t>Overview of work progress Rel-15 work Items - 2</a:t>
            </a:r>
          </a:p>
        </p:txBody>
      </p:sp>
      <p:sp>
        <p:nvSpPr>
          <p:cNvPr id="40963" name="Content Placeholder 2">
            <a:extLst>
              <a:ext uri="{FF2B5EF4-FFF2-40B4-BE49-F238E27FC236}">
                <a16:creationId xmlns:a16="http://schemas.microsoft.com/office/drawing/2014/main" id="{C8029C56-1153-41D1-8321-6FE188CA1C1E}"/>
              </a:ext>
            </a:extLst>
          </p:cNvPr>
          <p:cNvSpPr>
            <a:spLocks noGrp="1"/>
          </p:cNvSpPr>
          <p:nvPr>
            <p:ph idx="1"/>
          </p:nvPr>
        </p:nvSpPr>
        <p:spPr>
          <a:xfrm>
            <a:off x="446088" y="1339850"/>
            <a:ext cx="8051800" cy="4473575"/>
          </a:xfrm>
        </p:spPr>
        <p:txBody>
          <a:bodyPr/>
          <a:lstStyle/>
          <a:p>
            <a:pPr marL="0" indent="0">
              <a:spcBef>
                <a:spcPct val="0"/>
              </a:spcBef>
              <a:buFontTx/>
              <a:buNone/>
              <a:defRPr/>
            </a:pPr>
            <a:endParaRPr lang="fi-FI" altLang="en-US" sz="2400" dirty="0"/>
          </a:p>
          <a:p>
            <a:pPr>
              <a:spcBef>
                <a:spcPts val="1800"/>
              </a:spcBef>
              <a:defRPr/>
            </a:pPr>
            <a:endParaRPr lang="fi-FI" altLang="en-US" sz="2400" dirty="0"/>
          </a:p>
          <a:p>
            <a:pPr>
              <a:spcBef>
                <a:spcPts val="1800"/>
              </a:spcBef>
              <a:defRPr/>
            </a:pPr>
            <a:endParaRPr lang="fi-FI" altLang="en-US" sz="2400" dirty="0"/>
          </a:p>
        </p:txBody>
      </p:sp>
      <p:sp>
        <p:nvSpPr>
          <p:cNvPr id="34820" name="TextBox 1">
            <a:extLst>
              <a:ext uri="{FF2B5EF4-FFF2-40B4-BE49-F238E27FC236}">
                <a16:creationId xmlns:a16="http://schemas.microsoft.com/office/drawing/2014/main" id="{0FD8CD8E-5708-40F7-B7FD-E600BA09ADFB}"/>
              </a:ext>
            </a:extLst>
          </p:cNvPr>
          <p:cNvSpPr txBox="1">
            <a:spLocks noChangeArrowheads="1"/>
          </p:cNvSpPr>
          <p:nvPr/>
        </p:nvSpPr>
        <p:spPr bwMode="auto">
          <a:xfrm>
            <a:off x="931863" y="6083300"/>
            <a:ext cx="352266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a:p>
            <a:pPr>
              <a:spcBef>
                <a:spcPct val="0"/>
              </a:spcBef>
              <a:buFontTx/>
              <a:buNone/>
            </a:pP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BB811A7F-43E8-4068-BDB0-5BDB18652C41}"/>
              </a:ext>
            </a:extLst>
          </p:cNvPr>
          <p:cNvGraphicFramePr>
            <a:graphicFrameLocks noGrp="1"/>
          </p:cNvGraphicFramePr>
          <p:nvPr>
            <p:extLst>
              <p:ext uri="{D42A27DB-BD31-4B8C-83A1-F6EECF244321}">
                <p14:modId xmlns:p14="http://schemas.microsoft.com/office/powerpoint/2010/main" val="4108950013"/>
              </p:ext>
            </p:extLst>
          </p:nvPr>
        </p:nvGraphicFramePr>
        <p:xfrm>
          <a:off x="488950" y="1292593"/>
          <a:ext cx="7810500" cy="2812010"/>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panose="020B0604020202020204" pitchFamily="34" charset="0"/>
                          <a:cs typeface="Arial" panose="020B0604020202020204" pitchFamily="34" charset="0"/>
                        </a:rPr>
                        <a:t>Work Item</a:t>
                      </a:r>
                      <a:endParaRPr lang="en-GB" sz="1100" b="1" kern="1200" noProof="0" dirty="0">
                        <a:solidFill>
                          <a:schemeClr val="accent3">
                            <a:lumMod val="50000"/>
                          </a:schemeClr>
                        </a:solidFill>
                        <a:latin typeface="Arial" pitchFamily="34" charset="0"/>
                        <a:ea typeface="+mn-ea"/>
                        <a:cs typeface="Arial" pitchFamily="34" charset="0"/>
                      </a:endParaRPr>
                    </a:p>
                  </a:txBody>
                  <a:tcPr marL="45733" marR="45733" marT="45748" marB="4574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48" marB="4574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12" marB="4571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48" marB="4574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SA#78</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48" marB="45748" anchor="ctr" horzOverflow="overflow"/>
                </a:tc>
                <a:extLst>
                  <a:ext uri="{0D108BD9-81ED-4DB2-BD59-A6C34878D82A}">
                    <a16:rowId xmlns:a16="http://schemas.microsoft.com/office/drawing/2014/main" val="10000"/>
                  </a:ext>
                </a:extLst>
              </a:tr>
              <a:tr h="640457">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100" dirty="0"/>
                        <a:t>Test Methodologies for the Evaluation of Perceived Listening Quality in Immersive Audio Systems (</a:t>
                      </a:r>
                      <a:r>
                        <a:rPr lang="en-GB" altLang="en-US" sz="1100" dirty="0" err="1"/>
                        <a:t>LiQuImAS</a:t>
                      </a:r>
                      <a:r>
                        <a:rPr lang="en-GB" altLang="en-US" sz="1100" dirty="0"/>
                        <a: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TS 26.259</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TS 26.260</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TR 26.861</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0% </a:t>
                      </a:r>
                      <a:r>
                        <a:rPr lang="en-GB" sz="1000" b="0" kern="1200" noProof="0" dirty="0">
                          <a:solidFill>
                            <a:srgbClr val="0000FF"/>
                          </a:solidFill>
                          <a:latin typeface="Arial" pitchFamily="34" charset="0"/>
                          <a:ea typeface="+mn-ea"/>
                          <a:cs typeface="Arial" pitchFamily="34" charset="0"/>
                        </a:rPr>
                        <a:t>-&gt; 15%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SA#80</a:t>
                      </a:r>
                      <a:endParaRPr lang="en-GB" sz="10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a:t>
                      </a:r>
                    </a:p>
                  </a:txBody>
                  <a:tcPr marL="45733" marR="45733" marT="45742" marB="45742" anchor="ctr" horzOverflow="overflow"/>
                </a:tc>
                <a:extLst>
                  <a:ext uri="{0D108BD9-81ED-4DB2-BD59-A6C34878D82A}">
                    <a16:rowId xmlns:a16="http://schemas.microsoft.com/office/drawing/2014/main" val="1444839695"/>
                  </a:ext>
                </a:extLst>
              </a:tr>
              <a:tr h="640457">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100" dirty="0"/>
                        <a:t>Addition of HDR to TV Video Profiles (HDR) </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CRs to </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TS 26.116</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TS 26.346</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TS 26.234</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TS 26.247</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TS 26.244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0% </a:t>
                      </a:r>
                      <a:r>
                        <a:rPr lang="en-GB" sz="1000" b="0" kern="1200" noProof="0" dirty="0">
                          <a:solidFill>
                            <a:srgbClr val="0000FF"/>
                          </a:solidFill>
                          <a:latin typeface="Arial" pitchFamily="34" charset="0"/>
                          <a:ea typeface="+mn-ea"/>
                          <a:cs typeface="Arial" pitchFamily="34" charset="0"/>
                        </a:rPr>
                        <a:t>-&gt; 100%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SA#78</a:t>
                      </a:r>
                      <a:endParaRPr lang="en-GB" sz="10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SP-170826	CRs to TS 26.116, TS 26.234, TS 26.346 (Release 15) (HDR)</a:t>
                      </a:r>
                    </a:p>
                  </a:txBody>
                  <a:tcPr marL="45733" marR="45733" marT="45742" marB="45742" anchor="ctr" horzOverflow="overflow"/>
                </a:tc>
                <a:extLst>
                  <a:ext uri="{0D108BD9-81ED-4DB2-BD59-A6C34878D82A}">
                    <a16:rowId xmlns:a16="http://schemas.microsoft.com/office/drawing/2014/main" val="917007062"/>
                  </a:ext>
                </a:extLst>
              </a:tr>
              <a:tr h="640457">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100" dirty="0"/>
                        <a:t>Virtual Reality Profiles for Streaming Media (</a:t>
                      </a:r>
                      <a:r>
                        <a:rPr lang="en-GB" altLang="en-US" sz="1100" dirty="0" err="1"/>
                        <a:t>VRStream</a:t>
                      </a:r>
                      <a:r>
                        <a:rPr lang="en-GB" altLang="en-US" sz="1100" dirty="0"/>
                        <a: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CRs to </a:t>
                      </a:r>
                      <a:r>
                        <a:rPr lang="en-US" sz="1000" b="0" kern="1200" baseline="0" noProof="0" dirty="0">
                          <a:solidFill>
                            <a:schemeClr val="dk1"/>
                          </a:solidFill>
                          <a:effectLst/>
                          <a:latin typeface="Arial" panose="020B0604020202020204" pitchFamily="34" charset="0"/>
                          <a:ea typeface="+mn-ea"/>
                          <a:cs typeface="Arial" panose="020B0604020202020204" pitchFamily="34" charset="0"/>
                        </a:rPr>
                        <a:t>TS 26.247, TS 26.346 and TS 26.234</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panose="020B0604020202020204" pitchFamily="34" charset="0"/>
                          <a:ea typeface="+mn-ea"/>
                          <a:cs typeface="Arial" panose="020B0604020202020204" pitchFamily="34" charset="0"/>
                        </a:rPr>
                        <a:t>New TS 26.118</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itchFamily="34" charset="0"/>
                          <a:ea typeface="+mn-ea"/>
                          <a:cs typeface="Arial" pitchFamily="34" charset="0"/>
                        </a:rPr>
                        <a:t>10% </a:t>
                      </a:r>
                      <a:r>
                        <a:rPr lang="en-GB" sz="1000" b="0" kern="1200" noProof="0" dirty="0">
                          <a:solidFill>
                            <a:srgbClr val="0000FF"/>
                          </a:solidFill>
                          <a:latin typeface="Arial" pitchFamily="34" charset="0"/>
                          <a:ea typeface="+mn-ea"/>
                          <a:cs typeface="Arial" pitchFamily="34" charset="0"/>
                        </a:rPr>
                        <a:t>-&gt; 25%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itchFamily="34" charset="0"/>
                          <a:ea typeface="+mn-ea"/>
                          <a:cs typeface="Arial" pitchFamily="34" charset="0"/>
                        </a:rPr>
                        <a:t>SA#80</a:t>
                      </a:r>
                      <a:endParaRPr lang="en-GB" sz="10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a:t>
                      </a:r>
                    </a:p>
                  </a:txBody>
                  <a:tcPr marL="45733" marR="45733" marT="45742" marB="45742" anchor="ctr" horzOverflow="overflow"/>
                </a:tc>
                <a:extLst>
                  <a:ext uri="{0D108BD9-81ED-4DB2-BD59-A6C34878D82A}">
                    <a16:rowId xmlns:a16="http://schemas.microsoft.com/office/drawing/2014/main" val="371526529"/>
                  </a:ext>
                </a:extLst>
              </a:tr>
            </a:tbl>
          </a:graphicData>
        </a:graphic>
      </p:graphicFrame>
    </p:spTree>
    <p:extLst>
      <p:ext uri="{BB962C8B-B14F-4D97-AF65-F5344CB8AC3E}">
        <p14:creationId xmlns:p14="http://schemas.microsoft.com/office/powerpoint/2010/main" val="4079440114"/>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71A9F29D-14B8-465A-8C50-62CAEAF7633C}"/>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5843" name="Title 1">
            <a:extLst>
              <a:ext uri="{FF2B5EF4-FFF2-40B4-BE49-F238E27FC236}">
                <a16:creationId xmlns:a16="http://schemas.microsoft.com/office/drawing/2014/main" id="{4ABBA358-5DF3-45ED-A4B4-41C7F0FB30BC}"/>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Rel-15 Study Items – 1</a:t>
            </a:r>
          </a:p>
        </p:txBody>
      </p:sp>
      <p:sp>
        <p:nvSpPr>
          <p:cNvPr id="35844" name="TextBox 1">
            <a:extLst>
              <a:ext uri="{FF2B5EF4-FFF2-40B4-BE49-F238E27FC236}">
                <a16:creationId xmlns:a16="http://schemas.microsoft.com/office/drawing/2014/main" id="{84C30B98-92C1-4708-A06C-C7DDEECB32E2}"/>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DC4A7C-48C7-4664-8736-80C1322A01E0}"/>
              </a:ext>
            </a:extLst>
          </p:cNvPr>
          <p:cNvGraphicFramePr>
            <a:graphicFrameLocks noGrp="1"/>
          </p:cNvGraphicFramePr>
          <p:nvPr>
            <p:extLst>
              <p:ext uri="{D42A27DB-BD31-4B8C-83A1-F6EECF244321}">
                <p14:modId xmlns:p14="http://schemas.microsoft.com/office/powerpoint/2010/main" val="1295183644"/>
              </p:ext>
            </p:extLst>
          </p:nvPr>
        </p:nvGraphicFramePr>
        <p:xfrm>
          <a:off x="446088" y="1323975"/>
          <a:ext cx="7810500" cy="4664039"/>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21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panose="020B0604020202020204" pitchFamily="34" charset="0"/>
                          <a:cs typeface="Arial" panose="020B0604020202020204" pitchFamily="34" charset="0"/>
                        </a:rPr>
                        <a:t>Study Item</a:t>
                      </a:r>
                      <a:endParaRPr lang="en-GB" sz="1100" b="1" kern="1200" noProof="0" dirty="0">
                        <a:solidFill>
                          <a:schemeClr val="accent3">
                            <a:lumMod val="50000"/>
                          </a:schemeClr>
                        </a:solidFill>
                        <a:latin typeface="Arial" pitchFamily="34" charset="0"/>
                        <a:ea typeface="+mn-ea"/>
                        <a:cs typeface="Arial" pitchFamily="34" charset="0"/>
                      </a:endParaRPr>
                    </a:p>
                  </a:txBody>
                  <a:tcPr marL="45733" marR="45733" marT="45739" marB="45739"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pitchFamily="34" charset="0"/>
                          <a:ea typeface="+mn-ea"/>
                          <a:cs typeface="Arial" pitchFamily="34" charset="0"/>
                        </a:rPr>
                        <a:t>Expected output</a:t>
                      </a:r>
                    </a:p>
                  </a:txBody>
                  <a:tcPr marL="45733" marR="45733" marT="45739" marB="45739" anchor="ctr"/>
                </a:tc>
                <a:tc>
                  <a:txBody>
                    <a:bodyPr/>
                    <a:lstStyle/>
                    <a:p>
                      <a:pPr>
                        <a:lnSpc>
                          <a:spcPct val="100000"/>
                        </a:lnSpc>
                        <a:spcBef>
                          <a:spcPts val="0"/>
                        </a:spcBef>
                        <a:spcAft>
                          <a:spcPts val="0"/>
                        </a:spcAft>
                      </a:pPr>
                      <a:r>
                        <a:rPr lang="fi-FI" sz="1100" kern="1200" dirty="0">
                          <a:latin typeface="Arial" panose="020B0604020202020204" pitchFamily="34" charset="0"/>
                          <a:cs typeface="Arial" panose="020B0604020202020204" pitchFamily="34" charset="0"/>
                        </a:rPr>
                        <a:t>Completion-%</a:t>
                      </a:r>
                      <a:endParaRPr lang="en-GB" sz="1100" b="1" kern="1200" dirty="0">
                        <a:solidFill>
                          <a:schemeClr val="accent3">
                            <a:lumMod val="50000"/>
                          </a:schemeClr>
                        </a:solidFill>
                        <a:latin typeface="Arial" pitchFamily="34" charset="0"/>
                        <a:ea typeface="+mn-ea"/>
                        <a:cs typeface="Arial" pitchFamily="34" charset="0"/>
                      </a:endParaRPr>
                    </a:p>
                  </a:txBody>
                  <a:tcPr marL="45733" marR="45733" marT="45703" marB="45703" anchor="ctr"/>
                </a:tc>
                <a:tc>
                  <a:txBody>
                    <a:bodyPr/>
                    <a:lstStyle/>
                    <a:p>
                      <a:pPr>
                        <a:lnSpc>
                          <a:spcPct val="100000"/>
                        </a:lnSpc>
                        <a:spcBef>
                          <a:spcPts val="0"/>
                        </a:spcBef>
                        <a:spcAft>
                          <a:spcPts val="0"/>
                        </a:spcAft>
                      </a:pPr>
                      <a:r>
                        <a:rPr lang="en-GB" sz="1100" kern="1200" dirty="0">
                          <a:latin typeface="Arial" panose="020B0604020202020204" pitchFamily="34" charset="0"/>
                          <a:cs typeface="Arial" panose="020B0604020202020204" pitchFamily="34" charset="0"/>
                        </a:rPr>
                        <a:t>Target completion</a:t>
                      </a:r>
                      <a:endParaRPr lang="en-GB" sz="1100" b="1" kern="1200" dirty="0">
                        <a:solidFill>
                          <a:schemeClr val="accent3">
                            <a:lumMod val="50000"/>
                          </a:schemeClr>
                        </a:solidFill>
                        <a:latin typeface="Arial" pitchFamily="34" charset="0"/>
                        <a:ea typeface="+mn-ea"/>
                        <a:cs typeface="Arial" pitchFamily="34" charset="0"/>
                      </a:endParaRPr>
                    </a:p>
                  </a:txBody>
                  <a:tcPr marL="45733" marR="45733" marT="45739" marB="45739"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panose="020B0604020202020204" pitchFamily="34" charset="0"/>
                          <a:cs typeface="Arial" panose="020B0604020202020204" pitchFamily="34" charset="0"/>
                        </a:rPr>
                        <a:t>Input documents to SA#78</a:t>
                      </a:r>
                      <a:endParaRPr lang="en-GB" sz="1100" b="1" kern="1200" noProof="0" dirty="0">
                        <a:solidFill>
                          <a:schemeClr val="accent3">
                            <a:lumMod val="50000"/>
                          </a:schemeClr>
                        </a:solidFill>
                        <a:latin typeface="Arial" pitchFamily="34" charset="0"/>
                        <a:ea typeface="+mn-ea"/>
                        <a:cs typeface="Arial" pitchFamily="34" charset="0"/>
                      </a:endParaRPr>
                    </a:p>
                  </a:txBody>
                  <a:tcPr marL="45733" marR="45733" marT="45739" marB="45739" anchor="ctr" horzOverflow="overflow"/>
                </a:tc>
                <a:extLst>
                  <a:ext uri="{0D108BD9-81ED-4DB2-BD59-A6C34878D82A}">
                    <a16:rowId xmlns:a16="http://schemas.microsoft.com/office/drawing/2014/main" val="10000"/>
                  </a:ext>
                </a:extLst>
              </a:tr>
              <a:tr h="701137">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US" altLang="en-US" sz="1100" dirty="0">
                          <a:latin typeface="Arial" panose="020B0604020202020204" pitchFamily="34" charset="0"/>
                          <a:cs typeface="Arial" panose="020B0604020202020204" pitchFamily="34" charset="0"/>
                        </a:rPr>
                        <a:t>Study on Enhanced Acoustic Test Specifications (FS_SEATS)</a:t>
                      </a:r>
                      <a:endParaRPr lang="en-GB" sz="1100" b="1" kern="1200" noProof="0" dirty="0">
                        <a:solidFill>
                          <a:schemeClr val="accent3">
                            <a:lumMod val="50000"/>
                          </a:schemeClr>
                        </a:solidFill>
                        <a:latin typeface="Arial" pitchFamily="34" charset="0"/>
                        <a:cs typeface="Arial" pitchFamily="34" charset="0"/>
                      </a:endParaRPr>
                    </a:p>
                  </a:txBody>
                  <a:tcPr marL="45733" marR="45733" marT="45745" marB="45745"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100" kern="1200" dirty="0">
                          <a:solidFill>
                            <a:schemeClr val="dk1"/>
                          </a:solidFill>
                          <a:effectLst/>
                          <a:latin typeface="Arial" panose="020B0604020202020204" pitchFamily="34" charset="0"/>
                          <a:ea typeface="+mn-ea"/>
                          <a:cs typeface="Arial" panose="020B0604020202020204" pitchFamily="34" charset="0"/>
                        </a:rPr>
                        <a:t>TR 26.931</a:t>
                      </a:r>
                      <a:endParaRPr lang="en-GB" sz="1100" b="1" kern="1200" noProof="0" dirty="0">
                        <a:solidFill>
                          <a:schemeClr val="accent3">
                            <a:lumMod val="50000"/>
                          </a:schemeClr>
                        </a:solidFill>
                        <a:latin typeface="Arial" pitchFamily="34" charset="0"/>
                        <a:cs typeface="Arial" pitchFamily="34" charset="0"/>
                      </a:endParaRPr>
                    </a:p>
                  </a:txBody>
                  <a:tcPr marL="45733" marR="45733" marT="45745" marB="45745"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100" b="0" kern="1200" noProof="0" dirty="0">
                          <a:solidFill>
                            <a:schemeClr val="tx1"/>
                          </a:solidFill>
                          <a:latin typeface="Arial" pitchFamily="34" charset="0"/>
                          <a:ea typeface="+mn-ea"/>
                          <a:cs typeface="Arial" pitchFamily="34" charset="0"/>
                        </a:rPr>
                        <a:t>85% </a:t>
                      </a:r>
                      <a:r>
                        <a:rPr lang="en-GB" sz="1100" b="0" kern="1200" noProof="0" dirty="0">
                          <a:solidFill>
                            <a:srgbClr val="0000FF"/>
                          </a:solidFill>
                          <a:latin typeface="Arial" pitchFamily="34" charset="0"/>
                          <a:ea typeface="+mn-ea"/>
                          <a:cs typeface="Arial" pitchFamily="34" charset="0"/>
                        </a:rPr>
                        <a:t>-&gt; 100%</a:t>
                      </a:r>
                    </a:p>
                  </a:txBody>
                  <a:tcPr marL="45733" marR="45733" marT="45718" marB="45718"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100" b="0" kern="1200" dirty="0">
                          <a:solidFill>
                            <a:schemeClr val="tx1"/>
                          </a:solidFill>
                          <a:latin typeface="Arial" pitchFamily="34" charset="0"/>
                          <a:ea typeface="+mn-ea"/>
                          <a:cs typeface="Arial" pitchFamily="34" charset="0"/>
                        </a:rPr>
                        <a:t>SA#78</a:t>
                      </a:r>
                      <a:endParaRPr lang="en-GB" sz="1100" b="0" kern="1200" dirty="0">
                        <a:solidFill>
                          <a:srgbClr val="0000FF"/>
                        </a:solidFill>
                        <a:latin typeface="Arial" pitchFamily="34" charset="0"/>
                        <a:ea typeface="+mn-ea"/>
                        <a:cs typeface="Arial" pitchFamily="34" charset="0"/>
                      </a:endParaRPr>
                    </a:p>
                  </a:txBody>
                  <a:tcPr marL="45735" marR="45735" marT="45669" marB="45669"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1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SP-170829	TR 26.931 Evaluation of additional acoustic tests for speech telephony (Release 15) v. 2.0.0 (FS_SEATS)</a:t>
                      </a:r>
                      <a:r>
                        <a:rPr kumimoji="0" lang="en-GB" altLang="en-US" sz="11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for approval</a:t>
                      </a:r>
                      <a:endParaRPr kumimoji="0" lang="en-US" altLang="en-US" sz="11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r h="701137">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US" altLang="en-US" sz="1100" dirty="0">
                          <a:latin typeface="Arial" panose="020B0604020202020204" pitchFamily="34" charset="0"/>
                          <a:cs typeface="Arial" panose="020B0604020202020204" pitchFamily="34" charset="0"/>
                        </a:rPr>
                        <a:t>Study on 5G enhanced Mobile Broadband Media Distribution (FS_5GMedia_Distribution)</a:t>
                      </a:r>
                    </a:p>
                  </a:txBody>
                  <a:tcPr marL="45733" marR="45733" marT="45799" marB="4579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100" kern="1200" dirty="0">
                          <a:solidFill>
                            <a:schemeClr val="dk1"/>
                          </a:solidFill>
                          <a:effectLst/>
                          <a:latin typeface="Arial" panose="020B0604020202020204" pitchFamily="34" charset="0"/>
                          <a:ea typeface="+mn-ea"/>
                          <a:cs typeface="Arial" panose="020B0604020202020204" pitchFamily="34" charset="0"/>
                        </a:rPr>
                        <a:t>TR 26.891</a:t>
                      </a:r>
                      <a:endParaRPr lang="en-GB" sz="1100" b="1" kern="1200" noProof="0" dirty="0">
                        <a:solidFill>
                          <a:schemeClr val="accent3">
                            <a:lumMod val="50000"/>
                          </a:schemeClr>
                        </a:solidFill>
                        <a:latin typeface="Arial" pitchFamily="34" charset="0"/>
                        <a:cs typeface="Arial" pitchFamily="34" charset="0"/>
                      </a:endParaRPr>
                    </a:p>
                  </a:txBody>
                  <a:tcPr marL="45733" marR="45733" marT="45799" marB="4579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100" b="0" kern="1200" noProof="0" dirty="0">
                          <a:solidFill>
                            <a:schemeClr val="tx1"/>
                          </a:solidFill>
                          <a:latin typeface="Arial" pitchFamily="34" charset="0"/>
                          <a:ea typeface="+mn-ea"/>
                          <a:cs typeface="Arial" pitchFamily="34" charset="0"/>
                        </a:rPr>
                        <a:t>10% </a:t>
                      </a:r>
                      <a:r>
                        <a:rPr lang="en-GB" sz="1100" b="0" kern="1200" noProof="0" dirty="0">
                          <a:solidFill>
                            <a:srgbClr val="0000FF"/>
                          </a:solidFill>
                          <a:latin typeface="Arial" pitchFamily="34" charset="0"/>
                          <a:ea typeface="+mn-ea"/>
                          <a:cs typeface="Arial" pitchFamily="34" charset="0"/>
                        </a:rPr>
                        <a:t>-&gt; 25%</a:t>
                      </a:r>
                    </a:p>
                  </a:txBody>
                  <a:tcPr marL="45733" marR="45733" marT="45718" marB="45718"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100" b="0" kern="1200" dirty="0">
                          <a:solidFill>
                            <a:schemeClr val="tx1"/>
                          </a:solidFill>
                          <a:latin typeface="Arial" pitchFamily="34" charset="0"/>
                          <a:ea typeface="+mn-ea"/>
                          <a:cs typeface="Arial" pitchFamily="34" charset="0"/>
                        </a:rPr>
                        <a:t>SA#79 </a:t>
                      </a:r>
                      <a:r>
                        <a:rPr lang="en-GB" sz="1100" b="0" kern="1200" dirty="0">
                          <a:solidFill>
                            <a:srgbClr val="0000FF"/>
                          </a:solidFill>
                          <a:latin typeface="Arial" pitchFamily="34" charset="0"/>
                          <a:ea typeface="+mn-ea"/>
                          <a:cs typeface="Arial" pitchFamily="34" charset="0"/>
                        </a:rPr>
                        <a:t>-&gt; SA#80</a:t>
                      </a:r>
                    </a:p>
                  </a:txBody>
                  <a:tcPr marL="45735" marR="45735" marT="45669" marB="45669" anchor="ctr" horzOverflow="overflow"/>
                </a:tc>
                <a:tc>
                  <a:txBody>
                    <a:bodyPr/>
                    <a:lstStyle/>
                    <a:p>
                      <a:pPr marL="88900" marR="0" lvl="0" indent="-8890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100" dirty="0"/>
                        <a:t>n/a</a:t>
                      </a:r>
                      <a:endParaRPr lang="en-GB" sz="1100" baseline="0" dirty="0">
                        <a:solidFill>
                          <a:schemeClr val="tx1"/>
                        </a:solidFill>
                        <a:latin typeface="Arial" panose="020B0604020202020204" pitchFamily="34" charset="0"/>
                        <a:cs typeface="Arial" panose="020B0604020202020204" pitchFamily="34" charset="0"/>
                      </a:endParaRPr>
                    </a:p>
                  </a:txBody>
                  <a:tcPr marL="45733" marR="45733" marT="45731" marB="45731" anchor="ctr" horzOverflow="overflow"/>
                </a:tc>
                <a:extLst>
                  <a:ext uri="{0D108BD9-81ED-4DB2-BD59-A6C34878D82A}">
                    <a16:rowId xmlns:a16="http://schemas.microsoft.com/office/drawing/2014/main" val="3867787638"/>
                  </a:ext>
                </a:extLst>
              </a:tr>
              <a:tr h="853591">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US" altLang="en-US" sz="1100" dirty="0">
                          <a:latin typeface="Arial" panose="020B0604020202020204" pitchFamily="34" charset="0"/>
                          <a:cs typeface="Arial" panose="020B0604020202020204" pitchFamily="34" charset="0"/>
                        </a:rPr>
                        <a:t>Study on MBMS User Services for </a:t>
                      </a:r>
                      <a:r>
                        <a:rPr lang="en-US" altLang="en-US" sz="1100" dirty="0" err="1">
                          <a:latin typeface="Arial" panose="020B0604020202020204" pitchFamily="34" charset="0"/>
                          <a:cs typeface="Arial" panose="020B0604020202020204" pitchFamily="34" charset="0"/>
                        </a:rPr>
                        <a:t>IoT</a:t>
                      </a:r>
                      <a:r>
                        <a:rPr lang="en-US" altLang="en-US" sz="1100" dirty="0">
                          <a:latin typeface="Arial" panose="020B0604020202020204" pitchFamily="34" charset="0"/>
                          <a:cs typeface="Arial" panose="020B0604020202020204" pitchFamily="34" charset="0"/>
                        </a:rPr>
                        <a:t> (</a:t>
                      </a:r>
                      <a:r>
                        <a:rPr lang="en-US" altLang="en-US" sz="1100" dirty="0" err="1">
                          <a:latin typeface="Arial" panose="020B0604020202020204" pitchFamily="34" charset="0"/>
                          <a:cs typeface="Arial" panose="020B0604020202020204" pitchFamily="34" charset="0"/>
                        </a:rPr>
                        <a:t>FS_MBMS_IoT</a:t>
                      </a:r>
                      <a:r>
                        <a:rPr lang="en-US" altLang="en-US" sz="1100" dirty="0">
                          <a:latin typeface="Arial" panose="020B0604020202020204" pitchFamily="34" charset="0"/>
                          <a:cs typeface="Arial" panose="020B0604020202020204" pitchFamily="34" charset="0"/>
                        </a:rPr>
                        <a:t>)</a:t>
                      </a:r>
                    </a:p>
                  </a:txBody>
                  <a:tcPr marL="45733" marR="45733" marT="45799" marB="4579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100" kern="1200" dirty="0">
                          <a:solidFill>
                            <a:schemeClr val="dk1"/>
                          </a:solidFill>
                          <a:effectLst/>
                          <a:latin typeface="Arial" panose="020B0604020202020204" pitchFamily="34" charset="0"/>
                          <a:ea typeface="+mn-ea"/>
                          <a:cs typeface="Arial" panose="020B0604020202020204" pitchFamily="34" charset="0"/>
                        </a:rPr>
                        <a:t>TR 26.850</a:t>
                      </a:r>
                      <a:endParaRPr lang="en-GB" sz="1100" b="1" kern="1200" noProof="0" dirty="0">
                        <a:solidFill>
                          <a:schemeClr val="accent3">
                            <a:lumMod val="50000"/>
                          </a:schemeClr>
                        </a:solidFill>
                        <a:latin typeface="Arial" pitchFamily="34" charset="0"/>
                        <a:cs typeface="Arial" pitchFamily="34" charset="0"/>
                      </a:endParaRPr>
                    </a:p>
                  </a:txBody>
                  <a:tcPr marL="45733" marR="45733" marT="45799" marB="4579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100" b="0" kern="1200" noProof="0" dirty="0">
                          <a:solidFill>
                            <a:schemeClr val="tx1"/>
                          </a:solidFill>
                          <a:latin typeface="Arial" pitchFamily="34" charset="0"/>
                          <a:ea typeface="+mn-ea"/>
                          <a:cs typeface="Arial" pitchFamily="34" charset="0"/>
                        </a:rPr>
                        <a:t>10% </a:t>
                      </a:r>
                      <a:r>
                        <a:rPr lang="en-GB" sz="1100" b="0" kern="1200" noProof="0" dirty="0">
                          <a:solidFill>
                            <a:srgbClr val="0000FF"/>
                          </a:solidFill>
                          <a:latin typeface="Arial" pitchFamily="34" charset="0"/>
                          <a:ea typeface="+mn-ea"/>
                          <a:cs typeface="Arial" pitchFamily="34" charset="0"/>
                        </a:rPr>
                        <a:t>-&gt; 30%</a:t>
                      </a:r>
                    </a:p>
                  </a:txBody>
                  <a:tcPr marL="45733" marR="45733" marT="45718" marB="45718"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100" b="0" kern="1200" dirty="0">
                          <a:solidFill>
                            <a:schemeClr val="tx1"/>
                          </a:solidFill>
                          <a:latin typeface="Arial" pitchFamily="34" charset="0"/>
                          <a:ea typeface="+mn-ea"/>
                          <a:cs typeface="Arial" pitchFamily="34" charset="0"/>
                        </a:rPr>
                        <a:t>SA#79</a:t>
                      </a:r>
                      <a:endParaRPr lang="en-GB" sz="1100" b="0" kern="1200" dirty="0">
                        <a:solidFill>
                          <a:srgbClr val="0000FF"/>
                        </a:solidFill>
                        <a:latin typeface="Arial" pitchFamily="34" charset="0"/>
                        <a:ea typeface="+mn-ea"/>
                        <a:cs typeface="Arial" pitchFamily="34" charset="0"/>
                      </a:endParaRPr>
                    </a:p>
                  </a:txBody>
                  <a:tcPr marL="45735" marR="45735" marT="45669" marB="45669" anchor="ctr" horzOverflow="overflow"/>
                </a:tc>
                <a:tc>
                  <a:txBody>
                    <a:bodyPr/>
                    <a:lstStyle/>
                    <a:p>
                      <a:pPr marL="88900" marR="0" lvl="0" indent="-8890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100" baseline="0" dirty="0">
                          <a:solidFill>
                            <a:schemeClr val="tx1"/>
                          </a:solidFill>
                          <a:latin typeface="Arial" panose="020B0604020202020204" pitchFamily="34" charset="0"/>
                          <a:cs typeface="Arial" panose="020B0604020202020204" pitchFamily="34" charset="0"/>
                        </a:rPr>
                        <a:t>SP-170830	TR 26.850 MBMS for IoT (Release 15) v. 1.0.0 (</a:t>
                      </a:r>
                      <a:r>
                        <a:rPr lang="en-US" sz="1100" baseline="0" dirty="0" err="1">
                          <a:solidFill>
                            <a:schemeClr val="tx1"/>
                          </a:solidFill>
                          <a:latin typeface="Arial" panose="020B0604020202020204" pitchFamily="34" charset="0"/>
                          <a:cs typeface="Arial" panose="020B0604020202020204" pitchFamily="34" charset="0"/>
                        </a:rPr>
                        <a:t>FS_MBMS_IoT</a:t>
                      </a:r>
                      <a:r>
                        <a:rPr lang="en-US" sz="1100" baseline="0" dirty="0">
                          <a:solidFill>
                            <a:schemeClr val="tx1"/>
                          </a:solidFill>
                          <a:latin typeface="Arial" panose="020B0604020202020204" pitchFamily="34" charset="0"/>
                          <a:cs typeface="Arial" panose="020B0604020202020204" pitchFamily="34" charset="0"/>
                        </a:rPr>
                        <a:t>)</a:t>
                      </a:r>
                    </a:p>
                  </a:txBody>
                  <a:tcPr marL="45733" marR="45733" marT="45731" marB="45731" anchor="ctr" horzOverflow="overflow"/>
                </a:tc>
                <a:extLst>
                  <a:ext uri="{0D108BD9-81ED-4DB2-BD59-A6C34878D82A}">
                    <a16:rowId xmlns:a16="http://schemas.microsoft.com/office/drawing/2014/main" val="1695517413"/>
                  </a:ext>
                </a:extLst>
              </a:tr>
              <a:tr h="701192">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US" altLang="en-US" sz="1100" dirty="0">
                          <a:latin typeface="Arial" panose="020B0604020202020204" pitchFamily="34" charset="0"/>
                          <a:cs typeface="Arial" panose="020B0604020202020204" pitchFamily="34" charset="0"/>
                        </a:rPr>
                        <a:t>Study on Media Handling Aspects of Conversational Services in 5G Systems (FS_5G_MEDIA_MTSI)</a:t>
                      </a:r>
                    </a:p>
                  </a:txBody>
                  <a:tcPr marL="45733" marR="45733" marT="45799" marB="4579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100" kern="1200" dirty="0">
                          <a:solidFill>
                            <a:schemeClr val="dk1"/>
                          </a:solidFill>
                          <a:effectLst/>
                          <a:latin typeface="Arial" panose="020B0604020202020204" pitchFamily="34" charset="0"/>
                          <a:ea typeface="+mn-ea"/>
                          <a:cs typeface="Arial" panose="020B0604020202020204" pitchFamily="34" charset="0"/>
                        </a:rPr>
                        <a:t>TR 26.919</a:t>
                      </a:r>
                      <a:endParaRPr lang="en-GB" sz="1100" b="1" kern="1200" noProof="0" dirty="0">
                        <a:solidFill>
                          <a:schemeClr val="accent3">
                            <a:lumMod val="50000"/>
                          </a:schemeClr>
                        </a:solidFill>
                        <a:latin typeface="Arial" pitchFamily="34" charset="0"/>
                        <a:cs typeface="Arial" pitchFamily="34" charset="0"/>
                      </a:endParaRPr>
                    </a:p>
                  </a:txBody>
                  <a:tcPr marL="45733" marR="45733" marT="45799" marB="4579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100" b="0" kern="1200" noProof="0" dirty="0">
                          <a:solidFill>
                            <a:schemeClr val="tx1"/>
                          </a:solidFill>
                          <a:latin typeface="Arial" pitchFamily="34" charset="0"/>
                          <a:ea typeface="+mn-ea"/>
                          <a:cs typeface="Arial" pitchFamily="34" charset="0"/>
                        </a:rPr>
                        <a:t>5% </a:t>
                      </a:r>
                      <a:r>
                        <a:rPr lang="en-GB" sz="1100" b="0" kern="1200" noProof="0" dirty="0">
                          <a:solidFill>
                            <a:srgbClr val="0000FF"/>
                          </a:solidFill>
                          <a:latin typeface="Arial" pitchFamily="34" charset="0"/>
                          <a:ea typeface="+mn-ea"/>
                          <a:cs typeface="Arial" pitchFamily="34" charset="0"/>
                        </a:rPr>
                        <a:t>-&gt; 35%</a:t>
                      </a:r>
                    </a:p>
                  </a:txBody>
                  <a:tcPr marL="45733" marR="45733" marT="45718" marB="45718"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100" b="0" kern="1200" dirty="0">
                          <a:solidFill>
                            <a:schemeClr val="tx1"/>
                          </a:solidFill>
                          <a:latin typeface="Arial" pitchFamily="34" charset="0"/>
                          <a:ea typeface="+mn-ea"/>
                          <a:cs typeface="Arial" pitchFamily="34" charset="0"/>
                        </a:rPr>
                        <a:t>SA#79</a:t>
                      </a:r>
                      <a:endParaRPr lang="en-GB" sz="1100" b="0" kern="1200" dirty="0">
                        <a:solidFill>
                          <a:srgbClr val="0000FF"/>
                        </a:solidFill>
                        <a:latin typeface="Arial" pitchFamily="34" charset="0"/>
                        <a:ea typeface="+mn-ea"/>
                        <a:cs typeface="Arial" pitchFamily="34" charset="0"/>
                      </a:endParaRPr>
                    </a:p>
                  </a:txBody>
                  <a:tcPr marL="45735" marR="45735" marT="45669" marB="45669" anchor="ctr" horzOverflow="overflow"/>
                </a:tc>
                <a:tc>
                  <a:txBody>
                    <a:bodyPr/>
                    <a:lstStyle/>
                    <a:p>
                      <a:pPr marL="88900" marR="0" lvl="0" indent="-8890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100" dirty="0"/>
                        <a:t>n/a</a:t>
                      </a:r>
                      <a:endParaRPr lang="en-GB" sz="1100" baseline="0" dirty="0">
                        <a:solidFill>
                          <a:schemeClr val="tx1"/>
                        </a:solidFill>
                        <a:latin typeface="Arial" panose="020B0604020202020204" pitchFamily="34" charset="0"/>
                        <a:cs typeface="Arial" panose="020B0604020202020204" pitchFamily="34" charset="0"/>
                      </a:endParaRPr>
                    </a:p>
                  </a:txBody>
                  <a:tcPr marL="45733" marR="45733" marT="45731" marB="45731" anchor="ctr" horzOverflow="overflow"/>
                </a:tc>
                <a:extLst>
                  <a:ext uri="{0D108BD9-81ED-4DB2-BD59-A6C34878D82A}">
                    <a16:rowId xmlns:a16="http://schemas.microsoft.com/office/drawing/2014/main" val="2115167711"/>
                  </a:ext>
                </a:extLst>
              </a:tr>
              <a:tr h="701192">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100" dirty="0"/>
                        <a:t>FEC  for MC</a:t>
                      </a:r>
                      <a:r>
                        <a:rPr lang="en-GB" altLang="en-US" sz="1100" baseline="0" dirty="0"/>
                        <a:t> Services</a:t>
                      </a:r>
                      <a:r>
                        <a:rPr lang="en-GB" altLang="en-US" sz="1100" dirty="0"/>
                        <a:t> </a:t>
                      </a:r>
                      <a:r>
                        <a:rPr lang="en-US" altLang="en-US" sz="1100" dirty="0"/>
                        <a:t>(FS_FEC_MCS)</a:t>
                      </a:r>
                      <a:endParaRPr lang="en-GB" sz="1100" b="1" kern="1200" noProof="0" dirty="0">
                        <a:solidFill>
                          <a:schemeClr val="accent3">
                            <a:lumMod val="50000"/>
                          </a:schemeClr>
                        </a:solidFill>
                        <a:latin typeface="Arial" pitchFamily="34" charset="0"/>
                        <a:cs typeface="Arial"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100" b="0" kern="1200" baseline="0" noProof="0" dirty="0">
                          <a:solidFill>
                            <a:schemeClr val="dk1"/>
                          </a:solidFill>
                          <a:effectLst/>
                          <a:latin typeface="Arial" panose="020B0604020202020204" pitchFamily="34" charset="0"/>
                          <a:ea typeface="+mn-ea"/>
                          <a:cs typeface="Arial" panose="020B0604020202020204" pitchFamily="34" charset="0"/>
                        </a:rPr>
                        <a:t>TR 26.881</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100" b="0" kern="1200" noProof="0" dirty="0">
                          <a:solidFill>
                            <a:schemeClr val="tx1"/>
                          </a:solidFill>
                          <a:latin typeface="Arial" pitchFamily="34" charset="0"/>
                          <a:ea typeface="+mn-ea"/>
                          <a:cs typeface="Arial" pitchFamily="34" charset="0"/>
                        </a:rPr>
                        <a:t>15% </a:t>
                      </a:r>
                      <a:r>
                        <a:rPr lang="en-GB" sz="1100" b="0" kern="1200" noProof="0" dirty="0">
                          <a:solidFill>
                            <a:srgbClr val="0000FF"/>
                          </a:solidFill>
                          <a:latin typeface="Arial" pitchFamily="34" charset="0"/>
                          <a:ea typeface="+mn-ea"/>
                          <a:cs typeface="Arial" pitchFamily="34" charset="0"/>
                        </a:rPr>
                        <a:t>-&gt; 60%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100" b="0" kern="1200" dirty="0">
                          <a:solidFill>
                            <a:schemeClr val="tx1"/>
                          </a:solidFill>
                          <a:latin typeface="Arial" pitchFamily="34" charset="0"/>
                          <a:ea typeface="+mn-ea"/>
                          <a:cs typeface="Arial" pitchFamily="34" charset="0"/>
                        </a:rPr>
                        <a:t>SA#78 </a:t>
                      </a:r>
                      <a:r>
                        <a:rPr lang="en-GB" sz="1100" b="0" kern="1200" dirty="0">
                          <a:solidFill>
                            <a:srgbClr val="0000FF"/>
                          </a:solidFill>
                          <a:latin typeface="Arial" pitchFamily="34" charset="0"/>
                          <a:ea typeface="+mn-ea"/>
                          <a:cs typeface="Arial" pitchFamily="34" charset="0"/>
                        </a:rPr>
                        <a:t>-&gt; SA#79</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1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SP-170831	TR 26.881 Study on Forward Error Correction (FEC) for Mission Critical Services (Release 15) v. 1.0.0 (FS_FEC_MCS)</a:t>
                      </a:r>
                      <a:r>
                        <a:rPr kumimoji="0" lang="en-GB" altLang="en-US" sz="11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for information</a:t>
                      </a:r>
                      <a:endParaRPr kumimoji="0" lang="en-US" altLang="en-US" sz="11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838065693"/>
                  </a:ext>
                </a:extLst>
              </a:tr>
            </a:tbl>
          </a:graphicData>
        </a:graphic>
      </p:graphicFrame>
    </p:spTree>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Rel-15 Study Items - 2</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1961368698"/>
              </p:ext>
            </p:extLst>
          </p:nvPr>
        </p:nvGraphicFramePr>
        <p:xfrm>
          <a:off x="446088" y="1323975"/>
          <a:ext cx="7810500" cy="3827313"/>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3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mn-lt"/>
                          <a:cs typeface="Arial" panose="020B0604020202020204" pitchFamily="34" charset="0"/>
                        </a:rPr>
                        <a:t>Study Item</a:t>
                      </a:r>
                      <a:endParaRPr lang="en-GB" sz="1100" b="1" kern="1200" noProof="0" dirty="0">
                        <a:solidFill>
                          <a:schemeClr val="accent3">
                            <a:lumMod val="50000"/>
                          </a:schemeClr>
                        </a:solidFill>
                        <a:latin typeface="+mn-lt"/>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mn-lt"/>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mn-lt"/>
                          <a:cs typeface="Arial" panose="020B0604020202020204" pitchFamily="34" charset="0"/>
                        </a:rPr>
                        <a:t>Completion-%</a:t>
                      </a:r>
                      <a:endParaRPr lang="en-GB" sz="1100" b="1" kern="1200" dirty="0">
                        <a:solidFill>
                          <a:schemeClr val="accent3">
                            <a:lumMod val="50000"/>
                          </a:schemeClr>
                        </a:solidFill>
                        <a:latin typeface="+mn-lt"/>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mn-lt"/>
                          <a:cs typeface="Arial" panose="020B0604020202020204" pitchFamily="34" charset="0"/>
                        </a:rPr>
                        <a:t>Target completion</a:t>
                      </a:r>
                      <a:endParaRPr lang="en-GB" sz="1100" b="1" kern="1200" dirty="0">
                        <a:solidFill>
                          <a:schemeClr val="accent3">
                            <a:lumMod val="50000"/>
                          </a:schemeClr>
                        </a:solidFill>
                        <a:latin typeface="+mn-lt"/>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mn-lt"/>
                          <a:cs typeface="Arial" panose="020B0604020202020204" pitchFamily="34" charset="0"/>
                        </a:rPr>
                        <a:t>Input documents to SA#78</a:t>
                      </a:r>
                      <a:endParaRPr lang="en-GB" sz="1100" b="1" kern="1200" noProof="0" dirty="0">
                        <a:solidFill>
                          <a:schemeClr val="accent3">
                            <a:lumMod val="50000"/>
                          </a:schemeClr>
                        </a:solidFill>
                        <a:latin typeface="+mn-lt"/>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100" dirty="0">
                          <a:latin typeface="+mn-lt"/>
                        </a:rPr>
                        <a:t>3GPP codecs for VR audio (FS_CODVRA)</a:t>
                      </a:r>
                      <a:endParaRPr lang="en-GB" sz="1100" b="1" kern="1200" noProof="0" dirty="0">
                        <a:solidFill>
                          <a:schemeClr val="accent3">
                            <a:lumMod val="50000"/>
                          </a:schemeClr>
                        </a:solidFill>
                        <a:latin typeface="+mn-lt"/>
                        <a:cs typeface="Arial"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100" b="0" kern="1200" baseline="0" noProof="0" dirty="0">
                          <a:solidFill>
                            <a:schemeClr val="dk1"/>
                          </a:solidFill>
                          <a:effectLst/>
                          <a:latin typeface="+mn-lt"/>
                          <a:ea typeface="+mn-ea"/>
                          <a:cs typeface="Arial" panose="020B0604020202020204" pitchFamily="34" charset="0"/>
                        </a:rPr>
                        <a:t>CR to TR 26.918</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100" b="0" kern="1200" noProof="0" dirty="0">
                          <a:solidFill>
                            <a:schemeClr val="tx1"/>
                          </a:solidFill>
                          <a:latin typeface="+mn-lt"/>
                          <a:ea typeface="+mn-ea"/>
                          <a:cs typeface="Arial" pitchFamily="34" charset="0"/>
                        </a:rPr>
                        <a:t>0% </a:t>
                      </a:r>
                      <a:r>
                        <a:rPr lang="en-GB" sz="1100" b="0" kern="1200" noProof="0" dirty="0">
                          <a:solidFill>
                            <a:srgbClr val="0000FF"/>
                          </a:solidFill>
                          <a:latin typeface="+mn-lt"/>
                          <a:ea typeface="+mn-ea"/>
                          <a:cs typeface="Arial" pitchFamily="34" charset="0"/>
                        </a:rPr>
                        <a:t>-&gt; 100%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100" b="0" kern="1200" dirty="0">
                          <a:solidFill>
                            <a:schemeClr val="tx1"/>
                          </a:solidFill>
                          <a:latin typeface="+mn-lt"/>
                          <a:ea typeface="+mn-ea"/>
                          <a:cs typeface="Arial" pitchFamily="34" charset="0"/>
                        </a:rPr>
                        <a:t>SA#78</a:t>
                      </a:r>
                      <a:endParaRPr lang="en-GB" sz="1100" b="0" kern="1200" dirty="0">
                        <a:solidFill>
                          <a:srgbClr val="0000FF"/>
                        </a:solidFill>
                        <a:latin typeface="+mn-lt"/>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100" b="0" i="0" u="none" strike="noStrike" cap="none" normalizeH="0" baseline="0" dirty="0">
                          <a:ln>
                            <a:noFill/>
                          </a:ln>
                          <a:solidFill>
                            <a:schemeClr val="tx1"/>
                          </a:solidFill>
                          <a:effectLst/>
                          <a:latin typeface="+mn-lt"/>
                          <a:cs typeface="Arial" panose="020B0604020202020204" pitchFamily="34" charset="0"/>
                        </a:rPr>
                        <a:t>SP-170832	CR to TR 26.918 (Release 15) (FS_CODVRA)</a:t>
                      </a:r>
                    </a:p>
                  </a:txBody>
                  <a:tcPr marL="45733" marR="45733" marT="45742" marB="45742" anchor="ctr" horzOverflow="overflow"/>
                </a:tc>
                <a:extLst>
                  <a:ext uri="{0D108BD9-81ED-4DB2-BD59-A6C34878D82A}">
                    <a16:rowId xmlns:a16="http://schemas.microsoft.com/office/drawing/2014/main" val="1845425251"/>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100" dirty="0">
                          <a:latin typeface="+mn-lt"/>
                        </a:rPr>
                        <a:t>EVS Float Conformance Non Bit-Exact (FS_EVS_FCNBE)</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100" b="0" kern="1200" baseline="0" noProof="0" dirty="0">
                          <a:solidFill>
                            <a:schemeClr val="dk1"/>
                          </a:solidFill>
                          <a:effectLst/>
                          <a:latin typeface="+mn-lt"/>
                          <a:ea typeface="+mn-ea"/>
                          <a:cs typeface="Arial" panose="020B0604020202020204" pitchFamily="34" charset="0"/>
                        </a:rPr>
                        <a:t>TR 26.843</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100" b="0" kern="1200" noProof="0" dirty="0">
                          <a:solidFill>
                            <a:schemeClr val="tx1"/>
                          </a:solidFill>
                          <a:latin typeface="+mn-lt"/>
                          <a:ea typeface="+mn-ea"/>
                          <a:cs typeface="Arial" pitchFamily="34" charset="0"/>
                        </a:rPr>
                        <a:t>0% </a:t>
                      </a:r>
                      <a:r>
                        <a:rPr lang="en-GB" sz="1100" b="0" kern="1200" noProof="0" dirty="0">
                          <a:solidFill>
                            <a:srgbClr val="0000FF"/>
                          </a:solidFill>
                          <a:latin typeface="+mn-lt"/>
                          <a:ea typeface="+mn-ea"/>
                          <a:cs typeface="Arial" pitchFamily="34" charset="0"/>
                        </a:rPr>
                        <a:t>-&gt; 50%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100" b="0" kern="1200" dirty="0">
                          <a:solidFill>
                            <a:schemeClr val="tx1"/>
                          </a:solidFill>
                          <a:latin typeface="+mn-lt"/>
                          <a:ea typeface="+mn-ea"/>
                          <a:cs typeface="Arial" pitchFamily="34" charset="0"/>
                        </a:rPr>
                        <a:t>SA#79</a:t>
                      </a:r>
                      <a:endParaRPr lang="en-GB" sz="1100" b="0" kern="1200" dirty="0">
                        <a:solidFill>
                          <a:srgbClr val="0000FF"/>
                        </a:solidFill>
                        <a:latin typeface="+mn-lt"/>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100" b="0" i="0" u="none" strike="noStrike" cap="none" normalizeH="0" baseline="0" dirty="0">
                          <a:ln>
                            <a:noFill/>
                          </a:ln>
                          <a:solidFill>
                            <a:schemeClr val="tx1"/>
                          </a:solidFill>
                          <a:effectLst/>
                          <a:latin typeface="+mn-lt"/>
                          <a:cs typeface="Arial" panose="020B0604020202020204" pitchFamily="34" charset="0"/>
                        </a:rPr>
                        <a:t>n/a</a:t>
                      </a:r>
                    </a:p>
                  </a:txBody>
                  <a:tcPr marL="45733" marR="45733" marT="45742" marB="45742" anchor="ctr" horzOverflow="overflow"/>
                </a:tc>
                <a:extLst>
                  <a:ext uri="{0D108BD9-81ED-4DB2-BD59-A6C34878D82A}">
                    <a16:rowId xmlns:a16="http://schemas.microsoft.com/office/drawing/2014/main" val="4270999561"/>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100" dirty="0">
                          <a:latin typeface="+mn-lt"/>
                        </a:rPr>
                        <a:t>Update to fixed-point basic operators (FS_BASOP)</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100" b="0" kern="1200" baseline="0" noProof="0" dirty="0">
                          <a:solidFill>
                            <a:schemeClr val="dk1"/>
                          </a:solidFill>
                          <a:effectLst/>
                          <a:latin typeface="+mn-lt"/>
                          <a:ea typeface="+mn-ea"/>
                          <a:cs typeface="Arial" panose="020B0604020202020204" pitchFamily="34" charset="0"/>
                        </a:rPr>
                        <a:t>TR 26.973 </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100" b="0" kern="1200" noProof="0" dirty="0">
                          <a:solidFill>
                            <a:schemeClr val="tx1"/>
                          </a:solidFill>
                          <a:latin typeface="+mn-lt"/>
                          <a:ea typeface="+mn-ea"/>
                          <a:cs typeface="Arial" pitchFamily="34" charset="0"/>
                        </a:rPr>
                        <a:t>0% </a:t>
                      </a:r>
                      <a:r>
                        <a:rPr lang="en-GB" sz="1100" b="0" kern="1200" noProof="0" dirty="0">
                          <a:solidFill>
                            <a:srgbClr val="0000FF"/>
                          </a:solidFill>
                          <a:latin typeface="+mn-lt"/>
                          <a:ea typeface="+mn-ea"/>
                          <a:cs typeface="Arial" pitchFamily="34" charset="0"/>
                        </a:rPr>
                        <a:t>-&gt; 80%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100" b="0" kern="1200" dirty="0">
                          <a:solidFill>
                            <a:schemeClr val="tx1"/>
                          </a:solidFill>
                          <a:latin typeface="+mn-lt"/>
                          <a:ea typeface="+mn-ea"/>
                          <a:cs typeface="Arial" pitchFamily="34" charset="0"/>
                        </a:rPr>
                        <a:t>SA#79</a:t>
                      </a:r>
                      <a:endParaRPr lang="en-GB" sz="1100" b="0" kern="1200" dirty="0">
                        <a:solidFill>
                          <a:srgbClr val="0000FF"/>
                        </a:solidFill>
                        <a:latin typeface="+mn-lt"/>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100" b="0" i="0" u="none" strike="noStrike" cap="none" normalizeH="0" baseline="0" dirty="0">
                          <a:ln>
                            <a:noFill/>
                          </a:ln>
                          <a:solidFill>
                            <a:schemeClr val="tx1"/>
                          </a:solidFill>
                          <a:effectLst/>
                          <a:latin typeface="+mn-lt"/>
                          <a:cs typeface="Arial" panose="020B0604020202020204" pitchFamily="34" charset="0"/>
                        </a:rPr>
                        <a:t>SP-170834	TR 26.973 Update to fixed-point basic operators (Release 15) v. 1.0.0 (FS_BASOP) for information</a:t>
                      </a:r>
                    </a:p>
                  </a:txBody>
                  <a:tcPr marL="45733" marR="45733" marT="45742" marB="45742" anchor="ctr" horzOverflow="overflow"/>
                </a:tc>
                <a:extLst>
                  <a:ext uri="{0D108BD9-81ED-4DB2-BD59-A6C34878D82A}">
                    <a16:rowId xmlns:a16="http://schemas.microsoft.com/office/drawing/2014/main" val="4045324731"/>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100" dirty="0" err="1">
                          <a:latin typeface="+mn-lt"/>
                        </a:rPr>
                        <a:t>QoE</a:t>
                      </a:r>
                      <a:r>
                        <a:rPr lang="en-US" altLang="en-US" sz="1100" dirty="0">
                          <a:latin typeface="+mn-lt"/>
                        </a:rPr>
                        <a:t> metrics for VR (</a:t>
                      </a:r>
                      <a:r>
                        <a:rPr lang="en-US" altLang="en-US" sz="1100" dirty="0" err="1">
                          <a:latin typeface="+mn-lt"/>
                        </a:rPr>
                        <a:t>FS_QoE_VR</a:t>
                      </a:r>
                      <a:r>
                        <a:rPr lang="en-US" altLang="en-US" sz="1100" dirty="0">
                          <a:latin typeface="+mn-lt"/>
                        </a:rPr>
                        <a:t>)</a:t>
                      </a:r>
                      <a:endParaRPr lang="en-GB" sz="1100" b="1" kern="1200" noProof="0" dirty="0">
                        <a:solidFill>
                          <a:schemeClr val="accent3">
                            <a:lumMod val="50000"/>
                          </a:schemeClr>
                        </a:solidFill>
                        <a:latin typeface="+mn-lt"/>
                        <a:cs typeface="Arial"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100" dirty="0">
                          <a:latin typeface="+mn-lt"/>
                        </a:rPr>
                        <a:t>Draft TR 26.929</a:t>
                      </a:r>
                      <a:endParaRPr lang="en-GB" sz="1100" b="0" kern="1200" baseline="0" noProof="0" dirty="0">
                        <a:solidFill>
                          <a:schemeClr val="dk1"/>
                        </a:solidFill>
                        <a:effectLst/>
                        <a:latin typeface="+mn-lt"/>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100" b="0" kern="1200" noProof="0" dirty="0">
                          <a:solidFill>
                            <a:schemeClr val="tx1"/>
                          </a:solidFill>
                          <a:latin typeface="+mn-lt"/>
                          <a:ea typeface="+mn-ea"/>
                          <a:cs typeface="Arial" pitchFamily="34" charset="0"/>
                        </a:rPr>
                        <a:t>0% </a:t>
                      </a:r>
                      <a:r>
                        <a:rPr lang="en-GB" sz="1100" b="0" kern="1200" noProof="0" dirty="0">
                          <a:solidFill>
                            <a:srgbClr val="0000FF"/>
                          </a:solidFill>
                          <a:latin typeface="+mn-lt"/>
                          <a:ea typeface="+mn-ea"/>
                          <a:cs typeface="Arial" pitchFamily="34" charset="0"/>
                        </a:rPr>
                        <a:t>-&gt; 10%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100" b="0" kern="1200" dirty="0">
                          <a:solidFill>
                            <a:schemeClr val="tx1"/>
                          </a:solidFill>
                          <a:latin typeface="Arial" pitchFamily="34" charset="0"/>
                          <a:ea typeface="+mn-ea"/>
                          <a:cs typeface="Arial" pitchFamily="34" charset="0"/>
                        </a:rPr>
                        <a:t>SA#80 </a:t>
                      </a:r>
                      <a:r>
                        <a:rPr lang="en-GB" sz="1100" b="0" kern="1200" dirty="0">
                          <a:solidFill>
                            <a:srgbClr val="0000FF"/>
                          </a:solidFill>
                          <a:latin typeface="Arial" pitchFamily="34" charset="0"/>
                          <a:ea typeface="+mn-ea"/>
                          <a:cs typeface="Arial" pitchFamily="34" charset="0"/>
                        </a:rPr>
                        <a:t>-&gt; SA#81</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100" b="0" i="0" u="none" strike="noStrike" cap="none" normalizeH="0" baseline="0" dirty="0">
                          <a:ln>
                            <a:noFill/>
                          </a:ln>
                          <a:solidFill>
                            <a:schemeClr val="tx1"/>
                          </a:solidFill>
                          <a:effectLst/>
                          <a:latin typeface="+mn-lt"/>
                          <a:cs typeface="Arial" panose="020B0604020202020204" pitchFamily="34" charset="0"/>
                        </a:rPr>
                        <a:t>n/a</a:t>
                      </a:r>
                    </a:p>
                  </a:txBody>
                  <a:tcPr marL="45733" marR="45733" marT="45742" marB="45742" anchor="ctr" horzOverflow="overflow"/>
                </a:tc>
                <a:extLst>
                  <a:ext uri="{0D108BD9-81ED-4DB2-BD59-A6C34878D82A}">
                    <a16:rowId xmlns:a16="http://schemas.microsoft.com/office/drawing/2014/main" val="1974158967"/>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100" dirty="0">
                          <a:latin typeface="+mn-lt"/>
                        </a:rPr>
                        <a:t>enhanced VoLTE performance (</a:t>
                      </a:r>
                      <a:r>
                        <a:rPr lang="en-US" altLang="en-US" sz="1100" dirty="0" err="1">
                          <a:latin typeface="+mn-lt"/>
                        </a:rPr>
                        <a:t>FS_eVoLP</a:t>
                      </a:r>
                      <a:r>
                        <a:rPr lang="en-US" altLang="en-US" sz="1100" dirty="0">
                          <a:latin typeface="+mn-lt"/>
                        </a:rPr>
                        <a: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100" b="0" kern="1200" baseline="0" noProof="0" dirty="0">
                          <a:solidFill>
                            <a:schemeClr val="dk1"/>
                          </a:solidFill>
                          <a:effectLst/>
                          <a:latin typeface="+mn-lt"/>
                          <a:ea typeface="+mn-ea"/>
                          <a:cs typeface="Arial" panose="020B0604020202020204" pitchFamily="34" charset="0"/>
                        </a:rPr>
                        <a:t>TR 26.959 </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100" b="0" kern="1200" noProof="0" dirty="0">
                          <a:solidFill>
                            <a:schemeClr val="tx1"/>
                          </a:solidFill>
                          <a:latin typeface="+mn-lt"/>
                          <a:ea typeface="+mn-ea"/>
                          <a:cs typeface="Arial" pitchFamily="34" charset="0"/>
                        </a:rPr>
                        <a:t>0% </a:t>
                      </a:r>
                      <a:r>
                        <a:rPr lang="en-GB" sz="1100" b="0" kern="1200" noProof="0" dirty="0">
                          <a:solidFill>
                            <a:srgbClr val="0000FF"/>
                          </a:solidFill>
                          <a:latin typeface="+mn-lt"/>
                          <a:ea typeface="+mn-ea"/>
                          <a:cs typeface="Arial" pitchFamily="34" charset="0"/>
                        </a:rPr>
                        <a:t>-&gt; 50%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100" b="0" kern="1200" dirty="0">
                          <a:solidFill>
                            <a:schemeClr val="tx1"/>
                          </a:solidFill>
                          <a:latin typeface="+mn-lt"/>
                          <a:ea typeface="+mn-ea"/>
                          <a:cs typeface="Arial" pitchFamily="34" charset="0"/>
                        </a:rPr>
                        <a:t>SA#79</a:t>
                      </a:r>
                      <a:endParaRPr lang="en-GB" sz="1100" b="0" kern="1200" dirty="0">
                        <a:solidFill>
                          <a:srgbClr val="0000FF"/>
                        </a:solidFill>
                        <a:latin typeface="+mn-lt"/>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US" altLang="en-US" sz="1100" b="0" i="0" u="none" strike="noStrike" cap="none" normalizeH="0" baseline="0" dirty="0">
                          <a:ln>
                            <a:noFill/>
                          </a:ln>
                          <a:solidFill>
                            <a:schemeClr val="tx1"/>
                          </a:solidFill>
                          <a:effectLst/>
                          <a:latin typeface="+mn-lt"/>
                          <a:cs typeface="Arial" panose="020B0604020202020204" pitchFamily="34" charset="0"/>
                        </a:rPr>
                        <a:t>SP-170833	TR 26.959 Study on enhanced Voice over LTE (VoLTE) performance (Release 15), v. 1.0.0 (</a:t>
                      </a:r>
                      <a:r>
                        <a:rPr kumimoji="0" lang="en-US" altLang="en-US" sz="1100" b="0" i="0" u="none" strike="noStrike" cap="none" normalizeH="0" baseline="0" dirty="0" err="1">
                          <a:ln>
                            <a:noFill/>
                          </a:ln>
                          <a:solidFill>
                            <a:schemeClr val="tx1"/>
                          </a:solidFill>
                          <a:effectLst/>
                          <a:latin typeface="+mn-lt"/>
                          <a:cs typeface="Arial" panose="020B0604020202020204" pitchFamily="34" charset="0"/>
                        </a:rPr>
                        <a:t>FS_eVoLP</a:t>
                      </a:r>
                      <a:r>
                        <a:rPr kumimoji="0" lang="en-US" altLang="en-US" sz="1100" b="0" i="0" u="none" strike="noStrike" cap="none" normalizeH="0" baseline="0" dirty="0">
                          <a:ln>
                            <a:noFill/>
                          </a:ln>
                          <a:solidFill>
                            <a:schemeClr val="tx1"/>
                          </a:solidFill>
                          <a:effectLst/>
                          <a:latin typeface="+mn-lt"/>
                          <a:cs typeface="Arial" panose="020B0604020202020204" pitchFamily="34" charset="0"/>
                        </a:rPr>
                        <a:t>)</a:t>
                      </a:r>
                    </a:p>
                  </a:txBody>
                  <a:tcPr marL="45733" marR="45733" marT="45742" marB="45742" anchor="ctr" horzOverflow="overflow"/>
                </a:tc>
                <a:extLst>
                  <a:ext uri="{0D108BD9-81ED-4DB2-BD59-A6C34878D82A}">
                    <a16:rowId xmlns:a16="http://schemas.microsoft.com/office/drawing/2014/main" val="3004687569"/>
                  </a:ext>
                </a:extLst>
              </a:tr>
            </a:tbl>
          </a:graphicData>
        </a:graphic>
      </p:graphicFrame>
    </p:spTree>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Rel-16 Work and Study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2931761387"/>
              </p:ext>
            </p:extLst>
          </p:nvPr>
        </p:nvGraphicFramePr>
        <p:xfrm>
          <a:off x="446088" y="1323975"/>
          <a:ext cx="7810500" cy="2393261"/>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3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panose="020B0604020202020204" pitchFamily="34" charset="0"/>
                          <a:cs typeface="Arial" panose="020B0604020202020204" pitchFamily="34" charset="0"/>
                        </a:rPr>
                        <a:t>Study Item</a:t>
                      </a:r>
                      <a:endParaRPr lang="en-GB" sz="1100" b="1" kern="1200" noProof="0" dirty="0">
                        <a:solidFill>
                          <a:schemeClr val="accent3">
                            <a:lumMod val="50000"/>
                          </a:schemeClr>
                        </a:solidFill>
                        <a:latin typeface="Arial" pitchFamily="34" charset="0"/>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pitchFamily="34" charset="0"/>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panose="020B0604020202020204" pitchFamily="34" charset="0"/>
                          <a:cs typeface="Arial" panose="020B0604020202020204" pitchFamily="34" charset="0"/>
                        </a:rPr>
                        <a:t>Completion-%</a:t>
                      </a:r>
                      <a:endParaRPr lang="en-GB" sz="1100" b="1" kern="1200" dirty="0">
                        <a:solidFill>
                          <a:schemeClr val="accent3">
                            <a:lumMod val="50000"/>
                          </a:schemeClr>
                        </a:solidFill>
                        <a:latin typeface="Arial" pitchFamily="34" charset="0"/>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panose="020B0604020202020204" pitchFamily="34" charset="0"/>
                          <a:cs typeface="Arial" panose="020B0604020202020204" pitchFamily="34" charset="0"/>
                        </a:rPr>
                        <a:t>Target completion</a:t>
                      </a:r>
                      <a:endParaRPr lang="en-GB" sz="1100" b="1" kern="1200" dirty="0">
                        <a:solidFill>
                          <a:schemeClr val="accent3">
                            <a:lumMod val="50000"/>
                          </a:schemeClr>
                        </a:solidFill>
                        <a:latin typeface="Arial" pitchFamily="34" charset="0"/>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panose="020B0604020202020204" pitchFamily="34" charset="0"/>
                          <a:cs typeface="Arial" panose="020B0604020202020204" pitchFamily="34" charset="0"/>
                        </a:rPr>
                        <a:t>Input documents to SA#78</a:t>
                      </a:r>
                      <a:endParaRPr lang="en-GB" sz="1100" b="1" kern="1200" noProof="0" dirty="0">
                        <a:solidFill>
                          <a:schemeClr val="accent3">
                            <a:lumMod val="50000"/>
                          </a:schemeClr>
                        </a:solidFill>
                        <a:latin typeface="Arial" pitchFamily="34" charset="0"/>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70148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100" dirty="0"/>
                        <a:t>EVS Codec Extension for Immersive Voice and Audio Services (</a:t>
                      </a:r>
                      <a:r>
                        <a:rPr lang="en-US" altLang="en-US" sz="1100" dirty="0" err="1"/>
                        <a:t>IVAS_Codec</a:t>
                      </a:r>
                      <a:r>
                        <a:rPr lang="en-US" altLang="en-US" sz="1100" dirty="0"/>
                        <a:t>)</a:t>
                      </a:r>
                      <a:endParaRPr lang="en-GB" altLang="en-US" sz="1100" dirty="0"/>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100" b="0" kern="1200" baseline="0" noProof="0" dirty="0">
                          <a:solidFill>
                            <a:schemeClr val="dk1"/>
                          </a:solidFill>
                          <a:effectLst/>
                          <a:latin typeface="Arial" panose="020B0604020202020204" pitchFamily="34" charset="0"/>
                          <a:ea typeface="+mn-ea"/>
                          <a:cs typeface="Arial" panose="020B0604020202020204" pitchFamily="34" charset="0"/>
                        </a:rPr>
                        <a:t>New set of 8 </a:t>
                      </a:r>
                      <a:r>
                        <a:rPr lang="fr-FR" sz="1100" b="0" kern="1200" baseline="0" noProof="0" dirty="0" err="1">
                          <a:solidFill>
                            <a:schemeClr val="dk1"/>
                          </a:solidFill>
                          <a:effectLst/>
                          <a:latin typeface="Arial" panose="020B0604020202020204" pitchFamily="34" charset="0"/>
                          <a:ea typeface="+mn-ea"/>
                          <a:cs typeface="Arial" panose="020B0604020202020204" pitchFamily="34" charset="0"/>
                        </a:rPr>
                        <a:t>TSs</a:t>
                      </a:r>
                      <a:r>
                        <a:rPr lang="fr-FR" sz="1100" b="0" kern="1200" baseline="0" noProof="0" dirty="0">
                          <a:solidFill>
                            <a:schemeClr val="dk1"/>
                          </a:solidFill>
                          <a:effectLst/>
                          <a:latin typeface="Arial" panose="020B0604020202020204" pitchFamily="34" charset="0"/>
                          <a:ea typeface="+mn-ea"/>
                          <a:cs typeface="Arial" panose="020B0604020202020204" pitchFamily="34" charset="0"/>
                        </a:rPr>
                        <a:t> and 1 TR on </a:t>
                      </a:r>
                      <a:r>
                        <a:rPr lang="en-US" sz="1100" b="0" kern="1200" baseline="0" noProof="0" dirty="0">
                          <a:solidFill>
                            <a:schemeClr val="dk1"/>
                          </a:solidFill>
                          <a:effectLst/>
                          <a:latin typeface="Arial" panose="020B0604020202020204" pitchFamily="34" charset="0"/>
                          <a:ea typeface="+mn-ea"/>
                          <a:cs typeface="Arial" panose="020B0604020202020204" pitchFamily="34" charset="0"/>
                        </a:rPr>
                        <a:t>Codec for Immersive Voice and Audio Services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100" b="0" kern="1200" baseline="0" noProof="0" dirty="0">
                          <a:solidFill>
                            <a:schemeClr val="dk1"/>
                          </a:solidFill>
                          <a:effectLst/>
                          <a:latin typeface="Arial" panose="020B0604020202020204" pitchFamily="34" charset="0"/>
                          <a:ea typeface="+mn-ea"/>
                          <a:cs typeface="Arial" panose="020B0604020202020204" pitchFamily="34" charset="0"/>
                        </a:rPr>
                        <a:t>CR to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100" b="0" kern="1200" noProof="0" dirty="0">
                          <a:solidFill>
                            <a:schemeClr val="tx1"/>
                          </a:solidFill>
                          <a:latin typeface="Arial" pitchFamily="34" charset="0"/>
                          <a:ea typeface="+mn-ea"/>
                          <a:cs typeface="Arial" pitchFamily="34" charset="0"/>
                        </a:rPr>
                        <a:t>0% </a:t>
                      </a:r>
                      <a:r>
                        <a:rPr lang="en-GB" sz="1100" b="0" kern="1200" noProof="0" dirty="0">
                          <a:solidFill>
                            <a:srgbClr val="0000FF"/>
                          </a:solidFill>
                          <a:latin typeface="Arial" pitchFamily="34" charset="0"/>
                          <a:ea typeface="+mn-ea"/>
                          <a:cs typeface="Arial" pitchFamily="34" charset="0"/>
                        </a:rPr>
                        <a:t>-&gt; 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100" b="0" kern="1200" dirty="0">
                          <a:solidFill>
                            <a:schemeClr val="tx1"/>
                          </a:solidFill>
                          <a:latin typeface="Arial" pitchFamily="34" charset="0"/>
                          <a:ea typeface="+mn-ea"/>
                          <a:cs typeface="Arial" pitchFamily="34" charset="0"/>
                        </a:rPr>
                        <a:t>SA#86</a:t>
                      </a:r>
                      <a:endParaRPr lang="en-GB" sz="11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1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a:t>
                      </a:r>
                    </a:p>
                  </a:txBody>
                  <a:tcPr marL="45733" marR="45733" marT="45742" marB="45742" anchor="ctr" horzOverflow="overflow"/>
                </a:tc>
                <a:extLst>
                  <a:ext uri="{0D108BD9-81ED-4DB2-BD59-A6C34878D82A}">
                    <a16:rowId xmlns:a16="http://schemas.microsoft.com/office/drawing/2014/main" val="3807504647"/>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100" dirty="0"/>
                        <a:t>V2X Media Handling and Interaction (FS_mV2X)</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100" dirty="0"/>
                        <a:t>TR 26.985 </a:t>
                      </a:r>
                      <a:endParaRPr lang="en-GB" sz="11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100" b="0" kern="1200" noProof="0" dirty="0">
                          <a:solidFill>
                            <a:schemeClr val="tx1"/>
                          </a:solidFill>
                          <a:latin typeface="Arial" pitchFamily="34" charset="0"/>
                          <a:ea typeface="+mn-ea"/>
                          <a:cs typeface="Arial" pitchFamily="34" charset="0"/>
                        </a:rPr>
                        <a:t>0% </a:t>
                      </a:r>
                      <a:r>
                        <a:rPr lang="en-GB" sz="1100" b="0" kern="1200" noProof="0" dirty="0">
                          <a:solidFill>
                            <a:srgbClr val="0000FF"/>
                          </a:solidFill>
                          <a:latin typeface="Arial" pitchFamily="34" charset="0"/>
                          <a:ea typeface="+mn-ea"/>
                          <a:cs typeface="Arial" pitchFamily="34" charset="0"/>
                        </a:rPr>
                        <a:t>-&gt; 30%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100" b="0" kern="1200" dirty="0">
                          <a:solidFill>
                            <a:schemeClr val="tx1"/>
                          </a:solidFill>
                          <a:latin typeface="Arial" pitchFamily="34" charset="0"/>
                          <a:ea typeface="+mn-ea"/>
                          <a:cs typeface="Arial" pitchFamily="34" charset="0"/>
                        </a:rPr>
                        <a:t>SA#81</a:t>
                      </a:r>
                      <a:endParaRPr lang="en-GB" sz="1100" b="0" kern="1200" dirty="0">
                        <a:solidFill>
                          <a:srgbClr val="0000FF"/>
                        </a:solidFill>
                        <a:latin typeface="Arial" pitchFamily="34" charset="0"/>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1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n/a</a:t>
                      </a:r>
                    </a:p>
                  </a:txBody>
                  <a:tcPr marL="45733" marR="45733" marT="45742" marB="45742" anchor="ctr" horzOverflow="overflow"/>
                </a:tc>
                <a:extLst>
                  <a:ext uri="{0D108BD9-81ED-4DB2-BD59-A6C34878D82A}">
                    <a16:rowId xmlns:a16="http://schemas.microsoft.com/office/drawing/2014/main" val="1845425251"/>
                  </a:ext>
                </a:extLst>
              </a:tr>
            </a:tbl>
          </a:graphicData>
        </a:graphic>
      </p:graphicFrame>
    </p:spTree>
    <p:extLst>
      <p:ext uri="{BB962C8B-B14F-4D97-AF65-F5344CB8AC3E}">
        <p14:creationId xmlns:p14="http://schemas.microsoft.com/office/powerpoint/2010/main" val="102904004"/>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C85F7FA7-9B16-4238-A4FD-E97824D4D9CD}"/>
              </a:ext>
            </a:extLst>
          </p:cNvPr>
          <p:cNvSpPr>
            <a:spLocks noGrp="1"/>
          </p:cNvSpPr>
          <p:nvPr>
            <p:ph type="title"/>
          </p:nvPr>
        </p:nvSpPr>
        <p:spPr/>
        <p:txBody>
          <a:bodyPr/>
          <a:lstStyle/>
          <a:p>
            <a:r>
              <a:rPr lang="fi-FI" altLang="en-US" dirty="0"/>
              <a:t>Proposed revised WIDs</a:t>
            </a:r>
            <a:endParaRPr lang="en-US" altLang="en-US" dirty="0"/>
          </a:p>
        </p:txBody>
      </p:sp>
      <p:sp>
        <p:nvSpPr>
          <p:cNvPr id="40963" name="Content Placeholder 2">
            <a:extLst>
              <a:ext uri="{FF2B5EF4-FFF2-40B4-BE49-F238E27FC236}">
                <a16:creationId xmlns:a16="http://schemas.microsoft.com/office/drawing/2014/main" id="{157BAAB2-0DA8-4D21-A9F4-AB67CB4409B4}"/>
              </a:ext>
            </a:extLst>
          </p:cNvPr>
          <p:cNvSpPr>
            <a:spLocks noGrp="1"/>
          </p:cNvSpPr>
          <p:nvPr>
            <p:ph idx="1"/>
          </p:nvPr>
        </p:nvSpPr>
        <p:spPr>
          <a:xfrm>
            <a:off x="488950" y="1360488"/>
            <a:ext cx="8388350" cy="4649787"/>
          </a:xfrm>
          <a:extLst/>
        </p:spPr>
        <p:txBody>
          <a:bodyPr/>
          <a:lstStyle/>
          <a:p>
            <a:pPr>
              <a:spcBef>
                <a:spcPts val="600"/>
              </a:spcBef>
              <a:defRPr/>
            </a:pPr>
            <a:endParaRPr lang="en-GB" altLang="en-US" sz="2000" dirty="0"/>
          </a:p>
          <a:p>
            <a:pPr>
              <a:spcBef>
                <a:spcPts val="600"/>
              </a:spcBef>
              <a:defRPr/>
            </a:pPr>
            <a:r>
              <a:rPr lang="en-US" b="1" u="sng" dirty="0">
                <a:hlinkClick r:id="rId2"/>
              </a:rPr>
              <a:t>SP-170824</a:t>
            </a:r>
            <a:r>
              <a:rPr lang="en-US" sz="2000" dirty="0"/>
              <a:t> </a:t>
            </a:r>
            <a:r>
              <a:rPr lang="en-US" dirty="0"/>
              <a:t>Revised WID on Framework for Live Uplink Streaming (FLUS)</a:t>
            </a:r>
            <a:r>
              <a:rPr lang="en-US" sz="2000" dirty="0"/>
              <a:t> </a:t>
            </a:r>
          </a:p>
          <a:p>
            <a:pPr lvl="1">
              <a:spcBef>
                <a:spcPts val="600"/>
              </a:spcBef>
              <a:defRPr/>
            </a:pPr>
            <a:r>
              <a:rPr lang="en-US" altLang="en-US" sz="1600" dirty="0"/>
              <a:t>It is proposed to extend the schedule and revise the WID in order to write guidelines in particular to describe relevant non-IMS-based user plane instantiations based on standardized technology and to describe how they can be bound through the FLUS Control API. </a:t>
            </a:r>
          </a:p>
          <a:p>
            <a:pPr lvl="1">
              <a:spcBef>
                <a:spcPts val="600"/>
              </a:spcBef>
              <a:defRPr/>
            </a:pPr>
            <a:r>
              <a:rPr lang="en-US" altLang="en-US" sz="1600" dirty="0"/>
              <a:t>New scheduled completion at SA#80</a:t>
            </a:r>
          </a:p>
          <a:p>
            <a:pPr>
              <a:spcBef>
                <a:spcPts val="600"/>
              </a:spcBef>
              <a:defRPr/>
            </a:pPr>
            <a:r>
              <a:rPr lang="en-US" b="1" u="sng" dirty="0">
                <a:hlinkClick r:id="rId3"/>
              </a:rPr>
              <a:t>SP-170827</a:t>
            </a:r>
            <a:r>
              <a:rPr lang="en-US" sz="2000" dirty="0"/>
              <a:t> </a:t>
            </a:r>
            <a:r>
              <a:rPr lang="en-US" dirty="0"/>
              <a:t>Revised WID on SAND for MBMS (SAND4M)</a:t>
            </a:r>
            <a:r>
              <a:rPr lang="en-US" sz="2000" dirty="0"/>
              <a:t> </a:t>
            </a:r>
          </a:p>
          <a:p>
            <a:pPr lvl="1">
              <a:spcBef>
                <a:spcPts val="600"/>
              </a:spcBef>
              <a:defRPr/>
            </a:pPr>
            <a:r>
              <a:rPr lang="en-US" altLang="en-US" sz="1600" dirty="0"/>
              <a:t>it is proposed to extend the deadline such as to ensure consistency in MBMS and DASH signaling, as well as to specify SAND tools to support different hybrid unicast/broadcast modes of DASH over MBMS service delivery. </a:t>
            </a:r>
          </a:p>
          <a:p>
            <a:pPr lvl="1">
              <a:spcBef>
                <a:spcPts val="600"/>
              </a:spcBef>
              <a:defRPr/>
            </a:pPr>
            <a:r>
              <a:rPr lang="en-US" altLang="en-US" sz="1600" dirty="0"/>
              <a:t>New scheduled completion at SA#79</a:t>
            </a:r>
          </a:p>
          <a:p>
            <a:pPr>
              <a:spcBef>
                <a:spcPts val="600"/>
              </a:spcBef>
              <a:defRPr/>
            </a:pPr>
            <a:endParaRPr lang="en-US" altLang="en-US" sz="1200" dirty="0"/>
          </a:p>
          <a:p>
            <a:pPr marL="0" indent="0">
              <a:spcBef>
                <a:spcPts val="600"/>
              </a:spcBef>
              <a:buFontTx/>
              <a:buNone/>
              <a:defRPr/>
            </a:pPr>
            <a:endParaRPr lang="en-GB" altLang="en-US" sz="2000" dirty="0"/>
          </a:p>
        </p:txBody>
      </p:sp>
    </p:spTree>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68425C94-A338-4353-9B9C-AC59185560C6}"/>
              </a:ext>
            </a:extLst>
          </p:cNvPr>
          <p:cNvSpPr>
            <a:spLocks noGrp="1"/>
          </p:cNvSpPr>
          <p:nvPr>
            <p:ph type="title"/>
          </p:nvPr>
        </p:nvSpPr>
        <p:spPr/>
        <p:txBody>
          <a:bodyPr/>
          <a:lstStyle/>
          <a:p>
            <a:r>
              <a:rPr lang="fi-FI" altLang="en-US" dirty="0"/>
              <a:t>Proposed new WIDs - 1</a:t>
            </a:r>
            <a:endParaRPr lang="en-US" altLang="en-US" dirty="0"/>
          </a:p>
        </p:txBody>
      </p:sp>
      <p:sp>
        <p:nvSpPr>
          <p:cNvPr id="40963" name="Content Placeholder 2">
            <a:extLst>
              <a:ext uri="{FF2B5EF4-FFF2-40B4-BE49-F238E27FC236}">
                <a16:creationId xmlns:a16="http://schemas.microsoft.com/office/drawing/2014/main" id="{C0F73731-3B67-45FB-93D5-624998AF3A9B}"/>
              </a:ext>
            </a:extLst>
          </p:cNvPr>
          <p:cNvSpPr>
            <a:spLocks noGrp="1"/>
          </p:cNvSpPr>
          <p:nvPr>
            <p:ph idx="1"/>
          </p:nvPr>
        </p:nvSpPr>
        <p:spPr>
          <a:xfrm>
            <a:off x="488950" y="1360488"/>
            <a:ext cx="8388350" cy="4649787"/>
          </a:xfrm>
          <a:extLst/>
        </p:spPr>
        <p:txBody>
          <a:bodyPr/>
          <a:lstStyle/>
          <a:p>
            <a:pPr>
              <a:spcBef>
                <a:spcPts val="600"/>
              </a:spcBef>
              <a:defRPr/>
            </a:pPr>
            <a:endParaRPr lang="en-GB" altLang="en-US" sz="2000" dirty="0"/>
          </a:p>
          <a:p>
            <a:pPr>
              <a:spcBef>
                <a:spcPts val="600"/>
              </a:spcBef>
              <a:defRPr/>
            </a:pPr>
            <a:r>
              <a:rPr lang="en-US" b="1" u="sng" dirty="0">
                <a:hlinkClick r:id="rId2"/>
              </a:rPr>
              <a:t>SP-170835</a:t>
            </a:r>
            <a:r>
              <a:rPr lang="en-US" sz="2000" dirty="0"/>
              <a:t> </a:t>
            </a:r>
            <a:r>
              <a:rPr lang="en-US" dirty="0"/>
              <a:t>New WID on Receive acoustic output test in the presence of background noise (RAOT)</a:t>
            </a:r>
            <a:endParaRPr lang="en-US" altLang="en-US" sz="2000" dirty="0"/>
          </a:p>
          <a:p>
            <a:pPr lvl="1">
              <a:spcBef>
                <a:spcPts val="600"/>
              </a:spcBef>
              <a:defRPr/>
            </a:pPr>
            <a:r>
              <a:rPr lang="en-US" altLang="en-US" sz="1600" dirty="0"/>
              <a:t>Develop and specify a test method for receive acoustic output, or minimum receive loudness rating RLR, in the presence of background noise.</a:t>
            </a:r>
          </a:p>
          <a:p>
            <a:pPr lvl="1">
              <a:spcBef>
                <a:spcPts val="600"/>
              </a:spcBef>
              <a:defRPr/>
            </a:pPr>
            <a:r>
              <a:rPr lang="en-US" altLang="en-US" sz="1600" dirty="0" err="1"/>
              <a:t>Analyse</a:t>
            </a:r>
            <a:r>
              <a:rPr lang="en-US" altLang="en-US" sz="1600" dirty="0"/>
              <a:t> potential acoustic safety implications, considering the expected exposure times and levels.</a:t>
            </a:r>
          </a:p>
          <a:p>
            <a:pPr lvl="1">
              <a:spcBef>
                <a:spcPts val="600"/>
              </a:spcBef>
              <a:defRPr/>
            </a:pPr>
            <a:r>
              <a:rPr lang="en-US" altLang="en-US" sz="1600" dirty="0"/>
              <a:t>Based on the safety analysis, specify recommendations and/or requirements.</a:t>
            </a:r>
          </a:p>
          <a:p>
            <a:pPr lvl="1">
              <a:spcBef>
                <a:spcPts val="600"/>
              </a:spcBef>
              <a:defRPr/>
            </a:pPr>
            <a:r>
              <a:rPr lang="en-US" altLang="en-US" sz="1600" dirty="0"/>
              <a:t>Scheduled completion at SA#80</a:t>
            </a:r>
          </a:p>
          <a:p>
            <a:pPr>
              <a:spcBef>
                <a:spcPts val="600"/>
              </a:spcBef>
              <a:defRPr/>
            </a:pPr>
            <a:endParaRPr lang="en-US" altLang="en-US" sz="1200" dirty="0"/>
          </a:p>
          <a:p>
            <a:pPr marL="0" indent="0">
              <a:spcBef>
                <a:spcPts val="600"/>
              </a:spcBef>
              <a:buFontTx/>
              <a:buNone/>
              <a:defRPr/>
            </a:pPr>
            <a:endParaRPr lang="en-GB" altLang="en-US" sz="2000" dirty="0"/>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dirty="0"/>
              <a:t>Workshop on VR</a:t>
            </a:r>
          </a:p>
        </p:txBody>
      </p:sp>
      <p:sp>
        <p:nvSpPr>
          <p:cNvPr id="6" name="Content Placeholder 2">
            <a:extLst>
              <a:ext uri="{FF2B5EF4-FFF2-40B4-BE49-F238E27FC236}">
                <a16:creationId xmlns:a16="http://schemas.microsoft.com/office/drawing/2014/main" id="{A2A16DF0-7A6B-4B84-AE6D-68DA0EB56C5A}"/>
              </a:ext>
            </a:extLst>
          </p:cNvPr>
          <p:cNvSpPr txBox="1">
            <a:spLocks/>
          </p:cNvSpPr>
          <p:nvPr/>
        </p:nvSpPr>
        <p:spPr bwMode="auto">
          <a:xfrm>
            <a:off x="479425" y="1335087"/>
            <a:ext cx="8477250" cy="5031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90000"/>
              </a:lnSpc>
              <a:spcBef>
                <a:spcPts val="200"/>
              </a:spcBef>
              <a:tabLst>
                <a:tab pos="1787525" algn="l"/>
                <a:tab pos="3671888" algn="l"/>
              </a:tabLst>
              <a:defRPr/>
            </a:pPr>
            <a:r>
              <a:rPr lang="en-US" dirty="0"/>
              <a:t> </a:t>
            </a:r>
            <a:r>
              <a:rPr lang="en-US" sz="2400" dirty="0"/>
              <a:t>Joint 3GPP &amp; VR Industry Forum Workshop on Virtual Reality Ecosystem &amp; Standards 4-6 December, Santa Clara, CA, USA Host: Ericsson</a:t>
            </a:r>
          </a:p>
          <a:p>
            <a:pPr lvl="1">
              <a:lnSpc>
                <a:spcPct val="90000"/>
              </a:lnSpc>
              <a:spcBef>
                <a:spcPts val="200"/>
              </a:spcBef>
              <a:tabLst>
                <a:tab pos="1787525" algn="l"/>
                <a:tab pos="3671888" algn="l"/>
              </a:tabLst>
              <a:defRPr/>
            </a:pPr>
            <a:r>
              <a:rPr lang="en-US" sz="2000" dirty="0"/>
              <a:t>SA1 and SA4 officials involved</a:t>
            </a:r>
          </a:p>
          <a:p>
            <a:pPr lvl="1">
              <a:lnSpc>
                <a:spcPct val="90000"/>
              </a:lnSpc>
              <a:spcBef>
                <a:spcPts val="200"/>
              </a:spcBef>
              <a:tabLst>
                <a:tab pos="1787525" algn="l"/>
                <a:tab pos="3671888" algn="l"/>
              </a:tabLst>
              <a:defRPr/>
            </a:pPr>
            <a:endParaRPr lang="en-US" sz="2000" dirty="0"/>
          </a:p>
          <a:p>
            <a:pPr>
              <a:lnSpc>
                <a:spcPct val="90000"/>
              </a:lnSpc>
              <a:spcBef>
                <a:spcPts val="200"/>
              </a:spcBef>
              <a:tabLst>
                <a:tab pos="1787525" algn="l"/>
                <a:tab pos="3671888" algn="l"/>
              </a:tabLst>
              <a:defRPr/>
            </a:pPr>
            <a:r>
              <a:rPr lang="en-US" sz="2400" dirty="0"/>
              <a:t> 4 sessions</a:t>
            </a:r>
          </a:p>
          <a:p>
            <a:pPr lvl="1">
              <a:lnSpc>
                <a:spcPct val="90000"/>
              </a:lnSpc>
              <a:spcBef>
                <a:spcPts val="200"/>
              </a:spcBef>
              <a:tabLst>
                <a:tab pos="1787525" algn="l"/>
                <a:tab pos="3671888" algn="l"/>
              </a:tabLst>
              <a:defRPr/>
            </a:pPr>
            <a:r>
              <a:rPr lang="en-US" sz="2000" dirty="0"/>
              <a:t>Standardisation groups coordination</a:t>
            </a:r>
          </a:p>
          <a:p>
            <a:pPr lvl="1">
              <a:lnSpc>
                <a:spcPct val="90000"/>
              </a:lnSpc>
              <a:spcBef>
                <a:spcPts val="200"/>
              </a:spcBef>
              <a:tabLst>
                <a:tab pos="1787525" algn="l"/>
                <a:tab pos="3671888" algn="l"/>
              </a:tabLst>
              <a:defRPr/>
            </a:pPr>
            <a:r>
              <a:rPr lang="en-US" sz="2000" dirty="0"/>
              <a:t>VR content production</a:t>
            </a:r>
          </a:p>
          <a:p>
            <a:pPr lvl="1">
              <a:lnSpc>
                <a:spcPct val="90000"/>
              </a:lnSpc>
              <a:spcBef>
                <a:spcPts val="200"/>
              </a:spcBef>
              <a:tabLst>
                <a:tab pos="1787525" algn="l"/>
                <a:tab pos="3671888" algn="l"/>
              </a:tabLst>
              <a:defRPr/>
            </a:pPr>
            <a:r>
              <a:rPr lang="en-US" sz="2000" dirty="0"/>
              <a:t>Service providers’ requirements</a:t>
            </a:r>
          </a:p>
          <a:p>
            <a:pPr lvl="1">
              <a:lnSpc>
                <a:spcPct val="90000"/>
              </a:lnSpc>
              <a:spcBef>
                <a:spcPts val="200"/>
              </a:spcBef>
              <a:tabLst>
                <a:tab pos="1787525" algn="l"/>
                <a:tab pos="3671888" algn="l"/>
              </a:tabLst>
              <a:defRPr/>
            </a:pPr>
            <a:r>
              <a:rPr lang="en-US" sz="2000" dirty="0"/>
              <a:t>VR Hardware/device manufacturers</a:t>
            </a:r>
          </a:p>
          <a:p>
            <a:pPr lvl="1">
              <a:lnSpc>
                <a:spcPct val="90000"/>
              </a:lnSpc>
              <a:spcBef>
                <a:spcPts val="200"/>
              </a:spcBef>
              <a:tabLst>
                <a:tab pos="1787525" algn="l"/>
                <a:tab pos="3671888" algn="l"/>
              </a:tabLst>
              <a:defRPr/>
            </a:pPr>
            <a:endParaRPr lang="en-US" sz="2000" dirty="0"/>
          </a:p>
          <a:p>
            <a:pPr>
              <a:lnSpc>
                <a:spcPct val="90000"/>
              </a:lnSpc>
              <a:spcBef>
                <a:spcPts val="200"/>
              </a:spcBef>
              <a:tabLst>
                <a:tab pos="1787525" algn="l"/>
                <a:tab pos="3671888" algn="l"/>
              </a:tabLst>
              <a:defRPr/>
            </a:pPr>
            <a:r>
              <a:rPr lang="en-US" sz="2400" dirty="0"/>
              <a:t> Good attendance (22 speakers, more than 120 participants)</a:t>
            </a:r>
          </a:p>
          <a:p>
            <a:pPr>
              <a:lnSpc>
                <a:spcPct val="90000"/>
              </a:lnSpc>
              <a:spcBef>
                <a:spcPts val="1800"/>
              </a:spcBef>
              <a:spcAft>
                <a:spcPts val="0"/>
              </a:spcAft>
              <a:tabLst>
                <a:tab pos="2152650" algn="l"/>
                <a:tab pos="5118100" algn="l"/>
              </a:tabLst>
              <a:defRPr/>
            </a:pPr>
            <a:r>
              <a:rPr lang="fr-FR" sz="2400" kern="0" dirty="0" err="1"/>
              <a:t>Presentations</a:t>
            </a:r>
            <a:r>
              <a:rPr lang="fr-FR" sz="2400" kern="0" dirty="0"/>
              <a:t> </a:t>
            </a:r>
            <a:r>
              <a:rPr lang="fr-FR" sz="2400" kern="0" dirty="0" err="1"/>
              <a:t>available</a:t>
            </a:r>
            <a:r>
              <a:rPr lang="fr-FR" sz="2400" kern="0" dirty="0"/>
              <a:t> at: </a:t>
            </a:r>
            <a:r>
              <a:rPr lang="fr-FR" sz="2000" kern="0" dirty="0">
                <a:hlinkClick r:id="rId4" invalidUrl="http://www.3gpp.org/ftp/tsg_sa/WG4_CODEC/Joint 3GPP SA4 - VRIF Workshop on VR/Docs/"/>
              </a:rPr>
              <a:t>http://www.3gpp.org/ftp/tsg_sa/WG4_CODEC/Joint%203GPP%20SA4%20-%20VRIF%20Workshop%20on%20VR/Docs/</a:t>
            </a:r>
            <a:endParaRPr lang="fr-FR" sz="2000" kern="0" dirty="0"/>
          </a:p>
          <a:p>
            <a:pPr>
              <a:lnSpc>
                <a:spcPct val="90000"/>
              </a:lnSpc>
              <a:spcBef>
                <a:spcPts val="1800"/>
              </a:spcBef>
              <a:spcAft>
                <a:spcPts val="0"/>
              </a:spcAft>
              <a:tabLst>
                <a:tab pos="2152650" algn="l"/>
                <a:tab pos="5118100" algn="l"/>
              </a:tabLst>
              <a:defRPr/>
            </a:pPr>
            <a:endParaRPr lang="en-GB" sz="2200" kern="0" dirty="0"/>
          </a:p>
        </p:txBody>
      </p:sp>
      <p:pic>
        <p:nvPicPr>
          <p:cNvPr id="2" name="Image 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83508" y="2132674"/>
            <a:ext cx="3073167" cy="2439326"/>
          </a:xfrm>
          <a:prstGeom prst="rect">
            <a:avLst/>
          </a:prstGeom>
        </p:spPr>
      </p:pic>
    </p:spTree>
    <p:extLst>
      <p:ext uri="{BB962C8B-B14F-4D97-AF65-F5344CB8AC3E}">
        <p14:creationId xmlns:p14="http://schemas.microsoft.com/office/powerpoint/2010/main" val="2901731966"/>
      </p:ext>
    </p:extLst>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68425C94-A338-4353-9B9C-AC59185560C6}"/>
              </a:ext>
            </a:extLst>
          </p:cNvPr>
          <p:cNvSpPr>
            <a:spLocks noGrp="1"/>
          </p:cNvSpPr>
          <p:nvPr>
            <p:ph type="title"/>
          </p:nvPr>
        </p:nvSpPr>
        <p:spPr/>
        <p:txBody>
          <a:bodyPr/>
          <a:lstStyle/>
          <a:p>
            <a:r>
              <a:rPr lang="fi-FI" altLang="en-US" dirty="0"/>
              <a:t>Proposed new WIDs - 2</a:t>
            </a:r>
            <a:endParaRPr lang="en-US" altLang="en-US" dirty="0"/>
          </a:p>
        </p:txBody>
      </p:sp>
      <p:sp>
        <p:nvSpPr>
          <p:cNvPr id="40963" name="Content Placeholder 2">
            <a:extLst>
              <a:ext uri="{FF2B5EF4-FFF2-40B4-BE49-F238E27FC236}">
                <a16:creationId xmlns:a16="http://schemas.microsoft.com/office/drawing/2014/main" id="{C0F73731-3B67-45FB-93D5-624998AF3A9B}"/>
              </a:ext>
            </a:extLst>
          </p:cNvPr>
          <p:cNvSpPr>
            <a:spLocks noGrp="1"/>
          </p:cNvSpPr>
          <p:nvPr>
            <p:ph idx="1"/>
          </p:nvPr>
        </p:nvSpPr>
        <p:spPr>
          <a:xfrm>
            <a:off x="488950" y="1360488"/>
            <a:ext cx="8388350" cy="4649787"/>
          </a:xfrm>
          <a:extLst/>
        </p:spPr>
        <p:txBody>
          <a:bodyPr/>
          <a:lstStyle/>
          <a:p>
            <a:pPr>
              <a:spcBef>
                <a:spcPts val="600"/>
              </a:spcBef>
              <a:defRPr/>
            </a:pPr>
            <a:endParaRPr lang="en-GB" altLang="en-US" sz="2000" dirty="0"/>
          </a:p>
          <a:p>
            <a:pPr>
              <a:spcBef>
                <a:spcPts val="600"/>
              </a:spcBef>
              <a:defRPr/>
            </a:pPr>
            <a:r>
              <a:rPr lang="en-US" b="1" u="sng" dirty="0">
                <a:hlinkClick r:id="rId2"/>
              </a:rPr>
              <a:t>SP-170836</a:t>
            </a:r>
            <a:r>
              <a:rPr lang="en-US" dirty="0"/>
              <a:t> New WID on Speech quality in the presence of ambient noise for super-wideband and fullband modes (SPAN) </a:t>
            </a:r>
          </a:p>
          <a:p>
            <a:pPr lvl="1">
              <a:spcBef>
                <a:spcPts val="600"/>
              </a:spcBef>
              <a:defRPr/>
            </a:pPr>
            <a:r>
              <a:rPr lang="en-US" altLang="en-US" sz="1600" dirty="0"/>
              <a:t>The goal of this work item is to update TS 26.131, i.e. to replace provisional values from this technical specification with empirically determined ones</a:t>
            </a:r>
          </a:p>
          <a:p>
            <a:pPr lvl="1">
              <a:spcBef>
                <a:spcPts val="600"/>
              </a:spcBef>
              <a:defRPr/>
            </a:pPr>
            <a:r>
              <a:rPr lang="en-US" altLang="en-US" sz="1600" dirty="0"/>
              <a:t>Scheduled completion at SA#80</a:t>
            </a:r>
          </a:p>
          <a:p>
            <a:pPr>
              <a:spcBef>
                <a:spcPts val="600"/>
              </a:spcBef>
              <a:defRPr/>
            </a:pPr>
            <a:endParaRPr lang="en-US" altLang="en-US" sz="1200" dirty="0"/>
          </a:p>
          <a:p>
            <a:pPr marL="0" indent="0">
              <a:spcBef>
                <a:spcPts val="600"/>
              </a:spcBef>
              <a:buFontTx/>
              <a:buNone/>
              <a:defRPr/>
            </a:pPr>
            <a:endParaRPr lang="en-GB" altLang="en-US" sz="2000" dirty="0"/>
          </a:p>
        </p:txBody>
      </p:sp>
    </p:spTree>
    <p:extLst>
      <p:ext uri="{BB962C8B-B14F-4D97-AF65-F5344CB8AC3E}">
        <p14:creationId xmlns:p14="http://schemas.microsoft.com/office/powerpoint/2010/main" val="3756652916"/>
      </p:ext>
    </p:extLst>
  </p:cSld>
  <p:clrMapOvr>
    <a:masterClrMapping/>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68425C94-A338-4353-9B9C-AC59185560C6}"/>
              </a:ext>
            </a:extLst>
          </p:cNvPr>
          <p:cNvSpPr>
            <a:spLocks noGrp="1"/>
          </p:cNvSpPr>
          <p:nvPr>
            <p:ph type="title"/>
          </p:nvPr>
        </p:nvSpPr>
        <p:spPr/>
        <p:txBody>
          <a:bodyPr/>
          <a:lstStyle/>
          <a:p>
            <a:r>
              <a:rPr lang="fi-FI" altLang="en-US" dirty="0"/>
              <a:t>Proposed new SIDs</a:t>
            </a:r>
            <a:endParaRPr lang="en-US" altLang="en-US" dirty="0"/>
          </a:p>
        </p:txBody>
      </p:sp>
      <p:sp>
        <p:nvSpPr>
          <p:cNvPr id="40963" name="Content Placeholder 2">
            <a:extLst>
              <a:ext uri="{FF2B5EF4-FFF2-40B4-BE49-F238E27FC236}">
                <a16:creationId xmlns:a16="http://schemas.microsoft.com/office/drawing/2014/main" id="{C0F73731-3B67-45FB-93D5-624998AF3A9B}"/>
              </a:ext>
            </a:extLst>
          </p:cNvPr>
          <p:cNvSpPr>
            <a:spLocks noGrp="1"/>
          </p:cNvSpPr>
          <p:nvPr>
            <p:ph idx="1"/>
          </p:nvPr>
        </p:nvSpPr>
        <p:spPr>
          <a:xfrm>
            <a:off x="488950" y="1360488"/>
            <a:ext cx="8388350" cy="4649787"/>
          </a:xfrm>
          <a:extLst/>
        </p:spPr>
        <p:txBody>
          <a:bodyPr/>
          <a:lstStyle/>
          <a:p>
            <a:pPr>
              <a:spcBef>
                <a:spcPts val="600"/>
              </a:spcBef>
              <a:defRPr/>
            </a:pPr>
            <a:endParaRPr lang="en-GB" altLang="en-US" sz="2000" dirty="0"/>
          </a:p>
          <a:p>
            <a:pPr>
              <a:spcBef>
                <a:spcPts val="600"/>
              </a:spcBef>
              <a:defRPr/>
            </a:pPr>
            <a:r>
              <a:rPr lang="en-US" b="1" u="sng" dirty="0">
                <a:hlinkClick r:id="rId2"/>
              </a:rPr>
              <a:t>SP-170837</a:t>
            </a:r>
            <a:r>
              <a:rPr lang="en-US" dirty="0"/>
              <a:t> New Study Item on Media Handling Aspects of RAN Delay Budget Reporting in MTSI (FS_E2E_DELAY) </a:t>
            </a:r>
          </a:p>
          <a:p>
            <a:pPr lvl="1">
              <a:spcBef>
                <a:spcPts val="600"/>
              </a:spcBef>
              <a:defRPr/>
            </a:pPr>
            <a:r>
              <a:rPr lang="en-US" altLang="en-US" sz="1600" dirty="0"/>
              <a:t>The objective of this Study Item is to study the media handling aspects of RAN delay budget reporting framework in MTSI</a:t>
            </a:r>
          </a:p>
          <a:p>
            <a:pPr lvl="1">
              <a:spcBef>
                <a:spcPts val="600"/>
              </a:spcBef>
              <a:defRPr/>
            </a:pPr>
            <a:r>
              <a:rPr lang="en-US" altLang="en-US" sz="1600" dirty="0"/>
              <a:t>Scheduled completion at SA#81</a:t>
            </a:r>
          </a:p>
          <a:p>
            <a:pPr>
              <a:spcBef>
                <a:spcPts val="600"/>
              </a:spcBef>
              <a:defRPr/>
            </a:pPr>
            <a:endParaRPr lang="en-US" altLang="en-US" sz="1200" dirty="0"/>
          </a:p>
          <a:p>
            <a:pPr marL="0" indent="0">
              <a:spcBef>
                <a:spcPts val="600"/>
              </a:spcBef>
              <a:buFontTx/>
              <a:buNone/>
              <a:defRPr/>
            </a:pPr>
            <a:endParaRPr lang="en-GB" altLang="en-US" sz="2000" dirty="0"/>
          </a:p>
        </p:txBody>
      </p:sp>
    </p:spTree>
    <p:extLst>
      <p:ext uri="{BB962C8B-B14F-4D97-AF65-F5344CB8AC3E}">
        <p14:creationId xmlns:p14="http://schemas.microsoft.com/office/powerpoint/2010/main" val="2734025021"/>
      </p:ext>
    </p:extLst>
  </p:cSld>
  <p:clrMapOvr>
    <a:masterClrMapping/>
  </p:clrMapOvr>
  <p:transition spd="slow"/>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a:extLst>
              <a:ext uri="{FF2B5EF4-FFF2-40B4-BE49-F238E27FC236}">
                <a16:creationId xmlns:a16="http://schemas.microsoft.com/office/drawing/2014/main" id="{EFBD3DBD-440B-4420-983B-C802DE4FF688}"/>
              </a:ext>
            </a:extLst>
          </p:cNvPr>
          <p:cNvSpPr>
            <a:spLocks noGrp="1"/>
          </p:cNvSpPr>
          <p:nvPr>
            <p:ph type="title"/>
          </p:nvPr>
        </p:nvSpPr>
        <p:spPr>
          <a:xfrm>
            <a:off x="488950" y="258763"/>
            <a:ext cx="6827838" cy="969962"/>
          </a:xfrm>
        </p:spPr>
        <p:txBody>
          <a:bodyPr/>
          <a:lstStyle/>
          <a:p>
            <a:r>
              <a:rPr lang="fi-FI" altLang="en-US" dirty="0"/>
              <a:t>LSs sent out since SA#77 - 1</a:t>
            </a:r>
            <a:endParaRPr lang="en-US" altLang="en-US" dirty="0"/>
          </a:p>
        </p:txBody>
      </p:sp>
      <p:graphicFrame>
        <p:nvGraphicFramePr>
          <p:cNvPr id="4" name="Table 3">
            <a:extLst>
              <a:ext uri="{FF2B5EF4-FFF2-40B4-BE49-F238E27FC236}">
                <a16:creationId xmlns:a16="http://schemas.microsoft.com/office/drawing/2014/main" id="{3D1C5ACC-C71F-47A4-9DE9-D25F88C3806F}"/>
              </a:ext>
            </a:extLst>
          </p:cNvPr>
          <p:cNvGraphicFramePr>
            <a:graphicFrameLocks noGrp="1"/>
          </p:cNvGraphicFramePr>
          <p:nvPr>
            <p:extLst>
              <p:ext uri="{D42A27DB-BD31-4B8C-83A1-F6EECF244321}">
                <p14:modId xmlns:p14="http://schemas.microsoft.com/office/powerpoint/2010/main" val="421106965"/>
              </p:ext>
            </p:extLst>
          </p:nvPr>
        </p:nvGraphicFramePr>
        <p:xfrm>
          <a:off x="592138" y="1208088"/>
          <a:ext cx="7970837" cy="5225439"/>
        </p:xfrm>
        <a:graphic>
          <a:graphicData uri="http://schemas.openxmlformats.org/drawingml/2006/table">
            <a:tbl>
              <a:tblPr/>
              <a:tblGrid>
                <a:gridCol w="1198562">
                  <a:extLst>
                    <a:ext uri="{9D8B030D-6E8A-4147-A177-3AD203B41FA5}">
                      <a16:colId xmlns:a16="http://schemas.microsoft.com/office/drawing/2014/main" val="1938107488"/>
                    </a:ext>
                  </a:extLst>
                </a:gridCol>
                <a:gridCol w="2362200">
                  <a:extLst>
                    <a:ext uri="{9D8B030D-6E8A-4147-A177-3AD203B41FA5}">
                      <a16:colId xmlns:a16="http://schemas.microsoft.com/office/drawing/2014/main" val="1833593869"/>
                    </a:ext>
                  </a:extLst>
                </a:gridCol>
                <a:gridCol w="1333500">
                  <a:extLst>
                    <a:ext uri="{9D8B030D-6E8A-4147-A177-3AD203B41FA5}">
                      <a16:colId xmlns:a16="http://schemas.microsoft.com/office/drawing/2014/main" val="1865452895"/>
                    </a:ext>
                  </a:extLst>
                </a:gridCol>
                <a:gridCol w="711200">
                  <a:extLst>
                    <a:ext uri="{9D8B030D-6E8A-4147-A177-3AD203B41FA5}">
                      <a16:colId xmlns:a16="http://schemas.microsoft.com/office/drawing/2014/main" val="3187014335"/>
                    </a:ext>
                  </a:extLst>
                </a:gridCol>
                <a:gridCol w="2365375">
                  <a:extLst>
                    <a:ext uri="{9D8B030D-6E8A-4147-A177-3AD203B41FA5}">
                      <a16:colId xmlns:a16="http://schemas.microsoft.com/office/drawing/2014/main" val="23807548"/>
                    </a:ext>
                  </a:extLst>
                </a:gridCol>
              </a:tblGrid>
              <a:tr h="36575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4925" marR="0" lvl="0" indent="0" algn="l" defTabSz="914400" rtl="0" eaLnBrk="1" fontAlgn="base" latinLnBrk="0" hangingPunct="1">
                        <a:lnSpc>
                          <a:spcPct val="90000"/>
                        </a:lnSpc>
                        <a:spcBef>
                          <a:spcPts val="200"/>
                        </a:spcBef>
                        <a:spcAft>
                          <a:spcPts val="200"/>
                        </a:spcAft>
                        <a:buClrTx/>
                        <a:buSzTx/>
                        <a:buFontTx/>
                        <a:buNone/>
                        <a:tabLst/>
                      </a:pPr>
                      <a:r>
                        <a:rPr kumimoji="0" lang="fi-FI" altLang="en-US" sz="1000" b="0" i="0" u="none" strike="noStrike" cap="none" normalizeH="0" baseline="0">
                          <a:ln>
                            <a:noFill/>
                          </a:ln>
                          <a:solidFill>
                            <a:schemeClr val="bg1"/>
                          </a:solidFill>
                          <a:effectLst/>
                          <a:latin typeface="Calibri" panose="020F0502020204030204" pitchFamily="34" charset="0"/>
                          <a:cs typeface="Arial" panose="020B0604020202020204" pitchFamily="34" charset="0"/>
                        </a:rPr>
                        <a:t>Tdoc number</a:t>
                      </a:r>
                      <a:endParaRPr kumimoji="0" lang="en-US" altLang="en-US" sz="1000" b="0" i="0" u="none" strike="noStrike" cap="none" normalizeH="0" baseline="0">
                        <a:ln>
                          <a:noFill/>
                        </a:ln>
                        <a:solidFill>
                          <a:schemeClr val="bg1"/>
                        </a:solidFill>
                        <a:effectLst/>
                        <a:latin typeface="Calibri" panose="020F0502020204030204" pitchFamily="34" charset="0"/>
                        <a:cs typeface="Arial" panose="020B0604020202020204" pitchFamily="34" charset="0"/>
                      </a:endParaRPr>
                    </a:p>
                  </a:txBody>
                  <a:tcPr marL="45720" marR="45720" marT="45706" marB="4570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4925" marR="0" lvl="0" indent="0" algn="l" defTabSz="914400" rtl="0" eaLnBrk="1" fontAlgn="base" latinLnBrk="0" hangingPunct="1">
                        <a:lnSpc>
                          <a:spcPct val="90000"/>
                        </a:lnSpc>
                        <a:spcBef>
                          <a:spcPts val="200"/>
                        </a:spcBef>
                        <a:spcAft>
                          <a:spcPts val="200"/>
                        </a:spcAft>
                        <a:buClrTx/>
                        <a:buSzTx/>
                        <a:buFontTx/>
                        <a:buNone/>
                        <a:tabLst/>
                      </a:pPr>
                      <a:r>
                        <a:rPr kumimoji="0" lang="fi-FI" altLang="en-US" sz="1000" b="0" i="0" u="none" strike="noStrike" cap="none" normalizeH="0" baseline="0">
                          <a:ln>
                            <a:noFill/>
                          </a:ln>
                          <a:solidFill>
                            <a:schemeClr val="bg1"/>
                          </a:solidFill>
                          <a:effectLst/>
                          <a:latin typeface="Calibri" panose="020F0502020204030204" pitchFamily="34" charset="0"/>
                          <a:cs typeface="Arial" panose="020B0604020202020204" pitchFamily="34" charset="0"/>
                        </a:rPr>
                        <a:t>Title</a:t>
                      </a:r>
                      <a:endParaRPr kumimoji="0" lang="en-US" altLang="en-US" sz="1000" b="0" i="0" u="none" strike="noStrike" cap="none" normalizeH="0" baseline="0">
                        <a:ln>
                          <a:noFill/>
                        </a:ln>
                        <a:solidFill>
                          <a:schemeClr val="bg1"/>
                        </a:solidFill>
                        <a:effectLst/>
                        <a:latin typeface="Calibri" panose="020F0502020204030204" pitchFamily="34" charset="0"/>
                        <a:cs typeface="Arial" panose="020B0604020202020204" pitchFamily="34" charset="0"/>
                      </a:endParaRPr>
                    </a:p>
                  </a:txBody>
                  <a:tcPr marL="45720" marR="45720" marT="45706" marB="4570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4925" marR="0" lvl="0" indent="0" algn="l" defTabSz="914400" rtl="0" eaLnBrk="1" fontAlgn="base" latinLnBrk="0" hangingPunct="1">
                        <a:lnSpc>
                          <a:spcPct val="90000"/>
                        </a:lnSpc>
                        <a:spcBef>
                          <a:spcPts val="200"/>
                        </a:spcBef>
                        <a:spcAft>
                          <a:spcPts val="200"/>
                        </a:spcAft>
                        <a:buClrTx/>
                        <a:buSzTx/>
                        <a:buFontTx/>
                        <a:buNone/>
                        <a:tabLst/>
                      </a:pPr>
                      <a:r>
                        <a:rPr kumimoji="0" lang="fi-FI" altLang="en-US" sz="1000" b="0" i="0" u="none" strike="noStrike" cap="none" normalizeH="0" baseline="0">
                          <a:ln>
                            <a:noFill/>
                          </a:ln>
                          <a:solidFill>
                            <a:schemeClr val="bg1"/>
                          </a:solidFill>
                          <a:effectLst/>
                          <a:latin typeface="Calibri" panose="020F0502020204030204" pitchFamily="34" charset="0"/>
                          <a:cs typeface="Arial" panose="020B0604020202020204" pitchFamily="34" charset="0"/>
                        </a:rPr>
                        <a:t>Intended for</a:t>
                      </a:r>
                      <a:endParaRPr kumimoji="0" lang="en-US" altLang="en-US" sz="1000" b="0" i="0" u="none" strike="noStrike" cap="none" normalizeH="0" baseline="0">
                        <a:ln>
                          <a:noFill/>
                        </a:ln>
                        <a:solidFill>
                          <a:schemeClr val="bg1"/>
                        </a:solidFill>
                        <a:effectLst/>
                        <a:latin typeface="Calibri" panose="020F0502020204030204" pitchFamily="34" charset="0"/>
                        <a:cs typeface="Arial" panose="020B0604020202020204" pitchFamily="34" charset="0"/>
                      </a:endParaRPr>
                    </a:p>
                  </a:txBody>
                  <a:tcPr marL="45720" marR="45720" marT="45706" marB="4570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4925" marR="0" lvl="0" indent="0" algn="l" defTabSz="914400" rtl="0" eaLnBrk="1" fontAlgn="base" latinLnBrk="0" hangingPunct="1">
                        <a:lnSpc>
                          <a:spcPct val="90000"/>
                        </a:lnSpc>
                        <a:spcBef>
                          <a:spcPts val="200"/>
                        </a:spcBef>
                        <a:spcAft>
                          <a:spcPts val="200"/>
                        </a:spcAft>
                        <a:buClrTx/>
                        <a:buSzTx/>
                        <a:buFontTx/>
                        <a:buNone/>
                        <a:tabLst/>
                      </a:pPr>
                      <a:r>
                        <a:rPr kumimoji="0" lang="fi-FI" altLang="en-US" sz="1000" b="0" i="0" u="none" strike="noStrike" cap="none" normalizeH="0" baseline="0">
                          <a:ln>
                            <a:noFill/>
                          </a:ln>
                          <a:solidFill>
                            <a:schemeClr val="bg1"/>
                          </a:solidFill>
                          <a:effectLst/>
                          <a:latin typeface="Calibri" panose="020F0502020204030204" pitchFamily="34" charset="0"/>
                          <a:cs typeface="Arial" panose="020B0604020202020204" pitchFamily="34" charset="0"/>
                        </a:rPr>
                        <a:t>Copy to</a:t>
                      </a:r>
                      <a:endParaRPr kumimoji="0" lang="en-US" altLang="en-US" sz="1000" b="0" i="0" u="none" strike="noStrike" cap="none" normalizeH="0" baseline="0">
                        <a:ln>
                          <a:noFill/>
                        </a:ln>
                        <a:solidFill>
                          <a:schemeClr val="bg1"/>
                        </a:solidFill>
                        <a:effectLst/>
                        <a:latin typeface="Calibri" panose="020F0502020204030204" pitchFamily="34" charset="0"/>
                        <a:cs typeface="Arial" panose="020B0604020202020204" pitchFamily="34" charset="0"/>
                      </a:endParaRPr>
                    </a:p>
                  </a:txBody>
                  <a:tcPr marL="45720" marR="45720" marT="45706" marB="4570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4925" marR="0" lvl="0" indent="0" algn="l" defTabSz="914400" rtl="0" eaLnBrk="1" fontAlgn="base" latinLnBrk="0" hangingPunct="1">
                        <a:lnSpc>
                          <a:spcPct val="90000"/>
                        </a:lnSpc>
                        <a:spcBef>
                          <a:spcPts val="200"/>
                        </a:spcBef>
                        <a:spcAft>
                          <a:spcPts val="200"/>
                        </a:spcAft>
                        <a:buClrTx/>
                        <a:buSzTx/>
                        <a:buFontTx/>
                        <a:buNone/>
                        <a:tabLst/>
                      </a:pPr>
                      <a:r>
                        <a:rPr kumimoji="0" lang="fi-FI" altLang="en-US" sz="1000" b="0" i="0" u="none" strike="noStrike" cap="none" normalizeH="0" baseline="0">
                          <a:ln>
                            <a:noFill/>
                          </a:ln>
                          <a:solidFill>
                            <a:schemeClr val="bg1"/>
                          </a:solidFill>
                          <a:effectLst/>
                          <a:latin typeface="Calibri" panose="020F0502020204030204" pitchFamily="34" charset="0"/>
                          <a:cs typeface="Arial" panose="020B0604020202020204" pitchFamily="34" charset="0"/>
                        </a:rPr>
                        <a:t>Brief informative comments (by SA4 Chairman)</a:t>
                      </a:r>
                      <a:endParaRPr kumimoji="0" lang="en-US" altLang="en-US" sz="1000" b="0" i="0" u="none" strike="noStrike" cap="none" normalizeH="0" baseline="0">
                        <a:ln>
                          <a:noFill/>
                        </a:ln>
                        <a:solidFill>
                          <a:schemeClr val="bg1"/>
                        </a:solidFill>
                        <a:effectLst/>
                        <a:latin typeface="Calibri" panose="020F0502020204030204" pitchFamily="34" charset="0"/>
                        <a:cs typeface="Arial" panose="020B0604020202020204" pitchFamily="34" charset="0"/>
                      </a:endParaRPr>
                    </a:p>
                  </a:txBody>
                  <a:tcPr marL="45720" marR="45720" marT="45706" marB="4570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2248217489"/>
                  </a:ext>
                </a:extLst>
              </a:tr>
              <a:tr h="447707">
                <a:tc>
                  <a:txBody>
                    <a:bodyPr/>
                    <a:lstStyle/>
                    <a:p>
                      <a:pPr algn="ctr">
                        <a:lnSpc>
                          <a:spcPts val="1200"/>
                        </a:lnSpc>
                        <a:spcAft>
                          <a:spcPts val="600"/>
                        </a:spcAft>
                      </a:pPr>
                      <a:r>
                        <a:rPr lang="en-US" sz="1000" b="0"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TD S4-171040</a:t>
                      </a:r>
                      <a:endParaRPr lang="fr-FR" sz="11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ts val="1200"/>
                        </a:lnSpc>
                        <a:spcBef>
                          <a:spcPts val="600"/>
                        </a:spcBef>
                        <a:spcAft>
                          <a:spcPts val="600"/>
                        </a:spcAft>
                      </a:pPr>
                      <a:r>
                        <a:rPr lang="en-GB" sz="1000" b="0">
                          <a:effectLst/>
                          <a:latin typeface="Arial" panose="020B0604020202020204" pitchFamily="34" charset="0"/>
                          <a:ea typeface="Times New Roman" panose="02020603050405020304" pitchFamily="18" charset="0"/>
                          <a:cs typeface="Arial" panose="020B0604020202020204" pitchFamily="34" charset="0"/>
                        </a:rPr>
                        <a:t>LS on Aligning of ITU-T G.722.2 with 3GPP AMR-WB</a:t>
                      </a:r>
                      <a:endParaRPr lang="fr-FR" sz="1100" b="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GB" sz="1000" b="0">
                          <a:effectLst/>
                          <a:latin typeface="Arial" panose="020B0604020202020204" pitchFamily="34" charset="0"/>
                          <a:ea typeface="Times New Roman" panose="02020603050405020304" pitchFamily="18" charset="0"/>
                          <a:cs typeface="Arial" panose="020B0604020202020204" pitchFamily="34" charset="0"/>
                        </a:rPr>
                        <a:t>ITU-T SG16 </a:t>
                      </a:r>
                      <a:r>
                        <a:rPr lang="en-GB" sz="1000" b="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a:t>
                      </a:r>
                      <a:endParaRPr lang="fr-FR" sz="1000" b="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US" sz="1000" b="0" spc="-25">
                          <a:effectLst/>
                          <a:latin typeface="Arial" panose="020B0604020202020204" pitchFamily="34" charset="0"/>
                          <a:ea typeface="‚l‚r –¾’©"/>
                          <a:cs typeface="Times New Roman" panose="02020603050405020304" pitchFamily="18" charset="0"/>
                        </a:rPr>
                        <a:t> </a:t>
                      </a:r>
                      <a:endParaRPr lang="fr-FR" sz="1000" b="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algn="l" fontAlgn="t"/>
                      <a:r>
                        <a:rPr lang="en-US" sz="1000" b="0" i="0" u="none" strike="noStrike" dirty="0">
                          <a:solidFill>
                            <a:srgbClr val="000000"/>
                          </a:solidFill>
                          <a:effectLst/>
                          <a:latin typeface="Calibri" panose="020F0502020204030204" pitchFamily="34" charset="0"/>
                        </a:rPr>
                        <a:t>SA4 kindly asks ITU-T SG16 to implement corresponding changes in G.722.2 in order to maintain alignment with AMR-WB.</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3895822181"/>
                  </a:ext>
                </a:extLst>
              </a:tr>
              <a:tr h="447707">
                <a:tc>
                  <a:txBody>
                    <a:bodyPr/>
                    <a:lstStyle/>
                    <a:p>
                      <a:pPr algn="ctr">
                        <a:lnSpc>
                          <a:spcPct val="105000"/>
                        </a:lnSpc>
                        <a:spcAft>
                          <a:spcPts val="0"/>
                        </a:spcAft>
                      </a:pPr>
                      <a:r>
                        <a:rPr lang="en-GB" sz="1000" b="0" dirty="0">
                          <a:solidFill>
                            <a:srgbClr val="0000FF"/>
                          </a:solidFill>
                          <a:effectLst/>
                          <a:latin typeface="Arial" panose="020B0604020202020204" pitchFamily="34" charset="0"/>
                          <a:ea typeface="SimSun" panose="02010600030101010101" pitchFamily="2" charset="-122"/>
                          <a:cs typeface="Times New Roman" panose="02020603050405020304" pitchFamily="18" charset="0"/>
                        </a:rPr>
                        <a:t>TD </a:t>
                      </a:r>
                      <a:r>
                        <a:rPr lang="en-US" sz="1000" b="0" dirty="0">
                          <a:solidFill>
                            <a:srgbClr val="0000FF"/>
                          </a:solidFill>
                          <a:effectLst/>
                          <a:latin typeface="Arial" panose="020B0604020202020204" pitchFamily="34" charset="0"/>
                          <a:ea typeface="Times New Roman" panose="02020603050405020304" pitchFamily="18" charset="0"/>
                          <a:cs typeface="Arial" panose="020B0604020202020204" pitchFamily="34" charset="0"/>
                        </a:rPr>
                        <a:t>S4-170981</a:t>
                      </a:r>
                      <a:endParaRPr lang="fr-FR" sz="10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US" sz="1000" b="0" dirty="0">
                          <a:effectLst/>
                          <a:latin typeface="Arial" panose="020B0604020202020204" pitchFamily="34" charset="0"/>
                          <a:ea typeface="Times New Roman" panose="02020603050405020304" pitchFamily="18" charset="0"/>
                          <a:cs typeface="Arial" panose="020B0604020202020204" pitchFamily="34" charset="0"/>
                        </a:rPr>
                        <a:t>Reply LS on Visual Sample Entry width and height</a:t>
                      </a:r>
                      <a:endParaRPr lang="fr-FR" sz="10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US" sz="1000" b="0">
                          <a:effectLst/>
                          <a:latin typeface="Arial" panose="020B0604020202020204" pitchFamily="34" charset="0"/>
                          <a:ea typeface="Times New Roman" panose="02020603050405020304" pitchFamily="18" charset="0"/>
                          <a:cs typeface="Arial" panose="020B0604020202020204" pitchFamily="34" charset="0"/>
                        </a:rPr>
                        <a:t>ISO/IEC SC 29/WG 11 (MPEG)</a:t>
                      </a:r>
                      <a:endParaRPr lang="fr-FR" sz="1000" b="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endParaRPr lang="fr-FR" sz="1000" b="0">
                        <a:effectLst/>
                        <a:latin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algn="l" fontAlgn="t"/>
                      <a:r>
                        <a:rPr lang="en-US" sz="1000" b="0" i="0" u="none" strike="noStrike">
                          <a:solidFill>
                            <a:srgbClr val="000000"/>
                          </a:solidFill>
                          <a:effectLst/>
                          <a:latin typeface="Calibri" panose="020F0502020204030204" pitchFamily="34" charset="0"/>
                        </a:rPr>
                        <a:t>SA4 believes MPEG correction is addressing an existing inconsistency in our specification.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3902039758"/>
                  </a:ext>
                </a:extLst>
              </a:tr>
              <a:tr h="447707">
                <a:tc>
                  <a:txBody>
                    <a:bodyPr/>
                    <a:lstStyle/>
                    <a:p>
                      <a:pPr algn="ctr">
                        <a:lnSpc>
                          <a:spcPct val="105000"/>
                        </a:lnSpc>
                        <a:spcAft>
                          <a:spcPts val="0"/>
                        </a:spcAft>
                      </a:pPr>
                      <a:r>
                        <a:rPr lang="en-US" sz="1000" b="0">
                          <a:solidFill>
                            <a:srgbClr val="0000FF"/>
                          </a:solidFill>
                          <a:effectLst/>
                          <a:latin typeface="Arial" panose="020B0604020202020204" pitchFamily="34" charset="0"/>
                          <a:ea typeface="Times New Roman" panose="02020603050405020304" pitchFamily="18" charset="0"/>
                          <a:cs typeface="Arial" panose="020B0604020202020204" pitchFamily="34" charset="0"/>
                        </a:rPr>
                        <a:t>TD S4-171020</a:t>
                      </a:r>
                      <a:endParaRPr lang="fr-FR" sz="1000" b="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US" sz="1000" b="0" dirty="0">
                          <a:effectLst/>
                          <a:latin typeface="Arial" panose="020B0604020202020204" pitchFamily="34" charset="0"/>
                          <a:ea typeface="Times New Roman" panose="02020603050405020304" pitchFamily="18" charset="0"/>
                          <a:cs typeface="Arial" panose="020B0604020202020204" pitchFamily="34" charset="0"/>
                        </a:rPr>
                        <a:t>LS on Available End-to-End Services over MBMS</a:t>
                      </a:r>
                      <a:endParaRPr lang="fr-FR" sz="10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US" sz="1000" b="0">
                          <a:effectLst/>
                          <a:latin typeface="Arial" panose="020B0604020202020204" pitchFamily="34" charset="0"/>
                          <a:ea typeface="Times New Roman" panose="02020603050405020304" pitchFamily="18" charset="0"/>
                          <a:cs typeface="Arial" panose="020B0604020202020204" pitchFamily="34" charset="0"/>
                        </a:rPr>
                        <a:t>TSG SA WG6</a:t>
                      </a:r>
                      <a:endParaRPr lang="fr-FR" sz="1000" b="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US" sz="1000" b="0">
                          <a:effectLst/>
                          <a:latin typeface="Arial" panose="020B0604020202020204" pitchFamily="34" charset="0"/>
                          <a:ea typeface="Times New Roman" panose="02020603050405020304" pitchFamily="18" charset="0"/>
                          <a:cs typeface="Arial" panose="020B0604020202020204" pitchFamily="34" charset="0"/>
                        </a:rPr>
                        <a:t>TSG SA WG2, TSG SA, TSG CT WG3, TSG CT</a:t>
                      </a:r>
                      <a:endParaRPr lang="fr-FR" sz="1000" b="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algn="l" fontAlgn="t"/>
                      <a:r>
                        <a:rPr lang="en-US" sz="1000" b="0" i="0" u="none" strike="noStrike">
                          <a:solidFill>
                            <a:srgbClr val="000000"/>
                          </a:solidFill>
                          <a:effectLst/>
                          <a:latin typeface="Calibri" panose="020F0502020204030204" pitchFamily="34" charset="0"/>
                        </a:rPr>
                        <a:t>SA4 would like to inform SA6 about the current status of Rel-14 support for end-to-end eMBMS service delivery which could be of benefit to SA6 work, for instance, for the use with file delivery, FEC protection and file repair. </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3231781421"/>
                  </a:ext>
                </a:extLst>
              </a:tr>
              <a:tr h="447707">
                <a:tc>
                  <a:txBody>
                    <a:bodyPr/>
                    <a:lstStyle/>
                    <a:p>
                      <a:pPr algn="ctr">
                        <a:lnSpc>
                          <a:spcPct val="105000"/>
                        </a:lnSpc>
                        <a:spcAft>
                          <a:spcPts val="0"/>
                        </a:spcAft>
                      </a:pPr>
                      <a:r>
                        <a:rPr lang="en-US" sz="1000" b="0">
                          <a:solidFill>
                            <a:srgbClr val="0000FF"/>
                          </a:solidFill>
                          <a:effectLst/>
                          <a:latin typeface="Arial" panose="020B0604020202020204" pitchFamily="34" charset="0"/>
                          <a:ea typeface="Times New Roman" panose="02020603050405020304" pitchFamily="18" charset="0"/>
                          <a:cs typeface="Arial" panose="020B0604020202020204" pitchFamily="34" charset="0"/>
                        </a:rPr>
                        <a:t>TD S4-170988</a:t>
                      </a:r>
                      <a:endParaRPr lang="fr-FR" sz="1000" b="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US" sz="1000" b="0" dirty="0">
                          <a:effectLst/>
                          <a:latin typeface="Arial" panose="020B0604020202020204" pitchFamily="34" charset="0"/>
                          <a:ea typeface="Times New Roman" panose="02020603050405020304" pitchFamily="18" charset="0"/>
                          <a:cs typeface="Arial" panose="020B0604020202020204" pitchFamily="34" charset="0"/>
                        </a:rPr>
                        <a:t>LS on Virtual Reality progress in 3GPP SA4</a:t>
                      </a:r>
                      <a:endParaRPr lang="fr-FR" sz="10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US" sz="1000" b="0" dirty="0">
                          <a:effectLst/>
                          <a:latin typeface="Arial" panose="020B0604020202020204" pitchFamily="34" charset="0"/>
                          <a:ea typeface="Times New Roman" panose="02020603050405020304" pitchFamily="18" charset="0"/>
                          <a:cs typeface="Arial" panose="020B0604020202020204" pitchFamily="34" charset="0"/>
                        </a:rPr>
                        <a:t>ISO/IEC SC 29/WG 11 (MPEG), VR Industry Forum (VRIF), ITU-T SG12 </a:t>
                      </a:r>
                      <a:r>
                        <a:rPr lang="en-GB" sz="1000" b="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a:t>
                      </a:r>
                      <a:r>
                        <a:rPr lang="en-US" sz="1000" b="0" dirty="0">
                          <a:effectLst/>
                          <a:latin typeface="Arial" panose="020B0604020202020204" pitchFamily="34" charset="0"/>
                          <a:ea typeface="Times New Roman" panose="02020603050405020304" pitchFamily="18" charset="0"/>
                          <a:cs typeface="Arial" panose="020B0604020202020204" pitchFamily="34" charset="0"/>
                        </a:rPr>
                        <a:t>, ITU-T SG16 </a:t>
                      </a:r>
                      <a:r>
                        <a:rPr lang="en-GB" sz="1000" b="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a:t>
                      </a:r>
                      <a:r>
                        <a:rPr lang="en-US" sz="1000" b="0" dirty="0">
                          <a:effectLst/>
                          <a:latin typeface="Arial" panose="020B0604020202020204" pitchFamily="34" charset="0"/>
                          <a:ea typeface="Times New Roman" panose="02020603050405020304" pitchFamily="18" charset="0"/>
                          <a:cs typeface="Arial" panose="020B0604020202020204" pitchFamily="34" charset="0"/>
                        </a:rPr>
                        <a:t>, ITU-R WP6C </a:t>
                      </a:r>
                      <a:r>
                        <a:rPr lang="en-GB" sz="1000" b="0" dirty="0">
                          <a:solidFill>
                            <a:srgbClr val="FF0000"/>
                          </a:solidFill>
                          <a:effectLst/>
                          <a:latin typeface="Arial" panose="020B0604020202020204" pitchFamily="34" charset="0"/>
                          <a:ea typeface="Times New Roman" panose="02020603050405020304" pitchFamily="18" charset="0"/>
                          <a:cs typeface="Times New Roman" panose="02020603050405020304" pitchFamily="18" charset="0"/>
                        </a:rPr>
                        <a:t>(*)</a:t>
                      </a:r>
                      <a:r>
                        <a:rPr lang="en-US" sz="1000" b="0" dirty="0">
                          <a:effectLst/>
                          <a:latin typeface="Arial" panose="020B0604020202020204" pitchFamily="34" charset="0"/>
                          <a:ea typeface="Times New Roman" panose="02020603050405020304" pitchFamily="18" charset="0"/>
                          <a:cs typeface="Arial" panose="020B0604020202020204" pitchFamily="34" charset="0"/>
                        </a:rPr>
                        <a:t>, ETSI TC STQ, DVB</a:t>
                      </a:r>
                      <a:endParaRPr lang="fr-FR" sz="10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US" sz="1000" b="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fr-FR" sz="1000" b="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algn="l" fontAlgn="t"/>
                      <a:r>
                        <a:rPr lang="en-US" sz="1000" b="0" i="0" u="none" strike="noStrike">
                          <a:solidFill>
                            <a:srgbClr val="000000"/>
                          </a:solidFill>
                          <a:effectLst/>
                          <a:latin typeface="Calibri" panose="020F0502020204030204" pitchFamily="34" charset="0"/>
                        </a:rPr>
                        <a:t>3GPP SA4 would like to inform you on its recent achievements in the field of Virtual Reality (VR) and the new work that has been initiated accordingly.</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418332436"/>
                  </a:ext>
                </a:extLst>
              </a:tr>
              <a:tr h="762054">
                <a:tc>
                  <a:txBody>
                    <a:bodyPr/>
                    <a:lstStyle/>
                    <a:p>
                      <a:pPr algn="ctr">
                        <a:lnSpc>
                          <a:spcPct val="105000"/>
                        </a:lnSpc>
                        <a:spcAft>
                          <a:spcPts val="0"/>
                        </a:spcAft>
                      </a:pPr>
                      <a:r>
                        <a:rPr lang="en-US" sz="1000" b="0">
                          <a:solidFill>
                            <a:srgbClr val="0000FF"/>
                          </a:solidFill>
                          <a:effectLst/>
                          <a:latin typeface="Arial" panose="020B0604020202020204" pitchFamily="34" charset="0"/>
                          <a:ea typeface="Times New Roman" panose="02020603050405020304" pitchFamily="18" charset="0"/>
                          <a:cs typeface="Arial" panose="020B0604020202020204" pitchFamily="34" charset="0"/>
                        </a:rPr>
                        <a:t>TD S4-171081</a:t>
                      </a:r>
                      <a:endParaRPr lang="fr-FR" sz="1000" b="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GB" sz="1000" b="0">
                          <a:effectLst/>
                          <a:latin typeface="Arial" panose="020B0604020202020204" pitchFamily="34" charset="0"/>
                          <a:ea typeface="Times New Roman" panose="02020603050405020304" pitchFamily="18" charset="0"/>
                          <a:cs typeface="Arial" panose="020B0604020202020204" pitchFamily="34" charset="0"/>
                        </a:rPr>
                        <a:t>Liaison Statement on carriage of Web Resources in ISOBMFF</a:t>
                      </a:r>
                      <a:endParaRPr lang="fr-FR" sz="1000" b="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US" sz="1000" b="0" dirty="0">
                          <a:effectLst/>
                          <a:latin typeface="Arial" panose="020B0604020202020204" pitchFamily="34" charset="0"/>
                          <a:ea typeface="Times New Roman" panose="02020603050405020304" pitchFamily="18" charset="0"/>
                          <a:cs typeface="Arial" panose="020B0604020202020204" pitchFamily="34" charset="0"/>
                        </a:rPr>
                        <a:t>ISO/IEC SC 29/WG 11 (MPEG)</a:t>
                      </a:r>
                      <a:endParaRPr lang="fr-FR" sz="10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endParaRPr lang="fr-FR" sz="1000" b="0">
                        <a:effectLst/>
                        <a:latin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algn="l" fontAlgn="t"/>
                      <a:r>
                        <a:rPr lang="en-US" sz="1000" b="0" i="0" u="none" strike="noStrike">
                          <a:solidFill>
                            <a:srgbClr val="000000"/>
                          </a:solidFill>
                          <a:effectLst/>
                          <a:latin typeface="Calibri" panose="020F0502020204030204" pitchFamily="34" charset="0"/>
                        </a:rPr>
                        <a:t>3GPP TSG-SA4 kindly asks ISO/IEC SC 29/WG 11 (MPEG) to take into account the information provided in the LS in the context of your work on carriage of web resources in ISOBMFF and provide 3GPP with any updates and progress on this subject matter.</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72823492"/>
                  </a:ext>
                </a:extLst>
              </a:tr>
              <a:tr h="508036">
                <a:tc>
                  <a:txBody>
                    <a:bodyPr/>
                    <a:lstStyle/>
                    <a:p>
                      <a:pPr algn="ctr">
                        <a:lnSpc>
                          <a:spcPct val="105000"/>
                        </a:lnSpc>
                        <a:spcAft>
                          <a:spcPts val="0"/>
                        </a:spcAft>
                      </a:pPr>
                      <a:r>
                        <a:rPr lang="en-US" sz="1000" b="0">
                          <a:solidFill>
                            <a:srgbClr val="0000FF"/>
                          </a:solidFill>
                          <a:effectLst/>
                          <a:latin typeface="Arial" panose="020B0604020202020204" pitchFamily="34" charset="0"/>
                          <a:ea typeface="Times New Roman" panose="02020603050405020304" pitchFamily="18" charset="0"/>
                          <a:cs typeface="Arial" panose="020B0604020202020204" pitchFamily="34" charset="0"/>
                        </a:rPr>
                        <a:t>TD S4-170969</a:t>
                      </a:r>
                      <a:endParaRPr lang="fr-FR" sz="1000" b="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US" sz="1000" b="0">
                          <a:effectLst/>
                          <a:latin typeface="Arial" panose="020B0604020202020204" pitchFamily="34" charset="0"/>
                          <a:ea typeface="Times New Roman" panose="02020603050405020304" pitchFamily="18" charset="0"/>
                          <a:cs typeface="Arial" panose="020B0604020202020204" pitchFamily="34" charset="0"/>
                        </a:rPr>
                        <a:t>Reply LS on QCI values for MC Video</a:t>
                      </a:r>
                      <a:endParaRPr lang="fr-FR" sz="1000" b="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US" sz="1000" b="0" dirty="0">
                          <a:effectLst/>
                          <a:latin typeface="Arial" panose="020B0604020202020204" pitchFamily="34" charset="0"/>
                          <a:ea typeface="Times New Roman" panose="02020603050405020304" pitchFamily="18" charset="0"/>
                          <a:cs typeface="Arial" panose="020B0604020202020204" pitchFamily="34" charset="0"/>
                        </a:rPr>
                        <a:t>TSG SA WG2</a:t>
                      </a:r>
                      <a:endParaRPr lang="fr-FR" sz="10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US" sz="1000" b="0" dirty="0">
                          <a:effectLst/>
                          <a:latin typeface="Arial" panose="020B0604020202020204" pitchFamily="34" charset="0"/>
                          <a:ea typeface="Times New Roman" panose="02020603050405020304" pitchFamily="18" charset="0"/>
                          <a:cs typeface="Arial" panose="020B0604020202020204" pitchFamily="34" charset="0"/>
                        </a:rPr>
                        <a:t>TSG CT WG1, TSG CT WG3, TSG SA WG6</a:t>
                      </a:r>
                      <a:endParaRPr lang="fr-FR" sz="10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algn="l" fontAlgn="t"/>
                      <a:r>
                        <a:rPr lang="en-US" sz="1000" b="0" i="0" u="none" strike="noStrike" dirty="0">
                          <a:solidFill>
                            <a:srgbClr val="000000"/>
                          </a:solidFill>
                          <a:effectLst/>
                          <a:latin typeface="Calibri" panose="020F0502020204030204" pitchFamily="34" charset="0"/>
                        </a:rPr>
                        <a:t>SA4 asks SA2 to take these trade-off issues between latency and error resiliency into account.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450509840"/>
                  </a:ext>
                </a:extLst>
              </a:tr>
            </a:tbl>
          </a:graphicData>
        </a:graphic>
      </p:graphicFrame>
    </p:spTree>
  </p:cSld>
  <p:clrMapOvr>
    <a:masterClrMapping/>
  </p:clrMapOvr>
  <p:transition spd="slow"/>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a:extLst>
              <a:ext uri="{FF2B5EF4-FFF2-40B4-BE49-F238E27FC236}">
                <a16:creationId xmlns:a16="http://schemas.microsoft.com/office/drawing/2014/main" id="{EFBD3DBD-440B-4420-983B-C802DE4FF688}"/>
              </a:ext>
            </a:extLst>
          </p:cNvPr>
          <p:cNvSpPr>
            <a:spLocks noGrp="1"/>
          </p:cNvSpPr>
          <p:nvPr>
            <p:ph type="title"/>
          </p:nvPr>
        </p:nvSpPr>
        <p:spPr>
          <a:xfrm>
            <a:off x="488950" y="258763"/>
            <a:ext cx="6827838" cy="969962"/>
          </a:xfrm>
        </p:spPr>
        <p:txBody>
          <a:bodyPr/>
          <a:lstStyle/>
          <a:p>
            <a:r>
              <a:rPr lang="fi-FI" altLang="en-US" dirty="0"/>
              <a:t>LSs sent out since SA#77 - 2</a:t>
            </a:r>
            <a:endParaRPr lang="en-US" altLang="en-US" dirty="0"/>
          </a:p>
        </p:txBody>
      </p:sp>
      <p:graphicFrame>
        <p:nvGraphicFramePr>
          <p:cNvPr id="4" name="Table 3">
            <a:extLst>
              <a:ext uri="{FF2B5EF4-FFF2-40B4-BE49-F238E27FC236}">
                <a16:creationId xmlns:a16="http://schemas.microsoft.com/office/drawing/2014/main" id="{3D1C5ACC-C71F-47A4-9DE9-D25F88C3806F}"/>
              </a:ext>
            </a:extLst>
          </p:cNvPr>
          <p:cNvGraphicFramePr>
            <a:graphicFrameLocks noGrp="1"/>
          </p:cNvGraphicFramePr>
          <p:nvPr>
            <p:extLst>
              <p:ext uri="{D42A27DB-BD31-4B8C-83A1-F6EECF244321}">
                <p14:modId xmlns:p14="http://schemas.microsoft.com/office/powerpoint/2010/main" val="2427122539"/>
              </p:ext>
            </p:extLst>
          </p:nvPr>
        </p:nvGraphicFramePr>
        <p:xfrm>
          <a:off x="592138" y="1208088"/>
          <a:ext cx="7970837" cy="3206627"/>
        </p:xfrm>
        <a:graphic>
          <a:graphicData uri="http://schemas.openxmlformats.org/drawingml/2006/table">
            <a:tbl>
              <a:tblPr/>
              <a:tblGrid>
                <a:gridCol w="1198562">
                  <a:extLst>
                    <a:ext uri="{9D8B030D-6E8A-4147-A177-3AD203B41FA5}">
                      <a16:colId xmlns:a16="http://schemas.microsoft.com/office/drawing/2014/main" val="1938107488"/>
                    </a:ext>
                  </a:extLst>
                </a:gridCol>
                <a:gridCol w="2362200">
                  <a:extLst>
                    <a:ext uri="{9D8B030D-6E8A-4147-A177-3AD203B41FA5}">
                      <a16:colId xmlns:a16="http://schemas.microsoft.com/office/drawing/2014/main" val="1833593869"/>
                    </a:ext>
                  </a:extLst>
                </a:gridCol>
                <a:gridCol w="1333500">
                  <a:extLst>
                    <a:ext uri="{9D8B030D-6E8A-4147-A177-3AD203B41FA5}">
                      <a16:colId xmlns:a16="http://schemas.microsoft.com/office/drawing/2014/main" val="1865452895"/>
                    </a:ext>
                  </a:extLst>
                </a:gridCol>
                <a:gridCol w="711200">
                  <a:extLst>
                    <a:ext uri="{9D8B030D-6E8A-4147-A177-3AD203B41FA5}">
                      <a16:colId xmlns:a16="http://schemas.microsoft.com/office/drawing/2014/main" val="3187014335"/>
                    </a:ext>
                  </a:extLst>
                </a:gridCol>
                <a:gridCol w="2365375">
                  <a:extLst>
                    <a:ext uri="{9D8B030D-6E8A-4147-A177-3AD203B41FA5}">
                      <a16:colId xmlns:a16="http://schemas.microsoft.com/office/drawing/2014/main" val="23807548"/>
                    </a:ext>
                  </a:extLst>
                </a:gridCol>
              </a:tblGrid>
              <a:tr h="36575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4925" marR="0" lvl="0" indent="0" algn="l" defTabSz="914400" rtl="0" eaLnBrk="1" fontAlgn="base" latinLnBrk="0" hangingPunct="1">
                        <a:lnSpc>
                          <a:spcPct val="90000"/>
                        </a:lnSpc>
                        <a:spcBef>
                          <a:spcPts val="200"/>
                        </a:spcBef>
                        <a:spcAft>
                          <a:spcPts val="200"/>
                        </a:spcAft>
                        <a:buClrTx/>
                        <a:buSzTx/>
                        <a:buFontTx/>
                        <a:buNone/>
                        <a:tabLst/>
                      </a:pPr>
                      <a:r>
                        <a:rPr kumimoji="0" lang="fi-FI" altLang="en-US" sz="1000" b="0" i="0" u="none" strike="noStrike" cap="none" normalizeH="0" baseline="0">
                          <a:ln>
                            <a:noFill/>
                          </a:ln>
                          <a:solidFill>
                            <a:schemeClr val="bg1"/>
                          </a:solidFill>
                          <a:effectLst/>
                          <a:latin typeface="Calibri" panose="020F0502020204030204" pitchFamily="34" charset="0"/>
                          <a:cs typeface="Arial" panose="020B0604020202020204" pitchFamily="34" charset="0"/>
                        </a:rPr>
                        <a:t>Tdoc number</a:t>
                      </a:r>
                      <a:endParaRPr kumimoji="0" lang="en-US" altLang="en-US" sz="1000" b="0" i="0" u="none" strike="noStrike" cap="none" normalizeH="0" baseline="0">
                        <a:ln>
                          <a:noFill/>
                        </a:ln>
                        <a:solidFill>
                          <a:schemeClr val="bg1"/>
                        </a:solidFill>
                        <a:effectLst/>
                        <a:latin typeface="Calibri" panose="020F0502020204030204" pitchFamily="34" charset="0"/>
                        <a:cs typeface="Arial" panose="020B0604020202020204" pitchFamily="34" charset="0"/>
                      </a:endParaRPr>
                    </a:p>
                  </a:txBody>
                  <a:tcPr marL="45720" marR="45720" marT="45706" marB="4570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4925" marR="0" lvl="0" indent="0" algn="l" defTabSz="914400" rtl="0" eaLnBrk="1" fontAlgn="base" latinLnBrk="0" hangingPunct="1">
                        <a:lnSpc>
                          <a:spcPct val="90000"/>
                        </a:lnSpc>
                        <a:spcBef>
                          <a:spcPts val="200"/>
                        </a:spcBef>
                        <a:spcAft>
                          <a:spcPts val="200"/>
                        </a:spcAft>
                        <a:buClrTx/>
                        <a:buSzTx/>
                        <a:buFontTx/>
                        <a:buNone/>
                        <a:tabLst/>
                      </a:pPr>
                      <a:r>
                        <a:rPr kumimoji="0" lang="fi-FI" altLang="en-US" sz="1000" b="0" i="0" u="none" strike="noStrike" cap="none" normalizeH="0" baseline="0">
                          <a:ln>
                            <a:noFill/>
                          </a:ln>
                          <a:solidFill>
                            <a:schemeClr val="bg1"/>
                          </a:solidFill>
                          <a:effectLst/>
                          <a:latin typeface="Calibri" panose="020F0502020204030204" pitchFamily="34" charset="0"/>
                          <a:cs typeface="Arial" panose="020B0604020202020204" pitchFamily="34" charset="0"/>
                        </a:rPr>
                        <a:t>Title</a:t>
                      </a:r>
                      <a:endParaRPr kumimoji="0" lang="en-US" altLang="en-US" sz="1000" b="0" i="0" u="none" strike="noStrike" cap="none" normalizeH="0" baseline="0">
                        <a:ln>
                          <a:noFill/>
                        </a:ln>
                        <a:solidFill>
                          <a:schemeClr val="bg1"/>
                        </a:solidFill>
                        <a:effectLst/>
                        <a:latin typeface="Calibri" panose="020F0502020204030204" pitchFamily="34" charset="0"/>
                        <a:cs typeface="Arial" panose="020B0604020202020204" pitchFamily="34" charset="0"/>
                      </a:endParaRPr>
                    </a:p>
                  </a:txBody>
                  <a:tcPr marL="45720" marR="45720" marT="45706" marB="4570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4925" marR="0" lvl="0" indent="0" algn="l" defTabSz="914400" rtl="0" eaLnBrk="1" fontAlgn="base" latinLnBrk="0" hangingPunct="1">
                        <a:lnSpc>
                          <a:spcPct val="90000"/>
                        </a:lnSpc>
                        <a:spcBef>
                          <a:spcPts val="200"/>
                        </a:spcBef>
                        <a:spcAft>
                          <a:spcPts val="200"/>
                        </a:spcAft>
                        <a:buClrTx/>
                        <a:buSzTx/>
                        <a:buFontTx/>
                        <a:buNone/>
                        <a:tabLst/>
                      </a:pPr>
                      <a:r>
                        <a:rPr kumimoji="0" lang="fi-FI" altLang="en-US" sz="1000" b="0" i="0" u="none" strike="noStrike" cap="none" normalizeH="0" baseline="0">
                          <a:ln>
                            <a:noFill/>
                          </a:ln>
                          <a:solidFill>
                            <a:schemeClr val="bg1"/>
                          </a:solidFill>
                          <a:effectLst/>
                          <a:latin typeface="Calibri" panose="020F0502020204030204" pitchFamily="34" charset="0"/>
                          <a:cs typeface="Arial" panose="020B0604020202020204" pitchFamily="34" charset="0"/>
                        </a:rPr>
                        <a:t>Intended for</a:t>
                      </a:r>
                      <a:endParaRPr kumimoji="0" lang="en-US" altLang="en-US" sz="1000" b="0" i="0" u="none" strike="noStrike" cap="none" normalizeH="0" baseline="0">
                        <a:ln>
                          <a:noFill/>
                        </a:ln>
                        <a:solidFill>
                          <a:schemeClr val="bg1"/>
                        </a:solidFill>
                        <a:effectLst/>
                        <a:latin typeface="Calibri" panose="020F0502020204030204" pitchFamily="34" charset="0"/>
                        <a:cs typeface="Arial" panose="020B0604020202020204" pitchFamily="34" charset="0"/>
                      </a:endParaRPr>
                    </a:p>
                  </a:txBody>
                  <a:tcPr marL="45720" marR="45720" marT="45706" marB="4570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4925" marR="0" lvl="0" indent="0" algn="l" defTabSz="914400" rtl="0" eaLnBrk="1" fontAlgn="base" latinLnBrk="0" hangingPunct="1">
                        <a:lnSpc>
                          <a:spcPct val="90000"/>
                        </a:lnSpc>
                        <a:spcBef>
                          <a:spcPts val="200"/>
                        </a:spcBef>
                        <a:spcAft>
                          <a:spcPts val="200"/>
                        </a:spcAft>
                        <a:buClrTx/>
                        <a:buSzTx/>
                        <a:buFontTx/>
                        <a:buNone/>
                        <a:tabLst/>
                      </a:pPr>
                      <a:r>
                        <a:rPr kumimoji="0" lang="fi-FI" altLang="en-US" sz="1000" b="0" i="0" u="none" strike="noStrike" cap="none" normalizeH="0" baseline="0">
                          <a:ln>
                            <a:noFill/>
                          </a:ln>
                          <a:solidFill>
                            <a:schemeClr val="bg1"/>
                          </a:solidFill>
                          <a:effectLst/>
                          <a:latin typeface="Calibri" panose="020F0502020204030204" pitchFamily="34" charset="0"/>
                          <a:cs typeface="Arial" panose="020B0604020202020204" pitchFamily="34" charset="0"/>
                        </a:rPr>
                        <a:t>Copy to</a:t>
                      </a:r>
                      <a:endParaRPr kumimoji="0" lang="en-US" altLang="en-US" sz="1000" b="0" i="0" u="none" strike="noStrike" cap="none" normalizeH="0" baseline="0">
                        <a:ln>
                          <a:noFill/>
                        </a:ln>
                        <a:solidFill>
                          <a:schemeClr val="bg1"/>
                        </a:solidFill>
                        <a:effectLst/>
                        <a:latin typeface="Calibri" panose="020F0502020204030204" pitchFamily="34" charset="0"/>
                        <a:cs typeface="Arial" panose="020B0604020202020204" pitchFamily="34" charset="0"/>
                      </a:endParaRPr>
                    </a:p>
                  </a:txBody>
                  <a:tcPr marL="45720" marR="45720" marT="45706" marB="4570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4925" marR="0" lvl="0" indent="0" algn="l" defTabSz="914400" rtl="0" eaLnBrk="1" fontAlgn="base" latinLnBrk="0" hangingPunct="1">
                        <a:lnSpc>
                          <a:spcPct val="90000"/>
                        </a:lnSpc>
                        <a:spcBef>
                          <a:spcPts val="200"/>
                        </a:spcBef>
                        <a:spcAft>
                          <a:spcPts val="200"/>
                        </a:spcAft>
                        <a:buClrTx/>
                        <a:buSzTx/>
                        <a:buFontTx/>
                        <a:buNone/>
                        <a:tabLst/>
                      </a:pPr>
                      <a:r>
                        <a:rPr kumimoji="0" lang="fi-FI" altLang="en-US" sz="1000" b="0" i="0" u="none" strike="noStrike" cap="none" normalizeH="0" baseline="0">
                          <a:ln>
                            <a:noFill/>
                          </a:ln>
                          <a:solidFill>
                            <a:schemeClr val="bg1"/>
                          </a:solidFill>
                          <a:effectLst/>
                          <a:latin typeface="Calibri" panose="020F0502020204030204" pitchFamily="34" charset="0"/>
                          <a:cs typeface="Arial" panose="020B0604020202020204" pitchFamily="34" charset="0"/>
                        </a:rPr>
                        <a:t>Brief informative comments (by SA4 Chairman)</a:t>
                      </a:r>
                      <a:endParaRPr kumimoji="0" lang="en-US" altLang="en-US" sz="1000" b="0" i="0" u="none" strike="noStrike" cap="none" normalizeH="0" baseline="0">
                        <a:ln>
                          <a:noFill/>
                        </a:ln>
                        <a:solidFill>
                          <a:schemeClr val="bg1"/>
                        </a:solidFill>
                        <a:effectLst/>
                        <a:latin typeface="Calibri" panose="020F0502020204030204" pitchFamily="34" charset="0"/>
                        <a:cs typeface="Arial" panose="020B0604020202020204" pitchFamily="34" charset="0"/>
                      </a:endParaRPr>
                    </a:p>
                  </a:txBody>
                  <a:tcPr marL="45720" marR="45720" marT="45706" marB="4570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2248217489"/>
                  </a:ext>
                </a:extLst>
              </a:tr>
              <a:tr h="480094">
                <a:tc>
                  <a:txBody>
                    <a:bodyPr/>
                    <a:lstStyle/>
                    <a:p>
                      <a:pPr algn="ctr">
                        <a:lnSpc>
                          <a:spcPct val="105000"/>
                        </a:lnSpc>
                        <a:spcAft>
                          <a:spcPts val="0"/>
                        </a:spcAft>
                      </a:pPr>
                      <a:r>
                        <a:rPr lang="en-US" sz="1000" b="0" dirty="0">
                          <a:solidFill>
                            <a:srgbClr val="0000FF"/>
                          </a:solidFill>
                          <a:effectLst/>
                          <a:latin typeface="Arial" panose="020B0604020202020204" pitchFamily="34" charset="0"/>
                          <a:ea typeface="Times New Roman" panose="02020603050405020304" pitchFamily="18" charset="0"/>
                          <a:cs typeface="Arial" panose="020B0604020202020204" pitchFamily="34" charset="0"/>
                        </a:rPr>
                        <a:t>TD </a:t>
                      </a:r>
                      <a:r>
                        <a:rPr lang="en-GB" sz="1000" b="0" dirty="0">
                          <a:solidFill>
                            <a:srgbClr val="3333FF"/>
                          </a:solidFill>
                          <a:effectLst/>
                          <a:latin typeface="Arial" panose="020B0604020202020204" pitchFamily="34" charset="0"/>
                          <a:ea typeface="Times New Roman" panose="02020603050405020304" pitchFamily="18" charset="0"/>
                          <a:cs typeface="Arial" panose="020B0604020202020204" pitchFamily="34" charset="0"/>
                        </a:rPr>
                        <a:t>S4-170952</a:t>
                      </a:r>
                      <a:endParaRPr lang="fr-FR" sz="10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US" sz="1000" b="0" dirty="0">
                          <a:effectLst/>
                          <a:latin typeface="Arial" panose="020B0604020202020204" pitchFamily="34" charset="0"/>
                          <a:ea typeface="Times New Roman" panose="02020603050405020304" pitchFamily="18" charset="0"/>
                          <a:cs typeface="Arial" panose="020B0604020202020204" pitchFamily="34" charset="0"/>
                        </a:rPr>
                        <a:t>LS about adding new service type in QMC reporting</a:t>
                      </a:r>
                      <a:endParaRPr lang="fr-FR" sz="10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US" sz="1000" b="0">
                          <a:effectLst/>
                          <a:latin typeface="Arial" panose="020B0604020202020204" pitchFamily="34" charset="0"/>
                          <a:ea typeface="Times New Roman" panose="02020603050405020304" pitchFamily="18" charset="0"/>
                          <a:cs typeface="Arial" panose="020B0604020202020204" pitchFamily="34" charset="0"/>
                        </a:rPr>
                        <a:t>TSG RAN WG2, TSG RAN WG3, TSG SA WG5</a:t>
                      </a:r>
                      <a:endParaRPr lang="fr-FR" sz="1000" b="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US" sz="1000" b="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fr-F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algn="l" fontAlgn="t"/>
                      <a:r>
                        <a:rPr lang="en-US" sz="1000" b="0" i="0" u="none" strike="noStrike" dirty="0">
                          <a:solidFill>
                            <a:srgbClr val="000000"/>
                          </a:solidFill>
                          <a:effectLst/>
                          <a:latin typeface="Calibri" panose="020F0502020204030204" pitchFamily="34" charset="0"/>
                        </a:rPr>
                        <a:t>Addition needed to get the QMC control plane functionality in TS 26.114.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2593383038"/>
                  </a:ext>
                </a:extLst>
              </a:tr>
              <a:tr h="1066876">
                <a:tc>
                  <a:txBody>
                    <a:bodyPr/>
                    <a:lstStyle/>
                    <a:p>
                      <a:pPr algn="ctr">
                        <a:lnSpc>
                          <a:spcPct val="105000"/>
                        </a:lnSpc>
                        <a:spcAft>
                          <a:spcPts val="0"/>
                        </a:spcAft>
                      </a:pPr>
                      <a:r>
                        <a:rPr lang="en-US" sz="1000" b="0">
                          <a:solidFill>
                            <a:srgbClr val="0000FF"/>
                          </a:solidFill>
                          <a:effectLst/>
                          <a:latin typeface="Arial" panose="020B0604020202020204" pitchFamily="34" charset="0"/>
                          <a:ea typeface="Times New Roman" panose="02020603050405020304" pitchFamily="18" charset="0"/>
                          <a:cs typeface="Arial" panose="020B0604020202020204" pitchFamily="34" charset="0"/>
                        </a:rPr>
                        <a:t>TD </a:t>
                      </a:r>
                      <a:r>
                        <a:rPr lang="en-GB" sz="1000" b="0">
                          <a:solidFill>
                            <a:srgbClr val="3333FF"/>
                          </a:solidFill>
                          <a:effectLst/>
                          <a:latin typeface="Arial" panose="020B0604020202020204" pitchFamily="34" charset="0"/>
                          <a:ea typeface="Times New Roman" panose="02020603050405020304" pitchFamily="18" charset="0"/>
                          <a:cs typeface="Arial" panose="020B0604020202020204" pitchFamily="34" charset="0"/>
                        </a:rPr>
                        <a:t>S4-171085</a:t>
                      </a:r>
                      <a:endParaRPr lang="fr-FR" sz="1000" b="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US" sz="1000" b="0" dirty="0">
                          <a:effectLst/>
                          <a:latin typeface="Arial" panose="020B0604020202020204" pitchFamily="34" charset="0"/>
                          <a:ea typeface="Times New Roman" panose="02020603050405020304" pitchFamily="18" charset="0"/>
                          <a:cs typeface="Arial" panose="020B0604020202020204" pitchFamily="34" charset="0"/>
                        </a:rPr>
                        <a:t>LS on Framework for Live Uplink Streaming</a:t>
                      </a:r>
                      <a:endParaRPr lang="fr-FR" sz="10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US" sz="1000" b="0" dirty="0">
                          <a:effectLst/>
                          <a:latin typeface="Arial" panose="020B0604020202020204" pitchFamily="34" charset="0"/>
                          <a:ea typeface="Times New Roman" panose="02020603050405020304" pitchFamily="18" charset="0"/>
                          <a:cs typeface="Arial" panose="020B0604020202020204" pitchFamily="34" charset="0"/>
                        </a:rPr>
                        <a:t>TSG SA WG1, TSG SA WG2, TSG CT WG1</a:t>
                      </a:r>
                      <a:endParaRPr lang="fr-FR" sz="10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US" sz="1000" b="1">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fr-FR" sz="100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algn="l" fontAlgn="t"/>
                      <a:r>
                        <a:rPr lang="en-US" sz="1000" b="0" i="0" u="none" strike="noStrike" dirty="0">
                          <a:solidFill>
                            <a:srgbClr val="000000"/>
                          </a:solidFill>
                          <a:effectLst/>
                          <a:latin typeface="Calibri" panose="020F0502020204030204" pitchFamily="34" charset="0"/>
                        </a:rPr>
                        <a:t>SA4 would like to inform SA1, SA2 and CT1 on the current status and progress of the Live Uplink Streaming work, which has started in July 2017. </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3409351400"/>
                  </a:ext>
                </a:extLst>
              </a:tr>
              <a:tr h="1293905">
                <a:tc>
                  <a:txBody>
                    <a:bodyPr/>
                    <a:lstStyle/>
                    <a:p>
                      <a:pPr algn="ctr">
                        <a:lnSpc>
                          <a:spcPct val="105000"/>
                        </a:lnSpc>
                        <a:spcAft>
                          <a:spcPts val="0"/>
                        </a:spcAft>
                      </a:pPr>
                      <a:r>
                        <a:rPr lang="en-US" sz="1000" b="0">
                          <a:solidFill>
                            <a:srgbClr val="0000FF"/>
                          </a:solidFill>
                          <a:effectLst/>
                          <a:latin typeface="Arial" panose="020B0604020202020204" pitchFamily="34" charset="0"/>
                          <a:ea typeface="Times New Roman" panose="02020603050405020304" pitchFamily="18" charset="0"/>
                          <a:cs typeface="Arial" panose="020B0604020202020204" pitchFamily="34" charset="0"/>
                        </a:rPr>
                        <a:t>TD S4-171086</a:t>
                      </a:r>
                      <a:endParaRPr lang="fr-FR" sz="1000" b="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US" sz="1000" b="0" dirty="0">
                          <a:effectLst/>
                          <a:latin typeface="Arial" panose="020B0604020202020204" pitchFamily="34" charset="0"/>
                          <a:ea typeface="Times New Roman" panose="02020603050405020304" pitchFamily="18" charset="0"/>
                          <a:cs typeface="Arial" panose="020B0604020202020204" pitchFamily="34" charset="0"/>
                        </a:rPr>
                        <a:t>Reply to LS on Seeking clarification on telephone-event</a:t>
                      </a:r>
                      <a:endParaRPr lang="fr-FR" sz="10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US" sz="1000" b="0" dirty="0">
                          <a:effectLst/>
                          <a:latin typeface="Arial" panose="020B0604020202020204" pitchFamily="34" charset="0"/>
                          <a:ea typeface="Times New Roman" panose="02020603050405020304" pitchFamily="18" charset="0"/>
                          <a:cs typeface="Arial" panose="020B0604020202020204" pitchFamily="34" charset="0"/>
                        </a:rPr>
                        <a:t>TSG CT WG1, TSG RAN WG5</a:t>
                      </a:r>
                      <a:endParaRPr lang="fr-FR" sz="10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US" sz="1000" b="1"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fr-FR" sz="10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algn="l" fontAlgn="t"/>
                      <a:r>
                        <a:rPr lang="en-US" sz="1000" b="0" i="0" u="none" strike="noStrike" dirty="0">
                          <a:solidFill>
                            <a:srgbClr val="000000"/>
                          </a:solidFill>
                          <a:effectLst/>
                          <a:latin typeface="Calibri" panose="020F0502020204030204" pitchFamily="34" charset="0"/>
                        </a:rPr>
                        <a:t>3GPP TSG SA WG4 asks CT1 and RAN5 to take the above information into account in their future work and to inform SA4 if they find the attached CR to TS 26.114 insufficient to avoid further interoperability problems related to telephony-event.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633207984"/>
                  </a:ext>
                </a:extLst>
              </a:tr>
            </a:tbl>
          </a:graphicData>
        </a:graphic>
      </p:graphicFrame>
    </p:spTree>
    <p:extLst>
      <p:ext uri="{BB962C8B-B14F-4D97-AF65-F5344CB8AC3E}">
        <p14:creationId xmlns:p14="http://schemas.microsoft.com/office/powerpoint/2010/main" val="3702565430"/>
      </p:ext>
    </p:extLst>
  </p:cSld>
  <p:clrMapOvr>
    <a:masterClrMapping/>
  </p:clrMapOvr>
  <p:transition spd="slow"/>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a:extLst>
              <a:ext uri="{FF2B5EF4-FFF2-40B4-BE49-F238E27FC236}">
                <a16:creationId xmlns:a16="http://schemas.microsoft.com/office/drawing/2014/main" id="{EFBD3DBD-440B-4420-983B-C802DE4FF688}"/>
              </a:ext>
            </a:extLst>
          </p:cNvPr>
          <p:cNvSpPr>
            <a:spLocks noGrp="1"/>
          </p:cNvSpPr>
          <p:nvPr>
            <p:ph type="title"/>
          </p:nvPr>
        </p:nvSpPr>
        <p:spPr>
          <a:xfrm>
            <a:off x="488950" y="258763"/>
            <a:ext cx="6827838" cy="969962"/>
          </a:xfrm>
        </p:spPr>
        <p:txBody>
          <a:bodyPr/>
          <a:lstStyle/>
          <a:p>
            <a:r>
              <a:rPr lang="fi-FI" altLang="en-US" dirty="0"/>
              <a:t>LSs sent out since SA#77 - 3</a:t>
            </a:r>
            <a:endParaRPr lang="en-US" altLang="en-US" dirty="0"/>
          </a:p>
        </p:txBody>
      </p:sp>
      <p:graphicFrame>
        <p:nvGraphicFramePr>
          <p:cNvPr id="4" name="Table 3">
            <a:extLst>
              <a:ext uri="{FF2B5EF4-FFF2-40B4-BE49-F238E27FC236}">
                <a16:creationId xmlns:a16="http://schemas.microsoft.com/office/drawing/2014/main" id="{3D1C5ACC-C71F-47A4-9DE9-D25F88C3806F}"/>
              </a:ext>
            </a:extLst>
          </p:cNvPr>
          <p:cNvGraphicFramePr>
            <a:graphicFrameLocks noGrp="1"/>
          </p:cNvGraphicFramePr>
          <p:nvPr>
            <p:extLst>
              <p:ext uri="{D42A27DB-BD31-4B8C-83A1-F6EECF244321}">
                <p14:modId xmlns:p14="http://schemas.microsoft.com/office/powerpoint/2010/main" val="3374854778"/>
              </p:ext>
            </p:extLst>
          </p:nvPr>
        </p:nvGraphicFramePr>
        <p:xfrm>
          <a:off x="592138" y="1208088"/>
          <a:ext cx="7970837" cy="5440740"/>
        </p:xfrm>
        <a:graphic>
          <a:graphicData uri="http://schemas.openxmlformats.org/drawingml/2006/table">
            <a:tbl>
              <a:tblPr/>
              <a:tblGrid>
                <a:gridCol w="1198562">
                  <a:extLst>
                    <a:ext uri="{9D8B030D-6E8A-4147-A177-3AD203B41FA5}">
                      <a16:colId xmlns:a16="http://schemas.microsoft.com/office/drawing/2014/main" val="1938107488"/>
                    </a:ext>
                  </a:extLst>
                </a:gridCol>
                <a:gridCol w="2362200">
                  <a:extLst>
                    <a:ext uri="{9D8B030D-6E8A-4147-A177-3AD203B41FA5}">
                      <a16:colId xmlns:a16="http://schemas.microsoft.com/office/drawing/2014/main" val="1833593869"/>
                    </a:ext>
                  </a:extLst>
                </a:gridCol>
                <a:gridCol w="1333500">
                  <a:extLst>
                    <a:ext uri="{9D8B030D-6E8A-4147-A177-3AD203B41FA5}">
                      <a16:colId xmlns:a16="http://schemas.microsoft.com/office/drawing/2014/main" val="1865452895"/>
                    </a:ext>
                  </a:extLst>
                </a:gridCol>
                <a:gridCol w="711200">
                  <a:extLst>
                    <a:ext uri="{9D8B030D-6E8A-4147-A177-3AD203B41FA5}">
                      <a16:colId xmlns:a16="http://schemas.microsoft.com/office/drawing/2014/main" val="3187014335"/>
                    </a:ext>
                  </a:extLst>
                </a:gridCol>
                <a:gridCol w="2365375">
                  <a:extLst>
                    <a:ext uri="{9D8B030D-6E8A-4147-A177-3AD203B41FA5}">
                      <a16:colId xmlns:a16="http://schemas.microsoft.com/office/drawing/2014/main" val="23807548"/>
                    </a:ext>
                  </a:extLst>
                </a:gridCol>
              </a:tblGrid>
              <a:tr h="36575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4925" marR="0" lvl="0" indent="0" algn="l" defTabSz="914400" rtl="0" eaLnBrk="1" fontAlgn="base" latinLnBrk="0" hangingPunct="1">
                        <a:lnSpc>
                          <a:spcPct val="90000"/>
                        </a:lnSpc>
                        <a:spcBef>
                          <a:spcPts val="200"/>
                        </a:spcBef>
                        <a:spcAft>
                          <a:spcPts val="200"/>
                        </a:spcAft>
                        <a:buClrTx/>
                        <a:buSzTx/>
                        <a:buFontTx/>
                        <a:buNone/>
                        <a:tabLst/>
                      </a:pPr>
                      <a:r>
                        <a:rPr kumimoji="0" lang="fi-FI" altLang="en-US" sz="1000" b="0" i="0" u="none" strike="noStrike" cap="none" normalizeH="0" baseline="0">
                          <a:ln>
                            <a:noFill/>
                          </a:ln>
                          <a:solidFill>
                            <a:schemeClr val="bg1"/>
                          </a:solidFill>
                          <a:effectLst/>
                          <a:latin typeface="Calibri" panose="020F0502020204030204" pitchFamily="34" charset="0"/>
                          <a:cs typeface="Arial" panose="020B0604020202020204" pitchFamily="34" charset="0"/>
                        </a:rPr>
                        <a:t>Tdoc number</a:t>
                      </a:r>
                      <a:endParaRPr kumimoji="0" lang="en-US" altLang="en-US" sz="1000" b="0" i="0" u="none" strike="noStrike" cap="none" normalizeH="0" baseline="0">
                        <a:ln>
                          <a:noFill/>
                        </a:ln>
                        <a:solidFill>
                          <a:schemeClr val="bg1"/>
                        </a:solidFill>
                        <a:effectLst/>
                        <a:latin typeface="Calibri" panose="020F0502020204030204" pitchFamily="34" charset="0"/>
                        <a:cs typeface="Arial" panose="020B0604020202020204" pitchFamily="34" charset="0"/>
                      </a:endParaRPr>
                    </a:p>
                  </a:txBody>
                  <a:tcPr marL="45720" marR="45720" marT="45706" marB="4570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4925" marR="0" lvl="0" indent="0" algn="l" defTabSz="914400" rtl="0" eaLnBrk="1" fontAlgn="base" latinLnBrk="0" hangingPunct="1">
                        <a:lnSpc>
                          <a:spcPct val="90000"/>
                        </a:lnSpc>
                        <a:spcBef>
                          <a:spcPts val="200"/>
                        </a:spcBef>
                        <a:spcAft>
                          <a:spcPts val="200"/>
                        </a:spcAft>
                        <a:buClrTx/>
                        <a:buSzTx/>
                        <a:buFontTx/>
                        <a:buNone/>
                        <a:tabLst/>
                      </a:pPr>
                      <a:r>
                        <a:rPr kumimoji="0" lang="fi-FI" altLang="en-US" sz="1000" b="0" i="0" u="none" strike="noStrike" cap="none" normalizeH="0" baseline="0">
                          <a:ln>
                            <a:noFill/>
                          </a:ln>
                          <a:solidFill>
                            <a:schemeClr val="bg1"/>
                          </a:solidFill>
                          <a:effectLst/>
                          <a:latin typeface="Calibri" panose="020F0502020204030204" pitchFamily="34" charset="0"/>
                          <a:cs typeface="Arial" panose="020B0604020202020204" pitchFamily="34" charset="0"/>
                        </a:rPr>
                        <a:t>Title</a:t>
                      </a:r>
                      <a:endParaRPr kumimoji="0" lang="en-US" altLang="en-US" sz="1000" b="0" i="0" u="none" strike="noStrike" cap="none" normalizeH="0" baseline="0">
                        <a:ln>
                          <a:noFill/>
                        </a:ln>
                        <a:solidFill>
                          <a:schemeClr val="bg1"/>
                        </a:solidFill>
                        <a:effectLst/>
                        <a:latin typeface="Calibri" panose="020F0502020204030204" pitchFamily="34" charset="0"/>
                        <a:cs typeface="Arial" panose="020B0604020202020204" pitchFamily="34" charset="0"/>
                      </a:endParaRPr>
                    </a:p>
                  </a:txBody>
                  <a:tcPr marL="45720" marR="45720" marT="45706" marB="4570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4925" marR="0" lvl="0" indent="0" algn="l" defTabSz="914400" rtl="0" eaLnBrk="1" fontAlgn="base" latinLnBrk="0" hangingPunct="1">
                        <a:lnSpc>
                          <a:spcPct val="90000"/>
                        </a:lnSpc>
                        <a:spcBef>
                          <a:spcPts val="200"/>
                        </a:spcBef>
                        <a:spcAft>
                          <a:spcPts val="200"/>
                        </a:spcAft>
                        <a:buClrTx/>
                        <a:buSzTx/>
                        <a:buFontTx/>
                        <a:buNone/>
                        <a:tabLst/>
                      </a:pPr>
                      <a:r>
                        <a:rPr kumimoji="0" lang="fi-FI" altLang="en-US" sz="1000" b="0" i="0" u="none" strike="noStrike" cap="none" normalizeH="0" baseline="0">
                          <a:ln>
                            <a:noFill/>
                          </a:ln>
                          <a:solidFill>
                            <a:schemeClr val="bg1"/>
                          </a:solidFill>
                          <a:effectLst/>
                          <a:latin typeface="Calibri" panose="020F0502020204030204" pitchFamily="34" charset="0"/>
                          <a:cs typeface="Arial" panose="020B0604020202020204" pitchFamily="34" charset="0"/>
                        </a:rPr>
                        <a:t>Intended for</a:t>
                      </a:r>
                      <a:endParaRPr kumimoji="0" lang="en-US" altLang="en-US" sz="1000" b="0" i="0" u="none" strike="noStrike" cap="none" normalizeH="0" baseline="0">
                        <a:ln>
                          <a:noFill/>
                        </a:ln>
                        <a:solidFill>
                          <a:schemeClr val="bg1"/>
                        </a:solidFill>
                        <a:effectLst/>
                        <a:latin typeface="Calibri" panose="020F0502020204030204" pitchFamily="34" charset="0"/>
                        <a:cs typeface="Arial" panose="020B0604020202020204" pitchFamily="34" charset="0"/>
                      </a:endParaRPr>
                    </a:p>
                  </a:txBody>
                  <a:tcPr marL="45720" marR="45720" marT="45706" marB="4570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4925" marR="0" lvl="0" indent="0" algn="l" defTabSz="914400" rtl="0" eaLnBrk="1" fontAlgn="base" latinLnBrk="0" hangingPunct="1">
                        <a:lnSpc>
                          <a:spcPct val="90000"/>
                        </a:lnSpc>
                        <a:spcBef>
                          <a:spcPts val="200"/>
                        </a:spcBef>
                        <a:spcAft>
                          <a:spcPts val="200"/>
                        </a:spcAft>
                        <a:buClrTx/>
                        <a:buSzTx/>
                        <a:buFontTx/>
                        <a:buNone/>
                        <a:tabLst/>
                      </a:pPr>
                      <a:r>
                        <a:rPr kumimoji="0" lang="fi-FI" altLang="en-US" sz="1000" b="0" i="0" u="none" strike="noStrike" cap="none" normalizeH="0" baseline="0">
                          <a:ln>
                            <a:noFill/>
                          </a:ln>
                          <a:solidFill>
                            <a:schemeClr val="bg1"/>
                          </a:solidFill>
                          <a:effectLst/>
                          <a:latin typeface="Calibri" panose="020F0502020204030204" pitchFamily="34" charset="0"/>
                          <a:cs typeface="Arial" panose="020B0604020202020204" pitchFamily="34" charset="0"/>
                        </a:rPr>
                        <a:t>Copy to</a:t>
                      </a:r>
                      <a:endParaRPr kumimoji="0" lang="en-US" altLang="en-US" sz="1000" b="0" i="0" u="none" strike="noStrike" cap="none" normalizeH="0" baseline="0">
                        <a:ln>
                          <a:noFill/>
                        </a:ln>
                        <a:solidFill>
                          <a:schemeClr val="bg1"/>
                        </a:solidFill>
                        <a:effectLst/>
                        <a:latin typeface="Calibri" panose="020F0502020204030204" pitchFamily="34" charset="0"/>
                        <a:cs typeface="Arial" panose="020B0604020202020204" pitchFamily="34" charset="0"/>
                      </a:endParaRPr>
                    </a:p>
                  </a:txBody>
                  <a:tcPr marL="45720" marR="45720" marT="45706" marB="4570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4925" marR="0" lvl="0" indent="0" algn="l" defTabSz="914400" rtl="0" eaLnBrk="1" fontAlgn="base" latinLnBrk="0" hangingPunct="1">
                        <a:lnSpc>
                          <a:spcPct val="90000"/>
                        </a:lnSpc>
                        <a:spcBef>
                          <a:spcPts val="200"/>
                        </a:spcBef>
                        <a:spcAft>
                          <a:spcPts val="200"/>
                        </a:spcAft>
                        <a:buClrTx/>
                        <a:buSzTx/>
                        <a:buFontTx/>
                        <a:buNone/>
                        <a:tabLst/>
                      </a:pPr>
                      <a:r>
                        <a:rPr kumimoji="0" lang="fi-FI" altLang="en-US" sz="1000" b="0" i="0" u="none" strike="noStrike" cap="none" normalizeH="0" baseline="0">
                          <a:ln>
                            <a:noFill/>
                          </a:ln>
                          <a:solidFill>
                            <a:schemeClr val="bg1"/>
                          </a:solidFill>
                          <a:effectLst/>
                          <a:latin typeface="Calibri" panose="020F0502020204030204" pitchFamily="34" charset="0"/>
                          <a:cs typeface="Arial" panose="020B0604020202020204" pitchFamily="34" charset="0"/>
                        </a:rPr>
                        <a:t>Brief informative comments (by SA4 Chairman)</a:t>
                      </a:r>
                      <a:endParaRPr kumimoji="0" lang="en-US" altLang="en-US" sz="1000" b="0" i="0" u="none" strike="noStrike" cap="none" normalizeH="0" baseline="0">
                        <a:ln>
                          <a:noFill/>
                        </a:ln>
                        <a:solidFill>
                          <a:schemeClr val="bg1"/>
                        </a:solidFill>
                        <a:effectLst/>
                        <a:latin typeface="Calibri" panose="020F0502020204030204" pitchFamily="34" charset="0"/>
                        <a:cs typeface="Arial" panose="020B0604020202020204" pitchFamily="34" charset="0"/>
                      </a:endParaRPr>
                    </a:p>
                  </a:txBody>
                  <a:tcPr marL="45720" marR="45720" marT="45706" marB="4570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2248217489"/>
                  </a:ext>
                </a:extLst>
              </a:tr>
              <a:tr h="480094">
                <a:tc>
                  <a:txBody>
                    <a:bodyPr/>
                    <a:lstStyle/>
                    <a:p>
                      <a:pPr algn="ctr">
                        <a:lnSpc>
                          <a:spcPct val="105000"/>
                        </a:lnSpc>
                        <a:spcAft>
                          <a:spcPts val="0"/>
                        </a:spcAft>
                      </a:pPr>
                      <a:r>
                        <a:rPr lang="en-US" sz="1000" b="0" dirty="0">
                          <a:solidFill>
                            <a:srgbClr val="0000FF"/>
                          </a:solidFill>
                          <a:effectLst/>
                          <a:latin typeface="Arial" panose="020B0604020202020204" pitchFamily="34" charset="0"/>
                          <a:ea typeface="Times New Roman" panose="02020603050405020304" pitchFamily="18" charset="0"/>
                          <a:cs typeface="Arial" panose="020B0604020202020204" pitchFamily="34" charset="0"/>
                        </a:rPr>
                        <a:t>TD S4-171251</a:t>
                      </a:r>
                      <a:endParaRPr lang="fr-FR" sz="10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ts val="1200"/>
                        </a:lnSpc>
                        <a:spcBef>
                          <a:spcPts val="600"/>
                        </a:spcBef>
                        <a:spcAft>
                          <a:spcPts val="600"/>
                        </a:spcAft>
                      </a:pPr>
                      <a:r>
                        <a:rPr lang="en-GB" sz="1000" b="0" dirty="0">
                          <a:effectLst/>
                          <a:latin typeface="Arial" panose="020B0604020202020204" pitchFamily="34" charset="0"/>
                          <a:ea typeface="Times New Roman" panose="02020603050405020304" pitchFamily="18" charset="0"/>
                          <a:cs typeface="Arial" panose="020B0604020202020204" pitchFamily="34" charset="0"/>
                        </a:rPr>
                        <a:t>Reply LS to RAN5 on In-band modem conformance testing for IMS </a:t>
                      </a:r>
                      <a:r>
                        <a:rPr lang="en-GB" sz="1000" b="0" dirty="0" err="1">
                          <a:effectLst/>
                          <a:latin typeface="Arial" panose="020B0604020202020204" pitchFamily="34" charset="0"/>
                          <a:ea typeface="Times New Roman" panose="02020603050405020304" pitchFamily="18" charset="0"/>
                          <a:cs typeface="Arial" panose="020B0604020202020204" pitchFamily="34" charset="0"/>
                        </a:rPr>
                        <a:t>eCall</a:t>
                      </a:r>
                      <a:endParaRPr lang="fr-FR" sz="11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US" sz="1000" b="0" spc="-25">
                          <a:effectLst/>
                          <a:latin typeface="Arial" panose="020B0604020202020204" pitchFamily="34" charset="0"/>
                          <a:ea typeface="‚l‚r –¾’©"/>
                          <a:cs typeface="Times New Roman" panose="02020603050405020304" pitchFamily="18" charset="0"/>
                        </a:rPr>
                        <a:t>TSG RAN WG5</a:t>
                      </a:r>
                      <a:endParaRPr lang="fr-FR" sz="1000" b="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US" sz="1000" b="0" spc="-25">
                          <a:effectLst/>
                          <a:latin typeface="Arial" panose="020B0604020202020204" pitchFamily="34" charset="0"/>
                          <a:ea typeface="‚l‚r –¾’©"/>
                          <a:cs typeface="Times New Roman" panose="02020603050405020304" pitchFamily="18" charset="0"/>
                        </a:rPr>
                        <a:t>TSG SA WG2</a:t>
                      </a:r>
                      <a:endParaRPr lang="fr-FR" sz="1000" b="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algn="l" fontAlgn="t"/>
                      <a:r>
                        <a:rPr lang="en-US" sz="1000" b="0" i="0" u="none" strike="noStrike" dirty="0">
                          <a:solidFill>
                            <a:schemeClr val="tx1"/>
                          </a:solidFill>
                          <a:effectLst/>
                          <a:latin typeface="Calibri" panose="020F0502020204030204" pitchFamily="34" charset="0"/>
                        </a:rPr>
                        <a:t>SA4 has the same understanding on the split of the responsibilities between SA4 &amp; RAN5 for the conformance testing of IMS </a:t>
                      </a:r>
                      <a:r>
                        <a:rPr lang="en-US" sz="1000" b="0" i="0" u="none" strike="noStrike" dirty="0" err="1">
                          <a:solidFill>
                            <a:schemeClr val="tx1"/>
                          </a:solidFill>
                          <a:effectLst/>
                          <a:latin typeface="Calibri" panose="020F0502020204030204" pitchFamily="34" charset="0"/>
                        </a:rPr>
                        <a:t>eCall</a:t>
                      </a:r>
                      <a:r>
                        <a:rPr lang="en-US" sz="1000" b="0" i="0" u="none" strike="noStrike" dirty="0">
                          <a:solidFill>
                            <a:schemeClr val="tx1"/>
                          </a:solidFill>
                          <a:effectLst/>
                          <a:latin typeface="Calibri" panose="020F0502020204030204" pitchFamily="34" charset="0"/>
                        </a:rPr>
                        <a:t>, i.e., SA4 is responsible for conformance testing of the </a:t>
                      </a:r>
                      <a:r>
                        <a:rPr lang="en-US" sz="1000" b="0" i="0" u="none" strike="noStrike" dirty="0" err="1">
                          <a:solidFill>
                            <a:schemeClr val="tx1"/>
                          </a:solidFill>
                          <a:effectLst/>
                          <a:latin typeface="Calibri" panose="020F0502020204030204" pitchFamily="34" charset="0"/>
                        </a:rPr>
                        <a:t>eCall</a:t>
                      </a:r>
                      <a:r>
                        <a:rPr lang="en-US" sz="1000" b="0" i="0" u="none" strike="noStrike" dirty="0">
                          <a:solidFill>
                            <a:schemeClr val="tx1"/>
                          </a:solidFill>
                          <a:effectLst/>
                          <a:latin typeface="Calibri" panose="020F0502020204030204" pitchFamily="34" charset="0"/>
                        </a:rPr>
                        <a:t> in-band modem in TS 26.269.</a:t>
                      </a:r>
                      <a:br>
                        <a:rPr lang="en-US" sz="1000" b="0" i="0" u="none" strike="noStrike" dirty="0">
                          <a:solidFill>
                            <a:schemeClr val="tx1"/>
                          </a:solidFill>
                          <a:effectLst/>
                          <a:latin typeface="Calibri" panose="020F0502020204030204" pitchFamily="34" charset="0"/>
                        </a:rPr>
                      </a:br>
                      <a:r>
                        <a:rPr lang="en-US" sz="1000" b="0" i="0" u="none" strike="noStrike" dirty="0">
                          <a:solidFill>
                            <a:schemeClr val="tx1"/>
                          </a:solidFill>
                          <a:effectLst/>
                          <a:latin typeface="Calibri" panose="020F0502020204030204" pitchFamily="34" charset="0"/>
                        </a:rPr>
                        <a:t>SA4 has agreed on a CR to TS 26.269 to enable the identification of an in-band MSD message transmitted on a PS bearer without checking the details of in-band transfer</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2593383038"/>
                  </a:ext>
                </a:extLst>
              </a:tr>
              <a:tr h="480094">
                <a:tc>
                  <a:txBody>
                    <a:bodyPr/>
                    <a:lstStyle/>
                    <a:p>
                      <a:pPr algn="ctr">
                        <a:lnSpc>
                          <a:spcPct val="105000"/>
                        </a:lnSpc>
                        <a:spcAft>
                          <a:spcPts val="0"/>
                        </a:spcAft>
                      </a:pPr>
                      <a:r>
                        <a:rPr lang="en-US" sz="1000" b="0">
                          <a:solidFill>
                            <a:srgbClr val="0000FF"/>
                          </a:solidFill>
                          <a:effectLst/>
                          <a:latin typeface="Arial" panose="020B0604020202020204" pitchFamily="34" charset="0"/>
                          <a:ea typeface="Times New Roman" panose="02020603050405020304" pitchFamily="18" charset="0"/>
                          <a:cs typeface="Arial" panose="020B0604020202020204" pitchFamily="34" charset="0"/>
                        </a:rPr>
                        <a:t>TD S4-171278</a:t>
                      </a:r>
                      <a:endParaRPr lang="fr-FR" sz="1000" b="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GB" sz="1000" b="0" dirty="0">
                          <a:effectLst/>
                          <a:latin typeface="Arial" panose="020B0604020202020204" pitchFamily="34" charset="0"/>
                          <a:ea typeface="Times New Roman" panose="02020603050405020304" pitchFamily="18" charset="0"/>
                          <a:cs typeface="Arial" panose="020B0604020202020204" pitchFamily="34" charset="0"/>
                        </a:rPr>
                        <a:t>LS on Mapping of Conversational Services to 5G System</a:t>
                      </a:r>
                      <a:endParaRPr lang="fr-FR" sz="10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US" sz="1000" b="0" spc="-25">
                          <a:effectLst/>
                          <a:latin typeface="Arial" panose="020B0604020202020204" pitchFamily="34" charset="0"/>
                          <a:ea typeface="‚l‚r –¾’©"/>
                          <a:cs typeface="Times New Roman" panose="02020603050405020304" pitchFamily="18" charset="0"/>
                        </a:rPr>
                        <a:t>TSG SA WG2</a:t>
                      </a:r>
                      <a:endParaRPr lang="fr-FR" sz="1000" b="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US" sz="1000" b="0" spc="-25">
                          <a:effectLst/>
                          <a:latin typeface="Arial" panose="020B0604020202020204" pitchFamily="34" charset="0"/>
                          <a:ea typeface="‚l‚r –¾’©"/>
                          <a:cs typeface="Times New Roman" panose="02020603050405020304" pitchFamily="18" charset="0"/>
                        </a:rPr>
                        <a:t>TSG SA WG1</a:t>
                      </a:r>
                      <a:endParaRPr lang="fr-FR" sz="1000" b="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algn="l" fontAlgn="t"/>
                      <a:r>
                        <a:rPr lang="en-US" sz="1000" b="0" i="0" u="none" strike="noStrike">
                          <a:solidFill>
                            <a:schemeClr val="tx1"/>
                          </a:solidFill>
                          <a:effectLst/>
                          <a:latin typeface="Calibri" panose="020F0502020204030204" pitchFamily="34" charset="0"/>
                        </a:rPr>
                        <a:t>SA4 asks to confirm the assessment that there are no 5G architecture implications on 3GPP conversational services beyond that most IMS nodes are grouped into "AF"</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2304427988"/>
                  </a:ext>
                </a:extLst>
              </a:tr>
              <a:tr h="480094">
                <a:tc>
                  <a:txBody>
                    <a:bodyPr/>
                    <a:lstStyle/>
                    <a:p>
                      <a:pPr algn="ctr">
                        <a:lnSpc>
                          <a:spcPct val="105000"/>
                        </a:lnSpc>
                        <a:spcAft>
                          <a:spcPts val="0"/>
                        </a:spcAft>
                      </a:pPr>
                      <a:r>
                        <a:rPr lang="en-US" sz="1000" b="0">
                          <a:solidFill>
                            <a:srgbClr val="0000FF"/>
                          </a:solidFill>
                          <a:effectLst/>
                          <a:latin typeface="Arial" panose="020B0604020202020204" pitchFamily="34" charset="0"/>
                          <a:ea typeface="Times New Roman" panose="02020603050405020304" pitchFamily="18" charset="0"/>
                          <a:cs typeface="Arial" panose="020B0604020202020204" pitchFamily="34" charset="0"/>
                        </a:rPr>
                        <a:t>TD S4-171358</a:t>
                      </a:r>
                      <a:endParaRPr lang="fr-FR" sz="1000" b="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US" sz="1000" b="0" kern="100" dirty="0">
                          <a:solidFill>
                            <a:srgbClr val="000000"/>
                          </a:solidFill>
                          <a:effectLst/>
                          <a:latin typeface="Arial" panose="020B0604020202020204" pitchFamily="34" charset="0"/>
                          <a:ea typeface="SimSun" panose="02010600030101010101" pitchFamily="2" charset="-122"/>
                          <a:cs typeface="Arial" panose="020B0604020202020204" pitchFamily="34" charset="0"/>
                        </a:rPr>
                        <a:t>LS on clarifying video-related V2X use cases</a:t>
                      </a:r>
                      <a:endParaRPr lang="fr-FR" sz="10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US" sz="1000" b="0" spc="-25" dirty="0">
                          <a:effectLst/>
                          <a:latin typeface="Arial" panose="020B0604020202020204" pitchFamily="34" charset="0"/>
                          <a:ea typeface="‚l‚r –¾’©"/>
                          <a:cs typeface="Times New Roman" panose="02020603050405020304" pitchFamily="18" charset="0"/>
                        </a:rPr>
                        <a:t>TSG SA WG1, </a:t>
                      </a:r>
                      <a:r>
                        <a:rPr lang="en-US" sz="1000" b="0" kern="100" dirty="0">
                          <a:solidFill>
                            <a:srgbClr val="000000"/>
                          </a:solidFill>
                          <a:effectLst/>
                          <a:latin typeface="Arial" panose="020B0604020202020204" pitchFamily="34" charset="0"/>
                          <a:ea typeface="SimSun" panose="02010600030101010101" pitchFamily="2" charset="-122"/>
                          <a:cs typeface="Arial" panose="020B0604020202020204" pitchFamily="34" charset="0"/>
                        </a:rPr>
                        <a:t>5GAA WG1, 5GAA WG2</a:t>
                      </a:r>
                      <a:endParaRPr lang="fr-FR" sz="10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US" sz="1000" b="0" kern="100">
                          <a:solidFill>
                            <a:srgbClr val="000000"/>
                          </a:solidFill>
                          <a:effectLst/>
                          <a:latin typeface="Arial" panose="020B0604020202020204" pitchFamily="34" charset="0"/>
                          <a:ea typeface="SimSun" panose="02010600030101010101" pitchFamily="2" charset="-122"/>
                          <a:cs typeface="Arial" panose="020B0604020202020204" pitchFamily="34" charset="0"/>
                        </a:rPr>
                        <a:t>5GAA WG5</a:t>
                      </a:r>
                      <a:endParaRPr lang="fr-FR" sz="1000" b="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algn="l" fontAlgn="t"/>
                      <a:r>
                        <a:rPr lang="en-US" sz="1000" b="0" i="0" u="none" strike="noStrike" dirty="0">
                          <a:solidFill>
                            <a:schemeClr val="tx1"/>
                          </a:solidFill>
                          <a:effectLst/>
                          <a:latin typeface="Calibri" panose="020F0502020204030204" pitchFamily="34" charset="0"/>
                        </a:rPr>
                        <a:t>Input paper on clarifying video-related V2X use cases is sent to SA1 and 5GAA groups for answers such that SA4 can perform stage 3 work.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2865306532"/>
                  </a:ext>
                </a:extLst>
              </a:tr>
              <a:tr h="480094">
                <a:tc>
                  <a:txBody>
                    <a:bodyPr/>
                    <a:lstStyle/>
                    <a:p>
                      <a:pPr algn="ctr">
                        <a:lnSpc>
                          <a:spcPct val="105000"/>
                        </a:lnSpc>
                        <a:spcAft>
                          <a:spcPts val="0"/>
                        </a:spcAft>
                      </a:pPr>
                      <a:r>
                        <a:rPr lang="en-US" sz="1000" b="0">
                          <a:solidFill>
                            <a:srgbClr val="0000FF"/>
                          </a:solidFill>
                          <a:effectLst/>
                          <a:latin typeface="Arial" panose="020B0604020202020204" pitchFamily="34" charset="0"/>
                          <a:ea typeface="Times New Roman" panose="02020603050405020304" pitchFamily="18" charset="0"/>
                          <a:cs typeface="Arial" panose="020B0604020202020204" pitchFamily="34" charset="0"/>
                        </a:rPr>
                        <a:t>TD S4-171372</a:t>
                      </a:r>
                      <a:endParaRPr lang="fr-FR" sz="1000" b="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GB" sz="1000" b="0">
                          <a:effectLst/>
                          <a:latin typeface="Arial" panose="020B0604020202020204" pitchFamily="34" charset="0"/>
                          <a:ea typeface="Times New Roman" panose="02020603050405020304" pitchFamily="18" charset="0"/>
                          <a:cs typeface="Arial" panose="020B0604020202020204" pitchFamily="34" charset="0"/>
                        </a:rPr>
                        <a:t>LS on adding new service type in QMC reporting</a:t>
                      </a:r>
                      <a:endParaRPr lang="fr-FR" sz="1000" b="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GB" sz="1000" b="0" dirty="0">
                          <a:effectLst/>
                          <a:latin typeface="Arial" panose="020B0604020202020204" pitchFamily="34" charset="0"/>
                          <a:ea typeface="Times New Roman" panose="02020603050405020304" pitchFamily="18" charset="0"/>
                          <a:cs typeface="Arial" panose="020B0604020202020204" pitchFamily="34" charset="0"/>
                        </a:rPr>
                        <a:t>TSG RAN WG6, TSG CT WG1</a:t>
                      </a:r>
                      <a:endParaRPr lang="fr-FR" sz="10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US" sz="1000" b="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fr-FR" sz="1000" b="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algn="l" fontAlgn="t"/>
                      <a:r>
                        <a:rPr lang="en-US" sz="1000" b="0" i="0" u="none" strike="noStrike" dirty="0">
                          <a:solidFill>
                            <a:schemeClr val="tx1"/>
                          </a:solidFill>
                          <a:effectLst/>
                          <a:latin typeface="Calibri" panose="020F0502020204030204" pitchFamily="34" charset="0"/>
                        </a:rPr>
                        <a:t>S2 requests RAN6 and CT1 to consider adding a "service type" to the QMC RRC messages, to be able to handle multiple services. Also add a new QMC capability for  the MTSI service.</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2120635824"/>
                  </a:ext>
                </a:extLst>
              </a:tr>
              <a:tr h="480094">
                <a:tc>
                  <a:txBody>
                    <a:bodyPr/>
                    <a:lstStyle/>
                    <a:p>
                      <a:pPr algn="ctr">
                        <a:lnSpc>
                          <a:spcPct val="105000"/>
                        </a:lnSpc>
                        <a:spcAft>
                          <a:spcPts val="0"/>
                        </a:spcAft>
                      </a:pPr>
                      <a:r>
                        <a:rPr lang="en-US" sz="1000" b="0">
                          <a:solidFill>
                            <a:srgbClr val="0000FF"/>
                          </a:solidFill>
                          <a:effectLst/>
                          <a:latin typeface="Arial" panose="020B0604020202020204" pitchFamily="34" charset="0"/>
                          <a:ea typeface="Times New Roman" panose="02020603050405020304" pitchFamily="18" charset="0"/>
                          <a:cs typeface="Arial" panose="020B0604020202020204" pitchFamily="34" charset="0"/>
                        </a:rPr>
                        <a:t>TD </a:t>
                      </a:r>
                      <a:r>
                        <a:rPr lang="en-GB" sz="1000" b="0">
                          <a:solidFill>
                            <a:srgbClr val="3333FF"/>
                          </a:solidFill>
                          <a:effectLst/>
                          <a:latin typeface="Arial" panose="020B0604020202020204" pitchFamily="34" charset="0"/>
                          <a:ea typeface="Times New Roman" panose="02020603050405020304" pitchFamily="18" charset="0"/>
                          <a:cs typeface="Arial" panose="020B0604020202020204" pitchFamily="34" charset="0"/>
                        </a:rPr>
                        <a:t>S4-171383</a:t>
                      </a:r>
                      <a:endParaRPr lang="fr-FR" sz="1000" b="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GB" sz="1000" b="0">
                          <a:effectLst/>
                          <a:latin typeface="Arial" panose="020B0604020202020204" pitchFamily="34" charset="0"/>
                          <a:ea typeface="Times New Roman" panose="02020603050405020304" pitchFamily="18" charset="0"/>
                          <a:cs typeface="Arial" panose="020B0604020202020204" pitchFamily="34" charset="0"/>
                        </a:rPr>
                        <a:t>LS on DASH APIs</a:t>
                      </a:r>
                      <a:endParaRPr lang="fr-FR" sz="1000" b="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GB" sz="1000" b="0" dirty="0">
                          <a:effectLst/>
                          <a:latin typeface="Arial" panose="020B0604020202020204" pitchFamily="34" charset="0"/>
                          <a:ea typeface="Times New Roman" panose="02020603050405020304" pitchFamily="18" charset="0"/>
                          <a:cs typeface="Arial" panose="020B0604020202020204" pitchFamily="34" charset="0"/>
                        </a:rPr>
                        <a:t>DASH Industry Forum</a:t>
                      </a:r>
                      <a:endParaRPr lang="fr-FR" sz="10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endParaRPr lang="fr-FR" sz="1000" b="0">
                        <a:effectLst/>
                        <a:latin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algn="l" fontAlgn="t"/>
                      <a:r>
                        <a:rPr lang="en-US" sz="1000" b="0" i="0" u="none" strike="noStrike">
                          <a:solidFill>
                            <a:schemeClr val="tx1"/>
                          </a:solidFill>
                          <a:effectLst/>
                          <a:latin typeface="Calibri" panose="020F0502020204030204" pitchFamily="34" charset="0"/>
                        </a:rPr>
                        <a:t>3GPP wants to encourage DASH-IF to define an API between an DASH Player and an App for interactivity. </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294107591"/>
                  </a:ext>
                </a:extLst>
              </a:tr>
              <a:tr h="480094">
                <a:tc>
                  <a:txBody>
                    <a:bodyPr/>
                    <a:lstStyle/>
                    <a:p>
                      <a:pPr algn="ctr">
                        <a:lnSpc>
                          <a:spcPct val="105000"/>
                        </a:lnSpc>
                        <a:spcAft>
                          <a:spcPts val="0"/>
                        </a:spcAft>
                      </a:pPr>
                      <a:r>
                        <a:rPr lang="en-US" sz="1000" b="0">
                          <a:solidFill>
                            <a:srgbClr val="0000FF"/>
                          </a:solidFill>
                          <a:effectLst/>
                          <a:latin typeface="Arial" panose="020B0604020202020204" pitchFamily="34" charset="0"/>
                          <a:ea typeface="Times New Roman" panose="02020603050405020304" pitchFamily="18" charset="0"/>
                          <a:cs typeface="Arial" panose="020B0604020202020204" pitchFamily="34" charset="0"/>
                        </a:rPr>
                        <a:t>TD S4-171386</a:t>
                      </a:r>
                      <a:endParaRPr lang="fr-FR" sz="1000" b="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GB" sz="1000" b="0">
                          <a:effectLst/>
                          <a:latin typeface="Arial" panose="020B0604020202020204" pitchFamily="34" charset="0"/>
                          <a:ea typeface="Times New Roman" panose="02020603050405020304" pitchFamily="18" charset="0"/>
                          <a:cs typeface="Arial" panose="020B0604020202020204" pitchFamily="34" charset="0"/>
                        </a:rPr>
                        <a:t>Reply LS on VRIF Draft guidelines</a:t>
                      </a:r>
                      <a:endParaRPr lang="fr-FR" sz="1000" b="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GB" sz="1000" b="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VR Industry Forum</a:t>
                      </a:r>
                      <a:endParaRPr lang="fr-FR" sz="10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endParaRPr lang="fr-FR" sz="1000" b="0" dirty="0">
                        <a:effectLst/>
                        <a:latin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algn="l" fontAlgn="t"/>
                      <a:r>
                        <a:rPr lang="en-US" sz="1000" b="0" i="0" u="none" strike="noStrike">
                          <a:solidFill>
                            <a:schemeClr val="tx1"/>
                          </a:solidFill>
                          <a:effectLst/>
                          <a:latin typeface="Calibri" panose="020F0502020204030204" pitchFamily="34" charset="0"/>
                        </a:rPr>
                        <a:t>Requests a joint session at the 3GPP SA4 AH on VR 6-8 December to review guidelines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498076011"/>
                  </a:ext>
                </a:extLst>
              </a:tr>
              <a:tr h="480094">
                <a:tc>
                  <a:txBody>
                    <a:bodyPr/>
                    <a:lstStyle/>
                    <a:p>
                      <a:pPr algn="ctr">
                        <a:lnSpc>
                          <a:spcPct val="105000"/>
                        </a:lnSpc>
                        <a:spcAft>
                          <a:spcPts val="0"/>
                        </a:spcAft>
                      </a:pPr>
                      <a:r>
                        <a:rPr lang="en-US" sz="1000" b="0">
                          <a:solidFill>
                            <a:srgbClr val="0000FF"/>
                          </a:solidFill>
                          <a:effectLst/>
                          <a:latin typeface="Arial" panose="020B0604020202020204" pitchFamily="34" charset="0"/>
                          <a:ea typeface="Times New Roman" panose="02020603050405020304" pitchFamily="18" charset="0"/>
                          <a:cs typeface="Arial" panose="020B0604020202020204" pitchFamily="34" charset="0"/>
                        </a:rPr>
                        <a:t>TD S4-171392</a:t>
                      </a:r>
                      <a:endParaRPr lang="fr-FR" sz="1000" b="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GB" sz="1000" b="0">
                          <a:effectLst/>
                          <a:latin typeface="Arial" panose="020B0604020202020204" pitchFamily="34" charset="0"/>
                          <a:ea typeface="Times New Roman" panose="02020603050405020304" pitchFamily="18" charset="0"/>
                          <a:cs typeface="Arial" panose="020B0604020202020204" pitchFamily="34" charset="0"/>
                        </a:rPr>
                        <a:t>Reply LS on Acoustic Safety Limits</a:t>
                      </a:r>
                      <a:endParaRPr lang="fr-FR" sz="1000" b="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US" sz="1000" b="0">
                          <a:effectLst/>
                          <a:latin typeface="Arial" panose="020B0604020202020204" pitchFamily="34" charset="0"/>
                          <a:ea typeface="Calibri" panose="020F0502020204030204" pitchFamily="34" charset="0"/>
                          <a:cs typeface="Times New Roman" panose="02020603050405020304" pitchFamily="18" charset="0"/>
                        </a:rPr>
                        <a:t>CTIA Certification Program Working Group</a:t>
                      </a:r>
                      <a:endParaRPr lang="fr-FR" sz="1000" b="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GB" sz="1000" b="0" dirty="0">
                          <a:effectLst/>
                          <a:latin typeface="Arial" panose="020B0604020202020204" pitchFamily="34" charset="0"/>
                          <a:ea typeface="Times New Roman" panose="02020603050405020304" pitchFamily="18" charset="0"/>
                          <a:cs typeface="Arial" panose="020B0604020202020204" pitchFamily="34" charset="0"/>
                        </a:rPr>
                        <a:t>ETSI TC STQ</a:t>
                      </a:r>
                      <a:endParaRPr lang="fr-FR" sz="10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algn="l" fontAlgn="t"/>
                      <a:r>
                        <a:rPr lang="en-US" sz="1000" b="0" i="0" u="none" strike="noStrike" dirty="0">
                          <a:solidFill>
                            <a:schemeClr val="tx1"/>
                          </a:solidFill>
                          <a:effectLst/>
                          <a:latin typeface="Calibri" panose="020F0502020204030204" pitchFamily="34" charset="0"/>
                        </a:rPr>
                        <a:t>CTIA requested 3GPP SA4 or ETSI STQ to Test for downlink safety in Background Noise, to protect consumers from exposure to too high audio levels into their ears. SA4 agreed to start work on a new test.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244929481"/>
                  </a:ext>
                </a:extLst>
              </a:tr>
            </a:tbl>
          </a:graphicData>
        </a:graphic>
      </p:graphicFrame>
    </p:spTree>
    <p:extLst>
      <p:ext uri="{BB962C8B-B14F-4D97-AF65-F5344CB8AC3E}">
        <p14:creationId xmlns:p14="http://schemas.microsoft.com/office/powerpoint/2010/main" val="3762728046"/>
      </p:ext>
    </p:extLst>
  </p:cSld>
  <p:clrMapOvr>
    <a:masterClrMapping/>
  </p:clrMapOvr>
  <p:transition spd="slow"/>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a:extLst>
              <a:ext uri="{FF2B5EF4-FFF2-40B4-BE49-F238E27FC236}">
                <a16:creationId xmlns:a16="http://schemas.microsoft.com/office/drawing/2014/main" id="{EFBD3DBD-440B-4420-983B-C802DE4FF688}"/>
              </a:ext>
            </a:extLst>
          </p:cNvPr>
          <p:cNvSpPr>
            <a:spLocks noGrp="1"/>
          </p:cNvSpPr>
          <p:nvPr>
            <p:ph type="title"/>
          </p:nvPr>
        </p:nvSpPr>
        <p:spPr>
          <a:xfrm>
            <a:off x="488950" y="258763"/>
            <a:ext cx="6827838" cy="969962"/>
          </a:xfrm>
        </p:spPr>
        <p:txBody>
          <a:bodyPr/>
          <a:lstStyle/>
          <a:p>
            <a:r>
              <a:rPr lang="fi-FI" altLang="en-US" dirty="0"/>
              <a:t>LSs sent out since SA#77 - 4</a:t>
            </a:r>
            <a:endParaRPr lang="en-US" altLang="en-US" dirty="0"/>
          </a:p>
        </p:txBody>
      </p:sp>
      <p:graphicFrame>
        <p:nvGraphicFramePr>
          <p:cNvPr id="4" name="Table 3">
            <a:extLst>
              <a:ext uri="{FF2B5EF4-FFF2-40B4-BE49-F238E27FC236}">
                <a16:creationId xmlns:a16="http://schemas.microsoft.com/office/drawing/2014/main" id="{3D1C5ACC-C71F-47A4-9DE9-D25F88C3806F}"/>
              </a:ext>
            </a:extLst>
          </p:cNvPr>
          <p:cNvGraphicFramePr>
            <a:graphicFrameLocks noGrp="1"/>
          </p:cNvGraphicFramePr>
          <p:nvPr>
            <p:extLst>
              <p:ext uri="{D42A27DB-BD31-4B8C-83A1-F6EECF244321}">
                <p14:modId xmlns:p14="http://schemas.microsoft.com/office/powerpoint/2010/main" val="2794545364"/>
              </p:ext>
            </p:extLst>
          </p:nvPr>
        </p:nvGraphicFramePr>
        <p:xfrm>
          <a:off x="592138" y="1208088"/>
          <a:ext cx="7970837" cy="3793409"/>
        </p:xfrm>
        <a:graphic>
          <a:graphicData uri="http://schemas.openxmlformats.org/drawingml/2006/table">
            <a:tbl>
              <a:tblPr/>
              <a:tblGrid>
                <a:gridCol w="1198562">
                  <a:extLst>
                    <a:ext uri="{9D8B030D-6E8A-4147-A177-3AD203B41FA5}">
                      <a16:colId xmlns:a16="http://schemas.microsoft.com/office/drawing/2014/main" val="1938107488"/>
                    </a:ext>
                  </a:extLst>
                </a:gridCol>
                <a:gridCol w="2362200">
                  <a:extLst>
                    <a:ext uri="{9D8B030D-6E8A-4147-A177-3AD203B41FA5}">
                      <a16:colId xmlns:a16="http://schemas.microsoft.com/office/drawing/2014/main" val="1833593869"/>
                    </a:ext>
                  </a:extLst>
                </a:gridCol>
                <a:gridCol w="1333500">
                  <a:extLst>
                    <a:ext uri="{9D8B030D-6E8A-4147-A177-3AD203B41FA5}">
                      <a16:colId xmlns:a16="http://schemas.microsoft.com/office/drawing/2014/main" val="1865452895"/>
                    </a:ext>
                  </a:extLst>
                </a:gridCol>
                <a:gridCol w="711200">
                  <a:extLst>
                    <a:ext uri="{9D8B030D-6E8A-4147-A177-3AD203B41FA5}">
                      <a16:colId xmlns:a16="http://schemas.microsoft.com/office/drawing/2014/main" val="3187014335"/>
                    </a:ext>
                  </a:extLst>
                </a:gridCol>
                <a:gridCol w="2365375">
                  <a:extLst>
                    <a:ext uri="{9D8B030D-6E8A-4147-A177-3AD203B41FA5}">
                      <a16:colId xmlns:a16="http://schemas.microsoft.com/office/drawing/2014/main" val="23807548"/>
                    </a:ext>
                  </a:extLst>
                </a:gridCol>
              </a:tblGrid>
              <a:tr h="365752">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4925" marR="0" lvl="0" indent="0" algn="l" defTabSz="914400" rtl="0" eaLnBrk="1" fontAlgn="base" latinLnBrk="0" hangingPunct="1">
                        <a:lnSpc>
                          <a:spcPct val="90000"/>
                        </a:lnSpc>
                        <a:spcBef>
                          <a:spcPts val="200"/>
                        </a:spcBef>
                        <a:spcAft>
                          <a:spcPts val="200"/>
                        </a:spcAft>
                        <a:buClrTx/>
                        <a:buSzTx/>
                        <a:buFontTx/>
                        <a:buNone/>
                        <a:tabLst/>
                      </a:pPr>
                      <a:r>
                        <a:rPr kumimoji="0" lang="fi-FI" altLang="en-US" sz="1000" b="0" i="0" u="none" strike="noStrike" cap="none" normalizeH="0" baseline="0">
                          <a:ln>
                            <a:noFill/>
                          </a:ln>
                          <a:solidFill>
                            <a:schemeClr val="bg1"/>
                          </a:solidFill>
                          <a:effectLst/>
                          <a:latin typeface="Calibri" panose="020F0502020204030204" pitchFamily="34" charset="0"/>
                          <a:cs typeface="Arial" panose="020B0604020202020204" pitchFamily="34" charset="0"/>
                        </a:rPr>
                        <a:t>Tdoc number</a:t>
                      </a:r>
                      <a:endParaRPr kumimoji="0" lang="en-US" altLang="en-US" sz="1000" b="0" i="0" u="none" strike="noStrike" cap="none" normalizeH="0" baseline="0">
                        <a:ln>
                          <a:noFill/>
                        </a:ln>
                        <a:solidFill>
                          <a:schemeClr val="bg1"/>
                        </a:solidFill>
                        <a:effectLst/>
                        <a:latin typeface="Calibri" panose="020F0502020204030204" pitchFamily="34" charset="0"/>
                        <a:cs typeface="Arial" panose="020B0604020202020204" pitchFamily="34" charset="0"/>
                      </a:endParaRPr>
                    </a:p>
                  </a:txBody>
                  <a:tcPr marL="45720" marR="45720" marT="45706" marB="4570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4925" marR="0" lvl="0" indent="0" algn="l" defTabSz="914400" rtl="0" eaLnBrk="1" fontAlgn="base" latinLnBrk="0" hangingPunct="1">
                        <a:lnSpc>
                          <a:spcPct val="90000"/>
                        </a:lnSpc>
                        <a:spcBef>
                          <a:spcPts val="200"/>
                        </a:spcBef>
                        <a:spcAft>
                          <a:spcPts val="200"/>
                        </a:spcAft>
                        <a:buClrTx/>
                        <a:buSzTx/>
                        <a:buFontTx/>
                        <a:buNone/>
                        <a:tabLst/>
                      </a:pPr>
                      <a:r>
                        <a:rPr kumimoji="0" lang="fi-FI" altLang="en-US" sz="1000" b="0" i="0" u="none" strike="noStrike" cap="none" normalizeH="0" baseline="0">
                          <a:ln>
                            <a:noFill/>
                          </a:ln>
                          <a:solidFill>
                            <a:schemeClr val="bg1"/>
                          </a:solidFill>
                          <a:effectLst/>
                          <a:latin typeface="Calibri" panose="020F0502020204030204" pitchFamily="34" charset="0"/>
                          <a:cs typeface="Arial" panose="020B0604020202020204" pitchFamily="34" charset="0"/>
                        </a:rPr>
                        <a:t>Title</a:t>
                      </a:r>
                      <a:endParaRPr kumimoji="0" lang="en-US" altLang="en-US" sz="1000" b="0" i="0" u="none" strike="noStrike" cap="none" normalizeH="0" baseline="0">
                        <a:ln>
                          <a:noFill/>
                        </a:ln>
                        <a:solidFill>
                          <a:schemeClr val="bg1"/>
                        </a:solidFill>
                        <a:effectLst/>
                        <a:latin typeface="Calibri" panose="020F0502020204030204" pitchFamily="34" charset="0"/>
                        <a:cs typeface="Arial" panose="020B0604020202020204" pitchFamily="34" charset="0"/>
                      </a:endParaRPr>
                    </a:p>
                  </a:txBody>
                  <a:tcPr marL="45720" marR="45720" marT="45706" marB="4570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4925" marR="0" lvl="0" indent="0" algn="l" defTabSz="914400" rtl="0" eaLnBrk="1" fontAlgn="base" latinLnBrk="0" hangingPunct="1">
                        <a:lnSpc>
                          <a:spcPct val="90000"/>
                        </a:lnSpc>
                        <a:spcBef>
                          <a:spcPts val="200"/>
                        </a:spcBef>
                        <a:spcAft>
                          <a:spcPts val="200"/>
                        </a:spcAft>
                        <a:buClrTx/>
                        <a:buSzTx/>
                        <a:buFontTx/>
                        <a:buNone/>
                        <a:tabLst/>
                      </a:pPr>
                      <a:r>
                        <a:rPr kumimoji="0" lang="fi-FI" altLang="en-US" sz="1000" b="0" i="0" u="none" strike="noStrike" cap="none" normalizeH="0" baseline="0">
                          <a:ln>
                            <a:noFill/>
                          </a:ln>
                          <a:solidFill>
                            <a:schemeClr val="bg1"/>
                          </a:solidFill>
                          <a:effectLst/>
                          <a:latin typeface="Calibri" panose="020F0502020204030204" pitchFamily="34" charset="0"/>
                          <a:cs typeface="Arial" panose="020B0604020202020204" pitchFamily="34" charset="0"/>
                        </a:rPr>
                        <a:t>Intended for</a:t>
                      </a:r>
                      <a:endParaRPr kumimoji="0" lang="en-US" altLang="en-US" sz="1000" b="0" i="0" u="none" strike="noStrike" cap="none" normalizeH="0" baseline="0">
                        <a:ln>
                          <a:noFill/>
                        </a:ln>
                        <a:solidFill>
                          <a:schemeClr val="bg1"/>
                        </a:solidFill>
                        <a:effectLst/>
                        <a:latin typeface="Calibri" panose="020F0502020204030204" pitchFamily="34" charset="0"/>
                        <a:cs typeface="Arial" panose="020B0604020202020204" pitchFamily="34" charset="0"/>
                      </a:endParaRPr>
                    </a:p>
                  </a:txBody>
                  <a:tcPr marL="45720" marR="45720" marT="45706" marB="4570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4925" marR="0" lvl="0" indent="0" algn="l" defTabSz="914400" rtl="0" eaLnBrk="1" fontAlgn="base" latinLnBrk="0" hangingPunct="1">
                        <a:lnSpc>
                          <a:spcPct val="90000"/>
                        </a:lnSpc>
                        <a:spcBef>
                          <a:spcPts val="200"/>
                        </a:spcBef>
                        <a:spcAft>
                          <a:spcPts val="200"/>
                        </a:spcAft>
                        <a:buClrTx/>
                        <a:buSzTx/>
                        <a:buFontTx/>
                        <a:buNone/>
                        <a:tabLst/>
                      </a:pPr>
                      <a:r>
                        <a:rPr kumimoji="0" lang="fi-FI" altLang="en-US" sz="1000" b="0" i="0" u="none" strike="noStrike" cap="none" normalizeH="0" baseline="0">
                          <a:ln>
                            <a:noFill/>
                          </a:ln>
                          <a:solidFill>
                            <a:schemeClr val="bg1"/>
                          </a:solidFill>
                          <a:effectLst/>
                          <a:latin typeface="Calibri" panose="020F0502020204030204" pitchFamily="34" charset="0"/>
                          <a:cs typeface="Arial" panose="020B0604020202020204" pitchFamily="34" charset="0"/>
                        </a:rPr>
                        <a:t>Copy to</a:t>
                      </a:r>
                      <a:endParaRPr kumimoji="0" lang="en-US" altLang="en-US" sz="1000" b="0" i="0" u="none" strike="noStrike" cap="none" normalizeH="0" baseline="0">
                        <a:ln>
                          <a:noFill/>
                        </a:ln>
                        <a:solidFill>
                          <a:schemeClr val="bg1"/>
                        </a:solidFill>
                        <a:effectLst/>
                        <a:latin typeface="Calibri" panose="020F0502020204030204" pitchFamily="34" charset="0"/>
                        <a:cs typeface="Arial" panose="020B0604020202020204" pitchFamily="34" charset="0"/>
                      </a:endParaRPr>
                    </a:p>
                  </a:txBody>
                  <a:tcPr marL="45720" marR="45720" marT="45706" marB="4570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4925" marR="0" lvl="0" indent="0" algn="l" defTabSz="914400" rtl="0" eaLnBrk="1" fontAlgn="base" latinLnBrk="0" hangingPunct="1">
                        <a:lnSpc>
                          <a:spcPct val="90000"/>
                        </a:lnSpc>
                        <a:spcBef>
                          <a:spcPts val="200"/>
                        </a:spcBef>
                        <a:spcAft>
                          <a:spcPts val="200"/>
                        </a:spcAft>
                        <a:buClrTx/>
                        <a:buSzTx/>
                        <a:buFontTx/>
                        <a:buNone/>
                        <a:tabLst/>
                      </a:pPr>
                      <a:r>
                        <a:rPr kumimoji="0" lang="fi-FI" altLang="en-US" sz="1000" b="0" i="0" u="none" strike="noStrike" cap="none" normalizeH="0" baseline="0">
                          <a:ln>
                            <a:noFill/>
                          </a:ln>
                          <a:solidFill>
                            <a:schemeClr val="bg1"/>
                          </a:solidFill>
                          <a:effectLst/>
                          <a:latin typeface="Calibri" panose="020F0502020204030204" pitchFamily="34" charset="0"/>
                          <a:cs typeface="Arial" panose="020B0604020202020204" pitchFamily="34" charset="0"/>
                        </a:rPr>
                        <a:t>Brief informative comments (by SA4 Chairman)</a:t>
                      </a:r>
                      <a:endParaRPr kumimoji="0" lang="en-US" altLang="en-US" sz="1000" b="0" i="0" u="none" strike="noStrike" cap="none" normalizeH="0" baseline="0">
                        <a:ln>
                          <a:noFill/>
                        </a:ln>
                        <a:solidFill>
                          <a:schemeClr val="bg1"/>
                        </a:solidFill>
                        <a:effectLst/>
                        <a:latin typeface="Calibri" panose="020F0502020204030204" pitchFamily="34" charset="0"/>
                        <a:cs typeface="Arial" panose="020B0604020202020204" pitchFamily="34" charset="0"/>
                      </a:endParaRPr>
                    </a:p>
                  </a:txBody>
                  <a:tcPr marL="45720" marR="45720" marT="45706" marB="45706"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2248217489"/>
                  </a:ext>
                </a:extLst>
              </a:tr>
              <a:tr h="1066876">
                <a:tc>
                  <a:txBody>
                    <a:bodyPr/>
                    <a:lstStyle/>
                    <a:p>
                      <a:pPr algn="ctr">
                        <a:lnSpc>
                          <a:spcPct val="105000"/>
                        </a:lnSpc>
                        <a:spcAft>
                          <a:spcPts val="0"/>
                        </a:spcAft>
                      </a:pPr>
                      <a:r>
                        <a:rPr lang="en-US" sz="1000" b="0" dirty="0">
                          <a:solidFill>
                            <a:srgbClr val="0000FF"/>
                          </a:solidFill>
                          <a:effectLst/>
                          <a:latin typeface="Arial" panose="020B0604020202020204" pitchFamily="34" charset="0"/>
                          <a:ea typeface="Times New Roman" panose="02020603050405020304" pitchFamily="18" charset="0"/>
                          <a:cs typeface="Arial" panose="020B0604020202020204" pitchFamily="34" charset="0"/>
                        </a:rPr>
                        <a:t>TD S4-171363</a:t>
                      </a:r>
                      <a:endParaRPr lang="fr-FR" sz="10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US" sz="1000" b="0" dirty="0">
                          <a:effectLst/>
                          <a:latin typeface="Arial" panose="020B0604020202020204" pitchFamily="34" charset="0"/>
                          <a:ea typeface="Times New Roman" panose="02020603050405020304" pitchFamily="18" charset="0"/>
                          <a:cs typeface="Arial" panose="020B0604020202020204" pitchFamily="34" charset="0"/>
                        </a:rPr>
                        <a:t>Reply LS on default values for 5GS </a:t>
                      </a:r>
                      <a:r>
                        <a:rPr lang="en-US" sz="1000" b="0" dirty="0" err="1">
                          <a:effectLst/>
                          <a:latin typeface="Arial" panose="020B0604020202020204" pitchFamily="34" charset="0"/>
                          <a:ea typeface="Times New Roman" panose="02020603050405020304" pitchFamily="18" charset="0"/>
                          <a:cs typeface="Arial" panose="020B0604020202020204" pitchFamily="34" charset="0"/>
                        </a:rPr>
                        <a:t>QoS</a:t>
                      </a:r>
                      <a:r>
                        <a:rPr lang="en-US" sz="1000" b="0" dirty="0">
                          <a:effectLst/>
                          <a:latin typeface="Arial" panose="020B0604020202020204" pitchFamily="34" charset="0"/>
                          <a:ea typeface="Times New Roman" panose="02020603050405020304" pitchFamily="18" charset="0"/>
                          <a:cs typeface="Arial" panose="020B0604020202020204" pitchFamily="34" charset="0"/>
                        </a:rPr>
                        <a:t> averaging window for </a:t>
                      </a:r>
                      <a:r>
                        <a:rPr lang="en-US" sz="1000" b="0" dirty="0" err="1">
                          <a:effectLst/>
                          <a:latin typeface="Arial" panose="020B0604020202020204" pitchFamily="34" charset="0"/>
                          <a:ea typeface="Times New Roman" panose="02020603050405020304" pitchFamily="18" charset="0"/>
                          <a:cs typeface="Arial" panose="020B0604020202020204" pitchFamily="34" charset="0"/>
                        </a:rPr>
                        <a:t>standardised</a:t>
                      </a:r>
                      <a:r>
                        <a:rPr lang="en-US" sz="1000" b="0" dirty="0">
                          <a:effectLst/>
                          <a:latin typeface="Arial" panose="020B0604020202020204" pitchFamily="34" charset="0"/>
                          <a:ea typeface="Times New Roman" panose="02020603050405020304" pitchFamily="18" charset="0"/>
                          <a:cs typeface="Arial" panose="020B0604020202020204" pitchFamily="34" charset="0"/>
                        </a:rPr>
                        <a:t> 5QIs</a:t>
                      </a:r>
                      <a:endParaRPr lang="fr-FR" sz="10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US" sz="1000" b="0" dirty="0">
                          <a:effectLst/>
                          <a:latin typeface="Arial" panose="020B0604020202020204" pitchFamily="34" charset="0"/>
                          <a:ea typeface="Times New Roman" panose="02020603050405020304" pitchFamily="18" charset="0"/>
                          <a:cs typeface="Arial" panose="020B0604020202020204" pitchFamily="34" charset="0"/>
                        </a:rPr>
                        <a:t>TSG SA WG2, TSG CT WG1</a:t>
                      </a:r>
                      <a:endParaRPr lang="fr-FR" sz="10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US" sz="1000" b="0" dirty="0">
                          <a:effectLst/>
                          <a:latin typeface="Arial" panose="020B0604020202020204" pitchFamily="34" charset="0"/>
                          <a:ea typeface="Times New Roman" panose="02020603050405020304" pitchFamily="18" charset="0"/>
                          <a:cs typeface="Arial" panose="020B0604020202020204" pitchFamily="34" charset="0"/>
                        </a:rPr>
                        <a:t>TSG RAN WG2, TSG SA WG6</a:t>
                      </a:r>
                      <a:endParaRPr lang="fr-FR" sz="10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algn="l" fontAlgn="t"/>
                      <a:r>
                        <a:rPr lang="en-US" sz="1000" b="0" i="0" u="none" strike="noStrike" dirty="0">
                          <a:solidFill>
                            <a:schemeClr val="tx1"/>
                          </a:solidFill>
                          <a:effectLst/>
                          <a:latin typeface="Calibri" panose="020F0502020204030204" pitchFamily="34" charset="0"/>
                        </a:rPr>
                        <a:t>S4 confirms to CT1 that 2 seconds averaging window is appropriate. SA4 agrees with SA2 to the proposed averaging window default values. SA4 also asks SA2 for clarification on averaging window for speech, presence of burst size restrictions. and use of </a:t>
                      </a:r>
                      <a:r>
                        <a:rPr lang="en-US" sz="1000" b="0" i="0" u="none" strike="noStrike" dirty="0" err="1">
                          <a:solidFill>
                            <a:schemeClr val="tx1"/>
                          </a:solidFill>
                          <a:effectLst/>
                          <a:latin typeface="Calibri" panose="020F0502020204030204" pitchFamily="34" charset="0"/>
                        </a:rPr>
                        <a:t>MaxPLR</a:t>
                      </a:r>
                      <a:r>
                        <a:rPr lang="en-US" sz="1000" b="0" i="0" u="none" strike="noStrike" dirty="0">
                          <a:solidFill>
                            <a:schemeClr val="tx1"/>
                          </a:solidFill>
                          <a:effectLst/>
                          <a:latin typeface="Calibri" panose="020F0502020204030204" pitchFamily="34" charset="0"/>
                        </a:rPr>
                        <a:t> for speech handoff between NR and LTE</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68667927"/>
                  </a:ext>
                </a:extLst>
              </a:tr>
              <a:tr h="1066876">
                <a:tc>
                  <a:txBody>
                    <a:bodyPr/>
                    <a:lstStyle/>
                    <a:p>
                      <a:pPr algn="ctr">
                        <a:lnSpc>
                          <a:spcPct val="105000"/>
                        </a:lnSpc>
                        <a:spcAft>
                          <a:spcPts val="0"/>
                        </a:spcAft>
                      </a:pPr>
                      <a:r>
                        <a:rPr lang="en-US" sz="1000" b="0" dirty="0">
                          <a:solidFill>
                            <a:srgbClr val="0000FF"/>
                          </a:solidFill>
                          <a:effectLst/>
                          <a:latin typeface="Arial" panose="020B0604020202020204" pitchFamily="34" charset="0"/>
                          <a:ea typeface="Times New Roman" panose="02020603050405020304" pitchFamily="18" charset="0"/>
                          <a:cs typeface="Arial" panose="020B0604020202020204" pitchFamily="34" charset="0"/>
                        </a:rPr>
                        <a:t>TD </a:t>
                      </a:r>
                      <a:r>
                        <a:rPr lang="en-GB" sz="1000" b="0" dirty="0">
                          <a:solidFill>
                            <a:srgbClr val="3333FF"/>
                          </a:solidFill>
                          <a:effectLst/>
                          <a:latin typeface="Arial" panose="020B0604020202020204" pitchFamily="34" charset="0"/>
                          <a:ea typeface="Times New Roman" panose="02020603050405020304" pitchFamily="18" charset="0"/>
                          <a:cs typeface="Arial" panose="020B0604020202020204" pitchFamily="34" charset="0"/>
                        </a:rPr>
                        <a:t>S4-171393</a:t>
                      </a:r>
                      <a:endParaRPr lang="fr-FR" sz="10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GB" sz="1000" b="0" dirty="0">
                          <a:effectLst/>
                          <a:latin typeface="Arial" panose="020B0604020202020204" pitchFamily="34" charset="0"/>
                          <a:ea typeface="Times New Roman" panose="02020603050405020304" pitchFamily="18" charset="0"/>
                          <a:cs typeface="Arial" panose="020B0604020202020204" pitchFamily="34" charset="0"/>
                        </a:rPr>
                        <a:t>LS on RTCP-APP for Application Layer Redundancy</a:t>
                      </a:r>
                      <a:endParaRPr lang="fr-FR" sz="10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GB" sz="1000" b="0" dirty="0">
                          <a:effectLst/>
                          <a:latin typeface="Arial" panose="020B0604020202020204" pitchFamily="34" charset="0"/>
                          <a:ea typeface="Times New Roman" panose="02020603050405020304" pitchFamily="18" charset="0"/>
                          <a:cs typeface="Arial" panose="020B0604020202020204" pitchFamily="34" charset="0"/>
                        </a:rPr>
                        <a:t>GSMA </a:t>
                      </a:r>
                      <a:r>
                        <a:rPr lang="en-GB" sz="1000" b="0" dirty="0" err="1">
                          <a:effectLst/>
                          <a:latin typeface="Arial" panose="020B0604020202020204" pitchFamily="34" charset="0"/>
                          <a:ea typeface="Times New Roman" panose="02020603050405020304" pitchFamily="18" charset="0"/>
                          <a:cs typeface="Arial" panose="020B0604020202020204" pitchFamily="34" charset="0"/>
                        </a:rPr>
                        <a:t>RiLTE</a:t>
                      </a:r>
                      <a:endParaRPr lang="fr-FR" sz="10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US" sz="1000" b="0" dirty="0">
                          <a:solidFill>
                            <a:srgbClr val="000000"/>
                          </a:solidFill>
                          <a:effectLst/>
                          <a:latin typeface="Arial" panose="020B0604020202020204" pitchFamily="34" charset="0"/>
                          <a:ea typeface="Calibri" panose="020F0502020204030204" pitchFamily="34" charset="0"/>
                          <a:cs typeface="Times New Roman" panose="02020603050405020304" pitchFamily="18" charset="0"/>
                        </a:rPr>
                        <a:t> </a:t>
                      </a:r>
                      <a:endParaRPr lang="fr-FR" sz="10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algn="l" fontAlgn="t"/>
                      <a:r>
                        <a:rPr lang="en-US" sz="1000" b="0" i="0" u="none" strike="noStrike" dirty="0">
                          <a:solidFill>
                            <a:schemeClr val="tx1"/>
                          </a:solidFill>
                          <a:effectLst/>
                          <a:latin typeface="Calibri" panose="020F0502020204030204" pitchFamily="34" charset="0"/>
                        </a:rPr>
                        <a:t>SA4 asks to confirm that the 1) UEs can use the RTCP-APP packet for other requests than CMR such as the Redundancy Request and Frame Aggregation Request? 2) Would GSMA consider allowing use of RTCP-APP messages with AVP, if allowed by SA4 and CMR is not used?</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3409351400"/>
                  </a:ext>
                </a:extLst>
              </a:tr>
              <a:tr h="1293905">
                <a:tc>
                  <a:txBody>
                    <a:bodyPr/>
                    <a:lstStyle/>
                    <a:p>
                      <a:pPr algn="ctr">
                        <a:lnSpc>
                          <a:spcPct val="105000"/>
                        </a:lnSpc>
                        <a:spcAft>
                          <a:spcPts val="0"/>
                        </a:spcAft>
                      </a:pPr>
                      <a:r>
                        <a:rPr lang="en-US" sz="1000" b="0">
                          <a:solidFill>
                            <a:srgbClr val="0000FF"/>
                          </a:solidFill>
                          <a:effectLst/>
                          <a:latin typeface="Arial" panose="020B0604020202020204" pitchFamily="34" charset="0"/>
                          <a:ea typeface="Times New Roman" panose="02020603050405020304" pitchFamily="18" charset="0"/>
                          <a:cs typeface="Arial" panose="020B0604020202020204" pitchFamily="34" charset="0"/>
                        </a:rPr>
                        <a:t>TD S4-171395</a:t>
                      </a:r>
                      <a:endParaRPr lang="fr-FR" sz="1000" b="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GB" sz="1000" b="0">
                          <a:effectLst/>
                          <a:latin typeface="Arial" panose="020B0604020202020204" pitchFamily="34" charset="0"/>
                          <a:ea typeface="Times New Roman" panose="02020603050405020304" pitchFamily="18" charset="0"/>
                          <a:cs typeface="Arial" panose="020B0604020202020204" pitchFamily="34" charset="0"/>
                        </a:rPr>
                        <a:t>Reply LS on Latest Technical Specification on Framework for Live Uplink Streaming</a:t>
                      </a:r>
                      <a:endParaRPr lang="fr-FR" sz="1000" b="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US" sz="1000" b="0">
                          <a:effectLst/>
                          <a:latin typeface="Arial" panose="020B0604020202020204" pitchFamily="34" charset="0"/>
                          <a:ea typeface="Times New Roman" panose="02020603050405020304" pitchFamily="18" charset="0"/>
                          <a:cs typeface="Arial" panose="020B0604020202020204" pitchFamily="34" charset="0"/>
                        </a:rPr>
                        <a:t>TSG SA WG2</a:t>
                      </a:r>
                      <a:endParaRPr lang="fr-FR" sz="1000" b="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195" marR="36195">
                        <a:lnSpc>
                          <a:spcPct val="105000"/>
                        </a:lnSpc>
                        <a:spcBef>
                          <a:spcPts val="600"/>
                        </a:spcBef>
                        <a:spcAft>
                          <a:spcPts val="600"/>
                        </a:spcAft>
                      </a:pPr>
                      <a:r>
                        <a:rPr lang="en-US" sz="1000" b="0" dirty="0">
                          <a:effectLst/>
                          <a:latin typeface="Arial" panose="020B0604020202020204" pitchFamily="34" charset="0"/>
                          <a:ea typeface="Times New Roman" panose="02020603050405020304" pitchFamily="18" charset="0"/>
                          <a:cs typeface="Arial" panose="020B0604020202020204" pitchFamily="34" charset="0"/>
                        </a:rPr>
                        <a:t>TSG SA WG1, TSG CT WG1</a:t>
                      </a:r>
                      <a:endParaRPr lang="fr-FR" sz="1000" b="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050" marR="1905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algn="l" fontAlgn="t"/>
                      <a:r>
                        <a:rPr lang="en-US" sz="1000" b="0" i="0" u="none" strike="noStrike" dirty="0">
                          <a:solidFill>
                            <a:schemeClr val="tx1"/>
                          </a:solidFill>
                          <a:effectLst/>
                          <a:latin typeface="Calibri" panose="020F0502020204030204" pitchFamily="34" charset="0"/>
                        </a:rPr>
                        <a:t>SA4 share status information around the work on Live Uplink Video Streaming. The Live Uplink Streaming Enabler could be beneficial for several use-case such as surveillance (CCTV), or in the V2X context. </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633207984"/>
                  </a:ext>
                </a:extLst>
              </a:tr>
            </a:tbl>
          </a:graphicData>
        </a:graphic>
      </p:graphicFrame>
    </p:spTree>
    <p:extLst>
      <p:ext uri="{BB962C8B-B14F-4D97-AF65-F5344CB8AC3E}">
        <p14:creationId xmlns:p14="http://schemas.microsoft.com/office/powerpoint/2010/main" val="1477876907"/>
      </p:ext>
    </p:extLst>
  </p:cSld>
  <p:clrMapOvr>
    <a:masterClrMapping/>
  </p:clrMapOvr>
  <p:transition spd="slow"/>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86C50518-DEA9-4CC6-B6A9-32EC81A15DFD}"/>
              </a:ext>
            </a:extLst>
          </p:cNvPr>
          <p:cNvSpPr>
            <a:spLocks noGrp="1"/>
          </p:cNvSpPr>
          <p:nvPr>
            <p:ph type="title"/>
          </p:nvPr>
        </p:nvSpPr>
        <p:spPr>
          <a:xfrm>
            <a:off x="431800" y="398463"/>
            <a:ext cx="6827838" cy="704850"/>
          </a:xfrm>
        </p:spPr>
        <p:txBody>
          <a:bodyPr/>
          <a:lstStyle/>
          <a:p>
            <a:pPr>
              <a:lnSpc>
                <a:spcPct val="90000"/>
              </a:lnSpc>
            </a:pPr>
            <a:r>
              <a:rPr lang="fi-FI" altLang="en-US"/>
              <a:t>Dependencies on IETF drafts in SA4</a:t>
            </a:r>
            <a:endParaRPr lang="en-US" altLang="en-US"/>
          </a:p>
        </p:txBody>
      </p:sp>
      <p:sp>
        <p:nvSpPr>
          <p:cNvPr id="3" name="Content Placeholder 2">
            <a:extLst>
              <a:ext uri="{FF2B5EF4-FFF2-40B4-BE49-F238E27FC236}">
                <a16:creationId xmlns:a16="http://schemas.microsoft.com/office/drawing/2014/main" id="{4543591D-CBE1-4CCF-A10F-6BC80E874418}"/>
              </a:ext>
            </a:extLst>
          </p:cNvPr>
          <p:cNvSpPr>
            <a:spLocks noGrp="1"/>
          </p:cNvSpPr>
          <p:nvPr>
            <p:ph idx="1"/>
          </p:nvPr>
        </p:nvSpPr>
        <p:spPr>
          <a:xfrm>
            <a:off x="503238" y="1222375"/>
            <a:ext cx="8585200" cy="4132263"/>
          </a:xfrm>
        </p:spPr>
        <p:txBody>
          <a:bodyPr/>
          <a:lstStyle/>
          <a:p>
            <a:pPr>
              <a:lnSpc>
                <a:spcPct val="85000"/>
              </a:lnSpc>
              <a:spcBef>
                <a:spcPts val="1200"/>
              </a:spcBef>
              <a:defRPr/>
            </a:pPr>
            <a:r>
              <a:rPr lang="en-GB" altLang="en-US" sz="1600" dirty="0"/>
              <a:t>No new dependency introduced </a:t>
            </a:r>
          </a:p>
          <a:p>
            <a:pPr>
              <a:lnSpc>
                <a:spcPct val="85000"/>
              </a:lnSpc>
              <a:spcBef>
                <a:spcPts val="1200"/>
              </a:spcBef>
              <a:defRPr/>
            </a:pPr>
            <a:r>
              <a:rPr lang="fi-FI" altLang="en-US" sz="1600" dirty="0">
                <a:cs typeface="Arial" panose="020B0604020202020204" pitchFamily="34" charset="0"/>
              </a:rPr>
              <a:t>No dependency removed</a:t>
            </a:r>
            <a:endParaRPr lang="nb-NO" altLang="en-US" sz="1200" dirty="0">
              <a:cs typeface="Arial" panose="020B0604020202020204" pitchFamily="34" charset="0"/>
            </a:endParaRPr>
          </a:p>
          <a:p>
            <a:pPr>
              <a:lnSpc>
                <a:spcPct val="85000"/>
              </a:lnSpc>
              <a:spcBef>
                <a:spcPts val="1200"/>
              </a:spcBef>
              <a:defRPr/>
            </a:pPr>
            <a:r>
              <a:rPr lang="en-GB" altLang="en-US" sz="1600" dirty="0"/>
              <a:t>IETF dependencies in SA4: new ones with </a:t>
            </a:r>
            <a:r>
              <a:rPr lang="en-GB" altLang="en-US" sz="1600" dirty="0">
                <a:solidFill>
                  <a:srgbClr val="FF0000"/>
                </a:solidFill>
              </a:rPr>
              <a:t>red colour</a:t>
            </a:r>
            <a:r>
              <a:rPr lang="en-GB" altLang="en-US" sz="1600" dirty="0"/>
              <a:t>, those removed with </a:t>
            </a:r>
            <a:r>
              <a:rPr lang="en-GB" altLang="en-US" sz="1600" dirty="0">
                <a:solidFill>
                  <a:srgbClr val="006600"/>
                </a:solidFill>
              </a:rPr>
              <a:t>green colour</a:t>
            </a:r>
            <a:r>
              <a:rPr lang="en-GB" altLang="en-US" sz="1600" dirty="0"/>
              <a:t>, and other updates by </a:t>
            </a:r>
            <a:r>
              <a:rPr lang="en-GB" altLang="en-US" sz="1600" dirty="0">
                <a:solidFill>
                  <a:srgbClr val="0000FF"/>
                </a:solidFill>
              </a:rPr>
              <a:t>blue colour</a:t>
            </a:r>
            <a:r>
              <a:rPr lang="en-GB" altLang="en-US" sz="1600" dirty="0"/>
              <a:t>:</a:t>
            </a:r>
          </a:p>
          <a:p>
            <a:pPr marL="0" indent="0">
              <a:spcBef>
                <a:spcPts val="600"/>
              </a:spcBef>
              <a:buFontTx/>
              <a:buNone/>
              <a:defRPr/>
            </a:pPr>
            <a:endParaRPr lang="en-GB" altLang="en-US" sz="1800" dirty="0"/>
          </a:p>
        </p:txBody>
      </p:sp>
      <p:graphicFrame>
        <p:nvGraphicFramePr>
          <p:cNvPr id="8" name="Table 7">
            <a:extLst>
              <a:ext uri="{FF2B5EF4-FFF2-40B4-BE49-F238E27FC236}">
                <a16:creationId xmlns:a16="http://schemas.microsoft.com/office/drawing/2014/main" id="{54EE60BD-AC85-4001-BB75-743601C501F0}"/>
              </a:ext>
            </a:extLst>
          </p:cNvPr>
          <p:cNvGraphicFramePr>
            <a:graphicFrameLocks noGrp="1"/>
          </p:cNvGraphicFramePr>
          <p:nvPr/>
        </p:nvGraphicFramePr>
        <p:xfrm>
          <a:off x="590550" y="2928938"/>
          <a:ext cx="8281987" cy="2905127"/>
        </p:xfrm>
        <a:graphic>
          <a:graphicData uri="http://schemas.openxmlformats.org/drawingml/2006/table">
            <a:tbl>
              <a:tblPr/>
              <a:tblGrid>
                <a:gridCol w="1878934">
                  <a:extLst>
                    <a:ext uri="{9D8B030D-6E8A-4147-A177-3AD203B41FA5}">
                      <a16:colId xmlns:a16="http://schemas.microsoft.com/office/drawing/2014/main" val="20000"/>
                    </a:ext>
                  </a:extLst>
                </a:gridCol>
                <a:gridCol w="536027">
                  <a:extLst>
                    <a:ext uri="{9D8B030D-6E8A-4147-A177-3AD203B41FA5}">
                      <a16:colId xmlns:a16="http://schemas.microsoft.com/office/drawing/2014/main" val="20001"/>
                    </a:ext>
                  </a:extLst>
                </a:gridCol>
                <a:gridCol w="818001">
                  <a:extLst>
                    <a:ext uri="{9D8B030D-6E8A-4147-A177-3AD203B41FA5}">
                      <a16:colId xmlns:a16="http://schemas.microsoft.com/office/drawing/2014/main" val="20002"/>
                    </a:ext>
                  </a:extLst>
                </a:gridCol>
                <a:gridCol w="2452168">
                  <a:extLst>
                    <a:ext uri="{9D8B030D-6E8A-4147-A177-3AD203B41FA5}">
                      <a16:colId xmlns:a16="http://schemas.microsoft.com/office/drawing/2014/main" val="20003"/>
                    </a:ext>
                  </a:extLst>
                </a:gridCol>
                <a:gridCol w="1277486">
                  <a:extLst>
                    <a:ext uri="{9D8B030D-6E8A-4147-A177-3AD203B41FA5}">
                      <a16:colId xmlns:a16="http://schemas.microsoft.com/office/drawing/2014/main" val="20004"/>
                    </a:ext>
                  </a:extLst>
                </a:gridCol>
                <a:gridCol w="1319371">
                  <a:extLst>
                    <a:ext uri="{9D8B030D-6E8A-4147-A177-3AD203B41FA5}">
                      <a16:colId xmlns:a16="http://schemas.microsoft.com/office/drawing/2014/main" val="20005"/>
                    </a:ext>
                  </a:extLst>
                </a:gridCol>
              </a:tblGrid>
              <a:tr h="382943">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IETF draft name</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3GPP spec. number</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CR# which introduced the dependency</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Responsible person (in SA4)</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Feature (Release)</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Comments</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279286">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draft-ietf-payload-flexible-fec-scheme </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26.114</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0333R1</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Muhammed Coban (mcoban@qti.qualcomm.com), </a:t>
                      </a:r>
                      <a:r>
                        <a:rPr kumimoji="0" lang="fi-FI"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Qualcomm Incorporated</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VTRI_EXT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2"/>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draft-ietf-clue-framework </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 </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draft-ietf-clue-datachannel</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4"/>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draft-ietf-clue-signalling</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5"/>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draft-ietf-clue-data-model-schema</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28811" marB="288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6"/>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draft-ietf-clue-protocol</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7"/>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draft-ietf-clue-rtp-mapping </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8"/>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draft-ietf-mmusic-sctp-sdp</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9"/>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draft-ietf-mmusic-data-channel-sdpneg </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0"/>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draft-ietf-tsvwg-sctp-dtls-encaps </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11"/>
                  </a:ext>
                </a:extLst>
              </a:tr>
              <a:tr h="175630">
                <a:tc rowSpan="2">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draft-ietf-mmusic-sdp-simulcast </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fi-FI"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rowSpan="2">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(bo.burman@ericsson.com), Ericsson LM</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 </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rowSpan="2">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2"/>
                  </a:ext>
                </a:extLst>
              </a:tr>
              <a:tr h="207312">
                <a:tc vMerge="1">
                  <a:txBody>
                    <a:bodyPr/>
                    <a:lstStyle/>
                    <a:p>
                      <a:endParaRPr lang="en-GB"/>
                    </a:p>
                  </a:txBody>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26.114</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0385R1</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vMerge="1">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5999" marR="35999" marT="35974" marB="3597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GB" altLang="en-US" sz="800" dirty="0">
                          <a:solidFill>
                            <a:schemeClr val="tx1"/>
                          </a:solidFill>
                          <a:latin typeface="Arial" panose="020B0604020202020204" pitchFamily="34" charset="0"/>
                          <a:cs typeface="Arial" panose="020B0604020202020204" pitchFamily="34" charset="0"/>
                        </a:rPr>
                        <a:t>MMCMH_Enh (Rel-14)</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vMerge="1">
                  <a:txBody>
                    <a:bodyPr/>
                    <a:lstStyle/>
                    <a:p>
                      <a:endParaRPr lang="en-GB"/>
                    </a:p>
                  </a:txBody>
                  <a:tcPr/>
                </a:tc>
                <a:extLst>
                  <a:ext uri="{0D108BD9-81ED-4DB2-BD59-A6C34878D82A}">
                    <a16:rowId xmlns:a16="http://schemas.microsoft.com/office/drawing/2014/main" val="10013"/>
                  </a:ext>
                </a:extLst>
              </a:tr>
              <a:tr h="279286">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US" sz="800" dirty="0">
                          <a:solidFill>
                            <a:schemeClr val="tx1"/>
                          </a:solidFill>
                          <a:latin typeface="Arial" panose="020B0604020202020204" pitchFamily="34" charset="0"/>
                          <a:cs typeface="Arial" panose="020B0604020202020204" pitchFamily="34" charset="0"/>
                        </a:rPr>
                        <a:t>draft-ietf-mmusic-rid</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26.114</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0385R1</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(bo.burman@ericsson.com), Ericsson LM</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lang="en-GB" altLang="en-US" sz="800" dirty="0">
                          <a:solidFill>
                            <a:schemeClr val="tx1"/>
                          </a:solidFill>
                          <a:latin typeface="Arial" panose="020B0604020202020204" pitchFamily="34" charset="0"/>
                          <a:cs typeface="Arial" panose="020B0604020202020204" pitchFamily="34" charset="0"/>
                        </a:rPr>
                        <a:t>MMCMH_Enh (Rel-14)</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4"/>
                  </a:ext>
                </a:extLst>
              </a:tr>
            </a:tbl>
          </a:graphicData>
        </a:graphic>
      </p:graphicFrame>
    </p:spTree>
  </p:cSld>
  <p:clrMapOvr>
    <a:masterClrMapping/>
  </p:clrMapOvr>
  <p:transition spd="slow"/>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a:xfrm>
            <a:off x="488950" y="165100"/>
            <a:ext cx="6827838" cy="1143000"/>
          </a:xfrm>
        </p:spPr>
        <p:txBody>
          <a:bodyPr/>
          <a:lstStyle/>
          <a:p>
            <a:r>
              <a:rPr lang="en-US" altLang="en-US" dirty="0"/>
              <a:t>Summary of action items</a:t>
            </a:r>
          </a:p>
        </p:txBody>
      </p:sp>
      <p:sp>
        <p:nvSpPr>
          <p:cNvPr id="47107" name="Content Placeholder 2">
            <a:extLst>
              <a:ext uri="{FF2B5EF4-FFF2-40B4-BE49-F238E27FC236}">
                <a16:creationId xmlns:a16="http://schemas.microsoft.com/office/drawing/2014/main" id="{7E7CA9F5-4AA8-4674-B5DF-BA6D7261CAFC}"/>
              </a:ext>
            </a:extLst>
          </p:cNvPr>
          <p:cNvSpPr>
            <a:spLocks noGrp="1"/>
          </p:cNvSpPr>
          <p:nvPr>
            <p:ph idx="1"/>
          </p:nvPr>
        </p:nvSpPr>
        <p:spPr>
          <a:xfrm>
            <a:off x="485775" y="1379538"/>
            <a:ext cx="8388350" cy="4830762"/>
          </a:xfrm>
        </p:spPr>
        <p:txBody>
          <a:bodyPr/>
          <a:lstStyle/>
          <a:p>
            <a:pPr eaLnBrk="1" hangingPunct="1">
              <a:lnSpc>
                <a:spcPct val="90000"/>
              </a:lnSpc>
              <a:spcBef>
                <a:spcPts val="2400"/>
              </a:spcBef>
            </a:pPr>
            <a:r>
              <a:rPr lang="en-GB" altLang="en-US" dirty="0"/>
              <a:t>Action Points from SA#77 to SA4:</a:t>
            </a:r>
          </a:p>
          <a:p>
            <a:pPr lvl="1">
              <a:lnSpc>
                <a:spcPct val="90000"/>
              </a:lnSpc>
              <a:spcBef>
                <a:spcPts val="900"/>
              </a:spcBef>
            </a:pPr>
            <a:r>
              <a:rPr lang="fi-FI" altLang="fr-FR" sz="1800" dirty="0">
                <a:cs typeface="Arial" panose="020B0604020202020204" pitchFamily="34" charset="0"/>
              </a:rPr>
              <a:t>None</a:t>
            </a:r>
            <a:endParaRPr lang="en-US" altLang="fr-FR" sz="1800" dirty="0">
              <a:cs typeface="Arial" panose="020B0604020202020204" pitchFamily="34" charset="0"/>
            </a:endParaRPr>
          </a:p>
          <a:p>
            <a:pPr eaLnBrk="1" hangingPunct="1">
              <a:lnSpc>
                <a:spcPct val="90000"/>
              </a:lnSpc>
              <a:spcBef>
                <a:spcPts val="3000"/>
              </a:spcBef>
            </a:pPr>
            <a:r>
              <a:rPr lang="en-GB" altLang="en-US" dirty="0"/>
              <a:t>Action items from SA4 to SA#78:</a:t>
            </a:r>
          </a:p>
          <a:p>
            <a:pPr lvl="1">
              <a:lnSpc>
                <a:spcPct val="90000"/>
              </a:lnSpc>
              <a:spcBef>
                <a:spcPts val="300"/>
              </a:spcBef>
            </a:pPr>
            <a:r>
              <a:rPr lang="en-US" altLang="en-US" sz="1800" dirty="0"/>
              <a:t>Approve 46 CRs</a:t>
            </a:r>
          </a:p>
          <a:p>
            <a:pPr lvl="1">
              <a:lnSpc>
                <a:spcPct val="90000"/>
              </a:lnSpc>
              <a:spcBef>
                <a:spcPts val="300"/>
              </a:spcBef>
            </a:pPr>
            <a:r>
              <a:rPr lang="en-US" altLang="en-US" sz="1800" dirty="0"/>
              <a:t>Approve one new TR</a:t>
            </a:r>
          </a:p>
          <a:p>
            <a:pPr lvl="1">
              <a:lnSpc>
                <a:spcPct val="90000"/>
              </a:lnSpc>
              <a:spcBef>
                <a:spcPts val="300"/>
              </a:spcBef>
            </a:pPr>
            <a:r>
              <a:rPr lang="en-US" altLang="en-US" sz="1800" dirty="0"/>
              <a:t>Approve one new TS</a:t>
            </a:r>
          </a:p>
          <a:p>
            <a:pPr lvl="1">
              <a:lnSpc>
                <a:spcPct val="90000"/>
              </a:lnSpc>
              <a:spcBef>
                <a:spcPts val="300"/>
              </a:spcBef>
            </a:pPr>
            <a:r>
              <a:rPr lang="en-US" altLang="en-US" sz="1800" dirty="0"/>
              <a:t>Approve 2 new WIDs, 2 revised WIDs and 1 new SIDs</a:t>
            </a:r>
          </a:p>
          <a:p>
            <a:pPr lvl="1">
              <a:lnSpc>
                <a:spcPct val="90000"/>
              </a:lnSpc>
              <a:spcBef>
                <a:spcPts val="300"/>
              </a:spcBef>
            </a:pPr>
            <a:endParaRPr lang="en-US" altLang="en-US" sz="1800" dirty="0"/>
          </a:p>
        </p:txBody>
      </p:sp>
    </p:spTree>
  </p:cSld>
  <p:clrMapOvr>
    <a:masterClrMapping/>
  </p:clrMapOvr>
  <p:transition spd="slow"/>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a:extLst>
              <a:ext uri="{FF2B5EF4-FFF2-40B4-BE49-F238E27FC236}">
                <a16:creationId xmlns:a16="http://schemas.microsoft.com/office/drawing/2014/main" id="{20F10244-1502-4B49-9971-204A97D2FD8D}"/>
              </a:ext>
            </a:extLst>
          </p:cNvPr>
          <p:cNvSpPr>
            <a:spLocks noGrp="1"/>
          </p:cNvSpPr>
          <p:nvPr>
            <p:ph type="title"/>
          </p:nvPr>
        </p:nvSpPr>
        <p:spPr>
          <a:xfrm>
            <a:off x="488950" y="258763"/>
            <a:ext cx="6827838" cy="822325"/>
          </a:xfrm>
          <a:extLst/>
        </p:spPr>
        <p:txBody>
          <a:bodyPr/>
          <a:lstStyle/>
          <a:p>
            <a:pPr>
              <a:defRPr/>
            </a:pPr>
            <a:r>
              <a:rPr lang="en-US" altLang="en-US" dirty="0"/>
              <a:t>List of documents to SA#78 - 1</a:t>
            </a:r>
            <a:r>
              <a:rPr lang="en-US" altLang="en-US" dirty="0">
                <a:highlight>
                  <a:srgbClr val="FFFF00"/>
                </a:highlight>
              </a:rPr>
              <a:t> </a:t>
            </a:r>
          </a:p>
        </p:txBody>
      </p:sp>
      <p:graphicFrame>
        <p:nvGraphicFramePr>
          <p:cNvPr id="27" name="Table 26">
            <a:extLst>
              <a:ext uri="{FF2B5EF4-FFF2-40B4-BE49-F238E27FC236}">
                <a16:creationId xmlns:a16="http://schemas.microsoft.com/office/drawing/2014/main" id="{469BCC4C-6CD8-4CDD-B975-B82DF0494913}"/>
              </a:ext>
            </a:extLst>
          </p:cNvPr>
          <p:cNvGraphicFramePr>
            <a:graphicFrameLocks noGrp="1"/>
          </p:cNvGraphicFramePr>
          <p:nvPr>
            <p:extLst>
              <p:ext uri="{D42A27DB-BD31-4B8C-83A1-F6EECF244321}">
                <p14:modId xmlns:p14="http://schemas.microsoft.com/office/powerpoint/2010/main" val="3710808417"/>
              </p:ext>
            </p:extLst>
          </p:nvPr>
        </p:nvGraphicFramePr>
        <p:xfrm>
          <a:off x="371475" y="1250950"/>
          <a:ext cx="8594725" cy="4556125"/>
        </p:xfrm>
        <a:graphic>
          <a:graphicData uri="http://schemas.openxmlformats.org/drawingml/2006/table">
            <a:tbl>
              <a:tblPr/>
              <a:tblGrid>
                <a:gridCol w="771525">
                  <a:extLst>
                    <a:ext uri="{9D8B030D-6E8A-4147-A177-3AD203B41FA5}">
                      <a16:colId xmlns:a16="http://schemas.microsoft.com/office/drawing/2014/main" val="3854067395"/>
                    </a:ext>
                  </a:extLst>
                </a:gridCol>
                <a:gridCol w="4521200">
                  <a:extLst>
                    <a:ext uri="{9D8B030D-6E8A-4147-A177-3AD203B41FA5}">
                      <a16:colId xmlns:a16="http://schemas.microsoft.com/office/drawing/2014/main" val="1227836291"/>
                    </a:ext>
                  </a:extLst>
                </a:gridCol>
                <a:gridCol w="787400">
                  <a:extLst>
                    <a:ext uri="{9D8B030D-6E8A-4147-A177-3AD203B41FA5}">
                      <a16:colId xmlns:a16="http://schemas.microsoft.com/office/drawing/2014/main" val="2614713392"/>
                    </a:ext>
                  </a:extLst>
                </a:gridCol>
                <a:gridCol w="596900">
                  <a:extLst>
                    <a:ext uri="{9D8B030D-6E8A-4147-A177-3AD203B41FA5}">
                      <a16:colId xmlns:a16="http://schemas.microsoft.com/office/drawing/2014/main" val="656100597"/>
                    </a:ext>
                  </a:extLst>
                </a:gridCol>
                <a:gridCol w="939800">
                  <a:extLst>
                    <a:ext uri="{9D8B030D-6E8A-4147-A177-3AD203B41FA5}">
                      <a16:colId xmlns:a16="http://schemas.microsoft.com/office/drawing/2014/main" val="1663996053"/>
                    </a:ext>
                  </a:extLst>
                </a:gridCol>
                <a:gridCol w="977900">
                  <a:extLst>
                    <a:ext uri="{9D8B030D-6E8A-4147-A177-3AD203B41FA5}">
                      <a16:colId xmlns:a16="http://schemas.microsoft.com/office/drawing/2014/main" val="1656714185"/>
                    </a:ext>
                  </a:extLst>
                </a:gridCol>
              </a:tblGrid>
              <a:tr h="288925">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altLang="fr-FR" sz="800" b="1" i="0" u="none" strike="noStrike" cap="none" normalizeH="0" baseline="0" dirty="0" err="1">
                          <a:ln>
                            <a:noFill/>
                          </a:ln>
                          <a:solidFill>
                            <a:schemeClr val="bg1"/>
                          </a:solidFill>
                          <a:effectLst/>
                          <a:latin typeface="Arial" panose="020B0604020202020204" pitchFamily="34" charset="0"/>
                          <a:cs typeface="Arial" panose="020B0604020202020204" pitchFamily="34" charset="0"/>
                        </a:rPr>
                        <a:t>Tdoc</a:t>
                      </a:r>
                      <a:endParaRPr kumimoji="0" lang="en-US" altLang="fr-FR"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a:ln>
                            <a:noFill/>
                          </a:ln>
                          <a:solidFill>
                            <a:schemeClr val="bg1"/>
                          </a:solidFill>
                          <a:effectLst/>
                          <a:latin typeface="Arial" panose="020B0604020202020204" pitchFamily="34" charset="0"/>
                          <a:cs typeface="Arial" panose="020B0604020202020204" pitchFamily="34" charset="0"/>
                        </a:rPr>
                        <a:t>Title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a:ln>
                            <a:noFill/>
                          </a:ln>
                          <a:solidFill>
                            <a:srgbClr val="FFFFFF"/>
                          </a:solidFill>
                          <a:effectLst/>
                          <a:latin typeface="Arial" panose="020B0604020202020204" pitchFamily="34" charset="0"/>
                          <a:cs typeface="Arial" panose="020B0604020202020204" pitchFamily="34" charset="0"/>
                        </a:rPr>
                        <a:t>Source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Type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For</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Agenda Item</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4223300937"/>
                  </a:ext>
                </a:extLst>
              </a:tr>
              <a:tr h="304800">
                <a:tc>
                  <a:txBody>
                    <a:bodyPr/>
                    <a:lstStyle/>
                    <a:p>
                      <a:pPr algn="l" fontAlgn="t"/>
                      <a:r>
                        <a:rPr lang="fr-FR" sz="800" b="1" i="0" u="sng" strike="noStrike" dirty="0">
                          <a:solidFill>
                            <a:srgbClr val="0000FF"/>
                          </a:solidFill>
                          <a:effectLst/>
                          <a:latin typeface="Arial" panose="020B0604020202020204" pitchFamily="34" charset="0"/>
                          <a:hlinkClick r:id="rId2"/>
                        </a:rPr>
                        <a:t>SP-170820</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26.442, TS 26.443, TS 26.444, TS 26.445 (Release 12 to Release 14) (EVS_Codec)</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12</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376923146"/>
                  </a:ext>
                </a:extLst>
              </a:tr>
              <a:tr h="304800">
                <a:tc>
                  <a:txBody>
                    <a:bodyPr/>
                    <a:lstStyle/>
                    <a:p>
                      <a:pPr algn="l" fontAlgn="t"/>
                      <a:r>
                        <a:rPr lang="fr-FR" sz="800" b="1" i="0" u="sng" strike="noStrike">
                          <a:solidFill>
                            <a:srgbClr val="0000FF"/>
                          </a:solidFill>
                          <a:effectLst/>
                          <a:latin typeface="Arial" panose="020B0604020202020204" pitchFamily="34" charset="0"/>
                          <a:hlinkClick r:id="rId3"/>
                        </a:rPr>
                        <a:t>SP-170821</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26.116, TS 26.244, TS 26.247 (Release 13) (TVProf-SA4, TEI13)</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13</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188483648"/>
                  </a:ext>
                </a:extLst>
              </a:tr>
              <a:tr h="304800">
                <a:tc>
                  <a:txBody>
                    <a:bodyPr/>
                    <a:lstStyle/>
                    <a:p>
                      <a:pPr algn="l" fontAlgn="t"/>
                      <a:r>
                        <a:rPr lang="fr-FR" sz="800" b="1" i="0" u="sng" strike="noStrike">
                          <a:solidFill>
                            <a:srgbClr val="0000FF"/>
                          </a:solidFill>
                          <a:effectLst/>
                          <a:latin typeface="Arial" panose="020B0604020202020204" pitchFamily="34" charset="0"/>
                          <a:hlinkClick r:id="rId4"/>
                        </a:rPr>
                        <a:t>SP-170822</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26.114, TS 26.173, TS 26.247, TS 26.269 TS 26.346, TS 26.445 (Release 14) (TEI14, IQoE, AE_enTV-S4, TRAPI)</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14D</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578956186"/>
                  </a:ext>
                </a:extLst>
              </a:tr>
              <a:tr h="304800">
                <a:tc>
                  <a:txBody>
                    <a:bodyPr/>
                    <a:lstStyle/>
                    <a:p>
                      <a:pPr algn="l" fontAlgn="t"/>
                      <a:r>
                        <a:rPr lang="fr-FR" sz="800" b="1" i="0" u="sng" strike="noStrike">
                          <a:solidFill>
                            <a:srgbClr val="0000FF"/>
                          </a:solidFill>
                          <a:effectLst/>
                          <a:latin typeface="Arial" panose="020B0604020202020204" pitchFamily="34" charset="0"/>
                          <a:hlinkClick r:id="rId5"/>
                        </a:rPr>
                        <a:t>SP-170823</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26.247 (SAND) (Release 15)</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15D.1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551154354"/>
                  </a:ext>
                </a:extLst>
              </a:tr>
              <a:tr h="304800">
                <a:tc>
                  <a:txBody>
                    <a:bodyPr/>
                    <a:lstStyle/>
                    <a:p>
                      <a:pPr algn="l" fontAlgn="t"/>
                      <a:r>
                        <a:rPr lang="fr-FR" sz="800" b="1" i="0" u="sng" strike="noStrike">
                          <a:solidFill>
                            <a:srgbClr val="0000FF"/>
                          </a:solidFill>
                          <a:effectLst/>
                          <a:latin typeface="Arial" panose="020B0604020202020204" pitchFamily="34" charset="0"/>
                          <a:hlinkClick r:id="rId6"/>
                        </a:rPr>
                        <a:t>SP-170824</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Revised WID on Framework for Live Uplink Streaming (FLUS)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WID revised</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15D.2</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338374683"/>
                  </a:ext>
                </a:extLst>
              </a:tr>
              <a:tr h="304800">
                <a:tc>
                  <a:txBody>
                    <a:bodyPr/>
                    <a:lstStyle/>
                    <a:p>
                      <a:pPr algn="l" fontAlgn="t"/>
                      <a:r>
                        <a:rPr lang="fr-FR" sz="800" b="1" i="0" u="sng" strike="noStrike">
                          <a:solidFill>
                            <a:srgbClr val="0000FF"/>
                          </a:solidFill>
                          <a:effectLst/>
                          <a:latin typeface="Arial" panose="020B0604020202020204" pitchFamily="34" charset="0"/>
                          <a:hlinkClick r:id="rId7"/>
                        </a:rPr>
                        <a:t>SP-170825</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 to TS 26.114 (Release 15) (EQoE_MTSI)</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15D.3</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156250168"/>
                  </a:ext>
                </a:extLst>
              </a:tr>
              <a:tr h="304800">
                <a:tc>
                  <a:txBody>
                    <a:bodyPr/>
                    <a:lstStyle/>
                    <a:p>
                      <a:pPr algn="l" fontAlgn="t"/>
                      <a:r>
                        <a:rPr lang="fr-FR" sz="800" b="1" i="0" u="sng" strike="noStrike">
                          <a:solidFill>
                            <a:srgbClr val="0000FF"/>
                          </a:solidFill>
                          <a:effectLst/>
                          <a:latin typeface="Arial" panose="020B0604020202020204" pitchFamily="34" charset="0"/>
                          <a:hlinkClick r:id="rId8"/>
                        </a:rPr>
                        <a:t>SP-170826</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26.116, TS 26.234, TS 26.346 (Release 15) (HDR)</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15D.6</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677086908"/>
                  </a:ext>
                </a:extLst>
              </a:tr>
              <a:tr h="304800">
                <a:tc>
                  <a:txBody>
                    <a:bodyPr/>
                    <a:lstStyle/>
                    <a:p>
                      <a:pPr algn="l" fontAlgn="t"/>
                      <a:r>
                        <a:rPr lang="fr-FR" sz="800" b="1" i="0" u="sng" strike="noStrike">
                          <a:solidFill>
                            <a:srgbClr val="0000FF"/>
                          </a:solidFill>
                          <a:effectLst/>
                          <a:latin typeface="Arial" panose="020B0604020202020204" pitchFamily="34" charset="0"/>
                          <a:hlinkClick r:id="rId9"/>
                        </a:rPr>
                        <a:t>SP-170827</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Revised WID on SAND for MBMS (SAND4M)</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WID revised</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15D.9</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585085156"/>
                  </a:ext>
                </a:extLst>
              </a:tr>
              <a:tr h="304800">
                <a:tc>
                  <a:txBody>
                    <a:bodyPr/>
                    <a:lstStyle/>
                    <a:p>
                      <a:pPr algn="l" fontAlgn="t"/>
                      <a:r>
                        <a:rPr lang="fr-FR" sz="800" b="1" i="0" u="sng" strike="noStrike">
                          <a:solidFill>
                            <a:srgbClr val="0000FF"/>
                          </a:solidFill>
                          <a:effectLst/>
                          <a:latin typeface="Arial" panose="020B0604020202020204" pitchFamily="34" charset="0"/>
                          <a:hlinkClick r:id="rId10"/>
                        </a:rPr>
                        <a:t>SP-170828</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26.114, TS 26.247 (Release 15) (TEI15)</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15G.1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430342251"/>
                  </a:ext>
                </a:extLst>
              </a:tr>
              <a:tr h="304800">
                <a:tc>
                  <a:txBody>
                    <a:bodyPr/>
                    <a:lstStyle/>
                    <a:p>
                      <a:pPr algn="l" fontAlgn="t"/>
                      <a:r>
                        <a:rPr lang="fr-FR" sz="800" b="1" i="0" u="sng" strike="noStrike">
                          <a:solidFill>
                            <a:srgbClr val="0000FF"/>
                          </a:solidFill>
                          <a:effectLst/>
                          <a:latin typeface="Arial" panose="020B0604020202020204" pitchFamily="34" charset="0"/>
                          <a:hlinkClick r:id="rId11"/>
                        </a:rPr>
                        <a:t>SP-170829</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TR 26.931 Evaluation of additional acoustic tests for speech telephony (Release 15) v. 2.0.0 (FS_SEATS)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draft TR</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17D.1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890622829"/>
                  </a:ext>
                </a:extLst>
              </a:tr>
              <a:tr h="304800">
                <a:tc>
                  <a:txBody>
                    <a:bodyPr/>
                    <a:lstStyle/>
                    <a:p>
                      <a:pPr algn="l" fontAlgn="t"/>
                      <a:r>
                        <a:rPr lang="fr-FR" sz="800" b="1" i="0" u="sng" strike="noStrike">
                          <a:solidFill>
                            <a:srgbClr val="0000FF"/>
                          </a:solidFill>
                          <a:effectLst/>
                          <a:latin typeface="Arial" panose="020B0604020202020204" pitchFamily="34" charset="0"/>
                          <a:hlinkClick r:id="rId12"/>
                        </a:rPr>
                        <a:t>SP-170830</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TR 26.850 MBMS for IoT (Release 15) v. 1.0.0 (FS_MBMS_IoT)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draft TR</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Information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17D.5</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640121978"/>
                  </a:ext>
                </a:extLst>
              </a:tr>
              <a:tr h="304800">
                <a:tc>
                  <a:txBody>
                    <a:bodyPr/>
                    <a:lstStyle/>
                    <a:p>
                      <a:pPr algn="l" fontAlgn="t"/>
                      <a:r>
                        <a:rPr lang="fr-FR" sz="800" b="1" i="0" u="sng" strike="noStrike">
                          <a:solidFill>
                            <a:srgbClr val="0000FF"/>
                          </a:solidFill>
                          <a:effectLst/>
                          <a:latin typeface="Arial" panose="020B0604020202020204" pitchFamily="34" charset="0"/>
                          <a:hlinkClick r:id="rId13"/>
                        </a:rPr>
                        <a:t>SP-170831</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TR 26.881 Study on Forward Error Correction (FEC) for Mission Critical Services (Release 15) v. 1.0.0 (FS_FEC_MCS)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draft TR</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Information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17D.6</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765742085"/>
                  </a:ext>
                </a:extLst>
              </a:tr>
              <a:tr h="304800">
                <a:tc>
                  <a:txBody>
                    <a:bodyPr/>
                    <a:lstStyle/>
                    <a:p>
                      <a:pPr algn="l" fontAlgn="t"/>
                      <a:r>
                        <a:rPr lang="fr-FR" sz="800" b="1" i="0" u="sng" strike="noStrike">
                          <a:solidFill>
                            <a:srgbClr val="0000FF"/>
                          </a:solidFill>
                          <a:effectLst/>
                          <a:latin typeface="Arial" panose="020B0604020202020204" pitchFamily="34" charset="0"/>
                          <a:hlinkClick r:id="rId14"/>
                        </a:rPr>
                        <a:t>SP-170832</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 to TR 26.918 (Release 15) (FS_CODVRA)</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17D.9</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976300324"/>
                  </a:ext>
                </a:extLst>
              </a:tr>
              <a:tr h="304800">
                <a:tc>
                  <a:txBody>
                    <a:bodyPr/>
                    <a:lstStyle/>
                    <a:p>
                      <a:pPr algn="l" fontAlgn="t"/>
                      <a:r>
                        <a:rPr lang="fr-FR" sz="800" b="1" i="0" u="sng" strike="noStrike">
                          <a:solidFill>
                            <a:srgbClr val="0000FF"/>
                          </a:solidFill>
                          <a:effectLst/>
                          <a:latin typeface="Arial" panose="020B0604020202020204" pitchFamily="34" charset="0"/>
                          <a:hlinkClick r:id="rId15"/>
                        </a:rPr>
                        <a:t>SP-170833</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TR 26.959 Study on enhanced Voice over LTE (VoLTE) performance (Release 15), v. 1.0.0 (FS_eVoLP)</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draft TR</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Information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17D.10</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051898471"/>
                  </a:ext>
                </a:extLst>
              </a:tr>
            </a:tbl>
          </a:graphicData>
        </a:graphic>
      </p:graphicFrame>
    </p:spTree>
  </p:cSld>
  <p:clrMapOvr>
    <a:masterClrMapping/>
  </p:clrMapOvr>
  <p:transition spd="slow"/>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a:extLst>
              <a:ext uri="{FF2B5EF4-FFF2-40B4-BE49-F238E27FC236}">
                <a16:creationId xmlns:a16="http://schemas.microsoft.com/office/drawing/2014/main" id="{6FCEBA47-488E-46D4-BB65-4DADEAEA3969}"/>
              </a:ext>
            </a:extLst>
          </p:cNvPr>
          <p:cNvSpPr>
            <a:spLocks noGrp="1"/>
          </p:cNvSpPr>
          <p:nvPr>
            <p:ph type="title"/>
          </p:nvPr>
        </p:nvSpPr>
        <p:spPr>
          <a:xfrm>
            <a:off x="488950" y="258763"/>
            <a:ext cx="6827838" cy="822325"/>
          </a:xfrm>
          <a:extLst/>
        </p:spPr>
        <p:txBody>
          <a:bodyPr/>
          <a:lstStyle/>
          <a:p>
            <a:pPr>
              <a:defRPr/>
            </a:pPr>
            <a:r>
              <a:rPr lang="en-US" altLang="en-US" dirty="0"/>
              <a:t>List of documents to SA#78 - 2</a:t>
            </a:r>
            <a:r>
              <a:rPr lang="en-US" altLang="en-US" dirty="0">
                <a:highlight>
                  <a:srgbClr val="FFFF00"/>
                </a:highlight>
              </a:rPr>
              <a:t> </a:t>
            </a:r>
          </a:p>
        </p:txBody>
      </p:sp>
      <p:graphicFrame>
        <p:nvGraphicFramePr>
          <p:cNvPr id="27" name="Table 26">
            <a:extLst>
              <a:ext uri="{FF2B5EF4-FFF2-40B4-BE49-F238E27FC236}">
                <a16:creationId xmlns:a16="http://schemas.microsoft.com/office/drawing/2014/main" id="{C338CDD3-8EE2-4CC1-81ED-B4851D5BA076}"/>
              </a:ext>
            </a:extLst>
          </p:cNvPr>
          <p:cNvGraphicFramePr>
            <a:graphicFrameLocks noGrp="1"/>
          </p:cNvGraphicFramePr>
          <p:nvPr>
            <p:extLst>
              <p:ext uri="{D42A27DB-BD31-4B8C-83A1-F6EECF244321}">
                <p14:modId xmlns:p14="http://schemas.microsoft.com/office/powerpoint/2010/main" val="2558738435"/>
              </p:ext>
            </p:extLst>
          </p:nvPr>
        </p:nvGraphicFramePr>
        <p:xfrm>
          <a:off x="371475" y="1250950"/>
          <a:ext cx="8594725" cy="2360843"/>
        </p:xfrm>
        <a:graphic>
          <a:graphicData uri="http://schemas.openxmlformats.org/drawingml/2006/table">
            <a:tbl>
              <a:tblPr/>
              <a:tblGrid>
                <a:gridCol w="771525">
                  <a:extLst>
                    <a:ext uri="{9D8B030D-6E8A-4147-A177-3AD203B41FA5}">
                      <a16:colId xmlns:a16="http://schemas.microsoft.com/office/drawing/2014/main" val="3854067395"/>
                    </a:ext>
                  </a:extLst>
                </a:gridCol>
                <a:gridCol w="4521200">
                  <a:extLst>
                    <a:ext uri="{9D8B030D-6E8A-4147-A177-3AD203B41FA5}">
                      <a16:colId xmlns:a16="http://schemas.microsoft.com/office/drawing/2014/main" val="1227836291"/>
                    </a:ext>
                  </a:extLst>
                </a:gridCol>
                <a:gridCol w="787400">
                  <a:extLst>
                    <a:ext uri="{9D8B030D-6E8A-4147-A177-3AD203B41FA5}">
                      <a16:colId xmlns:a16="http://schemas.microsoft.com/office/drawing/2014/main" val="2614713392"/>
                    </a:ext>
                  </a:extLst>
                </a:gridCol>
                <a:gridCol w="596900">
                  <a:extLst>
                    <a:ext uri="{9D8B030D-6E8A-4147-A177-3AD203B41FA5}">
                      <a16:colId xmlns:a16="http://schemas.microsoft.com/office/drawing/2014/main" val="656100597"/>
                    </a:ext>
                  </a:extLst>
                </a:gridCol>
                <a:gridCol w="939800">
                  <a:extLst>
                    <a:ext uri="{9D8B030D-6E8A-4147-A177-3AD203B41FA5}">
                      <a16:colId xmlns:a16="http://schemas.microsoft.com/office/drawing/2014/main" val="1663996053"/>
                    </a:ext>
                  </a:extLst>
                </a:gridCol>
                <a:gridCol w="977900">
                  <a:extLst>
                    <a:ext uri="{9D8B030D-6E8A-4147-A177-3AD203B41FA5}">
                      <a16:colId xmlns:a16="http://schemas.microsoft.com/office/drawing/2014/main" val="1656714185"/>
                    </a:ext>
                  </a:extLst>
                </a:gridCol>
              </a:tblGrid>
              <a:tr h="288827">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altLang="fr-FR" sz="800" b="1" i="0" u="none" strike="noStrike" cap="none" normalizeH="0" baseline="0" dirty="0" err="1">
                          <a:ln>
                            <a:noFill/>
                          </a:ln>
                          <a:solidFill>
                            <a:schemeClr val="bg1"/>
                          </a:solidFill>
                          <a:effectLst/>
                          <a:latin typeface="Arial" panose="020B0604020202020204" pitchFamily="34" charset="0"/>
                          <a:cs typeface="Arial" panose="020B0604020202020204" pitchFamily="34" charset="0"/>
                        </a:rPr>
                        <a:t>Tdoc</a:t>
                      </a:r>
                      <a:endParaRPr kumimoji="0" lang="en-US" altLang="fr-FR"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a:txBody>
                  <a:tcPr marL="36004" marR="36004" marT="17991" marB="1799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a:ln>
                            <a:noFill/>
                          </a:ln>
                          <a:solidFill>
                            <a:schemeClr val="bg1"/>
                          </a:solidFill>
                          <a:effectLst/>
                          <a:latin typeface="Arial" panose="020B0604020202020204" pitchFamily="34" charset="0"/>
                          <a:cs typeface="Arial" panose="020B0604020202020204" pitchFamily="34" charset="0"/>
                        </a:rPr>
                        <a:t>Title</a:t>
                      </a:r>
                    </a:p>
                  </a:txBody>
                  <a:tcPr marL="36004" marR="36004" marT="17991" marB="1799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a:ln>
                            <a:noFill/>
                          </a:ln>
                          <a:solidFill>
                            <a:srgbClr val="FFFFFF"/>
                          </a:solidFill>
                          <a:effectLst/>
                          <a:latin typeface="Arial" panose="020B0604020202020204" pitchFamily="34" charset="0"/>
                          <a:cs typeface="Arial" panose="020B0604020202020204" pitchFamily="34" charset="0"/>
                        </a:rPr>
                        <a:t>Source</a:t>
                      </a:r>
                    </a:p>
                  </a:txBody>
                  <a:tcPr marL="36004" marR="36004" marT="17991" marB="1799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Type</a:t>
                      </a:r>
                    </a:p>
                  </a:txBody>
                  <a:tcPr marL="36004" marR="36004" marT="17991" marB="1799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For</a:t>
                      </a:r>
                    </a:p>
                  </a:txBody>
                  <a:tcPr marL="36004" marR="36004" marT="17991" marB="1799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Agenda Item</a:t>
                      </a:r>
                    </a:p>
                  </a:txBody>
                  <a:tcPr marL="36004" marR="36004" marT="17991" marB="1799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4223300937"/>
                  </a:ext>
                </a:extLst>
              </a:tr>
              <a:tr h="304696">
                <a:tc>
                  <a:txBody>
                    <a:bodyPr/>
                    <a:lstStyle/>
                    <a:p>
                      <a:pPr algn="l" fontAlgn="t"/>
                      <a:r>
                        <a:rPr lang="fr-FR" sz="800" b="1" i="0" u="sng" strike="noStrike" dirty="0">
                          <a:solidFill>
                            <a:srgbClr val="0000FF"/>
                          </a:solidFill>
                          <a:effectLst/>
                          <a:latin typeface="Arial" panose="020B0604020202020204" pitchFamily="34" charset="0"/>
                          <a:hlinkClick r:id="rId2"/>
                        </a:rPr>
                        <a:t>SP-170834</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TR 26.973 Update to fixed-point basic operators (Release 15) v. 1.0.0 (FS_BASOP)</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draft TR</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Information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17D.12</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605412184"/>
                  </a:ext>
                </a:extLst>
              </a:tr>
              <a:tr h="304696">
                <a:tc>
                  <a:txBody>
                    <a:bodyPr/>
                    <a:lstStyle/>
                    <a:p>
                      <a:pPr algn="l" fontAlgn="t"/>
                      <a:r>
                        <a:rPr lang="fr-FR" sz="800" b="1" i="0" u="sng" strike="noStrike">
                          <a:solidFill>
                            <a:srgbClr val="0000FF"/>
                          </a:solidFill>
                          <a:effectLst/>
                          <a:latin typeface="Arial" panose="020B0604020202020204" pitchFamily="34" charset="0"/>
                          <a:hlinkClick r:id="rId3"/>
                        </a:rPr>
                        <a:t>SP-170835</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New WID on Receive acoustic output test in the presence of background noise (RAOT)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WID new</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18</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550473314"/>
                  </a:ext>
                </a:extLst>
              </a:tr>
              <a:tr h="304696">
                <a:tc>
                  <a:txBody>
                    <a:bodyPr/>
                    <a:lstStyle/>
                    <a:p>
                      <a:pPr algn="l" fontAlgn="t"/>
                      <a:r>
                        <a:rPr lang="fr-FR" sz="800" b="1" i="0" u="sng" strike="noStrike">
                          <a:solidFill>
                            <a:srgbClr val="0000FF"/>
                          </a:solidFill>
                          <a:effectLst/>
                          <a:latin typeface="Arial" panose="020B0604020202020204" pitchFamily="34" charset="0"/>
                          <a:hlinkClick r:id="rId4"/>
                        </a:rPr>
                        <a:t>SP-170836</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New WID on Speech quality in the presence of ambient noise for super-wideband and fullband modes (SPAN)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WID new</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18</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514602798"/>
                  </a:ext>
                </a:extLst>
              </a:tr>
              <a:tr h="243756">
                <a:tc>
                  <a:txBody>
                    <a:bodyPr/>
                    <a:lstStyle/>
                    <a:p>
                      <a:pPr algn="l" fontAlgn="t"/>
                      <a:r>
                        <a:rPr lang="fr-FR" sz="800" b="1" i="0" u="sng" strike="noStrike">
                          <a:solidFill>
                            <a:srgbClr val="0000FF"/>
                          </a:solidFill>
                          <a:effectLst/>
                          <a:latin typeface="Arial" panose="020B0604020202020204" pitchFamily="34" charset="0"/>
                          <a:hlinkClick r:id="rId5"/>
                        </a:rPr>
                        <a:t>SP-170837</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algn="l" fontAlgn="t"/>
                      <a:r>
                        <a:rPr lang="en-US" sz="800" b="0" i="0" u="none" strike="noStrike">
                          <a:solidFill>
                            <a:srgbClr val="000000"/>
                          </a:solidFill>
                          <a:effectLst/>
                          <a:latin typeface="Arial" panose="020B0604020202020204" pitchFamily="34" charset="0"/>
                        </a:rPr>
                        <a:t>New Study Item on Media Handling Aspects of RAN Delay Budget Reporting in MTSI (FS_E2E_DELAY)</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algn="l" fontAlgn="t"/>
                      <a:r>
                        <a:rPr lang="fr-FR" sz="800" b="0" i="0" u="none" strike="noStrike">
                          <a:solidFill>
                            <a:srgbClr val="000000"/>
                          </a:solidFill>
                          <a:effectLst/>
                          <a:latin typeface="Arial" panose="020B0604020202020204" pitchFamily="34" charset="0"/>
                        </a:rPr>
                        <a:t>SID new</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algn="l" fontAlgn="t"/>
                      <a:r>
                        <a:rPr lang="fr-FR" sz="800" b="0" i="0" u="none" strike="noStrike">
                          <a:solidFill>
                            <a:srgbClr val="000000"/>
                          </a:solidFill>
                          <a:effectLst/>
                          <a:latin typeface="Arial" panose="020B0604020202020204" pitchFamily="34" charset="0"/>
                        </a:rPr>
                        <a:t>19</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552473600"/>
                  </a:ext>
                </a:extLst>
              </a:tr>
              <a:tr h="304696">
                <a:tc>
                  <a:txBody>
                    <a:bodyPr/>
                    <a:lstStyle/>
                    <a:p>
                      <a:pPr algn="l" fontAlgn="t"/>
                      <a:r>
                        <a:rPr lang="fr-FR" sz="800" b="1" i="0" u="sng" strike="noStrike">
                          <a:solidFill>
                            <a:srgbClr val="0000FF"/>
                          </a:solidFill>
                          <a:effectLst/>
                          <a:latin typeface="Arial" panose="020B0604020202020204" pitchFamily="34" charset="0"/>
                          <a:hlinkClick r:id="rId6"/>
                        </a:rPr>
                        <a:t>SP-170862</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LS from SA WG4: LS on Available End-to-End Services over MBMS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LS in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Information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6</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342206226"/>
                  </a:ext>
                </a:extLst>
              </a:tr>
              <a:tr h="304696">
                <a:tc>
                  <a:txBody>
                    <a:bodyPr/>
                    <a:lstStyle/>
                    <a:p>
                      <a:pPr algn="l" fontAlgn="t"/>
                      <a:r>
                        <a:rPr lang="fr-FR" sz="800" b="0" i="0" u="none" strike="noStrike">
                          <a:solidFill>
                            <a:srgbClr val="000000"/>
                          </a:solidFill>
                          <a:effectLst/>
                          <a:latin typeface="Arial" panose="020B0604020202020204" pitchFamily="34" charset="0"/>
                        </a:rPr>
                        <a:t>SP-170819</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algn="l" fontAlgn="t"/>
                      <a:r>
                        <a:rPr lang="nb-NO" sz="800" b="0" i="0" u="none" strike="noStrike">
                          <a:solidFill>
                            <a:srgbClr val="000000"/>
                          </a:solidFill>
                          <a:effectLst/>
                          <a:latin typeface="Arial" panose="020B0604020202020204" pitchFamily="34" charset="0"/>
                        </a:rPr>
                        <a:t>SA WG4 Status Report at TSG SA#78</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algn="l" fontAlgn="t"/>
                      <a:r>
                        <a:rPr lang="fr-FR" sz="800" b="0" i="0" u="none" strike="noStrike">
                          <a:solidFill>
                            <a:srgbClr val="000000"/>
                          </a:solidFill>
                          <a:effectLst/>
                          <a:latin typeface="Arial" panose="020B0604020202020204" pitchFamily="34" charset="0"/>
                        </a:rPr>
                        <a:t>SA WG4 Chairman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algn="l" fontAlgn="t"/>
                      <a:r>
                        <a:rPr lang="fr-FR" sz="800" b="0" i="0" u="none" strike="noStrike">
                          <a:solidFill>
                            <a:srgbClr val="000000"/>
                          </a:solidFill>
                          <a:effectLst/>
                          <a:latin typeface="Arial" panose="020B0604020202020204" pitchFamily="34" charset="0"/>
                        </a:rPr>
                        <a:t>report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algn="l" fontAlgn="t"/>
                      <a:r>
                        <a:rPr lang="fr-FR" sz="800" b="0" i="0" u="none" strike="noStrike">
                          <a:solidFill>
                            <a:srgbClr val="000000"/>
                          </a:solidFill>
                          <a:effectLst/>
                          <a:latin typeface="Arial" panose="020B0604020202020204" pitchFamily="34" charset="0"/>
                        </a:rPr>
                        <a:t>Presentation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algn="l" fontAlgn="t"/>
                      <a:r>
                        <a:rPr lang="fr-FR" sz="800" b="0" i="0" u="none" strike="noStrike">
                          <a:solidFill>
                            <a:srgbClr val="000000"/>
                          </a:solidFill>
                          <a:effectLst/>
                          <a:latin typeface="Arial" panose="020B0604020202020204" pitchFamily="34" charset="0"/>
                        </a:rPr>
                        <a:t>7.4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2888744489"/>
                  </a:ext>
                </a:extLst>
              </a:tr>
              <a:tr h="304696">
                <a:tc>
                  <a:txBody>
                    <a:bodyPr/>
                    <a:lstStyle/>
                    <a:p>
                      <a:pPr algn="l" fontAlgn="t"/>
                      <a:r>
                        <a:rPr lang="fr-FR" sz="800" b="1" i="0" u="sng" strike="noStrike">
                          <a:solidFill>
                            <a:srgbClr val="0000FF"/>
                          </a:solidFill>
                          <a:effectLst/>
                          <a:latin typeface="Arial" panose="020B0604020202020204" pitchFamily="34" charset="0"/>
                          <a:hlinkClick r:id="rId7"/>
                        </a:rPr>
                        <a:t>SP-170884</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TS 26.238 Uplink streaming (Release 15) v. 1.0.0 (FLUS)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TSG 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draft TS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15D.2</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707734849"/>
                  </a:ext>
                </a:extLst>
              </a:tr>
            </a:tbl>
          </a:graphicData>
        </a:graphic>
      </p:graphicFrame>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0EDA8E9-B981-40FE-A499-5C3A3FF7B430}"/>
              </a:ext>
            </a:extLst>
          </p:cNvPr>
          <p:cNvSpPr>
            <a:spLocks noGrp="1"/>
          </p:cNvSpPr>
          <p:nvPr>
            <p:ph type="title"/>
          </p:nvPr>
        </p:nvSpPr>
        <p:spPr/>
        <p:txBody>
          <a:bodyPr/>
          <a:lstStyle/>
          <a:p>
            <a:r>
              <a:rPr lang="en-US" altLang="en-US" dirty="0"/>
              <a:t>Meetings held since SA#77 - 2</a:t>
            </a:r>
          </a:p>
        </p:txBody>
      </p:sp>
      <p:sp>
        <p:nvSpPr>
          <p:cNvPr id="3" name="Content Placeholder 2">
            <a:extLst>
              <a:ext uri="{FF2B5EF4-FFF2-40B4-BE49-F238E27FC236}">
                <a16:creationId xmlns:a16="http://schemas.microsoft.com/office/drawing/2014/main" id="{298A8929-3250-4879-9CBE-D491D6082667}"/>
              </a:ext>
            </a:extLst>
          </p:cNvPr>
          <p:cNvSpPr>
            <a:spLocks noGrp="1"/>
          </p:cNvSpPr>
          <p:nvPr>
            <p:ph idx="1"/>
          </p:nvPr>
        </p:nvSpPr>
        <p:spPr>
          <a:xfrm>
            <a:off x="485775" y="1314450"/>
            <a:ext cx="8201025" cy="4830763"/>
          </a:xfrm>
        </p:spPr>
        <p:txBody>
          <a:bodyPr/>
          <a:lstStyle/>
          <a:p>
            <a:pPr>
              <a:lnSpc>
                <a:spcPct val="85000"/>
              </a:lnSpc>
              <a:spcBef>
                <a:spcPts val="0"/>
              </a:spcBef>
              <a:tabLst>
                <a:tab pos="1787525" algn="l"/>
                <a:tab pos="3671888" algn="l"/>
              </a:tabLst>
              <a:defRPr/>
            </a:pPr>
            <a:r>
              <a:rPr lang="en-GB" altLang="en-US" sz="2400" dirty="0"/>
              <a:t>SWG conference calls </a:t>
            </a:r>
            <a:r>
              <a:rPr lang="en-GB" altLang="en-US" sz="2000" dirty="0"/>
              <a:t>(2 hours each)</a:t>
            </a:r>
          </a:p>
          <a:p>
            <a:pPr lvl="1">
              <a:lnSpc>
                <a:spcPct val="90000"/>
              </a:lnSpc>
              <a:spcBef>
                <a:spcPts val="200"/>
              </a:spcBef>
              <a:tabLst>
                <a:tab pos="1787525" algn="l"/>
                <a:tab pos="3671888" algn="l"/>
              </a:tabLst>
              <a:defRPr/>
            </a:pPr>
            <a:r>
              <a:rPr lang="en-GB" altLang="fr-FR" sz="1800" dirty="0"/>
              <a:t>MBS SWG on 3SI September 28</a:t>
            </a:r>
          </a:p>
          <a:p>
            <a:pPr lvl="1">
              <a:lnSpc>
                <a:spcPct val="90000"/>
              </a:lnSpc>
              <a:spcBef>
                <a:spcPts val="200"/>
              </a:spcBef>
              <a:tabLst>
                <a:tab pos="1787525" algn="l"/>
                <a:tab pos="3671888" algn="l"/>
              </a:tabLst>
              <a:defRPr/>
            </a:pPr>
            <a:r>
              <a:rPr lang="en-GB" altLang="fr-FR" sz="1800" dirty="0"/>
              <a:t>MTSI&amp;MBS SWG on FLUS October 24 and November 2</a:t>
            </a:r>
          </a:p>
          <a:p>
            <a:pPr lvl="1">
              <a:lnSpc>
                <a:spcPct val="90000"/>
              </a:lnSpc>
              <a:spcBef>
                <a:spcPts val="200"/>
              </a:spcBef>
              <a:tabLst>
                <a:tab pos="1787525" algn="l"/>
                <a:tab pos="3671888" algn="l"/>
              </a:tabLst>
              <a:defRPr/>
            </a:pPr>
            <a:r>
              <a:rPr lang="en-US" altLang="fr-FR" sz="1800" dirty="0"/>
              <a:t>MTSI SWG on </a:t>
            </a:r>
            <a:r>
              <a:rPr lang="en-US" altLang="fr-FR" sz="1800" dirty="0" err="1"/>
              <a:t>FS_eVoLP</a:t>
            </a:r>
            <a:r>
              <a:rPr lang="en-US" altLang="fr-FR" sz="1800" dirty="0"/>
              <a:t> December 14 </a:t>
            </a:r>
          </a:p>
          <a:p>
            <a:pPr lvl="1">
              <a:lnSpc>
                <a:spcPct val="90000"/>
              </a:lnSpc>
              <a:spcBef>
                <a:spcPts val="200"/>
              </a:spcBef>
              <a:tabLst>
                <a:tab pos="1787525" algn="l"/>
                <a:tab pos="3671888" algn="l"/>
              </a:tabLst>
              <a:defRPr/>
            </a:pPr>
            <a:r>
              <a:rPr lang="en-US" altLang="fr-FR" sz="1800" dirty="0"/>
              <a:t>MBS SWG on SAND4M December 15</a:t>
            </a:r>
          </a:p>
          <a:p>
            <a:pPr lvl="1">
              <a:lnSpc>
                <a:spcPct val="90000"/>
              </a:lnSpc>
              <a:spcBef>
                <a:spcPts val="200"/>
              </a:spcBef>
              <a:tabLst>
                <a:tab pos="1787525" algn="l"/>
                <a:tab pos="3671888" algn="l"/>
              </a:tabLst>
              <a:defRPr/>
            </a:pPr>
            <a:r>
              <a:rPr lang="en-US" altLang="fr-FR" sz="1800" dirty="0"/>
              <a:t>MBS SWG on </a:t>
            </a:r>
            <a:r>
              <a:rPr lang="en-US" altLang="fr-FR" sz="1800" dirty="0" err="1"/>
              <a:t>FS_MBMS_IoT</a:t>
            </a:r>
            <a:r>
              <a:rPr lang="en-US" altLang="fr-FR" sz="1800" dirty="0"/>
              <a:t> December 18</a:t>
            </a:r>
            <a:endParaRPr lang="en-GB" altLang="fr-FR" sz="1800" dirty="0"/>
          </a:p>
          <a:p>
            <a:pPr lvl="1">
              <a:lnSpc>
                <a:spcPct val="90000"/>
              </a:lnSpc>
              <a:spcBef>
                <a:spcPts val="200"/>
              </a:spcBef>
              <a:tabLst>
                <a:tab pos="1787525" algn="l"/>
                <a:tab pos="3671888" algn="l"/>
              </a:tabLst>
              <a:defRPr/>
            </a:pPr>
            <a:r>
              <a:rPr lang="en-GB" altLang="fr-FR" sz="1800" dirty="0"/>
              <a:t>EVS SWG on FS_EVS_FCNBE December 18</a:t>
            </a:r>
          </a:p>
          <a:p>
            <a:pPr lvl="1">
              <a:lnSpc>
                <a:spcPct val="90000"/>
              </a:lnSpc>
              <a:spcBef>
                <a:spcPts val="200"/>
              </a:spcBef>
              <a:tabLst>
                <a:tab pos="1787525" algn="l"/>
                <a:tab pos="3671888" algn="l"/>
              </a:tabLst>
              <a:defRPr/>
            </a:pPr>
            <a:r>
              <a:rPr lang="en-GB" altLang="fr-FR" sz="1800" dirty="0"/>
              <a:t>Video SWG on </a:t>
            </a:r>
            <a:r>
              <a:rPr lang="en-GB" altLang="fr-FR" sz="1800" dirty="0" err="1"/>
              <a:t>VRStream</a:t>
            </a:r>
            <a:r>
              <a:rPr lang="en-GB" altLang="fr-FR" sz="1800" dirty="0"/>
              <a:t> December 19</a:t>
            </a:r>
          </a:p>
          <a:p>
            <a:pPr lvl="1">
              <a:lnSpc>
                <a:spcPct val="90000"/>
              </a:lnSpc>
              <a:spcBef>
                <a:spcPts val="200"/>
              </a:spcBef>
              <a:tabLst>
                <a:tab pos="1787525" algn="l"/>
                <a:tab pos="3671888" algn="l"/>
              </a:tabLst>
              <a:defRPr/>
            </a:pPr>
            <a:endParaRPr lang="en-GB" altLang="fr-FR" sz="1800" dirty="0"/>
          </a:p>
          <a:p>
            <a:pPr lvl="1">
              <a:lnSpc>
                <a:spcPct val="90000"/>
              </a:lnSpc>
              <a:spcBef>
                <a:spcPts val="200"/>
              </a:spcBef>
              <a:tabLst>
                <a:tab pos="1787525" algn="l"/>
                <a:tab pos="3671888" algn="l"/>
              </a:tabLst>
              <a:defRPr/>
            </a:pPr>
            <a:endParaRPr lang="en-GB" sz="1600" dirty="0"/>
          </a:p>
          <a:p>
            <a:pPr lvl="1">
              <a:lnSpc>
                <a:spcPct val="90000"/>
              </a:lnSpc>
              <a:spcBef>
                <a:spcPts val="200"/>
              </a:spcBef>
              <a:tabLst>
                <a:tab pos="1787525" algn="l"/>
                <a:tab pos="3671888" algn="l"/>
              </a:tabLst>
              <a:defRPr/>
            </a:pPr>
            <a:endParaRPr lang="en-GB" sz="1600" dirty="0"/>
          </a:p>
          <a:p>
            <a:pPr lvl="1">
              <a:lnSpc>
                <a:spcPct val="90000"/>
              </a:lnSpc>
              <a:spcBef>
                <a:spcPts val="200"/>
              </a:spcBef>
              <a:tabLst>
                <a:tab pos="1787525" algn="l"/>
                <a:tab pos="3671888" algn="l"/>
              </a:tabLst>
              <a:defRPr/>
            </a:pPr>
            <a:endParaRPr lang="en-GB" sz="1600" dirty="0"/>
          </a:p>
          <a:p>
            <a:pPr lvl="1">
              <a:lnSpc>
                <a:spcPct val="90000"/>
              </a:lnSpc>
              <a:spcBef>
                <a:spcPts val="200"/>
              </a:spcBef>
              <a:tabLst>
                <a:tab pos="1787525" algn="l"/>
                <a:tab pos="3671888" algn="l"/>
              </a:tabLst>
              <a:defRPr/>
            </a:pPr>
            <a:endParaRPr lang="en-GB" sz="1600" dirty="0"/>
          </a:p>
          <a:p>
            <a:pPr lvl="1">
              <a:lnSpc>
                <a:spcPct val="90000"/>
              </a:lnSpc>
              <a:spcBef>
                <a:spcPts val="200"/>
              </a:spcBef>
              <a:tabLst>
                <a:tab pos="1787525" algn="l"/>
                <a:tab pos="3671888" algn="l"/>
              </a:tabLst>
              <a:defRPr/>
            </a:pPr>
            <a:endParaRPr lang="en-GB" sz="1600" dirty="0"/>
          </a:p>
          <a:p>
            <a:pPr marL="457200" lvl="1" indent="0">
              <a:lnSpc>
                <a:spcPct val="90000"/>
              </a:lnSpc>
              <a:spcBef>
                <a:spcPts val="200"/>
              </a:spcBef>
              <a:buFont typeface="Arial" panose="020B0604020202020204" pitchFamily="34" charset="0"/>
              <a:buNone/>
              <a:tabLst>
                <a:tab pos="1787525" algn="l"/>
                <a:tab pos="3671888" algn="l"/>
              </a:tabLst>
              <a:defRPr/>
            </a:pPr>
            <a:endParaRPr lang="en-GB" sz="1600" dirty="0"/>
          </a:p>
          <a:p>
            <a:pPr lvl="1">
              <a:spcBef>
                <a:spcPts val="400"/>
              </a:spcBef>
              <a:defRPr/>
            </a:pPr>
            <a:endParaRPr lang="en-US" sz="1600" dirty="0"/>
          </a:p>
          <a:p>
            <a:pPr lvl="1">
              <a:spcBef>
                <a:spcPts val="400"/>
              </a:spcBef>
              <a:defRPr/>
            </a:pPr>
            <a:endParaRPr lang="en-US" sz="1600" dirty="0"/>
          </a:p>
          <a:p>
            <a:pPr lvl="1">
              <a:spcBef>
                <a:spcPts val="400"/>
              </a:spcBef>
              <a:defRPr/>
            </a:pPr>
            <a:endParaRPr lang="en-US" sz="1600" dirty="0"/>
          </a:p>
        </p:txBody>
      </p:sp>
    </p:spTree>
    <p:extLst>
      <p:ext uri="{BB962C8B-B14F-4D97-AF65-F5344CB8AC3E}">
        <p14:creationId xmlns:p14="http://schemas.microsoft.com/office/powerpoint/2010/main" val="3698428844"/>
      </p:ext>
    </p:extLst>
  </p:cSld>
  <p:clrMapOvr>
    <a:masterClrMapping/>
  </p:clrMapOvr>
  <p:transition spd="slow"/>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a:extLst>
              <a:ext uri="{FF2B5EF4-FFF2-40B4-BE49-F238E27FC236}">
                <a16:creationId xmlns:a16="http://schemas.microsoft.com/office/drawing/2014/main" id="{A219D15D-E16B-4219-9E51-AB5ED9ED41F0}"/>
              </a:ext>
            </a:extLst>
          </p:cNvPr>
          <p:cNvSpPr>
            <a:spLocks noGrp="1"/>
          </p:cNvSpPr>
          <p:nvPr>
            <p:ph idx="1"/>
          </p:nvPr>
        </p:nvSpPr>
        <p:spPr>
          <a:xfrm>
            <a:off x="673100" y="2330450"/>
            <a:ext cx="7677150" cy="2222500"/>
          </a:xfrm>
        </p:spPr>
        <p:txBody>
          <a:bodyPr/>
          <a:lstStyle/>
          <a:p>
            <a:pPr marL="0" indent="0">
              <a:buFontTx/>
              <a:buNone/>
            </a:pPr>
            <a:r>
              <a:rPr lang="en-GB" altLang="en-US" sz="3200" b="1">
                <a:solidFill>
                  <a:srgbClr val="FF0000"/>
                </a:solidFill>
              </a:rPr>
              <a:t>Annex 1: </a:t>
            </a:r>
            <a:r>
              <a:rPr lang="en-US" altLang="en-US" sz="3200">
                <a:solidFill>
                  <a:srgbClr val="FF0000"/>
                </a:solidFill>
              </a:rPr>
              <a:t>List of some key abbreviations in the SA4 area</a:t>
            </a:r>
          </a:p>
        </p:txBody>
      </p:sp>
    </p:spTree>
  </p:cSld>
  <p:clrMapOvr>
    <a:masterClrMapping/>
  </p:clrMapOvr>
  <p:transition spd="slow"/>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5F3FFEE-E608-499B-87F8-80443A905FE5}"/>
              </a:ext>
            </a:extLst>
          </p:cNvPr>
          <p:cNvSpPr txBox="1">
            <a:spLocks noChangeArrowheads="1"/>
          </p:cNvSpPr>
          <p:nvPr/>
        </p:nvSpPr>
        <p:spPr bwMode="auto">
          <a:xfrm>
            <a:off x="552450" y="358775"/>
            <a:ext cx="3717925" cy="584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ABNF	Augmented BNF (Backus-Naur Form)</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AMR	Adaptive Multi Rate (– Narrowband)</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AMR-NB	Adaptive Multi Rate – Narrowband</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AMR-WB	Adaptive Multi Rate – Wideband</a:t>
            </a:r>
          </a:p>
          <a:p>
            <a:pPr marL="714375" indent="-714375">
              <a:lnSpc>
                <a:spcPct val="90000"/>
              </a:lnSpc>
              <a:spcBef>
                <a:spcPts val="100"/>
              </a:spcBef>
              <a:buFontTx/>
              <a:buNone/>
              <a:tabLst>
                <a:tab pos="714375" algn="l"/>
              </a:tabLst>
              <a:defRPr/>
            </a:pPr>
            <a:r>
              <a:rPr lang="en-US" sz="900" dirty="0">
                <a:latin typeface="Arial" panose="020B0604020202020204" pitchFamily="34" charset="0"/>
                <a:cs typeface="Arial" panose="020B0604020202020204" pitchFamily="34" charset="0"/>
              </a:rPr>
              <a:t>API	Application Programming Interface</a:t>
            </a:r>
            <a:endParaRPr lang="en-GB"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APN	Access Point Name</a:t>
            </a:r>
            <a:r>
              <a:rPr lang="en-US" altLang="zh-CN" sz="900" kern="0" dirty="0">
                <a:latin typeface="Arial" panose="020B0604020202020204" pitchFamily="34" charset="0"/>
                <a:cs typeface="Arial" panose="020B0604020202020204" pitchFamily="34" charset="0"/>
              </a:rPr>
              <a:t> </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AVC	Advanced Video Coding</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AVP	</a:t>
            </a:r>
            <a:r>
              <a:rPr lang="en-GB" altLang="zh-CN" sz="900" kern="0" dirty="0">
                <a:latin typeface="Arial" panose="020B0604020202020204" pitchFamily="34" charset="0"/>
                <a:cs typeface="Arial" panose="020B0604020202020204" pitchFamily="34" charset="0"/>
              </a:rPr>
              <a:t>Audio-Visual Profile</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AVPF	</a:t>
            </a:r>
            <a:r>
              <a:rPr lang="en-GB" altLang="zh-CN" sz="900" kern="0" dirty="0">
                <a:latin typeface="Arial" panose="020B0604020202020204" pitchFamily="34" charset="0"/>
                <a:cs typeface="Arial" panose="020B0604020202020204" pitchFamily="34" charset="0"/>
              </a:rPr>
              <a:t>Audio-Visual Profile with Feedback </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CEN	Comité Européen de Normalisation (European Committee for Standardization)</a:t>
            </a:r>
          </a:p>
          <a:p>
            <a:pPr marL="714375" indent="-714375">
              <a:lnSpc>
                <a:spcPct val="90000"/>
              </a:lnSpc>
              <a:spcBef>
                <a:spcPts val="100"/>
              </a:spcBef>
              <a:buFont typeface="Wingdings 2" panose="05020102010507070707" pitchFamily="18" charset="2"/>
              <a:buNone/>
              <a:tabLst>
                <a:tab pos="714375" algn="l"/>
              </a:tabLst>
              <a:defRPr/>
            </a:pPr>
            <a:r>
              <a:rPr lang="fi-FI" sz="900" kern="0" dirty="0">
                <a:latin typeface="Arial" panose="020B0604020202020204" pitchFamily="34" charset="0"/>
                <a:cs typeface="Arial" panose="020B0604020202020204" pitchFamily="34" charset="0"/>
              </a:rPr>
              <a:t>CL	Cross-check Laboratory</a:t>
            </a:r>
            <a:endParaRPr lang="en-US"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CLUE </a:t>
            </a:r>
            <a:r>
              <a:rPr lang="en-GB" sz="900" dirty="0">
                <a:latin typeface="Arial" panose="020B0604020202020204" pitchFamily="34" charset="0"/>
                <a:cs typeface="Arial" panose="020B0604020202020204" pitchFamily="34" charset="0"/>
              </a:rPr>
              <a:t>	ControLling mUltiple streams for tElepresence </a:t>
            </a:r>
            <a:endParaRPr lang="en-US"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CMR	Codec Mode Request</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CRC	Cyclic Redundancy Check</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CTM 	</a:t>
            </a:r>
            <a:r>
              <a:rPr lang="en-GB" sz="900" kern="0" dirty="0">
                <a:latin typeface="Arial" panose="020B0604020202020204" pitchFamily="34" charset="0"/>
                <a:cs typeface="Arial" panose="020B0604020202020204" pitchFamily="34" charset="0"/>
              </a:rPr>
              <a:t>Cellular Text Telephone Modem</a:t>
            </a:r>
            <a:r>
              <a:rPr lang="en-US" sz="900" kern="0" dirty="0">
                <a:latin typeface="Arial" panose="020B0604020202020204" pitchFamily="34" charset="0"/>
                <a:cs typeface="Arial" panose="020B0604020202020204" pitchFamily="34" charset="0"/>
              </a:rPr>
              <a:t> </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DANE	DASH-Aware Network Element</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DASH	Dynamic Adaptive Streaming over HTTP</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DDF	Device Description Framework</a:t>
            </a:r>
            <a:r>
              <a:rPr lang="en-US" altLang="zh-CN" sz="900" kern="0" dirty="0">
                <a:latin typeface="Arial" panose="020B0604020202020204" pitchFamily="34" charset="0"/>
                <a:cs typeface="Arial" panose="020B0604020202020204" pitchFamily="34" charset="0"/>
              </a:rPr>
              <a:t> </a:t>
            </a:r>
            <a:endParaRPr lang="en-US"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DTMF	Dual-tone multi-frequency </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DTX	Discontinuous Transmission</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ECN	</a:t>
            </a:r>
            <a:r>
              <a:rPr lang="en-GB" altLang="ko-KR" sz="900" kern="0" dirty="0">
                <a:latin typeface="Arial" panose="020B0604020202020204" pitchFamily="34" charset="0"/>
                <a:ea typeface="굴림" pitchFamily="34" charset="-127"/>
                <a:cs typeface="Arial" panose="020B0604020202020204" pitchFamily="34" charset="0"/>
              </a:rPr>
              <a:t>Explicit Congestion Notification</a:t>
            </a:r>
          </a:p>
          <a:p>
            <a:pPr marL="714375" indent="-714375">
              <a:lnSpc>
                <a:spcPct val="90000"/>
              </a:lnSpc>
              <a:spcBef>
                <a:spcPts val="100"/>
              </a:spcBef>
              <a:buFont typeface="Wingdings 2" panose="05020102010507070707" pitchFamily="18" charset="2"/>
              <a:buNone/>
              <a:tabLst>
                <a:tab pos="714375" algn="l"/>
              </a:tabLst>
              <a:defRPr/>
            </a:pPr>
            <a:r>
              <a:rPr lang="en-GB" sz="900" kern="0" dirty="0">
                <a:latin typeface="Arial" panose="020B0604020202020204" pitchFamily="34" charset="0"/>
                <a:cs typeface="Arial" panose="020B0604020202020204" pitchFamily="34" charset="0"/>
              </a:rPr>
              <a:t>eCall	Emergency call from a vehicle, supplemented with a minimum set of emergency related data (MSD)</a:t>
            </a:r>
            <a:endParaRPr lang="en-US"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EEP	Equal Error Protection</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EPS	Evolved Packet System </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EVS	Enhanced Voice Service</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FB 	</a:t>
            </a:r>
            <a:r>
              <a:rPr lang="en-US" sz="900" dirty="0">
                <a:latin typeface="Arial" panose="020B0604020202020204" pitchFamily="34" charset="0"/>
                <a:cs typeface="Arial" panose="020B0604020202020204" pitchFamily="34" charset="0"/>
              </a:rPr>
              <a:t>Fullband (up to 20 kHz)</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FDT 	File Delivery Table</a:t>
            </a:r>
            <a:endParaRPr lang="en-GB"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FEC	Forward Error Correction</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FER	Frame Erasure Ratio</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FLUTE	File deLivery over Unidirectional Transport</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GAL	Global Analysis Laboratory </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HDR	High Dynamic Range</a:t>
            </a:r>
          </a:p>
          <a:p>
            <a:pPr marL="714375" indent="-714375">
              <a:lnSpc>
                <a:spcPct val="90000"/>
              </a:lnSpc>
              <a:spcBef>
                <a:spcPts val="100"/>
              </a:spcBef>
              <a:buFont typeface="Wingdings 2" panose="05020102010507070707" pitchFamily="18" charset="2"/>
              <a:buNone/>
              <a:tabLst>
                <a:tab pos="714375" algn="l"/>
              </a:tabLst>
              <a:defRPr/>
            </a:pPr>
            <a:r>
              <a:rPr lang="en-GB" sz="900" kern="0" dirty="0">
                <a:latin typeface="Arial" panose="020B0604020202020204" pitchFamily="34" charset="0"/>
                <a:cs typeface="Arial" panose="020B0604020202020204" pitchFamily="34" charset="0"/>
              </a:rPr>
              <a:t>HEVC	High Efficiency Video Coding </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fi-FI" altLang="zh-CN" sz="900" kern="0" dirty="0">
                <a:latin typeface="Arial" panose="020B0604020202020204" pitchFamily="34" charset="0"/>
                <a:cs typeface="Arial" panose="020B0604020202020204" pitchFamily="34" charset="0"/>
              </a:rPr>
              <a:t>HL	Host Laboratory</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HRTF	Head-Related Transfer Function</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HTML5	Hypertext Markup Language version 5</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HTTP	Hypertext Transfer Protocol </a:t>
            </a:r>
          </a:p>
          <a:p>
            <a:pPr marL="714375" indent="-714375">
              <a:lnSpc>
                <a:spcPct val="90000"/>
              </a:lnSpc>
              <a:spcBef>
                <a:spcPts val="100"/>
              </a:spcBef>
              <a:buFont typeface="Wingdings 2" panose="05020102010507070707" pitchFamily="18" charset="2"/>
              <a:buNone/>
              <a:tabLst>
                <a:tab pos="714375" algn="l"/>
              </a:tabLst>
              <a:defRPr/>
            </a:pPr>
            <a:r>
              <a:rPr lang="fi-FI" sz="900" kern="0" dirty="0">
                <a:latin typeface="Arial" panose="020B0604020202020204" pitchFamily="34" charset="0"/>
                <a:cs typeface="Arial" panose="020B0604020202020204" pitchFamily="34" charset="0"/>
              </a:rPr>
              <a:t>HDTV	High Definition Television</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IVS	</a:t>
            </a:r>
            <a:r>
              <a:rPr lang="en-GB" sz="900" kern="0" dirty="0">
                <a:latin typeface="Arial" panose="020B0604020202020204" pitchFamily="34" charset="0"/>
                <a:cs typeface="Arial" panose="020B0604020202020204" pitchFamily="34" charset="0"/>
              </a:rPr>
              <a:t>In Vehicle System, or Improved Video Service</a:t>
            </a:r>
          </a:p>
          <a:p>
            <a:pPr marL="714375" indent="-714375" eaLnBrk="1" hangingPunct="1">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cs typeface="Arial" panose="020B0604020202020204" pitchFamily="34" charset="0"/>
              </a:rPr>
              <a:t>JBM 	Jitter Buffer Management </a:t>
            </a:r>
          </a:p>
          <a:p>
            <a:pPr marL="714375" indent="-714375" eaLnBrk="1" hangingPunct="1">
              <a:lnSpc>
                <a:spcPct val="90000"/>
              </a:lnSpc>
              <a:spcBef>
                <a:spcPts val="100"/>
              </a:spcBef>
              <a:buFont typeface="Wingdings 2" panose="05020102010507070707" pitchFamily="18" charset="2"/>
              <a:buNone/>
              <a:tabLst>
                <a:tab pos="714375" algn="l"/>
              </a:tabLst>
              <a:defRPr/>
            </a:pPr>
            <a:r>
              <a:rPr lang="en-GB" altLang="ja-JP" sz="900" dirty="0">
                <a:latin typeface="Arial" panose="020B0604020202020204" pitchFamily="34" charset="0"/>
                <a:cs typeface="Arial" panose="020B0604020202020204" pitchFamily="34" charset="0"/>
              </a:rPr>
              <a:t>LL	Listening Laboratory</a:t>
            </a:r>
          </a:p>
          <a:p>
            <a:pPr marL="714375" indent="-714375">
              <a:lnSpc>
                <a:spcPct val="90000"/>
              </a:lnSpc>
              <a:spcBef>
                <a:spcPts val="100"/>
              </a:spcBef>
              <a:buFont typeface="Wingdings 2" panose="05020102010507070707" pitchFamily="18" charset="2"/>
              <a:buNone/>
              <a:tabLst>
                <a:tab pos="714375" algn="l"/>
              </a:tabLst>
              <a:defRPr/>
            </a:pPr>
            <a:endParaRPr lang="en-US" sz="900" kern="0" dirty="0">
              <a:latin typeface="Arial" panose="020B0604020202020204" pitchFamily="34" charset="0"/>
              <a:cs typeface="Arial" panose="020B0604020202020204" pitchFamily="34" charset="0"/>
            </a:endParaRPr>
          </a:p>
          <a:p>
            <a:pPr marL="1028700" indent="-1028700">
              <a:lnSpc>
                <a:spcPct val="80000"/>
              </a:lnSpc>
              <a:spcBef>
                <a:spcPct val="0"/>
              </a:spcBef>
              <a:buFont typeface="Wingdings 2" panose="05020102010507070707" pitchFamily="18" charset="2"/>
              <a:buNone/>
              <a:defRPr/>
            </a:pPr>
            <a:endParaRPr lang="en-GB" sz="900" kern="0" dirty="0">
              <a:latin typeface="Arial" panose="020B0604020202020204" pitchFamily="34" charset="0"/>
              <a:cs typeface="Arial" panose="020B0604020202020204" pitchFamily="34" charset="0"/>
            </a:endParaRPr>
          </a:p>
        </p:txBody>
      </p:sp>
      <p:sp>
        <p:nvSpPr>
          <p:cNvPr id="5" name="Rectangle 6">
            <a:extLst>
              <a:ext uri="{FF2B5EF4-FFF2-40B4-BE49-F238E27FC236}">
                <a16:creationId xmlns:a16="http://schemas.microsoft.com/office/drawing/2014/main" id="{19F7C850-81CF-4BC2-92A6-D3C413C65B88}"/>
              </a:ext>
            </a:extLst>
          </p:cNvPr>
          <p:cNvSpPr>
            <a:spLocks noChangeArrowheads="1"/>
          </p:cNvSpPr>
          <p:nvPr/>
        </p:nvSpPr>
        <p:spPr bwMode="auto">
          <a:xfrm>
            <a:off x="4270375" y="1589088"/>
            <a:ext cx="4340225" cy="476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809625" indent="-809625">
              <a:spcBef>
                <a:spcPct val="20000"/>
              </a:spcBef>
              <a:buBlip>
                <a:blip r:embed="rId2"/>
              </a:buBlip>
              <a:tabLst>
                <a:tab pos="809625" algn="l"/>
              </a:tabLst>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tabLst>
                <a:tab pos="809625" algn="l"/>
              </a:tabLst>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809625" algn="l"/>
              </a:tabLst>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809625"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809625" algn="l"/>
              </a:tabLst>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809625" algn="l"/>
              </a:tabLst>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809625" algn="l"/>
              </a:tabLst>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809625" algn="l"/>
              </a:tabLst>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809625" algn="l"/>
              </a:tabLst>
              <a:defRPr sz="1600">
                <a:solidFill>
                  <a:schemeClr val="tx1"/>
                </a:solidFill>
                <a:latin typeface="Calibri" panose="020F0502020204030204" pitchFamily="34" charset="0"/>
              </a:defRPr>
            </a:lvl9pPr>
          </a:lstStyle>
          <a:p>
            <a:pPr marL="714375" indent="-714375">
              <a:lnSpc>
                <a:spcPct val="90000"/>
              </a:lnSpc>
              <a:spcBef>
                <a:spcPts val="100"/>
              </a:spcBef>
              <a:buFontTx/>
              <a:buNone/>
              <a:tabLst>
                <a:tab pos="714375" algn="l"/>
              </a:tabLst>
              <a:defRPr/>
            </a:pPr>
            <a:r>
              <a:rPr lang="fi-FI" altLang="en-US" sz="900" dirty="0">
                <a:latin typeface="Arial" panose="020B0604020202020204" pitchFamily="34" charset="0"/>
                <a:ea typeface="MS PGothic" panose="020B0600070205080204" pitchFamily="34" charset="-128"/>
              </a:rPr>
              <a:t>PD	Permanent Document. These are used in SA4 </a:t>
            </a:r>
            <a:r>
              <a:rPr lang="en-US" altLang="en-US" sz="900" dirty="0">
                <a:latin typeface="Arial" panose="020B0604020202020204" pitchFamily="34" charset="0"/>
                <a:ea typeface="MS PGothic" panose="020B0600070205080204" pitchFamily="34" charset="-128"/>
              </a:rPr>
              <a:t>to collect key agreements along the work. They are provided as Tdocs with PD version number associated (in the Tdoc Title with v. 1.0 indicating finalized document) and editor appointed.</a:t>
            </a:r>
            <a:endParaRPr lang="fi-FI"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PSAP	</a:t>
            </a:r>
            <a:r>
              <a:rPr lang="en-GB" altLang="en-US" sz="900" dirty="0">
                <a:latin typeface="Arial" panose="020B0604020202020204" pitchFamily="34" charset="0"/>
                <a:ea typeface="MS PGothic" panose="020B0600070205080204" pitchFamily="34" charset="-128"/>
              </a:rPr>
              <a:t>Public Service Answering Point</a:t>
            </a:r>
            <a:r>
              <a:rPr lang="en-US" altLang="en-US" sz="900" dirty="0">
                <a:latin typeface="Arial" panose="020B0604020202020204" pitchFamily="34" charset="0"/>
                <a:ea typeface="MS PGothic" panose="020B0600070205080204" pitchFamily="34" charset="-128"/>
              </a:rPr>
              <a:t> </a:t>
            </a:r>
          </a:p>
          <a:p>
            <a:pPr marL="714375" indent="-714375">
              <a:lnSpc>
                <a:spcPct val="90000"/>
              </a:lnSpc>
              <a:spcBef>
                <a:spcPts val="100"/>
              </a:spcBef>
              <a:buFont typeface="Wingdings 2" panose="05020102010507070707" pitchFamily="18" charset="2"/>
              <a:buNone/>
              <a:tabLst>
                <a:tab pos="714375" algn="l"/>
              </a:tabLst>
              <a:defRPr/>
            </a:pPr>
            <a:r>
              <a:rPr lang="fi-FI" altLang="en-US" sz="900" dirty="0">
                <a:latin typeface="Arial" panose="020B0604020202020204" pitchFamily="34" charset="0"/>
                <a:ea typeface="MS PGothic" panose="020B0600070205080204" pitchFamily="34" charset="-128"/>
              </a:rPr>
              <a:t>PSNR	Peak Signal-to-Noise Ratio</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PSS  	</a:t>
            </a:r>
            <a:r>
              <a:rPr lang="en-GB" altLang="en-US" sz="900" dirty="0">
                <a:latin typeface="Arial" panose="020B0604020202020204" pitchFamily="34" charset="0"/>
                <a:ea typeface="MS PGothic" panose="020B0600070205080204" pitchFamily="34" charset="-128"/>
              </a:rPr>
              <a:t>Packet Switched Streaming </a:t>
            </a: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QCI	QoS Class Identifier </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QoE	Quality of Experience </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QoS	Quality of Service</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RTCP	Real-time Transport Control Protocol </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RTP	Real-time Transport Protocol </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RTSP	Real Time Streaming Protocol </a:t>
            </a:r>
          </a:p>
          <a:p>
            <a:pPr marL="714375" indent="-714375">
              <a:lnSpc>
                <a:spcPct val="90000"/>
              </a:lnSpc>
              <a:spcBef>
                <a:spcPts val="100"/>
              </a:spcBef>
              <a:buFont typeface="Wingdings 2" panose="05020102010507070707" pitchFamily="18" charset="2"/>
              <a:buNone/>
              <a:tabLst>
                <a:tab pos="714375" algn="l"/>
              </a:tabLst>
              <a:defRPr/>
            </a:pPr>
            <a:r>
              <a:rPr lang="fi-FI" altLang="en-US" sz="900" dirty="0">
                <a:latin typeface="Arial" panose="020B0604020202020204" pitchFamily="34" charset="0"/>
                <a:ea typeface="MS PGothic" panose="020B0600070205080204" pitchFamily="34" charset="-128"/>
              </a:rPr>
              <a:t>SAND	</a:t>
            </a:r>
            <a:r>
              <a:rPr lang="en-US" sz="900" dirty="0">
                <a:latin typeface="Arial" panose="020B0604020202020204" pitchFamily="34" charset="0"/>
              </a:rPr>
              <a:t>Server and Network Assisted DASH</a:t>
            </a:r>
            <a:endParaRPr lang="en-US"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SDP	Session Description Protocol </a:t>
            </a:r>
            <a:endParaRPr lang="en-US" altLang="zh-CN" sz="900" kern="0" dirty="0">
              <a:latin typeface="Arial" panose="020B0604020202020204" pitchFamily="34" charset="0"/>
            </a:endParaRPr>
          </a:p>
          <a:p>
            <a:pPr marL="714375" indent="-714375">
              <a:lnSpc>
                <a:spcPct val="90000"/>
              </a:lnSpc>
              <a:spcBef>
                <a:spcPts val="100"/>
              </a:spcBef>
              <a:buFontTx/>
              <a:buNone/>
              <a:tabLst>
                <a:tab pos="714375" algn="l"/>
              </a:tabLst>
              <a:defRPr/>
            </a:pPr>
            <a:r>
              <a:rPr lang="fi-FI" sz="900" kern="0" dirty="0">
                <a:latin typeface="Arial" panose="020B0604020202020204" pitchFamily="34" charset="0"/>
              </a:rPr>
              <a:t>SDTV	Standard Definition Television</a:t>
            </a:r>
            <a:endParaRPr lang="en-US"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SFR	Syndicated Feed Reception</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SID	</a:t>
            </a:r>
            <a:r>
              <a:rPr lang="en-GB" altLang="en-US" sz="900" u="sng" dirty="0">
                <a:latin typeface="Arial" panose="020B0604020202020204" pitchFamily="34" charset="0"/>
                <a:ea typeface="MS PGothic" panose="020B0600070205080204" pitchFamily="34" charset="-128"/>
              </a:rPr>
              <a:t>Si</a:t>
            </a:r>
            <a:r>
              <a:rPr lang="en-GB" altLang="en-US" sz="900" dirty="0">
                <a:latin typeface="Arial" panose="020B0604020202020204" pitchFamily="34" charset="0"/>
                <a:ea typeface="MS PGothic" panose="020B0600070205080204" pitchFamily="34" charset="-128"/>
              </a:rPr>
              <a:t>lence </a:t>
            </a:r>
            <a:r>
              <a:rPr lang="en-GB" altLang="en-US" sz="900" u="sng" dirty="0">
                <a:latin typeface="Arial" panose="020B0604020202020204" pitchFamily="34" charset="0"/>
                <a:ea typeface="MS PGothic" panose="020B0600070205080204" pitchFamily="34" charset="-128"/>
              </a:rPr>
              <a:t>D</a:t>
            </a:r>
            <a:r>
              <a:rPr lang="en-GB" altLang="en-US" sz="900" dirty="0">
                <a:latin typeface="Arial" panose="020B0604020202020204" pitchFamily="34" charset="0"/>
                <a:ea typeface="MS PGothic" panose="020B0600070205080204" pitchFamily="34" charset="-128"/>
              </a:rPr>
              <a:t>escriptor</a:t>
            </a:r>
          </a:p>
          <a:p>
            <a:pPr marL="714375" indent="-714375">
              <a:lnSpc>
                <a:spcPct val="90000"/>
              </a:lnSpc>
              <a:spcBef>
                <a:spcPts val="100"/>
              </a:spcBef>
              <a:buFont typeface="Wingdings 2" panose="05020102010507070707" pitchFamily="18" charset="2"/>
              <a:buNone/>
              <a:tabLst>
                <a:tab pos="714375" algn="l"/>
              </a:tabLst>
              <a:defRPr/>
            </a:pPr>
            <a:r>
              <a:rPr lang="fi-FI" altLang="en-US" sz="900" dirty="0">
                <a:latin typeface="Arial" panose="020B0604020202020204" pitchFamily="34" charset="0"/>
                <a:ea typeface="MS PGothic" panose="020B0600070205080204" pitchFamily="34" charset="-128"/>
              </a:rPr>
              <a:t>SHVC	</a:t>
            </a:r>
            <a:r>
              <a:rPr lang="en-GB" altLang="en-US" sz="900" dirty="0">
                <a:latin typeface="Arial" panose="020B0604020202020204" pitchFamily="34" charset="0"/>
              </a:rPr>
              <a:t>Scalable High Efficiency Video Coding</a:t>
            </a:r>
            <a:endParaRPr lang="en-GB"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SQ	Speech Quality (SA4 SWG)</a:t>
            </a:r>
          </a:p>
          <a:p>
            <a:pPr marL="714375" indent="-714375">
              <a:lnSpc>
                <a:spcPct val="90000"/>
              </a:lnSpc>
              <a:spcBef>
                <a:spcPts val="100"/>
              </a:spcBef>
              <a:buFont typeface="Wingdings 2" panose="05020102010507070707" pitchFamily="18" charset="2"/>
              <a:buNone/>
              <a:tabLst>
                <a:tab pos="714375" algn="l"/>
              </a:tabLst>
              <a:defRPr/>
            </a:pPr>
            <a:r>
              <a:rPr lang="fi-FI" altLang="en-US" sz="900" dirty="0">
                <a:latin typeface="Arial" panose="020B0604020202020204" pitchFamily="34" charset="0"/>
                <a:ea typeface="MS PGothic" panose="020B0600070205080204" pitchFamily="34" charset="-128"/>
              </a:rPr>
              <a:t>SRVCC	</a:t>
            </a:r>
            <a:r>
              <a:rPr lang="en-GB" sz="900" dirty="0">
                <a:latin typeface="Arial" panose="020B0604020202020204" pitchFamily="34" charset="0"/>
              </a:rPr>
              <a:t>Single Radio – Voice Call Continuity</a:t>
            </a:r>
            <a:endParaRPr lang="en-US"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SS	Surround Sound</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STMR	</a:t>
            </a:r>
            <a:r>
              <a:rPr lang="en-GB" altLang="en-US" sz="900" dirty="0">
                <a:latin typeface="Arial" panose="020B0604020202020204" pitchFamily="34" charset="0"/>
                <a:ea typeface="MS PGothic" panose="020B0600070205080204" pitchFamily="34" charset="-128"/>
              </a:rPr>
              <a:t>Sidetone Masking Rating </a:t>
            </a:r>
            <a:endParaRPr lang="en-US"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Tx/>
              <a:buNone/>
              <a:tabLst>
                <a:tab pos="714375" algn="l"/>
              </a:tabLst>
              <a:defRPr/>
            </a:pPr>
            <a:r>
              <a:rPr lang="en-GB" altLang="en-US" sz="900" dirty="0">
                <a:latin typeface="Arial" panose="020B0604020202020204" pitchFamily="34" charset="0"/>
                <a:ea typeface="MS PGothic" panose="020B0600070205080204" pitchFamily="34" charset="-128"/>
              </a:rPr>
              <a:t>SVC	</a:t>
            </a:r>
            <a:r>
              <a:rPr lang="en-US" altLang="en-US" sz="900" dirty="0">
                <a:latin typeface="Arial" panose="020B0604020202020204" pitchFamily="34" charset="0"/>
                <a:ea typeface="MS PGothic" panose="020B0600070205080204" pitchFamily="34" charset="-128"/>
              </a:rPr>
              <a:t>Scalable Video Coding</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SVG	Scalable Vector Graphics </a:t>
            </a:r>
            <a:endParaRPr lang="en-GB"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ja-JP" sz="900" dirty="0">
                <a:latin typeface="Arial" panose="020B0604020202020204" pitchFamily="34" charset="0"/>
              </a:rPr>
              <a:t>SWB	</a:t>
            </a:r>
            <a:r>
              <a:rPr lang="en-US" altLang="en-US" sz="900" dirty="0">
                <a:latin typeface="Arial" panose="020B0604020202020204" pitchFamily="34" charset="0"/>
                <a:ea typeface="MS PGothic" panose="020B0600070205080204" pitchFamily="34" charset="-128"/>
              </a:rPr>
              <a:t>Super Wideband (up to 16 kHz)</a:t>
            </a:r>
          </a:p>
          <a:p>
            <a:pPr marL="714375" indent="-714375">
              <a:lnSpc>
                <a:spcPct val="90000"/>
              </a:lnSpc>
              <a:spcBef>
                <a:spcPts val="100"/>
              </a:spcBef>
              <a:buFont typeface="Wingdings 2" panose="05020102010507070707" pitchFamily="18" charset="2"/>
              <a:buNone/>
              <a:tabLst>
                <a:tab pos="714375" algn="l"/>
              </a:tabLst>
              <a:defRPr/>
            </a:pPr>
            <a:r>
              <a:rPr lang="en-US" altLang="ja-JP" sz="900" dirty="0">
                <a:latin typeface="Arial" panose="020B0604020202020204" pitchFamily="34" charset="0"/>
              </a:rPr>
              <a:t>TG	Timed Graphics</a:t>
            </a:r>
          </a:p>
          <a:p>
            <a:pPr marL="714375" indent="-714375">
              <a:lnSpc>
                <a:spcPct val="90000"/>
              </a:lnSpc>
              <a:spcBef>
                <a:spcPts val="100"/>
              </a:spcBef>
              <a:buFont typeface="Wingdings 2" panose="05020102010507070707" pitchFamily="18" charset="2"/>
              <a:buNone/>
              <a:tabLst>
                <a:tab pos="714375" algn="l"/>
              </a:tabLst>
              <a:defRPr/>
            </a:pPr>
            <a:r>
              <a:rPr lang="en-US" altLang="ja-JP" sz="900" dirty="0">
                <a:latin typeface="Arial" panose="020B0604020202020204" pitchFamily="34" charset="0"/>
              </a:rPr>
              <a:t>TFO 	</a:t>
            </a:r>
            <a:r>
              <a:rPr lang="en-US" altLang="en-US" sz="900" dirty="0">
                <a:latin typeface="Arial" panose="020B0604020202020204" pitchFamily="34" charset="0"/>
                <a:ea typeface="MS PGothic" panose="020B0600070205080204" pitchFamily="34" charset="-128"/>
              </a:rPr>
              <a:t>Tandem Free Operation</a:t>
            </a: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TMMBR	Temporary Maximum Media Bit-rate Request</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UAProf	User Agent Profile </a:t>
            </a:r>
            <a:endParaRPr lang="en-GB"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VR	Virtual Reality</a:t>
            </a: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WB	</a:t>
            </a:r>
            <a:r>
              <a:rPr lang="en-US" altLang="en-US" sz="900" dirty="0">
                <a:latin typeface="Arial" panose="020B0604020202020204" pitchFamily="34" charset="0"/>
                <a:ea typeface="MS PGothic" panose="020B0600070205080204" pitchFamily="34" charset="-128"/>
              </a:rPr>
              <a:t>Wideband (up to 8 kHz</a:t>
            </a:r>
            <a:r>
              <a:rPr lang="en-GB" altLang="ja-JP" sz="900" dirty="0">
                <a:latin typeface="Arial" panose="020B0604020202020204" pitchFamily="34" charset="0"/>
              </a:rPr>
              <a:t>)</a:t>
            </a: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XML	eXtensible Markup Language</a:t>
            </a:r>
          </a:p>
        </p:txBody>
      </p:sp>
      <p:sp>
        <p:nvSpPr>
          <p:cNvPr id="51204" name="Rectangle 6">
            <a:extLst>
              <a:ext uri="{FF2B5EF4-FFF2-40B4-BE49-F238E27FC236}">
                <a16:creationId xmlns:a16="http://schemas.microsoft.com/office/drawing/2014/main" id="{5AF191A8-D855-4177-83E2-B3D9558CDC64}"/>
              </a:ext>
            </a:extLst>
          </p:cNvPr>
          <p:cNvSpPr>
            <a:spLocks noChangeArrowheads="1"/>
          </p:cNvSpPr>
          <p:nvPr/>
        </p:nvSpPr>
        <p:spPr bwMode="auto">
          <a:xfrm>
            <a:off x="4270375" y="368300"/>
            <a:ext cx="3435350" cy="172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714375" indent="-714375">
              <a:spcBef>
                <a:spcPct val="20000"/>
              </a:spcBef>
              <a:buBlip>
                <a:blip r:embed="rId2"/>
              </a:buBlip>
              <a:tabLst>
                <a:tab pos="714375" algn="l"/>
              </a:tabLst>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tabLst>
                <a:tab pos="714375" algn="l"/>
              </a:tabLst>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714375" algn="l"/>
              </a:tabLst>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714375"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714375" algn="l"/>
              </a:tabLst>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714375" algn="l"/>
              </a:tabLst>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714375" algn="l"/>
              </a:tabLst>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714375" algn="l"/>
              </a:tabLst>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714375" algn="l"/>
              </a:tabLst>
              <a:defRPr sz="1600">
                <a:solidFill>
                  <a:schemeClr val="tx1"/>
                </a:solidFill>
                <a:latin typeface="Calibri" panose="020F0502020204030204" pitchFamily="34" charset="0"/>
              </a:defRPr>
            </a:lvl9pPr>
          </a:lstStyle>
          <a:p>
            <a:pPr eaLnBrk="1" hangingPunct="1">
              <a:lnSpc>
                <a:spcPct val="90000"/>
              </a:lnSpc>
              <a:spcBef>
                <a:spcPts val="100"/>
              </a:spcBef>
              <a:buFont typeface="Wingdings 2" panose="05020102010507070707" pitchFamily="18" charset="2"/>
              <a:buNone/>
            </a:pPr>
            <a:r>
              <a:rPr lang="en-GB" altLang="ja-JP" sz="900">
                <a:latin typeface="Arial" panose="020B0604020202020204" pitchFamily="34" charset="0"/>
              </a:rPr>
              <a:t>MANOVA	</a:t>
            </a:r>
            <a:r>
              <a:rPr lang="en-GB" altLang="ja-JP" sz="900" u="sng">
                <a:latin typeface="Arial" panose="020B0604020202020204" pitchFamily="34" charset="0"/>
              </a:rPr>
              <a:t>M</a:t>
            </a:r>
            <a:r>
              <a:rPr lang="en-GB" altLang="ja-JP" sz="900">
                <a:latin typeface="Arial" panose="020B0604020202020204" pitchFamily="34" charset="0"/>
              </a:rPr>
              <a:t>ultivariate </a:t>
            </a:r>
            <a:r>
              <a:rPr lang="en-GB" altLang="ja-JP" sz="900" u="sng">
                <a:latin typeface="Arial" panose="020B0604020202020204" pitchFamily="34" charset="0"/>
              </a:rPr>
              <a:t>An</a:t>
            </a:r>
            <a:r>
              <a:rPr lang="en-GB" altLang="ja-JP" sz="900">
                <a:latin typeface="Arial" panose="020B0604020202020204" pitchFamily="34" charset="0"/>
              </a:rPr>
              <a:t>alysis </a:t>
            </a:r>
            <a:r>
              <a:rPr lang="en-GB" altLang="ja-JP" sz="900" u="sng">
                <a:latin typeface="Arial" panose="020B0604020202020204" pitchFamily="34" charset="0"/>
              </a:rPr>
              <a:t>o</a:t>
            </a:r>
            <a:r>
              <a:rPr lang="en-GB" altLang="ja-JP" sz="900">
                <a:latin typeface="Arial" panose="020B0604020202020204" pitchFamily="34" charset="0"/>
              </a:rPr>
              <a:t>f </a:t>
            </a:r>
            <a:r>
              <a:rPr lang="en-GB" altLang="ja-JP" sz="900" u="sng">
                <a:latin typeface="Arial" panose="020B0604020202020204" pitchFamily="34" charset="0"/>
              </a:rPr>
              <a:t>Va</a:t>
            </a:r>
            <a:r>
              <a:rPr lang="en-GB" altLang="ja-JP" sz="900">
                <a:latin typeface="Arial" panose="020B0604020202020204" pitchFamily="34" charset="0"/>
              </a:rPr>
              <a:t>riance </a:t>
            </a:r>
            <a:endParaRPr lang="en-GB" altLang="en-US" sz="900">
              <a:latin typeface="Arial" panose="020B0604020202020204" pitchFamily="34" charset="0"/>
              <a:ea typeface="MS PGothic" panose="020B0600070205080204" pitchFamily="34" charset="-128"/>
            </a:endParaRPr>
          </a:p>
          <a:p>
            <a:pPr>
              <a:lnSpc>
                <a:spcPct val="90000"/>
              </a:lnSpc>
              <a:spcBef>
                <a:spcPts val="100"/>
              </a:spcBef>
              <a:buFont typeface="Wingdings 2" panose="05020102010507070707" pitchFamily="18" charset="2"/>
              <a:buNone/>
            </a:pPr>
            <a:r>
              <a:rPr lang="en-GB" altLang="en-US" sz="900">
                <a:latin typeface="Arial" panose="020B0604020202020204" pitchFamily="34" charset="0"/>
                <a:ea typeface="MS PGothic" panose="020B0600070205080204" pitchFamily="34" charset="-128"/>
              </a:rPr>
              <a:t>MBS	Multicast-Broadcast-Streaming (SA4 SWG)</a:t>
            </a:r>
          </a:p>
          <a:p>
            <a:pPr>
              <a:lnSpc>
                <a:spcPct val="90000"/>
              </a:lnSpc>
              <a:spcBef>
                <a:spcPts val="100"/>
              </a:spcBef>
              <a:buFont typeface="Wingdings 2" panose="05020102010507070707" pitchFamily="18" charset="2"/>
              <a:buNone/>
            </a:pPr>
            <a:r>
              <a:rPr lang="fi-FI" altLang="en-US" sz="900">
                <a:latin typeface="Arial" panose="020B0604020202020204" pitchFamily="34" charset="0"/>
                <a:ea typeface="MS PGothic" panose="020B0600070205080204" pitchFamily="34" charset="-128"/>
              </a:rPr>
              <a:t>MCPTT	</a:t>
            </a:r>
            <a:r>
              <a:rPr lang="en-GB" altLang="en-US" sz="900">
                <a:latin typeface="Arial" panose="020B0604020202020204" pitchFamily="34" charset="0"/>
                <a:ea typeface="MS PGothic" panose="020B0600070205080204" pitchFamily="34" charset="-128"/>
              </a:rPr>
              <a:t>Mission Critical Push To Talk over LTE</a:t>
            </a:r>
          </a:p>
          <a:p>
            <a:pPr>
              <a:lnSpc>
                <a:spcPct val="90000"/>
              </a:lnSpc>
              <a:spcBef>
                <a:spcPts val="100"/>
              </a:spcBef>
              <a:buFont typeface="Wingdings 2" panose="05020102010507070707" pitchFamily="18" charset="2"/>
              <a:buNone/>
            </a:pPr>
            <a:r>
              <a:rPr lang="en-GB" altLang="en-US" sz="900">
                <a:latin typeface="Arial" panose="020B0604020202020204" pitchFamily="34" charset="0"/>
                <a:ea typeface="MS PGothic" panose="020B0600070205080204" pitchFamily="34" charset="-128"/>
              </a:rPr>
              <a:t>MPD	Media Presentation Description </a:t>
            </a:r>
          </a:p>
          <a:p>
            <a:pPr>
              <a:lnSpc>
                <a:spcPct val="90000"/>
              </a:lnSpc>
              <a:spcBef>
                <a:spcPts val="100"/>
              </a:spcBef>
              <a:buFont typeface="Wingdings 2" panose="05020102010507070707" pitchFamily="18" charset="2"/>
              <a:buNone/>
            </a:pPr>
            <a:r>
              <a:rPr lang="en-US" altLang="en-US" sz="900">
                <a:latin typeface="Arial" panose="020B0604020202020204" pitchFamily="34" charset="0"/>
                <a:ea typeface="MS PGothic" panose="020B0600070205080204" pitchFamily="34" charset="-128"/>
              </a:rPr>
              <a:t>MPEG	Moving Picture Experts Group (of ISO/IEC)</a:t>
            </a:r>
            <a:endParaRPr lang="en-GB" altLang="en-US" sz="900">
              <a:latin typeface="Arial" panose="020B0604020202020204" pitchFamily="34" charset="0"/>
              <a:ea typeface="MS PGothic" panose="020B0600070205080204" pitchFamily="34" charset="-128"/>
            </a:endParaRPr>
          </a:p>
          <a:p>
            <a:pPr>
              <a:lnSpc>
                <a:spcPct val="90000"/>
              </a:lnSpc>
              <a:spcBef>
                <a:spcPts val="100"/>
              </a:spcBef>
              <a:buFont typeface="Wingdings 2" panose="05020102010507070707" pitchFamily="18" charset="2"/>
              <a:buNone/>
            </a:pPr>
            <a:r>
              <a:rPr lang="en-GB" altLang="en-US" sz="900">
                <a:latin typeface="Arial" panose="020B0604020202020204" pitchFamily="34" charset="0"/>
                <a:ea typeface="MS PGothic" panose="020B0600070205080204" pitchFamily="34" charset="-128"/>
              </a:rPr>
              <a:t>MSD	Minimum Set of Data</a:t>
            </a:r>
            <a:r>
              <a:rPr lang="en-US" altLang="en-US" sz="900">
                <a:latin typeface="Arial" panose="020B0604020202020204" pitchFamily="34" charset="0"/>
                <a:ea typeface="MS PGothic" panose="020B0600070205080204" pitchFamily="34" charset="-128"/>
              </a:rPr>
              <a:t> </a:t>
            </a:r>
          </a:p>
          <a:p>
            <a:pPr>
              <a:lnSpc>
                <a:spcPct val="90000"/>
              </a:lnSpc>
              <a:spcBef>
                <a:spcPts val="100"/>
              </a:spcBef>
              <a:buFont typeface="Wingdings 2" panose="05020102010507070707" pitchFamily="18" charset="2"/>
              <a:buNone/>
            </a:pPr>
            <a:r>
              <a:rPr lang="en-GB" altLang="en-US" sz="900">
                <a:latin typeface="Arial" panose="020B0604020202020204" pitchFamily="34" charset="0"/>
                <a:ea typeface="MS PGothic" panose="020B0600070205080204" pitchFamily="34" charset="-128"/>
              </a:rPr>
              <a:t>MTSI	Multimedia Telephony</a:t>
            </a:r>
            <a:r>
              <a:rPr lang="en-US" altLang="en-US" sz="900">
                <a:latin typeface="Arial" panose="020B0604020202020204" pitchFamily="34" charset="0"/>
                <a:ea typeface="MS PGothic" panose="020B0600070205080204" pitchFamily="34" charset="-128"/>
              </a:rPr>
              <a:t> Service for IMS </a:t>
            </a:r>
          </a:p>
          <a:p>
            <a:pPr>
              <a:lnSpc>
                <a:spcPct val="90000"/>
              </a:lnSpc>
              <a:spcBef>
                <a:spcPts val="100"/>
              </a:spcBef>
              <a:buFont typeface="Wingdings 2" panose="05020102010507070707" pitchFamily="18" charset="2"/>
              <a:buNone/>
            </a:pPr>
            <a:r>
              <a:rPr lang="en-GB" altLang="en-US" sz="900">
                <a:latin typeface="Arial" panose="020B0604020202020204" pitchFamily="34" charset="0"/>
                <a:ea typeface="MS PGothic" panose="020B0600070205080204" pitchFamily="34" charset="-128"/>
              </a:rPr>
              <a:t>MVC	Multi-view Video Coding</a:t>
            </a:r>
            <a:endParaRPr lang="en-US" altLang="en-US" sz="900">
              <a:latin typeface="Arial" panose="020B0604020202020204" pitchFamily="34" charset="0"/>
              <a:ea typeface="MS PGothic" panose="020B0600070205080204" pitchFamily="34" charset="-128"/>
            </a:endParaRPr>
          </a:p>
          <a:p>
            <a:pPr>
              <a:lnSpc>
                <a:spcPct val="90000"/>
              </a:lnSpc>
              <a:spcBef>
                <a:spcPts val="100"/>
              </a:spcBef>
              <a:buFontTx/>
              <a:buNone/>
            </a:pPr>
            <a:r>
              <a:rPr lang="fi-FI" altLang="en-US" sz="900">
                <a:latin typeface="Arial" panose="020B0604020202020204" pitchFamily="34" charset="0"/>
                <a:ea typeface="MS PGothic" panose="020B0600070205080204" pitchFamily="34" charset="-128"/>
              </a:rPr>
              <a:t>NB	</a:t>
            </a:r>
            <a:r>
              <a:rPr lang="en-US" altLang="en-US" sz="900">
                <a:latin typeface="Arial" panose="020B0604020202020204" pitchFamily="34" charset="0"/>
                <a:ea typeface="MS PGothic" panose="020B0600070205080204" pitchFamily="34" charset="-128"/>
              </a:rPr>
              <a:t>Narrowband (up to 4 kHz)</a:t>
            </a: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E0982179-FF1C-43A6-9FA1-89F09116CE64}"/>
              </a:ext>
            </a:extLst>
          </p:cNvPr>
          <p:cNvSpPr>
            <a:spLocks noGrp="1"/>
          </p:cNvSpPr>
          <p:nvPr>
            <p:ph type="title"/>
          </p:nvPr>
        </p:nvSpPr>
        <p:spPr/>
        <p:txBody>
          <a:bodyPr/>
          <a:lstStyle/>
          <a:p>
            <a:r>
              <a:rPr lang="en-US" altLang="en-US" dirty="0"/>
              <a:t>Calendar of future meetings - 1 </a:t>
            </a:r>
          </a:p>
        </p:txBody>
      </p:sp>
      <p:sp>
        <p:nvSpPr>
          <p:cNvPr id="12291" name="Content Placeholder 2">
            <a:extLst>
              <a:ext uri="{FF2B5EF4-FFF2-40B4-BE49-F238E27FC236}">
                <a16:creationId xmlns:a16="http://schemas.microsoft.com/office/drawing/2014/main" id="{01C90893-A2F0-4765-AE59-A333888A4040}"/>
              </a:ext>
            </a:extLst>
          </p:cNvPr>
          <p:cNvSpPr txBox="1">
            <a:spLocks/>
          </p:cNvSpPr>
          <p:nvPr/>
        </p:nvSpPr>
        <p:spPr bwMode="auto">
          <a:xfrm>
            <a:off x="511175" y="1108075"/>
            <a:ext cx="62674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tabLst>
                <a:tab pos="1787525" algn="l"/>
                <a:tab pos="3671888" algn="l"/>
              </a:tabLst>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tabLst>
                <a:tab pos="1787525" algn="l"/>
                <a:tab pos="3671888" algn="l"/>
              </a:tabLst>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1787525" algn="l"/>
                <a:tab pos="3671888" algn="l"/>
              </a:tabLst>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1787525" algn="l"/>
                <a:tab pos="3671888"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1787525" algn="l"/>
                <a:tab pos="3671888" algn="l"/>
              </a:tabLst>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1787525" algn="l"/>
                <a:tab pos="3671888" algn="l"/>
              </a:tabLst>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1787525" algn="l"/>
                <a:tab pos="3671888" algn="l"/>
              </a:tabLst>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1787525" algn="l"/>
                <a:tab pos="3671888" algn="l"/>
              </a:tabLst>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1787525" algn="l"/>
                <a:tab pos="3671888" algn="l"/>
              </a:tabLst>
              <a:defRPr sz="1600">
                <a:solidFill>
                  <a:schemeClr val="tx1"/>
                </a:solidFill>
                <a:latin typeface="Calibri" panose="020F0502020204030204" pitchFamily="34" charset="0"/>
              </a:defRPr>
            </a:lvl9pPr>
          </a:lstStyle>
          <a:p>
            <a:pPr>
              <a:lnSpc>
                <a:spcPct val="85000"/>
              </a:lnSpc>
              <a:spcBef>
                <a:spcPts val="3000"/>
              </a:spcBef>
            </a:pPr>
            <a:r>
              <a:rPr lang="en-GB" altLang="en-US" sz="2400" dirty="0"/>
              <a:t>SWG conference calls </a:t>
            </a:r>
            <a:r>
              <a:rPr lang="en-GB" altLang="en-US" sz="2000" dirty="0"/>
              <a:t>(2 hours each)</a:t>
            </a:r>
          </a:p>
          <a:p>
            <a:pPr lvl="1">
              <a:lnSpc>
                <a:spcPct val="90000"/>
              </a:lnSpc>
              <a:spcBef>
                <a:spcPts val="200"/>
              </a:spcBef>
            </a:pPr>
            <a:r>
              <a:rPr lang="en-GB" altLang="fr-FR" sz="1800" dirty="0"/>
              <a:t>MBS SWG on </a:t>
            </a:r>
            <a:r>
              <a:rPr lang="en-GB" altLang="fr-FR" sz="1800" dirty="0" err="1"/>
              <a:t>SerInter</a:t>
            </a:r>
            <a:r>
              <a:rPr lang="en-GB" altLang="fr-FR" sz="1800" dirty="0"/>
              <a:t> January 8</a:t>
            </a:r>
          </a:p>
          <a:p>
            <a:pPr lvl="1">
              <a:lnSpc>
                <a:spcPct val="90000"/>
              </a:lnSpc>
              <a:spcBef>
                <a:spcPts val="200"/>
              </a:spcBef>
            </a:pPr>
            <a:r>
              <a:rPr lang="en-GB" altLang="fr-FR" sz="1800" dirty="0"/>
              <a:t>Video SWG on </a:t>
            </a:r>
            <a:r>
              <a:rPr lang="en-GB" altLang="fr-FR" sz="1800" dirty="0" err="1"/>
              <a:t>VRStream</a:t>
            </a:r>
            <a:r>
              <a:rPr lang="en-GB" altLang="fr-FR" sz="1800" dirty="0"/>
              <a:t> January 9</a:t>
            </a:r>
          </a:p>
          <a:p>
            <a:pPr lvl="1">
              <a:lnSpc>
                <a:spcPct val="90000"/>
              </a:lnSpc>
              <a:spcBef>
                <a:spcPts val="200"/>
              </a:spcBef>
            </a:pPr>
            <a:r>
              <a:rPr lang="en-GB" altLang="fr-FR" sz="1800" dirty="0"/>
              <a:t>EVS SWG on FS_EVS_FCNB January 15</a:t>
            </a:r>
          </a:p>
          <a:p>
            <a:pPr lvl="1">
              <a:lnSpc>
                <a:spcPct val="90000"/>
              </a:lnSpc>
              <a:spcBef>
                <a:spcPts val="200"/>
              </a:spcBef>
            </a:pPr>
            <a:r>
              <a:rPr lang="en-GB" altLang="fr-FR" sz="1800" dirty="0"/>
              <a:t>MTSI SWG on </a:t>
            </a:r>
            <a:r>
              <a:rPr lang="nl-NL" altLang="fr-FR" sz="1800" dirty="0"/>
              <a:t>FS_5G_MEDIA_MTSI </a:t>
            </a:r>
            <a:r>
              <a:rPr lang="nl-NL" altLang="fr-FR" sz="1800" dirty="0" err="1"/>
              <a:t>January</a:t>
            </a:r>
            <a:r>
              <a:rPr lang="nl-NL" altLang="fr-FR" sz="1800" dirty="0"/>
              <a:t> 16</a:t>
            </a:r>
          </a:p>
          <a:p>
            <a:pPr lvl="1">
              <a:lnSpc>
                <a:spcPct val="90000"/>
              </a:lnSpc>
              <a:spcBef>
                <a:spcPts val="200"/>
              </a:spcBef>
            </a:pPr>
            <a:r>
              <a:rPr lang="nl-NL" altLang="fr-FR" sz="1800" dirty="0"/>
              <a:t>MBS SWG on FS_FEC_MCS </a:t>
            </a:r>
            <a:r>
              <a:rPr lang="nl-NL" altLang="fr-FR" sz="1800" dirty="0" err="1"/>
              <a:t>January</a:t>
            </a:r>
            <a:r>
              <a:rPr lang="nl-NL" altLang="fr-FR" sz="1800" dirty="0"/>
              <a:t> 18</a:t>
            </a:r>
          </a:p>
          <a:p>
            <a:pPr lvl="1">
              <a:lnSpc>
                <a:spcPct val="90000"/>
              </a:lnSpc>
              <a:spcBef>
                <a:spcPts val="200"/>
              </a:spcBef>
            </a:pPr>
            <a:r>
              <a:rPr lang="en-US" altLang="fr-FR" sz="1800" dirty="0"/>
              <a:t>MTSI SWG on </a:t>
            </a:r>
            <a:r>
              <a:rPr lang="en-US" altLang="fr-FR" sz="1800" dirty="0" err="1"/>
              <a:t>FS_eVoLP</a:t>
            </a:r>
            <a:r>
              <a:rPr lang="en-US" altLang="fr-FR" sz="1800" dirty="0"/>
              <a:t> January 19</a:t>
            </a:r>
          </a:p>
          <a:p>
            <a:pPr lvl="1">
              <a:lnSpc>
                <a:spcPct val="90000"/>
              </a:lnSpc>
              <a:spcBef>
                <a:spcPts val="200"/>
              </a:spcBef>
            </a:pPr>
            <a:r>
              <a:rPr lang="en-US" altLang="fr-FR" sz="1800" dirty="0"/>
              <a:t>MBS SWG on </a:t>
            </a:r>
            <a:r>
              <a:rPr lang="en-US" altLang="fr-FR" sz="1800" dirty="0" err="1"/>
              <a:t>FS_MBMS_IoT</a:t>
            </a:r>
            <a:r>
              <a:rPr lang="en-US" altLang="fr-FR" sz="1800" dirty="0"/>
              <a:t> January 22</a:t>
            </a:r>
            <a:endParaRPr lang="en-GB" altLang="fr-FR" sz="1800" dirty="0"/>
          </a:p>
          <a:p>
            <a:pPr lvl="1">
              <a:lnSpc>
                <a:spcPct val="90000"/>
              </a:lnSpc>
              <a:spcBef>
                <a:spcPts val="200"/>
              </a:spcBef>
            </a:pPr>
            <a:endParaRPr lang="nl-NL" altLang="fr-FR" sz="1800" dirty="0"/>
          </a:p>
          <a:p>
            <a:pPr lvl="1">
              <a:lnSpc>
                <a:spcPct val="90000"/>
              </a:lnSpc>
              <a:spcBef>
                <a:spcPts val="200"/>
              </a:spcBef>
            </a:pPr>
            <a:endParaRPr lang="en-GB" altLang="fr-FR" sz="1600" dirty="0"/>
          </a:p>
          <a:p>
            <a:pPr lvl="1">
              <a:lnSpc>
                <a:spcPct val="90000"/>
              </a:lnSpc>
              <a:spcBef>
                <a:spcPts val="200"/>
              </a:spcBef>
            </a:pPr>
            <a:endParaRPr lang="en-GB" altLang="fr-FR" sz="1600" dirty="0"/>
          </a:p>
          <a:p>
            <a:pPr lvl="1">
              <a:lnSpc>
                <a:spcPct val="90000"/>
              </a:lnSpc>
              <a:spcBef>
                <a:spcPts val="400"/>
              </a:spcBef>
            </a:pPr>
            <a:endParaRPr lang="en-US" altLang="fr-FR" sz="1600" dirty="0"/>
          </a:p>
          <a:p>
            <a:pPr lvl="1">
              <a:lnSpc>
                <a:spcPct val="90000"/>
              </a:lnSpc>
              <a:spcBef>
                <a:spcPts val="400"/>
              </a:spcBef>
            </a:pPr>
            <a:endParaRPr lang="en-US" altLang="fr-FR" sz="1600" dirty="0">
              <a:solidFill>
                <a:srgbClr val="FF0000"/>
              </a:solidFill>
            </a:endParaRP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- 2</a:t>
            </a:r>
          </a:p>
        </p:txBody>
      </p:sp>
      <p:sp>
        <p:nvSpPr>
          <p:cNvPr id="5" name="Content Placeholder 2">
            <a:extLst>
              <a:ext uri="{FF2B5EF4-FFF2-40B4-BE49-F238E27FC236}">
                <a16:creationId xmlns:a16="http://schemas.microsoft.com/office/drawing/2014/main" id="{4F6D345D-8F73-4C85-B245-5534636CFAD7}"/>
              </a:ext>
            </a:extLst>
          </p:cNvPr>
          <p:cNvSpPr txBox="1">
            <a:spLocks/>
          </p:cNvSpPr>
          <p:nvPr/>
        </p:nvSpPr>
        <p:spPr bwMode="auto">
          <a:xfrm>
            <a:off x="511175" y="1108075"/>
            <a:ext cx="62674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2800"/>
              </a:spcBef>
              <a:defRPr/>
            </a:pPr>
            <a:r>
              <a:rPr lang="en-GB" altLang="en-US" sz="2400" dirty="0"/>
              <a:t>SA4 plenary meetings (2018)</a:t>
            </a:r>
            <a:endParaRPr lang="en-GB" altLang="en-US" sz="2400" dirty="0">
              <a:solidFill>
                <a:srgbClr val="FF0000"/>
              </a:solidFill>
            </a:endParaRPr>
          </a:p>
          <a:p>
            <a:pPr marL="0" indent="0">
              <a:buFontTx/>
              <a:buNone/>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a:lnSpc>
                <a:spcPct val="85000"/>
              </a:lnSpc>
              <a:spcBef>
                <a:spcPts val="3000"/>
              </a:spcBef>
              <a:tabLst>
                <a:tab pos="1787525" algn="l"/>
                <a:tab pos="3671888" algn="l"/>
              </a:tabLst>
              <a:defRPr/>
            </a:pPr>
            <a:endParaRPr lang="en-GB" altLang="en-US" sz="2400" dirty="0"/>
          </a:p>
          <a:p>
            <a:pPr lvl="1">
              <a:lnSpc>
                <a:spcPct val="90000"/>
              </a:lnSpc>
              <a:spcBef>
                <a:spcPts val="200"/>
              </a:spcBef>
              <a:tabLst>
                <a:tab pos="1787525" algn="l"/>
                <a:tab pos="3671888" algn="l"/>
              </a:tabLst>
              <a:defRPr/>
            </a:pPr>
            <a:r>
              <a:rPr lang="en-US" altLang="en-US" sz="1600" dirty="0"/>
              <a:t>At SA4#97 SA4 invites SA1 for a joint session including the following SA4 topics: FS_mV2X &amp; FS_5G_MEDIA_MTSI &amp; FS_5GMedia_Distribution &amp; </a:t>
            </a:r>
            <a:r>
              <a:rPr lang="en-US" altLang="en-US" sz="1600" dirty="0" err="1"/>
              <a:t>VRStream</a:t>
            </a:r>
            <a:r>
              <a:rPr lang="en-US" altLang="en-US" sz="1600" dirty="0"/>
              <a:t>.</a:t>
            </a:r>
          </a:p>
          <a:p>
            <a:pPr lvl="1">
              <a:lnSpc>
                <a:spcPct val="90000"/>
              </a:lnSpc>
              <a:spcBef>
                <a:spcPts val="200"/>
              </a:spcBef>
              <a:tabLst>
                <a:tab pos="1787525" algn="l"/>
                <a:tab pos="3671888" algn="l"/>
              </a:tabLst>
              <a:defRPr/>
            </a:pPr>
            <a:endParaRPr lang="en-GB" sz="1600" dirty="0"/>
          </a:p>
          <a:p>
            <a:pPr lvl="1">
              <a:lnSpc>
                <a:spcPct val="90000"/>
              </a:lnSpc>
              <a:spcBef>
                <a:spcPts val="400"/>
              </a:spcBef>
              <a:tabLst>
                <a:tab pos="1787525" algn="l"/>
                <a:tab pos="3671888" algn="l"/>
              </a:tabLst>
              <a:defRPr/>
            </a:pPr>
            <a:endParaRPr lang="en-US" sz="1600" dirty="0"/>
          </a:p>
          <a:p>
            <a:pPr lvl="1">
              <a:lnSpc>
                <a:spcPct val="90000"/>
              </a:lnSpc>
              <a:spcBef>
                <a:spcPts val="400"/>
              </a:spcBef>
              <a:tabLst>
                <a:tab pos="1787525" algn="l"/>
                <a:tab pos="3671888" algn="l"/>
              </a:tabLst>
              <a:defRPr/>
            </a:pPr>
            <a:endParaRPr lang="en-US" sz="1600" dirty="0">
              <a:solidFill>
                <a:srgbClr val="FF0000"/>
              </a:solidFill>
            </a:endParaRPr>
          </a:p>
        </p:txBody>
      </p:sp>
      <p:graphicFrame>
        <p:nvGraphicFramePr>
          <p:cNvPr id="6" name="Table 5">
            <a:extLst>
              <a:ext uri="{FF2B5EF4-FFF2-40B4-BE49-F238E27FC236}">
                <a16:creationId xmlns:a16="http://schemas.microsoft.com/office/drawing/2014/main" id="{5FE8BC81-F537-4F10-87A0-47E05952EFB9}"/>
              </a:ext>
            </a:extLst>
          </p:cNvPr>
          <p:cNvGraphicFramePr>
            <a:graphicFrameLocks noGrp="1"/>
          </p:cNvGraphicFramePr>
          <p:nvPr>
            <p:extLst>
              <p:ext uri="{D42A27DB-BD31-4B8C-83A1-F6EECF244321}">
                <p14:modId xmlns:p14="http://schemas.microsoft.com/office/powerpoint/2010/main" val="1415158102"/>
              </p:ext>
            </p:extLst>
          </p:nvPr>
        </p:nvGraphicFramePr>
        <p:xfrm>
          <a:off x="941388" y="1624013"/>
          <a:ext cx="6616700" cy="2181224"/>
        </p:xfrm>
        <a:graphic>
          <a:graphicData uri="http://schemas.openxmlformats.org/drawingml/2006/table">
            <a:tbl>
              <a:tblPr firstRow="1" bandRow="1">
                <a:tableStyleId>{5C22544A-7EE6-4342-B048-85BDC9FD1C3A}</a:tableStyleId>
              </a:tblPr>
              <a:tblGrid>
                <a:gridCol w="1246689">
                  <a:extLst>
                    <a:ext uri="{9D8B030D-6E8A-4147-A177-3AD203B41FA5}">
                      <a16:colId xmlns:a16="http://schemas.microsoft.com/office/drawing/2014/main" val="20000"/>
                    </a:ext>
                  </a:extLst>
                </a:gridCol>
                <a:gridCol w="1791872">
                  <a:extLst>
                    <a:ext uri="{9D8B030D-6E8A-4147-A177-3AD203B41FA5}">
                      <a16:colId xmlns:a16="http://schemas.microsoft.com/office/drawing/2014/main" val="20001"/>
                    </a:ext>
                  </a:extLst>
                </a:gridCol>
                <a:gridCol w="3578139">
                  <a:extLst>
                    <a:ext uri="{9D8B030D-6E8A-4147-A177-3AD203B41FA5}">
                      <a16:colId xmlns:a16="http://schemas.microsoft.com/office/drawing/2014/main" val="20002"/>
                    </a:ext>
                  </a:extLst>
                </a:gridCol>
              </a:tblGrid>
              <a:tr h="383682">
                <a:tc>
                  <a:txBody>
                    <a:bodyPr/>
                    <a:lstStyle/>
                    <a:p>
                      <a:pPr marL="36000">
                        <a:lnSpc>
                          <a:spcPct val="90000"/>
                        </a:lnSpc>
                      </a:pPr>
                      <a:r>
                        <a:rPr lang="fi-FI" sz="1400" dirty="0"/>
                        <a:t>Meeting</a:t>
                      </a:r>
                      <a:endParaRPr lang="en-US" sz="1400" dirty="0"/>
                    </a:p>
                  </a:txBody>
                  <a:tcPr marL="91443" marR="91443" marT="45715" marB="45715" anchor="ctr"/>
                </a:tc>
                <a:tc>
                  <a:txBody>
                    <a:bodyPr/>
                    <a:lstStyle/>
                    <a:p>
                      <a:pPr marL="36000">
                        <a:lnSpc>
                          <a:spcPct val="90000"/>
                        </a:lnSpc>
                      </a:pPr>
                      <a:r>
                        <a:rPr lang="fi-FI" sz="1400" dirty="0"/>
                        <a:t>Dates </a:t>
                      </a:r>
                      <a:endParaRPr lang="en-US" sz="1400" dirty="0"/>
                    </a:p>
                  </a:txBody>
                  <a:tcPr marL="91443" marR="91443" marT="45715" marB="45715" anchor="ctr"/>
                </a:tc>
                <a:tc>
                  <a:txBody>
                    <a:bodyPr/>
                    <a:lstStyle/>
                    <a:p>
                      <a:pPr marL="36000">
                        <a:lnSpc>
                          <a:spcPct val="90000"/>
                        </a:lnSpc>
                      </a:pPr>
                      <a:r>
                        <a:rPr lang="fi-FI" sz="1400" dirty="0"/>
                        <a:t>Venue and Host</a:t>
                      </a:r>
                      <a:endParaRPr lang="en-US" sz="1400" dirty="0"/>
                    </a:p>
                  </a:txBody>
                  <a:tcPr marL="91443" marR="91443" marT="45715" marB="45715" anchor="ctr"/>
                </a:tc>
                <a:extLst>
                  <a:ext uri="{0D108BD9-81ED-4DB2-BD59-A6C34878D82A}">
                    <a16:rowId xmlns:a16="http://schemas.microsoft.com/office/drawing/2014/main" val="10000"/>
                  </a:ext>
                </a:extLst>
              </a:tr>
              <a:tr h="47549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SA4#97</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US" sz="1400" b="0" kern="1200" dirty="0">
                          <a:solidFill>
                            <a:schemeClr val="dk1"/>
                          </a:solidFill>
                          <a:effectLst/>
                          <a:latin typeface="+mn-lt"/>
                          <a:ea typeface="+mn-ea"/>
                          <a:cs typeface="+mn-cs"/>
                        </a:rPr>
                        <a:t>5 - 9 Feb 2018</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JF3, Venue: Fukuoka, Japan</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1"/>
                  </a:ext>
                </a:extLst>
              </a:tr>
              <a:tr h="36391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SA4#98</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9-13 Apr 2018</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Ericsson, Venue: </a:t>
                      </a:r>
                      <a:r>
                        <a:rPr lang="en-US" sz="1400" b="0" dirty="0" err="1">
                          <a:solidFill>
                            <a:schemeClr val="tx1"/>
                          </a:solidFill>
                          <a:latin typeface="+mn-lt"/>
                        </a:rPr>
                        <a:t>Kista</a:t>
                      </a:r>
                      <a:r>
                        <a:rPr lang="en-US" sz="1400" b="0" dirty="0">
                          <a:solidFill>
                            <a:schemeClr val="tx1"/>
                          </a:solidFill>
                          <a:latin typeface="+mn-lt"/>
                        </a:rPr>
                        <a:t>, Sweden </a:t>
                      </a:r>
                      <a:r>
                        <a:rPr lang="en-US" sz="1400" b="1" dirty="0">
                          <a:solidFill>
                            <a:srgbClr val="FF0000"/>
                          </a:solidFill>
                          <a:latin typeface="+mn-lt"/>
                        </a:rPr>
                        <a:t>NEW!</a:t>
                      </a:r>
                    </a:p>
                  </a:txBody>
                  <a:tcPr marL="91443" marR="91443" marT="45715" marB="45715" anchor="ctr"/>
                </a:tc>
                <a:extLst>
                  <a:ext uri="{0D108BD9-81ED-4DB2-BD59-A6C34878D82A}">
                    <a16:rowId xmlns:a16="http://schemas.microsoft.com/office/drawing/2014/main" val="10002"/>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SA4#99</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fr-FR" sz="1400" b="0" kern="1200" dirty="0">
                          <a:solidFill>
                            <a:schemeClr val="dk1"/>
                          </a:solidFill>
                          <a:effectLst/>
                          <a:latin typeface="+mn-lt"/>
                          <a:ea typeface="+mn-ea"/>
                          <a:cs typeface="+mn-cs"/>
                        </a:rPr>
                        <a:t>9-13 </a:t>
                      </a:r>
                      <a:r>
                        <a:rPr lang="fr-FR" sz="1400" b="0" kern="1200" dirty="0" err="1">
                          <a:solidFill>
                            <a:schemeClr val="dk1"/>
                          </a:solidFill>
                          <a:effectLst/>
                          <a:latin typeface="+mn-lt"/>
                          <a:ea typeface="+mn-ea"/>
                          <a:cs typeface="+mn-cs"/>
                        </a:rPr>
                        <a:t>Jul</a:t>
                      </a:r>
                      <a:r>
                        <a:rPr lang="fr-FR" sz="1400" b="0" kern="1200" dirty="0">
                          <a:solidFill>
                            <a:schemeClr val="dk1"/>
                          </a:solidFill>
                          <a:effectLst/>
                          <a:latin typeface="+mn-lt"/>
                          <a:ea typeface="+mn-ea"/>
                          <a:cs typeface="+mn-cs"/>
                        </a:rPr>
                        <a:t> 2018</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GB" sz="1400" b="0" dirty="0">
                          <a:solidFill>
                            <a:schemeClr val="tx1"/>
                          </a:solidFill>
                          <a:latin typeface="+mn-lt"/>
                        </a:rPr>
                        <a:t>Host: EF3, Venue: Rome, Italy</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3"/>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SA4#100</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15-19 Oct 2018</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IF3, Venue: Kochi, India </a:t>
                      </a:r>
                      <a:r>
                        <a:rPr lang="en-US" sz="1400" b="1" dirty="0">
                          <a:solidFill>
                            <a:srgbClr val="FF0000"/>
                          </a:solidFill>
                          <a:latin typeface="+mn-lt"/>
                        </a:rPr>
                        <a:t>NEW!</a:t>
                      </a:r>
                    </a:p>
                  </a:txBody>
                  <a:tcPr marL="91443" marR="91443" marT="45715" marB="45715" anchor="ctr"/>
                </a:tc>
                <a:extLst>
                  <a:ext uri="{0D108BD9-81ED-4DB2-BD59-A6C34878D82A}">
                    <a16:rowId xmlns:a16="http://schemas.microsoft.com/office/drawing/2014/main" val="10004"/>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SA4#101</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19-23 Nov 2018</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GB" sz="1400" b="0" dirty="0">
                          <a:solidFill>
                            <a:schemeClr val="tx1"/>
                          </a:solidFill>
                          <a:latin typeface="+mn-lt"/>
                        </a:rPr>
                        <a:t>Host: Samsung, Venue: Busan, Korea</a:t>
                      </a:r>
                      <a:endParaRPr lang="en-US" sz="1400" b="0" dirty="0">
                        <a:solidFill>
                          <a:schemeClr val="tx1"/>
                        </a:solidFill>
                        <a:latin typeface="+mn-lt"/>
                      </a:endParaRPr>
                    </a:p>
                  </a:txBody>
                  <a:tcPr marL="91443" marR="91443" marT="45715" marB="45715" anchor="ctr"/>
                </a:tc>
                <a:extLst>
                  <a:ext uri="{0D108BD9-81ED-4DB2-BD59-A6C34878D82A}">
                    <a16:rowId xmlns:a16="http://schemas.microsoft.com/office/drawing/2014/main" val="10005"/>
                  </a:ext>
                </a:extLst>
              </a:tr>
            </a:tbl>
          </a:graphicData>
        </a:graphic>
      </p:graphicFrame>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- 3</a:t>
            </a:r>
          </a:p>
        </p:txBody>
      </p:sp>
      <p:sp>
        <p:nvSpPr>
          <p:cNvPr id="5" name="Content Placeholder 2">
            <a:extLst>
              <a:ext uri="{FF2B5EF4-FFF2-40B4-BE49-F238E27FC236}">
                <a16:creationId xmlns:a16="http://schemas.microsoft.com/office/drawing/2014/main" id="{4F6D345D-8F73-4C85-B245-5534636CFAD7}"/>
              </a:ext>
            </a:extLst>
          </p:cNvPr>
          <p:cNvSpPr txBox="1">
            <a:spLocks/>
          </p:cNvSpPr>
          <p:nvPr/>
        </p:nvSpPr>
        <p:spPr bwMode="auto">
          <a:xfrm>
            <a:off x="511175" y="1108075"/>
            <a:ext cx="62674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2800"/>
              </a:spcBef>
              <a:defRPr/>
            </a:pPr>
            <a:r>
              <a:rPr lang="en-GB" altLang="en-US" sz="2400" dirty="0"/>
              <a:t>SA4 plenary meetings (2019)</a:t>
            </a:r>
            <a:endParaRPr lang="en-GB" altLang="en-US" sz="2400" dirty="0">
              <a:solidFill>
                <a:srgbClr val="FF0000"/>
              </a:solidFill>
            </a:endParaRPr>
          </a:p>
          <a:p>
            <a:pPr marL="0" indent="0">
              <a:buFontTx/>
              <a:buNone/>
              <a:defRPr/>
            </a:pPr>
            <a:endParaRPr lang="en-GB" altLang="en-US" sz="2400" dirty="0"/>
          </a:p>
          <a:p>
            <a:pPr>
              <a:defRPr/>
            </a:pPr>
            <a:endParaRPr lang="en-GB" altLang="en-US" sz="2400" dirty="0"/>
          </a:p>
          <a:p>
            <a:pPr>
              <a:defRPr/>
            </a:pPr>
            <a:endParaRPr lang="en-GB" altLang="en-US" sz="2400" dirty="0"/>
          </a:p>
          <a:p>
            <a:pPr>
              <a:defRPr/>
            </a:pPr>
            <a:endParaRPr lang="en-GB" altLang="en-US" sz="2400" dirty="0"/>
          </a:p>
          <a:p>
            <a:pPr>
              <a:lnSpc>
                <a:spcPct val="85000"/>
              </a:lnSpc>
              <a:spcBef>
                <a:spcPts val="3000"/>
              </a:spcBef>
              <a:tabLst>
                <a:tab pos="1787525" algn="l"/>
                <a:tab pos="3671888" algn="l"/>
              </a:tabLst>
              <a:defRPr/>
            </a:pPr>
            <a:endParaRPr lang="en-GB" altLang="en-US" sz="2400" dirty="0"/>
          </a:p>
          <a:p>
            <a:pPr lvl="1">
              <a:lnSpc>
                <a:spcPct val="90000"/>
              </a:lnSpc>
              <a:spcBef>
                <a:spcPts val="200"/>
              </a:spcBef>
              <a:tabLst>
                <a:tab pos="1787525" algn="l"/>
                <a:tab pos="3671888" algn="l"/>
              </a:tabLst>
              <a:defRPr/>
            </a:pPr>
            <a:endParaRPr lang="en-GB" sz="1600" dirty="0"/>
          </a:p>
          <a:p>
            <a:pPr lvl="1">
              <a:lnSpc>
                <a:spcPct val="90000"/>
              </a:lnSpc>
              <a:spcBef>
                <a:spcPts val="400"/>
              </a:spcBef>
              <a:tabLst>
                <a:tab pos="1787525" algn="l"/>
                <a:tab pos="3671888" algn="l"/>
              </a:tabLst>
              <a:defRPr/>
            </a:pPr>
            <a:endParaRPr lang="en-US" sz="1600" dirty="0"/>
          </a:p>
          <a:p>
            <a:pPr lvl="1">
              <a:lnSpc>
                <a:spcPct val="90000"/>
              </a:lnSpc>
              <a:spcBef>
                <a:spcPts val="400"/>
              </a:spcBef>
              <a:tabLst>
                <a:tab pos="1787525" algn="l"/>
                <a:tab pos="3671888" algn="l"/>
              </a:tabLst>
              <a:defRPr/>
            </a:pPr>
            <a:endParaRPr lang="en-US" sz="1600" dirty="0">
              <a:solidFill>
                <a:srgbClr val="FF0000"/>
              </a:solidFill>
            </a:endParaRPr>
          </a:p>
        </p:txBody>
      </p:sp>
      <p:graphicFrame>
        <p:nvGraphicFramePr>
          <p:cNvPr id="6" name="Table 5">
            <a:extLst>
              <a:ext uri="{FF2B5EF4-FFF2-40B4-BE49-F238E27FC236}">
                <a16:creationId xmlns:a16="http://schemas.microsoft.com/office/drawing/2014/main" id="{5FE8BC81-F537-4F10-87A0-47E05952EFB9}"/>
              </a:ext>
            </a:extLst>
          </p:cNvPr>
          <p:cNvGraphicFramePr>
            <a:graphicFrameLocks noGrp="1"/>
          </p:cNvGraphicFramePr>
          <p:nvPr>
            <p:extLst>
              <p:ext uri="{D42A27DB-BD31-4B8C-83A1-F6EECF244321}">
                <p14:modId xmlns:p14="http://schemas.microsoft.com/office/powerpoint/2010/main" val="1407058957"/>
              </p:ext>
            </p:extLst>
          </p:nvPr>
        </p:nvGraphicFramePr>
        <p:xfrm>
          <a:off x="941388" y="1624013"/>
          <a:ext cx="6616700" cy="2181224"/>
        </p:xfrm>
        <a:graphic>
          <a:graphicData uri="http://schemas.openxmlformats.org/drawingml/2006/table">
            <a:tbl>
              <a:tblPr firstRow="1" bandRow="1">
                <a:tableStyleId>{5C22544A-7EE6-4342-B048-85BDC9FD1C3A}</a:tableStyleId>
              </a:tblPr>
              <a:tblGrid>
                <a:gridCol w="1246689">
                  <a:extLst>
                    <a:ext uri="{9D8B030D-6E8A-4147-A177-3AD203B41FA5}">
                      <a16:colId xmlns:a16="http://schemas.microsoft.com/office/drawing/2014/main" val="20000"/>
                    </a:ext>
                  </a:extLst>
                </a:gridCol>
                <a:gridCol w="1791872">
                  <a:extLst>
                    <a:ext uri="{9D8B030D-6E8A-4147-A177-3AD203B41FA5}">
                      <a16:colId xmlns:a16="http://schemas.microsoft.com/office/drawing/2014/main" val="20001"/>
                    </a:ext>
                  </a:extLst>
                </a:gridCol>
                <a:gridCol w="3578139">
                  <a:extLst>
                    <a:ext uri="{9D8B030D-6E8A-4147-A177-3AD203B41FA5}">
                      <a16:colId xmlns:a16="http://schemas.microsoft.com/office/drawing/2014/main" val="20002"/>
                    </a:ext>
                  </a:extLst>
                </a:gridCol>
              </a:tblGrid>
              <a:tr h="383682">
                <a:tc>
                  <a:txBody>
                    <a:bodyPr/>
                    <a:lstStyle/>
                    <a:p>
                      <a:pPr marL="36000">
                        <a:lnSpc>
                          <a:spcPct val="90000"/>
                        </a:lnSpc>
                      </a:pPr>
                      <a:r>
                        <a:rPr lang="fi-FI" sz="1400" dirty="0"/>
                        <a:t>Meeting</a:t>
                      </a:r>
                      <a:endParaRPr lang="en-US" sz="1400" dirty="0"/>
                    </a:p>
                  </a:txBody>
                  <a:tcPr marL="91443" marR="91443" marT="45715" marB="45715" anchor="ctr"/>
                </a:tc>
                <a:tc>
                  <a:txBody>
                    <a:bodyPr/>
                    <a:lstStyle/>
                    <a:p>
                      <a:pPr marL="36000">
                        <a:lnSpc>
                          <a:spcPct val="90000"/>
                        </a:lnSpc>
                      </a:pPr>
                      <a:r>
                        <a:rPr lang="fi-FI" sz="1400" dirty="0"/>
                        <a:t>Dates </a:t>
                      </a:r>
                      <a:endParaRPr lang="en-US" sz="1400" dirty="0"/>
                    </a:p>
                  </a:txBody>
                  <a:tcPr marL="91443" marR="91443" marT="45715" marB="45715" anchor="ctr"/>
                </a:tc>
                <a:tc>
                  <a:txBody>
                    <a:bodyPr/>
                    <a:lstStyle/>
                    <a:p>
                      <a:pPr marL="36000">
                        <a:lnSpc>
                          <a:spcPct val="90000"/>
                        </a:lnSpc>
                      </a:pPr>
                      <a:r>
                        <a:rPr lang="fi-FI" sz="1400" dirty="0"/>
                        <a:t>Venue and Host</a:t>
                      </a:r>
                      <a:endParaRPr lang="en-US" sz="1400" dirty="0"/>
                    </a:p>
                  </a:txBody>
                  <a:tcPr marL="91443" marR="91443" marT="45715" marB="45715" anchor="ctr"/>
                </a:tc>
                <a:extLst>
                  <a:ext uri="{0D108BD9-81ED-4DB2-BD59-A6C34878D82A}">
                    <a16:rowId xmlns:a16="http://schemas.microsoft.com/office/drawing/2014/main" val="10000"/>
                  </a:ext>
                </a:extLst>
              </a:tr>
              <a:tr h="47549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SA4#102</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US" sz="1400" b="0" kern="1200" dirty="0">
                          <a:solidFill>
                            <a:schemeClr val="dk1"/>
                          </a:solidFill>
                          <a:effectLst/>
                          <a:latin typeface="+mn-lt"/>
                          <a:ea typeface="+mn-ea"/>
                          <a:cs typeface="+mn-cs"/>
                        </a:rPr>
                        <a:t>28 January - 1st February 2019</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1"/>
                  </a:ext>
                </a:extLst>
              </a:tr>
              <a:tr h="36391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SA4#103</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8 - 12 April </a:t>
                      </a:r>
                      <a:r>
                        <a:rPr lang="en-US" sz="1400" b="0" kern="1200" dirty="0">
                          <a:solidFill>
                            <a:schemeClr val="dk1"/>
                          </a:solidFill>
                          <a:effectLst/>
                          <a:latin typeface="+mn-lt"/>
                          <a:ea typeface="+mn-ea"/>
                          <a:cs typeface="+mn-cs"/>
                        </a:rPr>
                        <a:t>2019</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2"/>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SA4#104</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fr-FR" sz="1400" b="0" kern="1200" dirty="0">
                          <a:solidFill>
                            <a:schemeClr val="dk1"/>
                          </a:solidFill>
                          <a:effectLst/>
                          <a:latin typeface="+mn-lt"/>
                          <a:ea typeface="+mn-ea"/>
                          <a:cs typeface="+mn-cs"/>
                        </a:rPr>
                        <a:t>1 - 5 July </a:t>
                      </a:r>
                      <a:r>
                        <a:rPr lang="en-US" sz="1400" b="0" kern="1200" dirty="0">
                          <a:solidFill>
                            <a:schemeClr val="dk1"/>
                          </a:solidFill>
                          <a:effectLst/>
                          <a:latin typeface="+mn-lt"/>
                          <a:ea typeface="+mn-ea"/>
                          <a:cs typeface="+mn-cs"/>
                        </a:rPr>
                        <a:t>2019</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GB" sz="1400" b="0" dirty="0">
                          <a:solidFill>
                            <a:schemeClr val="tx1"/>
                          </a:solidFill>
                          <a:latin typeface="+mn-lt"/>
                        </a:rPr>
                        <a:t>Host: TBD, Venue: TBD</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3"/>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SA4#105</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12 - 16 August </a:t>
                      </a:r>
                      <a:r>
                        <a:rPr lang="en-US" sz="1400" b="0" kern="1200" dirty="0">
                          <a:solidFill>
                            <a:schemeClr val="dk1"/>
                          </a:solidFill>
                          <a:effectLst/>
                          <a:latin typeface="+mn-lt"/>
                          <a:ea typeface="+mn-ea"/>
                          <a:cs typeface="+mn-cs"/>
                        </a:rPr>
                        <a:t>2019</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EF3, Venue: Ljubljana, Slovenia </a:t>
                      </a:r>
                      <a:r>
                        <a:rPr lang="en-US" sz="1400" b="1" dirty="0">
                          <a:solidFill>
                            <a:srgbClr val="FF0000"/>
                          </a:solidFill>
                          <a:latin typeface="+mn-lt"/>
                        </a:rPr>
                        <a:t>NEW!</a:t>
                      </a:r>
                    </a:p>
                  </a:txBody>
                  <a:tcPr marL="91443" marR="91443" marT="45715" marB="45715" anchor="ctr"/>
                </a:tc>
                <a:extLst>
                  <a:ext uri="{0D108BD9-81ED-4DB2-BD59-A6C34878D82A}">
                    <a16:rowId xmlns:a16="http://schemas.microsoft.com/office/drawing/2014/main" val="10004"/>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SA4#106</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21 - 25 October </a:t>
                      </a:r>
                      <a:r>
                        <a:rPr lang="en-US" sz="1400" b="0" kern="1200" dirty="0">
                          <a:solidFill>
                            <a:schemeClr val="dk1"/>
                          </a:solidFill>
                          <a:effectLst/>
                          <a:latin typeface="+mn-lt"/>
                          <a:ea typeface="+mn-ea"/>
                          <a:cs typeface="+mn-cs"/>
                        </a:rPr>
                        <a:t>2019</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GB" sz="1400" b="0" dirty="0">
                          <a:solidFill>
                            <a:schemeClr val="tx1"/>
                          </a:solidFill>
                          <a:latin typeface="+mn-lt"/>
                        </a:rPr>
                        <a:t>Host: TBD, Venue: TBD</a:t>
                      </a:r>
                      <a:endParaRPr lang="en-US" sz="1400" b="0" dirty="0">
                        <a:solidFill>
                          <a:schemeClr val="tx1"/>
                        </a:solidFill>
                        <a:latin typeface="+mn-lt"/>
                      </a:endParaRPr>
                    </a:p>
                  </a:txBody>
                  <a:tcPr marL="91443" marR="91443" marT="45715" marB="45715"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695974270"/>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70984</TotalTime>
  <Words>8947</Words>
  <Application>Microsoft Office PowerPoint</Application>
  <PresentationFormat>On-screen Show (4:3)</PresentationFormat>
  <Paragraphs>1285</Paragraphs>
  <Slides>61</Slides>
  <Notes>4</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61</vt:i4>
      </vt:variant>
    </vt:vector>
  </HeadingPairs>
  <TitlesOfParts>
    <vt:vector size="73" baseType="lpstr">
      <vt:lpstr>굴림</vt:lpstr>
      <vt:lpstr>MS PGothic</vt:lpstr>
      <vt:lpstr>MS PGothic</vt:lpstr>
      <vt:lpstr>SimSun</vt:lpstr>
      <vt:lpstr>SimSun</vt:lpstr>
      <vt:lpstr>‚l‚r –¾’©</vt:lpstr>
      <vt:lpstr>Arial</vt:lpstr>
      <vt:lpstr>Arial </vt:lpstr>
      <vt:lpstr>Calibri</vt:lpstr>
      <vt:lpstr>Times New Roman</vt:lpstr>
      <vt:lpstr>Wingdings 2</vt:lpstr>
      <vt:lpstr>Office Theme</vt:lpstr>
      <vt:lpstr>     TSG SA WG4 (SA4) Status Report at TSG SA#78    </vt:lpstr>
      <vt:lpstr>Outline</vt:lpstr>
      <vt:lpstr>SA4 leadership and subgroups</vt:lpstr>
      <vt:lpstr>Meetings held since SA#77 - 1</vt:lpstr>
      <vt:lpstr>Workshop on VR</vt:lpstr>
      <vt:lpstr>Meetings held since SA#77 - 2</vt:lpstr>
      <vt:lpstr>Calendar of future meetings - 1 </vt:lpstr>
      <vt:lpstr>Calendar of future meetings - 2</vt:lpstr>
      <vt:lpstr>Calendar of future meetings - 3</vt:lpstr>
      <vt:lpstr>SA4 meeting statistics</vt:lpstr>
      <vt:lpstr>Documents, participants and SWGs at SA4#95</vt:lpstr>
      <vt:lpstr>Documents, participants and SWGs at SA4#96</vt:lpstr>
      <vt:lpstr>List of SA4 Work and Study Items for Rel-15 - 1</vt:lpstr>
      <vt:lpstr>List of SA4 Work and Study Items for Rel-15 - 2</vt:lpstr>
      <vt:lpstr>List of SA4 Work and Study Items for Rel-16</vt:lpstr>
      <vt:lpstr>SWGs and ongoing Work Items</vt:lpstr>
      <vt:lpstr>SWGs and ongoing Study Items</vt:lpstr>
      <vt:lpstr>SA4 progress highlights </vt:lpstr>
      <vt:lpstr>CRs to completed items in Rel-15 and earlier</vt:lpstr>
      <vt:lpstr>Work progress: Rel-15 Work Items</vt:lpstr>
      <vt:lpstr>Framework for Live Uplink Streaming (FLUS)</vt:lpstr>
      <vt:lpstr>Enhanced QoE Reporting for MTSI (EQoE_MTSI)</vt:lpstr>
      <vt:lpstr>SAND for MBMS (SAND4M)</vt:lpstr>
      <vt:lpstr>Service Interactivity (SerInter)</vt:lpstr>
      <vt:lpstr>Test Methodologies for the Evaluation of Perceived Listening Quality in Immersive Audio Systems (LiQuImAS)</vt:lpstr>
      <vt:lpstr>Addition of HDR to TV Video Profiles (HDR) – completed !</vt:lpstr>
      <vt:lpstr>Virtual Reality Profiles for Streaming Media (VRStream)</vt:lpstr>
      <vt:lpstr>Work progress: Rel-16 Work Items</vt:lpstr>
      <vt:lpstr>EVS Codec Extension for Immersive Voice and Audio Services (IVAS_Codec)</vt:lpstr>
      <vt:lpstr>Work progress: Rel-15 Study Items</vt:lpstr>
      <vt:lpstr>Study on Enhanced Acoustic Test Specifications (FS_SEATS) – completed !</vt:lpstr>
      <vt:lpstr>Study on 5G enhanced Mobile Broadband Media Distribution (FS_5GMedia_Distribution)</vt:lpstr>
      <vt:lpstr>Study on MBMS User Services for IoT (FS_MBMS_IoT)</vt:lpstr>
      <vt:lpstr>Study on Media Handling Aspects of Conversational Services in 5G Systems (FS_5G_MEDIA_MTSI)</vt:lpstr>
      <vt:lpstr>FEC for Mission Critical Services (FS_FEC_MCS)</vt:lpstr>
      <vt:lpstr>3GPP codecs for VR audio (FS_CODVRA) – completed !</vt:lpstr>
      <vt:lpstr>EVS Float Conformance Non Bit-Exact (FS_EVS_FCNBE)</vt:lpstr>
      <vt:lpstr>Update to fixed-point basic operators (FS_BASOP)</vt:lpstr>
      <vt:lpstr>QoE metrics for VR (FS_QoE_VR)</vt:lpstr>
      <vt:lpstr>enhanced VoLTE performance (FS_eVoLP)</vt:lpstr>
      <vt:lpstr>Work progress: Rel-16 Study Items</vt:lpstr>
      <vt:lpstr>V2X Media Handling and Interaction (FS_mV2X)</vt:lpstr>
      <vt:lpstr>Overview of work progress Rel-15 work Items - 1</vt:lpstr>
      <vt:lpstr>Overview of work progress Rel-15 work Items - 2</vt:lpstr>
      <vt:lpstr>Overview of work progress  Rel-15 Study Items – 1</vt:lpstr>
      <vt:lpstr>Overview of work progress  Rel-15 Study Items - 2</vt:lpstr>
      <vt:lpstr>Overview of work progress  Rel-16 Work and Study Items</vt:lpstr>
      <vt:lpstr>Proposed revised WIDs</vt:lpstr>
      <vt:lpstr>Proposed new WIDs - 1</vt:lpstr>
      <vt:lpstr>Proposed new WIDs - 2</vt:lpstr>
      <vt:lpstr>Proposed new SIDs</vt:lpstr>
      <vt:lpstr>LSs sent out since SA#77 - 1</vt:lpstr>
      <vt:lpstr>LSs sent out since SA#77 - 2</vt:lpstr>
      <vt:lpstr>LSs sent out since SA#77 - 3</vt:lpstr>
      <vt:lpstr>LSs sent out since SA#77 - 4</vt:lpstr>
      <vt:lpstr>Dependencies on IETF drafts in SA4</vt:lpstr>
      <vt:lpstr>Summary of action items</vt:lpstr>
      <vt:lpstr>List of documents to SA#78 - 1 </vt:lpstr>
      <vt:lpstr>List of documents to SA#78 - 2 </vt:lpstr>
      <vt:lpstr>PowerPoint Presentation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Ericsson User</cp:lastModifiedBy>
  <cp:revision>1639</cp:revision>
  <cp:lastPrinted>2016-09-13T11:31:59Z</cp:lastPrinted>
  <dcterms:created xsi:type="dcterms:W3CDTF">2008-08-30T09:32:10Z</dcterms:created>
  <dcterms:modified xsi:type="dcterms:W3CDTF">2017-12-14T19:55:00Z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ies>
</file>