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34" r:id="rId3"/>
    <p:sldId id="736" r:id="rId4"/>
    <p:sldId id="737" r:id="rId5"/>
    <p:sldId id="738" r:id="rId6"/>
    <p:sldId id="745" r:id="rId7"/>
    <p:sldId id="739" r:id="rId8"/>
    <p:sldId id="740" r:id="rId9"/>
    <p:sldId id="741" r:id="rId10"/>
    <p:sldId id="742" r:id="rId11"/>
    <p:sldId id="743" r:id="rId12"/>
    <p:sldId id="744" r:id="rId13"/>
    <p:sldId id="746" r:id="rId14"/>
    <p:sldId id="73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8"/>
    <p:restoredTop sz="91922"/>
  </p:normalViewPr>
  <p:slideViewPr>
    <p:cSldViewPr snapToGrid="0">
      <p:cViewPr>
        <p:scale>
          <a:sx n="90" d="100"/>
          <a:sy n="90" d="100"/>
        </p:scale>
        <p:origin x="-494" y="-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9/8/2017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9/8/2017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x-none" dirty="0">
              <a:latin typeface="Times New Roman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8570CF4-30C0-1E4C-B198-4030F6B9F12D}" type="slidenum">
              <a:rPr lang="en-GB" altLang="en-US" sz="1200">
                <a:latin typeface="Times New Roman" charset="0"/>
              </a:rPr>
              <a:pPr/>
              <a:t>3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0F804B8-2573-F043-ACA4-6A876C71C0BA}" type="slidenum">
              <a:rPr lang="en-GB" altLang="en-US" sz="1200">
                <a:latin typeface="Times New Roman" charset="0"/>
              </a:rPr>
              <a:pPr/>
              <a:t>4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3A4AFBF-B31D-4C48-BD70-BB0CAD6549AD}" type="slidenum">
              <a:rPr lang="en-GB" altLang="en-US" sz="1200">
                <a:latin typeface="Times New Roman" charset="0"/>
              </a:rPr>
              <a:pPr/>
              <a:t>5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5E8BD2-9C02-7148-BDBA-7A274FB856B2}" type="slidenum">
              <a:rPr lang="en-GB" altLang="en-US" sz="1200">
                <a:latin typeface="Times New Roman" charset="0"/>
              </a:rPr>
              <a:pPr/>
              <a:t>7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7E6A45E-4BC3-FA40-A8A8-D2C15F82CEFB}" type="slidenum">
              <a:rPr lang="en-GB" altLang="en-US" sz="1200">
                <a:latin typeface="Times New Roman" charset="0"/>
              </a:rPr>
              <a:pPr/>
              <a:t>11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 RP-171530 – SP-170753 -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#77, 11-15 September, 2017, Sapporo, JP</a:t>
            </a: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175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/>
              <a:t>TSG SA Report to TSG </a:t>
            </a:r>
            <a:r>
              <a:rPr lang="de-DE" sz="2200" dirty="0" smtClean="0"/>
              <a:t>RAN #77</a:t>
            </a:r>
            <a:r>
              <a:rPr lang="en-US" sz="21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/>
            </a:r>
            <a:br>
              <a:rPr lang="en-US" sz="21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</a:br>
            <a:r>
              <a:rPr lang="en-US" sz="18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Questions for Advice and Requests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WG5 Summary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4462463"/>
            <a:ext cx="6273800" cy="681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x-non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25"/>
            <a:ext cx="9144000" cy="496505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WG6 Summary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11" y="934022"/>
            <a:ext cx="8481178" cy="327545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Topics for RAN-SA Coordination</a:t>
            </a:r>
            <a:endParaRPr lang="de-DE" altLang="en-US">
              <a:ea typeface="ＭＳ Ｐゴシック" charset="-128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err="1" smtClean="0">
                <a:ea typeface="ＭＳ Ｐゴシック" charset="-128"/>
              </a:rPr>
              <a:t>Questions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triggered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by</a:t>
            </a:r>
            <a:r>
              <a:rPr lang="de-DE" altLang="en-US" sz="2400" dirty="0" smtClean="0">
                <a:ea typeface="ＭＳ Ｐゴシック" charset="-128"/>
              </a:rPr>
              <a:t> SA2 LSs</a:t>
            </a:r>
          </a:p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Other topics for coordination</a:t>
            </a:r>
          </a:p>
          <a:p>
            <a:pPr marL="739815" lvl="1" indent="-341313"/>
            <a:r>
              <a:rPr lang="de-DE" altLang="en-US" sz="2000" dirty="0" smtClean="0">
                <a:ea typeface="ＭＳ Ｐゴシック" charset="-128"/>
              </a:rPr>
              <a:t>SA2 awaits progress for continuing on LTE_LIGHT_CONNECTION and starting on Further Evolution of CIOT.</a:t>
            </a:r>
          </a:p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Agreed </a:t>
            </a:r>
            <a:r>
              <a:rPr lang="de-DE" altLang="en-US" sz="2400" dirty="0">
                <a:ea typeface="ＭＳ Ｐゴシック" charset="-128"/>
              </a:rPr>
              <a:t>at RAN-SA joint session at TSG 75:</a:t>
            </a:r>
          </a:p>
          <a:p>
            <a:pPr marL="739815" lvl="1" indent="-341313"/>
            <a:r>
              <a:rPr lang="de-DE" altLang="en-US" sz="2000" dirty="0">
                <a:ea typeface="ＭＳ Ｐゴシック" charset="-128"/>
              </a:rPr>
              <a:t>RAN </a:t>
            </a:r>
            <a:r>
              <a:rPr lang="de-DE" altLang="en-US" sz="2000" dirty="0" err="1">
                <a:ea typeface="ＭＳ Ｐゴシック" charset="-128"/>
              </a:rPr>
              <a:t>should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identify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conclusions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with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system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impacts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by</a:t>
            </a:r>
            <a:r>
              <a:rPr lang="de-DE" altLang="en-US" sz="2000" dirty="0">
                <a:ea typeface="ＭＳ Ｐゴシック" charset="-128"/>
              </a:rPr>
              <a:t> TSG 76 (</a:t>
            </a:r>
            <a:r>
              <a:rPr lang="de-DE" altLang="en-US" sz="2000" dirty="0" err="1">
                <a:ea typeface="ＭＳ Ｐゴシック" charset="-128"/>
              </a:rPr>
              <a:t>latest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by</a:t>
            </a:r>
            <a:r>
              <a:rPr lang="de-DE" altLang="en-US" sz="2000" dirty="0">
                <a:ea typeface="ＭＳ Ｐゴシック" charset="-128"/>
              </a:rPr>
              <a:t> TSG 77</a:t>
            </a:r>
            <a:r>
              <a:rPr lang="de-DE" altLang="en-US" sz="2000" dirty="0" smtClean="0">
                <a:ea typeface="ＭＳ Ｐゴシック" charset="-128"/>
              </a:rPr>
              <a:t>).</a:t>
            </a:r>
          </a:p>
          <a:p>
            <a:pPr marL="739815" lvl="1" indent="-341313"/>
            <a:r>
              <a:rPr lang="de-DE" altLang="en-US" sz="2000" dirty="0" smtClean="0">
                <a:ea typeface="ＭＳ Ｐゴシック" charset="-128"/>
              </a:rPr>
              <a:t>The </a:t>
            </a:r>
            <a:r>
              <a:rPr lang="de-DE" altLang="en-US" sz="2000" dirty="0" err="1" smtClean="0">
                <a:ea typeface="ＭＳ Ｐゴシック" charset="-128"/>
              </a:rPr>
              <a:t>next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slide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shows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the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implications</a:t>
            </a:r>
            <a:r>
              <a:rPr lang="de-DE" altLang="en-US" sz="2000" dirty="0" smtClean="0">
                <a:ea typeface="ＭＳ Ｐゴシック" charset="-128"/>
              </a:rPr>
              <a:t>.</a:t>
            </a:r>
            <a:endParaRPr lang="de-DE" altLang="en-US" sz="2000" dirty="0">
              <a:ea typeface="ＭＳ Ｐゴシック" charset="-128"/>
            </a:endParaRPr>
          </a:p>
          <a:p>
            <a:pPr marL="341313" indent="-341313"/>
            <a:endParaRPr lang="en-US" altLang="en-US" sz="2400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ea typeface="ＭＳ Ｐゴシック" charset="-128"/>
              </a:rPr>
              <a:t>Status after TSG </a:t>
            </a:r>
            <a:r>
              <a:rPr lang="en-US" altLang="x-none" dirty="0" smtClean="0">
                <a:ea typeface="ＭＳ Ｐゴシック" charset="-128"/>
              </a:rPr>
              <a:t>76: </a:t>
            </a:r>
            <a:r>
              <a:rPr lang="en-US" altLang="x-none" dirty="0">
                <a:ea typeface="ＭＳ Ｐゴシック" charset="-128"/>
              </a:rPr>
              <a:t>RAN &amp; SA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29" y="821803"/>
            <a:ext cx="7843245" cy="3891485"/>
          </a:xfrm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ea typeface="ＭＳ Ｐゴシック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This report presents the status before TSG </a:t>
            </a:r>
            <a:r>
              <a:rPr lang="en-US" altLang="en-US" sz="2400" dirty="0" smtClean="0">
                <a:ea typeface="ＭＳ Ｐゴシック" charset="-128"/>
              </a:rPr>
              <a:t>SA#77. </a:t>
            </a:r>
            <a:r>
              <a:rPr lang="en-US" altLang="en-US" sz="2400" dirty="0">
                <a:ea typeface="ＭＳ Ｐゴシック" charset="-128"/>
              </a:rPr>
              <a:t>None of the work or study items sent to plenary for approval are shown in the figures (though some of these expectations are discussed.)</a:t>
            </a: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SA Chairman's Summarized SA Working Group </a:t>
            </a:r>
            <a:r>
              <a:rPr lang="en-US" altLang="en-US" sz="2400" dirty="0" smtClean="0">
                <a:ea typeface="ＭＳ Ｐゴシック" charset="-128"/>
              </a:rPr>
              <a:t>Report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  <a:t>Where not otherwise mentioned – coordination occurred and continues effectively at the WG level.</a:t>
            </a:r>
            <a:endParaRPr lang="en-US" altLang="en-US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Topics for RAN-SA Coordination</a:t>
            </a: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Summary of Requests and Questions for Advice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85775" y="201613"/>
            <a:ext cx="6827838" cy="857250"/>
          </a:xfrm>
        </p:spPr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Status </a:t>
            </a:r>
            <a:r>
              <a:rPr lang="de-DE" altLang="en-US" dirty="0" err="1">
                <a:ea typeface="ＭＳ Ｐゴシック" charset="-128"/>
              </a:rPr>
              <a:t>Overview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679511"/>
            <a:ext cx="8488363" cy="2041713"/>
          </a:xfrm>
        </p:spPr>
        <p:txBody>
          <a:bodyPr/>
          <a:lstStyle/>
          <a:p>
            <a:pPr marL="341313" indent="-341313"/>
            <a:r>
              <a:rPr lang="de-DE" altLang="en-US" sz="2000" dirty="0">
                <a:ea typeface="ＭＳ Ｐゴシック" charset="-128"/>
              </a:rPr>
              <a:t>Rel-14 </a:t>
            </a:r>
            <a:r>
              <a:rPr lang="de-DE" altLang="en-US" sz="2000" dirty="0" smtClean="0">
                <a:ea typeface="ＭＳ Ｐゴシック" charset="-128"/>
              </a:rPr>
              <a:t>remainders progress towards completion</a:t>
            </a:r>
            <a:endParaRPr lang="de-DE" altLang="en-US" sz="1800" dirty="0">
              <a:ea typeface="ＭＳ Ｐゴシック" charset="-128"/>
            </a:endParaRP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SA3-LI and SA5-Charging work on CUPS charging.</a:t>
            </a:r>
            <a:endParaRPr lang="de-DE" altLang="en-US" sz="1800" dirty="0">
              <a:ea typeface="ＭＳ Ｐゴシック" charset="-128"/>
            </a:endParaRPr>
          </a:p>
          <a:p>
            <a:pPr marL="341313" indent="-341313"/>
            <a:r>
              <a:rPr lang="de-DE" altLang="en-US" sz="2000" dirty="0">
                <a:ea typeface="ＭＳ Ｐゴシック" charset="-128"/>
              </a:rPr>
              <a:t>Rel-15 </a:t>
            </a:r>
            <a:r>
              <a:rPr lang="de-DE" altLang="en-US" sz="2000" dirty="0" err="1">
                <a:ea typeface="ＭＳ Ｐゴシック" charset="-128"/>
              </a:rPr>
              <a:t>ongoing</a:t>
            </a:r>
            <a:endParaRPr lang="de-DE" altLang="en-US" sz="2000" dirty="0">
              <a:ea typeface="ＭＳ Ｐゴシック" charset="-128"/>
            </a:endParaRP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Normative </a:t>
            </a:r>
            <a:r>
              <a:rPr lang="de-DE" altLang="en-US" sz="1800" dirty="0">
                <a:ea typeface="ＭＳ Ｐゴシック" charset="-128"/>
              </a:rPr>
              <a:t>stage 2 ongoing. WIDs for 5G Phase 2 studies at TSG 76</a:t>
            </a:r>
            <a:r>
              <a:rPr lang="de-DE" altLang="en-US" sz="1800" dirty="0" smtClean="0">
                <a:ea typeface="ＭＳ Ｐゴシック" charset="-128"/>
              </a:rPr>
              <a:t>.</a:t>
            </a:r>
          </a:p>
          <a:p>
            <a:pPr marL="341273" indent="-341313"/>
            <a:r>
              <a:rPr lang="de-DE" altLang="en-US" sz="2000" dirty="0" smtClean="0">
                <a:ea typeface="ＭＳ Ｐゴシック" charset="-128"/>
              </a:rPr>
              <a:t>Rel-16 studies started</a:t>
            </a: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SA1 stage 1 studies for Rel-16 proceed.</a:t>
            </a:r>
            <a:endParaRPr lang="de-DE" altLang="en-US" sz="1800" dirty="0">
              <a:ea typeface="ＭＳ Ｐゴシック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4748"/>
            <a:ext cx="9144000" cy="175476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WG1 Summary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87" y="1090613"/>
            <a:ext cx="7371926" cy="362267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488950" y="330200"/>
            <a:ext cx="6827838" cy="509588"/>
          </a:xfrm>
        </p:spPr>
        <p:txBody>
          <a:bodyPr/>
          <a:lstStyle/>
          <a:p>
            <a:r>
              <a:rPr lang="de-DE" altLang="en-US">
                <a:ea typeface="ＭＳ Ｐゴシック" charset="-128"/>
              </a:rPr>
              <a:t>SA WG2 Summary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" y="849027"/>
            <a:ext cx="8001000" cy="396634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ea typeface="ＭＳ Ｐゴシック" charset="-128"/>
              </a:rPr>
              <a:t>SA2 Related Items for RAN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SA2 paused FS_LTE_LIGHT_CONNECTION</a:t>
            </a:r>
          </a:p>
          <a:p>
            <a:pPr marL="739815" lvl="1" indent="-341313"/>
            <a:r>
              <a:rPr lang="de-DE" altLang="en-US" sz="2000" dirty="0" err="1" smtClean="0">
                <a:ea typeface="ＭＳ Ｐゴシック" charset="-128"/>
              </a:rPr>
              <a:t>Wait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for</a:t>
            </a:r>
            <a:r>
              <a:rPr lang="de-DE" altLang="en-US" sz="2000" dirty="0" smtClean="0">
                <a:ea typeface="ＭＳ Ｐゴシック" charset="-128"/>
              </a:rPr>
              <a:t> RAN </a:t>
            </a:r>
            <a:r>
              <a:rPr lang="de-DE" altLang="en-US" sz="2000" dirty="0" err="1" smtClean="0">
                <a:ea typeface="ＭＳ Ｐゴシック" charset="-128"/>
              </a:rPr>
              <a:t>work</a:t>
            </a:r>
            <a:r>
              <a:rPr lang="de-DE" altLang="en-US" sz="2000" dirty="0" smtClean="0">
                <a:ea typeface="ＭＳ Ｐゴシック" charset="-128"/>
              </a:rPr>
              <a:t> on RRC_INACTIVE </a:t>
            </a:r>
            <a:r>
              <a:rPr lang="de-DE" altLang="en-US" sz="2000" dirty="0" err="1" smtClean="0">
                <a:ea typeface="ＭＳ Ｐゴシック" charset="-128"/>
              </a:rPr>
              <a:t>to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progress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to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harmonize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approaches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between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</a:p>
          <a:p>
            <a:pPr marL="739815" lvl="1" indent="-341313"/>
            <a:r>
              <a:rPr lang="de-DE" altLang="en-US" sz="1800" dirty="0" smtClean="0">
                <a:ea typeface="ＭＳ Ｐゴシック" charset="-128"/>
              </a:rPr>
              <a:t>RAN </a:t>
            </a:r>
            <a:r>
              <a:rPr lang="de-DE" altLang="en-US" sz="1800" dirty="0">
                <a:ea typeface="ＭＳ Ｐゴシック" charset="-128"/>
              </a:rPr>
              <a:t>should identify conclusions with </a:t>
            </a:r>
            <a:r>
              <a:rPr lang="de-DE" altLang="en-US" sz="1800" dirty="0" smtClean="0">
                <a:ea typeface="ＭＳ Ｐゴシック" charset="-128"/>
              </a:rPr>
              <a:t>system </a:t>
            </a:r>
            <a:r>
              <a:rPr lang="de-DE" altLang="en-US" sz="1800" dirty="0">
                <a:ea typeface="ＭＳ Ｐゴシック" charset="-128"/>
              </a:rPr>
              <a:t>impacts </a:t>
            </a:r>
            <a:r>
              <a:rPr lang="de-DE" altLang="en-US" sz="1800" b="1" dirty="0" smtClean="0">
                <a:solidFill>
                  <a:srgbClr val="7030A0"/>
                </a:solidFill>
                <a:ea typeface="ＭＳ Ｐゴシック" charset="-128"/>
              </a:rPr>
              <a:t>as soon as possible.</a:t>
            </a:r>
          </a:p>
          <a:p>
            <a:pPr marL="341313" indent="-341313"/>
            <a:r>
              <a:rPr lang="de-DE" altLang="en-US" sz="2200" dirty="0" smtClean="0">
                <a:ea typeface="ＭＳ Ｐゴシック" charset="-128"/>
              </a:rPr>
              <a:t>SA2 awaits input from RAN WGs on Further CIOT EPS enhancements</a:t>
            </a:r>
          </a:p>
          <a:p>
            <a:pPr marL="739815" lvl="1" indent="-341313"/>
            <a:r>
              <a:rPr lang="de-DE" altLang="en-US" sz="1800" dirty="0" smtClean="0">
                <a:ea typeface="ＭＳ Ｐゴシック" charset="-128"/>
              </a:rPr>
              <a:t>Time is very tight in SA2. No work or study item has been agreed in SA2 yet. </a:t>
            </a:r>
            <a:endParaRPr lang="de-DE" altLang="en-US" sz="1800" dirty="0">
              <a:ea typeface="ＭＳ Ｐゴシック" charset="-128"/>
            </a:endParaRPr>
          </a:p>
          <a:p>
            <a:pPr marL="739815" lvl="1" indent="-341313"/>
            <a:r>
              <a:rPr lang="de-DE" altLang="en-US" sz="1800" dirty="0">
                <a:ea typeface="ＭＳ Ｐゴシック" charset="-128"/>
              </a:rPr>
              <a:t>RAN should identify conclusions with system impacts </a:t>
            </a:r>
            <a:r>
              <a:rPr lang="de-DE" altLang="en-US" sz="1800" b="1" dirty="0">
                <a:solidFill>
                  <a:srgbClr val="7030A0"/>
                </a:solidFill>
                <a:ea typeface="ＭＳ Ｐゴシック" charset="-128"/>
              </a:rPr>
              <a:t>as soon as possible.</a:t>
            </a:r>
            <a:endParaRPr lang="de-DE" altLang="en-US" sz="1800" dirty="0" smtClean="0">
              <a:ea typeface="ＭＳ Ｐゴシック" charset="-128"/>
            </a:endParaRPr>
          </a:p>
          <a:p>
            <a:pPr marL="341313" indent="-341313"/>
            <a:endParaRPr lang="de-DE" altLang="en-US" sz="2200" dirty="0" smtClean="0">
              <a:ea typeface="ＭＳ Ｐゴシック" charset="-128"/>
            </a:endParaRPr>
          </a:p>
          <a:p>
            <a:pPr marL="341313" indent="-341313"/>
            <a:endParaRPr lang="de-DE" altLang="en-US" sz="2400" dirty="0" smtClean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 Summary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624" y="1090613"/>
            <a:ext cx="7190652" cy="362267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WG3LI Summary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00" y="986750"/>
            <a:ext cx="8340000" cy="3170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WG4 Summary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00" y="685230"/>
            <a:ext cx="8112280" cy="411223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9800</TotalTime>
  <Words>291</Words>
  <Application>Microsoft Office PowerPoint</Application>
  <PresentationFormat>On-screen Show (16:9)</PresentationFormat>
  <Paragraphs>48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TSG SA Report to TSG RAN #77 Questions for Advice and Requests</vt:lpstr>
      <vt:lpstr>Contents</vt:lpstr>
      <vt:lpstr>SA Status Overview</vt:lpstr>
      <vt:lpstr>SA WG1 Summary</vt:lpstr>
      <vt:lpstr>SA WG2 Summary</vt:lpstr>
      <vt:lpstr>SA2 Related Items for RAN</vt:lpstr>
      <vt:lpstr>SA WG3 Summary</vt:lpstr>
      <vt:lpstr>SA WG3LI Summary</vt:lpstr>
      <vt:lpstr>SA WG4 Summary</vt:lpstr>
      <vt:lpstr>SA WG5 Summary</vt:lpstr>
      <vt:lpstr>SA WG6 Summary</vt:lpstr>
      <vt:lpstr>Topics for RAN-SA Coordination</vt:lpstr>
      <vt:lpstr>Status after TSG 76: RAN &amp; SA</vt:lpstr>
      <vt:lpstr>Thanks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Erik Guttman 2</cp:lastModifiedBy>
  <cp:revision>1187</cp:revision>
  <cp:lastPrinted>2017-02-24T12:37:51Z</cp:lastPrinted>
  <dcterms:created xsi:type="dcterms:W3CDTF">2008-08-30T09:32:10Z</dcterms:created>
  <dcterms:modified xsi:type="dcterms:W3CDTF">2017-09-08T17:00:11Z</dcterms:modified>
</cp:coreProperties>
</file>