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</p:sldMasterIdLst>
  <p:notesMasterIdLst>
    <p:notesMasterId r:id="rId29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9" r:id="rId13"/>
    <p:sldId id="271" r:id="rId14"/>
    <p:sldId id="272" r:id="rId15"/>
    <p:sldId id="273" r:id="rId16"/>
    <p:sldId id="274" r:id="rId17"/>
    <p:sldId id="275" r:id="rId18"/>
    <p:sldId id="290" r:id="rId19"/>
    <p:sldId id="291" r:id="rId20"/>
    <p:sldId id="292" r:id="rId21"/>
    <p:sldId id="293" r:id="rId22"/>
    <p:sldId id="294" r:id="rId23"/>
    <p:sldId id="305" r:id="rId24"/>
    <p:sldId id="302" r:id="rId25"/>
    <p:sldId id="287" r:id="rId26"/>
    <p:sldId id="311" r:id="rId27"/>
    <p:sldId id="283" r:id="rId2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2" y="-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5B221E0-0784-4846-90F4-198869DF897D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body"/>
          </p:nvPr>
        </p:nvSpPr>
        <p:spPr>
          <a:xfrm>
            <a:off x="906480" y="4716360"/>
            <a:ext cx="4984560" cy="4468320"/>
          </a:xfrm>
          <a:prstGeom prst="rect">
            <a:avLst/>
          </a:prstGeom>
        </p:spPr>
        <p:txBody>
          <a:bodyPr lIns="92880" tIns="46440" rIns="92880" bIns="46440"/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"/>
          <p:cNvSpPr/>
          <p:nvPr/>
        </p:nvSpPr>
        <p:spPr>
          <a:xfrm>
            <a:off x="3851280" y="9431280"/>
            <a:ext cx="2945880" cy="49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="" xmlns:p14="http://schemas.microsoft.com/office/powerpoint/2010/main" val="2617305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2D99EBF-E1A4-4C8B-923B-437DC3DF8700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/>
          <p:nvPr/>
        </p:nvPicPr>
        <p:blipFill>
          <a:blip r:embed="rId15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4" name="Picture 8"/>
          <p:cNvPicPr/>
          <p:nvPr/>
        </p:nvPicPr>
        <p:blipFill>
          <a:blip r:embed="rId16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2" name="Picture 6"/>
          <p:cNvPicPr/>
          <p:nvPr/>
        </p:nvPicPr>
        <p:blipFill>
          <a:blip r:embed="rId17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3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Picture 7"/>
          <p:cNvPicPr/>
          <p:nvPr/>
        </p:nvPicPr>
        <p:blipFill>
          <a:blip r:embed="rId15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" name="Picture 8"/>
          <p:cNvPicPr/>
          <p:nvPr/>
        </p:nvPicPr>
        <p:blipFill>
          <a:blip r:embed="rId16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6" name="Picture 6"/>
          <p:cNvPicPr/>
          <p:nvPr/>
        </p:nvPicPr>
        <p:blipFill>
          <a:blip r:embed="rId17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7" name="Picture 13"/>
          <p:cNvPicPr/>
          <p:nvPr/>
        </p:nvPicPr>
        <p:blipFill>
          <a:blip r:embed="rId15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8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Blip>
                <a:blip r:embed="rId18"/>
              </a:buBlip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text styles</a:t>
            </a: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4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92" r:id="rId13"/>
  </p:sldLayoutIdLst>
  <p:hf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0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1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56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99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0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03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4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105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110" name="PlaceHolder 6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9B8B3B91-CF38-4D8A-AE32-8D43408B819F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7_Sapporo/Docs/CP-172030.zip" TargetMode="External"/><Relationship Id="rId2" Type="http://schemas.openxmlformats.org/officeDocument/2006/relationships/hyperlink" Target="http://www.3gpp.org/ftp/tsg_ct/TSG_CT/TSGC_77_Sapporo/Docs/CP-172028.zip" TargetMode="Externa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ulrich.wiehe@nokia.com" TargetMode="External"/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1.xml"/><Relationship Id="rId5" Type="http://schemas.openxmlformats.org/officeDocument/2006/relationships/hyperlink" Target="mailto:Julien.bournelle@orange.com" TargetMode="External"/><Relationship Id="rId4" Type="http://schemas.openxmlformats.org/officeDocument/2006/relationships/hyperlink" Target="mailto:bruno.landais@nokia.com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Thomas.Belling@nokia.com" TargetMode="External"/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3.xml"/><Relationship Id="rId4" Type="http://schemas.openxmlformats.org/officeDocument/2006/relationships/hyperlink" Target="mailto:zhou.xiaoyun@zte.com.cn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Thomas.Belling@nokia.com" TargetMode="External"/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4.xml"/><Relationship Id="rId5" Type="http://schemas.openxmlformats.org/officeDocument/2006/relationships/hyperlink" Target="mailto:zhou.xiaoyun@zte.com.cn" TargetMode="External"/><Relationship Id="rId4" Type="http://schemas.openxmlformats.org/officeDocument/2006/relationships/hyperlink" Target="mailto:wenliang.xu@ericsson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ngppapp/CreateTdoc.aspx?mode=view&amp;contributionId=797122" TargetMode="External"/><Relationship Id="rId2" Type="http://schemas.openxmlformats.org/officeDocument/2006/relationships/hyperlink" Target="http://www.3gpp.org/ftp/tsg_ct/TSG_CT/TSGC_77_Sapporo/Docs/CP-172033.zip" TargetMode="Externa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portal.3gpp.org/ngppapp/CreateTdoc.aspx?mode=view&amp;contributionId=753525" TargetMode="External"/><Relationship Id="rId5" Type="http://schemas.openxmlformats.org/officeDocument/2006/relationships/hyperlink" Target="http://portal.3gpp.org/ngppapp/CreateTdoc.aspx?mode=view&amp;contributionId=799222" TargetMode="External"/><Relationship Id="rId4" Type="http://schemas.openxmlformats.org/officeDocument/2006/relationships/hyperlink" Target="http://portal.3gpp.org/ngppapp/CreateTdoc.aspx?mode=view&amp;contributionId=79712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1101600" y="185760"/>
            <a:ext cx="556992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SA Meeting #77	                 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SP-170794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	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Sapporo, Japan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; 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14</a:t>
            </a:r>
            <a:r>
              <a:rPr lang="en-US" sz="2000" b="0" strike="noStrike" spc="-1" baseline="30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–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16</a:t>
            </a:r>
            <a:r>
              <a:rPr lang="en-US" sz="2000" b="0" strike="noStrike" spc="-1" baseline="30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September 2017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>
            <a:lum bright="70000" contrast="-70000"/>
          </a:blip>
          <a:stretch/>
        </p:blipFill>
        <p:spPr>
          <a:xfrm>
            <a:off x="762120" y="1514520"/>
            <a:ext cx="7619760" cy="443844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725400" y="1411200"/>
            <a:ext cx="7813440" cy="41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r>
              <a:rPr lang="en-US" sz="28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1049400" y="3790800"/>
            <a:ext cx="7135560" cy="17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Georg Mayer (Huawei)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863000" y="2011320"/>
            <a:ext cx="5147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
to TSG SA77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Rel-15 WIs / SIs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4" name="Content Placeholder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532853483"/>
              </p:ext>
            </p:extLst>
          </p:nvPr>
        </p:nvGraphicFramePr>
        <p:xfrm>
          <a:off x="349250" y="1357313"/>
          <a:ext cx="8570913" cy="25542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9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769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95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54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58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GB" sz="11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CP-172028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WID on CT aspects of unlicensed spectrum offloading system enhancements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WID on Protocol enhancements for Mission Critical Services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CP-172030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WID on enhancement for Mission Critical Push-to-Talk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WID on enhancement for Mission Critical Data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work item on Enhancements to Mission Critical Video – CT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Information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1034654517"/>
              </p:ext>
            </p:extLst>
          </p:nvPr>
        </p:nvGraphicFramePr>
        <p:xfrm>
          <a:off x="305820" y="2043804"/>
          <a:ext cx="8449920" cy="1792632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CP-172011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3GPP TR 29.891 v1.0.0 on 5G System – Phase 1; CT WG4 Aspects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CP-172035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3GPP TR 24.890 v1.0.0 on 5G System – Phase 1; CT WG1 Aspects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CP-172069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TR 31.890 – Study on CT6 aspects on 5G System - Phase 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CP-172125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Presentation sheet for 3GPP </a:t>
                      </a:r>
                      <a:r>
                        <a:rPr lang="en-GB" sz="12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TR 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29.890 v1.0.1 on CT WG3 aspects of 5G System Phase 1 for Information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(CT1) 1/3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50875" y="1487488"/>
          <a:ext cx="7958138" cy="41036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06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70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8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822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72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ko-KR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Tdoc</a:t>
                      </a:r>
                      <a:endParaRPr lang="en-GB" altLang="ko-K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Title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Spec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Dependency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C1-173711 in CP-172097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dirty="0"/>
                        <a:t>Stop of CP </a:t>
                      </a:r>
                      <a:r>
                        <a:rPr lang="en-US" sz="1200" dirty="0" err="1"/>
                        <a:t>backoff</a:t>
                      </a:r>
                      <a:r>
                        <a:rPr lang="en-US" sz="1200" dirty="0"/>
                        <a:t> timer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2901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23.401 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3270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(SA2)</a:t>
                      </a: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C1-173712 in CP-172097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dirty="0" err="1"/>
                        <a:t>Synchronizaton</a:t>
                      </a:r>
                      <a:r>
                        <a:rPr lang="en-US" sz="1200" dirty="0"/>
                        <a:t> between UE and MME regarding CP congestion situation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2914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23.401 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3270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(SA2)</a:t>
                      </a: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C1-173250 in CP-172110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dirty="0"/>
                        <a:t>Correction to remove reference to TS 36.101 for "non-operator managed" radio resources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2914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23.285 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0034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(SA2)</a:t>
                      </a: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C1-173523 in CP-172116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Addition of UE NAS capability for support of dual connectivity with NR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2892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23,401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3273 (SA2)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C1-173524 in CP-172116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Addition of NAS indication for dual connectivity with NR being restricted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2893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23,401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3272</a:t>
                      </a:r>
                      <a:r>
                        <a:rPr lang="nb-NO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(SA2)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762283682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C1-173525 in CP-172116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Addition of MS NAS capability for support of dual connectivity with NR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3071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23,401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3272</a:t>
                      </a:r>
                      <a:r>
                        <a:rPr lang="nb-NO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(SA2)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(CT3)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6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45450762"/>
              </p:ext>
            </p:extLst>
          </p:nvPr>
        </p:nvGraphicFramePr>
        <p:xfrm>
          <a:off x="287157" y="1718280"/>
          <a:ext cx="8569325" cy="2087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9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72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200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59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370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59038">
                <a:tc>
                  <a:txBody>
                    <a:bodyPr/>
                    <a:lstStyle/>
                    <a:p>
                      <a:r>
                        <a:rPr lang="en-US" sz="1100" dirty="0"/>
                        <a:t>WG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Title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Spec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Dependency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131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C3-174219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CP-172037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Fixes and editorial updates to TS 29.116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29.116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CR#0014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33.246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CR#0193 (SA3)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131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C3-174297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CP-172053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Alignment to TS 26.346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29.116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CR#0016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23.246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CR#0582 (SA2)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71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C3-174298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CP-172055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Modification of Text on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xMB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Security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29.116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CR#0017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33.246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CR#0193 (SA3)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7131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C3-174341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CP-172054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reference point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29.219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CR#0062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23.203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CR#1092 (SA2)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(CT4)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54263909"/>
              </p:ext>
            </p:extLst>
          </p:nvPr>
        </p:nvGraphicFramePr>
        <p:xfrm>
          <a:off x="215900" y="1772816"/>
          <a:ext cx="8521701" cy="18265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02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74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5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3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8752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193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9857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3010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939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16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CP#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TS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CR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Rel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Title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TD#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Work Item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Other Aff Specs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WG Resp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15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CP-172020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0001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PDN Instance over </a:t>
                      </a:r>
                      <a:r>
                        <a:rPr lang="en-GB" sz="1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Sx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C4-174026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23.214-0041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15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0011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IP Address(</a:t>
                      </a:r>
                      <a:r>
                        <a:rPr lang="en-GB" sz="1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</a:t>
                      </a: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and TEIDs of a UP function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C4-174317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23.214-0041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SA2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3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0476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WebRTC Web Server Function discovery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C4-174272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23.228-1173</a:t>
                      </a:r>
                      <a:b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(S2-174852)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SA2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(CT6)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CustomShape 7"/>
          <p:cNvSpPr/>
          <p:nvPr/>
        </p:nvSpPr>
        <p:spPr>
          <a:xfrm>
            <a:off x="1295280" y="1895400"/>
            <a:ext cx="675756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바탕"/>
              </a:rPr>
              <a:t>No CRs are dependent on SA / RAN working Groups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numbers1/5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58726579"/>
              </p:ext>
            </p:extLst>
          </p:nvPr>
        </p:nvGraphicFramePr>
        <p:xfrm>
          <a:off x="482600" y="1468438"/>
          <a:ext cx="8324851" cy="463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2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26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16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643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Technical Realization of Service Based Architecture;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Caixia</a:t>
                      </a:r>
                      <a:r>
                        <a:rPr lang="fr-FR" sz="1200" u="sng" dirty="0">
                          <a:effectLst/>
                        </a:rPr>
                        <a:t> Qi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caixia.qi@huawei.com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Principles and Guidelines for Services Definition;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CT4 responsibility. 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Rapporteur: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Ulrich Wiehe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  <a:hlinkClick r:id="rId3"/>
                        </a:rPr>
                        <a:t>ulrich.wiehe@nokia.com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Access and Mobility Management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Frank Yong Yang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frank.yong.yang@ericsson.com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Session Management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Bruno Landais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  <a:hlinkClick r:id="rId4"/>
                        </a:rPr>
                        <a:t>bruno.landais@nokia.com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Unified Data Management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Ulrich Wiehe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  <a:hlinkClick r:id="rId3"/>
                        </a:rPr>
                        <a:t>ulrich.wiehe@nokia.com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Authentication Server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 Julien </a:t>
                      </a:r>
                      <a:r>
                        <a:rPr lang="fr-FR" sz="1200" u="sng" dirty="0" err="1">
                          <a:effectLst/>
                        </a:rPr>
                        <a:t>Bournelle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  <a:hlinkClick r:id="rId5"/>
                        </a:rPr>
                        <a:t>Julien.bournelle@orange.com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26799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 2/5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245066067"/>
              </p:ext>
            </p:extLst>
          </p:nvPr>
        </p:nvGraphicFramePr>
        <p:xfrm>
          <a:off x="467402" y="1118456"/>
          <a:ext cx="8288338" cy="5364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42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25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80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86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948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337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86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29.540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SMS Services;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 </a:t>
                      </a:r>
                      <a:r>
                        <a:rPr lang="fr-FR" sz="1200" u="sng" dirty="0" err="1">
                          <a:effectLst/>
                        </a:rPr>
                        <a:t>Zhijun</a:t>
                      </a:r>
                      <a:r>
                        <a:rPr lang="fr-FR" sz="1200" u="sng" dirty="0">
                          <a:effectLst/>
                        </a:rPr>
                        <a:t> Li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li.zhijun3@zte.com.cn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NF Repository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Jesus</a:t>
                      </a:r>
                      <a:r>
                        <a:rPr lang="fr-FR" sz="1200" u="sng" dirty="0">
                          <a:effectLst/>
                        </a:rPr>
                        <a:t> De Gregorio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jesus.de.gregorio@ericsson.com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29.531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Network Slice Selection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Zhang </a:t>
                      </a:r>
                      <a:r>
                        <a:rPr lang="fr-FR" sz="1200" u="sng" dirty="0" err="1">
                          <a:effectLst/>
                        </a:rPr>
                        <a:t>Hao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zhanghao@chinamobile.com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29.544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Interface between the SMF and UPF;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CT4 responsibility.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Peter Schmitt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Peter.Schmitt@huawei.com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29.571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Interface between the Mobile Management Entity (MME) and the Access and Mobility Management Function (AMF);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Laurent </a:t>
                      </a:r>
                      <a:r>
                        <a:rPr lang="fr-FR" sz="1200" u="sng" dirty="0" err="1">
                          <a:effectLst/>
                        </a:rPr>
                        <a:t>Dubesset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Laurent.Dubesset@orange.com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Equipment Identity Register Services;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Yvette </a:t>
                      </a:r>
                      <a:r>
                        <a:rPr lang="fr-FR" sz="1200" u="sng" dirty="0" err="1">
                          <a:effectLst/>
                        </a:rPr>
                        <a:t>Koza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yvette.koza@t-mobile.at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23.527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Restoration Procedures; Stage 2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Peter Wild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peter.wild@vodafone.com</a:t>
                      </a: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54082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 3/5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185671223"/>
              </p:ext>
            </p:extLst>
          </p:nvPr>
        </p:nvGraphicFramePr>
        <p:xfrm>
          <a:off x="482600" y="1130300"/>
          <a:ext cx="8420100" cy="5141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23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026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33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30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686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337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1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Access and Mobility Policy Control Services;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Thomas Belling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none" strike="noStrike" dirty="0">
                          <a:effectLst/>
                          <a:hlinkClick r:id="rId3"/>
                        </a:rPr>
                        <a:t>Thomas.Belling@nokia.com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Session Management Event Exposure Service;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 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Thomas Belling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none" strike="noStrike" dirty="0">
                          <a:effectLst/>
                          <a:hlinkClick r:id="rId3"/>
                        </a:rPr>
                        <a:t>Thomas.Belling@nokia.com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Session Management Policy Control Services;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Yali Yan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Huawei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yanyali@huawei,com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44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Policy Authorization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Susana </a:t>
                      </a:r>
                      <a:r>
                        <a:rPr lang="en-US" sz="1200" u="sng" dirty="0" err="1">
                          <a:effectLst/>
                        </a:rPr>
                        <a:t>Fernández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Susana.fernandez@ericsson.com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973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29.520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System: Policy and Charging Control signalling flows and QoS parameter mapping 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CT3 r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Xiaoyun</a:t>
                      </a:r>
                      <a:r>
                        <a:rPr lang="fr-FR" sz="1200" u="sng" dirty="0">
                          <a:effectLst/>
                        </a:rPr>
                        <a:t> Zhou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ZTE Corporation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strike="noStrike" dirty="0">
                          <a:effectLst/>
                          <a:hlinkClick r:id="rId4"/>
                        </a:rPr>
                        <a:t>zhou.xiaoyun@zte.com.cn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35213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 4/5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61091341"/>
              </p:ext>
            </p:extLst>
          </p:nvPr>
        </p:nvGraphicFramePr>
        <p:xfrm>
          <a:off x="523631" y="1125538"/>
          <a:ext cx="8150469" cy="49990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5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279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897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704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7877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2674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Network Data Analytics Services; Stage 3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CT3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Zhenning</a:t>
                      </a: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Huang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huangzhenning</a:t>
                      </a: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@ chinamobile.com</a:t>
                      </a: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Spending Level Reporting; Stage 3 - FFS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CT3 responsibility. 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Rapporteur: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Thomas Belling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none" strike="noStrike">
                          <a:effectLst/>
                          <a:hlinkClick r:id="rId3"/>
                        </a:rPr>
                        <a:t>Thomas.Belling@nokia.com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Interface between the SMF/UPF and External Data Networks;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CT3 responsibility. 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Rapporteur: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Wenliang Xu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4"/>
                        </a:rPr>
                        <a:t>wenliang.xu@ericsson.com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4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System: Service Exposure Interfaces: Stage 3  - FFS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CT3 responsibility. 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Rapporteur: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Yan, Yali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Huawei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yanyali@huawei,com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97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System: Sponsored Data Connectivity Services; Stage 3 - FFS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CT3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Xiaoyun</a:t>
                      </a:r>
                      <a:r>
                        <a:rPr lang="fr-FR" sz="1200" u="sng" dirty="0">
                          <a:effectLst/>
                        </a:rPr>
                        <a:t> Zhou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ZTE Corporation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none" strike="noStrike" dirty="0">
                          <a:effectLst/>
                          <a:hlinkClick r:id="rId5"/>
                        </a:rPr>
                        <a:t>zhou.xiaoyun@zte.com.cn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70098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0" y="28404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Organisation 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286116" y="1386000"/>
            <a:ext cx="5857524" cy="529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Blip>
                <a:blip r:embed="rId3"/>
              </a:buBlip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 officials are: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WG1: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Atle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Monrad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Ericcson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/ETSI)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Leis (Nokia Networks / ETSI) 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                 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Ricky 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Kaura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(Samsung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Frederic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Firmin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WG3: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Susana Fernandez (Ericsson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Yoshihiro Inoue (NTT / TTC)</a:t>
            </a:r>
          </a:p>
          <a:p>
            <a:pPr marL="1143000" indent="-228240">
              <a:lnSpc>
                <a:spcPct val="100000"/>
              </a:lnSpc>
            </a:pP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 	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Zhenning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Huang (China Mobile / CCSA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Saurav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Arora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FF33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WG4: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Lionel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Morand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(Orange / ETSI)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Peter Schmitt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Huawei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CCSA)
                    	Yvette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Koza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(Deutsche Telekom / 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Kimmo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Kymalainen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WG6: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Heiko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Kruse (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Morpho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Cards GmbH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Michele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Berionne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(Qualcomm Inc. / ATIS)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Hakim </a:t>
            </a:r>
            <a:r>
              <a:rPr lang="en-US" sz="1200" b="0" strike="noStrike" spc="-1" dirty="0" err="1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Mkinsi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CustomShape 3"/>
          <p:cNvSpPr/>
          <p:nvPr/>
        </p:nvSpPr>
        <p:spPr>
          <a:xfrm>
            <a:off x="171360" y="1393920"/>
            <a:ext cx="4103280" cy="41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officials are: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Chairman: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3" indent="-265113">
              <a:buClr>
                <a:srgbClr val="3399FF"/>
              </a:buClr>
              <a:buFont typeface="Arial" pitchFamily="34" charset="0"/>
              <a:buChar char="•"/>
            </a:pPr>
            <a: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Georg Mayer</a:t>
            </a:r>
            <a:b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Huawei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/ CCSA)</a:t>
            </a:r>
            <a:b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endParaRPr lang="en-US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Vice chairs: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Behrouz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Aghili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 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InterDigital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Comm./ ATIS)</a:t>
            </a:r>
            <a:endParaRPr lang="en-US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Johannes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Achter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(Deutsche Telekom / ETSI)</a:t>
            </a:r>
            <a:endParaRPr lang="en-US" sz="1400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Atsushi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Minokuchi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(NTT DOCOMO INC. / TTC)</a:t>
            </a: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MCC support: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538163" lvl="2" indent="268288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Kimmo</a:t>
            </a:r>
            <a:r>
              <a:rPr lang="en-US" sz="16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Kymalainen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117360" y="5707080"/>
            <a:ext cx="452880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Legend
</a:t>
            </a:r>
            <a:r>
              <a:rPr lang="en-US" sz="10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elected since previous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re-elected since previous plenary 
</a:t>
            </a:r>
            <a:r>
              <a:rPr lang="en-US" sz="1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Red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 for election in coming plenary period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 5/5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95003851"/>
              </p:ext>
            </p:extLst>
          </p:nvPr>
        </p:nvGraphicFramePr>
        <p:xfrm>
          <a:off x="461108" y="1125538"/>
          <a:ext cx="8212992" cy="25607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77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862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897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704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7877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292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Title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Approval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Responsibility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7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29.519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System: Usage of the Unified Data Repository service for Policy Control Data and Structured Data</a:t>
                      </a:r>
                      <a:endParaRPr lang="en-GB" sz="1200" dirty="0">
                        <a:effectLst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 responsibility.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TBD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7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Non-Access-Stratum (NAS) protocol for 5G System (5GS); Stage 3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Christian (Huawei), </a:t>
                      </a:r>
                      <a:r>
                        <a:rPr lang="en-GB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Christian.Herrero</a:t>
                      </a: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huawei.com</a:t>
                      </a: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7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to the 5G System (5GS) via non-3GPP access networks</a:t>
                      </a:r>
                      <a:r>
                        <a:rPr lang="en-US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Stage 3</a:t>
                      </a:r>
                      <a:endParaRPr lang="en-GB" sz="12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 </a:t>
                      </a:r>
                      <a:r>
                        <a:rPr lang="fr-FR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Jennifer Liu,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jennifer.liu@nokia.com</a:t>
                      </a: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24024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-32" y="368300"/>
            <a:ext cx="7772400" cy="593601"/>
          </a:xfrm>
        </p:spPr>
        <p:txBody>
          <a:bodyPr/>
          <a:lstStyle/>
          <a:p>
            <a:pPr algn="ctr" rtl="0"/>
            <a:r>
              <a:rPr lang="en-US" altLang="de-DE" sz="32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5G SBA Conclusions for </a:t>
            </a:r>
            <a:r>
              <a:rPr lang="en-US" altLang="de-DE" sz="3200" kern="12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Rel-15 (CT4) </a:t>
            </a:r>
            <a:endParaRPr lang="en-US" altLang="de-DE" sz="3200" kern="120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9549" y="1214422"/>
            <a:ext cx="8686800" cy="4895602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HTTP/2 is adopted as the application layer protocol for the service based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interfaces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TCP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is adopted as the transport layer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protocol;</a:t>
            </a:r>
          </a:p>
          <a:p>
            <a:pPr marL="714375" lvl="8" indent="-357188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Use of QUIC, binary encoding (e.g. CBOR) and other aspects are left FFS for possible support in future releases</a:t>
            </a:r>
          </a:p>
          <a:p>
            <a:pPr marL="714375" lvl="8" indent="-357188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JSON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is adopted as the serialization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protocol;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RESTful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design whenever possible and custom methods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otherwise;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2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HTTP client-server pairs to support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notifications;</a:t>
            </a:r>
            <a:endParaRPr lang="en-US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OpenAPI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3.0.0 as Interface Definition Language (IDL)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8610600" cy="1143000"/>
          </a:xfrm>
        </p:spPr>
        <p:txBody>
          <a:bodyPr/>
          <a:lstStyle/>
          <a:p>
            <a:pPr algn="ctr" rtl="0"/>
            <a:r>
              <a:rPr lang="en-US" altLang="de-DE" sz="32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4G + 5G NAPS / API (CT3)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174625" y="1000108"/>
            <a:ext cx="8969375" cy="5014912"/>
          </a:xfrm>
        </p:spPr>
        <p:txBody>
          <a:bodyPr/>
          <a:lstStyle/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T8 interface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exposes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a set of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APIs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,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each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of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which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has a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dedicated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data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model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and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resource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structure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and can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be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evolved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independently</a:t>
            </a: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Common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URI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structure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,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structured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data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types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, error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handling</a:t>
            </a: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Protocol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: HTTP 1.1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shall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be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supported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and HTTP/2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should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be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supported</a:t>
            </a: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Transport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: TCP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Serialization</a:t>
            </a:r>
            <a:r>
              <a:rPr lang="es-ES_tradnl" altLang="zh-CN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protocol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: JSON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API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design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style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: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RESTful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whenever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possible</a:t>
            </a:r>
            <a:r>
              <a:rPr lang="es-ES_tradnl" altLang="zh-CN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.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Support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of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notification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with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two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HTTP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client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/server </a:t>
            </a: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pairs</a:t>
            </a: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No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decision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whether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other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mechanism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is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required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to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allow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firewall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traversal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northbound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APIs</a:t>
            </a: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IDL: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OpenAPI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v3.0.0</a:t>
            </a:r>
          </a:p>
          <a:p>
            <a:pPr lvl="1">
              <a:lnSpc>
                <a:spcPct val="90000"/>
              </a:lnSpc>
            </a:pPr>
            <a:endParaRPr lang="es-ES_tradnl" altLang="zh-CN" sz="20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endParaRPr lang="es-ES_tradnl" altLang="zh-CN" sz="20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es-ES_tradnl" altLang="zh-CN" sz="24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es-ES_tradnl" altLang="zh-CN" sz="24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endParaRPr lang="es-ES_tradnl" altLang="zh-CN" sz="20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zh-CN" altLang="zh-CN" sz="24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GB" altLang="de-DE" dirty="0" smtClean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buFont typeface="Arial" charset="0"/>
              <a:buNone/>
            </a:pPr>
            <a:r>
              <a:rPr lang="nb-NO" altLang="de-DE" dirty="0" smtClean="0">
                <a:latin typeface="Arial" charset="0"/>
                <a:cs typeface="Arial" charset="0"/>
              </a:rPr>
              <a:t>	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Information to SA – MC Services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3146420"/>
            <a:ext cx="90693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7812088" y="2714620"/>
            <a:ext cx="82867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 dirty="0" smtClean="0">
                <a:solidFill>
                  <a:srgbClr val="000000"/>
                </a:solidFill>
              </a:rPr>
              <a:t>Today</a:t>
            </a:r>
            <a:endParaRPr lang="en-GB" sz="1400" b="1" dirty="0">
              <a:solidFill>
                <a:srgbClr val="000000"/>
              </a:solidFill>
            </a:endParaRPr>
          </a:p>
        </p:txBody>
      </p:sp>
      <p:cxnSp>
        <p:nvCxnSpPr>
          <p:cNvPr id="7" name="Straight Connector 11"/>
          <p:cNvCxnSpPr>
            <a:cxnSpLocks noChangeShapeType="1"/>
          </p:cNvCxnSpPr>
          <p:nvPr/>
        </p:nvCxnSpPr>
        <p:spPr bwMode="auto">
          <a:xfrm>
            <a:off x="8243888" y="3074983"/>
            <a:ext cx="0" cy="2160587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</p:spPr>
      </p:cxn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5580063" y="3074983"/>
            <a:ext cx="504825" cy="2160587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00034" y="1571612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lvl="1" indent="-342720">
              <a:lnSpc>
                <a:spcPct val="90000"/>
              </a:lnSpc>
              <a:buBlip>
                <a:blip r:embed="rId3"/>
              </a:buBlip>
            </a:pP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Rel-14 MC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Services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work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nearly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completed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in CT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WGs</a:t>
            </a:r>
            <a:endParaRPr lang="es-ES_tradnl" altLang="zh-CN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lvl="1" indent="-342720">
              <a:lnSpc>
                <a:spcPct val="90000"/>
              </a:lnSpc>
              <a:buBlip>
                <a:blip r:embed="rId3"/>
              </a:buBlip>
            </a:pPr>
            <a:endParaRPr lang="es-ES_tradnl" altLang="zh-CN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lvl="1" indent="-342720">
              <a:lnSpc>
                <a:spcPct val="90000"/>
              </a:lnSpc>
              <a:buBlip>
                <a:blip r:embed="rId3"/>
              </a:buBlip>
            </a:pP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Still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open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security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realted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issues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will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be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resolved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until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Dec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/17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SA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s-ES_tradnl" altLang="zh-CN" sz="2000" b="0" i="0" u="none" strike="noStrike" kern="1200" cap="none" spc="-1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Progress</a:t>
            </a:r>
            <a:r>
              <a:rPr kumimoji="0" lang="es-ES_tradnl" altLang="zh-CN" sz="2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on</a:t>
            </a:r>
            <a:r>
              <a:rPr kumimoji="0" lang="es-ES_tradnl" altLang="zh-CN" sz="2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5G </a:t>
            </a:r>
            <a:r>
              <a:rPr kumimoji="0" lang="es-ES_tradnl" altLang="zh-CN" sz="2000" b="0" i="0" u="none" strike="noStrike" kern="1200" cap="none" spc="-1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related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work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is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on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-target in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all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CT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WGs</a:t>
            </a:r>
            <a:endParaRPr kumimoji="0" lang="es-ES_tradnl" altLang="zh-CN" sz="2000" b="0" i="0" u="none" strike="noStrike" kern="1200" cap="none" spc="-1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s-ES_tradnl" altLang="zh-CN" sz="2000" spc="-1" baseline="0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Cooperation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with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SA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WGs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so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nicley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s-ES_tradnl" altLang="zh-CN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stage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on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SBA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required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to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stable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December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2017 in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order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CT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WGs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to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out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related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solutions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within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Rel-15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timeframe</a:t>
            </a:r>
            <a:endParaRPr lang="es-ES_tradnl" altLang="zh-CN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ES_tradnl" altLang="zh-CN" sz="2000" b="0" i="0" u="none" strike="noStrike" kern="1200" cap="none" spc="-1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s-ES_tradnl" altLang="zh-CN" sz="2000" b="0" i="0" u="none" strike="noStrike" kern="1200" cap="none" spc="-1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If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additional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features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(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e.g.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PWS,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location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services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) are SBA-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based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then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also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stage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these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features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needs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to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stable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December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2017.</a:t>
            </a:r>
            <a:endParaRPr kumimoji="0" lang="es-ES_tradnl" altLang="zh-CN" sz="2000" b="0" i="0" u="none" strike="noStrike" kern="1200" cap="none" spc="-1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Georg Mayer </a:t>
            </a: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+43 (699) 1900 5758 georg.mayer.huawei@gmx.com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</a:t>
            </a: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CT#77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Statistics</a:t>
            </a:r>
          </a:p>
        </p:txBody>
      </p:sp>
      <p:sp>
        <p:nvSpPr>
          <p:cNvPr id="162" name="CustomShape 2"/>
          <p:cNvSpPr/>
          <p:nvPr/>
        </p:nvSpPr>
        <p:spPr>
          <a:xfrm>
            <a:off x="221580" y="1700808"/>
            <a:ext cx="8534160" cy="5338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TSG CT #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77 statistics: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442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Change Requests approved (including Cat “A”)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266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0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 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88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WG4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28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WG6
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Rel-15 Work Items / Study Items approved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revised-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 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 TR for information</a:t>
            </a: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133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Registered participants /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86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Attending participants (based on registration)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~ 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50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Participants Attending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0" y="380880"/>
            <a:ext cx="861012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to Rel-11 overview</a:t>
            </a:r>
            <a:r>
              <a:rPr lang="en-US" sz="3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74600" y="1335240"/>
            <a:ext cx="8969040" cy="473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CRs (Category F) are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(3)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Rel-9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same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(1) </a:t>
            </a:r>
            <a:endParaRPr lang="en-US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Rel-10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(2)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Rel-11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fewer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(2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overview</a:t>
            </a:r>
          </a:p>
        </p:txBody>
      </p:sp>
      <p:sp>
        <p:nvSpPr>
          <p:cNvPr id="166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18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overview</a:t>
            </a:r>
          </a:p>
          <a:p>
            <a:pPr algn="ctr"/>
            <a:r>
              <a:rPr lang="en-US" sz="10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(MCC Updates after CT)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67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74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CRs (Category B, C &amp;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195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307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2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Rel-14 Work Item summaries endorsed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(CP-172127, CP-172128)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overview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B, C &amp; F)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76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(19)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revised Work Item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new Work items / Study items approved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TR presented for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information</a:t>
            </a: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22 New 5G TS numbers allocated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Revised Rel-15 WIs / SIs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457200" y="1600560"/>
            <a:ext cx="758772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193680" y="1552680"/>
            <a:ext cx="10842120" cy="52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818865837"/>
              </p:ext>
            </p:extLst>
          </p:nvPr>
        </p:nvGraphicFramePr>
        <p:xfrm>
          <a:off x="796925" y="1757363"/>
          <a:ext cx="7705725" cy="19669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608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CP-172033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New WID on IMS impact due to 5GS IP-CAN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CP-171103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IMSo5G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Revised WID on CT aspects on 5G System - Phase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CP-171105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5GS_Ph1-CT</a:t>
                      </a:r>
                      <a:endParaRPr lang="en-GB" sz="1200" b="0" i="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Revised WID on CT aspects of Northbound APIs for SCEF-SCSAS Interworking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CP-171182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NAPS-CT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CP-172135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Revised SID on Policy and Charging for Volume Based Charging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CP-160822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FS_PC_VBC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17451</TotalTime>
  <Words>1993</Words>
  <Application>Microsoft Office PowerPoint</Application>
  <PresentationFormat>On-screen Show (4:3)</PresentationFormat>
  <Paragraphs>580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Office Theme</vt:lpstr>
      <vt:lpstr>Office Theme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5G SBA Conclusions for Rel-15 (CT4) </vt:lpstr>
      <vt:lpstr>4G + 5G NAPS / API (CT3)</vt:lpstr>
      <vt:lpstr>Slide 23</vt:lpstr>
      <vt:lpstr>Slide 24</vt:lpstr>
      <vt:lpstr>Slide 25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Hietalahti Hannu</dc:creator>
  <dc:description>©3GPP 2009. All rights reserved</dc:description>
  <cp:lastModifiedBy>Another useful username</cp:lastModifiedBy>
  <cp:revision>537</cp:revision>
  <dcterms:created xsi:type="dcterms:W3CDTF">2009-10-13T12:22:16Z</dcterms:created>
  <dcterms:modified xsi:type="dcterms:W3CDTF">2017-09-14T05:49:54Z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Nokia Oyj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28</vt:i4>
  </property>
</Properties>
</file>