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2"/>
  </p:notesMasterIdLst>
  <p:handoutMasterIdLst>
    <p:handoutMasterId r:id="rId53"/>
  </p:handoutMasterIdLst>
  <p:sldIdLst>
    <p:sldId id="303" r:id="rId2"/>
    <p:sldId id="621" r:id="rId3"/>
    <p:sldId id="622" r:id="rId4"/>
    <p:sldId id="703" r:id="rId5"/>
    <p:sldId id="704" r:id="rId6"/>
    <p:sldId id="705" r:id="rId7"/>
    <p:sldId id="706" r:id="rId8"/>
    <p:sldId id="707" r:id="rId9"/>
    <p:sldId id="708" r:id="rId10"/>
    <p:sldId id="627" r:id="rId11"/>
    <p:sldId id="628" r:id="rId12"/>
    <p:sldId id="629" r:id="rId13"/>
    <p:sldId id="668" r:id="rId14"/>
    <p:sldId id="669" r:id="rId15"/>
    <p:sldId id="670" r:id="rId16"/>
    <p:sldId id="679" r:id="rId17"/>
    <p:sldId id="633" r:id="rId18"/>
    <p:sldId id="634" r:id="rId19"/>
    <p:sldId id="635" r:id="rId20"/>
    <p:sldId id="678" r:id="rId21"/>
    <p:sldId id="636" r:id="rId22"/>
    <p:sldId id="637" r:id="rId23"/>
    <p:sldId id="639" r:id="rId24"/>
    <p:sldId id="677" r:id="rId25"/>
    <p:sldId id="709" r:id="rId26"/>
    <p:sldId id="680" r:id="rId27"/>
    <p:sldId id="681" r:id="rId28"/>
    <p:sldId id="682" r:id="rId29"/>
    <p:sldId id="683" r:id="rId30"/>
    <p:sldId id="684" r:id="rId31"/>
    <p:sldId id="685" r:id="rId32"/>
    <p:sldId id="686" r:id="rId33"/>
    <p:sldId id="687" r:id="rId34"/>
    <p:sldId id="688" r:id="rId35"/>
    <p:sldId id="689" r:id="rId36"/>
    <p:sldId id="690" r:id="rId37"/>
    <p:sldId id="691" r:id="rId38"/>
    <p:sldId id="692" r:id="rId39"/>
    <p:sldId id="693" r:id="rId40"/>
    <p:sldId id="694" r:id="rId41"/>
    <p:sldId id="695" r:id="rId42"/>
    <p:sldId id="696" r:id="rId43"/>
    <p:sldId id="697" r:id="rId44"/>
    <p:sldId id="698" r:id="rId45"/>
    <p:sldId id="699" r:id="rId46"/>
    <p:sldId id="700" r:id="rId47"/>
    <p:sldId id="701" r:id="rId48"/>
    <p:sldId id="702" r:id="rId49"/>
    <p:sldId id="623" r:id="rId50"/>
    <p:sldId id="624" r:id="rId5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582" autoAdjust="0"/>
  </p:normalViewPr>
  <p:slideViewPr>
    <p:cSldViewPr snapToGrid="0">
      <p:cViewPr>
        <p:scale>
          <a:sx n="70" d="100"/>
          <a:sy n="70" d="100"/>
        </p:scale>
        <p:origin x="36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9/13/2017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9/13/2017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20</a:t>
            </a:fld>
            <a:endParaRPr lang="en-GB" dirty="0"/>
          </a:p>
        </p:txBody>
      </p:sp>
    </p:spTree>
    <p:extLst>
      <p:ext uri="{BB962C8B-B14F-4D97-AF65-F5344CB8AC3E}">
        <p14:creationId xmlns:p14="http://schemas.microsoft.com/office/powerpoint/2010/main" val="3560974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528236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64780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35314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72238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37852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82858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69206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65879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03713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57687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90428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37034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46974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75182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10540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408123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996577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70818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91218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544566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735761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14883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60700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352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9166837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5265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293557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769975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605555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SP-170784, TSG SA#77,</a:t>
            </a:r>
            <a:r>
              <a:rPr lang="en-GB" sz="1100" b="1" spc="300" baseline="0" dirty="0">
                <a:ea typeface="+mn-ea"/>
                <a:cs typeface="Arial" panose="020B0604020202020204" pitchFamily="34" charset="0"/>
              </a:rPr>
              <a:t> Sapporo, Japan, 13-15 September</a:t>
            </a:r>
            <a:r>
              <a:rPr lang="en-GB" sz="1100" b="1" spc="300" dirty="0">
                <a:ea typeface="+mn-ea"/>
                <a:cs typeface="Arial" panose="020B0604020202020204" pitchFamily="34" charset="0"/>
              </a:rPr>
              <a: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SA#77</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8380955"/>
              </p:ext>
            </p:extLst>
          </p:nvPr>
        </p:nvGraphicFramePr>
        <p:xfrm>
          <a:off x="1049311" y="1442761"/>
          <a:ext cx="8718069" cy="3953827"/>
        </p:xfrm>
        <a:graphic>
          <a:graphicData uri="http://schemas.openxmlformats.org/drawingml/2006/table">
            <a:tbl>
              <a:tblPr firstRow="1" bandRow="1">
                <a:tableStyleId>{5C22544A-7EE6-4342-B048-85BDC9FD1C3A}</a:tableStyleId>
              </a:tblPr>
              <a:tblGrid>
                <a:gridCol w="892524">
                  <a:extLst>
                    <a:ext uri="{9D8B030D-6E8A-4147-A177-3AD203B41FA5}">
                      <a16:colId xmlns:a16="http://schemas.microsoft.com/office/drawing/2014/main" val="23408469"/>
                    </a:ext>
                  </a:extLst>
                </a:gridCol>
                <a:gridCol w="2955505">
                  <a:extLst>
                    <a:ext uri="{9D8B030D-6E8A-4147-A177-3AD203B41FA5}">
                      <a16:colId xmlns:a16="http://schemas.microsoft.com/office/drawing/2014/main" val="1386727148"/>
                    </a:ext>
                  </a:extLst>
                </a:gridCol>
                <a:gridCol w="937277">
                  <a:extLst>
                    <a:ext uri="{9D8B030D-6E8A-4147-A177-3AD203B41FA5}">
                      <a16:colId xmlns:a16="http://schemas.microsoft.com/office/drawing/2014/main" val="1214109634"/>
                    </a:ext>
                  </a:extLst>
                </a:gridCol>
                <a:gridCol w="1210650">
                  <a:extLst>
                    <a:ext uri="{9D8B030D-6E8A-4147-A177-3AD203B41FA5}">
                      <a16:colId xmlns:a16="http://schemas.microsoft.com/office/drawing/2014/main" val="1633304428"/>
                    </a:ext>
                  </a:extLst>
                </a:gridCol>
                <a:gridCol w="1230176">
                  <a:extLst>
                    <a:ext uri="{9D8B030D-6E8A-4147-A177-3AD203B41FA5}">
                      <a16:colId xmlns:a16="http://schemas.microsoft.com/office/drawing/2014/main" val="4240727412"/>
                    </a:ext>
                  </a:extLst>
                </a:gridCol>
                <a:gridCol w="1491937">
                  <a:extLst>
                    <a:ext uri="{9D8B030D-6E8A-4147-A177-3AD203B41FA5}">
                      <a16:colId xmlns:a16="http://schemas.microsoft.com/office/drawing/2014/main" val="1675550634"/>
                    </a:ext>
                  </a:extLst>
                </a:gridCol>
              </a:tblGrid>
              <a:tr h="683448">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67197">
                <a:tc>
                  <a:txBody>
                    <a:bodyPr/>
                    <a:lstStyle/>
                    <a:p>
                      <a:pPr algn="ctr">
                        <a:spcAft>
                          <a:spcPts val="0"/>
                        </a:spcAft>
                      </a:pPr>
                      <a:r>
                        <a:rPr lang="en-GB" sz="1200" kern="1200" dirty="0" err="1">
                          <a:solidFill>
                            <a:srgbClr val="000000"/>
                          </a:solidFill>
                          <a:effectLst/>
                          <a:latin typeface="Arial" panose="020B0604020202020204" pitchFamily="34" charset="0"/>
                          <a:ea typeface="Times New Roman" panose="02020603050405020304" pitchFamily="18" charset="0"/>
                          <a:cs typeface="+mn-cs"/>
                        </a:rPr>
                        <a:t>eFMSS_CH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Enhancement for </a:t>
                      </a:r>
                      <a:r>
                        <a:rPr lang="en-GB" sz="1200" kern="1200" dirty="0" err="1">
                          <a:solidFill>
                            <a:srgbClr val="000000"/>
                          </a:solidFill>
                          <a:effectLst/>
                          <a:latin typeface="Arial" panose="020B0604020202020204" pitchFamily="34" charset="0"/>
                          <a:ea typeface="Times New Roman" panose="02020603050405020304" pitchFamily="18" charset="0"/>
                          <a:cs typeface="+mn-cs"/>
                        </a:rPr>
                        <a:t>eFMSS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SP-170482</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32.251,</a:t>
                      </a:r>
                      <a:r>
                        <a:rPr lang="en-GB" sz="1200" kern="1200" baseline="0" dirty="0">
                          <a:solidFill>
                            <a:srgbClr val="000000"/>
                          </a:solidFill>
                          <a:effectLst/>
                          <a:latin typeface="Arial" panose="020B0604020202020204" pitchFamily="34" charset="0"/>
                          <a:ea typeface="Times New Roman" panose="02020603050405020304" pitchFamily="18" charset="0"/>
                          <a:cs typeface="+mn-cs"/>
                        </a:rPr>
                        <a:t> </a:t>
                      </a:r>
                      <a:r>
                        <a:rPr lang="en-GB" sz="1200" kern="1200" dirty="0">
                          <a:solidFill>
                            <a:srgbClr val="000000"/>
                          </a:solidFill>
                          <a:effectLst/>
                          <a:latin typeface="Arial" panose="020B0604020202020204" pitchFamily="34" charset="0"/>
                          <a:ea typeface="Times New Roman" panose="02020603050405020304" pitchFamily="18" charset="0"/>
                          <a:cs typeface="+mn-cs"/>
                        </a:rPr>
                        <a:t>32.298, 32.299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70%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837401940"/>
                  </a:ext>
                </a:extLst>
              </a:tr>
              <a:tr h="467197">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EDCE5-CH</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aspects of EDCE5 </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SP-170487</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32.251, 32.298, 32.299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371566357"/>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NAPS-CH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aspects of NAPS </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32.240, 32.254, 32.298,</a:t>
                      </a:r>
                      <a:r>
                        <a:rPr lang="en-GB" sz="1200" kern="1200" baseline="0" dirty="0">
                          <a:solidFill>
                            <a:srgbClr val="000000"/>
                          </a:solidFill>
                          <a:effectLst/>
                          <a:latin typeface="Arial" panose="020B0604020202020204" pitchFamily="34" charset="0"/>
                          <a:ea typeface="Times New Roman" panose="02020603050405020304" pitchFamily="18" charset="0"/>
                          <a:cs typeface="+mn-cs"/>
                        </a:rPr>
                        <a:t> </a:t>
                      </a:r>
                      <a:r>
                        <a:rPr lang="en-GB" sz="1200" kern="1200" dirty="0">
                          <a:solidFill>
                            <a:srgbClr val="000000"/>
                          </a:solidFill>
                          <a:effectLst/>
                          <a:latin typeface="Arial" panose="020B0604020202020204" pitchFamily="34" charset="0"/>
                          <a:ea typeface="Times New Roman" panose="02020603050405020304" pitchFamily="18" charset="0"/>
                          <a:cs typeface="+mn-cs"/>
                        </a:rPr>
                        <a:t>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10%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SA#79 (03/2018)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154208384"/>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FS_DOCME_CH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Study on Overload Control for Diameter Charging Applications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SP-150310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32.869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885737022"/>
                  </a:ext>
                </a:extLst>
              </a:tr>
              <a:tr h="467197">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FS_FWDCA</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Study on forward compatibility for 3GPP Diameter Charging Applications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sv-SE" sz="1200" kern="1200">
                          <a:solidFill>
                            <a:srgbClr val="000000"/>
                          </a:solidFill>
                          <a:effectLst/>
                          <a:latin typeface="Arial" panose="020B0604020202020204" pitchFamily="34" charset="0"/>
                          <a:ea typeface="Times New Roman" panose="02020603050405020304" pitchFamily="18" charset="0"/>
                          <a:cs typeface="+mn-cs"/>
                        </a:rPr>
                        <a:t>SP-160608</a:t>
                      </a: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Times New Roman" panose="02020603050405020304" pitchFamily="18" charset="0"/>
                          <a:cs typeface="+mn-cs"/>
                        </a:rPr>
                        <a:t>32.870</a:t>
                      </a: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40%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714903681"/>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FS_5GS_Ph1_CH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Study on Charging Aspects of 5G System Architecture Phase 1</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SP-170128</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60%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278229340"/>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FS_VBCLTE</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Study on volume based charging aspects for VoLTE</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SP-170485</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32.848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5%</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SA#80 (06/2018)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754702344"/>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1436009"/>
              </p:ext>
            </p:extLst>
          </p:nvPr>
        </p:nvGraphicFramePr>
        <p:xfrm>
          <a:off x="824458" y="1277634"/>
          <a:ext cx="8967306" cy="4839591"/>
        </p:xfrm>
        <a:graphic>
          <a:graphicData uri="http://schemas.openxmlformats.org/drawingml/2006/table">
            <a:tbl>
              <a:tblPr firstRow="1" bandRow="1">
                <a:tableStyleId>{5C22544A-7EE6-4342-B048-85BDC9FD1C3A}</a:tableStyleId>
              </a:tblPr>
              <a:tblGrid>
                <a:gridCol w="918041">
                  <a:extLst>
                    <a:ext uri="{9D8B030D-6E8A-4147-A177-3AD203B41FA5}">
                      <a16:colId xmlns:a16="http://schemas.microsoft.com/office/drawing/2014/main" val="23408469"/>
                    </a:ext>
                  </a:extLst>
                </a:gridCol>
                <a:gridCol w="3520028">
                  <a:extLst>
                    <a:ext uri="{9D8B030D-6E8A-4147-A177-3AD203B41FA5}">
                      <a16:colId xmlns:a16="http://schemas.microsoft.com/office/drawing/2014/main" val="1386727148"/>
                    </a:ext>
                  </a:extLst>
                </a:gridCol>
                <a:gridCol w="945994">
                  <a:extLst>
                    <a:ext uri="{9D8B030D-6E8A-4147-A177-3AD203B41FA5}">
                      <a16:colId xmlns:a16="http://schemas.microsoft.com/office/drawing/2014/main" val="1214109634"/>
                    </a:ext>
                  </a:extLst>
                </a:gridCol>
                <a:gridCol w="1134359">
                  <a:extLst>
                    <a:ext uri="{9D8B030D-6E8A-4147-A177-3AD203B41FA5}">
                      <a16:colId xmlns:a16="http://schemas.microsoft.com/office/drawing/2014/main" val="1633304428"/>
                    </a:ext>
                  </a:extLst>
                </a:gridCol>
                <a:gridCol w="1082258">
                  <a:extLst>
                    <a:ext uri="{9D8B030D-6E8A-4147-A177-3AD203B41FA5}">
                      <a16:colId xmlns:a16="http://schemas.microsoft.com/office/drawing/2014/main" val="4240727412"/>
                    </a:ext>
                  </a:extLst>
                </a:gridCol>
                <a:gridCol w="1366626">
                  <a:extLst>
                    <a:ext uri="{9D8B030D-6E8A-4147-A177-3AD203B41FA5}">
                      <a16:colId xmlns:a16="http://schemas.microsoft.com/office/drawing/2014/main" val="1675550634"/>
                    </a:ext>
                  </a:extLst>
                </a:gridCol>
              </a:tblGrid>
              <a:tr h="512120">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662744">
                <a:tc>
                  <a:txBody>
                    <a:bodyPr/>
                    <a:lstStyle/>
                    <a:p>
                      <a:pPr algn="ctr">
                        <a:spcAft>
                          <a:spcPts val="0"/>
                        </a:spcAft>
                      </a:pPr>
                      <a:r>
                        <a:rPr lang="en-GB" sz="1200" b="0" dirty="0">
                          <a:solidFill>
                            <a:srgbClr val="000000"/>
                          </a:solidFill>
                          <a:effectLst/>
                          <a:latin typeface="Arial" panose="020B0604020202020204" pitchFamily="34" charset="0"/>
                          <a:ea typeface="Times New Roman" panose="02020603050405020304" pitchFamily="18" charset="0"/>
                        </a:rPr>
                        <a:t>OAM14-MAMO_VNF-PM</a:t>
                      </a:r>
                      <a:endParaRPr lang="sv-SE" sz="12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200" b="0" dirty="0">
                          <a:solidFill>
                            <a:srgbClr val="000000"/>
                          </a:solidFill>
                          <a:effectLst/>
                          <a:latin typeface="Arial" panose="020B0604020202020204" pitchFamily="34" charset="0"/>
                          <a:ea typeface="Times New Roman" panose="02020603050405020304" pitchFamily="18" charset="0"/>
                        </a:rPr>
                        <a:t>Performance management for mobile networks that include virtualized network functions</a:t>
                      </a:r>
                      <a:endParaRPr lang="sv-SE" sz="12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SP-160402</a:t>
                      </a:r>
                      <a:endParaRPr lang="sv-SE" sz="12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28.520, 28.521, 28.522, 28.523</a:t>
                      </a:r>
                      <a:endParaRPr lang="sv-SE" sz="1200" b="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SimSun" panose="02010600030101010101" pitchFamily="2" charset="-122"/>
                          <a:cs typeface="+mn-cs"/>
                        </a:rPr>
                        <a:t>SA#77 (09/2017) </a:t>
                      </a:r>
                      <a:endParaRPr lang="sv-SE" sz="1200" b="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tc>
                <a:extLst>
                  <a:ext uri="{0D108BD9-81ED-4DB2-BD59-A6C34878D82A}">
                    <a16:rowId xmlns:a16="http://schemas.microsoft.com/office/drawing/2014/main" val="320183902"/>
                  </a:ext>
                </a:extLst>
              </a:tr>
              <a:tr h="497058">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PEE_CMON</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Control and monitoring of Power, Energy and Environmental (PEE) parameters in Radio Access Networks (RAN)</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SP-170479</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kumimoji="0" lang="en-US" sz="1200" b="0" i="0" u="none" strike="noStrike" kern="1200" cap="none" normalizeH="0" baseline="0" dirty="0">
                          <a:ln>
                            <a:noFill/>
                          </a:ln>
                          <a:solidFill>
                            <a:schemeClr val="tx1"/>
                          </a:solidFill>
                          <a:effectLst/>
                          <a:latin typeface="Calibri" pitchFamily="34" charset="0"/>
                          <a:ea typeface="宋体" pitchFamily="2" charset="-122"/>
                          <a:cs typeface="Arial" charset="0"/>
                        </a:rPr>
                        <a:t>28.304, 28.305,28.306</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20%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552243238"/>
                  </a:ext>
                </a:extLst>
              </a:tr>
              <a:tr h="497058">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QOED</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Management of QoE measurement collection </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SP-170483</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kumimoji="0" lang="en-GB" sz="1200" b="0" i="0" u="none" strike="noStrike" kern="1200" cap="none" normalizeH="0" baseline="0" dirty="0">
                          <a:ln>
                            <a:noFill/>
                          </a:ln>
                          <a:solidFill>
                            <a:schemeClr val="tx1"/>
                          </a:solidFill>
                          <a:effectLst/>
                          <a:latin typeface="Calibri" pitchFamily="34" charset="0"/>
                          <a:ea typeface="宋体" pitchFamily="2" charset="-122"/>
                          <a:cs typeface="Arial" charset="0"/>
                        </a:rPr>
                        <a:t>28.404,28.405, 28.406, 28.307, 28.308, 28.309</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5%</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SA#80 (06/2018)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867065830"/>
                  </a:ext>
                </a:extLst>
              </a:tr>
              <a:tr h="465117">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NETSLICE</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Management of Network Slicing in Mobile Networks, Concepts, Use cases and Requirements</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SP-170491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28.530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5%</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232224201"/>
                  </a:ext>
                </a:extLst>
              </a:tr>
              <a:tr h="465117">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NETSLICE-PRO_NS</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Provisioning of network slicing for 5G networks and services</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SP-170490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28.531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SA#80 (06/2018)</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4232656390"/>
                  </a:ext>
                </a:extLst>
              </a:tr>
              <a:tr h="465117">
                <a:tc>
                  <a:txBody>
                    <a:bodyPr/>
                    <a:lstStyle/>
                    <a:p>
                      <a:pPr algn="ctr">
                        <a:spcAft>
                          <a:spcPts val="0"/>
                        </a:spcAft>
                      </a:pPr>
                      <a:r>
                        <a:rPr lang="en-GB" sz="1200" b="0" dirty="0">
                          <a:solidFill>
                            <a:srgbClr val="000000"/>
                          </a:solidFill>
                          <a:effectLst/>
                          <a:latin typeface="Arial" panose="020B0604020202020204" pitchFamily="34" charset="0"/>
                          <a:ea typeface="Calibri" panose="020F0502020204030204" pitchFamily="34" charset="0"/>
                        </a:rPr>
                        <a:t>FS_IMP_ITFN</a:t>
                      </a:r>
                      <a:endParaRPr lang="sv-SE" sz="1200" b="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2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SP-160020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32.880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80%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456251039"/>
                  </a:ext>
                </a:extLst>
              </a:tr>
              <a:tr h="497058">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FS_NGNS_MOA</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dirty="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SP-160400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28.800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30%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SA#78 (12/2017)</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412857332"/>
                  </a:ext>
                </a:extLst>
              </a:tr>
              <a:tr h="465117">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FS_MONETS</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and Orchestration of Network Slicing</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SP-160394</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28.801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highlight>
                            <a:srgbClr val="00FF00"/>
                          </a:highlight>
                          <a:latin typeface="Arial" panose="020B0604020202020204" pitchFamily="34" charset="0"/>
                          <a:ea typeface="Times New Roman" panose="02020603050405020304" pitchFamily="18" charset="0"/>
                          <a:cs typeface="+mn-cs"/>
                        </a:rPr>
                        <a:t>100%</a:t>
                      </a:r>
                      <a:endParaRPr lang="sv-SE" sz="1200" b="0" kern="1200" dirty="0">
                        <a:solidFill>
                          <a:srgbClr val="000000"/>
                        </a:solidFill>
                        <a:effectLst/>
                        <a:highlight>
                          <a:srgbClr val="00FF00"/>
                        </a:highligh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SA#77 (09/2017)</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0893842"/>
              </p:ext>
            </p:extLst>
          </p:nvPr>
        </p:nvGraphicFramePr>
        <p:xfrm>
          <a:off x="1019330" y="1276877"/>
          <a:ext cx="8735858" cy="4517090"/>
        </p:xfrm>
        <a:graphic>
          <a:graphicData uri="http://schemas.openxmlformats.org/drawingml/2006/table">
            <a:tbl>
              <a:tblPr firstRow="1" bandRow="1">
                <a:tableStyleId>{5C22544A-7EE6-4342-B048-85BDC9FD1C3A}</a:tableStyleId>
              </a:tblPr>
              <a:tblGrid>
                <a:gridCol w="1126361">
                  <a:extLst>
                    <a:ext uri="{9D8B030D-6E8A-4147-A177-3AD203B41FA5}">
                      <a16:colId xmlns:a16="http://schemas.microsoft.com/office/drawing/2014/main" val="23408469"/>
                    </a:ext>
                  </a:extLst>
                </a:gridCol>
                <a:gridCol w="2856701">
                  <a:extLst>
                    <a:ext uri="{9D8B030D-6E8A-4147-A177-3AD203B41FA5}">
                      <a16:colId xmlns:a16="http://schemas.microsoft.com/office/drawing/2014/main" val="1386727148"/>
                    </a:ext>
                  </a:extLst>
                </a:gridCol>
                <a:gridCol w="919624">
                  <a:extLst>
                    <a:ext uri="{9D8B030D-6E8A-4147-A177-3AD203B41FA5}">
                      <a16:colId xmlns:a16="http://schemas.microsoft.com/office/drawing/2014/main" val="1214109634"/>
                    </a:ext>
                  </a:extLst>
                </a:gridCol>
                <a:gridCol w="890273">
                  <a:extLst>
                    <a:ext uri="{9D8B030D-6E8A-4147-A177-3AD203B41FA5}">
                      <a16:colId xmlns:a16="http://schemas.microsoft.com/office/drawing/2014/main" val="1633304428"/>
                    </a:ext>
                  </a:extLst>
                </a:gridCol>
                <a:gridCol w="1438134">
                  <a:extLst>
                    <a:ext uri="{9D8B030D-6E8A-4147-A177-3AD203B41FA5}">
                      <a16:colId xmlns:a16="http://schemas.microsoft.com/office/drawing/2014/main" val="4240727412"/>
                    </a:ext>
                  </a:extLst>
                </a:gridCol>
                <a:gridCol w="1504765">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FS_MAN_NGNAF</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dirty="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SP-160399</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28.802</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70%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68217143"/>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FS_OAM_IOT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SP-160611</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32.857</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(12/2017)-&gt; SA#79 (03/2018)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925359657"/>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FS_OAM_RESTFUL</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Study on a RESTful HTTP-based Solution Set</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SP-160613</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32.866</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80%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19798278"/>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FS_MA_RNVNF</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SP-160703</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32.864</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70%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SA#77 (09/2017) -&gt; 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906009509"/>
                  </a:ext>
                </a:extLst>
              </a:tr>
              <a:tr h="470602">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FS_MECUPS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SP-160925</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32.867 </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98402535"/>
                  </a:ext>
                </a:extLst>
              </a:tr>
              <a:tr h="470602">
                <a:tc>
                  <a:txBody>
                    <a:bodyPr/>
                    <a:lstStyle/>
                    <a:p>
                      <a:pPr algn="ctr">
                        <a:spcAft>
                          <a:spcPts val="0"/>
                        </a:spcAft>
                      </a:pPr>
                      <a:r>
                        <a:rPr lang="en-GB" sz="1200" dirty="0">
                          <a:effectLst/>
                          <a:latin typeface="Arial" panose="020B0604020202020204" pitchFamily="34" charset="0"/>
                        </a:rPr>
                        <a:t>FS_OAM_LWI</a:t>
                      </a:r>
                      <a:endParaRPr lang="sv-SE" sz="1200" dirty="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OAM aspects of LTE and WLAN integration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10%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SA#79 (03/2018)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54596358"/>
                  </a:ext>
                </a:extLst>
              </a:tr>
              <a:tr h="470602">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network policy management for mobile networks based on NFV scenarios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SP-170484</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32.871</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SA#80 (06/2018)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77944275"/>
                  </a:ext>
                </a:extLst>
              </a:tr>
              <a:tr h="470602">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System and functional aspects of Energy Efficiency in 5G networks</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SP-170489</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32.972</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SA#80 (06/2018)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27055343"/>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20714880"/>
              </p:ext>
            </p:extLst>
          </p:nvPr>
        </p:nvGraphicFramePr>
        <p:xfrm>
          <a:off x="816863" y="658373"/>
          <a:ext cx="9002524" cy="55742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S5-174045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ETSI TC CYBER ccSA5 on Middlebox security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CYBER</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R2-1706153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S2-173674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S2-173685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EUTRAN sharing enhancement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S2-173701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Support of NR using Dual Connectivity using EPC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S2-174068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TSG SA cc SA5 on Energy Efficiency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SP-170597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422511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changing the Neighbour cell Relation acronym to “NCR”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R2-1707464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Stage 2 completion on introduction of WLAN as alternative technology for ProSe Direct Discovery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S2-172506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559768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R3-171382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5339494"/>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reply to ATIS NRSC on “Establish a Metric to Determine a Drop in Registered Users in an IP-Based Network”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ATIS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NFV to SA5 on Progress on ETSI NFV APIs specifications for Management and Orchestration interfaces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179882"/>
            <a:ext cx="8973312" cy="588219"/>
          </a:xfrm>
        </p:spPr>
        <p:txBody>
          <a:bodyPr/>
          <a:lstStyle/>
          <a:p>
            <a:r>
              <a:rPr lang="sv-SE" sz="3200" dirty="0" err="1"/>
              <a:t>Incoming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43154633"/>
              </p:ext>
            </p:extLst>
          </p:nvPr>
        </p:nvGraphicFramePr>
        <p:xfrm>
          <a:off x="716654" y="1046680"/>
          <a:ext cx="9002524" cy="48774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S5-174071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cc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S2-175192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Response LS from SA2 to SA5 on progress of Network Slicing related work</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S2-175300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972392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TC LI on Request of updated information on SA5 standards or reports related to billing systems and parameters for 5G access and services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LI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8033313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Response LS from SA6 to SA5 on standardization of Northbound SCEF API Charging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S6-171107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960240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Broadband Forum (BBF)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User Services Platform specification available for review</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0780085"/>
                  </a:ext>
                </a:extLst>
              </a:tr>
              <a:tr h="40048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S5-174090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Evolution of IMSI format and E.212 Recommendation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Study Group 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432979"/>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SA3 cc SA5 Reply LS on Security for T8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S3-172076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2629350"/>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MEF Forum to SA5 on MEF Forum Work on 5G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6704872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progress of measurement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ESI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7808900"/>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Managing EM IP address provided to VNF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41967816"/>
              </p:ext>
            </p:extLst>
          </p:nvPr>
        </p:nvGraphicFramePr>
        <p:xfrm>
          <a:off x="862626" y="1616357"/>
          <a:ext cx="9859655" cy="429227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S5-174299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SA2 to SA5 on Request to update maximum data rate values in EPS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SA2 to SA5 on Support of NR using Dual Connectivity using EPC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3GPP 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SA2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Response LS from SA6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ETSI TC LI on Request of updated information on SA5 standards or reports related to billing systems and parameters for 5G access and services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LI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SA3-LI,SA1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reply to ATIS NRSC on ”Establish a Metric to Determine a Drop in Registered Users in an IP-Based Network”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ATIS NRSC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27939988"/>
                  </a:ext>
                </a:extLst>
              </a:tr>
              <a:tr h="351460">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S5-174350</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Reply to: Response LS from SA2 to SA5 on progress of Network Slicing related work</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SA</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S5-174072</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43297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S5-174378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to SA2 and CT4 on 5G Charging Study Phase 1 on N4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262935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BBF to SA5 on Cooperation on Network Slicing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Broadband Forum (BBF)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S5-174085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4328899"/>
                  </a:ext>
                </a:extLst>
              </a:tr>
              <a:tr h="351460">
                <a:tc>
                  <a:txBody>
                    <a:bodyPr/>
                    <a:lstStyle/>
                    <a:p>
                      <a:pPr>
                        <a:spcAft>
                          <a:spcPts val="0"/>
                        </a:spcAft>
                      </a:pP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S5C-170013 </a:t>
                      </a:r>
                      <a:endPar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tc>
                <a:tc>
                  <a:txBody>
                    <a:bodyPr/>
                    <a:lstStyle/>
                    <a:p>
                      <a:pPr>
                        <a:spcAft>
                          <a:spcPts val="900"/>
                        </a:spcAft>
                      </a:pPr>
                      <a:r>
                        <a:rPr lang="en-GB" sz="1200" b="1" kern="1200" dirty="0" err="1">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LSout</a:t>
                      </a: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 to CT4 and SA on the charging support for CUPS</a:t>
                      </a:r>
                      <a:endParaRPr lang="en-US"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CT4</a:t>
                      </a:r>
                      <a:r>
                        <a:rPr lang="zh-CN" alt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SA</a:t>
                      </a:r>
                      <a:endPar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SA2</a:t>
                      </a:r>
                    </a:p>
                  </a:txBody>
                  <a:tcPr marL="68580" marR="68580" marT="0" marB="0"/>
                </a:tc>
                <a:tc>
                  <a:txBody>
                    <a:bodyPr/>
                    <a:lstStyle/>
                    <a:p>
                      <a:pPr hangingPunct="0">
                        <a:spcAft>
                          <a:spcPts val="0"/>
                        </a:spcAft>
                      </a:pPr>
                      <a:r>
                        <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tc>
                <a:extLst>
                  <a:ext uri="{0D108BD9-81ED-4DB2-BD59-A6C34878D82A}">
                    <a16:rowId xmlns:a16="http://schemas.microsoft.com/office/drawing/2014/main" val="1029587297"/>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15721045"/>
              </p:ext>
            </p:extLst>
          </p:nvPr>
        </p:nvGraphicFramePr>
        <p:xfrm>
          <a:off x="1311403" y="1879238"/>
          <a:ext cx="7972744" cy="219765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800" b="0" i="0" u="none" strike="noStrike" dirty="0">
                          <a:solidFill>
                            <a:srgbClr val="000000"/>
                          </a:solidFill>
                          <a:effectLst/>
                          <a:latin typeface="Arial" panose="020B0604020202020204" pitchFamily="34" charset="0"/>
                        </a:rPr>
                        <a:t>SP-170656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Rel-11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800" b="0" i="0" u="none" strike="noStrike" dirty="0">
                          <a:solidFill>
                            <a:srgbClr val="000000"/>
                          </a:solidFill>
                          <a:effectLst/>
                          <a:latin typeface="Arial" panose="020B0604020202020204" pitchFamily="34" charset="0"/>
                        </a:rPr>
                        <a:t>SP-170654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Rel-12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800" b="0" i="0" u="none" strike="noStrike" dirty="0">
                          <a:solidFill>
                            <a:srgbClr val="000000"/>
                          </a:solidFill>
                          <a:effectLst/>
                          <a:latin typeface="Arial" panose="020B0604020202020204" pitchFamily="34" charset="0"/>
                        </a:rPr>
                        <a:t>SP-170653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Rel-14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r h="425435">
                <a:tc>
                  <a:txBody>
                    <a:bodyPr/>
                    <a:lstStyle/>
                    <a:p>
                      <a:pPr algn="l" fontAlgn="t"/>
                      <a:r>
                        <a:rPr lang="sv-SE" sz="1800" b="0" i="0" u="none" strike="noStrike" dirty="0">
                          <a:solidFill>
                            <a:srgbClr val="000000"/>
                          </a:solidFill>
                          <a:effectLst/>
                          <a:latin typeface="Arial" panose="020B0604020202020204" pitchFamily="34" charset="0"/>
                        </a:rPr>
                        <a:t>SP-170655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Rel-15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3352976"/>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63639294"/>
              </p:ext>
            </p:extLst>
          </p:nvPr>
        </p:nvGraphicFramePr>
        <p:xfrm>
          <a:off x="1460347" y="2059119"/>
          <a:ext cx="7972744" cy="273300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800" b="0" i="0" u="none" strike="noStrike" dirty="0">
                          <a:solidFill>
                            <a:srgbClr val="000000"/>
                          </a:solidFill>
                          <a:effectLst/>
                          <a:latin typeface="Arial" panose="020B0604020202020204" pitchFamily="34" charset="0"/>
                        </a:rPr>
                        <a:t>SP-170647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Determination of Completeness of Charging Information in IMS (CH14-DCCII)</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800" b="0" i="0" u="none" strike="noStrike">
                          <a:solidFill>
                            <a:srgbClr val="000000"/>
                          </a:solidFill>
                          <a:effectLst/>
                          <a:latin typeface="Arial" panose="020B0604020202020204" pitchFamily="34" charset="0"/>
                        </a:rPr>
                        <a:t>SP-170648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for Charging Aspects of Enhanced Proximity-based Services(CH14-ProSe)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800" b="0" i="0" u="none" strike="noStrike">
                          <a:solidFill>
                            <a:srgbClr val="000000"/>
                          </a:solidFill>
                          <a:effectLst/>
                          <a:latin typeface="Arial" panose="020B0604020202020204" pitchFamily="34" charset="0"/>
                        </a:rPr>
                        <a:t>SP-170649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Charging for SMS via T4 (CH14-SMST4)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800" b="0" i="0" u="none" strike="noStrike" dirty="0">
                          <a:solidFill>
                            <a:srgbClr val="000000"/>
                          </a:solidFill>
                          <a:effectLst/>
                          <a:latin typeface="Arial" panose="020B0604020202020204" pitchFamily="34" charset="0"/>
                        </a:rPr>
                        <a:t>SP-170650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Rel-15 CRs on Charging for enhancement to Flexible Mobile Service Steering (</a:t>
                      </a:r>
                      <a:r>
                        <a:rPr lang="en-US" sz="1800" b="0" i="0" u="none" strike="noStrike" dirty="0" err="1">
                          <a:effectLst/>
                          <a:latin typeface="Arial" panose="020B0604020202020204" pitchFamily="34" charset="0"/>
                        </a:rPr>
                        <a:t>eFMSS</a:t>
                      </a:r>
                      <a:r>
                        <a:rPr lang="en-US" sz="1800" b="0" i="0" u="none" strike="noStrike" dirty="0">
                          <a:effectLst/>
                          <a:latin typeface="Arial" panose="020B0604020202020204" pitchFamily="34" charset="0"/>
                        </a:rPr>
                        <a:t>-CH)</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67272036"/>
              </p:ext>
            </p:extLst>
          </p:nvPr>
        </p:nvGraphicFramePr>
        <p:xfrm>
          <a:off x="1332896" y="2073555"/>
          <a:ext cx="8272812" cy="109372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42853">
                <a:tc>
                  <a:txBody>
                    <a:bodyPr/>
                    <a:lstStyle/>
                    <a:p>
                      <a:pPr algn="l" fontAlgn="t"/>
                      <a:r>
                        <a:rPr lang="sv-SE" sz="1800" b="0" i="0" u="none" strike="noStrike">
                          <a:solidFill>
                            <a:srgbClr val="000000"/>
                          </a:solidFill>
                          <a:effectLst/>
                          <a:latin typeface="Arial" panose="020B0604020202020204" pitchFamily="34" charset="0"/>
                        </a:rPr>
                        <a:t>SP-170663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32.899, Study on charging aspects of 5G system architecture Phase 1;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55209458"/>
              </p:ext>
            </p:extLst>
          </p:nvPr>
        </p:nvGraphicFramePr>
        <p:xfrm>
          <a:off x="1384176" y="2006327"/>
          <a:ext cx="8290169" cy="96964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800" b="0" i="0" u="none" strike="noStrike" dirty="0">
                          <a:solidFill>
                            <a:srgbClr val="000000"/>
                          </a:solidFill>
                          <a:effectLst/>
                          <a:latin typeface="Arial" panose="020B0604020202020204" pitchFamily="34" charset="0"/>
                        </a:rPr>
                        <a:t>SP-170659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Revised Study Item on Charging Aspects of 5G System Architecture Phase 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981200" y="252413"/>
            <a:ext cx="6834188" cy="692150"/>
          </a:xfrm>
        </p:spPr>
        <p:txBody>
          <a:bodyPr/>
          <a:lstStyle/>
          <a:p>
            <a:r>
              <a:rPr lang="en-GB"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556430" y="1118429"/>
            <a:ext cx="8412565" cy="5104261"/>
          </a:xfrm>
        </p:spPr>
        <p:txBody>
          <a:bodyPr/>
          <a:lstStyle/>
          <a:p>
            <a:r>
              <a:rPr lang="en-GB" sz="2400" dirty="0"/>
              <a:t>ETSI TC LI</a:t>
            </a:r>
          </a:p>
          <a:p>
            <a:pPr lvl="1"/>
            <a:r>
              <a:rPr lang="en-US" sz="2000" dirty="0"/>
              <a:t>SA5 CH received an LS from ETSI TC LI requesting information on SA5 standards or reports related to billing systems and parameters for 5G access and services, for their work on "Retained Data". Further dialog is expected with ETSI TC LI.</a:t>
            </a:r>
          </a:p>
          <a:p>
            <a:r>
              <a:rPr lang="en-US" sz="2400" b="1" dirty="0"/>
              <a:t> </a:t>
            </a:r>
            <a:r>
              <a:rPr lang="en-US" sz="2400" dirty="0"/>
              <a:t>ITU-T SG2</a:t>
            </a:r>
          </a:p>
          <a:p>
            <a:pPr lvl="1"/>
            <a:r>
              <a:rPr lang="en-US" sz="2000" dirty="0"/>
              <a:t>The 3GPP-wide LS from ITU-T SG2 on “Evolution of IMSI format and E.212 Recommendation” expected to trigger further exchanges due to impacts on billing and accounting.</a:t>
            </a:r>
          </a:p>
          <a:p>
            <a:r>
              <a:rPr lang="en-GB" altLang="zh-CN" sz="2400" dirty="0"/>
              <a:t>Open Mobile Alliance (OMA) </a:t>
            </a:r>
          </a:p>
          <a:p>
            <a:pPr lvl="1">
              <a:lnSpc>
                <a:spcPct val="80000"/>
              </a:lnSpc>
              <a:defRPr/>
            </a:pPr>
            <a:r>
              <a:rPr lang="en-GB" altLang="zh-CN" sz="2000" dirty="0">
                <a:ea typeface="宋体" pitchFamily="2" charset="-122"/>
              </a:rPr>
              <a:t>OMA ARC maintains the OMA Data Definition Specification (DDS) based on the SA5 specification for Diameter AVP code definitions (TS 32.299).</a:t>
            </a:r>
            <a:endParaRPr lang="en-GB" sz="1800" dirty="0"/>
          </a:p>
          <a:p>
            <a:pPr>
              <a:lnSpc>
                <a:spcPct val="80000"/>
              </a:lnSpc>
              <a:buNone/>
              <a:defRPr/>
            </a:pPr>
            <a:endParaRPr lang="en-GB" altLang="zh-CN" dirty="0"/>
          </a:p>
        </p:txBody>
      </p:sp>
      <p:sp>
        <p:nvSpPr>
          <p:cNvPr id="5"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8328444"/>
              </p:ext>
            </p:extLst>
          </p:nvPr>
        </p:nvGraphicFramePr>
        <p:xfrm>
          <a:off x="1194986" y="1695660"/>
          <a:ext cx="8385127" cy="1853408"/>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lgn="l" fontAlgn="t"/>
                      <a:r>
                        <a:rPr lang="sv-SE" sz="1800" b="0" i="0" u="none" strike="noStrike" dirty="0">
                          <a:solidFill>
                            <a:srgbClr val="000000"/>
                          </a:solidFill>
                          <a:effectLst/>
                          <a:latin typeface="Arial" panose="020B0604020202020204" pitchFamily="34" charset="0"/>
                        </a:rPr>
                        <a:t>SP-170651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Operations, Administration and Maintenance (OAM14)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lgn="l" fontAlgn="t"/>
                      <a:r>
                        <a:rPr lang="sv-SE" sz="1800" b="0" i="0" u="none" strike="noStrike">
                          <a:solidFill>
                            <a:srgbClr val="000000"/>
                          </a:solidFill>
                          <a:effectLst/>
                          <a:latin typeface="Arial" panose="020B0604020202020204" pitchFamily="34" charset="0"/>
                        </a:rPr>
                        <a:t>SP-170652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Rel-14 CRs on Performance management for mobile networks that include virtualized network functions (OAM14-MAMO_VNF-PM)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54013563"/>
              </p:ext>
            </p:extLst>
          </p:nvPr>
        </p:nvGraphicFramePr>
        <p:xfrm>
          <a:off x="1291816" y="1679013"/>
          <a:ext cx="8346860" cy="3055620"/>
        </p:xfrm>
        <a:graphic>
          <a:graphicData uri="http://schemas.openxmlformats.org/drawingml/2006/table">
            <a:tbl>
              <a:tblPr/>
              <a:tblGrid>
                <a:gridCol w="1353454">
                  <a:extLst>
                    <a:ext uri="{9D8B030D-6E8A-4147-A177-3AD203B41FA5}">
                      <a16:colId xmlns:a16="http://schemas.microsoft.com/office/drawing/2014/main" val="20000"/>
                    </a:ext>
                  </a:extLst>
                </a:gridCol>
                <a:gridCol w="6993406">
                  <a:extLst>
                    <a:ext uri="{9D8B030D-6E8A-4147-A177-3AD203B41FA5}">
                      <a16:colId xmlns:a16="http://schemas.microsoft.com/office/drawing/2014/main" val="20001"/>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800" b="0" i="0" u="none" strike="noStrike" dirty="0">
                          <a:solidFill>
                            <a:srgbClr val="000000"/>
                          </a:solidFill>
                          <a:effectLst/>
                          <a:latin typeface="Arial" panose="020B0604020202020204" pitchFamily="34" charset="0"/>
                        </a:rPr>
                        <a:t>SP-170750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28.801 Study on management and orchestration of network slicing for next generation network; for Approval</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800" b="0" i="0" u="none" strike="noStrike">
                          <a:solidFill>
                            <a:srgbClr val="000000"/>
                          </a:solidFill>
                          <a:effectLst/>
                          <a:latin typeface="Arial" panose="020B0604020202020204" pitchFamily="34" charset="0"/>
                        </a:rPr>
                        <a:t>SP-170662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28.802 Telecommunication management; Study on management aspects of next generation network architecture and features;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800" b="0" i="0" u="none" strike="noStrike" dirty="0">
                          <a:solidFill>
                            <a:srgbClr val="000000"/>
                          </a:solidFill>
                          <a:effectLst/>
                          <a:latin typeface="Arial" panose="020B0604020202020204" pitchFamily="34" charset="0"/>
                        </a:rPr>
                        <a:t>SP-170664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32.866, Study on a RESTful HTTP-based Solution Set (SS);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800" b="0" i="0" u="none" strike="noStrike">
                          <a:solidFill>
                            <a:srgbClr val="000000"/>
                          </a:solidFill>
                          <a:effectLst/>
                          <a:latin typeface="Arial" panose="020B0604020202020204" pitchFamily="34" charset="0"/>
                        </a:rPr>
                        <a:t>SP-170665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32.864 Study on management aspects of virtualized network functions that are part of the New Radio (NR);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62778635"/>
              </p:ext>
            </p:extLst>
          </p:nvPr>
        </p:nvGraphicFramePr>
        <p:xfrm>
          <a:off x="853656" y="2001921"/>
          <a:ext cx="9058605" cy="969645"/>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800" b="0" i="0" u="none" strike="noStrike" dirty="0">
                          <a:solidFill>
                            <a:srgbClr val="000000"/>
                          </a:solidFill>
                          <a:effectLst/>
                          <a:latin typeface="Arial" panose="020B0604020202020204" pitchFamily="34" charset="0"/>
                        </a:rPr>
                        <a:t>SP-170658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New WID on Self-Organizing Networks (SON) for Active Antenna System (AAS) deployment management</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436727" y="795553"/>
            <a:ext cx="11368585" cy="5564304"/>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(except PM).</a:t>
            </a:r>
          </a:p>
          <a:p>
            <a:pPr marL="914400" lvl="1" indent="-457200"/>
            <a:r>
              <a:rPr lang="en-US" altLang="zh-CN" sz="2000" dirty="0">
                <a:ea typeface="宋体" pitchFamily="2" charset="-122"/>
              </a:rPr>
              <a:t>SA5 NFV Performance Management specs completed in September 2017 (see next slide).</a:t>
            </a:r>
            <a:endParaRPr lang="en-GB" altLang="zh-CN" sz="2000" dirty="0">
              <a:highlight>
                <a:srgbClr val="FFFF00"/>
              </a:highlight>
              <a:ea typeface="宋体" pitchFamily="2" charset="-122"/>
            </a:endParaRPr>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914400" lvl="1" indent="-457200"/>
            <a:r>
              <a:rPr lang="en-GB" altLang="zh-CN" sz="2000" dirty="0"/>
              <a:t>It is recommended that ATIS directly contributes to  SA5.</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Cooperation on Network Slicing </a:t>
            </a:r>
          </a:p>
          <a:p>
            <a:pPr marL="914400" lvl="1" indent="-457200">
              <a:defRPr/>
            </a:pPr>
            <a:r>
              <a:rPr lang="en-GB" altLang="zh-CN" sz="2000" dirty="0">
                <a:ea typeface="宋体" pitchFamily="2" charset="-122"/>
              </a:rPr>
              <a:t>Several LSs received about various initiatives on Network Slicing in GSMA, BBF, MEF. Work is also ongoing on Network Slicing in NGMN, IETF, ETSI ISG NFV, etc. </a:t>
            </a:r>
          </a:p>
          <a:p>
            <a:pPr marL="914400" lvl="1" indent="-457200">
              <a:defRPr/>
            </a:pPr>
            <a:r>
              <a:rPr lang="en-GB" altLang="zh-CN" sz="2000" dirty="0">
                <a:ea typeface="宋体" pitchFamily="2" charset="-122"/>
              </a:rPr>
              <a:t>Need for more coordination of those initiatives on Network Slicing. </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1" y="228600"/>
            <a:ext cx="9450388" cy="1143000"/>
          </a:xfrm>
        </p:spPr>
        <p:txBody>
          <a:bodyPr/>
          <a:lstStyle/>
          <a:p>
            <a:r>
              <a:rPr lang="en-US" altLang="zh-CN" sz="2400" dirty="0"/>
              <a:t>All SA5 Rel-14 TSs for NFV management now completed – Concept, Arch., Use Cases &amp; </a:t>
            </a:r>
            <a:r>
              <a:rPr lang="en-US" altLang="zh-CN" sz="2400" dirty="0" err="1"/>
              <a:t>Reqs</a:t>
            </a:r>
            <a:r>
              <a:rPr lang="en-US" altLang="zh-CN" sz="2400" dirty="0"/>
              <a:t>, CM, FM, PM and LCM for a complete 3GPP system based on ETSI NFV-defined interfaces</a:t>
            </a:r>
            <a:endParaRPr lang="sv-SE" sz="2400" dirty="0"/>
          </a:p>
        </p:txBody>
      </p:sp>
      <p:pic>
        <p:nvPicPr>
          <p:cNvPr id="4" name="Content Placeholder 3"/>
          <p:cNvPicPr>
            <a:picLocks noGrp="1" noChangeAspect="1"/>
          </p:cNvPicPr>
          <p:nvPr>
            <p:ph idx="1"/>
          </p:nvPr>
        </p:nvPicPr>
        <p:blipFill>
          <a:blip r:embed="rId2"/>
          <a:stretch>
            <a:fillRect/>
          </a:stretch>
        </p:blipFill>
        <p:spPr>
          <a:xfrm>
            <a:off x="1417320" y="1511641"/>
            <a:ext cx="8031479" cy="4919091"/>
          </a:xfrm>
          <a:prstGeom prst="rect">
            <a:avLst/>
          </a:prstGeom>
        </p:spPr>
      </p:pic>
    </p:spTree>
    <p:extLst>
      <p:ext uri="{BB962C8B-B14F-4D97-AF65-F5344CB8AC3E}">
        <p14:creationId xmlns:p14="http://schemas.microsoft.com/office/powerpoint/2010/main" val="312907280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08661686"/>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Enhancement for </a:t>
                      </a:r>
                      <a:r>
                        <a:rPr lang="en-GB" sz="1800" b="1" kern="1200" dirty="0" err="1">
                          <a:solidFill>
                            <a:schemeClr val="tx1"/>
                          </a:solidFill>
                          <a:effectLst/>
                          <a:latin typeface="+mn-lt"/>
                          <a:ea typeface="+mn-ea"/>
                          <a:cs typeface="+mn-cs"/>
                        </a:rPr>
                        <a:t>eFMSS</a:t>
                      </a:r>
                      <a:r>
                        <a:rPr lang="en-GB" sz="1800" b="1" kern="1200" dirty="0">
                          <a:solidFill>
                            <a:schemeClr val="tx1"/>
                          </a:solidFill>
                          <a:effectLst/>
                          <a:latin typeface="+mn-lt"/>
                          <a:ea typeface="+mn-ea"/>
                          <a:cs typeface="+mn-cs"/>
                        </a:rPr>
                        <a:t>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err="1">
                          <a:solidFill>
                            <a:schemeClr val="tx1"/>
                          </a:solidFill>
                          <a:effectLst/>
                          <a:latin typeface="+mn-lt"/>
                          <a:ea typeface="+mn-ea"/>
                          <a:cs typeface="+mn-cs"/>
                        </a:rPr>
                        <a:t>eFMSS_CH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0%-&gt;70%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A "Traffic Steering Policy Identifier" (for Uplink and Downlink) is introduced in the PGW CDR, to indicate which Traffic Steering Policy was used for the service data flow (in the service data container).</a:t>
                      </a:r>
                    </a:p>
                    <a:p>
                      <a:pPr marL="285750" indent="-285750">
                        <a:buFontTx/>
                        <a:buChar char="-"/>
                      </a:pPr>
                      <a:r>
                        <a:rPr lang="en-GB" sz="1600" kern="1200" dirty="0">
                          <a:solidFill>
                            <a:schemeClr val="tx1"/>
                          </a:solidFill>
                          <a:effectLst/>
                          <a:latin typeface="+mn-lt"/>
                          <a:ea typeface="+mn-ea"/>
                          <a:cs typeface="+mn-cs"/>
                        </a:rPr>
                        <a:t>The corresponding AVPs was introduced</a:t>
                      </a:r>
                      <a:r>
                        <a:rPr lang="en-GB" sz="1600" kern="1200" baseline="0" dirty="0">
                          <a:solidFill>
                            <a:schemeClr val="tx1"/>
                          </a:solidFill>
                          <a:effectLst/>
                          <a:latin typeface="+mn-lt"/>
                          <a:ea typeface="+mn-ea"/>
                          <a:cs typeface="+mn-cs"/>
                        </a:rPr>
                        <a:t> for Offline charging, and corresponding ASN.1 fields were created in PGW CDR description. </a:t>
                      </a:r>
                      <a:r>
                        <a:rPr lang="en-GB" sz="1600" kern="1200" dirty="0">
                          <a:solidFill>
                            <a:schemeClr val="tx1"/>
                          </a:solidFill>
                          <a:effectLst/>
                          <a:latin typeface="+mn-lt"/>
                          <a:ea typeface="+mn-ea"/>
                          <a:cs typeface="+mn-cs"/>
                        </a:rPr>
                        <a:t> </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kern="1200" dirty="0">
                          <a:solidFill>
                            <a:schemeClr val="tx1"/>
                          </a:solidFill>
                          <a:effectLst/>
                          <a:latin typeface="+mn-lt"/>
                          <a:ea typeface="+mn-ea"/>
                          <a:cs typeface="+mn-cs"/>
                        </a:rPr>
                        <a:t>Rel-15 CRs </a:t>
                      </a:r>
                      <a:endParaRPr lang="en-US" sz="16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4612257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EDCE5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EDCE5-CH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fr-FR" sz="1600" b="0" i="0" u="none" strike="noStrike" kern="1200" cap="none" normalizeH="0" baseline="0">
                          <a:ln>
                            <a:noFill/>
                          </a:ln>
                          <a:solidFill>
                            <a:schemeClr val="tx1"/>
                          </a:solidFill>
                          <a:effectLst/>
                          <a:latin typeface="+mn-lt"/>
                          <a:ea typeface="宋体" pitchFamily="2" charset="-122"/>
                          <a:cs typeface="Arial" charset="0"/>
                        </a:rPr>
                        <a:t>- No input (LS reply to SA2 S5-174300 during the meeting)</a:t>
                      </a:r>
                      <a:endParaRPr kumimoji="0" lang="en-GB" sz="1600" b="0" i="0" u="none" strike="noStrike" kern="1200" cap="none" normalizeH="0" baseline="0">
                        <a:ln>
                          <a:noFill/>
                        </a:ln>
                        <a:solidFill>
                          <a:schemeClr val="tx1"/>
                        </a:solidFill>
                        <a:effectLst/>
                        <a:latin typeface="+mn-lt"/>
                        <a:ea typeface="宋体" pitchFamily="2" charset="-122"/>
                        <a:cs typeface="Arial" charset="0"/>
                      </a:endParaRP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029936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64119610"/>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NAPS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0%-&gt;10%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TS 32.254 "</a:t>
                      </a:r>
                      <a:r>
                        <a:rPr kumimoji="0" lang="en-US" sz="1600" b="0" i="0" u="none" strike="noStrike" kern="1200" cap="none" normalizeH="0" baseline="0" dirty="0">
                          <a:ln>
                            <a:noFill/>
                          </a:ln>
                          <a:solidFill>
                            <a:schemeClr val="tx1"/>
                          </a:solidFill>
                          <a:effectLst/>
                          <a:latin typeface="+mn-lt"/>
                          <a:ea typeface="宋体" pitchFamily="2" charset="-122"/>
                          <a:cs typeface="Arial" charset="0"/>
                        </a:rPr>
                        <a:t>Northbound Application Program Interfaces (APIs) for exposure function interworking charging" </a:t>
                      </a:r>
                      <a:r>
                        <a:rPr kumimoji="0" lang="en-GB" sz="1600" b="0" i="0" u="none" strike="noStrike" kern="1200" cap="none" normalizeH="0" baseline="0" dirty="0">
                          <a:ln>
                            <a:noFill/>
                          </a:ln>
                          <a:solidFill>
                            <a:schemeClr val="tx1"/>
                          </a:solidFill>
                          <a:effectLst/>
                          <a:latin typeface="+mn-lt"/>
                          <a:ea typeface="宋体" pitchFamily="2" charset="-122"/>
                          <a:cs typeface="Arial" charset="0"/>
                        </a:rPr>
                        <a:t>Skeleton was created.</a:t>
                      </a:r>
                    </a:p>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Scope and References were introduced</a:t>
                      </a:r>
                    </a:p>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Online and offline Charging architectures from the SCEF were introduced.</a:t>
                      </a: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7614243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studies </a:t>
            </a:r>
            <a:r>
              <a:rPr lang="en-GB" altLang="zh-CN" sz="3200" kern="0">
                <a:solidFill>
                  <a:srgbClr val="FF0000"/>
                </a:solidFill>
                <a:latin typeface="Calibri"/>
                <a:cs typeface="+mj-cs"/>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54872177"/>
              </p:ext>
            </p:extLst>
          </p:nvPr>
        </p:nvGraphicFramePr>
        <p:xfrm>
          <a:off x="1209747" y="1081466"/>
          <a:ext cx="8639032" cy="5012278"/>
        </p:xfrm>
        <a:graphic>
          <a:graphicData uri="http://schemas.openxmlformats.org/drawingml/2006/table">
            <a:tbl>
              <a:tblPr/>
              <a:tblGrid>
                <a:gridCol w="1372034">
                  <a:extLst>
                    <a:ext uri="{9D8B030D-6E8A-4147-A177-3AD203B41FA5}">
                      <a16:colId xmlns:a16="http://schemas.microsoft.com/office/drawing/2014/main" val="20000"/>
                    </a:ext>
                  </a:extLst>
                </a:gridCol>
                <a:gridCol w="4875453">
                  <a:extLst>
                    <a:ext uri="{9D8B030D-6E8A-4147-A177-3AD203B41FA5}">
                      <a16:colId xmlns:a16="http://schemas.microsoft.com/office/drawing/2014/main" val="20001"/>
                    </a:ext>
                  </a:extLst>
                </a:gridCol>
                <a:gridCol w="2391545">
                  <a:extLst>
                    <a:ext uri="{9D8B030D-6E8A-4147-A177-3AD203B41FA5}">
                      <a16:colId xmlns:a16="http://schemas.microsoft.com/office/drawing/2014/main" val="20002"/>
                    </a:ext>
                  </a:extLst>
                </a:gridCol>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800" b="0" kern="1200" dirty="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25%-&gt;30%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latin typeface="+mn-lt"/>
                          <a:ea typeface="+mn-ea"/>
                          <a:cs typeface="+mn-cs"/>
                        </a:rPr>
                        <a:t>SA#78 (12/2017)</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dirty="0">
                          <a:solidFill>
                            <a:schemeClr val="tx1"/>
                          </a:solidFill>
                          <a:effectLst/>
                          <a:latin typeface="+mn-lt"/>
                          <a:ea typeface="+mn-ea"/>
                          <a:cs typeface="+mn-cs"/>
                        </a:rPr>
                        <a:t>Refinement</a:t>
                      </a:r>
                      <a:r>
                        <a:rPr lang="en-GB" sz="1600" b="0" kern="1200" baseline="0" dirty="0">
                          <a:solidFill>
                            <a:schemeClr val="tx1"/>
                          </a:solidFill>
                          <a:effectLst/>
                          <a:latin typeface="+mn-lt"/>
                          <a:ea typeface="+mn-ea"/>
                          <a:cs typeface="+mn-cs"/>
                        </a:rPr>
                        <a:t> was brought on the Scope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baseline="0" dirty="0">
                          <a:solidFill>
                            <a:schemeClr val="tx1"/>
                          </a:solidFill>
                          <a:effectLst/>
                          <a:latin typeface="+mn-lt"/>
                          <a:ea typeface="+mn-ea"/>
                          <a:cs typeface="+mn-cs"/>
                        </a:rPr>
                        <a:t>The flows were cleaned up.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altLang="zh-CN" sz="1600" b="0" i="0" u="none" strike="noStrike" kern="1200" cap="none" normalizeH="0" baseline="0" dirty="0">
                          <a:ln>
                            <a:noFill/>
                          </a:ln>
                          <a:solidFill>
                            <a:schemeClr val="tx1"/>
                          </a:solidFill>
                          <a:effectLst/>
                          <a:latin typeface="+mn-lt"/>
                          <a:ea typeface="+mn-ea"/>
                          <a:cs typeface="+mn-cs"/>
                        </a:rPr>
                        <a:t>The description for offline charging was updated</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b="0" i="0" u="none" strike="noStrike" dirty="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858508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382405500"/>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27 Nov-1 Dec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6373668"/>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10%-&gt;40</a:t>
                      </a:r>
                      <a:r>
                        <a:rPr kumimoji="0" lang="en-GB" altLang="zh-CN" sz="1600" b="0" i="0" u="none" strike="noStrike" cap="none" normalizeH="0" baseline="0" dirty="0">
                          <a:ln>
                            <a:noFill/>
                          </a:ln>
                          <a:solidFill>
                            <a:schemeClr val="tx1"/>
                          </a:solidFill>
                          <a:effectLst/>
                          <a:latin typeface="+mn-lt"/>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lgn="l" defTabSz="1219170" rtl="0" eaLnBrk="1" latinLnBrk="0" hangingPunct="1">
                        <a:buFontTx/>
                        <a:buChar char="-"/>
                      </a:pPr>
                      <a:r>
                        <a:rPr lang="sv-SE" sz="1600" kern="1200" dirty="0" err="1">
                          <a:solidFill>
                            <a:schemeClr val="tx1"/>
                          </a:solidFill>
                          <a:effectLst/>
                          <a:latin typeface="+mn-lt"/>
                          <a:ea typeface="+mn-ea"/>
                          <a:cs typeface="+mn-cs"/>
                        </a:rPr>
                        <a:t>Existing</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description</a:t>
                      </a:r>
                      <a:r>
                        <a:rPr lang="sv-SE" sz="1600" kern="1200" dirty="0">
                          <a:solidFill>
                            <a:schemeClr val="tx1"/>
                          </a:solidFill>
                          <a:effectLst/>
                          <a:latin typeface="+mn-lt"/>
                          <a:ea typeface="+mn-ea"/>
                          <a:cs typeface="+mn-cs"/>
                        </a:rPr>
                        <a:t> on relationship </a:t>
                      </a:r>
                      <a:r>
                        <a:rPr lang="sv-SE" sz="1600" kern="1200" dirty="0" err="1">
                          <a:solidFill>
                            <a:schemeClr val="tx1"/>
                          </a:solidFill>
                          <a:effectLst/>
                          <a:latin typeface="+mn-lt"/>
                          <a:ea typeface="+mn-ea"/>
                          <a:cs typeface="+mn-cs"/>
                        </a:rPr>
                        <a:t>between</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Charging</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Application</a:t>
                      </a:r>
                      <a:r>
                        <a:rPr lang="sv-SE" sz="1600" kern="1200" dirty="0">
                          <a:solidFill>
                            <a:schemeClr val="tx1"/>
                          </a:solidFill>
                          <a:effectLst/>
                          <a:latin typeface="+mn-lt"/>
                          <a:ea typeface="+mn-ea"/>
                          <a:cs typeface="+mn-cs"/>
                        </a:rPr>
                        <a:t> and Diameter </a:t>
                      </a:r>
                      <a:r>
                        <a:rPr lang="sv-SE" sz="1600" kern="1200" dirty="0" err="1">
                          <a:solidFill>
                            <a:schemeClr val="tx1"/>
                          </a:solidFill>
                          <a:effectLst/>
                          <a:latin typeface="+mn-lt"/>
                          <a:ea typeface="+mn-ea"/>
                          <a:cs typeface="+mn-cs"/>
                        </a:rPr>
                        <a:t>was</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improved</a:t>
                      </a:r>
                      <a:r>
                        <a:rPr lang="sv-SE" sz="1600" kern="1200" dirty="0">
                          <a:solidFill>
                            <a:schemeClr val="tx1"/>
                          </a:solidFill>
                          <a:effectLst/>
                          <a:latin typeface="+mn-lt"/>
                          <a:ea typeface="+mn-ea"/>
                          <a:cs typeface="+mn-cs"/>
                        </a:rPr>
                        <a:t>.</a:t>
                      </a:r>
                    </a:p>
                    <a:p>
                      <a:pPr marL="285750" indent="-285750">
                        <a:buFontTx/>
                        <a:buChar char="-"/>
                      </a:pPr>
                      <a:r>
                        <a:rPr lang="sv-SE" sz="1600" kern="1200" dirty="0" err="1">
                          <a:solidFill>
                            <a:schemeClr val="tx1"/>
                          </a:solidFill>
                          <a:effectLst/>
                          <a:latin typeface="+mn-lt"/>
                          <a:ea typeface="+mn-ea"/>
                          <a:cs typeface="+mn-cs"/>
                        </a:rPr>
                        <a:t>Several</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key</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issues</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related</a:t>
                      </a:r>
                      <a:r>
                        <a:rPr lang="sv-SE" sz="1600" kern="1200" baseline="0" dirty="0">
                          <a:solidFill>
                            <a:schemeClr val="tx1"/>
                          </a:solidFill>
                          <a:effectLst/>
                          <a:latin typeface="+mn-lt"/>
                          <a:ea typeface="+mn-ea"/>
                          <a:cs typeface="+mn-cs"/>
                        </a:rPr>
                        <a:t> to</a:t>
                      </a:r>
                      <a:r>
                        <a:rPr lang="sv-SE" sz="1600" kern="1200" dirty="0">
                          <a:solidFill>
                            <a:schemeClr val="tx1"/>
                          </a:solidFill>
                          <a:effectLst/>
                          <a:latin typeface="+mn-lt"/>
                          <a:ea typeface="+mn-ea"/>
                          <a:cs typeface="+mn-cs"/>
                        </a:rPr>
                        <a:t> M-bit</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setting</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were</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introduced</a:t>
                      </a:r>
                      <a:r>
                        <a:rPr lang="sv-SE" sz="1600" kern="1200" baseline="0" dirty="0">
                          <a:solidFill>
                            <a:schemeClr val="tx1"/>
                          </a:solidFill>
                          <a:effectLst/>
                          <a:latin typeface="+mn-lt"/>
                          <a:ea typeface="+mn-ea"/>
                          <a:cs typeface="+mn-cs"/>
                        </a:rPr>
                        <a:t>:  Per </a:t>
                      </a:r>
                      <a:r>
                        <a:rPr lang="sv-SE" sz="1600" kern="1200" baseline="0" dirty="0" err="1">
                          <a:solidFill>
                            <a:schemeClr val="tx1"/>
                          </a:solidFill>
                          <a:effectLst/>
                          <a:latin typeface="+mn-lt"/>
                          <a:ea typeface="+mn-ea"/>
                          <a:cs typeface="+mn-cs"/>
                        </a:rPr>
                        <a:t>application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level</a:t>
                      </a:r>
                      <a:r>
                        <a:rPr lang="sv-SE" sz="1600" kern="1200" baseline="0" dirty="0">
                          <a:solidFill>
                            <a:schemeClr val="tx1"/>
                          </a:solidFill>
                          <a:effectLst/>
                          <a:latin typeface="+mn-lt"/>
                          <a:ea typeface="+mn-ea"/>
                          <a:cs typeface="+mn-cs"/>
                        </a:rPr>
                        <a:t>, Diameter Proxy in the </a:t>
                      </a:r>
                      <a:r>
                        <a:rPr lang="sv-SE" sz="1600" kern="1200" baseline="0" dirty="0" err="1">
                          <a:solidFill>
                            <a:schemeClr val="tx1"/>
                          </a:solidFill>
                          <a:effectLst/>
                          <a:latin typeface="+mn-lt"/>
                          <a:ea typeface="+mn-ea"/>
                          <a:cs typeface="+mn-cs"/>
                        </a:rPr>
                        <a:t>path</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of</a:t>
                      </a:r>
                      <a:r>
                        <a:rPr lang="sv-SE" sz="1600" kern="1200" baseline="0" dirty="0">
                          <a:solidFill>
                            <a:schemeClr val="tx1"/>
                          </a:solidFill>
                          <a:effectLst/>
                          <a:latin typeface="+mn-lt"/>
                          <a:ea typeface="+mn-ea"/>
                          <a:cs typeface="+mn-cs"/>
                        </a:rPr>
                        <a:t> new 3GP Release, </a:t>
                      </a:r>
                      <a:r>
                        <a:rPr lang="sv-SE" sz="1600" kern="1200" baseline="0" dirty="0" err="1">
                          <a:solidFill>
                            <a:schemeClr val="tx1"/>
                          </a:solidFill>
                          <a:effectLst/>
                          <a:latin typeface="+mn-lt"/>
                          <a:ea typeface="+mn-ea"/>
                          <a:cs typeface="+mn-cs"/>
                        </a:rPr>
                        <a:t>Introduction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of</a:t>
                      </a:r>
                      <a:r>
                        <a:rPr lang="sv-SE" sz="1600" kern="1200" baseline="0" dirty="0">
                          <a:solidFill>
                            <a:schemeClr val="tx1"/>
                          </a:solidFill>
                          <a:effectLst/>
                          <a:latin typeface="+mn-lt"/>
                          <a:ea typeface="+mn-ea"/>
                          <a:cs typeface="+mn-cs"/>
                        </a:rPr>
                        <a:t> new </a:t>
                      </a:r>
                      <a:r>
                        <a:rPr lang="sv-SE" sz="1600" kern="1200" baseline="0" dirty="0" err="1">
                          <a:solidFill>
                            <a:schemeClr val="tx1"/>
                          </a:solidFill>
                          <a:effectLst/>
                          <a:latin typeface="+mn-lt"/>
                          <a:ea typeface="+mn-ea"/>
                          <a:cs typeface="+mn-cs"/>
                        </a:rPr>
                        <a:t>functionalities</a:t>
                      </a:r>
                      <a:r>
                        <a:rPr lang="sv-SE" sz="1600" kern="1200" baseline="0" dirty="0">
                          <a:solidFill>
                            <a:schemeClr val="tx1"/>
                          </a:solidFill>
                          <a:effectLst/>
                          <a:latin typeface="+mn-lt"/>
                          <a:ea typeface="+mn-ea"/>
                          <a:cs typeface="+mn-cs"/>
                        </a:rPr>
                        <a:t>.</a:t>
                      </a:r>
                    </a:p>
                    <a:p>
                      <a:pPr marL="285750" indent="-285750">
                        <a:buFontTx/>
                        <a:buChar char="-"/>
                      </a:pPr>
                      <a:r>
                        <a:rPr lang="sv-SE" sz="1600" kern="1200" baseline="0" dirty="0">
                          <a:solidFill>
                            <a:schemeClr val="tx1"/>
                          </a:solidFill>
                          <a:effectLst/>
                          <a:latin typeface="+mn-lt"/>
                          <a:ea typeface="+mn-ea"/>
                          <a:cs typeface="+mn-cs"/>
                        </a:rPr>
                        <a:t>Solutions </a:t>
                      </a:r>
                      <a:r>
                        <a:rPr lang="sv-SE" sz="1600" kern="1200" baseline="0" dirty="0" err="1">
                          <a:solidFill>
                            <a:schemeClr val="tx1"/>
                          </a:solidFill>
                          <a:effectLst/>
                          <a:latin typeface="+mn-lt"/>
                          <a:ea typeface="+mn-ea"/>
                          <a:cs typeface="+mn-cs"/>
                        </a:rPr>
                        <a:t>principles</a:t>
                      </a:r>
                      <a:r>
                        <a:rPr lang="sv-SE" sz="1600" kern="1200" baseline="0" dirty="0">
                          <a:solidFill>
                            <a:schemeClr val="tx1"/>
                          </a:solidFill>
                          <a:effectLst/>
                          <a:latin typeface="+mn-lt"/>
                          <a:ea typeface="+mn-ea"/>
                          <a:cs typeface="+mn-cs"/>
                        </a:rPr>
                        <a:t> as </a:t>
                      </a:r>
                      <a:r>
                        <a:rPr lang="sv-SE" sz="1600" kern="1200" baseline="0" dirty="0" err="1">
                          <a:solidFill>
                            <a:schemeClr val="tx1"/>
                          </a:solidFill>
                          <a:effectLst/>
                          <a:latin typeface="+mn-lt"/>
                          <a:ea typeface="+mn-ea"/>
                          <a:cs typeface="+mn-cs"/>
                        </a:rPr>
                        <a:t>replacement</a:t>
                      </a:r>
                      <a:r>
                        <a:rPr lang="sv-SE" sz="1600" kern="1200" baseline="0" dirty="0">
                          <a:solidFill>
                            <a:schemeClr val="tx1"/>
                          </a:solidFill>
                          <a:effectLst/>
                          <a:latin typeface="+mn-lt"/>
                          <a:ea typeface="+mn-ea"/>
                          <a:cs typeface="+mn-cs"/>
                        </a:rPr>
                        <a:t> to M-bit set </a:t>
                      </a:r>
                      <a:r>
                        <a:rPr lang="sv-SE" sz="1600" kern="1200" baseline="0" dirty="0" err="1">
                          <a:solidFill>
                            <a:schemeClr val="tx1"/>
                          </a:solidFill>
                          <a:effectLst/>
                          <a:latin typeface="+mn-lt"/>
                          <a:ea typeface="+mn-ea"/>
                          <a:cs typeface="+mn-cs"/>
                        </a:rPr>
                        <a:t>were</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introduced</a:t>
                      </a:r>
                      <a:r>
                        <a:rPr lang="sv-SE" sz="1600" kern="1200" baseline="0" dirty="0">
                          <a:solidFill>
                            <a:schemeClr val="tx1"/>
                          </a:solidFill>
                          <a:effectLst/>
                          <a:latin typeface="+mn-lt"/>
                          <a:ea typeface="+mn-ea"/>
                          <a:cs typeface="+mn-cs"/>
                        </a:rPr>
                        <a:t>.</a:t>
                      </a:r>
                    </a:p>
                    <a:p>
                      <a:pPr marL="285750" indent="-285750">
                        <a:buFontTx/>
                        <a:buChar char="-"/>
                      </a:pP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3798952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69715331"/>
              </p:ext>
            </p:extLst>
          </p:nvPr>
        </p:nvGraphicFramePr>
        <p:xfrm>
          <a:off x="1127859" y="894975"/>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15%-&gt;60 %</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u="sng" kern="1200" dirty="0">
                          <a:solidFill>
                            <a:schemeClr val="tx1"/>
                          </a:solidFill>
                          <a:effectLst/>
                          <a:latin typeface="+mn-lt"/>
                          <a:ea typeface="+mn-ea"/>
                          <a:cs typeface="+mn-cs"/>
                        </a:rPr>
                        <a:t>Following topics were introduced: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kern="1200" dirty="0">
                          <a:solidFill>
                            <a:schemeClr val="tx1"/>
                          </a:solidFill>
                          <a:effectLst/>
                          <a:latin typeface="+mn-lt"/>
                          <a:ea typeface="+mn-ea"/>
                          <a:cs typeface="+mn-cs"/>
                        </a:rPr>
                        <a:t>Service </a:t>
                      </a:r>
                      <a:r>
                        <a:rPr lang="fr-FR" sz="1600" kern="1200" dirty="0" err="1">
                          <a:solidFill>
                            <a:schemeClr val="tx1"/>
                          </a:solidFill>
                          <a:effectLst/>
                          <a:latin typeface="+mn-lt"/>
                          <a:ea typeface="+mn-ea"/>
                          <a:cs typeface="+mn-cs"/>
                        </a:rPr>
                        <a:t>Based</a:t>
                      </a:r>
                      <a:r>
                        <a:rPr lang="fr-FR" sz="1600" kern="1200" dirty="0">
                          <a:solidFill>
                            <a:schemeClr val="tx1"/>
                          </a:solidFill>
                          <a:effectLst/>
                          <a:latin typeface="+mn-lt"/>
                          <a:ea typeface="+mn-ea"/>
                          <a:cs typeface="+mn-cs"/>
                        </a:rPr>
                        <a:t> architecture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Exposure of Charging System as Network Capability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dirty="0" err="1">
                          <a:solidFill>
                            <a:schemeClr val="tx1"/>
                          </a:solidFill>
                          <a:effectLst/>
                          <a:latin typeface="+mn-lt"/>
                          <a:ea typeface="+mn-ea"/>
                          <a:cs typeface="+mn-cs"/>
                        </a:rPr>
                        <a:t>Roaming</a:t>
                      </a:r>
                      <a:endParaRPr lang="en-US" sz="1600" u="none" kern="1200" dirty="0">
                        <a:solidFill>
                          <a:schemeClr val="tx1"/>
                        </a:solidFill>
                        <a:effectLst/>
                        <a:latin typeface="+mn-lt"/>
                        <a:ea typeface="+mn-ea"/>
                        <a:cs typeface="+mn-cs"/>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Interworking between 5G System and Existing Systems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Online and Offline Charging evaluation</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dirty="0">
                          <a:solidFill>
                            <a:schemeClr val="tx1"/>
                          </a:solidFill>
                          <a:effectLst/>
                          <a:latin typeface="+mn-lt"/>
                          <a:ea typeface="+mn-ea"/>
                          <a:cs typeface="+mn-cs"/>
                        </a:rPr>
                        <a:t>Registration</a:t>
                      </a:r>
                      <a:endParaRPr lang="en-US" sz="1600" u="none" kern="1200" dirty="0">
                        <a:solidFill>
                          <a:schemeClr val="tx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GB" sz="1600" u="sng" kern="1200" dirty="0">
                          <a:solidFill>
                            <a:schemeClr val="tx1"/>
                          </a:solidFill>
                          <a:effectLst/>
                          <a:latin typeface="+mn-lt"/>
                          <a:ea typeface="+mn-ea"/>
                          <a:cs typeface="+mn-cs"/>
                        </a:rPr>
                        <a:t>Interaction between SMF and UPF</a:t>
                      </a:r>
                      <a:r>
                        <a:rPr lang="en-GB" sz="1600" kern="1200" dirty="0">
                          <a:solidFill>
                            <a:schemeClr val="tx1"/>
                          </a:solidFill>
                          <a:effectLst/>
                          <a:latin typeface="+mn-lt"/>
                          <a:ea typeface="+mn-ea"/>
                          <a:cs typeface="+mn-cs"/>
                        </a:rPr>
                        <a:t>: solutions for quota</a:t>
                      </a:r>
                      <a:r>
                        <a:rPr lang="en-GB" sz="1600" kern="1200" baseline="0" dirty="0">
                          <a:solidFill>
                            <a:schemeClr val="tx1"/>
                          </a:solidFill>
                          <a:effectLst/>
                          <a:latin typeface="+mn-lt"/>
                          <a:ea typeface="+mn-ea"/>
                          <a:cs typeface="+mn-cs"/>
                        </a:rPr>
                        <a:t> management </a:t>
                      </a:r>
                      <a:r>
                        <a:rPr lang="en-GB" sz="1600" kern="1200" dirty="0">
                          <a:solidFill>
                            <a:schemeClr val="tx1"/>
                          </a:solidFill>
                          <a:effectLst/>
                          <a:latin typeface="+mn-lt"/>
                          <a:ea typeface="+mn-ea"/>
                          <a:cs typeface="+mn-cs"/>
                        </a:rPr>
                        <a:t>with several UPFs,</a:t>
                      </a:r>
                      <a:r>
                        <a:rPr lang="en-GB" sz="1600" kern="1200" baseline="0" dirty="0">
                          <a:solidFill>
                            <a:schemeClr val="tx1"/>
                          </a:solidFill>
                          <a:effectLst/>
                          <a:latin typeface="+mn-lt"/>
                          <a:ea typeface="+mn-ea"/>
                          <a:cs typeface="+mn-cs"/>
                        </a:rPr>
                        <a:t> monitoring over N4.</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slicing: </a:t>
                      </a:r>
                      <a:r>
                        <a:rPr lang="en-GB" sz="1600" kern="1200" dirty="0">
                          <a:solidFill>
                            <a:schemeClr val="tx1"/>
                          </a:solidFill>
                          <a:effectLst/>
                          <a:latin typeface="+mn-lt"/>
                          <a:ea typeface="+mn-ea"/>
                          <a:cs typeface="+mn-cs"/>
                        </a:rPr>
                        <a:t>introduction of the concept of tenant based charging.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kern="1200" baseline="0" dirty="0">
                          <a:solidFill>
                            <a:schemeClr val="tx1"/>
                          </a:solidFill>
                          <a:effectLst/>
                          <a:latin typeface="+mn-lt"/>
                          <a:ea typeface="+mn-ea"/>
                          <a:cs typeface="+mn-cs"/>
                        </a:rPr>
                        <a:t>Revised SID, TR 32.899 sent for information</a:t>
                      </a:r>
                      <a:endParaRPr lang="en-US" sz="16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8422309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a:t>
            </a:r>
            <a:r>
              <a:rPr lang="en-GB" altLang="zh-CN" sz="3200" kern="0">
                <a:solidFill>
                  <a:srgbClr val="FF0000"/>
                </a:solidFill>
                <a:latin typeface="Calibri"/>
              </a:rPr>
              <a:t>studies</a:t>
            </a:r>
            <a:r>
              <a:rPr lang="en-GB" altLang="zh-CN" sz="3200">
                <a:solidFill>
                  <a:srgbClr val="FF0000"/>
                </a:solidFill>
                <a:latin typeface="Calibri" pitchFamily="34" charset="0"/>
                <a:cs typeface="Times New Roman" pitchFamily="18" charset="0"/>
              </a:rPr>
              <a:t>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72934882"/>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0%-&gt;5%</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latin typeface="+mn-lt"/>
                          <a:ea typeface="+mn-ea"/>
                          <a:cs typeface="+mn-cs"/>
                        </a:rPr>
                        <a:t>SA#80 (06/2018)</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TR 32.848 "</a:t>
                      </a:r>
                      <a:r>
                        <a:rPr kumimoji="0" lang="en-US" sz="1600" b="0" i="0" u="none" strike="noStrike" kern="1200" cap="none" normalizeH="0" baseline="0" dirty="0">
                          <a:ln>
                            <a:noFill/>
                          </a:ln>
                          <a:solidFill>
                            <a:schemeClr val="tx1"/>
                          </a:solidFill>
                          <a:effectLst/>
                          <a:latin typeface="+mn-lt"/>
                          <a:ea typeface="宋体" pitchFamily="2" charset="-122"/>
                          <a:cs typeface="Arial" charset="0"/>
                        </a:rPr>
                        <a:t>Study on Volume based charging aspects for Voice Over LTE (VoLTE)" </a:t>
                      </a:r>
                      <a:r>
                        <a:rPr kumimoji="0" lang="en-GB" sz="1600" b="0" i="0" u="none" strike="noStrike" kern="1200" cap="none" normalizeH="0" baseline="0" dirty="0">
                          <a:ln>
                            <a:noFill/>
                          </a:ln>
                          <a:solidFill>
                            <a:schemeClr val="tx1"/>
                          </a:solidFill>
                          <a:effectLst/>
                          <a:latin typeface="+mn-lt"/>
                          <a:ea typeface="宋体" pitchFamily="2" charset="-122"/>
                          <a:cs typeface="Arial" charset="0"/>
                        </a:rPr>
                        <a:t>Skeleton was created.</a:t>
                      </a:r>
                    </a:p>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Scope and References were introduced</a:t>
                      </a: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3963056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(1/1)</a:t>
            </a:r>
          </a:p>
        </p:txBody>
      </p:sp>
      <p:graphicFrame>
        <p:nvGraphicFramePr>
          <p:cNvPr id="6" name="Group 76"/>
          <p:cNvGraphicFramePr>
            <a:graphicFrameLocks/>
          </p:cNvGraphicFramePr>
          <p:nvPr>
            <p:extLst>
              <p:ext uri="{D42A27DB-BD31-4B8C-83A1-F6EECF244321}">
                <p14:modId xmlns:p14="http://schemas.microsoft.com/office/powerpoint/2010/main" val="3498143961"/>
              </p:ext>
            </p:extLst>
          </p:nvPr>
        </p:nvGraphicFramePr>
        <p:xfrm>
          <a:off x="1078173" y="1360424"/>
          <a:ext cx="9853684" cy="452850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OAM14-MAMO_VNF-PM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mn-lt"/>
                          <a:ea typeface="宋体" pitchFamily="2" charset="-122"/>
                          <a:cs typeface="Arial" charset="0"/>
                        </a:rPr>
                        <a:t>Four CRs with the following updates were agreed: </a:t>
                      </a:r>
                    </a:p>
                    <a:p>
                      <a:pPr marL="0" lvl="0" indent="0">
                        <a:buFontTx/>
                        <a:buNone/>
                      </a:pP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p>
                      <a:pPr marL="285750" lvl="0" indent="-285750">
                        <a:buFontTx/>
                        <a:buChar char="-"/>
                      </a:pPr>
                      <a:r>
                        <a:rPr lang="en-US" sz="1600" kern="1200" dirty="0">
                          <a:solidFill>
                            <a:schemeClr val="tx1"/>
                          </a:solidFill>
                          <a:effectLst/>
                          <a:latin typeface="+mn-lt"/>
                          <a:ea typeface="+mn-ea"/>
                          <a:cs typeface="+mn-cs"/>
                        </a:rPr>
                        <a:t>Update concept and collection method for 3GPP NF performance measurements related to VR</a:t>
                      </a:r>
                    </a:p>
                    <a:p>
                      <a:pPr marL="285750" lvl="0" indent="-285750">
                        <a:buFontTx/>
                        <a:buChar char="-"/>
                      </a:pPr>
                      <a:r>
                        <a:rPr lang="en-US" sz="1600" kern="1200" dirty="0">
                          <a:solidFill>
                            <a:schemeClr val="tx1"/>
                          </a:solidFill>
                          <a:effectLst/>
                          <a:latin typeface="+mn-lt"/>
                          <a:ea typeface="+mn-ea"/>
                          <a:cs typeface="+mn-cs"/>
                        </a:rPr>
                        <a:t>Add VR related measurements for IMS NFs</a:t>
                      </a:r>
                    </a:p>
                    <a:p>
                      <a:pPr marL="285750" lvl="0" indent="-285750">
                        <a:buFontTx/>
                        <a:buChar char="-"/>
                      </a:pPr>
                      <a:r>
                        <a:rPr lang="en-US" sz="1600" kern="1200" dirty="0">
                          <a:solidFill>
                            <a:schemeClr val="tx1"/>
                          </a:solidFill>
                          <a:effectLst/>
                          <a:latin typeface="+mn-lt"/>
                          <a:ea typeface="+mn-ea"/>
                          <a:cs typeface="+mn-cs"/>
                        </a:rPr>
                        <a:t>Add VR related measurements for EPC NFs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Rel-14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(1/4)</a:t>
            </a:r>
          </a:p>
        </p:txBody>
      </p:sp>
      <p:graphicFrame>
        <p:nvGraphicFramePr>
          <p:cNvPr id="6" name="Group 76"/>
          <p:cNvGraphicFramePr>
            <a:graphicFrameLocks/>
          </p:cNvGraphicFramePr>
          <p:nvPr>
            <p:extLst>
              <p:ext uri="{D42A27DB-BD31-4B8C-83A1-F6EECF244321}">
                <p14:modId xmlns:p14="http://schemas.microsoft.com/office/powerpoint/2010/main" val="3925867559"/>
              </p:ext>
            </p:extLst>
          </p:nvPr>
        </p:nvGraphicFramePr>
        <p:xfrm>
          <a:off x="409431" y="1292185"/>
          <a:ext cx="11245757" cy="4399878"/>
        </p:xfrm>
        <a:graphic>
          <a:graphicData uri="http://schemas.openxmlformats.org/drawingml/2006/table">
            <a:tbl>
              <a:tblPr/>
              <a:tblGrid>
                <a:gridCol w="1758413">
                  <a:extLst>
                    <a:ext uri="{9D8B030D-6E8A-4147-A177-3AD203B41FA5}">
                      <a16:colId xmlns:a16="http://schemas.microsoft.com/office/drawing/2014/main" val="20000"/>
                    </a:ext>
                  </a:extLst>
                </a:gridCol>
                <a:gridCol w="3848890">
                  <a:extLst>
                    <a:ext uri="{9D8B030D-6E8A-4147-A177-3AD203B41FA5}">
                      <a16:colId xmlns:a16="http://schemas.microsoft.com/office/drawing/2014/main" val="20001"/>
                    </a:ext>
                  </a:extLst>
                </a:gridCol>
                <a:gridCol w="2878022">
                  <a:extLst>
                    <a:ext uri="{9D8B030D-6E8A-4147-A177-3AD203B41FA5}">
                      <a16:colId xmlns:a16="http://schemas.microsoft.com/office/drawing/2014/main" val="20003"/>
                    </a:ext>
                  </a:extLst>
                </a:gridCol>
                <a:gridCol w="276043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agreed that two solutions shall be defined (Solution No. 1 based on existing IRPs, Solution No. 2 as a simplified interface) for this IRP, and that this affects the structure of all 3 TSs (28.304-6);</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Progress was made on use cases, business-level requirements and specification-level requirements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28.305: a structure of the TS has been agreed. Some first information model description has been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28.306: a skeleton has been proposed and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There was a request to replace “DM” with something else. There were discussions on why this would be needed. If agreed, this would affect the whole draft TS 28.303 and would thus require a new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to address this (for next meeting). An editor’s note has been in the draft TS to capture this.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(2/4)</a:t>
            </a:r>
          </a:p>
        </p:txBody>
      </p:sp>
      <p:graphicFrame>
        <p:nvGraphicFramePr>
          <p:cNvPr id="6" name="Group 76"/>
          <p:cNvGraphicFramePr>
            <a:graphicFrameLocks/>
          </p:cNvGraphicFramePr>
          <p:nvPr>
            <p:extLst>
              <p:ext uri="{D42A27DB-BD31-4B8C-83A1-F6EECF244321}">
                <p14:modId xmlns:p14="http://schemas.microsoft.com/office/powerpoint/2010/main" val="3872689806"/>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Scope and some business level requirements and business level use cases were agreed</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(3/4)</a:t>
            </a:r>
          </a:p>
        </p:txBody>
      </p:sp>
      <p:graphicFrame>
        <p:nvGraphicFramePr>
          <p:cNvPr id="6" name="Group 76"/>
          <p:cNvGraphicFramePr>
            <a:graphicFrameLocks/>
          </p:cNvGraphicFramePr>
          <p:nvPr>
            <p:extLst>
              <p:ext uri="{D42A27DB-BD31-4B8C-83A1-F6EECF244321}">
                <p14:modId xmlns:p14="http://schemas.microsoft.com/office/powerpoint/2010/main" val="3374278936"/>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23 contributions;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pCR contributions were discussed of which 1 was approved;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skeleton, introduction, scope and network slice definitions;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other contributions were not presented due to change to the time plan. </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0137435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(4/4)</a:t>
            </a:r>
          </a:p>
        </p:txBody>
      </p:sp>
      <p:graphicFrame>
        <p:nvGraphicFramePr>
          <p:cNvPr id="6" name="Group 76"/>
          <p:cNvGraphicFramePr>
            <a:graphicFrameLocks/>
          </p:cNvGraphicFramePr>
          <p:nvPr>
            <p:extLst>
              <p:ext uri="{D42A27DB-BD31-4B8C-83A1-F6EECF244321}">
                <p14:modId xmlns:p14="http://schemas.microsoft.com/office/powerpoint/2010/main" val="1272695868"/>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There has been 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7059551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(1/11)</a:t>
            </a:r>
          </a:p>
        </p:txBody>
      </p:sp>
      <p:graphicFrame>
        <p:nvGraphicFramePr>
          <p:cNvPr id="6" name="Group 76"/>
          <p:cNvGraphicFramePr>
            <a:graphicFrameLocks/>
          </p:cNvGraphicFramePr>
          <p:nvPr>
            <p:extLst>
              <p:ext uri="{D42A27DB-BD31-4B8C-83A1-F6EECF244321}">
                <p14:modId xmlns:p14="http://schemas.microsoft.com/office/powerpoint/2010/main" val="3169086134"/>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Implementation for the Partitioning of </a:t>
                      </a:r>
                      <a:r>
                        <a:rPr lang="en-US" sz="1800" b="1" i="0" kern="1200" dirty="0" err="1">
                          <a:solidFill>
                            <a:schemeClr val="tx1"/>
                          </a:solidFill>
                          <a:effectLst/>
                          <a:latin typeface="+mn-lt"/>
                          <a:ea typeface="+mn-ea"/>
                          <a:cs typeface="+mn-cs"/>
                        </a:rPr>
                        <a:t>Itf</a:t>
                      </a:r>
                      <a:r>
                        <a:rPr lang="en-US" sz="1800" b="1" i="0" kern="1200" dirty="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recommendation for a solution set for partitioning of Itf-N was agreed. An operator specified protocol based on socket is proposed to support the partitioning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Itf</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0757641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(2/11)</a:t>
            </a:r>
          </a:p>
        </p:txBody>
      </p:sp>
      <p:graphicFrame>
        <p:nvGraphicFramePr>
          <p:cNvPr id="6" name="Group 76"/>
          <p:cNvGraphicFramePr>
            <a:graphicFrameLocks/>
          </p:cNvGraphicFramePr>
          <p:nvPr>
            <p:extLst>
              <p:ext uri="{D42A27DB-BD31-4B8C-83A1-F6EECF244321}">
                <p14:modId xmlns:p14="http://schemas.microsoft.com/office/powerpoint/2010/main" val="1981067611"/>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Key issues to be considered for 5G management architecture options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Considerations on the 5G NF management standard interfaces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use case for management and orchestration architecture for management of communication service was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 of multi-operator service support with management data was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contribution on interfaces for Service management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144072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80869" y="959210"/>
            <a:ext cx="5143500" cy="476250"/>
          </a:xfrm>
        </p:spPr>
        <p:txBody>
          <a:bodyPr/>
          <a:lstStyle/>
          <a:p>
            <a:r>
              <a:rPr lang="en-GB" dirty="0"/>
              <a:t>Statistics at SA5 level</a:t>
            </a:r>
          </a:p>
        </p:txBody>
      </p:sp>
      <p:graphicFrame>
        <p:nvGraphicFramePr>
          <p:cNvPr id="117329" name="Group 593"/>
          <p:cNvGraphicFramePr>
            <a:graphicFrameLocks noGrp="1"/>
          </p:cNvGraphicFramePr>
          <p:nvPr>
            <p:ph idx="1"/>
            <p:extLst/>
          </p:nvPr>
        </p:nvGraphicFramePr>
        <p:xfrm>
          <a:off x="2605966" y="1668240"/>
          <a:ext cx="6389542" cy="3580864"/>
        </p:xfrm>
        <a:graphic>
          <a:graphicData uri="http://schemas.openxmlformats.org/drawingml/2006/table">
            <a:tbl>
              <a:tblPr/>
              <a:tblGrid>
                <a:gridCol w="1072350">
                  <a:extLst>
                    <a:ext uri="{9D8B030D-6E8A-4147-A177-3AD203B41FA5}">
                      <a16:colId xmlns:a16="http://schemas.microsoft.com/office/drawing/2014/main" val="20000"/>
                    </a:ext>
                  </a:extLst>
                </a:gridCol>
                <a:gridCol w="709271">
                  <a:extLst>
                    <a:ext uri="{9D8B030D-6E8A-4147-A177-3AD203B41FA5}">
                      <a16:colId xmlns:a16="http://schemas.microsoft.com/office/drawing/2014/main" val="20001"/>
                    </a:ext>
                  </a:extLst>
                </a:gridCol>
                <a:gridCol w="645517">
                  <a:extLst>
                    <a:ext uri="{9D8B030D-6E8A-4147-A177-3AD203B41FA5}">
                      <a16:colId xmlns:a16="http://schemas.microsoft.com/office/drawing/2014/main" val="20002"/>
                    </a:ext>
                  </a:extLst>
                </a:gridCol>
                <a:gridCol w="565824">
                  <a:extLst>
                    <a:ext uri="{9D8B030D-6E8A-4147-A177-3AD203B41FA5}">
                      <a16:colId xmlns:a16="http://schemas.microsoft.com/office/drawing/2014/main" val="20003"/>
                    </a:ext>
                  </a:extLst>
                </a:gridCol>
                <a:gridCol w="557854">
                  <a:extLst>
                    <a:ext uri="{9D8B030D-6E8A-4147-A177-3AD203B41FA5}">
                      <a16:colId xmlns:a16="http://schemas.microsoft.com/office/drawing/2014/main" val="20004"/>
                    </a:ext>
                  </a:extLst>
                </a:gridCol>
                <a:gridCol w="642859">
                  <a:extLst>
                    <a:ext uri="{9D8B030D-6E8A-4147-A177-3AD203B41FA5}">
                      <a16:colId xmlns:a16="http://schemas.microsoft.com/office/drawing/2014/main" val="20005"/>
                    </a:ext>
                  </a:extLst>
                </a:gridCol>
                <a:gridCol w="726574">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65908">
                  <a:extLst>
                    <a:ext uri="{9D8B030D-6E8A-4147-A177-3AD203B41FA5}">
                      <a16:colId xmlns:a16="http://schemas.microsoft.com/office/drawing/2014/main" val="20008"/>
                    </a:ext>
                  </a:extLst>
                </a:gridCol>
              </a:tblGrid>
              <a:tr h="43523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108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109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024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1"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Calibri" pitchFamily="34" charset="0"/>
                          <a:ea typeface="Batang"/>
                          <a:cs typeface="Times New Roman"/>
                        </a:rPr>
                        <a:t>302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1"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(3/11)</a:t>
            </a:r>
          </a:p>
        </p:txBody>
      </p:sp>
      <p:graphicFrame>
        <p:nvGraphicFramePr>
          <p:cNvPr id="6" name="Group 76"/>
          <p:cNvGraphicFramePr>
            <a:graphicFrameLocks/>
          </p:cNvGraphicFramePr>
          <p:nvPr>
            <p:extLst>
              <p:ext uri="{D42A27DB-BD31-4B8C-83A1-F6EECF244321}">
                <p14:modId xmlns:p14="http://schemas.microsoft.com/office/powerpoint/2010/main" val="3792116133"/>
              </p:ext>
            </p:extLst>
          </p:nvPr>
        </p:nvGraphicFramePr>
        <p:xfrm>
          <a:off x="191069" y="1360424"/>
          <a:ext cx="11937034" cy="4399878"/>
        </p:xfrm>
        <a:graphic>
          <a:graphicData uri="http://schemas.openxmlformats.org/drawingml/2006/table">
            <a:tbl>
              <a:tblPr/>
              <a:tblGrid>
                <a:gridCol w="2023682">
                  <a:extLst>
                    <a:ext uri="{9D8B030D-6E8A-4147-A177-3AD203B41FA5}">
                      <a16:colId xmlns:a16="http://schemas.microsoft.com/office/drawing/2014/main" val="20000"/>
                    </a:ext>
                  </a:extLst>
                </a:gridCol>
                <a:gridCol w="4021716">
                  <a:extLst>
                    <a:ext uri="{9D8B030D-6E8A-4147-A177-3AD203B41FA5}">
                      <a16:colId xmlns:a16="http://schemas.microsoft.com/office/drawing/2014/main" val="20001"/>
                    </a:ext>
                  </a:extLst>
                </a:gridCol>
                <a:gridCol w="3007253">
                  <a:extLst>
                    <a:ext uri="{9D8B030D-6E8A-4147-A177-3AD203B41FA5}">
                      <a16:colId xmlns:a16="http://schemas.microsoft.com/office/drawing/2014/main" val="20003"/>
                    </a:ext>
                  </a:extLst>
                </a:gridCol>
                <a:gridCol w="288438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of Network Slicing</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FS_MONETS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28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presentation sheet for (not treated at this session). All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were treated. Approved: 13. Some of the contributions addressing Editor’s notes were merged.  The group:</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 deeper common understanding of the uses cases and solutions on the network slice subnet level and the role of the NSSMF and relation with NSMF;</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contributions about the service management and interaction of with parties external to the operator.;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 better understanding of the potential opportunities for the industry for standardization of interfaces between new functionalities that come with network slicing;</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way forward for the normative work, agreement summarized in a discussion paper (S5-173362);</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conclusions and recommendations in order to finalize the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28.801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93019883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(4/11)</a:t>
            </a:r>
          </a:p>
        </p:txBody>
      </p:sp>
      <p:graphicFrame>
        <p:nvGraphicFramePr>
          <p:cNvPr id="6" name="Group 76"/>
          <p:cNvGraphicFramePr>
            <a:graphicFrameLocks/>
          </p:cNvGraphicFramePr>
          <p:nvPr>
            <p:extLst>
              <p:ext uri="{D42A27DB-BD31-4B8C-83A1-F6EECF244321}">
                <p14:modId xmlns:p14="http://schemas.microsoft.com/office/powerpoint/2010/main" val="4136315060"/>
              </p:ext>
            </p:extLst>
          </p:nvPr>
        </p:nvGraphicFramePr>
        <p:xfrm>
          <a:off x="1078173" y="1360424"/>
          <a:ext cx="9853684" cy="439987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During the meeting, the following total 16 contributions were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pCR relates to the term usage of “NF” and “NF instance” in the TR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pCRs relate to NR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1 discussion paper relate to edge computing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 to 5GC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pCR relates to SON for New RAN solution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presentation sheet</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and several of them were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28.802 for Information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357045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(5/11)</a:t>
            </a:r>
          </a:p>
        </p:txBody>
      </p:sp>
      <p:graphicFrame>
        <p:nvGraphicFramePr>
          <p:cNvPr id="6" name="Group 76"/>
          <p:cNvGraphicFramePr>
            <a:graphicFrameLocks/>
          </p:cNvGraphicFramePr>
          <p:nvPr>
            <p:extLst>
              <p:ext uri="{D42A27DB-BD31-4B8C-83A1-F6EECF244321}">
                <p14:modId xmlns:p14="http://schemas.microsoft.com/office/powerpoint/2010/main" val="3878081265"/>
              </p:ext>
            </p:extLst>
          </p:nvPr>
        </p:nvGraphicFramePr>
        <p:xfrm>
          <a:off x="1078173" y="1346776"/>
          <a:ext cx="9853684" cy="4539662"/>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2017 -&gt;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pCRs on the following aspects were discussed and agreed: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Handover related measurements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Cell level radio bearer QoS related measurements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Radio resource utilization related measurements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Paging related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(6/11)</a:t>
            </a:r>
          </a:p>
        </p:txBody>
      </p:sp>
      <p:graphicFrame>
        <p:nvGraphicFramePr>
          <p:cNvPr id="6" name="Group 76"/>
          <p:cNvGraphicFramePr>
            <a:graphicFrameLocks/>
          </p:cNvGraphicFramePr>
          <p:nvPr>
            <p:extLst>
              <p:ext uri="{D42A27DB-BD31-4B8C-83A1-F6EECF244321}">
                <p14:modId xmlns:p14="http://schemas.microsoft.com/office/powerpoint/2010/main" val="45633310"/>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REST design principles, HTTP method descriptions, the Richardson Maturity Model and design patterns were agreed to be added to the TR.</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32.866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125585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(7/11)</a:t>
            </a:r>
          </a:p>
        </p:txBody>
      </p:sp>
      <p:graphicFrame>
        <p:nvGraphicFramePr>
          <p:cNvPr id="6" name="Group 76"/>
          <p:cNvGraphicFramePr>
            <a:graphicFrameLocks/>
          </p:cNvGraphicFramePr>
          <p:nvPr>
            <p:extLst>
              <p:ext uri="{D42A27DB-BD31-4B8C-83A1-F6EECF244321}">
                <p14:modId xmlns:p14="http://schemas.microsoft.com/office/powerpoint/2010/main" val="3651632004"/>
              </p:ext>
            </p:extLst>
          </p:nvPr>
        </p:nvGraphicFramePr>
        <p:xfrm>
          <a:off x="194253" y="1171624"/>
          <a:ext cx="11832610" cy="4643718"/>
        </p:xfrm>
        <a:graphic>
          <a:graphicData uri="http://schemas.openxmlformats.org/drawingml/2006/table">
            <a:tbl>
              <a:tblPr/>
              <a:tblGrid>
                <a:gridCol w="1408642">
                  <a:extLst>
                    <a:ext uri="{9D8B030D-6E8A-4147-A177-3AD203B41FA5}">
                      <a16:colId xmlns:a16="http://schemas.microsoft.com/office/drawing/2014/main" val="20000"/>
                    </a:ext>
                  </a:extLst>
                </a:gridCol>
                <a:gridCol w="3896139">
                  <a:extLst>
                    <a:ext uri="{9D8B030D-6E8A-4147-A177-3AD203B41FA5}">
                      <a16:colId xmlns:a16="http://schemas.microsoft.com/office/drawing/2014/main" val="20001"/>
                    </a:ext>
                  </a:extLst>
                </a:gridCol>
                <a:gridCol w="2722750">
                  <a:extLst>
                    <a:ext uri="{9D8B030D-6E8A-4147-A177-3AD203B41FA5}">
                      <a16:colId xmlns:a16="http://schemas.microsoft.com/office/drawing/2014/main" val="20003"/>
                    </a:ext>
                  </a:extLst>
                </a:gridCol>
                <a:gridCol w="380507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2017 - &gt; SA#78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at the session (and bold-marked below were agreed): </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Use cases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PM, FM, and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validation of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NsDf</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 for a NSD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deployment of non-virtualized part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based on the available non-virtualized resource, instantiation of virtualized part of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with the concrete NFVI-POP information</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Gap analysis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adding, deleting and replacing the non-virtualized part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(agreed)</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Solutions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the CU and DU modelling option, Add potential solution for establishing relation between virtualized part and non-virtualized part of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establishing relation between the CN NF and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solutions to support partially virtualized NF under NFV concept,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Add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potential solution for instantiating NS containing CN VNF and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Add potential solution for updating transport network requirements, Add potential solution for on-boarding NSD for the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adding VNFFGD and VNFFGs for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285750" lvl="0" indent="-285750">
                        <a:buFontTx/>
                        <a:buChar char="-"/>
                      </a:pPr>
                      <a:r>
                        <a:rPr kumimoji="0" lang="en-US" sz="1600" b="1" i="0" u="sng" strike="noStrike" kern="1200" cap="none" normalizeH="0" baseline="0" dirty="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32.864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521256"/>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(8/11)</a:t>
            </a:r>
          </a:p>
        </p:txBody>
      </p:sp>
      <p:graphicFrame>
        <p:nvGraphicFramePr>
          <p:cNvPr id="6" name="Group 76"/>
          <p:cNvGraphicFramePr>
            <a:graphicFrameLocks/>
          </p:cNvGraphicFramePr>
          <p:nvPr>
            <p:extLst>
              <p:ext uri="{D42A27DB-BD31-4B8C-83A1-F6EECF244321}">
                <p14:modId xmlns:p14="http://schemas.microsoft.com/office/powerpoint/2010/main" val="3534145754"/>
              </p:ext>
            </p:extLst>
          </p:nvPr>
        </p:nvGraphicFramePr>
        <p:xfrm>
          <a:off x="1078173" y="1360424"/>
          <a:ext cx="9853684" cy="439987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 for PGW and SGW related measurement are proposed. The group discussed pCRs on the following topics at the session:</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potential solution for PGW and SGW related measurements in CUPS (agreed)</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Editor’s notes resolution</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conclusions</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recommendations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contribution is expected to next meeting, on the use case regarding interface between the CP and UP, along with corresponding requirements and solutions.</a:t>
                      </a: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(9/11)</a:t>
            </a:r>
          </a:p>
        </p:txBody>
      </p:sp>
      <p:graphicFrame>
        <p:nvGraphicFramePr>
          <p:cNvPr id="6" name="Group 76"/>
          <p:cNvGraphicFramePr>
            <a:graphicFrameLocks/>
          </p:cNvGraphicFramePr>
          <p:nvPr>
            <p:extLst>
              <p:ext uri="{D42A27DB-BD31-4B8C-83A1-F6EECF244321}">
                <p14:modId xmlns:p14="http://schemas.microsoft.com/office/powerpoint/2010/main" val="3440183521"/>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(and bold-marked ones were agreed):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add LWA overview and concept</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provisioning WLAN information to WT for non-collocated LWA</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of relation between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WT for non-collocated LWA</a:t>
                      </a:r>
                    </a:p>
                    <a:p>
                      <a:pPr marL="285750" lvl="0" indent="-285750">
                        <a:buFontTx/>
                        <a:buChar cha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provisioning WLAN information to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 for collocated LWA.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(10/11)</a:t>
            </a:r>
          </a:p>
        </p:txBody>
      </p:sp>
      <p:graphicFrame>
        <p:nvGraphicFramePr>
          <p:cNvPr id="6" name="Group 76"/>
          <p:cNvGraphicFramePr>
            <a:graphicFrameLocks/>
          </p:cNvGraphicFramePr>
          <p:nvPr>
            <p:extLst>
              <p:ext uri="{D42A27DB-BD31-4B8C-83A1-F6EECF244321}">
                <p14:modId xmlns:p14="http://schemas.microsoft.com/office/powerpoint/2010/main" val="2464294335"/>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Five contributions were discussed and agreed, which involve deployment UC and requirements, policy operation requirements, concept update and general procedure for policy operation.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deployment UC captures the policy management requirement of the specific location constraints between the existing NE and the virtualized network function to be instantiated.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(11/11)</a:t>
            </a:r>
          </a:p>
        </p:txBody>
      </p:sp>
      <p:graphicFrame>
        <p:nvGraphicFramePr>
          <p:cNvPr id="6" name="Group 76"/>
          <p:cNvGraphicFramePr>
            <a:graphicFrameLocks/>
          </p:cNvGraphicFramePr>
          <p:nvPr>
            <p:extLst>
              <p:ext uri="{D42A27DB-BD31-4B8C-83A1-F6EECF244321}">
                <p14:modId xmlns:p14="http://schemas.microsoft.com/office/powerpoint/2010/main" val="290204829"/>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pCRs were discussed; among them the following 2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skeleton; it was requested to add editor’s notes for each clause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on EE KPIs and metrics.</a:t>
                      </a: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095583834"/>
              </p:ext>
            </p:extLst>
          </p:nvPr>
        </p:nvGraphicFramePr>
        <p:xfrm>
          <a:off x="1301088" y="1391545"/>
          <a:ext cx="8403986" cy="4351278"/>
        </p:xfrm>
        <a:graphic>
          <a:graphicData uri="http://schemas.openxmlformats.org/drawingml/2006/table">
            <a:tbl>
              <a:tblPr/>
              <a:tblGrid>
                <a:gridCol w="1122053">
                  <a:extLst>
                    <a:ext uri="{9D8B030D-6E8A-4147-A177-3AD203B41FA5}">
                      <a16:colId xmlns:a16="http://schemas.microsoft.com/office/drawing/2014/main" val="20000"/>
                    </a:ext>
                  </a:extLst>
                </a:gridCol>
                <a:gridCol w="2022751">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nvPr>
        </p:nvGraphicFramePr>
        <p:xfrm>
          <a:off x="2495550" y="1728264"/>
          <a:ext cx="6216254" cy="3635218"/>
        </p:xfrm>
        <a:graphic>
          <a:graphicData uri="http://schemas.openxmlformats.org/drawingml/2006/table">
            <a:tbl>
              <a:tblPr/>
              <a:tblGrid>
                <a:gridCol w="1068265">
                  <a:extLst>
                    <a:ext uri="{9D8B030D-6E8A-4147-A177-3AD203B41FA5}">
                      <a16:colId xmlns:a16="http://schemas.microsoft.com/office/drawing/2014/main" val="20000"/>
                    </a:ext>
                  </a:extLst>
                </a:gridCol>
                <a:gridCol w="668857">
                  <a:extLst>
                    <a:ext uri="{9D8B030D-6E8A-4147-A177-3AD203B41FA5}">
                      <a16:colId xmlns:a16="http://schemas.microsoft.com/office/drawing/2014/main" val="20001"/>
                    </a:ext>
                  </a:extLst>
                </a:gridCol>
                <a:gridCol w="622697">
                  <a:extLst>
                    <a:ext uri="{9D8B030D-6E8A-4147-A177-3AD203B41FA5}">
                      <a16:colId xmlns:a16="http://schemas.microsoft.com/office/drawing/2014/main" val="20002"/>
                    </a:ext>
                  </a:extLst>
                </a:gridCol>
                <a:gridCol w="641747">
                  <a:extLst>
                    <a:ext uri="{9D8B030D-6E8A-4147-A177-3AD203B41FA5}">
                      <a16:colId xmlns:a16="http://schemas.microsoft.com/office/drawing/2014/main" val="20003"/>
                    </a:ext>
                  </a:extLst>
                </a:gridCol>
                <a:gridCol w="650081">
                  <a:extLst>
                    <a:ext uri="{9D8B030D-6E8A-4147-A177-3AD203B41FA5}">
                      <a16:colId xmlns:a16="http://schemas.microsoft.com/office/drawing/2014/main" val="20004"/>
                    </a:ext>
                  </a:extLst>
                </a:gridCol>
                <a:gridCol w="650081">
                  <a:extLst>
                    <a:ext uri="{9D8B030D-6E8A-4147-A177-3AD203B41FA5}">
                      <a16:colId xmlns:a16="http://schemas.microsoft.com/office/drawing/2014/main" val="20005"/>
                    </a:ext>
                  </a:extLst>
                </a:gridCol>
                <a:gridCol w="667941">
                  <a:extLst>
                    <a:ext uri="{9D8B030D-6E8A-4147-A177-3AD203B41FA5}">
                      <a16:colId xmlns:a16="http://schemas.microsoft.com/office/drawing/2014/main" val="20006"/>
                    </a:ext>
                  </a:extLst>
                </a:gridCol>
                <a:gridCol w="632222">
                  <a:extLst>
                    <a:ext uri="{9D8B030D-6E8A-4147-A177-3AD203B41FA5}">
                      <a16:colId xmlns:a16="http://schemas.microsoft.com/office/drawing/2014/main" val="20007"/>
                    </a:ext>
                  </a:extLst>
                </a:gridCol>
                <a:gridCol w="614363">
                  <a:extLst>
                    <a:ext uri="{9D8B030D-6E8A-4147-A177-3AD203B41FA5}">
                      <a16:colId xmlns:a16="http://schemas.microsoft.com/office/drawing/2014/main" val="20008"/>
                    </a:ext>
                  </a:extLst>
                </a:gridCol>
              </a:tblGrid>
              <a:tr h="47267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322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65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00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17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50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1027510"/>
            <a:ext cx="5187554" cy="541734"/>
          </a:xfrm>
          <a:prstGeom prst="rect">
            <a:avLst/>
          </a:prstGeom>
          <a:noFill/>
          <a:ln w="9525">
            <a:noFill/>
            <a:miter lim="800000"/>
            <a:headEnd/>
            <a:tailEnd/>
          </a:ln>
        </p:spPr>
        <p:txBody>
          <a:bodyPr anchor="ctr"/>
          <a:lstStyle/>
          <a:p>
            <a:pPr algn="ctr" eaLnBrk="0" hangingPunct="0">
              <a:defRPr/>
            </a:pPr>
            <a:r>
              <a:rPr lang="en-GB" sz="24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
        <p:nvSpPr>
          <p:cNvPr id="3" name="Table Placeholder 2"/>
          <p:cNvSpPr>
            <a:spLocks noGrp="1"/>
          </p:cNvSpPr>
          <p:nvPr>
            <p:ph type="tbl" idx="1"/>
          </p:nvPr>
        </p:nvSpPr>
        <p:spPr>
          <a:xfrm>
            <a:off x="438152" y="1010800"/>
            <a:ext cx="10972800" cy="4525963"/>
          </a:xfrm>
        </p:spPr>
      </p:sp>
      <p:sp>
        <p:nvSpPr>
          <p:cNvPr id="4" name="Slide Number Placeholder 3"/>
          <p:cNvSpPr>
            <a:spLocks noGrp="1"/>
          </p:cNvSpPr>
          <p:nvPr>
            <p:ph type="sldNum" sz="quarter" idx="10"/>
          </p:nvPr>
        </p:nvSpPr>
        <p:spPr/>
        <p:txBody>
          <a:bodyPr/>
          <a:lstStyle/>
          <a:p>
            <a:pPr>
              <a:defRPr/>
            </a:pPr>
            <a:fld id="{8B78E712-7E90-46AF-8873-540771249AD5}" type="slidenum">
              <a:rPr lang="en-GB" smtClean="0"/>
              <a:pPr>
                <a:defRPr/>
              </a:pPr>
              <a:t>50</a:t>
            </a:fld>
            <a:endParaRPr lang="en-GB" dirty="0"/>
          </a:p>
        </p:txBody>
      </p:sp>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err="1"/>
              <a:t>Tdoc</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6" y="850900"/>
          <a:ext cx="8869363" cy="5532438"/>
        </p:xfrm>
        <a:graphic>
          <a:graphicData uri="http://schemas.openxmlformats.org/presentationml/2006/ole">
            <mc:AlternateContent xmlns:mc="http://schemas.openxmlformats.org/markup-compatibility/2006">
              <mc:Choice xmlns:v="urn:schemas-microsoft-com:vml" Requires="v">
                <p:oleObj spid="_x0000_s23599" name="Worksheet" r:id="rId4" imgW="8667756" imgH="5410260" progId="Excel.Sheet.8">
                  <p:embed/>
                </p:oleObj>
              </mc:Choice>
              <mc:Fallback>
                <p:oleObj name="Worksheet" r:id="rId4" imgW="8667756" imgH="5410260" progId="Excel.Sheet.8">
                  <p:embed/>
                  <p:pic>
                    <p:nvPicPr>
                      <p:cNvPr id="5" name="Object 4"/>
                      <p:cNvPicPr>
                        <a:picLocks noGrp="1" noChangeAspect="1" noChangeArrowheads="1"/>
                      </p:cNvPicPr>
                      <p:nvPr/>
                    </p:nvPicPr>
                    <p:blipFill>
                      <a:blip r:embed="rId5"/>
                      <a:srcRect/>
                      <a:stretch>
                        <a:fillRect/>
                      </a:stretch>
                    </p:blipFill>
                    <p:spPr bwMode="auto">
                      <a:xfrm>
                        <a:off x="1539876" y="850900"/>
                        <a:ext cx="8869363" cy="5532438"/>
                      </a:xfrm>
                      <a:prstGeom prst="rect">
                        <a:avLst/>
                      </a:prstGeom>
                      <a:noFill/>
                      <a:extLst/>
                    </p:spPr>
                  </p:pic>
                </p:oleObj>
              </mc:Fallback>
            </mc:AlternateContent>
          </a:graphicData>
        </a:graphic>
      </p:graphicFrame>
    </p:spTree>
    <p:extLst>
      <p:ext uri="{BB962C8B-B14F-4D97-AF65-F5344CB8AC3E}">
        <p14:creationId xmlns:p14="http://schemas.microsoft.com/office/powerpoint/2010/main" val="23060183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1920876" y="360364"/>
            <a:ext cx="6759575" cy="619125"/>
          </a:xfrm>
        </p:spPr>
        <p:txBody>
          <a:bodyPr/>
          <a:lstStyle/>
          <a:p>
            <a:r>
              <a:rPr lang="en-GB" altLang="zh-CN" dirty="0"/>
              <a:t>CR/</a:t>
            </a:r>
            <a:r>
              <a:rPr lang="en-GB" altLang="zh-CN" dirty="0" err="1"/>
              <a:t>pCR</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ext uri="{D42A27DB-BD31-4B8C-83A1-F6EECF244321}">
                <p14:modId xmlns:p14="http://schemas.microsoft.com/office/powerpoint/2010/main" val="219339765"/>
              </p:ext>
            </p:extLst>
          </p:nvPr>
        </p:nvGraphicFramePr>
        <p:xfrm>
          <a:off x="1441450" y="979488"/>
          <a:ext cx="8831263" cy="5319712"/>
        </p:xfrm>
        <a:graphic>
          <a:graphicData uri="http://schemas.openxmlformats.org/presentationml/2006/ole">
            <mc:AlternateContent xmlns:mc="http://schemas.openxmlformats.org/markup-compatibility/2006">
              <mc:Choice xmlns:v="urn:schemas-microsoft-com:vml" Requires="v">
                <p:oleObj spid="_x0000_s24623" name="Worksheet" r:id="rId4" imgW="8629740" imgH="5200540" progId="Excel.Sheet.8">
                  <p:embed/>
                </p:oleObj>
              </mc:Choice>
              <mc:Fallback>
                <p:oleObj name="Worksheet" r:id="rId4" imgW="8629740" imgH="5200540" progId="Excel.Sheet.8">
                  <p:embed/>
                  <p:pic>
                    <p:nvPicPr>
                      <p:cNvPr id="5" name="Object 4"/>
                      <p:cNvPicPr>
                        <a:picLocks noGrp="1" noChangeAspect="1" noChangeArrowheads="1"/>
                      </p:cNvPicPr>
                      <p:nvPr/>
                    </p:nvPicPr>
                    <p:blipFill>
                      <a:blip r:embed="rId5"/>
                      <a:srcRect/>
                      <a:stretch>
                        <a:fillRect/>
                      </a:stretch>
                    </p:blipFill>
                    <p:spPr bwMode="auto">
                      <a:xfrm>
                        <a:off x="1441450" y="979488"/>
                        <a:ext cx="8831263" cy="5319712"/>
                      </a:xfrm>
                      <a:prstGeom prst="rect">
                        <a:avLst/>
                      </a:prstGeom>
                      <a:noFill/>
                      <a:extLst/>
                    </p:spPr>
                  </p:pic>
                </p:oleObj>
              </mc:Fallback>
            </mc:AlternateContent>
          </a:graphicData>
        </a:graphic>
      </p:graphicFrame>
    </p:spTree>
    <p:extLst>
      <p:ext uri="{BB962C8B-B14F-4D97-AF65-F5344CB8AC3E}">
        <p14:creationId xmlns:p14="http://schemas.microsoft.com/office/powerpoint/2010/main" val="77574864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395288"/>
          <a:ext cx="9879012" cy="7091362"/>
        </p:xfrm>
        <a:graphic>
          <a:graphicData uri="http://schemas.openxmlformats.org/presentationml/2006/ole">
            <mc:AlternateContent xmlns:mc="http://schemas.openxmlformats.org/markup-compatibility/2006">
              <mc:Choice xmlns:v="urn:schemas-microsoft-com:vml" Requires="v">
                <p:oleObj spid="_x0000_s25647" name="Worksheet" r:id="rId4" imgW="8496221" imgH="5476950" progId="Excel.Sheet.8">
                  <p:embed/>
                </p:oleObj>
              </mc:Choice>
              <mc:Fallback>
                <p:oleObj name="Worksheet" r:id="rId4" imgW="8496221" imgH="5476950" progId="Excel.Sheet.8">
                  <p:embed/>
                  <p:pic>
                    <p:nvPicPr>
                      <p:cNvPr id="2050" name="Object 4"/>
                      <p:cNvPicPr>
                        <a:picLocks noGrp="1" noChangeAspect="1" noChangeArrowheads="1"/>
                      </p:cNvPicPr>
                      <p:nvPr/>
                    </p:nvPicPr>
                    <p:blipFill>
                      <a:blip r:embed="rId5"/>
                      <a:srcRect/>
                      <a:stretch>
                        <a:fillRect/>
                      </a:stretch>
                    </p:blipFill>
                    <p:spPr bwMode="auto">
                      <a:xfrm>
                        <a:off x="1633538" y="395288"/>
                        <a:ext cx="9879012" cy="7091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179740311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4" y="519114"/>
          <a:ext cx="8702675" cy="5381625"/>
        </p:xfrm>
        <a:graphic>
          <a:graphicData uri="http://schemas.openxmlformats.org/presentationml/2006/ole">
            <mc:AlternateContent xmlns:mc="http://schemas.openxmlformats.org/markup-compatibility/2006">
              <mc:Choice xmlns:v="urn:schemas-microsoft-com:vml" Requires="v">
                <p:oleObj spid="_x0000_s26671"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770064" y="519114"/>
                        <a:ext cx="8702675" cy="538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06583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37769</TotalTime>
  <Words>4559</Words>
  <Application>Microsoft Office PowerPoint</Application>
  <PresentationFormat>Widescreen</PresentationFormat>
  <Paragraphs>1106</Paragraphs>
  <Slides>50</Slides>
  <Notes>40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61" baseType="lpstr">
      <vt:lpstr>Batang</vt:lpstr>
      <vt:lpstr>Gulim</vt:lpstr>
      <vt:lpstr>MS Mincho</vt:lpstr>
      <vt:lpstr>SimSun</vt:lpstr>
      <vt:lpstr>SimSun</vt:lpstr>
      <vt:lpstr>Arial</vt:lpstr>
      <vt:lpstr>Calibri</vt:lpstr>
      <vt:lpstr>CG Times (WN)</vt:lpstr>
      <vt:lpstr>Times New Roman</vt:lpstr>
      <vt:lpstr>Office Theme</vt:lpstr>
      <vt:lpstr>Worksheet</vt:lpstr>
      <vt:lpstr>    SA5 Status Report to SA#77  Charging Management (CH) Operation, Administration, Maintenance &amp; Provisioning (OAM&amp;P)  </vt:lpstr>
      <vt:lpstr>SA5 leadership</vt:lpstr>
      <vt:lpstr>2017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Incoming LSs (1/2)</vt:lpstr>
      <vt:lpstr>Incoming LSs (2/2)</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All SA5 Rel-14 TSs for NFV management now completed – Concept, Arch., Use Cases &amp; Reqs, CM, FM, PM and LCM for a complete 3GPP system based on ETSI NFV-defined interfaces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888</cp:revision>
  <dcterms:created xsi:type="dcterms:W3CDTF">2008-08-30T09:32:10Z</dcterms:created>
  <dcterms:modified xsi:type="dcterms:W3CDTF">2017-09-14T00:02:02Z</dcterms:modified>
</cp:coreProperties>
</file>