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6"/>
  </p:notesMasterIdLst>
  <p:handoutMasterIdLst>
    <p:handoutMasterId r:id="rId17"/>
  </p:handoutMasterIdLst>
  <p:sldIdLst>
    <p:sldId id="303" r:id="rId2"/>
    <p:sldId id="734" r:id="rId3"/>
    <p:sldId id="736" r:id="rId4"/>
    <p:sldId id="737" r:id="rId5"/>
    <p:sldId id="738" r:id="rId6"/>
    <p:sldId id="745" r:id="rId7"/>
    <p:sldId id="739" r:id="rId8"/>
    <p:sldId id="740" r:id="rId9"/>
    <p:sldId id="741" r:id="rId10"/>
    <p:sldId id="742" r:id="rId11"/>
    <p:sldId id="743" r:id="rId12"/>
    <p:sldId id="744" r:id="rId13"/>
    <p:sldId id="746" r:id="rId14"/>
    <p:sldId id="73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9EEB4F"/>
    <a:srgbClr val="C7FCA2"/>
    <a:srgbClr val="72AF2F"/>
    <a:srgbClr val="00CC00"/>
    <a:srgbClr val="FF00FF"/>
    <a:srgbClr val="339933"/>
    <a:srgbClr val="0000CC"/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8"/>
    <p:restoredTop sz="91922"/>
  </p:normalViewPr>
  <p:slideViewPr>
    <p:cSldViewPr snapToGrid="0">
      <p:cViewPr>
        <p:scale>
          <a:sx n="110" d="100"/>
          <a:sy n="110" d="100"/>
        </p:scale>
        <p:origin x="19" y="13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6/8/2017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6/8/2017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xmlns="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x-none">
              <a:latin typeface="Times New Roman" charset="0"/>
              <a:ea typeface="ＭＳ Ｐゴシック" charset="-128"/>
            </a:endParaRPr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D8570CF4-30C0-1E4C-B198-4030F6B9F12D}" type="slidenum">
              <a:rPr lang="en-GB" altLang="en-US" sz="1200">
                <a:latin typeface="Times New Roman" charset="0"/>
              </a:rPr>
              <a:pPr/>
              <a:t>3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024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90F804B8-2573-F043-ACA4-6A876C71C0BA}" type="slidenum">
              <a:rPr lang="en-GB" altLang="en-US" sz="1200">
                <a:latin typeface="Times New Roman" charset="0"/>
              </a:rPr>
              <a:pPr/>
              <a:t>4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3A4AFBF-B31D-4C48-BD70-BB0CAD6549AD}" type="slidenum">
              <a:rPr lang="en-GB" altLang="en-US" sz="1200">
                <a:latin typeface="Times New Roman" charset="0"/>
              </a:rPr>
              <a:pPr/>
              <a:t>5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345E8BD2-9C02-7148-BDBA-7A274FB856B2}" type="slidenum">
              <a:rPr lang="en-GB" altLang="en-US" sz="1200">
                <a:latin typeface="Times New Roman" charset="0"/>
              </a:rPr>
              <a:pPr/>
              <a:t>7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altLang="en-US">
              <a:latin typeface="Times New Roman" charset="0"/>
              <a:ea typeface="ＭＳ Ｐゴシック" charset="-128"/>
            </a:endParaRPr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B7E6A45E-4BC3-FA40-A8A8-D2C15F82CEFB}" type="slidenum">
              <a:rPr lang="en-GB" altLang="en-US" sz="1200">
                <a:latin typeface="Times New Roman" charset="0"/>
              </a:rPr>
              <a:pPr/>
              <a:t>11</a:t>
            </a:fld>
            <a:endParaRPr lang="en-GB" alt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 RP-171438 </a:t>
            </a:r>
            <a:r>
              <a:rPr lang="en-GB" altLang="en-US" smtClean="0">
                <a:solidFill>
                  <a:schemeClr val="bg1"/>
                </a:solidFill>
              </a:rPr>
              <a:t>– SP-160555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#76, 5-9 June, 2017, Palm Beach, FL, USA</a:t>
            </a: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1756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2017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/>
              <a:t>TSG SA Report </a:t>
            </a:r>
            <a:r>
              <a:rPr lang="de-DE" sz="2200" dirty="0" err="1"/>
              <a:t>to</a:t>
            </a:r>
            <a:r>
              <a:rPr lang="de-DE" sz="2200" dirty="0"/>
              <a:t> TSG </a:t>
            </a:r>
            <a:r>
              <a:rPr lang="de-DE" sz="2200" dirty="0" smtClean="0"/>
              <a:t>RAN #76</a:t>
            </a:r>
            <a: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/>
            </a:r>
            <a:br>
              <a:rPr lang="en-US" sz="21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</a:br>
            <a:r>
              <a:rPr lang="en-US" sz="1800" dirty="0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Questions for Advice and Requests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WG5 Summary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0" y="4462463"/>
            <a:ext cx="6273800" cy="681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x-none"/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2338" y="868363"/>
            <a:ext cx="5961062" cy="410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WG6 Summary</a:t>
            </a:r>
          </a:p>
        </p:txBody>
      </p:sp>
      <p:pic>
        <p:nvPicPr>
          <p:cNvPr id="19459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19200"/>
            <a:ext cx="8164513" cy="268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ea typeface="ＭＳ Ｐゴシック" charset="-128"/>
              </a:rPr>
              <a:t>Topics for RAN-SA Coordination</a:t>
            </a:r>
            <a:endParaRPr lang="de-DE" altLang="en-US">
              <a:ea typeface="ＭＳ Ｐゴシック" charset="-128"/>
            </a:endParaRP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Questions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triggered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by</a:t>
            </a:r>
            <a:r>
              <a:rPr lang="de-DE" altLang="en-US" sz="2400" dirty="0" smtClean="0">
                <a:ea typeface="ＭＳ Ｐゴシック" charset="-128"/>
              </a:rPr>
              <a:t> SA2 LSs</a:t>
            </a:r>
          </a:p>
          <a:p>
            <a:pPr marL="739815" lvl="1" indent="-341313"/>
            <a:r>
              <a:rPr lang="en-US" altLang="en-US" sz="1800" dirty="0">
                <a:ea typeface="ＭＳ Ｐゴシック" charset="-128"/>
              </a:rPr>
              <a:t>Emergency Support in NR (SP-170351/RP-173700</a:t>
            </a:r>
            <a:r>
              <a:rPr lang="en-US" altLang="en-US" sz="1800" dirty="0" smtClean="0">
                <a:ea typeface="ＭＳ Ｐゴシック" charset="-128"/>
              </a:rPr>
              <a:t>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EPC </a:t>
            </a:r>
            <a:r>
              <a:rPr lang="en-US" altLang="en-US" sz="1800" dirty="0" err="1" smtClean="0">
                <a:ea typeface="ＭＳ Ｐゴシック" charset="-128"/>
              </a:rPr>
              <a:t>QoS</a:t>
            </a:r>
            <a:r>
              <a:rPr lang="en-US" altLang="en-US" sz="1800" dirty="0" smtClean="0">
                <a:ea typeface="ＭＳ Ｐゴシック" charset="-128"/>
              </a:rPr>
              <a:t> aspects for TSG RAN’s lower latency features (SP-170350/RP-170897)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EUTRAN sharing enhancement (SP-170348/RP-170899)</a:t>
            </a:r>
            <a:endParaRPr lang="de-DE" altLang="en-US" sz="1800" dirty="0">
              <a:ea typeface="ＭＳ Ｐゴシック" charset="-128"/>
            </a:endParaRPr>
          </a:p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Other </a:t>
            </a:r>
            <a:r>
              <a:rPr lang="de-DE" altLang="en-US" sz="2400" dirty="0" err="1" smtClean="0">
                <a:ea typeface="ＭＳ Ｐゴシック" charset="-128"/>
              </a:rPr>
              <a:t>topics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for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 err="1" smtClean="0">
                <a:ea typeface="ＭＳ Ｐゴシック" charset="-128"/>
              </a:rPr>
              <a:t>coordination</a:t>
            </a:r>
            <a:endParaRPr lang="de-DE" altLang="en-US" sz="2400" dirty="0" smtClean="0">
              <a:ea typeface="ＭＳ Ｐゴシック" charset="-128"/>
            </a:endParaRPr>
          </a:p>
          <a:p>
            <a:pPr marL="739815" lvl="1" indent="-341313"/>
            <a:r>
              <a:rPr lang="en-GB" sz="1800" dirty="0"/>
              <a:t>Cross TSG planning for CIOT in Rel-15 and Rel-16</a:t>
            </a:r>
            <a:r>
              <a:rPr lang="en-US" sz="1800" dirty="0"/>
              <a:t> </a:t>
            </a:r>
            <a:r>
              <a:rPr lang="en-US" sz="1800" dirty="0" smtClean="0"/>
              <a:t>(SP-170518)</a:t>
            </a:r>
          </a:p>
          <a:p>
            <a:pPr marL="739815" lvl="1" indent="-341313"/>
            <a:r>
              <a:rPr lang="en-US" altLang="en-US" sz="1800" dirty="0" smtClean="0">
                <a:ea typeface="ＭＳ Ｐゴシック" charset="-128"/>
              </a:rPr>
              <a:t>Low Latency </a:t>
            </a:r>
            <a:r>
              <a:rPr lang="en-US" altLang="en-US" sz="1800" dirty="0" err="1" smtClean="0">
                <a:ea typeface="ＭＳ Ｐゴシック" charset="-128"/>
              </a:rPr>
              <a:t>QoS</a:t>
            </a:r>
            <a:r>
              <a:rPr lang="en-US" altLang="en-US" sz="1800" dirty="0" smtClean="0">
                <a:ea typeface="ＭＳ Ｐゴシック" charset="-128"/>
              </a:rPr>
              <a:t> control (SA and RAN alignment) (SP-170535/RP-171250)</a:t>
            </a:r>
          </a:p>
          <a:p>
            <a:pPr marL="341313" indent="-341313"/>
            <a:r>
              <a:rPr lang="de-DE" altLang="en-US" sz="2400" dirty="0" err="1" smtClean="0">
                <a:ea typeface="ＭＳ Ｐゴシック" charset="-128"/>
              </a:rPr>
              <a:t>Agreed</a:t>
            </a:r>
            <a:r>
              <a:rPr lang="de-DE" altLang="en-US" sz="2400" dirty="0" smtClean="0">
                <a:ea typeface="ＭＳ Ｐゴシック" charset="-128"/>
              </a:rPr>
              <a:t> </a:t>
            </a:r>
            <a:r>
              <a:rPr lang="de-DE" altLang="en-US" sz="2400" dirty="0">
                <a:ea typeface="ＭＳ Ｐゴシック" charset="-128"/>
              </a:rPr>
              <a:t>at RAN-SA </a:t>
            </a:r>
            <a:r>
              <a:rPr lang="de-DE" altLang="en-US" sz="2400" dirty="0" err="1">
                <a:ea typeface="ＭＳ Ｐゴシック" charset="-128"/>
              </a:rPr>
              <a:t>joint</a:t>
            </a:r>
            <a:r>
              <a:rPr lang="de-DE" altLang="en-US" sz="2400" dirty="0">
                <a:ea typeface="ＭＳ Ｐゴシック" charset="-128"/>
              </a:rPr>
              <a:t> </a:t>
            </a:r>
            <a:r>
              <a:rPr lang="de-DE" altLang="en-US" sz="2400" dirty="0" err="1">
                <a:ea typeface="ＭＳ Ｐゴシック" charset="-128"/>
              </a:rPr>
              <a:t>session</a:t>
            </a:r>
            <a:r>
              <a:rPr lang="de-DE" altLang="en-US" sz="2400" dirty="0">
                <a:ea typeface="ＭＳ Ｐゴシック" charset="-128"/>
              </a:rPr>
              <a:t> at TSG 75:</a:t>
            </a:r>
          </a:p>
          <a:p>
            <a:pPr marL="739815" lvl="1" indent="-341313"/>
            <a:r>
              <a:rPr lang="de-DE" altLang="en-US" sz="1600" dirty="0">
                <a:ea typeface="ＭＳ Ｐゴシック" charset="-128"/>
              </a:rPr>
              <a:t>RAN </a:t>
            </a:r>
            <a:r>
              <a:rPr lang="de-DE" altLang="en-US" sz="1600" dirty="0" err="1">
                <a:ea typeface="ＭＳ Ｐゴシック" charset="-128"/>
              </a:rPr>
              <a:t>should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identify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conclusions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with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system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impacts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by</a:t>
            </a:r>
            <a:r>
              <a:rPr lang="de-DE" altLang="en-US" sz="1600" dirty="0">
                <a:ea typeface="ＭＳ Ｐゴシック" charset="-128"/>
              </a:rPr>
              <a:t> TSG 76 (</a:t>
            </a:r>
            <a:r>
              <a:rPr lang="de-DE" altLang="en-US" sz="1600" dirty="0" err="1">
                <a:ea typeface="ＭＳ Ｐゴシック" charset="-128"/>
              </a:rPr>
              <a:t>latest</a:t>
            </a:r>
            <a:r>
              <a:rPr lang="de-DE" altLang="en-US" sz="1600" dirty="0">
                <a:ea typeface="ＭＳ Ｐゴシック" charset="-128"/>
              </a:rPr>
              <a:t> </a:t>
            </a:r>
            <a:r>
              <a:rPr lang="de-DE" altLang="en-US" sz="1600" dirty="0" err="1">
                <a:ea typeface="ＭＳ Ｐゴシック" charset="-128"/>
              </a:rPr>
              <a:t>by</a:t>
            </a:r>
            <a:r>
              <a:rPr lang="de-DE" altLang="en-US" sz="1600" dirty="0">
                <a:ea typeface="ＭＳ Ｐゴシック" charset="-128"/>
              </a:rPr>
              <a:t> TSG 77</a:t>
            </a:r>
            <a:r>
              <a:rPr lang="de-DE" altLang="en-US" sz="1600" dirty="0" smtClean="0">
                <a:ea typeface="ＭＳ Ｐゴシック" charset="-128"/>
              </a:rPr>
              <a:t>).</a:t>
            </a:r>
          </a:p>
          <a:p>
            <a:pPr marL="739815" lvl="1" indent="-341313"/>
            <a:r>
              <a:rPr lang="de-DE" altLang="en-US" sz="1600" dirty="0" smtClean="0">
                <a:ea typeface="ＭＳ Ｐゴシック" charset="-128"/>
              </a:rPr>
              <a:t>The </a:t>
            </a:r>
            <a:r>
              <a:rPr lang="de-DE" altLang="en-US" sz="1600" dirty="0" err="1" smtClean="0">
                <a:ea typeface="ＭＳ Ｐゴシック" charset="-128"/>
              </a:rPr>
              <a:t>next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slide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shows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the</a:t>
            </a:r>
            <a:r>
              <a:rPr lang="de-DE" altLang="en-US" sz="1600" dirty="0" smtClean="0">
                <a:ea typeface="ＭＳ Ｐゴシック" charset="-128"/>
              </a:rPr>
              <a:t> </a:t>
            </a:r>
            <a:r>
              <a:rPr lang="de-DE" altLang="en-US" sz="1600" dirty="0" err="1" smtClean="0">
                <a:ea typeface="ＭＳ Ｐゴシック" charset="-128"/>
              </a:rPr>
              <a:t>implications</a:t>
            </a:r>
            <a:r>
              <a:rPr lang="de-DE" altLang="en-US" sz="1600" dirty="0" smtClean="0">
                <a:ea typeface="ＭＳ Ｐゴシック" charset="-128"/>
              </a:rPr>
              <a:t>.</a:t>
            </a:r>
            <a:endParaRPr lang="de-DE" altLang="en-US" sz="1600" dirty="0">
              <a:ea typeface="ＭＳ Ｐゴシック" charset="-128"/>
            </a:endParaRPr>
          </a:p>
          <a:p>
            <a:pPr marL="341313" indent="-341313"/>
            <a:endParaRPr lang="en-US" altLang="en-US" sz="2400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Status after TSG 74: RAN &amp; SA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929" y="821803"/>
            <a:ext cx="7843245" cy="389148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>
          <a:xfrm>
            <a:off x="488950" y="2041525"/>
            <a:ext cx="6827838" cy="857250"/>
          </a:xfrm>
        </p:spPr>
        <p:txBody>
          <a:bodyPr/>
          <a:lstStyle/>
          <a:p>
            <a:r>
              <a:rPr lang="en-US" altLang="en-US">
                <a:ea typeface="ＭＳ Ｐゴシック" charset="-128"/>
              </a:rPr>
              <a:t>Thanks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ea typeface="ＭＳ Ｐゴシック" charset="-128"/>
              </a:rPr>
              <a:t>Contents</a:t>
            </a: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This report presents the status before TSG SA#76. None of the work or study items sent to plenary for approval are shown in the figures (though some of these expectations are discussed.)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SA Chairman's Summarized SA Working Group </a:t>
            </a:r>
            <a:r>
              <a:rPr lang="en-US" altLang="en-US" sz="2400" dirty="0" smtClean="0">
                <a:ea typeface="ＭＳ Ｐゴシック" charset="-128"/>
              </a:rPr>
              <a:t>Report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2000" b="1" dirty="0" smtClean="0">
                <a:solidFill>
                  <a:srgbClr val="7030A0"/>
                </a:solidFill>
                <a:ea typeface="ＭＳ Ｐゴシック" charset="-128"/>
              </a:rPr>
              <a:t>Where not otherwise mentioned – coordination occurred and continues effectively at the WG level.</a:t>
            </a:r>
            <a:endParaRPr lang="en-US" altLang="en-US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Topics for RAN-SA Coordination</a:t>
            </a:r>
          </a:p>
          <a:p>
            <a:pPr marL="341313" indent="-341313">
              <a:lnSpc>
                <a:spcPct val="80000"/>
              </a:lnSpc>
            </a:pPr>
            <a:endParaRPr lang="en-US" altLang="en-US" sz="2400" dirty="0">
              <a:ea typeface="ＭＳ Ｐゴシック" charset="-128"/>
            </a:endParaRPr>
          </a:p>
          <a:p>
            <a:pPr marL="341313" indent="-341313">
              <a:lnSpc>
                <a:spcPct val="80000"/>
              </a:lnSpc>
            </a:pPr>
            <a:r>
              <a:rPr lang="en-US" altLang="en-US" sz="2400" dirty="0">
                <a:ea typeface="ＭＳ Ｐゴシック" charset="-128"/>
              </a:rPr>
              <a:t>Summary of Requests and Questions for Advice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>
          <a:xfrm>
            <a:off x="485775" y="201613"/>
            <a:ext cx="6827838" cy="857250"/>
          </a:xfrm>
        </p:spPr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Status </a:t>
            </a:r>
            <a:r>
              <a:rPr lang="de-DE" altLang="en-US" dirty="0" err="1">
                <a:ea typeface="ＭＳ Ｐゴシック" charset="-128"/>
              </a:rPr>
              <a:t>Overview</a:t>
            </a:r>
            <a:endParaRPr lang="de-DE" altLang="en-US" dirty="0">
              <a:ea typeface="ＭＳ Ｐゴシック" charset="-128"/>
            </a:endParaRPr>
          </a:p>
        </p:txBody>
      </p:sp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485775" y="2443163"/>
            <a:ext cx="8488363" cy="2278062"/>
          </a:xfrm>
        </p:spPr>
        <p:txBody>
          <a:bodyPr/>
          <a:lstStyle/>
          <a:p>
            <a:pPr marL="341313" indent="-341313"/>
            <a:r>
              <a:rPr lang="de-DE" altLang="en-US" sz="2400" dirty="0">
                <a:ea typeface="ＭＳ Ｐゴシック" charset="-128"/>
              </a:rPr>
              <a:t>Rel-14 </a:t>
            </a:r>
            <a:r>
              <a:rPr lang="de-DE" altLang="en-US" sz="2400" dirty="0" err="1">
                <a:ea typeface="ＭＳ Ｐゴシック" charset="-128"/>
              </a:rPr>
              <a:t>frozen</a:t>
            </a:r>
            <a:endParaRPr lang="de-DE" altLang="en-US" sz="2000" dirty="0">
              <a:ea typeface="ＭＳ Ｐゴシック" charset="-128"/>
            </a:endParaRP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Stage 3 </a:t>
            </a:r>
            <a:r>
              <a:rPr lang="de-DE" altLang="en-US" sz="2000" dirty="0" err="1">
                <a:ea typeface="ＭＳ Ｐゴシック" charset="-128"/>
              </a:rPr>
              <a:t>and</a:t>
            </a:r>
            <a:r>
              <a:rPr lang="de-DE" altLang="en-US" sz="2000" dirty="0">
                <a:ea typeface="ＭＳ Ｐゴシック" charset="-128"/>
              </a:rPr>
              <a:t> ASN.1 </a:t>
            </a:r>
            <a:r>
              <a:rPr lang="de-DE" altLang="en-US" sz="2000" dirty="0" err="1">
                <a:ea typeface="ＭＳ Ｐゴシック" charset="-128"/>
              </a:rPr>
              <a:t>freeze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occurs</a:t>
            </a:r>
            <a:r>
              <a:rPr lang="de-DE" altLang="en-US" sz="2000" dirty="0">
                <a:ea typeface="ＭＳ Ｐゴシック" charset="-128"/>
              </a:rPr>
              <a:t> at TSG 76. </a:t>
            </a:r>
            <a:r>
              <a:rPr lang="de-DE" altLang="en-US" sz="2000" dirty="0" err="1">
                <a:ea typeface="ＭＳ Ｐゴシック" charset="-128"/>
              </a:rPr>
              <a:t>No</a:t>
            </a:r>
            <a:r>
              <a:rPr lang="de-DE" altLang="en-US" sz="2000" dirty="0">
                <a:ea typeface="ＭＳ Ｐゴシック" charset="-128"/>
              </a:rPr>
              <a:t> SA </a:t>
            </a:r>
            <a:r>
              <a:rPr lang="de-DE" altLang="en-US" sz="2000" dirty="0" err="1">
                <a:ea typeface="ＭＳ Ｐゴシック" charset="-128"/>
              </a:rPr>
              <a:t>exceptions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submitted</a:t>
            </a:r>
            <a:r>
              <a:rPr lang="de-DE" altLang="en-US" sz="2000" dirty="0">
                <a:ea typeface="ＭＳ Ｐゴシック" charset="-128"/>
              </a:rPr>
              <a:t>.</a:t>
            </a:r>
          </a:p>
          <a:p>
            <a:pPr marL="341313" indent="-341313"/>
            <a:r>
              <a:rPr lang="de-DE" altLang="en-US" sz="2400" dirty="0">
                <a:ea typeface="ＭＳ Ｐゴシック" charset="-128"/>
              </a:rPr>
              <a:t>Rel-15 </a:t>
            </a:r>
            <a:r>
              <a:rPr lang="de-DE" altLang="en-US" sz="2400" dirty="0" err="1">
                <a:ea typeface="ＭＳ Ｐゴシック" charset="-128"/>
              </a:rPr>
              <a:t>ongoing</a:t>
            </a:r>
            <a:endParaRPr lang="de-DE" altLang="en-US" sz="2400" dirty="0">
              <a:ea typeface="ＭＳ Ｐゴシック" charset="-128"/>
            </a:endParaRP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Stage 1 </a:t>
            </a:r>
            <a:r>
              <a:rPr lang="de-DE" altLang="en-US" sz="2000" dirty="0" err="1">
                <a:ea typeface="ＭＳ Ｐゴシック" charset="-128"/>
              </a:rPr>
              <a:t>freezes</a:t>
            </a:r>
            <a:r>
              <a:rPr lang="de-DE" altLang="en-US" sz="2000" dirty="0">
                <a:ea typeface="ＭＳ Ｐゴシック" charset="-128"/>
              </a:rPr>
              <a:t> at TSG 76 </a:t>
            </a:r>
            <a:r>
              <a:rPr lang="de-DE" altLang="en-US" sz="2000" dirty="0" err="1">
                <a:ea typeface="ＭＳ Ｐゴシック" charset="-128"/>
              </a:rPr>
              <a:t>for</a:t>
            </a:r>
            <a:r>
              <a:rPr lang="de-DE" altLang="en-US" sz="2000" dirty="0">
                <a:ea typeface="ＭＳ Ｐゴシック" charset="-128"/>
              </a:rPr>
              <a:t> Rel-15. SA1 </a:t>
            </a:r>
            <a:r>
              <a:rPr lang="de-DE" altLang="en-US" sz="2000" dirty="0" err="1">
                <a:ea typeface="ＭＳ Ｐゴシック" charset="-128"/>
              </a:rPr>
              <a:t>studies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that</a:t>
            </a:r>
            <a:r>
              <a:rPr lang="de-DE" altLang="en-US" sz="2000" dirty="0">
                <a:ea typeface="ＭＳ Ｐゴシック" charset="-128"/>
              </a:rPr>
              <a:t> </a:t>
            </a:r>
            <a:r>
              <a:rPr lang="de-DE" altLang="en-US" sz="2000" dirty="0" err="1">
                <a:ea typeface="ＭＳ Ｐゴシック" charset="-128"/>
              </a:rPr>
              <a:t>continue</a:t>
            </a:r>
            <a:r>
              <a:rPr lang="de-DE" altLang="en-US" sz="2000" dirty="0">
                <a:ea typeface="ＭＳ Ｐゴシック" charset="-128"/>
              </a:rPr>
              <a:t> =&gt; Rel-16.</a:t>
            </a:r>
          </a:p>
          <a:p>
            <a:pPr marL="739775" lvl="1" indent="-341313"/>
            <a:r>
              <a:rPr lang="de-DE" altLang="en-US" sz="2000" dirty="0">
                <a:ea typeface="ＭＳ Ｐゴシック" charset="-128"/>
              </a:rPr>
              <a:t>Normative </a:t>
            </a:r>
            <a:r>
              <a:rPr lang="de-DE" altLang="en-US" sz="2000" dirty="0" err="1">
                <a:ea typeface="ＭＳ Ｐゴシック" charset="-128"/>
              </a:rPr>
              <a:t>stage</a:t>
            </a:r>
            <a:r>
              <a:rPr lang="de-DE" altLang="en-US" sz="2000" dirty="0">
                <a:ea typeface="ＭＳ Ｐゴシック" charset="-128"/>
              </a:rPr>
              <a:t> 2 </a:t>
            </a:r>
            <a:r>
              <a:rPr lang="de-DE" altLang="en-US" sz="2000" dirty="0" err="1">
                <a:ea typeface="ＭＳ Ｐゴシック" charset="-128"/>
              </a:rPr>
              <a:t>ongoing</a:t>
            </a:r>
            <a:r>
              <a:rPr lang="de-DE" altLang="en-US" sz="2000" dirty="0">
                <a:ea typeface="ＭＳ Ｐゴシック" charset="-128"/>
              </a:rPr>
              <a:t>. WIDs </a:t>
            </a:r>
            <a:r>
              <a:rPr lang="de-DE" altLang="en-US" sz="2000" dirty="0" err="1">
                <a:ea typeface="ＭＳ Ｐゴシック" charset="-128"/>
              </a:rPr>
              <a:t>for</a:t>
            </a:r>
            <a:r>
              <a:rPr lang="de-DE" altLang="en-US" sz="2000" dirty="0">
                <a:ea typeface="ＭＳ Ｐゴシック" charset="-128"/>
              </a:rPr>
              <a:t> 5G Phase 2 </a:t>
            </a:r>
            <a:r>
              <a:rPr lang="de-DE" altLang="en-US" sz="2000" dirty="0" err="1">
                <a:ea typeface="ＭＳ Ｐゴシック" charset="-128"/>
              </a:rPr>
              <a:t>studies</a:t>
            </a:r>
            <a:r>
              <a:rPr lang="de-DE" altLang="en-US" sz="2000" dirty="0">
                <a:ea typeface="ＭＳ Ｐゴシック" charset="-128"/>
              </a:rPr>
              <a:t> at TSG 76.</a:t>
            </a: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814" y="942975"/>
            <a:ext cx="6921640" cy="1561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 dirty="0">
                <a:ea typeface="ＭＳ Ｐゴシック" charset="-128"/>
              </a:rPr>
              <a:t>SA WG1 Summary</a:t>
            </a:r>
          </a:p>
        </p:txBody>
      </p:sp>
      <p:pic>
        <p:nvPicPr>
          <p:cNvPr id="9219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92904" y="954089"/>
            <a:ext cx="7867385" cy="3763385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itle 1"/>
          <p:cNvSpPr>
            <a:spLocks noGrp="1"/>
          </p:cNvSpPr>
          <p:nvPr>
            <p:ph type="title"/>
          </p:nvPr>
        </p:nvSpPr>
        <p:spPr>
          <a:xfrm>
            <a:off x="488950" y="330200"/>
            <a:ext cx="6827838" cy="509588"/>
          </a:xfrm>
        </p:spPr>
        <p:txBody>
          <a:bodyPr/>
          <a:lstStyle/>
          <a:p>
            <a:r>
              <a:rPr lang="de-DE" altLang="en-US">
                <a:ea typeface="ＭＳ Ｐゴシック" charset="-128"/>
              </a:rPr>
              <a:t>SA WG2 Summary</a:t>
            </a:r>
          </a:p>
        </p:txBody>
      </p:sp>
      <p:sp>
        <p:nvSpPr>
          <p:cNvPr id="11266" name="Content Placeholder 2"/>
          <p:cNvSpPr txBox="1">
            <a:spLocks/>
          </p:cNvSpPr>
          <p:nvPr/>
        </p:nvSpPr>
        <p:spPr bwMode="auto">
          <a:xfrm>
            <a:off x="325438" y="4051300"/>
            <a:ext cx="8893175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1430" tIns="45715" rIns="91430" bIns="45715"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>
              <a:buFontTx/>
              <a:buBlip>
                <a:blip r:embed="rId4"/>
              </a:buBlip>
            </a:pPr>
            <a:r>
              <a:rPr lang="de-DE" altLang="en-US" sz="2000"/>
              <a:t>Items for discussion with RAN are listed on the following slide.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313" y="839788"/>
            <a:ext cx="8380000" cy="3885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>
                <a:ea typeface="ＭＳ Ｐゴシック" charset="-128"/>
              </a:rPr>
              <a:t>SA2 Related Items for RAN</a:t>
            </a:r>
          </a:p>
        </p:txBody>
      </p:sp>
      <p:sp>
        <p:nvSpPr>
          <p:cNvPr id="1331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de-DE" altLang="en-US" sz="2400" dirty="0" smtClean="0">
                <a:ea typeface="ＭＳ Ｐゴシック" charset="-128"/>
              </a:rPr>
              <a:t>SA2 </a:t>
            </a:r>
            <a:r>
              <a:rPr lang="de-DE" altLang="en-US" sz="2400" dirty="0" err="1" smtClean="0">
                <a:ea typeface="ＭＳ Ｐゴシック" charset="-128"/>
              </a:rPr>
              <a:t>pauses</a:t>
            </a:r>
            <a:r>
              <a:rPr lang="de-DE" altLang="en-US" sz="2400" dirty="0" smtClean="0">
                <a:ea typeface="ＭＳ Ｐゴシック" charset="-128"/>
              </a:rPr>
              <a:t> FS_LTE_LIGHT_CONNECTION</a:t>
            </a:r>
          </a:p>
          <a:p>
            <a:pPr marL="739815" lvl="1" indent="-341313"/>
            <a:r>
              <a:rPr lang="de-DE" altLang="en-US" sz="2000" dirty="0" err="1" smtClean="0">
                <a:ea typeface="ＭＳ Ｐゴシック" charset="-128"/>
              </a:rPr>
              <a:t>Wait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for</a:t>
            </a:r>
            <a:r>
              <a:rPr lang="de-DE" altLang="en-US" sz="2000" dirty="0" smtClean="0">
                <a:ea typeface="ＭＳ Ｐゴシック" charset="-128"/>
              </a:rPr>
              <a:t> RAN </a:t>
            </a:r>
            <a:r>
              <a:rPr lang="de-DE" altLang="en-US" sz="2000" dirty="0" err="1" smtClean="0">
                <a:ea typeface="ＭＳ Ｐゴシック" charset="-128"/>
              </a:rPr>
              <a:t>work</a:t>
            </a:r>
            <a:r>
              <a:rPr lang="de-DE" altLang="en-US" sz="2000" dirty="0" smtClean="0">
                <a:ea typeface="ＭＳ Ｐゴシック" charset="-128"/>
              </a:rPr>
              <a:t> on RRC_INACTIVE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progress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to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harmonize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approaches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  <a:r>
              <a:rPr lang="de-DE" altLang="en-US" sz="2000" dirty="0" err="1" smtClean="0">
                <a:ea typeface="ＭＳ Ｐゴシック" charset="-128"/>
              </a:rPr>
              <a:t>between</a:t>
            </a:r>
            <a:r>
              <a:rPr lang="de-DE" altLang="en-US" sz="2000" dirty="0" smtClean="0">
                <a:ea typeface="ＭＳ Ｐゴシック" charset="-128"/>
              </a:rPr>
              <a:t> </a:t>
            </a:r>
          </a:p>
          <a:p>
            <a:pPr marL="739815" lvl="1" indent="-341313"/>
            <a:r>
              <a:rPr lang="de-DE" altLang="en-US" sz="1800" dirty="0" smtClean="0">
                <a:ea typeface="ＭＳ Ｐゴシック" charset="-128"/>
              </a:rPr>
              <a:t>RAN </a:t>
            </a:r>
            <a:r>
              <a:rPr lang="de-DE" altLang="en-US" sz="1800" dirty="0">
                <a:ea typeface="ＭＳ Ｐゴシック" charset="-128"/>
              </a:rPr>
              <a:t>should identify conclusions with </a:t>
            </a:r>
            <a:r>
              <a:rPr lang="de-DE" altLang="en-US" sz="1800" dirty="0" smtClean="0">
                <a:ea typeface="ＭＳ Ｐゴシック" charset="-128"/>
              </a:rPr>
              <a:t>system </a:t>
            </a:r>
            <a:r>
              <a:rPr lang="de-DE" altLang="en-US" sz="1800" dirty="0">
                <a:ea typeface="ＭＳ Ｐゴシック" charset="-128"/>
              </a:rPr>
              <a:t>impacts </a:t>
            </a:r>
            <a:r>
              <a:rPr lang="de-DE" altLang="en-US" sz="1800" b="1" dirty="0" smtClean="0">
                <a:solidFill>
                  <a:srgbClr val="7030A0"/>
                </a:solidFill>
                <a:ea typeface="ＭＳ Ｐゴシック" charset="-128"/>
              </a:rPr>
              <a:t>as soon as possible.</a:t>
            </a:r>
            <a:endParaRPr lang="de-DE" altLang="en-US" sz="1800" dirty="0" smtClean="0">
              <a:solidFill>
                <a:srgbClr val="7030A0"/>
              </a:solidFill>
              <a:ea typeface="ＭＳ Ｐゴシック" charset="-128"/>
            </a:endParaRPr>
          </a:p>
          <a:p>
            <a:pPr marL="341313" indent="-341313"/>
            <a:endParaRPr lang="de-DE" altLang="en-US" sz="2200" dirty="0" smtClean="0">
              <a:ea typeface="ＭＳ Ｐゴシック" charset="-128"/>
            </a:endParaRPr>
          </a:p>
          <a:p>
            <a:pPr marL="341313" indent="-341313"/>
            <a:endParaRPr lang="de-DE" altLang="en-US" sz="2400" dirty="0" smtClean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950" y="706835"/>
            <a:ext cx="7543219" cy="4075901"/>
          </a:xfrm>
        </p:spPr>
      </p:pic>
      <p:sp>
        <p:nvSpPr>
          <p:cNvPr id="143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 Summary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WG3LI Summary</a:t>
            </a:r>
          </a:p>
        </p:txBody>
      </p:sp>
      <p:pic>
        <p:nvPicPr>
          <p:cNvPr id="16387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0" y="1028700"/>
            <a:ext cx="7545388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en-US">
                <a:ea typeface="ＭＳ Ｐゴシック" charset="-128"/>
              </a:rPr>
              <a:t>SA WG4 Summary</a:t>
            </a:r>
          </a:p>
        </p:txBody>
      </p:sp>
      <p:pic>
        <p:nvPicPr>
          <p:cNvPr id="17411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952500"/>
            <a:ext cx="8720138" cy="323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9858</TotalTime>
  <Words>305</Words>
  <Application>Microsoft Office PowerPoint</Application>
  <PresentationFormat>On-screen Show (16:9)</PresentationFormat>
  <Paragraphs>49</Paragraphs>
  <Slides>14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TSG SA Report to TSG RAN #76 Questions for Advice and Requests</vt:lpstr>
      <vt:lpstr>Contents</vt:lpstr>
      <vt:lpstr>SA Status Overview</vt:lpstr>
      <vt:lpstr>SA WG1 Summary</vt:lpstr>
      <vt:lpstr>SA WG2 Summary</vt:lpstr>
      <vt:lpstr>SA2 Related Items for RAN</vt:lpstr>
      <vt:lpstr>SA WG3 Summary</vt:lpstr>
      <vt:lpstr>SA WG3LI Summary</vt:lpstr>
      <vt:lpstr>SA WG4 Summary</vt:lpstr>
      <vt:lpstr>SA WG5 Summary</vt:lpstr>
      <vt:lpstr>SA WG6 Summary</vt:lpstr>
      <vt:lpstr>Topics for RAN-SA Coordination</vt:lpstr>
      <vt:lpstr>Status after TSG 74: RAN &amp; SA</vt:lpstr>
      <vt:lpstr>Thanks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Svante.Alnas@sony.com Changes</cp:lastModifiedBy>
  <cp:revision>1176</cp:revision>
  <cp:lastPrinted>2017-02-24T12:37:51Z</cp:lastPrinted>
  <dcterms:created xsi:type="dcterms:W3CDTF">2008-08-30T09:32:10Z</dcterms:created>
  <dcterms:modified xsi:type="dcterms:W3CDTF">2017-06-08T16:03:00Z</dcterms:modified>
</cp:coreProperties>
</file>