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2"/>
  </p:notesMasterIdLst>
  <p:handoutMasterIdLst>
    <p:handoutMasterId r:id="rId53"/>
  </p:handoutMasterIdLst>
  <p:sldIdLst>
    <p:sldId id="303" r:id="rId2"/>
    <p:sldId id="621" r:id="rId3"/>
    <p:sldId id="622" r:id="rId4"/>
    <p:sldId id="615" r:id="rId5"/>
    <p:sldId id="616" r:id="rId6"/>
    <p:sldId id="617" r:id="rId7"/>
    <p:sldId id="618" r:id="rId8"/>
    <p:sldId id="619" r:id="rId9"/>
    <p:sldId id="620" r:id="rId10"/>
    <p:sldId id="627" r:id="rId11"/>
    <p:sldId id="628" r:id="rId12"/>
    <p:sldId id="629" r:id="rId13"/>
    <p:sldId id="630" r:id="rId14"/>
    <p:sldId id="632" r:id="rId15"/>
    <p:sldId id="633" r:id="rId16"/>
    <p:sldId id="634" r:id="rId17"/>
    <p:sldId id="635" r:id="rId18"/>
    <p:sldId id="626" r:id="rId19"/>
    <p:sldId id="636" r:id="rId20"/>
    <p:sldId id="637" r:id="rId21"/>
    <p:sldId id="638" r:id="rId22"/>
    <p:sldId id="639" r:id="rId23"/>
    <p:sldId id="625" r:id="rId24"/>
    <p:sldId id="640" r:id="rId25"/>
    <p:sldId id="641" r:id="rId26"/>
    <p:sldId id="642" r:id="rId27"/>
    <p:sldId id="643" r:id="rId28"/>
    <p:sldId id="644" r:id="rId29"/>
    <p:sldId id="646" r:id="rId30"/>
    <p:sldId id="647" r:id="rId31"/>
    <p:sldId id="648" r:id="rId32"/>
    <p:sldId id="649" r:id="rId33"/>
    <p:sldId id="667" r:id="rId34"/>
    <p:sldId id="651" r:id="rId35"/>
    <p:sldId id="652" r:id="rId36"/>
    <p:sldId id="653" r:id="rId37"/>
    <p:sldId id="654" r:id="rId38"/>
    <p:sldId id="656" r:id="rId39"/>
    <p:sldId id="657" r:id="rId40"/>
    <p:sldId id="658" r:id="rId41"/>
    <p:sldId id="659" r:id="rId42"/>
    <p:sldId id="660" r:id="rId43"/>
    <p:sldId id="661" r:id="rId44"/>
    <p:sldId id="662" r:id="rId45"/>
    <p:sldId id="663" r:id="rId46"/>
    <p:sldId id="664" r:id="rId47"/>
    <p:sldId id="665" r:id="rId48"/>
    <p:sldId id="666" r:id="rId49"/>
    <p:sldId id="623" r:id="rId50"/>
    <p:sldId id="624" r:id="rId5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4582" autoAdjust="0"/>
  </p:normalViewPr>
  <p:slideViewPr>
    <p:cSldViewPr snapToGrid="0">
      <p:cViewPr>
        <p:scale>
          <a:sx n="70" d="100"/>
          <a:sy n="70" d="100"/>
        </p:scale>
        <p:origin x="72"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Approved pCRs</c:v>
                </c:pt>
              </c:strCache>
            </c:strRef>
          </c:tx>
          <c:spPr>
            <a:solidFill>
              <a:schemeClr val="accent1"/>
            </a:solidFill>
            <a:ln>
              <a:noFill/>
            </a:ln>
            <a:effectLst/>
          </c:spPr>
          <c:invertIfNegative val="0"/>
          <c:cat>
            <c:strRef>
              <c:f>Sheet1!$A$2:$A$8</c:f>
              <c:strCache>
                <c:ptCount val="7"/>
                <c:pt idx="0">
                  <c:v>SA5#108</c:v>
                </c:pt>
                <c:pt idx="1">
                  <c:v>SA5#109</c:v>
                </c:pt>
                <c:pt idx="2">
                  <c:v>SA5#110</c:v>
                </c:pt>
                <c:pt idx="3">
                  <c:v>SA5#111</c:v>
                </c:pt>
                <c:pt idx="4">
                  <c:v>SA5#111Bis</c:v>
                </c:pt>
                <c:pt idx="5">
                  <c:v>SA5#112</c:v>
                </c:pt>
                <c:pt idx="6">
                  <c:v>SA5#113</c:v>
                </c:pt>
              </c:strCache>
            </c:strRef>
          </c:cat>
          <c:val>
            <c:numRef>
              <c:f>Sheet1!$B$2:$B$8</c:f>
              <c:numCache>
                <c:formatCode>General</c:formatCode>
                <c:ptCount val="7"/>
                <c:pt idx="0">
                  <c:v>53</c:v>
                </c:pt>
                <c:pt idx="1">
                  <c:v>65</c:v>
                </c:pt>
                <c:pt idx="2">
                  <c:v>62</c:v>
                </c:pt>
                <c:pt idx="3">
                  <c:v>56</c:v>
                </c:pt>
                <c:pt idx="4">
                  <c:v>99</c:v>
                </c:pt>
                <c:pt idx="5">
                  <c:v>81</c:v>
                </c:pt>
                <c:pt idx="6">
                  <c:v>99</c:v>
                </c:pt>
              </c:numCache>
            </c:numRef>
          </c:val>
          <c:extLst>
            <c:ext xmlns:c16="http://schemas.microsoft.com/office/drawing/2014/chart" uri="{C3380CC4-5D6E-409C-BE32-E72D297353CC}">
              <c16:uniqueId val="{00000000-1CAB-4DD8-9D6B-E0643E09D82C}"/>
            </c:ext>
          </c:extLst>
        </c:ser>
        <c:dLbls>
          <c:showLegendKey val="0"/>
          <c:showVal val="0"/>
          <c:showCatName val="0"/>
          <c:showSerName val="0"/>
          <c:showPercent val="0"/>
          <c:showBubbleSize val="0"/>
        </c:dLbls>
        <c:gapWidth val="219"/>
        <c:overlap val="-27"/>
        <c:axId val="218310824"/>
        <c:axId val="218311216"/>
      </c:barChart>
      <c:catAx>
        <c:axId val="218310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crossAx val="218311216"/>
        <c:crosses val="autoZero"/>
        <c:auto val="1"/>
        <c:lblAlgn val="ctr"/>
        <c:lblOffset val="100"/>
        <c:noMultiLvlLbl val="0"/>
      </c:catAx>
      <c:valAx>
        <c:axId val="2183112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crossAx val="2183108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6/1/2017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6/1/2017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18</a:t>
            </a:fld>
            <a:endParaRPr lang="en-GB" dirty="0"/>
          </a:p>
        </p:txBody>
      </p:sp>
    </p:spTree>
    <p:extLst>
      <p:ext uri="{BB962C8B-B14F-4D97-AF65-F5344CB8AC3E}">
        <p14:creationId xmlns:p14="http://schemas.microsoft.com/office/powerpoint/2010/main" val="2863813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39847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1526174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7202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87536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68598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02702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9133231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229067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6123643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5861994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45807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5826406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595970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9735283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42858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97329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78195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535038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922827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080993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7402154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119295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9398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365449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332069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25208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865188" y="752475"/>
            <a:ext cx="4945062"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3163166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42322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865188" y="752475"/>
            <a:ext cx="4945062"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3951947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865188" y="752475"/>
            <a:ext cx="4945062"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3921043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14134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381453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SP-170493, TSG SA#76, West Palm Beach 7 - 9 June 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SA#76</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0"/>
            <a:ext cx="9102725" cy="1143000"/>
          </a:xfrm>
        </p:spPr>
        <p:txBody>
          <a:bodyPr/>
          <a:lstStyle/>
          <a:p>
            <a:r>
              <a:rPr lang="sv-SE" dirty="0" err="1"/>
              <a:t>Summary</a:t>
            </a:r>
            <a:r>
              <a:rPr lang="sv-SE" dirty="0"/>
              <a:t> </a:t>
            </a:r>
            <a:r>
              <a:rPr lang="sv-SE" dirty="0" err="1"/>
              <a:t>of</a:t>
            </a:r>
            <a:r>
              <a:rPr lang="sv-SE" dirty="0"/>
              <a:t> </a:t>
            </a:r>
            <a:r>
              <a:rPr lang="sv-SE" dirty="0" err="1"/>
              <a:t>ongoing</a:t>
            </a:r>
            <a:r>
              <a:rPr lang="sv-SE" dirty="0"/>
              <a:t> </a:t>
            </a:r>
            <a:r>
              <a:rPr lang="sv-SE" dirty="0" err="1"/>
              <a:t>WIs</a:t>
            </a:r>
            <a:r>
              <a:rPr lang="sv-SE" dirty="0"/>
              <a:t>/SIs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81418135"/>
              </p:ext>
            </p:extLst>
          </p:nvPr>
        </p:nvGraphicFramePr>
        <p:xfrm>
          <a:off x="1500886" y="899422"/>
          <a:ext cx="8417596" cy="5426864"/>
        </p:xfrm>
        <a:graphic>
          <a:graphicData uri="http://schemas.openxmlformats.org/drawingml/2006/table">
            <a:tbl>
              <a:tblPr firstRow="1" bandRow="1">
                <a:tableStyleId>{5C22544A-7EE6-4342-B048-85BDC9FD1C3A}</a:tableStyleId>
              </a:tblPr>
              <a:tblGrid>
                <a:gridCol w="861763">
                  <a:extLst>
                    <a:ext uri="{9D8B030D-6E8A-4147-A177-3AD203B41FA5}">
                      <a16:colId xmlns:a16="http://schemas.microsoft.com/office/drawing/2014/main" val="23408469"/>
                    </a:ext>
                  </a:extLst>
                </a:gridCol>
                <a:gridCol w="2853642">
                  <a:extLst>
                    <a:ext uri="{9D8B030D-6E8A-4147-A177-3AD203B41FA5}">
                      <a16:colId xmlns:a16="http://schemas.microsoft.com/office/drawing/2014/main" val="1386727148"/>
                    </a:ext>
                  </a:extLst>
                </a:gridCol>
                <a:gridCol w="904973">
                  <a:extLst>
                    <a:ext uri="{9D8B030D-6E8A-4147-A177-3AD203B41FA5}">
                      <a16:colId xmlns:a16="http://schemas.microsoft.com/office/drawing/2014/main" val="1214109634"/>
                    </a:ext>
                  </a:extLst>
                </a:gridCol>
                <a:gridCol w="1168924">
                  <a:extLst>
                    <a:ext uri="{9D8B030D-6E8A-4147-A177-3AD203B41FA5}">
                      <a16:colId xmlns:a16="http://schemas.microsoft.com/office/drawing/2014/main" val="1633304428"/>
                    </a:ext>
                  </a:extLst>
                </a:gridCol>
                <a:gridCol w="1187777">
                  <a:extLst>
                    <a:ext uri="{9D8B030D-6E8A-4147-A177-3AD203B41FA5}">
                      <a16:colId xmlns:a16="http://schemas.microsoft.com/office/drawing/2014/main" val="4240727412"/>
                    </a:ext>
                  </a:extLst>
                </a:gridCol>
                <a:gridCol w="1440517">
                  <a:extLst>
                    <a:ext uri="{9D8B030D-6E8A-4147-A177-3AD203B41FA5}">
                      <a16:colId xmlns:a16="http://schemas.microsoft.com/office/drawing/2014/main" val="1675550634"/>
                    </a:ext>
                  </a:extLst>
                </a:gridCol>
              </a:tblGrid>
              <a:tr h="683448">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67197">
                <a:tc>
                  <a:txBody>
                    <a:bodyPr/>
                    <a:lstStyle/>
                    <a:p>
                      <a:pPr algn="ctr">
                        <a:spcAft>
                          <a:spcPts val="0"/>
                        </a:spcAft>
                      </a:pPr>
                      <a:r>
                        <a:rPr lang="en-GB" sz="1100" dirty="0">
                          <a:solidFill>
                            <a:srgbClr val="000000"/>
                          </a:solidFill>
                          <a:effectLst/>
                          <a:latin typeface="Arial" panose="020B0604020202020204" pitchFamily="34" charset="0"/>
                          <a:ea typeface="MS Mincho" panose="02020609040205080304" pitchFamily="49" charset="-128"/>
                        </a:rPr>
                        <a:t>CH14-ROPOCH</a:t>
                      </a:r>
                      <a:endParaRPr lang="sv-SE" sz="110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Resource optimization for PS domain online charging sessions</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SP-160021</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32.251, 32.299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dirty="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dirty="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006031878"/>
                  </a:ext>
                </a:extLst>
              </a:tr>
              <a:tr h="467197">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CH14-DCCII</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MS Mincho" panose="02020609040205080304" pitchFamily="49" charset="-128"/>
                        </a:rPr>
                        <a:t>Determination of Completeness of Charging Information in IMS</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SP-160398</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32.240, 32.260, 32.298, 32.299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489630145"/>
                  </a:ext>
                </a:extLst>
              </a:tr>
              <a:tr h="478452">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CH14-ProSe</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MS Mincho" panose="02020609040205080304" pitchFamily="49" charset="-128"/>
                        </a:rPr>
                        <a:t>Charging Aspects of Enhanced Proximity-based Services</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SP-160428</a:t>
                      </a:r>
                      <a:endParaRPr lang="sv-SE" sz="11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32.240, 32.251, 32.277, 32.298, 32.299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320183902"/>
                  </a:ext>
                </a:extLst>
              </a:tr>
              <a:tr h="467197">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CH14-V8</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MS Mincho" panose="02020609040205080304" pitchFamily="49" charset="-128"/>
                        </a:rPr>
                        <a:t>Charging Aspects of S8 Home Routing Architecture for VoLTE</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SP-160429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32.240, 32.251, 32.260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3038055747"/>
                  </a:ext>
                </a:extLst>
              </a:tr>
              <a:tr h="467197">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AULC-CH</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MS Mincho" panose="02020609040205080304" pitchFamily="49" charset="-128"/>
                        </a:rPr>
                        <a:t>Charging Aspects of Improvements of Awareness of User Location Change (AULC)</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sv-SE" sz="11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SP-160609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32.251, 32.298, 32.299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935808122"/>
                  </a:ext>
                </a:extLst>
              </a:tr>
              <a:tr h="467197">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PS_DATA_OFF-CH</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Charging Aspect of 3GPP PS Data off Function</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SP-160839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32.251, 32.298, 32.299</a:t>
                      </a:r>
                      <a:endParaRPr lang="sv-SE" sz="11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2621034546"/>
                  </a:ext>
                </a:extLst>
              </a:tr>
              <a:tr h="467197">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CH14-SMST4</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Charging for SMS via T4</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SP-160840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32.274, 32.250, 32.298, 32.299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dirty="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dirty="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660795452"/>
                  </a:ext>
                </a:extLst>
              </a:tr>
              <a:tr h="467197">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FS_DOCME_CH</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Study on Overload Control for Diameter Charging Applications</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SP-150310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dirty="0">
                          <a:solidFill>
                            <a:srgbClr val="000000"/>
                          </a:solidFill>
                          <a:effectLst/>
                          <a:latin typeface="Arial" panose="020B0604020202020204" pitchFamily="34" charset="0"/>
                          <a:ea typeface="Times New Roman" panose="02020603050405020304" pitchFamily="18" charset="0"/>
                        </a:rPr>
                        <a:t>25%</a:t>
                      </a:r>
                      <a:endParaRPr lang="sv-SE" sz="110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SA#78 (12/2017)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885737022"/>
                  </a:ext>
                </a:extLst>
              </a:tr>
              <a:tr h="467197">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FS_FWDCA</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Study on forward compatibility for 3GPP Diameter Charging Applications</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sv-SE" sz="11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SP-160608</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32.870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10%</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 -&gt; SA#78 (12/2017)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3714903681"/>
                  </a:ext>
                </a:extLst>
              </a:tr>
              <a:tr h="467197">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FS_5GS_Ph1_CH</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Study on Charging Aspects of 5G System Architecture Phase 1</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SP-170128</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32.899</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15%</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dirty="0">
                          <a:solidFill>
                            <a:srgbClr val="000000"/>
                          </a:solidFill>
                          <a:effectLst/>
                          <a:latin typeface="Arial" panose="020B0604020202020204" pitchFamily="34" charset="0"/>
                          <a:ea typeface="Times New Roman" panose="02020603050405020304" pitchFamily="18" charset="0"/>
                        </a:rPr>
                        <a:t>SA#78 (12/2017)</a:t>
                      </a:r>
                      <a:endParaRPr lang="sv-SE" sz="1100" dirty="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2540"/>
            <a:ext cx="9102725" cy="1143000"/>
          </a:xfrm>
        </p:spPr>
        <p:txBody>
          <a:bodyPr/>
          <a:lstStyle/>
          <a:p>
            <a:r>
              <a:rPr lang="sv-SE" dirty="0" err="1"/>
              <a:t>Summary</a:t>
            </a:r>
            <a:r>
              <a:rPr lang="sv-SE" dirty="0"/>
              <a:t> </a:t>
            </a:r>
            <a:r>
              <a:rPr lang="sv-SE" dirty="0" err="1"/>
              <a:t>of</a:t>
            </a:r>
            <a:r>
              <a:rPr lang="sv-SE" dirty="0"/>
              <a:t> </a:t>
            </a:r>
            <a:r>
              <a:rPr lang="sv-SE" dirty="0" err="1"/>
              <a:t>ongoing</a:t>
            </a:r>
            <a:r>
              <a:rPr lang="sv-SE" dirty="0"/>
              <a:t> </a:t>
            </a:r>
            <a:r>
              <a:rPr lang="sv-SE" dirty="0" err="1"/>
              <a:t>WIs</a:t>
            </a:r>
            <a:r>
              <a:rPr lang="sv-SE" dirty="0"/>
              <a:t>/SIs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53311306"/>
              </p:ext>
            </p:extLst>
          </p:nvPr>
        </p:nvGraphicFramePr>
        <p:xfrm>
          <a:off x="1488694" y="950468"/>
          <a:ext cx="8417596" cy="5282766"/>
        </p:xfrm>
        <a:graphic>
          <a:graphicData uri="http://schemas.openxmlformats.org/drawingml/2006/table">
            <a:tbl>
              <a:tblPr firstRow="1" bandRow="1">
                <a:tableStyleId>{5C22544A-7EE6-4342-B048-85BDC9FD1C3A}</a:tableStyleId>
              </a:tblPr>
              <a:tblGrid>
                <a:gridCol w="861763">
                  <a:extLst>
                    <a:ext uri="{9D8B030D-6E8A-4147-A177-3AD203B41FA5}">
                      <a16:colId xmlns:a16="http://schemas.microsoft.com/office/drawing/2014/main" val="23408469"/>
                    </a:ext>
                  </a:extLst>
                </a:gridCol>
                <a:gridCol w="3400396">
                  <a:extLst>
                    <a:ext uri="{9D8B030D-6E8A-4147-A177-3AD203B41FA5}">
                      <a16:colId xmlns:a16="http://schemas.microsoft.com/office/drawing/2014/main" val="1386727148"/>
                    </a:ext>
                  </a:extLst>
                </a:gridCol>
                <a:gridCol w="791852">
                  <a:extLst>
                    <a:ext uri="{9D8B030D-6E8A-4147-A177-3AD203B41FA5}">
                      <a16:colId xmlns:a16="http://schemas.microsoft.com/office/drawing/2014/main" val="1214109634"/>
                    </a:ext>
                  </a:extLst>
                </a:gridCol>
                <a:gridCol w="970961">
                  <a:extLst>
                    <a:ext uri="{9D8B030D-6E8A-4147-A177-3AD203B41FA5}">
                      <a16:colId xmlns:a16="http://schemas.microsoft.com/office/drawing/2014/main" val="1633304428"/>
                    </a:ext>
                  </a:extLst>
                </a:gridCol>
                <a:gridCol w="1065229">
                  <a:extLst>
                    <a:ext uri="{9D8B030D-6E8A-4147-A177-3AD203B41FA5}">
                      <a16:colId xmlns:a16="http://schemas.microsoft.com/office/drawing/2014/main" val="4240727412"/>
                    </a:ext>
                  </a:extLst>
                </a:gridCol>
                <a:gridCol w="1327395">
                  <a:extLst>
                    <a:ext uri="{9D8B030D-6E8A-4147-A177-3AD203B41FA5}">
                      <a16:colId xmlns:a16="http://schemas.microsoft.com/office/drawing/2014/main" val="1675550634"/>
                    </a:ext>
                  </a:extLst>
                </a:gridCol>
              </a:tblGrid>
              <a:tr h="4706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70602">
                <a:tc>
                  <a:txBody>
                    <a:bodyPr/>
                    <a:lstStyle/>
                    <a:p>
                      <a:pPr algn="ctr">
                        <a:spcAft>
                          <a:spcPts val="0"/>
                        </a:spcAft>
                      </a:pPr>
                      <a:r>
                        <a:rPr lang="en-GB" sz="1100" b="0" dirty="0">
                          <a:solidFill>
                            <a:srgbClr val="000000"/>
                          </a:solidFill>
                          <a:effectLst/>
                          <a:latin typeface="Arial" panose="020B0604020202020204" pitchFamily="34" charset="0"/>
                          <a:ea typeface="Times New Roman" panose="02020603050405020304" pitchFamily="18" charset="0"/>
                        </a:rPr>
                        <a:t>OAM14-MAMO_VNF-CM</a:t>
                      </a:r>
                      <a:endParaRPr lang="sv-SE" sz="11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Configuration management for mobile networks that include virtualized network functions</a:t>
                      </a:r>
                      <a:endParaRPr lang="sv-SE" sz="1100" b="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SP-160401</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28.510, 28.511, 28.512, 28.513</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100" b="0" dirty="0">
                        <a:effectLst/>
                        <a:highlight>
                          <a:srgbClr val="00FF00"/>
                        </a:highligh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SA#76 (06/2017) </a:t>
                      </a:r>
                      <a:endParaRPr lang="sv-SE" sz="1100" b="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006031878"/>
                  </a:ext>
                </a:extLst>
              </a:tr>
              <a:tr h="470602">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OAM14-MAMO_VNF-FM</a:t>
                      </a:r>
                      <a:endParaRPr lang="sv-SE" sz="1100" b="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Fault management for mobile networks that include virtualized network functions</a:t>
                      </a:r>
                      <a:endParaRPr lang="sv-SE" sz="1100" b="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SP-160403</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28.515, 28.516, 28.517, 28.518</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100" b="0" dirty="0">
                        <a:effectLst/>
                        <a:highlight>
                          <a:srgbClr val="00FF00"/>
                        </a:highligh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SA#76 (06/2017) </a:t>
                      </a:r>
                      <a:endParaRPr lang="sv-SE" sz="1100" b="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89630145"/>
                  </a:ext>
                </a:extLst>
              </a:tr>
              <a:tr h="470602">
                <a:tc>
                  <a:txBody>
                    <a:bodyPr/>
                    <a:lstStyle/>
                    <a:p>
                      <a:pPr algn="ctr">
                        <a:spcAft>
                          <a:spcPts val="0"/>
                        </a:spcAft>
                      </a:pPr>
                      <a:r>
                        <a:rPr lang="en-GB" sz="1100" b="0" dirty="0">
                          <a:solidFill>
                            <a:srgbClr val="000000"/>
                          </a:solidFill>
                          <a:effectLst/>
                          <a:latin typeface="Arial" panose="020B0604020202020204" pitchFamily="34" charset="0"/>
                          <a:ea typeface="Times New Roman" panose="02020603050405020304" pitchFamily="18" charset="0"/>
                        </a:rPr>
                        <a:t>OAM14-MAMO_VNF-PM</a:t>
                      </a:r>
                      <a:endParaRPr lang="sv-SE" sz="11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Performance management for mobile networks that include virtualized network functions</a:t>
                      </a:r>
                      <a:endParaRPr lang="sv-SE" sz="1100" b="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SP-160402</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28.520, 28.521, 28.522, 28.523</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90%</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SA#76 (06/2017) </a:t>
                      </a:r>
                      <a:endParaRPr lang="sv-SE" sz="1100" b="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20183902"/>
                  </a:ext>
                </a:extLst>
              </a:tr>
              <a:tr h="470602">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OAM14-MAMO_VNF-LCM</a:t>
                      </a:r>
                      <a:endParaRPr lang="sv-SE" sz="1100" b="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dirty="0" err="1">
                          <a:solidFill>
                            <a:srgbClr val="000000"/>
                          </a:solidFill>
                          <a:effectLst/>
                          <a:latin typeface="Arial" panose="020B0604020202020204" pitchFamily="34" charset="0"/>
                          <a:ea typeface="Times New Roman" panose="02020603050405020304" pitchFamily="18" charset="0"/>
                        </a:rPr>
                        <a:t>Lyfecycle</a:t>
                      </a:r>
                      <a:r>
                        <a:rPr lang="en-GB" sz="1100" b="0" dirty="0">
                          <a:solidFill>
                            <a:srgbClr val="000000"/>
                          </a:solidFill>
                          <a:effectLst/>
                          <a:latin typeface="Arial" panose="020B0604020202020204" pitchFamily="34" charset="0"/>
                          <a:ea typeface="Times New Roman" panose="02020603050405020304" pitchFamily="18" charset="0"/>
                        </a:rPr>
                        <a:t> management for mobile networks that include virtualized network functions</a:t>
                      </a:r>
                      <a:endParaRPr lang="sv-SE" sz="11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SP-160427</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28.525, 28.526, 28.527, 28.528</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100" b="0" dirty="0">
                        <a:effectLst/>
                        <a:highlight>
                          <a:srgbClr val="00FF00"/>
                        </a:highligh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SA#76 (06/2017) </a:t>
                      </a:r>
                      <a:endParaRPr lang="sv-SE" sz="1100" b="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38055747"/>
                  </a:ext>
                </a:extLst>
              </a:tr>
              <a:tr h="470602">
                <a:tc>
                  <a:txBody>
                    <a:bodyPr/>
                    <a:lstStyle/>
                    <a:p>
                      <a:pPr algn="ctr">
                        <a:spcAft>
                          <a:spcPts val="0"/>
                        </a:spcAft>
                      </a:pPr>
                      <a:r>
                        <a:rPr lang="en-GB" sz="1100" b="0">
                          <a:solidFill>
                            <a:srgbClr val="000000"/>
                          </a:solidFill>
                          <a:effectLst/>
                          <a:latin typeface="Arial" panose="020B0604020202020204" pitchFamily="34" charset="0"/>
                          <a:ea typeface="Calibri" panose="020F0502020204030204" pitchFamily="34" charset="0"/>
                        </a:rPr>
                        <a:t>OAM14-LSA</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100" b="0" dirty="0">
                          <a:solidFill>
                            <a:srgbClr val="000000"/>
                          </a:solidFill>
                          <a:effectLst/>
                          <a:latin typeface="Arial" panose="020B0604020202020204" pitchFamily="34" charset="0"/>
                          <a:ea typeface="Calibri" panose="020F0502020204030204" pitchFamily="34" charset="0"/>
                        </a:rPr>
                        <a:t>OAM support for Licensed Shared Access (LSA)</a:t>
                      </a:r>
                      <a:endParaRPr lang="sv-SE" sz="1100" b="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SP-160397</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28.301, 28.302, 28.303, 32.101</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a:solidFill>
                            <a:srgbClr val="000000"/>
                          </a:solidFill>
                          <a:effectLst/>
                          <a:highlight>
                            <a:srgbClr val="00FF00"/>
                          </a:highlight>
                          <a:latin typeface="Arial" panose="020B0604020202020204" pitchFamily="34" charset="0"/>
                          <a:ea typeface="SimSun" panose="02010600030101010101" pitchFamily="2" charset="-122"/>
                        </a:rPr>
                        <a:t>100%</a:t>
                      </a:r>
                      <a:endParaRPr lang="sv-SE" sz="1100" b="0">
                        <a:effectLst/>
                        <a:highlight>
                          <a:srgbClr val="00FF00"/>
                        </a:highligh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SA#76 (06/2017)</a:t>
                      </a:r>
                      <a:endParaRPr lang="sv-SE" sz="1100" b="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2930119405"/>
                  </a:ext>
                </a:extLst>
              </a:tr>
              <a:tr h="470602">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FS_OAM_EE</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Calibri" panose="020F0502020204030204" pitchFamily="34" charset="0"/>
                        </a:rPr>
                        <a:t>Study on OAM support for assessment of energy efficiency in mobile access networks</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SP-160430</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32.856</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b="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SA#76 (06/2017)</a:t>
                      </a:r>
                      <a:endParaRPr lang="sv-SE" sz="1100" b="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279266674"/>
                  </a:ext>
                </a:extLst>
              </a:tr>
              <a:tr h="470602">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FS_OAM_SON_AAS</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Calibri" panose="020F0502020204030204" pitchFamily="34" charset="0"/>
                        </a:rPr>
                        <a:t>Study on OAM aspects of SON for AAS-based deployments</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SP-150677</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32.865</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dirty="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b="0" dirty="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SA#76 (06/2017)</a:t>
                      </a:r>
                      <a:endParaRPr lang="sv-SE" sz="1100" b="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4252107068"/>
                  </a:ext>
                </a:extLst>
              </a:tr>
              <a:tr h="470602">
                <a:tc>
                  <a:txBody>
                    <a:bodyPr/>
                    <a:lstStyle/>
                    <a:p>
                      <a:pPr algn="ctr">
                        <a:spcAft>
                          <a:spcPts val="0"/>
                        </a:spcAft>
                      </a:pPr>
                      <a:r>
                        <a:rPr lang="en-GB" sz="1100" b="0">
                          <a:solidFill>
                            <a:srgbClr val="000000"/>
                          </a:solidFill>
                          <a:effectLst/>
                          <a:latin typeface="Arial" panose="020B0604020202020204" pitchFamily="34" charset="0"/>
                          <a:ea typeface="Calibri" panose="020F0502020204030204" pitchFamily="34" charset="0"/>
                        </a:rPr>
                        <a:t>FS_IMP_ITFN</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Calibri" panose="020F0502020204030204" pitchFamily="34" charset="0"/>
                        </a:rPr>
                        <a:t>Study on Implementation for the Partitioning of Itf-N</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SP-160020</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32.880</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60%</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dirty="0">
                          <a:solidFill>
                            <a:srgbClr val="000000"/>
                          </a:solidFill>
                          <a:effectLst/>
                          <a:latin typeface="Arial" panose="020B0604020202020204" pitchFamily="34" charset="0"/>
                          <a:ea typeface="SimSun" panose="02010600030101010101" pitchFamily="2" charset="-122"/>
                        </a:rPr>
                        <a:t>SA#79 (03/2018)</a:t>
                      </a:r>
                      <a:endParaRPr lang="sv-SE" sz="1100" b="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107723190"/>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3" y="0"/>
            <a:ext cx="9102725" cy="1143000"/>
          </a:xfrm>
        </p:spPr>
        <p:txBody>
          <a:bodyPr/>
          <a:lstStyle/>
          <a:p>
            <a:r>
              <a:rPr lang="sv-SE" dirty="0" err="1"/>
              <a:t>Summary</a:t>
            </a:r>
            <a:r>
              <a:rPr lang="sv-SE" dirty="0"/>
              <a:t> </a:t>
            </a:r>
            <a:r>
              <a:rPr lang="sv-SE" dirty="0" err="1"/>
              <a:t>of</a:t>
            </a:r>
            <a:r>
              <a:rPr lang="sv-SE" dirty="0"/>
              <a:t> </a:t>
            </a:r>
            <a:r>
              <a:rPr lang="sv-SE" dirty="0" err="1"/>
              <a:t>ongoing</a:t>
            </a:r>
            <a:r>
              <a:rPr lang="sv-SE" dirty="0"/>
              <a:t> </a:t>
            </a:r>
            <a:r>
              <a:rPr lang="sv-SE" dirty="0" err="1"/>
              <a:t>WIs</a:t>
            </a:r>
            <a:r>
              <a:rPr lang="sv-SE" dirty="0"/>
              <a:t>/SIs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22452534"/>
              </p:ext>
            </p:extLst>
          </p:nvPr>
        </p:nvGraphicFramePr>
        <p:xfrm>
          <a:off x="1476502" y="1472184"/>
          <a:ext cx="8417596" cy="3909328"/>
        </p:xfrm>
        <a:graphic>
          <a:graphicData uri="http://schemas.openxmlformats.org/drawingml/2006/table">
            <a:tbl>
              <a:tblPr firstRow="1" bandRow="1">
                <a:tableStyleId>{5C22544A-7EE6-4342-B048-85BDC9FD1C3A}</a:tableStyleId>
              </a:tblPr>
              <a:tblGrid>
                <a:gridCol w="1085326">
                  <a:extLst>
                    <a:ext uri="{9D8B030D-6E8A-4147-A177-3AD203B41FA5}">
                      <a16:colId xmlns:a16="http://schemas.microsoft.com/office/drawing/2014/main" val="23408469"/>
                    </a:ext>
                  </a:extLst>
                </a:gridCol>
                <a:gridCol w="2752627">
                  <a:extLst>
                    <a:ext uri="{9D8B030D-6E8A-4147-A177-3AD203B41FA5}">
                      <a16:colId xmlns:a16="http://schemas.microsoft.com/office/drawing/2014/main" val="1386727148"/>
                    </a:ext>
                  </a:extLst>
                </a:gridCol>
                <a:gridCol w="886120">
                  <a:extLst>
                    <a:ext uri="{9D8B030D-6E8A-4147-A177-3AD203B41FA5}">
                      <a16:colId xmlns:a16="http://schemas.microsoft.com/office/drawing/2014/main" val="1214109634"/>
                    </a:ext>
                  </a:extLst>
                </a:gridCol>
                <a:gridCol w="857839">
                  <a:extLst>
                    <a:ext uri="{9D8B030D-6E8A-4147-A177-3AD203B41FA5}">
                      <a16:colId xmlns:a16="http://schemas.microsoft.com/office/drawing/2014/main" val="1633304428"/>
                    </a:ext>
                  </a:extLst>
                </a:gridCol>
                <a:gridCol w="1385740">
                  <a:extLst>
                    <a:ext uri="{9D8B030D-6E8A-4147-A177-3AD203B41FA5}">
                      <a16:colId xmlns:a16="http://schemas.microsoft.com/office/drawing/2014/main" val="4240727412"/>
                    </a:ext>
                  </a:extLst>
                </a:gridCol>
                <a:gridCol w="1449944">
                  <a:extLst>
                    <a:ext uri="{9D8B030D-6E8A-4147-A177-3AD203B41FA5}">
                      <a16:colId xmlns:a16="http://schemas.microsoft.com/office/drawing/2014/main" val="1675550634"/>
                    </a:ext>
                  </a:extLst>
                </a:gridCol>
              </a:tblGrid>
              <a:tr h="4706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70602">
                <a:tc>
                  <a:txBody>
                    <a:bodyPr/>
                    <a:lstStyle/>
                    <a:p>
                      <a:pPr algn="ctr">
                        <a:spcAft>
                          <a:spcPts val="0"/>
                        </a:spcAft>
                      </a:pPr>
                      <a:r>
                        <a:rPr lang="en-GB" sz="1100" dirty="0">
                          <a:solidFill>
                            <a:srgbClr val="000000"/>
                          </a:solidFill>
                          <a:effectLst/>
                          <a:latin typeface="Arial" panose="020B0604020202020204" pitchFamily="34" charset="0"/>
                          <a:ea typeface="Calibri" panose="020F0502020204030204" pitchFamily="34" charset="0"/>
                        </a:rPr>
                        <a:t>FS_NGNS_MOA</a:t>
                      </a:r>
                      <a:endParaRPr lang="sv-SE"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100" dirty="0">
                          <a:solidFill>
                            <a:srgbClr val="000000"/>
                          </a:solidFill>
                          <a:effectLst/>
                          <a:latin typeface="Arial" panose="020B0604020202020204" pitchFamily="34" charset="0"/>
                          <a:ea typeface="Calibri" panose="020F0502020204030204" pitchFamily="34" charset="0"/>
                        </a:rPr>
                        <a:t>Study on Management and Orchestration Architecture of Next Generation Network and Service</a:t>
                      </a:r>
                      <a:endParaRPr lang="sv-SE"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SP-160400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28.800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25%</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SA#76 (06/2017) -&gt; </a:t>
                      </a:r>
                      <a:r>
                        <a:rPr lang="en-GB" sz="1100" kern="100">
                          <a:effectLst/>
                          <a:latin typeface="Arial" panose="020B0604020202020204" pitchFamily="34" charset="0"/>
                          <a:ea typeface="SimSun" panose="02010600030101010101" pitchFamily="2" charset="-122"/>
                        </a:rPr>
                        <a:t>SA#78 (12/2017)</a:t>
                      </a:r>
                      <a:endParaRPr lang="sv-SE"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44165949"/>
                  </a:ext>
                </a:extLst>
              </a:tr>
              <a:tr h="470602">
                <a:tc>
                  <a:txBody>
                    <a:bodyPr/>
                    <a:lstStyle/>
                    <a:p>
                      <a:pPr algn="ctr">
                        <a:spcAft>
                          <a:spcPts val="0"/>
                        </a:spcAft>
                      </a:pPr>
                      <a:r>
                        <a:rPr lang="en-GB" sz="1100">
                          <a:solidFill>
                            <a:srgbClr val="000000"/>
                          </a:solidFill>
                          <a:effectLst/>
                          <a:latin typeface="Arial" panose="020B0604020202020204" pitchFamily="34" charset="0"/>
                          <a:ea typeface="Calibri" panose="020F0502020204030204" pitchFamily="34" charset="0"/>
                        </a:rPr>
                        <a:t>FS_MONETS</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Calibri" panose="020F0502020204030204" pitchFamily="34" charset="0"/>
                        </a:rPr>
                        <a:t>Study on Management and Orchestration of Network Slicing</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SP-160394</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28.801</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90%</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SA#76 (06/2017) -&gt; SA#77 (09/2017)</a:t>
                      </a:r>
                      <a:endParaRPr lang="sv-SE"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50821464"/>
                  </a:ext>
                </a:extLst>
              </a:tr>
              <a:tr h="470602">
                <a:tc>
                  <a:txBody>
                    <a:bodyPr/>
                    <a:lstStyle/>
                    <a:p>
                      <a:pPr algn="ctr">
                        <a:spcAft>
                          <a:spcPts val="0"/>
                        </a:spcAft>
                      </a:pPr>
                      <a:r>
                        <a:rPr lang="en-GB" sz="1100">
                          <a:solidFill>
                            <a:srgbClr val="000000"/>
                          </a:solidFill>
                          <a:effectLst/>
                          <a:latin typeface="Arial" panose="020B0604020202020204" pitchFamily="34" charset="0"/>
                          <a:ea typeface="Calibri" panose="020F0502020204030204" pitchFamily="34" charset="0"/>
                        </a:rPr>
                        <a:t>FS_MAN_NGNAF</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Calibri" panose="020F0502020204030204" pitchFamily="34" charset="0"/>
                        </a:rPr>
                        <a:t>Study on management aspects of next generation network architecture and features</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SP-160399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28.802</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60%</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SA#76 (06/2017) -&gt; </a:t>
                      </a:r>
                      <a:r>
                        <a:rPr lang="en-GB" sz="1100" kern="100">
                          <a:effectLst/>
                          <a:latin typeface="Arial" panose="020B0604020202020204" pitchFamily="34" charset="0"/>
                          <a:ea typeface="SimSun" panose="02010600030101010101" pitchFamily="2" charset="-122"/>
                        </a:rPr>
                        <a:t>SA#78 (12/2017)</a:t>
                      </a:r>
                      <a:endParaRPr lang="sv-SE"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68217143"/>
                  </a:ext>
                </a:extLst>
              </a:tr>
              <a:tr h="470602">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FS_OAM_IOT</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Study on Management aspects of selected IoT-related features</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SP-160611</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32.857</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20%</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SA#76 (06/2017) -&gt; </a:t>
                      </a:r>
                      <a:r>
                        <a:rPr lang="en-GB" sz="1100" kern="100">
                          <a:effectLst/>
                          <a:latin typeface="Arial" panose="020B0604020202020204" pitchFamily="34" charset="0"/>
                          <a:ea typeface="SimSun" panose="02010600030101010101" pitchFamily="2" charset="-122"/>
                        </a:rPr>
                        <a:t>SA#78 (12/2017)</a:t>
                      </a:r>
                      <a:endParaRPr lang="sv-SE"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25359657"/>
                  </a:ext>
                </a:extLst>
              </a:tr>
              <a:tr h="470602">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FS_OAM_RESTFUL</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Study on a RESTful HTTP-based Solution Set</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SP-160613</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32.866</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45%</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SA#76 (06/2017) -&gt; </a:t>
                      </a:r>
                      <a:r>
                        <a:rPr lang="en-GB" sz="1100" kern="100">
                          <a:effectLst/>
                          <a:latin typeface="Arial" panose="020B0604020202020204" pitchFamily="34" charset="0"/>
                          <a:ea typeface="SimSun" panose="02010600030101010101" pitchFamily="2" charset="-122"/>
                        </a:rPr>
                        <a:t>SA#78 (12/2017)</a:t>
                      </a:r>
                      <a:endParaRPr lang="sv-SE"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19798278"/>
                  </a:ext>
                </a:extLst>
              </a:tr>
              <a:tr h="470602">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FS_MA_RNVNF</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Study on management aspects of virtualized network functions that are part of the NR</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SP-160703</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32.864</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40%</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SA#77 (09/2017)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2906009509"/>
                  </a:ext>
                </a:extLst>
              </a:tr>
              <a:tr h="470602">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FS_MECUPS</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Study on Management Enhancement of CUPS of EPC Nodes</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SP-160925</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32.867 </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40%</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dirty="0">
                          <a:solidFill>
                            <a:srgbClr val="000000"/>
                          </a:solidFill>
                          <a:effectLst/>
                          <a:latin typeface="Arial" panose="020B0604020202020204" pitchFamily="34" charset="0"/>
                          <a:ea typeface="Times New Roman" panose="02020603050405020304" pitchFamily="18" charset="0"/>
                        </a:rPr>
                        <a:t>SA#77 (09/2017) -&gt; </a:t>
                      </a:r>
                      <a:r>
                        <a:rPr lang="en-GB" sz="1100" kern="100" dirty="0">
                          <a:effectLst/>
                          <a:latin typeface="Arial" panose="020B0604020202020204" pitchFamily="34" charset="0"/>
                          <a:ea typeface="Times New Roman" panose="02020603050405020304" pitchFamily="18" charset="0"/>
                        </a:rPr>
                        <a:t>SA#78 (12/2017)</a:t>
                      </a:r>
                      <a:endParaRPr lang="sv-SE" sz="1100" dirty="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3598402535"/>
                  </a:ext>
                </a:extLst>
              </a:tr>
            </a:tbl>
          </a:graphicData>
        </a:graphic>
      </p:graphicFrame>
    </p:spTree>
    <p:extLst>
      <p:ext uri="{BB962C8B-B14F-4D97-AF65-F5344CB8AC3E}">
        <p14:creationId xmlns:p14="http://schemas.microsoft.com/office/powerpoint/2010/main" val="201539140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err="1"/>
              <a:t>Incoming</a:t>
            </a:r>
            <a:r>
              <a:rPr lang="sv-SE" dirty="0"/>
              <a:t>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476439472"/>
              </p:ext>
            </p:extLst>
          </p:nvPr>
        </p:nvGraphicFramePr>
        <p:xfrm>
          <a:off x="816863" y="658373"/>
          <a:ext cx="9002524" cy="565241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S5-173044</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from ONF to SA5 on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Publication</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ONF TR-540: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Orchestration</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More</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Holistic</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View</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Open Networking Foundation (ONF)</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S5-173397</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547606063"/>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from RAN2 to SA5 on LS on the progress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QoE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Measurement</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Collection for Streaming to RAN3, SA4, SA5 and CT1</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R2-1702098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S5-173334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2655597683"/>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SA2 to SA5 on Stage 2 completion on introduction of WLAN as alternative technology for ProSe Direct Discovery</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S2-172506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postponed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885339494"/>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S5-173047</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SA2 to SA5 on TDF support of Presence Reporting Area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S2-172860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2172068513"/>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 from ITU-T to SA5 on seeking collaboration on draft Recommendation “Energy efficiency Metrics and measurement methodology for 5G solutions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ITU-T SG5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S5-173360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4229104399"/>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S5-173084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RAN3 cc SA5 on Status of Higher-Layer Functional split between Central and Distributed unit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R3-171306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3967616812"/>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S5-173118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RAN3 to SA5 on Collection Period correction for MDT M3 measurement in eUTRAN</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R3-171382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postponed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070780085"/>
                  </a:ext>
                </a:extLst>
              </a:tr>
              <a:tr h="40048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S5-173119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from RAN3 to SA5 on management of network slices for transport and virtualization aspects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R3-171386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384432979"/>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S5-173324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from SA4 cc SA5 on the progress of QoE Measurement Collection for Streaming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S4-170452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12629350"/>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S5-173325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SA4 cc SA5 on QMC session measurements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S4-170462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2362361753"/>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S5-173328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ITU-T to SA5 on Updated methodology specifications [reply to S5-166269]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ITU-T </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3467048722"/>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S5-173329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 S5-171812, LS reply to ATIS NRSC on “Establish a Metric to Determine a Drop in Registered Users in an IP-Based Network”</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ATIS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postponed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2177808900"/>
                  </a:ext>
                </a:extLst>
              </a:tr>
              <a:tr h="357149">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S5-173502</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LSOut</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3GPP SA5 on Alarm Management</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691681970"/>
                  </a:ext>
                </a:extLst>
              </a:tr>
            </a:tbl>
          </a:graphicData>
        </a:graphic>
      </p:graphicFrame>
    </p:spTree>
    <p:extLst>
      <p:ext uri="{BB962C8B-B14F-4D97-AF65-F5344CB8AC3E}">
        <p14:creationId xmlns:p14="http://schemas.microsoft.com/office/powerpoint/2010/main" val="2253832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err="1"/>
              <a:t>Outgoing</a:t>
            </a:r>
            <a:r>
              <a:rPr lang="sv-SE" dirty="0"/>
              <a:t>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638307800"/>
              </p:ext>
            </p:extLst>
          </p:nvPr>
        </p:nvGraphicFramePr>
        <p:xfrm>
          <a:off x="975360" y="1353310"/>
          <a:ext cx="9412223" cy="4547620"/>
        </p:xfrm>
        <a:graphic>
          <a:graphicData uri="http://schemas.openxmlformats.org/drawingml/2006/table">
            <a:tbl>
              <a:tblPr firstRow="1" bandRow="1">
                <a:tableStyleId>{5C22544A-7EE6-4342-B048-85BDC9FD1C3A}</a:tableStyleId>
              </a:tblPr>
              <a:tblGrid>
                <a:gridCol w="848442">
                  <a:extLst>
                    <a:ext uri="{9D8B030D-6E8A-4147-A177-3AD203B41FA5}">
                      <a16:colId xmlns:a16="http://schemas.microsoft.com/office/drawing/2014/main" val="570476699"/>
                    </a:ext>
                  </a:extLst>
                </a:gridCol>
                <a:gridCol w="5014013">
                  <a:extLst>
                    <a:ext uri="{9D8B030D-6E8A-4147-A177-3AD203B41FA5}">
                      <a16:colId xmlns:a16="http://schemas.microsoft.com/office/drawing/2014/main" val="2618836924"/>
                    </a:ext>
                  </a:extLst>
                </a:gridCol>
                <a:gridCol w="1160449">
                  <a:extLst>
                    <a:ext uri="{9D8B030D-6E8A-4147-A177-3AD203B41FA5}">
                      <a16:colId xmlns:a16="http://schemas.microsoft.com/office/drawing/2014/main" val="3016348962"/>
                    </a:ext>
                  </a:extLst>
                </a:gridCol>
                <a:gridCol w="1083815">
                  <a:extLst>
                    <a:ext uri="{9D8B030D-6E8A-4147-A177-3AD203B41FA5}">
                      <a16:colId xmlns:a16="http://schemas.microsoft.com/office/drawing/2014/main" val="3690116950"/>
                    </a:ext>
                  </a:extLst>
                </a:gridCol>
                <a:gridCol w="1305504">
                  <a:extLst>
                    <a:ext uri="{9D8B030D-6E8A-4147-A177-3AD203B41FA5}">
                      <a16:colId xmlns:a16="http://schemas.microsoft.com/office/drawing/2014/main" val="2952368263"/>
                    </a:ext>
                  </a:extLst>
                </a:gridCol>
              </a:tblGrid>
              <a:tr h="483402">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483402">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S5-173334</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Resubmitted LS from RAN2 to SA5 on LS on the progress of QoE Measurement Collection for Streaming to RAN3, SA4, SA5 and CT1</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RAN2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547606063"/>
                  </a:ext>
                </a:extLst>
              </a:tr>
              <a:tr h="483402">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S5-173336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to GSMA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GSMA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2172068513"/>
                  </a:ext>
                </a:extLst>
              </a:tr>
              <a:tr h="483402">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S5-173360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ITU-T SG5 on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seeking</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collaboration</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energy</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efficiency</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in 5G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networks</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ITU-T SG5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3GPP SA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4229104399"/>
                  </a:ext>
                </a:extLst>
              </a:tr>
              <a:tr h="680404">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S5-173397</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Resubmitted LS from ONF to SA5 on Publication of ONF TR-540: Orchestration: A More Holistic View</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Open Networking Foundation (ONF)</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967616812"/>
                  </a:ext>
                </a:extLst>
              </a:tr>
              <a:tr h="483402">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S5-173466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on standardization of Northbound SCEF API Charging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SA2,SA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070780085"/>
                  </a:ext>
                </a:extLst>
              </a:tr>
              <a:tr h="483402">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S5-173467</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on Addition of AVP code definitions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127939988"/>
                  </a:ext>
                </a:extLst>
              </a:tr>
              <a:tr h="483402">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S5-173509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to SA2 on progress of Network Slicing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384432979"/>
                  </a:ext>
                </a:extLst>
              </a:tr>
              <a:tr h="483402">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S5-173512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to NFV on progress of measurement definitions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912629350"/>
                  </a:ext>
                </a:extLst>
              </a:tr>
            </a:tbl>
          </a:graphicData>
        </a:graphic>
      </p:graphicFrame>
    </p:spTree>
    <p:extLst>
      <p:ext uri="{BB962C8B-B14F-4D97-AF65-F5344CB8AC3E}">
        <p14:creationId xmlns:p14="http://schemas.microsoft.com/office/powerpoint/2010/main" val="3602363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311403" y="28473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32118818"/>
              </p:ext>
            </p:extLst>
          </p:nvPr>
        </p:nvGraphicFramePr>
        <p:xfrm>
          <a:off x="1542891" y="1462240"/>
          <a:ext cx="7972744" cy="231071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SP-170507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kern="1200" dirty="0">
                          <a:solidFill>
                            <a:schemeClr val="tx1"/>
                          </a:solidFill>
                          <a:effectLst/>
                          <a:latin typeface="Arial" panose="020B0604020202020204" pitchFamily="34" charset="0"/>
                          <a:ea typeface="+mn-ea"/>
                          <a:cs typeface="+mn-cs"/>
                        </a:rPr>
                        <a:t>Rel-11 </a:t>
                      </a:r>
                      <a:r>
                        <a:rPr lang="fi-FI" sz="1400" b="0" i="0" u="none" strike="noStrike" kern="1200" dirty="0" err="1">
                          <a:solidFill>
                            <a:schemeClr val="tx1"/>
                          </a:solidFill>
                          <a:effectLst/>
                          <a:latin typeface="Arial" panose="020B0604020202020204" pitchFamily="34" charset="0"/>
                          <a:ea typeface="+mn-ea"/>
                          <a:cs typeface="+mn-cs"/>
                        </a:rPr>
                        <a:t>CRs</a:t>
                      </a:r>
                      <a:r>
                        <a:rPr lang="fi-FI" sz="1400" b="0" i="0" u="none" strike="noStrike" kern="1200" dirty="0">
                          <a:solidFill>
                            <a:schemeClr val="tx1"/>
                          </a:solidFill>
                          <a:effectLst/>
                          <a:latin typeface="Arial" panose="020B0604020202020204" pitchFamily="34" charset="0"/>
                          <a:ea typeface="+mn-ea"/>
                          <a:cs typeface="+mn-cs"/>
                        </a:rPr>
                        <a:t> on TEI (TEI11)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SP-170514 </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kern="1200" dirty="0">
                          <a:solidFill>
                            <a:schemeClr val="tx1"/>
                          </a:solidFill>
                          <a:effectLst/>
                          <a:latin typeface="Arial" panose="020B0604020202020204" pitchFamily="34" charset="0"/>
                          <a:ea typeface="+mn-ea"/>
                          <a:cs typeface="+mn-cs"/>
                        </a:rPr>
                        <a:t>Rel-14 </a:t>
                      </a:r>
                      <a:r>
                        <a:rPr lang="fi-FI" sz="1400" b="0" i="0" u="none" strike="noStrike" kern="1200" dirty="0" err="1">
                          <a:solidFill>
                            <a:schemeClr val="tx1"/>
                          </a:solidFill>
                          <a:effectLst/>
                          <a:latin typeface="Arial" panose="020B0604020202020204" pitchFamily="34" charset="0"/>
                          <a:ea typeface="+mn-ea"/>
                          <a:cs typeface="+mn-cs"/>
                        </a:rPr>
                        <a:t>CRs</a:t>
                      </a:r>
                      <a:r>
                        <a:rPr lang="fi-FI" sz="1400" b="0" i="0" u="none" strike="noStrike" kern="1200" dirty="0">
                          <a:solidFill>
                            <a:schemeClr val="tx1"/>
                          </a:solidFill>
                          <a:effectLst/>
                          <a:latin typeface="Arial" panose="020B0604020202020204" pitchFamily="34" charset="0"/>
                          <a:ea typeface="+mn-ea"/>
                          <a:cs typeface="+mn-cs"/>
                        </a:rPr>
                        <a:t> on TEI (TEI14) </a:t>
                      </a:r>
                      <a:r>
                        <a:rPr lang="fi-FI" sz="1400" b="0" i="0" u="none" strike="noStrike" kern="1200" dirty="0" err="1">
                          <a:solidFill>
                            <a:schemeClr val="tx1"/>
                          </a:solidFill>
                          <a:effectLst/>
                          <a:latin typeface="Arial" panose="020B0604020202020204" pitchFamily="34" charset="0"/>
                          <a:ea typeface="+mn-ea"/>
                          <a:cs typeface="+mn-cs"/>
                        </a:rPr>
                        <a:t>Batch</a:t>
                      </a:r>
                      <a:r>
                        <a:rPr lang="fi-FI" sz="1400" b="0" i="0" u="none" strike="noStrike" kern="1200" dirty="0">
                          <a:solidFill>
                            <a:schemeClr val="tx1"/>
                          </a:solidFill>
                          <a:effectLst/>
                          <a:latin typeface="Arial" panose="020B0604020202020204" pitchFamily="34" charset="0"/>
                          <a:ea typeface="+mn-ea"/>
                          <a:cs typeface="+mn-cs"/>
                        </a:rPr>
                        <a:t> 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9712511"/>
                  </a:ext>
                </a:extLst>
              </a:tr>
              <a:tr h="425435">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SP-170501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chemeClr val="tx1"/>
                          </a:solidFill>
                          <a:effectLst/>
                          <a:latin typeface="Arial" panose="020B0604020202020204" pitchFamily="34" charset="0"/>
                          <a:ea typeface="+mn-ea"/>
                          <a:cs typeface="+mn-cs"/>
                        </a:rPr>
                        <a:t>Rel-14 CRs on Charging Aspect for 3GPP PS Data off Function (PS_DATA_OFF-CH)</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98630648"/>
                  </a:ext>
                </a:extLst>
              </a:tr>
              <a:tr h="425435">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SP-170503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chemeClr val="tx1"/>
                          </a:solidFill>
                          <a:effectLst/>
                          <a:latin typeface="Arial" panose="020B0604020202020204" pitchFamily="34" charset="0"/>
                          <a:ea typeface="+mn-ea"/>
                          <a:cs typeface="+mn-cs"/>
                        </a:rPr>
                        <a:t>Rel-12 CRs on Charging using an Alternative Roaming Provider (Stage 2/3) (CHARP)</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00710593"/>
                  </a:ext>
                </a:extLst>
              </a:tr>
            </a:tbl>
          </a:graphicData>
        </a:graphic>
      </p:graphicFrame>
    </p:spTree>
    <p:extLst>
      <p:ext uri="{BB962C8B-B14F-4D97-AF65-F5344CB8AC3E}">
        <p14:creationId xmlns:p14="http://schemas.microsoft.com/office/powerpoint/2010/main" val="204603078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33350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96505261"/>
              </p:ext>
            </p:extLst>
          </p:nvPr>
        </p:nvGraphicFramePr>
        <p:xfrm>
          <a:off x="1392857" y="1758761"/>
          <a:ext cx="8272812" cy="1093726"/>
        </p:xfrm>
        <a:graphic>
          <a:graphicData uri="http://schemas.openxmlformats.org/drawingml/2006/table">
            <a:tbl>
              <a:tblPr/>
              <a:tblGrid>
                <a:gridCol w="1315113">
                  <a:extLst>
                    <a:ext uri="{9D8B030D-6E8A-4147-A177-3AD203B41FA5}">
                      <a16:colId xmlns:a16="http://schemas.microsoft.com/office/drawing/2014/main" val="20000"/>
                    </a:ext>
                  </a:extLst>
                </a:gridCol>
                <a:gridCol w="6957699">
                  <a:extLst>
                    <a:ext uri="{9D8B030D-6E8A-4147-A177-3AD203B41FA5}">
                      <a16:colId xmlns:a16="http://schemas.microsoft.com/office/drawing/2014/main" val="20001"/>
                    </a:ext>
                  </a:extLst>
                </a:gridCol>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a:solidFill>
                            <a:schemeClr val="tx1"/>
                          </a:solidFill>
                          <a:latin typeface="+mn-lt"/>
                        </a:rPr>
                        <a:t>-</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4066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13902698"/>
              </p:ext>
            </p:extLst>
          </p:nvPr>
        </p:nvGraphicFramePr>
        <p:xfrm>
          <a:off x="1384178" y="1751494"/>
          <a:ext cx="8290169" cy="3283134"/>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400" b="0" i="0" u="none" strike="noStrike" dirty="0">
                          <a:solidFill>
                            <a:srgbClr val="000000"/>
                          </a:solidFill>
                          <a:effectLst/>
                          <a:latin typeface="Arial" panose="020B0604020202020204" pitchFamily="34" charset="0"/>
                        </a:rPr>
                        <a:t>SP-170481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Revised SID on Overload Control for Diameter Charging Applications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229">
                <a:tc>
                  <a:txBody>
                    <a:bodyPr/>
                    <a:lstStyle/>
                    <a:p>
                      <a:pPr algn="l" fontAlgn="t"/>
                      <a:r>
                        <a:rPr lang="sv-SE" sz="1400" b="0" i="0" u="none" strike="noStrike">
                          <a:solidFill>
                            <a:srgbClr val="000000"/>
                          </a:solidFill>
                          <a:effectLst/>
                          <a:latin typeface="Arial" panose="020B0604020202020204" pitchFamily="34" charset="0"/>
                        </a:rPr>
                        <a:t>SP-170482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New Work Item on Charging Enhancement for </a:t>
                      </a:r>
                      <a:r>
                        <a:rPr lang="en-US" sz="1400" b="0" i="0" u="none" strike="noStrike" dirty="0" err="1">
                          <a:effectLst/>
                          <a:latin typeface="Arial" panose="020B0604020202020204" pitchFamily="34" charset="0"/>
                        </a:rPr>
                        <a:t>eFMSS</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51096186"/>
                  </a:ext>
                </a:extLst>
              </a:tr>
              <a:tr h="486229">
                <a:tc>
                  <a:txBody>
                    <a:bodyPr/>
                    <a:lstStyle/>
                    <a:p>
                      <a:pPr algn="l" fontAlgn="t"/>
                      <a:r>
                        <a:rPr lang="sv-SE" sz="1400" b="0" i="0" u="none" strike="noStrike" dirty="0">
                          <a:solidFill>
                            <a:srgbClr val="000000"/>
                          </a:solidFill>
                          <a:effectLst/>
                          <a:latin typeface="Arial" panose="020B0604020202020204" pitchFamily="34" charset="0"/>
                        </a:rPr>
                        <a:t>SP-170485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Study on Volume Based Charging Aspects for VoLTE</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53708661"/>
                  </a:ext>
                </a:extLst>
              </a:tr>
              <a:tr h="486229">
                <a:tc>
                  <a:txBody>
                    <a:bodyPr/>
                    <a:lstStyle/>
                    <a:p>
                      <a:pPr algn="l" fontAlgn="t"/>
                      <a:r>
                        <a:rPr lang="sv-SE" sz="1400" b="0" i="0" u="none" strike="noStrike">
                          <a:solidFill>
                            <a:srgbClr val="000000"/>
                          </a:solidFill>
                          <a:effectLst/>
                          <a:latin typeface="Arial" panose="020B0604020202020204" pitchFamily="34" charset="0"/>
                        </a:rPr>
                        <a:t>SP-170486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Study on Charging in CUPS architecture</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38304492"/>
                  </a:ext>
                </a:extLst>
              </a:tr>
              <a:tr h="486229">
                <a:tc>
                  <a:txBody>
                    <a:bodyPr/>
                    <a:lstStyle/>
                    <a:p>
                      <a:pPr algn="l" fontAlgn="t"/>
                      <a:r>
                        <a:rPr lang="sv-SE" sz="1400" b="0" i="0" u="none" strike="noStrike">
                          <a:solidFill>
                            <a:srgbClr val="000000"/>
                          </a:solidFill>
                          <a:effectLst/>
                          <a:latin typeface="Arial" panose="020B0604020202020204" pitchFamily="34" charset="0"/>
                        </a:rPr>
                        <a:t>SP-170487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WID PS Charging enhancements to support 5G New Radio via Dual Connectivity</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49299390"/>
                  </a:ext>
                </a:extLst>
              </a:tr>
              <a:tr h="486229">
                <a:tc>
                  <a:txBody>
                    <a:bodyPr/>
                    <a:lstStyle/>
                    <a:p>
                      <a:pPr algn="l" fontAlgn="t"/>
                      <a:r>
                        <a:rPr lang="sv-SE" sz="1400" b="0" i="0" u="none" strike="noStrike">
                          <a:solidFill>
                            <a:srgbClr val="000000"/>
                          </a:solidFill>
                          <a:effectLst/>
                          <a:latin typeface="Arial" panose="020B0604020202020204" pitchFamily="34" charset="0"/>
                        </a:rPr>
                        <a:t>SP-170488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New WID on Charging Aspects of Northbound APIs for SCEF-SCS/AS Interworking</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34166376"/>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914239" y="1201004"/>
            <a:ext cx="8412565" cy="5104261"/>
          </a:xfrm>
        </p:spPr>
        <p:txBody>
          <a:bodyPr/>
          <a:lstStyle/>
          <a:p>
            <a:r>
              <a:rPr lang="fr-FR" sz="2400"/>
              <a:t>GSMA </a:t>
            </a:r>
            <a:endParaRPr lang="en-US" sz="2400"/>
          </a:p>
          <a:p>
            <a:pPr lvl="1">
              <a:lnSpc>
                <a:spcPct val="80000"/>
              </a:lnSpc>
              <a:defRPr/>
            </a:pPr>
            <a:r>
              <a:rPr lang="fr-FR" sz="2000"/>
              <a:t>SA5 informed GSMA WSOLU (Wholesale SOLUtions) on their agreement </a:t>
            </a:r>
            <a:r>
              <a:rPr lang="en-US" sz="2000"/>
              <a:t> to start a study to explore solutions in order to address volume based charging for VoLTE requirements</a:t>
            </a:r>
          </a:p>
          <a:p>
            <a:pPr marL="457200" lvl="1" indent="0">
              <a:lnSpc>
                <a:spcPct val="80000"/>
              </a:lnSpc>
              <a:buNone/>
              <a:defRPr/>
            </a:pPr>
            <a:endParaRPr lang="en-GB" sz="2400"/>
          </a:p>
          <a:p>
            <a:r>
              <a:rPr lang="en-GB" sz="2400"/>
              <a:t>IETF DIME WG</a:t>
            </a:r>
            <a:endParaRPr lang="en-US" sz="2400"/>
          </a:p>
          <a:p>
            <a:pPr lvl="1">
              <a:lnSpc>
                <a:spcPct val="80000"/>
              </a:lnSpc>
              <a:defRPr/>
            </a:pPr>
            <a:r>
              <a:rPr lang="en-US" sz="2000"/>
              <a:t>SA5 was informed </a:t>
            </a:r>
            <a:r>
              <a:rPr lang="fr-FR" sz="2000"/>
              <a:t>about availability of </a:t>
            </a:r>
            <a:r>
              <a:rPr lang="en-GB" sz="2000"/>
              <a:t>draft-ietf-dime-rfc4006bis-02</a:t>
            </a:r>
            <a:r>
              <a:rPr lang="en-US" sz="2000"/>
              <a:t> </a:t>
            </a:r>
            <a:r>
              <a:rPr lang="en-GB" sz="2000"/>
              <a:t>by </a:t>
            </a:r>
            <a:r>
              <a:rPr lang="en-US" sz="2000"/>
              <a:t>CT4 chair &amp; IETF DIME WG Chair, over the SA5 CH exploder </a:t>
            </a:r>
            <a:r>
              <a:rPr lang="en-GB" sz="2000"/>
              <a:t>for potential feedback</a:t>
            </a:r>
            <a:r>
              <a:rPr lang="en-US" sz="2000"/>
              <a:t>.</a:t>
            </a:r>
            <a:r>
              <a:rPr lang="en-GB" sz="2000"/>
              <a:t> </a:t>
            </a:r>
            <a:r>
              <a:rPr lang="en-US" sz="2000"/>
              <a:t>Once the </a:t>
            </a:r>
            <a:r>
              <a:rPr lang="en-GB" sz="2000"/>
              <a:t>new version will be published, it may be in interest of SA5 for consideration for </a:t>
            </a:r>
            <a:r>
              <a:rPr lang="en-US" sz="2000"/>
              <a:t>3GPP Diameter Online Charging Application</a:t>
            </a:r>
            <a:r>
              <a:rPr lang="en-GB" sz="2000"/>
              <a:t>.</a:t>
            </a:r>
            <a:endParaRPr lang="en-US" sz="2000"/>
          </a:p>
          <a:p>
            <a:pPr marL="457200" lvl="1" indent="0">
              <a:lnSpc>
                <a:spcPct val="80000"/>
              </a:lnSpc>
              <a:buNone/>
              <a:defRPr/>
            </a:pPr>
            <a:endParaRPr lang="en-US" sz="2000"/>
          </a:p>
          <a:p>
            <a:r>
              <a:rPr lang="en-GB" altLang="zh-CN" sz="2400"/>
              <a:t>Open Mobile Alliance (OMA) </a:t>
            </a:r>
          </a:p>
          <a:p>
            <a:pPr lvl="1">
              <a:lnSpc>
                <a:spcPct val="80000"/>
              </a:lnSpc>
              <a:defRPr/>
            </a:pPr>
            <a:r>
              <a:rPr lang="en-GB" altLang="zh-CN" sz="2000">
                <a:ea typeface="宋体" pitchFamily="2" charset="-122"/>
              </a:rPr>
              <a:t>OMA ARC maintains the OMA Data Definition Specification (DDS) based on the SA5 specification for Diameter AVP code definitions (TS 32.299).</a:t>
            </a:r>
            <a:endParaRPr lang="en-GB" sz="1800"/>
          </a:p>
          <a:p>
            <a:pPr>
              <a:lnSpc>
                <a:spcPct val="80000"/>
              </a:lnSpc>
              <a:buNone/>
              <a:defRPr/>
            </a:pPr>
            <a:endParaRPr lang="en-GB" altLang="zh-CN" dirty="0"/>
          </a:p>
        </p:txBody>
      </p:sp>
      <p:sp>
        <p:nvSpPr>
          <p:cNvPr id="5" name="Rectangle 4"/>
          <p:cNvSpPr>
            <a:spLocks noChangeArrowheads="1"/>
          </p:cNvSpPr>
          <p:nvPr/>
        </p:nvSpPr>
        <p:spPr bwMode="auto">
          <a:xfrm>
            <a:off x="166497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4000" kern="0" dirty="0">
                <a:solidFill>
                  <a:srgbClr val="FF0000"/>
                </a:solidFill>
                <a:latin typeface="Calibri"/>
                <a:cs typeface="+mj-cs"/>
              </a:rPr>
              <a:t>Charging cooperation</a:t>
            </a:r>
            <a:endParaRPr lang="en-GB" altLang="zh-CN" sz="40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05420459"/>
              </p:ext>
            </p:extLst>
          </p:nvPr>
        </p:nvGraphicFramePr>
        <p:xfrm>
          <a:off x="1209976" y="946151"/>
          <a:ext cx="8385127" cy="5076702"/>
        </p:xfrm>
        <a:graphic>
          <a:graphicData uri="http://schemas.openxmlformats.org/drawingml/2006/table">
            <a:tbl>
              <a:tblPr/>
              <a:tblGrid>
                <a:gridCol w="1331710">
                  <a:extLst>
                    <a:ext uri="{9D8B030D-6E8A-4147-A177-3AD203B41FA5}">
                      <a16:colId xmlns:a16="http://schemas.microsoft.com/office/drawing/2014/main" val="20000"/>
                    </a:ext>
                  </a:extLst>
                </a:gridCol>
                <a:gridCol w="7053417">
                  <a:extLst>
                    <a:ext uri="{9D8B030D-6E8A-4147-A177-3AD203B41FA5}">
                      <a16:colId xmlns:a16="http://schemas.microsoft.com/office/drawing/2014/main" val="20001"/>
                    </a:ext>
                  </a:extLst>
                </a:gridCol>
              </a:tblGrid>
              <a:tr h="64563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algn="l" fontAlgn="t"/>
                      <a:r>
                        <a:rPr lang="sv-SE" sz="1400" b="0" i="0" u="none" strike="noStrike" dirty="0">
                          <a:solidFill>
                            <a:srgbClr val="000000"/>
                          </a:solidFill>
                          <a:effectLst/>
                          <a:latin typeface="Arial" panose="020B0604020202020204" pitchFamily="34" charset="0"/>
                        </a:rPr>
                        <a:t>SP-170494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nn-NO" sz="1400" b="0" i="0" u="none" strike="noStrike" dirty="0">
                          <a:effectLst/>
                          <a:latin typeface="Arial" panose="020B0604020202020204" pitchFamily="34" charset="0"/>
                        </a:rPr>
                        <a:t>Rel-8 CRs for TEI (TEI8)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553883">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SP-170509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nn-NO" sz="1400" b="0" i="0" u="none" strike="noStrike" kern="1200" dirty="0">
                          <a:solidFill>
                            <a:schemeClr val="tx1"/>
                          </a:solidFill>
                          <a:effectLst/>
                          <a:latin typeface="Arial" panose="020B0604020202020204" pitchFamily="34" charset="0"/>
                          <a:ea typeface="+mn-ea"/>
                          <a:cs typeface="+mn-cs"/>
                        </a:rPr>
                        <a:t>Rel-9 CRs for TEI (TEI9)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3196816"/>
                  </a:ext>
                </a:extLst>
              </a:tr>
              <a:tr h="553883">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SP-170507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kern="1200" dirty="0">
                          <a:solidFill>
                            <a:schemeClr val="tx1"/>
                          </a:solidFill>
                          <a:effectLst/>
                          <a:latin typeface="Arial" panose="020B0604020202020204" pitchFamily="34" charset="0"/>
                          <a:ea typeface="+mn-ea"/>
                          <a:cs typeface="+mn-cs"/>
                        </a:rPr>
                        <a:t>Rel-11 </a:t>
                      </a:r>
                      <a:r>
                        <a:rPr lang="fi-FI" sz="1400" b="0" i="0" u="none" strike="noStrike" kern="1200" dirty="0" err="1">
                          <a:solidFill>
                            <a:schemeClr val="tx1"/>
                          </a:solidFill>
                          <a:effectLst/>
                          <a:latin typeface="Arial" panose="020B0604020202020204" pitchFamily="34" charset="0"/>
                          <a:ea typeface="+mn-ea"/>
                          <a:cs typeface="+mn-cs"/>
                        </a:rPr>
                        <a:t>CRs</a:t>
                      </a:r>
                      <a:r>
                        <a:rPr lang="fi-FI" sz="1400" b="0" i="0" u="none" strike="noStrike" kern="1200" dirty="0">
                          <a:solidFill>
                            <a:schemeClr val="tx1"/>
                          </a:solidFill>
                          <a:effectLst/>
                          <a:latin typeface="Arial" panose="020B0604020202020204" pitchFamily="34" charset="0"/>
                          <a:ea typeface="+mn-ea"/>
                          <a:cs typeface="+mn-cs"/>
                        </a:rPr>
                        <a:t> on TEI (TEI11)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31845379"/>
                  </a:ext>
                </a:extLst>
              </a:tr>
              <a:tr h="553883">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SP-170502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kern="1200" dirty="0">
                          <a:solidFill>
                            <a:schemeClr val="tx1"/>
                          </a:solidFill>
                          <a:effectLst/>
                          <a:latin typeface="Arial" panose="020B0604020202020204" pitchFamily="34" charset="0"/>
                          <a:ea typeface="+mn-ea"/>
                          <a:cs typeface="+mn-cs"/>
                        </a:rPr>
                        <a:t>Rel-14 </a:t>
                      </a:r>
                      <a:r>
                        <a:rPr lang="fi-FI" sz="1400" b="0" i="0" u="none" strike="noStrike" kern="1200" dirty="0" err="1">
                          <a:solidFill>
                            <a:schemeClr val="tx1"/>
                          </a:solidFill>
                          <a:effectLst/>
                          <a:latin typeface="Arial" panose="020B0604020202020204" pitchFamily="34" charset="0"/>
                          <a:ea typeface="+mn-ea"/>
                          <a:cs typeface="+mn-cs"/>
                        </a:rPr>
                        <a:t>CRs</a:t>
                      </a:r>
                      <a:r>
                        <a:rPr lang="fi-FI" sz="1400" b="0" i="0" u="none" strike="noStrike" kern="1200" dirty="0">
                          <a:solidFill>
                            <a:schemeClr val="tx1"/>
                          </a:solidFill>
                          <a:effectLst/>
                          <a:latin typeface="Arial" panose="020B0604020202020204" pitchFamily="34" charset="0"/>
                          <a:ea typeface="+mn-ea"/>
                          <a:cs typeface="+mn-cs"/>
                        </a:rPr>
                        <a:t> on TEI (TEI14) </a:t>
                      </a:r>
                      <a:r>
                        <a:rPr lang="fi-FI" sz="1400" b="0" i="0" u="none" strike="noStrike" kern="1200" dirty="0" err="1">
                          <a:solidFill>
                            <a:schemeClr val="tx1"/>
                          </a:solidFill>
                          <a:effectLst/>
                          <a:latin typeface="Arial" panose="020B0604020202020204" pitchFamily="34" charset="0"/>
                          <a:ea typeface="+mn-ea"/>
                          <a:cs typeface="+mn-cs"/>
                        </a:rPr>
                        <a:t>Batch</a:t>
                      </a:r>
                      <a:r>
                        <a:rPr lang="fi-FI" sz="1400" b="0" i="0" u="none" strike="noStrike" kern="1200" dirty="0">
                          <a:solidFill>
                            <a:schemeClr val="tx1"/>
                          </a:solidFill>
                          <a:effectLst/>
                          <a:latin typeface="Arial" panose="020B0604020202020204" pitchFamily="34" charset="0"/>
                          <a:ea typeface="+mn-ea"/>
                          <a:cs typeface="+mn-cs"/>
                        </a:rPr>
                        <a:t> 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13589511"/>
                  </a:ext>
                </a:extLst>
              </a:tr>
              <a:tr h="553883">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SP-170514 </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kern="1200" dirty="0">
                          <a:solidFill>
                            <a:schemeClr val="tx1"/>
                          </a:solidFill>
                          <a:effectLst/>
                          <a:latin typeface="Arial" panose="020B0604020202020204" pitchFamily="34" charset="0"/>
                          <a:ea typeface="+mn-ea"/>
                          <a:cs typeface="+mn-cs"/>
                        </a:rPr>
                        <a:t>Rel-14 </a:t>
                      </a:r>
                      <a:r>
                        <a:rPr lang="fi-FI" sz="1400" b="0" i="0" u="none" strike="noStrike" kern="1200" dirty="0" err="1">
                          <a:solidFill>
                            <a:schemeClr val="tx1"/>
                          </a:solidFill>
                          <a:effectLst/>
                          <a:latin typeface="Arial" panose="020B0604020202020204" pitchFamily="34" charset="0"/>
                          <a:ea typeface="+mn-ea"/>
                          <a:cs typeface="+mn-cs"/>
                        </a:rPr>
                        <a:t>CRs</a:t>
                      </a:r>
                      <a:r>
                        <a:rPr lang="fi-FI" sz="1400" b="0" i="0" u="none" strike="noStrike" kern="1200" dirty="0">
                          <a:solidFill>
                            <a:schemeClr val="tx1"/>
                          </a:solidFill>
                          <a:effectLst/>
                          <a:latin typeface="Arial" panose="020B0604020202020204" pitchFamily="34" charset="0"/>
                          <a:ea typeface="+mn-ea"/>
                          <a:cs typeface="+mn-cs"/>
                        </a:rPr>
                        <a:t> on TEI (TEI14) </a:t>
                      </a:r>
                      <a:r>
                        <a:rPr lang="fi-FI" sz="1400" b="0" i="0" u="none" strike="noStrike" kern="1200" dirty="0" err="1">
                          <a:solidFill>
                            <a:schemeClr val="tx1"/>
                          </a:solidFill>
                          <a:effectLst/>
                          <a:latin typeface="Arial" panose="020B0604020202020204" pitchFamily="34" charset="0"/>
                          <a:ea typeface="+mn-ea"/>
                          <a:cs typeface="+mn-cs"/>
                        </a:rPr>
                        <a:t>Batch</a:t>
                      </a:r>
                      <a:r>
                        <a:rPr lang="fi-FI" sz="1400" b="0" i="0" u="none" strike="noStrike" kern="1200" dirty="0">
                          <a:solidFill>
                            <a:schemeClr val="tx1"/>
                          </a:solidFill>
                          <a:effectLst/>
                          <a:latin typeface="Arial" panose="020B0604020202020204" pitchFamily="34" charset="0"/>
                          <a:ea typeface="+mn-ea"/>
                          <a:cs typeface="+mn-cs"/>
                        </a:rPr>
                        <a:t> 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23887415"/>
                  </a:ext>
                </a:extLst>
              </a:tr>
              <a:tr h="553883">
                <a:tc>
                  <a:txBody>
                    <a:bodyPr/>
                    <a:lstStyle/>
                    <a:p>
                      <a:pPr algn="l" fontAlgn="t"/>
                      <a:r>
                        <a:rPr lang="sv-SE" sz="1400" b="0" i="0" u="none" strike="noStrike" dirty="0">
                          <a:solidFill>
                            <a:srgbClr val="000000"/>
                          </a:solidFill>
                          <a:effectLst/>
                          <a:latin typeface="Arial" panose="020B0604020202020204" pitchFamily="34" charset="0"/>
                        </a:rPr>
                        <a:t>SP-170504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Rel-14 CRs on Lifecycle management for mobile networks that include virtualized network functions (OAM14-MAMO_VNF-LCM)</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8221365"/>
                  </a:ext>
                </a:extLst>
              </a:tr>
              <a:tr h="553883">
                <a:tc>
                  <a:txBody>
                    <a:bodyPr/>
                    <a:lstStyle/>
                    <a:p>
                      <a:pPr algn="l" fontAlgn="t"/>
                      <a:r>
                        <a:rPr lang="sv-SE" sz="1400" b="0" i="0" u="none" strike="noStrike" dirty="0">
                          <a:solidFill>
                            <a:srgbClr val="000000"/>
                          </a:solidFill>
                          <a:effectLst/>
                          <a:latin typeface="Arial" panose="020B0604020202020204" pitchFamily="34" charset="0"/>
                        </a:rPr>
                        <a:t>SP-170505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Rel-14 CRs on Fault Management for mobile networks that include virtualized network functions (OAM14-MAMO_VNF-FM)</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67054994"/>
                  </a:ext>
                </a:extLst>
              </a:tr>
              <a:tr h="553883">
                <a:tc>
                  <a:txBody>
                    <a:bodyPr/>
                    <a:lstStyle/>
                    <a:p>
                      <a:pPr algn="l" fontAlgn="t"/>
                      <a:r>
                        <a:rPr lang="sv-SE" sz="1400" b="0" i="0" u="none" strike="noStrike" dirty="0">
                          <a:solidFill>
                            <a:srgbClr val="000000"/>
                          </a:solidFill>
                          <a:effectLst/>
                          <a:latin typeface="Arial" panose="020B0604020202020204" pitchFamily="34" charset="0"/>
                        </a:rPr>
                        <a:t>SP-170510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Rel-14 CRs on Configuration Management for mobile networks that include virtualized network functions (OAM14-MAMO_VNF-CM)</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66171910"/>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39914" y="1311688"/>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FontTx/>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en-GB" altLang="zh-CN" sz="2000" dirty="0">
                <a:cs typeface="Times New Roman" pitchFamily="18" charset="0"/>
              </a:rPr>
              <a:t>Jean-Michel Cornily (Orange)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Robert Törnkvist (Ericsson)			VC	since 05/2016</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981200" y="252413"/>
            <a:ext cx="6834188" cy="692150"/>
          </a:xfrm>
        </p:spPr>
        <p:txBody>
          <a:bodyPr/>
          <a:lstStyle/>
          <a:p>
            <a:r>
              <a:rPr lang="en-GB"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4971" y="39446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70971899"/>
              </p:ext>
            </p:extLst>
          </p:nvPr>
        </p:nvGraphicFramePr>
        <p:xfrm>
          <a:off x="1321796" y="1469151"/>
          <a:ext cx="8346860" cy="3739515"/>
        </p:xfrm>
        <a:graphic>
          <a:graphicData uri="http://schemas.openxmlformats.org/drawingml/2006/table">
            <a:tbl>
              <a:tblPr/>
              <a:tblGrid>
                <a:gridCol w="1353454">
                  <a:extLst>
                    <a:ext uri="{9D8B030D-6E8A-4147-A177-3AD203B41FA5}">
                      <a16:colId xmlns:a16="http://schemas.microsoft.com/office/drawing/2014/main" val="20000"/>
                    </a:ext>
                  </a:extLst>
                </a:gridCol>
                <a:gridCol w="6993406">
                  <a:extLst>
                    <a:ext uri="{9D8B030D-6E8A-4147-A177-3AD203B41FA5}">
                      <a16:colId xmlns:a16="http://schemas.microsoft.com/office/drawing/2014/main" val="20001"/>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400" b="0" i="0" u="none" strike="noStrike" dirty="0">
                          <a:solidFill>
                            <a:srgbClr val="000000"/>
                          </a:solidFill>
                          <a:effectLst/>
                          <a:latin typeface="Arial" panose="020B0604020202020204" pitchFamily="34" charset="0"/>
                        </a:rPr>
                        <a:t>SP-170465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28.520 "Performance Management (PM) for mobile networks that include virtualized network functions; Requirements"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400" b="0" i="0" u="none" strike="noStrike">
                          <a:solidFill>
                            <a:srgbClr val="000000"/>
                          </a:solidFill>
                          <a:effectLst/>
                          <a:latin typeface="Arial" panose="020B0604020202020204" pitchFamily="34" charset="0"/>
                        </a:rPr>
                        <a:t>SP-170466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28.521 "Performance Management (PM) for mobile networks that include virtualized network functions; Procedures"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400" b="0" i="0" u="none" strike="noStrike">
                          <a:solidFill>
                            <a:srgbClr val="000000"/>
                          </a:solidFill>
                          <a:effectLst/>
                          <a:latin typeface="Arial" panose="020B0604020202020204" pitchFamily="34" charset="0"/>
                        </a:rPr>
                        <a:t>SP-170467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28.522 "Performance Management (PM) for mobile networks that include virtualized network functions; Stage 2"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39531341"/>
                  </a:ext>
                </a:extLst>
              </a:tr>
              <a:tr h="393539">
                <a:tc>
                  <a:txBody>
                    <a:bodyPr/>
                    <a:lstStyle/>
                    <a:p>
                      <a:pPr algn="l" fontAlgn="t"/>
                      <a:r>
                        <a:rPr lang="sv-SE" sz="1400" b="0" i="0" u="none" strike="noStrike">
                          <a:solidFill>
                            <a:srgbClr val="000000"/>
                          </a:solidFill>
                          <a:effectLst/>
                          <a:latin typeface="Arial" panose="020B0604020202020204" pitchFamily="34" charset="0"/>
                        </a:rPr>
                        <a:t>SP-170468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28.523 "Performance Management (PM) for mobile networks that include virtualized network functions; Stage 3"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r h="393539">
                <a:tc>
                  <a:txBody>
                    <a:bodyPr/>
                    <a:lstStyle/>
                    <a:p>
                      <a:pPr algn="l" fontAlgn="t"/>
                      <a:r>
                        <a:rPr lang="sv-SE" sz="1400" b="0" i="0" u="none" strike="noStrike">
                          <a:solidFill>
                            <a:srgbClr val="000000"/>
                          </a:solidFill>
                          <a:effectLst/>
                          <a:latin typeface="Arial" panose="020B0604020202020204" pitchFamily="34" charset="0"/>
                        </a:rPr>
                        <a:t>SP-170469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28.301 "Licensed Shared Access (LSA) Controller (LC)</a:t>
                      </a:r>
                      <a:br>
                        <a:rPr lang="en-US" sz="1400" b="0" i="0" u="none" strike="noStrike" dirty="0">
                          <a:effectLst/>
                          <a:latin typeface="Arial" panose="020B0604020202020204" pitchFamily="34" charset="0"/>
                        </a:rPr>
                      </a:br>
                      <a:r>
                        <a:rPr lang="en-US" sz="1400" b="0" i="0" u="none" strike="noStrike" dirty="0">
                          <a:effectLst/>
                          <a:latin typeface="Arial" panose="020B0604020202020204" pitchFamily="34" charset="0"/>
                        </a:rPr>
                        <a:t>Integration Reference Point (IRP); Requirements"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17376852"/>
                  </a:ext>
                </a:extLst>
              </a:tr>
              <a:tr h="393539">
                <a:tc>
                  <a:txBody>
                    <a:bodyPr/>
                    <a:lstStyle/>
                    <a:p>
                      <a:pPr algn="l" fontAlgn="t"/>
                      <a:r>
                        <a:rPr lang="sv-SE" sz="1400" b="0" i="0" u="none" strike="noStrike">
                          <a:solidFill>
                            <a:srgbClr val="000000"/>
                          </a:solidFill>
                          <a:effectLst/>
                          <a:latin typeface="Arial" panose="020B0604020202020204" pitchFamily="34" charset="0"/>
                        </a:rPr>
                        <a:t>SP-170470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28.302 "Licensed Shared Access (LSA) Controller (LC) </a:t>
                      </a:r>
                      <a:br>
                        <a:rPr lang="en-US" sz="1400" b="0" i="0" u="none" strike="noStrike" dirty="0">
                          <a:effectLst/>
                          <a:latin typeface="Arial" panose="020B0604020202020204" pitchFamily="34" charset="0"/>
                        </a:rPr>
                      </a:br>
                      <a:r>
                        <a:rPr lang="en-US" sz="1400" b="0" i="0" u="none" strike="noStrike" dirty="0">
                          <a:effectLst/>
                          <a:latin typeface="Arial" panose="020B0604020202020204" pitchFamily="34" charset="0"/>
                        </a:rPr>
                        <a:t>Integration Reference Point (IRP); Information Service (IS)"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4595379"/>
                  </a:ext>
                </a:extLst>
              </a:tr>
              <a:tr h="393539">
                <a:tc>
                  <a:txBody>
                    <a:bodyPr/>
                    <a:lstStyle/>
                    <a:p>
                      <a:pPr algn="l" fontAlgn="t"/>
                      <a:r>
                        <a:rPr lang="sv-SE" sz="1400" b="0" i="0" u="none" strike="noStrike">
                          <a:solidFill>
                            <a:srgbClr val="000000"/>
                          </a:solidFill>
                          <a:effectLst/>
                          <a:latin typeface="Arial" panose="020B0604020202020204" pitchFamily="34" charset="0"/>
                        </a:rPr>
                        <a:t>SP-170471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28.303 “Licensed Shared Access (LSA) Controller (LC) Integration Reference Point (IRP); Solution Set (SS) definitions"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59286593"/>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40587" y="38227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66049710"/>
              </p:ext>
            </p:extLst>
          </p:nvPr>
        </p:nvGraphicFramePr>
        <p:xfrm>
          <a:off x="1180049" y="1427834"/>
          <a:ext cx="8613684" cy="4434840"/>
        </p:xfrm>
        <a:graphic>
          <a:graphicData uri="http://schemas.openxmlformats.org/drawingml/2006/table">
            <a:tbl>
              <a:tblPr/>
              <a:tblGrid>
                <a:gridCol w="1396720">
                  <a:extLst>
                    <a:ext uri="{9D8B030D-6E8A-4147-A177-3AD203B41FA5}">
                      <a16:colId xmlns:a16="http://schemas.microsoft.com/office/drawing/2014/main" val="20000"/>
                    </a:ext>
                  </a:extLst>
                </a:gridCol>
                <a:gridCol w="7216964">
                  <a:extLst>
                    <a:ext uri="{9D8B030D-6E8A-4147-A177-3AD203B41FA5}">
                      <a16:colId xmlns:a16="http://schemas.microsoft.com/office/drawing/2014/main" val="20001"/>
                    </a:ext>
                  </a:extLst>
                </a:gridCol>
              </a:tblGrid>
              <a:tr h="2733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8396">
                <a:tc>
                  <a:txBody>
                    <a:bodyPr/>
                    <a:lstStyle/>
                    <a:p>
                      <a:pPr algn="l" fontAlgn="t"/>
                      <a:r>
                        <a:rPr lang="sv-SE" sz="1400" b="0" i="0" u="none" strike="noStrike" dirty="0">
                          <a:solidFill>
                            <a:srgbClr val="000000"/>
                          </a:solidFill>
                          <a:effectLst/>
                          <a:latin typeface="Arial" panose="020B0604020202020204" pitchFamily="34" charset="0"/>
                        </a:rPr>
                        <a:t>SP-170472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28.510 "Configuration Management (CM) for mobile networks that include virtualized network functions; Requirements“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63886872"/>
                  </a:ext>
                </a:extLst>
              </a:tr>
              <a:tr h="388396">
                <a:tc>
                  <a:txBody>
                    <a:bodyPr/>
                    <a:lstStyle/>
                    <a:p>
                      <a:pPr algn="l" fontAlgn="t"/>
                      <a:r>
                        <a:rPr lang="sv-SE" sz="1400" b="0" i="0" u="none" strike="noStrike">
                          <a:solidFill>
                            <a:srgbClr val="000000"/>
                          </a:solidFill>
                          <a:effectLst/>
                          <a:latin typeface="Arial" panose="020B0604020202020204" pitchFamily="34" charset="0"/>
                        </a:rPr>
                        <a:t>SP-170473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28.511 "Configuration Management (CM) for mobile networks that include virtualized network functions; Procedures“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40412347"/>
                  </a:ext>
                </a:extLst>
              </a:tr>
              <a:tr h="388396">
                <a:tc>
                  <a:txBody>
                    <a:bodyPr/>
                    <a:lstStyle/>
                    <a:p>
                      <a:pPr algn="l" fontAlgn="t"/>
                      <a:r>
                        <a:rPr lang="sv-SE" sz="1400" b="0" i="0" u="none" strike="noStrike" dirty="0">
                          <a:solidFill>
                            <a:srgbClr val="000000"/>
                          </a:solidFill>
                          <a:effectLst/>
                          <a:latin typeface="Arial" panose="020B0604020202020204" pitchFamily="34" charset="0"/>
                        </a:rPr>
                        <a:t>SP-170474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28.512 "Configuration Management (CM) for mobile networks that include virtualized network functions; Stage 2"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8396">
                <a:tc>
                  <a:txBody>
                    <a:bodyPr/>
                    <a:lstStyle/>
                    <a:p>
                      <a:pPr algn="l" fontAlgn="t"/>
                      <a:r>
                        <a:rPr lang="sv-SE" sz="1400" b="0" i="0" u="none" strike="noStrike">
                          <a:solidFill>
                            <a:srgbClr val="000000"/>
                          </a:solidFill>
                          <a:effectLst/>
                          <a:latin typeface="Arial" panose="020B0604020202020204" pitchFamily="34" charset="0"/>
                        </a:rPr>
                        <a:t>SP-170475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28.513 "Configuration Management (CM) for mobile networks that include virtualized network functions; Stage 3"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7638544"/>
                  </a:ext>
                </a:extLst>
              </a:tr>
              <a:tr h="388396">
                <a:tc>
                  <a:txBody>
                    <a:bodyPr/>
                    <a:lstStyle/>
                    <a:p>
                      <a:pPr algn="l" fontAlgn="t"/>
                      <a:r>
                        <a:rPr lang="sv-SE" sz="1400" b="0" i="0" u="none" strike="noStrike">
                          <a:solidFill>
                            <a:srgbClr val="000000"/>
                          </a:solidFill>
                          <a:effectLst/>
                          <a:latin typeface="Arial" panose="020B0604020202020204" pitchFamily="34" charset="0"/>
                        </a:rPr>
                        <a:t>SP-170476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28.518 "Fault Management (FM) for mobile networks that include virtualized network functions; Stage 3"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8396">
                <a:tc>
                  <a:txBody>
                    <a:bodyPr/>
                    <a:lstStyle/>
                    <a:p>
                      <a:pPr algn="l" fontAlgn="t"/>
                      <a:r>
                        <a:rPr lang="sv-SE" sz="1400" b="0" i="0" u="none" strike="noStrike">
                          <a:solidFill>
                            <a:srgbClr val="000000"/>
                          </a:solidFill>
                          <a:effectLst/>
                          <a:latin typeface="Arial" panose="020B0604020202020204" pitchFamily="34" charset="0"/>
                        </a:rPr>
                        <a:t>SP-170477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28.528 "Life Cycle Management (LCM) for mobile networks that include virtualized network functions; Stage 3"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79939714"/>
                  </a:ext>
                </a:extLst>
              </a:tr>
              <a:tr h="388396">
                <a:tc>
                  <a:txBody>
                    <a:bodyPr/>
                    <a:lstStyle/>
                    <a:p>
                      <a:pPr algn="l" fontAlgn="t"/>
                      <a:r>
                        <a:rPr lang="sv-SE" sz="1400" b="0" i="0" u="none" strike="noStrike">
                          <a:solidFill>
                            <a:srgbClr val="000000"/>
                          </a:solidFill>
                          <a:effectLst/>
                          <a:latin typeface="Arial" panose="020B0604020202020204" pitchFamily="34" charset="0"/>
                        </a:rPr>
                        <a:t>SP-170478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TR 32.865 "Study on Operations, Administration and Maintenance (OAM) aspects of Self-Organizing Network (SON) for Active Antenna System (AAS) based deployments"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57431489"/>
                  </a:ext>
                </a:extLst>
              </a:tr>
              <a:tr h="388396">
                <a:tc>
                  <a:txBody>
                    <a:bodyPr/>
                    <a:lstStyle/>
                    <a:p>
                      <a:pPr algn="l" fontAlgn="t"/>
                      <a:r>
                        <a:rPr lang="sv-SE" sz="1400" b="0" i="0" u="none" strike="noStrike" dirty="0">
                          <a:effectLst/>
                          <a:latin typeface="Arial" panose="020B0604020202020204" pitchFamily="34" charset="0"/>
                        </a:rPr>
                        <a:t>SP-170511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effectLst/>
                          <a:latin typeface="Arial" panose="020B0604020202020204" pitchFamily="34" charset="0"/>
                        </a:rPr>
                        <a:t>TR </a:t>
                      </a:r>
                      <a:r>
                        <a:rPr lang="sv-SE" sz="1400" b="0" i="0" u="none" strike="noStrike" kern="1200" dirty="0">
                          <a:solidFill>
                            <a:schemeClr val="tx1"/>
                          </a:solidFill>
                          <a:effectLst/>
                          <a:latin typeface="Arial" panose="020B0604020202020204" pitchFamily="34" charset="0"/>
                          <a:ea typeface="+mn-ea"/>
                          <a:cs typeface="+mn-cs"/>
                        </a:rPr>
                        <a:t>32.856 </a:t>
                      </a:r>
                      <a:r>
                        <a:rPr lang="en-US" sz="1400" b="0" i="0" u="none" strike="noStrike" kern="1200" dirty="0">
                          <a:solidFill>
                            <a:schemeClr val="tx1"/>
                          </a:solidFill>
                          <a:effectLst/>
                          <a:latin typeface="Arial" panose="020B0604020202020204" pitchFamily="34" charset="0"/>
                          <a:ea typeface="+mn-ea"/>
                          <a:cs typeface="+mn-cs"/>
                        </a:rPr>
                        <a:t>"Study on OAM support for assessment of energy efficiency in mobile access networks“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sv-SE" sz="1400" b="1"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13534425"/>
                  </a:ext>
                </a:extLst>
              </a:tr>
            </a:tbl>
          </a:graphicData>
        </a:graphic>
      </p:graphicFrame>
    </p:spTree>
    <p:extLst>
      <p:ext uri="{BB962C8B-B14F-4D97-AF65-F5344CB8AC3E}">
        <p14:creationId xmlns:p14="http://schemas.microsoft.com/office/powerpoint/2010/main" val="381759431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1547" y="39446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r>
              <a:rPr lang="en-GB" altLang="zh-CN" sz="3200" kern="0" dirty="0">
                <a:solidFill>
                  <a:srgbClr val="FF0000"/>
                </a:solidFill>
                <a:latin typeface="Calibri"/>
              </a:rPr>
              <a:t>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22506316"/>
              </p:ext>
            </p:extLst>
          </p:nvPr>
        </p:nvGraphicFramePr>
        <p:xfrm>
          <a:off x="969814" y="1537226"/>
          <a:ext cx="9058605" cy="3750685"/>
        </p:xfrm>
        <a:graphic>
          <a:graphicData uri="http://schemas.openxmlformats.org/drawingml/2006/table">
            <a:tbl>
              <a:tblPr/>
              <a:tblGrid>
                <a:gridCol w="1440029">
                  <a:extLst>
                    <a:ext uri="{9D8B030D-6E8A-4147-A177-3AD203B41FA5}">
                      <a16:colId xmlns:a16="http://schemas.microsoft.com/office/drawing/2014/main" val="20000"/>
                    </a:ext>
                  </a:extLst>
                </a:gridCol>
                <a:gridCol w="7618576">
                  <a:extLst>
                    <a:ext uri="{9D8B030D-6E8A-4147-A177-3AD203B41FA5}">
                      <a16:colId xmlns:a16="http://schemas.microsoft.com/office/drawing/2014/main" val="20001"/>
                    </a:ext>
                  </a:extLst>
                </a:gridCol>
              </a:tblGrid>
              <a:tr h="28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7806">
                <a:tc>
                  <a:txBody>
                    <a:bodyPr/>
                    <a:lstStyle/>
                    <a:p>
                      <a:pPr algn="l" fontAlgn="t"/>
                      <a:r>
                        <a:rPr lang="sv-SE" sz="1400" b="0" i="0" u="none" strike="noStrike" dirty="0">
                          <a:solidFill>
                            <a:srgbClr val="000000"/>
                          </a:solidFill>
                          <a:effectLst/>
                          <a:latin typeface="Arial" panose="020B0604020202020204" pitchFamily="34" charset="0"/>
                        </a:rPr>
                        <a:t>SP-170479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WID on Control and monitoring of Power, Energy and Environmental (PEE) parameters in Radio Access Networks (RAN)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7806">
                <a:tc>
                  <a:txBody>
                    <a:bodyPr/>
                    <a:lstStyle/>
                    <a:p>
                      <a:pPr algn="l" fontAlgn="t"/>
                      <a:r>
                        <a:rPr lang="sv-SE" sz="1400" b="0" i="0" u="none" strike="noStrike">
                          <a:solidFill>
                            <a:srgbClr val="000000"/>
                          </a:solidFill>
                          <a:effectLst/>
                          <a:latin typeface="Arial" panose="020B0604020202020204" pitchFamily="34" charset="0"/>
                        </a:rPr>
                        <a:t>SP-170480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New Study on OAM aspects of LTE and WLAN integration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9893070"/>
                  </a:ext>
                </a:extLst>
              </a:tr>
              <a:tr h="387806">
                <a:tc>
                  <a:txBody>
                    <a:bodyPr/>
                    <a:lstStyle/>
                    <a:p>
                      <a:pPr algn="l" fontAlgn="t"/>
                      <a:r>
                        <a:rPr lang="sv-SE" sz="1400" b="0" i="0" u="none" strike="noStrike" dirty="0">
                          <a:solidFill>
                            <a:srgbClr val="000000"/>
                          </a:solidFill>
                          <a:effectLst/>
                          <a:latin typeface="Arial" panose="020B0604020202020204" pitchFamily="34" charset="0"/>
                        </a:rPr>
                        <a:t>SP-170483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New WID on Management of QoE measurement collection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85969913"/>
                  </a:ext>
                </a:extLst>
              </a:tr>
              <a:tr h="387806">
                <a:tc>
                  <a:txBody>
                    <a:bodyPr/>
                    <a:lstStyle/>
                    <a:p>
                      <a:pPr algn="l" fontAlgn="t"/>
                      <a:r>
                        <a:rPr lang="sv-SE" sz="1400" b="0" i="0" u="none" strike="noStrike">
                          <a:solidFill>
                            <a:srgbClr val="000000"/>
                          </a:solidFill>
                          <a:effectLst/>
                          <a:latin typeface="Arial" panose="020B0604020202020204" pitchFamily="34" charset="0"/>
                        </a:rPr>
                        <a:t>SP-170484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New Study on network policy management for mobile networks based on NFV scenarios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73636268"/>
                  </a:ext>
                </a:extLst>
              </a:tr>
              <a:tr h="387806">
                <a:tc>
                  <a:txBody>
                    <a:bodyPr/>
                    <a:lstStyle/>
                    <a:p>
                      <a:pPr algn="l" fontAlgn="t"/>
                      <a:r>
                        <a:rPr lang="sv-SE" sz="1400" b="0" i="0" u="none" strike="noStrike" dirty="0">
                          <a:solidFill>
                            <a:srgbClr val="000000"/>
                          </a:solidFill>
                          <a:effectLst/>
                          <a:latin typeface="Arial" panose="020B0604020202020204" pitchFamily="34" charset="0"/>
                        </a:rPr>
                        <a:t>SP-170489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Study on system and functional aspects of Energy Efficiency in 5G networks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32259231"/>
                  </a:ext>
                </a:extLst>
              </a:tr>
              <a:tr h="387806">
                <a:tc>
                  <a:txBody>
                    <a:bodyPr/>
                    <a:lstStyle/>
                    <a:p>
                      <a:pPr algn="l" fontAlgn="t"/>
                      <a:r>
                        <a:rPr lang="sv-SE" sz="1400" b="0" i="0" u="none" strike="noStrike">
                          <a:solidFill>
                            <a:srgbClr val="000000"/>
                          </a:solidFill>
                          <a:effectLst/>
                          <a:latin typeface="Arial" panose="020B0604020202020204" pitchFamily="34" charset="0"/>
                        </a:rPr>
                        <a:t>SP-170490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WID Provisioning of network slicing for 5G networks and services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18536948"/>
                  </a:ext>
                </a:extLst>
              </a:tr>
              <a:tr h="387806">
                <a:tc>
                  <a:txBody>
                    <a:bodyPr/>
                    <a:lstStyle/>
                    <a:p>
                      <a:pPr algn="l" fontAlgn="t"/>
                      <a:r>
                        <a:rPr lang="sv-SE" sz="1400" b="0" i="0" u="none" strike="noStrike">
                          <a:solidFill>
                            <a:srgbClr val="000000"/>
                          </a:solidFill>
                          <a:effectLst/>
                          <a:latin typeface="Arial" panose="020B0604020202020204" pitchFamily="34" charset="0"/>
                        </a:rPr>
                        <a:t>SP-170491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WID Management of Network Slicing in Mobile Networks, Concepts, Use cases and Requirements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90995306"/>
                  </a:ext>
                </a:extLst>
              </a:tr>
              <a:tr h="387806">
                <a:tc>
                  <a:txBody>
                    <a:bodyPr/>
                    <a:lstStyle/>
                    <a:p>
                      <a:pPr algn="l" fontAlgn="t"/>
                      <a:r>
                        <a:rPr lang="sv-SE" sz="1400" b="0" i="0" u="none" strike="noStrike">
                          <a:solidFill>
                            <a:srgbClr val="000000"/>
                          </a:solidFill>
                          <a:effectLst/>
                          <a:latin typeface="Arial" panose="020B0604020202020204" pitchFamily="34" charset="0"/>
                        </a:rPr>
                        <a:t>SP-170492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Exception request for Performance management for mobile networks that include virtualized network functions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85092903"/>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03389" y="258764"/>
            <a:ext cx="7272337" cy="649287"/>
          </a:xfrm>
        </p:spPr>
        <p:txBody>
          <a:bodyPr/>
          <a:lstStyle/>
          <a:p>
            <a:r>
              <a:rPr lang="en-GB" altLang="zh-CN" sz="4000" dirty="0"/>
              <a:t>OAM&amp;P cooperation</a:t>
            </a:r>
          </a:p>
        </p:txBody>
      </p:sp>
      <p:sp>
        <p:nvSpPr>
          <p:cNvPr id="43011" name="Rectangle 3"/>
          <p:cNvSpPr>
            <a:spLocks noGrp="1"/>
          </p:cNvSpPr>
          <p:nvPr>
            <p:ph type="body" idx="1"/>
          </p:nvPr>
        </p:nvSpPr>
        <p:spPr>
          <a:xfrm>
            <a:off x="1514507" y="1136753"/>
            <a:ext cx="8802474" cy="5390131"/>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914400" lvl="1" indent="-457200"/>
            <a:r>
              <a:rPr lang="en-GB" altLang="zh-CN" sz="2000" dirty="0">
                <a:ea typeface="宋体" pitchFamily="2" charset="-122"/>
              </a:rPr>
              <a:t>The progress </a:t>
            </a:r>
            <a:r>
              <a:rPr lang="en-US" altLang="zh-CN" sz="2000" dirty="0">
                <a:ea typeface="宋体" pitchFamily="2" charset="-122"/>
              </a:rPr>
              <a:t>of stage 3 specifications in ETSI SOL WG has allowed the completion of Rel-14 SA5 NFV specifications in June 2017 (PM exception is not linked to stage 3).</a:t>
            </a:r>
            <a:endParaRPr lang="en-GB" altLang="zh-CN" sz="2400" dirty="0"/>
          </a:p>
          <a:p>
            <a:pPr marL="514350" indent="-457200"/>
            <a:r>
              <a:rPr lang="en-US" altLang="zh-CN" sz="2400" dirty="0"/>
              <a:t>ATIS NRSC</a:t>
            </a:r>
          </a:p>
          <a:p>
            <a:pPr marL="914400" lvl="1" indent="-457200"/>
            <a:r>
              <a:rPr lang="en-US" sz="2000" dirty="0"/>
              <a:t>Work is ongoing on the request from ATIS to specify metrics to determine a drop in registered users in an IP-based network.</a:t>
            </a:r>
            <a:r>
              <a:rPr lang="en-GB" altLang="zh-CN" sz="2000" dirty="0"/>
              <a:t> </a:t>
            </a:r>
          </a:p>
          <a:p>
            <a:pPr marL="514350" indent="-457200"/>
            <a:r>
              <a:rPr lang="en-GB" altLang="zh-CN" sz="2400" dirty="0"/>
              <a:t>ETSI TC EE &amp; </a:t>
            </a:r>
            <a:r>
              <a:rPr lang="en-GB" sz="2400" dirty="0"/>
              <a:t> ITU-T Study Group 5</a:t>
            </a:r>
          </a:p>
          <a:p>
            <a:pPr marL="914400" lvl="1" indent="-457200"/>
            <a:r>
              <a:rPr lang="en-GB" altLang="zh-CN" sz="2000" dirty="0"/>
              <a:t>Ongoing LS exchanges on Energy Efficiency in mobile networks.</a:t>
            </a:r>
          </a:p>
          <a:p>
            <a:pPr marL="514350" indent="-457200"/>
            <a:r>
              <a:rPr lang="en-GB" altLang="zh-CN" sz="2400" dirty="0"/>
              <a:t>ITU-T SG2 - Management Interface Methodology</a:t>
            </a:r>
          </a:p>
          <a:p>
            <a:pPr marL="914400" lvl="1" indent="-457200">
              <a:defRPr/>
            </a:pPr>
            <a:r>
              <a:rPr lang="en-GB" altLang="zh-CN" sz="2000" dirty="0">
                <a:ea typeface="宋体" pitchFamily="2" charset="-122"/>
              </a:rPr>
              <a:t>Regular conference calls and LS exchange with ITU-T SG2 to maintain interface specification methodology and related templates aligned.</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116956003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(1/7)</a:t>
            </a:r>
          </a:p>
        </p:txBody>
      </p:sp>
      <p:graphicFrame>
        <p:nvGraphicFramePr>
          <p:cNvPr id="6" name="Group 76"/>
          <p:cNvGraphicFramePr>
            <a:graphicFrameLocks/>
          </p:cNvGraphicFramePr>
          <p:nvPr>
            <p:extLst>
              <p:ext uri="{D42A27DB-BD31-4B8C-83A1-F6EECF244321}">
                <p14:modId xmlns:p14="http://schemas.microsoft.com/office/powerpoint/2010/main" val="4030296761"/>
              </p:ext>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Resource optimization for PS domain online charging sessions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CH14-ROPOCH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710008</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80%-&gt;100%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dirty="0">
                          <a:ln>
                            <a:noFill/>
                          </a:ln>
                          <a:solidFill>
                            <a:schemeClr val="tx1"/>
                          </a:solidFill>
                          <a:effectLst/>
                          <a:latin typeface="+mn-lt"/>
                          <a:ea typeface="宋体" pitchFamily="2" charset="-122"/>
                          <a:cs typeface="Arial" charset="0"/>
                        </a:rPr>
                        <a:t>2 CRs have been agreed, to introduce Unused Quota timer setting from OCS, which supersedes the one configured in the PCEF in case the timer is supported.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4667432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(2/7)</a:t>
            </a:r>
          </a:p>
        </p:txBody>
      </p:sp>
      <p:graphicFrame>
        <p:nvGraphicFramePr>
          <p:cNvPr id="6" name="Group 76"/>
          <p:cNvGraphicFramePr>
            <a:graphicFrameLocks/>
          </p:cNvGraphicFramePr>
          <p:nvPr>
            <p:extLst>
              <p:ext uri="{D42A27DB-BD31-4B8C-83A1-F6EECF244321}">
                <p14:modId xmlns:p14="http://schemas.microsoft.com/office/powerpoint/2010/main" val="283561664"/>
              </p:ext>
            </p:extLst>
          </p:nvPr>
        </p:nvGraphicFramePr>
        <p:xfrm>
          <a:off x="1479360"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Determination of Completeness of Charging Information in IMS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CH14-DCCII</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720045</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normalizeH="0" baseline="0" dirty="0">
                          <a:ln>
                            <a:noFill/>
                          </a:ln>
                          <a:solidFill>
                            <a:schemeClr val="tx1"/>
                          </a:solidFill>
                          <a:effectLst/>
                          <a:latin typeface="+mn-lt"/>
                          <a:ea typeface="宋体" pitchFamily="2" charset="-122"/>
                          <a:cs typeface="Arial" charset="0"/>
                        </a:rPr>
                        <a:t>Deutsche Telekom</a:t>
                      </a:r>
                      <a:endParaRPr kumimoji="0" lang="en-GB"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10%-&gt;100%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indent="0">
                        <a:buFontTx/>
                        <a:buNone/>
                      </a:pPr>
                      <a:r>
                        <a:rPr kumimoji="0" lang="en-GB" sz="1600" b="0" i="0" u="none" strike="noStrike" kern="1200" cap="none" normalizeH="0" baseline="0" dirty="0">
                          <a:ln>
                            <a:noFill/>
                          </a:ln>
                          <a:solidFill>
                            <a:schemeClr val="tx1"/>
                          </a:solidFill>
                          <a:effectLst/>
                          <a:latin typeface="+mn-lt"/>
                          <a:ea typeface="宋体" pitchFamily="2" charset="-122"/>
                          <a:cs typeface="Arial" charset="0"/>
                        </a:rPr>
                        <a:t>Based on introduction by CT1 of the new SIP "Functional Element(FE) Identifier List" parameter in the P-Charging-Vector header in the SIP signalling, IMS charging was enhanced by introduction of this information in order to allow proper correlation in the Billing system.</a:t>
                      </a:r>
                      <a:endParaRPr kumimoji="0" lang="en-US"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kumimoji="0" lang="en-US"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8747263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(3/7)</a:t>
            </a:r>
          </a:p>
        </p:txBody>
      </p:sp>
      <p:graphicFrame>
        <p:nvGraphicFramePr>
          <p:cNvPr id="6" name="Group 76"/>
          <p:cNvGraphicFramePr>
            <a:graphicFrameLocks/>
          </p:cNvGraphicFramePr>
          <p:nvPr>
            <p:extLst>
              <p:ext uri="{D42A27DB-BD31-4B8C-83A1-F6EECF244321}">
                <p14:modId xmlns:p14="http://schemas.microsoft.com/office/powerpoint/2010/main" val="2870515328"/>
              </p:ext>
            </p:extLst>
          </p:nvPr>
        </p:nvGraphicFramePr>
        <p:xfrm>
          <a:off x="1520303" y="1113339"/>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Charging Aspects of Enhanced Proximity-based Services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CH14-ProSe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720049</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normalizeH="0" baseline="0" dirty="0">
                          <a:ln>
                            <a:noFill/>
                          </a:ln>
                          <a:solidFill>
                            <a:schemeClr val="tx1"/>
                          </a:solidFill>
                          <a:effectLst/>
                          <a:latin typeface="+mn-lt"/>
                          <a:ea typeface="宋体" pitchFamily="2" charset="-122"/>
                          <a:cs typeface="Arial" charset="0"/>
                        </a:rPr>
                        <a:t>Huawei</a:t>
                      </a:r>
                      <a:endParaRPr kumimoji="0" lang="en-GB"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80%-&gt;100%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lang="en-GB" sz="1600" kern="1200" dirty="0">
                          <a:solidFill>
                            <a:schemeClr val="tx1"/>
                          </a:solidFill>
                          <a:effectLst/>
                          <a:latin typeface="+mn-lt"/>
                          <a:ea typeface="+mn-ea"/>
                          <a:cs typeface="+mn-cs"/>
                        </a:rPr>
                        <a:t>Some corrections on styles and format in AVPs table. The requirements for </a:t>
                      </a:r>
                      <a:r>
                        <a:rPr lang="en-GB" sz="1600" kern="1200" dirty="0" err="1">
                          <a:solidFill>
                            <a:schemeClr val="tx1"/>
                          </a:solidFill>
                          <a:effectLst/>
                          <a:latin typeface="+mn-lt"/>
                          <a:ea typeface="+mn-ea"/>
                          <a:cs typeface="+mn-cs"/>
                        </a:rPr>
                        <a:t>ProSe</a:t>
                      </a:r>
                      <a:r>
                        <a:rPr lang="en-GB" sz="1600" kern="1200" dirty="0">
                          <a:solidFill>
                            <a:schemeClr val="tx1"/>
                          </a:solidFill>
                          <a:effectLst/>
                          <a:latin typeface="+mn-lt"/>
                          <a:ea typeface="+mn-ea"/>
                          <a:cs typeface="+mn-cs"/>
                        </a:rPr>
                        <a:t> Direct communications reporting were introduced and sent to CT1 so they can develop the corresponding protocol over P3Ch. </a:t>
                      </a:r>
                    </a:p>
                    <a:p>
                      <a:pPr marL="285750" indent="-285750">
                        <a:buFontTx/>
                        <a:buChar char="-"/>
                      </a:pPr>
                      <a:r>
                        <a:rPr lang="en-GB" sz="1600" kern="1200" dirty="0">
                          <a:solidFill>
                            <a:schemeClr val="tx1"/>
                          </a:solidFill>
                          <a:effectLst/>
                          <a:latin typeface="+mn-lt"/>
                          <a:ea typeface="+mn-ea"/>
                          <a:cs typeface="+mn-cs"/>
                        </a:rPr>
                        <a:t>The triggers for </a:t>
                      </a:r>
                      <a:r>
                        <a:rPr lang="en-GB" sz="1600" kern="1200" dirty="0" err="1">
                          <a:solidFill>
                            <a:schemeClr val="tx1"/>
                          </a:solidFill>
                          <a:effectLst/>
                          <a:latin typeface="+mn-lt"/>
                          <a:ea typeface="+mn-ea"/>
                          <a:cs typeface="+mn-cs"/>
                        </a:rPr>
                        <a:t>ProSe</a:t>
                      </a:r>
                      <a:r>
                        <a:rPr lang="en-GB" sz="1600" kern="1200" dirty="0">
                          <a:solidFill>
                            <a:schemeClr val="tx1"/>
                          </a:solidFill>
                          <a:effectLst/>
                          <a:latin typeface="+mn-lt"/>
                          <a:ea typeface="+mn-ea"/>
                          <a:cs typeface="+mn-cs"/>
                        </a:rPr>
                        <a:t> Restricted Direct Discovery and discovery on Model B for </a:t>
                      </a:r>
                      <a:r>
                        <a:rPr lang="en-GB" sz="1600" kern="1200" dirty="0" err="1">
                          <a:solidFill>
                            <a:schemeClr val="tx1"/>
                          </a:solidFill>
                          <a:effectLst/>
                          <a:latin typeface="+mn-lt"/>
                          <a:ea typeface="+mn-ea"/>
                          <a:cs typeface="+mn-cs"/>
                        </a:rPr>
                        <a:t>ProSe</a:t>
                      </a:r>
                      <a:r>
                        <a:rPr lang="en-GB" sz="1600" kern="1200" dirty="0">
                          <a:solidFill>
                            <a:schemeClr val="tx1"/>
                          </a:solidFill>
                          <a:effectLst/>
                          <a:latin typeface="+mn-lt"/>
                          <a:ea typeface="+mn-ea"/>
                          <a:cs typeface="+mn-cs"/>
                        </a:rPr>
                        <a:t> one-to-one communication and </a:t>
                      </a:r>
                      <a:r>
                        <a:rPr lang="en-GB" sz="1600" kern="1200" dirty="0" err="1">
                          <a:solidFill>
                            <a:schemeClr val="tx1"/>
                          </a:solidFill>
                          <a:effectLst/>
                          <a:latin typeface="+mn-lt"/>
                          <a:ea typeface="+mn-ea"/>
                          <a:cs typeface="+mn-cs"/>
                        </a:rPr>
                        <a:t>ProSe</a:t>
                      </a:r>
                      <a:r>
                        <a:rPr lang="en-GB" sz="1600" kern="1200" dirty="0">
                          <a:solidFill>
                            <a:schemeClr val="tx1"/>
                          </a:solidFill>
                          <a:effectLst/>
                          <a:latin typeface="+mn-lt"/>
                          <a:ea typeface="+mn-ea"/>
                          <a:cs typeface="+mn-cs"/>
                        </a:rPr>
                        <a:t> UE-to-Network Relay are introduced.</a:t>
                      </a:r>
                    </a:p>
                    <a:p>
                      <a:pPr marL="285750" indent="-285750">
                        <a:buFontTx/>
                        <a:buChar char="-"/>
                      </a:pPr>
                      <a:r>
                        <a:rPr lang="en-GB" sz="1600" kern="1200" dirty="0">
                          <a:solidFill>
                            <a:schemeClr val="tx1"/>
                          </a:solidFill>
                          <a:effectLst/>
                          <a:latin typeface="+mn-lt"/>
                          <a:ea typeface="+mn-ea"/>
                          <a:cs typeface="+mn-cs"/>
                        </a:rPr>
                        <a:t>A new "Announcing PLMN Id" parameter was added for </a:t>
                      </a:r>
                      <a:r>
                        <a:rPr lang="en-GB" sz="1600" kern="1200" dirty="0" err="1">
                          <a:solidFill>
                            <a:schemeClr val="tx1"/>
                          </a:solidFill>
                          <a:effectLst/>
                          <a:latin typeface="+mn-lt"/>
                          <a:ea typeface="+mn-ea"/>
                          <a:cs typeface="+mn-cs"/>
                        </a:rPr>
                        <a:t>ProSe</a:t>
                      </a:r>
                      <a:r>
                        <a:rPr lang="en-GB" sz="1600" kern="1200" dirty="0">
                          <a:solidFill>
                            <a:schemeClr val="tx1"/>
                          </a:solidFill>
                          <a:effectLst/>
                          <a:latin typeface="+mn-lt"/>
                          <a:ea typeface="+mn-ea"/>
                          <a:cs typeface="+mn-cs"/>
                        </a:rPr>
                        <a:t> Charging Direct discovery to capture the PLMN ID of the serving PLMN which signalled the carrier frequency.</a:t>
                      </a:r>
                      <a:endParaRPr lang="en-US"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0330408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(4/7)</a:t>
            </a:r>
          </a:p>
        </p:txBody>
      </p:sp>
      <p:graphicFrame>
        <p:nvGraphicFramePr>
          <p:cNvPr id="6" name="Group 76"/>
          <p:cNvGraphicFramePr>
            <a:graphicFrameLocks/>
          </p:cNvGraphicFramePr>
          <p:nvPr>
            <p:extLst>
              <p:ext uri="{D42A27DB-BD31-4B8C-83A1-F6EECF244321}">
                <p14:modId xmlns:p14="http://schemas.microsoft.com/office/powerpoint/2010/main" val="206124306"/>
              </p:ext>
            </p:extLst>
          </p:nvPr>
        </p:nvGraphicFramePr>
        <p:xfrm>
          <a:off x="1520303"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Charging Aspects of S8 Home Routing Architecture for VoLTE</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CH14-V8</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720050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normalizeH="0" baseline="0" dirty="0">
                          <a:ln>
                            <a:noFill/>
                          </a:ln>
                          <a:solidFill>
                            <a:schemeClr val="tx1"/>
                          </a:solidFill>
                          <a:effectLst/>
                          <a:latin typeface="+mn-lt"/>
                          <a:ea typeface="宋体" pitchFamily="2" charset="-122"/>
                          <a:cs typeface="Arial" charset="0"/>
                        </a:rPr>
                        <a:t>China Mobile</a:t>
                      </a:r>
                      <a:endParaRPr kumimoji="0" lang="en-GB"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60%-&gt;100%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The setting for IMS visited network identifier to differentiate between roaming architecture for voice over IMS with local breakout and between roaming architecture for voice over IMS with home routed traffic (S8HR) was introduced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GB" sz="1600" kern="1200" dirty="0">
                          <a:solidFill>
                            <a:schemeClr val="tx1"/>
                          </a:solidFill>
                          <a:effectLst/>
                          <a:latin typeface="+mn-lt"/>
                          <a:ea typeface="+mn-ea"/>
                          <a:cs typeface="+mn-cs"/>
                        </a:rPr>
                        <a:t>Rel-14 CRs</a:t>
                      </a:r>
                      <a:endParaRPr kumimoji="0" lang="en-US"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1611400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(5/7)</a:t>
            </a:r>
          </a:p>
        </p:txBody>
      </p:sp>
      <p:graphicFrame>
        <p:nvGraphicFramePr>
          <p:cNvPr id="6" name="Group 76"/>
          <p:cNvGraphicFramePr>
            <a:graphicFrameLocks/>
          </p:cNvGraphicFramePr>
          <p:nvPr>
            <p:extLst>
              <p:ext uri="{D42A27DB-BD31-4B8C-83A1-F6EECF244321}">
                <p14:modId xmlns:p14="http://schemas.microsoft.com/office/powerpoint/2010/main" val="3464555425"/>
              </p:ext>
            </p:extLst>
          </p:nvPr>
        </p:nvGraphicFramePr>
        <p:xfrm>
          <a:off x="1373519" y="1099691"/>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Charging Aspects of Improvements of Awareness of User Location Change (AULC)</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AULC-CH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t-IT" sz="1600" b="0" i="0" u="none" strike="noStrike" kern="1200" cap="none" normalizeH="0" baseline="0" dirty="0">
                          <a:ln>
                            <a:noFill/>
                          </a:ln>
                          <a:solidFill>
                            <a:schemeClr val="tx1"/>
                          </a:solidFill>
                          <a:effectLst/>
                          <a:latin typeface="+mn-lt"/>
                          <a:ea typeface="Gulim" pitchFamily="34" charset="-127"/>
                          <a:cs typeface="+mn-cs"/>
                        </a:rPr>
                        <a:t>Huawei</a:t>
                      </a:r>
                      <a:endParaRPr kumimoji="0" lang="en-GB" altLang="zh-CN" sz="1600" b="0" i="0" u="none" strike="noStrike" kern="1200" cap="none" normalizeH="0" baseline="0" dirty="0">
                        <a:ln>
                          <a:noFill/>
                        </a:ln>
                        <a:solidFill>
                          <a:schemeClr val="tx1"/>
                        </a:solidFill>
                        <a:effectLst/>
                        <a:latin typeface="+mn-lt"/>
                        <a:ea typeface="Gulim" pitchFamily="34" charset="-127"/>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80%-&gt;100%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altLang="zh-CN" sz="1600" kern="1200" dirty="0">
                          <a:solidFill>
                            <a:schemeClr val="tx1"/>
                          </a:solidFill>
                          <a:effectLst/>
                          <a:latin typeface="+mn-lt"/>
                          <a:ea typeface="+mn-ea"/>
                          <a:cs typeface="+mn-cs"/>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lang="en-GB" sz="1600" kern="1200" dirty="0">
                          <a:solidFill>
                            <a:schemeClr val="tx1"/>
                          </a:solidFill>
                          <a:effectLst/>
                          <a:latin typeface="+mn-lt"/>
                          <a:ea typeface="+mn-ea"/>
                          <a:cs typeface="+mn-cs"/>
                        </a:rPr>
                        <a:t>The single Presence Reporting Area (PRA) functionality has been deprecated in Rel-14. The multiple PRA(s) is now specified for Rel-14,with the new capability for the OCS. </a:t>
                      </a:r>
                    </a:p>
                    <a:p>
                      <a:pPr marL="285750" indent="-285750">
                        <a:buFontTx/>
                        <a:buChar char="-"/>
                      </a:pPr>
                      <a:r>
                        <a:rPr lang="en-GB" sz="1600" kern="1200" dirty="0">
                          <a:solidFill>
                            <a:schemeClr val="tx1"/>
                          </a:solidFill>
                          <a:effectLst/>
                          <a:latin typeface="+mn-lt"/>
                          <a:ea typeface="+mn-ea"/>
                          <a:cs typeface="+mn-cs"/>
                        </a:rPr>
                        <a:t>Based on the answer from an SA2 LS, from Rel-14 onwards the TDF supports neither single PRA (Presence Reporting Area) nor multiple PRA.</a:t>
                      </a:r>
                      <a:r>
                        <a:rPr lang="en-GB" sz="1600" kern="1200" baseline="0" dirty="0">
                          <a:solidFill>
                            <a:schemeClr val="tx1"/>
                          </a:solidFill>
                          <a:effectLst/>
                          <a:latin typeface="+mn-lt"/>
                          <a:ea typeface="+mn-ea"/>
                          <a:cs typeface="+mn-cs"/>
                        </a:rPr>
                        <a:t> Therefore </a:t>
                      </a:r>
                      <a:r>
                        <a:rPr lang="en-GB" sz="1600" kern="1200" dirty="0">
                          <a:solidFill>
                            <a:schemeClr val="tx1"/>
                          </a:solidFill>
                          <a:effectLst/>
                          <a:latin typeface="+mn-lt"/>
                          <a:ea typeface="+mn-ea"/>
                          <a:cs typeface="+mn-cs"/>
                        </a:rPr>
                        <a:t>this functionality is deprecated for the TDF.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042769185"/>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(6/7)</a:t>
            </a:r>
          </a:p>
        </p:txBody>
      </p:sp>
      <p:graphicFrame>
        <p:nvGraphicFramePr>
          <p:cNvPr id="6" name="Group 76"/>
          <p:cNvGraphicFramePr>
            <a:graphicFrameLocks/>
          </p:cNvGraphicFramePr>
          <p:nvPr>
            <p:extLst>
              <p:ext uri="{D42A27DB-BD31-4B8C-83A1-F6EECF244321}">
                <p14:modId xmlns:p14="http://schemas.microsoft.com/office/powerpoint/2010/main" val="1591284926"/>
              </p:ext>
            </p:extLst>
          </p:nvPr>
        </p:nvGraphicFramePr>
        <p:xfrm>
          <a:off x="1493008" y="1099691"/>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Charging Aspect of 3GPP PS Data off Function</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PS_DATA_OFF-CH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740014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t-IT" sz="1600" b="0" i="0" u="none" strike="noStrike" kern="1200" cap="none" normalizeH="0" baseline="0" dirty="0">
                          <a:ln>
                            <a:noFill/>
                          </a:ln>
                          <a:solidFill>
                            <a:schemeClr val="tx1"/>
                          </a:solidFill>
                          <a:effectLst/>
                          <a:latin typeface="+mn-lt"/>
                          <a:ea typeface="Gulim" pitchFamily="34" charset="-127"/>
                          <a:cs typeface="+mn-cs"/>
                        </a:rPr>
                        <a:t>Huawei</a:t>
                      </a:r>
                      <a:endParaRPr kumimoji="0" lang="en-GB" altLang="zh-CN" sz="1600" b="0" i="0" u="none" strike="noStrike" kern="1200" cap="none" normalizeH="0" baseline="0" dirty="0">
                        <a:ln>
                          <a:noFill/>
                        </a:ln>
                        <a:solidFill>
                          <a:schemeClr val="tx1"/>
                        </a:solidFill>
                        <a:effectLst/>
                        <a:latin typeface="+mn-lt"/>
                        <a:ea typeface="Gulim" pitchFamily="34" charset="-127"/>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70%-&gt;100%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altLang="zh-CN" sz="1600" kern="1200" dirty="0">
                          <a:solidFill>
                            <a:schemeClr val="tx1"/>
                          </a:solidFill>
                          <a:effectLst/>
                          <a:latin typeface="+mn-lt"/>
                          <a:ea typeface="+mn-ea"/>
                          <a:cs typeface="+mn-cs"/>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kern="1200" dirty="0">
                          <a:solidFill>
                            <a:schemeClr val="tx1"/>
                          </a:solidFill>
                          <a:effectLst/>
                          <a:latin typeface="+mn-lt"/>
                          <a:ea typeface="+mn-ea"/>
                          <a:cs typeface="+mn-cs"/>
                        </a:rPr>
                        <a:t>The </a:t>
                      </a:r>
                      <a:r>
                        <a:rPr lang="en-GB" sz="1600" kern="1200" dirty="0">
                          <a:solidFill>
                            <a:schemeClr val="tx1"/>
                          </a:solidFill>
                          <a:effectLst/>
                          <a:latin typeface="+mn-lt"/>
                          <a:ea typeface="+mn-ea"/>
                          <a:cs typeface="+mn-cs"/>
                        </a:rPr>
                        <a:t>3GPP Data Off status indication setting by the UE at IMS (re-Registration) is captured for offline charging in IMS AS, and the change of this status at EPC level as well. </a:t>
                      </a:r>
                      <a:endParaRPr lang="sv-SE"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altLang="zh-CN" sz="1600" kern="1200" dirty="0">
                          <a:solidFill>
                            <a:schemeClr val="tx1"/>
                          </a:solidFill>
                          <a:effectLst/>
                          <a:latin typeface="+mn-lt"/>
                          <a:ea typeface="+mn-ea"/>
                          <a:cs typeface="+mn-cs"/>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4062879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3254886572"/>
              </p:ext>
            </p:extLst>
          </p:nvPr>
        </p:nvGraphicFramePr>
        <p:xfrm>
          <a:off x="1426591" y="1156987"/>
          <a:ext cx="8428609" cy="4986149"/>
        </p:xfrm>
        <a:graphic>
          <a:graphicData uri="http://schemas.openxmlformats.org/drawingml/2006/table">
            <a:tbl>
              <a:tblPr/>
              <a:tblGrid>
                <a:gridCol w="1385740">
                  <a:extLst>
                    <a:ext uri="{9D8B030D-6E8A-4147-A177-3AD203B41FA5}">
                      <a16:colId xmlns:a16="http://schemas.microsoft.com/office/drawing/2014/main" val="20000"/>
                    </a:ext>
                  </a:extLst>
                </a:gridCol>
                <a:gridCol w="1783687">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16-20 Jan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Portugal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SA5#111-bis (5G/NFV)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13-17 Feb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Munich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Germany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endPar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27-31 Mar 2017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Guilin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08-12 May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West Palm Beach</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21-25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16-20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Busan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ETRI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27 Nov-1 Dec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Reno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USA</a:t>
                      </a: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dirty="0"/>
              <a:t>2017 meeting calendar</a:t>
            </a:r>
          </a:p>
        </p:txBody>
      </p:sp>
    </p:spTree>
    <p:extLst>
      <p:ext uri="{BB962C8B-B14F-4D97-AF65-F5344CB8AC3E}">
        <p14:creationId xmlns:p14="http://schemas.microsoft.com/office/powerpoint/2010/main" val="206275432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(7/7)</a:t>
            </a:r>
          </a:p>
        </p:txBody>
      </p:sp>
      <p:graphicFrame>
        <p:nvGraphicFramePr>
          <p:cNvPr id="6" name="Group 76"/>
          <p:cNvGraphicFramePr>
            <a:graphicFrameLocks/>
          </p:cNvGraphicFramePr>
          <p:nvPr>
            <p:extLst>
              <p:ext uri="{D42A27DB-BD31-4B8C-83A1-F6EECF244321}">
                <p14:modId xmlns:p14="http://schemas.microsoft.com/office/powerpoint/2010/main" val="3509443263"/>
              </p:ext>
            </p:extLst>
          </p:nvPr>
        </p:nvGraphicFramePr>
        <p:xfrm>
          <a:off x="1547599" y="1140635"/>
          <a:ext cx="8311488" cy="4907816"/>
        </p:xfrm>
        <a:graphic>
          <a:graphicData uri="http://schemas.openxmlformats.org/drawingml/2006/table">
            <a:tbl>
              <a:tblPr/>
              <a:tblGrid>
                <a:gridCol w="1319213">
                  <a:extLst>
                    <a:ext uri="{9D8B030D-6E8A-4147-A177-3AD203B41FA5}">
                      <a16:colId xmlns:a16="http://schemas.microsoft.com/office/drawing/2014/main" val="20000"/>
                    </a:ext>
                  </a:extLst>
                </a:gridCol>
                <a:gridCol w="495210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Charging for SMS via T4</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CH14-SMST4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740015</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t-IT" sz="1600" b="0" i="0" u="none" strike="noStrike" kern="1200" cap="none" normalizeH="0" baseline="0" dirty="0">
                          <a:ln>
                            <a:noFill/>
                          </a:ln>
                          <a:solidFill>
                            <a:schemeClr val="tx1"/>
                          </a:solidFill>
                          <a:effectLst/>
                          <a:latin typeface="+mn-lt"/>
                          <a:ea typeface="Gulim" pitchFamily="34" charset="-127"/>
                          <a:cs typeface="+mn-cs"/>
                        </a:rPr>
                        <a:t>Nokia</a:t>
                      </a:r>
                      <a:endParaRPr kumimoji="0" lang="en-GB" altLang="zh-CN" sz="1600" b="0" i="0" u="none" strike="noStrike" kern="1200" cap="none" normalizeH="0" baseline="0" dirty="0">
                        <a:ln>
                          <a:noFill/>
                        </a:ln>
                        <a:solidFill>
                          <a:schemeClr val="tx1"/>
                        </a:solidFill>
                        <a:effectLst/>
                        <a:latin typeface="+mn-lt"/>
                        <a:ea typeface="Gulim" pitchFamily="34" charset="-127"/>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20%-&gt;100%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altLang="zh-CN" sz="1600" kern="1200" dirty="0">
                          <a:solidFill>
                            <a:schemeClr val="tx1"/>
                          </a:solidFill>
                          <a:effectLst/>
                          <a:latin typeface="+mn-lt"/>
                          <a:ea typeface="+mn-ea"/>
                          <a:cs typeface="+mn-cs"/>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lang="en-GB" sz="1600" kern="1200" dirty="0">
                          <a:solidFill>
                            <a:schemeClr val="tx1"/>
                          </a:solidFill>
                          <a:effectLst/>
                          <a:latin typeface="+mn-lt"/>
                          <a:ea typeface="+mn-ea"/>
                          <a:cs typeface="+mn-cs"/>
                        </a:rPr>
                        <a:t>Offline charging message flows for Device triggering have been updated with a new SC-DVT-T4 CDR and introduce the replace and recall procedures. The full set of flows for Online charging related to Device triggering are introduced.</a:t>
                      </a:r>
                    </a:p>
                    <a:p>
                      <a:pPr marL="285750" indent="-285750">
                        <a:buFontTx/>
                        <a:buChar char="-"/>
                      </a:pPr>
                      <a:r>
                        <a:rPr lang="en-GB" sz="1600" kern="1200" dirty="0">
                          <a:solidFill>
                            <a:schemeClr val="tx1"/>
                          </a:solidFill>
                          <a:effectLst/>
                          <a:latin typeface="+mn-lt"/>
                          <a:ea typeface="+mn-ea"/>
                          <a:cs typeface="+mn-cs"/>
                        </a:rPr>
                        <a:t>Online charging message flows of MSISDN-less MO-SMS via T4 are introduced. </a:t>
                      </a:r>
                    </a:p>
                    <a:p>
                      <a:pPr marL="285750" indent="-285750">
                        <a:buFontTx/>
                        <a:buChar char="-"/>
                      </a:pPr>
                      <a:r>
                        <a:rPr lang="en-GB" sz="1600" kern="1200" dirty="0">
                          <a:solidFill>
                            <a:schemeClr val="tx1"/>
                          </a:solidFill>
                          <a:effectLst/>
                          <a:latin typeface="+mn-lt"/>
                          <a:ea typeface="+mn-ea"/>
                          <a:cs typeface="+mn-cs"/>
                        </a:rPr>
                        <a:t>The new CDR SC-DVT-T4 description is introduced</a:t>
                      </a:r>
                    </a:p>
                    <a:p>
                      <a:pPr marL="285750" indent="-285750">
                        <a:buFontTx/>
                        <a:buChar char="-"/>
                      </a:pPr>
                      <a:r>
                        <a:rPr lang="en-GB" sz="1600" kern="1200" dirty="0">
                          <a:solidFill>
                            <a:schemeClr val="tx1"/>
                          </a:solidFill>
                          <a:effectLst/>
                          <a:latin typeface="+mn-lt"/>
                          <a:ea typeface="+mn-ea"/>
                          <a:cs typeface="+mn-cs"/>
                        </a:rPr>
                        <a:t>Since a separate CDR SC-DVT-T4 is created for Device Trigger procedures over T4, the SC-SMO is specified no to be used anymore for this.</a:t>
                      </a:r>
                      <a:br>
                        <a:rPr lang="en-GB" sz="1600" kern="1200" dirty="0">
                          <a:solidFill>
                            <a:schemeClr val="tx1"/>
                          </a:solidFill>
                          <a:effectLst/>
                          <a:latin typeface="+mn-lt"/>
                          <a:ea typeface="+mn-ea"/>
                          <a:cs typeface="+mn-cs"/>
                        </a:rPr>
                      </a:br>
                      <a:r>
                        <a:rPr lang="en-GB" sz="1600" kern="1200" dirty="0">
                          <a:solidFill>
                            <a:schemeClr val="tx1"/>
                          </a:solidFill>
                          <a:effectLst/>
                          <a:latin typeface="+mn-lt"/>
                          <a:ea typeface="+mn-ea"/>
                          <a:cs typeface="+mn-cs"/>
                        </a:rPr>
                        <a:t>The SMS information is extended to support both Device Trigger and SMS MO via T4 in offline (</a:t>
                      </a:r>
                      <a:r>
                        <a:rPr lang="en-GB" sz="1600" kern="1200" dirty="0" err="1">
                          <a:solidFill>
                            <a:schemeClr val="tx1"/>
                          </a:solidFill>
                          <a:effectLst/>
                          <a:latin typeface="+mn-lt"/>
                          <a:ea typeface="+mn-ea"/>
                          <a:cs typeface="+mn-cs"/>
                        </a:rPr>
                        <a:t>Rf</a:t>
                      </a:r>
                      <a:r>
                        <a:rPr lang="en-GB" sz="1600" kern="1200" dirty="0">
                          <a:solidFill>
                            <a:schemeClr val="tx1"/>
                          </a:solidFill>
                          <a:effectLst/>
                          <a:latin typeface="+mn-lt"/>
                          <a:ea typeface="+mn-ea"/>
                          <a:cs typeface="+mn-cs"/>
                        </a:rPr>
                        <a:t>) and online (Ro) Charging, with the corresponding AVPs.</a:t>
                      </a:r>
                      <a:br>
                        <a:rPr lang="en-GB" sz="1600" kern="1200" dirty="0">
                          <a:solidFill>
                            <a:schemeClr val="tx1"/>
                          </a:solidFill>
                          <a:effectLst/>
                          <a:latin typeface="+mn-lt"/>
                          <a:ea typeface="+mn-ea"/>
                          <a:cs typeface="+mn-cs"/>
                        </a:rPr>
                      </a:br>
                      <a:r>
                        <a:rPr lang="en-GB" sz="1600" kern="1200" dirty="0">
                          <a:solidFill>
                            <a:schemeClr val="tx1"/>
                          </a:solidFill>
                          <a:effectLst/>
                          <a:latin typeface="+mn-lt"/>
                          <a:ea typeface="+mn-ea"/>
                          <a:cs typeface="+mn-cs"/>
                        </a:rPr>
                        <a:t>The SC-SMO-T4 (new CDR for SMS MO via T4) and SC-DVT-T4 ASN.1 description is introduced.</a:t>
                      </a: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kumimoji="0" lang="en-US"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9231469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studies (1/3)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10526761"/>
              </p:ext>
            </p:extLst>
          </p:nvPr>
        </p:nvGraphicFramePr>
        <p:xfrm>
          <a:off x="1209747" y="1081466"/>
          <a:ext cx="8639032" cy="5012278"/>
        </p:xfrm>
        <a:graphic>
          <a:graphicData uri="http://schemas.openxmlformats.org/drawingml/2006/table">
            <a:tbl>
              <a:tblPr/>
              <a:tblGrid>
                <a:gridCol w="1372034">
                  <a:extLst>
                    <a:ext uri="{9D8B030D-6E8A-4147-A177-3AD203B41FA5}">
                      <a16:colId xmlns:a16="http://schemas.microsoft.com/office/drawing/2014/main" val="20000"/>
                    </a:ext>
                  </a:extLst>
                </a:gridCol>
                <a:gridCol w="4875453">
                  <a:extLst>
                    <a:ext uri="{9D8B030D-6E8A-4147-A177-3AD203B41FA5}">
                      <a16:colId xmlns:a16="http://schemas.microsoft.com/office/drawing/2014/main" val="20001"/>
                    </a:ext>
                  </a:extLst>
                </a:gridCol>
                <a:gridCol w="2391545">
                  <a:extLst>
                    <a:ext uri="{9D8B030D-6E8A-4147-A177-3AD203B41FA5}">
                      <a16:colId xmlns:a16="http://schemas.microsoft.com/office/drawing/2014/main" val="20002"/>
                    </a:ext>
                  </a:extLst>
                </a:gridCol>
              </a:tblGrid>
              <a:tr h="5016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30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800" b="0" kern="1200" dirty="0">
                          <a:solidFill>
                            <a:schemeClr val="tx1"/>
                          </a:solidFill>
                          <a:effectLst/>
                          <a:latin typeface="+mn-lt"/>
                          <a:ea typeface="+mn-ea"/>
                          <a:cs typeface="+mn-cs"/>
                        </a:rPr>
                        <a:t>Ericsson (New 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10%-&gt;25%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latin typeface="+mn-lt"/>
                          <a:ea typeface="+mn-ea"/>
                          <a:cs typeface="+mn-cs"/>
                        </a:rPr>
                        <a:t>SA#78 (12/2017)</a:t>
                      </a:r>
                      <a:endParaRPr lang="en-GB" altLang="zh-CN" sz="1600" kern="1200" dirty="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b="0" kern="1200" dirty="0">
                          <a:solidFill>
                            <a:schemeClr val="tx1"/>
                          </a:solidFill>
                          <a:effectLst/>
                          <a:latin typeface="+mn-lt"/>
                          <a:ea typeface="+mn-ea"/>
                          <a:cs typeface="+mn-cs"/>
                        </a:rPr>
                        <a:t>Clean-up was processed based on new status and references, and the scope was reworked to be clarified.</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The Goals are clarified. The introduction and solution 1 (Using OLR and buffer mechanism) are updated with new references. An alternative solution based on selection of messages to be replied by the Offline Charging server is introduced</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Revised SID</a:t>
                      </a:r>
                      <a:endParaRPr lang="en-US" sz="1600" b="0" i="0" u="none" strike="noStrike" dirty="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8229980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(2/3)</a:t>
            </a:r>
          </a:p>
        </p:txBody>
      </p:sp>
      <p:graphicFrame>
        <p:nvGraphicFramePr>
          <p:cNvPr id="6" name="Group 76"/>
          <p:cNvGraphicFramePr>
            <a:graphicFrameLocks/>
          </p:cNvGraphicFramePr>
          <p:nvPr>
            <p:extLst>
              <p:ext uri="{D42A27DB-BD31-4B8C-83A1-F6EECF244321}">
                <p14:modId xmlns:p14="http://schemas.microsoft.com/office/powerpoint/2010/main" val="1235646965"/>
              </p:ext>
            </p:extLst>
          </p:nvPr>
        </p:nvGraphicFramePr>
        <p:xfrm>
          <a:off x="1479361" y="1140634"/>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forward compatibility for 3GPP Diameter Charging Applications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FS_FWDCA</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10%-&gt;10%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 -&gt; 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sv-SE" sz="1600" kern="1200" dirty="0">
                          <a:solidFill>
                            <a:schemeClr val="tx1"/>
                          </a:solidFill>
                          <a:effectLst/>
                          <a:latin typeface="+mn-lt"/>
                          <a:ea typeface="+mn-ea"/>
                          <a:cs typeface="+mn-cs"/>
                        </a:rPr>
                        <a:t>No input </a:t>
                      </a:r>
                      <a:r>
                        <a:rPr lang="sv-SE" sz="1600" kern="1200" dirty="0" err="1">
                          <a:solidFill>
                            <a:schemeClr val="tx1"/>
                          </a:solidFill>
                          <a:effectLst/>
                          <a:latin typeface="+mn-lt"/>
                          <a:ea typeface="+mn-ea"/>
                          <a:cs typeface="+mn-cs"/>
                        </a:rPr>
                        <a:t>since</a:t>
                      </a:r>
                      <a:r>
                        <a:rPr lang="sv-SE" sz="1600" kern="1200" dirty="0">
                          <a:solidFill>
                            <a:schemeClr val="tx1"/>
                          </a:solidFill>
                          <a:effectLst/>
                          <a:latin typeface="+mn-lt"/>
                          <a:ea typeface="+mn-ea"/>
                          <a:cs typeface="+mn-cs"/>
                        </a:rPr>
                        <a:t> last meeting.</a:t>
                      </a:r>
                    </a:p>
                    <a:p>
                      <a:pPr marL="0" indent="0">
                        <a:buFontTx/>
                        <a:buNone/>
                      </a:pPr>
                      <a:endParaRPr lang="en-GB" sz="1600" b="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36567843"/>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(3/3)</a:t>
            </a:r>
          </a:p>
        </p:txBody>
      </p:sp>
      <p:graphicFrame>
        <p:nvGraphicFramePr>
          <p:cNvPr id="6" name="Group 76"/>
          <p:cNvGraphicFramePr>
            <a:graphicFrameLocks/>
          </p:cNvGraphicFramePr>
          <p:nvPr>
            <p:extLst>
              <p:ext uri="{D42A27DB-BD31-4B8C-83A1-F6EECF244321}">
                <p14:modId xmlns:p14="http://schemas.microsoft.com/office/powerpoint/2010/main" val="2915712617"/>
              </p:ext>
            </p:extLst>
          </p:nvPr>
        </p:nvGraphicFramePr>
        <p:xfrm>
          <a:off x="1127859" y="894975"/>
          <a:ext cx="8311488" cy="5395496"/>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Study on Charging Aspects of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FS_5GS_Ph1_CH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750019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Huawei &amp; 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0%-&gt;15%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u="sng" kern="1200" dirty="0">
                          <a:solidFill>
                            <a:schemeClr val="tx1"/>
                          </a:solidFill>
                          <a:effectLst/>
                          <a:latin typeface="+mn-lt"/>
                          <a:ea typeface="+mn-ea"/>
                          <a:cs typeface="+mn-cs"/>
                        </a:rPr>
                        <a:t>A set of potential requirements are introduced</a:t>
                      </a:r>
                      <a:r>
                        <a:rPr lang="en-US" sz="1600" kern="1200" dirty="0">
                          <a:solidFill>
                            <a:schemeClr val="tx1"/>
                          </a:solidFill>
                          <a:effectLst/>
                          <a:latin typeface="+mn-lt"/>
                          <a:ea typeface="+mn-ea"/>
                          <a:cs typeface="+mn-cs"/>
                        </a:rPr>
                        <a:t>: some are derived from 4G, and some are 5G specific.  </a:t>
                      </a:r>
                      <a:endParaRPr lang="sv-SE" sz="1600" kern="1200" dirty="0">
                        <a:solidFill>
                          <a:schemeClr val="tx1"/>
                        </a:solidFill>
                        <a:effectLst/>
                        <a:latin typeface="+mn-lt"/>
                        <a:ea typeface="+mn-ea"/>
                        <a:cs typeface="+mn-cs"/>
                      </a:endParaRPr>
                    </a:p>
                    <a:p>
                      <a:r>
                        <a:rPr lang="en-GB" sz="1600" u="sng" kern="1200" dirty="0">
                          <a:solidFill>
                            <a:schemeClr val="tx1"/>
                          </a:solidFill>
                          <a:effectLst/>
                          <a:latin typeface="+mn-lt"/>
                          <a:ea typeface="+mn-ea"/>
                          <a:cs typeface="+mn-cs"/>
                        </a:rPr>
                        <a:t>Topic Session management and Service continuity</a:t>
                      </a:r>
                      <a:r>
                        <a:rPr lang="en-GB" sz="1600" kern="1200" dirty="0">
                          <a:solidFill>
                            <a:schemeClr val="tx1"/>
                          </a:solidFill>
                          <a:effectLst/>
                          <a:latin typeface="+mn-lt"/>
                          <a:ea typeface="+mn-ea"/>
                          <a:cs typeface="+mn-cs"/>
                        </a:rPr>
                        <a:t>: Key issues are defined for </a:t>
                      </a:r>
                      <a:r>
                        <a:rPr lang="en-US" sz="1600" kern="1200" dirty="0">
                          <a:solidFill>
                            <a:schemeClr val="tx1"/>
                          </a:solidFill>
                          <a:effectLst/>
                          <a:latin typeface="+mn-lt"/>
                          <a:ea typeface="+mn-ea"/>
                          <a:cs typeface="+mn-cs"/>
                        </a:rPr>
                        <a:t>SSC mode 1, 2 and 3, and solutions are introduced with single Charging session or multiple charging sessions, depending on the scenarios.</a:t>
                      </a:r>
                      <a:endParaRPr lang="sv-SE" sz="1600" kern="1200" dirty="0">
                        <a:solidFill>
                          <a:schemeClr val="tx1"/>
                        </a:solidFill>
                        <a:effectLst/>
                        <a:latin typeface="+mn-lt"/>
                        <a:ea typeface="+mn-ea"/>
                        <a:cs typeface="+mn-cs"/>
                      </a:endParaRPr>
                    </a:p>
                    <a:p>
                      <a:r>
                        <a:rPr lang="en-GB" sz="1600" u="sng" kern="1200" dirty="0">
                          <a:solidFill>
                            <a:schemeClr val="tx1"/>
                          </a:solidFill>
                          <a:effectLst/>
                          <a:latin typeface="+mn-lt"/>
                          <a:ea typeface="+mn-ea"/>
                          <a:cs typeface="+mn-cs"/>
                        </a:rPr>
                        <a:t>Topic Interaction between SMF and UPF</a:t>
                      </a:r>
                      <a:r>
                        <a:rPr lang="en-GB" sz="1600" kern="1200" dirty="0">
                          <a:solidFill>
                            <a:schemeClr val="tx1"/>
                          </a:solidFill>
                          <a:effectLst/>
                          <a:latin typeface="+mn-lt"/>
                          <a:ea typeface="+mn-ea"/>
                          <a:cs typeface="+mn-cs"/>
                        </a:rPr>
                        <a:t>: A set of Key issues were introduced: </a:t>
                      </a:r>
                      <a:endParaRPr lang="sv-SE"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"Traffic monitoring, blocking and diversion"; support of duration; PDU session Charging - Branching Point or UL Classifier; Triggers and reporting; Quota management </a:t>
                      </a:r>
                      <a:endParaRPr lang="sv-SE" sz="1600" kern="1200" dirty="0">
                        <a:solidFill>
                          <a:schemeClr val="tx1"/>
                        </a:solidFill>
                        <a:effectLst/>
                        <a:latin typeface="+mn-lt"/>
                        <a:ea typeface="+mn-ea"/>
                        <a:cs typeface="+mn-cs"/>
                      </a:endParaRPr>
                    </a:p>
                    <a:p>
                      <a:r>
                        <a:rPr lang="en-GB" sz="1600" u="sng" kern="1200" dirty="0">
                          <a:solidFill>
                            <a:schemeClr val="tx1"/>
                          </a:solidFill>
                          <a:effectLst/>
                          <a:latin typeface="+mn-lt"/>
                          <a:ea typeface="+mn-ea"/>
                          <a:cs typeface="+mn-cs"/>
                        </a:rPr>
                        <a:t>Network slicing: </a:t>
                      </a:r>
                      <a:r>
                        <a:rPr lang="en-GB" sz="1600" kern="1200" dirty="0">
                          <a:solidFill>
                            <a:schemeClr val="tx1"/>
                          </a:solidFill>
                          <a:effectLst/>
                          <a:latin typeface="+mn-lt"/>
                          <a:ea typeface="+mn-ea"/>
                          <a:cs typeface="+mn-cs"/>
                        </a:rPr>
                        <a:t>several architecture solutions are introduced for offline and online charging.</a:t>
                      </a:r>
                      <a:endParaRPr lang="sv-SE" sz="1600" kern="1200" dirty="0">
                        <a:solidFill>
                          <a:schemeClr val="tx1"/>
                        </a:solidFill>
                        <a:effectLst/>
                        <a:latin typeface="+mn-lt"/>
                        <a:ea typeface="+mn-ea"/>
                        <a:cs typeface="+mn-cs"/>
                      </a:endParaRPr>
                    </a:p>
                    <a:p>
                      <a:r>
                        <a:rPr lang="en-GB" sz="1600" u="sng" kern="1200" dirty="0">
                          <a:solidFill>
                            <a:schemeClr val="tx1"/>
                          </a:solidFill>
                          <a:effectLst/>
                          <a:latin typeface="+mn-lt"/>
                          <a:ea typeface="+mn-ea"/>
                          <a:cs typeface="+mn-cs"/>
                        </a:rPr>
                        <a:t>Network Capability Exposure: </a:t>
                      </a:r>
                      <a:r>
                        <a:rPr lang="en-GB" sz="1600" kern="1200" dirty="0">
                          <a:solidFill>
                            <a:schemeClr val="tx1"/>
                          </a:solidFill>
                          <a:effectLst/>
                          <a:latin typeface="+mn-lt"/>
                          <a:ea typeface="+mn-ea"/>
                          <a:cs typeface="+mn-cs"/>
                        </a:rPr>
                        <a:t>one architecture with online and offline interface from the Network Exposure Function (NEF).</a:t>
                      </a:r>
                      <a:endParaRPr lang="sv-SE"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82114508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Rel-14 OAM&amp;P WIs (1/5)</a:t>
            </a:r>
          </a:p>
        </p:txBody>
      </p:sp>
      <p:graphicFrame>
        <p:nvGraphicFramePr>
          <p:cNvPr id="6" name="Group 76"/>
          <p:cNvGraphicFramePr>
            <a:graphicFrameLocks/>
          </p:cNvGraphicFramePr>
          <p:nvPr>
            <p:extLst>
              <p:ext uri="{D42A27DB-BD31-4B8C-83A1-F6EECF244321}">
                <p14:modId xmlns:p14="http://schemas.microsoft.com/office/powerpoint/2010/main" val="2677688385"/>
              </p:ext>
            </p:extLst>
          </p:nvPr>
        </p:nvGraphicFramePr>
        <p:xfrm>
          <a:off x="1520304" y="1210296"/>
          <a:ext cx="8272812" cy="4938269"/>
        </p:xfrm>
        <a:graphic>
          <a:graphicData uri="http://schemas.openxmlformats.org/drawingml/2006/table">
            <a:tbl>
              <a:tblPr/>
              <a:tblGrid>
                <a:gridCol w="1293556">
                  <a:extLst>
                    <a:ext uri="{9D8B030D-6E8A-4147-A177-3AD203B41FA5}">
                      <a16:colId xmlns:a16="http://schemas.microsoft.com/office/drawing/2014/main" val="20000"/>
                    </a:ext>
                  </a:extLst>
                </a:gridCol>
                <a:gridCol w="4948575">
                  <a:extLst>
                    <a:ext uri="{9D8B030D-6E8A-4147-A177-3AD203B41FA5}">
                      <a16:colId xmlns:a16="http://schemas.microsoft.com/office/drawing/2014/main" val="20001"/>
                    </a:ext>
                  </a:extLst>
                </a:gridCol>
                <a:gridCol w="2030681">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Configuration Management for mobile networks that include virtualized network functions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OAM14-MAMO_VNF-CM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690039 </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lvl="0" indent="0">
                        <a:buFontTx/>
                        <a:buNone/>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A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large</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number</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of</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contributions have been agreed, mainly on the following topics:</a:t>
                      </a:r>
                    </a:p>
                    <a:p>
                      <a:pPr marL="285750" lvl="0" indent="-285750">
                        <a:buFontTx/>
                        <a:buChar char="-"/>
                      </a:pPr>
                      <a:r>
                        <a:rPr lang="en-GB" sz="1600" kern="1200" dirty="0">
                          <a:solidFill>
                            <a:schemeClr val="tx1"/>
                          </a:solidFill>
                          <a:effectLst/>
                          <a:latin typeface="+mn-lt"/>
                          <a:ea typeface="+mn-ea"/>
                          <a:cs typeface="+mn-cs"/>
                        </a:rPr>
                        <a:t>Changing procedure to remove unsupported VNF instantiation indication through Itf-N/ VNF scaling notification through Itf-N</a:t>
                      </a:r>
                      <a:endParaRPr lang="sv-SE" sz="1600" kern="1200" dirty="0">
                        <a:solidFill>
                          <a:schemeClr val="tx1"/>
                        </a:solidFill>
                        <a:effectLst/>
                        <a:latin typeface="+mn-lt"/>
                        <a:ea typeface="+mn-ea"/>
                        <a:cs typeface="+mn-cs"/>
                      </a:endParaRPr>
                    </a:p>
                    <a:p>
                      <a:pPr marL="285750" lvl="0" indent="-285750">
                        <a:buFontTx/>
                        <a:buChar char="-"/>
                      </a:pPr>
                      <a:r>
                        <a:rPr lang="en-GB" sz="1600" kern="1200" dirty="0">
                          <a:solidFill>
                            <a:schemeClr val="tx1"/>
                          </a:solidFill>
                          <a:effectLst/>
                          <a:latin typeface="+mn-lt"/>
                          <a:ea typeface="+mn-ea"/>
                          <a:cs typeface="+mn-cs"/>
                        </a:rPr>
                        <a:t>Use case and requirement about enabling/disabling of auto-scaling</a:t>
                      </a:r>
                      <a:endParaRPr lang="sv-SE" sz="1600" kern="1200" dirty="0">
                        <a:solidFill>
                          <a:schemeClr val="tx1"/>
                        </a:solidFill>
                        <a:effectLst/>
                        <a:latin typeface="+mn-lt"/>
                        <a:ea typeface="+mn-ea"/>
                        <a:cs typeface="+mn-cs"/>
                      </a:endParaRPr>
                    </a:p>
                    <a:p>
                      <a:pPr marL="285750" lvl="0" indent="-285750">
                        <a:buFontTx/>
                        <a:buChar char="-"/>
                      </a:pPr>
                      <a:r>
                        <a:rPr lang="en-GB" sz="1600" kern="1200" dirty="0">
                          <a:solidFill>
                            <a:schemeClr val="tx1"/>
                          </a:solidFill>
                          <a:effectLst/>
                          <a:latin typeface="+mn-lt"/>
                          <a:ea typeface="+mn-ea"/>
                          <a:cs typeface="+mn-cs"/>
                        </a:rPr>
                        <a:t>Use case and procedure about VNF info synchronization </a:t>
                      </a:r>
                    </a:p>
                    <a:p>
                      <a:pPr marL="285750" lvl="0" indent="-285750">
                        <a:buFontTx/>
                        <a:buChar char="-"/>
                      </a:pPr>
                      <a:r>
                        <a:rPr kumimoji="0" lang="en-GB" sz="1600" b="0" i="0" u="none" strike="noStrike" kern="1200" cap="none" normalizeH="0" baseline="0" dirty="0">
                          <a:ln>
                            <a:noFill/>
                          </a:ln>
                          <a:solidFill>
                            <a:schemeClr val="tx1"/>
                          </a:solidFill>
                          <a:effectLst/>
                          <a:latin typeface="+mn-lt"/>
                          <a:ea typeface="+mn-ea"/>
                          <a:cs typeface="+mn-cs"/>
                        </a:rPr>
                        <a:t>XML schema corrections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Tx/>
                        <a:buChar char="-"/>
                      </a:pP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Rel-14 CRs, TS 28.510/511/512/513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963110239"/>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Rel-14 OAM&amp;P WIs (2/5)</a:t>
            </a:r>
          </a:p>
        </p:txBody>
      </p:sp>
      <p:graphicFrame>
        <p:nvGraphicFramePr>
          <p:cNvPr id="6" name="Group 76"/>
          <p:cNvGraphicFramePr>
            <a:graphicFrameLocks/>
          </p:cNvGraphicFramePr>
          <p:nvPr>
            <p:extLst>
              <p:ext uri="{D42A27DB-BD31-4B8C-83A1-F6EECF244321}">
                <p14:modId xmlns:p14="http://schemas.microsoft.com/office/powerpoint/2010/main" val="499265972"/>
              </p:ext>
            </p:extLst>
          </p:nvPr>
        </p:nvGraphicFramePr>
        <p:xfrm>
          <a:off x="1592825" y="946150"/>
          <a:ext cx="8262074" cy="5324201"/>
        </p:xfrm>
        <a:graphic>
          <a:graphicData uri="http://schemas.openxmlformats.org/drawingml/2006/table">
            <a:tbl>
              <a:tblPr/>
              <a:tblGrid>
                <a:gridCol w="1246421">
                  <a:extLst>
                    <a:ext uri="{9D8B030D-6E8A-4147-A177-3AD203B41FA5}">
                      <a16:colId xmlns:a16="http://schemas.microsoft.com/office/drawing/2014/main" val="20000"/>
                    </a:ext>
                  </a:extLst>
                </a:gridCol>
                <a:gridCol w="4968422">
                  <a:extLst>
                    <a:ext uri="{9D8B030D-6E8A-4147-A177-3AD203B41FA5}">
                      <a16:colId xmlns:a16="http://schemas.microsoft.com/office/drawing/2014/main" val="20001"/>
                    </a:ext>
                  </a:extLst>
                </a:gridCol>
                <a:gridCol w="2047231">
                  <a:extLst>
                    <a:ext uri="{9D8B030D-6E8A-4147-A177-3AD203B41FA5}">
                      <a16:colId xmlns:a16="http://schemas.microsoft.com/office/drawing/2014/main" val="20002"/>
                    </a:ext>
                  </a:extLst>
                </a:gridCol>
              </a:tblGrid>
              <a:tr h="66488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Fault Management for mobile networks that include virtualized network functions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OAM14-MAMO_VNF-FM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197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690040 </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49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66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90%-&gt;100%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753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2905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457200" lvl="1" indent="-457200">
                        <a:buFont typeface="Wingdings" panose="05000000000000000000" pitchFamily="2" charset="2"/>
                        <a:buNone/>
                      </a:pPr>
                      <a:r>
                        <a:rPr lang="en-GB" sz="1600" kern="1200" dirty="0">
                          <a:solidFill>
                            <a:schemeClr val="tx1"/>
                          </a:solidFill>
                          <a:effectLst/>
                          <a:latin typeface="+mn-lt"/>
                          <a:ea typeface="+mn-ea"/>
                          <a:cs typeface="+mn-cs"/>
                        </a:rPr>
                        <a:t>- Minor</a:t>
                      </a:r>
                      <a:r>
                        <a:rPr lang="en-GB" sz="1600" kern="1200" baseline="0" dirty="0">
                          <a:solidFill>
                            <a:schemeClr val="tx1"/>
                          </a:solidFill>
                          <a:effectLst/>
                          <a:latin typeface="+mn-lt"/>
                          <a:ea typeface="+mn-ea"/>
                          <a:cs typeface="+mn-cs"/>
                        </a:rPr>
                        <a:t> alignment corrections between NFV mgmt TSs</a:t>
                      </a:r>
                      <a:endParaRPr lang="en-GB" sz="1600" kern="1200" dirty="0">
                        <a:solidFill>
                          <a:schemeClr val="tx1"/>
                        </a:solidFill>
                        <a:effectLst/>
                        <a:latin typeface="+mn-lt"/>
                        <a:ea typeface="+mn-ea"/>
                        <a:cs typeface="+mn-cs"/>
                      </a:endParaRPr>
                    </a:p>
                    <a:p>
                      <a:pPr marL="457200" lvl="1" indent="-457200">
                        <a:buFont typeface="Wingdings" panose="05000000000000000000" pitchFamily="2" charset="2"/>
                        <a:buNone/>
                      </a:pPr>
                      <a:r>
                        <a:rPr lang="en-GB" sz="1600" kern="1200" dirty="0">
                          <a:solidFill>
                            <a:schemeClr val="tx1"/>
                          </a:solidFill>
                          <a:effectLst/>
                          <a:latin typeface="+mn-lt"/>
                          <a:ea typeface="+mn-ea"/>
                          <a:cs typeface="+mn-cs"/>
                        </a:rPr>
                        <a:t>- Agreed the stage 3 solution for </a:t>
                      </a:r>
                      <a:r>
                        <a:rPr lang="en-GB" sz="1600" kern="1200" dirty="0" err="1">
                          <a:solidFill>
                            <a:schemeClr val="tx1"/>
                          </a:solidFill>
                          <a:effectLst/>
                          <a:latin typeface="+mn-lt"/>
                          <a:ea typeface="+mn-ea"/>
                          <a:cs typeface="+mn-cs"/>
                        </a:rPr>
                        <a:t>Ve-Vnfm-em</a:t>
                      </a:r>
                      <a:r>
                        <a:rPr lang="en-GB" sz="1600" kern="1200" dirty="0">
                          <a:solidFill>
                            <a:schemeClr val="tx1"/>
                          </a:solidFill>
                          <a:effectLst/>
                          <a:latin typeface="+mn-lt"/>
                          <a:ea typeface="+mn-ea"/>
                          <a:cs typeface="+mn-cs"/>
                        </a:rPr>
                        <a:t> to add the reference to the corresponding RESTful solution of ETSI GS NFV-SOL 002</a:t>
                      </a:r>
                      <a:endParaRPr kumimoji="0" lang="en-US"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8057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Rel-14 CRs, TS 28.518 for Approval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51783954"/>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Rel-14 OAM&amp;P WIs (3/5)</a:t>
            </a:r>
          </a:p>
        </p:txBody>
      </p:sp>
      <p:graphicFrame>
        <p:nvGraphicFramePr>
          <p:cNvPr id="6" name="Group 76"/>
          <p:cNvGraphicFramePr>
            <a:graphicFrameLocks/>
          </p:cNvGraphicFramePr>
          <p:nvPr>
            <p:extLst>
              <p:ext uri="{D42A27DB-BD31-4B8C-83A1-F6EECF244321}">
                <p14:modId xmlns:p14="http://schemas.microsoft.com/office/powerpoint/2010/main" val="2544012094"/>
              </p:ext>
            </p:extLst>
          </p:nvPr>
        </p:nvGraphicFramePr>
        <p:xfrm>
          <a:off x="1244526" y="946150"/>
          <a:ext cx="8569473" cy="5211922"/>
        </p:xfrm>
        <a:graphic>
          <a:graphicData uri="http://schemas.openxmlformats.org/drawingml/2006/table">
            <a:tbl>
              <a:tblPr/>
              <a:tblGrid>
                <a:gridCol w="1360986">
                  <a:extLst>
                    <a:ext uri="{9D8B030D-6E8A-4147-A177-3AD203B41FA5}">
                      <a16:colId xmlns:a16="http://schemas.microsoft.com/office/drawing/2014/main" val="20000"/>
                    </a:ext>
                  </a:extLst>
                </a:gridCol>
                <a:gridCol w="5104985">
                  <a:extLst>
                    <a:ext uri="{9D8B030D-6E8A-4147-A177-3AD203B41FA5}">
                      <a16:colId xmlns:a16="http://schemas.microsoft.com/office/drawing/2014/main" val="20001"/>
                    </a:ext>
                  </a:extLst>
                </a:gridCol>
                <a:gridCol w="2103502">
                  <a:extLst>
                    <a:ext uri="{9D8B030D-6E8A-4147-A177-3AD203B41FA5}">
                      <a16:colId xmlns:a16="http://schemas.microsoft.com/office/drawing/2014/main" val="20002"/>
                    </a:ext>
                  </a:extLst>
                </a:gridCol>
              </a:tblGrid>
              <a:tr h="7275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i="0" kern="1200" dirty="0">
                          <a:solidFill>
                            <a:schemeClr val="tx1"/>
                          </a:solidFill>
                          <a:effectLst/>
                          <a:latin typeface="+mn-lt"/>
                          <a:ea typeface="+mn-ea"/>
                          <a:cs typeface="+mn-cs"/>
                        </a:rPr>
                        <a:t>Performance management for mobile networks that include virtualized network functions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OAM14-MAMO_VNF-PM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891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690041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41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341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75%-&gt;90%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41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0383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Minor corrections of requirements and use cases agreed</a:t>
                      </a:r>
                    </a:p>
                    <a:p>
                      <a:pPr marL="285750" lvl="0" indent="-285750">
                        <a:buFontTx/>
                        <a:buChar cha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The four TSs </a:t>
                      </a:r>
                      <a:r>
                        <a:rPr lang="en-GB" sz="1600" b="0" kern="1200" dirty="0">
                          <a:solidFill>
                            <a:schemeClr val="tx1"/>
                          </a:solidFill>
                          <a:effectLst/>
                          <a:latin typeface="+mn-lt"/>
                          <a:ea typeface="+mn-ea"/>
                          <a:cs typeface="+mn-cs"/>
                        </a:rPr>
                        <a:t>28.520/521/522/523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are agreed to be sent for approval</a:t>
                      </a:r>
                    </a:p>
                    <a:p>
                      <a:pPr marL="285750" lvl="0" indent="-285750">
                        <a:buFontTx/>
                        <a:buChar cha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However an </a:t>
                      </a:r>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Exception request</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 is also needed in order to complete the work, because </a:t>
                      </a:r>
                      <a:r>
                        <a:rPr lang="en-GB" sz="1600" kern="1200" dirty="0">
                          <a:solidFill>
                            <a:schemeClr val="tx1"/>
                          </a:solidFill>
                          <a:effectLst/>
                          <a:latin typeface="+mn-lt"/>
                          <a:ea typeface="+mn-ea"/>
                          <a:cs typeface="+mn-cs"/>
                        </a:rPr>
                        <a:t>this WI depends on </a:t>
                      </a:r>
                      <a:r>
                        <a:rPr lang="en-GB" sz="1600" b="1" kern="1200" dirty="0">
                          <a:solidFill>
                            <a:schemeClr val="tx1"/>
                          </a:solidFill>
                          <a:effectLst/>
                          <a:latin typeface="+mn-lt"/>
                          <a:ea typeface="+mn-ea"/>
                          <a:cs typeface="+mn-cs"/>
                        </a:rPr>
                        <a:t>performance measurements that are not yet specified in ETSI ISG NFV specification</a:t>
                      </a:r>
                      <a:r>
                        <a:rPr lang="en-GB" sz="1600" b="1" kern="1200" baseline="0" dirty="0">
                          <a:solidFill>
                            <a:schemeClr val="tx1"/>
                          </a:solidFill>
                          <a:effectLst/>
                          <a:latin typeface="+mn-lt"/>
                          <a:ea typeface="+mn-ea"/>
                          <a:cs typeface="+mn-cs"/>
                        </a:rPr>
                        <a:t> (expected before SA5#114 in August). </a:t>
                      </a:r>
                      <a:r>
                        <a:rPr lang="en-GB" sz="1600" b="0" kern="1200" baseline="0" dirty="0">
                          <a:solidFill>
                            <a:schemeClr val="tx1"/>
                          </a:solidFill>
                          <a:effectLst/>
                          <a:latin typeface="+mn-lt"/>
                          <a:ea typeface="+mn-ea"/>
                          <a:cs typeface="+mn-cs"/>
                        </a:rPr>
                        <a:t>More details in the exception request SP-170492.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10112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kern="1200" dirty="0">
                          <a:solidFill>
                            <a:schemeClr val="tx1"/>
                          </a:solidFill>
                          <a:effectLst/>
                          <a:latin typeface="+mn-lt"/>
                          <a:ea typeface="+mn-ea"/>
                          <a:cs typeface="+mn-cs"/>
                        </a:rPr>
                        <a:t>Exception request, TS 28.520/521/522/523 for Approval</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777751667"/>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WIs (4/5)</a:t>
            </a:r>
          </a:p>
        </p:txBody>
      </p:sp>
      <p:graphicFrame>
        <p:nvGraphicFramePr>
          <p:cNvPr id="6" name="Group 76"/>
          <p:cNvGraphicFramePr>
            <a:graphicFrameLocks/>
          </p:cNvGraphicFramePr>
          <p:nvPr>
            <p:extLst>
              <p:ext uri="{D42A27DB-BD31-4B8C-83A1-F6EECF244321}">
                <p14:modId xmlns:p14="http://schemas.microsoft.com/office/powerpoint/2010/main" val="2290535466"/>
              </p:ext>
            </p:extLst>
          </p:nvPr>
        </p:nvGraphicFramePr>
        <p:xfrm>
          <a:off x="1127859" y="1114472"/>
          <a:ext cx="8802807" cy="5168574"/>
        </p:xfrm>
        <a:graphic>
          <a:graphicData uri="http://schemas.openxmlformats.org/drawingml/2006/table">
            <a:tbl>
              <a:tblPr/>
              <a:tblGrid>
                <a:gridCol w="1160060">
                  <a:extLst>
                    <a:ext uri="{9D8B030D-6E8A-4147-A177-3AD203B41FA5}">
                      <a16:colId xmlns:a16="http://schemas.microsoft.com/office/drawing/2014/main" val="20000"/>
                    </a:ext>
                  </a:extLst>
                </a:gridCol>
                <a:gridCol w="5435857">
                  <a:extLst>
                    <a:ext uri="{9D8B030D-6E8A-4147-A177-3AD203B41FA5}">
                      <a16:colId xmlns:a16="http://schemas.microsoft.com/office/drawing/2014/main" val="20001"/>
                    </a:ext>
                  </a:extLst>
                </a:gridCol>
                <a:gridCol w="2206890">
                  <a:extLst>
                    <a:ext uri="{9D8B030D-6E8A-4147-A177-3AD203B41FA5}">
                      <a16:colId xmlns:a16="http://schemas.microsoft.com/office/drawing/2014/main" val="20002"/>
                    </a:ext>
                  </a:extLst>
                </a:gridCol>
              </a:tblGrid>
              <a:tr h="57359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Lifecycle management for mobile networks that include virtualized network functions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OAM14-MAMO_VNF-LCM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9886">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690042</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036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4855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lang="en-GB" sz="1600" kern="1200" dirty="0">
                          <a:solidFill>
                            <a:schemeClr val="tx1"/>
                          </a:solidFill>
                          <a:effectLst/>
                          <a:latin typeface="+mn-lt"/>
                          <a:ea typeface="+mn-ea"/>
                          <a:cs typeface="+mn-cs"/>
                        </a:rPr>
                        <a:t>Discussed the proposal to move already agreed use cases and requirements related to </a:t>
                      </a:r>
                      <a:r>
                        <a:rPr lang="en-GB" sz="1600" kern="1200" dirty="0" err="1">
                          <a:solidFill>
                            <a:schemeClr val="tx1"/>
                          </a:solidFill>
                          <a:effectLst/>
                          <a:latin typeface="+mn-lt"/>
                          <a:ea typeface="+mn-ea"/>
                          <a:cs typeface="+mn-cs"/>
                        </a:rPr>
                        <a:t>vnfInfo</a:t>
                      </a:r>
                      <a:r>
                        <a:rPr lang="en-GB" sz="1600" kern="1200" dirty="0">
                          <a:solidFill>
                            <a:schemeClr val="tx1"/>
                          </a:solidFill>
                          <a:effectLst/>
                          <a:latin typeface="+mn-lt"/>
                          <a:ea typeface="+mn-ea"/>
                          <a:cs typeface="+mn-cs"/>
                        </a:rPr>
                        <a:t> query and modification from CM to LCM specification. The proposal was not challenged but minor procedural issues had to be fixed before the CR could be approved.</a:t>
                      </a:r>
                    </a:p>
                    <a:p>
                      <a:pPr marL="285750" lvl="0" indent="-285750">
                        <a:buFontTx/>
                        <a:buChar char="-"/>
                      </a:pPr>
                      <a:r>
                        <a:rPr lang="en-GB" sz="1600" kern="1200" dirty="0">
                          <a:solidFill>
                            <a:schemeClr val="tx1"/>
                          </a:solidFill>
                          <a:effectLst/>
                          <a:latin typeface="+mn-lt"/>
                          <a:ea typeface="+mn-ea"/>
                          <a:cs typeface="+mn-cs"/>
                        </a:rPr>
                        <a:t>Discussed the proposal to add security related clarifications to the VNF s/w update use case. The proposal was agreed in principle, but revisions were necessary.</a:t>
                      </a:r>
                    </a:p>
                    <a:p>
                      <a:pPr marL="285750" lvl="0" indent="-285750">
                        <a:buFontTx/>
                        <a:buChar char="-"/>
                      </a:pPr>
                      <a:r>
                        <a:rPr lang="en-GB" sz="1600" kern="1200" dirty="0">
                          <a:solidFill>
                            <a:schemeClr val="tx1"/>
                          </a:solidFill>
                          <a:effectLst/>
                          <a:latin typeface="+mn-lt"/>
                          <a:ea typeface="+mn-ea"/>
                          <a:cs typeface="+mn-cs"/>
                        </a:rPr>
                        <a:t>Group discussed and approved contribution updating text in definitions and abbreviations in alignment with other specifications in 28.5xx series.</a:t>
                      </a:r>
                      <a:endParaRPr lang="sv-SE" sz="1600" kern="1200" dirty="0">
                        <a:solidFill>
                          <a:schemeClr val="tx1"/>
                        </a:solidFill>
                        <a:effectLst/>
                        <a:latin typeface="+mn-lt"/>
                        <a:ea typeface="+mn-ea"/>
                        <a:cs typeface="+mn-cs"/>
                      </a:endParaRPr>
                    </a:p>
                    <a:p>
                      <a:pPr marL="285750" lvl="0" indent="-285750">
                        <a:buFontTx/>
                        <a:buChar char="-"/>
                      </a:pPr>
                      <a:r>
                        <a:rPr lang="en-GB" sz="1600" kern="1200" dirty="0">
                          <a:solidFill>
                            <a:schemeClr val="tx1"/>
                          </a:solidFill>
                          <a:effectLst/>
                          <a:latin typeface="+mn-lt"/>
                          <a:ea typeface="+mn-ea"/>
                          <a:cs typeface="+mn-cs"/>
                        </a:rPr>
                        <a:t>Group discussed approved contribution introducing the mapping to ETSI NFV Stage 3 specifications describing solutions for </a:t>
                      </a:r>
                      <a:r>
                        <a:rPr lang="en-GB" sz="1600" kern="1200" dirty="0" err="1">
                          <a:solidFill>
                            <a:schemeClr val="tx1"/>
                          </a:solidFill>
                          <a:effectLst/>
                          <a:latin typeface="+mn-lt"/>
                          <a:ea typeface="+mn-ea"/>
                          <a:cs typeface="+mn-cs"/>
                        </a:rPr>
                        <a:t>Os</a:t>
                      </a:r>
                      <a:r>
                        <a:rPr lang="en-GB" sz="1600" kern="1200" dirty="0">
                          <a:solidFill>
                            <a:schemeClr val="tx1"/>
                          </a:solidFill>
                          <a:effectLst/>
                          <a:latin typeface="+mn-lt"/>
                          <a:ea typeface="+mn-ea"/>
                          <a:cs typeface="+mn-cs"/>
                        </a:rPr>
                        <a:t>-Ma-</a:t>
                      </a:r>
                      <a:r>
                        <a:rPr lang="en-GB" sz="1600" kern="1200" dirty="0" err="1">
                          <a:solidFill>
                            <a:schemeClr val="tx1"/>
                          </a:solidFill>
                          <a:effectLst/>
                          <a:latin typeface="+mn-lt"/>
                          <a:ea typeface="+mn-ea"/>
                          <a:cs typeface="+mn-cs"/>
                        </a:rPr>
                        <a:t>nfvo</a:t>
                      </a:r>
                      <a:r>
                        <a:rPr lang="en-GB" sz="1600" kern="1200" dirty="0">
                          <a:solidFill>
                            <a:schemeClr val="tx1"/>
                          </a:solidFill>
                          <a:effectLst/>
                          <a:latin typeface="+mn-lt"/>
                          <a:ea typeface="+mn-ea"/>
                          <a:cs typeface="+mn-cs"/>
                        </a:rPr>
                        <a:t> and </a:t>
                      </a:r>
                      <a:r>
                        <a:rPr lang="en-GB" sz="1600" kern="1200" dirty="0" err="1">
                          <a:solidFill>
                            <a:schemeClr val="tx1"/>
                          </a:solidFill>
                          <a:effectLst/>
                          <a:latin typeface="+mn-lt"/>
                          <a:ea typeface="+mn-ea"/>
                          <a:cs typeface="+mn-cs"/>
                        </a:rPr>
                        <a:t>Ve-Vnfm</a:t>
                      </a:r>
                      <a:r>
                        <a:rPr lang="en-GB" sz="1600" kern="1200" dirty="0">
                          <a:solidFill>
                            <a:schemeClr val="tx1"/>
                          </a:solidFill>
                          <a:effectLst/>
                          <a:latin typeface="+mn-lt"/>
                          <a:ea typeface="+mn-ea"/>
                          <a:cs typeface="+mn-cs"/>
                        </a:rPr>
                        <a:t> Reference Points.</a:t>
                      </a:r>
                    </a:p>
                    <a:p>
                      <a:pPr marL="285750" marR="0" lvl="0" indent="-285750" algn="l" defTabSz="914400" rtl="0" eaLnBrk="1" fontAlgn="base" latinLnBrk="0" hangingPunct="1">
                        <a:lnSpc>
                          <a:spcPct val="100000"/>
                        </a:lnSpc>
                        <a:spcBef>
                          <a:spcPct val="0"/>
                        </a:spcBef>
                        <a:spcAft>
                          <a:spcPct val="0"/>
                        </a:spcAft>
                        <a:buClrTx/>
                        <a:buSzTx/>
                        <a:buFontTx/>
                        <a:buChar char="-"/>
                        <a:tabLst/>
                        <a:defRPr/>
                      </a:pPr>
                      <a:endPar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359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Rel-14 CRs, TS 28.528 for Approval</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470907248"/>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WIs (5/5)</a:t>
            </a:r>
          </a:p>
        </p:txBody>
      </p:sp>
      <p:graphicFrame>
        <p:nvGraphicFramePr>
          <p:cNvPr id="6" name="Group 76"/>
          <p:cNvGraphicFramePr>
            <a:graphicFrameLocks/>
          </p:cNvGraphicFramePr>
          <p:nvPr>
            <p:extLst>
              <p:ext uri="{D42A27DB-BD31-4B8C-83A1-F6EECF244321}">
                <p14:modId xmlns:p14="http://schemas.microsoft.com/office/powerpoint/2010/main" val="2494588668"/>
              </p:ext>
            </p:extLst>
          </p:nvPr>
        </p:nvGraphicFramePr>
        <p:xfrm>
          <a:off x="1050523" y="1139478"/>
          <a:ext cx="8957480" cy="4931960"/>
        </p:xfrm>
        <a:graphic>
          <a:graphicData uri="http://schemas.openxmlformats.org/drawingml/2006/table">
            <a:tbl>
              <a:tblPr/>
              <a:tblGrid>
                <a:gridCol w="1180443">
                  <a:extLst>
                    <a:ext uri="{9D8B030D-6E8A-4147-A177-3AD203B41FA5}">
                      <a16:colId xmlns:a16="http://schemas.microsoft.com/office/drawing/2014/main" val="20000"/>
                    </a:ext>
                  </a:extLst>
                </a:gridCol>
                <a:gridCol w="5531370">
                  <a:extLst>
                    <a:ext uri="{9D8B030D-6E8A-4147-A177-3AD203B41FA5}">
                      <a16:colId xmlns:a16="http://schemas.microsoft.com/office/drawing/2014/main" val="20001"/>
                    </a:ext>
                  </a:extLst>
                </a:gridCol>
                <a:gridCol w="2245667">
                  <a:extLst>
                    <a:ext uri="{9D8B030D-6E8A-4147-A177-3AD203B41FA5}">
                      <a16:colId xmlns:a16="http://schemas.microsoft.com/office/drawing/2014/main" val="20002"/>
                    </a:ext>
                  </a:extLst>
                </a:gridCol>
              </a:tblGrid>
              <a:tr h="55906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a:solidFill>
                            <a:schemeClr val="tx1"/>
                          </a:solidFill>
                          <a:effectLst/>
                          <a:latin typeface="+mn-lt"/>
                          <a:ea typeface="+mn-ea"/>
                          <a:cs typeface="+mn-cs"/>
                        </a:rPr>
                        <a:t>OAM support for Licensed Shared Access (LSA)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OAM14-LSA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001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267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267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267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4225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base" latinLnBrk="0" hangingPunct="1">
                        <a:lnSpc>
                          <a:spcPct val="100000"/>
                        </a:lnSpc>
                        <a:spcBef>
                          <a:spcPct val="0"/>
                        </a:spcBef>
                        <a:spcAft>
                          <a:spcPct val="0"/>
                        </a:spcAft>
                        <a:buClrTx/>
                        <a:buSzTx/>
                        <a:buFontTx/>
                        <a:buChar char="-"/>
                        <a:tabLst/>
                        <a:defRPr/>
                      </a:pPr>
                      <a:r>
                        <a:rPr lang="en-GB" sz="1600" kern="1200" dirty="0">
                          <a:solidFill>
                            <a:schemeClr val="tx1"/>
                          </a:solidFill>
                          <a:effectLst/>
                          <a:latin typeface="+mn-lt"/>
                          <a:ea typeface="+mn-ea"/>
                          <a:cs typeface="+mn-cs"/>
                        </a:rPr>
                        <a:t>The system context, model and operations/notifications were added for scenario 1</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lang="en-GB" sz="1600" kern="1200" dirty="0">
                          <a:solidFill>
                            <a:schemeClr val="tx1"/>
                          </a:solidFill>
                          <a:effectLst/>
                          <a:latin typeface="+mn-lt"/>
                          <a:ea typeface="+mn-ea"/>
                          <a:cs typeface="+mn-cs"/>
                        </a:rPr>
                        <a:t>TS 28.301 and TS 28.302 were finalized and are sent to SA for information and approval.</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lang="en-GB" sz="1600" kern="1200" dirty="0">
                          <a:solidFill>
                            <a:schemeClr val="tx1"/>
                          </a:solidFill>
                          <a:effectLst/>
                          <a:latin typeface="+mn-lt"/>
                          <a:ea typeface="+mn-ea"/>
                          <a:cs typeface="+mn-cs"/>
                        </a:rPr>
                        <a:t>For 28.303 a SOAP SS was produced and email approved</a:t>
                      </a:r>
                      <a:r>
                        <a:rPr lang="en-GB" sz="1600" kern="1200" baseline="0" dirty="0">
                          <a:solidFill>
                            <a:schemeClr val="tx1"/>
                          </a:solidFill>
                          <a:effectLst/>
                          <a:latin typeface="+mn-lt"/>
                          <a:ea typeface="+mn-ea"/>
                          <a:cs typeface="+mn-cs"/>
                        </a:rPr>
                        <a:t> after the meeting</a:t>
                      </a:r>
                      <a:r>
                        <a:rPr lang="en-GB" sz="1600" kern="1200" dirty="0">
                          <a:solidFill>
                            <a:schemeClr val="tx1"/>
                          </a:solidFill>
                          <a:effectLst/>
                          <a:latin typeface="+mn-lt"/>
                          <a:ea typeface="+mn-ea"/>
                          <a:cs typeface="+mn-cs"/>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5644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28.301/302/303 for Approval</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92092753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(1/</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96362565"/>
              </p:ext>
            </p:extLst>
          </p:nvPr>
        </p:nvGraphicFramePr>
        <p:xfrm>
          <a:off x="1506657" y="1161000"/>
          <a:ext cx="8284191" cy="4969041"/>
        </p:xfrm>
        <a:graphic>
          <a:graphicData uri="http://schemas.openxmlformats.org/drawingml/2006/table">
            <a:tbl>
              <a:tblPr/>
              <a:tblGrid>
                <a:gridCol w="1419367">
                  <a:extLst>
                    <a:ext uri="{9D8B030D-6E8A-4147-A177-3AD203B41FA5}">
                      <a16:colId xmlns:a16="http://schemas.microsoft.com/office/drawing/2014/main" val="20000"/>
                    </a:ext>
                  </a:extLst>
                </a:gridCol>
                <a:gridCol w="5195624">
                  <a:extLst>
                    <a:ext uri="{9D8B030D-6E8A-4147-A177-3AD203B41FA5}">
                      <a16:colId xmlns:a16="http://schemas.microsoft.com/office/drawing/2014/main" val="20001"/>
                    </a:ext>
                  </a:extLst>
                </a:gridCol>
                <a:gridCol w="1669200">
                  <a:extLst>
                    <a:ext uri="{9D8B030D-6E8A-4147-A177-3AD203B41FA5}">
                      <a16:colId xmlns:a16="http://schemas.microsoft.com/office/drawing/2014/main" val="20002"/>
                    </a:ext>
                  </a:extLst>
                </a:gridCol>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a:ln>
                            <a:noFill/>
                          </a:ln>
                          <a:solidFill>
                            <a:schemeClr val="tx1"/>
                          </a:solidFill>
                          <a:effectLst/>
                          <a:latin typeface="Calibri" pitchFamily="34" charset="0"/>
                          <a:ea typeface="+mn-ea"/>
                          <a:cs typeface="Arial" charset="0"/>
                        </a:rPr>
                        <a:t>Study on OAM support for assessment of energy efficiency in mobile access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FS_OAM_EE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700047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Orange</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90%-&gt;100%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kumimoji="0" lang="en-US" sz="1600" b="0" i="0" u="none" strike="noStrike" kern="1200" cap="none" normalizeH="0" baseline="0" dirty="0">
                          <a:ln>
                            <a:noFill/>
                          </a:ln>
                          <a:solidFill>
                            <a:schemeClr val="tx1"/>
                          </a:solidFill>
                          <a:effectLst/>
                          <a:latin typeface="Calibri" pitchFamily="34" charset="0"/>
                          <a:ea typeface="+mn-ea"/>
                          <a:cs typeface="Arial" charset="0"/>
                        </a:rPr>
                        <a:t>- </a:t>
                      </a:r>
                      <a:r>
                        <a:rPr lang="en-GB" sz="1600" kern="1200" dirty="0">
                          <a:solidFill>
                            <a:schemeClr val="tx1"/>
                          </a:solidFill>
                          <a:effectLst/>
                          <a:latin typeface="+mn-lt"/>
                          <a:ea typeface="+mn-ea"/>
                          <a:cs typeface="+mn-cs"/>
                        </a:rPr>
                        <a:t>A discussion paper was discussed. It proposes to:</a:t>
                      </a:r>
                      <a:endParaRPr lang="sv-SE" sz="1600" kern="1200" dirty="0">
                        <a:solidFill>
                          <a:schemeClr val="tx1"/>
                        </a:solidFill>
                        <a:effectLst/>
                        <a:latin typeface="+mn-lt"/>
                        <a:ea typeface="+mn-ea"/>
                        <a:cs typeface="+mn-cs"/>
                      </a:endParaRPr>
                    </a:p>
                    <a:p>
                      <a:pPr lvl="1"/>
                      <a:r>
                        <a:rPr lang="en-GB" sz="1600" kern="1200" dirty="0">
                          <a:solidFill>
                            <a:schemeClr val="tx1"/>
                          </a:solidFill>
                          <a:effectLst/>
                          <a:latin typeface="+mn-lt"/>
                          <a:ea typeface="+mn-ea"/>
                          <a:cs typeface="+mn-cs"/>
                        </a:rPr>
                        <a:t>* start on a new Work Item on EE in SA5 (agreed; a new WID is proposed separately)</a:t>
                      </a:r>
                      <a:endParaRPr lang="sv-SE" sz="1600" kern="1200" dirty="0">
                        <a:solidFill>
                          <a:schemeClr val="tx1"/>
                        </a:solidFill>
                        <a:effectLst/>
                        <a:latin typeface="+mn-lt"/>
                        <a:ea typeface="+mn-ea"/>
                        <a:cs typeface="+mn-cs"/>
                      </a:endParaRPr>
                    </a:p>
                    <a:p>
                      <a:pPr lvl="1"/>
                      <a:r>
                        <a:rPr lang="en-GB" sz="1600" kern="1200" dirty="0">
                          <a:solidFill>
                            <a:schemeClr val="tx1"/>
                          </a:solidFill>
                          <a:effectLst/>
                          <a:latin typeface="+mn-lt"/>
                          <a:ea typeface="+mn-ea"/>
                          <a:cs typeface="+mn-cs"/>
                        </a:rPr>
                        <a:t>* declare draft TR 32.856 as 100% completed (this was agreed)</a:t>
                      </a:r>
                      <a:endParaRPr lang="sv-SE" sz="1600" kern="1200" dirty="0">
                        <a:solidFill>
                          <a:schemeClr val="tx1"/>
                        </a:solidFill>
                        <a:effectLst/>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mn-ea"/>
                          <a:cs typeface="Arial" charset="0"/>
                        </a:rPr>
                        <a:t>- </a:t>
                      </a:r>
                      <a:r>
                        <a:rPr lang="en-GB" sz="1600" kern="1200" dirty="0">
                          <a:solidFill>
                            <a:schemeClr val="tx1"/>
                          </a:solidFill>
                          <a:effectLst/>
                          <a:latin typeface="+mn-lt"/>
                          <a:ea typeface="+mn-ea"/>
                          <a:cs typeface="+mn-cs"/>
                        </a:rPr>
                        <a:t>One LS received from ETSI TC EE acknowledging TR 32.856 proposed use cases, requirements and scenarios</a:t>
                      </a:r>
                      <a:endParaRPr lang="sv-SE" sz="1600" kern="1200" dirty="0">
                        <a:solidFill>
                          <a:schemeClr val="tx1"/>
                        </a:solidFill>
                        <a:effectLst/>
                        <a:latin typeface="+mn-lt"/>
                        <a:ea typeface="+mn-ea"/>
                        <a:cs typeface="+mn-cs"/>
                      </a:endParaRPr>
                    </a:p>
                    <a:p>
                      <a:pPr marL="0" indent="0">
                        <a:buFontTx/>
                        <a:buNone/>
                      </a:pPr>
                      <a:endParaRPr kumimoji="0" lang="en-US"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mn-lt"/>
                          <a:ea typeface="宋体" pitchFamily="2" charset="-122"/>
                          <a:cs typeface="Arial" charset="0"/>
                        </a:rPr>
                        <a:t>TR 32.856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23317225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1942492" y="135947"/>
            <a:ext cx="6858000" cy="635000"/>
          </a:xfrm>
        </p:spPr>
        <p:txBody>
          <a:bodyPr/>
          <a:lstStyle/>
          <a:p>
            <a:r>
              <a:rPr lang="en-GB"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422720642"/>
              </p:ext>
            </p:extLst>
          </p:nvPr>
        </p:nvGraphicFramePr>
        <p:xfrm>
          <a:off x="1442621" y="1081320"/>
          <a:ext cx="8354805" cy="4774485"/>
        </p:xfrm>
        <a:graphic>
          <a:graphicData uri="http://schemas.openxmlformats.org/drawingml/2006/table">
            <a:tbl>
              <a:tblPr/>
              <a:tblGrid>
                <a:gridCol w="1517186">
                  <a:extLst>
                    <a:ext uri="{9D8B030D-6E8A-4147-A177-3AD203B41FA5}">
                      <a16:colId xmlns:a16="http://schemas.microsoft.com/office/drawing/2014/main" val="20000"/>
                    </a:ext>
                  </a:extLst>
                </a:gridCol>
                <a:gridCol w="926275">
                  <a:extLst>
                    <a:ext uri="{9D8B030D-6E8A-4147-A177-3AD203B41FA5}">
                      <a16:colId xmlns:a16="http://schemas.microsoft.com/office/drawing/2014/main" val="20001"/>
                    </a:ext>
                  </a:extLst>
                </a:gridCol>
                <a:gridCol w="855024">
                  <a:extLst>
                    <a:ext uri="{9D8B030D-6E8A-4147-A177-3AD203B41FA5}">
                      <a16:colId xmlns:a16="http://schemas.microsoft.com/office/drawing/2014/main" val="20002"/>
                    </a:ext>
                  </a:extLst>
                </a:gridCol>
                <a:gridCol w="712519">
                  <a:extLst>
                    <a:ext uri="{9D8B030D-6E8A-4147-A177-3AD203B41FA5}">
                      <a16:colId xmlns:a16="http://schemas.microsoft.com/office/drawing/2014/main" val="20003"/>
                    </a:ext>
                  </a:extLst>
                </a:gridCol>
                <a:gridCol w="736270">
                  <a:extLst>
                    <a:ext uri="{9D8B030D-6E8A-4147-A177-3AD203B41FA5}">
                      <a16:colId xmlns:a16="http://schemas.microsoft.com/office/drawing/2014/main" val="20004"/>
                    </a:ext>
                  </a:extLst>
                </a:gridCol>
                <a:gridCol w="736270">
                  <a:extLst>
                    <a:ext uri="{9D8B030D-6E8A-4147-A177-3AD203B41FA5}">
                      <a16:colId xmlns:a16="http://schemas.microsoft.com/office/drawing/2014/main" val="20005"/>
                    </a:ext>
                  </a:extLst>
                </a:gridCol>
                <a:gridCol w="795647">
                  <a:extLst>
                    <a:ext uri="{9D8B030D-6E8A-4147-A177-3AD203B41FA5}">
                      <a16:colId xmlns:a16="http://schemas.microsoft.com/office/drawing/2014/main" val="20006"/>
                    </a:ext>
                  </a:extLst>
                </a:gridCol>
                <a:gridCol w="1009403">
                  <a:extLst>
                    <a:ext uri="{9D8B030D-6E8A-4147-A177-3AD203B41FA5}">
                      <a16:colId xmlns:a16="http://schemas.microsoft.com/office/drawing/2014/main" val="20007"/>
                    </a:ext>
                  </a:extLst>
                </a:gridCol>
                <a:gridCol w="1066211">
                  <a:extLst>
                    <a:ext uri="{9D8B030D-6E8A-4147-A177-3AD203B41FA5}">
                      <a16:colId xmlns:a16="http://schemas.microsoft.com/office/drawing/2014/main" val="20008"/>
                    </a:ext>
                  </a:extLst>
                </a:gridCol>
              </a:tblGrid>
              <a:tr h="580307">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111Bis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3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1"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1"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196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Calibri" pitchFamily="34" charset="0"/>
                          <a:ea typeface="Batang"/>
                          <a:cs typeface="Times New Roman"/>
                        </a:rPr>
                        <a:t>302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356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461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414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311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1" kern="1200" dirty="0">
                          <a:solidFill>
                            <a:schemeClr val="tx1"/>
                          </a:solidFill>
                          <a:latin typeface="Calibri" pitchFamily="34" charset="0"/>
                          <a:ea typeface="Batang"/>
                          <a:cs typeface="Times New Roman"/>
                        </a:rPr>
                        <a:t>554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kern="1200" dirty="0">
                          <a:solidFill>
                            <a:schemeClr val="tx1"/>
                          </a:solidFill>
                          <a:latin typeface="Calibri" pitchFamily="34" charset="0"/>
                          <a:ea typeface="Batang"/>
                          <a:cs typeface="Times New Roman"/>
                        </a:rPr>
                        <a:t>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kern="1200" dirty="0">
                          <a:solidFill>
                            <a:schemeClr val="tx1"/>
                          </a:solidFill>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560555881"/>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(2/</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17992972"/>
              </p:ext>
            </p:extLst>
          </p:nvPr>
        </p:nvGraphicFramePr>
        <p:xfrm>
          <a:off x="1237397" y="1084652"/>
          <a:ext cx="8352430" cy="4969041"/>
        </p:xfrm>
        <a:graphic>
          <a:graphicData uri="http://schemas.openxmlformats.org/drawingml/2006/table">
            <a:tbl>
              <a:tblPr/>
              <a:tblGrid>
                <a:gridCol w="1364775">
                  <a:extLst>
                    <a:ext uri="{9D8B030D-6E8A-4147-A177-3AD203B41FA5}">
                      <a16:colId xmlns:a16="http://schemas.microsoft.com/office/drawing/2014/main" val="20000"/>
                    </a:ext>
                  </a:extLst>
                </a:gridCol>
                <a:gridCol w="4830492">
                  <a:extLst>
                    <a:ext uri="{9D8B030D-6E8A-4147-A177-3AD203B41FA5}">
                      <a16:colId xmlns:a16="http://schemas.microsoft.com/office/drawing/2014/main" val="20001"/>
                    </a:ext>
                  </a:extLst>
                </a:gridCol>
                <a:gridCol w="2157163">
                  <a:extLst>
                    <a:ext uri="{9D8B030D-6E8A-4147-A177-3AD203B41FA5}">
                      <a16:colId xmlns:a16="http://schemas.microsoft.com/office/drawing/2014/main" val="20002"/>
                    </a:ext>
                  </a:extLst>
                </a:gridCol>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a:ln>
                            <a:noFill/>
                          </a:ln>
                          <a:solidFill>
                            <a:schemeClr val="tx1"/>
                          </a:solidFill>
                          <a:effectLst/>
                          <a:latin typeface="Calibri" pitchFamily="34" charset="0"/>
                          <a:ea typeface="+mn-ea"/>
                          <a:cs typeface="Arial" charset="0"/>
                        </a:rPr>
                        <a:t>Study on OAM aspects of SON for AAS-based deployments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FS_OAM_SON_AAS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700048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Nokia Networks</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70%-&gt;100%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sz="1600" b="0" i="0" u="none" strike="noStrike" kern="1200" cap="none" normalizeH="0" baseline="0" dirty="0">
                          <a:ln>
                            <a:noFill/>
                          </a:ln>
                          <a:solidFill>
                            <a:schemeClr val="tx1"/>
                          </a:solidFill>
                          <a:effectLst/>
                          <a:latin typeface="+mn-lt"/>
                          <a:ea typeface="+mn-ea"/>
                          <a:cs typeface="+mn-cs"/>
                        </a:rPr>
                        <a:t>D</a:t>
                      </a:r>
                      <a:r>
                        <a:rPr lang="en-GB" sz="1600" kern="1200" dirty="0">
                          <a:solidFill>
                            <a:schemeClr val="tx1"/>
                          </a:solidFill>
                          <a:effectLst/>
                          <a:latin typeface="+mn-lt"/>
                          <a:ea typeface="+mn-ea"/>
                          <a:cs typeface="+mn-cs"/>
                        </a:rPr>
                        <a:t>iscussed 6 pCRs, including adding coordination description in 3 use cases and corresponding requirements, introducing hybrid SON architecture option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5 pCRs were agreed, incl. Clarification of Cell splitting, Clarification of Cell merging, Clarification of Cell shaping, Conclusions and Recommendations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mn-lt"/>
                          <a:ea typeface="宋体" pitchFamily="2" charset="-122"/>
                          <a:cs typeface="Arial" charset="0"/>
                        </a:rPr>
                        <a:t>TR 32.865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96397047"/>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(3/</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23752295"/>
              </p:ext>
            </p:extLst>
          </p:nvPr>
        </p:nvGraphicFramePr>
        <p:xfrm>
          <a:off x="1524000" y="1111948"/>
          <a:ext cx="8352430" cy="4969041"/>
        </p:xfrm>
        <a:graphic>
          <a:graphicData uri="http://schemas.openxmlformats.org/drawingml/2006/table">
            <a:tbl>
              <a:tblPr/>
              <a:tblGrid>
                <a:gridCol w="1364775">
                  <a:extLst>
                    <a:ext uri="{9D8B030D-6E8A-4147-A177-3AD203B41FA5}">
                      <a16:colId xmlns:a16="http://schemas.microsoft.com/office/drawing/2014/main" val="20000"/>
                    </a:ext>
                  </a:extLst>
                </a:gridCol>
                <a:gridCol w="4830492">
                  <a:extLst>
                    <a:ext uri="{9D8B030D-6E8A-4147-A177-3AD203B41FA5}">
                      <a16:colId xmlns:a16="http://schemas.microsoft.com/office/drawing/2014/main" val="20001"/>
                    </a:ext>
                  </a:extLst>
                </a:gridCol>
                <a:gridCol w="2157163">
                  <a:extLst>
                    <a:ext uri="{9D8B030D-6E8A-4147-A177-3AD203B41FA5}">
                      <a16:colId xmlns:a16="http://schemas.microsoft.com/office/drawing/2014/main" val="20002"/>
                    </a:ext>
                  </a:extLst>
                </a:gridCol>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kern="1200" dirty="0">
                          <a:solidFill>
                            <a:schemeClr val="tx1"/>
                          </a:solidFill>
                          <a:effectLst/>
                          <a:latin typeface="+mn-lt"/>
                          <a:ea typeface="+mn-ea"/>
                          <a:cs typeface="+mn-cs"/>
                        </a:rPr>
                        <a:t>Study on Implementation for the Partitioning of Itf-N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FS_IMP_ITFN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710007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China Mobile</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40%-&gt;60%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mn-lt"/>
                          <a:ea typeface="+mn-ea"/>
                          <a:cs typeface="+mn-cs"/>
                        </a:rPr>
                        <a:t>SA#79 (03/2018)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600" kern="1200" dirty="0">
                          <a:solidFill>
                            <a:schemeClr val="tx1"/>
                          </a:solidFill>
                          <a:effectLst/>
                          <a:latin typeface="+mn-lt"/>
                          <a:ea typeface="+mn-ea"/>
                          <a:cs typeface="+mn-cs"/>
                        </a:rPr>
                        <a:t>A pCR has been approved with essential analysis on efficiency and performance according to series of data from operator’s network.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764800644"/>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(4/</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88150461"/>
              </p:ext>
            </p:extLst>
          </p:nvPr>
        </p:nvGraphicFramePr>
        <p:xfrm>
          <a:off x="1353048" y="1087573"/>
          <a:ext cx="8352430" cy="5151921"/>
        </p:xfrm>
        <a:graphic>
          <a:graphicData uri="http://schemas.openxmlformats.org/drawingml/2006/table">
            <a:tbl>
              <a:tblPr/>
              <a:tblGrid>
                <a:gridCol w="1364775">
                  <a:extLst>
                    <a:ext uri="{9D8B030D-6E8A-4147-A177-3AD203B41FA5}">
                      <a16:colId xmlns:a16="http://schemas.microsoft.com/office/drawing/2014/main" val="20000"/>
                    </a:ext>
                  </a:extLst>
                </a:gridCol>
                <a:gridCol w="4830492">
                  <a:extLst>
                    <a:ext uri="{9D8B030D-6E8A-4147-A177-3AD203B41FA5}">
                      <a16:colId xmlns:a16="http://schemas.microsoft.com/office/drawing/2014/main" val="20001"/>
                    </a:ext>
                  </a:extLst>
                </a:gridCol>
                <a:gridCol w="2157163">
                  <a:extLst>
                    <a:ext uri="{9D8B030D-6E8A-4147-A177-3AD203B41FA5}">
                      <a16:colId xmlns:a16="http://schemas.microsoft.com/office/drawing/2014/main" val="20002"/>
                    </a:ext>
                  </a:extLst>
                </a:gridCol>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Huawei &amp; 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20%-&gt;25%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-&gt; SA#78 (12/2017)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sz="1600" b="0" i="0" u="none" strike="noStrike" kern="1200" cap="none" normalizeH="0" baseline="0" dirty="0">
                          <a:ln>
                            <a:noFill/>
                          </a:ln>
                          <a:solidFill>
                            <a:schemeClr val="tx1"/>
                          </a:solidFill>
                          <a:effectLst/>
                          <a:latin typeface="Calibri" pitchFamily="34" charset="0"/>
                          <a:ea typeface="+mn-ea"/>
                          <a:cs typeface="Arial" charset="0"/>
                        </a:rPr>
                        <a:t>A number of pCRs have been agreed related to:</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Management architecture introduction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Architecture option to support network slice management</a:t>
                      </a:r>
                      <a:endParaRPr kumimoji="0" lang="en-GB" sz="1600" b="0" i="0" u="none" strike="noStrike" kern="1200" cap="none" normalizeH="0" baseline="0" dirty="0">
                        <a:ln>
                          <a:noFill/>
                        </a:ln>
                        <a:solidFill>
                          <a:schemeClr val="tx1"/>
                        </a:solidFill>
                        <a:effectLst/>
                        <a:latin typeface="Calibri" pitchFamily="34" charset="0"/>
                        <a:ea typeface="+mn-ea"/>
                        <a:cs typeface="Arial"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use case for 5G new node management</a:t>
                      </a:r>
                      <a:endParaRPr kumimoji="0" lang="en-GB"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58069999"/>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(5/</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81633973"/>
              </p:ext>
            </p:extLst>
          </p:nvPr>
        </p:nvGraphicFramePr>
        <p:xfrm>
          <a:off x="1339331" y="779977"/>
          <a:ext cx="8106907" cy="5577840"/>
        </p:xfrm>
        <a:graphic>
          <a:graphicData uri="http://schemas.openxmlformats.org/drawingml/2006/table">
            <a:tbl>
              <a:tblPr/>
              <a:tblGrid>
                <a:gridCol w="1324656">
                  <a:extLst>
                    <a:ext uri="{9D8B030D-6E8A-4147-A177-3AD203B41FA5}">
                      <a16:colId xmlns:a16="http://schemas.microsoft.com/office/drawing/2014/main" val="20000"/>
                    </a:ext>
                  </a:extLst>
                </a:gridCol>
                <a:gridCol w="4688499">
                  <a:extLst>
                    <a:ext uri="{9D8B030D-6E8A-4147-A177-3AD203B41FA5}">
                      <a16:colId xmlns:a16="http://schemas.microsoft.com/office/drawing/2014/main" val="20001"/>
                    </a:ext>
                  </a:extLst>
                </a:gridCol>
                <a:gridCol w="2093752">
                  <a:extLst>
                    <a:ext uri="{9D8B030D-6E8A-4147-A177-3AD203B41FA5}">
                      <a16:colId xmlns:a16="http://schemas.microsoft.com/office/drawing/2014/main" val="20002"/>
                    </a:ext>
                  </a:extLst>
                </a:gridCol>
              </a:tblGrid>
              <a:tr h="34604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a:solidFill>
                            <a:schemeClr val="tx1"/>
                          </a:solidFill>
                          <a:effectLst/>
                          <a:latin typeface="+mn-lt"/>
                          <a:ea typeface="+mn-ea"/>
                          <a:cs typeface="+mn-cs"/>
                        </a:rPr>
                        <a:t>Study on Management and Orchestration of Network Slicing</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FS_MONETS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23987">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843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kern="1200" cap="none" normalizeH="0" baseline="0" dirty="0">
                          <a:ln>
                            <a:noFill/>
                          </a:ln>
                          <a:solidFill>
                            <a:schemeClr val="tx1"/>
                          </a:solidFill>
                          <a:effectLst/>
                          <a:latin typeface="+mn-lt"/>
                          <a:ea typeface="宋体" pitchFamily="2" charset="-122"/>
                          <a:cs typeface="Arial" charset="0"/>
                        </a:rPr>
                        <a:t>Rapporteur</a:t>
                      </a:r>
                      <a:endParaRPr kumimoji="0" lang="en-GB"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Ericsson &amp; 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2961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60%-&gt;90%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2843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-&gt; SA#77 (09/2017)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460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GB" sz="1600" kern="1200" dirty="0">
                          <a:solidFill>
                            <a:schemeClr val="tx1"/>
                          </a:solidFill>
                          <a:effectLst/>
                          <a:latin typeface="+mn-lt"/>
                          <a:ea typeface="+mn-ea"/>
                          <a:cs typeface="+mn-cs"/>
                        </a:rPr>
                        <a:t>A large number of pCRs have been treated at the two meetings (66+52).</a:t>
                      </a:r>
                      <a:endParaRPr lang="sv-SE"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The group has reached a deeper common understanding of the uses cases and its solutions on the network slice subnet level and the role of the network slice subnet management function and relation with network slice management function.</a:t>
                      </a:r>
                      <a:endParaRPr lang="sv-SE"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The group discussed contributions about the service management and interaction of with parties external to the operator. </a:t>
                      </a:r>
                      <a:endParaRPr lang="sv-SE"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The group has reached a better understanding of the potential opportunities for the industry for standardisation of interfaces between new functionalities that come with network slicing.</a:t>
                      </a:r>
                      <a:endParaRPr lang="sv-SE"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Contributions cover all areas and at this stage of the study most are covering solutions.</a:t>
                      </a:r>
                      <a:endParaRPr lang="sv-SE"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The group discussed way forward for the normative work, agreement summarized in a discussion paper (S5-173362).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3172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mn-lt"/>
                          <a:ea typeface="宋体" pitchFamily="2" charset="-122"/>
                          <a:cs typeface="Arial" charset="0"/>
                        </a:rPr>
                        <a:t>None</a:t>
                      </a:r>
                      <a:endParaRPr kumimoji="0" lang="sv-SE"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230990647"/>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(6/</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55947870"/>
              </p:ext>
            </p:extLst>
          </p:nvPr>
        </p:nvGraphicFramePr>
        <p:xfrm>
          <a:off x="1353048" y="1139243"/>
          <a:ext cx="8352430" cy="4969041"/>
        </p:xfrm>
        <a:graphic>
          <a:graphicData uri="http://schemas.openxmlformats.org/drawingml/2006/table">
            <a:tbl>
              <a:tblPr/>
              <a:tblGrid>
                <a:gridCol w="1364775">
                  <a:extLst>
                    <a:ext uri="{9D8B030D-6E8A-4147-A177-3AD203B41FA5}">
                      <a16:colId xmlns:a16="http://schemas.microsoft.com/office/drawing/2014/main" val="20000"/>
                    </a:ext>
                  </a:extLst>
                </a:gridCol>
                <a:gridCol w="4830492">
                  <a:extLst>
                    <a:ext uri="{9D8B030D-6E8A-4147-A177-3AD203B41FA5}">
                      <a16:colId xmlns:a16="http://schemas.microsoft.com/office/drawing/2014/main" val="20001"/>
                    </a:ext>
                  </a:extLst>
                </a:gridCol>
                <a:gridCol w="2157163">
                  <a:extLst>
                    <a:ext uri="{9D8B030D-6E8A-4147-A177-3AD203B41FA5}">
                      <a16:colId xmlns:a16="http://schemas.microsoft.com/office/drawing/2014/main" val="20002"/>
                    </a:ext>
                  </a:extLst>
                </a:gridCol>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kern="1200" cap="none" normalizeH="0" baseline="0" dirty="0">
                          <a:ln>
                            <a:noFill/>
                          </a:ln>
                          <a:solidFill>
                            <a:schemeClr val="tx1"/>
                          </a:solidFill>
                          <a:effectLst/>
                          <a:latin typeface="+mn-lt"/>
                          <a:ea typeface="宋体" pitchFamily="2" charset="-122"/>
                          <a:cs typeface="Arial" charset="0"/>
                        </a:rPr>
                        <a:t>Rapporteur</a:t>
                      </a:r>
                      <a:endParaRPr kumimoji="0" lang="en-GB"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40%-&gt;60%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-&gt; SA#78 (12/2017)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mn-lt"/>
                          <a:ea typeface="宋体" pitchFamily="2" charset="-122"/>
                          <a:cs typeface="Arial" charset="0"/>
                        </a:rPr>
                        <a:t>A number of pCRs for TR 28.802 have been agreed, related 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Adding use case for </a:t>
                      </a:r>
                      <a:r>
                        <a:rPr lang="en-GB" sz="1600" kern="1200" dirty="0" err="1">
                          <a:solidFill>
                            <a:schemeClr val="tx1"/>
                          </a:solidFill>
                          <a:effectLst/>
                          <a:latin typeface="+mn-lt"/>
                          <a:ea typeface="+mn-ea"/>
                          <a:cs typeface="+mn-cs"/>
                        </a:rPr>
                        <a:t>signaling</a:t>
                      </a:r>
                      <a:r>
                        <a:rPr lang="en-GB" sz="1600" kern="1200" dirty="0">
                          <a:solidFill>
                            <a:schemeClr val="tx1"/>
                          </a:solidFill>
                          <a:effectLst/>
                          <a:latin typeface="+mn-lt"/>
                          <a:ea typeface="+mn-ea"/>
                          <a:cs typeface="+mn-cs"/>
                        </a:rPr>
                        <a:t> based QoE information collection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QMC issue description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QoE conclusions and recommendations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NR and 5GC architecture issue description</a:t>
                      </a: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Update edge computing concept to align with SA2 TS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UCs and requirements for SON for NR</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UCs and requirements for SON for 5GC</a:t>
                      </a: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mn-lt"/>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698458618"/>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OAM&amp;P</a:t>
            </a:r>
            <a:r>
              <a:rPr lang="en-GB" altLang="zh-CN" sz="3200" dirty="0">
                <a:solidFill>
                  <a:srgbClr val="FF0000"/>
                </a:solidFill>
                <a:latin typeface="Calibri" pitchFamily="34" charset="0"/>
                <a:cs typeface="Times New Roman" pitchFamily="18" charset="0"/>
              </a:rPr>
              <a:t> studies (7/10)</a:t>
            </a:r>
          </a:p>
        </p:txBody>
      </p:sp>
      <p:graphicFrame>
        <p:nvGraphicFramePr>
          <p:cNvPr id="6" name="Group 76"/>
          <p:cNvGraphicFramePr>
            <a:graphicFrameLocks/>
          </p:cNvGraphicFramePr>
          <p:nvPr>
            <p:extLst>
              <p:ext uri="{D42A27DB-BD31-4B8C-83A1-F6EECF244321}">
                <p14:modId xmlns:p14="http://schemas.microsoft.com/office/powerpoint/2010/main" val="3478511326"/>
              </p:ext>
            </p:extLst>
          </p:nvPr>
        </p:nvGraphicFramePr>
        <p:xfrm>
          <a:off x="1479360" y="1113339"/>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Management aspects of selected IoT-related features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FS_OAM_IOT</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730055</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mn-ea"/>
                          <a:cs typeface="Arial" charset="0"/>
                        </a:rPr>
                        <a:t>5%-&gt;20%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 -&gt; 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mn-ea"/>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lvl="0" indent="0">
                        <a:buFontTx/>
                        <a:buNone/>
                      </a:pPr>
                      <a:r>
                        <a:rPr lang="en-GB" sz="1600" kern="1200" dirty="0">
                          <a:solidFill>
                            <a:schemeClr val="tx1"/>
                          </a:solidFill>
                          <a:effectLst/>
                          <a:latin typeface="+mn-lt"/>
                          <a:ea typeface="+mn-ea"/>
                          <a:cs typeface="+mn-cs"/>
                        </a:rPr>
                        <a:t>A number of pCRs were approved related to:</a:t>
                      </a:r>
                    </a:p>
                    <a:p>
                      <a:pPr marL="285750" lvl="0" indent="-285750">
                        <a:buFontTx/>
                        <a:buChar char="-"/>
                      </a:pPr>
                      <a:r>
                        <a:rPr lang="en-GB" sz="1600" kern="1200" dirty="0">
                          <a:solidFill>
                            <a:schemeClr val="tx1"/>
                          </a:solidFill>
                          <a:effectLst/>
                          <a:latin typeface="+mn-lt"/>
                          <a:ea typeface="+mn-ea"/>
                          <a:cs typeface="+mn-cs"/>
                        </a:rPr>
                        <a:t>NRSRP NRSRQ measurements</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GB" sz="1600" kern="1200" dirty="0" err="1">
                          <a:solidFill>
                            <a:schemeClr val="tx1"/>
                          </a:solidFill>
                          <a:effectLst/>
                          <a:latin typeface="+mn-lt"/>
                          <a:ea typeface="+mn-ea"/>
                          <a:cs typeface="+mn-cs"/>
                        </a:rPr>
                        <a:t>eMTC</a:t>
                      </a:r>
                      <a:r>
                        <a:rPr lang="en-GB" sz="1600" kern="1200" dirty="0">
                          <a:solidFill>
                            <a:schemeClr val="tx1"/>
                          </a:solidFill>
                          <a:effectLst/>
                          <a:latin typeface="+mn-lt"/>
                          <a:ea typeface="+mn-ea"/>
                          <a:cs typeface="+mn-cs"/>
                        </a:rPr>
                        <a:t> PM measurements</a:t>
                      </a:r>
                    </a:p>
                    <a:p>
                      <a:pPr marL="285750" lvl="0" indent="-285750">
                        <a:buFontTx/>
                        <a:buChar char="-"/>
                      </a:pPr>
                      <a:r>
                        <a:rPr lang="en-GB" sz="1600" kern="1200" dirty="0">
                          <a:solidFill>
                            <a:schemeClr val="tx1"/>
                          </a:solidFill>
                          <a:effectLst/>
                          <a:latin typeface="+mn-lt"/>
                          <a:ea typeface="+mn-ea"/>
                          <a:cs typeface="+mn-cs"/>
                        </a:rPr>
                        <a:t>Selection of additional categories of PM measurements and particular PM measurements from these categories,, which require separate counters for </a:t>
                      </a:r>
                      <a:r>
                        <a:rPr lang="en-GB" sz="1600" kern="1200" dirty="0" err="1">
                          <a:solidFill>
                            <a:schemeClr val="tx1"/>
                          </a:solidFill>
                          <a:effectLst/>
                          <a:latin typeface="+mn-lt"/>
                          <a:ea typeface="+mn-ea"/>
                          <a:cs typeface="+mn-cs"/>
                        </a:rPr>
                        <a:t>eMTC</a:t>
                      </a:r>
                      <a:endParaRPr kumimoji="0" lang="en-GB" sz="1600" b="0" i="0" u="none" strike="noStrike" kern="1200"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436572885"/>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OAM&amp;P</a:t>
            </a:r>
            <a:r>
              <a:rPr lang="en-GB" altLang="zh-CN" sz="3200" dirty="0">
                <a:solidFill>
                  <a:srgbClr val="FF0000"/>
                </a:solidFill>
                <a:latin typeface="Calibri" pitchFamily="34" charset="0"/>
                <a:cs typeface="Times New Roman" pitchFamily="18" charset="0"/>
              </a:rPr>
              <a:t> studies (8/10)</a:t>
            </a:r>
          </a:p>
        </p:txBody>
      </p:sp>
      <p:graphicFrame>
        <p:nvGraphicFramePr>
          <p:cNvPr id="6" name="Group 76"/>
          <p:cNvGraphicFramePr>
            <a:graphicFrameLocks/>
          </p:cNvGraphicFramePr>
          <p:nvPr>
            <p:extLst>
              <p:ext uri="{D42A27DB-BD31-4B8C-83A1-F6EECF244321}">
                <p14:modId xmlns:p14="http://schemas.microsoft.com/office/powerpoint/2010/main" val="104264595"/>
              </p:ext>
            </p:extLst>
          </p:nvPr>
        </p:nvGraphicFramePr>
        <p:xfrm>
          <a:off x="1373519" y="1126987"/>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a RESTful HTTP-based Solution Set</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FS_OAM_RESTFUL</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730057</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mn-ea"/>
                          <a:cs typeface="Arial" charset="0"/>
                        </a:rPr>
                        <a:t>5%-&gt;45%</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 -&gt; 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indent="0">
                        <a:buFontTx/>
                        <a:buNone/>
                      </a:pPr>
                      <a:r>
                        <a:rPr lang="en-GB" sz="1600" kern="1200" dirty="0">
                          <a:solidFill>
                            <a:schemeClr val="tx1"/>
                          </a:solidFill>
                          <a:effectLst/>
                          <a:latin typeface="+mn-lt"/>
                          <a:ea typeface="+mn-ea"/>
                          <a:cs typeface="+mn-cs"/>
                        </a:rPr>
                        <a:t>It was agreed to add an overview with related work of other for a to the study. Work on design patterns and common principles has started and material was added to the study.</a:t>
                      </a:r>
                    </a:p>
                    <a:p>
                      <a:pPr marL="0" indent="0">
                        <a:buFontTx/>
                        <a:buNone/>
                      </a:pPr>
                      <a:r>
                        <a:rPr lang="en-GB" sz="1600" kern="1200" dirty="0">
                          <a:solidFill>
                            <a:schemeClr val="tx1"/>
                          </a:solidFill>
                          <a:effectLst/>
                          <a:latin typeface="+mn-lt"/>
                          <a:ea typeface="+mn-ea"/>
                          <a:cs typeface="+mn-cs"/>
                        </a:rPr>
                        <a:t>Good progress on many issues was made. An overview on HTTP and URIs was added to the TR. The URI structure was agreed, as well as the approach for resource identification and an approach for scoping and filtering. First examples for the mapping of an IS to a REST SS were provided.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19578121"/>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OAM&amp;P</a:t>
            </a:r>
            <a:r>
              <a:rPr lang="en-GB" altLang="zh-CN" sz="3200" dirty="0">
                <a:solidFill>
                  <a:srgbClr val="FF0000"/>
                </a:solidFill>
                <a:latin typeface="Calibri" pitchFamily="34" charset="0"/>
                <a:cs typeface="Times New Roman" pitchFamily="18" charset="0"/>
              </a:rPr>
              <a:t> studies (9/10)</a:t>
            </a:r>
          </a:p>
        </p:txBody>
      </p:sp>
      <p:graphicFrame>
        <p:nvGraphicFramePr>
          <p:cNvPr id="6" name="Group 76"/>
          <p:cNvGraphicFramePr>
            <a:graphicFrameLocks/>
          </p:cNvGraphicFramePr>
          <p:nvPr>
            <p:extLst>
              <p:ext uri="{D42A27DB-BD31-4B8C-83A1-F6EECF244321}">
                <p14:modId xmlns:p14="http://schemas.microsoft.com/office/powerpoint/2010/main" val="508454174"/>
              </p:ext>
            </p:extLst>
          </p:nvPr>
        </p:nvGraphicFramePr>
        <p:xfrm>
          <a:off x="1373519" y="115428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FS_MA_RNVNF</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730056</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10%-&gt;40%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SA#77 (09/2017)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Agreed pCRs related to:</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NRM options for </a:t>
                      </a:r>
                      <a:r>
                        <a:rPr lang="en-GB" sz="1600" kern="1200" dirty="0" err="1">
                          <a:solidFill>
                            <a:schemeClr val="tx1"/>
                          </a:solidFill>
                          <a:effectLst/>
                          <a:latin typeface="+mn-lt"/>
                          <a:ea typeface="+mn-ea"/>
                          <a:cs typeface="+mn-cs"/>
                        </a:rPr>
                        <a:t>gNB</a:t>
                      </a: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potential solutions for instantiating the virtualized part of </a:t>
                      </a:r>
                      <a:r>
                        <a:rPr lang="en-GB" sz="1600" kern="1200" dirty="0" err="1">
                          <a:solidFill>
                            <a:schemeClr val="tx1"/>
                          </a:solidFill>
                          <a:effectLst/>
                          <a:latin typeface="+mn-lt"/>
                          <a:ea typeface="+mn-ea"/>
                          <a:cs typeface="+mn-cs"/>
                        </a:rPr>
                        <a:t>gNB</a:t>
                      </a: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UC on NS instantiation containing CN VNF and VNF that is part of a </a:t>
                      </a:r>
                      <a:r>
                        <a:rPr lang="en-GB" sz="1600" kern="1200" dirty="0" err="1">
                          <a:solidFill>
                            <a:schemeClr val="tx1"/>
                          </a:solidFill>
                          <a:effectLst/>
                          <a:latin typeface="+mn-lt"/>
                          <a:ea typeface="+mn-ea"/>
                          <a:cs typeface="+mn-cs"/>
                        </a:rPr>
                        <a:t>gNB</a:t>
                      </a:r>
                      <a:r>
                        <a:rPr lang="en-GB" sz="1600" kern="1200" dirty="0">
                          <a:solidFill>
                            <a:schemeClr val="tx1"/>
                          </a:solidFill>
                          <a:effectLst/>
                          <a:latin typeface="+mn-lt"/>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UC to establish the relation between CN VNF and RAN VNF</a:t>
                      </a:r>
                      <a:endParaRPr lang="en-US"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UC adding, deleting and replacing the non-virtualized part of </a:t>
                      </a:r>
                      <a:r>
                        <a:rPr lang="en-GB" sz="1600" kern="1200" dirty="0" err="1">
                          <a:solidFill>
                            <a:schemeClr val="tx1"/>
                          </a:solidFill>
                          <a:effectLst/>
                          <a:latin typeface="+mn-lt"/>
                          <a:ea typeface="+mn-ea"/>
                          <a:cs typeface="+mn-cs"/>
                        </a:rPr>
                        <a:t>gNB</a:t>
                      </a: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potential solutions for adding, deleting and replacing the non-virtualized part of </a:t>
                      </a:r>
                      <a:r>
                        <a:rPr lang="en-GB" sz="1600" kern="1200" dirty="0" err="1">
                          <a:solidFill>
                            <a:schemeClr val="tx1"/>
                          </a:solidFill>
                          <a:effectLst/>
                          <a:latin typeface="+mn-lt"/>
                          <a:ea typeface="+mn-ea"/>
                          <a:cs typeface="+mn-cs"/>
                        </a:rPr>
                        <a:t>gNB</a:t>
                      </a: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lang="en-US"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lang="en-GB"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37356410"/>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OAM&amp;P</a:t>
            </a:r>
            <a:r>
              <a:rPr lang="en-GB" altLang="zh-CN" sz="3200" dirty="0">
                <a:solidFill>
                  <a:srgbClr val="FF0000"/>
                </a:solidFill>
                <a:latin typeface="Calibri" pitchFamily="34" charset="0"/>
                <a:cs typeface="Times New Roman" pitchFamily="18" charset="0"/>
              </a:rPr>
              <a:t> studies (10/10)</a:t>
            </a:r>
          </a:p>
        </p:txBody>
      </p:sp>
      <p:graphicFrame>
        <p:nvGraphicFramePr>
          <p:cNvPr id="6" name="Group 76"/>
          <p:cNvGraphicFramePr>
            <a:graphicFrameLocks/>
          </p:cNvGraphicFramePr>
          <p:nvPr>
            <p:extLst>
              <p:ext uri="{D42A27DB-BD31-4B8C-83A1-F6EECF244321}">
                <p14:modId xmlns:p14="http://schemas.microsoft.com/office/powerpoint/2010/main" val="863384761"/>
              </p:ext>
            </p:extLst>
          </p:nvPr>
        </p:nvGraphicFramePr>
        <p:xfrm>
          <a:off x="1373519" y="115428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Management Enhancement of CUPS of EPC Nodes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FS_MECUPS</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740016</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5%-&gt;40%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SA#77 (09/2017) -&gt; 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Agreed pCRs related to:</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use case and requirements for SGW related measurement in CUPS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use case and requirements for PDN-GW imitated dedicated bearer creation, deletion and modification related measurement in CUPS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requirements for PGW related measurement in CUPS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general requirements for measurements in CUPS</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904770440"/>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632398385"/>
              </p:ext>
            </p:extLst>
          </p:nvPr>
        </p:nvGraphicFramePr>
        <p:xfrm>
          <a:off x="1301088" y="1391545"/>
          <a:ext cx="8403986" cy="4351278"/>
        </p:xfrm>
        <a:graphic>
          <a:graphicData uri="http://schemas.openxmlformats.org/drawingml/2006/table">
            <a:tbl>
              <a:tblPr/>
              <a:tblGrid>
                <a:gridCol w="1122053">
                  <a:extLst>
                    <a:ext uri="{9D8B030D-6E8A-4147-A177-3AD203B41FA5}">
                      <a16:colId xmlns:a16="http://schemas.microsoft.com/office/drawing/2014/main" val="20000"/>
                    </a:ext>
                  </a:extLst>
                </a:gridCol>
                <a:gridCol w="2022751">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Rome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Italy</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 TBC</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Belgrade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Serbia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8-12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Asia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Nov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2018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1665375049"/>
              </p:ext>
            </p:extLst>
          </p:nvPr>
        </p:nvGraphicFramePr>
        <p:xfrm>
          <a:off x="1295400" y="1161352"/>
          <a:ext cx="8288337" cy="4757740"/>
        </p:xfrm>
        <a:graphic>
          <a:graphicData uri="http://schemas.openxmlformats.org/drawingml/2006/table">
            <a:tbl>
              <a:tblPr/>
              <a:tblGrid>
                <a:gridCol w="1531937">
                  <a:extLst>
                    <a:ext uri="{9D8B030D-6E8A-4147-A177-3AD203B41FA5}">
                      <a16:colId xmlns:a16="http://schemas.microsoft.com/office/drawing/2014/main" val="20000"/>
                    </a:ext>
                  </a:extLst>
                </a:gridCol>
                <a:gridCol w="784225">
                  <a:extLst>
                    <a:ext uri="{9D8B030D-6E8A-4147-A177-3AD203B41FA5}">
                      <a16:colId xmlns:a16="http://schemas.microsoft.com/office/drawing/2014/main" val="20001"/>
                    </a:ext>
                  </a:extLst>
                </a:gridCol>
                <a:gridCol w="830263">
                  <a:extLst>
                    <a:ext uri="{9D8B030D-6E8A-4147-A177-3AD203B41FA5}">
                      <a16:colId xmlns:a16="http://schemas.microsoft.com/office/drawing/2014/main" val="20002"/>
                    </a:ext>
                  </a:extLst>
                </a:gridCol>
                <a:gridCol w="855662">
                  <a:extLst>
                    <a:ext uri="{9D8B030D-6E8A-4147-A177-3AD203B41FA5}">
                      <a16:colId xmlns:a16="http://schemas.microsoft.com/office/drawing/2014/main" val="20003"/>
                    </a:ext>
                  </a:extLst>
                </a:gridCol>
                <a:gridCol w="866775">
                  <a:extLst>
                    <a:ext uri="{9D8B030D-6E8A-4147-A177-3AD203B41FA5}">
                      <a16:colId xmlns:a16="http://schemas.microsoft.com/office/drawing/2014/main" val="20004"/>
                    </a:ext>
                  </a:extLst>
                </a:gridCol>
                <a:gridCol w="866775">
                  <a:extLst>
                    <a:ext uri="{9D8B030D-6E8A-4147-A177-3AD203B41FA5}">
                      <a16:colId xmlns:a16="http://schemas.microsoft.com/office/drawing/2014/main" val="20005"/>
                    </a:ext>
                  </a:extLst>
                </a:gridCol>
                <a:gridCol w="890588">
                  <a:extLst>
                    <a:ext uri="{9D8B030D-6E8A-4147-A177-3AD203B41FA5}">
                      <a16:colId xmlns:a16="http://schemas.microsoft.com/office/drawing/2014/main" val="20006"/>
                    </a:ext>
                  </a:extLst>
                </a:gridCol>
                <a:gridCol w="842962">
                  <a:extLst>
                    <a:ext uri="{9D8B030D-6E8A-4147-A177-3AD203B41FA5}">
                      <a16:colId xmlns:a16="http://schemas.microsoft.com/office/drawing/2014/main" val="20007"/>
                    </a:ext>
                  </a:extLst>
                </a:gridCol>
                <a:gridCol w="819150">
                  <a:extLst>
                    <a:ext uri="{9D8B030D-6E8A-4147-A177-3AD203B41FA5}">
                      <a16:colId xmlns:a16="http://schemas.microsoft.com/office/drawing/2014/main" val="20008"/>
                    </a:ext>
                  </a:extLst>
                </a:gridCol>
              </a:tblGrid>
              <a:tr h="630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SA#69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842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108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66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556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667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1981200" y="227013"/>
            <a:ext cx="6916738" cy="722312"/>
          </a:xfrm>
          <a:prstGeom prst="rect">
            <a:avLst/>
          </a:prstGeom>
          <a:noFill/>
          <a:ln w="9525">
            <a:noFill/>
            <a:miter lim="800000"/>
            <a:headEnd/>
            <a:tailEnd/>
          </a:ln>
        </p:spPr>
        <p:txBody>
          <a:bodyPr anchor="ctr"/>
          <a:lstStyle/>
          <a:p>
            <a:pPr algn="ctr" eaLnBrk="0" hangingPunct="0">
              <a:defRPr/>
            </a:pPr>
            <a:r>
              <a:rPr lang="en-GB" sz="3200" dirty="0">
                <a:solidFill>
                  <a:srgbClr val="FF0000"/>
                </a:solidFill>
                <a:latin typeface="+mj-lt"/>
              </a:rPr>
              <a:t>Statistics at SA level</a:t>
            </a:r>
          </a:p>
        </p:txBody>
      </p:sp>
    </p:spTree>
    <p:extLst>
      <p:ext uri="{BB962C8B-B14F-4D97-AF65-F5344CB8AC3E}">
        <p14:creationId xmlns:p14="http://schemas.microsoft.com/office/powerpoint/2010/main" val="65375619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2373" y="322022"/>
            <a:ext cx="8691704" cy="838904"/>
          </a:xfrm>
        </p:spPr>
        <p:txBody>
          <a:bodyPr/>
          <a:lstStyle/>
          <a:p>
            <a:r>
              <a:rPr lang="sv-SE" dirty="0" err="1"/>
              <a:t>Thank</a:t>
            </a:r>
            <a:r>
              <a:rPr lang="sv-SE" dirty="0"/>
              <a:t> </a:t>
            </a:r>
            <a:r>
              <a:rPr lang="sv-SE" dirty="0" err="1"/>
              <a:t>you</a:t>
            </a:r>
            <a:r>
              <a:rPr lang="sv-SE" dirty="0"/>
              <a:t>!</a:t>
            </a:r>
          </a:p>
        </p:txBody>
      </p:sp>
      <p:sp>
        <p:nvSpPr>
          <p:cNvPr id="3" name="Table Placeholder 2"/>
          <p:cNvSpPr>
            <a:spLocks noGrp="1"/>
          </p:cNvSpPr>
          <p:nvPr>
            <p:ph type="tbl" idx="1"/>
          </p:nvPr>
        </p:nvSpPr>
        <p:spPr>
          <a:xfrm>
            <a:off x="438152" y="1010800"/>
            <a:ext cx="10972800" cy="4525963"/>
          </a:xfrm>
        </p:spPr>
      </p:sp>
      <p:sp>
        <p:nvSpPr>
          <p:cNvPr id="4" name="Slide Number Placeholder 3"/>
          <p:cNvSpPr>
            <a:spLocks noGrp="1"/>
          </p:cNvSpPr>
          <p:nvPr>
            <p:ph type="sldNum" sz="quarter" idx="10"/>
          </p:nvPr>
        </p:nvSpPr>
        <p:spPr/>
        <p:txBody>
          <a:bodyPr/>
          <a:lstStyle/>
          <a:p>
            <a:pPr>
              <a:defRPr/>
            </a:pPr>
            <a:fld id="{8B78E712-7E90-46AF-8873-540771249AD5}" type="slidenum">
              <a:rPr lang="en-GB" smtClean="0"/>
              <a:pPr>
                <a:defRPr/>
              </a:pPr>
              <a:t>50</a:t>
            </a:fld>
            <a:endParaRPr lang="en-GB"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3707" y="281621"/>
            <a:ext cx="8811528" cy="5873504"/>
          </a:xfrm>
          <a:prstGeom prst="rect">
            <a:avLst/>
          </a:prstGeom>
        </p:spPr>
      </p:pic>
    </p:spTree>
    <p:extLst>
      <p:ext uri="{BB962C8B-B14F-4D97-AF65-F5344CB8AC3E}">
        <p14:creationId xmlns:p14="http://schemas.microsoft.com/office/powerpoint/2010/main" val="1867039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260351"/>
            <a:ext cx="6759575" cy="619125"/>
          </a:xfrm>
        </p:spPr>
        <p:txBody>
          <a:bodyPr/>
          <a:lstStyle/>
          <a:p>
            <a:r>
              <a:rPr lang="en-GB" altLang="zh-CN" dirty="0" err="1"/>
              <a:t>Tdoc</a:t>
            </a:r>
            <a:r>
              <a:rPr lang="en-GB" altLang="zh-CN"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1663"/>
          <a:ext cx="8937560" cy="5454134"/>
        </p:xfrm>
        <a:graphic>
          <a:graphicData uri="http://schemas.openxmlformats.org/presentationml/2006/ole">
            <mc:AlternateContent xmlns:mc="http://schemas.openxmlformats.org/markup-compatibility/2006">
              <mc:Choice xmlns:v="urn:schemas-microsoft-com:vml" Requires="v">
                <p:oleObj spid="_x0000_s16403" name="Worksheet" r:id="rId4" imgW="8734478" imgH="5334120" progId="Excel.Sheet.8">
                  <p:embed/>
                </p:oleObj>
              </mc:Choice>
              <mc:Fallback>
                <p:oleObj name="Worksheet" r:id="rId4" imgW="8734478" imgH="5334120" progId="Excel.Sheet.8">
                  <p:embed/>
                  <p:pic>
                    <p:nvPicPr>
                      <p:cNvPr id="5" name="Object 4"/>
                      <p:cNvPicPr>
                        <a:picLocks noGrp="1" noChangeAspect="1" noChangeArrowheads="1"/>
                      </p:cNvPicPr>
                      <p:nvPr/>
                    </p:nvPicPr>
                    <p:blipFill>
                      <a:blip r:embed="rId5"/>
                      <a:srcRect/>
                      <a:stretch>
                        <a:fillRect/>
                      </a:stretch>
                    </p:blipFill>
                    <p:spPr bwMode="auto">
                      <a:xfrm>
                        <a:off x="1539875" y="851663"/>
                        <a:ext cx="8937560" cy="5454134"/>
                      </a:xfrm>
                      <a:prstGeom prst="rect">
                        <a:avLst/>
                      </a:prstGeom>
                      <a:noFill/>
                      <a:extLst/>
                    </p:spPr>
                  </p:pic>
                </p:oleObj>
              </mc:Fallback>
            </mc:AlternateContent>
          </a:graphicData>
        </a:graphic>
      </p:graphicFrame>
    </p:spTree>
    <p:extLst>
      <p:ext uri="{BB962C8B-B14F-4D97-AF65-F5344CB8AC3E}">
        <p14:creationId xmlns:p14="http://schemas.microsoft.com/office/powerpoint/2010/main" val="23060183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9" y="395288"/>
          <a:ext cx="9877425" cy="6881812"/>
        </p:xfrm>
        <a:graphic>
          <a:graphicData uri="http://schemas.openxmlformats.org/presentationml/2006/ole">
            <mc:AlternateContent xmlns:mc="http://schemas.openxmlformats.org/markup-compatibility/2006">
              <mc:Choice xmlns:v="urn:schemas-microsoft-com:vml" Requires="v">
                <p:oleObj spid="_x0000_s17427" name="Worksheet" r:id="rId4" imgW="8496221" imgH="5314950" progId="Excel.Sheet.8">
                  <p:embed/>
                </p:oleObj>
              </mc:Choice>
              <mc:Fallback>
                <p:oleObj name="Worksheet" r:id="rId4" imgW="8496221" imgH="5314950" progId="Excel.Sheet.8">
                  <p:embed/>
                  <p:pic>
                    <p:nvPicPr>
                      <p:cNvPr id="2050" name="Object 4"/>
                      <p:cNvPicPr>
                        <a:picLocks noGrp="1" noChangeAspect="1" noChangeArrowheads="1"/>
                      </p:cNvPicPr>
                      <p:nvPr/>
                    </p:nvPicPr>
                    <p:blipFill>
                      <a:blip r:embed="rId5"/>
                      <a:srcRect/>
                      <a:stretch>
                        <a:fillRect/>
                      </a:stretch>
                    </p:blipFill>
                    <p:spPr bwMode="auto">
                      <a:xfrm>
                        <a:off x="1633539" y="395288"/>
                        <a:ext cx="9877425" cy="6881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269876"/>
            <a:ext cx="7019925" cy="735013"/>
          </a:xfrm>
        </p:spPr>
        <p:txBody>
          <a:bodyPr/>
          <a:lstStyle/>
          <a:p>
            <a:r>
              <a:rPr lang="en-GB" altLang="zh-CN"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0016764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269876"/>
            <a:ext cx="7019925" cy="735013"/>
          </a:xfrm>
        </p:spPr>
        <p:txBody>
          <a:bodyPr/>
          <a:lstStyle/>
          <a:p>
            <a:r>
              <a:rPr lang="en-GB" altLang="zh-CN"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nvPr>
        </p:nvGraphicFramePr>
        <p:xfrm>
          <a:off x="1770064" y="519114"/>
          <a:ext cx="8777287" cy="5418137"/>
        </p:xfrm>
        <a:graphic>
          <a:graphicData uri="http://schemas.openxmlformats.org/presentationml/2006/ole">
            <mc:AlternateContent xmlns:mc="http://schemas.openxmlformats.org/markup-compatibility/2006">
              <mc:Choice xmlns:v="urn:schemas-microsoft-com:vml" Requires="v">
                <p:oleObj spid="_x0000_s18451" name="Worksheet" r:id="rId4" imgW="7981888" imgH="5648400" progId="Excel.Sheet.8">
                  <p:embed/>
                </p:oleObj>
              </mc:Choice>
              <mc:Fallback>
                <p:oleObj name="Worksheet" r:id="rId4" imgW="7981888" imgH="5648400" progId="Excel.Sheet.8">
                  <p:embed/>
                  <p:pic>
                    <p:nvPicPr>
                      <p:cNvPr id="3074" name="Object 4"/>
                      <p:cNvPicPr>
                        <a:picLocks noGrp="1" noChangeAspect="1" noChangeArrowheads="1"/>
                      </p:cNvPicPr>
                      <p:nvPr/>
                    </p:nvPicPr>
                    <p:blipFill>
                      <a:blip r:embed="rId5"/>
                      <a:srcRect/>
                      <a:stretch>
                        <a:fillRect/>
                      </a:stretch>
                    </p:blipFill>
                    <p:spPr bwMode="auto">
                      <a:xfrm>
                        <a:off x="1770064" y="519114"/>
                        <a:ext cx="8777287" cy="5418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48238333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err="1"/>
              <a:t>pCR</a:t>
            </a:r>
            <a:r>
              <a:rPr lang="en-GB" dirty="0"/>
              <a:t> history</a:t>
            </a:r>
          </a:p>
        </p:txBody>
      </p:sp>
      <p:graphicFrame>
        <p:nvGraphicFramePr>
          <p:cNvPr id="27" name="Content Placeholder 26"/>
          <p:cNvGraphicFramePr>
            <a:graphicFrameLocks noGrp="1"/>
          </p:cNvGraphicFramePr>
          <p:nvPr>
            <p:ph idx="1"/>
            <p:extLst/>
          </p:nvPr>
        </p:nvGraphicFramePr>
        <p:xfrm>
          <a:off x="2009775" y="1454151"/>
          <a:ext cx="8388350" cy="4830763"/>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2009775" y="389694"/>
            <a:ext cx="1798890" cy="492443"/>
          </a:xfrm>
          <a:prstGeom prst="rect">
            <a:avLst/>
          </a:prstGeom>
          <a:noFill/>
        </p:spPr>
        <p:txBody>
          <a:bodyPr wrap="none" rtlCol="0">
            <a:spAutoFit/>
          </a:bodyPr>
          <a:lstStyle/>
          <a:p>
            <a:r>
              <a:rPr lang="en-GB" dirty="0">
                <a:solidFill>
                  <a:srgbClr val="FF0000"/>
                </a:solidFill>
              </a:rPr>
              <a:t>NOTE: 5 </a:t>
            </a:r>
            <a:r>
              <a:rPr lang="en-GB" dirty="0" err="1">
                <a:solidFill>
                  <a:srgbClr val="FF0000"/>
                </a:solidFill>
              </a:rPr>
              <a:t>pCRS</a:t>
            </a:r>
            <a:r>
              <a:rPr lang="en-GB" dirty="0">
                <a:solidFill>
                  <a:srgbClr val="FF0000"/>
                </a:solidFill>
              </a:rPr>
              <a:t> under</a:t>
            </a:r>
          </a:p>
          <a:p>
            <a:r>
              <a:rPr lang="en-GB" dirty="0">
                <a:solidFill>
                  <a:srgbClr val="FF0000"/>
                </a:solidFill>
              </a:rPr>
              <a:t>Email approval</a:t>
            </a:r>
          </a:p>
        </p:txBody>
      </p:sp>
    </p:spTree>
    <p:extLst>
      <p:ext uri="{BB962C8B-B14F-4D97-AF65-F5344CB8AC3E}">
        <p14:creationId xmlns:p14="http://schemas.microsoft.com/office/powerpoint/2010/main" val="229544161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26640</TotalTime>
  <Words>5023</Words>
  <Application>Microsoft Office PowerPoint</Application>
  <PresentationFormat>Widescreen</PresentationFormat>
  <Paragraphs>1071</Paragraphs>
  <Slides>50</Slides>
  <Notes>41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62" baseType="lpstr">
      <vt:lpstr>Batang</vt:lpstr>
      <vt:lpstr>Gulim</vt:lpstr>
      <vt:lpstr>MS Mincho</vt:lpstr>
      <vt:lpstr>宋体</vt:lpstr>
      <vt:lpstr>宋体</vt:lpstr>
      <vt:lpstr>Arial</vt:lpstr>
      <vt:lpstr>Calibri</vt:lpstr>
      <vt:lpstr>CG Times (WN)</vt:lpstr>
      <vt:lpstr>Times New Roman</vt:lpstr>
      <vt:lpstr>Wingdings</vt:lpstr>
      <vt:lpstr>Office Theme</vt:lpstr>
      <vt:lpstr>Worksheet</vt:lpstr>
      <vt:lpstr>    SA5 Status Report to SA#76  Charging Management (CH) Operation, Administration, Maintenance &amp; Provisioning (OAM&amp;P)  </vt:lpstr>
      <vt:lpstr>SA5 leadership</vt:lpstr>
      <vt:lpstr>2017 meeting calendar</vt:lpstr>
      <vt:lpstr>Statistics at SA5 level</vt:lpstr>
      <vt:lpstr>PowerPoint Presentation</vt:lpstr>
      <vt:lpstr>Tdoc history </vt:lpstr>
      <vt:lpstr>CR history</vt:lpstr>
      <vt:lpstr>WI history</vt:lpstr>
      <vt:lpstr>pCR history</vt:lpstr>
      <vt:lpstr>Summary of ongoing WIs/SIs (1/3)</vt:lpstr>
      <vt:lpstr>Summary of ongoing WIs/SIs (2/3)</vt:lpstr>
      <vt:lpstr>Summary of ongoing WIs/SIs (3/3)</vt:lpstr>
      <vt:lpstr>Incoming LSs</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2018 meeting calendar</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813</cp:revision>
  <dcterms:created xsi:type="dcterms:W3CDTF">2008-08-30T09:32:10Z</dcterms:created>
  <dcterms:modified xsi:type="dcterms:W3CDTF">2017-06-01T21:58:12Z</dcterms:modified>
</cp:coreProperties>
</file>