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0"/>
  </p:notesMasterIdLst>
  <p:handoutMasterIdLst>
    <p:handoutMasterId r:id="rId21"/>
  </p:handoutMasterIdLst>
  <p:sldIdLst>
    <p:sldId id="303" r:id="rId2"/>
    <p:sldId id="839" r:id="rId3"/>
    <p:sldId id="840" r:id="rId4"/>
    <p:sldId id="838" r:id="rId5"/>
    <p:sldId id="708" r:id="rId6"/>
    <p:sldId id="709" r:id="rId7"/>
    <p:sldId id="710" r:id="rId8"/>
    <p:sldId id="711" r:id="rId9"/>
    <p:sldId id="712" r:id="rId10"/>
    <p:sldId id="714" r:id="rId11"/>
    <p:sldId id="717" r:id="rId12"/>
    <p:sldId id="759" r:id="rId13"/>
    <p:sldId id="761" r:id="rId14"/>
    <p:sldId id="760" r:id="rId15"/>
    <p:sldId id="724" r:id="rId16"/>
    <p:sldId id="822" r:id="rId17"/>
    <p:sldId id="865" r:id="rId18"/>
    <p:sldId id="614" r:id="rId19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hn M Meredith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4625" autoAdjust="0"/>
  </p:normalViewPr>
  <p:slideViewPr>
    <p:cSldViewPr snapToGrid="0">
      <p:cViewPr varScale="1">
        <p:scale>
          <a:sx n="117" d="100"/>
          <a:sy n="117" d="100"/>
        </p:scale>
        <p:origin x="-5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AF6F31B-ADF7-4F78-9E38-5C00584B5CBA}" type="datetime1">
              <a:rPr lang="en-US"/>
              <a:pPr>
                <a:defRPr/>
              </a:pPr>
              <a:t>12/1/2016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anose="02020603050405020304" pitchFamily="18" charset="0"/>
              </a:defRPr>
            </a:lvl1pPr>
          </a:lstStyle>
          <a:p>
            <a:fld id="{47479D10-77ED-4DE1-8DE9-E2632B3693D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96503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0C8213C-DF02-48A4-AC89-8C70BDB0D4FB}" type="datetime1">
              <a:rPr lang="en-US"/>
              <a:pPr>
                <a:defRPr/>
              </a:pPr>
              <a:t>12/1/2016</a:t>
            </a:fld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anose="02020603050405020304" pitchFamily="18" charset="0"/>
              </a:defRPr>
            </a:lvl1pPr>
          </a:lstStyle>
          <a:p>
            <a:fld id="{E704CCF8-A79B-49D4-8388-DD8A45E0E52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9988333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9DEE81A-7AF5-4828-B9DD-B6252956FDB3}" type="slidenum">
              <a:rPr lang="en-GB" sz="1200">
                <a:latin typeface="Times New Roman" panose="02020603050405020304" pitchFamily="18" charset="0"/>
              </a:rPr>
              <a:pPr eaLnBrk="1" hangingPunct="1"/>
              <a:t>1</a:t>
            </a:fld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59390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4164787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9550487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508817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91260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latin typeface="Arial" charset="0"/>
              <a:cs typeface="+mn-cs"/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122488" y="1939925"/>
            <a:ext cx="523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3852863"/>
            <a:ext cx="83883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38163" y="6394450"/>
            <a:ext cx="50879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dirty="0"/>
              <a:t>Support Team report to </a:t>
            </a:r>
            <a:r>
              <a:rPr lang="en-GB" dirty="0" smtClean="0"/>
              <a:t>TSGs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40F4D8BC-881A-4ECA-B765-459F2E0E20F5}" type="slidenum">
              <a:rPr lang="en-GB" b="1"/>
              <a:pPr algn="ctr"/>
              <a:t>‹#›</a:t>
            </a:fld>
            <a:endParaRPr lang="en-GB" b="1"/>
          </a:p>
          <a:p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</a:rPr>
              <a:t>© 3GPP 2012</a:t>
            </a:r>
            <a:endParaRPr lang="en-GB" dirty="0"/>
          </a:p>
        </p:txBody>
      </p:sp>
      <p:sp>
        <p:nvSpPr>
          <p:cNvPr id="17" name="Rectangle 16"/>
          <p:cNvSpPr/>
          <p:nvPr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sz="800" dirty="0"/>
              <a:t>© 3GPP </a:t>
            </a:r>
            <a:r>
              <a:rPr lang="en-GB" sz="800" dirty="0" smtClean="0"/>
              <a:t>2016</a:t>
            </a:r>
            <a:endParaRPr lang="en-GB" sz="800" dirty="0"/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auto">
          <a:xfrm>
            <a:off x="5822066" y="177800"/>
            <a:ext cx="14629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 dirty="0" smtClean="0">
                <a:solidFill>
                  <a:schemeClr val="tx1"/>
                </a:solidFill>
              </a:rPr>
              <a:t>SP-160795</a:t>
            </a:r>
            <a:r>
              <a:rPr lang="en-GB" sz="1200" b="1" dirty="0">
                <a:solidFill>
                  <a:schemeClr val="tx1"/>
                </a:solidFill>
              </a:rPr>
              <a:t/>
            </a:r>
            <a:br>
              <a:rPr lang="en-GB" sz="1200" b="1" dirty="0">
                <a:solidFill>
                  <a:schemeClr val="tx1"/>
                </a:solidFill>
              </a:rPr>
            </a:br>
            <a:r>
              <a:rPr lang="en-GB" sz="1200" b="1" dirty="0" smtClean="0">
                <a:solidFill>
                  <a:schemeClr val="tx1"/>
                </a:solidFill>
              </a:rPr>
              <a:t>RP-161951</a:t>
            </a:r>
            <a:br>
              <a:rPr lang="en-GB" sz="1200" b="1" dirty="0" smtClean="0">
                <a:solidFill>
                  <a:schemeClr val="tx1"/>
                </a:solidFill>
              </a:rPr>
            </a:br>
            <a:r>
              <a:rPr lang="en-GB" sz="1200" b="1" dirty="0" smtClean="0">
                <a:solidFill>
                  <a:schemeClr val="tx1"/>
                </a:solidFill>
              </a:rPr>
              <a:t>CP-160610</a:t>
            </a:r>
            <a:endParaRPr lang="en-GB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323850" y="73025"/>
            <a:ext cx="5810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sv-SE" sz="1200" b="1" baseline="0" dirty="0" smtClean="0">
                <a:solidFill>
                  <a:schemeClr val="tx1"/>
                </a:solidFill>
                <a:latin typeface="Arial "/>
              </a:rPr>
              <a:t>Vienna, Austria, December  2016</a:t>
            </a:r>
            <a:endParaRPr lang="sv-SE" sz="1200" b="1" dirty="0" smtClean="0">
              <a:solidFill>
                <a:schemeClr val="tx1"/>
              </a:solidFill>
              <a:latin typeface="Arial "/>
            </a:endParaRPr>
          </a:p>
          <a:p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3GPP </a:t>
            </a:r>
            <a:r>
              <a:rPr lang="sv-SE" sz="1200" b="1" dirty="0">
                <a:solidFill>
                  <a:schemeClr val="tx1"/>
                </a:solidFill>
                <a:latin typeface="Arial "/>
              </a:rPr>
              <a:t>TSGs </a:t>
            </a:r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RAN</a:t>
            </a:r>
            <a:r>
              <a:rPr lang="sv-SE" sz="1200" b="1" dirty="0">
                <a:solidFill>
                  <a:schemeClr val="tx1"/>
                </a:solidFill>
                <a:latin typeface="Arial "/>
              </a:rPr>
              <a:t>, CT, SA </a:t>
            </a:r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#74</a:t>
            </a:r>
            <a:endParaRPr lang="sv-SE" sz="1200" b="1" dirty="0">
              <a:solidFill>
                <a:schemeClr val="tx1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1" r:id="rId2"/>
    <p:sldLayoutId id="2147483730" r:id="rId3"/>
    <p:sldLayoutId id="2147483733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hyperlink" Target="mailto:kevin.flynn@etsi.or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GB" sz="2900" dirty="0" smtClean="0"/>
              <a:t> </a:t>
            </a:r>
            <a:r>
              <a:rPr lang="en-US" sz="5400" b="1" dirty="0" smtClean="0"/>
              <a:t>Support Team Report</a:t>
            </a:r>
            <a:r>
              <a:rPr lang="en-GB" sz="5400" b="1" i="1" dirty="0" smtClean="0"/>
              <a:t/>
            </a:r>
            <a:br>
              <a:rPr lang="en-GB" sz="5400" b="1" i="1" dirty="0" smtClean="0"/>
            </a:br>
            <a:r>
              <a:rPr lang="en-GB" sz="2900" dirty="0" smtClean="0">
                <a:latin typeface="Arial" panose="020B0604020202020204" pitchFamily="34" charset="0"/>
              </a:rPr>
              <a:t> </a:t>
            </a:r>
            <a: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/>
            </a:r>
            <a:b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5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Subtitle 6"/>
          <p:cNvSpPr>
            <a:spLocks noGrp="1"/>
          </p:cNvSpPr>
          <p:nvPr>
            <p:ph type="subTitle" idx="1"/>
          </p:nvPr>
        </p:nvSpPr>
        <p:spPr>
          <a:xfrm>
            <a:off x="1689100" y="4022725"/>
            <a:ext cx="6400800" cy="1568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smtClean="0"/>
              <a:t/>
            </a:r>
            <a:br>
              <a:rPr lang="en-US" sz="2000" smtClean="0"/>
            </a:br>
            <a:r>
              <a:rPr lang="en-US" smtClean="0">
                <a:latin typeface="Arial" panose="020B0604020202020204" pitchFamily="34" charset="0"/>
              </a:rPr>
              <a:t>John M Meredith</a:t>
            </a:r>
          </a:p>
          <a:p>
            <a:pPr>
              <a:lnSpc>
                <a:spcPct val="80000"/>
              </a:lnSpc>
            </a:pPr>
            <a:endParaRPr lang="en-US" sz="200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smtClean="0">
                <a:latin typeface="Arial" panose="020B0604020202020204" pitchFamily="34" charset="0"/>
              </a:rPr>
              <a:t>Director, MCC</a:t>
            </a:r>
          </a:p>
          <a:p>
            <a:pPr>
              <a:lnSpc>
                <a:spcPct val="80000"/>
              </a:lnSpc>
            </a:pPr>
            <a:endParaRPr lang="en-GB" sz="20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685800"/>
            <a:ext cx="568801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 dirty="0"/>
              <a:t>Approved CRs per year per Release</a:t>
            </a:r>
            <a:endParaRPr lang="en-GB" sz="2800" dirty="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5226844" y="3323212"/>
            <a:ext cx="376078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GB" dirty="0">
                <a:solidFill>
                  <a:srgbClr val="969696"/>
                </a:solidFill>
                <a:latin typeface="Times New Roman" panose="02020603050405020304" pitchFamily="18" charset="0"/>
              </a:rPr>
              <a:t>from query 2004-04-14_approved-CRs-per-release-per-year_Crosstab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7554913" y="1258888"/>
            <a:ext cx="15890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GB" sz="800" dirty="0"/>
              <a:t>* To date, excluding current TSG meetings</a:t>
            </a: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77108" y="1565202"/>
            <a:ext cx="7666892" cy="1771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424854" y="3542607"/>
            <a:ext cx="3719146" cy="2829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" y="3421164"/>
            <a:ext cx="5169876" cy="2959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01945" y="1219567"/>
            <a:ext cx="74104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97915" y="3659799"/>
            <a:ext cx="740092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67836" y="1318846"/>
            <a:ext cx="80962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79155" y="1301262"/>
            <a:ext cx="85153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622300" y="1233488"/>
            <a:ext cx="647700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Specs per Release</a:t>
            </a:r>
            <a:endParaRPr lang="en-GB" sz="2800"/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6423025" y="5595938"/>
            <a:ext cx="23780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GB">
                <a:latin typeface="Times New Roman" panose="02020603050405020304" pitchFamily="18" charset="0"/>
              </a:rPr>
              <a:t>from query 2002-04-12_live-specs-per-Rel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200025" y="5919788"/>
            <a:ext cx="8943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baseline="30000">
                <a:latin typeface="Times New Roman" panose="02020603050405020304" pitchFamily="18" charset="0"/>
              </a:rPr>
              <a:t>#</a:t>
            </a:r>
            <a:r>
              <a:rPr lang="en-US" sz="1400">
                <a:latin typeface="Times New Roman" panose="02020603050405020304" pitchFamily="18" charset="0"/>
              </a:rPr>
              <a:t> Greyed Releases are closed.                                  * Figures in the right column are values reported last plenary meeting.</a:t>
            </a:r>
            <a:endParaRPr lang="en-GB" sz="1400">
              <a:latin typeface="Times New Roman" panose="02020603050405020304" pitchFamily="18" charset="0"/>
            </a:endParaRP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978269" y="2195513"/>
            <a:ext cx="4360619" cy="304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84213" y="1484313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 dirty="0"/>
              <a:t>Other stuff</a:t>
            </a:r>
            <a:endParaRPr lang="en-GB" sz="2800" dirty="0"/>
          </a:p>
        </p:txBody>
      </p:sp>
      <p:pic>
        <p:nvPicPr>
          <p:cNvPr id="30723" name="Picture 3" descr="MCj03710640000[1]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4725" y="2479675"/>
            <a:ext cx="1898650" cy="167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 bwMode="auto">
          <a:xfrm>
            <a:off x="1910215" y="873496"/>
            <a:ext cx="4595946" cy="6383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 smtClean="0"/>
              <a:t>Marketing matters (1)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 bwMode="auto">
          <a:xfrm>
            <a:off x="311150" y="1832202"/>
            <a:ext cx="5203825" cy="269557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Blip>
                <a:blip r:embed="rId2"/>
              </a:buBlip>
              <a:defRPr/>
            </a:pPr>
            <a:r>
              <a:rPr lang="en-GB" altLang="en-US" sz="1800" dirty="0" smtClean="0"/>
              <a:t>Planned conferences with 3GPP speakers in the next period:</a:t>
            </a:r>
          </a:p>
          <a:p>
            <a:pPr>
              <a:buFontTx/>
              <a:buBlip>
                <a:blip r:embed="rId2"/>
              </a:buBlip>
              <a:defRPr/>
            </a:pPr>
            <a:endParaRPr lang="en-GB" altLang="en-US" sz="1800" dirty="0"/>
          </a:p>
          <a:p>
            <a:pPr>
              <a:buFontTx/>
              <a:buBlip>
                <a:blip r:embed="rId2"/>
              </a:buBlip>
              <a:defRPr/>
            </a:pPr>
            <a:endParaRPr lang="en-GB" altLang="en-US" sz="1800" dirty="0" smtClean="0"/>
          </a:p>
          <a:p>
            <a:pPr>
              <a:buFontTx/>
              <a:buBlip>
                <a:blip r:embed="rId2"/>
              </a:buBlip>
              <a:defRPr/>
            </a:pPr>
            <a:endParaRPr lang="en-GB" altLang="en-US" sz="1800" dirty="0" smtClean="0"/>
          </a:p>
          <a:p>
            <a:pPr>
              <a:buFontTx/>
              <a:buBlip>
                <a:blip r:embed="rId2"/>
              </a:buBlip>
              <a:defRPr/>
            </a:pPr>
            <a:endParaRPr lang="en-GB" altLang="en-US" sz="1800" dirty="0"/>
          </a:p>
          <a:p>
            <a:pPr marL="0" indent="0">
              <a:buFontTx/>
              <a:buNone/>
              <a:defRPr/>
            </a:pPr>
            <a:endParaRPr lang="en-GB" altLang="en-US" sz="1800" dirty="0" smtClean="0"/>
          </a:p>
          <a:p>
            <a:pPr>
              <a:buFontTx/>
              <a:buBlip>
                <a:blip r:embed="rId2"/>
              </a:buBlip>
              <a:defRPr/>
            </a:pPr>
            <a:r>
              <a:rPr lang="en-GB" altLang="en-US" sz="1800" dirty="0" smtClean="0"/>
              <a:t>300 Posters on Release 14 features given away at conferences (pdf copy on web site – with links).</a:t>
            </a:r>
          </a:p>
          <a:p>
            <a:pPr>
              <a:buFontTx/>
              <a:buBlip>
                <a:blip r:embed="rId2"/>
              </a:buBlip>
              <a:defRPr/>
            </a:pPr>
            <a:endParaRPr lang="en-GB" altLang="en-US" sz="1800" dirty="0" smtClean="0"/>
          </a:p>
          <a:p>
            <a:pPr>
              <a:buFontTx/>
              <a:buBlip>
                <a:blip r:embed="rId2"/>
              </a:buBlip>
              <a:defRPr/>
            </a:pPr>
            <a:r>
              <a:rPr lang="en-GB" altLang="en-US" sz="1800" dirty="0" smtClean="0"/>
              <a:t>3GPP </a:t>
            </a:r>
            <a:r>
              <a:rPr lang="en-GB" altLang="en-US" sz="1800" dirty="0"/>
              <a:t>5G logo work almost done – Decision in January… we will announce and show the new logo at the Mobile World </a:t>
            </a:r>
            <a:r>
              <a:rPr lang="en-GB" altLang="en-US" sz="1800" dirty="0" smtClean="0"/>
              <a:t>Congress.</a:t>
            </a:r>
            <a:endParaRPr lang="en-GB" altLang="en-US" sz="18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680075" y="3243263"/>
            <a:ext cx="3035047" cy="214497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747486" y="2475820"/>
          <a:ext cx="4924396" cy="14287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27037"/>
                <a:gridCol w="653615"/>
                <a:gridCol w="653615"/>
                <a:gridCol w="693228"/>
                <a:gridCol w="1596901"/>
              </a:tblGrid>
              <a:tr h="3333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 dirty="0">
                          <a:effectLst/>
                        </a:rPr>
                        <a:t>2016 Global Mobile Broadband </a:t>
                      </a:r>
                      <a:r>
                        <a:rPr lang="en-GB" sz="800" u="none" strike="noStrike" dirty="0" smtClean="0">
                          <a:effectLst/>
                        </a:rPr>
                        <a:t>Forum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 dirty="0" smtClean="0">
                          <a:effectLst/>
                        </a:rPr>
                        <a:t>2016-11-25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>
                          <a:effectLst/>
                        </a:rPr>
                        <a:t>Tokyo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 dirty="0">
                          <a:effectLst/>
                        </a:rPr>
                        <a:t>Speaker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333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IoT Business &amp; Technologies Congress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 dirty="0" smtClean="0">
                          <a:effectLst/>
                        </a:rPr>
                        <a:t>2016-11-30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 dirty="0" smtClean="0">
                          <a:effectLst/>
                        </a:rPr>
                        <a:t>2016-12-01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>
                          <a:effectLst/>
                        </a:rPr>
                        <a:t>Singapore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 dirty="0">
                          <a:effectLst/>
                        </a:rPr>
                        <a:t>Endorsement, Speaker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RAN USA 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 dirty="0" smtClean="0">
                          <a:effectLst/>
                        </a:rPr>
                        <a:t>2017-01-24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 dirty="0" smtClean="0">
                          <a:effectLst/>
                        </a:rPr>
                        <a:t>2017-01-25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>
                          <a:effectLst/>
                        </a:rPr>
                        <a:t>San Francisco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Speaker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1000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Critical Communications Europe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 dirty="0" smtClean="0">
                          <a:effectLst/>
                        </a:rPr>
                        <a:t>2017-02-07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 dirty="0" smtClean="0">
                          <a:effectLst/>
                        </a:rPr>
                        <a:t>2017-02-09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>
                          <a:effectLst/>
                        </a:rPr>
                        <a:t>Copenhagen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Endorsement, Speakers, Exhibition Stand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Mobile World Congress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 dirty="0" smtClean="0">
                          <a:effectLst/>
                        </a:rPr>
                        <a:t>2017-02-28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 dirty="0" smtClean="0">
                          <a:effectLst/>
                        </a:rPr>
                        <a:t>2016-03-2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>
                          <a:effectLst/>
                        </a:rPr>
                        <a:t>Barcelona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 dirty="0">
                          <a:effectLst/>
                        </a:rPr>
                        <a:t>Endorsement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pSp>
        <p:nvGrpSpPr>
          <p:cNvPr id="20" name="Group 19"/>
          <p:cNvGrpSpPr/>
          <p:nvPr/>
        </p:nvGrpSpPr>
        <p:grpSpPr>
          <a:xfrm>
            <a:off x="5890533" y="4824639"/>
            <a:ext cx="1254125" cy="1254125"/>
            <a:chOff x="5857875" y="5387975"/>
            <a:chExt cx="1254125" cy="1254125"/>
          </a:xfrm>
        </p:grpSpPr>
        <p:sp>
          <p:nvSpPr>
            <p:cNvPr id="14" name="Oval 6"/>
            <p:cNvSpPr>
              <a:spLocks noChangeArrowheads="1"/>
            </p:cNvSpPr>
            <p:nvPr/>
          </p:nvSpPr>
          <p:spPr bwMode="auto">
            <a:xfrm>
              <a:off x="5857875" y="5387975"/>
              <a:ext cx="1254125" cy="1254125"/>
            </a:xfrm>
            <a:prstGeom prst="ellipse">
              <a:avLst/>
            </a:prstGeom>
            <a:solidFill>
              <a:srgbClr val="B1D254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051550" y="5430838"/>
              <a:ext cx="868363" cy="1176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GB" sz="4000" dirty="0">
                  <a:latin typeface="Arial" panose="020B0604020202020204" pitchFamily="34" charset="0"/>
                  <a:cs typeface="Arial" panose="020B0604020202020204" pitchFamily="34" charset="0"/>
                </a:rPr>
                <a:t>5G</a:t>
              </a:r>
            </a:p>
            <a:p>
              <a:pPr algn="ctr">
                <a:defRPr/>
              </a:pPr>
              <a:r>
                <a:rPr lang="en-GB" sz="1050" spc="600" dirty="0">
                  <a:latin typeface="Arial" panose="020B0604020202020204" pitchFamily="34" charset="0"/>
                  <a:cs typeface="Arial" panose="020B0604020202020204" pitchFamily="34" charset="0"/>
                </a:rPr>
                <a:t>Logo</a:t>
              </a:r>
            </a:p>
            <a:p>
              <a:pPr algn="ctr">
                <a:defRPr/>
              </a:pPr>
              <a:r>
                <a:rPr lang="en-GB" sz="500" dirty="0">
                  <a:latin typeface="Arial" panose="020B0604020202020204" pitchFamily="34" charset="0"/>
                  <a:cs typeface="Arial" panose="020B0604020202020204" pitchFamily="34" charset="0"/>
                </a:rPr>
                <a:t>Will be</a:t>
              </a:r>
            </a:p>
            <a:p>
              <a:pPr algn="ctr">
                <a:defRPr/>
              </a:pPr>
              <a:r>
                <a:rPr lang="en-GB" sz="500" dirty="0">
                  <a:latin typeface="Arial" panose="020B0604020202020204" pitchFamily="34" charset="0"/>
                  <a:cs typeface="Arial" panose="020B0604020202020204" pitchFamily="34" charset="0"/>
                </a:rPr>
                <a:t>Better </a:t>
              </a:r>
            </a:p>
            <a:p>
              <a:pPr algn="ctr">
                <a:defRPr/>
              </a:pPr>
              <a:r>
                <a:rPr lang="en-GB" sz="500" dirty="0">
                  <a:latin typeface="Arial" panose="020B0604020202020204" pitchFamily="34" charset="0"/>
                  <a:cs typeface="Arial" panose="020B0604020202020204" pitchFamily="34" charset="0"/>
                </a:rPr>
                <a:t>than </a:t>
              </a:r>
            </a:p>
            <a:p>
              <a:pPr algn="ctr">
                <a:defRPr/>
              </a:pPr>
              <a:r>
                <a:rPr lang="en-GB" sz="500" dirty="0">
                  <a:latin typeface="Arial" panose="020B0604020202020204" pitchFamily="34" charset="0"/>
                  <a:cs typeface="Arial" panose="020B0604020202020204" pitchFamily="34" charset="0"/>
                </a:rPr>
                <a:t>this</a:t>
              </a:r>
            </a:p>
          </p:txBody>
        </p:sp>
      </p:grpSp>
    </p:spTree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/>
          <p:cNvSpPr>
            <a:spLocks noGrp="1"/>
          </p:cNvSpPr>
          <p:nvPr>
            <p:ph idx="1"/>
          </p:nvPr>
        </p:nvSpPr>
        <p:spPr bwMode="auto">
          <a:xfrm>
            <a:off x="311150" y="2191431"/>
            <a:ext cx="5203825" cy="269557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Blip>
                <a:blip r:embed="rId2"/>
              </a:buBlip>
              <a:defRPr/>
            </a:pPr>
            <a:r>
              <a:rPr lang="en-GB" altLang="en-US" sz="1800" dirty="0" smtClean="0"/>
              <a:t>Web news stories on 3GPP new Partners (5GIA, PSCE, WBA), </a:t>
            </a:r>
            <a:r>
              <a:rPr lang="en-GB" sz="1800" dirty="0"/>
              <a:t>Cellular V2X </a:t>
            </a:r>
            <a:r>
              <a:rPr lang="en-GB" sz="1800" dirty="0" smtClean="0"/>
              <a:t>standards, conferences attended &amp; presentations given</a:t>
            </a:r>
            <a:r>
              <a:rPr lang="en-GB" sz="1800" dirty="0" smtClean="0"/>
              <a:t>.</a:t>
            </a:r>
            <a:br>
              <a:rPr lang="en-GB" sz="1800" dirty="0" smtClean="0"/>
            </a:br>
            <a:endParaRPr lang="en-GB" altLang="en-US" sz="1800" dirty="0" smtClean="0"/>
          </a:p>
          <a:p>
            <a:pPr>
              <a:buFontTx/>
              <a:buBlip>
                <a:blip r:embed="rId2"/>
              </a:buBlip>
              <a:defRPr/>
            </a:pPr>
            <a:r>
              <a:rPr lang="en-GB" altLang="en-US" sz="1800" dirty="0" smtClean="0"/>
              <a:t>New videos to be filmed at TSG#74</a:t>
            </a:r>
            <a:r>
              <a:rPr lang="en-GB" altLang="en-US" sz="1800" dirty="0" smtClean="0"/>
              <a:t>.</a:t>
            </a:r>
            <a:br>
              <a:rPr lang="en-GB" altLang="en-US" sz="1800" dirty="0" smtClean="0"/>
            </a:br>
            <a:endParaRPr lang="en-GB" altLang="en-US" sz="1800" dirty="0" smtClean="0"/>
          </a:p>
          <a:p>
            <a:pPr>
              <a:buFontTx/>
              <a:buBlip>
                <a:blip r:embed="rId2"/>
              </a:buBlip>
              <a:defRPr/>
            </a:pPr>
            <a:r>
              <a:rPr lang="en-GB" altLang="en-US" sz="1800" dirty="0" smtClean="0"/>
              <a:t>2016 Awards to go out soon.</a:t>
            </a:r>
          </a:p>
        </p:txBody>
      </p:sp>
      <p:pic>
        <p:nvPicPr>
          <p:cNvPr id="4100" name="Picture 4" descr="C:\Users\meredith\Documents\d\2016-12-05_3gpp_Vienna\01) contributions\02) 3GPP Support Team Report\TN_trophy_2513_2.jpg"/>
          <p:cNvPicPr>
            <a:picLocks noChangeAspect="1" noChangeArrowheads="1"/>
          </p:cNvPicPr>
          <p:nvPr/>
        </p:nvPicPr>
        <p:blipFill>
          <a:blip r:embed="rId3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3422040" y="3931139"/>
            <a:ext cx="339188" cy="484554"/>
          </a:xfrm>
          <a:prstGeom prst="rect">
            <a:avLst/>
          </a:prstGeom>
          <a:noFill/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 bwMode="auto">
          <a:xfrm>
            <a:off x="1910215" y="873496"/>
            <a:ext cx="4595946" cy="6383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 smtClean="0"/>
              <a:t>Marketing matters (2)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23314" y="5510893"/>
            <a:ext cx="2024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Contact 3GPP’s marketing and communications officer for further details:</a:t>
            </a:r>
          </a:p>
          <a:p>
            <a:r>
              <a:rPr lang="en-GB" dirty="0" smtClean="0">
                <a:hlinkClick r:id="rId4"/>
              </a:rPr>
              <a:t>mailto:kevin.flynn@etsi.org</a:t>
            </a:r>
            <a:r>
              <a:rPr lang="en-GB" dirty="0" smtClean="0"/>
              <a:t> </a:t>
            </a:r>
            <a:endParaRPr lang="en-US" dirty="0"/>
          </a:p>
        </p:txBody>
      </p:sp>
      <p:pic>
        <p:nvPicPr>
          <p:cNvPr id="4098" name="Picture 2" descr="C:\Users\meredith\Documents\d\2016-12-05_3gpp_Vienna\01) contributions\02) 3GPP Support Team Report\architecture_300px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174153" y="1669676"/>
            <a:ext cx="2361712" cy="1471009"/>
          </a:xfrm>
          <a:prstGeom prst="rect">
            <a:avLst/>
          </a:prstGeom>
          <a:noFill/>
        </p:spPr>
      </p:pic>
      <p:pic>
        <p:nvPicPr>
          <p:cNvPr id="4099" name="Picture 3" descr="C:\Users\meredith\Documents\d\2016-12-05_3gpp_Vienna\01) contributions\02) 3GPP Support Team Report\2016_11_erik_dino_video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245342" y="2997639"/>
            <a:ext cx="1420812" cy="95047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57313" y="5240338"/>
            <a:ext cx="416242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GB" sz="2800" b="1" dirty="0">
                <a:cs typeface="+mn-cs"/>
              </a:rPr>
              <a:t>www.3gpp.org</a:t>
            </a:r>
          </a:p>
        </p:txBody>
      </p: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630238" y="4441825"/>
            <a:ext cx="1277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200">
                <a:latin typeface="Calibri" panose="020F0502020204030204" pitchFamily="34" charset="0"/>
                <a:ea typeface="Kozuka Gothic Pro B" pitchFamily="34" charset="-128"/>
              </a:rPr>
              <a:t>More Information about 3GPP:</a:t>
            </a:r>
            <a:endParaRPr lang="en-GB" sz="1200"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3013" y="5799138"/>
            <a:ext cx="1973262" cy="33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 typeface="Calibri" pitchFamily="34" charset="0"/>
              <a:buNone/>
              <a:defRPr/>
            </a:pPr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contact@3gpp.org</a:t>
            </a:r>
            <a:endParaRPr lang="en-US" sz="4800" b="1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  <p:sp>
        <p:nvSpPr>
          <p:cNvPr id="5" name="Rectangle 2"/>
          <p:cNvSpPr>
            <a:spLocks noGrp="1"/>
          </p:cNvSpPr>
          <p:nvPr>
            <p:ph type="title"/>
          </p:nvPr>
        </p:nvSpPr>
        <p:spPr>
          <a:xfrm>
            <a:off x="1091224" y="2768487"/>
            <a:ext cx="6733579" cy="803275"/>
          </a:xfrm>
        </p:spPr>
        <p:txBody>
          <a:bodyPr/>
          <a:lstStyle/>
          <a:p>
            <a:r>
              <a:rPr lang="en-GB" dirty="0" smtClean="0"/>
              <a:t>Season’s greetings from MCC</a:t>
            </a:r>
          </a:p>
        </p:txBody>
      </p:sp>
      <p:pic>
        <p:nvPicPr>
          <p:cNvPr id="3074" name="Picture 2" descr="C:\Users\meredith\Documents\d\2016-12-05_3gpp_Vienna\01) contributions\02) 3GPP Support Team Report\TN_merry-christmas-around-a-tree-2-clipart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455266" y="4345353"/>
            <a:ext cx="1401567" cy="1911228"/>
          </a:xfrm>
          <a:prstGeom prst="rect">
            <a:avLst/>
          </a:prstGeom>
          <a:noFill/>
        </p:spPr>
      </p:pic>
      <p:pic>
        <p:nvPicPr>
          <p:cNvPr id="3075" name="Picture 3" descr="C:\Users\meredith\Documents\d\2016-12-05_3gpp_Vienna\01) contributions\02) 3GPP Support Team Report\TN_christmas-holly-2-clipart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43414" y="750276"/>
            <a:ext cx="1708089" cy="136647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836245" y="1957754"/>
            <a:ext cx="7283939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Issam</a:t>
            </a:r>
            <a:r>
              <a:rPr lang="en-GB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TOUFIK</a:t>
            </a:r>
            <a:r>
              <a:rPr lang="en-GB" sz="1600" b="1" dirty="0" smtClean="0"/>
              <a:t> has taken over support to RAN3, and some RAN3 meetings will be supported by other MCC colleagues.</a:t>
            </a:r>
          </a:p>
          <a:p>
            <a:pPr>
              <a:spcBef>
                <a:spcPct val="50000"/>
              </a:spcBef>
            </a:pPr>
            <a:r>
              <a:rPr lang="en-GB" sz="1600" b="1" dirty="0" smtClean="0"/>
              <a:t>After a short period supporting RAN4, </a:t>
            </a:r>
            <a:r>
              <a:rPr lang="en-GB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Juha</a:t>
            </a:r>
            <a:r>
              <a:rPr lang="en-GB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KORHONEN </a:t>
            </a:r>
            <a:r>
              <a:rPr lang="en-GB" sz="1600" b="1" dirty="0" smtClean="0"/>
              <a:t>will </a:t>
            </a:r>
            <a:r>
              <a:rPr lang="en-GB" sz="1600" b="1" dirty="0" smtClean="0"/>
              <a:t>move to support RAN2 </a:t>
            </a:r>
            <a:r>
              <a:rPr lang="en-GB" sz="1600" b="1" dirty="0" smtClean="0"/>
              <a:t>from January 2017.</a:t>
            </a:r>
          </a:p>
          <a:p>
            <a:pPr>
              <a:spcBef>
                <a:spcPct val="50000"/>
              </a:spcBef>
            </a:pPr>
            <a:r>
              <a:rPr lang="en-GB" sz="1600" b="1" dirty="0" smtClean="0"/>
              <a:t>Also from January 2017, </a:t>
            </a:r>
            <a:r>
              <a:rPr lang="en-GB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CHUNG Yong-Jun </a:t>
            </a:r>
            <a:r>
              <a:rPr lang="en-GB" sz="1600" b="1" dirty="0" smtClean="0"/>
              <a:t>leaves MCC and returns to TTA.  He will be replaced by his TTA colleague </a:t>
            </a:r>
            <a:r>
              <a:rPr lang="en-GB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OH </a:t>
            </a:r>
            <a:r>
              <a:rPr lang="en-GB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Kyoung-Seok</a:t>
            </a:r>
            <a:r>
              <a:rPr lang="en-GB" sz="1600" b="1" dirty="0" smtClean="0"/>
              <a:t>, who will take over support of RAN4.</a:t>
            </a:r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title"/>
          </p:nvPr>
        </p:nvSpPr>
        <p:spPr>
          <a:xfrm>
            <a:off x="303213" y="873125"/>
            <a:ext cx="5232400" cy="11430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Changes of personnel (1)</a:t>
            </a:r>
            <a:endParaRPr lang="en-GB" dirty="0" smtClean="0"/>
          </a:p>
        </p:txBody>
      </p:sp>
      <p:pic>
        <p:nvPicPr>
          <p:cNvPr id="1026" name="Picture 2" descr="C:\Users\meredith\Documents\d\2016-12-05_3gpp_Vienna\01) contributions\02) 3GPP Support Team Report\KSO.jpg"/>
          <p:cNvPicPr>
            <a:picLocks noChangeAspect="1" noChangeArrowheads="1"/>
          </p:cNvPicPr>
          <p:nvPr/>
        </p:nvPicPr>
        <p:blipFill>
          <a:blip r:embed="rId2" cstate="screen"/>
          <a:srcRect b="-230"/>
          <a:stretch>
            <a:fillRect/>
          </a:stretch>
        </p:blipFill>
        <p:spPr bwMode="auto">
          <a:xfrm>
            <a:off x="5416061" y="3728428"/>
            <a:ext cx="1805353" cy="2219812"/>
          </a:xfrm>
          <a:prstGeom prst="rect">
            <a:avLst/>
          </a:prstGeom>
          <a:noFill/>
        </p:spPr>
      </p:pic>
      <p:pic>
        <p:nvPicPr>
          <p:cNvPr id="1027" name="Picture 3" descr="C:\Users\meredith\Documents\d\2016-12-05_3gpp_Vienna\01) contributions\02) 3GPP Support Team Report\ITouf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260492" y="1680307"/>
            <a:ext cx="743957" cy="898769"/>
          </a:xfrm>
          <a:prstGeom prst="rect">
            <a:avLst/>
          </a:prstGeom>
          <a:noFill/>
        </p:spPr>
      </p:pic>
      <p:pic>
        <p:nvPicPr>
          <p:cNvPr id="1028" name="Picture 4" descr="C:\Users\meredith\Documents\d\2016-12-05_3gpp_Vienna\01) contributions\02) 3GPP Support Team Report\JKorh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074759" y="2336800"/>
            <a:ext cx="749206" cy="836613"/>
          </a:xfrm>
          <a:prstGeom prst="rect">
            <a:avLst/>
          </a:prstGeom>
          <a:noFill/>
        </p:spPr>
      </p:pic>
      <p:pic>
        <p:nvPicPr>
          <p:cNvPr id="1029" name="Picture 5" descr="C:\Users\meredith\Documents\d\2016-12-05_3gpp_Vienna\01) contributions\02) 3GPP Support Team Report\YJ_CHUNG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02944" y="3250488"/>
            <a:ext cx="764564" cy="1061894"/>
          </a:xfrm>
          <a:prstGeom prst="rect">
            <a:avLst/>
          </a:prstGeom>
          <a:noFill/>
        </p:spPr>
      </p:pic>
      <p:pic>
        <p:nvPicPr>
          <p:cNvPr id="1030" name="Picture 6" descr="C:\Users\meredith\Documents\d\2016-12-05_3gpp_Vienna\01) contributions\02) 3GPP Support Team Report\TN_gyeongbokgung-palace-south-korea-2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465632" y="4984763"/>
            <a:ext cx="1270122" cy="709966"/>
          </a:xfrm>
          <a:prstGeom prst="rect">
            <a:avLst/>
          </a:prstGeom>
          <a:noFill/>
        </p:spPr>
      </p:pic>
      <p:sp>
        <p:nvSpPr>
          <p:cNvPr id="11" name="Notched Right Arrow 10"/>
          <p:cNvSpPr/>
          <p:nvPr/>
        </p:nvSpPr>
        <p:spPr bwMode="auto">
          <a:xfrm rot="1962096">
            <a:off x="898768" y="4712676"/>
            <a:ext cx="1586523" cy="226646"/>
          </a:xfrm>
          <a:prstGeom prst="notched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Notched Right Arrow 11"/>
          <p:cNvSpPr/>
          <p:nvPr/>
        </p:nvSpPr>
        <p:spPr bwMode="auto">
          <a:xfrm rot="19554015">
            <a:off x="3716213" y="4794738"/>
            <a:ext cx="1586523" cy="226646"/>
          </a:xfrm>
          <a:prstGeom prst="notched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808620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836246" y="1957754"/>
            <a:ext cx="654147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Xavier PIEDNOIR</a:t>
            </a:r>
            <a:r>
              <a:rPr lang="en-GB" sz="1600" b="1" dirty="0" smtClean="0"/>
              <a:t> has moved to other duties within the ETSI Secretariat. He will be replaced by a new recruit to MCC, </a:t>
            </a:r>
            <a:br>
              <a:rPr lang="en-GB" sz="1600" b="1" dirty="0" smtClean="0"/>
            </a:br>
            <a:r>
              <a:rPr lang="en-GB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Hakim MKINSI</a:t>
            </a:r>
            <a:r>
              <a:rPr lang="en-GB" sz="1600" b="1" dirty="0" smtClean="0"/>
              <a:t>.</a:t>
            </a:r>
          </a:p>
          <a:p>
            <a:pPr>
              <a:spcBef>
                <a:spcPct val="50000"/>
              </a:spcBef>
            </a:pPr>
            <a:r>
              <a:rPr lang="en-GB" sz="1600" b="1" dirty="0" smtClean="0"/>
              <a:t>Hakim will take up his duties in February 2016.</a:t>
            </a:r>
            <a:endParaRPr lang="en-GB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ct val="50000"/>
              </a:spcBef>
            </a:pPr>
            <a:endParaRPr lang="en-GB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ct val="50000"/>
              </a:spcBef>
            </a:pPr>
            <a:endParaRPr lang="en-GB" sz="1600" b="1" dirty="0" smtClean="0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title"/>
          </p:nvPr>
        </p:nvSpPr>
        <p:spPr>
          <a:xfrm>
            <a:off x="303213" y="873125"/>
            <a:ext cx="5232400" cy="11430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Changes of personnel (3)</a:t>
            </a:r>
            <a:endParaRPr lang="en-GB" dirty="0" smtClean="0"/>
          </a:p>
        </p:txBody>
      </p:sp>
      <p:pic>
        <p:nvPicPr>
          <p:cNvPr id="1026" name="Picture 2" descr="C:\Users\meredith\Documents\d\2016-12-05_3gpp_Vienna\01) contributions\02) 3GPP Support Team Report\HM.jpg.jpe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771684" y="3169802"/>
            <a:ext cx="1081001" cy="1652290"/>
          </a:xfrm>
          <a:prstGeom prst="rect">
            <a:avLst/>
          </a:prstGeom>
          <a:noFill/>
        </p:spPr>
      </p:pic>
      <p:pic>
        <p:nvPicPr>
          <p:cNvPr id="2050" name="Picture 2" descr="C:\Users\meredith\Documents\d\2016-12-05_3gpp_Vienna\01) contributions\02) 3GPP Support Team Report\xp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151077" y="1914770"/>
            <a:ext cx="703384" cy="953477"/>
          </a:xfrm>
          <a:prstGeom prst="rect">
            <a:avLst/>
          </a:prstGeom>
          <a:noFill/>
        </p:spPr>
      </p:pic>
      <p:sp>
        <p:nvSpPr>
          <p:cNvPr id="6" name="Bent-Up Arrow 5"/>
          <p:cNvSpPr/>
          <p:nvPr/>
        </p:nvSpPr>
        <p:spPr bwMode="auto">
          <a:xfrm flipV="1">
            <a:off x="8120185" y="2743200"/>
            <a:ext cx="289170" cy="296985"/>
          </a:xfrm>
          <a:prstGeom prst="bent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808620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Line 42"/>
          <p:cNvSpPr>
            <a:spLocks noChangeShapeType="1"/>
          </p:cNvSpPr>
          <p:nvPr/>
        </p:nvSpPr>
        <p:spPr bwMode="auto">
          <a:xfrm flipV="1">
            <a:off x="2108892" y="3941123"/>
            <a:ext cx="4521200" cy="286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89" name="Line 57"/>
          <p:cNvSpPr>
            <a:spLocks noChangeShapeType="1"/>
          </p:cNvSpPr>
          <p:nvPr/>
        </p:nvSpPr>
        <p:spPr bwMode="auto">
          <a:xfrm>
            <a:off x="2115312" y="2550600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86" name="Line 51"/>
          <p:cNvSpPr>
            <a:spLocks noChangeShapeType="1"/>
          </p:cNvSpPr>
          <p:nvPr/>
        </p:nvSpPr>
        <p:spPr bwMode="auto">
          <a:xfrm flipV="1">
            <a:off x="2123380" y="6282549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91" name="Line 80"/>
          <p:cNvSpPr>
            <a:spLocks noChangeShapeType="1"/>
          </p:cNvSpPr>
          <p:nvPr/>
        </p:nvSpPr>
        <p:spPr bwMode="auto">
          <a:xfrm flipV="1">
            <a:off x="6692106" y="2372742"/>
            <a:ext cx="1641475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92" name="Line 80"/>
          <p:cNvSpPr>
            <a:spLocks noChangeShapeType="1"/>
          </p:cNvSpPr>
          <p:nvPr/>
        </p:nvSpPr>
        <p:spPr bwMode="auto">
          <a:xfrm flipV="1">
            <a:off x="6566938" y="2943053"/>
            <a:ext cx="1641475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83" name="Line 51"/>
          <p:cNvSpPr>
            <a:spLocks noChangeShapeType="1"/>
          </p:cNvSpPr>
          <p:nvPr/>
        </p:nvSpPr>
        <p:spPr bwMode="auto">
          <a:xfrm flipV="1">
            <a:off x="2047606" y="5942641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7" name="Line 55"/>
          <p:cNvSpPr>
            <a:spLocks noChangeShapeType="1"/>
          </p:cNvSpPr>
          <p:nvPr/>
        </p:nvSpPr>
        <p:spPr bwMode="auto">
          <a:xfrm>
            <a:off x="2170259" y="1606414"/>
            <a:ext cx="4451350" cy="1573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 flipH="1">
            <a:off x="6545016" y="851877"/>
            <a:ext cx="4276" cy="5502031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175075" y="567233"/>
            <a:ext cx="1565641" cy="155950"/>
          </a:xfrm>
          <a:prstGeom prst="roundRect">
            <a:avLst>
              <a:gd name="adj" fmla="val 24333"/>
            </a:avLst>
          </a:prstGeom>
          <a:solidFill>
            <a:srgbClr val="CC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>
                <a:solidFill>
                  <a:srgbClr val="FFFFFF"/>
                </a:solidFill>
              </a:rPr>
              <a:t>3GPP Support Team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7130042" y="1553745"/>
            <a:ext cx="1778000" cy="446276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John Meredith</a:t>
            </a:r>
          </a:p>
          <a:p>
            <a:pPr algn="ctr"/>
            <a:r>
              <a:rPr lang="en-US" sz="800"/>
              <a:t>Specifications Manager</a:t>
            </a:r>
            <a:br>
              <a:rPr lang="en-US" sz="800"/>
            </a:br>
            <a:r>
              <a:rPr lang="en-US" sz="800"/>
              <a:t>Director MCC, ETSI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7130042" y="2137720"/>
            <a:ext cx="1778000" cy="44341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Alain Sultan</a:t>
            </a:r>
            <a:endParaRPr lang="en-US" sz="800" dirty="0"/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7072892" y="4581743"/>
            <a:ext cx="1954212" cy="1451734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/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7072892" y="4356955"/>
            <a:ext cx="1954212" cy="24030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7176079" y="4679932"/>
            <a:ext cx="1779588" cy="31409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Susanna </a:t>
            </a:r>
            <a:r>
              <a:rPr lang="en-US" sz="800" dirty="0" err="1" smtClean="0"/>
              <a:t>Kooistra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(liaisons, membership, …)</a:t>
            </a:r>
            <a:endParaRPr lang="en-US" sz="800" dirty="0"/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7166554" y="5125043"/>
            <a:ext cx="1779588" cy="32228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Anna </a:t>
            </a:r>
            <a:r>
              <a:rPr lang="en-US" sz="800" dirty="0" err="1" smtClean="0"/>
              <a:t>Riondet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(general admin)</a:t>
            </a:r>
            <a:endParaRPr lang="en-US" sz="800" dirty="0"/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7150924" y="5576748"/>
            <a:ext cx="1779588" cy="30042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Emmanuelle </a:t>
            </a:r>
            <a:r>
              <a:rPr lang="en-US" sz="800" dirty="0" err="1" smtClean="0"/>
              <a:t>Wurffel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(meetings, …)</a:t>
            </a:r>
            <a:endParaRPr lang="en-US" sz="800" dirty="0"/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 flipV="1">
            <a:off x="2087539" y="5251367"/>
            <a:ext cx="4445000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26" name="AutoShape 14"/>
          <p:cNvSpPr>
            <a:spLocks noChangeArrowheads="1"/>
          </p:cNvSpPr>
          <p:nvPr/>
        </p:nvSpPr>
        <p:spPr bwMode="auto">
          <a:xfrm>
            <a:off x="3927452" y="5200567"/>
            <a:ext cx="889000" cy="99992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 4</a:t>
            </a:r>
          </a:p>
        </p:txBody>
      </p:sp>
      <p:sp>
        <p:nvSpPr>
          <p:cNvPr id="13329" name="AutoShape 17"/>
          <p:cNvSpPr>
            <a:spLocks noChangeArrowheads="1"/>
          </p:cNvSpPr>
          <p:nvPr/>
        </p:nvSpPr>
        <p:spPr bwMode="auto">
          <a:xfrm>
            <a:off x="940570" y="5156670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Paolo </a:t>
            </a:r>
            <a:r>
              <a:rPr lang="en-US" sz="800" dirty="0" err="1"/>
              <a:t>Usai</a:t>
            </a:r>
            <a:endParaRPr lang="en-US" sz="800" dirty="0"/>
          </a:p>
        </p:txBody>
      </p:sp>
      <p:sp>
        <p:nvSpPr>
          <p:cNvPr id="13331" name="Line 19"/>
          <p:cNvSpPr>
            <a:spLocks noChangeShapeType="1"/>
          </p:cNvSpPr>
          <p:nvPr/>
        </p:nvSpPr>
        <p:spPr bwMode="auto">
          <a:xfrm>
            <a:off x="1988771" y="3221974"/>
            <a:ext cx="4553893" cy="781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32" name="AutoShape 20"/>
          <p:cNvSpPr>
            <a:spLocks noChangeArrowheads="1"/>
          </p:cNvSpPr>
          <p:nvPr/>
        </p:nvSpPr>
        <p:spPr bwMode="auto">
          <a:xfrm>
            <a:off x="940570" y="3836401"/>
            <a:ext cx="1226194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Frédéric</a:t>
            </a:r>
            <a:r>
              <a:rPr lang="en-US" sz="800" dirty="0"/>
              <a:t> </a:t>
            </a:r>
            <a:r>
              <a:rPr lang="en-US" sz="800" dirty="0" err="1"/>
              <a:t>Firmin</a:t>
            </a:r>
            <a:endParaRPr lang="en-US" sz="800" dirty="0"/>
          </a:p>
        </p:txBody>
      </p:sp>
      <p:sp>
        <p:nvSpPr>
          <p:cNvPr id="13339" name="Line 27"/>
          <p:cNvSpPr>
            <a:spLocks noChangeShapeType="1"/>
          </p:cNvSpPr>
          <p:nvPr/>
        </p:nvSpPr>
        <p:spPr bwMode="auto">
          <a:xfrm>
            <a:off x="2075884" y="4929685"/>
            <a:ext cx="428758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0" name="AutoShape 28"/>
          <p:cNvSpPr>
            <a:spLocks noChangeArrowheads="1"/>
          </p:cNvSpPr>
          <p:nvPr/>
        </p:nvSpPr>
        <p:spPr bwMode="auto">
          <a:xfrm>
            <a:off x="940570" y="4835932"/>
            <a:ext cx="1204085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Patrick </a:t>
            </a:r>
            <a:r>
              <a:rPr lang="en-US" sz="800" dirty="0" err="1"/>
              <a:t>Mérias</a:t>
            </a:r>
            <a:endParaRPr lang="en-US" sz="800" dirty="0"/>
          </a:p>
        </p:txBody>
      </p:sp>
      <p:sp>
        <p:nvSpPr>
          <p:cNvPr id="13341" name="Line 29"/>
          <p:cNvSpPr>
            <a:spLocks noChangeShapeType="1"/>
          </p:cNvSpPr>
          <p:nvPr/>
        </p:nvSpPr>
        <p:spPr bwMode="auto">
          <a:xfrm flipV="1">
            <a:off x="2036312" y="4598710"/>
            <a:ext cx="4521200" cy="286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2" name="AutoShape 30"/>
          <p:cNvSpPr>
            <a:spLocks noChangeArrowheads="1"/>
          </p:cNvSpPr>
          <p:nvPr/>
        </p:nvSpPr>
        <p:spPr bwMode="auto">
          <a:xfrm>
            <a:off x="940570" y="450220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Kimmo</a:t>
            </a:r>
            <a:r>
              <a:rPr lang="en-US" sz="800" dirty="0"/>
              <a:t> </a:t>
            </a:r>
            <a:r>
              <a:rPr lang="en-US" sz="800" dirty="0" err="1"/>
              <a:t>Kymalainen</a:t>
            </a:r>
            <a:endParaRPr lang="en-US" sz="800" dirty="0"/>
          </a:p>
        </p:txBody>
      </p:sp>
      <p:sp>
        <p:nvSpPr>
          <p:cNvPr id="13343" name="AutoShape 31"/>
          <p:cNvSpPr>
            <a:spLocks noChangeArrowheads="1"/>
          </p:cNvSpPr>
          <p:nvPr/>
        </p:nvSpPr>
        <p:spPr bwMode="auto">
          <a:xfrm>
            <a:off x="4744587" y="4549273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CT</a:t>
            </a:r>
          </a:p>
        </p:txBody>
      </p:sp>
      <p:sp>
        <p:nvSpPr>
          <p:cNvPr id="13344" name="AutoShape 32"/>
          <p:cNvSpPr>
            <a:spLocks noChangeArrowheads="1"/>
          </p:cNvSpPr>
          <p:nvPr/>
        </p:nvSpPr>
        <p:spPr bwMode="auto">
          <a:xfrm>
            <a:off x="4743000" y="4668444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13345" name="Line 33"/>
          <p:cNvSpPr>
            <a:spLocks noChangeShapeType="1"/>
          </p:cNvSpPr>
          <p:nvPr/>
        </p:nvSpPr>
        <p:spPr bwMode="auto">
          <a:xfrm flipV="1">
            <a:off x="6372898" y="3577235"/>
            <a:ext cx="1466056" cy="15878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6" name="AutoShape 34"/>
          <p:cNvSpPr>
            <a:spLocks noChangeArrowheads="1"/>
          </p:cNvSpPr>
          <p:nvPr/>
        </p:nvSpPr>
        <p:spPr bwMode="auto">
          <a:xfrm>
            <a:off x="7149092" y="3913766"/>
            <a:ext cx="1763712" cy="31754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Shicheng</a:t>
            </a:r>
            <a:r>
              <a:rPr lang="en-US" sz="800" dirty="0"/>
              <a:t> Hu / Olivier </a:t>
            </a:r>
            <a:r>
              <a:rPr lang="en-US" sz="800" dirty="0" err="1"/>
              <a:t>Genoud</a:t>
            </a:r>
            <a:endParaRPr lang="en-US" sz="800" dirty="0"/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13347" name="Line 35"/>
          <p:cNvSpPr>
            <a:spLocks noChangeShapeType="1"/>
          </p:cNvSpPr>
          <p:nvPr/>
        </p:nvSpPr>
        <p:spPr bwMode="auto">
          <a:xfrm>
            <a:off x="2027214" y="3577997"/>
            <a:ext cx="4486275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9" name="AutoShape 37"/>
          <p:cNvSpPr>
            <a:spLocks noChangeArrowheads="1"/>
          </p:cNvSpPr>
          <p:nvPr/>
        </p:nvSpPr>
        <p:spPr bwMode="auto">
          <a:xfrm>
            <a:off x="940570" y="3494412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Ingbert Sigovich</a:t>
            </a:r>
          </a:p>
        </p:txBody>
      </p:sp>
      <p:sp>
        <p:nvSpPr>
          <p:cNvPr id="13350" name="AutoShape 38"/>
          <p:cNvSpPr>
            <a:spLocks noChangeArrowheads="1"/>
          </p:cNvSpPr>
          <p:nvPr/>
        </p:nvSpPr>
        <p:spPr bwMode="auto">
          <a:xfrm>
            <a:off x="2455839" y="3532735"/>
            <a:ext cx="889000" cy="9926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13351" name="Line 39"/>
          <p:cNvSpPr>
            <a:spLocks noChangeShapeType="1"/>
          </p:cNvSpPr>
          <p:nvPr/>
        </p:nvSpPr>
        <p:spPr bwMode="auto">
          <a:xfrm>
            <a:off x="2047546" y="2896709"/>
            <a:ext cx="4489450" cy="1573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53" name="AutoShape 41"/>
          <p:cNvSpPr>
            <a:spLocks noChangeArrowheads="1"/>
          </p:cNvSpPr>
          <p:nvPr/>
        </p:nvSpPr>
        <p:spPr bwMode="auto">
          <a:xfrm>
            <a:off x="4787022" y="6225772"/>
            <a:ext cx="889000" cy="99261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13354" name="Line 42"/>
          <p:cNvSpPr>
            <a:spLocks noChangeShapeType="1"/>
          </p:cNvSpPr>
          <p:nvPr/>
        </p:nvSpPr>
        <p:spPr bwMode="auto">
          <a:xfrm flipV="1">
            <a:off x="2042461" y="4249831"/>
            <a:ext cx="4521200" cy="286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55" name="AutoShape 43"/>
          <p:cNvSpPr>
            <a:spLocks noChangeArrowheads="1"/>
          </p:cNvSpPr>
          <p:nvPr/>
        </p:nvSpPr>
        <p:spPr bwMode="auto">
          <a:xfrm>
            <a:off x="940570" y="4167722"/>
            <a:ext cx="1210836" cy="19024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Xavier </a:t>
            </a:r>
            <a:r>
              <a:rPr lang="en-US" sz="800" dirty="0" err="1"/>
              <a:t>Piednoir</a:t>
            </a:r>
            <a:endParaRPr lang="en-US" sz="800" dirty="0"/>
          </a:p>
        </p:txBody>
      </p:sp>
      <p:sp>
        <p:nvSpPr>
          <p:cNvPr id="13356" name="AutoShape 44" descr="Dark downward diagonal"/>
          <p:cNvSpPr>
            <a:spLocks noChangeArrowheads="1"/>
          </p:cNvSpPr>
          <p:nvPr/>
        </p:nvSpPr>
        <p:spPr bwMode="auto">
          <a:xfrm>
            <a:off x="5461936" y="4206744"/>
            <a:ext cx="889000" cy="99992"/>
          </a:xfrm>
          <a:prstGeom prst="flowChartOnlineStorage">
            <a:avLst/>
          </a:prstGeom>
          <a:pattFill prst="dkDnDiag">
            <a:fgClr>
              <a:srgbClr val="DDDDDD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>
                <a:solidFill>
                  <a:srgbClr val="777777"/>
                </a:solidFill>
              </a:rPr>
              <a:t>SCP</a:t>
            </a:r>
          </a:p>
        </p:txBody>
      </p:sp>
      <p:sp>
        <p:nvSpPr>
          <p:cNvPr id="13357" name="AutoShape 45"/>
          <p:cNvSpPr>
            <a:spLocks noChangeArrowheads="1"/>
          </p:cNvSpPr>
          <p:nvPr/>
        </p:nvSpPr>
        <p:spPr bwMode="auto">
          <a:xfrm>
            <a:off x="4722161" y="4206744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13360" name="AutoShape 48"/>
          <p:cNvSpPr>
            <a:spLocks noChangeArrowheads="1"/>
          </p:cNvSpPr>
          <p:nvPr/>
        </p:nvSpPr>
        <p:spPr bwMode="auto">
          <a:xfrm>
            <a:off x="3958530" y="3170307"/>
            <a:ext cx="889000" cy="9999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</a:t>
            </a:r>
          </a:p>
        </p:txBody>
      </p:sp>
      <p:sp>
        <p:nvSpPr>
          <p:cNvPr id="13361" name="AutoShape 49"/>
          <p:cNvSpPr>
            <a:spLocks noChangeArrowheads="1"/>
          </p:cNvSpPr>
          <p:nvPr/>
        </p:nvSpPr>
        <p:spPr bwMode="auto">
          <a:xfrm>
            <a:off x="940570" y="3136307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Maurice Pope</a:t>
            </a:r>
          </a:p>
        </p:txBody>
      </p:sp>
      <p:sp>
        <p:nvSpPr>
          <p:cNvPr id="13362" name="AutoShape 50"/>
          <p:cNvSpPr>
            <a:spLocks noChangeArrowheads="1"/>
          </p:cNvSpPr>
          <p:nvPr/>
        </p:nvSpPr>
        <p:spPr bwMode="auto">
          <a:xfrm>
            <a:off x="3942137" y="3294419"/>
            <a:ext cx="889000" cy="9999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13363" name="Line 51"/>
          <p:cNvSpPr>
            <a:spLocks noChangeShapeType="1"/>
          </p:cNvSpPr>
          <p:nvPr/>
        </p:nvSpPr>
        <p:spPr bwMode="auto">
          <a:xfrm flipV="1">
            <a:off x="1982337" y="5587237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4" name="AutoShape 52"/>
          <p:cNvSpPr>
            <a:spLocks noChangeArrowheads="1"/>
          </p:cNvSpPr>
          <p:nvPr/>
        </p:nvSpPr>
        <p:spPr bwMode="auto">
          <a:xfrm>
            <a:off x="940570" y="5501729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Stefania Sesia</a:t>
            </a:r>
          </a:p>
        </p:txBody>
      </p:sp>
      <p:sp>
        <p:nvSpPr>
          <p:cNvPr id="13365" name="AutoShape 53"/>
          <p:cNvSpPr>
            <a:spLocks noChangeArrowheads="1"/>
          </p:cNvSpPr>
          <p:nvPr/>
        </p:nvSpPr>
        <p:spPr bwMode="auto">
          <a:xfrm>
            <a:off x="2476904" y="5553608"/>
            <a:ext cx="889000" cy="9926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13366" name="AutoShape 54"/>
          <p:cNvSpPr>
            <a:spLocks noChangeArrowheads="1"/>
          </p:cNvSpPr>
          <p:nvPr/>
        </p:nvSpPr>
        <p:spPr bwMode="auto">
          <a:xfrm>
            <a:off x="959423" y="151489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Alain Sultan</a:t>
            </a:r>
          </a:p>
        </p:txBody>
      </p:sp>
      <p:sp>
        <p:nvSpPr>
          <p:cNvPr id="13368" name="AutoShape 56"/>
          <p:cNvSpPr>
            <a:spLocks noChangeArrowheads="1"/>
          </p:cNvSpPr>
          <p:nvPr/>
        </p:nvSpPr>
        <p:spPr bwMode="auto">
          <a:xfrm>
            <a:off x="3944717" y="1565914"/>
            <a:ext cx="890588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13369" name="Line 57"/>
          <p:cNvSpPr>
            <a:spLocks noChangeShapeType="1"/>
          </p:cNvSpPr>
          <p:nvPr/>
        </p:nvSpPr>
        <p:spPr bwMode="auto">
          <a:xfrm>
            <a:off x="2057180" y="2237945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70" name="AutoShape 58"/>
          <p:cNvSpPr>
            <a:spLocks noChangeArrowheads="1"/>
          </p:cNvSpPr>
          <p:nvPr/>
        </p:nvSpPr>
        <p:spPr bwMode="auto">
          <a:xfrm>
            <a:off x="959423" y="2146774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Dionisio Zumerle</a:t>
            </a:r>
          </a:p>
        </p:txBody>
      </p:sp>
      <p:sp>
        <p:nvSpPr>
          <p:cNvPr id="13371" name="AutoShape 59"/>
          <p:cNvSpPr>
            <a:spLocks noChangeArrowheads="1"/>
          </p:cNvSpPr>
          <p:nvPr/>
        </p:nvSpPr>
        <p:spPr bwMode="auto">
          <a:xfrm>
            <a:off x="3977383" y="2266855"/>
            <a:ext cx="889000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</a:t>
            </a:r>
          </a:p>
        </p:txBody>
      </p:sp>
      <p:sp>
        <p:nvSpPr>
          <p:cNvPr id="13372" name="AutoShape 60"/>
          <p:cNvSpPr>
            <a:spLocks noChangeArrowheads="1"/>
          </p:cNvSpPr>
          <p:nvPr/>
        </p:nvSpPr>
        <p:spPr bwMode="auto">
          <a:xfrm>
            <a:off x="3977383" y="2139277"/>
            <a:ext cx="889000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13373" name="AutoShape 61"/>
          <p:cNvSpPr>
            <a:spLocks noChangeArrowheads="1"/>
          </p:cNvSpPr>
          <p:nvPr/>
        </p:nvSpPr>
        <p:spPr bwMode="auto">
          <a:xfrm>
            <a:off x="7130042" y="2725095"/>
            <a:ext cx="1778000" cy="44341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Kevin Flynn</a:t>
            </a:r>
          </a:p>
          <a:p>
            <a:pPr algn="ctr"/>
            <a:r>
              <a:rPr lang="en-GB" sz="800"/>
              <a:t>Marketing and Communications </a:t>
            </a:r>
            <a:endParaRPr lang="en-US" sz="800"/>
          </a:p>
        </p:txBody>
      </p:sp>
      <p:sp>
        <p:nvSpPr>
          <p:cNvPr id="13374" name="AutoShape 62"/>
          <p:cNvSpPr>
            <a:spLocks noChangeArrowheads="1"/>
          </p:cNvSpPr>
          <p:nvPr/>
        </p:nvSpPr>
        <p:spPr bwMode="auto">
          <a:xfrm>
            <a:off x="2439172" y="4883005"/>
            <a:ext cx="889000" cy="9999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13375" name="AutoShape 63"/>
          <p:cNvSpPr>
            <a:spLocks noChangeArrowheads="1"/>
          </p:cNvSpPr>
          <p:nvPr/>
        </p:nvSpPr>
        <p:spPr bwMode="auto">
          <a:xfrm>
            <a:off x="4743000" y="3894807"/>
            <a:ext cx="890588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13376" name="Line 64"/>
          <p:cNvSpPr>
            <a:spLocks noChangeShapeType="1"/>
          </p:cNvSpPr>
          <p:nvPr/>
        </p:nvSpPr>
        <p:spPr bwMode="auto">
          <a:xfrm>
            <a:off x="1989344" y="1889840"/>
            <a:ext cx="4506913" cy="114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77" name="AutoShape 65"/>
          <p:cNvSpPr>
            <a:spLocks noChangeArrowheads="1"/>
          </p:cNvSpPr>
          <p:nvPr/>
        </p:nvSpPr>
        <p:spPr bwMode="auto">
          <a:xfrm>
            <a:off x="2459976" y="1850109"/>
            <a:ext cx="889000" cy="99992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 smtClean="0"/>
              <a:t>RAN 3</a:t>
            </a:r>
            <a:endParaRPr lang="en-GB" sz="800" dirty="0"/>
          </a:p>
        </p:txBody>
      </p:sp>
      <p:sp>
        <p:nvSpPr>
          <p:cNvPr id="13383" name="AutoShape 71"/>
          <p:cNvSpPr>
            <a:spLocks noChangeArrowheads="1"/>
          </p:cNvSpPr>
          <p:nvPr/>
        </p:nvSpPr>
        <p:spPr bwMode="auto">
          <a:xfrm>
            <a:off x="959423" y="1830870"/>
            <a:ext cx="1210836" cy="19024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Juha Korhonen</a:t>
            </a:r>
          </a:p>
        </p:txBody>
      </p:sp>
      <p:sp>
        <p:nvSpPr>
          <p:cNvPr id="13384" name="AutoShape 72"/>
          <p:cNvSpPr>
            <a:spLocks noChangeArrowheads="1"/>
          </p:cNvSpPr>
          <p:nvPr/>
        </p:nvSpPr>
        <p:spPr bwMode="auto">
          <a:xfrm>
            <a:off x="940570" y="5500142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IssamToufik</a:t>
            </a:r>
          </a:p>
        </p:txBody>
      </p:sp>
      <p:sp>
        <p:nvSpPr>
          <p:cNvPr id="13387" name="AutoShape 75"/>
          <p:cNvSpPr>
            <a:spLocks noChangeArrowheads="1"/>
          </p:cNvSpPr>
          <p:nvPr/>
        </p:nvSpPr>
        <p:spPr bwMode="auto">
          <a:xfrm>
            <a:off x="959423" y="213566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Mirko</a:t>
            </a:r>
            <a:r>
              <a:rPr lang="en-US" sz="800" dirty="0"/>
              <a:t> Cano</a:t>
            </a:r>
          </a:p>
        </p:txBody>
      </p:sp>
      <p:sp>
        <p:nvSpPr>
          <p:cNvPr id="13388" name="AutoShape 76"/>
          <p:cNvSpPr>
            <a:spLocks noChangeArrowheads="1"/>
          </p:cNvSpPr>
          <p:nvPr/>
        </p:nvSpPr>
        <p:spPr bwMode="auto">
          <a:xfrm>
            <a:off x="7157029" y="3395736"/>
            <a:ext cx="1778000" cy="39192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Nicolas Barbance</a:t>
            </a:r>
            <a:br>
              <a:rPr lang="en-US" sz="800"/>
            </a:br>
            <a:r>
              <a:rPr lang="en-US" sz="800"/>
              <a:t>IT Systems Administrator</a:t>
            </a:r>
            <a:r>
              <a:rPr lang="en-GB" sz="800"/>
              <a:t> </a:t>
            </a:r>
            <a:endParaRPr lang="en-US" sz="800"/>
          </a:p>
        </p:txBody>
      </p:sp>
      <p:sp>
        <p:nvSpPr>
          <p:cNvPr id="13335" name="AutoShape 23"/>
          <p:cNvSpPr>
            <a:spLocks noChangeArrowheads="1"/>
          </p:cNvSpPr>
          <p:nvPr/>
        </p:nvSpPr>
        <p:spPr bwMode="auto">
          <a:xfrm>
            <a:off x="2495116" y="2844124"/>
            <a:ext cx="889104" cy="99992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77" name="AutoShape 74"/>
          <p:cNvSpPr>
            <a:spLocks noChangeArrowheads="1"/>
          </p:cNvSpPr>
          <p:nvPr/>
        </p:nvSpPr>
        <p:spPr bwMode="auto">
          <a:xfrm>
            <a:off x="948249" y="279104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Yong-Jun Chung</a:t>
            </a:r>
            <a:endParaRPr lang="en-US" sz="800" dirty="0"/>
          </a:p>
        </p:txBody>
      </p:sp>
      <p:sp>
        <p:nvSpPr>
          <p:cNvPr id="78" name="AutoShape 34"/>
          <p:cNvSpPr>
            <a:spLocks noChangeArrowheads="1"/>
          </p:cNvSpPr>
          <p:nvPr/>
        </p:nvSpPr>
        <p:spPr bwMode="auto">
          <a:xfrm>
            <a:off x="7182430" y="3916147"/>
            <a:ext cx="1763712" cy="31754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Olivier </a:t>
            </a:r>
            <a:r>
              <a:rPr lang="en-US" sz="800" dirty="0" err="1"/>
              <a:t>Genoud</a:t>
            </a:r>
            <a:endParaRPr lang="en-US" sz="800" dirty="0"/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80" name="AutoShape 72"/>
          <p:cNvSpPr>
            <a:spLocks noChangeArrowheads="1"/>
          </p:cNvSpPr>
          <p:nvPr/>
        </p:nvSpPr>
        <p:spPr bwMode="auto">
          <a:xfrm>
            <a:off x="940570" y="5838112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 smtClean="0"/>
              <a:t>Bernt</a:t>
            </a:r>
            <a:r>
              <a:rPr lang="en-US" sz="800" dirty="0" smtClean="0"/>
              <a:t> </a:t>
            </a:r>
            <a:r>
              <a:rPr lang="en-US" sz="800" dirty="0" err="1" smtClean="0"/>
              <a:t>Mattsson</a:t>
            </a:r>
            <a:endParaRPr lang="en-US" sz="800" dirty="0"/>
          </a:p>
        </p:txBody>
      </p:sp>
      <p:sp>
        <p:nvSpPr>
          <p:cNvPr id="81" name="Line 57"/>
          <p:cNvSpPr>
            <a:spLocks noChangeShapeType="1"/>
          </p:cNvSpPr>
          <p:nvPr/>
        </p:nvSpPr>
        <p:spPr bwMode="auto">
          <a:xfrm>
            <a:off x="2154506" y="944202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90" name="AutoShape 78"/>
          <p:cNvSpPr>
            <a:spLocks noChangeArrowheads="1"/>
          </p:cNvSpPr>
          <p:nvPr/>
        </p:nvSpPr>
        <p:spPr bwMode="auto">
          <a:xfrm>
            <a:off x="3227167" y="913850"/>
            <a:ext cx="889000" cy="99991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13337" name="AutoShape 25"/>
          <p:cNvSpPr>
            <a:spLocks noChangeArrowheads="1"/>
          </p:cNvSpPr>
          <p:nvPr/>
        </p:nvSpPr>
        <p:spPr bwMode="auto">
          <a:xfrm>
            <a:off x="935977" y="779727"/>
            <a:ext cx="1210836" cy="275631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Adrian </a:t>
            </a:r>
            <a:r>
              <a:rPr lang="en-US" sz="800" dirty="0" err="1"/>
              <a:t>Scrase</a:t>
            </a:r>
            <a:endParaRPr lang="en-US" sz="800" dirty="0"/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82" name="Line 57"/>
          <p:cNvSpPr>
            <a:spLocks noChangeShapeType="1"/>
          </p:cNvSpPr>
          <p:nvPr/>
        </p:nvSpPr>
        <p:spPr bwMode="auto">
          <a:xfrm>
            <a:off x="2102178" y="1313922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36" name="AutoShape 24"/>
          <p:cNvSpPr>
            <a:spLocks noChangeArrowheads="1"/>
          </p:cNvSpPr>
          <p:nvPr/>
        </p:nvSpPr>
        <p:spPr bwMode="auto">
          <a:xfrm>
            <a:off x="959423" y="1216787"/>
            <a:ext cx="1210978" cy="18942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Joern</a:t>
            </a:r>
            <a:r>
              <a:rPr lang="en-US" sz="800" dirty="0"/>
              <a:t> Krause</a:t>
            </a:r>
          </a:p>
        </p:txBody>
      </p:sp>
      <p:sp>
        <p:nvSpPr>
          <p:cNvPr id="13378" name="AutoShape 66"/>
          <p:cNvSpPr>
            <a:spLocks noChangeArrowheads="1"/>
          </p:cNvSpPr>
          <p:nvPr/>
        </p:nvSpPr>
        <p:spPr bwMode="auto">
          <a:xfrm>
            <a:off x="2484516" y="1267397"/>
            <a:ext cx="889000" cy="9999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84" name="AutoShape 14"/>
          <p:cNvSpPr>
            <a:spLocks noChangeArrowheads="1"/>
          </p:cNvSpPr>
          <p:nvPr/>
        </p:nvSpPr>
        <p:spPr bwMode="auto">
          <a:xfrm>
            <a:off x="3932184" y="5884513"/>
            <a:ext cx="889000" cy="99992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</a:t>
            </a:r>
            <a:r>
              <a:rPr lang="en-GB" sz="800" dirty="0" smtClean="0"/>
              <a:t>6</a:t>
            </a:r>
            <a:endParaRPr lang="en-GB" sz="800" dirty="0"/>
          </a:p>
        </p:txBody>
      </p:sp>
      <p:sp>
        <p:nvSpPr>
          <p:cNvPr id="88" name="Text Box 12"/>
          <p:cNvSpPr txBox="1">
            <a:spLocks noChangeArrowheads="1"/>
          </p:cNvSpPr>
          <p:nvPr/>
        </p:nvSpPr>
        <p:spPr bwMode="auto">
          <a:xfrm>
            <a:off x="7291096" y="6456579"/>
            <a:ext cx="920966" cy="215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800" dirty="0" smtClean="0"/>
              <a:t>2015-09-01</a:t>
            </a:r>
            <a:endParaRPr lang="en-GB" sz="800" dirty="0"/>
          </a:p>
        </p:txBody>
      </p:sp>
      <p:sp>
        <p:nvSpPr>
          <p:cNvPr id="92" name="AutoShape 72"/>
          <p:cNvSpPr>
            <a:spLocks noChangeArrowheads="1"/>
          </p:cNvSpPr>
          <p:nvPr/>
        </p:nvSpPr>
        <p:spPr bwMode="auto">
          <a:xfrm>
            <a:off x="920605" y="6151208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Saurav Arora</a:t>
            </a:r>
            <a:endParaRPr lang="en-US" sz="800" dirty="0"/>
          </a:p>
        </p:txBody>
      </p:sp>
      <p:sp>
        <p:nvSpPr>
          <p:cNvPr id="79" name="AutoShape 59"/>
          <p:cNvSpPr>
            <a:spLocks noChangeArrowheads="1"/>
          </p:cNvSpPr>
          <p:nvPr/>
        </p:nvSpPr>
        <p:spPr bwMode="auto">
          <a:xfrm>
            <a:off x="4374880" y="2509172"/>
            <a:ext cx="889000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</a:t>
            </a:r>
            <a:r>
              <a:rPr lang="en-GB" sz="800" dirty="0" smtClean="0"/>
              <a:t>3-LI</a:t>
            </a:r>
            <a:endParaRPr lang="en-GB" sz="800" dirty="0"/>
          </a:p>
        </p:txBody>
      </p:sp>
      <p:sp>
        <p:nvSpPr>
          <p:cNvPr id="87" name="AutoShape 75"/>
          <p:cNvSpPr>
            <a:spLocks noChangeArrowheads="1"/>
          </p:cNvSpPr>
          <p:nvPr/>
        </p:nvSpPr>
        <p:spPr bwMode="auto">
          <a:xfrm>
            <a:off x="960995" y="2448317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Carmine (</a:t>
            </a:r>
            <a:r>
              <a:rPr lang="en-US" sz="800" dirty="0" err="1" smtClean="0"/>
              <a:t>Lino</a:t>
            </a:r>
            <a:r>
              <a:rPr lang="en-US" sz="800" dirty="0" smtClean="0"/>
              <a:t>) Rizzo</a:t>
            </a:r>
            <a:endParaRPr lang="en-US" sz="800" dirty="0"/>
          </a:p>
        </p:txBody>
      </p:sp>
      <p:sp>
        <p:nvSpPr>
          <p:cNvPr id="90" name="Text Box 12"/>
          <p:cNvSpPr txBox="1">
            <a:spLocks noChangeArrowheads="1"/>
          </p:cNvSpPr>
          <p:nvPr/>
        </p:nvSpPr>
        <p:spPr bwMode="auto">
          <a:xfrm>
            <a:off x="7272046" y="6418479"/>
            <a:ext cx="920966" cy="215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800" dirty="0" smtClean="0"/>
              <a:t>2016-06-01</a:t>
            </a:r>
            <a:endParaRPr lang="en-GB" sz="800" dirty="0"/>
          </a:p>
        </p:txBody>
      </p:sp>
      <p:sp>
        <p:nvSpPr>
          <p:cNvPr id="85" name="AutoShape 38"/>
          <p:cNvSpPr>
            <a:spLocks noChangeArrowheads="1"/>
          </p:cNvSpPr>
          <p:nvPr/>
        </p:nvSpPr>
        <p:spPr bwMode="auto">
          <a:xfrm>
            <a:off x="2483193" y="5209136"/>
            <a:ext cx="889000" cy="9926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</a:t>
            </a:r>
            <a:r>
              <a:rPr lang="en-GB" sz="800" dirty="0" smtClean="0"/>
              <a:t>6</a:t>
            </a:r>
            <a:endParaRPr lang="en-GB" sz="800" dirty="0"/>
          </a:p>
        </p:txBody>
      </p:sp>
      <p:sp>
        <p:nvSpPr>
          <p:cNvPr id="94" name="AutoShape 72"/>
          <p:cNvSpPr>
            <a:spLocks noChangeArrowheads="1"/>
          </p:cNvSpPr>
          <p:nvPr/>
        </p:nvSpPr>
        <p:spPr bwMode="auto">
          <a:xfrm>
            <a:off x="943502" y="2791785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 smtClean="0"/>
              <a:t>Kyoung-seok</a:t>
            </a:r>
            <a:r>
              <a:rPr lang="en-US" sz="800" dirty="0" smtClean="0"/>
              <a:t> Oh</a:t>
            </a:r>
            <a:endParaRPr lang="en-US" sz="800" dirty="0"/>
          </a:p>
        </p:txBody>
      </p:sp>
      <p:sp>
        <p:nvSpPr>
          <p:cNvPr id="95" name="AutoShape 43"/>
          <p:cNvSpPr>
            <a:spLocks noChangeArrowheads="1"/>
          </p:cNvSpPr>
          <p:nvPr/>
        </p:nvSpPr>
        <p:spPr bwMode="auto">
          <a:xfrm>
            <a:off x="925916" y="4161860"/>
            <a:ext cx="1210836" cy="19024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Hakim </a:t>
            </a:r>
            <a:r>
              <a:rPr lang="en-US" sz="800" dirty="0" err="1" smtClean="0"/>
              <a:t>Mkinsi</a:t>
            </a:r>
            <a:r>
              <a:rPr lang="en-US" sz="800" dirty="0" smtClean="0"/>
              <a:t>*</a:t>
            </a:r>
            <a:endParaRPr lang="en-US" sz="800" dirty="0"/>
          </a:p>
        </p:txBody>
      </p:sp>
      <p:sp>
        <p:nvSpPr>
          <p:cNvPr id="96" name="Text Box 12"/>
          <p:cNvSpPr txBox="1">
            <a:spLocks noChangeArrowheads="1"/>
          </p:cNvSpPr>
          <p:nvPr/>
        </p:nvSpPr>
        <p:spPr bwMode="auto">
          <a:xfrm>
            <a:off x="7354108" y="6395033"/>
            <a:ext cx="920966" cy="215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800" dirty="0" smtClean="0"/>
              <a:t>2017-01-01</a:t>
            </a:r>
            <a:endParaRPr lang="en-GB" sz="800" dirty="0"/>
          </a:p>
        </p:txBody>
      </p:sp>
      <p:sp>
        <p:nvSpPr>
          <p:cNvPr id="97" name="Text Box 12"/>
          <p:cNvSpPr txBox="1">
            <a:spLocks noChangeArrowheads="1"/>
          </p:cNvSpPr>
          <p:nvPr/>
        </p:nvSpPr>
        <p:spPr bwMode="auto">
          <a:xfrm>
            <a:off x="2194169" y="4272179"/>
            <a:ext cx="1112275" cy="215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 dirty="0" smtClean="0"/>
              <a:t>* from 2017-02-06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xmlns="" val="110800825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13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13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092 L 0.00209 -0.3891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3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9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07407E-6 L 0.00191 0.5409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3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27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7.40741E-7 L 2.22222E-6 -0.1460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5" grpId="0" animBg="1"/>
      <p:bldP spid="13365" grpId="0" animBg="1"/>
      <p:bldP spid="13377" grpId="0" animBg="1"/>
      <p:bldP spid="13335" grpId="0" animBg="1"/>
      <p:bldP spid="77" grpId="0" animBg="1"/>
      <p:bldP spid="94" grpId="0" animBg="1"/>
      <p:bldP spid="95" grpId="0" animBg="1"/>
      <p:bldP spid="96" grpId="0" animBg="1"/>
      <p:bldP spid="97" grpId="0" animBg="1"/>
      <p:bldP spid="9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84213" y="90805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Exciting statistics !</a:t>
            </a:r>
            <a:endParaRPr lang="en-GB" sz="280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189413" y="5964238"/>
            <a:ext cx="49545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800" i="1" dirty="0">
                <a:latin typeface="Times New Roman" panose="02020603050405020304" pitchFamily="18" charset="0"/>
              </a:rPr>
              <a:t>Skip to slide </a:t>
            </a:r>
            <a:r>
              <a:rPr lang="en-GB" sz="1800" i="1" dirty="0" smtClean="0">
                <a:latin typeface="Times New Roman" panose="02020603050405020304" pitchFamily="18" charset="0"/>
              </a:rPr>
              <a:t>15 </a:t>
            </a:r>
            <a:r>
              <a:rPr lang="en-GB" sz="1800" i="1" dirty="0">
                <a:latin typeface="Times New Roman" panose="02020603050405020304" pitchFamily="18" charset="0"/>
              </a:rPr>
              <a:t>if you are not </a:t>
            </a:r>
            <a:r>
              <a:rPr lang="en-GB" sz="1800" i="1" dirty="0" smtClean="0">
                <a:latin typeface="Times New Roman" panose="02020603050405020304" pitchFamily="18" charset="0"/>
              </a:rPr>
              <a:t>moved by statistics.</a:t>
            </a:r>
            <a:endParaRPr lang="en-GB" sz="1800" i="1" dirty="0">
              <a:latin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0960" y="2441542"/>
            <a:ext cx="519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Statistics can be made to prove anything – even the truth.</a:t>
            </a:r>
          </a:p>
          <a:p>
            <a:r>
              <a:rPr lang="en-GB" i="1" dirty="0"/>
              <a:t> </a:t>
            </a:r>
            <a:r>
              <a:rPr lang="en-GB" i="1" dirty="0" smtClean="0"/>
              <a:t>- Anon</a:t>
            </a:r>
            <a:endParaRPr lang="en-GB" i="1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90550" y="1319213"/>
            <a:ext cx="796290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85788" y="1314450"/>
            <a:ext cx="797242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19347" y="4575413"/>
            <a:ext cx="3824653" cy="1816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4975" y="5693997"/>
            <a:ext cx="32035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/>
              <a:t>* Based on delegates’ postal addresses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219700" y="1066800"/>
            <a:ext cx="38100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GB" sz="600">
                <a:latin typeface="Times New Roman" panose="02020603050405020304" pitchFamily="18" charset="0"/>
              </a:rPr>
              <a:t>from query 2008-02-21_meeting-attendance-by-region_step02 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219568" y="6135077"/>
            <a:ext cx="2915139" cy="189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r"/>
            <a:r>
              <a:rPr lang="en-GB" sz="600" dirty="0">
                <a:latin typeface="Times New Roman" panose="02020603050405020304" pitchFamily="18" charset="0"/>
              </a:rPr>
              <a:t>from query 2008-02-21_meeting-attendance-by-region-and-quarter_step03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65113" y="646114"/>
            <a:ext cx="4513262" cy="588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 dirty="0"/>
              <a:t>Meeting delegates by region </a:t>
            </a:r>
            <a:endParaRPr lang="en-GB" sz="2800" dirty="0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84150" y="2209800"/>
            <a:ext cx="3178175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The table shows the number of participants in TSG and WG meetings over the last year, by region*.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73038" y="4729163"/>
            <a:ext cx="40544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Region 1: Europe, Middle East, Africa</a:t>
            </a:r>
          </a:p>
          <a:p>
            <a:pPr>
              <a:spcBef>
                <a:spcPct val="50000"/>
              </a:spcBef>
            </a:pPr>
            <a:r>
              <a:rPr lang="en-US" sz="1400" dirty="0"/>
              <a:t>Region 2: Americas</a:t>
            </a:r>
          </a:p>
          <a:p>
            <a:pPr>
              <a:spcBef>
                <a:spcPct val="50000"/>
              </a:spcBef>
            </a:pPr>
            <a:r>
              <a:rPr lang="en-US" sz="1400" dirty="0"/>
              <a:t>Region 3: Asia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046" y="1284364"/>
            <a:ext cx="1561176" cy="926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717323" y="1248143"/>
            <a:ext cx="2426677" cy="3710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306640" y="1362807"/>
            <a:ext cx="34099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30262" y="1448021"/>
            <a:ext cx="5187462" cy="4050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84163" y="873125"/>
            <a:ext cx="4103687" cy="228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Individual Members by</a:t>
            </a:r>
            <a:br>
              <a:rPr lang="en-US" sz="2800"/>
            </a:br>
            <a:r>
              <a:rPr lang="en-US" sz="2800"/>
              <a:t>Organizational Partner /  Region </a:t>
            </a:r>
            <a:endParaRPr lang="en-GB" sz="280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773737" y="4703152"/>
            <a:ext cx="3494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/>
              <a:t>Region 1 = </a:t>
            </a:r>
            <a:r>
              <a:rPr lang="en-US" sz="2400" dirty="0" smtClean="0"/>
              <a:t>359 </a:t>
            </a:r>
            <a:r>
              <a:rPr lang="en-US" sz="2400" i="1" dirty="0" smtClean="0">
                <a:solidFill>
                  <a:srgbClr val="969696"/>
                </a:solidFill>
              </a:rPr>
              <a:t>(347)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320375" y="3620540"/>
            <a:ext cx="3294062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dirty="0"/>
              <a:t>Region 2 = </a:t>
            </a:r>
            <a:r>
              <a:rPr lang="en-US" sz="2400" dirty="0" smtClean="0"/>
              <a:t>41 </a:t>
            </a:r>
            <a:r>
              <a:rPr lang="en-US" sz="2400" i="1" dirty="0">
                <a:solidFill>
                  <a:srgbClr val="969696"/>
                </a:solidFill>
              </a:rPr>
              <a:t>(</a:t>
            </a:r>
            <a:r>
              <a:rPr lang="en-US" sz="2400" i="1" dirty="0" smtClean="0">
                <a:solidFill>
                  <a:srgbClr val="969696"/>
                </a:solidFill>
              </a:rPr>
              <a:t>36)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2725127" y="2636106"/>
            <a:ext cx="3298825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dirty="0"/>
              <a:t>Region 3 = </a:t>
            </a:r>
            <a:r>
              <a:rPr lang="en-US" sz="2400" dirty="0" smtClean="0"/>
              <a:t>128 </a:t>
            </a:r>
            <a:r>
              <a:rPr lang="en-US" sz="2400" i="1" dirty="0" smtClean="0">
                <a:solidFill>
                  <a:srgbClr val="969696"/>
                </a:solidFill>
              </a:rPr>
              <a:t>(128)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4692650" y="5902325"/>
            <a:ext cx="4149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dirty="0"/>
              <a:t>Data from http://webapp.etsi.org/3gppmembership/Queryform.asp</a:t>
            </a: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426075"/>
            <a:ext cx="654050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003300" y="4167188"/>
            <a:ext cx="34432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i="1">
                <a:solidFill>
                  <a:srgbClr val="969696"/>
                </a:solidFill>
              </a:rPr>
              <a:t>Figures in grey italics relate to previous quarter.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22238" y="4840288"/>
            <a:ext cx="45831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Total membership = </a:t>
            </a:r>
            <a:r>
              <a:rPr lang="en-US" sz="2400" dirty="0" smtClean="0"/>
              <a:t>528 </a:t>
            </a:r>
            <a:r>
              <a:rPr lang="en-US" sz="2400" i="1" dirty="0" smtClean="0">
                <a:solidFill>
                  <a:srgbClr val="969696"/>
                </a:solidFill>
              </a:rPr>
              <a:t>(511)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1600200" y="5305425"/>
            <a:ext cx="28940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Guests =   </a:t>
            </a:r>
            <a:r>
              <a:rPr lang="en-US" sz="2400" dirty="0" smtClean="0"/>
              <a:t>20   </a:t>
            </a:r>
            <a:r>
              <a:rPr lang="en-US" sz="2400" i="1" dirty="0" smtClean="0">
                <a:solidFill>
                  <a:srgbClr val="969696"/>
                </a:solidFill>
              </a:rPr>
              <a:t>(18)</a:t>
            </a:r>
            <a:endParaRPr lang="en-US" sz="2400" i="1" dirty="0">
              <a:solidFill>
                <a:srgbClr val="969696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32728</TotalTime>
  <Words>582</Words>
  <Application>Microsoft Office PowerPoint</Application>
  <PresentationFormat>On-screen Show (4:3)</PresentationFormat>
  <Paragraphs>153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    Support Team Report    </vt:lpstr>
      <vt:lpstr>Changes of personnel (1)</vt:lpstr>
      <vt:lpstr>Changes of personnel (3)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Marketing matters (1)</vt:lpstr>
      <vt:lpstr>Marketing matters (2)</vt:lpstr>
      <vt:lpstr>Season’s greetings from MCC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MCC report</dc:title>
  <dc:subject>3GPP support team report</dc:subject>
  <dc:creator>JMM</dc:creator>
  <dc:description>© 2014  All rights reserved</dc:description>
  <cp:lastModifiedBy>John M Meredith</cp:lastModifiedBy>
  <cp:revision>1135</cp:revision>
  <dcterms:created xsi:type="dcterms:W3CDTF">2008-08-30T09:32:10Z</dcterms:created>
  <dcterms:modified xsi:type="dcterms:W3CDTF">2016-12-01T11:48:06Z</dcterms:modified>
</cp:coreProperties>
</file>