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48" r:id="rId1"/>
    <p:sldMasterId id="2147483798" r:id="rId2"/>
    <p:sldMasterId id="2147483826" r:id="rId3"/>
    <p:sldMasterId id="2147483812" r:id="rId4"/>
    <p:sldMasterId id="2147483824" r:id="rId5"/>
  </p:sldMasterIdLst>
  <p:notesMasterIdLst>
    <p:notesMasterId r:id="rId22"/>
  </p:notesMasterIdLst>
  <p:handoutMasterIdLst>
    <p:handoutMasterId r:id="rId23"/>
  </p:handoutMasterIdLst>
  <p:sldIdLst>
    <p:sldId id="371" r:id="rId6"/>
    <p:sldId id="372" r:id="rId7"/>
    <p:sldId id="390" r:id="rId8"/>
    <p:sldId id="382" r:id="rId9"/>
    <p:sldId id="381" r:id="rId10"/>
    <p:sldId id="385" r:id="rId11"/>
    <p:sldId id="386" r:id="rId12"/>
    <p:sldId id="380" r:id="rId13"/>
    <p:sldId id="389" r:id="rId14"/>
    <p:sldId id="391" r:id="rId15"/>
    <p:sldId id="387" r:id="rId16"/>
    <p:sldId id="388" r:id="rId17"/>
    <p:sldId id="392" r:id="rId18"/>
    <p:sldId id="393" r:id="rId19"/>
    <p:sldId id="379" r:id="rId20"/>
    <p:sldId id="352" r:id="rId21"/>
  </p:sldIdLst>
  <p:sldSz cx="9144000" cy="5143500" type="screen16x9"/>
  <p:notesSz cx="6797675" cy="9926638"/>
  <p:defaultTextStyle>
    <a:defPPr>
      <a:defRPr lang="en-GB"/>
    </a:defPPr>
    <a:lvl1pPr algn="l" defTabSz="457200" rtl="0" fontAlgn="base">
      <a:spcBef>
        <a:spcPct val="0"/>
      </a:spcBef>
      <a:spcAft>
        <a:spcPct val="0"/>
      </a:spcAft>
      <a:defRPr kern="1200">
        <a:solidFill>
          <a:schemeClr val="tx1"/>
        </a:solidFill>
        <a:latin typeface="Arial" charset="0"/>
        <a:ea typeface="ヒラギノ角ゴ Pro W3"/>
        <a:cs typeface="ヒラギノ角ゴ Pro W3"/>
      </a:defRPr>
    </a:lvl1pPr>
    <a:lvl2pPr marL="457200" algn="l" defTabSz="457200" rtl="0" fontAlgn="base">
      <a:spcBef>
        <a:spcPct val="0"/>
      </a:spcBef>
      <a:spcAft>
        <a:spcPct val="0"/>
      </a:spcAft>
      <a:defRPr kern="1200">
        <a:solidFill>
          <a:schemeClr val="tx1"/>
        </a:solidFill>
        <a:latin typeface="Arial" charset="0"/>
        <a:ea typeface="ヒラギノ角ゴ Pro W3"/>
        <a:cs typeface="ヒラギノ角ゴ Pro W3"/>
      </a:defRPr>
    </a:lvl2pPr>
    <a:lvl3pPr marL="914400" algn="l" defTabSz="457200" rtl="0" fontAlgn="base">
      <a:spcBef>
        <a:spcPct val="0"/>
      </a:spcBef>
      <a:spcAft>
        <a:spcPct val="0"/>
      </a:spcAft>
      <a:defRPr kern="1200">
        <a:solidFill>
          <a:schemeClr val="tx1"/>
        </a:solidFill>
        <a:latin typeface="Arial" charset="0"/>
        <a:ea typeface="ヒラギノ角ゴ Pro W3"/>
        <a:cs typeface="ヒラギノ角ゴ Pro W3"/>
      </a:defRPr>
    </a:lvl3pPr>
    <a:lvl4pPr marL="1371600" algn="l" defTabSz="457200" rtl="0" fontAlgn="base">
      <a:spcBef>
        <a:spcPct val="0"/>
      </a:spcBef>
      <a:spcAft>
        <a:spcPct val="0"/>
      </a:spcAft>
      <a:defRPr kern="1200">
        <a:solidFill>
          <a:schemeClr val="tx1"/>
        </a:solidFill>
        <a:latin typeface="Arial" charset="0"/>
        <a:ea typeface="ヒラギノ角ゴ Pro W3"/>
        <a:cs typeface="ヒラギノ角ゴ Pro W3"/>
      </a:defRPr>
    </a:lvl4pPr>
    <a:lvl5pPr marL="1828800" algn="l" defTabSz="457200" rtl="0" fontAlgn="base">
      <a:spcBef>
        <a:spcPct val="0"/>
      </a:spcBef>
      <a:spcAft>
        <a:spcPct val="0"/>
      </a:spcAft>
      <a:defRPr kern="1200">
        <a:solidFill>
          <a:schemeClr val="tx1"/>
        </a:solidFill>
        <a:latin typeface="Arial" charset="0"/>
        <a:ea typeface="ヒラギノ角ゴ Pro W3"/>
        <a:cs typeface="ヒラギノ角ゴ Pro W3"/>
      </a:defRPr>
    </a:lvl5pPr>
    <a:lvl6pPr marL="2286000" algn="l" defTabSz="914400" rtl="0" eaLnBrk="1" latinLnBrk="0" hangingPunct="1">
      <a:defRPr kern="1200">
        <a:solidFill>
          <a:schemeClr val="tx1"/>
        </a:solidFill>
        <a:latin typeface="Arial" charset="0"/>
        <a:ea typeface="ヒラギノ角ゴ Pro W3"/>
        <a:cs typeface="ヒラギノ角ゴ Pro W3"/>
      </a:defRPr>
    </a:lvl6pPr>
    <a:lvl7pPr marL="2743200" algn="l" defTabSz="914400" rtl="0" eaLnBrk="1" latinLnBrk="0" hangingPunct="1">
      <a:defRPr kern="1200">
        <a:solidFill>
          <a:schemeClr val="tx1"/>
        </a:solidFill>
        <a:latin typeface="Arial" charset="0"/>
        <a:ea typeface="ヒラギノ角ゴ Pro W3"/>
        <a:cs typeface="ヒラギノ角ゴ Pro W3"/>
      </a:defRPr>
    </a:lvl7pPr>
    <a:lvl8pPr marL="3200400" algn="l" defTabSz="914400" rtl="0" eaLnBrk="1" latinLnBrk="0" hangingPunct="1">
      <a:defRPr kern="1200">
        <a:solidFill>
          <a:schemeClr val="tx1"/>
        </a:solidFill>
        <a:latin typeface="Arial" charset="0"/>
        <a:ea typeface="ヒラギノ角ゴ Pro W3"/>
        <a:cs typeface="ヒラギノ角ゴ Pro W3"/>
      </a:defRPr>
    </a:lvl8pPr>
    <a:lvl9pPr marL="3657600" algn="l" defTabSz="914400" rtl="0" eaLnBrk="1" latinLnBrk="0" hangingPunct="1">
      <a:defRPr kern="1200">
        <a:solidFill>
          <a:schemeClr val="tx1"/>
        </a:solidFill>
        <a:latin typeface="Arial" charset="0"/>
        <a:ea typeface="ヒラギノ角ゴ Pro W3"/>
        <a:cs typeface="ヒラギノ角ゴ Pro W3"/>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 uri="{2D200454-40CA-4A62-9FC3-DE9A4176ACB9}">
      <p15:notesGuideLst xmlns="" xmlns:p15="http://schemas.microsoft.com/office/powerpoint/2012/main">
        <p15:guide id="1" orient="horz" pos="2896" userDrawn="1">
          <p15:clr>
            <a:srgbClr val="A4A3A4"/>
          </p15:clr>
        </p15:guide>
        <p15:guide id="2" pos="2180" userDrawn="1">
          <p15:clr>
            <a:srgbClr val="A4A3A4"/>
          </p15:clr>
        </p15:guide>
        <p15:guide id="3" orient="horz" pos="3150" userDrawn="1">
          <p15:clr>
            <a:srgbClr val="A4A3A4"/>
          </p15:clr>
        </p15:guide>
        <p15:guide id="4" pos="2165" userDrawn="1">
          <p15:clr>
            <a:srgbClr val="A4A3A4"/>
          </p15:clr>
        </p15:guide>
        <p15:guide id="5" orient="horz" pos="2875" userDrawn="1">
          <p15:clr>
            <a:srgbClr val="A4A3A4"/>
          </p15:clr>
        </p15:guide>
        <p15:guide id="6" orient="horz" pos="3127" userDrawn="1">
          <p15:clr>
            <a:srgbClr val="A4A3A4"/>
          </p15:clr>
        </p15:guide>
        <p15:guide id="7" pos="2156" userDrawn="1">
          <p15:clr>
            <a:srgbClr val="A4A3A4"/>
          </p15:clr>
        </p15:guide>
        <p15:guide id="8" pos="2142"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1135"/>
    <a:srgbClr val="EDF2F5"/>
    <a:srgbClr val="98A2AE"/>
    <a:srgbClr val="4D5766"/>
    <a:srgbClr val="BEC8D2"/>
    <a:srgbClr val="FFFFFF"/>
    <a:srgbClr val="273142"/>
    <a:srgbClr val="FF9910"/>
    <a:srgbClr val="000000"/>
    <a:srgbClr val="12419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6433" autoAdjust="0"/>
  </p:normalViewPr>
  <p:slideViewPr>
    <p:cSldViewPr snapToGrid="0">
      <p:cViewPr varScale="1">
        <p:scale>
          <a:sx n="141" d="100"/>
          <a:sy n="141" d="100"/>
        </p:scale>
        <p:origin x="-720" y="-96"/>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50" d="100"/>
        <a:sy n="150" d="100"/>
      </p:scale>
      <p:origin x="0" y="0"/>
    </p:cViewPr>
  </p:sorterViewPr>
  <p:notesViewPr>
    <p:cSldViewPr snapToGrid="0">
      <p:cViewPr varScale="1">
        <p:scale>
          <a:sx n="82" d="100"/>
          <a:sy n="82" d="100"/>
        </p:scale>
        <p:origin x="3972" y="84"/>
      </p:cViewPr>
      <p:guideLst>
        <p:guide orient="horz" pos="2896"/>
        <p:guide orient="horz" pos="3150"/>
        <p:guide orient="horz" pos="2875"/>
        <p:guide orient="horz" pos="3127"/>
        <p:guide pos="2180"/>
        <p:guide pos="2165"/>
        <p:guide pos="2156"/>
        <p:guide pos="2142"/>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5660" cy="496332"/>
          </a:xfrm>
          <a:prstGeom prst="rect">
            <a:avLst/>
          </a:prstGeom>
        </p:spPr>
        <p:txBody>
          <a:bodyPr vert="horz" lIns="91268" tIns="45635" rIns="91268" bIns="45635"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sz="quarter" idx="1"/>
          </p:nvPr>
        </p:nvSpPr>
        <p:spPr>
          <a:xfrm>
            <a:off x="3850443" y="1"/>
            <a:ext cx="2945660" cy="496332"/>
          </a:xfrm>
          <a:prstGeom prst="rect">
            <a:avLst/>
          </a:prstGeom>
        </p:spPr>
        <p:txBody>
          <a:bodyPr vert="horz" lIns="91268" tIns="45635" rIns="91268" bIns="45635" rtlCol="0"/>
          <a:lstStyle>
            <a:lvl1pPr algn="r" fontAlgn="auto">
              <a:spcBef>
                <a:spcPts val="0"/>
              </a:spcBef>
              <a:spcAft>
                <a:spcPts val="0"/>
              </a:spcAft>
              <a:defRPr sz="1200">
                <a:latin typeface="+mn-lt"/>
                <a:ea typeface="+mn-ea"/>
                <a:cs typeface="+mn-cs"/>
              </a:defRPr>
            </a:lvl1pPr>
          </a:lstStyle>
          <a:p>
            <a:pPr>
              <a:defRPr/>
            </a:pPr>
            <a:fld id="{E3A1A956-FBA6-4D44-9717-88B588F88EA2}" type="datetimeFigureOut">
              <a:rPr lang="en-US"/>
              <a:pPr>
                <a:defRPr/>
              </a:pPr>
              <a:t>9/15/2016</a:t>
            </a:fld>
            <a:endParaRPr lang="en-US" dirty="0"/>
          </a:p>
        </p:txBody>
      </p:sp>
      <p:sp>
        <p:nvSpPr>
          <p:cNvPr id="4" name="Footer Placeholder 3"/>
          <p:cNvSpPr>
            <a:spLocks noGrp="1"/>
          </p:cNvSpPr>
          <p:nvPr>
            <p:ph type="ftr" sz="quarter" idx="2"/>
          </p:nvPr>
        </p:nvSpPr>
        <p:spPr>
          <a:xfrm>
            <a:off x="0" y="9428585"/>
            <a:ext cx="2945660" cy="496332"/>
          </a:xfrm>
          <a:prstGeom prst="rect">
            <a:avLst/>
          </a:prstGeom>
        </p:spPr>
        <p:txBody>
          <a:bodyPr vert="horz" lIns="91268" tIns="45635" rIns="91268" bIns="45635"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3850443" y="9428585"/>
            <a:ext cx="2945660" cy="496332"/>
          </a:xfrm>
          <a:prstGeom prst="rect">
            <a:avLst/>
          </a:prstGeom>
        </p:spPr>
        <p:txBody>
          <a:bodyPr vert="horz" lIns="91268" tIns="45635" rIns="91268" bIns="45635" rtlCol="0" anchor="b"/>
          <a:lstStyle>
            <a:lvl1pPr algn="r" fontAlgn="auto">
              <a:spcBef>
                <a:spcPts val="0"/>
              </a:spcBef>
              <a:spcAft>
                <a:spcPts val="0"/>
              </a:spcAft>
              <a:defRPr sz="1200">
                <a:latin typeface="+mn-lt"/>
                <a:ea typeface="+mn-ea"/>
                <a:cs typeface="+mn-cs"/>
              </a:defRPr>
            </a:lvl1pPr>
          </a:lstStyle>
          <a:p>
            <a:pPr>
              <a:defRPr/>
            </a:pPr>
            <a:fld id="{6EB7DA75-3119-461F-BBD9-15CADFA283A7}" type="slidenum">
              <a:rPr lang="en-US"/>
              <a:pPr>
                <a:defRPr/>
              </a:pPr>
              <a:t>‹#›</a:t>
            </a:fld>
            <a:endParaRPr lang="en-US" dirty="0"/>
          </a:p>
        </p:txBody>
      </p:sp>
    </p:spTree>
    <p:extLst>
      <p:ext uri="{BB962C8B-B14F-4D97-AF65-F5344CB8AC3E}">
        <p14:creationId xmlns="" xmlns:p14="http://schemas.microsoft.com/office/powerpoint/2010/main" val="38675986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5660" cy="496332"/>
          </a:xfrm>
          <a:prstGeom prst="rect">
            <a:avLst/>
          </a:prstGeom>
        </p:spPr>
        <p:txBody>
          <a:bodyPr vert="horz" lIns="91268" tIns="45635" rIns="91268" bIns="45635"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3850443" y="1"/>
            <a:ext cx="2945660" cy="496332"/>
          </a:xfrm>
          <a:prstGeom prst="rect">
            <a:avLst/>
          </a:prstGeom>
        </p:spPr>
        <p:txBody>
          <a:bodyPr vert="horz" lIns="91268" tIns="45635" rIns="91268" bIns="45635" rtlCol="0"/>
          <a:lstStyle>
            <a:lvl1pPr algn="r" fontAlgn="auto">
              <a:spcBef>
                <a:spcPts val="0"/>
              </a:spcBef>
              <a:spcAft>
                <a:spcPts val="0"/>
              </a:spcAft>
              <a:defRPr sz="1200">
                <a:latin typeface="+mn-lt"/>
                <a:ea typeface="+mn-ea"/>
                <a:cs typeface="+mn-cs"/>
              </a:defRPr>
            </a:lvl1pPr>
          </a:lstStyle>
          <a:p>
            <a:pPr>
              <a:defRPr/>
            </a:pPr>
            <a:fld id="{32CF6B7E-5EE0-4686-A335-20EF82FA6D28}" type="datetimeFigureOut">
              <a:rPr lang="en-US"/>
              <a:pPr>
                <a:defRPr/>
              </a:pPr>
              <a:t>9/15/2016</a:t>
            </a:fld>
            <a:endParaRPr lang="en-US" dirty="0"/>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268" tIns="45635" rIns="91268" bIns="45635" rtlCol="0" anchor="ctr"/>
          <a:lstStyle/>
          <a:p>
            <a:pPr lvl="0"/>
            <a:endParaRPr lang="en-US" noProof="0" dirty="0" smtClean="0"/>
          </a:p>
        </p:txBody>
      </p:sp>
      <p:sp>
        <p:nvSpPr>
          <p:cNvPr id="5" name="Notes Placeholder 4"/>
          <p:cNvSpPr>
            <a:spLocks noGrp="1"/>
          </p:cNvSpPr>
          <p:nvPr>
            <p:ph type="body" sz="quarter" idx="3"/>
          </p:nvPr>
        </p:nvSpPr>
        <p:spPr>
          <a:xfrm>
            <a:off x="679768" y="4715154"/>
            <a:ext cx="5438140" cy="4466987"/>
          </a:xfrm>
          <a:prstGeom prst="rect">
            <a:avLst/>
          </a:prstGeom>
        </p:spPr>
        <p:txBody>
          <a:bodyPr vert="horz" wrap="square" lIns="91268" tIns="45635" rIns="91268" bIns="45635"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6" name="Footer Placeholder 5"/>
          <p:cNvSpPr>
            <a:spLocks noGrp="1"/>
          </p:cNvSpPr>
          <p:nvPr>
            <p:ph type="ftr" sz="quarter" idx="4"/>
          </p:nvPr>
        </p:nvSpPr>
        <p:spPr>
          <a:xfrm>
            <a:off x="0" y="9428585"/>
            <a:ext cx="2945660" cy="496332"/>
          </a:xfrm>
          <a:prstGeom prst="rect">
            <a:avLst/>
          </a:prstGeom>
        </p:spPr>
        <p:txBody>
          <a:bodyPr vert="horz" lIns="91268" tIns="45635" rIns="91268" bIns="45635"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50443" y="9428585"/>
            <a:ext cx="2945660" cy="496332"/>
          </a:xfrm>
          <a:prstGeom prst="rect">
            <a:avLst/>
          </a:prstGeom>
        </p:spPr>
        <p:txBody>
          <a:bodyPr vert="horz" lIns="91268" tIns="45635" rIns="91268" bIns="45635" rtlCol="0" anchor="b"/>
          <a:lstStyle>
            <a:lvl1pPr algn="r" fontAlgn="auto">
              <a:spcBef>
                <a:spcPts val="0"/>
              </a:spcBef>
              <a:spcAft>
                <a:spcPts val="0"/>
              </a:spcAft>
              <a:defRPr sz="1200">
                <a:latin typeface="+mn-lt"/>
                <a:ea typeface="+mn-ea"/>
                <a:cs typeface="+mn-cs"/>
              </a:defRPr>
            </a:lvl1pPr>
          </a:lstStyle>
          <a:p>
            <a:pPr>
              <a:defRPr/>
            </a:pPr>
            <a:fld id="{26C2616F-011D-47B3-A2C1-4E16F11993E6}" type="slidenum">
              <a:rPr lang="en-US"/>
              <a:pPr>
                <a:defRPr/>
              </a:pPr>
              <a:t>‹#›</a:t>
            </a:fld>
            <a:endParaRPr lang="en-US" dirty="0"/>
          </a:p>
        </p:txBody>
      </p:sp>
    </p:spTree>
    <p:extLst>
      <p:ext uri="{BB962C8B-B14F-4D97-AF65-F5344CB8AC3E}">
        <p14:creationId xmlns="" xmlns:p14="http://schemas.microsoft.com/office/powerpoint/2010/main" val="977992471"/>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2pPr>
    <a:lvl3pPr marL="9144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3pPr>
    <a:lvl4pPr marL="13716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4pPr>
    <a:lvl5pPr marL="18288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okia White 0">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smtClean="0"/>
              <a:t>Click to edit headline</a:t>
            </a:r>
            <a:endParaRPr lang="en-US" dirty="0"/>
          </a:p>
        </p:txBody>
      </p:sp>
      <p:sp>
        <p:nvSpPr>
          <p:cNvPr id="8"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smtClean="0">
                <a:cs typeface="Arial" panose="020B0604020202020204" pitchFamily="34" charset="0"/>
              </a:rPr>
              <a:t>3GPP TSG SA Meeting #73                             SP-160684</a:t>
            </a:r>
            <a:endParaRPr lang="en-US" dirty="0" smtClean="0">
              <a:cs typeface="Arial" panose="020B0604020202020204" pitchFamily="34" charset="0"/>
            </a:endParaRPr>
          </a:p>
        </p:txBody>
      </p:sp>
      <p:sp>
        <p:nvSpPr>
          <p:cNvPr id="3"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Nokia Blue Plain">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367200" y="900000"/>
            <a:ext cx="8359200" cy="1980000"/>
          </a:xfrm>
        </p:spPr>
        <p:txBody>
          <a:bodyPr/>
          <a:lstStyle>
            <a:lvl1pPr marL="0" indent="0">
              <a:buNone/>
              <a:defRPr sz="6600">
                <a:solidFill>
                  <a:schemeClr val="bg1"/>
                </a:solidFill>
                <a:latin typeface="Nokia Pure Headline Ultra Light" panose="020B0204020202020204" pitchFamily="34" charset="0"/>
              </a:defRPr>
            </a:lvl1pPr>
          </a:lstStyle>
          <a:p>
            <a:pPr eaLnBrk="1" hangingPunct="1"/>
            <a:r>
              <a:rPr lang="en-US" dirty="0" smtClean="0">
                <a:ea typeface="ヒラギノ角ゴ Pro W3"/>
                <a:cs typeface="ヒラギノ角ゴ Pro W3"/>
              </a:rPr>
              <a:t>Main headline in</a:t>
            </a:r>
            <a:br>
              <a:rPr lang="en-US" dirty="0" smtClean="0">
                <a:ea typeface="ヒラギノ角ゴ Pro W3"/>
                <a:cs typeface="ヒラギノ角ゴ Pro W3"/>
              </a:rPr>
            </a:br>
            <a:r>
              <a:rPr lang="en-US" dirty="0" smtClean="0">
                <a:ea typeface="ヒラギノ角ゴ Pro W3"/>
                <a:cs typeface="ヒラギノ角ゴ Pro W3"/>
              </a:rPr>
              <a:t>lower case here</a:t>
            </a:r>
          </a:p>
        </p:txBody>
      </p:sp>
      <p:pic>
        <p:nvPicPr>
          <p:cNvPr id="2" name="Picture 1"/>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417600" y="280580"/>
            <a:ext cx="1080000" cy="175283"/>
          </a:xfrm>
          <a:prstGeom prst="rect">
            <a:avLst/>
          </a:prstGeom>
        </p:spPr>
      </p:pic>
      <p:sp>
        <p:nvSpPr>
          <p:cNvPr id="7"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bg1"/>
                </a:solidFill>
                <a:latin typeface="+mn-lt"/>
              </a:defRPr>
            </a:lvl1pPr>
          </a:lstStyle>
          <a:p>
            <a:r>
              <a:rPr lang="en-US" smtClean="0">
                <a:cs typeface="Arial" panose="020B0604020202020204" pitchFamily="34" charset="0"/>
              </a:rPr>
              <a:t>3GPP TSG SA Meeting #73                             SP-160684</a:t>
            </a:r>
            <a:endParaRPr lang="en-US" dirty="0" smtClean="0">
              <a:cs typeface="Arial" panose="020B0604020202020204" pitchFamily="34" charset="0"/>
            </a:endParaRPr>
          </a:p>
        </p:txBody>
      </p:sp>
      <p:sp>
        <p:nvSpPr>
          <p:cNvPr id="8" name="Content Placeholder 12"/>
          <p:cNvSpPr>
            <a:spLocks noGrp="1"/>
          </p:cNvSpPr>
          <p:nvPr>
            <p:ph sz="quarter" idx="13" hasCustomPrompt="1"/>
          </p:nvPr>
        </p:nvSpPr>
        <p:spPr>
          <a:xfrm>
            <a:off x="417600" y="3059999"/>
            <a:ext cx="8308800" cy="1576800"/>
          </a:xfrm>
        </p:spPr>
        <p:txBody>
          <a:bodyPr/>
          <a:lstStyle>
            <a:lvl1pPr marL="0" indent="0">
              <a:buNone/>
              <a:defRPr sz="1800"/>
            </a:lvl1pPr>
            <a:lvl2pPr marL="230400" indent="-228600">
              <a:buFont typeface="Arial" panose="020B0604020202020204" pitchFamily="34" charset="0"/>
              <a:buChar char="•"/>
              <a:defRPr sz="1800"/>
            </a:lvl2pPr>
          </a:lstStyle>
          <a:p>
            <a:pPr lvl="0"/>
            <a:r>
              <a:rPr lang="en-US" dirty="0" smtClean="0"/>
              <a:t>Supporting headline in sentence case here </a:t>
            </a:r>
          </a:p>
          <a:p>
            <a:pPr lvl="1"/>
            <a:r>
              <a:rPr lang="en-US" dirty="0" smtClean="0"/>
              <a:t>Author/Presenter</a:t>
            </a:r>
          </a:p>
          <a:p>
            <a:pPr lvl="1"/>
            <a:r>
              <a:rPr lang="en-US" dirty="0" smtClean="0"/>
              <a:t>DD-MM-YYYY</a:t>
            </a:r>
            <a:endParaRPr lang="en-US" dirty="0"/>
          </a:p>
        </p:txBody>
      </p:sp>
    </p:spTree>
    <p:extLst>
      <p:ext uri="{BB962C8B-B14F-4D97-AF65-F5344CB8AC3E}">
        <p14:creationId xmlns="" xmlns:p14="http://schemas.microsoft.com/office/powerpoint/2010/main" val="341612586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Nokia White 1">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418118" y="1080000"/>
            <a:ext cx="8308800" cy="3560400"/>
          </a:xfrm>
          <a:prstGeom prst="rect">
            <a:avLst/>
          </a:prstGeom>
        </p:spPr>
        <p:txBody>
          <a:bodyPr lIns="0" tIns="0" rIns="0" bIns="0"/>
          <a:lstStyle>
            <a:lvl1pPr>
              <a:defRPr sz="1600">
                <a:solidFill>
                  <a:schemeClr val="bg1"/>
                </a:solidFill>
              </a:defRPr>
            </a:lvl1pPr>
            <a:lvl2pPr marL="460800">
              <a:defRPr sz="1400"/>
            </a:lvl2pPr>
            <a:lvl3pPr marL="691200" indent="-230400">
              <a:defRPr sz="1200"/>
            </a:lvl3pPr>
            <a:lvl4pPr marL="921600">
              <a:defRPr sz="1000"/>
            </a:lvl4pPr>
            <a:lvl5pPr marL="1152000">
              <a:defRPr sz="800"/>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GB" noProof="0" dirty="0"/>
          </a:p>
        </p:txBody>
      </p:sp>
      <p:sp>
        <p:nvSpPr>
          <p:cNvPr id="8" name="Title 1"/>
          <p:cNvSpPr>
            <a:spLocks noGrp="1"/>
          </p:cNvSpPr>
          <p:nvPr>
            <p:ph type="title" hasCustomPrompt="1"/>
          </p:nvPr>
        </p:nvSpPr>
        <p:spPr>
          <a:xfrm>
            <a:off x="418120" y="279249"/>
            <a:ext cx="8308800" cy="309600"/>
          </a:xfrm>
        </p:spPr>
        <p:txBody>
          <a:bodyPr/>
          <a:lstStyle>
            <a:lvl1pPr>
              <a:defRPr sz="2000" b="0">
                <a:solidFill>
                  <a:schemeClr val="bg1"/>
                </a:solidFill>
                <a:latin typeface="+mj-lt"/>
              </a:defRPr>
            </a:lvl1pPr>
          </a:lstStyle>
          <a:p>
            <a:r>
              <a:rPr lang="en-GB" noProof="0" dirty="0" smtClean="0"/>
              <a:t>Click to edit headline</a:t>
            </a:r>
            <a:endParaRPr lang="en-GB" noProof="0" dirty="0"/>
          </a:p>
        </p:txBody>
      </p:sp>
      <p:sp>
        <p:nvSpPr>
          <p:cNvPr id="6"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bg1"/>
                </a:solidFill>
                <a:latin typeface="+mn-lt"/>
              </a:defRPr>
            </a:lvl1pPr>
          </a:lstStyle>
          <a:p>
            <a:r>
              <a:rPr lang="en-GB" smtClean="0">
                <a:cs typeface="Arial" panose="020B0604020202020204" pitchFamily="34" charset="0"/>
              </a:rPr>
              <a:t>3GPP TSG SA Meeting #73                             SP-160684</a:t>
            </a:r>
            <a:endParaRPr lang="en-GB" dirty="0" smtClean="0">
              <a:cs typeface="Arial" panose="020B0604020202020204" pitchFamily="34" charset="0"/>
            </a:endParaRPr>
          </a:p>
        </p:txBody>
      </p:sp>
      <p:pic>
        <p:nvPicPr>
          <p:cNvPr id="10" name="Picture 9"/>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8035200" y="4806000"/>
            <a:ext cx="690379" cy="112048"/>
          </a:xfrm>
          <a:prstGeom prst="rect">
            <a:avLst/>
          </a:prstGeom>
        </p:spPr>
      </p:pic>
      <p:sp>
        <p:nvSpPr>
          <p:cNvPr id="7"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1"/>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extLst>
      <p:ext uri="{BB962C8B-B14F-4D97-AF65-F5344CB8AC3E}">
        <p14:creationId xmlns="" xmlns:p14="http://schemas.microsoft.com/office/powerpoint/2010/main" val="286781237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Nokia Blue Plain">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17599" y="280799"/>
            <a:ext cx="8308800" cy="4359600"/>
          </a:xfrm>
        </p:spPr>
        <p:txBody>
          <a:bodyPr/>
          <a:lstStyle>
            <a:lvl1pPr marL="0" indent="0">
              <a:spcAft>
                <a:spcPts val="1200"/>
              </a:spcAft>
              <a:buNone/>
              <a:defRPr sz="4400" baseline="0">
                <a:solidFill>
                  <a:schemeClr val="bg1"/>
                </a:solidFill>
                <a:latin typeface="Nokia Pure Headline Ultra Light" panose="020B0204020202020204" pitchFamily="34" charset="0"/>
              </a:defRPr>
            </a:lvl1pPr>
            <a:lvl2pPr>
              <a:defRPr>
                <a:solidFill>
                  <a:schemeClr val="bg1"/>
                </a:solidFill>
                <a:latin typeface="+mn-lt"/>
              </a:defRPr>
            </a:lvl2pPr>
            <a:lvl3pPr>
              <a:defRPr>
                <a:solidFill>
                  <a:schemeClr val="bg1"/>
                </a:solidFill>
                <a:latin typeface="+mn-lt"/>
              </a:defRPr>
            </a:lvl3pPr>
          </a:lstStyle>
          <a:p>
            <a:pPr lvl="0"/>
            <a:r>
              <a:rPr lang="en-US" dirty="0" smtClean="0"/>
              <a:t>Click to edit Master text styles</a:t>
            </a:r>
          </a:p>
        </p:txBody>
      </p:sp>
      <p:pic>
        <p:nvPicPr>
          <p:cNvPr id="6" name="Picture 5"/>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8035200" y="4806000"/>
            <a:ext cx="690379" cy="112048"/>
          </a:xfrm>
          <a:prstGeom prst="rect">
            <a:avLst/>
          </a:prstGeom>
        </p:spPr>
      </p:pic>
      <p:sp>
        <p:nvSpPr>
          <p:cNvPr id="7"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bg1"/>
                </a:solidFill>
                <a:latin typeface="+mn-lt"/>
              </a:defRPr>
            </a:lvl1pPr>
          </a:lstStyle>
          <a:p>
            <a:r>
              <a:rPr lang="en-US" smtClean="0">
                <a:cs typeface="Arial" panose="020B0604020202020204" pitchFamily="34" charset="0"/>
              </a:rPr>
              <a:t>3GPP TSG SA Meeting #73                             SP-160684</a:t>
            </a:r>
            <a:endParaRPr lang="en-US" dirty="0" smtClean="0">
              <a:cs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Nokia Blue Plain">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8035200" y="4806000"/>
            <a:ext cx="690379" cy="112048"/>
          </a:xfrm>
          <a:prstGeom prst="rect">
            <a:avLst/>
          </a:prstGeom>
        </p:spPr>
      </p:pic>
      <p:sp>
        <p:nvSpPr>
          <p:cNvPr id="5"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bg1"/>
                </a:solidFill>
                <a:latin typeface="+mn-lt"/>
              </a:defRPr>
            </a:lvl1pPr>
          </a:lstStyle>
          <a:p>
            <a:r>
              <a:rPr lang="en-US" smtClean="0">
                <a:cs typeface="Arial" panose="020B0604020202020204" pitchFamily="34" charset="0"/>
              </a:rPr>
              <a:t>3GPP TSG SA Meeting #73                             SP-160684</a:t>
            </a:r>
            <a:endParaRPr lang="en-US" dirty="0" smtClean="0">
              <a:cs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Nokia Blue Separator">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3707302" y="2430463"/>
            <a:ext cx="1741074" cy="282575"/>
          </a:xfrm>
          <a:prstGeom prst="rect">
            <a:avLst/>
          </a:prstGeom>
        </p:spPr>
      </p:pic>
      <p:sp>
        <p:nvSpPr>
          <p:cNvPr id="6"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bg1"/>
                </a:solidFill>
                <a:latin typeface="+mn-lt"/>
              </a:defRPr>
            </a:lvl1pPr>
          </a:lstStyle>
          <a:p>
            <a:r>
              <a:rPr lang="en-US" smtClean="0">
                <a:cs typeface="Arial" panose="020B0604020202020204" pitchFamily="34" charset="0"/>
              </a:rPr>
              <a:t>3GPP TSG SA Meeting #73                             SP-160684</a:t>
            </a:r>
            <a:endParaRPr lang="en-US" dirty="0" smtClean="0">
              <a:cs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White cover Nokia Blue Black">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367200" y="900000"/>
            <a:ext cx="8308800" cy="1980000"/>
          </a:xfrm>
        </p:spPr>
        <p:txBody>
          <a:bodyPr/>
          <a:lstStyle>
            <a:lvl1pPr marL="0" indent="0">
              <a:buNone/>
              <a:defRPr sz="6600">
                <a:solidFill>
                  <a:schemeClr val="tx2"/>
                </a:solidFill>
                <a:latin typeface="Nokia Pure Headline Ultra Light" panose="020B0204020202020204" pitchFamily="34" charset="0"/>
              </a:defRPr>
            </a:lvl1pPr>
          </a:lstStyle>
          <a:p>
            <a:pPr eaLnBrk="1" hangingPunct="1"/>
            <a:r>
              <a:rPr lang="en-US" dirty="0" smtClean="0">
                <a:ea typeface="ヒラギノ角ゴ Pro W3"/>
                <a:cs typeface="ヒラギノ角ゴ Pro W3"/>
              </a:rPr>
              <a:t>Main headline in</a:t>
            </a:r>
            <a:br>
              <a:rPr lang="en-US" dirty="0" smtClean="0">
                <a:ea typeface="ヒラギノ角ゴ Pro W3"/>
                <a:cs typeface="ヒラギノ角ゴ Pro W3"/>
              </a:rPr>
            </a:br>
            <a:r>
              <a:rPr lang="en-US" dirty="0" smtClean="0">
                <a:ea typeface="ヒラギノ角ゴ Pro W3"/>
                <a:cs typeface="ヒラギノ角ゴ Pro W3"/>
              </a:rPr>
              <a:t>lower case here</a:t>
            </a:r>
          </a:p>
        </p:txBody>
      </p:sp>
      <p:sp>
        <p:nvSpPr>
          <p:cNvPr id="7"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smtClean="0">
                <a:cs typeface="Arial" panose="020B0604020202020204" pitchFamily="34" charset="0"/>
              </a:rPr>
              <a:t>3GPP TSG SA Meeting #73                             SP-160684</a:t>
            </a:r>
            <a:endParaRPr lang="en-US" dirty="0" smtClean="0">
              <a:cs typeface="Arial" panose="020B0604020202020204" pitchFamily="34" charset="0"/>
            </a:endParaRPr>
          </a:p>
        </p:txBody>
      </p:sp>
      <p:sp>
        <p:nvSpPr>
          <p:cNvPr id="6" name="Slide Number Placeholder 5"/>
          <p:cNvSpPr txBox="1">
            <a:spLocks/>
          </p:cNvSpPr>
          <p:nvPr userDrawn="1"/>
        </p:nvSpPr>
        <p:spPr>
          <a:xfrm>
            <a:off x="433388" y="4816800"/>
            <a:ext cx="144462"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solidFill>
                  <a:schemeClr val="tx2"/>
                </a:solidFill>
                <a:latin typeface="+mn-lt"/>
                <a:cs typeface="Arial" panose="020B0604020202020204" pitchFamily="34" charset="0"/>
              </a:rPr>
              <a:pPr>
                <a:defRPr/>
              </a:pPr>
              <a:t>‹#›</a:t>
            </a:fld>
            <a:endParaRPr lang="en-GB" dirty="0">
              <a:solidFill>
                <a:schemeClr val="tx2"/>
              </a:solidFill>
              <a:latin typeface="+mn-lt"/>
              <a:cs typeface="Arial" panose="020B0604020202020204" pitchFamily="34" charset="0"/>
            </a:endParaRPr>
          </a:p>
        </p:txBody>
      </p:sp>
      <p:sp>
        <p:nvSpPr>
          <p:cNvPr id="8" name="TextBox 7"/>
          <p:cNvSpPr txBox="1"/>
          <p:nvPr userDrawn="1"/>
        </p:nvSpPr>
        <p:spPr>
          <a:xfrm>
            <a:off x="657000" y="4816800"/>
            <a:ext cx="1800000" cy="122237"/>
          </a:xfrm>
          <a:prstGeom prst="rect">
            <a:avLst/>
          </a:prstGeom>
          <a:noFill/>
        </p:spPr>
        <p:txBody>
          <a:bodyPr wrap="square" lIns="0" tIns="0" rIns="0" bIns="0" anchor="b">
            <a:spAutoFit/>
          </a:bodyPr>
          <a:lstStyle/>
          <a:p>
            <a:r>
              <a:rPr lang="en-GB" sz="800" dirty="0" smtClean="0">
                <a:solidFill>
                  <a:schemeClr val="tx2"/>
                </a:solidFill>
                <a:latin typeface="+mn-lt"/>
                <a:cs typeface="Arial" charset="0"/>
              </a:rPr>
              <a:t>© Nokia 2016</a:t>
            </a:r>
            <a:endParaRPr lang="en-GB" sz="800" dirty="0">
              <a:solidFill>
                <a:schemeClr val="tx2"/>
              </a:solidFill>
              <a:latin typeface="+mn-lt"/>
              <a:cs typeface="Arial" charset="0"/>
            </a:endParaRPr>
          </a:p>
        </p:txBody>
      </p:sp>
      <p:sp>
        <p:nvSpPr>
          <p:cNvPr id="14" name="Content Placeholder 11"/>
          <p:cNvSpPr>
            <a:spLocks noGrp="1"/>
          </p:cNvSpPr>
          <p:nvPr>
            <p:ph sz="quarter" idx="11" hasCustomPrompt="1"/>
          </p:nvPr>
        </p:nvSpPr>
        <p:spPr>
          <a:xfrm>
            <a:off x="417600" y="3060000"/>
            <a:ext cx="8308800" cy="1576800"/>
          </a:xfrm>
        </p:spPr>
        <p:txBody>
          <a:bodyPr/>
          <a:lstStyle>
            <a:lvl1pPr marL="0" indent="0">
              <a:buFontTx/>
              <a:buNone/>
              <a:defRPr sz="1800">
                <a:solidFill>
                  <a:schemeClr val="tx2"/>
                </a:solidFill>
              </a:defRPr>
            </a:lvl1pPr>
            <a:lvl2pPr>
              <a:defRPr sz="1800">
                <a:solidFill>
                  <a:schemeClr val="tx1"/>
                </a:solidFill>
              </a:defRPr>
            </a:lvl2pPr>
            <a:lvl3pPr marL="230400" indent="-230400">
              <a:defRPr sz="1800">
                <a:solidFill>
                  <a:schemeClr val="tx2"/>
                </a:solidFill>
              </a:defRPr>
            </a:lvl3pPr>
            <a:lvl4pPr>
              <a:defRPr sz="1800">
                <a:solidFill>
                  <a:schemeClr val="tx1"/>
                </a:solidFill>
              </a:defRPr>
            </a:lvl4pPr>
            <a:lvl5pPr>
              <a:defRPr sz="1800">
                <a:solidFill>
                  <a:schemeClr val="tx1"/>
                </a:solidFill>
              </a:defRPr>
            </a:lvl5pPr>
          </a:lstStyle>
          <a:p>
            <a:pPr lvl="0"/>
            <a:r>
              <a:rPr lang="en-US" dirty="0" smtClean="0"/>
              <a:t>White internal cover slide – Supporting headline in sentence case here</a:t>
            </a:r>
          </a:p>
          <a:p>
            <a:pPr lvl="2"/>
            <a:r>
              <a:rPr lang="en-US" dirty="0" smtClean="0"/>
              <a:t>Author/Presenter</a:t>
            </a:r>
          </a:p>
          <a:p>
            <a:pPr lvl="2"/>
            <a:r>
              <a:rPr lang="en-US" dirty="0" smtClean="0"/>
              <a:t>DD-MM-YYYY</a:t>
            </a:r>
          </a:p>
          <a:p>
            <a:pPr lvl="2"/>
            <a:endParaRPr lang="en-US" dirty="0"/>
          </a:p>
        </p:txBody>
      </p:sp>
    </p:spTree>
    <p:extLst>
      <p:ext uri="{BB962C8B-B14F-4D97-AF65-F5344CB8AC3E}">
        <p14:creationId xmlns="" xmlns:p14="http://schemas.microsoft.com/office/powerpoint/2010/main" val="202109223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04756854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8" name="Text Placeholder 10"/>
          <p:cNvSpPr>
            <a:spLocks noGrp="1"/>
          </p:cNvSpPr>
          <p:nvPr>
            <p:ph type="body" sz="quarter" idx="16"/>
          </p:nvPr>
        </p:nvSpPr>
        <p:spPr>
          <a:xfrm>
            <a:off x="417598" y="1080000"/>
            <a:ext cx="83088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smtClean="0"/>
              <a:t>Click to edit Master text styles</a:t>
            </a:r>
          </a:p>
        </p:txBody>
      </p:sp>
      <p:sp>
        <p:nvSpPr>
          <p:cNvPr id="6"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smtClean="0">
                <a:cs typeface="Arial" panose="020B0604020202020204" pitchFamily="34" charset="0"/>
              </a:rPr>
              <a:t>3GPP TSG SA Meeting #73                             SP-160684</a:t>
            </a:r>
            <a:endParaRPr lang="en-US" dirty="0" smtClean="0">
              <a:cs typeface="Arial" panose="020B0604020202020204" pitchFamily="34" charset="0"/>
            </a:endParaRPr>
          </a:p>
        </p:txBody>
      </p:sp>
      <p:sp>
        <p:nvSpPr>
          <p:cNvPr id="10"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smtClean="0"/>
              <a:t>Click to edit headline</a:t>
            </a:r>
            <a:endParaRPr lang="en-US" dirty="0"/>
          </a:p>
        </p:txBody>
      </p:sp>
      <p:sp>
        <p:nvSpPr>
          <p:cNvPr id="11"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Nokia White 1">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418118" y="1080000"/>
            <a:ext cx="8308800" cy="3560400"/>
          </a:xfrm>
          <a:prstGeom prst="rect">
            <a:avLst/>
          </a:prstGeom>
        </p:spPr>
        <p:txBody>
          <a:bodyPr lIns="0" tIns="0" rIns="0" bIns="0"/>
          <a:lstStyle>
            <a:lvl1pPr algn="l">
              <a:defRPr sz="1600">
                <a:solidFill>
                  <a:schemeClr val="tx2"/>
                </a:solidFill>
              </a:defRPr>
            </a:lvl1pPr>
            <a:lvl2pPr marL="460800" algn="l">
              <a:defRPr sz="1400">
                <a:solidFill>
                  <a:schemeClr val="tx2"/>
                </a:solidFill>
              </a:defRPr>
            </a:lvl2pPr>
            <a:lvl3pPr marL="691200" indent="-230400" algn="l">
              <a:defRPr sz="1200">
                <a:solidFill>
                  <a:schemeClr val="tx2"/>
                </a:solidFill>
              </a:defRPr>
            </a:lvl3pPr>
            <a:lvl4pPr marL="921600" algn="l">
              <a:defRPr sz="1000">
                <a:solidFill>
                  <a:schemeClr val="tx2"/>
                </a:solidFill>
              </a:defRPr>
            </a:lvl4pPr>
            <a:lvl5pPr marL="1152000" algn="l">
              <a:defRPr sz="800">
                <a:solidFill>
                  <a:schemeClr val="tx2"/>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sp>
        <p:nvSpPr>
          <p:cNvPr id="6"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GB" smtClean="0">
                <a:cs typeface="Arial" panose="020B0604020202020204" pitchFamily="34" charset="0"/>
              </a:rPr>
              <a:t>3GPP TSG SA Meeting #73                             SP-160684</a:t>
            </a:r>
            <a:endParaRPr lang="en-GB" dirty="0" smtClean="0">
              <a:cs typeface="Arial" panose="020B0604020202020204" pitchFamily="34" charset="0"/>
            </a:endParaRPr>
          </a:p>
        </p:txBody>
      </p:sp>
      <p:sp>
        <p:nvSpPr>
          <p:cNvPr id="9"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smtClean="0"/>
              <a:t>Click to edit headline</a:t>
            </a:r>
            <a:endParaRPr lang="en-US" dirty="0"/>
          </a:p>
        </p:txBody>
      </p:sp>
      <p:sp>
        <p:nvSpPr>
          <p:cNvPr id="10"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extLst>
      <p:ext uri="{BB962C8B-B14F-4D97-AF65-F5344CB8AC3E}">
        <p14:creationId xmlns="" xmlns:p14="http://schemas.microsoft.com/office/powerpoint/2010/main" val="32333473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12" name="Text Placeholder 10"/>
          <p:cNvSpPr>
            <a:spLocks noGrp="1"/>
          </p:cNvSpPr>
          <p:nvPr>
            <p:ph type="body" sz="quarter" idx="16"/>
          </p:nvPr>
        </p:nvSpPr>
        <p:spPr>
          <a:xfrm>
            <a:off x="417600" y="1080000"/>
            <a:ext cx="40104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noProof="0" smtClean="0"/>
              <a:t>Click to edit Master text styles</a:t>
            </a:r>
          </a:p>
        </p:txBody>
      </p:sp>
      <p:sp>
        <p:nvSpPr>
          <p:cNvPr id="14" name="Text Placeholder 10"/>
          <p:cNvSpPr>
            <a:spLocks noGrp="1"/>
          </p:cNvSpPr>
          <p:nvPr>
            <p:ph type="body" sz="quarter" idx="17"/>
          </p:nvPr>
        </p:nvSpPr>
        <p:spPr>
          <a:xfrm>
            <a:off x="4716000" y="1080000"/>
            <a:ext cx="4010400" cy="3560400"/>
          </a:xfrm>
          <a:prstGeom prst="rect">
            <a:avLst/>
          </a:prstGeom>
        </p:spPr>
        <p:txBody>
          <a:bodyPr lIns="0" tIns="0" rIns="0" bIns="0"/>
          <a:lstStyle>
            <a:lvl1pPr marL="0" indent="0">
              <a:spcAft>
                <a:spcPts val="600"/>
              </a:spcAft>
              <a:buNone/>
              <a:defRPr sz="1400" baseline="0">
                <a:solidFill>
                  <a:schemeClr val="tx2"/>
                </a:solidFill>
              </a:defRPr>
            </a:lvl1pPr>
            <a:lvl2pPr marL="0" indent="0">
              <a:spcAft>
                <a:spcPts val="600"/>
              </a:spcAft>
              <a:buNone/>
              <a:defRPr sz="1400">
                <a:solidFill>
                  <a:schemeClr val="tx2"/>
                </a:solidFill>
              </a:defRPr>
            </a:lvl2pPr>
            <a:lvl3pPr>
              <a:buNone/>
              <a:defRPr/>
            </a:lvl3pPr>
            <a:lvl4pPr>
              <a:buNone/>
              <a:defRPr/>
            </a:lvl4pPr>
            <a:lvl5pPr>
              <a:buNone/>
              <a:defRPr/>
            </a:lvl5pPr>
          </a:lstStyle>
          <a:p>
            <a:pPr lvl="0"/>
            <a:r>
              <a:rPr lang="en-US" noProof="0" smtClean="0"/>
              <a:t>Click to edit Master text styles</a:t>
            </a:r>
          </a:p>
        </p:txBody>
      </p:sp>
      <p:sp>
        <p:nvSpPr>
          <p:cNvPr id="7"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smtClean="0">
                <a:cs typeface="Arial" panose="020B0604020202020204" pitchFamily="34" charset="0"/>
              </a:rPr>
              <a:t>3GPP TSG SA Meeting #73                             SP-160684</a:t>
            </a:r>
            <a:endParaRPr lang="en-US" dirty="0" smtClean="0">
              <a:cs typeface="Arial" panose="020B0604020202020204" pitchFamily="34" charset="0"/>
            </a:endParaRPr>
          </a:p>
        </p:txBody>
      </p:sp>
      <p:sp>
        <p:nvSpPr>
          <p:cNvPr id="10"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smtClean="0"/>
              <a:t>Click to edit headline</a:t>
            </a:r>
            <a:endParaRPr lang="en-US" dirty="0"/>
          </a:p>
        </p:txBody>
      </p:sp>
      <p:sp>
        <p:nvSpPr>
          <p:cNvPr id="11"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Nokia White 2">
    <p:spTree>
      <p:nvGrpSpPr>
        <p:cNvPr id="1" name=""/>
        <p:cNvGrpSpPr/>
        <p:nvPr/>
      </p:nvGrpSpPr>
      <p:grpSpPr>
        <a:xfrm>
          <a:off x="0" y="0"/>
          <a:ext cx="0" cy="0"/>
          <a:chOff x="0" y="0"/>
          <a:chExt cx="0" cy="0"/>
        </a:xfrm>
      </p:grpSpPr>
      <p:sp>
        <p:nvSpPr>
          <p:cNvPr id="8" name="Content Placeholder 2"/>
          <p:cNvSpPr>
            <a:spLocks noGrp="1"/>
          </p:cNvSpPr>
          <p:nvPr>
            <p:ph sz="quarter" idx="15"/>
          </p:nvPr>
        </p:nvSpPr>
        <p:spPr>
          <a:xfrm>
            <a:off x="418119" y="1080000"/>
            <a:ext cx="4010400" cy="3560400"/>
          </a:xfrm>
          <a:prstGeom prst="rect">
            <a:avLst/>
          </a:prstGeom>
        </p:spPr>
        <p:txBody>
          <a:bodyPr lIns="0" tIns="0" rIns="0" bIns="0"/>
          <a:lstStyle>
            <a:lvl1pPr>
              <a:defRPr sz="1600">
                <a:solidFill>
                  <a:schemeClr val="tx2"/>
                </a:solidFill>
              </a:defRPr>
            </a:lvl1pPr>
            <a:lvl2pPr marL="460800">
              <a:defRPr sz="1400">
                <a:solidFill>
                  <a:schemeClr val="tx2"/>
                </a:solidFill>
              </a:defRPr>
            </a:lvl2pPr>
            <a:lvl3pPr marL="691200" indent="-230400">
              <a:defRPr sz="1200">
                <a:solidFill>
                  <a:schemeClr val="tx2"/>
                </a:solidFill>
              </a:defRPr>
            </a:lvl3pPr>
            <a:lvl4pPr marL="921600">
              <a:defRPr sz="1000">
                <a:solidFill>
                  <a:schemeClr val="tx2"/>
                </a:solidFill>
              </a:defRPr>
            </a:lvl4pPr>
            <a:lvl5pPr marL="1152000">
              <a:defRPr sz="800">
                <a:solidFill>
                  <a:schemeClr val="tx2"/>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10" name="Content Placeholder 2"/>
          <p:cNvSpPr>
            <a:spLocks noGrp="1"/>
          </p:cNvSpPr>
          <p:nvPr>
            <p:ph sz="quarter" idx="19"/>
          </p:nvPr>
        </p:nvSpPr>
        <p:spPr>
          <a:xfrm>
            <a:off x="4716000" y="1080000"/>
            <a:ext cx="4010400" cy="3560400"/>
          </a:xfrm>
          <a:prstGeom prst="rect">
            <a:avLst/>
          </a:prstGeom>
        </p:spPr>
        <p:txBody>
          <a:bodyPr lIns="0" tIns="0" rIns="0" bIns="0"/>
          <a:lstStyle>
            <a:lvl1pPr>
              <a:defRPr sz="1600">
                <a:solidFill>
                  <a:schemeClr val="tx2"/>
                </a:solidFill>
              </a:defRPr>
            </a:lvl1pPr>
            <a:lvl2pPr marL="460800">
              <a:defRPr sz="1400"/>
            </a:lvl2pPr>
            <a:lvl3pPr marL="691200" indent="-230400">
              <a:defRPr sz="1200"/>
            </a:lvl3pPr>
            <a:lvl4pPr marL="921600">
              <a:defRPr sz="1000"/>
            </a:lvl4pPr>
            <a:lvl5pPr marL="1152000">
              <a:defRPr sz="800"/>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7"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noProof="0" smtClean="0">
                <a:cs typeface="Arial" panose="020B0604020202020204" pitchFamily="34" charset="0"/>
              </a:rPr>
              <a:t>3GPP TSG SA Meeting #73                             SP-160684</a:t>
            </a:r>
            <a:endParaRPr lang="en-US" noProof="0" dirty="0" smtClean="0">
              <a:cs typeface="Arial" panose="020B0604020202020204" pitchFamily="34" charset="0"/>
            </a:endParaRPr>
          </a:p>
        </p:txBody>
      </p:sp>
      <p:sp>
        <p:nvSpPr>
          <p:cNvPr id="12"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smtClean="0"/>
              <a:t>Click to edit headline</a:t>
            </a:r>
            <a:endParaRPr lang="en-US" dirty="0"/>
          </a:p>
        </p:txBody>
      </p:sp>
      <p:sp>
        <p:nvSpPr>
          <p:cNvPr id="13"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extLst>
      <p:ext uri="{BB962C8B-B14F-4D97-AF65-F5344CB8AC3E}">
        <p14:creationId xmlns="" xmlns:p14="http://schemas.microsoft.com/office/powerpoint/2010/main" val="122660057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12" name="Text Placeholder 10"/>
          <p:cNvSpPr>
            <a:spLocks noGrp="1"/>
          </p:cNvSpPr>
          <p:nvPr>
            <p:ph type="body" sz="quarter" idx="16"/>
          </p:nvPr>
        </p:nvSpPr>
        <p:spPr>
          <a:xfrm>
            <a:off x="417600" y="1080000"/>
            <a:ext cx="25920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noProof="0" smtClean="0"/>
              <a:t>Click to edit Master text styles</a:t>
            </a:r>
          </a:p>
        </p:txBody>
      </p:sp>
      <p:sp>
        <p:nvSpPr>
          <p:cNvPr id="14" name="Text Placeholder 10"/>
          <p:cNvSpPr>
            <a:spLocks noGrp="1"/>
          </p:cNvSpPr>
          <p:nvPr>
            <p:ph type="body" sz="quarter" idx="17"/>
          </p:nvPr>
        </p:nvSpPr>
        <p:spPr>
          <a:xfrm>
            <a:off x="6120000" y="1080000"/>
            <a:ext cx="2592000" cy="3560400"/>
          </a:xfrm>
          <a:prstGeom prst="rect">
            <a:avLst/>
          </a:prstGeom>
        </p:spPr>
        <p:txBody>
          <a:bodyPr lIns="0" tIns="0" rIns="0" bIns="0"/>
          <a:lstStyle>
            <a:lvl1pPr marL="0" indent="0">
              <a:spcAft>
                <a:spcPts val="600"/>
              </a:spcAft>
              <a:buNone/>
              <a:defRPr sz="1400" baseline="0">
                <a:solidFill>
                  <a:schemeClr val="tx2"/>
                </a:solidFill>
              </a:defRPr>
            </a:lvl1pPr>
            <a:lvl2pPr marL="0" indent="0">
              <a:spcAft>
                <a:spcPts val="600"/>
              </a:spcAft>
              <a:buNone/>
              <a:defRPr sz="1400">
                <a:solidFill>
                  <a:schemeClr val="tx2"/>
                </a:solidFill>
              </a:defRPr>
            </a:lvl2pPr>
            <a:lvl3pPr>
              <a:buNone/>
              <a:defRPr/>
            </a:lvl3pPr>
            <a:lvl4pPr>
              <a:buNone/>
              <a:defRPr/>
            </a:lvl4pPr>
            <a:lvl5pPr>
              <a:buNone/>
              <a:defRPr/>
            </a:lvl5pPr>
          </a:lstStyle>
          <a:p>
            <a:pPr lvl="0"/>
            <a:r>
              <a:rPr lang="en-US" noProof="0" smtClean="0"/>
              <a:t>Click to edit Master text styles</a:t>
            </a:r>
          </a:p>
        </p:txBody>
      </p:sp>
      <p:sp>
        <p:nvSpPr>
          <p:cNvPr id="8" name="Text Placeholder 10"/>
          <p:cNvSpPr>
            <a:spLocks noGrp="1"/>
          </p:cNvSpPr>
          <p:nvPr>
            <p:ph type="body" sz="quarter" idx="19"/>
          </p:nvPr>
        </p:nvSpPr>
        <p:spPr>
          <a:xfrm>
            <a:off x="3261600" y="1080000"/>
            <a:ext cx="25920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noProof="0" smtClean="0"/>
              <a:t>Click to edit Master text styles</a:t>
            </a:r>
          </a:p>
        </p:txBody>
      </p:sp>
      <p:sp>
        <p:nvSpPr>
          <p:cNvPr id="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noProof="0" smtClean="0">
                <a:cs typeface="Arial" panose="020B0604020202020204" pitchFamily="34" charset="0"/>
              </a:rPr>
              <a:t>3GPP TSG SA Meeting #73                             SP-160684</a:t>
            </a:r>
            <a:endParaRPr lang="en-US" noProof="0" dirty="0" smtClean="0">
              <a:cs typeface="Arial" panose="020B0604020202020204" pitchFamily="34" charset="0"/>
            </a:endParaRPr>
          </a:p>
        </p:txBody>
      </p:sp>
      <p:sp>
        <p:nvSpPr>
          <p:cNvPr id="13"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smtClean="0"/>
              <a:t>Click to edit headline</a:t>
            </a:r>
            <a:endParaRPr lang="en-US" dirty="0"/>
          </a:p>
        </p:txBody>
      </p:sp>
      <p:sp>
        <p:nvSpPr>
          <p:cNvPr id="15"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extLst>
      <p:ext uri="{BB962C8B-B14F-4D97-AF65-F5344CB8AC3E}">
        <p14:creationId xmlns="" xmlns:p14="http://schemas.microsoft.com/office/powerpoint/2010/main" val="196046391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Nokia White 3">
    <p:spTree>
      <p:nvGrpSpPr>
        <p:cNvPr id="1" name=""/>
        <p:cNvGrpSpPr/>
        <p:nvPr/>
      </p:nvGrpSpPr>
      <p:grpSpPr>
        <a:xfrm>
          <a:off x="0" y="0"/>
          <a:ext cx="0" cy="0"/>
          <a:chOff x="0" y="0"/>
          <a:chExt cx="0" cy="0"/>
        </a:xfrm>
      </p:grpSpPr>
      <p:sp>
        <p:nvSpPr>
          <p:cNvPr id="10" name="Content Placeholder 2"/>
          <p:cNvSpPr>
            <a:spLocks noGrp="1"/>
          </p:cNvSpPr>
          <p:nvPr>
            <p:ph sz="quarter" idx="15"/>
          </p:nvPr>
        </p:nvSpPr>
        <p:spPr>
          <a:xfrm>
            <a:off x="418119" y="1080000"/>
            <a:ext cx="2592000" cy="3560400"/>
          </a:xfrm>
          <a:prstGeom prst="rect">
            <a:avLst/>
          </a:prstGeom>
        </p:spPr>
        <p:txBody>
          <a:bodyPr lIns="0" tIns="0" rIns="0" bIns="0"/>
          <a:lstStyle>
            <a:lvl1pPr>
              <a:defRPr sz="1600">
                <a:solidFill>
                  <a:schemeClr val="tx2"/>
                </a:solidFill>
              </a:defRPr>
            </a:lvl1pPr>
            <a:lvl2pPr marL="460800">
              <a:defRPr sz="1400"/>
            </a:lvl2pPr>
            <a:lvl3pPr marL="691200" indent="-230400">
              <a:defRPr sz="1200"/>
            </a:lvl3pPr>
            <a:lvl4pPr marL="921600">
              <a:defRPr sz="1000"/>
            </a:lvl4pPr>
            <a:lvl5pPr marL="1152000">
              <a:defRPr sz="800"/>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11" name="Content Placeholder 2"/>
          <p:cNvSpPr>
            <a:spLocks noGrp="1"/>
          </p:cNvSpPr>
          <p:nvPr>
            <p:ph sz="quarter" idx="19"/>
          </p:nvPr>
        </p:nvSpPr>
        <p:spPr>
          <a:xfrm>
            <a:off x="3261600" y="1080000"/>
            <a:ext cx="2592000" cy="3560400"/>
          </a:xfrm>
          <a:prstGeom prst="rect">
            <a:avLst/>
          </a:prstGeom>
        </p:spPr>
        <p:txBody>
          <a:bodyPr lIns="0" tIns="0" rIns="0" bIns="0"/>
          <a:lstStyle>
            <a:lvl1pPr>
              <a:defRPr sz="1600">
                <a:solidFill>
                  <a:schemeClr val="tx2"/>
                </a:solidFill>
              </a:defRPr>
            </a:lvl1pPr>
            <a:lvl2pPr marL="460800">
              <a:defRPr sz="1400"/>
            </a:lvl2pPr>
            <a:lvl3pPr marL="691200" indent="-230400">
              <a:defRPr sz="1200"/>
            </a:lvl3pPr>
            <a:lvl4pPr marL="921600">
              <a:defRPr sz="1000"/>
            </a:lvl4pPr>
            <a:lvl5pPr marL="1152000">
              <a:defRPr sz="800"/>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13" name="Content Placeholder 2"/>
          <p:cNvSpPr>
            <a:spLocks noGrp="1"/>
          </p:cNvSpPr>
          <p:nvPr>
            <p:ph sz="quarter" idx="20"/>
          </p:nvPr>
        </p:nvSpPr>
        <p:spPr>
          <a:xfrm>
            <a:off x="6120000" y="1080000"/>
            <a:ext cx="2592000" cy="3560400"/>
          </a:xfrm>
          <a:prstGeom prst="rect">
            <a:avLst/>
          </a:prstGeom>
        </p:spPr>
        <p:txBody>
          <a:bodyPr lIns="0" tIns="0" rIns="0" bIns="0"/>
          <a:lstStyle>
            <a:lvl1pPr>
              <a:defRPr sz="1600">
                <a:solidFill>
                  <a:schemeClr val="tx2"/>
                </a:solidFill>
              </a:defRPr>
            </a:lvl1pPr>
            <a:lvl2pPr marL="460800">
              <a:defRPr sz="1400"/>
            </a:lvl2pPr>
            <a:lvl3pPr marL="691200" indent="-230400">
              <a:defRPr sz="1200"/>
            </a:lvl3pPr>
            <a:lvl4pPr marL="921600">
              <a:defRPr sz="1000"/>
            </a:lvl4pPr>
            <a:lvl5pPr marL="1152000">
              <a:defRPr sz="800"/>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noProof="0" smtClean="0">
                <a:cs typeface="Arial" panose="020B0604020202020204" pitchFamily="34" charset="0"/>
              </a:rPr>
              <a:t>3GPP TSG SA Meeting #73                             SP-160684</a:t>
            </a:r>
            <a:endParaRPr lang="en-US" noProof="0" dirty="0" smtClean="0">
              <a:cs typeface="Arial" panose="020B0604020202020204" pitchFamily="34" charset="0"/>
            </a:endParaRPr>
          </a:p>
        </p:txBody>
      </p:sp>
      <p:sp>
        <p:nvSpPr>
          <p:cNvPr id="12"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smtClean="0"/>
              <a:t>Click to edit headline</a:t>
            </a:r>
            <a:endParaRPr lang="en-US" dirty="0"/>
          </a:p>
        </p:txBody>
      </p:sp>
      <p:sp>
        <p:nvSpPr>
          <p:cNvPr id="15"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extLst>
      <p:ext uri="{BB962C8B-B14F-4D97-AF65-F5344CB8AC3E}">
        <p14:creationId xmlns="" xmlns:p14="http://schemas.microsoft.com/office/powerpoint/2010/main" val="22820137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okia White 4">
    <p:spTree>
      <p:nvGrpSpPr>
        <p:cNvPr id="1" name=""/>
        <p:cNvGrpSpPr/>
        <p:nvPr/>
      </p:nvGrpSpPr>
      <p:grpSpPr>
        <a:xfrm>
          <a:off x="0" y="0"/>
          <a:ext cx="0" cy="0"/>
          <a:chOff x="0" y="0"/>
          <a:chExt cx="0" cy="0"/>
        </a:xfrm>
      </p:grpSpPr>
      <p:sp>
        <p:nvSpPr>
          <p:cNvPr id="12" name="Text Placeholder 10"/>
          <p:cNvSpPr>
            <a:spLocks noGrp="1"/>
          </p:cNvSpPr>
          <p:nvPr>
            <p:ph type="body" sz="quarter" idx="16"/>
          </p:nvPr>
        </p:nvSpPr>
        <p:spPr>
          <a:xfrm>
            <a:off x="417600" y="1080000"/>
            <a:ext cx="18936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smtClean="0"/>
              <a:t>Click to edit Master text styles</a:t>
            </a:r>
          </a:p>
        </p:txBody>
      </p:sp>
      <p:sp>
        <p:nvSpPr>
          <p:cNvPr id="14" name="Text Placeholder 10"/>
          <p:cNvSpPr>
            <a:spLocks noGrp="1"/>
          </p:cNvSpPr>
          <p:nvPr>
            <p:ph type="body" sz="quarter" idx="17"/>
          </p:nvPr>
        </p:nvSpPr>
        <p:spPr>
          <a:xfrm>
            <a:off x="4694400" y="1080000"/>
            <a:ext cx="1893600" cy="3560400"/>
          </a:xfrm>
          <a:prstGeom prst="rect">
            <a:avLst/>
          </a:prstGeom>
        </p:spPr>
        <p:txBody>
          <a:bodyPr lIns="0" tIns="0" rIns="0" bIns="0"/>
          <a:lstStyle>
            <a:lvl1pPr marL="0" indent="0">
              <a:spcAft>
                <a:spcPts val="600"/>
              </a:spcAft>
              <a:buNone/>
              <a:defRPr sz="1400" baseline="0">
                <a:solidFill>
                  <a:schemeClr val="tx2"/>
                </a:solidFill>
              </a:defRPr>
            </a:lvl1pPr>
            <a:lvl2pPr marL="0" indent="0">
              <a:spcAft>
                <a:spcPts val="600"/>
              </a:spcAft>
              <a:buNone/>
              <a:defRPr sz="1400">
                <a:solidFill>
                  <a:schemeClr val="tx2"/>
                </a:solidFill>
              </a:defRPr>
            </a:lvl2pPr>
            <a:lvl3pPr>
              <a:buNone/>
              <a:defRPr/>
            </a:lvl3pPr>
            <a:lvl4pPr>
              <a:buNone/>
              <a:defRPr/>
            </a:lvl4pPr>
            <a:lvl5pPr>
              <a:buNone/>
              <a:defRPr/>
            </a:lvl5pPr>
          </a:lstStyle>
          <a:p>
            <a:pPr lvl="0"/>
            <a:r>
              <a:rPr lang="en-US" smtClean="0"/>
              <a:t>Click to edit Master text styles</a:t>
            </a:r>
          </a:p>
        </p:txBody>
      </p:sp>
      <p:sp>
        <p:nvSpPr>
          <p:cNvPr id="8" name="Text Placeholder 10"/>
          <p:cNvSpPr>
            <a:spLocks noGrp="1"/>
          </p:cNvSpPr>
          <p:nvPr>
            <p:ph type="body" sz="quarter" idx="19"/>
          </p:nvPr>
        </p:nvSpPr>
        <p:spPr>
          <a:xfrm>
            <a:off x="2556000" y="1080000"/>
            <a:ext cx="18936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defRPr>
            </a:lvl1pPr>
            <a:lvl2pPr>
              <a:buNone/>
              <a:defRPr/>
            </a:lvl2pPr>
            <a:lvl3pPr>
              <a:buNone/>
              <a:defRPr/>
            </a:lvl3pPr>
            <a:lvl4pPr>
              <a:buNone/>
              <a:defRPr/>
            </a:lvl4pPr>
            <a:lvl5pPr>
              <a:buNone/>
              <a:defRPr/>
            </a:lvl5pPr>
          </a:lstStyle>
          <a:p>
            <a:pPr lvl="0"/>
            <a:r>
              <a:rPr lang="en-US" smtClean="0"/>
              <a:t>Click to edit Master text styles</a:t>
            </a:r>
          </a:p>
        </p:txBody>
      </p:sp>
      <p:sp>
        <p:nvSpPr>
          <p:cNvPr id="15" name="Text Placeholder 10"/>
          <p:cNvSpPr>
            <a:spLocks noGrp="1"/>
          </p:cNvSpPr>
          <p:nvPr>
            <p:ph type="body" sz="quarter" idx="20"/>
          </p:nvPr>
        </p:nvSpPr>
        <p:spPr>
          <a:xfrm>
            <a:off x="6832800" y="1080000"/>
            <a:ext cx="1893600" cy="3560400"/>
          </a:xfrm>
          <a:prstGeom prst="rect">
            <a:avLst/>
          </a:prstGeom>
        </p:spPr>
        <p:txBody>
          <a:bodyPr lIns="0" tIns="0" rIns="0" bIns="0"/>
          <a:lstStyle>
            <a:lvl1pPr marL="0" indent="0">
              <a:spcAft>
                <a:spcPts val="600"/>
              </a:spcAft>
              <a:buNone/>
              <a:defRPr sz="1400" baseline="0">
                <a:solidFill>
                  <a:schemeClr val="tx2"/>
                </a:solidFill>
              </a:defRPr>
            </a:lvl1pPr>
            <a:lvl2pPr marL="0" indent="0">
              <a:spcAft>
                <a:spcPts val="600"/>
              </a:spcAft>
              <a:buNone/>
              <a:defRPr sz="1400">
                <a:solidFill>
                  <a:schemeClr val="tx2"/>
                </a:solidFill>
              </a:defRPr>
            </a:lvl2pPr>
            <a:lvl3pPr>
              <a:buNone/>
              <a:defRPr/>
            </a:lvl3pPr>
            <a:lvl4pPr>
              <a:buNone/>
              <a:defRPr/>
            </a:lvl4pPr>
            <a:lvl5pPr>
              <a:buNone/>
              <a:defRPr/>
            </a:lvl5pPr>
          </a:lstStyle>
          <a:p>
            <a:pPr lvl="0"/>
            <a:r>
              <a:rPr lang="en-US" smtClean="0"/>
              <a:t>Click to edit Master text styles</a:t>
            </a:r>
          </a:p>
        </p:txBody>
      </p:sp>
      <p:sp>
        <p:nvSpPr>
          <p:cNvPr id="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smtClean="0">
                <a:cs typeface="Arial" panose="020B0604020202020204" pitchFamily="34" charset="0"/>
              </a:rPr>
              <a:t>3GPP TSG SA Meeting #73                             SP-160684</a:t>
            </a:r>
            <a:endParaRPr lang="en-US" dirty="0" smtClean="0">
              <a:cs typeface="Arial" panose="020B0604020202020204" pitchFamily="34" charset="0"/>
            </a:endParaRPr>
          </a:p>
        </p:txBody>
      </p:sp>
      <p:sp>
        <p:nvSpPr>
          <p:cNvPr id="11"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smtClean="0"/>
              <a:t>Click to edit headline</a:t>
            </a:r>
            <a:endParaRPr lang="en-US" dirty="0"/>
          </a:p>
        </p:txBody>
      </p:sp>
      <p:sp>
        <p:nvSpPr>
          <p:cNvPr id="16"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extLst>
      <p:ext uri="{BB962C8B-B14F-4D97-AF65-F5344CB8AC3E}">
        <p14:creationId xmlns="" xmlns:p14="http://schemas.microsoft.com/office/powerpoint/2010/main" val="192089735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Nokia White 4">
    <p:spTree>
      <p:nvGrpSpPr>
        <p:cNvPr id="1" name=""/>
        <p:cNvGrpSpPr/>
        <p:nvPr/>
      </p:nvGrpSpPr>
      <p:grpSpPr>
        <a:xfrm>
          <a:off x="0" y="0"/>
          <a:ext cx="0" cy="0"/>
          <a:chOff x="0" y="0"/>
          <a:chExt cx="0" cy="0"/>
        </a:xfrm>
      </p:grpSpPr>
      <p:sp>
        <p:nvSpPr>
          <p:cNvPr id="10" name="Content Placeholder 2"/>
          <p:cNvSpPr>
            <a:spLocks noGrp="1"/>
          </p:cNvSpPr>
          <p:nvPr>
            <p:ph sz="quarter" idx="15"/>
          </p:nvPr>
        </p:nvSpPr>
        <p:spPr>
          <a:xfrm>
            <a:off x="418119" y="1080000"/>
            <a:ext cx="1893600" cy="3560400"/>
          </a:xfrm>
          <a:prstGeom prst="rect">
            <a:avLst/>
          </a:prstGeom>
        </p:spPr>
        <p:txBody>
          <a:bodyPr lIns="0" tIns="0" rIns="0" bIns="0"/>
          <a:lstStyle>
            <a:lvl1pPr>
              <a:defRPr sz="1600">
                <a:solidFill>
                  <a:schemeClr val="tx2"/>
                </a:solidFill>
              </a:defRPr>
            </a:lvl1pPr>
            <a:lvl2pPr marL="460800">
              <a:defRPr sz="1400">
                <a:solidFill>
                  <a:schemeClr val="tx2"/>
                </a:solidFill>
              </a:defRPr>
            </a:lvl2pPr>
            <a:lvl3pPr marL="691200" indent="-230400">
              <a:defRPr sz="1200">
                <a:solidFill>
                  <a:schemeClr val="tx2"/>
                </a:solidFill>
              </a:defRPr>
            </a:lvl3pPr>
            <a:lvl4pPr marL="921600">
              <a:defRPr sz="1000">
                <a:solidFill>
                  <a:schemeClr val="tx2"/>
                </a:solidFill>
              </a:defRPr>
            </a:lvl4pPr>
            <a:lvl5pPr marL="1152000">
              <a:defRPr sz="800">
                <a:solidFill>
                  <a:schemeClr val="tx2"/>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11" name="Content Placeholder 2"/>
          <p:cNvSpPr>
            <a:spLocks noGrp="1"/>
          </p:cNvSpPr>
          <p:nvPr>
            <p:ph sz="quarter" idx="19"/>
          </p:nvPr>
        </p:nvSpPr>
        <p:spPr>
          <a:xfrm>
            <a:off x="2556000" y="1080000"/>
            <a:ext cx="1893600" cy="3560400"/>
          </a:xfrm>
          <a:prstGeom prst="rect">
            <a:avLst/>
          </a:prstGeom>
        </p:spPr>
        <p:txBody>
          <a:bodyPr lIns="0" tIns="0" rIns="0" bIns="0"/>
          <a:lstStyle>
            <a:lvl1pPr>
              <a:defRPr sz="1600">
                <a:solidFill>
                  <a:schemeClr val="tx2"/>
                </a:solidFill>
              </a:defRPr>
            </a:lvl1pPr>
            <a:lvl2pPr marL="460800">
              <a:defRPr sz="1400">
                <a:solidFill>
                  <a:schemeClr val="tx2"/>
                </a:solidFill>
              </a:defRPr>
            </a:lvl2pPr>
            <a:lvl3pPr marL="691200" indent="-230400">
              <a:defRPr sz="1200">
                <a:solidFill>
                  <a:schemeClr val="tx2"/>
                </a:solidFill>
              </a:defRPr>
            </a:lvl3pPr>
            <a:lvl4pPr marL="921600">
              <a:defRPr sz="1000">
                <a:solidFill>
                  <a:schemeClr val="tx2"/>
                </a:solidFill>
              </a:defRPr>
            </a:lvl4pPr>
            <a:lvl5pPr marL="1152000">
              <a:defRPr sz="800">
                <a:solidFill>
                  <a:schemeClr val="tx2"/>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13" name="Content Placeholder 2"/>
          <p:cNvSpPr>
            <a:spLocks noGrp="1"/>
          </p:cNvSpPr>
          <p:nvPr>
            <p:ph sz="quarter" idx="20"/>
          </p:nvPr>
        </p:nvSpPr>
        <p:spPr>
          <a:xfrm>
            <a:off x="4694400" y="1080000"/>
            <a:ext cx="1893600" cy="3560400"/>
          </a:xfrm>
          <a:prstGeom prst="rect">
            <a:avLst/>
          </a:prstGeom>
        </p:spPr>
        <p:txBody>
          <a:bodyPr lIns="0" tIns="0" rIns="0" bIns="0"/>
          <a:lstStyle>
            <a:lvl1pPr>
              <a:defRPr sz="1600">
                <a:solidFill>
                  <a:schemeClr val="tx2"/>
                </a:solidFill>
              </a:defRPr>
            </a:lvl1pPr>
            <a:lvl2pPr marL="460800">
              <a:defRPr sz="1400">
                <a:solidFill>
                  <a:schemeClr val="tx2"/>
                </a:solidFill>
              </a:defRPr>
            </a:lvl2pPr>
            <a:lvl3pPr marL="691200" indent="-230400">
              <a:defRPr sz="1200">
                <a:solidFill>
                  <a:schemeClr val="tx2"/>
                </a:solidFill>
              </a:defRPr>
            </a:lvl3pPr>
            <a:lvl4pPr marL="921600">
              <a:defRPr sz="1000">
                <a:solidFill>
                  <a:schemeClr val="tx2"/>
                </a:solidFill>
              </a:defRPr>
            </a:lvl4pPr>
            <a:lvl5pPr marL="1152000">
              <a:defRPr sz="800">
                <a:solidFill>
                  <a:schemeClr val="tx2"/>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16" name="Content Placeholder 2"/>
          <p:cNvSpPr>
            <a:spLocks noGrp="1"/>
          </p:cNvSpPr>
          <p:nvPr>
            <p:ph sz="quarter" idx="21"/>
          </p:nvPr>
        </p:nvSpPr>
        <p:spPr>
          <a:xfrm>
            <a:off x="6832800" y="1080000"/>
            <a:ext cx="1893600" cy="3560400"/>
          </a:xfrm>
          <a:prstGeom prst="rect">
            <a:avLst/>
          </a:prstGeom>
        </p:spPr>
        <p:txBody>
          <a:bodyPr lIns="0" tIns="0" rIns="0" bIns="0"/>
          <a:lstStyle>
            <a:lvl1pPr>
              <a:defRPr sz="1600">
                <a:solidFill>
                  <a:schemeClr val="tx2"/>
                </a:solidFill>
              </a:defRPr>
            </a:lvl1pPr>
            <a:lvl2pPr marL="460800">
              <a:defRPr sz="1400">
                <a:solidFill>
                  <a:schemeClr val="tx2"/>
                </a:solidFill>
              </a:defRPr>
            </a:lvl2pPr>
            <a:lvl3pPr marL="691200" indent="-230400">
              <a:defRPr sz="1200">
                <a:solidFill>
                  <a:schemeClr val="tx2"/>
                </a:solidFill>
              </a:defRPr>
            </a:lvl3pPr>
            <a:lvl4pPr marL="921600">
              <a:defRPr sz="1000">
                <a:solidFill>
                  <a:schemeClr val="tx2"/>
                </a:solidFill>
              </a:defRPr>
            </a:lvl4pPr>
            <a:lvl5pPr marL="1152000">
              <a:defRPr sz="800">
                <a:solidFill>
                  <a:schemeClr val="tx2"/>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smtClean="0">
                <a:cs typeface="Arial" panose="020B0604020202020204" pitchFamily="34" charset="0"/>
              </a:rPr>
              <a:t>3GPP TSG SA Meeting #73                             SP-160684</a:t>
            </a:r>
            <a:endParaRPr lang="en-US" dirty="0" smtClean="0">
              <a:cs typeface="Arial" panose="020B0604020202020204" pitchFamily="34" charset="0"/>
            </a:endParaRPr>
          </a:p>
        </p:txBody>
      </p:sp>
      <p:sp>
        <p:nvSpPr>
          <p:cNvPr id="14"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smtClean="0"/>
              <a:t>Click to edit headline</a:t>
            </a:r>
            <a:endParaRPr lang="en-US" dirty="0"/>
          </a:p>
        </p:txBody>
      </p:sp>
      <p:sp>
        <p:nvSpPr>
          <p:cNvPr id="17"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smtClean="0"/>
              <a:t>Click to edit secondary headline</a:t>
            </a:r>
          </a:p>
        </p:txBody>
      </p:sp>
    </p:spTree>
    <p:extLst>
      <p:ext uri="{BB962C8B-B14F-4D97-AF65-F5344CB8AC3E}">
        <p14:creationId xmlns="" xmlns:p14="http://schemas.microsoft.com/office/powerpoint/2010/main" val="200599925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theme" Target="../theme/theme2.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5.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auto">
          <a:xfrm>
            <a:off x="417600" y="280988"/>
            <a:ext cx="8308800" cy="3093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endParaRPr lang="en-US" dirty="0" smtClean="0"/>
          </a:p>
        </p:txBody>
      </p:sp>
      <p:sp>
        <p:nvSpPr>
          <p:cNvPr id="37" name="Slide Number Placeholder 5"/>
          <p:cNvSpPr txBox="1">
            <a:spLocks/>
          </p:cNvSpPr>
          <p:nvPr/>
        </p:nvSpPr>
        <p:spPr>
          <a:xfrm>
            <a:off x="419102" y="4816800"/>
            <a:ext cx="144462"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solidFill>
                  <a:schemeClr val="tx2"/>
                </a:solidFill>
                <a:latin typeface="+mn-lt"/>
                <a:cs typeface="Arial" panose="020B0604020202020204" pitchFamily="34" charset="0"/>
              </a:rPr>
              <a:pPr>
                <a:defRPr/>
              </a:pPr>
              <a:t>‹#›</a:t>
            </a:fld>
            <a:endParaRPr lang="en-GB" dirty="0">
              <a:solidFill>
                <a:schemeClr val="tx2"/>
              </a:solidFill>
              <a:latin typeface="+mn-lt"/>
              <a:cs typeface="Arial" panose="020B0604020202020204" pitchFamily="34" charset="0"/>
            </a:endParaRPr>
          </a:p>
        </p:txBody>
      </p:sp>
      <p:sp>
        <p:nvSpPr>
          <p:cNvPr id="38" name="TextBox 37"/>
          <p:cNvSpPr txBox="1"/>
          <p:nvPr/>
        </p:nvSpPr>
        <p:spPr>
          <a:xfrm>
            <a:off x="657000" y="4816800"/>
            <a:ext cx="1800000" cy="122237"/>
          </a:xfrm>
          <a:prstGeom prst="rect">
            <a:avLst/>
          </a:prstGeom>
          <a:noFill/>
        </p:spPr>
        <p:txBody>
          <a:bodyPr wrap="square" lIns="0" tIns="0" rIns="0" bIns="0" anchor="b">
            <a:spAutoFit/>
          </a:bodyPr>
          <a:lstStyle/>
          <a:p>
            <a:r>
              <a:rPr lang="en-GB" sz="800" dirty="0" smtClean="0">
                <a:solidFill>
                  <a:schemeClr val="tx2"/>
                </a:solidFill>
                <a:latin typeface="+mn-lt"/>
                <a:cs typeface="Arial" charset="0"/>
              </a:rPr>
              <a:t>© Nokia 2016</a:t>
            </a:r>
            <a:endParaRPr lang="en-GB" sz="800" dirty="0">
              <a:solidFill>
                <a:schemeClr val="tx2"/>
              </a:solidFill>
              <a:latin typeface="+mn-lt"/>
              <a:cs typeface="Arial" charset="0"/>
            </a:endParaRPr>
          </a:p>
        </p:txBody>
      </p:sp>
      <p:sp>
        <p:nvSpPr>
          <p:cNvPr id="3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r>
              <a:rPr lang="en-US" smtClean="0">
                <a:cs typeface="Arial" panose="020B0604020202020204" pitchFamily="34" charset="0"/>
              </a:rPr>
              <a:t>3GPP TSG SA Meeting #73                             SP-160684</a:t>
            </a:r>
            <a:endParaRPr lang="en-US" dirty="0" smtClean="0">
              <a:cs typeface="Arial" panose="020B0604020202020204" pitchFamily="34" charset="0"/>
            </a:endParaRPr>
          </a:p>
        </p:txBody>
      </p:sp>
      <p:pic>
        <p:nvPicPr>
          <p:cNvPr id="3" name="Picture 2"/>
          <p:cNvPicPr>
            <a:picLocks/>
          </p:cNvPicPr>
          <p:nvPr/>
        </p:nvPicPr>
        <p:blipFill>
          <a:blip r:embed="rId11">
            <a:extLst>
              <a:ext uri="{28A0092B-C50C-407E-A947-70E740481C1C}">
                <a14:useLocalDpi xmlns="" xmlns:a14="http://schemas.microsoft.com/office/drawing/2010/main" val="0"/>
              </a:ext>
            </a:extLst>
          </a:blip>
          <a:stretch>
            <a:fillRect/>
          </a:stretch>
        </p:blipFill>
        <p:spPr>
          <a:xfrm>
            <a:off x="8035200" y="4806000"/>
            <a:ext cx="691200" cy="111597"/>
          </a:xfrm>
          <a:prstGeom prst="rect">
            <a:avLst/>
          </a:prstGeom>
        </p:spPr>
      </p:pic>
    </p:spTree>
  </p:cSld>
  <p:clrMap bg1="lt1" tx1="dk1" bg2="lt2" tx2="dk2" accent1="accent1" accent2="accent2" accent3="accent3" accent4="accent4" accent5="accent5" accent6="accent6" hlink="hlink" folHlink="folHlink"/>
  <p:sldLayoutIdLst>
    <p:sldLayoutId id="2147483804" r:id="rId1"/>
    <p:sldLayoutId id="2147483806" r:id="rId2"/>
    <p:sldLayoutId id="2147483816" r:id="rId3"/>
    <p:sldLayoutId id="2147483805" r:id="rId4"/>
    <p:sldLayoutId id="2147483817" r:id="rId5"/>
    <p:sldLayoutId id="2147483814" r:id="rId6"/>
    <p:sldLayoutId id="2147483818" r:id="rId7"/>
    <p:sldLayoutId id="2147483815" r:id="rId8"/>
    <p:sldLayoutId id="2147483819" r:id="rId9"/>
  </p:sldLayoutIdLst>
  <p:timing>
    <p:tnLst>
      <p:par>
        <p:cTn id="1" dur="indefinite" restart="never" nodeType="tmRoot"/>
      </p:par>
    </p:tnLst>
  </p:timing>
  <p:hf sldNum="0" hdr="0" dt="0"/>
  <p:txStyles>
    <p:titleStyle>
      <a:lvl1pPr algn="l" defTabSz="457200" rtl="0" eaLnBrk="1" fontAlgn="base" hangingPunct="1">
        <a:spcBef>
          <a:spcPct val="0"/>
        </a:spcBef>
        <a:spcAft>
          <a:spcPct val="0"/>
        </a:spcAft>
        <a:defRPr sz="2000" b="0" kern="1200">
          <a:solidFill>
            <a:schemeClr val="tx1"/>
          </a:solidFill>
          <a:latin typeface="+mj-lt"/>
          <a:ea typeface="Nokia Pure Headline Ultra Light" panose="020B0204020202020204" pitchFamily="34"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tx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tx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tx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tx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tx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6155" name="Title Placeholder 1"/>
          <p:cNvSpPr>
            <a:spLocks noGrp="1"/>
          </p:cNvSpPr>
          <p:nvPr>
            <p:ph type="title"/>
          </p:nvPr>
        </p:nvSpPr>
        <p:spPr bwMode="auto">
          <a:xfrm>
            <a:off x="417513" y="280800"/>
            <a:ext cx="8308800" cy="309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6156" name="Text Placeholder 2"/>
          <p:cNvSpPr>
            <a:spLocks noGrp="1"/>
          </p:cNvSpPr>
          <p:nvPr>
            <p:ph type="body" idx="1"/>
          </p:nvPr>
        </p:nvSpPr>
        <p:spPr bwMode="auto">
          <a:xfrm>
            <a:off x="417513" y="1080000"/>
            <a:ext cx="8308800" cy="35604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5" name="Slide Number Placeholder 5"/>
          <p:cNvSpPr txBox="1">
            <a:spLocks/>
          </p:cNvSpPr>
          <p:nvPr/>
        </p:nvSpPr>
        <p:spPr>
          <a:xfrm>
            <a:off x="433388" y="4816800"/>
            <a:ext cx="144462"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solidFill>
                  <a:schemeClr val="bg1"/>
                </a:solidFill>
                <a:latin typeface="+mn-lt"/>
                <a:cs typeface="Arial" panose="020B0604020202020204" pitchFamily="34" charset="0"/>
              </a:rPr>
              <a:pPr>
                <a:defRPr/>
              </a:pPr>
              <a:t>‹#›</a:t>
            </a:fld>
            <a:endParaRPr lang="en-GB" dirty="0">
              <a:solidFill>
                <a:schemeClr val="bg1"/>
              </a:solidFill>
              <a:latin typeface="+mn-lt"/>
              <a:cs typeface="Arial" panose="020B0604020202020204" pitchFamily="34" charset="0"/>
            </a:endParaRPr>
          </a:p>
        </p:txBody>
      </p:sp>
      <p:sp>
        <p:nvSpPr>
          <p:cNvPr id="16" name="TextBox 15"/>
          <p:cNvSpPr txBox="1"/>
          <p:nvPr/>
        </p:nvSpPr>
        <p:spPr>
          <a:xfrm>
            <a:off x="657000" y="4816800"/>
            <a:ext cx="1800000" cy="122237"/>
          </a:xfrm>
          <a:prstGeom prst="rect">
            <a:avLst/>
          </a:prstGeom>
          <a:noFill/>
        </p:spPr>
        <p:txBody>
          <a:bodyPr wrap="square" lIns="0" tIns="0" rIns="0" bIns="0" anchor="b">
            <a:spAutoFit/>
          </a:bodyPr>
          <a:lstStyle/>
          <a:p>
            <a:r>
              <a:rPr lang="en-GB" sz="800" dirty="0" smtClean="0">
                <a:solidFill>
                  <a:schemeClr val="bg1"/>
                </a:solidFill>
                <a:latin typeface="+mn-lt"/>
                <a:cs typeface="Arial" charset="0"/>
              </a:rPr>
              <a:t>© Nokia 2016</a:t>
            </a:r>
            <a:endParaRPr lang="en-GB" sz="800" dirty="0">
              <a:solidFill>
                <a:schemeClr val="bg1"/>
              </a:solidFill>
              <a:latin typeface="+mn-lt"/>
              <a:cs typeface="Arial" charset="0"/>
            </a:endParaRPr>
          </a:p>
        </p:txBody>
      </p:sp>
      <p:sp>
        <p:nvSpPr>
          <p:cNvPr id="8"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bg1"/>
                </a:solidFill>
                <a:latin typeface="+mn-lt"/>
              </a:defRPr>
            </a:lvl1pPr>
          </a:lstStyle>
          <a:p>
            <a:r>
              <a:rPr lang="en-US" smtClean="0">
                <a:cs typeface="Arial" panose="020B0604020202020204" pitchFamily="34" charset="0"/>
              </a:rPr>
              <a:t>3GPP TSG SA Meeting #73                             SP-160684</a:t>
            </a:r>
            <a:endParaRPr lang="en-US" dirty="0" smtClean="0">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20" r:id="rId1"/>
    <p:sldLayoutId id="2147483821" r:id="rId2"/>
    <p:sldLayoutId id="2147483808" r:id="rId3"/>
    <p:sldLayoutId id="2147483809" r:id="rId4"/>
    <p:sldLayoutId id="2147483810" r:id="rId5"/>
  </p:sldLayoutIdLst>
  <p:timing>
    <p:tnLst>
      <p:par>
        <p:cTn id="1" dur="indefinite" restart="never" nodeType="tmRoot"/>
      </p:par>
    </p:tnLst>
  </p:timing>
  <p:hf sldNum="0" hdr="0" dt="0"/>
  <p:txStyles>
    <p:titleStyle>
      <a:lvl1pPr algn="l" defTabSz="457200" rtl="0" eaLnBrk="0" fontAlgn="base" hangingPunct="0">
        <a:spcBef>
          <a:spcPct val="0"/>
        </a:spcBef>
        <a:spcAft>
          <a:spcPct val="0"/>
        </a:spcAft>
        <a:defRPr sz="2000" b="0" kern="1200">
          <a:solidFill>
            <a:schemeClr val="bg1"/>
          </a:solidFill>
          <a:latin typeface="+mj-lt"/>
          <a:ea typeface="Nokia Pure Headline Ultra Light" panose="020B0204020202020204" pitchFamily="34" charset="0"/>
          <a:cs typeface="Arial"/>
        </a:defRPr>
      </a:lvl1pPr>
      <a:lvl2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2pPr>
      <a:lvl3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3pPr>
      <a:lvl4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4pPr>
      <a:lvl5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0" fontAlgn="base" hangingPunct="0">
        <a:spcBef>
          <a:spcPct val="0"/>
        </a:spcBef>
        <a:spcAft>
          <a:spcPts val="600"/>
        </a:spcAft>
        <a:buFont typeface="Arial" charset="0"/>
        <a:buChar char="•"/>
        <a:defRPr sz="3200" kern="1200">
          <a:solidFill>
            <a:schemeClr val="bg1"/>
          </a:solidFill>
          <a:latin typeface="+mn-lt"/>
          <a:ea typeface="ヒラギノ角ゴ Pro W3" charset="0"/>
          <a:cs typeface="ヒラギノ角ゴ Pro W3" charset="0"/>
        </a:defRPr>
      </a:lvl1pPr>
      <a:lvl2pPr marL="458788" indent="-228600" algn="l" defTabSz="457200" rtl="0" eaLnBrk="0" fontAlgn="base" hangingPunct="0">
        <a:spcBef>
          <a:spcPct val="0"/>
        </a:spcBef>
        <a:spcAft>
          <a:spcPts val="600"/>
        </a:spcAft>
        <a:buFont typeface="Lucida Grande"/>
        <a:buChar char="-"/>
        <a:defRPr sz="2800" kern="1200">
          <a:solidFill>
            <a:schemeClr val="bg1"/>
          </a:solidFill>
          <a:latin typeface="+mn-lt"/>
          <a:ea typeface="ヒラギノ角ゴ Pro W3" charset="0"/>
          <a:cs typeface="ヒラギノ角ゴ Pro W3"/>
        </a:defRPr>
      </a:lvl2pPr>
      <a:lvl3pPr marL="684213" indent="-225425" algn="l" defTabSz="457200" rtl="0" eaLnBrk="0" fontAlgn="base" hangingPunct="0">
        <a:spcBef>
          <a:spcPct val="0"/>
        </a:spcBef>
        <a:spcAft>
          <a:spcPts val="600"/>
        </a:spcAft>
        <a:buFont typeface="Arial" charset="0"/>
        <a:buChar char="•"/>
        <a:defRPr sz="2400" kern="1200">
          <a:solidFill>
            <a:schemeClr val="bg1"/>
          </a:solidFill>
          <a:latin typeface="+mn-lt"/>
          <a:ea typeface="ヒラギノ角ゴ Pro W3" charset="0"/>
          <a:cs typeface="ヒラギノ角ゴ Pro W3"/>
        </a:defRPr>
      </a:lvl3pPr>
      <a:lvl4pPr marL="912813" indent="-228600" algn="l" defTabSz="457200" rtl="0" eaLnBrk="0" fontAlgn="base" hangingPunct="0">
        <a:spcBef>
          <a:spcPct val="0"/>
        </a:spcBef>
        <a:spcAft>
          <a:spcPts val="600"/>
        </a:spcAft>
        <a:buFont typeface="Lucida Grande"/>
        <a:buChar char="-"/>
        <a:defRPr sz="2000" kern="1200">
          <a:solidFill>
            <a:schemeClr val="bg1"/>
          </a:solidFill>
          <a:latin typeface="+mn-lt"/>
          <a:ea typeface="ヒラギノ角ゴ Pro W3" charset="0"/>
          <a:cs typeface="ヒラギノ角ゴ Pro W3"/>
        </a:defRPr>
      </a:lvl4pPr>
      <a:lvl5pPr marL="1143000" indent="-230188" algn="l" defTabSz="457200" rtl="0" eaLnBrk="0" fontAlgn="base" hangingPunct="0">
        <a:spcBef>
          <a:spcPct val="0"/>
        </a:spcBef>
        <a:spcAft>
          <a:spcPts val="600"/>
        </a:spcAft>
        <a:buFont typeface="Arial" charset="0"/>
        <a:buChar char="•"/>
        <a:defRPr sz="2000" kern="1200">
          <a:solidFill>
            <a:schemeClr val="bg1"/>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56" name="Text Placeholder 2"/>
          <p:cNvSpPr>
            <a:spLocks noGrp="1"/>
          </p:cNvSpPr>
          <p:nvPr>
            <p:ph type="body" idx="1"/>
          </p:nvPr>
        </p:nvSpPr>
        <p:spPr bwMode="auto">
          <a:xfrm>
            <a:off x="417513" y="1080000"/>
            <a:ext cx="8308800" cy="35604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5" name="Slide Number Placeholder 5"/>
          <p:cNvSpPr txBox="1">
            <a:spLocks/>
          </p:cNvSpPr>
          <p:nvPr/>
        </p:nvSpPr>
        <p:spPr>
          <a:xfrm>
            <a:off x="433388" y="4816800"/>
            <a:ext cx="144462"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solidFill>
                  <a:schemeClr val="bg1"/>
                </a:solidFill>
                <a:latin typeface="+mn-lt"/>
                <a:cs typeface="Arial" panose="020B0604020202020204" pitchFamily="34" charset="0"/>
              </a:rPr>
              <a:pPr>
                <a:defRPr/>
              </a:pPr>
              <a:t>‹#›</a:t>
            </a:fld>
            <a:endParaRPr lang="en-GB" dirty="0">
              <a:solidFill>
                <a:schemeClr val="bg1"/>
              </a:solidFill>
              <a:latin typeface="+mn-lt"/>
              <a:cs typeface="Arial" panose="020B0604020202020204" pitchFamily="34" charset="0"/>
            </a:endParaRPr>
          </a:p>
        </p:txBody>
      </p:sp>
      <p:sp>
        <p:nvSpPr>
          <p:cNvPr id="16" name="TextBox 15"/>
          <p:cNvSpPr txBox="1"/>
          <p:nvPr/>
        </p:nvSpPr>
        <p:spPr>
          <a:xfrm>
            <a:off x="657000" y="4816800"/>
            <a:ext cx="1800000" cy="122237"/>
          </a:xfrm>
          <a:prstGeom prst="rect">
            <a:avLst/>
          </a:prstGeom>
          <a:noFill/>
        </p:spPr>
        <p:txBody>
          <a:bodyPr wrap="square" lIns="0" tIns="0" rIns="0" bIns="0" anchor="b">
            <a:spAutoFit/>
          </a:bodyPr>
          <a:lstStyle/>
          <a:p>
            <a:r>
              <a:rPr lang="en-GB" sz="800" dirty="0" smtClean="0">
                <a:solidFill>
                  <a:schemeClr val="bg1"/>
                </a:solidFill>
                <a:latin typeface="+mn-lt"/>
                <a:cs typeface="Arial" charset="0"/>
              </a:rPr>
              <a:t>© Nokia 2016</a:t>
            </a:r>
            <a:endParaRPr lang="en-GB" sz="800" dirty="0">
              <a:solidFill>
                <a:schemeClr val="bg1"/>
              </a:solidFill>
              <a:latin typeface="+mn-lt"/>
              <a:cs typeface="Arial" charset="0"/>
            </a:endParaRPr>
          </a:p>
        </p:txBody>
      </p:sp>
      <p:sp>
        <p:nvSpPr>
          <p:cNvPr id="8"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bg1"/>
                </a:solidFill>
                <a:latin typeface="+mn-lt"/>
              </a:defRPr>
            </a:lvl1pPr>
          </a:lstStyle>
          <a:p>
            <a:r>
              <a:rPr lang="en-US" smtClean="0">
                <a:cs typeface="Arial" panose="020B0604020202020204" pitchFamily="34" charset="0"/>
              </a:rPr>
              <a:t>3GPP TSG SA Meeting #73                             SP-160684</a:t>
            </a:r>
            <a:endParaRPr lang="en-US" dirty="0" smtClean="0">
              <a:cs typeface="Arial" panose="020B0604020202020204" pitchFamily="34" charset="0"/>
            </a:endParaRPr>
          </a:p>
        </p:txBody>
      </p:sp>
      <p:pic>
        <p:nvPicPr>
          <p:cNvPr id="7" name="Picture 6"/>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417599" y="280799"/>
            <a:ext cx="1080000" cy="176400"/>
          </a:xfrm>
          <a:prstGeom prst="rect">
            <a:avLst/>
          </a:prstGeom>
        </p:spPr>
      </p:pic>
    </p:spTree>
    <p:extLst>
      <p:ext uri="{BB962C8B-B14F-4D97-AF65-F5344CB8AC3E}">
        <p14:creationId xmlns="" xmlns:p14="http://schemas.microsoft.com/office/powerpoint/2010/main" val="4275975784"/>
      </p:ext>
    </p:extLst>
  </p:cSld>
  <p:clrMap bg1="lt1" tx1="dk1" bg2="lt2" tx2="dk2" accent1="accent1" accent2="accent2" accent3="accent3" accent4="accent4" accent5="accent5" accent6="accent6" hlink="hlink" folHlink="folHlink"/>
  <p:sldLayoutIdLst>
    <p:sldLayoutId id="2147483827" r:id="rId1"/>
  </p:sldLayoutIdLst>
  <p:timing>
    <p:tnLst>
      <p:par>
        <p:cTn id="1" dur="indefinite" restart="never" nodeType="tmRoot"/>
      </p:par>
    </p:tnLst>
  </p:timing>
  <p:hf sldNum="0" hdr="0" dt="0"/>
  <p:txStyles>
    <p:titleStyle>
      <a:lvl1pPr algn="l" defTabSz="457200" rtl="0" eaLnBrk="0" fontAlgn="base" hangingPunct="0">
        <a:spcBef>
          <a:spcPct val="0"/>
        </a:spcBef>
        <a:spcAft>
          <a:spcPct val="0"/>
        </a:spcAft>
        <a:defRPr sz="2000" b="0" kern="1200">
          <a:solidFill>
            <a:schemeClr val="bg1"/>
          </a:solidFill>
          <a:latin typeface="+mj-lt"/>
          <a:ea typeface="Nokia Pure Headline Ultra Light" panose="020B0204020202020204" pitchFamily="34" charset="0"/>
          <a:cs typeface="Arial"/>
        </a:defRPr>
      </a:lvl1pPr>
      <a:lvl2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2pPr>
      <a:lvl3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3pPr>
      <a:lvl4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4pPr>
      <a:lvl5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0" fontAlgn="base" hangingPunct="0">
        <a:spcBef>
          <a:spcPct val="0"/>
        </a:spcBef>
        <a:spcAft>
          <a:spcPts val="600"/>
        </a:spcAft>
        <a:buFont typeface="Arial" charset="0"/>
        <a:buChar char="•"/>
        <a:defRPr sz="3200" kern="1200">
          <a:solidFill>
            <a:schemeClr val="bg1"/>
          </a:solidFill>
          <a:latin typeface="+mn-lt"/>
          <a:ea typeface="ヒラギノ角ゴ Pro W3" charset="0"/>
          <a:cs typeface="ヒラギノ角ゴ Pro W3" charset="0"/>
        </a:defRPr>
      </a:lvl1pPr>
      <a:lvl2pPr marL="458788" indent="-228600" algn="l" defTabSz="457200" rtl="0" eaLnBrk="0" fontAlgn="base" hangingPunct="0">
        <a:spcBef>
          <a:spcPct val="0"/>
        </a:spcBef>
        <a:spcAft>
          <a:spcPts val="600"/>
        </a:spcAft>
        <a:buFont typeface="Lucida Grande"/>
        <a:buChar char="-"/>
        <a:defRPr sz="2800" kern="1200">
          <a:solidFill>
            <a:schemeClr val="bg1"/>
          </a:solidFill>
          <a:latin typeface="+mn-lt"/>
          <a:ea typeface="ヒラギノ角ゴ Pro W3" charset="0"/>
          <a:cs typeface="ヒラギノ角ゴ Pro W3"/>
        </a:defRPr>
      </a:lvl2pPr>
      <a:lvl3pPr marL="684213" indent="-225425" algn="l" defTabSz="457200" rtl="0" eaLnBrk="0" fontAlgn="base" hangingPunct="0">
        <a:spcBef>
          <a:spcPct val="0"/>
        </a:spcBef>
        <a:spcAft>
          <a:spcPts val="600"/>
        </a:spcAft>
        <a:buFont typeface="Arial" charset="0"/>
        <a:buChar char="•"/>
        <a:defRPr sz="2400" kern="1200">
          <a:solidFill>
            <a:schemeClr val="bg1"/>
          </a:solidFill>
          <a:latin typeface="+mn-lt"/>
          <a:ea typeface="ヒラギノ角ゴ Pro W3" charset="0"/>
          <a:cs typeface="ヒラギノ角ゴ Pro W3"/>
        </a:defRPr>
      </a:lvl3pPr>
      <a:lvl4pPr marL="912813" indent="-228600" algn="l" defTabSz="457200" rtl="0" eaLnBrk="0" fontAlgn="base" hangingPunct="0">
        <a:spcBef>
          <a:spcPct val="0"/>
        </a:spcBef>
        <a:spcAft>
          <a:spcPts val="600"/>
        </a:spcAft>
        <a:buFont typeface="Lucida Grande"/>
        <a:buChar char="-"/>
        <a:defRPr sz="2000" kern="1200">
          <a:solidFill>
            <a:schemeClr val="bg1"/>
          </a:solidFill>
          <a:latin typeface="+mn-lt"/>
          <a:ea typeface="ヒラギノ角ゴ Pro W3" charset="0"/>
          <a:cs typeface="ヒラギノ角ゴ Pro W3"/>
        </a:defRPr>
      </a:lvl4pPr>
      <a:lvl5pPr marL="1143000" indent="-230188" algn="l" defTabSz="457200" rtl="0" eaLnBrk="0" fontAlgn="base" hangingPunct="0">
        <a:spcBef>
          <a:spcPct val="0"/>
        </a:spcBef>
        <a:spcAft>
          <a:spcPts val="600"/>
        </a:spcAft>
        <a:buFont typeface="Arial" charset="0"/>
        <a:buChar char="•"/>
        <a:defRPr sz="2000" kern="1200">
          <a:solidFill>
            <a:schemeClr val="bg1"/>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3707302" y="2430463"/>
            <a:ext cx="1741074" cy="282575"/>
          </a:xfrm>
          <a:prstGeom prst="rect">
            <a:avLst/>
          </a:prstGeom>
        </p:spPr>
      </p:pic>
    </p:spTree>
  </p:cSld>
  <p:clrMap bg1="lt1" tx1="dk1" bg2="lt2" tx2="dk2" accent1="accent1" accent2="accent2" accent3="accent3" accent4="accent4" accent5="accent5" accent6="accent6" hlink="hlink" folHlink="folHlink"/>
  <p:sldLayoutIdLst>
    <p:sldLayoutId id="2147483813" r:id="rId1"/>
  </p:sldLayoutIdLst>
  <p:timing>
    <p:tnLst>
      <p:par>
        <p:cTn id="1" dur="indefinite" restart="never" nodeType="tmRoot"/>
      </p:par>
    </p:tnLst>
  </p:timing>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3708000" y="2430000"/>
            <a:ext cx="1741224" cy="284400"/>
          </a:xfrm>
          <a:prstGeom prst="rect">
            <a:avLst/>
          </a:prstGeom>
        </p:spPr>
      </p:pic>
    </p:spTree>
    <p:extLst>
      <p:ext uri="{BB962C8B-B14F-4D97-AF65-F5344CB8AC3E}">
        <p14:creationId xmlns="" xmlns:p14="http://schemas.microsoft.com/office/powerpoint/2010/main" val="1671502519"/>
      </p:ext>
    </p:extLst>
  </p:cSld>
  <p:clrMap bg1="lt1" tx1="dk1" bg2="lt2" tx2="dk2" accent1="accent1" accent2="accent2" accent3="accent3" accent4="accent4" accent5="accent5" accent6="accent6" hlink="hlink" folHlink="folHlink"/>
  <p:sldLayoutIdLst>
    <p:sldLayoutId id="2147483825" r:id="rId1"/>
  </p:sldLayoutIdLst>
  <p:timing>
    <p:tnLst>
      <p:par>
        <p:cTn id="1" dur="indefinite" restart="never" nodeType="tmRoot"/>
      </p:par>
    </p:tnLst>
  </p:timing>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3600" dirty="0" smtClean="0"/>
              <a:t>ETSI </a:t>
            </a:r>
            <a:r>
              <a:rPr lang="en-US" sz="3600" dirty="0" smtClean="0"/>
              <a:t>STANDARDS FOR ENERGY EFFICIENCY </a:t>
            </a:r>
            <a:r>
              <a:rPr lang="en-US" sz="3600" dirty="0" smtClean="0"/>
              <a:t>and considerations </a:t>
            </a:r>
            <a:r>
              <a:rPr lang="en-US" sz="3600" dirty="0" smtClean="0"/>
              <a:t>on current EE work in TSG SA</a:t>
            </a:r>
            <a:endParaRPr lang="en-US" sz="3600" noProof="0" dirty="0"/>
          </a:p>
        </p:txBody>
      </p:sp>
      <p:sp>
        <p:nvSpPr>
          <p:cNvPr id="5" name="Content Placeholder 4"/>
          <p:cNvSpPr>
            <a:spLocks noGrp="1"/>
          </p:cNvSpPr>
          <p:nvPr>
            <p:ph sz="quarter" idx="13"/>
          </p:nvPr>
        </p:nvSpPr>
        <p:spPr>
          <a:xfrm>
            <a:off x="431146" y="3398665"/>
            <a:ext cx="8308800" cy="1576800"/>
          </a:xfrm>
        </p:spPr>
        <p:txBody>
          <a:bodyPr/>
          <a:lstStyle/>
          <a:p>
            <a:r>
              <a:rPr lang="en-GB" b="1" dirty="0" smtClean="0"/>
              <a:t>3GPP TSG SA Meeting #73								TD </a:t>
            </a:r>
            <a:r>
              <a:rPr lang="en-US" b="1" dirty="0" smtClean="0"/>
              <a:t>SP-160684</a:t>
            </a:r>
          </a:p>
          <a:p>
            <a:r>
              <a:rPr lang="en-GB" b="1" dirty="0" smtClean="0"/>
              <a:t>New </a:t>
            </a:r>
            <a:r>
              <a:rPr lang="en-GB" b="1" dirty="0" smtClean="0"/>
              <a:t>Orleans, Louisiana, USA, 21-23 September </a:t>
            </a:r>
            <a:r>
              <a:rPr lang="en-GB" b="1" dirty="0" smtClean="0"/>
              <a:t>2016</a:t>
            </a:r>
          </a:p>
          <a:p>
            <a:r>
              <a:rPr lang="en-GB" b="1" dirty="0" smtClean="0"/>
              <a:t>Agenda Item: 16P.1</a:t>
            </a:r>
          </a:p>
          <a:p>
            <a:r>
              <a:rPr lang="en-GB" b="1" dirty="0" smtClean="0"/>
              <a:t>WI: FS_ENEFF</a:t>
            </a:r>
            <a:endParaRPr lang="en-US" dirty="0"/>
          </a:p>
        </p:txBody>
      </p:sp>
    </p:spTree>
    <p:extLst>
      <p:ext uri="{BB962C8B-B14F-4D97-AF65-F5344CB8AC3E}">
        <p14:creationId xmlns="" xmlns:p14="http://schemas.microsoft.com/office/powerpoint/2010/main" val="42125533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GB" smtClean="0">
                <a:cs typeface="Arial" panose="020B0604020202020204" pitchFamily="34" charset="0"/>
              </a:rPr>
              <a:t>3GPP TSG SA Meeting #73                             SP-160684</a:t>
            </a:r>
            <a:endParaRPr lang="en-GB" dirty="0" smtClean="0">
              <a:cs typeface="Arial" panose="020B0604020202020204" pitchFamily="34" charset="0"/>
            </a:endParaRPr>
          </a:p>
        </p:txBody>
      </p:sp>
      <p:sp>
        <p:nvSpPr>
          <p:cNvPr id="4" name="Title 3"/>
          <p:cNvSpPr>
            <a:spLocks noGrp="1"/>
          </p:cNvSpPr>
          <p:nvPr>
            <p:ph type="title"/>
          </p:nvPr>
        </p:nvSpPr>
        <p:spPr/>
        <p:txBody>
          <a:bodyPr/>
          <a:lstStyle/>
          <a:p>
            <a:r>
              <a:rPr lang="en-GB" dirty="0" smtClean="0"/>
              <a:t>ETSI standard ES 202 336-12 “</a:t>
            </a:r>
            <a:r>
              <a:rPr lang="en-US" dirty="0" smtClean="0"/>
              <a:t>Monitoring and control interface for infrastructure equipment; Part 12: ICT equipment power, energy and environmental parameters monitoring information model”</a:t>
            </a:r>
            <a:endParaRPr lang="en-US" dirty="0"/>
          </a:p>
        </p:txBody>
      </p:sp>
      <p:sp>
        <p:nvSpPr>
          <p:cNvPr id="7" name="Content Placeholder 6"/>
          <p:cNvSpPr>
            <a:spLocks noGrp="1"/>
          </p:cNvSpPr>
          <p:nvPr>
            <p:ph sz="quarter" idx="15"/>
          </p:nvPr>
        </p:nvSpPr>
        <p:spPr>
          <a:xfrm>
            <a:off x="437574" y="1352145"/>
            <a:ext cx="8308800" cy="3229584"/>
          </a:xfrm>
        </p:spPr>
        <p:txBody>
          <a:bodyPr/>
          <a:lstStyle/>
          <a:p>
            <a:r>
              <a:rPr lang="en-GB" sz="1400" dirty="0" smtClean="0"/>
              <a:t>V.1.1.1 published on June 2015</a:t>
            </a:r>
          </a:p>
          <a:p>
            <a:r>
              <a:rPr lang="en-US" sz="1400" dirty="0" smtClean="0"/>
              <a:t>It defines measurement and monitoring of power, energy and environmental parameters for ICT equipment in telecommunications or datacenter or customer premises.</a:t>
            </a:r>
          </a:p>
          <a:p>
            <a:r>
              <a:rPr lang="en-US" sz="1400" dirty="0" smtClean="0"/>
              <a:t>It includes:</a:t>
            </a:r>
          </a:p>
          <a:p>
            <a:pPr lvl="1"/>
            <a:r>
              <a:rPr lang="en-US" sz="1200" dirty="0" smtClean="0"/>
              <a:t>ICT power, energy and environmental parameters monitoring system</a:t>
            </a:r>
          </a:p>
          <a:p>
            <a:pPr lvl="1"/>
            <a:r>
              <a:rPr lang="en-US" sz="1200" dirty="0" smtClean="0"/>
              <a:t>Power/Energy metering data analysis services</a:t>
            </a:r>
          </a:p>
          <a:p>
            <a:pPr lvl="1"/>
            <a:r>
              <a:rPr lang="en-US" sz="1200" dirty="0" smtClean="0"/>
              <a:t>Monitoring / supervision information and functions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GB" smtClean="0">
                <a:cs typeface="Arial" panose="020B0604020202020204" pitchFamily="34" charset="0"/>
              </a:rPr>
              <a:t>3GPP TSG SA Meeting #73                             SP-160684</a:t>
            </a:r>
            <a:endParaRPr lang="en-GB" dirty="0" smtClean="0">
              <a:cs typeface="Arial" panose="020B0604020202020204" pitchFamily="34" charset="0"/>
            </a:endParaRPr>
          </a:p>
        </p:txBody>
      </p:sp>
      <p:sp>
        <p:nvSpPr>
          <p:cNvPr id="4" name="Title 3"/>
          <p:cNvSpPr>
            <a:spLocks noGrp="1"/>
          </p:cNvSpPr>
          <p:nvPr>
            <p:ph type="title"/>
          </p:nvPr>
        </p:nvSpPr>
        <p:spPr/>
        <p:txBody>
          <a:bodyPr/>
          <a:lstStyle/>
          <a:p>
            <a:r>
              <a:rPr lang="en-GB" dirty="0" smtClean="0"/>
              <a:t>TR 21.866 draft V0.1.0 (2016-06)</a:t>
            </a:r>
            <a:endParaRPr lang="en-US" dirty="0"/>
          </a:p>
        </p:txBody>
      </p:sp>
      <p:sp>
        <p:nvSpPr>
          <p:cNvPr id="7" name="Content Placeholder 6"/>
          <p:cNvSpPr>
            <a:spLocks noGrp="1"/>
          </p:cNvSpPr>
          <p:nvPr>
            <p:ph sz="quarter" idx="15"/>
          </p:nvPr>
        </p:nvSpPr>
        <p:spPr>
          <a:xfrm>
            <a:off x="418118" y="846306"/>
            <a:ext cx="8308800" cy="3794094"/>
          </a:xfrm>
        </p:spPr>
        <p:txBody>
          <a:bodyPr/>
          <a:lstStyle/>
          <a:p>
            <a:r>
              <a:rPr lang="en-GB" sz="1400" dirty="0" smtClean="0"/>
              <a:t>This TR defines:</a:t>
            </a:r>
          </a:p>
          <a:p>
            <a:pPr lvl="1"/>
            <a:r>
              <a:rPr lang="en-GB" sz="1200" dirty="0" smtClean="0"/>
              <a:t>3GPP </a:t>
            </a:r>
            <a:r>
              <a:rPr lang="en-US" sz="1200" dirty="0" smtClean="0"/>
              <a:t>System Energy Efficiency Requirements and Principles (High Level Requirements, Architectural Requirements, Functional Requirements, Energy Efficiency Control Principles))</a:t>
            </a:r>
          </a:p>
          <a:p>
            <a:pPr lvl="1"/>
            <a:r>
              <a:rPr lang="en-US" sz="1200" dirty="0" smtClean="0"/>
              <a:t>Energy efficiency KPIs</a:t>
            </a:r>
          </a:p>
          <a:p>
            <a:pPr lvl="1"/>
            <a:r>
              <a:rPr lang="en-US" sz="1200" dirty="0" smtClean="0"/>
              <a:t>Potential solutions for energy efficiency improvement ( 1)Energy efficiency in SON, 2) Extended range of normal operating conditions)</a:t>
            </a:r>
          </a:p>
          <a:p>
            <a:r>
              <a:rPr lang="en-US" sz="1200" dirty="0" smtClean="0"/>
              <a:t>The references of this TR are:</a:t>
            </a:r>
          </a:p>
          <a:p>
            <a:pPr lvl="1"/>
            <a:r>
              <a:rPr lang="en-US" sz="1200" dirty="0" smtClean="0"/>
              <a:t>ETSI ES 202 706 "Environmental Engineering (EE); Measurement method for power consumption and energy efficiency of wireless access network equipment”</a:t>
            </a:r>
          </a:p>
          <a:p>
            <a:pPr lvl="1"/>
            <a:r>
              <a:rPr lang="en-US" sz="1200" dirty="0" smtClean="0"/>
              <a:t>ETSI ES 203 228 "Environmental Engineering (EE); Assessment of mobile network energy efficiency".</a:t>
            </a:r>
          </a:p>
          <a:p>
            <a:pPr lvl="1"/>
            <a:r>
              <a:rPr lang="en-US" sz="1200" dirty="0" smtClean="0"/>
              <a:t>ETSI ES 201 554 "Measurement method for Energy efficiency of Mobile Core network and Radio Access Control equipment”</a:t>
            </a:r>
          </a:p>
          <a:p>
            <a:r>
              <a:rPr lang="en-US" sz="1200" dirty="0" smtClean="0"/>
              <a:t>KPIs  in this TR are derived from the above ETSI standards</a:t>
            </a:r>
            <a:endParaRPr lang="en-US" sz="11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GB" smtClean="0">
                <a:cs typeface="Arial" panose="020B0604020202020204" pitchFamily="34" charset="0"/>
              </a:rPr>
              <a:t>3GPP TSG SA Meeting #73                             SP-160684</a:t>
            </a:r>
            <a:endParaRPr lang="en-GB" dirty="0" smtClean="0">
              <a:cs typeface="Arial" panose="020B0604020202020204" pitchFamily="34" charset="0"/>
            </a:endParaRPr>
          </a:p>
        </p:txBody>
      </p:sp>
      <p:sp>
        <p:nvSpPr>
          <p:cNvPr id="4" name="Title 3"/>
          <p:cNvSpPr>
            <a:spLocks noGrp="1"/>
          </p:cNvSpPr>
          <p:nvPr>
            <p:ph type="title"/>
          </p:nvPr>
        </p:nvSpPr>
        <p:spPr/>
        <p:txBody>
          <a:bodyPr/>
          <a:lstStyle/>
          <a:p>
            <a:r>
              <a:rPr lang="en-GB" dirty="0" smtClean="0"/>
              <a:t>Considerations on TR 21.866</a:t>
            </a:r>
            <a:endParaRPr lang="en-US" dirty="0"/>
          </a:p>
        </p:txBody>
      </p:sp>
      <p:sp>
        <p:nvSpPr>
          <p:cNvPr id="7" name="Content Placeholder 6"/>
          <p:cNvSpPr>
            <a:spLocks noGrp="1"/>
          </p:cNvSpPr>
          <p:nvPr>
            <p:ph sz="quarter" idx="15"/>
          </p:nvPr>
        </p:nvSpPr>
        <p:spPr>
          <a:xfrm>
            <a:off x="418117" y="554478"/>
            <a:ext cx="8531329" cy="554476"/>
          </a:xfrm>
        </p:spPr>
        <p:txBody>
          <a:bodyPr/>
          <a:lstStyle/>
          <a:p>
            <a:r>
              <a:rPr lang="en-GB" sz="1400" dirty="0" smtClean="0"/>
              <a:t>It would be useful if the TR focused on a Gap analysis with what is available today</a:t>
            </a:r>
          </a:p>
          <a:p>
            <a:r>
              <a:rPr lang="en-GB" sz="1400" dirty="0" smtClean="0"/>
              <a:t>If 3GPP needs to define other KPIs for enegy efficiency that are not in the ETSI standards, it would be appropriate that 3GPP will send a liaison to ETSI TC-EE</a:t>
            </a:r>
          </a:p>
        </p:txBody>
      </p:sp>
      <p:pic>
        <p:nvPicPr>
          <p:cNvPr id="4098" name="Picture 2"/>
          <p:cNvPicPr>
            <a:picLocks noChangeAspect="1" noChangeArrowheads="1"/>
          </p:cNvPicPr>
          <p:nvPr/>
        </p:nvPicPr>
        <p:blipFill>
          <a:blip r:embed="rId2"/>
          <a:srcRect/>
          <a:stretch>
            <a:fillRect/>
          </a:stretch>
        </p:blipFill>
        <p:spPr bwMode="auto">
          <a:xfrm>
            <a:off x="5379396" y="2190224"/>
            <a:ext cx="3725692" cy="2521366"/>
          </a:xfrm>
          <a:prstGeom prst="rect">
            <a:avLst/>
          </a:prstGeom>
          <a:noFill/>
          <a:ln w="9525">
            <a:noFill/>
            <a:miter lim="800000"/>
            <a:headEnd/>
            <a:tailEnd/>
          </a:ln>
          <a:effectLst/>
        </p:spPr>
      </p:pic>
      <p:sp>
        <p:nvSpPr>
          <p:cNvPr id="8" name="Content Placeholder 6"/>
          <p:cNvSpPr txBox="1">
            <a:spLocks/>
          </p:cNvSpPr>
          <p:nvPr/>
        </p:nvSpPr>
        <p:spPr>
          <a:xfrm>
            <a:off x="396285" y="1442720"/>
            <a:ext cx="5061797" cy="3131820"/>
          </a:xfrm>
          <a:prstGeom prst="rect">
            <a:avLst/>
          </a:prstGeom>
        </p:spPr>
        <p:txBody>
          <a:bodyPr lIns="0" tIns="0" rIns="0" bIns="0"/>
          <a:lstStyle/>
          <a:p>
            <a:pPr marL="230188" marR="0" lvl="0" indent="-230188" algn="l" defTabSz="457200" rtl="0" eaLnBrk="1" fontAlgn="base" latinLnBrk="0" hangingPunct="1">
              <a:lnSpc>
                <a:spcPct val="100000"/>
              </a:lnSpc>
              <a:spcBef>
                <a:spcPct val="0"/>
              </a:spcBef>
              <a:spcAft>
                <a:spcPts val="600"/>
              </a:spcAft>
              <a:buClrTx/>
              <a:buSzTx/>
              <a:buFont typeface="Arial" charset="0"/>
              <a:buChar char="•"/>
              <a:tabLst/>
              <a:defRPr/>
            </a:pPr>
            <a:r>
              <a:rPr kumimoji="0" lang="en-GB" sz="1100" b="0" i="0" u="none" strike="noStrike" kern="1200" cap="none" spc="0" normalizeH="0" baseline="0" noProof="0" dirty="0" smtClean="0">
                <a:ln>
                  <a:noFill/>
                </a:ln>
                <a:solidFill>
                  <a:schemeClr val="tx2"/>
                </a:solidFill>
                <a:effectLst/>
                <a:uLnTx/>
                <a:uFillTx/>
                <a:latin typeface="+mn-lt"/>
                <a:ea typeface="ヒラギノ角ゴ Pro W3" charset="0"/>
                <a:cs typeface="ヒラギノ角ゴ Pro W3" charset="0"/>
              </a:rPr>
              <a:t>About the solutions for energy efficiency improvement:</a:t>
            </a:r>
          </a:p>
          <a:p>
            <a:pPr marL="460800" marR="0" lvl="1" indent="-228600" algn="l" defTabSz="457200" rtl="0" eaLnBrk="1" fontAlgn="base" latinLnBrk="0" hangingPunct="1">
              <a:lnSpc>
                <a:spcPct val="100000"/>
              </a:lnSpc>
              <a:spcBef>
                <a:spcPct val="0"/>
              </a:spcBef>
              <a:spcAft>
                <a:spcPts val="600"/>
              </a:spcAft>
              <a:buClrTx/>
              <a:buSzTx/>
              <a:buFont typeface="Lucida Grande"/>
              <a:buChar char="-"/>
              <a:tabLst/>
              <a:defRPr/>
            </a:pPr>
            <a:r>
              <a:rPr kumimoji="0" lang="en-GB" sz="1050" b="0" i="0" u="sng" strike="noStrike" kern="1200" cap="none" spc="0" normalizeH="0" baseline="0" noProof="0" dirty="0" smtClean="0">
                <a:ln>
                  <a:noFill/>
                </a:ln>
                <a:solidFill>
                  <a:schemeClr val="tx2"/>
                </a:solidFill>
                <a:effectLst/>
                <a:uLnTx/>
                <a:uFillTx/>
                <a:latin typeface="+mn-lt"/>
                <a:ea typeface="ヒラギノ角ゴ Pro W3" charset="0"/>
                <a:cs typeface="ヒラギノ角ゴ Pro W3"/>
              </a:rPr>
              <a:t>Solution with SON functionality</a:t>
            </a:r>
            <a:r>
              <a:rPr kumimoji="0" lang="en-GB" sz="1050" b="0" i="0" u="none" strike="noStrike" kern="1200" cap="none" spc="0" normalizeH="0" baseline="0" noProof="0" dirty="0" smtClean="0">
                <a:ln>
                  <a:noFill/>
                </a:ln>
                <a:solidFill>
                  <a:schemeClr val="tx2"/>
                </a:solidFill>
                <a:effectLst/>
                <a:uLnTx/>
                <a:uFillTx/>
                <a:latin typeface="+mn-lt"/>
                <a:ea typeface="ヒラギノ角ゴ Pro W3" charset="0"/>
                <a:cs typeface="ヒラギノ角ゴ Pro W3"/>
              </a:rPr>
              <a:t>: ETSI TC-EE has not defined this </a:t>
            </a:r>
            <a:r>
              <a:rPr kumimoji="0" lang="en-GB" sz="1050" b="0" i="0" u="none" strike="noStrike" kern="1200" cap="none" spc="0" normalizeH="0" baseline="0" noProof="0" dirty="0" smtClean="0">
                <a:ln>
                  <a:noFill/>
                </a:ln>
                <a:solidFill>
                  <a:schemeClr val="tx2"/>
                </a:solidFill>
                <a:effectLst/>
                <a:uLnTx/>
                <a:uFillTx/>
                <a:latin typeface="+mn-lt"/>
                <a:ea typeface="ヒラギノ角ゴ Pro W3" charset="0"/>
                <a:cs typeface="ヒラギノ角ゴ Pro W3"/>
              </a:rPr>
              <a:t>aspect, but SA5 seems the right forum for this</a:t>
            </a:r>
            <a:endParaRPr kumimoji="0" lang="en-GB" sz="1050" b="0" i="0" u="none" strike="noStrike" kern="1200" cap="none" spc="0" normalizeH="0" baseline="0" noProof="0" dirty="0" smtClean="0">
              <a:ln>
                <a:noFill/>
              </a:ln>
              <a:solidFill>
                <a:schemeClr val="tx2"/>
              </a:solidFill>
              <a:effectLst/>
              <a:uLnTx/>
              <a:uFillTx/>
              <a:latin typeface="+mn-lt"/>
              <a:ea typeface="ヒラギノ角ゴ Pro W3" charset="0"/>
              <a:cs typeface="ヒラギノ角ゴ Pro W3"/>
            </a:endParaRPr>
          </a:p>
          <a:p>
            <a:pPr marL="460800" marR="0" lvl="1" indent="-228600" algn="l" defTabSz="457200" rtl="0" eaLnBrk="1" fontAlgn="base" latinLnBrk="0" hangingPunct="1">
              <a:lnSpc>
                <a:spcPct val="100000"/>
              </a:lnSpc>
              <a:spcBef>
                <a:spcPct val="0"/>
              </a:spcBef>
              <a:spcAft>
                <a:spcPts val="600"/>
              </a:spcAft>
              <a:buClrTx/>
              <a:buSzTx/>
              <a:buFont typeface="Lucida Grande"/>
              <a:buChar char="-"/>
              <a:tabLst/>
              <a:defRPr/>
            </a:pPr>
            <a:r>
              <a:rPr kumimoji="0" lang="en-GB" sz="1050" b="0" i="0" u="sng" strike="noStrike" kern="1200" cap="none" spc="0" normalizeH="0" baseline="0" noProof="0" dirty="0" smtClean="0">
                <a:ln>
                  <a:noFill/>
                </a:ln>
                <a:solidFill>
                  <a:schemeClr val="tx2"/>
                </a:solidFill>
                <a:effectLst/>
                <a:uLnTx/>
                <a:uFillTx/>
                <a:latin typeface="+mn-lt"/>
                <a:ea typeface="ヒラギノ角ゴ Pro W3" charset="0"/>
                <a:cs typeface="ヒラギノ角ゴ Pro W3"/>
              </a:rPr>
              <a:t>Solution with extended range of normal operatin conditions</a:t>
            </a:r>
            <a:r>
              <a:rPr kumimoji="0" lang="en-GB" sz="1050" b="0" i="0" u="none" strike="noStrike" kern="1200" cap="none" spc="0" normalizeH="0" baseline="0" noProof="0" dirty="0" smtClean="0">
                <a:ln>
                  <a:noFill/>
                </a:ln>
                <a:solidFill>
                  <a:schemeClr val="tx2"/>
                </a:solidFill>
                <a:effectLst/>
                <a:uLnTx/>
                <a:uFillTx/>
                <a:latin typeface="+mn-lt"/>
                <a:ea typeface="ヒラギノ角ゴ Pro W3" charset="0"/>
                <a:cs typeface="ヒラギノ角ゴ Pro W3"/>
              </a:rPr>
              <a:t>: the increase of the range of air temperature/humidity in base stations and core network nodes can have a negative impact on the product reliability aspect.  Products are designed to operate within the limits defined in the climatogram of the reference environmental standards (e.g. EN 300 019 series) but this means that products </a:t>
            </a:r>
            <a:r>
              <a:rPr kumimoji="0" lang="en-US" sz="1050" b="0" i="0" u="none" strike="noStrike" kern="1200" cap="none" spc="0" normalizeH="0" baseline="0" noProof="0" dirty="0" smtClean="0">
                <a:ln>
                  <a:noFill/>
                </a:ln>
                <a:solidFill>
                  <a:schemeClr val="tx2"/>
                </a:solidFill>
                <a:effectLst/>
                <a:uLnTx/>
                <a:uFillTx/>
                <a:latin typeface="+mn-lt"/>
                <a:ea typeface="ヒラギノ角ゴ Pro W3" charset="0"/>
                <a:cs typeface="ヒラギノ角ゴ Pro W3"/>
              </a:rPr>
              <a:t>conforming to a specific environmental class shall function at all values within the boundary of the climatogram but the operating consitions within the climatogram will have different probabilities of occurrence. Reliability calculation is normally determined at the temperature/humidity conditions with higher probability of occurrence and therefore if a product will work all time at the highest temperature limits, a higher failure rate can be expected in respect to the theoretical calculation at the center of the climatogram. On this aspect, 3GPP should liaise with TC-EE that is also in charge for the environmental standards.</a:t>
            </a:r>
          </a:p>
          <a:p>
            <a:pPr marL="918000" lvl="2" indent="-228600">
              <a:spcAft>
                <a:spcPts val="600"/>
              </a:spcAft>
              <a:buFont typeface="Lucida Grande"/>
              <a:buChar char="-"/>
              <a:defRPr/>
            </a:pPr>
            <a:r>
              <a:rPr lang="en-GB" sz="1000" dirty="0" smtClean="0">
                <a:solidFill>
                  <a:schemeClr val="tx2"/>
                </a:solidFill>
                <a:latin typeface="+mn-lt"/>
                <a:ea typeface="ヒラギノ角ゴ Pro W3" charset="0"/>
              </a:rPr>
              <a:t>We do not see it necessary to change the RAN4 spec TS 36.141 on conformance testing of base stations.</a:t>
            </a:r>
            <a:endParaRPr kumimoji="0" lang="en-US" sz="1000" b="0" i="0" u="none" strike="noStrike" kern="1200" cap="none" spc="0" normalizeH="0" baseline="0" noProof="0" dirty="0">
              <a:ln>
                <a:noFill/>
              </a:ln>
              <a:solidFill>
                <a:schemeClr val="tx2"/>
              </a:solidFill>
              <a:effectLst/>
              <a:uLnTx/>
              <a:uFillTx/>
              <a:latin typeface="+mn-lt"/>
              <a:ea typeface="ヒラギノ角ゴ Pro W3" charset="0"/>
              <a:cs typeface="ヒラギノ角ゴ Pro W3"/>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418117" y="1080000"/>
            <a:ext cx="8333029" cy="3560400"/>
          </a:xfrm>
        </p:spPr>
        <p:txBody>
          <a:bodyPr/>
          <a:lstStyle/>
          <a:p>
            <a:r>
              <a:rPr lang="en-GB" dirty="0" smtClean="0"/>
              <a:t>Normal test environment</a:t>
            </a:r>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r>
              <a:rPr lang="en-GB" dirty="0" smtClean="0"/>
              <a:t>Changing this would change test execution ranges of an uncontrolled environment of a lab, so really it will not lead to testing operation at the extremes of the ranges necessarily</a:t>
            </a:r>
          </a:p>
          <a:p>
            <a:pPr lvl="1"/>
            <a:r>
              <a:rPr lang="en-GB" dirty="0" smtClean="0"/>
              <a:t>In practical terms this does not change the conformance testing in most labs we know of.</a:t>
            </a:r>
          </a:p>
          <a:p>
            <a:endParaRPr lang="en-US" dirty="0"/>
          </a:p>
        </p:txBody>
      </p:sp>
      <p:sp>
        <p:nvSpPr>
          <p:cNvPr id="3" name="Footer Placeholder 2"/>
          <p:cNvSpPr>
            <a:spLocks noGrp="1"/>
          </p:cNvSpPr>
          <p:nvPr>
            <p:ph type="ftr" sz="quarter" idx="3"/>
          </p:nvPr>
        </p:nvSpPr>
        <p:spPr/>
        <p:txBody>
          <a:bodyPr/>
          <a:lstStyle/>
          <a:p>
            <a:r>
              <a:rPr lang="en-GB" smtClean="0">
                <a:cs typeface="Arial" panose="020B0604020202020204" pitchFamily="34" charset="0"/>
              </a:rPr>
              <a:t>3GPP TSG SA Meeting #73                             SP-160684</a:t>
            </a:r>
            <a:endParaRPr lang="en-GB" dirty="0" smtClean="0">
              <a:cs typeface="Arial" panose="020B0604020202020204" pitchFamily="34" charset="0"/>
            </a:endParaRPr>
          </a:p>
        </p:txBody>
      </p:sp>
      <p:sp>
        <p:nvSpPr>
          <p:cNvPr id="4" name="Title 3"/>
          <p:cNvSpPr>
            <a:spLocks noGrp="1"/>
          </p:cNvSpPr>
          <p:nvPr>
            <p:ph type="title"/>
          </p:nvPr>
        </p:nvSpPr>
        <p:spPr/>
        <p:txBody>
          <a:bodyPr/>
          <a:lstStyle/>
          <a:p>
            <a:r>
              <a:rPr lang="en-GB" dirty="0" smtClean="0"/>
              <a:t>What is in RAN4 spec 36.141 1/2</a:t>
            </a:r>
            <a:endParaRPr lang="en-US" dirty="0"/>
          </a:p>
        </p:txBody>
      </p:sp>
      <p:graphicFrame>
        <p:nvGraphicFramePr>
          <p:cNvPr id="6" name="Table 5"/>
          <p:cNvGraphicFramePr>
            <a:graphicFrameLocks noGrp="1"/>
          </p:cNvGraphicFramePr>
          <p:nvPr/>
        </p:nvGraphicFramePr>
        <p:xfrm>
          <a:off x="1263379" y="1935941"/>
          <a:ext cx="5153199" cy="822960"/>
        </p:xfrm>
        <a:graphic>
          <a:graphicData uri="http://schemas.openxmlformats.org/drawingml/2006/table">
            <a:tbl>
              <a:tblPr/>
              <a:tblGrid>
                <a:gridCol w="1717733"/>
                <a:gridCol w="1717733"/>
                <a:gridCol w="1717733"/>
              </a:tblGrid>
              <a:tr h="126596">
                <a:tc>
                  <a:txBody>
                    <a:bodyPr/>
                    <a:lstStyle/>
                    <a:p>
                      <a:pPr algn="ctr" hangingPunct="0">
                        <a:spcAft>
                          <a:spcPts val="0"/>
                        </a:spcAft>
                      </a:pPr>
                      <a:r>
                        <a:rPr lang="en-GB" sz="900" b="1" dirty="0">
                          <a:latin typeface="Arial"/>
                          <a:ea typeface="Times New Roman"/>
                          <a:cs typeface="v4.2.0"/>
                        </a:rPr>
                        <a:t>Condition</a:t>
                      </a:r>
                      <a:endParaRPr lang="en-US" sz="900" b="1"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b="1">
                          <a:latin typeface="Arial"/>
                          <a:ea typeface="Times New Roman"/>
                          <a:cs typeface="v4.2.0"/>
                        </a:rPr>
                        <a:t>Minimum</a:t>
                      </a:r>
                      <a:endParaRPr lang="en-US" sz="900" b="1">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b="1" dirty="0">
                          <a:latin typeface="Arial"/>
                          <a:ea typeface="Times New Roman"/>
                          <a:cs typeface="v4.2.0"/>
                        </a:rPr>
                        <a:t>Maximum</a:t>
                      </a:r>
                      <a:endParaRPr lang="en-US" sz="900" b="1"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6596">
                <a:tc>
                  <a:txBody>
                    <a:bodyPr/>
                    <a:lstStyle/>
                    <a:p>
                      <a:pPr hangingPunct="0">
                        <a:spcAft>
                          <a:spcPts val="0"/>
                        </a:spcAft>
                      </a:pPr>
                      <a:r>
                        <a:rPr lang="en-GB" sz="900">
                          <a:latin typeface="Arial"/>
                          <a:ea typeface="Times New Roman"/>
                          <a:cs typeface="v4.2.0"/>
                        </a:rPr>
                        <a:t>Barometric pressure</a:t>
                      </a:r>
                      <a:endParaRPr lang="en-US" sz="90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latin typeface="Arial"/>
                          <a:ea typeface="Times New Roman"/>
                          <a:cs typeface="v4.2.0"/>
                        </a:rPr>
                        <a:t>86 kPa</a:t>
                      </a:r>
                      <a:endParaRPr lang="en-US" sz="90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latin typeface="Arial"/>
                          <a:ea typeface="Times New Roman"/>
                          <a:cs typeface="v4.2.0"/>
                        </a:rPr>
                        <a:t>106 kPa</a:t>
                      </a:r>
                      <a:endParaRPr lang="en-US" sz="90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6596">
                <a:tc>
                  <a:txBody>
                    <a:bodyPr/>
                    <a:lstStyle/>
                    <a:p>
                      <a:pPr hangingPunct="0">
                        <a:spcAft>
                          <a:spcPts val="0"/>
                        </a:spcAft>
                      </a:pPr>
                      <a:r>
                        <a:rPr lang="en-GB" sz="900">
                          <a:latin typeface="Arial"/>
                          <a:ea typeface="Times New Roman"/>
                          <a:cs typeface="v4.2.0"/>
                        </a:rPr>
                        <a:t>Temperature</a:t>
                      </a:r>
                      <a:endParaRPr lang="en-US" sz="90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latin typeface="Arial"/>
                          <a:ea typeface="Times New Roman"/>
                          <a:cs typeface="v4.2.0"/>
                        </a:rPr>
                        <a:t>15</a:t>
                      </a:r>
                      <a:r>
                        <a:rPr lang="en-GB" sz="900">
                          <a:latin typeface="Arial"/>
                          <a:ea typeface="Times New Roman"/>
                          <a:cs typeface="v4.2.0"/>
                          <a:sym typeface="Symbol"/>
                        </a:rPr>
                        <a:t></a:t>
                      </a:r>
                      <a:r>
                        <a:rPr lang="en-GB" sz="900">
                          <a:latin typeface="Arial"/>
                          <a:ea typeface="Times New Roman"/>
                          <a:cs typeface="v4.2.0"/>
                        </a:rPr>
                        <a:t>C</a:t>
                      </a:r>
                      <a:endParaRPr lang="en-US" sz="90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latin typeface="Arial"/>
                          <a:ea typeface="Times New Roman"/>
                          <a:cs typeface="v4.2.0"/>
                        </a:rPr>
                        <a:t>30</a:t>
                      </a:r>
                      <a:r>
                        <a:rPr lang="en-GB" sz="900">
                          <a:latin typeface="Arial"/>
                          <a:ea typeface="Times New Roman"/>
                          <a:cs typeface="v4.2.0"/>
                          <a:sym typeface="Symbol"/>
                        </a:rPr>
                        <a:t></a:t>
                      </a:r>
                      <a:r>
                        <a:rPr lang="en-GB" sz="900">
                          <a:latin typeface="Arial"/>
                          <a:ea typeface="Times New Roman"/>
                          <a:cs typeface="v4.2.0"/>
                        </a:rPr>
                        <a:t>C</a:t>
                      </a:r>
                      <a:endParaRPr lang="en-US" sz="90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6596">
                <a:tc>
                  <a:txBody>
                    <a:bodyPr/>
                    <a:lstStyle/>
                    <a:p>
                      <a:pPr hangingPunct="0">
                        <a:spcAft>
                          <a:spcPts val="0"/>
                        </a:spcAft>
                      </a:pPr>
                      <a:r>
                        <a:rPr lang="en-GB" sz="900">
                          <a:latin typeface="Arial"/>
                          <a:ea typeface="Times New Roman"/>
                          <a:cs typeface="v4.2.0"/>
                        </a:rPr>
                        <a:t>Relative Humidity </a:t>
                      </a:r>
                      <a:endParaRPr lang="en-US" sz="90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latin typeface="Arial"/>
                          <a:ea typeface="Times New Roman"/>
                          <a:cs typeface="v4.2.0"/>
                        </a:rPr>
                        <a:t>20 %</a:t>
                      </a:r>
                      <a:endParaRPr lang="en-US" sz="90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latin typeface="Arial"/>
                          <a:ea typeface="Times New Roman"/>
                          <a:cs typeface="v4.2.0"/>
                        </a:rPr>
                        <a:t>85 %</a:t>
                      </a:r>
                      <a:endParaRPr lang="en-US" sz="90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6596">
                <a:tc>
                  <a:txBody>
                    <a:bodyPr/>
                    <a:lstStyle/>
                    <a:p>
                      <a:pPr hangingPunct="0">
                        <a:spcAft>
                          <a:spcPts val="0"/>
                        </a:spcAft>
                      </a:pPr>
                      <a:r>
                        <a:rPr lang="en-GB" sz="900">
                          <a:latin typeface="Arial"/>
                          <a:ea typeface="Times New Roman"/>
                          <a:cs typeface="v4.2.0"/>
                        </a:rPr>
                        <a:t>Power supply</a:t>
                      </a:r>
                      <a:endParaRPr lang="en-US" sz="90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hangingPunct="0">
                        <a:spcAft>
                          <a:spcPts val="0"/>
                        </a:spcAft>
                      </a:pPr>
                      <a:r>
                        <a:rPr lang="en-GB" sz="900">
                          <a:latin typeface="Arial"/>
                          <a:ea typeface="Times New Roman"/>
                          <a:cs typeface="v4.2.0"/>
                        </a:rPr>
                        <a:t>Nominal, as declared by the manufacturer</a:t>
                      </a:r>
                      <a:endParaRPr lang="en-US" sz="90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126596">
                <a:tc>
                  <a:txBody>
                    <a:bodyPr/>
                    <a:lstStyle/>
                    <a:p>
                      <a:pPr hangingPunct="0">
                        <a:spcAft>
                          <a:spcPts val="0"/>
                        </a:spcAft>
                      </a:pPr>
                      <a:r>
                        <a:rPr lang="en-GB" sz="900">
                          <a:latin typeface="Arial"/>
                          <a:ea typeface="Times New Roman"/>
                          <a:cs typeface="v4.2.0"/>
                        </a:rPr>
                        <a:t>Vibration</a:t>
                      </a:r>
                      <a:endParaRPr lang="en-US" sz="90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hangingPunct="0">
                        <a:spcAft>
                          <a:spcPts val="0"/>
                        </a:spcAft>
                      </a:pPr>
                      <a:r>
                        <a:rPr lang="en-GB" sz="900" dirty="0">
                          <a:latin typeface="Arial"/>
                          <a:ea typeface="Times New Roman"/>
                          <a:cs typeface="v4.2.0"/>
                        </a:rPr>
                        <a:t>Negligible</a:t>
                      </a:r>
                      <a:endParaRPr lang="en-US" sz="90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bl>
          </a:graphicData>
        </a:graphic>
      </p:graphicFrame>
      <p:sp>
        <p:nvSpPr>
          <p:cNvPr id="1025" name="Rectangle 1"/>
          <p:cNvSpPr>
            <a:spLocks noChangeArrowheads="1"/>
          </p:cNvSpPr>
          <p:nvPr/>
        </p:nvSpPr>
        <p:spPr bwMode="auto">
          <a:xfrm>
            <a:off x="706582" y="1271952"/>
            <a:ext cx="6879551" cy="249299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Arial" pitchFamily="34" charset="0"/>
                <a:ea typeface="Times New Roman" pitchFamily="18" charset="0"/>
                <a:cs typeface="v4.2.0"/>
              </a:rPr>
              <a:t>When a normal test environment is specified for a test, the test should be performed within the minimum and maximum limits of the conditions stated in Table D.1.</a:t>
            </a:r>
            <a:endParaRPr kumimoji="0" lang="en-US"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Table D.1: Limits of conditions for Normal Test Environment</a:t>
            </a:r>
          </a:p>
          <a:p>
            <a:pPr marL="0" marR="0" lvl="0" indent="0" algn="l" defTabSz="914400" rtl="0" eaLnBrk="0" fontAlgn="base" latinLnBrk="0" hangingPunct="0">
              <a:lnSpc>
                <a:spcPct val="100000"/>
              </a:lnSpc>
              <a:spcBef>
                <a:spcPct val="0"/>
              </a:spcBef>
              <a:spcAft>
                <a:spcPct val="0"/>
              </a:spcAft>
              <a:buClrTx/>
              <a:buSzTx/>
              <a:buFontTx/>
              <a:buNone/>
              <a:tabLst/>
            </a:pPr>
            <a:endParaRPr lang="en-GB" sz="1000" b="1" dirty="0" smtClean="0">
              <a:latin typeface="Arial"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000" b="1" i="0" u="none" strike="noStrike" cap="none" normalizeH="0" baseline="0" dirty="0" smtClean="0">
              <a:ln>
                <a:noFill/>
              </a:ln>
              <a:solidFill>
                <a:schemeClr val="tx1"/>
              </a:solidFill>
              <a:effectLst/>
              <a:latin typeface="Arial"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GB" sz="1000" b="1" dirty="0" smtClean="0">
              <a:latin typeface="Arial"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000" b="1" i="0" u="none" strike="noStrike" cap="none" normalizeH="0" baseline="0" dirty="0" smtClean="0">
              <a:ln>
                <a:noFill/>
              </a:ln>
              <a:solidFill>
                <a:schemeClr val="tx1"/>
              </a:solidFill>
              <a:effectLst/>
              <a:latin typeface="Arial"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GB" sz="1000" b="1" dirty="0" smtClean="0">
              <a:latin typeface="Arial"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000" b="1" i="0" u="none" strike="noStrike" cap="none" normalizeH="0" baseline="0" dirty="0" smtClean="0">
              <a:ln>
                <a:noFill/>
              </a:ln>
              <a:solidFill>
                <a:schemeClr val="tx1"/>
              </a:solidFill>
              <a:effectLst/>
              <a:latin typeface="Arial"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000" b="1" i="0" u="none" strike="noStrike" cap="none" normalizeH="0" baseline="0" dirty="0" smtClean="0">
              <a:ln>
                <a:noFill/>
              </a:ln>
              <a:solidFill>
                <a:schemeClr val="tx1"/>
              </a:solidFill>
              <a:effectLst/>
              <a:latin typeface="Arial"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The ranges of barometric pressure, temperature and humidity represent the maximum variation expected in the uncontrolled environment of a test laboratory. If it is not possible to maintain these parameters within the specified limits, the actual values shall be recorded in the test report.</a:t>
            </a:r>
            <a:endParaRPr kumimoji="0" lang="en-US"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Arial" pitchFamily="34" charset="0"/>
                <a:ea typeface="Times New Roman" pitchFamily="18" charset="0"/>
                <a:cs typeface="v4.2.0"/>
              </a:rPr>
              <a:t>NOTE:	This may, for instance, be the case for measurements of radiated emissions performed on an open field test site.</a:t>
            </a:r>
            <a:endParaRPr kumimoji="0" lang="en-GB"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418117" y="822626"/>
            <a:ext cx="8333029" cy="3560400"/>
          </a:xfrm>
        </p:spPr>
        <p:txBody>
          <a:bodyPr/>
          <a:lstStyle/>
          <a:p>
            <a:r>
              <a:rPr lang="en-GB" sz="1400" dirty="0" smtClean="0"/>
              <a:t>Extreme test environment</a:t>
            </a:r>
          </a:p>
          <a:p>
            <a:endParaRPr lang="en-GB" sz="1400" dirty="0" smtClean="0"/>
          </a:p>
          <a:p>
            <a:endParaRPr lang="en-GB" sz="1400" dirty="0" smtClean="0"/>
          </a:p>
          <a:p>
            <a:endParaRPr lang="en-GB" sz="1400" dirty="0" smtClean="0"/>
          </a:p>
          <a:p>
            <a:endParaRPr lang="en-GB" sz="1400" dirty="0" smtClean="0"/>
          </a:p>
          <a:p>
            <a:endParaRPr lang="en-GB" sz="1400" dirty="0" smtClean="0"/>
          </a:p>
          <a:p>
            <a:endParaRPr lang="en-GB" sz="1400" dirty="0" smtClean="0"/>
          </a:p>
          <a:p>
            <a:endParaRPr lang="en-GB" sz="1400" dirty="0" smtClean="0"/>
          </a:p>
          <a:p>
            <a:endParaRPr lang="en-GB" sz="1400" dirty="0" smtClean="0"/>
          </a:p>
          <a:p>
            <a:endParaRPr lang="en-GB" sz="1400" dirty="0" smtClean="0"/>
          </a:p>
          <a:p>
            <a:r>
              <a:rPr lang="en-GB" sz="1400" dirty="0" smtClean="0"/>
              <a:t>Clearly we ought to liaise with the International Electro technical Commission if we want to do something here</a:t>
            </a:r>
          </a:p>
          <a:p>
            <a:pPr lvl="1"/>
            <a:r>
              <a:rPr lang="en-GB" sz="1200" dirty="0" smtClean="0"/>
              <a:t>But is it really wise to do </a:t>
            </a:r>
            <a:r>
              <a:rPr lang="en-GB" sz="1200" dirty="0" smtClean="0"/>
              <a:t>so at SA level? </a:t>
            </a:r>
            <a:r>
              <a:rPr lang="en-GB" sz="1200" dirty="0" smtClean="0"/>
              <a:t>What would this yield other than some flurry of LSs and consultations involving potentially many industries </a:t>
            </a:r>
            <a:r>
              <a:rPr lang="en-GB" sz="1200" dirty="0" smtClean="0"/>
              <a:t>- </a:t>
            </a:r>
            <a:r>
              <a:rPr lang="en-GB" sz="1200" dirty="0" smtClean="0"/>
              <a:t>also we should </a:t>
            </a:r>
            <a:r>
              <a:rPr lang="en-GB" sz="1200" dirty="0" smtClean="0"/>
              <a:t>have this driven by RAN4 </a:t>
            </a:r>
            <a:r>
              <a:rPr lang="en-GB" sz="1200" dirty="0" smtClean="0"/>
              <a:t>(not SA plenary which does not own this spec).</a:t>
            </a:r>
          </a:p>
          <a:p>
            <a:endParaRPr lang="en-US" sz="1400" dirty="0"/>
          </a:p>
        </p:txBody>
      </p:sp>
      <p:sp>
        <p:nvSpPr>
          <p:cNvPr id="3" name="Footer Placeholder 2"/>
          <p:cNvSpPr>
            <a:spLocks noGrp="1"/>
          </p:cNvSpPr>
          <p:nvPr>
            <p:ph type="ftr" sz="quarter" idx="3"/>
          </p:nvPr>
        </p:nvSpPr>
        <p:spPr/>
        <p:txBody>
          <a:bodyPr/>
          <a:lstStyle/>
          <a:p>
            <a:r>
              <a:rPr lang="en-GB" smtClean="0">
                <a:cs typeface="Arial" panose="020B0604020202020204" pitchFamily="34" charset="0"/>
              </a:rPr>
              <a:t>3GPP TSG SA Meeting #73                             SP-160684</a:t>
            </a:r>
            <a:endParaRPr lang="en-GB" dirty="0" smtClean="0">
              <a:cs typeface="Arial" panose="020B0604020202020204" pitchFamily="34" charset="0"/>
            </a:endParaRPr>
          </a:p>
        </p:txBody>
      </p:sp>
      <p:sp>
        <p:nvSpPr>
          <p:cNvPr id="4" name="Title 3"/>
          <p:cNvSpPr>
            <a:spLocks noGrp="1"/>
          </p:cNvSpPr>
          <p:nvPr>
            <p:ph type="title"/>
          </p:nvPr>
        </p:nvSpPr>
        <p:spPr/>
        <p:txBody>
          <a:bodyPr/>
          <a:lstStyle/>
          <a:p>
            <a:r>
              <a:rPr lang="en-GB" dirty="0" smtClean="0"/>
              <a:t>What is in RAN4 spec 36.141 2/2</a:t>
            </a:r>
            <a:endParaRPr lang="en-US" dirty="0"/>
          </a:p>
        </p:txBody>
      </p:sp>
      <p:sp>
        <p:nvSpPr>
          <p:cNvPr id="1025" name="Rectangle 1"/>
          <p:cNvSpPr>
            <a:spLocks noChangeArrowheads="1"/>
          </p:cNvSpPr>
          <p:nvPr/>
        </p:nvSpPr>
        <p:spPr bwMode="auto">
          <a:xfrm>
            <a:off x="699809" y="993324"/>
            <a:ext cx="8200351" cy="25083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hangingPunct="0"/>
            <a:r>
              <a:rPr lang="en-GB" sz="800" b="1" dirty="0" smtClean="0"/>
              <a:t>D.3		Extreme test environment</a:t>
            </a:r>
            <a:endParaRPr lang="en-US" sz="800" b="1" dirty="0" smtClean="0"/>
          </a:p>
          <a:p>
            <a:pPr hangingPunct="0"/>
            <a:r>
              <a:rPr lang="en-GB" sz="800" dirty="0" smtClean="0"/>
              <a:t>The manufacturer shall declare one of the following:</a:t>
            </a:r>
            <a:endParaRPr lang="en-US" sz="800" dirty="0" smtClean="0"/>
          </a:p>
          <a:p>
            <a:pPr lvl="1" hangingPunct="0"/>
            <a:r>
              <a:rPr lang="en-GB" sz="700" dirty="0" smtClean="0"/>
              <a:t>1)	the equipment class for the equipment under test, as defined in the IEC 60 721-3-3 [6];</a:t>
            </a:r>
            <a:endParaRPr lang="en-US" sz="700" dirty="0" smtClean="0"/>
          </a:p>
          <a:p>
            <a:pPr lvl="1" hangingPunct="0"/>
            <a:r>
              <a:rPr lang="en-GB" sz="700" dirty="0" smtClean="0"/>
              <a:t>2)	the equipment class for the equipment under test, as defined in the IEC 60 721-3-4 [7];</a:t>
            </a:r>
            <a:endParaRPr lang="en-US" sz="700" dirty="0" smtClean="0"/>
          </a:p>
          <a:p>
            <a:pPr lvl="1" hangingPunct="0"/>
            <a:r>
              <a:rPr lang="en-GB" sz="700" dirty="0" smtClean="0"/>
              <a:t>3)	the equipment that does not comply to the mentioned classes, the relevant classes from IEC 60 721 documentation for Temperature, Humidity and Vibration shall be declared.</a:t>
            </a:r>
            <a:endParaRPr lang="en-US" sz="700" dirty="0" smtClean="0"/>
          </a:p>
          <a:p>
            <a:pPr hangingPunct="0"/>
            <a:r>
              <a:rPr lang="en-GB" sz="800" dirty="0" smtClean="0"/>
              <a:t>NOTE:	Reduced functionality for conditions that fall outside of the standard operational conditions is not tested in the present document. These may be stated and tested separately.</a:t>
            </a:r>
          </a:p>
          <a:p>
            <a:pPr hangingPunct="0"/>
            <a:endParaRPr lang="en-US" sz="800" dirty="0" smtClean="0"/>
          </a:p>
          <a:p>
            <a:pPr hangingPunct="0"/>
            <a:r>
              <a:rPr lang="en-GB" sz="800" b="1" dirty="0" smtClean="0"/>
              <a:t>D.3.1	Extreme temperature</a:t>
            </a:r>
            <a:endParaRPr lang="en-US" sz="800" b="1" dirty="0" smtClean="0"/>
          </a:p>
          <a:p>
            <a:pPr hangingPunct="0"/>
            <a:r>
              <a:rPr lang="en-GB" sz="800" dirty="0" smtClean="0"/>
              <a:t>When an extreme temperature test environment is specified for a test, the test shall be performed at the standard minimum and maximum operating temperatures defined by the manufacturer's declaration for the equipment under test.</a:t>
            </a:r>
            <a:endParaRPr lang="en-US" sz="800" dirty="0" smtClean="0"/>
          </a:p>
          <a:p>
            <a:pPr hangingPunct="0"/>
            <a:endParaRPr lang="en-GB" sz="800" b="1" dirty="0" smtClean="0"/>
          </a:p>
          <a:p>
            <a:pPr hangingPunct="0"/>
            <a:r>
              <a:rPr lang="en-GB" sz="800" b="1" dirty="0" smtClean="0"/>
              <a:t>Minimum temperature:</a:t>
            </a:r>
            <a:endParaRPr lang="en-US" sz="800" dirty="0" smtClean="0"/>
          </a:p>
          <a:p>
            <a:pPr hangingPunct="0"/>
            <a:r>
              <a:rPr lang="en-GB" sz="800" dirty="0" smtClean="0"/>
              <a:t>The test shall be performed with the environment test equipment and methods including the required environmental phenomena into the equipment, conforming to the test procedure of IEC 60 068-2-1 [8].</a:t>
            </a:r>
            <a:endParaRPr lang="en-US" sz="800" dirty="0" smtClean="0"/>
          </a:p>
          <a:p>
            <a:pPr hangingPunct="0"/>
            <a:endParaRPr lang="en-GB" sz="800" b="1" dirty="0" smtClean="0"/>
          </a:p>
          <a:p>
            <a:pPr hangingPunct="0"/>
            <a:r>
              <a:rPr lang="en-GB" sz="800" b="1" dirty="0" smtClean="0"/>
              <a:t>Maximum temperature:</a:t>
            </a:r>
            <a:endParaRPr lang="en-US" sz="800" dirty="0" smtClean="0"/>
          </a:p>
          <a:p>
            <a:pPr hangingPunct="0"/>
            <a:r>
              <a:rPr lang="en-GB" sz="800" dirty="0" smtClean="0"/>
              <a:t>The test shall be performed with the environmental test equipment and methods including the required environmental phenomena into the equipment, conforming to the test procedure of IEC 60 068-2-2 [9].</a:t>
            </a:r>
            <a:endParaRPr lang="en-US" sz="800" dirty="0" smtClean="0"/>
          </a:p>
          <a:p>
            <a:pPr hangingPunct="0"/>
            <a:r>
              <a:rPr lang="en-GB" sz="800" dirty="0" smtClean="0"/>
              <a:t>NOTE:	It is recommended that the equipment is made fully operational prior to the equipment being taken to its lower operating temperature.</a:t>
            </a:r>
            <a:endParaRPr lang="en-US" sz="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418118" y="826851"/>
            <a:ext cx="8308800" cy="3813549"/>
          </a:xfrm>
        </p:spPr>
        <p:txBody>
          <a:bodyPr/>
          <a:lstStyle/>
          <a:p>
            <a:r>
              <a:rPr lang="en-GB" dirty="0" smtClean="0"/>
              <a:t>To avoid duplication of work, take actions in 3GPP to liaise with ETSI TC-EE about KPIs for energy efficiency of mobile networks as ETSI has already done several studies in this area</a:t>
            </a:r>
          </a:p>
          <a:p>
            <a:pPr lvl="1"/>
            <a:r>
              <a:rPr lang="en-GB" dirty="0" smtClean="0"/>
              <a:t>Identify gaps if any as we do so</a:t>
            </a:r>
          </a:p>
          <a:p>
            <a:r>
              <a:rPr lang="en-GB" dirty="0" smtClean="0"/>
              <a:t>3GPP should also consult ETSI TC-EE about </a:t>
            </a:r>
            <a:r>
              <a:rPr lang="en-GB" dirty="0" smtClean="0"/>
              <a:t>the potential solution </a:t>
            </a:r>
            <a:r>
              <a:rPr lang="en-GB" dirty="0" smtClean="0"/>
              <a:t>to improve the energy efficiency of mobile networks by increasing the temperature/humidity conditions as TC-EE has already published a technical report on the thermal management (see TR 102 489, clause 5.5)</a:t>
            </a:r>
          </a:p>
          <a:p>
            <a:pPr lvl="1"/>
            <a:r>
              <a:rPr lang="en-GB" dirty="0" smtClean="0"/>
              <a:t>We see no need to affect RAN4 specs from SA standpoint</a:t>
            </a:r>
          </a:p>
          <a:p>
            <a:pPr lvl="2"/>
            <a:r>
              <a:rPr lang="en-GB" dirty="0" smtClean="0"/>
              <a:t>Any action in this area seems to be not in our decision power in TSG SA as we have working groups experts in this area.</a:t>
            </a:r>
          </a:p>
          <a:p>
            <a:r>
              <a:rPr lang="en-GB" dirty="0" smtClean="0"/>
              <a:t>For the SON approach we ought to liaise with </a:t>
            </a:r>
            <a:r>
              <a:rPr lang="en-GB" dirty="0" smtClean="0"/>
              <a:t>SA5</a:t>
            </a:r>
          </a:p>
          <a:p>
            <a:r>
              <a:rPr lang="en-GB" dirty="0" smtClean="0"/>
              <a:t>The </a:t>
            </a:r>
            <a:r>
              <a:rPr lang="en-GB" dirty="0" smtClean="0"/>
              <a:t>requirements and principles  documented in the TR could be considered by WGs in their design of current and future features, where </a:t>
            </a:r>
            <a:r>
              <a:rPr lang="en-GB" dirty="0" smtClean="0"/>
              <a:t>applicable, </a:t>
            </a:r>
            <a:r>
              <a:rPr lang="en-GB" smtClean="0"/>
              <a:t>effective and </a:t>
            </a:r>
            <a:r>
              <a:rPr lang="en-GB" dirty="0" smtClean="0"/>
              <a:t>feasible.</a:t>
            </a:r>
            <a:endParaRPr lang="en-GB" dirty="0" smtClean="0"/>
          </a:p>
        </p:txBody>
      </p:sp>
      <p:sp>
        <p:nvSpPr>
          <p:cNvPr id="3" name="Footer Placeholder 2"/>
          <p:cNvSpPr>
            <a:spLocks noGrp="1"/>
          </p:cNvSpPr>
          <p:nvPr>
            <p:ph type="ftr" sz="quarter" idx="3"/>
          </p:nvPr>
        </p:nvSpPr>
        <p:spPr/>
        <p:txBody>
          <a:bodyPr/>
          <a:lstStyle/>
          <a:p>
            <a:r>
              <a:rPr lang="en-GB" smtClean="0">
                <a:cs typeface="Arial" panose="020B0604020202020204" pitchFamily="34" charset="0"/>
              </a:rPr>
              <a:t>3GPP TSG SA Meeting #73                             SP-160684</a:t>
            </a:r>
            <a:endParaRPr lang="en-GB" dirty="0" smtClean="0">
              <a:cs typeface="Arial" panose="020B0604020202020204" pitchFamily="34" charset="0"/>
            </a:endParaRPr>
          </a:p>
        </p:txBody>
      </p:sp>
      <p:sp>
        <p:nvSpPr>
          <p:cNvPr id="4" name="Title 3"/>
          <p:cNvSpPr>
            <a:spLocks noGrp="1"/>
          </p:cNvSpPr>
          <p:nvPr>
            <p:ph type="title"/>
          </p:nvPr>
        </p:nvSpPr>
        <p:spPr/>
        <p:txBody>
          <a:bodyPr/>
          <a:lstStyle/>
          <a:p>
            <a:r>
              <a:rPr lang="en-GB" dirty="0" smtClean="0"/>
              <a:t>Conclusions and way forward</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3"/>
          <p:cNvPicPr>
            <a:picLocks noChangeAspect="1"/>
          </p:cNvPicPr>
          <p:nvPr/>
        </p:nvPicPr>
        <p:blipFill>
          <a:blip r:embed="rId2" cstate="screen">
            <a:extLst>
              <a:ext uri="{28A0092B-C50C-407E-A947-70E740481C1C}">
                <a14:useLocalDpi xmlns="" xmlns:a14="http://schemas.microsoft.com/office/drawing/2010/main"/>
              </a:ext>
            </a:extLst>
          </a:blip>
          <a:srcRect/>
          <a:stretch>
            <a:fillRect/>
          </a:stretch>
        </p:blipFill>
        <p:spPr bwMode="auto">
          <a:xfrm>
            <a:off x="3708400" y="2430463"/>
            <a:ext cx="1727200" cy="28257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GB" smtClean="0">
                <a:cs typeface="Arial" panose="020B0604020202020204" pitchFamily="34" charset="0"/>
              </a:rPr>
              <a:t>3GPP TSG SA Meeting #73                             SP-160684</a:t>
            </a:r>
            <a:endParaRPr lang="en-GB" dirty="0" smtClean="0">
              <a:cs typeface="Arial" panose="020B0604020202020204" pitchFamily="34" charset="0"/>
            </a:endParaRPr>
          </a:p>
        </p:txBody>
      </p:sp>
      <p:sp>
        <p:nvSpPr>
          <p:cNvPr id="4" name="Title 3"/>
          <p:cNvSpPr>
            <a:spLocks noGrp="1"/>
          </p:cNvSpPr>
          <p:nvPr>
            <p:ph type="title"/>
          </p:nvPr>
        </p:nvSpPr>
        <p:spPr/>
        <p:txBody>
          <a:bodyPr/>
          <a:lstStyle/>
          <a:p>
            <a:r>
              <a:rPr lang="en-GB" dirty="0" smtClean="0"/>
              <a:t>Outline</a:t>
            </a:r>
            <a:endParaRPr lang="en-US" dirty="0"/>
          </a:p>
        </p:txBody>
      </p:sp>
      <p:sp>
        <p:nvSpPr>
          <p:cNvPr id="7" name="Content Placeholder 6"/>
          <p:cNvSpPr>
            <a:spLocks noGrp="1"/>
          </p:cNvSpPr>
          <p:nvPr>
            <p:ph sz="quarter" idx="15"/>
          </p:nvPr>
        </p:nvSpPr>
        <p:spPr>
          <a:xfrm>
            <a:off x="418118" y="924128"/>
            <a:ext cx="8308800" cy="3035029"/>
          </a:xfrm>
        </p:spPr>
        <p:txBody>
          <a:bodyPr/>
          <a:lstStyle/>
          <a:p>
            <a:r>
              <a:rPr lang="en-GB" sz="1400" dirty="0" smtClean="0"/>
              <a:t>Overview of ETSI standards for energy efficiency of mobile networks</a:t>
            </a:r>
          </a:p>
          <a:p>
            <a:r>
              <a:rPr lang="en-GB" sz="1400" dirty="0" smtClean="0"/>
              <a:t>Considerations on current 21.866</a:t>
            </a:r>
          </a:p>
          <a:p>
            <a:r>
              <a:rPr lang="en-GB" sz="1400" dirty="0" smtClean="0"/>
              <a:t>Conclusions and possible way forward</a:t>
            </a:r>
            <a:endParaRPr lang="en-US" sz="15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GB" smtClean="0">
                <a:cs typeface="Arial" panose="020B0604020202020204" pitchFamily="34" charset="0"/>
              </a:rPr>
              <a:t>3GPP TSG SA Meeting #73                             SP-160684</a:t>
            </a:r>
            <a:endParaRPr lang="en-GB" dirty="0" smtClean="0">
              <a:cs typeface="Arial" panose="020B0604020202020204" pitchFamily="34" charset="0"/>
            </a:endParaRPr>
          </a:p>
        </p:txBody>
      </p:sp>
      <p:sp>
        <p:nvSpPr>
          <p:cNvPr id="4" name="Title 3"/>
          <p:cNvSpPr>
            <a:spLocks noGrp="1"/>
          </p:cNvSpPr>
          <p:nvPr>
            <p:ph type="title"/>
          </p:nvPr>
        </p:nvSpPr>
        <p:spPr/>
        <p:txBody>
          <a:bodyPr/>
          <a:lstStyle/>
          <a:p>
            <a:r>
              <a:rPr lang="en-GB" dirty="0" smtClean="0"/>
              <a:t>ETSI standard ES 202 706 “</a:t>
            </a:r>
            <a:r>
              <a:rPr lang="en-US" dirty="0" smtClean="0"/>
              <a:t>Measurement method for power consumption and energy efficiency of wireless access network equipment” (1/2)</a:t>
            </a:r>
            <a:br>
              <a:rPr lang="en-US" dirty="0" smtClean="0"/>
            </a:br>
            <a:endParaRPr lang="en-US" dirty="0"/>
          </a:p>
        </p:txBody>
      </p:sp>
      <p:sp>
        <p:nvSpPr>
          <p:cNvPr id="7" name="Content Placeholder 6"/>
          <p:cNvSpPr>
            <a:spLocks noGrp="1"/>
          </p:cNvSpPr>
          <p:nvPr>
            <p:ph sz="quarter" idx="15"/>
          </p:nvPr>
        </p:nvSpPr>
        <p:spPr>
          <a:xfrm>
            <a:off x="418118" y="1040864"/>
            <a:ext cx="8308800" cy="3716272"/>
          </a:xfrm>
        </p:spPr>
        <p:txBody>
          <a:bodyPr/>
          <a:lstStyle/>
          <a:p>
            <a:r>
              <a:rPr lang="en-GB" sz="1400" dirty="0" smtClean="0"/>
              <a:t>V.1.4.1 published on December 2014</a:t>
            </a:r>
          </a:p>
          <a:p>
            <a:r>
              <a:rPr lang="en-US" sz="1400" dirty="0" smtClean="0"/>
              <a:t>It defines methods for power consumption and energy efficiency of base stations in static and dynamic modes.</a:t>
            </a:r>
          </a:p>
          <a:p>
            <a:r>
              <a:rPr lang="en-US" sz="1400" dirty="0" smtClean="0"/>
              <a:t>It includes:</a:t>
            </a:r>
          </a:p>
          <a:p>
            <a:pPr lvl="1"/>
            <a:r>
              <a:rPr lang="en-US" dirty="0" smtClean="0"/>
              <a:t>Reference configurations and measurement conditions</a:t>
            </a:r>
          </a:p>
          <a:p>
            <a:pPr lvl="1"/>
            <a:r>
              <a:rPr lang="en-US" dirty="0" smtClean="0"/>
              <a:t>Static power consumption measurement (under low, medium, busy hour load)</a:t>
            </a:r>
          </a:p>
          <a:p>
            <a:pPr lvl="2"/>
            <a:r>
              <a:rPr lang="en-US" dirty="0" smtClean="0"/>
              <a:t>Calculation of average static power consumption for integrated base stations </a:t>
            </a:r>
          </a:p>
          <a:p>
            <a:pPr lvl="2"/>
            <a:r>
              <a:rPr lang="en-US" dirty="0" smtClean="0"/>
              <a:t>Calculation of average static power consumption for distributed base stations (i.e. with RRH)</a:t>
            </a:r>
          </a:p>
          <a:p>
            <a:pPr lvl="2"/>
            <a:r>
              <a:rPr lang="en-US" dirty="0" smtClean="0"/>
              <a:t>Measurement method for static base station power consumption</a:t>
            </a:r>
          </a:p>
          <a:p>
            <a:pPr lvl="1"/>
            <a:r>
              <a:rPr lang="en-US" dirty="0" smtClean="0"/>
              <a:t>Dynamic base station energy efficiency measurement (dynamic traffic sourced from a certain coverage area)</a:t>
            </a:r>
          </a:p>
          <a:p>
            <a:pPr lvl="2"/>
            <a:r>
              <a:rPr lang="en-US" dirty="0" smtClean="0"/>
              <a:t>Test setup for dynamic energy efficiency measurment</a:t>
            </a:r>
          </a:p>
          <a:p>
            <a:pPr lvl="2"/>
            <a:r>
              <a:rPr lang="en-US" dirty="0" smtClean="0"/>
              <a:t>Capacity test procedure</a:t>
            </a:r>
          </a:p>
          <a:p>
            <a:pPr lvl="2"/>
            <a:r>
              <a:rPr lang="en-US" dirty="0" smtClean="0"/>
              <a:t>Coverage efficiency test procedure</a:t>
            </a:r>
            <a:endParaRPr lang="en-US" sz="15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GB" smtClean="0">
                <a:cs typeface="Arial" panose="020B0604020202020204" pitchFamily="34" charset="0"/>
              </a:rPr>
              <a:t>3GPP TSG SA Meeting #73                             SP-160684</a:t>
            </a:r>
            <a:endParaRPr lang="en-GB" dirty="0" smtClean="0">
              <a:cs typeface="Arial" panose="020B0604020202020204" pitchFamily="34" charset="0"/>
            </a:endParaRPr>
          </a:p>
        </p:txBody>
      </p:sp>
      <p:sp>
        <p:nvSpPr>
          <p:cNvPr id="4" name="Title 3"/>
          <p:cNvSpPr>
            <a:spLocks noGrp="1"/>
          </p:cNvSpPr>
          <p:nvPr>
            <p:ph type="title"/>
          </p:nvPr>
        </p:nvSpPr>
        <p:spPr/>
        <p:txBody>
          <a:bodyPr/>
          <a:lstStyle/>
          <a:p>
            <a:r>
              <a:rPr lang="en-GB" dirty="0" smtClean="0"/>
              <a:t>ETSI standard ES 202 706 “</a:t>
            </a:r>
            <a:r>
              <a:rPr lang="en-US" dirty="0" smtClean="0"/>
              <a:t>Measurement method for power consumption and energy efficiency of wireless access network equipment” (2/2)</a:t>
            </a:r>
            <a:endParaRPr lang="en-US" dirty="0"/>
          </a:p>
        </p:txBody>
      </p:sp>
      <p:sp>
        <p:nvSpPr>
          <p:cNvPr id="7" name="Content Placeholder 6"/>
          <p:cNvSpPr>
            <a:spLocks noGrp="1"/>
          </p:cNvSpPr>
          <p:nvPr>
            <p:ph sz="quarter" idx="15"/>
          </p:nvPr>
        </p:nvSpPr>
        <p:spPr>
          <a:xfrm>
            <a:off x="418118" y="1215968"/>
            <a:ext cx="8308800" cy="2548636"/>
          </a:xfrm>
        </p:spPr>
        <p:txBody>
          <a:bodyPr/>
          <a:lstStyle/>
          <a:p>
            <a:r>
              <a:rPr lang="en-GB" sz="1400" dirty="0" smtClean="0"/>
              <a:t>New version of this standard will be in two parts:</a:t>
            </a:r>
          </a:p>
          <a:p>
            <a:pPr lvl="1"/>
            <a:r>
              <a:rPr lang="en-US" dirty="0" smtClean="0"/>
              <a:t>ES 202 706-1 “Metrics and Measurement Method for Energy Efficiency of Wireless Access Network Equipment Part 1: Power Consumption - </a:t>
            </a:r>
            <a:r>
              <a:rPr lang="en-US" u="sng" dirty="0" smtClean="0"/>
              <a:t>Static Measurement Method</a:t>
            </a:r>
            <a:r>
              <a:rPr lang="en-US" dirty="0" smtClean="0"/>
              <a:t>”</a:t>
            </a:r>
          </a:p>
          <a:p>
            <a:pPr lvl="2"/>
            <a:r>
              <a:rPr lang="en-US" dirty="0" smtClean="0"/>
              <a:t>This revision includes clarifications</a:t>
            </a:r>
          </a:p>
          <a:p>
            <a:pPr lvl="1"/>
            <a:r>
              <a:rPr lang="en-US" dirty="0" smtClean="0"/>
              <a:t>ES 202 706-2 “Metrics and Measurement Method for Energy Efficiency of Wireless Access Network Equipment Part 2: Energy Efficiency - </a:t>
            </a:r>
            <a:r>
              <a:rPr lang="en-US" u="sng" dirty="0" smtClean="0"/>
              <a:t>Dynamic measurement method</a:t>
            </a:r>
            <a:r>
              <a:rPr lang="en-US" dirty="0" smtClean="0"/>
              <a:t>”</a:t>
            </a:r>
          </a:p>
          <a:p>
            <a:pPr lvl="2"/>
            <a:r>
              <a:rPr lang="en-US" dirty="0" smtClean="0"/>
              <a:t>This version will provide improvements in the dynamic measurement method in terms of new traffic model, channel model, using User Equipment emulator in the test setup and remove the complexity of the current method.</a:t>
            </a:r>
          </a:p>
          <a:p>
            <a:pPr lvl="2"/>
            <a:r>
              <a:rPr lang="en-US" dirty="0" smtClean="0"/>
              <a:t>Updates of the document will also support the ongoing harmonization process with ATIS standard</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GB" smtClean="0">
                <a:cs typeface="Arial" panose="020B0604020202020204" pitchFamily="34" charset="0"/>
              </a:rPr>
              <a:t>3GPP TSG SA Meeting #73                             SP-160684</a:t>
            </a:r>
            <a:endParaRPr lang="en-GB" dirty="0" smtClean="0">
              <a:cs typeface="Arial" panose="020B0604020202020204" pitchFamily="34" charset="0"/>
            </a:endParaRPr>
          </a:p>
        </p:txBody>
      </p:sp>
      <p:sp>
        <p:nvSpPr>
          <p:cNvPr id="4" name="Title 3"/>
          <p:cNvSpPr>
            <a:spLocks noGrp="1"/>
          </p:cNvSpPr>
          <p:nvPr>
            <p:ph type="title"/>
          </p:nvPr>
        </p:nvSpPr>
        <p:spPr/>
        <p:txBody>
          <a:bodyPr/>
          <a:lstStyle/>
          <a:p>
            <a:r>
              <a:rPr lang="en-GB" dirty="0" smtClean="0"/>
              <a:t>ETSI standard ES 203 228 “</a:t>
            </a:r>
            <a:r>
              <a:rPr lang="en-US" dirty="0" smtClean="0"/>
              <a:t>Assessment of mobile network energy efficiency” (</a:t>
            </a:r>
            <a:r>
              <a:rPr lang="en-US" dirty="0" smtClean="0"/>
              <a:t>1/3)</a:t>
            </a:r>
            <a:endParaRPr lang="en-US" dirty="0"/>
          </a:p>
        </p:txBody>
      </p:sp>
      <p:sp>
        <p:nvSpPr>
          <p:cNvPr id="7" name="Content Placeholder 6"/>
          <p:cNvSpPr>
            <a:spLocks noGrp="1"/>
          </p:cNvSpPr>
          <p:nvPr>
            <p:ph sz="quarter" idx="15"/>
          </p:nvPr>
        </p:nvSpPr>
        <p:spPr>
          <a:xfrm>
            <a:off x="418118" y="836580"/>
            <a:ext cx="8308800" cy="3803820"/>
          </a:xfrm>
        </p:spPr>
        <p:txBody>
          <a:bodyPr/>
          <a:lstStyle/>
          <a:p>
            <a:r>
              <a:rPr lang="en-GB" sz="1400" dirty="0" smtClean="0"/>
              <a:t>V.1.1.2 published on January 2016</a:t>
            </a:r>
          </a:p>
          <a:p>
            <a:r>
              <a:rPr lang="en-US" sz="1400" dirty="0" smtClean="0"/>
              <a:t>It defines:</a:t>
            </a:r>
          </a:p>
          <a:p>
            <a:pPr lvl="1"/>
            <a:r>
              <a:rPr lang="en-US" sz="1200" dirty="0" smtClean="0"/>
              <a:t>Energy consumption metrics (all equipment in the network)</a:t>
            </a:r>
          </a:p>
          <a:p>
            <a:pPr lvl="1"/>
            <a:r>
              <a:rPr lang="en-US" sz="1200" dirty="0" smtClean="0"/>
              <a:t>Performance metrics (traffic volume with a defined quality of service)</a:t>
            </a:r>
          </a:p>
          <a:p>
            <a:pPr lvl="1"/>
            <a:r>
              <a:rPr lang="en-US" sz="1200" dirty="0" smtClean="0"/>
              <a:t>Energy efficiency metric (ratio of performance and energy consumption)</a:t>
            </a:r>
          </a:p>
          <a:p>
            <a:pPr lvl="1"/>
            <a:r>
              <a:rPr lang="en-US" sz="1200" dirty="0" smtClean="0"/>
              <a:t>Measurement method</a:t>
            </a:r>
          </a:p>
          <a:p>
            <a:pPr lvl="1"/>
            <a:r>
              <a:rPr lang="en-US" sz="1200" dirty="0" smtClean="0"/>
              <a:t>Assessment report </a:t>
            </a:r>
            <a:r>
              <a:rPr lang="en-US" sz="1200" dirty="0" smtClean="0"/>
              <a:t>content</a:t>
            </a:r>
            <a:endParaRPr lang="en-US" sz="1200" dirty="0" smtClean="0"/>
          </a:p>
          <a:p>
            <a:r>
              <a:rPr lang="en-US" sz="1400" dirty="0" smtClean="0"/>
              <a:t>The standard deals with both a homogeneous and heterogeneous networks (GSM, UMTS, LTE-LTE/A) considering networks whose size and scale could be defined by </a:t>
            </a:r>
          </a:p>
          <a:p>
            <a:pPr lvl="1"/>
            <a:r>
              <a:rPr lang="en-US" sz="1200" dirty="0" smtClean="0"/>
              <a:t>topology (a possible example a control node, its supported access nodes as well as the related network elements)</a:t>
            </a:r>
          </a:p>
          <a:p>
            <a:pPr lvl="1"/>
            <a:r>
              <a:rPr lang="en-US" sz="1200" dirty="0" smtClean="0"/>
              <a:t>geography  (city-wide, national or continental networks)</a:t>
            </a:r>
          </a:p>
          <a:p>
            <a:pPr lvl="1"/>
            <a:r>
              <a:rPr lang="en-US" sz="1200" dirty="0" smtClean="0"/>
              <a:t>demographics (urban or rural networks)</a:t>
            </a:r>
          </a:p>
          <a:p>
            <a:pPr lvl="1"/>
            <a:endParaRPr lang="en-US" sz="1200"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GB" smtClean="0">
                <a:cs typeface="Arial" panose="020B0604020202020204" pitchFamily="34" charset="0"/>
              </a:rPr>
              <a:t>3GPP TSG SA Meeting #73                             SP-160684</a:t>
            </a:r>
            <a:endParaRPr lang="en-GB" dirty="0" smtClean="0">
              <a:cs typeface="Arial" panose="020B0604020202020204" pitchFamily="34" charset="0"/>
            </a:endParaRPr>
          </a:p>
        </p:txBody>
      </p:sp>
      <p:sp>
        <p:nvSpPr>
          <p:cNvPr id="4" name="Title 3"/>
          <p:cNvSpPr>
            <a:spLocks noGrp="1"/>
          </p:cNvSpPr>
          <p:nvPr>
            <p:ph type="title"/>
          </p:nvPr>
        </p:nvSpPr>
        <p:spPr/>
        <p:txBody>
          <a:bodyPr/>
          <a:lstStyle/>
          <a:p>
            <a:r>
              <a:rPr lang="en-GB" dirty="0" smtClean="0"/>
              <a:t>ETSI standard ES 203 228 “</a:t>
            </a:r>
            <a:r>
              <a:rPr lang="en-US" dirty="0" smtClean="0"/>
              <a:t>Assessment of mobile network energy efficiency” </a:t>
            </a:r>
            <a:r>
              <a:rPr lang="en-US" dirty="0" smtClean="0"/>
              <a:t>(2/3)</a:t>
            </a:r>
            <a:endParaRPr lang="en-US" dirty="0"/>
          </a:p>
        </p:txBody>
      </p:sp>
      <p:pic>
        <p:nvPicPr>
          <p:cNvPr id="1026" name="Picture 2"/>
          <p:cNvPicPr>
            <a:picLocks noChangeAspect="1" noChangeArrowheads="1"/>
          </p:cNvPicPr>
          <p:nvPr/>
        </p:nvPicPr>
        <p:blipFill>
          <a:blip r:embed="rId2"/>
          <a:srcRect/>
          <a:stretch>
            <a:fillRect/>
          </a:stretch>
        </p:blipFill>
        <p:spPr bwMode="auto">
          <a:xfrm>
            <a:off x="437745" y="927685"/>
            <a:ext cx="3034378" cy="2759108"/>
          </a:xfrm>
          <a:prstGeom prst="rect">
            <a:avLst/>
          </a:prstGeom>
          <a:noFill/>
          <a:ln w="9525">
            <a:noFill/>
            <a:miter lim="800000"/>
            <a:headEnd/>
            <a:tailEnd/>
          </a:ln>
        </p:spPr>
      </p:pic>
      <p:pic>
        <p:nvPicPr>
          <p:cNvPr id="1027" name="Picture 3"/>
          <p:cNvPicPr>
            <a:picLocks noChangeAspect="1" noChangeArrowheads="1"/>
          </p:cNvPicPr>
          <p:nvPr/>
        </p:nvPicPr>
        <p:blipFill>
          <a:blip r:embed="rId3"/>
          <a:srcRect/>
          <a:stretch>
            <a:fillRect/>
          </a:stretch>
        </p:blipFill>
        <p:spPr bwMode="auto">
          <a:xfrm>
            <a:off x="3708110" y="919884"/>
            <a:ext cx="3301378" cy="2805822"/>
          </a:xfrm>
          <a:prstGeom prst="rect">
            <a:avLst/>
          </a:prstGeom>
          <a:noFill/>
          <a:ln w="9525">
            <a:noFill/>
            <a:miter lim="800000"/>
            <a:headEnd/>
            <a:tailEnd/>
          </a:ln>
        </p:spPr>
      </p:pic>
      <p:pic>
        <p:nvPicPr>
          <p:cNvPr id="1028" name="Picture 4"/>
          <p:cNvPicPr>
            <a:picLocks noChangeAspect="1" noChangeArrowheads="1"/>
          </p:cNvPicPr>
          <p:nvPr/>
        </p:nvPicPr>
        <p:blipFill>
          <a:blip r:embed="rId4"/>
          <a:srcRect/>
          <a:stretch>
            <a:fillRect/>
          </a:stretch>
        </p:blipFill>
        <p:spPr bwMode="auto">
          <a:xfrm>
            <a:off x="1124051" y="4057666"/>
            <a:ext cx="1876425" cy="685800"/>
          </a:xfrm>
          <a:prstGeom prst="rect">
            <a:avLst/>
          </a:prstGeom>
          <a:noFill/>
          <a:ln w="9525">
            <a:noFill/>
            <a:miter lim="800000"/>
            <a:headEnd/>
            <a:tailEnd/>
          </a:ln>
        </p:spPr>
      </p:pic>
      <p:pic>
        <p:nvPicPr>
          <p:cNvPr id="1029" name="Picture 5"/>
          <p:cNvPicPr>
            <a:picLocks noChangeAspect="1" noChangeArrowheads="1"/>
          </p:cNvPicPr>
          <p:nvPr/>
        </p:nvPicPr>
        <p:blipFill>
          <a:blip r:embed="rId5"/>
          <a:srcRect/>
          <a:stretch>
            <a:fillRect/>
          </a:stretch>
        </p:blipFill>
        <p:spPr bwMode="auto">
          <a:xfrm>
            <a:off x="3915687" y="4081479"/>
            <a:ext cx="2771775" cy="638175"/>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GB" smtClean="0">
                <a:cs typeface="Arial" panose="020B0604020202020204" pitchFamily="34" charset="0"/>
              </a:rPr>
              <a:t>3GPP TSG SA Meeting #73                             SP-160684</a:t>
            </a:r>
            <a:endParaRPr lang="en-GB" dirty="0" smtClean="0">
              <a:cs typeface="Arial" panose="020B0604020202020204" pitchFamily="34" charset="0"/>
            </a:endParaRPr>
          </a:p>
        </p:txBody>
      </p:sp>
      <p:sp>
        <p:nvSpPr>
          <p:cNvPr id="4" name="Title 3"/>
          <p:cNvSpPr>
            <a:spLocks noGrp="1"/>
          </p:cNvSpPr>
          <p:nvPr>
            <p:ph type="title"/>
          </p:nvPr>
        </p:nvSpPr>
        <p:spPr/>
        <p:txBody>
          <a:bodyPr/>
          <a:lstStyle/>
          <a:p>
            <a:r>
              <a:rPr lang="en-GB" dirty="0" smtClean="0"/>
              <a:t>ETSI standard ES 203 228 “</a:t>
            </a:r>
            <a:r>
              <a:rPr lang="en-US" dirty="0" smtClean="0"/>
              <a:t>Assessment of mobile network energy efficiency” </a:t>
            </a:r>
            <a:r>
              <a:rPr lang="en-US" dirty="0" smtClean="0"/>
              <a:t>(3/3)</a:t>
            </a:r>
            <a:endParaRPr lang="en-US" dirty="0"/>
          </a:p>
        </p:txBody>
      </p:sp>
      <p:sp>
        <p:nvSpPr>
          <p:cNvPr id="7" name="Content Placeholder 6"/>
          <p:cNvSpPr>
            <a:spLocks noGrp="1"/>
          </p:cNvSpPr>
          <p:nvPr>
            <p:ph sz="quarter" idx="15"/>
          </p:nvPr>
        </p:nvSpPr>
        <p:spPr>
          <a:xfrm>
            <a:off x="418118" y="3900823"/>
            <a:ext cx="8308800" cy="739287"/>
          </a:xfrm>
        </p:spPr>
        <p:txBody>
          <a:bodyPr/>
          <a:lstStyle/>
          <a:p>
            <a:r>
              <a:rPr lang="en-US" sz="1400" dirty="0" smtClean="0">
                <a:solidFill>
                  <a:srgbClr val="0F5C77"/>
                </a:solidFill>
              </a:rPr>
              <a:t>Example without any reference to actual networks</a:t>
            </a:r>
          </a:p>
          <a:p>
            <a:r>
              <a:rPr lang="en-US" sz="1400" dirty="0" smtClean="0">
                <a:solidFill>
                  <a:srgbClr val="0F5C77"/>
                </a:solidFill>
              </a:rPr>
              <a:t>Hypothesis of 2 weeks measurement in a network with a hypothetical demography distribution as in column 2; weighted measurement of the “available” sub-networks</a:t>
            </a:r>
          </a:p>
        </p:txBody>
      </p:sp>
      <p:pic>
        <p:nvPicPr>
          <p:cNvPr id="2050" name="Picture 2"/>
          <p:cNvPicPr>
            <a:picLocks noChangeAspect="1" noChangeArrowheads="1"/>
          </p:cNvPicPr>
          <p:nvPr/>
        </p:nvPicPr>
        <p:blipFill>
          <a:blip r:embed="rId2"/>
          <a:srcRect/>
          <a:stretch>
            <a:fillRect/>
          </a:stretch>
        </p:blipFill>
        <p:spPr bwMode="auto">
          <a:xfrm>
            <a:off x="2071977" y="602308"/>
            <a:ext cx="5518454" cy="3324033"/>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GB" smtClean="0">
                <a:cs typeface="Arial" panose="020B0604020202020204" pitchFamily="34" charset="0"/>
              </a:rPr>
              <a:t>3GPP TSG SA Meeting #73                             SP-160684</a:t>
            </a:r>
            <a:endParaRPr lang="en-GB" dirty="0" smtClean="0">
              <a:cs typeface="Arial" panose="020B0604020202020204" pitchFamily="34" charset="0"/>
            </a:endParaRPr>
          </a:p>
        </p:txBody>
      </p:sp>
      <p:sp>
        <p:nvSpPr>
          <p:cNvPr id="4" name="Title 3"/>
          <p:cNvSpPr>
            <a:spLocks noGrp="1"/>
          </p:cNvSpPr>
          <p:nvPr>
            <p:ph type="title"/>
          </p:nvPr>
        </p:nvSpPr>
        <p:spPr/>
        <p:txBody>
          <a:bodyPr/>
          <a:lstStyle/>
          <a:p>
            <a:r>
              <a:rPr lang="en-GB" dirty="0" smtClean="0"/>
              <a:t>ETSI TC-EE Work Item DEN/EE-EEPS25 “</a:t>
            </a:r>
            <a:r>
              <a:rPr lang="en-US" dirty="0" smtClean="0"/>
              <a:t>Energy Efficiency measurement methodology and KPI/metrics for RAN equipment”</a:t>
            </a:r>
            <a:endParaRPr lang="en-US" dirty="0"/>
          </a:p>
        </p:txBody>
      </p:sp>
      <p:sp>
        <p:nvSpPr>
          <p:cNvPr id="7" name="Content Placeholder 6"/>
          <p:cNvSpPr>
            <a:spLocks noGrp="1"/>
          </p:cNvSpPr>
          <p:nvPr>
            <p:ph sz="quarter" idx="15"/>
          </p:nvPr>
        </p:nvSpPr>
        <p:spPr/>
        <p:txBody>
          <a:bodyPr/>
          <a:lstStyle/>
          <a:p>
            <a:r>
              <a:rPr lang="en-GB" sz="1400" dirty="0" smtClean="0"/>
              <a:t>New Work Item just started</a:t>
            </a:r>
          </a:p>
          <a:p>
            <a:r>
              <a:rPr lang="en-GB" sz="1400" dirty="0" smtClean="0"/>
              <a:t>This is under the frame of EU mandate M/462 on “</a:t>
            </a:r>
            <a:r>
              <a:rPr lang="en-US" sz="1400" dirty="0" smtClean="0"/>
              <a:t>Standardisation mandate addressed to CEN, CENELEC and ETSI in the field of ICT to enable efficient energy use in fixed and mobile information and communication networks”</a:t>
            </a:r>
          </a:p>
          <a:p>
            <a:r>
              <a:rPr lang="en-GB" sz="1400" dirty="0" smtClean="0"/>
              <a:t>T</a:t>
            </a:r>
            <a:r>
              <a:rPr lang="en-US" sz="1400" dirty="0" smtClean="0"/>
              <a:t>his work item will define Energy Efficiency KPIs for RAN Equipment for different technologies and relevant processes to perform measurement and manage the KPI calculation.</a:t>
            </a:r>
          </a:p>
          <a:p>
            <a:r>
              <a:rPr lang="en-US" sz="1400" dirty="0" smtClean="0"/>
              <a:t>The document will be based on the related specifications in ETSI TC-EE (e.g. ES 202 706-x).</a:t>
            </a:r>
          </a:p>
          <a:p>
            <a:r>
              <a:rPr lang="en-US" sz="1400" dirty="0" smtClean="0"/>
              <a:t>The work will be done in liaison with other SDOs e.g. 3GPP. </a:t>
            </a:r>
            <a:endParaRPr lang="en-US" sz="11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GB" smtClean="0">
                <a:cs typeface="Arial" panose="020B0604020202020204" pitchFamily="34" charset="0"/>
              </a:rPr>
              <a:t>3GPP TSG SA Meeting #73                             SP-160684</a:t>
            </a:r>
            <a:endParaRPr lang="en-GB" dirty="0" smtClean="0">
              <a:cs typeface="Arial" panose="020B0604020202020204" pitchFamily="34" charset="0"/>
            </a:endParaRPr>
          </a:p>
        </p:txBody>
      </p:sp>
      <p:sp>
        <p:nvSpPr>
          <p:cNvPr id="4" name="Title 3"/>
          <p:cNvSpPr>
            <a:spLocks noGrp="1"/>
          </p:cNvSpPr>
          <p:nvPr>
            <p:ph type="title"/>
          </p:nvPr>
        </p:nvSpPr>
        <p:spPr/>
        <p:txBody>
          <a:bodyPr/>
          <a:lstStyle/>
          <a:p>
            <a:r>
              <a:rPr lang="en-GB" dirty="0" smtClean="0"/>
              <a:t>ETSI standard ES 201 554 “</a:t>
            </a:r>
            <a:r>
              <a:rPr lang="en-US" dirty="0" smtClean="0"/>
              <a:t>Measurement method for Energy efficiency of Mobile Core network and Radio Access Control equipment”</a:t>
            </a:r>
            <a:br>
              <a:rPr lang="en-US" dirty="0" smtClean="0"/>
            </a:br>
            <a:endParaRPr lang="en-US" dirty="0"/>
          </a:p>
        </p:txBody>
      </p:sp>
      <p:sp>
        <p:nvSpPr>
          <p:cNvPr id="7" name="Content Placeholder 6"/>
          <p:cNvSpPr>
            <a:spLocks noGrp="1"/>
          </p:cNvSpPr>
          <p:nvPr>
            <p:ph sz="quarter" idx="15"/>
          </p:nvPr>
        </p:nvSpPr>
        <p:spPr>
          <a:xfrm>
            <a:off x="447301" y="1128409"/>
            <a:ext cx="8308800" cy="3521412"/>
          </a:xfrm>
        </p:spPr>
        <p:txBody>
          <a:bodyPr/>
          <a:lstStyle/>
          <a:p>
            <a:r>
              <a:rPr lang="en-GB" sz="1400" dirty="0" smtClean="0"/>
              <a:t>V.1.2.1 published on July 2014</a:t>
            </a:r>
          </a:p>
          <a:p>
            <a:r>
              <a:rPr lang="en-US" sz="1400" dirty="0" smtClean="0"/>
              <a:t>It defines metrics and measurement methods for systems and nodes defined in TS 123 002:</a:t>
            </a:r>
          </a:p>
          <a:p>
            <a:pPr lvl="1"/>
            <a:r>
              <a:rPr lang="en-US" sz="1200" dirty="0" smtClean="0"/>
              <a:t>Mobile core functions (GGSN, HLR, MGW, MME, MSC, SGSN and PGW/SGW).</a:t>
            </a:r>
          </a:p>
          <a:p>
            <a:pPr lvl="1"/>
            <a:r>
              <a:rPr lang="en-US" sz="1200" dirty="0" smtClean="0"/>
              <a:t>Radio Access Controller (RNC).</a:t>
            </a:r>
          </a:p>
          <a:p>
            <a:r>
              <a:rPr lang="en-US" sz="1400" dirty="0" smtClean="0"/>
              <a:t>It includes:</a:t>
            </a:r>
          </a:p>
          <a:p>
            <a:pPr lvl="1"/>
            <a:r>
              <a:rPr lang="en-US" sz="1200" dirty="0" smtClean="0"/>
              <a:t>Definition of Power consumption and metrics for Core networks</a:t>
            </a:r>
          </a:p>
          <a:p>
            <a:pPr lvl="1"/>
            <a:r>
              <a:rPr lang="en-US" sz="1200" dirty="0" smtClean="0"/>
              <a:t>Measurement conditions and procedures</a:t>
            </a:r>
          </a:p>
        </p:txBody>
      </p:sp>
    </p:spTree>
  </p:cSld>
  <p:clrMapOvr>
    <a:masterClrMapping/>
  </p:clrMapOvr>
</p:sld>
</file>

<file path=ppt/theme/theme1.xml><?xml version="1.0" encoding="utf-8"?>
<a:theme xmlns:a="http://schemas.openxmlformats.org/drawingml/2006/main" name="Nokia_Pure_PPT_CORP_V2">
  <a:themeElements>
    <a:clrScheme name="Nokia 120515">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Pure">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fontAlgn="auto">
          <a:spcBef>
            <a:spcPts val="0"/>
          </a:spcBef>
          <a:spcAft>
            <a:spcPts val="0"/>
          </a:spcAft>
          <a:defRPr sz="1200" dirty="0" err="1" smtClean="0">
            <a:solidFill>
              <a:schemeClr val="bg1"/>
            </a:solidFill>
          </a:defRPr>
        </a:defPPr>
      </a:lstStyle>
      <a:style>
        <a:lnRef idx="1">
          <a:schemeClr val="accent1"/>
        </a:lnRef>
        <a:fillRef idx="3">
          <a:schemeClr val="accent1"/>
        </a:fillRef>
        <a:effectRef idx="2">
          <a:schemeClr val="accent1"/>
        </a:effectRef>
        <a:fontRef idx="minor">
          <a:schemeClr val="lt1"/>
        </a:fontRef>
      </a:style>
    </a:spDef>
    <a:lnDef>
      <a:spPr>
        <a:ln w="6350" cmpd="sng">
          <a:solidFill>
            <a:schemeClr val="bg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72000" tIns="72000" rIns="72000" bIns="72000" rtlCol="0">
        <a:spAutoFit/>
      </a:bodyPr>
      <a:lstStyle>
        <a:defPPr marR="0" algn="l" defTabSz="457200" rtl="0" eaLnBrk="1" fontAlgn="base" latinLnBrk="0" hangingPunct="1">
          <a:lnSpc>
            <a:spcPct val="100000"/>
          </a:lnSpc>
          <a:spcBef>
            <a:spcPts val="0"/>
          </a:spcBef>
          <a:spcAft>
            <a:spcPct val="0"/>
          </a:spcAft>
          <a:buClr>
            <a:srgbClr val="001135"/>
          </a:buClr>
          <a:buSzTx/>
          <a:tabLst/>
          <a:defRPr sz="1400" dirty="0" smtClean="0">
            <a:solidFill>
              <a:schemeClr val="tx2"/>
            </a:solidFill>
            <a:latin typeface="+mn-lt"/>
            <a:ea typeface="Nokia Pure Text" panose="020B0503020202020204" pitchFamily="34" charset="0"/>
            <a:cs typeface="Nokia Pure Headline Light"/>
          </a:defRPr>
        </a:defPPr>
      </a:lstStyle>
    </a:txDef>
  </a:objectDefaults>
  <a:extraClrSchemeLst/>
  <a:extLst>
    <a:ext uri="{05A4C25C-085E-4340-85A3-A5531E510DB2}">
      <thm15:themeFamily xmlns="" xmlns:thm15="http://schemas.microsoft.com/office/thememl/2012/main" name="Nokia_Pure_PPT_CORP_V3.1" id="{655C0B4C-DD58-4366-A06D-BF0A1B81A469}" vid="{6AA74208-B53C-4696-ADC1-7541119D5A96}"/>
    </a:ext>
  </a:extLst>
</a:theme>
</file>

<file path=ppt/theme/theme2.xml><?xml version="1.0" encoding="utf-8"?>
<a:theme xmlns:a="http://schemas.openxmlformats.org/drawingml/2006/main" name="Nokia Master Blue Background">
  <a:themeElements>
    <a:clrScheme name="Nokia 120515">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Pure">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3175">
          <a:solidFill>
            <a:schemeClr val="bg2"/>
          </a:solidFill>
        </a:ln>
      </a:spPr>
      <a:bodyPr/>
      <a:lstStyle/>
      <a:style>
        <a:lnRef idx="1">
          <a:schemeClr val="accent3"/>
        </a:lnRef>
        <a:fillRef idx="0">
          <a:schemeClr val="accent3"/>
        </a:fillRef>
        <a:effectRef idx="0">
          <a:schemeClr val="accent3"/>
        </a:effectRef>
        <a:fontRef idx="minor">
          <a:schemeClr val="tx1"/>
        </a:fontRef>
      </a:style>
    </a:lnDef>
    <a:txDef>
      <a:spPr>
        <a:noFill/>
      </a:spPr>
      <a:bodyPr wrap="square" lIns="0" tIns="0" rIns="0" bIns="0" rtlCol="0">
        <a:spAutoFit/>
      </a:bodyPr>
      <a:lstStyle>
        <a:defPPr>
          <a:defRPr sz="900" dirty="0" err="1" smtClean="0">
            <a:latin typeface="+mn-lt"/>
          </a:defRPr>
        </a:defPPr>
      </a:lstStyle>
    </a:txDef>
  </a:objectDefaults>
  <a:extraClrSchemeLst/>
  <a:extLst>
    <a:ext uri="{05A4C25C-085E-4340-85A3-A5531E510DB2}">
      <thm15:themeFamily xmlns="" xmlns:thm15="http://schemas.microsoft.com/office/thememl/2012/main" name="Nokia_Pure_PPT_CORP_V3.1" id="{655C0B4C-DD58-4366-A06D-BF0A1B81A469}" vid="{0014268F-4AA0-40E4-9A1C-DE908DD31C6B}"/>
    </a:ext>
  </a:extLst>
</a:theme>
</file>

<file path=ppt/theme/theme3.xml><?xml version="1.0" encoding="utf-8"?>
<a:theme xmlns:a="http://schemas.openxmlformats.org/drawingml/2006/main" name="2_Nokia Master Blue Background">
  <a:themeElements>
    <a:clrScheme name="Nokia 120515">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Pure">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3175">
          <a:solidFill>
            <a:schemeClr val="bg2"/>
          </a:solidFill>
        </a:ln>
      </a:spPr>
      <a:bodyPr/>
      <a:lstStyle/>
      <a:style>
        <a:lnRef idx="1">
          <a:schemeClr val="accent3"/>
        </a:lnRef>
        <a:fillRef idx="0">
          <a:schemeClr val="accent3"/>
        </a:fillRef>
        <a:effectRef idx="0">
          <a:schemeClr val="accent3"/>
        </a:effectRef>
        <a:fontRef idx="minor">
          <a:schemeClr val="tx1"/>
        </a:fontRef>
      </a:style>
    </a:lnDef>
    <a:txDef>
      <a:spPr>
        <a:noFill/>
      </a:spPr>
      <a:bodyPr wrap="square" lIns="0" tIns="0" rIns="0" bIns="0" rtlCol="0">
        <a:spAutoFit/>
      </a:bodyPr>
      <a:lstStyle>
        <a:defPPr>
          <a:defRPr sz="900" dirty="0" err="1" smtClean="0">
            <a:latin typeface="+mn-lt"/>
          </a:defRPr>
        </a:defPPr>
      </a:lstStyle>
    </a:txDef>
  </a:objectDefaults>
  <a:extraClrSchemeLst/>
  <a:extLst>
    <a:ext uri="{05A4C25C-085E-4340-85A3-A5531E510DB2}">
      <thm15:themeFamily xmlns="" xmlns:thm15="http://schemas.microsoft.com/office/thememl/2012/main" name="Nokia_Pure_PPT_CORP_V3.1" id="{655C0B4C-DD58-4366-A06D-BF0A1B81A469}" vid="{8F31C629-EC6E-4393-810E-F49A1DA42255}"/>
    </a:ext>
  </a:extLst>
</a:theme>
</file>

<file path=ppt/theme/theme4.xml><?xml version="1.0" encoding="utf-8"?>
<a:theme xmlns:a="http://schemas.openxmlformats.org/drawingml/2006/main" name="5. Final Slide Blue">
  <a:themeElements>
    <a:clrScheme name="Nokia 120515">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Nokia_Pure_PPT_CORP_V3.1" id="{655C0B4C-DD58-4366-A06D-BF0A1B81A469}" vid="{2CBD20D3-E00C-4FAE-BD3B-3916D1FEE0E6}"/>
    </a:ext>
  </a:extLst>
</a:theme>
</file>

<file path=ppt/theme/theme5.xml><?xml version="1.0" encoding="utf-8"?>
<a:theme xmlns:a="http://schemas.openxmlformats.org/drawingml/2006/main" name="6_Final Slide White">
  <a:themeElements>
    <a:clrScheme name="Nokia 120515">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Nokia_Pure_PPT_CORP_V3.1" id="{655C0B4C-DD58-4366-A06D-BF0A1B81A469}" vid="{AD46D50E-C031-467B-95C1-0B5C9E2FA568}"/>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Nokia_Pure_PPT_CORP_V2</Template>
  <TotalTime>0</TotalTime>
  <Words>1709</Words>
  <Application>Microsoft Office PowerPoint</Application>
  <PresentationFormat>On-screen Show (16:9)</PresentationFormat>
  <Paragraphs>174</Paragraphs>
  <Slides>16</Slides>
  <Notes>0</Notes>
  <HiddenSlides>0</HiddenSlides>
  <MMClips>0</MMClips>
  <ScaleCrop>false</ScaleCrop>
  <HeadingPairs>
    <vt:vector size="4" baseType="variant">
      <vt:variant>
        <vt:lpstr>Theme</vt:lpstr>
      </vt:variant>
      <vt:variant>
        <vt:i4>5</vt:i4>
      </vt:variant>
      <vt:variant>
        <vt:lpstr>Slide Titles</vt:lpstr>
      </vt:variant>
      <vt:variant>
        <vt:i4>16</vt:i4>
      </vt:variant>
    </vt:vector>
  </HeadingPairs>
  <TitlesOfParts>
    <vt:vector size="21" baseType="lpstr">
      <vt:lpstr>Nokia_Pure_PPT_CORP_V2</vt:lpstr>
      <vt:lpstr>Nokia Master Blue Background</vt:lpstr>
      <vt:lpstr>2_Nokia Master Blue Background</vt:lpstr>
      <vt:lpstr>5. Final Slide Blue</vt:lpstr>
      <vt:lpstr>6_Final Slide White</vt:lpstr>
      <vt:lpstr>Slide 1</vt:lpstr>
      <vt:lpstr>Outline</vt:lpstr>
      <vt:lpstr>ETSI standard ES 202 706 “Measurement method for power consumption and energy efficiency of wireless access network equipment” (1/2) </vt:lpstr>
      <vt:lpstr>ETSI standard ES 202 706 “Measurement method for power consumption and energy efficiency of wireless access network equipment” (2/2)</vt:lpstr>
      <vt:lpstr>ETSI standard ES 203 228 “Assessment of mobile network energy efficiency” (1/3)</vt:lpstr>
      <vt:lpstr>ETSI standard ES 203 228 “Assessment of mobile network energy efficiency” (2/3)</vt:lpstr>
      <vt:lpstr>ETSI standard ES 203 228 “Assessment of mobile network energy efficiency” (3/3)</vt:lpstr>
      <vt:lpstr>ETSI TC-EE Work Item DEN/EE-EEPS25 “Energy Efficiency measurement methodology and KPI/metrics for RAN equipment”</vt:lpstr>
      <vt:lpstr>ETSI standard ES 201 554 “Measurement method for Energy efficiency of Mobile Core network and Radio Access Control equipment” </vt:lpstr>
      <vt:lpstr>ETSI standard ES 202 336-12 “Monitoring and control interface for infrastructure equipment; Part 12: ICT equipment power, energy and environmental parameters monitoring information model”</vt:lpstr>
      <vt:lpstr>TR 21.866 draft V0.1.0 (2016-06)</vt:lpstr>
      <vt:lpstr>Considerations on TR 21.866</vt:lpstr>
      <vt:lpstr>What is in RAN4 spec 36.141 1/2</vt:lpstr>
      <vt:lpstr>What is in RAN4 spec 36.141 2/2</vt:lpstr>
      <vt:lpstr>Conclusions and way forward</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2016-08-28T07:12:42Z</dcterms:created>
  <dcterms:modified xsi:type="dcterms:W3CDTF">2016-09-15T17:56:11Z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-277145087</vt:i4>
  </property>
  <property fmtid="{D5CDD505-2E9C-101B-9397-08002B2CF9AE}" pid="3" name="_NewReviewCycle">
    <vt:lpwstr/>
  </property>
</Properties>
</file>