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0"/>
  </p:notesMasterIdLst>
  <p:handoutMasterIdLst>
    <p:handoutMasterId r:id="rId41"/>
  </p:handoutMasterIdLst>
  <p:sldIdLst>
    <p:sldId id="303" r:id="rId2"/>
    <p:sldId id="706" r:id="rId3"/>
    <p:sldId id="879" r:id="rId4"/>
    <p:sldId id="903" r:id="rId5"/>
    <p:sldId id="904" r:id="rId6"/>
    <p:sldId id="905" r:id="rId7"/>
    <p:sldId id="906" r:id="rId8"/>
    <p:sldId id="907" r:id="rId9"/>
    <p:sldId id="908" r:id="rId10"/>
    <p:sldId id="897" r:id="rId11"/>
    <p:sldId id="910" r:id="rId12"/>
    <p:sldId id="911" r:id="rId13"/>
    <p:sldId id="912" r:id="rId14"/>
    <p:sldId id="812" r:id="rId15"/>
    <p:sldId id="781" r:id="rId16"/>
    <p:sldId id="877" r:id="rId17"/>
    <p:sldId id="826" r:id="rId18"/>
    <p:sldId id="909" r:id="rId19"/>
    <p:sldId id="842" r:id="rId20"/>
    <p:sldId id="870" r:id="rId21"/>
    <p:sldId id="871" r:id="rId22"/>
    <p:sldId id="872" r:id="rId23"/>
    <p:sldId id="873" r:id="rId24"/>
    <p:sldId id="900" r:id="rId25"/>
    <p:sldId id="913" r:id="rId26"/>
    <p:sldId id="882" r:id="rId27"/>
    <p:sldId id="883" r:id="rId28"/>
    <p:sldId id="901" r:id="rId29"/>
    <p:sldId id="914" r:id="rId30"/>
    <p:sldId id="915" r:id="rId31"/>
    <p:sldId id="916" r:id="rId32"/>
    <p:sldId id="792" r:id="rId33"/>
    <p:sldId id="851" r:id="rId34"/>
    <p:sldId id="760" r:id="rId35"/>
    <p:sldId id="917" r:id="rId36"/>
    <p:sldId id="918" r:id="rId37"/>
    <p:sldId id="865" r:id="rId38"/>
    <p:sldId id="878" r:id="rId39"/>
  </p:sldIdLst>
  <p:sldSz cx="9144000" cy="6858000" type="screen4x3"/>
  <p:notesSz cx="6669088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8" autoAdjust="0"/>
    <p:restoredTop sz="94568" autoAdjust="0"/>
  </p:normalViewPr>
  <p:slideViewPr>
    <p:cSldViewPr snapToGrid="0">
      <p:cViewPr>
        <p:scale>
          <a:sx n="80" d="100"/>
          <a:sy n="80" d="100"/>
        </p:scale>
        <p:origin x="26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-3030" y="-96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Approved pCRs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SA5#108</c:v>
                </c:pt>
                <c:pt idx="1">
                  <c:v>SA5#109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53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62-42DF-983E-FA573DDB9A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620208"/>
        <c:axId val="172539288"/>
      </c:barChart>
      <c:catAx>
        <c:axId val="171620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72539288"/>
        <c:crosses val="autoZero"/>
        <c:auto val="1"/>
        <c:lblAlgn val="ctr"/>
        <c:lblOffset val="100"/>
        <c:noMultiLvlLbl val="0"/>
      </c:catAx>
      <c:valAx>
        <c:axId val="172539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71620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28EB263-E94C-4EC3-A6FC-6771E856885E}" type="datetime1">
              <a:rPr lang="en-US"/>
              <a:pPr>
                <a:defRPr/>
              </a:pPr>
              <a:t>9/14/2016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0D3E635-313E-4C93-A4DB-82D2B076863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96883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BD0F1C5-7E3F-4D06-96C0-3D1918C201DC}" type="datetime1">
              <a:rPr lang="en-US"/>
              <a:pPr>
                <a:defRPr/>
              </a:pPr>
              <a:t>9/14/2016</a:t>
            </a:fld>
            <a:endParaRPr lang="en-US" dirty="0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2950"/>
            <a:ext cx="4964112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6463"/>
            <a:ext cx="48910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DDFA800-4638-4068-8377-F071EC2DE46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37992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2338"/>
            <a:fld id="{0A3E123B-8046-4C0E-8E11-B5E82C3DC296}" type="slidenum">
              <a:rPr lang="en-GB" smtClean="0">
                <a:cs typeface="Arial" charset="0"/>
              </a:rPr>
              <a:pPr defTabSz="922338"/>
              <a:t>1</a:t>
            </a:fld>
            <a:endParaRPr lang="en-GB" dirty="0">
              <a:cs typeface="Arial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2950"/>
            <a:ext cx="4965700" cy="3725863"/>
          </a:xfrm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413" y="4718050"/>
            <a:ext cx="4894262" cy="4465638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7479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0048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6057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8269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4100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7443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BE4816-C558-432A-AA7C-92075F8AEB36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34341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5238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5100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537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402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3160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0061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0061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2797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9713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467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467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5207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85766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4532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9042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30532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48469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86042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72458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656283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19638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640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3001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8991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5795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0952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6369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356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457f717-5cc7-4642-bf79-5757fa040748" descr="88743BF8-158D-4A4E-81D4-0D9E5719ACAA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69863"/>
            <a:ext cx="1531937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EBD5529-8DB2-471E-8DD4-6944BD8CB61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6741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642100" cy="314325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4100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10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 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4102" name="Picture 6" descr="3GPP_TM_RD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3" y="6380163"/>
            <a:ext cx="6694487" cy="293687"/>
          </a:xfrm>
          <a:prstGeom prst="rect">
            <a:avLst/>
          </a:prstGeom>
          <a:noFill/>
        </p:spPr>
        <p:txBody>
          <a:bodyPr anchor="ctr"/>
          <a:lstStyle/>
          <a:p>
            <a:pPr eaLnBrk="0" hangingPunct="0">
              <a:defRPr/>
            </a:pPr>
            <a:r>
              <a:rPr lang="nb-NO" b="1" spc="300" dirty="0">
                <a:latin typeface="Arial" pitchFamily="34" charset="0"/>
                <a:cs typeface="Arial" pitchFamily="34" charset="0"/>
              </a:rPr>
              <a:t>SP-160607 TSG SA WG5 Report to TSG SA#73  21-23 Sept. 2016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AA25B9F3-25E7-4602-8B7F-69B9705AD394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2016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78" r:id="rId1"/>
    <p:sldLayoutId id="2147485476" r:id="rId2"/>
    <p:sldLayoutId id="2147485477" r:id="rId3"/>
    <p:sldLayoutId id="2147485479" r:id="rId4"/>
    <p:sldLayoutId id="2147485480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201737"/>
            <a:ext cx="7772400" cy="364321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altLang="zh-CN" sz="5300" b="1" dirty="0"/>
              <a:t>TSG SA WG5 Status Report</a:t>
            </a:r>
            <a:br>
              <a:rPr lang="en-GB" altLang="zh-CN" sz="5300" b="1" dirty="0"/>
            </a:br>
            <a:r>
              <a:rPr lang="en-GB" altLang="zh-CN" sz="5300" b="1" dirty="0"/>
              <a:t>to TSG SA#73</a:t>
            </a:r>
            <a:br>
              <a:rPr lang="en-GB" altLang="zh-CN" sz="5300" b="1" dirty="0"/>
            </a:br>
            <a:r>
              <a:rPr lang="en-GB" altLang="zh-CN" sz="3100" b="1" dirty="0"/>
              <a:t>New Orleans, USA</a:t>
            </a:r>
            <a:br>
              <a:rPr lang="en-GB" altLang="zh-CN" sz="3100" b="1" dirty="0"/>
            </a:br>
            <a:r>
              <a:rPr lang="en-GB" altLang="zh-CN" sz="3100" b="1" dirty="0"/>
              <a:t>21-23 September 2016</a:t>
            </a:r>
            <a:br>
              <a:rPr lang="en-GB" altLang="zh-CN" sz="3100" b="1" dirty="0"/>
            </a:br>
            <a:br>
              <a:rPr lang="en-GB" altLang="zh-CN" sz="3100" b="1" dirty="0"/>
            </a:br>
            <a:r>
              <a:rPr lang="en-GB" altLang="zh-CN" sz="2200" b="1" dirty="0"/>
              <a:t>Charging Management (CH)</a:t>
            </a:r>
            <a:br>
              <a:rPr lang="en-GB" altLang="zh-CN" sz="2200" b="1" dirty="0"/>
            </a:br>
            <a:r>
              <a:rPr lang="en-GB" altLang="zh-CN" sz="2200" b="1" dirty="0"/>
              <a:t>Operation, Administration, Maintenance &amp; Provisioning (OAM&amp;P)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5" name="Subtitle 6"/>
          <p:cNvSpPr>
            <a:spLocks noGrp="1"/>
          </p:cNvSpPr>
          <p:nvPr>
            <p:ph type="subTitle" idx="1"/>
          </p:nvPr>
        </p:nvSpPr>
        <p:spPr>
          <a:xfrm>
            <a:off x="723331" y="5081137"/>
            <a:ext cx="7574507" cy="9962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000" dirty="0">
                <a:latin typeface="Arial" charset="0"/>
              </a:rPr>
              <a:t>Thomas TOVINGER, SA5 Chairman, Ericsson</a:t>
            </a:r>
          </a:p>
          <a:p>
            <a:pPr>
              <a:lnSpc>
                <a:spcPct val="80000"/>
              </a:lnSpc>
            </a:pPr>
            <a:r>
              <a:rPr lang="en-GB" sz="2000" dirty="0">
                <a:latin typeface="Arial" charset="0"/>
              </a:rPr>
              <a:t>Mirko CANO SOVERI, SA5 Secretary, MCC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(1/4)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8086685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Resource optimization for PS domain online charging sessions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CH14-ROPOCH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710008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10% to 20%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Two discussion papers introduced various options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One input approved as a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draftCR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to specify:</a:t>
                      </a:r>
                      <a:endParaRPr lang="sv-SE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Delaying start of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session only upon start of service data flow</a:t>
                      </a:r>
                      <a:endParaRPr lang="sv-SE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Stop the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session in advance upon a period with no valid quota</a:t>
                      </a:r>
                    </a:p>
                    <a:p>
                      <a:pPr marL="742950" lvl="1" indent="-285750">
                        <a:buFontTx/>
                        <a:buChar char="-"/>
                      </a:pPr>
                      <a:endParaRPr lang="en-GB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One pCR to the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draftCR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approved: in flow based charging: on start of service data flow if no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exist,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is started.</a:t>
                      </a:r>
                      <a:endParaRPr lang="en-GB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Tx/>
                        <a:buChar char="-"/>
                      </a:pPr>
                      <a:endParaRPr lang="en-GB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562194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(2/4)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9756722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Determination of Completeness of Charging Information in IMS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CH14-DCCII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720045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Deutsche Telekom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 to 10%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LS S5-165227 sent to CT1 to provide charging requirement so CT1 can work on corresponding SIP signalling extension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It is expected CT1 to create its own WID based on receipt of this LS (company-driven).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kumimoji="0" lang="en-GB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This LS addresses the comment received during SA#72 on this SA5 WID approval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Requirements for two SIP enablers agreed in a CR (one to track the IMS Nodes for which the CTF generates charging events, the other to identify applications within an AS). </a:t>
                      </a:r>
                      <a:endParaRPr kumimoji="0" lang="en-US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 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647085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(3/4)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4434022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of Enhanced Proximity-based Services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CH14-ProSe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720049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 to 40%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Set of flows for offline charging have been agreed (Rel-14 CRs):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Direct Communication via UE-to-Network Relay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Model B of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Direct Discovery (roaming/non-roaming)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One-to-One Direct Communication	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Restricted Discovery: extension to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Restricted Discovery of Model A (roaming/non-roaming), including Announce, Monitor and Match.</a:t>
                      </a:r>
                      <a:endParaRPr lang="en-US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53873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(4/4)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5261194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of S8 Home Routing Architecture for VoLTE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CH14-V8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720050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China Mobile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 to 15%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SA#74 (12/2016)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0" lang="en-US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CR agreed to </a:t>
                      </a:r>
                      <a:r>
                        <a:rPr kumimoji="0" lang="en-US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introduce t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he charging principle for S8HR (S8 Home Routing Architecture for VoLTE) in the umbrella Charging Specification TS 32.240. </a:t>
                      </a:r>
                      <a:endParaRPr kumimoji="0" lang="en-US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Rel-14 CR 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777833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studies 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8499535"/>
              </p:ext>
            </p:extLst>
          </p:nvPr>
        </p:nvGraphicFramePr>
        <p:xfrm>
          <a:off x="272956" y="1231592"/>
          <a:ext cx="8639032" cy="5012278"/>
        </p:xfrm>
        <a:graphic>
          <a:graphicData uri="http://schemas.openxmlformats.org/drawingml/2006/table">
            <a:tbl>
              <a:tblPr/>
              <a:tblGrid>
                <a:gridCol w="1372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54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15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167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Overload Control for Diameter Charging Applications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FS_DOCME_CH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0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680054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9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ZTE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9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10% to 10%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9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SA#73 (09/2016)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-&gt; SA#76 (06/2017)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40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No progress due to resigning rapporteur.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This study needs a new rapporteur in order to continue.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20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CRs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0554032"/>
              </p:ext>
            </p:extLst>
          </p:nvPr>
        </p:nvGraphicFramePr>
        <p:xfrm>
          <a:off x="421105" y="1258884"/>
          <a:ext cx="8283507" cy="3574249"/>
        </p:xfrm>
        <a:graphic>
          <a:graphicData uri="http://schemas.openxmlformats.org/drawingml/2006/table">
            <a:tbl>
              <a:tblPr/>
              <a:tblGrid>
                <a:gridCol w="13245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89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0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SP-160621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Rel-13 CRs on Charging Aspects of Architecture enhancements for Cellular Internet of Things (CIoT-CH)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marL="72000" algn="l" fontAlgn="t"/>
                      <a:r>
                        <a:rPr lang="sv-SE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SP-160622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sv-SE" dirty="0">
                          <a:effectLst/>
                        </a:rPr>
                        <a:t>Rel-13 CRs on </a:t>
                      </a:r>
                      <a:r>
                        <a:rPr lang="sv-SE" dirty="0" err="1">
                          <a:effectLst/>
                        </a:rPr>
                        <a:t>Charging</a:t>
                      </a:r>
                      <a:r>
                        <a:rPr lang="sv-SE" dirty="0">
                          <a:effectLst/>
                        </a:rPr>
                        <a:t> Management (CH13)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marL="72000" algn="l" fontAlgn="t"/>
                      <a:r>
                        <a:rPr lang="sv-SE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SP-160623</a:t>
                      </a:r>
                      <a:endParaRPr lang="en-US" sz="1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sv-SE" dirty="0">
                          <a:effectLst/>
                        </a:rPr>
                        <a:t>Rel-14 CRs on </a:t>
                      </a:r>
                      <a:r>
                        <a:rPr lang="sv-SE" dirty="0" err="1">
                          <a:effectLst/>
                        </a:rPr>
                        <a:t>Charging</a:t>
                      </a:r>
                      <a:r>
                        <a:rPr lang="sv-SE" dirty="0">
                          <a:effectLst/>
                        </a:rPr>
                        <a:t> Management (CH14)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algn="l"/>
                      <a:r>
                        <a:rPr lang="sv-SE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SP-160624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Rel-14 CRs on Charging Aspects of Enhanced Proximity-based Services (CH14-Prose)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algn="l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SP-160625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Rel-14 CRs on Determination of Completeness of Charging Information in IMS (DCCII)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0079409"/>
              </p:ext>
            </p:extLst>
          </p:nvPr>
        </p:nvGraphicFramePr>
        <p:xfrm>
          <a:off x="431800" y="1258889"/>
          <a:ext cx="8272812" cy="1093726"/>
        </p:xfrm>
        <a:graphic>
          <a:graphicData uri="http://schemas.openxmlformats.org/drawingml/2006/table">
            <a:tbl>
              <a:tblPr/>
              <a:tblGrid>
                <a:gridCol w="1315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76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964798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WIDs and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2084951"/>
              </p:ext>
            </p:extLst>
          </p:nvPr>
        </p:nvGraphicFramePr>
        <p:xfrm>
          <a:off x="431800" y="1258888"/>
          <a:ext cx="8272812" cy="2173081"/>
        </p:xfrm>
        <a:graphic>
          <a:graphicData uri="http://schemas.openxmlformats.org/drawingml/2006/table">
            <a:tbl>
              <a:tblPr/>
              <a:tblGrid>
                <a:gridCol w="11922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805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7522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SP-160608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New Study on forward compatibility for 3GPP Diameter Charging Applications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7522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SP-160609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New WID Charging Aspects of Improvements of Awareness of User Location Change (AULC)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/>
          </p:cNvSpPr>
          <p:nvPr>
            <p:ph idx="1"/>
          </p:nvPr>
        </p:nvSpPr>
        <p:spPr>
          <a:xfrm>
            <a:off x="390238" y="1201003"/>
            <a:ext cx="8412565" cy="5104261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400" dirty="0"/>
              <a:t> Co-operation with </a:t>
            </a:r>
            <a:r>
              <a:rPr lang="en-GB" altLang="zh-CN" sz="2400" dirty="0"/>
              <a:t>CT4/CT3 on Diameter</a:t>
            </a:r>
            <a:endParaRPr lang="en-US" altLang="zh-CN" sz="2400" dirty="0"/>
          </a:p>
          <a:p>
            <a:pPr lvl="1">
              <a:lnSpc>
                <a:spcPct val="80000"/>
              </a:lnSpc>
              <a:defRPr/>
            </a:pPr>
            <a:r>
              <a:rPr lang="en-US" sz="2000" dirty="0"/>
              <a:t>SA5 SWG CH plans to have a joint meeting with CT4/CT3 in Reno mega-meeting (SA5#110) for synchronization on Diameter-related topics.</a:t>
            </a:r>
          </a:p>
          <a:p>
            <a:pPr lvl="1">
              <a:lnSpc>
                <a:spcPct val="80000"/>
              </a:lnSpc>
              <a:buNone/>
              <a:defRPr/>
            </a:pPr>
            <a:endParaRPr lang="en-US" sz="2000" dirty="0"/>
          </a:p>
          <a:p>
            <a:pPr marL="342900" lvl="1" indent="-342900">
              <a:lnSpc>
                <a:spcPct val="80000"/>
              </a:lnSpc>
              <a:buClrTx/>
              <a:buBlip>
                <a:blip r:embed="rId3"/>
              </a:buBlip>
              <a:defRPr/>
            </a:pPr>
            <a:r>
              <a:rPr lang="en-GB" dirty="0"/>
              <a:t>Co-operation with </a:t>
            </a:r>
            <a:r>
              <a:rPr lang="en-GB" altLang="zh-CN" dirty="0"/>
              <a:t>CT1 on </a:t>
            </a:r>
            <a:r>
              <a:rPr lang="en-GB" dirty="0"/>
              <a:t>CH14-DCCII</a:t>
            </a:r>
            <a:endParaRPr lang="en-US" altLang="zh-CN" dirty="0"/>
          </a:p>
          <a:p>
            <a:pPr lvl="1">
              <a:lnSpc>
                <a:spcPct val="80000"/>
              </a:lnSpc>
              <a:defRPr/>
            </a:pPr>
            <a:r>
              <a:rPr lang="en-US" sz="2000" dirty="0"/>
              <a:t>SA5 liaised CT1 on the charging requirements for </a:t>
            </a:r>
            <a:r>
              <a:rPr lang="en-GB" sz="2000" dirty="0"/>
              <a:t>“Determination of Completeness of Charging Information in IMS” (CH14-DCCII) </a:t>
            </a:r>
            <a:r>
              <a:rPr lang="en-US" sz="2000" dirty="0"/>
              <a:t>so the corresponding SIP </a:t>
            </a:r>
            <a:r>
              <a:rPr lang="en-US" sz="2000" dirty="0" err="1"/>
              <a:t>signalling</a:t>
            </a:r>
            <a:r>
              <a:rPr lang="en-US" sz="2000" dirty="0"/>
              <a:t> enablers extension can be specified by CT1 (expected CT1 WID to be created). </a:t>
            </a:r>
          </a:p>
          <a:p>
            <a:r>
              <a:rPr lang="en-GB" sz="2400" dirty="0"/>
              <a:t>ETSI TC Interoperability Testing (INT)</a:t>
            </a:r>
            <a:endParaRPr lang="en-US" sz="2400" dirty="0"/>
          </a:p>
          <a:p>
            <a:pPr lvl="1">
              <a:lnSpc>
                <a:spcPct val="80000"/>
              </a:lnSpc>
              <a:defRPr/>
            </a:pPr>
            <a:r>
              <a:rPr lang="en-GB" sz="2000" dirty="0"/>
              <a:t>SA5 was informed about the list of changes to TS 32.299 </a:t>
            </a:r>
            <a:r>
              <a:rPr lang="en-GB" sz="2000" dirty="0" err="1"/>
              <a:t>Rf</a:t>
            </a:r>
            <a:r>
              <a:rPr lang="en-GB" sz="2000" dirty="0"/>
              <a:t>/Ro </a:t>
            </a:r>
            <a:r>
              <a:rPr lang="en-US" sz="2000" dirty="0"/>
              <a:t>from Rel-10 to Rel-13  which are considered by ETSI INT in their </a:t>
            </a:r>
            <a:r>
              <a:rPr lang="en-GB" sz="2000" dirty="0"/>
              <a:t>“Conformance Test Specifications for the Diameter Protocol over the </a:t>
            </a:r>
            <a:r>
              <a:rPr lang="en-GB" sz="2000" dirty="0" err="1"/>
              <a:t>Rf</a:t>
            </a:r>
            <a:r>
              <a:rPr lang="en-GB" sz="2000" dirty="0"/>
              <a:t> and the Ro reference points ”.</a:t>
            </a:r>
            <a:endParaRPr lang="en-GB" altLang="zh-CN" dirty="0"/>
          </a:p>
          <a:p>
            <a:pPr>
              <a:lnSpc>
                <a:spcPct val="80000"/>
              </a:lnSpc>
              <a:defRPr/>
            </a:pPr>
            <a:r>
              <a:rPr lang="en-GB" altLang="zh-CN" dirty="0"/>
              <a:t>  </a:t>
            </a:r>
            <a:r>
              <a:rPr lang="en-GB" altLang="zh-CN" sz="2400" dirty="0"/>
              <a:t>Open Mobile Alliance (OMA) </a:t>
            </a:r>
          </a:p>
          <a:p>
            <a:pPr lvl="1">
              <a:lnSpc>
                <a:spcPct val="80000"/>
              </a:lnSpc>
              <a:defRPr/>
            </a:pPr>
            <a:r>
              <a:rPr lang="en-GB" altLang="zh-CN" sz="2000" dirty="0">
                <a:ea typeface="宋体" pitchFamily="2" charset="-122"/>
              </a:rPr>
              <a:t>OMA ARC maintains the OMA Data Definition Specification (DDS) based on the SA5 specification for Diameter AVP code definitions (TS 32.299).</a:t>
            </a:r>
            <a:endParaRPr lang="en-GB" sz="1800" dirty="0"/>
          </a:p>
          <a:p>
            <a:pPr>
              <a:lnSpc>
                <a:spcPct val="80000"/>
              </a:lnSpc>
              <a:buNone/>
              <a:defRPr/>
            </a:pPr>
            <a:endParaRPr lang="en-GB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cooperation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072180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(1/7)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381044"/>
              </p:ext>
            </p:extLst>
          </p:nvPr>
        </p:nvGraphicFramePr>
        <p:xfrm>
          <a:off x="191069" y="1180724"/>
          <a:ext cx="8775509" cy="5134286"/>
        </p:xfrm>
        <a:graphic>
          <a:graphicData uri="http://schemas.openxmlformats.org/drawingml/2006/table">
            <a:tbl>
              <a:tblPr/>
              <a:tblGrid>
                <a:gridCol w="11600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10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5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Management concept, architecture and requirements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OAM14-MAMO_VNF-MCAR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690036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 Mobile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37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70% to 90%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SA#73 (09/2016) -&gt; SA#74 (12/2016)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99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contributions are addressed, including following areas: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Updating the concept of NE and VN</a:t>
                      </a: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PM collection Use Case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Automating different types of configuration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Clarification and editorial rewording of the specification</a:t>
                      </a:r>
                    </a:p>
                    <a:p>
                      <a:pPr marL="0" lvl="0" indent="0">
                        <a:buFont typeface="Wingdings" panose="05000000000000000000" pitchFamily="2" charset="2"/>
                        <a:buNone/>
                      </a:pPr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Draft TS 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28.500 is principally ready for approval; however it has normative references to ETSI NFV IFA draft specifications whose approval is delayed (expected in Dec.); therefore 28.500 also has to “wait” until they are approved.</a:t>
                      </a: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type="body" idx="1"/>
          </p:nvPr>
        </p:nvSpPr>
        <p:spPr>
          <a:xfrm>
            <a:off x="315913" y="979179"/>
            <a:ext cx="8505825" cy="5271496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GB" altLang="zh-CN" sz="2400" dirty="0">
                <a:cs typeface="Times New Roman" pitchFamily="18" charset="0"/>
              </a:rPr>
              <a:t>SA5		</a:t>
            </a:r>
            <a:endParaRPr lang="en-GB" altLang="zh-CN" sz="240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>
                <a:cs typeface="Times New Roman" pitchFamily="18" charset="0"/>
              </a:rPr>
              <a:t>	Thomas Tovinger (Ericsson) 			Chair 	since 08/2015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Jean-Michel Cornily (Orange) 			VC 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>
                <a:cs typeface="Times New Roman" pitchFamily="18" charset="0"/>
              </a:rPr>
              <a:t>8/2013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Christian Toche (Huawei) 			VC 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>
                <a:cs typeface="Times New Roman" pitchFamily="18" charset="0"/>
              </a:rPr>
              <a:t>8/2015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zh-CN" sz="80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>
                <a:cs typeface="Times New Roman" pitchFamily="18" charset="0"/>
              </a:rPr>
              <a:t>Charging Sub-Working Group (SWG)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>
                <a:cs typeface="Times New Roman" pitchFamily="18" charset="0"/>
              </a:rPr>
              <a:t>	Maryse Gardella (Nokia)			Chair	since 08/2013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Robert Törnkvist (Ericsson)			VC	since 05/2016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Chen Shan (Huawei)				VC	since 05/2016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zh-CN" sz="200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>
                <a:cs typeface="Times New Roman" pitchFamily="18" charset="0"/>
              </a:rPr>
              <a:t>OAM&amp;P Sub-Working Group (SWG)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Christian Toche (Huawei) 			Chair 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01</a:t>
            </a:r>
            <a:r>
              <a:rPr lang="en-GB" altLang="zh-CN" sz="2000" dirty="0">
                <a:cs typeface="Times New Roman" pitchFamily="18" charset="0"/>
              </a:rPr>
              <a:t>/2016</a:t>
            </a:r>
            <a:br>
              <a:rPr lang="en-GB" altLang="zh-CN" sz="2000" dirty="0">
                <a:cs typeface="Times New Roman" pitchFamily="18" charset="0"/>
              </a:rPr>
            </a:br>
            <a:endParaRPr lang="en-GB" altLang="zh-CN" sz="2400" dirty="0"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br>
              <a:rPr lang="en-GB" altLang="zh-CN" sz="1600" dirty="0">
                <a:cs typeface="Times New Roman" pitchFamily="18" charset="0"/>
              </a:rPr>
            </a:br>
            <a:endParaRPr lang="en-AU" sz="1600" dirty="0">
              <a:solidFill>
                <a:srgbClr val="FF3300"/>
              </a:solidFill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219" name="Rectangle 4"/>
          <p:cNvSpPr>
            <a:spLocks noGrp="1"/>
          </p:cNvSpPr>
          <p:nvPr>
            <p:ph type="title"/>
          </p:nvPr>
        </p:nvSpPr>
        <p:spPr>
          <a:xfrm>
            <a:off x="457200" y="252413"/>
            <a:ext cx="6834188" cy="692150"/>
          </a:xfrm>
        </p:spPr>
        <p:txBody>
          <a:bodyPr/>
          <a:lstStyle/>
          <a:p>
            <a:r>
              <a:rPr lang="en-GB" dirty="0"/>
              <a:t>SA5 leadership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(2/7)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1710036"/>
              </p:ext>
            </p:extLst>
          </p:nvPr>
        </p:nvGraphicFramePr>
        <p:xfrm>
          <a:off x="445448" y="1054434"/>
          <a:ext cx="8272812" cy="5294699"/>
        </p:xfrm>
        <a:graphic>
          <a:graphicData uri="http://schemas.openxmlformats.org/drawingml/2006/table">
            <a:tbl>
              <a:tblPr/>
              <a:tblGrid>
                <a:gridCol w="1313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8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0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Configuration Management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OAM14-MAMO_VNF-CM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690039 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ZTE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37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30% to 50%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SA#74 (12/2016)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0" lang="en-US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 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 contributions have been addressed during the sessions, and the topics include: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cases and requirements on MOI creation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Discussion of relationship between VNF termination and MO deletion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Procedure flows of MOI creating, VNF instantiation and termination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Discussion paper of NRM support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Skeleton, introduction and scope of TS 28.513</a:t>
                      </a: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宋体" pitchFamily="2" charset="-122"/>
                          <a:cs typeface="+mn-cs"/>
                        </a:rPr>
                        <a:t>Draft TS 28.510 for information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3110239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(3/7)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7811997"/>
              </p:ext>
            </p:extLst>
          </p:nvPr>
        </p:nvGraphicFramePr>
        <p:xfrm>
          <a:off x="323850" y="1250855"/>
          <a:ext cx="8272812" cy="5052281"/>
        </p:xfrm>
        <a:graphic>
          <a:graphicData uri="http://schemas.openxmlformats.org/drawingml/2006/table">
            <a:tbl>
              <a:tblPr/>
              <a:tblGrid>
                <a:gridCol w="1313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8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0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721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Fault Management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OAM14-MAMO_VNF-FM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83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690040 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84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2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50% to 75%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SA#74 (12/2016)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516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The group addressed the following subjects:</a:t>
                      </a: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use case of virtualization-specific aspect failure detection and notification by VNFM.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Requirement and solution contributions regarding to VNF alarm notification subscription on </a:t>
                      </a:r>
                      <a:r>
                        <a:rPr lang="en-GB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Ve-vnfm-em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Alarm Information Model on </a:t>
                      </a:r>
                      <a:r>
                        <a:rPr lang="en-GB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Ve-Vnfm-em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contribution of adding general stage 3 content descriptions.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57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TSs 28.515 and 28.516 for information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178395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(4/7)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7616901"/>
              </p:ext>
            </p:extLst>
          </p:nvPr>
        </p:nvGraphicFramePr>
        <p:xfrm>
          <a:off x="431800" y="946150"/>
          <a:ext cx="8272812" cy="5294699"/>
        </p:xfrm>
        <a:graphic>
          <a:graphicData uri="http://schemas.openxmlformats.org/drawingml/2006/table">
            <a:tbl>
              <a:tblPr/>
              <a:tblGrid>
                <a:gridCol w="1313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8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0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Performance management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OAM14-MAMO_VNF-PM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690041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Intel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37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30% to 60%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SA#74 (12/2016)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99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lvl="0"/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group addressed the following topics: 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the introduction and scope to the TS 28.523 skeleton document.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stage 2 solution to TS 28.522.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references to ETSI GS NFV IFA008 specification.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Fix terminologies related to legacy PM data to address the pCR.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Whether the VNF/NF PM data related to VR is needed at NM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kind of VNF/NF PM data related to VR are needed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to collect the needed PM data</a:t>
                      </a:r>
                      <a:endParaRPr kumimoji="0" lang="en-US" altLang="zh-CN" sz="3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TS 28.520 for information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1783954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(5/7)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218866"/>
              </p:ext>
            </p:extLst>
          </p:nvPr>
        </p:nvGraphicFramePr>
        <p:xfrm>
          <a:off x="203099" y="946150"/>
          <a:ext cx="8802807" cy="5412414"/>
        </p:xfrm>
        <a:graphic>
          <a:graphicData uri="http://schemas.openxmlformats.org/drawingml/2006/table">
            <a:tbl>
              <a:tblPr/>
              <a:tblGrid>
                <a:gridCol w="1160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6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359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Lifecycle management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OAM14-MAMO_VNF-LCM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8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690042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 Networks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25% to 40%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SA#74 (12/2016)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55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group addressed, among others, the following topics: 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cases for different options of VNF package and artefacts fetch, VNF package deletion, NSD update, NSD query, NSD deletion and PNFD on-boarding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Procedure for VNF termination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Considerations for VNF instantiation requested by EM 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Options for initial configuration data in VNF instantiations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Scenarios for NS update 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 and requirements related to update of NS with a new NSD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 was identified that completion dates of all virtualization related work items have dependency on the Stage 3 progress in ETSI ISG NFV. The group agreed to send an LS to ETSI ISG NFV asking for anticipated Stage 3 completion timeline.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TS 28.525 to SA for information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1783954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(6/7)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2056073"/>
              </p:ext>
            </p:extLst>
          </p:nvPr>
        </p:nvGraphicFramePr>
        <p:xfrm>
          <a:off x="191068" y="1183187"/>
          <a:ext cx="8802807" cy="4813961"/>
        </p:xfrm>
        <a:graphic>
          <a:graphicData uri="http://schemas.openxmlformats.org/drawingml/2006/table">
            <a:tbl>
              <a:tblPr/>
              <a:tblGrid>
                <a:gridCol w="1160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6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359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Filtering of PM measurements and data volume measurements for shared networks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OAM14-FILMEAS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8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710009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15% to 60%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SA#74 (12/2016)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55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names of the measurements are clarified.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Conclusion that the solution solves the request from RAN3 is made and that the solution for filtering measurements can be used for future measurements.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Agreed that the proposed solution to specify the requirements in 32.130, measurements shall be specified in 32.425, and that the filtering capabilities shall be specified in 32.412 and 32.416. 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 TR 32.817 for information and approval; Revised WID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4768950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(7/7)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9233514"/>
              </p:ext>
            </p:extLst>
          </p:nvPr>
        </p:nvGraphicFramePr>
        <p:xfrm>
          <a:off x="191068" y="1183187"/>
          <a:ext cx="8802807" cy="4813961"/>
        </p:xfrm>
        <a:graphic>
          <a:graphicData uri="http://schemas.openxmlformats.org/drawingml/2006/table">
            <a:tbl>
              <a:tblPr/>
              <a:tblGrid>
                <a:gridCol w="1160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6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359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 support for Licensed Shared Access (LSA)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OAM14-LSA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8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720044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to 20%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SA#75 (03/2017)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55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Use cases for already agreed requirements on LC de-registration, LSRAI request and LSRAI notification were added.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The IS was progressed with detailed proposals for operations, however, the pCR was not agreed.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0927537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(1/6)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4807724"/>
              </p:ext>
            </p:extLst>
          </p:nvPr>
        </p:nvGraphicFramePr>
        <p:xfrm>
          <a:off x="323850" y="1043708"/>
          <a:ext cx="8284191" cy="5090961"/>
        </p:xfrm>
        <a:graphic>
          <a:graphicData uri="http://schemas.openxmlformats.org/drawingml/2006/table">
            <a:tbl>
              <a:tblPr/>
              <a:tblGrid>
                <a:gridCol w="1419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95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Study on OAM support for assessment of energy efficiency in mobile access networks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FS_OAM_EE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700047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Orange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55% to 55%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SA#75 (03/2017)</a:t>
                      </a: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LSs from ETSI EE have been presented and replies have been approved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Replies to these two LSs have been approved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Proposed update of clause Scope has been approved with small changes 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Proposed skeleton for clause 5 has been approved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Proposed text for clause 5.1 (Introduction) has been approved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Proposed text for clause 5.2 has been discussed. Some revisions required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Proposed text for clause 5.3 (Potential use cases) has been discussed. Ericsson asked for more time to think about this. The pCR has been noted.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of clause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wrt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ETSI ES 203 228 V1.1.5 was agreed.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Though several pCRs are approved, the percentage of completion remains stable, due to that the scope of the WID has been extended.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3172257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(2/6)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2763810"/>
              </p:ext>
            </p:extLst>
          </p:nvPr>
        </p:nvGraphicFramePr>
        <p:xfrm>
          <a:off x="436729" y="1166538"/>
          <a:ext cx="8352430" cy="5090961"/>
        </p:xfrm>
        <a:graphic>
          <a:graphicData uri="http://schemas.openxmlformats.org/drawingml/2006/table">
            <a:tbl>
              <a:tblPr/>
              <a:tblGrid>
                <a:gridCol w="136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7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Study on OAM aspects of SON for AAS-based deployments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FS_OAM_SON_AAS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700048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Nokia Networks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40% to 60%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SA#73 (09/2016)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-&gt; SA#74 (12/2016)</a:t>
                      </a: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pCR on time scale of triggering Cell Splitting and Cell Merging has been approved.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pCR on potential solutions has been approved.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Proposals to introduce NM triggering Cell Splitting and Cell Merging were discussed, but the WG has not reached consensus on this topic.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endParaRPr lang="en-GB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6397047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(3/6)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4620348"/>
              </p:ext>
            </p:extLst>
          </p:nvPr>
        </p:nvGraphicFramePr>
        <p:xfrm>
          <a:off x="436729" y="1166538"/>
          <a:ext cx="8352430" cy="5090961"/>
        </p:xfrm>
        <a:graphic>
          <a:graphicData uri="http://schemas.openxmlformats.org/drawingml/2006/table">
            <a:tbl>
              <a:tblPr/>
              <a:tblGrid>
                <a:gridCol w="136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7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Implementation for the Partitioning of Itf-N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FS_IMP_ITFN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710007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China Mobile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10% to 35%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lvl="0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pCR about the overview of protocols based on socket API has been approved.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endParaRPr lang="en-GB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4800644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(4/6)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1034318"/>
              </p:ext>
            </p:extLst>
          </p:nvPr>
        </p:nvGraphicFramePr>
        <p:xfrm>
          <a:off x="436729" y="946150"/>
          <a:ext cx="8352430" cy="5273841"/>
        </p:xfrm>
        <a:graphic>
          <a:graphicData uri="http://schemas.openxmlformats.org/drawingml/2006/table">
            <a:tbl>
              <a:tblPr/>
              <a:tblGrid>
                <a:gridCol w="136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7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and Orchestration Architecture of Next Generation Network and Service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FS_NGNS_MOA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720047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Huawei &amp; Ericsson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 to 10%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Terminologies and use cases have been discussed.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pCR to add a management architecture use case of reusing the existing management system for next generation network has been approved.</a:t>
                      </a:r>
                      <a:endParaRPr lang="en-GB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806999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8961200"/>
              </p:ext>
            </p:extLst>
          </p:nvPr>
        </p:nvGraphicFramePr>
        <p:xfrm>
          <a:off x="232011" y="1217943"/>
          <a:ext cx="8570795" cy="5045691"/>
        </p:xfrm>
        <a:graphic>
          <a:graphicData uri="http://schemas.openxmlformats.org/drawingml/2006/table">
            <a:tbl>
              <a:tblPr/>
              <a:tblGrid>
                <a:gridCol w="114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3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3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28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72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01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15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Co-location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84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25-29 Jan 2016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Bratislava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Slovakia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02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11-15 Apr 2016 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Kanazawa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Japan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JF3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38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23-27 May </a:t>
                      </a: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Tenerife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Spain</a:t>
                      </a: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65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11-15 Jul </a:t>
                      </a: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Harbin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 Mobile, Huawei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0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29 Aug-2 Sep 2016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San Francisco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North America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624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14-18 Nov </a:t>
                      </a: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2016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Reno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North America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Mega 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628650"/>
          </a:xfrm>
        </p:spPr>
        <p:txBody>
          <a:bodyPr/>
          <a:lstStyle/>
          <a:p>
            <a:r>
              <a:rPr lang="en-GB" dirty="0"/>
              <a:t>2016 meeting calendar</a:t>
            </a:r>
          </a:p>
        </p:txBody>
      </p:sp>
    </p:spTree>
    <p:extLst>
      <p:ext uri="{BB962C8B-B14F-4D97-AF65-F5344CB8AC3E}">
        <p14:creationId xmlns:p14="http://schemas.microsoft.com/office/powerpoint/2010/main" val="1361968944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(5/6)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3316508"/>
              </p:ext>
            </p:extLst>
          </p:nvPr>
        </p:nvGraphicFramePr>
        <p:xfrm>
          <a:off x="436729" y="1166538"/>
          <a:ext cx="8352430" cy="5090961"/>
        </p:xfrm>
        <a:graphic>
          <a:graphicData uri="http://schemas.openxmlformats.org/drawingml/2006/table">
            <a:tbl>
              <a:tblPr/>
              <a:tblGrid>
                <a:gridCol w="136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7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and Orchestration of Network Slicing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FS_MONETS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720048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Ericsson &amp; Huawei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 to 10%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lvl="0"/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Nine (9) pCRs addressing 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cases, terminology and definitions have been approved.</a:t>
                      </a:r>
                      <a:endParaRPr lang="en-GB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0990647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(6/6)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3688046"/>
              </p:ext>
            </p:extLst>
          </p:nvPr>
        </p:nvGraphicFramePr>
        <p:xfrm>
          <a:off x="436729" y="1166538"/>
          <a:ext cx="8352430" cy="5090961"/>
        </p:xfrm>
        <a:graphic>
          <a:graphicData uri="http://schemas.openxmlformats.org/drawingml/2006/table">
            <a:tbl>
              <a:tblPr/>
              <a:tblGrid>
                <a:gridCol w="136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7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aspects of next generation network architecture and features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FS_MAN_NGNAF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720046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Nokia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 to 5%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lvl="0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One use case for supporting management of 5G critical communication service has been discussed.</a:t>
                      </a:r>
                      <a:endParaRPr lang="en-GB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458618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CRs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4936574"/>
              </p:ext>
            </p:extLst>
          </p:nvPr>
        </p:nvGraphicFramePr>
        <p:xfrm>
          <a:off x="431800" y="1258888"/>
          <a:ext cx="8272812" cy="1309420"/>
        </p:xfrm>
        <a:graphic>
          <a:graphicData uri="http://schemas.openxmlformats.org/drawingml/2006/table">
            <a:tbl>
              <a:tblPr/>
              <a:tblGrid>
                <a:gridCol w="1313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89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4791">
                <a:tc>
                  <a:txBody>
                    <a:bodyPr/>
                    <a:lstStyle/>
                    <a:p>
                      <a:pPr marL="72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4629">
                <a:tc>
                  <a:txBody>
                    <a:bodyPr/>
                    <a:lstStyle/>
                    <a:p>
                      <a:pPr marL="72000" algn="l" fontAlgn="t"/>
                      <a:r>
                        <a:rPr lang="sv-SE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SP-160620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Rel-13 CRs on OAM Maintenance and small Enhancements (OAM13)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TSs &amp; TRs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0056609"/>
              </p:ext>
            </p:extLst>
          </p:nvPr>
        </p:nvGraphicFramePr>
        <p:xfrm>
          <a:off x="431800" y="1258889"/>
          <a:ext cx="8021814" cy="4307991"/>
        </p:xfrm>
        <a:graphic>
          <a:graphicData uri="http://schemas.openxmlformats.org/drawingml/2006/table">
            <a:tbl>
              <a:tblPr/>
              <a:tblGrid>
                <a:gridCol w="13007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210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SP-160614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TS 28.515 Fault Management (FM) for mobile networks that include virtualized network functions Requirements; for information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SP-160615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TS 28.516 Fault Management (FM) for mobile networks that include virtualized network functions Procedures; for information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SP-160616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TS 28.510 Configuration Management (CM) for mobile networks that include virtualized network functions; Requirements; for information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5253003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SP-160617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TS 28.525 Lifecycle Management (LCM) for mobile networks that include virtualized network functions Requirements; for information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0008652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SP-160618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TS 28.520 Performance Management (PM) for mobile networks that include virtualized network functions Requirements; for information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8881926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SP-160619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TR 32.817 Study on filtering of Performance Management (PM) measurements; for information and approval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2960109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0453687"/>
              </p:ext>
            </p:extLst>
          </p:nvPr>
        </p:nvGraphicFramePr>
        <p:xfrm>
          <a:off x="431800" y="1258889"/>
          <a:ext cx="8272812" cy="4388339"/>
        </p:xfrm>
        <a:graphic>
          <a:graphicData uri="http://schemas.openxmlformats.org/drawingml/2006/table">
            <a:tbl>
              <a:tblPr/>
              <a:tblGrid>
                <a:gridCol w="1315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76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SP-160610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Revised WID Filtering of PM measurements and data volume measurements for shared networks (updated 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Affected existing specifications)</a:t>
                      </a:r>
                      <a:endParaRPr lang="en-US" dirty="0">
                        <a:effectLst/>
                      </a:endParaRP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SP-160611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New Study on Management aspects of selected IoT-related features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SP-160613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New Study on a RESTful HTTP-based Solution Set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b="1" dirty="0">
                          <a:solidFill>
                            <a:srgbClr val="000000"/>
                          </a:solidFill>
                          <a:effectLst/>
                        </a:rPr>
                        <a:t>SP-160612</a:t>
                      </a:r>
                      <a:endParaRPr lang="sv-SE" b="1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effectLst/>
                        </a:rPr>
                        <a:t>New SID management aspects of virtualized network functions that are part of the RAN. </a:t>
                      </a:r>
                    </a:p>
                    <a:p>
                      <a:pPr algn="l"/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</a:rPr>
                        <a:t>Note: </a:t>
                      </a:r>
                      <a:r>
                        <a:rPr lang="en-US" sz="18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This SID </a:t>
                      </a:r>
                      <a:r>
                        <a:rPr lang="en-GB" sz="18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could not be agreed by SA5 due to one sustained objection; however the SA5 chair brings it to SA asking for SA approval since there were no other objections and it has a list of 10 supporting companies.</a:t>
                      </a:r>
                      <a:endParaRPr lang="en-US" sz="18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altLang="zh-CN" dirty="0"/>
              <a:t>OAM&amp;P cooperation (1/2)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136811" y="977215"/>
            <a:ext cx="8802474" cy="5328051"/>
          </a:xfrm>
        </p:spPr>
        <p:txBody>
          <a:bodyPr/>
          <a:lstStyle/>
          <a:p>
            <a:pPr marL="533400" indent="-533400"/>
            <a:r>
              <a:rPr lang="en-GB" altLang="zh-CN" sz="2400" dirty="0"/>
              <a:t>ETSI ISG NFV IFA </a:t>
            </a:r>
          </a:p>
          <a:p>
            <a:pPr marL="914400" lvl="1" indent="-457200"/>
            <a:r>
              <a:rPr lang="en-GB" sz="2000" dirty="0">
                <a:ea typeface="宋体" pitchFamily="2" charset="-122"/>
              </a:rPr>
              <a:t>Ongoing communication is done via LS. Calls may be set up on specific topics if needed. </a:t>
            </a:r>
          </a:p>
          <a:p>
            <a:pPr marL="914400" lvl="1" indent="-457200"/>
            <a:r>
              <a:rPr lang="en-GB" altLang="zh-CN" sz="2000" dirty="0">
                <a:ea typeface="宋体" pitchFamily="2" charset="-122"/>
              </a:rPr>
              <a:t>Several LS exchanges are ongoing on various topics related to alignment of SA5 and ETSI specifications.</a:t>
            </a:r>
            <a:endParaRPr lang="en-GB" altLang="zh-CN" sz="2400" dirty="0"/>
          </a:p>
          <a:p>
            <a:pPr marL="514350" indent="-457200"/>
            <a:r>
              <a:rPr lang="en-GB" altLang="zh-CN" sz="2400" dirty="0"/>
              <a:t>Multi-SDO on NFV information modeling </a:t>
            </a:r>
          </a:p>
          <a:p>
            <a:pPr marL="914400" lvl="1" indent="-457200"/>
            <a:r>
              <a:rPr lang="en-US" sz="2000" dirty="0">
                <a:ea typeface="宋体" pitchFamily="2" charset="-122"/>
              </a:rPr>
              <a:t>SA5 attended ETSI workshop on NFV Information Modeling in Jan. 2016. </a:t>
            </a:r>
          </a:p>
          <a:p>
            <a:pPr marL="914400" lvl="1" indent="-457200"/>
            <a:r>
              <a:rPr lang="en-US" altLang="zh-CN" sz="2000" dirty="0">
                <a:ea typeface="宋体" pitchFamily="2" charset="-122"/>
              </a:rPr>
              <a:t>SA5 has reported progress in March 2016 on the NFV modeling work currently ongoing in SA5. Next meeting is planned in December (F2F).</a:t>
            </a:r>
          </a:p>
          <a:p>
            <a:pPr marL="514350" indent="-457200"/>
            <a:r>
              <a:rPr lang="en-US" altLang="zh-CN" sz="2400" dirty="0"/>
              <a:t>ATIS NRSC</a:t>
            </a:r>
          </a:p>
          <a:p>
            <a:pPr marL="914400" lvl="1" indent="-457200"/>
            <a:r>
              <a:rPr lang="en-US" altLang="zh-CN" sz="2000" dirty="0"/>
              <a:t>Ongoing work on metrics to determine a drop in registered users in an IP-based network.</a:t>
            </a:r>
            <a:r>
              <a:rPr lang="en-GB" altLang="zh-CN" sz="2000" dirty="0"/>
              <a:t> </a:t>
            </a:r>
          </a:p>
          <a:p>
            <a:pPr marL="514350" indent="-457200"/>
            <a:r>
              <a:rPr lang="en-GB" altLang="zh-CN" sz="2400" dirty="0"/>
              <a:t>ETSI TC EE</a:t>
            </a:r>
          </a:p>
          <a:p>
            <a:pPr marL="914400" lvl="1" indent="-457200"/>
            <a:r>
              <a:rPr lang="en-GB" altLang="zh-CN" sz="2000" dirty="0"/>
              <a:t>Regular LS exchange on Energy Efficiency in mobile networks.</a:t>
            </a:r>
            <a:endParaRPr lang="en-GB" altLang="zh-CN" sz="1800" dirty="0"/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  <a:defRPr/>
            </a:pPr>
            <a:endParaRPr lang="en-GB" altLang="zh-CN" sz="1800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0485030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altLang="zh-CN" dirty="0"/>
              <a:t>OAM&amp;P cooperation (2/2)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328036" y="925941"/>
            <a:ext cx="8570458" cy="5352195"/>
          </a:xfrm>
        </p:spPr>
        <p:txBody>
          <a:bodyPr/>
          <a:lstStyle/>
          <a:p>
            <a:pPr marL="533400" indent="-533400">
              <a:lnSpc>
                <a:spcPct val="90000"/>
              </a:lnSpc>
            </a:pPr>
            <a:r>
              <a:rPr lang="en-GB" altLang="zh-CN" sz="2400" dirty="0"/>
              <a:t>Multi-SDO (SA5, TM Forum, NGMN)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>
                <a:ea typeface="宋体" pitchFamily="2" charset="-122"/>
              </a:rPr>
              <a:t>The JWG on Converged Performance Management is still active. It is likely to be replaced by traditional LS exchange. 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>
                <a:ea typeface="宋体" pitchFamily="2" charset="-122"/>
              </a:rPr>
              <a:t>Agreed to maintain the Multi-SDO steering committee until end of 2016 to estimate whether more common work is needed. </a:t>
            </a:r>
          </a:p>
          <a:p>
            <a:pPr marL="533400" indent="-533400">
              <a:lnSpc>
                <a:spcPct val="90000"/>
              </a:lnSpc>
              <a:defRPr/>
            </a:pPr>
            <a:r>
              <a:rPr lang="en-GB" altLang="zh-CN" sz="2400" dirty="0"/>
              <a:t>BBF/SCF - HNB/</a:t>
            </a:r>
            <a:r>
              <a:rPr lang="en-GB" altLang="zh-CN" sz="2400" dirty="0" err="1"/>
              <a:t>HeNB</a:t>
            </a:r>
            <a:endParaRPr lang="en-GB" altLang="zh-CN" sz="2400" dirty="0"/>
          </a:p>
          <a:p>
            <a:pPr marL="914400" lvl="1" indent="-457200">
              <a:lnSpc>
                <a:spcPct val="90000"/>
              </a:lnSpc>
              <a:defRPr/>
            </a:pPr>
            <a:r>
              <a:rPr lang="en-GB" altLang="zh-CN" sz="2000" dirty="0">
                <a:ea typeface="宋体" pitchFamily="2" charset="-122"/>
              </a:rPr>
              <a:t>SA5 is the 3GPP focal point to BBF for HNB and </a:t>
            </a:r>
            <a:r>
              <a:rPr lang="en-GB" altLang="zh-CN" sz="2000" dirty="0" err="1">
                <a:ea typeface="宋体" pitchFamily="2" charset="-122"/>
              </a:rPr>
              <a:t>HeNB</a:t>
            </a:r>
            <a:r>
              <a:rPr lang="en-GB" altLang="zh-CN" sz="2000" dirty="0">
                <a:ea typeface="宋体" pitchFamily="2" charset="-122"/>
              </a:rPr>
              <a:t> data models.</a:t>
            </a:r>
          </a:p>
          <a:p>
            <a:pPr marL="914400" lvl="1" indent="-457200">
              <a:lnSpc>
                <a:spcPct val="90000"/>
              </a:lnSpc>
              <a:defRPr/>
            </a:pPr>
            <a:r>
              <a:rPr lang="en-GB" altLang="zh-CN" sz="2000" dirty="0">
                <a:ea typeface="宋体" pitchFamily="2" charset="-122"/>
              </a:rPr>
              <a:t>BBF maintains the HNB/</a:t>
            </a:r>
            <a:r>
              <a:rPr lang="en-GB" altLang="zh-CN" sz="2000" dirty="0" err="1">
                <a:ea typeface="宋体" pitchFamily="2" charset="-122"/>
              </a:rPr>
              <a:t>HeNB</a:t>
            </a:r>
            <a:r>
              <a:rPr lang="en-GB" altLang="zh-CN" sz="2000" dirty="0">
                <a:ea typeface="宋体" pitchFamily="2" charset="-122"/>
              </a:rPr>
              <a:t> data models based on SA5 requirements.</a:t>
            </a:r>
          </a:p>
          <a:p>
            <a:pPr marL="914400" lvl="1" indent="-457200">
              <a:lnSpc>
                <a:spcPct val="90000"/>
              </a:lnSpc>
              <a:defRPr/>
            </a:pPr>
            <a:r>
              <a:rPr lang="en-US" sz="2000" dirty="0"/>
              <a:t>SCF has requested SA5 and BBF to add more detailed cell parameters in the </a:t>
            </a:r>
            <a:r>
              <a:rPr lang="en-GB" altLang="zh-CN" sz="2000" dirty="0">
                <a:ea typeface="宋体" pitchFamily="2" charset="-122"/>
              </a:rPr>
              <a:t>HNB/</a:t>
            </a:r>
            <a:r>
              <a:rPr lang="en-GB" altLang="zh-CN" sz="2000" dirty="0" err="1">
                <a:ea typeface="宋体" pitchFamily="2" charset="-122"/>
              </a:rPr>
              <a:t>HeNB</a:t>
            </a:r>
            <a:r>
              <a:rPr lang="en-GB" altLang="zh-CN" sz="2000" dirty="0">
                <a:ea typeface="宋体" pitchFamily="2" charset="-122"/>
              </a:rPr>
              <a:t> data models (BBF </a:t>
            </a:r>
            <a:r>
              <a:rPr lang="en-US" sz="2000" dirty="0"/>
              <a:t>TR196).</a:t>
            </a:r>
            <a:endParaRPr lang="en-GB" altLang="zh-CN" sz="2000" dirty="0">
              <a:ea typeface="宋体" pitchFamily="2" charset="-122"/>
            </a:endParaRPr>
          </a:p>
          <a:p>
            <a:pPr marL="533400" lvl="1" indent="-533400">
              <a:lnSpc>
                <a:spcPct val="90000"/>
              </a:lnSpc>
              <a:buClrTx/>
              <a:buBlip>
                <a:blip r:embed="rId3"/>
              </a:buBlip>
              <a:defRPr/>
            </a:pPr>
            <a:r>
              <a:rPr lang="en-GB" altLang="zh-CN" dirty="0"/>
              <a:t>ITU-T SG2 - Management Interface Methodology</a:t>
            </a:r>
          </a:p>
          <a:p>
            <a:pPr marL="914400" lvl="1" indent="-457200">
              <a:defRPr/>
            </a:pPr>
            <a:r>
              <a:rPr lang="en-GB" altLang="zh-CN" sz="2000" dirty="0">
                <a:ea typeface="宋体" pitchFamily="2" charset="-122"/>
              </a:rPr>
              <a:t>Interface specification methodology and templates on Requirements and Analysis/Information Service level kept 100% aligned.</a:t>
            </a:r>
          </a:p>
          <a:p>
            <a:pPr marL="914400" lvl="1" indent="-457200">
              <a:defRPr/>
            </a:pPr>
            <a:r>
              <a:rPr lang="en-GB" altLang="zh-CN" sz="2000" dirty="0">
                <a:ea typeface="宋体" pitchFamily="2" charset="-122"/>
              </a:rPr>
              <a:t>Regular conference calls and LS exchange with ITU-T SG2 to maintain this alignment.</a:t>
            </a:r>
          </a:p>
          <a:p>
            <a:pPr marL="514350" indent="-457200">
              <a:lnSpc>
                <a:spcPct val="90000"/>
              </a:lnSpc>
            </a:pPr>
            <a:endParaRPr lang="en-GB" altLang="zh-CN" sz="2400" dirty="0"/>
          </a:p>
          <a:p>
            <a:pPr marL="914400" lvl="1" indent="-457200">
              <a:lnSpc>
                <a:spcPct val="90000"/>
              </a:lnSpc>
            </a:pPr>
            <a:endParaRPr lang="en-GB" altLang="zh-CN" sz="2000" dirty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2000" dirty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/>
            <a:endParaRPr lang="en-GB" altLang="zh-CN" sz="2000" dirty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1800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0137428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0914812"/>
              </p:ext>
            </p:extLst>
          </p:nvPr>
        </p:nvGraphicFramePr>
        <p:xfrm>
          <a:off x="232011" y="1217944"/>
          <a:ext cx="8570795" cy="4688370"/>
        </p:xfrm>
        <a:graphic>
          <a:graphicData uri="http://schemas.openxmlformats.org/drawingml/2006/table">
            <a:tbl>
              <a:tblPr/>
              <a:tblGrid>
                <a:gridCol w="114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2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05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54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73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01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097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Co-location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26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16-20 Jan 2017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Porto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Portugal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42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SA5#112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27-31 Mar 2017 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86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08-12 May </a:t>
                      </a: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North America</a:t>
                      </a: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18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SA5#114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21-25 Aug </a:t>
                      </a: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Sophia Antipolis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France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ETSI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140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16-20 Oct </a:t>
                      </a: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2017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Asia (TBC)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557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27 Nov-1 Dec </a:t>
                      </a: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2017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628650"/>
          </a:xfrm>
        </p:spPr>
        <p:txBody>
          <a:bodyPr/>
          <a:lstStyle/>
          <a:p>
            <a:r>
              <a:rPr lang="en-GB" dirty="0"/>
              <a:t>2017 meeting calendar</a:t>
            </a:r>
          </a:p>
        </p:txBody>
      </p:sp>
    </p:spTree>
    <p:extLst>
      <p:ext uri="{BB962C8B-B14F-4D97-AF65-F5344CB8AC3E}">
        <p14:creationId xmlns:p14="http://schemas.microsoft.com/office/powerpoint/2010/main" val="265139292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1084943" y="2745696"/>
            <a:ext cx="6834188" cy="628650"/>
          </a:xfrm>
        </p:spPr>
        <p:txBody>
          <a:bodyPr/>
          <a:lstStyle/>
          <a:p>
            <a:r>
              <a:rPr lang="en-GB" sz="8000" b="1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964283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90"/>
          <p:cNvSpPr>
            <a:spLocks noGrp="1"/>
          </p:cNvSpPr>
          <p:nvPr>
            <p:ph type="title"/>
          </p:nvPr>
        </p:nvSpPr>
        <p:spPr>
          <a:xfrm>
            <a:off x="457200" y="219075"/>
            <a:ext cx="6858000" cy="635000"/>
          </a:xfrm>
        </p:spPr>
        <p:txBody>
          <a:bodyPr/>
          <a:lstStyle/>
          <a:p>
            <a:r>
              <a:rPr lang="en-GB" dirty="0"/>
              <a:t>Statistics at SA5 level</a:t>
            </a:r>
          </a:p>
        </p:txBody>
      </p:sp>
      <p:graphicFrame>
        <p:nvGraphicFramePr>
          <p:cNvPr id="117329" name="Group 593"/>
          <p:cNvGraphicFramePr>
            <a:graphicFrameLocks noGrp="1"/>
          </p:cNvGraphicFramePr>
          <p:nvPr>
            <p:ph idx="1"/>
            <p:extLst/>
          </p:nvPr>
        </p:nvGraphicFramePr>
        <p:xfrm>
          <a:off x="418492" y="1199066"/>
          <a:ext cx="8289925" cy="4885375"/>
        </p:xfrm>
        <a:graphic>
          <a:graphicData uri="http://schemas.openxmlformats.org/drawingml/2006/table">
            <a:tbl>
              <a:tblPr/>
              <a:tblGrid>
                <a:gridCol w="2079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7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3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4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86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9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8621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192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Batang" pitchFamily="18" charset="-127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102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Delegates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Docs at meeting start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264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195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181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194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232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195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Docs at meeting end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446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378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397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CH 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OAM&amp;P + CMAN 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in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out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598998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529" name="Group 721"/>
          <p:cNvGraphicFramePr>
            <a:graphicFrameLocks noGrp="1"/>
          </p:cNvGraphicFramePr>
          <p:nvPr>
            <p:ph idx="1"/>
            <p:extLst/>
          </p:nvPr>
        </p:nvGraphicFramePr>
        <p:xfrm>
          <a:off x="427038" y="1258888"/>
          <a:ext cx="8288337" cy="4757740"/>
        </p:xfrm>
        <a:graphic>
          <a:graphicData uri="http://schemas.openxmlformats.org/drawingml/2006/table">
            <a:tbl>
              <a:tblPr/>
              <a:tblGrid>
                <a:gridCol w="1531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4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56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67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67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5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29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Batang" pitchFamily="18" charset="-127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29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108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67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70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92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108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53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TR/TS for information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0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TR/TS for approval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7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56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or updated WIDs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6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 exploder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385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382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378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371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371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363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368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338" name="Rectangle 64"/>
          <p:cNvSpPr>
            <a:spLocks/>
          </p:cNvSpPr>
          <p:nvPr/>
        </p:nvSpPr>
        <p:spPr bwMode="auto">
          <a:xfrm>
            <a:off x="457200" y="227013"/>
            <a:ext cx="69167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GB" sz="3200" dirty="0">
                <a:solidFill>
                  <a:srgbClr val="FF0000"/>
                </a:solidFill>
                <a:latin typeface="+mj-lt"/>
              </a:rPr>
              <a:t>Statistics at SA level</a:t>
            </a:r>
          </a:p>
        </p:txBody>
      </p:sp>
    </p:spTree>
    <p:extLst>
      <p:ext uri="{BB962C8B-B14F-4D97-AF65-F5344CB8AC3E}">
        <p14:creationId xmlns:p14="http://schemas.microsoft.com/office/powerpoint/2010/main" val="11010585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/>
          </p:cNvSpPr>
          <p:nvPr>
            <p:ph type="title" idx="4294967295"/>
          </p:nvPr>
        </p:nvSpPr>
        <p:spPr>
          <a:xfrm>
            <a:off x="531813" y="260350"/>
            <a:ext cx="6759575" cy="619125"/>
          </a:xfrm>
        </p:spPr>
        <p:txBody>
          <a:bodyPr/>
          <a:lstStyle/>
          <a:p>
            <a:r>
              <a:rPr lang="en-GB" altLang="zh-CN" dirty="0" err="1"/>
              <a:t>Tdoc</a:t>
            </a:r>
            <a:r>
              <a:rPr lang="en-GB" altLang="zh-CN" dirty="0"/>
              <a:t> history </a:t>
            </a:r>
          </a:p>
        </p:txBody>
      </p:sp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extLst/>
          </p:nvPr>
        </p:nvGraphicFramePr>
        <p:xfrm>
          <a:off x="15875" y="839788"/>
          <a:ext cx="9045575" cy="540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0" name="Worksheet" r:id="rId4" imgW="9305810" imgH="5562540" progId="Excel.Sheet.8">
                  <p:embed/>
                </p:oleObj>
              </mc:Choice>
              <mc:Fallback>
                <p:oleObj name="Worksheet" r:id="rId4" imgW="9305810" imgH="5562540" progId="Excel.Sheet.8">
                  <p:embed/>
                  <p:pic>
                    <p:nvPicPr>
                      <p:cNvPr id="5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5" y="839788"/>
                        <a:ext cx="9045575" cy="540226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800296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4"/>
          <p:cNvGraphicFramePr>
            <a:graphicFrameLocks noGrp="1" noChangeAspect="1"/>
          </p:cNvGraphicFramePr>
          <p:nvPr>
            <p:extLst/>
          </p:nvPr>
        </p:nvGraphicFramePr>
        <p:xfrm>
          <a:off x="109538" y="395288"/>
          <a:ext cx="9886950" cy="688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4" name="Worksheet" r:id="rId4" imgW="8505946" imgH="5314950" progId="Excel.Sheet.8">
                  <p:embed/>
                </p:oleObj>
              </mc:Choice>
              <mc:Fallback>
                <p:oleObj name="Worksheet" r:id="rId4" imgW="8505946" imgH="5314950" progId="Excel.Sheet.8">
                  <p:embed/>
                  <p:pic>
                    <p:nvPicPr>
                      <p:cNvPr id="205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538" y="395288"/>
                        <a:ext cx="9886950" cy="6881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Rectangle 2"/>
          <p:cNvSpPr>
            <a:spLocks noGrp="1"/>
          </p:cNvSpPr>
          <p:nvPr>
            <p:ph type="title" idx="4294967295"/>
          </p:nvPr>
        </p:nvSpPr>
        <p:spPr>
          <a:xfrm>
            <a:off x="544513" y="269875"/>
            <a:ext cx="7019925" cy="735013"/>
          </a:xfrm>
        </p:spPr>
        <p:txBody>
          <a:bodyPr/>
          <a:lstStyle/>
          <a:p>
            <a:r>
              <a:rPr lang="en-GB" altLang="zh-CN" dirty="0"/>
              <a:t>CR history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87332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/>
          </p:cNvSpPr>
          <p:nvPr>
            <p:ph type="title" idx="4294967295"/>
          </p:nvPr>
        </p:nvSpPr>
        <p:spPr>
          <a:xfrm>
            <a:off x="544513" y="269875"/>
            <a:ext cx="7019925" cy="735013"/>
          </a:xfrm>
        </p:spPr>
        <p:txBody>
          <a:bodyPr/>
          <a:lstStyle/>
          <a:p>
            <a:r>
              <a:rPr lang="en-GB" altLang="zh-CN" dirty="0"/>
              <a:t>WI history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  <p:graphicFrame>
        <p:nvGraphicFramePr>
          <p:cNvPr id="3074" name="Object 4"/>
          <p:cNvGraphicFramePr>
            <a:graphicFrameLocks noGrp="1" noChangeAspect="1"/>
          </p:cNvGraphicFramePr>
          <p:nvPr>
            <p:extLst/>
          </p:nvPr>
        </p:nvGraphicFramePr>
        <p:xfrm>
          <a:off x="246063" y="519113"/>
          <a:ext cx="8777287" cy="557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8" name="Worksheet" r:id="rId4" imgW="7981888" imgH="5810130" progId="Excel.Sheet.8">
                  <p:embed/>
                </p:oleObj>
              </mc:Choice>
              <mc:Fallback>
                <p:oleObj name="Worksheet" r:id="rId4" imgW="7981888" imgH="5810130" progId="Excel.Sheet.8">
                  <p:embed/>
                  <p:pic>
                    <p:nvPicPr>
                      <p:cNvPr id="3074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063" y="519113"/>
                        <a:ext cx="8777287" cy="5573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587616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pCR</a:t>
            </a:r>
            <a:r>
              <a:rPr lang="en-GB" dirty="0"/>
              <a:t> history</a:t>
            </a:r>
          </a:p>
        </p:txBody>
      </p:sp>
      <p:graphicFrame>
        <p:nvGraphicFramePr>
          <p:cNvPr id="27" name="Content Placeholder 26"/>
          <p:cNvGraphicFramePr>
            <a:graphicFrameLocks noGrp="1"/>
          </p:cNvGraphicFramePr>
          <p:nvPr>
            <p:ph idx="1"/>
            <p:extLst/>
          </p:nvPr>
        </p:nvGraphicFramePr>
        <p:xfrm>
          <a:off x="485775" y="1454150"/>
          <a:ext cx="838835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1043803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36241</TotalTime>
  <Words>2704</Words>
  <Application>Microsoft Office PowerPoint</Application>
  <PresentationFormat>On-screen Show (4:3)</PresentationFormat>
  <Paragraphs>653</Paragraphs>
  <Slides>38</Slides>
  <Notes>35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7" baseType="lpstr">
      <vt:lpstr>Batang</vt:lpstr>
      <vt:lpstr>Gulim</vt:lpstr>
      <vt:lpstr>SimSun</vt:lpstr>
      <vt:lpstr>Arial</vt:lpstr>
      <vt:lpstr>Calibri</vt:lpstr>
      <vt:lpstr>Times New Roman</vt:lpstr>
      <vt:lpstr>Wingdings</vt:lpstr>
      <vt:lpstr>Office Theme</vt:lpstr>
      <vt:lpstr>Worksheet</vt:lpstr>
      <vt:lpstr>TSG SA WG5 Status Report to TSG SA#73 New Orleans, USA 21-23 September 2016  Charging Management (CH) Operation, Administration, Maintenance &amp; Provisioning (OAM&amp;P)</vt:lpstr>
      <vt:lpstr>SA5 leadership</vt:lpstr>
      <vt:lpstr>2016 meeting calendar</vt:lpstr>
      <vt:lpstr>Statistics at SA5 level</vt:lpstr>
      <vt:lpstr>PowerPoint Presentation</vt:lpstr>
      <vt:lpstr>Tdoc history </vt:lpstr>
      <vt:lpstr>CR history</vt:lpstr>
      <vt:lpstr>WI history</vt:lpstr>
      <vt:lpstr>pCR history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OAM&amp;P cooperation (1/2)</vt:lpstr>
      <vt:lpstr>OAM&amp;P cooperation (2/2)</vt:lpstr>
      <vt:lpstr>2017 meeting calendar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</dc:title>
  <dc:creator>SA5 chairman</dc:creator>
  <cp:lastModifiedBy>Thomas Tovinger</cp:lastModifiedBy>
  <cp:revision>1995</cp:revision>
  <dcterms:created xsi:type="dcterms:W3CDTF">2008-08-30T09:32:10Z</dcterms:created>
  <dcterms:modified xsi:type="dcterms:W3CDTF">2016-09-15T21:39:09Z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(14)WAQ64niKuh66HLdFXzq3YjKQFvL4mJl37BzsqJSPOyc3oXmvWiXXCHgvW4zFpQlMQcBt3rap_x000d_
nzK24qZZ/Eo1KWf51K2YBKpdLH4yZdNtB7tv4uxkHiezoL7s2voZbXxxvgpXaJ+wiVFl8MHi_x000d_
CaePkTdBd23qzxyglbBmXQxpcRQ/cZP7xI6pOJHZw95msOzTXLtFl0sSw7bnv1yPr63xIKAB_x000d_
MhKd3W+JW323HA6St8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JwZeK7x/CQoj/MSKuAubVGazlcG+Nr2/8B42qp2pTiAMwL+6JEUZi1_x000d_
HQFvsdVBCfFZq3P37v4c1VRvePH7F5dOubDw0FvL292o9gAMk8i61SXqP+7efy753wrjgWWE_x000d_
g2sxR2eUl6FIREVrcVNVrdz3xwCBtWRrWzy+t3PdcQj70EPpoY29oLO4TaPd5SEgfxgeNxAU_x000d_
fX7yIXU8gjizhzWvy7sGMgnA7GuXEw63tLF1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sTB+46PnB9W9Z27x12557U+KXzIQhdSM+CDR_x000d_
PhjEvRyyZKgCixXuMgRd/wgC85UoOO8A6MO4FwsRFyLOTe5GllSf50tDyU6ag7zeEMvZueEB_x000d_
drvBfr0PWfuKWJS0Tj+mcXsL8KQZJC/2YqQ+LPCn/LCXlJdtjuiAbBRlinNoJ2XvxO/KP9+X_x000d_
iZ9mO3Q7Ql+O0KrIOXdGOti+0lFvchlkJEmaC0MtAas+Amh64oGEla</vt:lpwstr>
  </property>
  <property fmtid="{D5CDD505-2E9C-101B-9397-08002B2CF9AE}" pid="7" name="_ms_pID_7253433">
    <vt:lpwstr>tkHwC4CE0CI2IrXzgy_x000d_
tNiqBQvP1gY8e64Rs0YhlEFj6nWX3zIT3+y+KQov9dI4OCGcjwR4YMRAicNWBu5zSWQQp3tO_x000d_
VExIunYnSS6YjE5sdoRKDqkcLMrafwF5kZplXr8QRCnKZ+wz5ERn5ye3RYOQpvtCl4hNPpv2_x000d_
qRYJWn1Q2hRtzLBhjSZpvt/rLQNrUNtfBiRTKguGqSVFFxtWOB1nPEVm7xU9u62oWeBN8G+q</vt:lpwstr>
  </property>
  <property fmtid="{D5CDD505-2E9C-101B-9397-08002B2CF9AE}" pid="8" name="_ms_pID_7253434">
    <vt:lpwstr>_x000d_
Y4MXfq9GBg7aamL7/TDIjiBcHTVv48NmtfdPma52vOlF2QzPM+i+L6epRXdPyIl46V05/v3M_x000d_
V+75nqMHmrmtKxk1OhsRz+Xaxx7K2I7VM0a/OYkRPcK86NxrnPDixi/u/5K6dtCYhVik10b9_x000d_
xccVU4uHRNOyfVemKUtkvTKjJZtmQbRgPN0/1ciNEnIu6VqtTjSIKC4tUtY5VKE9s3sNxRrs_x000d_
yp1aAr/vRXjbq33F</vt:lpwstr>
  </property>
  <property fmtid="{D5CDD505-2E9C-101B-9397-08002B2CF9AE}" pid="9" name="_ms_pID_7253435">
    <vt:lpwstr>ekvlzvvOcsJ3nSOjJAl/Dyi4vnvOkhg4l0bWb51IZbgSQar70sTPGL9J_x000d_
FhgrOG1893RFDdP0ocpPOMB0u5hzUptzi/oBv8gHyZ0sxFjpBEJE42tujBCQlqPusGL5OwAU_x000d_
25re9whAPA3VvB0+WrbzGe8WmRVJ8/BA+ER1vS1aQCJUlXpjgeOH0ea3mfzsyEMlMp6pzW0j_x000d_
SJ6nCJdK8j6nXjg7UGlowIBcWRTXruaoHl</vt:lpwstr>
  </property>
  <property fmtid="{D5CDD505-2E9C-101B-9397-08002B2CF9AE}" pid="10" name="_ms_pID_7253436">
    <vt:lpwstr>mrlY2sYZtXXR4o/Ursq6wx2lmFD+yu46OaGkoV_x000d_
IJNq5mZqqwK/IK0MA4lSNM0H3bNePkU3H6/cGDByJ8pNOXChB3R8EsWAcWIHF2cM5SXg1HgK_x000d_
SC9SU/oQLDd6NsTj5wXKR0X/fPZ3oEvEkzvu0j+hWdrRkHxR2Fq4GeetJiSJtCi8rDFiN7Na_x000d_
nDaK+uLQMQx56ov9fCFi/Y8qkN12MeW5TRXuK2a4TEShZvMFOv44</vt:lpwstr>
  </property>
  <property fmtid="{D5CDD505-2E9C-101B-9397-08002B2CF9AE}" pid="11" name="_ms_pID_7253432_00">
    <vt:lpwstr>_ms_pID_7253432</vt:lpwstr>
  </property>
  <property fmtid="{D5CDD505-2E9C-101B-9397-08002B2CF9AE}" pid="12" name="_ms_pID_7253433_00">
    <vt:lpwstr>_ms_pID_7253433</vt:lpwstr>
  </property>
  <property fmtid="{D5CDD505-2E9C-101B-9397-08002B2CF9AE}" pid="13" name="_ms_pID_7253434_00">
    <vt:lpwstr>_ms_pID_7253434</vt:lpwstr>
  </property>
  <property fmtid="{D5CDD505-2E9C-101B-9397-08002B2CF9AE}" pid="14" name="_ms_pID_7253435_00">
    <vt:lpwstr>_ms_pID_7253435</vt:lpwstr>
  </property>
  <property fmtid="{D5CDD505-2E9C-101B-9397-08002B2CF9AE}" pid="15" name="_ms_pID_7253436_00">
    <vt:lpwstr>_ms_pID_7253436</vt:lpwstr>
  </property>
  <property fmtid="{D5CDD505-2E9C-101B-9397-08002B2CF9AE}" pid="16" name="_ms_pID_7253437">
    <vt:lpwstr>rjCcuJgj9ncffjS0U1Kt_x000d_
RdElunvZeOnvZn29zWtPXbjvOS3gp1EsItqRhApyLOJPPayhbr2FGsKyBPtexDDCoWTToIG5_x000d_
HG6duJHgJCssB+tp2G6dE8AmjkSqIHuJsmjCpWym4ra1rZlI7zeZxG/bKadGuXtS8N+CxQp2_x000d_
GNDjc0Mw6xLNrS08dmxAJQ/QpG8K+RMj4Gvjz/wrxmzw+nXuACzk+hm4vlHto4ImVsAHX0</vt:lpwstr>
  </property>
  <property fmtid="{D5CDD505-2E9C-101B-9397-08002B2CF9AE}" pid="17" name="_ms_pID_7253437_00">
    <vt:lpwstr>_ms_pID_7253437</vt:lpwstr>
  </property>
  <property fmtid="{D5CDD505-2E9C-101B-9397-08002B2CF9AE}" pid="18" name="_ms_pID_7253438">
    <vt:lpwstr>Nr_x000d_
WkEfgJLbs9GuOeIi2sIWSKyS8u70w4ZPsJ9TcCNc8/lVstsDc133lJ9T007J9B5xfpz6fYqT_x000d_
n/Gjva4aUlAVbZgHYwYOUKY8uHle9yfDhCDMU3brm0af64O1Wg0MgIPnYf59dmiyqtFi9CbY_x000d_
ZUkKLlMxNRVspOWhqwC6OaZcUuEAfZIVXfw2vv7Z5s4O0OM4CCCUCBNVHYwODO4GxTyZ17XT_x000d_
W4+av4o0C/ZFGb</vt:lpwstr>
  </property>
  <property fmtid="{D5CDD505-2E9C-101B-9397-08002B2CF9AE}" pid="19" name="_ms_pID_7253438_00">
    <vt:lpwstr>_ms_pID_7253438</vt:lpwstr>
  </property>
  <property fmtid="{D5CDD505-2E9C-101B-9397-08002B2CF9AE}" pid="20" name="_ms_pID_7253439">
    <vt:lpwstr>rPSDmgaslubwKxa4cryiK36/VMxB7VNOZHkREuVUaPPie7rtoe/j4vUIYE_x000d_
Ir8FW7U6wLoBBUf6CO4XB8/hpBQNMVqurdgLWYbr1oOV2wiA3xnOtfqPFPCizkze14SU4Dk7_x000d_
I4XwRFD77Oxi8j8QHNWWZRhMcMtvakeYUQXpjK/gQj4MSJMJ5GbBDPPvuzmxVo/DkTvIDWkY_x000d_
Wu17z8loyxubQdK4WNc4BBzfJSnOQQDf</vt:lpwstr>
  </property>
  <property fmtid="{D5CDD505-2E9C-101B-9397-08002B2CF9AE}" pid="21" name="_ms_pID_7253439_00">
    <vt:lpwstr>_ms_pID_7253439</vt:lpwstr>
  </property>
  <property fmtid="{D5CDD505-2E9C-101B-9397-08002B2CF9AE}" pid="22" name="_ms_pID_72534310">
    <vt:lpwstr>lKcWkm2dxdaahuxQ6FaX0YSP0L84pXl795to1Mzm_x000d_
7/O7ofENwbAvCF2Twan4Z0x5MP+/TdigVfAFuTcx5oQMz9CTTc2l3HlJ0jFn//T0afaeIv71_x000d_
0hp1FtoeBAePV5bOyWFEje4YyCgEoDRwWA6JFSldlV1SixPb4PfTJ5ktRb13+WvI3L/8elP8_x000d_
ZL2rT3JMm79rN8OqRPSnj9ZwOAiBA5mNBPlv0XNsl4J5iZHI3n</vt:lpwstr>
  </property>
  <property fmtid="{D5CDD505-2E9C-101B-9397-08002B2CF9AE}" pid="23" name="_ms_pID_72534310_00">
    <vt:lpwstr>_ms_pID_72534310</vt:lpwstr>
  </property>
  <property fmtid="{D5CDD505-2E9C-101B-9397-08002B2CF9AE}" pid="24" name="_ms_pID_72534311">
    <vt:lpwstr>jSqYpK4SD0/IkYexRTtGlN_x000d_
j7iwBrp8PFW83Ke7G+Vuh5ULQQlZ7rOx7YoZUanwaNtJo6r3/PRDc6B+JSicUgnx4logkOY9_x000d_
XatBvXrC0oQR/TmuhTAihHjhOucNcFMQUGsQdOO8X83tAw1uApYtUyYOx6UBezFwIKjTolc3_x000d_
gkyU5SicEL9TNV9tGikerfNsoNIjdWAvmin9j2dDysH+uvMRkyWAxM/P+IT9fn8UO1tH</vt:lpwstr>
  </property>
  <property fmtid="{D5CDD505-2E9C-101B-9397-08002B2CF9AE}" pid="25" name="_ms_pID_72534311_00">
    <vt:lpwstr>_ms_pID_72534311</vt:lpwstr>
  </property>
  <property fmtid="{D5CDD505-2E9C-101B-9397-08002B2CF9AE}" pid="26" name="_ms_pID_72534312">
    <vt:lpwstr>ea2y_x000d_
AjVvYWb3h7sBWWU5R4BbsVhzWKkzFI6kTJf2A05CYo5f3zGbHIBlK9LS2n5asgt/3yd2nikw_x000d_
JmvTCuTjQfyCZheU2Hwws6nfVxgHM3rfaIQXAC4qKgYlUi8BkH7d4jOZxi7LngISW9+dtTtv_x000d_
ZnBn13fDPLmPUu/QFGyBupPjpdQNpC9z9FVypTdROoD0Xt+jkCiNHalNrRnfmb7Yu5/Mzg1x_x000d_
thOF+zRiD3Kt</vt:lpwstr>
  </property>
  <property fmtid="{D5CDD505-2E9C-101B-9397-08002B2CF9AE}" pid="27" name="_ms_pID_72534312_00">
    <vt:lpwstr>_ms_pID_72534312</vt:lpwstr>
  </property>
  <property fmtid="{D5CDD505-2E9C-101B-9397-08002B2CF9AE}" pid="28" name="_ms_pID_72534313">
    <vt:lpwstr>Loc1iQmy2kWMQ2poRz4lXf8iDtsBYSzd+1AKsCvybqco4FPJDbGEwiGz27eO_x000d_
EGAFzD7zT6+dvR3eclvv46gZejPUYtObZHox469MHt7RuYTN/oHw6aojFkjEPkkxCRXnDD8g_x000d_
zz16ZqalCwYwyufpJPHaaLYXws5uRHf2ssWBlWjXZGU7pw6GlPGo9w==</vt:lpwstr>
  </property>
  <property fmtid="{D5CDD505-2E9C-101B-9397-08002B2CF9AE}" pid="29" name="_ms_pID_72534313_00">
    <vt:lpwstr>_ms_pID_72534313</vt:lpwstr>
  </property>
  <property fmtid="{D5CDD505-2E9C-101B-9397-08002B2CF9AE}" pid="30" name="_new_ms_pID_72543">
    <vt:lpwstr>(3)8imstwOgBWmTX/lgMCkxMB29EOjjkEGN7iteU9CUrhVAlsWEmcbXsgWHy+XlmUwlYttzNXKL
WkoXy64u2tCup/KiETTKPmaGwxfmzLGWLwXsUpXzac5ITBc5U/hIzIO22ZGAbA+xFOGWetJE
uNDjI4UK+iLyOkMX6U8ewwzgM1TdHVv8ePj5z2/SPFeuvO8MN2nCoOsc7hGM0OG8lxamgzmd
e2F4e5z1KuD1gmV9hA</vt:lpwstr>
  </property>
  <property fmtid="{D5CDD505-2E9C-101B-9397-08002B2CF9AE}" pid="31" name="_new_ms_pID_72543_00">
    <vt:lpwstr>_new_ms_pID_72543</vt:lpwstr>
  </property>
  <property fmtid="{D5CDD505-2E9C-101B-9397-08002B2CF9AE}" pid="32" name="_new_ms_pID_725431">
    <vt:lpwstr>f2RP/K41wFxuuEIp7B9oaDD7QgLFzHiO1BsHxLHo6iTy1/wNN67fVT
hM5r8hr+UzCol3MzZJdI5stSZ+CYAFGF3qo+YVvUzhh4IA2WpHYL5C2LOdVHUndS/jUqKH5K
lg4OM2u05bJyixe6oNjpQJUnnjizWRnpOx0yySeWFLe+wHvXCRFrbAAnWH9OT+36jGlviA1N
tW6APxCT+/ctLCKCBi/iuCuVpDaa+vknqzse</vt:lpwstr>
  </property>
  <property fmtid="{D5CDD505-2E9C-101B-9397-08002B2CF9AE}" pid="33" name="_new_ms_pID_725431_00">
    <vt:lpwstr>_new_ms_pID_725431</vt:lpwstr>
  </property>
  <property fmtid="{D5CDD505-2E9C-101B-9397-08002B2CF9AE}" pid="34" name="_new_ms_pID_725432">
    <vt:lpwstr>i0QidNjmia0CswXFrva+92HY3t3jW9UWGTiB
VmyoIZFA651VUXemZNApM3DP4vxmmCqbdC/GS66qtCjAtrQB06s=</vt:lpwstr>
  </property>
  <property fmtid="{D5CDD505-2E9C-101B-9397-08002B2CF9AE}" pid="35" name="_new_ms_pID_725432_00">
    <vt:lpwstr>_new_ms_pID_725432</vt:lpwstr>
  </property>
  <property fmtid="{D5CDD505-2E9C-101B-9397-08002B2CF9AE}" pid="36" name="_NewReviewCycle">
    <vt:lpwstr/>
  </property>
  <property fmtid="{D5CDD505-2E9C-101B-9397-08002B2CF9AE}" pid="37" name="_readonly">
    <vt:lpwstr/>
  </property>
  <property fmtid="{D5CDD505-2E9C-101B-9397-08002B2CF9AE}" pid="38" name="_change">
    <vt:lpwstr/>
  </property>
  <property fmtid="{D5CDD505-2E9C-101B-9397-08002B2CF9AE}" pid="39" name="_full-control">
    <vt:lpwstr/>
  </property>
  <property fmtid="{D5CDD505-2E9C-101B-9397-08002B2CF9AE}" pid="40" name="sflag">
    <vt:lpwstr>1457425898</vt:lpwstr>
  </property>
</Properties>
</file>