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456" r:id="rId2"/>
    <p:sldId id="382" r:id="rId3"/>
    <p:sldId id="464" r:id="rId4"/>
    <p:sldId id="466" r:id="rId5"/>
    <p:sldId id="460" r:id="rId6"/>
    <p:sldId id="463" r:id="rId7"/>
    <p:sldId id="457" r:id="rId8"/>
    <p:sldId id="462" r:id="rId9"/>
    <p:sldId id="465" r:id="rId10"/>
  </p:sldIdLst>
  <p:sldSz cx="9144000" cy="5143500" type="screen16x9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936">
          <p15:clr>
            <a:srgbClr val="A4A3A4"/>
          </p15:clr>
        </p15:guide>
        <p15:guide id="2" orient="horz" pos="622">
          <p15:clr>
            <a:srgbClr val="A4A3A4"/>
          </p15:clr>
        </p15:guide>
        <p15:guide id="3" pos="289">
          <p15:clr>
            <a:srgbClr val="A4A3A4"/>
          </p15:clr>
        </p15:guide>
        <p15:guide id="4" pos="2653">
          <p15:clr>
            <a:srgbClr val="A4A3A4"/>
          </p15:clr>
        </p15:guide>
        <p15:guide id="5" pos="4922">
          <p15:clr>
            <a:srgbClr val="A4A3A4"/>
          </p15:clr>
        </p15:guide>
        <p15:guide id="6" pos="2562">
          <p15:clr>
            <a:srgbClr val="A4A3A4"/>
          </p15:clr>
        </p15:guide>
        <p15:guide id="7" orient="horz" pos="675">
          <p15:clr>
            <a:srgbClr val="A4A3A4"/>
          </p15:clr>
        </p15:guide>
        <p15:guide id="8" pos="2809">
          <p15:clr>
            <a:srgbClr val="A4A3A4"/>
          </p15:clr>
        </p15:guide>
        <p15:guide id="9" pos="5210">
          <p15:clr>
            <a:srgbClr val="A4A3A4"/>
          </p15:clr>
        </p15:guide>
        <p15:guide id="10" pos="269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2314"/>
    <a:srgbClr val="00B0CA"/>
    <a:srgbClr val="5E2750"/>
    <a:srgbClr val="EB9700"/>
    <a:srgbClr val="FECB00"/>
    <a:srgbClr val="A8B400"/>
    <a:srgbClr val="007C92"/>
    <a:srgbClr val="9C2AA0"/>
    <a:srgbClr val="54575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49" autoAdjust="0"/>
    <p:restoredTop sz="94628" autoAdjust="0"/>
  </p:normalViewPr>
  <p:slideViewPr>
    <p:cSldViewPr snapToGrid="0" showGuides="1">
      <p:cViewPr varScale="1">
        <p:scale>
          <a:sx n="93" d="100"/>
          <a:sy n="93" d="100"/>
        </p:scale>
        <p:origin x="-936" y="-96"/>
      </p:cViewPr>
      <p:guideLst>
        <p:guide orient="horz" pos="2936"/>
        <p:guide orient="horz" pos="622"/>
        <p:guide orient="horz" pos="675"/>
        <p:guide pos="289"/>
        <p:guide pos="2653"/>
        <p:guide pos="4922"/>
        <p:guide pos="2562"/>
        <p:guide pos="2809"/>
        <p:guide pos="5210"/>
        <p:guide pos="26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3" d="100"/>
          <a:sy n="73" d="100"/>
        </p:scale>
        <p:origin x="-3426" y="-108"/>
      </p:cViewPr>
      <p:guideLst>
        <p:guide orient="horz" pos="3127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09/06/2016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09/06/2016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5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3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30093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 smtClean="0">
              <a:solidFill>
                <a:schemeClr val="tx1"/>
              </a:solidFill>
              <a:effectLst/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8065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7627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7627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7192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1515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363" y="1851"/>
            <a:ext cx="5529637" cy="51397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587808" y="4745241"/>
            <a:ext cx="2087880" cy="274637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Insert Confidentiality Level in slide footer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8846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0"/>
            <a:ext cx="8629650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2296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1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9" t="22479" r="9259" b="21482"/>
          <a:stretch/>
        </p:blipFill>
        <p:spPr>
          <a:xfrm>
            <a:off x="4327525" y="330501"/>
            <a:ext cx="4585054" cy="446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1926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1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6"/>
          <a:stretch/>
        </p:blipFill>
        <p:spPr>
          <a:xfrm>
            <a:off x="3495674" y="0"/>
            <a:ext cx="5646971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587808" y="4745241"/>
            <a:ext cx="2087880" cy="274637"/>
          </a:xfrm>
        </p:spPr>
        <p:txBody>
          <a:bodyPr/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r>
              <a:rPr lang="en-GB" smtClean="0"/>
              <a:t>Insert Confidentiality Level in slide footer 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70773"/>
            <a:ext cx="3581400" cy="327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984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1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730" y="1563158"/>
            <a:ext cx="7485270" cy="35780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3951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199" y="1081653"/>
            <a:ext cx="7810718" cy="357766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 marL="809625" indent="0">
              <a:buNone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1" y="205977"/>
            <a:ext cx="7810716" cy="875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A7C8834-FB40-4F56-935F-46565A85CAC1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199" y="205199"/>
            <a:ext cx="7810717" cy="876453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081653"/>
            <a:ext cx="3817620" cy="357766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1600" dirty="0" smtClean="0"/>
            </a:lvl1pPr>
            <a:lvl2pPr>
              <a:defRPr lang="en-US" sz="1200" dirty="0" smtClean="0"/>
            </a:lvl2pPr>
            <a:lvl3pPr>
              <a:defRPr lang="en-US" sz="1200" dirty="0" smtClean="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4458691" y="1081653"/>
            <a:ext cx="3809225" cy="3577660"/>
          </a:xfrm>
        </p:spPr>
        <p:txBody>
          <a:bodyPr/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406781-6558-4EBC-BD9F-FE5D24C6349C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4816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and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1" y="205200"/>
            <a:ext cx="4004422" cy="876452"/>
          </a:xfrm>
        </p:spPr>
        <p:txBody>
          <a:bodyPr/>
          <a:lstStyle>
            <a:lvl1pPr>
              <a:defRPr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1" y="1081653"/>
            <a:ext cx="4002088" cy="3577659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>
              <a:buNone/>
              <a:defRPr lang="en-US" sz="1800" dirty="0" smtClean="0"/>
            </a:lvl1pPr>
            <a:lvl2pPr marL="266700" indent="0">
              <a:buNone/>
              <a:defRPr lang="en-US" sz="1400" dirty="0" smtClean="0"/>
            </a:lvl2pPr>
            <a:lvl3pPr marL="542925" indent="0">
              <a:buNone/>
              <a:defRPr lang="en-US" sz="1400" dirty="0" smtClean="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541FB12A-F8DE-4216-821F-3276BD7352E2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9939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41"/>
            <a:ext cx="2804365" cy="51410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458788" y="735446"/>
            <a:ext cx="1846865" cy="1836303"/>
          </a:xfrm>
        </p:spPr>
        <p:txBody>
          <a:bodyPr>
            <a:normAutofit/>
          </a:bodyPr>
          <a:lstStyle>
            <a:lvl1pPr algn="l">
              <a:lnSpc>
                <a:spcPts val="2540"/>
              </a:lnSpc>
              <a:defRPr sz="2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93014F9-D6A5-462C-A459-0E6D51DCEB21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00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2" y="987425"/>
            <a:ext cx="3598863" cy="367188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200"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279900" y="1149350"/>
            <a:ext cx="1693862" cy="3509963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200"/>
            </a:lvl1pPr>
            <a:lvl2pPr marL="266700" indent="0">
              <a:buNone/>
              <a:defRPr sz="1050"/>
            </a:lvl2pPr>
            <a:lvl3pPr marL="542925" indent="0">
              <a:buNone/>
              <a:defRPr sz="1050"/>
            </a:lvl3pPr>
            <a:lvl4pPr marL="809625" indent="0">
              <a:buNone/>
              <a:defRPr sz="1000"/>
            </a:lvl4pPr>
            <a:lvl5pPr marL="990600" indent="0">
              <a:buNone/>
              <a:defRPr sz="10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6188075" y="1149350"/>
            <a:ext cx="1693862" cy="3509963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200"/>
            </a:lvl1pPr>
            <a:lvl2pPr marL="266700" indent="0">
              <a:buNone/>
              <a:defRPr sz="1050"/>
            </a:lvl2pPr>
            <a:lvl3pPr marL="542925" indent="0">
              <a:buNone/>
              <a:defRPr sz="1050"/>
            </a:lvl3pPr>
            <a:lvl4pPr marL="809625" indent="0">
              <a:buNone/>
              <a:defRPr sz="1000"/>
            </a:lvl4pPr>
            <a:lvl5pPr marL="990600" indent="0">
              <a:buNone/>
              <a:defRPr sz="10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FA8D524-68A2-4395-A4A6-55646E807998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98EC4B5-C5C0-4868-8B1B-C1C1A69B394D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0"/>
            <a:ext cx="8115300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8770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10"/>
            <a:ext cx="2804365" cy="51406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600" y="2563950"/>
            <a:ext cx="1890000" cy="1854000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defRPr lang="en-GB" sz="2200" i="0" dirty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pPr marL="0" lvl="0">
              <a:lnSpc>
                <a:spcPts val="2540"/>
              </a:lnSpc>
            </a:pPr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63B94E2-7CF7-4443-BBD6-C2DE9BCACC5B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1100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6B5046C-3529-4138-A35A-2D8AC73C073B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50374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8E5E15-47D5-4EB1-AD9F-8AB61C797329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>
          <a:xfrm>
            <a:off x="6137275" y="4745241"/>
            <a:ext cx="2133600" cy="2746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4A67E45-AA3B-4BAD-B6FB-99F738852CA1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74980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1FE143-3CFB-453D-95E7-E68F181DC061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1892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4D559D3-F9F6-4DE6-B288-FF812D3F95F8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34714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7F9C3EA-B052-4E40-B4D9-1645E841D566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546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6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F52C12-CE5E-442B-89E6-2D70F01DFF99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73874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07C57AB-C17D-4691-A24C-327DBC7CA96E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923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81825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363" y="1851"/>
            <a:ext cx="5529637" cy="51397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587808" y="4745241"/>
            <a:ext cx="2087880" cy="274637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Insert Confidentiality Level in slide footer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7575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8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504D0F-E1AC-4304-B8AE-5379FBE9068A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41517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9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5566FC-4787-466A-B7CE-90105A3A508A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40853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10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206" y="4644"/>
            <a:ext cx="1767794" cy="51342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1314" y="2193925"/>
            <a:ext cx="4932362" cy="24669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200" b="1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D0F69-2146-4E9F-A3D1-93E5649E97AD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3017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89" t="24727" r="20692" b="38924"/>
          <a:stretch/>
        </p:blipFill>
        <p:spPr>
          <a:xfrm>
            <a:off x="8627623" y="4286700"/>
            <a:ext cx="516377" cy="856800"/>
          </a:xfrm>
          <a:prstGeom prst="rect">
            <a:avLst/>
          </a:prstGeom>
        </p:spPr>
      </p:pic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916147" y="1081088"/>
            <a:ext cx="4892606" cy="3669454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Insert 4x3 video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D5AC188-290C-4949-8FC0-898609ABB1F0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183570" y="1081088"/>
            <a:ext cx="6364110" cy="3579812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Insert 16x9 video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89" t="24727" r="20692" b="38924"/>
          <a:stretch/>
        </p:blipFill>
        <p:spPr>
          <a:xfrm>
            <a:off x="8627623" y="4286700"/>
            <a:ext cx="516377" cy="8568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AD9EA54-4CB4-474C-A174-137EC7F36B9E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153275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363" y="1851"/>
            <a:ext cx="5529637" cy="51397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587808" y="4745241"/>
            <a:ext cx="2087880" cy="274637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Insert Confidentiality Level in slide footer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9745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4155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6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85" y="2762250"/>
            <a:ext cx="6157647" cy="2174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6"/>
          <a:stretch/>
        </p:blipFill>
        <p:spPr>
          <a:xfrm>
            <a:off x="3495674" y="0"/>
            <a:ext cx="5646971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587808" y="4745241"/>
            <a:ext cx="2087880" cy="274637"/>
          </a:xfrm>
        </p:spPr>
        <p:txBody>
          <a:bodyPr/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r>
              <a:rPr lang="en-GB" smtClean="0"/>
              <a:t>Insert Confidentiality Level in slide footer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1462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363" y="1851"/>
            <a:ext cx="5529637" cy="51397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1" y="987574"/>
            <a:ext cx="3747344" cy="1393833"/>
          </a:xfrm>
        </p:spPr>
        <p:txBody>
          <a:bodyPr>
            <a:normAutofit/>
          </a:bodyPr>
          <a:lstStyle>
            <a:lvl1pPr algn="r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301" y="2407139"/>
            <a:ext cx="3743387" cy="682887"/>
          </a:xfrm>
        </p:spPr>
        <p:txBody>
          <a:bodyPr>
            <a:no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587808" y="4745241"/>
            <a:ext cx="2087880" cy="274637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Insert Confidentiality Level in slide footer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754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5" y="0"/>
            <a:ext cx="8353425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9756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5114327" cy="5138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36" y="2558448"/>
            <a:ext cx="3810363" cy="1393833"/>
          </a:xfrm>
        </p:spPr>
        <p:txBody>
          <a:bodyPr>
            <a:normAutofit/>
          </a:bodyPr>
          <a:lstStyle>
            <a:lvl1pPr algn="l">
              <a:lnSpc>
                <a:spcPts val="3440"/>
              </a:lnSpc>
              <a:defRPr sz="3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35" y="3978013"/>
            <a:ext cx="3819727" cy="6828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9873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7"/>
            <a:ext cx="7810717" cy="8756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81653"/>
            <a:ext cx="7810717" cy="35776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46278"/>
            <a:ext cx="413410" cy="27463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4745241"/>
            <a:ext cx="208788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lang="en-IE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 smtClean="0"/>
              <a:t>Insert Confidentiality Level in slide footer 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1" t="24845" r="21159" b="39189"/>
          <a:stretch/>
        </p:blipFill>
        <p:spPr>
          <a:xfrm>
            <a:off x="8624426" y="4286151"/>
            <a:ext cx="519573" cy="857349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45241"/>
            <a:ext cx="2133600" cy="27463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 lang="en-GB" sz="900" smtClean="0"/>
            </a:lvl1pPr>
          </a:lstStyle>
          <a:p>
            <a:fld id="{AD47607F-D0CB-4AC6-9566-046428C59115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94" r:id="rId3"/>
    <p:sldLayoutId id="2147483690" r:id="rId4"/>
    <p:sldLayoutId id="2147483687" r:id="rId5"/>
    <p:sldLayoutId id="2147483691" r:id="rId6"/>
    <p:sldLayoutId id="2147483664" r:id="rId7"/>
    <p:sldLayoutId id="2147483699" r:id="rId8"/>
    <p:sldLayoutId id="2147483698" r:id="rId9"/>
    <p:sldLayoutId id="2147483697" r:id="rId10"/>
    <p:sldLayoutId id="2147483700" r:id="rId11"/>
    <p:sldLayoutId id="2147483701" r:id="rId12"/>
    <p:sldLayoutId id="2147483702" r:id="rId13"/>
    <p:sldLayoutId id="2147483650" r:id="rId14"/>
    <p:sldLayoutId id="2147483668" r:id="rId15"/>
    <p:sldLayoutId id="2147483662" r:id="rId16"/>
    <p:sldLayoutId id="2147483661" r:id="rId17"/>
    <p:sldLayoutId id="2147483659" r:id="rId18"/>
    <p:sldLayoutId id="2147483654" r:id="rId19"/>
    <p:sldLayoutId id="2147483660" r:id="rId20"/>
    <p:sldLayoutId id="2147483670" r:id="rId21"/>
    <p:sldLayoutId id="2147483649" r:id="rId22"/>
    <p:sldLayoutId id="2147483675" r:id="rId23"/>
    <p:sldLayoutId id="2147483676" r:id="rId24"/>
    <p:sldLayoutId id="2147483677" r:id="rId25"/>
    <p:sldLayoutId id="2147483678" r:id="rId26"/>
    <p:sldLayoutId id="2147483679" r:id="rId27"/>
    <p:sldLayoutId id="2147483680" r:id="rId28"/>
    <p:sldLayoutId id="2147483681" r:id="rId29"/>
    <p:sldLayoutId id="2147483682" r:id="rId30"/>
    <p:sldLayoutId id="2147483683" r:id="rId31"/>
    <p:sldLayoutId id="2147483684" r:id="rId32"/>
    <p:sldLayoutId id="2147483666" r:id="rId33"/>
    <p:sldLayoutId id="2147483667" r:id="rId34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447675" indent="-180975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714375" indent="-1714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942975" indent="-133350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114425" indent="-1238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9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24426" y="4286151"/>
            <a:ext cx="519573" cy="857349"/>
          </a:xfrm>
          <a:prstGeom prst="rect">
            <a:avLst/>
          </a:prstGeom>
        </p:spPr>
      </p:pic>
      <p:sp>
        <p:nvSpPr>
          <p:cNvPr id="10" name="Slide Number Placeholder 3"/>
          <p:cNvSpPr txBox="1">
            <a:spLocks/>
          </p:cNvSpPr>
          <p:nvPr/>
        </p:nvSpPr>
        <p:spPr>
          <a:xfrm>
            <a:off x="8152291" y="4746278"/>
            <a:ext cx="413410" cy="27463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A83A2B-3358-44F8-83A0-4598795D8FB5}" type="slidenum">
              <a:rPr lang="en-GB" smtClean="0">
                <a:solidFill>
                  <a:schemeClr val="bg1"/>
                </a:solidFill>
              </a:rPr>
              <a:pPr/>
              <a:t>1</a:t>
            </a:fld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10"/>
            <a:ext cx="2804365" cy="5142090"/>
          </a:xfrm>
          <a:prstGeom prst="rect">
            <a:avLst/>
          </a:prstGeom>
        </p:spPr>
      </p:pic>
      <p:sp>
        <p:nvSpPr>
          <p:cNvPr id="14" name="Title 3"/>
          <p:cNvSpPr txBox="1">
            <a:spLocks/>
          </p:cNvSpPr>
          <p:nvPr/>
        </p:nvSpPr>
        <p:spPr>
          <a:xfrm>
            <a:off x="113860" y="1546955"/>
            <a:ext cx="2085903" cy="171532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Vodafone Rg" pitchFamily="34" charset="0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N</a:t>
            </a:r>
            <a:r>
              <a:rPr lang="en-GB" dirty="0" smtClean="0">
                <a:solidFill>
                  <a:schemeClr val="bg1"/>
                </a:solidFill>
              </a:rPr>
              <a:t>ext Generation Architecture</a:t>
            </a:r>
            <a:br>
              <a:rPr lang="en-GB" dirty="0" smtClean="0">
                <a:solidFill>
                  <a:schemeClr val="bg1"/>
                </a:solidFill>
              </a:rPr>
            </a:br>
            <a:r>
              <a:rPr lang="en-GB" dirty="0" smtClean="0">
                <a:solidFill>
                  <a:schemeClr val="bg1"/>
                </a:solidFill>
              </a:rPr>
              <a:t>for New Radio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328719" y="1803633"/>
            <a:ext cx="2684477" cy="20385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endParaRPr lang="en-GB" sz="1600" dirty="0" smtClean="0">
              <a:latin typeface="Vodafone Rg" pitchFamily="34" charset="0"/>
            </a:endParaRPr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113861" y="3359151"/>
            <a:ext cx="2085903" cy="185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Vodafone Rg" pitchFamily="34" charset="0"/>
                <a:ea typeface="+mj-ea"/>
                <a:cs typeface="+mj-cs"/>
              </a:defRPr>
            </a:lvl1pPr>
          </a:lstStyle>
          <a:p>
            <a:r>
              <a:rPr lang="en-GB" sz="2000" dirty="0" smtClean="0">
                <a:solidFill>
                  <a:schemeClr val="bg1"/>
                </a:solidFill>
              </a:rPr>
              <a:t>Vodafone, Qualcomm</a:t>
            </a:r>
          </a:p>
        </p:txBody>
      </p:sp>
      <p:sp>
        <p:nvSpPr>
          <p:cNvPr id="12" name="Subtitle 1"/>
          <p:cNvSpPr txBox="1">
            <a:spLocks/>
          </p:cNvSpPr>
          <p:nvPr/>
        </p:nvSpPr>
        <p:spPr>
          <a:xfrm>
            <a:off x="164559" y="118153"/>
            <a:ext cx="4651281" cy="862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ES" sz="1800" b="1" dirty="0" smtClean="0">
                <a:solidFill>
                  <a:schemeClr val="bg1"/>
                </a:solidFill>
              </a:rPr>
              <a:t>3GPP  TSG SA#72</a:t>
            </a:r>
          </a:p>
          <a:p>
            <a:pPr algn="l"/>
            <a:r>
              <a:rPr lang="es-ES" sz="1800" b="1" dirty="0" err="1" smtClean="0">
                <a:solidFill>
                  <a:schemeClr val="bg1"/>
                </a:solidFill>
              </a:rPr>
              <a:t>Busan</a:t>
            </a:r>
            <a:r>
              <a:rPr lang="es-ES" sz="1800" b="1" dirty="0" smtClean="0">
                <a:solidFill>
                  <a:schemeClr val="bg1"/>
                </a:solidFill>
              </a:rPr>
              <a:t>, </a:t>
            </a:r>
            <a:r>
              <a:rPr lang="es-ES" sz="1800" b="1" dirty="0" err="1" smtClean="0">
                <a:solidFill>
                  <a:schemeClr val="bg1"/>
                </a:solidFill>
              </a:rPr>
              <a:t>Korea</a:t>
            </a:r>
            <a:r>
              <a:rPr lang="es-ES" sz="1800" b="1" dirty="0" smtClean="0">
                <a:solidFill>
                  <a:schemeClr val="bg1"/>
                </a:solidFill>
              </a:rPr>
              <a:t>, 15th – 17th June 2016</a:t>
            </a:r>
            <a:endParaRPr lang="en-GB" sz="1800" b="1" dirty="0">
              <a:solidFill>
                <a:schemeClr val="bg1"/>
              </a:solidFill>
            </a:endParaRPr>
          </a:p>
        </p:txBody>
      </p:sp>
      <p:sp>
        <p:nvSpPr>
          <p:cNvPr id="15" name="Subtitle 1"/>
          <p:cNvSpPr txBox="1">
            <a:spLocks/>
          </p:cNvSpPr>
          <p:nvPr/>
        </p:nvSpPr>
        <p:spPr>
          <a:xfrm>
            <a:off x="5187663" y="154729"/>
            <a:ext cx="3814591" cy="638473"/>
          </a:xfrm>
          <a:prstGeom prst="rect">
            <a:avLst/>
          </a:prstGeom>
        </p:spPr>
        <p:txBody>
          <a:bodyPr vert="horz" lIns="0" tIns="0" rIns="72000" bIns="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ES" sz="2000" b="1" dirty="0" smtClean="0"/>
              <a:t>SP-160442</a:t>
            </a:r>
          </a:p>
        </p:txBody>
      </p:sp>
    </p:spTree>
    <p:extLst>
      <p:ext uri="{BB962C8B-B14F-4D97-AF65-F5344CB8AC3E}">
        <p14:creationId xmlns:p14="http://schemas.microsoft.com/office/powerpoint/2010/main" val="232178207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05199"/>
            <a:ext cx="7354888" cy="782225"/>
          </a:xfrm>
        </p:spPr>
        <p:txBody>
          <a:bodyPr/>
          <a:lstStyle/>
          <a:p>
            <a:r>
              <a:rPr lang="en-GB" dirty="0" smtClean="0"/>
              <a:t>TSG RAN timeline updates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This week’s RAN # 72 is expected to re-discuss the timeline for “New Radio” (c.f. 5G)</a:t>
            </a:r>
          </a:p>
          <a:p>
            <a:r>
              <a:rPr lang="en-GB" dirty="0" smtClean="0"/>
              <a:t>That discussion is important to ensure that 3GPP remains relevant to the world and that “5G” can: </a:t>
            </a:r>
          </a:p>
          <a:p>
            <a:pPr lvl="1"/>
            <a:r>
              <a:rPr lang="en-GB" sz="1600" dirty="0" smtClean="0"/>
              <a:t>Encourage new industry sectors to adopt 3GPP’s technology;</a:t>
            </a:r>
            <a:br>
              <a:rPr lang="en-GB" sz="1600" dirty="0" smtClean="0"/>
            </a:br>
            <a:r>
              <a:rPr lang="en-GB" dirty="0" smtClean="0"/>
              <a:t>- c.f. </a:t>
            </a:r>
            <a:r>
              <a:rPr lang="en-GB" dirty="0" err="1" smtClean="0"/>
              <a:t>Rel</a:t>
            </a:r>
            <a:r>
              <a:rPr lang="en-GB" dirty="0" smtClean="0"/>
              <a:t> 12 features aimed at encouraging the Public Safety community to adopt 3GPP technology</a:t>
            </a:r>
          </a:p>
          <a:p>
            <a:pPr lvl="1"/>
            <a:r>
              <a:rPr lang="en-GB" sz="1600" dirty="0" smtClean="0"/>
              <a:t>Generate the economies of scale needed to fund “5G” R&amp;D  </a:t>
            </a:r>
            <a:br>
              <a:rPr lang="en-GB" sz="1600" dirty="0" smtClean="0"/>
            </a:br>
            <a:r>
              <a:rPr lang="en-GB" dirty="0" smtClean="0"/>
              <a:t>- c.f. after </a:t>
            </a:r>
            <a:r>
              <a:rPr lang="en-GB" dirty="0" err="1" smtClean="0"/>
              <a:t>Rel</a:t>
            </a:r>
            <a:r>
              <a:rPr lang="en-GB" dirty="0" smtClean="0"/>
              <a:t> 8, apparent lack of resources to sustain leading edge developments of both LTE and WiMAX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This document focuses on the relationship of the SA timeline with the RAN timeline.</a:t>
            </a:r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74125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GB" dirty="0" smtClean="0"/>
              <a:t>SA coordinate with RAN and align the schedules such that “Next Gen” and “Standalone New Radio” are a co-ordinated product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SA#72 to task SA2 to </a:t>
            </a:r>
            <a:r>
              <a:rPr lang="en-GB" dirty="0" smtClean="0"/>
              <a:t>develop </a:t>
            </a:r>
            <a:r>
              <a:rPr lang="en-GB" dirty="0"/>
              <a:t>a </a:t>
            </a:r>
            <a:r>
              <a:rPr lang="en-GB" dirty="0" smtClean="0"/>
              <a:t>plan </a:t>
            </a:r>
            <a:r>
              <a:rPr lang="en-GB" dirty="0"/>
              <a:t>on how </a:t>
            </a:r>
            <a:r>
              <a:rPr lang="en-GB" dirty="0" smtClean="0"/>
              <a:t> to complete a </a:t>
            </a:r>
            <a:r>
              <a:rPr lang="en-US" dirty="0"/>
              <a:t>“NextGen” study by SA#74 to enable </a:t>
            </a:r>
            <a:r>
              <a:rPr lang="en-US" dirty="0" smtClean="0"/>
              <a:t>delivery of the new </a:t>
            </a:r>
            <a:r>
              <a:rPr lang="en-US" dirty="0"/>
              <a:t>core network </a:t>
            </a:r>
            <a:r>
              <a:rPr lang="en-US" dirty="0" smtClean="0"/>
              <a:t>architecture (including stage 3 specifications)  aligned with </a:t>
            </a:r>
            <a:r>
              <a:rPr lang="en-GB" dirty="0"/>
              <a:t>“Standalone New Radio”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1400" dirty="0" smtClean="0"/>
              <a:t>Note: SA2 should embark on this plan with the anticipation of its approval by SA#73</a:t>
            </a:r>
          </a:p>
          <a:p>
            <a:pPr marL="342900" indent="-342900">
              <a:buFont typeface="+mj-lt"/>
              <a:buAutoNum type="arabicPeriod"/>
            </a:pPr>
            <a:endParaRPr lang="en-GB" sz="1400" dirty="0"/>
          </a:p>
          <a:p>
            <a:pPr marL="342900" indent="-342900">
              <a:buFont typeface="+mj-lt"/>
              <a:buAutoNum type="arabicPeriod"/>
            </a:pPr>
            <a:endParaRPr lang="en-GB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Insert Confidentiality Level in slide footer 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A7C8834-FB40-4F56-935F-46565A85CAC1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7411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48326"/>
            <a:ext cx="9143999" cy="857250"/>
          </a:xfrm>
        </p:spPr>
        <p:txBody>
          <a:bodyPr>
            <a:noAutofit/>
          </a:bodyPr>
          <a:lstStyle/>
          <a:p>
            <a:r>
              <a:rPr lang="es-ES" dirty="0" smtClean="0">
                <a:solidFill>
                  <a:srgbClr val="EA2314"/>
                </a:solidFill>
              </a:rPr>
              <a:t>RP-160813’s </a:t>
            </a:r>
            <a:r>
              <a:rPr lang="es-ES" dirty="0" err="1" smtClean="0">
                <a:solidFill>
                  <a:srgbClr val="EA2314"/>
                </a:solidFill>
              </a:rPr>
              <a:t>Proposed</a:t>
            </a:r>
            <a:r>
              <a:rPr lang="es-ES" dirty="0" smtClean="0">
                <a:solidFill>
                  <a:srgbClr val="EA2314"/>
                </a:solidFill>
              </a:rPr>
              <a:t> re-</a:t>
            </a:r>
            <a:r>
              <a:rPr lang="es-ES" dirty="0" err="1" smtClean="0">
                <a:solidFill>
                  <a:srgbClr val="EA2314"/>
                </a:solidFill>
              </a:rPr>
              <a:t>schedule</a:t>
            </a:r>
            <a:r>
              <a:rPr lang="es-ES" dirty="0" smtClean="0">
                <a:solidFill>
                  <a:srgbClr val="EA2314"/>
                </a:solidFill>
              </a:rPr>
              <a:t> </a:t>
            </a:r>
            <a:r>
              <a:rPr lang="es-ES" dirty="0" smtClean="0"/>
              <a:t>- </a:t>
            </a:r>
            <a:r>
              <a:rPr lang="es-ES" dirty="0" err="1" smtClean="0"/>
              <a:t>milestones</a:t>
            </a:r>
            <a:r>
              <a:rPr lang="es-ES" dirty="0" smtClean="0"/>
              <a:t> &amp; </a:t>
            </a:r>
            <a:r>
              <a:rPr lang="es-ES" dirty="0" err="1" smtClean="0"/>
              <a:t>checkpoint</a:t>
            </a:r>
            <a:endParaRPr lang="en-GB" dirty="0"/>
          </a:p>
        </p:txBody>
      </p:sp>
      <p:sp>
        <p:nvSpPr>
          <p:cNvPr id="4" name="Rounded Rectangle 3"/>
          <p:cNvSpPr/>
          <p:nvPr/>
        </p:nvSpPr>
        <p:spPr>
          <a:xfrm>
            <a:off x="2547073" y="3219823"/>
            <a:ext cx="6249640" cy="1072553"/>
          </a:xfrm>
          <a:prstGeom prst="roundRect">
            <a:avLst>
              <a:gd name="adj" fmla="val 13658"/>
            </a:avLst>
          </a:prstGeom>
          <a:solidFill>
            <a:srgbClr val="FFFFFF">
              <a:alpha val="0"/>
            </a:srgbClr>
          </a:solidFill>
          <a:ln w="57150" cap="flat" cmpd="sng" algn="ctr">
            <a:solidFill>
              <a:srgbClr val="E6000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96953" y="4770659"/>
            <a:ext cx="1693250" cy="91590"/>
          </a:xfrm>
          <a:prstGeom prst="rect">
            <a:avLst/>
          </a:prstGeom>
          <a:solidFill>
            <a:srgbClr val="E551E2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24324" y="2455306"/>
            <a:ext cx="1228277" cy="32504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41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92D050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27273" y="1539119"/>
            <a:ext cx="1645205" cy="91590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563123" y="4405141"/>
            <a:ext cx="6225252" cy="542873"/>
          </a:xfrm>
          <a:prstGeom prst="roundRect">
            <a:avLst>
              <a:gd name="adj" fmla="val 25584"/>
            </a:avLst>
          </a:prstGeom>
          <a:solidFill>
            <a:schemeClr val="bg1"/>
          </a:solidFill>
          <a:ln w="57150" cap="flat" cmpd="sng" algn="ctr">
            <a:solidFill>
              <a:srgbClr val="E551E2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50724" y="1155700"/>
            <a:ext cx="4661907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b="1" dirty="0" smtClean="0"/>
              <a:t>On condition that the5G </a:t>
            </a:r>
            <a:r>
              <a:rPr lang="en-US" sz="1200" b="1" dirty="0"/>
              <a:t>phase 1 spec </a:t>
            </a:r>
            <a:r>
              <a:rPr lang="en-US" sz="1200" b="1" dirty="0" smtClean="0"/>
              <a:t>to be finished in </a:t>
            </a:r>
            <a:r>
              <a:rPr lang="en-US" sz="1200" b="1" dirty="0" smtClean="0">
                <a:solidFill>
                  <a:srgbClr val="FF0000"/>
                </a:solidFill>
              </a:rPr>
              <a:t>March</a:t>
            </a:r>
            <a:r>
              <a:rPr lang="en-US" sz="1200" b="1" dirty="0" smtClean="0"/>
              <a:t> </a:t>
            </a:r>
            <a:r>
              <a:rPr lang="en-US" sz="1200" b="1" strike="sngStrike" dirty="0" smtClean="0"/>
              <a:t>June</a:t>
            </a:r>
            <a:r>
              <a:rPr lang="en-US" sz="1200" b="1" dirty="0" smtClean="0"/>
              <a:t> 2018</a:t>
            </a:r>
            <a:endParaRPr lang="en-GB" sz="1200" dirty="0"/>
          </a:p>
        </p:txBody>
      </p:sp>
      <p:sp>
        <p:nvSpPr>
          <p:cNvPr id="10" name="Rounded Rectangle 9"/>
          <p:cNvSpPr/>
          <p:nvPr/>
        </p:nvSpPr>
        <p:spPr>
          <a:xfrm>
            <a:off x="2571461" y="947449"/>
            <a:ext cx="6225252" cy="888521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00B0F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50450" y="975496"/>
            <a:ext cx="5862181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b="1" u="sng" dirty="0" smtClean="0">
                <a:solidFill>
                  <a:srgbClr val="00B0F0"/>
                </a:solidFill>
              </a:rPr>
              <a:t>CHECKPOINT: RAN#75: March 2017</a:t>
            </a:r>
            <a:r>
              <a:rPr lang="en-US" sz="1200" b="1" dirty="0" smtClean="0">
                <a:solidFill>
                  <a:srgbClr val="00B0F0"/>
                </a:solidFill>
              </a:rPr>
              <a:t>:</a:t>
            </a:r>
          </a:p>
          <a:p>
            <a:r>
              <a:rPr lang="en-US" sz="1200" b="1" dirty="0" smtClean="0"/>
              <a:t>Initial specification work may start </a:t>
            </a:r>
            <a:r>
              <a:rPr lang="en-US" sz="1200" b="1" u="sng" dirty="0" smtClean="0"/>
              <a:t>only</a:t>
            </a:r>
            <a:r>
              <a:rPr lang="en-US" sz="1200" b="1" dirty="0" smtClean="0"/>
              <a:t> </a:t>
            </a:r>
            <a:r>
              <a:rPr lang="en-US" sz="1200" b="1" u="sng" dirty="0" smtClean="0"/>
              <a:t>if TSG RAN agrees</a:t>
            </a:r>
            <a:r>
              <a:rPr lang="en-US" sz="1200" b="1" dirty="0" smtClean="0"/>
              <a:t> that sufficient progress has been made on the key aspects (</a:t>
            </a:r>
            <a:r>
              <a:rPr lang="en-US" sz="1200" b="1" u="sng" dirty="0" smtClean="0"/>
              <a:t>see next slide</a:t>
            </a:r>
            <a:r>
              <a:rPr lang="en-US" sz="1200" b="1" dirty="0" smtClean="0"/>
              <a:t>) for 5G NR to meet 5G RAN requirements</a:t>
            </a:r>
            <a:endParaRPr lang="en-GB" sz="1200" dirty="0"/>
          </a:p>
        </p:txBody>
      </p:sp>
      <p:sp>
        <p:nvSpPr>
          <p:cNvPr id="12" name="Rectangle 11"/>
          <p:cNvSpPr/>
          <p:nvPr/>
        </p:nvSpPr>
        <p:spPr>
          <a:xfrm>
            <a:off x="3939966" y="2133638"/>
            <a:ext cx="4661907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b="1" dirty="0" smtClean="0"/>
              <a:t>On condition that the5G </a:t>
            </a:r>
            <a:r>
              <a:rPr lang="en-US" sz="1200" b="1" dirty="0"/>
              <a:t>phase 1 spec </a:t>
            </a:r>
            <a:r>
              <a:rPr lang="en-US" sz="1200" b="1" dirty="0" smtClean="0"/>
              <a:t>to be finished in </a:t>
            </a:r>
            <a:r>
              <a:rPr lang="en-US" sz="1200" b="1" dirty="0" smtClean="0">
                <a:solidFill>
                  <a:srgbClr val="FF0000"/>
                </a:solidFill>
              </a:rPr>
              <a:t>March</a:t>
            </a:r>
            <a:r>
              <a:rPr lang="en-US" sz="1200" b="1" dirty="0" smtClean="0"/>
              <a:t> </a:t>
            </a:r>
            <a:r>
              <a:rPr lang="en-US" sz="1200" b="1" strike="sngStrike" dirty="0" smtClean="0"/>
              <a:t>June</a:t>
            </a:r>
            <a:r>
              <a:rPr lang="en-US" sz="1200" b="1" dirty="0" smtClean="0"/>
              <a:t> 2018</a:t>
            </a:r>
            <a:endParaRPr lang="en-GB" sz="1200" dirty="0"/>
          </a:p>
        </p:txBody>
      </p:sp>
      <p:sp>
        <p:nvSpPr>
          <p:cNvPr id="13" name="Rounded Rectangle 12"/>
          <p:cNvSpPr/>
          <p:nvPr/>
        </p:nvSpPr>
        <p:spPr>
          <a:xfrm>
            <a:off x="2560703" y="1925386"/>
            <a:ext cx="6225252" cy="1176914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660955" y="1977684"/>
            <a:ext cx="6231525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rgbClr val="92D050"/>
                </a:solidFill>
              </a:rPr>
              <a:t>Only if CHECKPOINT was passed, Non </a:t>
            </a:r>
            <a:r>
              <a:rPr lang="en-US" sz="1200" b="1" dirty="0" err="1" smtClean="0">
                <a:solidFill>
                  <a:srgbClr val="92D050"/>
                </a:solidFill>
              </a:rPr>
              <a:t>StandAlone</a:t>
            </a:r>
            <a:r>
              <a:rPr lang="en-US" sz="1200" b="1" dirty="0" smtClean="0">
                <a:solidFill>
                  <a:srgbClr val="92D050"/>
                </a:solidFill>
              </a:rPr>
              <a:t> NR  spec complete, Targeting RAN#78/Dec’17, at latest RAN#79. </a:t>
            </a:r>
            <a:r>
              <a:rPr lang="en-US" sz="1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200" b="1" dirty="0" smtClean="0"/>
              <a:t>Functionally complete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 smtClean="0"/>
              <a:t>Priority &lt;6GHz and &gt;6GHz licensed bands (unpaired and paired)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 err="1" smtClean="0"/>
              <a:t>eMBB</a:t>
            </a:r>
            <a:r>
              <a:rPr lang="en-US" sz="1200" b="1" dirty="0" smtClean="0"/>
              <a:t> and Low Latency User Plane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 smtClean="0"/>
              <a:t>“Non-standalone” 5G NR with LTE as anchor for Control Plane &amp; considering </a:t>
            </a:r>
            <a:r>
              <a:rPr lang="en-US" sz="1200" b="1" dirty="0"/>
              <a:t>at </a:t>
            </a:r>
            <a:r>
              <a:rPr lang="en-US" sz="1200" b="1" dirty="0" smtClean="0"/>
              <a:t>least LTE EPC connectivity (other CN connectivity pending TSG-SA decision)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660955" y="3253357"/>
            <a:ext cx="6115984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GB" sz="1200" b="1" dirty="0" err="1" smtClean="0">
                <a:solidFill>
                  <a:srgbClr val="E20000"/>
                </a:solidFill>
              </a:rPr>
              <a:t>StandAlone</a:t>
            </a:r>
            <a:r>
              <a:rPr lang="en-GB" sz="1200" b="1" dirty="0" smtClean="0">
                <a:solidFill>
                  <a:srgbClr val="E20000"/>
                </a:solidFill>
              </a:rPr>
              <a:t> </a:t>
            </a:r>
            <a:r>
              <a:rPr lang="en-GB" sz="1200" b="1" dirty="0">
                <a:solidFill>
                  <a:srgbClr val="E20000"/>
                </a:solidFill>
              </a:rPr>
              <a:t>NR </a:t>
            </a:r>
            <a:r>
              <a:rPr lang="en-GB" sz="1200" b="1" dirty="0" smtClean="0">
                <a:solidFill>
                  <a:srgbClr val="E20000"/>
                </a:solidFill>
              </a:rPr>
              <a:t>spec complete targeting RAN#81/Sep’18, at latest RAN#82. </a:t>
            </a:r>
            <a:r>
              <a:rPr lang="en-GB" sz="1200" b="1" dirty="0" smtClean="0"/>
              <a:t>Functionally complete: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b="1" dirty="0"/>
              <a:t>A</a:t>
            </a:r>
            <a:r>
              <a:rPr lang="en-GB" sz="1200" b="1" dirty="0" smtClean="0"/>
              <a:t>ll RAN functionality for standalone,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b="1" dirty="0" smtClean="0"/>
              <a:t>Core </a:t>
            </a:r>
            <a:r>
              <a:rPr lang="en-GB" sz="1200" b="1" dirty="0"/>
              <a:t>Network [dependent on SA2 (</a:t>
            </a:r>
            <a:r>
              <a:rPr lang="en-GB" sz="1200" b="1" dirty="0" smtClean="0"/>
              <a:t>re)plan]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b="1" dirty="0" smtClean="0"/>
              <a:t>NAS protocol</a:t>
            </a:r>
            <a:endParaRPr lang="en-US" sz="1200" b="1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907550" y="3424312"/>
            <a:ext cx="1245051" cy="287987"/>
          </a:xfrm>
          <a:prstGeom prst="rect">
            <a:avLst/>
          </a:prstGeom>
          <a:gradFill flip="none" rotWithShape="1">
            <a:gsLst>
              <a:gs pos="0">
                <a:srgbClr val="E60000">
                  <a:tint val="66000"/>
                  <a:satMod val="160000"/>
                </a:srgbClr>
              </a:gs>
              <a:gs pos="50000">
                <a:srgbClr val="E60000">
                  <a:tint val="44500"/>
                  <a:satMod val="160000"/>
                </a:srgbClr>
              </a:gs>
              <a:gs pos="100000">
                <a:srgbClr val="E60000">
                  <a:tint val="23500"/>
                  <a:satMod val="160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51086" y="2269129"/>
            <a:ext cx="774543" cy="24449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GB" sz="1200" b="1" dirty="0" smtClean="0">
                <a:solidFill>
                  <a:srgbClr val="92D050"/>
                </a:solidFill>
                <a:latin typeface="Vodafone Rg" pitchFamily="34" charset="0"/>
              </a:rPr>
              <a:t>NSA-NR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30694" y="3219189"/>
            <a:ext cx="613317" cy="24449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GB" sz="1200" b="1" dirty="0" smtClean="0">
                <a:solidFill>
                  <a:srgbClr val="FF0000"/>
                </a:solidFill>
                <a:latin typeface="Vodafone Rg" pitchFamily="34" charset="0"/>
              </a:rPr>
              <a:t>SA-NR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730674" y="4424436"/>
            <a:ext cx="6046264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rgbClr val="E551E2"/>
                </a:solidFill>
              </a:rPr>
              <a:t>RAN#86</a:t>
            </a:r>
            <a:r>
              <a:rPr lang="en-US" sz="1200" b="1" dirty="0">
                <a:solidFill>
                  <a:srgbClr val="E551E2"/>
                </a:solidFill>
              </a:rPr>
              <a:t>, Dec 2019 </a:t>
            </a:r>
            <a:r>
              <a:rPr lang="en-US" sz="1200" b="1" u="sng" dirty="0">
                <a:solidFill>
                  <a:srgbClr val="E551E2"/>
                </a:solidFill>
              </a:rPr>
              <a:t>latest</a:t>
            </a:r>
            <a:r>
              <a:rPr lang="en-US" sz="1200" b="1" dirty="0">
                <a:solidFill>
                  <a:srgbClr val="E551E2"/>
                </a:solidFill>
              </a:rPr>
              <a:t>: </a:t>
            </a:r>
            <a:r>
              <a:rPr lang="en-US" sz="1200" b="1" dirty="0" smtClean="0">
                <a:solidFill>
                  <a:srgbClr val="E551E2"/>
                </a:solidFill>
              </a:rPr>
              <a:t>Full NR spec completion for IMT 2020. </a:t>
            </a:r>
          </a:p>
          <a:p>
            <a:r>
              <a:rPr lang="en-US" sz="1200" b="1" dirty="0" smtClean="0"/>
              <a:t>Functionally complete, contains e.g. D2D, MBMS..</a:t>
            </a:r>
            <a:endParaRPr lang="en-GB" sz="1200" i="1" strike="sngStrike" dirty="0"/>
          </a:p>
        </p:txBody>
      </p:sp>
      <p:sp>
        <p:nvSpPr>
          <p:cNvPr id="20" name="TextBox 19"/>
          <p:cNvSpPr txBox="1"/>
          <p:nvPr/>
        </p:nvSpPr>
        <p:spPr>
          <a:xfrm>
            <a:off x="958350" y="4583454"/>
            <a:ext cx="1504706" cy="24449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GB" sz="1200" b="1" dirty="0" smtClean="0">
                <a:solidFill>
                  <a:srgbClr val="E551E2"/>
                </a:solidFill>
                <a:latin typeface="Vodafone Rg" pitchFamily="34" charset="0"/>
              </a:rPr>
              <a:t>Full IMT-2020 NR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908433" y="3411373"/>
            <a:ext cx="123444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ight Arrow 21"/>
          <p:cNvSpPr/>
          <p:nvPr/>
        </p:nvSpPr>
        <p:spPr>
          <a:xfrm rot="10800000">
            <a:off x="2137310" y="3301988"/>
            <a:ext cx="437392" cy="220475"/>
          </a:xfrm>
          <a:prstGeom prst="rightArrow">
            <a:avLst/>
          </a:prstGeom>
          <a:solidFill>
            <a:srgbClr val="E20000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3" name="Right Arrow 22"/>
          <p:cNvSpPr/>
          <p:nvPr/>
        </p:nvSpPr>
        <p:spPr>
          <a:xfrm rot="10800000">
            <a:off x="2152601" y="2350315"/>
            <a:ext cx="437392" cy="220475"/>
          </a:xfrm>
          <a:prstGeom prst="rightArrow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927273" y="2799396"/>
            <a:ext cx="121003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90685" y="1280572"/>
            <a:ext cx="806269" cy="1215908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6" name="Title 2"/>
          <p:cNvSpPr txBox="1">
            <a:spLocks/>
          </p:cNvSpPr>
          <p:nvPr/>
        </p:nvSpPr>
        <p:spPr>
          <a:xfrm>
            <a:off x="208968" y="1725184"/>
            <a:ext cx="917682" cy="2215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sz="1200" dirty="0" smtClean="0">
                <a:solidFill>
                  <a:schemeClr val="bg1"/>
                </a:solidFill>
              </a:rPr>
              <a:t>2017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90685" y="2494346"/>
            <a:ext cx="806269" cy="1215908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90685" y="3710002"/>
            <a:ext cx="806269" cy="1215908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9" name="Title 2"/>
          <p:cNvSpPr txBox="1">
            <a:spLocks/>
          </p:cNvSpPr>
          <p:nvPr/>
        </p:nvSpPr>
        <p:spPr>
          <a:xfrm>
            <a:off x="179584" y="2966728"/>
            <a:ext cx="917682" cy="2215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sz="1200" dirty="0" smtClean="0">
                <a:solidFill>
                  <a:schemeClr val="bg1"/>
                </a:solidFill>
              </a:rPr>
              <a:t>2018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0" name="Title 2"/>
          <p:cNvSpPr txBox="1">
            <a:spLocks/>
          </p:cNvSpPr>
          <p:nvPr/>
        </p:nvSpPr>
        <p:spPr>
          <a:xfrm>
            <a:off x="178885" y="4174315"/>
            <a:ext cx="917682" cy="2215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sz="1200" dirty="0" smtClean="0">
                <a:solidFill>
                  <a:schemeClr val="bg1"/>
                </a:solidFill>
              </a:rPr>
              <a:t>2019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00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Non-</a:t>
            </a:r>
            <a:r>
              <a:rPr lang="en-GB" dirty="0" err="1" smtClean="0"/>
              <a:t>StandAlone</a:t>
            </a:r>
            <a:r>
              <a:rPr lang="en-GB" dirty="0" smtClean="0"/>
              <a:t> 5G expected to launch with largely unmodified EPC connected by S1-MME to LTE </a:t>
            </a:r>
            <a:r>
              <a:rPr lang="en-GB" dirty="0" err="1" smtClean="0"/>
              <a:t>eNB</a:t>
            </a:r>
            <a:r>
              <a:rPr lang="en-GB" dirty="0" smtClean="0"/>
              <a:t>, and to use Dual Connectivity concepts for data transfer. </a:t>
            </a:r>
          </a:p>
          <a:p>
            <a:endParaRPr lang="en-GB" dirty="0" smtClean="0"/>
          </a:p>
          <a:p>
            <a:r>
              <a:rPr lang="en-GB" dirty="0" smtClean="0"/>
              <a:t>For Next Gen architecture to be relevant, the new “Next Gen” UE &lt;-&gt; Core Network (NAS) protocol needs to be available for launch of the </a:t>
            </a:r>
            <a:r>
              <a:rPr lang="en-GB" dirty="0" err="1" smtClean="0"/>
              <a:t>StandAlone</a:t>
            </a:r>
            <a:r>
              <a:rPr lang="en-GB" dirty="0" smtClean="0"/>
              <a:t> system.</a:t>
            </a:r>
          </a:p>
          <a:p>
            <a:endParaRPr lang="en-GB" dirty="0" smtClean="0"/>
          </a:p>
          <a:p>
            <a:r>
              <a:rPr lang="en-GB" dirty="0" smtClean="0"/>
              <a:t>Otherwise EPC will be reused and unlikely to ever be removed from use with New Radio</a:t>
            </a:r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Need to align SA &amp; CT timeline to RAN “standalone”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Insert Confidentiality Level in slide footer 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A7C8834-FB40-4F56-935F-46565A85CAC1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284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Iu</a:t>
            </a:r>
            <a:r>
              <a:rPr lang="en-GB" dirty="0" smtClean="0"/>
              <a:t> </a:t>
            </a:r>
            <a:r>
              <a:rPr lang="en-GB" dirty="0"/>
              <a:t>mode GERAN </a:t>
            </a:r>
            <a:r>
              <a:rPr lang="en-GB" dirty="0" smtClean="0"/>
              <a:t>specifications defined new NAS protocol:</a:t>
            </a:r>
            <a:br>
              <a:rPr lang="en-GB" dirty="0" smtClean="0"/>
            </a:br>
            <a:r>
              <a:rPr lang="en-GB" dirty="0" smtClean="0"/>
              <a:t>“chicken and egg” situation, e.g. of:</a:t>
            </a:r>
            <a:br>
              <a:rPr lang="en-GB" dirty="0" smtClean="0"/>
            </a:br>
            <a:r>
              <a:rPr lang="en-GB" dirty="0" smtClean="0"/>
              <a:t>	</a:t>
            </a:r>
            <a:r>
              <a:rPr lang="en-GB" sz="1400" dirty="0" smtClean="0"/>
              <a:t>- terminal developers wanting to see wide geographic core network availability; and</a:t>
            </a:r>
            <a:br>
              <a:rPr lang="en-GB" sz="1400" dirty="0" smtClean="0"/>
            </a:br>
            <a:r>
              <a:rPr lang="en-GB" sz="1400" dirty="0" smtClean="0"/>
              <a:t>	- core network vendors/operators needing good device penetration before investing</a:t>
            </a:r>
          </a:p>
          <a:p>
            <a:endParaRPr lang="en-GB" dirty="0" smtClean="0"/>
          </a:p>
          <a:p>
            <a:r>
              <a:rPr lang="en-GB" dirty="0" smtClean="0"/>
              <a:t>Release 8, 2G/3G “S4 SGSN”</a:t>
            </a:r>
            <a:br>
              <a:rPr lang="en-GB" dirty="0" smtClean="0"/>
            </a:br>
            <a:r>
              <a:rPr lang="en-GB" dirty="0" smtClean="0"/>
              <a:t>- individual new 3G/2G feature did not justify investment/rollout of  S4 SGSN,</a:t>
            </a:r>
            <a:br>
              <a:rPr lang="en-GB" dirty="0" smtClean="0"/>
            </a:br>
            <a:r>
              <a:rPr lang="en-GB" dirty="0" smtClean="0"/>
              <a:t>- hence new 3G/2G features also added to legacy </a:t>
            </a:r>
            <a:r>
              <a:rPr lang="en-GB" dirty="0" err="1" smtClean="0"/>
              <a:t>Gn</a:t>
            </a:r>
            <a:r>
              <a:rPr lang="en-GB" dirty="0" smtClean="0"/>
              <a:t>/</a:t>
            </a:r>
            <a:r>
              <a:rPr lang="en-GB" dirty="0" err="1" smtClean="0"/>
              <a:t>Gp</a:t>
            </a:r>
            <a:r>
              <a:rPr lang="en-GB" dirty="0" smtClean="0"/>
              <a:t> SGSN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Result -&gt; Slow/low level of </a:t>
            </a:r>
            <a:r>
              <a:rPr lang="en-GB" dirty="0" smtClean="0"/>
              <a:t>deployment of S4 SGSN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>
                <a:sym typeface="Wingdings" panose="05000000000000000000" pitchFamily="2" charset="2"/>
              </a:rPr>
              <a:t> “UE visible” architectural changes tend to be fundamentally linked to new RAN 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Architecture developments not linked to RAN developments </a:t>
            </a:r>
            <a:r>
              <a:rPr lang="en-GB" dirty="0" smtClean="0">
                <a:solidFill>
                  <a:srgbClr val="EA2314"/>
                </a:solidFill>
              </a:rPr>
              <a:t>tend to be less successful</a:t>
            </a:r>
            <a:endParaRPr lang="en-GB" dirty="0">
              <a:solidFill>
                <a:srgbClr val="EA231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mtClean="0"/>
              <a:t>Insert Confidentiality Level in slide footer 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A7C8834-FB40-4F56-935F-46565A85CAC1}" type="datetime3">
              <a:rPr lang="en-US" smtClean="0"/>
              <a:t>9 June 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8995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05199"/>
            <a:ext cx="7354888" cy="782225"/>
          </a:xfrm>
        </p:spPr>
        <p:txBody>
          <a:bodyPr/>
          <a:lstStyle/>
          <a:p>
            <a:r>
              <a:rPr lang="en-GB" dirty="0" smtClean="0"/>
              <a:t>Current SA2 timeline 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43951" y="705714"/>
            <a:ext cx="7881458" cy="3577660"/>
          </a:xfrm>
        </p:spPr>
        <p:txBody>
          <a:bodyPr/>
          <a:lstStyle/>
          <a:p>
            <a:r>
              <a:rPr lang="en-GB" sz="1600" dirty="0" smtClean="0"/>
              <a:t>SA 2 SID is in SP-150853, both it and TR 23.799’s scope say:</a:t>
            </a:r>
            <a:br>
              <a:rPr lang="en-GB" sz="1600" dirty="0" smtClean="0"/>
            </a:br>
            <a:r>
              <a:rPr lang="en-GB" sz="1600" dirty="0" smtClean="0"/>
              <a:t>“</a:t>
            </a:r>
            <a:r>
              <a:rPr lang="en-GB" sz="1600" dirty="0"/>
              <a:t>The complete or partial conclusions of this study will form the basis for the normative work and/or for any further study</a:t>
            </a:r>
            <a:r>
              <a:rPr lang="en-GB" sz="1600" dirty="0" smtClean="0"/>
              <a:t>.”</a:t>
            </a:r>
          </a:p>
          <a:p>
            <a:r>
              <a:rPr lang="en-GB" sz="1600" dirty="0" smtClean="0"/>
              <a:t>TR 23.799 timeline expected to slip by at least 3 months (it is not yet presented for information). </a:t>
            </a:r>
          </a:p>
          <a:p>
            <a:endParaRPr lang="en-GB" sz="1600" dirty="0" smtClean="0"/>
          </a:p>
          <a:p>
            <a:r>
              <a:rPr lang="en-GB" sz="1600" dirty="0" smtClean="0"/>
              <a:t/>
            </a:r>
            <a:br>
              <a:rPr lang="en-GB" sz="1600" dirty="0" smtClean="0"/>
            </a:br>
            <a:endParaRPr lang="en-GB" sz="1600" dirty="0"/>
          </a:p>
          <a:p>
            <a:r>
              <a:rPr lang="en-GB" sz="1600" dirty="0" smtClean="0"/>
              <a:t>Current focus of TR 23.799 work is on “Key Issues” and  candidate “Solutions”, not yet on construction of a complete architecture.  Prioritisation of the tasks is essential in order to enable to timely agreement on the architecture vision. </a:t>
            </a:r>
          </a:p>
          <a:p>
            <a:r>
              <a:rPr lang="en-GB" sz="1600" dirty="0" smtClean="0"/>
              <a:t>SA2 normative work after targeted study: 9 months to approval</a:t>
            </a:r>
          </a:p>
          <a:p>
            <a:r>
              <a:rPr lang="en-GB" sz="1600" dirty="0" smtClean="0"/>
              <a:t>CT(1) normative work 9 months after SA(2) work approval</a:t>
            </a:r>
            <a:endParaRPr lang="en-GB" sz="1600" dirty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 smtClean="0">
                <a:solidFill>
                  <a:schemeClr val="tx1"/>
                </a:solidFill>
              </a:rPr>
              <a:t>Insert Confidentiality Level in slide footer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t>9 June 2016</a:t>
            </a:fld>
            <a:endParaRPr lang="en-GB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673756"/>
              </p:ext>
            </p:extLst>
          </p:nvPr>
        </p:nvGraphicFramePr>
        <p:xfrm>
          <a:off x="571707" y="1830816"/>
          <a:ext cx="7810502" cy="8945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5786"/>
                <a:gridCol w="1115786"/>
                <a:gridCol w="1115786"/>
                <a:gridCol w="1115786"/>
                <a:gridCol w="1115786"/>
                <a:gridCol w="1115786"/>
                <a:gridCol w="1115786"/>
              </a:tblGrid>
              <a:tr h="0">
                <a:tc gridSpan="7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New specifications  [If Study Item, one TR is anticipated]</a:t>
                      </a:r>
                      <a:endParaRPr lang="en-GB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5655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Spec No.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Title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1st rsp. WG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2nd </a:t>
                      </a:r>
                      <a:r>
                        <a:rPr lang="en-GB" sz="800" dirty="0" err="1">
                          <a:effectLst/>
                        </a:rPr>
                        <a:t>rsp</a:t>
                      </a:r>
                      <a:r>
                        <a:rPr lang="en-GB" sz="800" dirty="0">
                          <a:effectLst/>
                        </a:rPr>
                        <a:t>. WG(s)</a:t>
                      </a:r>
                      <a:endParaRPr lang="en-GB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Presented for information at plenary#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Approved at plenary #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Comments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1608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TR 23.xxx</a:t>
                      </a:r>
                      <a:endParaRPr lang="en-GB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Study on Architecture for Next Generation System</a:t>
                      </a:r>
                      <a:endParaRPr lang="en-GB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SA2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GB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TSG SA#72 (June 2016)</a:t>
                      </a:r>
                      <a:endParaRPr lang="en-GB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TSG SA#73 (September, 2016)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Technical Report</a:t>
                      </a:r>
                      <a:endParaRPr lang="en-GB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519990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578" y="162136"/>
            <a:ext cx="9143999" cy="857250"/>
          </a:xfrm>
        </p:spPr>
        <p:txBody>
          <a:bodyPr>
            <a:noAutofit/>
          </a:bodyPr>
          <a:lstStyle/>
          <a:p>
            <a:r>
              <a:rPr lang="es-ES" sz="2000" dirty="0" err="1" smtClean="0"/>
              <a:t>Proposed</a:t>
            </a:r>
            <a:r>
              <a:rPr lang="es-ES" sz="2000" dirty="0" smtClean="0"/>
              <a:t> SA </a:t>
            </a:r>
            <a:r>
              <a:rPr lang="es-ES" sz="2000" dirty="0" err="1" smtClean="0"/>
              <a:t>timeline</a:t>
            </a:r>
            <a:r>
              <a:rPr lang="es-ES" sz="2000" dirty="0" smtClean="0"/>
              <a:t> </a:t>
            </a:r>
            <a:r>
              <a:rPr lang="es-ES" sz="2000" dirty="0" err="1"/>
              <a:t>u</a:t>
            </a:r>
            <a:r>
              <a:rPr lang="es-ES" sz="2000" dirty="0" err="1" smtClean="0"/>
              <a:t>pdate</a:t>
            </a:r>
            <a:r>
              <a:rPr lang="es-ES" sz="2000" dirty="0" smtClean="0"/>
              <a:t> to </a:t>
            </a:r>
            <a:r>
              <a:rPr lang="es-ES" sz="2000" dirty="0" err="1" smtClean="0"/>
              <a:t>align</a:t>
            </a:r>
            <a:r>
              <a:rPr lang="es-ES" sz="2000" dirty="0" smtClean="0"/>
              <a:t> SA/CT </a:t>
            </a:r>
            <a:r>
              <a:rPr lang="es-ES" sz="2000" dirty="0" err="1" smtClean="0"/>
              <a:t>Next</a:t>
            </a:r>
            <a:r>
              <a:rPr lang="es-ES" sz="2000" dirty="0" smtClean="0"/>
              <a:t> Gen </a:t>
            </a:r>
            <a:r>
              <a:rPr lang="es-ES" sz="2000" dirty="0" err="1" smtClean="0"/>
              <a:t>with</a:t>
            </a:r>
            <a:r>
              <a:rPr lang="es-ES" sz="2000" dirty="0" smtClean="0"/>
              <a:t> RAN New Radio </a:t>
            </a:r>
            <a:endParaRPr lang="en-GB" sz="2000" dirty="0"/>
          </a:p>
        </p:txBody>
      </p:sp>
      <p:sp>
        <p:nvSpPr>
          <p:cNvPr id="4" name="Rounded Rectangle 3"/>
          <p:cNvSpPr/>
          <p:nvPr/>
        </p:nvSpPr>
        <p:spPr>
          <a:xfrm>
            <a:off x="4550947" y="3925112"/>
            <a:ext cx="3871600" cy="1072553"/>
          </a:xfrm>
          <a:prstGeom prst="roundRect">
            <a:avLst>
              <a:gd name="adj" fmla="val 13658"/>
            </a:avLst>
          </a:prstGeom>
          <a:solidFill>
            <a:srgbClr val="FFFFFF">
              <a:alpha val="0"/>
            </a:srgbClr>
          </a:solidFill>
          <a:ln w="57150" cap="flat" cmpd="sng" algn="ctr">
            <a:solidFill>
              <a:srgbClr val="E6000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34342B"/>
              </a:solidFill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09769" y="2852700"/>
            <a:ext cx="1206351" cy="917026"/>
          </a:xfrm>
          <a:prstGeom prst="rect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92D050"/>
              </a:solidFill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12719" y="1927201"/>
            <a:ext cx="1210036" cy="925499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r>
              <a:rPr lang="en-GB" sz="1200" b="1" dirty="0" smtClean="0">
                <a:solidFill>
                  <a:schemeClr val="tx1"/>
                </a:solidFill>
              </a:rPr>
              <a:t>     SA2 </a:t>
            </a:r>
            <a:r>
              <a:rPr lang="en-GB" sz="1200" b="1" dirty="0">
                <a:solidFill>
                  <a:schemeClr val="tx1"/>
                </a:solidFill>
              </a:rPr>
              <a:t>specify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78575" y="4013324"/>
            <a:ext cx="3911084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GB" sz="1200" b="1" dirty="0" err="1" smtClean="0">
                <a:solidFill>
                  <a:srgbClr val="E20000"/>
                </a:solidFill>
              </a:rPr>
              <a:t>StandAlone</a:t>
            </a:r>
            <a:r>
              <a:rPr lang="en-GB" sz="1200" b="1" dirty="0" smtClean="0">
                <a:solidFill>
                  <a:srgbClr val="E20000"/>
                </a:solidFill>
              </a:rPr>
              <a:t> </a:t>
            </a:r>
            <a:r>
              <a:rPr lang="en-GB" sz="1200" b="1" dirty="0">
                <a:solidFill>
                  <a:srgbClr val="E20000"/>
                </a:solidFill>
              </a:rPr>
              <a:t>NR </a:t>
            </a:r>
            <a:r>
              <a:rPr lang="en-GB" sz="1200" b="1" dirty="0" smtClean="0">
                <a:solidFill>
                  <a:srgbClr val="E20000"/>
                </a:solidFill>
              </a:rPr>
              <a:t>spec complete targeting RAN#81/Sep’18, at latest RAN#82. </a:t>
            </a:r>
            <a:r>
              <a:rPr lang="en-GB" sz="1200" b="1" dirty="0" smtClean="0"/>
              <a:t>Functionally complete: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b="1" dirty="0"/>
              <a:t>A</a:t>
            </a:r>
            <a:r>
              <a:rPr lang="en-GB" sz="1200" b="1" dirty="0" smtClean="0"/>
              <a:t>ll RAN functionality for standalone,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b="1" dirty="0" smtClean="0"/>
              <a:t>Core </a:t>
            </a:r>
            <a:r>
              <a:rPr lang="en-GB" sz="1200" b="1" dirty="0"/>
              <a:t>Network </a:t>
            </a:r>
            <a:endParaRPr lang="en-GB" sz="12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b="1" dirty="0" smtClean="0"/>
              <a:t>NAS protocol</a:t>
            </a:r>
            <a:endParaRPr lang="en-US" sz="1200" b="1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2909769" y="4065815"/>
            <a:ext cx="1206351" cy="287987"/>
          </a:xfrm>
          <a:prstGeom prst="rect">
            <a:avLst/>
          </a:prstGeom>
          <a:gradFill flip="none" rotWithShape="1">
            <a:gsLst>
              <a:gs pos="0">
                <a:srgbClr val="E60000">
                  <a:tint val="66000"/>
                  <a:satMod val="160000"/>
                </a:srgbClr>
              </a:gs>
              <a:gs pos="50000">
                <a:srgbClr val="E60000">
                  <a:tint val="44500"/>
                  <a:satMod val="160000"/>
                </a:srgbClr>
              </a:gs>
              <a:gs pos="100000">
                <a:srgbClr val="E60000">
                  <a:tint val="23500"/>
                  <a:satMod val="160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34342B"/>
              </a:solidFill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63825" y="3260160"/>
            <a:ext cx="920995" cy="5747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GB" sz="1200" b="1" dirty="0" smtClean="0"/>
              <a:t>CT specify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94603" y="4087561"/>
            <a:ext cx="613317" cy="24449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GB" sz="1200" b="1" dirty="0" smtClean="0">
                <a:solidFill>
                  <a:srgbClr val="FF0000"/>
                </a:solidFill>
              </a:rPr>
              <a:t>SA-NR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2893878" y="4052876"/>
            <a:ext cx="123444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ight Arrow 21"/>
          <p:cNvSpPr/>
          <p:nvPr/>
        </p:nvSpPr>
        <p:spPr>
          <a:xfrm rot="10800000">
            <a:off x="4141183" y="3921750"/>
            <a:ext cx="437392" cy="220475"/>
          </a:xfrm>
          <a:prstGeom prst="rightArrow">
            <a:avLst/>
          </a:prstGeom>
          <a:solidFill>
            <a:srgbClr val="E20000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34342B"/>
              </a:solidFill>
              <a:ea typeface="+mn-ea"/>
              <a:cs typeface="+mn-cs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7644" y="1909191"/>
            <a:ext cx="806269" cy="1215908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34342B"/>
              </a:solidFill>
              <a:ea typeface="+mn-ea"/>
              <a:cs typeface="+mn-cs"/>
            </a:endParaRPr>
          </a:p>
        </p:txBody>
      </p:sp>
      <p:sp>
        <p:nvSpPr>
          <p:cNvPr id="26" name="Title 2"/>
          <p:cNvSpPr txBox="1">
            <a:spLocks/>
          </p:cNvSpPr>
          <p:nvPr/>
        </p:nvSpPr>
        <p:spPr>
          <a:xfrm>
            <a:off x="165927" y="2353803"/>
            <a:ext cx="917682" cy="2215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sz="1200" dirty="0" smtClean="0">
                <a:solidFill>
                  <a:schemeClr val="bg1"/>
                </a:solidFill>
                <a:latin typeface="+mn-lt"/>
              </a:rPr>
              <a:t>2017</a:t>
            </a:r>
            <a:endParaRPr lang="en-GB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47644" y="3122965"/>
            <a:ext cx="806269" cy="1215908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34342B"/>
              </a:solidFill>
              <a:ea typeface="+mn-ea"/>
              <a:cs typeface="+mn-cs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47643" y="693283"/>
            <a:ext cx="806269" cy="1215908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200" kern="1200" dirty="0" smtClean="0">
              <a:solidFill>
                <a:srgbClr val="34342B"/>
              </a:solidFill>
              <a:ea typeface="+mn-ea"/>
              <a:cs typeface="+mn-cs"/>
            </a:endParaRPr>
          </a:p>
        </p:txBody>
      </p:sp>
      <p:sp>
        <p:nvSpPr>
          <p:cNvPr id="29" name="Title 2"/>
          <p:cNvSpPr txBox="1">
            <a:spLocks/>
          </p:cNvSpPr>
          <p:nvPr/>
        </p:nvSpPr>
        <p:spPr>
          <a:xfrm>
            <a:off x="136543" y="3595347"/>
            <a:ext cx="917682" cy="2215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sz="1200" dirty="0" smtClean="0">
                <a:solidFill>
                  <a:schemeClr val="bg1"/>
                </a:solidFill>
                <a:latin typeface="+mn-lt"/>
              </a:rPr>
              <a:t>2018</a:t>
            </a:r>
            <a:endParaRPr lang="en-GB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906084" y="1225394"/>
            <a:ext cx="1210036" cy="692433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r>
              <a:rPr lang="en-GB" sz="1200" b="1" dirty="0" smtClean="0">
                <a:solidFill>
                  <a:schemeClr val="tx1"/>
                </a:solidFill>
              </a:rPr>
              <a:t>     SA2 focussed</a:t>
            </a:r>
          </a:p>
          <a:p>
            <a:pPr algn="ctr"/>
            <a:r>
              <a:rPr lang="en-GB" sz="1200" b="1" dirty="0" smtClean="0">
                <a:solidFill>
                  <a:schemeClr val="tx1"/>
                </a:solidFill>
              </a:rPr>
              <a:t>study</a:t>
            </a:r>
            <a:endParaRPr lang="en-GB" sz="1200" b="1" dirty="0">
              <a:solidFill>
                <a:schemeClr val="tx1"/>
              </a:solidFill>
            </a:endParaRPr>
          </a:p>
        </p:txBody>
      </p:sp>
      <p:sp>
        <p:nvSpPr>
          <p:cNvPr id="35" name="Title 2"/>
          <p:cNvSpPr txBox="1">
            <a:spLocks/>
          </p:cNvSpPr>
          <p:nvPr/>
        </p:nvSpPr>
        <p:spPr>
          <a:xfrm>
            <a:off x="152538" y="1466448"/>
            <a:ext cx="917682" cy="2215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sz="1200" dirty="0" smtClean="0">
                <a:solidFill>
                  <a:schemeClr val="bg1"/>
                </a:solidFill>
                <a:latin typeface="+mn-lt"/>
              </a:rPr>
              <a:t>2016</a:t>
            </a:r>
            <a:endParaRPr lang="en-GB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61426" y="1023704"/>
            <a:ext cx="933627" cy="894123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r>
              <a:rPr lang="en-GB" sz="1200" b="1" dirty="0" smtClean="0">
                <a:solidFill>
                  <a:schemeClr val="tx1"/>
                </a:solidFill>
              </a:rPr>
              <a:t>     SA3 study</a:t>
            </a:r>
            <a:endParaRPr lang="en-GB" sz="1200" b="1" dirty="0">
              <a:solidFill>
                <a:schemeClr val="tx1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flipH="1" flipV="1">
            <a:off x="4116121" y="2049223"/>
            <a:ext cx="1923953" cy="224195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1220373" y="682221"/>
            <a:ext cx="933627" cy="127728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r>
              <a:rPr lang="en-GB" sz="1200" b="1" dirty="0" smtClean="0">
                <a:solidFill>
                  <a:schemeClr val="tx1"/>
                </a:solidFill>
              </a:rPr>
              <a:t>     SA1 work</a:t>
            </a:r>
            <a:endParaRPr lang="en-GB" sz="1200" b="1" dirty="0">
              <a:solidFill>
                <a:schemeClr val="tx1"/>
              </a:solidFill>
            </a:endParaRPr>
          </a:p>
        </p:txBody>
      </p:sp>
      <p:cxnSp>
        <p:nvCxnSpPr>
          <p:cNvPr id="40" name="Straight Arrow Connector 39"/>
          <p:cNvCxnSpPr>
            <a:stCxn id="39" idx="2"/>
          </p:cNvCxnSpPr>
          <p:nvPr/>
        </p:nvCxnSpPr>
        <p:spPr>
          <a:xfrm flipV="1">
            <a:off x="1687187" y="1917830"/>
            <a:ext cx="1222582" cy="41674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39" idx="3"/>
            <a:endCxn id="34" idx="1"/>
          </p:cNvCxnSpPr>
          <p:nvPr/>
        </p:nvCxnSpPr>
        <p:spPr>
          <a:xfrm>
            <a:off x="2154000" y="1320863"/>
            <a:ext cx="752084" cy="250748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4761578" y="1225394"/>
            <a:ext cx="933627" cy="683797"/>
          </a:xfrm>
          <a:prstGeom prst="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r>
              <a:rPr lang="en-GB" sz="1200" b="1" dirty="0" smtClean="0">
                <a:solidFill>
                  <a:schemeClr val="tx1"/>
                </a:solidFill>
              </a:rPr>
              <a:t>     SA5 study</a:t>
            </a:r>
            <a:endParaRPr lang="en-GB" sz="1200" b="1" dirty="0">
              <a:solidFill>
                <a:schemeClr val="tx1"/>
              </a:solidFill>
            </a:endParaRPr>
          </a:p>
        </p:txBody>
      </p:sp>
      <p:cxnSp>
        <p:nvCxnSpPr>
          <p:cNvPr id="49" name="Straight Arrow Connector 48"/>
          <p:cNvCxnSpPr>
            <a:stCxn id="48" idx="1"/>
            <a:endCxn id="34" idx="3"/>
          </p:cNvCxnSpPr>
          <p:nvPr/>
        </p:nvCxnSpPr>
        <p:spPr>
          <a:xfrm flipH="1">
            <a:off x="4116120" y="1567293"/>
            <a:ext cx="645458" cy="4318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H="1" flipV="1">
            <a:off x="4116121" y="1909191"/>
            <a:ext cx="645457" cy="3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6931878" y="1917827"/>
            <a:ext cx="933627" cy="955227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r>
              <a:rPr lang="en-GB" sz="1200" b="1" dirty="0" smtClean="0">
                <a:solidFill>
                  <a:schemeClr val="tx1"/>
                </a:solidFill>
              </a:rPr>
              <a:t>     SA3 </a:t>
            </a:r>
            <a:r>
              <a:rPr lang="en-GB" sz="1200" b="1" dirty="0">
                <a:solidFill>
                  <a:schemeClr val="tx1"/>
                </a:solidFill>
              </a:rPr>
              <a:t>specify</a:t>
            </a:r>
          </a:p>
        </p:txBody>
      </p:sp>
      <p:cxnSp>
        <p:nvCxnSpPr>
          <p:cNvPr id="57" name="Straight Arrow Connector 56"/>
          <p:cNvCxnSpPr/>
          <p:nvPr/>
        </p:nvCxnSpPr>
        <p:spPr>
          <a:xfrm flipH="1">
            <a:off x="4051883" y="2873054"/>
            <a:ext cx="3243170" cy="474153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2141794" y="1095190"/>
            <a:ext cx="752084" cy="161028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4116120" y="1577233"/>
            <a:ext cx="2255318" cy="97711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936986" y="3777114"/>
            <a:ext cx="792912" cy="238913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GB" sz="1000" dirty="0" smtClean="0">
                <a:latin typeface="Vodafone Rg" pitchFamily="34" charset="0"/>
              </a:rPr>
              <a:t>Buffer for slippage</a:t>
            </a:r>
          </a:p>
        </p:txBody>
      </p:sp>
      <p:cxnSp>
        <p:nvCxnSpPr>
          <p:cNvPr id="46" name="Straight Connector 45"/>
          <p:cNvCxnSpPr/>
          <p:nvPr/>
        </p:nvCxnSpPr>
        <p:spPr>
          <a:xfrm flipV="1">
            <a:off x="6040073" y="1917830"/>
            <a:ext cx="662731" cy="355587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3919369" y="3777114"/>
            <a:ext cx="0" cy="254874"/>
          </a:xfrm>
          <a:prstGeom prst="straightConnector1">
            <a:avLst/>
          </a:prstGeom>
          <a:ln w="25400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59787" y="466297"/>
            <a:ext cx="3470532" cy="49243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GB" sz="1600" dirty="0" smtClean="0">
                <a:latin typeface="Vodafone Rg" pitchFamily="34" charset="0"/>
              </a:rPr>
              <a:t>Note probable SA1, 3, 5 timeline changes</a:t>
            </a:r>
          </a:p>
        </p:txBody>
      </p:sp>
    </p:spTree>
    <p:extLst>
      <p:ext uri="{BB962C8B-B14F-4D97-AF65-F5344CB8AC3E}">
        <p14:creationId xmlns:p14="http://schemas.microsoft.com/office/powerpoint/2010/main" val="117705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1" y="443882"/>
            <a:ext cx="4004422" cy="637769"/>
          </a:xfrm>
        </p:spPr>
        <p:txBody>
          <a:bodyPr>
            <a:noAutofit/>
          </a:bodyPr>
          <a:lstStyle/>
          <a:p>
            <a:r>
              <a:rPr lang="en-GB" sz="2800" dirty="0" smtClean="0"/>
              <a:t>Thank You</a:t>
            </a:r>
            <a:endParaRPr lang="en-US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24426" y="4286151"/>
            <a:ext cx="519573" cy="857349"/>
          </a:xfrm>
          <a:prstGeom prst="rect">
            <a:avLst/>
          </a:prstGeom>
        </p:spPr>
      </p:pic>
      <p:sp>
        <p:nvSpPr>
          <p:cNvPr id="10" name="Slide Number Placeholder 3"/>
          <p:cNvSpPr txBox="1">
            <a:spLocks/>
          </p:cNvSpPr>
          <p:nvPr/>
        </p:nvSpPr>
        <p:spPr>
          <a:xfrm>
            <a:off x="8152291" y="4746278"/>
            <a:ext cx="413410" cy="27463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A83A2B-3358-44F8-83A0-4598795D8FB5}" type="slidenum">
              <a:rPr lang="en-GB" smtClean="0">
                <a:solidFill>
                  <a:schemeClr val="bg1"/>
                </a:solidFill>
              </a:rPr>
              <a:pPr/>
              <a:t>9</a:t>
            </a:fld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75810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sz="1600"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16x9_VF_Template 180714_VFfont.pptx" id="{B1E154C7-692F-4046-8571-F3625F6D808F}" vid="{E866C06E-8EDC-47B6-A477-D624A25EBED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623</Words>
  <Application>Microsoft Office PowerPoint</Application>
  <PresentationFormat>On-screen Show (16:9)</PresentationFormat>
  <Paragraphs>115</Paragraphs>
  <Slides>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</vt:lpstr>
      <vt:lpstr>PowerPoint Presentation</vt:lpstr>
      <vt:lpstr>TSG RAN timeline updates</vt:lpstr>
      <vt:lpstr>Proposals</vt:lpstr>
      <vt:lpstr>RP-160813’s Proposed re-schedule - milestones &amp; checkpoint</vt:lpstr>
      <vt:lpstr>Need to align SA &amp; CT timeline to RAN “standalone”</vt:lpstr>
      <vt:lpstr>Architecture developments not linked to RAN developments tend to be less successful</vt:lpstr>
      <vt:lpstr>Current SA2 timeline </vt:lpstr>
      <vt:lpstr>Proposed SA timeline update to align SA/CT Next Gen with RAN New Radio 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cp:lastPrinted>2011-08-30T12:20:26Z</cp:lastPrinted>
  <dcterms:created xsi:type="dcterms:W3CDTF">2016-06-01T12:33:41Z</dcterms:created>
  <dcterms:modified xsi:type="dcterms:W3CDTF">2016-06-09T20:49:56Z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