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8"/>
  </p:notesMasterIdLst>
  <p:handoutMasterIdLst>
    <p:handoutMasterId r:id="rId39"/>
  </p:handoutMasterIdLst>
  <p:sldIdLst>
    <p:sldId id="303" r:id="rId2"/>
    <p:sldId id="706" r:id="rId3"/>
    <p:sldId id="879" r:id="rId4"/>
    <p:sldId id="858" r:id="rId5"/>
    <p:sldId id="859" r:id="rId6"/>
    <p:sldId id="884" r:id="rId7"/>
    <p:sldId id="861" r:id="rId8"/>
    <p:sldId id="862" r:id="rId9"/>
    <p:sldId id="866" r:id="rId10"/>
    <p:sldId id="867" r:id="rId11"/>
    <p:sldId id="844" r:id="rId12"/>
    <p:sldId id="812" r:id="rId13"/>
    <p:sldId id="781" r:id="rId14"/>
    <p:sldId id="877" r:id="rId15"/>
    <p:sldId id="826" r:id="rId16"/>
    <p:sldId id="868" r:id="rId17"/>
    <p:sldId id="799" r:id="rId18"/>
    <p:sldId id="842" r:id="rId19"/>
    <p:sldId id="870" r:id="rId20"/>
    <p:sldId id="871" r:id="rId21"/>
    <p:sldId id="872" r:id="rId22"/>
    <p:sldId id="873" r:id="rId23"/>
    <p:sldId id="789" r:id="rId24"/>
    <p:sldId id="840" r:id="rId25"/>
    <p:sldId id="846" r:id="rId26"/>
    <p:sldId id="882" r:id="rId27"/>
    <p:sldId id="883" r:id="rId28"/>
    <p:sldId id="792" r:id="rId29"/>
    <p:sldId id="851" r:id="rId30"/>
    <p:sldId id="760" r:id="rId31"/>
    <p:sldId id="856" r:id="rId32"/>
    <p:sldId id="880" r:id="rId33"/>
    <p:sldId id="881" r:id="rId34"/>
    <p:sldId id="855" r:id="rId35"/>
    <p:sldId id="865" r:id="rId36"/>
    <p:sldId id="878" r:id="rId37"/>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8" autoAdjust="0"/>
    <p:restoredTop sz="94568" autoAdjust="0"/>
  </p:normalViewPr>
  <p:slideViewPr>
    <p:cSldViewPr snapToGrid="0">
      <p:cViewPr varScale="1">
        <p:scale>
          <a:sx n="70" d="100"/>
          <a:sy n="70" d="100"/>
        </p:scale>
        <p:origin x="136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51" d="100"/>
          <a:sy n="51" d="100"/>
        </p:scale>
        <p:origin x="-3030" y="-96"/>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3/3/2016</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extLst>
      <p:ext uri="{BB962C8B-B14F-4D97-AF65-F5344CB8AC3E}">
        <p14:creationId xmlns:p14="http://schemas.microsoft.com/office/powerpoint/2010/main" val="39796883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3/3/2016</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extLst>
      <p:ext uri="{BB962C8B-B14F-4D97-AF65-F5344CB8AC3E}">
        <p14:creationId xmlns:p14="http://schemas.microsoft.com/office/powerpoint/2010/main" val="15537992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2338"/>
            <a:fld id="{0A3E123B-8046-4C0E-8E11-B5E82C3DC296}" type="slidenum">
              <a:rPr lang="en-GB" smtClean="0">
                <a:cs typeface="Arial" charset="0"/>
              </a:rPr>
              <a:pPr defTabSz="922338"/>
              <a:t>1</a:t>
            </a:fld>
            <a:endParaRPr lang="en-GB" dirty="0" smtClean="0">
              <a:cs typeface="Arial" charset="0"/>
            </a:endParaRPr>
          </a:p>
        </p:txBody>
      </p:sp>
      <p:sp>
        <p:nvSpPr>
          <p:cNvPr id="47107" name="Rectangle 2"/>
          <p:cNvSpPr>
            <a:spLocks noGrp="1" noRot="1" noChangeAspect="1" noChangeArrowheads="1" noTextEdit="1"/>
          </p:cNvSpPr>
          <p:nvPr>
            <p:ph type="sldImg"/>
          </p:nvPr>
        </p:nvSpPr>
        <p:spPr>
          <a:xfrm>
            <a:off x="852488" y="742950"/>
            <a:ext cx="4965700" cy="3725863"/>
          </a:xfrm>
          <a:ln/>
        </p:spPr>
      </p:sp>
      <p:sp>
        <p:nvSpPr>
          <p:cNvPr id="47108" name="Rectangle 3"/>
          <p:cNvSpPr>
            <a:spLocks noGrp="1" noChangeArrowheads="1"/>
          </p:cNvSpPr>
          <p:nvPr>
            <p:ph type="body" idx="1"/>
          </p:nvPr>
        </p:nvSpPr>
        <p:spPr>
          <a:xfrm>
            <a:off x="887413" y="4718050"/>
            <a:ext cx="4894262" cy="4465638"/>
          </a:xfrm>
          <a:noFill/>
          <a:ln/>
        </p:spPr>
        <p:txBody>
          <a:bodyPr/>
          <a:lstStyle/>
          <a:p>
            <a:pPr eaLnBrk="1" hangingPunct="1"/>
            <a:endParaRPr lang="en-US" dirty="0" smtClean="0"/>
          </a:p>
        </p:txBody>
      </p:sp>
    </p:spTree>
    <p:extLst>
      <p:ext uri="{BB962C8B-B14F-4D97-AF65-F5344CB8AC3E}">
        <p14:creationId xmlns:p14="http://schemas.microsoft.com/office/powerpoint/2010/main" val="3343747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120605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307826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714410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765744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16</a:t>
            </a:fld>
            <a:endParaRPr lang="en-GB" dirty="0"/>
          </a:p>
        </p:txBody>
      </p:sp>
    </p:spTree>
    <p:extLst>
      <p:ext uri="{BB962C8B-B14F-4D97-AF65-F5344CB8AC3E}">
        <p14:creationId xmlns:p14="http://schemas.microsoft.com/office/powerpoint/2010/main" val="3839778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33673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64523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064510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35753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367402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043316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805006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5514664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0629485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0185419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191971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48746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6069042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894846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6838604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854075" y="744538"/>
            <a:ext cx="496570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extLst>
      <p:ext uri="{BB962C8B-B14F-4D97-AF65-F5344CB8AC3E}">
        <p14:creationId xmlns:p14="http://schemas.microsoft.com/office/powerpoint/2010/main" val="1034281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537305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extLst>
      <p:ext uri="{BB962C8B-B14F-4D97-AF65-F5344CB8AC3E}">
        <p14:creationId xmlns:p14="http://schemas.microsoft.com/office/powerpoint/2010/main" val="31431469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extLst>
      <p:ext uri="{BB962C8B-B14F-4D97-AF65-F5344CB8AC3E}">
        <p14:creationId xmlns:p14="http://schemas.microsoft.com/office/powerpoint/2010/main" val="15188412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4311963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302640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865188" y="752475"/>
            <a:ext cx="4945062"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951597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extLst>
      <p:ext uri="{BB962C8B-B14F-4D97-AF65-F5344CB8AC3E}">
        <p14:creationId xmlns:p14="http://schemas.microsoft.com/office/powerpoint/2010/main" val="2922117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extLst>
      <p:ext uri="{BB962C8B-B14F-4D97-AF65-F5344CB8AC3E}">
        <p14:creationId xmlns:p14="http://schemas.microsoft.com/office/powerpoint/2010/main" val="124816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93095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12074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5580616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3492803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642100" cy="314325"/>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4102" name="Picture 6" descr="3GPP_TM_RD.jpg"/>
          <p:cNvPicPr>
            <a:picLocks noChangeAspect="1"/>
          </p:cNvPicPr>
          <p:nvPr/>
        </p:nvPicPr>
        <p:blipFill>
          <a:blip r:embed="rId7"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3" y="6380163"/>
            <a:ext cx="6694487" cy="293687"/>
          </a:xfrm>
          <a:prstGeom prst="rect">
            <a:avLst/>
          </a:prstGeom>
          <a:noFill/>
        </p:spPr>
        <p:txBody>
          <a:bodyPr anchor="ctr"/>
          <a:lstStyle/>
          <a:p>
            <a:pPr eaLnBrk="0" hangingPunct="0">
              <a:defRPr/>
            </a:pPr>
            <a:r>
              <a:rPr lang="nb-NO" b="1" spc="300" dirty="0" smtClean="0">
                <a:latin typeface="Arial" pitchFamily="34" charset="0"/>
                <a:cs typeface="Arial" pitchFamily="34" charset="0"/>
              </a:rPr>
              <a:t>SP-160019 TSG </a:t>
            </a:r>
            <a:r>
              <a:rPr lang="nb-NO" b="1" spc="300" dirty="0">
                <a:latin typeface="Arial" pitchFamily="34" charset="0"/>
                <a:cs typeface="Arial" pitchFamily="34" charset="0"/>
              </a:rPr>
              <a:t>SA WG5 Report to TSG </a:t>
            </a:r>
            <a:r>
              <a:rPr lang="nb-NO" b="1" spc="300" dirty="0" smtClean="0">
                <a:latin typeface="Arial" pitchFamily="34" charset="0"/>
                <a:cs typeface="Arial" pitchFamily="34" charset="0"/>
              </a:rPr>
              <a:t>SA#71  9-11 March 2016</a:t>
            </a:r>
            <a:endParaRPr lang="nb-NO" b="1" spc="300" dirty="0">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2016</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 id="2147485480"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oleObject" Target="../embeddings/Microsoft_Excel_97-2003_Worksheet2.xls"/><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oleObject" Target="../embeddings/Microsoft_Excel_97-2003_Worksheet3.xls"/><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201737"/>
            <a:ext cx="7772400" cy="3643217"/>
          </a:xfrm>
        </p:spPr>
        <p:txBody>
          <a:bodyPr>
            <a:normAutofit fontScale="90000"/>
          </a:bodyPr>
          <a:lstStyle/>
          <a:p>
            <a:pPr>
              <a:defRPr/>
            </a:pPr>
            <a:r>
              <a:rPr lang="en-GB" altLang="zh-CN" sz="5300" b="1" dirty="0" smtClean="0"/>
              <a:t>TSG SA WG5 Status Report</a:t>
            </a:r>
            <a:br>
              <a:rPr lang="en-GB" altLang="zh-CN" sz="5300" b="1" dirty="0" smtClean="0"/>
            </a:br>
            <a:r>
              <a:rPr lang="en-GB" altLang="zh-CN" sz="5300" b="1" dirty="0" smtClean="0"/>
              <a:t>to TSG SA#71</a:t>
            </a:r>
            <a:br>
              <a:rPr lang="en-GB" altLang="zh-CN" sz="5300" b="1" dirty="0" smtClean="0"/>
            </a:br>
            <a:r>
              <a:rPr lang="en-GB" altLang="zh-CN" sz="3100" b="1" dirty="0"/>
              <a:t>Göteborg, </a:t>
            </a:r>
            <a:r>
              <a:rPr lang="en-GB" altLang="zh-CN" sz="3100" b="1" dirty="0" smtClean="0"/>
              <a:t>Sweden</a:t>
            </a:r>
            <a:br>
              <a:rPr lang="en-GB" altLang="zh-CN" sz="3100" b="1" dirty="0" smtClean="0"/>
            </a:br>
            <a:r>
              <a:rPr lang="en-GB" altLang="zh-CN" sz="3100" b="1" dirty="0" smtClean="0"/>
              <a:t>9-11 March 2016</a:t>
            </a:r>
            <a:br>
              <a:rPr lang="en-GB" altLang="zh-CN" sz="3100" b="1" dirty="0" smtClean="0"/>
            </a:br>
            <a:r>
              <a:rPr lang="en-GB" altLang="zh-CN" sz="3100" b="1" dirty="0" smtClean="0"/>
              <a:t/>
            </a:r>
            <a:br>
              <a:rPr lang="en-GB" altLang="zh-CN" sz="3100" b="1" dirty="0" smtClean="0"/>
            </a:br>
            <a:r>
              <a:rPr lang="en-GB" altLang="zh-CN" sz="2200" b="1" dirty="0" smtClean="0"/>
              <a:t>Charging Management (CH)</a:t>
            </a:r>
            <a:br>
              <a:rPr lang="en-GB" altLang="zh-CN" sz="2200" b="1" dirty="0" smtClean="0"/>
            </a:br>
            <a:r>
              <a:rPr lang="en-GB" altLang="zh-CN" sz="2200" b="1" dirty="0" smtClean="0"/>
              <a:t>Operation, Administration, Maintenance &amp; Provisioning (OAM&amp;P)</a:t>
            </a:r>
            <a:endParaRPr lang="en-GB" sz="2800" dirty="0" smtClean="0">
              <a:effectLst>
                <a:outerShdw blurRad="38100" dist="38100" dir="2700000" algn="tl">
                  <a:srgbClr val="C0C0C0"/>
                </a:outerShdw>
              </a:effectLst>
            </a:endParaRPr>
          </a:p>
        </p:txBody>
      </p:sp>
      <p:sp>
        <p:nvSpPr>
          <p:cNvPr id="8195" name="Subtitle 6"/>
          <p:cNvSpPr>
            <a:spLocks noGrp="1"/>
          </p:cNvSpPr>
          <p:nvPr>
            <p:ph type="subTitle" idx="1"/>
          </p:nvPr>
        </p:nvSpPr>
        <p:spPr>
          <a:xfrm>
            <a:off x="723331" y="5081137"/>
            <a:ext cx="7574507" cy="996288"/>
          </a:xfrm>
        </p:spPr>
        <p:txBody>
          <a:bodyPr/>
          <a:lstStyle/>
          <a:p>
            <a:pPr>
              <a:lnSpc>
                <a:spcPct val="80000"/>
              </a:lnSpc>
            </a:pPr>
            <a:r>
              <a:rPr lang="en-GB" sz="2000" dirty="0" smtClean="0">
                <a:latin typeface="Arial" charset="0"/>
              </a:rPr>
              <a:t>Jean-Michel </a:t>
            </a:r>
            <a:r>
              <a:rPr lang="en-GB" sz="2000" dirty="0">
                <a:latin typeface="Arial" charset="0"/>
              </a:rPr>
              <a:t>CORNILY, SA5 Vice Chairman, Orange</a:t>
            </a:r>
          </a:p>
          <a:p>
            <a:pPr>
              <a:lnSpc>
                <a:spcPct val="80000"/>
              </a:lnSpc>
            </a:pPr>
            <a:r>
              <a:rPr lang="en-GB" sz="2000" dirty="0" smtClean="0">
                <a:latin typeface="Arial" charset="0"/>
              </a:rPr>
              <a:t>Christian </a:t>
            </a:r>
            <a:r>
              <a:rPr lang="en-GB" sz="2000" dirty="0">
                <a:latin typeface="Arial" charset="0"/>
              </a:rPr>
              <a:t>TOCHE, SA5 Vice Chairman, Huawei</a:t>
            </a:r>
          </a:p>
          <a:p>
            <a:pPr>
              <a:lnSpc>
                <a:spcPct val="80000"/>
              </a:lnSpc>
            </a:pPr>
            <a:r>
              <a:rPr lang="en-GB" sz="2000" dirty="0" smtClean="0">
                <a:latin typeface="Arial" charset="0"/>
              </a:rPr>
              <a:t>Mirko CANO SOVERI, SA5 Secretary,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(2/2)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70261271"/>
              </p:ext>
            </p:extLst>
          </p:nvPr>
        </p:nvGraphicFramePr>
        <p:xfrm>
          <a:off x="372035" y="1191181"/>
          <a:ext cx="8311488" cy="4783569"/>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Charging aspects of MONTE</a:t>
                      </a:r>
                      <a:endParaRPr kumimoji="0" lang="en-GB" altLang="zh-CN"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MONTE-CH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690044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50% to 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effectLst/>
                          <a:latin typeface="+mn-lt"/>
                          <a:ea typeface="+mn-ea"/>
                          <a:cs typeface="+mn-cs"/>
                        </a:rPr>
                        <a:t>SA#71 (03/2016)</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kumimoji="0" lang="en-US" altLang="zh-CN" sz="1800" b="0" i="0" u="none" strike="noStrike" cap="none" normalizeH="0" baseline="0" dirty="0" smtClean="0">
                          <a:ln>
                            <a:noFill/>
                          </a:ln>
                          <a:solidFill>
                            <a:schemeClr val="tx1"/>
                          </a:solidFill>
                          <a:effectLst/>
                          <a:latin typeface="+mn-lt"/>
                          <a:ea typeface="+mn-ea"/>
                          <a:cs typeface="Arial" charset="0"/>
                        </a:rPr>
                        <a:t>-Full description of ME-CO-CDR (single Monitoring Event configuration) and ME-RE-CDR (set of Monitoring Event reports).</a:t>
                      </a:r>
                    </a:p>
                    <a:p>
                      <a:pPr lvl="0"/>
                      <a:r>
                        <a:rPr kumimoji="0" lang="en-US" altLang="zh-CN" sz="1800" b="0" i="0" u="none" strike="noStrike" cap="none" normalizeH="0" baseline="0" dirty="0" smtClean="0">
                          <a:ln>
                            <a:noFill/>
                          </a:ln>
                          <a:solidFill>
                            <a:schemeClr val="tx1"/>
                          </a:solidFill>
                          <a:effectLst/>
                          <a:latin typeface="+mn-lt"/>
                          <a:ea typeface="+mn-ea"/>
                          <a:cs typeface="Arial" charset="0"/>
                        </a:rPr>
                        <a:t>-Alignment with CT4 work on parameters.   </a:t>
                      </a:r>
                    </a:p>
                    <a:p>
                      <a:pPr lvl="0"/>
                      <a:r>
                        <a:rPr kumimoji="0" lang="en-US" altLang="zh-CN" sz="1800" b="0" i="0" u="none" strike="noStrike" cap="none" normalizeH="0" baseline="0" dirty="0" smtClean="0">
                          <a:ln>
                            <a:noFill/>
                          </a:ln>
                          <a:solidFill>
                            <a:schemeClr val="tx1"/>
                          </a:solidFill>
                          <a:effectLst/>
                          <a:latin typeface="+mn-lt"/>
                          <a:ea typeface="+mn-ea"/>
                          <a:cs typeface="Arial" charset="0"/>
                        </a:rPr>
                        <a:t>-Full stage 3 is specified with the set of AVPs for Monitoring Event </a:t>
                      </a:r>
                      <a:r>
                        <a:rPr kumimoji="0" lang="en-US" altLang="zh-CN" sz="1800" b="0" i="0" u="none" strike="noStrike" cap="none" normalizeH="0" baseline="0" dirty="0" err="1" smtClean="0">
                          <a:ln>
                            <a:noFill/>
                          </a:ln>
                          <a:solidFill>
                            <a:schemeClr val="tx1"/>
                          </a:solidFill>
                          <a:effectLst/>
                          <a:latin typeface="+mn-lt"/>
                          <a:ea typeface="+mn-ea"/>
                          <a:cs typeface="Arial" charset="0"/>
                        </a:rPr>
                        <a:t>Rf</a:t>
                      </a:r>
                      <a:r>
                        <a:rPr kumimoji="0" lang="en-US" altLang="zh-CN" sz="1800" b="0" i="0" u="none" strike="noStrike" cap="none" normalizeH="0" baseline="0" dirty="0" smtClean="0">
                          <a:ln>
                            <a:noFill/>
                          </a:ln>
                          <a:solidFill>
                            <a:schemeClr val="tx1"/>
                          </a:solidFill>
                          <a:effectLst/>
                          <a:latin typeface="+mn-lt"/>
                          <a:ea typeface="+mn-ea"/>
                          <a:cs typeface="Arial" charset="0"/>
                        </a:rPr>
                        <a:t> offline charging, the ASN.1 CDRs with the specific data types.</a:t>
                      </a:r>
                    </a:p>
                    <a:p>
                      <a:pPr lvl="0"/>
                      <a:r>
                        <a:rPr kumimoji="0" lang="en-US" altLang="zh-CN" sz="1800" b="0" i="0" u="none" strike="noStrike" cap="none" normalizeH="0" baseline="0" dirty="0" smtClean="0">
                          <a:ln>
                            <a:noFill/>
                          </a:ln>
                          <a:solidFill>
                            <a:schemeClr val="tx1"/>
                          </a:solidFill>
                          <a:effectLst/>
                          <a:latin typeface="+mn-lt"/>
                          <a:ea typeface="+mn-ea"/>
                          <a:cs typeface="Arial" charset="0"/>
                        </a:rPr>
                        <a:t>-New Reference point </a:t>
                      </a:r>
                      <a:r>
                        <a:rPr kumimoji="0" lang="en-US" altLang="zh-CN" sz="1800" b="0" i="0" u="none" strike="noStrike" cap="none" normalizeH="0" baseline="0" dirty="0" err="1" smtClean="0">
                          <a:ln>
                            <a:noFill/>
                          </a:ln>
                          <a:solidFill>
                            <a:schemeClr val="tx1"/>
                          </a:solidFill>
                          <a:effectLst/>
                          <a:latin typeface="+mn-lt"/>
                          <a:ea typeface="+mn-ea"/>
                          <a:cs typeface="Arial" charset="0"/>
                        </a:rPr>
                        <a:t>Bmn</a:t>
                      </a:r>
                      <a:r>
                        <a:rPr kumimoji="0" lang="en-US" altLang="zh-CN" sz="1800" b="0" i="0" u="none" strike="noStrike" cap="none" normalizeH="0" baseline="0" dirty="0" smtClean="0">
                          <a:ln>
                            <a:noFill/>
                          </a:ln>
                          <a:solidFill>
                            <a:schemeClr val="tx1"/>
                          </a:solidFill>
                          <a:effectLst/>
                          <a:latin typeface="+mn-lt"/>
                          <a:ea typeface="+mn-ea"/>
                          <a:cs typeface="Arial" charset="0"/>
                        </a:rPr>
                        <a:t> for Monitoring Event CDRs Files Transfer </a:t>
                      </a:r>
                      <a:endParaRPr kumimoji="0" lang="en-US"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Draft TS 32.278 for approval,</a:t>
                      </a:r>
                      <a:r>
                        <a:rPr lang="en-GB" sz="1800" kern="1200" baseline="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Rel-13 CRs TS 32.240, 32.297, 32.298, 32.299 </a:t>
                      </a:r>
                      <a:r>
                        <a:rPr lang="en-GB" sz="1800" kern="1200" dirty="0" smtClean="0">
                          <a:solidFill>
                            <a:schemeClr val="tx1"/>
                          </a:solidFill>
                          <a:latin typeface="+mn-lt"/>
                          <a:ea typeface="+mn-ea"/>
                          <a:cs typeface="+mn-cs"/>
                        </a:rPr>
                        <a:t>(Agenda Item 13.61)</a:t>
                      </a:r>
                      <a:endParaRPr lang="en-US" sz="1800" b="1"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106393278"/>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60482369"/>
              </p:ext>
            </p:extLst>
          </p:nvPr>
        </p:nvGraphicFramePr>
        <p:xfrm>
          <a:off x="286604" y="1190118"/>
          <a:ext cx="8639032" cy="5145956"/>
        </p:xfrm>
        <a:graphic>
          <a:graphicData uri="http://schemas.openxmlformats.org/drawingml/2006/table">
            <a:tbl>
              <a:tblPr/>
              <a:tblGrid>
                <a:gridCol w="1372034"/>
                <a:gridCol w="4875453"/>
                <a:gridCol w="2391545"/>
              </a:tblGrid>
              <a:tr h="4743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Determination of Completeness of Charging Information in IMS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FS_DCCHII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078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670015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487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Gulim" pitchFamily="34" charset="-127"/>
                          <a:cs typeface="+mn-cs"/>
                        </a:rPr>
                        <a:t>Deutsche Telekom</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487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60% to 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487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SA#71 (03/2016)</a:t>
                      </a:r>
                      <a:endParaRPr kumimoji="0" lang="en-GB" altLang="zh-CN" sz="1600" b="1" i="0" u="none" strike="noStrike" cap="none" normalizeH="0" baseline="0" dirty="0" smtClean="0">
                        <a:ln>
                          <a:noFill/>
                        </a:ln>
                        <a:solidFill>
                          <a:srgbClr val="FF0000"/>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7082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b="0" kern="1200" dirty="0" smtClean="0">
                          <a:solidFill>
                            <a:schemeClr val="tx1"/>
                          </a:solidFill>
                          <a:effectLst/>
                          <a:latin typeface="+mn-lt"/>
                          <a:ea typeface="+mn-ea"/>
                          <a:cs typeface="+mn-cs"/>
                        </a:rPr>
                        <a:t>- Clarification that ICID (IMS Charging Identifier) is the key information for IMS session correlation.</a:t>
                      </a:r>
                    </a:p>
                    <a:p>
                      <a:pPr lvl="0"/>
                      <a:r>
                        <a:rPr lang="en-GB" sz="1600" b="0" kern="1200" dirty="0" smtClean="0">
                          <a:solidFill>
                            <a:schemeClr val="tx1"/>
                          </a:solidFill>
                          <a:effectLst/>
                          <a:latin typeface="+mn-lt"/>
                          <a:ea typeface="+mn-ea"/>
                          <a:cs typeface="+mn-cs"/>
                        </a:rPr>
                        <a:t>- Conclusion on Key issue#1 related to how the Billing Domain is aware of which IMS network element is generating offline charging: An SA5 work item will be proposed to specify the solution based on AS address insertion in SIP signalling (CT1 to be further involved).  </a:t>
                      </a:r>
                    </a:p>
                    <a:p>
                      <a:pPr lvl="0"/>
                      <a:r>
                        <a:rPr lang="en-GB" sz="1600" b="0" kern="1200" dirty="0" smtClean="0">
                          <a:solidFill>
                            <a:schemeClr val="tx1"/>
                          </a:solidFill>
                          <a:effectLst/>
                          <a:latin typeface="+mn-lt"/>
                          <a:ea typeface="+mn-ea"/>
                          <a:cs typeface="+mn-cs"/>
                        </a:rPr>
                        <a:t>- Conclusion on Key issue#2 related to how the Billing Domain can determine which applications are invoked when multiple applications are hosted in the same AS: An SA5 work item will be proposed to define the charging solution with subsequent interaction with CT1 for a SIP extension.</a:t>
                      </a:r>
                    </a:p>
                    <a:p>
                      <a:r>
                        <a:rPr lang="en-GB" sz="1600" b="0" kern="1200" dirty="0" smtClean="0">
                          <a:solidFill>
                            <a:schemeClr val="tx1"/>
                          </a:solidFill>
                          <a:effectLst/>
                          <a:latin typeface="+mn-lt"/>
                          <a:ea typeface="+mn-ea"/>
                          <a:cs typeface="+mn-cs"/>
                        </a:rPr>
                        <a:t>- Clean up on References, Symbols, and from Edit Help result.</a:t>
                      </a:r>
                      <a:endParaRPr kumimoji="0" lang="en-US"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Draft TR 32.850 for approval </a:t>
                      </a:r>
                      <a:r>
                        <a:rPr lang="en-GB" sz="1600" b="0" kern="1200" dirty="0" smtClean="0">
                          <a:solidFill>
                            <a:schemeClr val="tx1"/>
                          </a:solidFill>
                          <a:effectLst/>
                          <a:latin typeface="+mn-lt"/>
                          <a:ea typeface="+mn-ea"/>
                          <a:cs typeface="+mn-cs"/>
                        </a:rPr>
                        <a:t>(Agenda Item 15.2.33) </a:t>
                      </a:r>
                      <a:endParaRPr lang="en-US" sz="1600" b="0"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(2/2)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14917245"/>
              </p:ext>
            </p:extLst>
          </p:nvPr>
        </p:nvGraphicFramePr>
        <p:xfrm>
          <a:off x="272956" y="1231592"/>
          <a:ext cx="8639032" cy="5027901"/>
        </p:xfrm>
        <a:graphic>
          <a:graphicData uri="http://schemas.openxmlformats.org/drawingml/2006/table">
            <a:tbl>
              <a:tblPr/>
              <a:tblGrid>
                <a:gridCol w="1372034"/>
                <a:gridCol w="4875453"/>
                <a:gridCol w="2391545"/>
              </a:tblGrid>
              <a:tr h="5016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230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 to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SA#71 (03/2016) -&gt; SA#73 (09/2016)</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mn-lt"/>
                          <a:ea typeface="+mn-ea"/>
                          <a:cs typeface="+mn-cs"/>
                        </a:rPr>
                        <a:t>An alternative solution 1 has been introduced using the default algorithm for buffering mechanism when the reacting node is requested to reduce the traffic.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12162156"/>
              </p:ext>
            </p:extLst>
          </p:nvPr>
        </p:nvGraphicFramePr>
        <p:xfrm>
          <a:off x="431800" y="1258884"/>
          <a:ext cx="8272812" cy="3822414"/>
        </p:xfrm>
        <a:graphic>
          <a:graphicData uri="http://schemas.openxmlformats.org/drawingml/2006/table">
            <a:tbl>
              <a:tblPr/>
              <a:tblGrid>
                <a:gridCol w="1313872"/>
                <a:gridCol w="6958940"/>
              </a:tblGrid>
              <a:tr h="609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22485">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US" sz="1800" b="0" i="0" u="none" strike="noStrike" dirty="0" smtClean="0">
                          <a:solidFill>
                            <a:schemeClr val="tx1"/>
                          </a:solidFill>
                          <a:latin typeface="+mn-lt"/>
                        </a:rPr>
                        <a:t>SP-160034</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Rel-13 CRs on Charging on enhancements for IMS Service Continuity (CHeISC)</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smtClean="0">
                          <a:solidFill>
                            <a:schemeClr val="tx1"/>
                          </a:solidFill>
                          <a:latin typeface="+mn-lt"/>
                        </a:rPr>
                        <a:t>SP-160035</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Rel-13 CRs on Charging aspects of MONTE (MONTE-CH)</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effectLst/>
                          <a:latin typeface="+mn-lt"/>
                        </a:rPr>
                        <a:t>SP-160037</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Charging Management (CH13)</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effectLst/>
                          <a:latin typeface="+mn-lt"/>
                        </a:rPr>
                        <a:t>SP-160038</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ULI and release causes for charging enhancement for VoLTE (ULRELC-CH)</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effectLst/>
                          <a:latin typeface="+mn-lt"/>
                        </a:rPr>
                        <a:t>SP-160039</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Announcements for IMS Online Charging (ANIMO)</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effectLst/>
                          <a:latin typeface="+mn-lt"/>
                        </a:rPr>
                        <a:t>SP-160040</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Charging Aspects of IP Flow Mobility support for S2a and S2b Interfaces (NBIFOM)</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smtClean="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06654845"/>
              </p:ext>
            </p:extLst>
          </p:nvPr>
        </p:nvGraphicFramePr>
        <p:xfrm>
          <a:off x="431800" y="1258889"/>
          <a:ext cx="8272812" cy="1736579"/>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SP-160024</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mn-lt"/>
                        </a:rPr>
                        <a:t>Draft</a:t>
                      </a:r>
                      <a:r>
                        <a:rPr lang="en-GB" sz="1800" b="0" i="0" u="none" strike="noStrike" baseline="0" dirty="0" smtClean="0">
                          <a:solidFill>
                            <a:schemeClr val="tx1"/>
                          </a:solidFill>
                          <a:latin typeface="+mn-lt"/>
                        </a:rPr>
                        <a:t> TS 32.278 “</a:t>
                      </a:r>
                      <a:r>
                        <a:rPr lang="en-US" sz="1800" b="0" i="0" u="none" strike="noStrike" baseline="0" dirty="0" smtClean="0">
                          <a:solidFill>
                            <a:schemeClr val="tx1"/>
                          </a:solidFill>
                          <a:latin typeface="+mn-lt"/>
                        </a:rPr>
                        <a:t>Telecommunication management; Charging management; Monitoring Event charging” </a:t>
                      </a:r>
                      <a:r>
                        <a:rPr lang="en-GB" sz="1800" b="0" i="0" u="none" strike="noStrike" baseline="0" dirty="0" smtClean="0">
                          <a:solidFill>
                            <a:schemeClr val="tx1"/>
                          </a:solidFill>
                          <a:latin typeface="+mn-lt"/>
                        </a:rPr>
                        <a:t>for approval</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SP-160025</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mn-lt"/>
                        </a:rPr>
                        <a:t>Draft TR 32.850 “</a:t>
                      </a:r>
                      <a:r>
                        <a:rPr lang="en-US" sz="1800" b="0" i="0" u="none" strike="noStrike" dirty="0" smtClean="0">
                          <a:solidFill>
                            <a:schemeClr val="tx1"/>
                          </a:solidFill>
                          <a:latin typeface="+mn-lt"/>
                        </a:rPr>
                        <a:t>Study on Determination of Completeness of Charging Information in IMS” </a:t>
                      </a:r>
                      <a:r>
                        <a:rPr lang="en-GB" sz="1800" b="0" i="0" u="none" strike="noStrike" dirty="0" smtClean="0">
                          <a:solidFill>
                            <a:schemeClr val="tx1"/>
                          </a:solidFill>
                          <a:latin typeface="+mn-lt"/>
                        </a:rPr>
                        <a:t>for approval</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859647984"/>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smtClean="0">
                <a:solidFill>
                  <a:srgbClr val="FF0000"/>
                </a:solidFill>
                <a:latin typeface="Calibri"/>
                <a:cs typeface="+mj-cs"/>
              </a:rPr>
              <a:t>Charging WIDs and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27261106"/>
              </p:ext>
            </p:extLst>
          </p:nvPr>
        </p:nvGraphicFramePr>
        <p:xfrm>
          <a:off x="431800" y="1258888"/>
          <a:ext cx="8272812" cy="2173081"/>
        </p:xfrm>
        <a:graphic>
          <a:graphicData uri="http://schemas.openxmlformats.org/drawingml/2006/table">
            <a:tbl>
              <a:tblPr/>
              <a:tblGrid>
                <a:gridCol w="1192284"/>
                <a:gridCol w="7080528"/>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GB" sz="1800" b="0" i="0" u="none" strike="noStrike" dirty="0" smtClean="0">
                          <a:solidFill>
                            <a:schemeClr val="tx1"/>
                          </a:solidFill>
                          <a:latin typeface="+mn-lt"/>
                        </a:rPr>
                        <a:t>SP-160028</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latin typeface="+mn-lt"/>
                        </a:rPr>
                        <a:t>Work Item Exception for WID “Charging Aspects of IP Flow Mobility support for S2a and S2b Interfaces (NBIFOM-CH)”</a:t>
                      </a:r>
                      <a:endParaRPr lang="en-US" sz="1800" b="0" i="0" u="none" strike="noStrike"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GB" sz="1800" b="0" i="0" u="none" strike="noStrike" dirty="0" smtClean="0">
                          <a:solidFill>
                            <a:schemeClr val="tx1"/>
                          </a:solidFill>
                          <a:latin typeface="+mn-lt"/>
                        </a:rPr>
                        <a:t>SP-160021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kern="1200" dirty="0" smtClean="0">
                          <a:solidFill>
                            <a:schemeClr val="tx1"/>
                          </a:solidFill>
                          <a:effectLst/>
                          <a:latin typeface="+mn-lt"/>
                          <a:ea typeface="+mn-ea"/>
                          <a:cs typeface="+mn-cs"/>
                        </a:rPr>
                        <a:t>New WID “Resource optimization for PS domain online charging sessions”</a:t>
                      </a:r>
                      <a:endParaRPr lang="en-US" sz="1800" b="0" i="0" u="none" strike="noStrike"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390238" y="1201003"/>
            <a:ext cx="8412565" cy="5104261"/>
          </a:xfrm>
        </p:spPr>
        <p:txBody>
          <a:bodyPr/>
          <a:lstStyle/>
          <a:p>
            <a:r>
              <a:rPr lang="en-GB" sz="2400" dirty="0" smtClean="0"/>
              <a:t> </a:t>
            </a:r>
            <a:r>
              <a:rPr lang="en-GB" sz="2400" dirty="0"/>
              <a:t>ETSI TC Interoperability Testing (INT)</a:t>
            </a:r>
            <a:endParaRPr lang="en-US" sz="2400" dirty="0"/>
          </a:p>
          <a:p>
            <a:pPr lvl="1">
              <a:lnSpc>
                <a:spcPct val="80000"/>
              </a:lnSpc>
              <a:defRPr/>
            </a:pPr>
            <a:r>
              <a:rPr lang="en-GB" sz="2000" dirty="0"/>
              <a:t>Based on the clarification received from ETSI TC INT, that although VoLTE was the driver for “Conformance Test Specifications for the Diameter Protocol over the </a:t>
            </a:r>
            <a:r>
              <a:rPr lang="en-GB" sz="2000" dirty="0" err="1"/>
              <a:t>Rf</a:t>
            </a:r>
            <a:r>
              <a:rPr lang="en-GB" sz="2000" dirty="0"/>
              <a:t> and the Ro reference points ” the scope is more generic, SA5 provided the list of  services for which SA5 has specified charging over </a:t>
            </a:r>
            <a:r>
              <a:rPr lang="en-GB" sz="2000" dirty="0" err="1"/>
              <a:t>Rf</a:t>
            </a:r>
            <a:r>
              <a:rPr lang="en-GB" sz="2000" dirty="0"/>
              <a:t>/Ro.</a:t>
            </a:r>
          </a:p>
          <a:p>
            <a:pPr lvl="1">
              <a:lnSpc>
                <a:spcPct val="80000"/>
              </a:lnSpc>
              <a:buNone/>
              <a:defRPr/>
            </a:pPr>
            <a:endParaRPr lang="en-GB" altLang="zh-CN" dirty="0"/>
          </a:p>
          <a:p>
            <a:pPr>
              <a:lnSpc>
                <a:spcPct val="80000"/>
              </a:lnSpc>
              <a:defRPr/>
            </a:pPr>
            <a:r>
              <a:rPr lang="en-GB" altLang="zh-CN" dirty="0"/>
              <a:t> </a:t>
            </a:r>
            <a:r>
              <a:rPr lang="en-GB" altLang="zh-CN" sz="2400" dirty="0"/>
              <a:t>CT4 </a:t>
            </a:r>
            <a:r>
              <a:rPr lang="en-GB" sz="2400" dirty="0"/>
              <a:t>“Study on Impacts of the Diameter Base Protocol Specification Update”</a:t>
            </a:r>
            <a:endParaRPr lang="en-US" sz="2400" dirty="0"/>
          </a:p>
          <a:p>
            <a:pPr lvl="1">
              <a:lnSpc>
                <a:spcPct val="80000"/>
              </a:lnSpc>
              <a:defRPr/>
            </a:pPr>
            <a:r>
              <a:rPr lang="en-GB" sz="2000" dirty="0"/>
              <a:t>SA5 liaised endorsed pCRs to CT4 TR 29.819 “Study on Impacts of the Diameter Base Protocol Specification Update” based on SA5 involvement for reviewing of the TR. </a:t>
            </a:r>
          </a:p>
          <a:p>
            <a:pPr lvl="1">
              <a:lnSpc>
                <a:spcPct val="80000"/>
              </a:lnSpc>
              <a:buNone/>
              <a:defRPr/>
            </a:pPr>
            <a:endParaRPr lang="en-GB" sz="2000" dirty="0"/>
          </a:p>
          <a:p>
            <a:pPr>
              <a:lnSpc>
                <a:spcPct val="80000"/>
              </a:lnSpc>
              <a:spcBef>
                <a:spcPct val="10000"/>
              </a:spcBef>
              <a:defRPr/>
            </a:pPr>
            <a:r>
              <a:rPr lang="en-GB" altLang="zh-CN" dirty="0"/>
              <a:t> </a:t>
            </a:r>
            <a:r>
              <a:rPr lang="en-GB" altLang="zh-CN" sz="2400" dirty="0"/>
              <a:t>Open Mobile Alliance (OMA) </a:t>
            </a:r>
          </a:p>
          <a:p>
            <a:pPr lvl="1">
              <a:lnSpc>
                <a:spcPct val="80000"/>
              </a:lnSpc>
              <a:defRPr/>
            </a:pPr>
            <a:r>
              <a:rPr lang="en-GB" altLang="zh-CN" sz="2000" dirty="0">
                <a:ea typeface="宋体" pitchFamily="2" charset="-122"/>
              </a:rPr>
              <a:t>OMA ARC maintains the OMA Data Definition Specification (DDS) based on the SA5 specification for Diameter AVP code definitions (TS 32.299).</a:t>
            </a:r>
            <a:endParaRPr lang="en-GB" sz="1800" dirty="0"/>
          </a:p>
          <a:p>
            <a:pPr>
              <a:lnSpc>
                <a:spcPct val="80000"/>
              </a:lnSpc>
              <a:buNone/>
              <a:defRPr/>
            </a:pPr>
            <a:endParaRPr lang="en-GB" altLang="zh-CN" dirty="0" smtClean="0"/>
          </a:p>
        </p:txBody>
      </p:sp>
      <p:sp>
        <p:nvSpPr>
          <p:cNvPr id="5"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cooperation</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37415525"/>
              </p:ext>
            </p:extLst>
          </p:nvPr>
        </p:nvGraphicFramePr>
        <p:xfrm>
          <a:off x="431800" y="1258888"/>
          <a:ext cx="8272812" cy="4828013"/>
        </p:xfrm>
        <a:graphic>
          <a:graphicData uri="http://schemas.openxmlformats.org/drawingml/2006/table">
            <a:tbl>
              <a:tblPr/>
              <a:tblGrid>
                <a:gridCol w="1313872"/>
                <a:gridCol w="4928259"/>
                <a:gridCol w="2030681"/>
              </a:tblGrid>
              <a:tr h="44549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Energy Efficiency related Performance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OAM-PM_EE</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555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600044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998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Nokia Networks</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50% to 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SA#71 (03/2016)</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1328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It was agreed to conclude this WI assuming the CR for GSM EE on Data Volume aspects is agreed.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The LTE EE on Network Sharing aspect is impossible to be completed in another 3 months, so group agreed to conclude this WI and the remaining parts can be done further by small enhancements and maintenance session.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7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Rel-13 CR 52.402</a:t>
                      </a:r>
                      <a:r>
                        <a:rPr lang="en-GB" sz="1800" kern="1200" baseline="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(Agenda Item 13.52) </a:t>
                      </a:r>
                      <a:endParaRPr lang="en-GB" sz="1800" b="0"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Rel-14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31748760"/>
              </p:ext>
            </p:extLst>
          </p:nvPr>
        </p:nvGraphicFramePr>
        <p:xfrm>
          <a:off x="191069" y="1180724"/>
          <a:ext cx="8775509" cy="5134286"/>
        </p:xfrm>
        <a:graphic>
          <a:graphicData uri="http://schemas.openxmlformats.org/drawingml/2006/table">
            <a:tbl>
              <a:tblPr/>
              <a:tblGrid>
                <a:gridCol w="1160059"/>
                <a:gridCol w="5310214"/>
                <a:gridCol w="2305236"/>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Management concept, architecture and requirements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OAM14-MAMO_VNF-MCAR</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690036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to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SA#72 (06/2016)</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 Contributions addressed the following areas: management architecture, NFV management concept, terms and definitions, VNF internal components discussion and the relationship between VNF and NE, business requirements and use cases movement from other NFV WIs, requirement tags name conventions.</a:t>
                      </a:r>
                    </a:p>
                    <a:p>
                      <a:pPr marL="0" lvl="0" indent="0">
                        <a:buFontTx/>
                        <a:buNone/>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 For the management architecture, we need to clarify that NM is part of OSS/BSS and simplify the interface/reference point requirements.</a:t>
                      </a:r>
                    </a:p>
                    <a:p>
                      <a:pPr marL="0" lvl="0" indent="0">
                        <a:buFontTx/>
                        <a:buNone/>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 For the NFV management concept, the discussion needs more time to reach agreement. </a:t>
                      </a:r>
                    </a:p>
                    <a:p>
                      <a:pPr marL="0" lvl="0" indent="0">
                        <a:buFontTx/>
                        <a:buNone/>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 The concepts of NS, VNF and the relationship between VNF and NE are still in progress. </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Revised WID (Agenda Item 14.16.1)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(2/5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1627030650"/>
              </p:ext>
            </p:extLst>
          </p:nvPr>
        </p:nvGraphicFramePr>
        <p:xfrm>
          <a:off x="431800" y="1258889"/>
          <a:ext cx="8272812" cy="4946803"/>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Configuration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OAM14-MAMO_VNF-CM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690039 </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15% to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Contributions addressed the following areas: </a:t>
                      </a:r>
                    </a:p>
                    <a:p>
                      <a:pPr marL="28575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2 new business level and 1 specification level use cases and requirements which are about querying VNF instance information and configuration of auto-scaling.</a:t>
                      </a:r>
                    </a:p>
                    <a:p>
                      <a:pPr marL="28575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Corrections to the CM use cases. </a:t>
                      </a:r>
                    </a:p>
                    <a:p>
                      <a:pPr marL="28575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MO creation and configuration procedure flow.</a:t>
                      </a:r>
                    </a:p>
                    <a:p>
                      <a:pPr marL="28575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Definitions and concepts of CM in context of NFV</a:t>
                      </a: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979179"/>
            <a:ext cx="8505825" cy="5271496"/>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Thomas Tovinger (Ericsson) 			Chair 	since 08/2015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Christian Toche (Huawei)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8/2015</a:t>
            </a:r>
          </a:p>
          <a:p>
            <a:pPr>
              <a:lnSpc>
                <a:spcPct val="90000"/>
              </a:lnSpc>
              <a:buFontTx/>
              <a:buNone/>
            </a:pP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p>
          <a:p>
            <a:pPr>
              <a:lnSpc>
                <a:spcPct val="90000"/>
              </a:lnSpc>
              <a:buFontTx/>
              <a:buNone/>
            </a:pP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a:cs typeface="Times New Roman" pitchFamily="18" charset="0"/>
              </a:rPr>
              <a:t>Christian Toche (Huawei) 			</a:t>
            </a:r>
            <a:r>
              <a:rPr lang="en-GB" altLang="zh-CN" sz="2000" dirty="0" smtClean="0">
                <a:cs typeface="Times New Roman" pitchFamily="18" charset="0"/>
              </a:rPr>
              <a:t>Chair 	s</a:t>
            </a:r>
            <a:r>
              <a:rPr lang="en-GB" sz="2000" dirty="0" smtClean="0">
                <a:ea typeface="宋体" pitchFamily="2" charset="-122"/>
                <a:cs typeface="Times New Roman" pitchFamily="18" charset="0"/>
              </a:rPr>
              <a:t>ince 01</a:t>
            </a:r>
            <a:r>
              <a:rPr lang="en-GB" altLang="zh-CN" sz="2000" dirty="0" smtClean="0">
                <a:cs typeface="Times New Roman" pitchFamily="18" charset="0"/>
              </a:rPr>
              <a:t>/2016</a:t>
            </a:r>
            <a:br>
              <a:rPr lang="en-GB" altLang="zh-CN" sz="2000" dirty="0" smtClean="0">
                <a:cs typeface="Times New Roman" pitchFamily="18" charset="0"/>
              </a:rPr>
            </a:br>
            <a:endParaRPr lang="en-GB" altLang="zh-CN" sz="2400" dirty="0" smtClean="0">
              <a:cs typeface="Times New Roman" pitchFamily="18" charset="0"/>
            </a:endParaRPr>
          </a:p>
          <a:p>
            <a:pPr>
              <a:lnSpc>
                <a:spcPct val="90000"/>
              </a:lnSpc>
            </a:pPr>
            <a:r>
              <a:rPr lang="en-GB" altLang="zh-CN" sz="2400" dirty="0" smtClean="0">
                <a:cs typeface="Times New Roman" pitchFamily="18" charset="0"/>
              </a:rPr>
              <a:t>Conclusions of discussion on SA5 structure</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Agreed </a:t>
            </a:r>
            <a:r>
              <a:rPr lang="en-GB" altLang="zh-CN" sz="2000" dirty="0">
                <a:cs typeface="Times New Roman" pitchFamily="18" charset="0"/>
              </a:rPr>
              <a:t>to have </a:t>
            </a:r>
            <a:r>
              <a:rPr lang="en-GB" altLang="zh-CN" sz="2000" dirty="0" smtClean="0">
                <a:cs typeface="Times New Roman" pitchFamily="18" charset="0"/>
              </a:rPr>
              <a:t>one </a:t>
            </a:r>
            <a:r>
              <a:rPr lang="en-GB" altLang="zh-CN" sz="2000" dirty="0">
                <a:cs typeface="Times New Roman" pitchFamily="18" charset="0"/>
              </a:rPr>
              <a:t>SWG for </a:t>
            </a:r>
            <a:r>
              <a:rPr lang="en-GB" altLang="zh-CN" sz="2000" dirty="0" smtClean="0">
                <a:cs typeface="Times New Roman" pitchFamily="18" charset="0"/>
              </a:rPr>
              <a:t>OAM&amp;P.</a:t>
            </a:r>
            <a:br>
              <a:rPr lang="en-GB" altLang="zh-CN" sz="2000" dirty="0" smtClean="0">
                <a:cs typeface="Times New Roman" pitchFamily="18" charset="0"/>
              </a:rPr>
            </a:br>
            <a:r>
              <a:rPr lang="en-GB" altLang="zh-CN" sz="2000" dirty="0" smtClean="0">
                <a:cs typeface="Times New Roman" pitchFamily="18" charset="0"/>
              </a:rPr>
              <a:t>T</a:t>
            </a:r>
            <a:r>
              <a:rPr lang="en-US" altLang="zh-CN" sz="2000" dirty="0" smtClean="0">
                <a:cs typeface="Times New Roman" pitchFamily="18" charset="0"/>
              </a:rPr>
              <a:t>he </a:t>
            </a:r>
            <a:r>
              <a:rPr lang="en-US" altLang="zh-CN" sz="2000" dirty="0">
                <a:cs typeface="Times New Roman" pitchFamily="18" charset="0"/>
              </a:rPr>
              <a:t>OAM SWG chairman is preferably an SA5 VC. </a:t>
            </a:r>
            <a:br>
              <a:rPr lang="en-US" altLang="zh-CN" sz="2000" dirty="0">
                <a:cs typeface="Times New Roman" pitchFamily="18" charset="0"/>
              </a:rPr>
            </a:br>
            <a:r>
              <a:rPr lang="en-US" altLang="zh-CN" sz="2000" dirty="0" smtClean="0">
                <a:cs typeface="Times New Roman" pitchFamily="18" charset="0"/>
              </a:rPr>
              <a:t>Christian </a:t>
            </a:r>
            <a:r>
              <a:rPr lang="en-US" altLang="zh-CN" sz="2000" dirty="0">
                <a:cs typeface="Times New Roman" pitchFamily="18" charset="0"/>
              </a:rPr>
              <a:t>Toche </a:t>
            </a:r>
            <a:r>
              <a:rPr lang="en-US" altLang="zh-CN" sz="2000" dirty="0" smtClean="0">
                <a:cs typeface="Times New Roman" pitchFamily="18" charset="0"/>
              </a:rPr>
              <a:t>appointed OAM </a:t>
            </a:r>
            <a:r>
              <a:rPr lang="en-US" altLang="zh-CN" sz="2000" dirty="0">
                <a:cs typeface="Times New Roman" pitchFamily="18" charset="0"/>
              </a:rPr>
              <a:t>SWG chairman </a:t>
            </a:r>
            <a:r>
              <a:rPr lang="en-US" altLang="zh-CN" sz="2000" dirty="0" smtClean="0">
                <a:cs typeface="Times New Roman" pitchFamily="18" charset="0"/>
              </a:rPr>
              <a:t>until </a:t>
            </a:r>
            <a:r>
              <a:rPr lang="en-US" altLang="zh-CN" sz="2000" dirty="0">
                <a:cs typeface="Times New Roman" pitchFamily="18" charset="0"/>
              </a:rPr>
              <a:t>August </a:t>
            </a:r>
            <a:r>
              <a:rPr lang="en-US" altLang="zh-CN" sz="2000" dirty="0" smtClean="0">
                <a:cs typeface="Times New Roman" pitchFamily="18" charset="0"/>
              </a:rPr>
              <a:t>2017.</a:t>
            </a:r>
            <a:r>
              <a:rPr lang="en-GB" altLang="zh-CN" sz="1600" dirty="0" smtClean="0">
                <a:cs typeface="Times New Roman" pitchFamily="18" charset="0"/>
              </a:rPr>
              <a:t/>
            </a:r>
            <a:br>
              <a:rPr lang="en-GB" altLang="zh-CN" sz="1600" dirty="0" smtClean="0">
                <a:cs typeface="Times New Roman" pitchFamily="18" charset="0"/>
              </a:rPr>
            </a:br>
            <a:endParaRPr lang="en-AU" sz="16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252413"/>
            <a:ext cx="6834188" cy="692150"/>
          </a:xfrm>
        </p:spPr>
        <p:txBody>
          <a:bodyPr/>
          <a:lstStyle/>
          <a:p>
            <a:r>
              <a:rPr lang="en-GB" dirty="0" smtClean="0"/>
              <a:t>SA5 leadership</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(3/5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3311841878"/>
              </p:ext>
            </p:extLst>
          </p:nvPr>
        </p:nvGraphicFramePr>
        <p:xfrm>
          <a:off x="431800" y="1211264"/>
          <a:ext cx="8272812" cy="5059636"/>
        </p:xfrm>
        <a:graphic>
          <a:graphicData uri="http://schemas.openxmlformats.org/drawingml/2006/table">
            <a:tbl>
              <a:tblPr/>
              <a:tblGrid>
                <a:gridCol w="1313872"/>
                <a:gridCol w="4928259"/>
                <a:gridCol w="2030681"/>
              </a:tblGrid>
              <a:tr h="62721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OAM14-MAMO_VNF-FM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9483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690040 </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84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62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10% to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53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516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The group discussed use cases/requirements related to alarm correlation (including physical resource alarms), VNF related VR performance alarms. </a:t>
                      </a:r>
                    </a:p>
                    <a:p>
                      <a:pPr marL="285750" lvl="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The group discussed how to remove system level business level use cases to TS 28.500 and how to change the system level business level use cases in TS 28.515 to node level business level use cases.</a:t>
                      </a:r>
                    </a:p>
                    <a:p>
                      <a:pPr lvl="0"/>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57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(4/5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2023421100"/>
              </p:ext>
            </p:extLst>
          </p:nvPr>
        </p:nvGraphicFramePr>
        <p:xfrm>
          <a:off x="431800" y="1182689"/>
          <a:ext cx="8272812" cy="5134286"/>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i="0" kern="1200" dirty="0" smtClean="0">
                          <a:solidFill>
                            <a:schemeClr val="tx1"/>
                          </a:solidFill>
                          <a:effectLst/>
                          <a:latin typeface="+mn-lt"/>
                          <a:ea typeface="+mn-ea"/>
                          <a:cs typeface="+mn-cs"/>
                        </a:rPr>
                        <a:t>Performance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OAM14-MAMO_VNF-PM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690041</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to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kumimoji="0" lang="en-US" altLang="zh-CN" sz="1600" b="0" i="0" u="none" strike="noStrike" kern="1200" cap="none" normalizeH="0" baseline="0" dirty="0" smtClean="0">
                          <a:ln>
                            <a:noFill/>
                          </a:ln>
                          <a:solidFill>
                            <a:schemeClr val="tx1"/>
                          </a:solidFill>
                          <a:effectLst/>
                          <a:latin typeface="+mn-lt"/>
                          <a:ea typeface="+mn-ea"/>
                          <a:cs typeface="+mn-cs"/>
                        </a:rPr>
                        <a:t>The group discussed and agreed the use cases – VNF related VR PM, updating performance Threshold Monitor, and VNF related VR performance alarm, and the associated requirements.</a:t>
                      </a:r>
                    </a:p>
                    <a:p>
                      <a:pPr marL="285750" lvl="0" indent="-285750">
                        <a:buFontTx/>
                        <a:buChar char="-"/>
                      </a:pPr>
                      <a:r>
                        <a:rPr kumimoji="0" lang="en-US" altLang="zh-CN" sz="1600" b="0" i="0" u="none" strike="noStrike" kern="1200" cap="none" normalizeH="0" baseline="0" dirty="0" smtClean="0">
                          <a:ln>
                            <a:noFill/>
                          </a:ln>
                          <a:solidFill>
                            <a:schemeClr val="tx1"/>
                          </a:solidFill>
                          <a:effectLst/>
                          <a:latin typeface="+mn-lt"/>
                          <a:ea typeface="+mn-ea"/>
                          <a:cs typeface="+mn-cs"/>
                        </a:rPr>
                        <a:t>The group discussed and agreed the PM collection method concept.</a:t>
                      </a:r>
                    </a:p>
                    <a:p>
                      <a:pPr marL="285750" lvl="0" indent="-285750">
                        <a:buFontTx/>
                        <a:buChar char="-"/>
                      </a:pPr>
                      <a:r>
                        <a:rPr kumimoji="0" lang="en-US" altLang="zh-CN" sz="1600" b="0" i="0" u="none" strike="noStrike" kern="1200" cap="none" normalizeH="0" baseline="0" dirty="0" smtClean="0">
                          <a:ln>
                            <a:noFill/>
                          </a:ln>
                          <a:solidFill>
                            <a:schemeClr val="tx1"/>
                          </a:solidFill>
                          <a:effectLst/>
                          <a:latin typeface="+mn-lt"/>
                          <a:ea typeface="+mn-ea"/>
                          <a:cs typeface="+mn-cs"/>
                        </a:rPr>
                        <a:t>The group discussed the scenario of allowing NM to collect PM data directly from VNFM. This scenario is not supported in the MANO architecture today, but may not to be excluded.</a:t>
                      </a:r>
                    </a:p>
                    <a:p>
                      <a:pPr marL="285750" lvl="0" indent="-285750">
                        <a:buFontTx/>
                        <a:buChar char="-"/>
                      </a:pPr>
                      <a:r>
                        <a:rPr kumimoji="0" lang="en-US" altLang="zh-CN" sz="1600" b="0" i="0" u="none" strike="noStrike" kern="1200" cap="none" normalizeH="0" baseline="0" dirty="0" smtClean="0">
                          <a:ln>
                            <a:noFill/>
                          </a:ln>
                          <a:solidFill>
                            <a:schemeClr val="tx1"/>
                          </a:solidFill>
                          <a:effectLst/>
                          <a:latin typeface="+mn-lt"/>
                          <a:ea typeface="+mn-ea"/>
                          <a:cs typeface="+mn-cs"/>
                        </a:rPr>
                        <a:t>The group agreed that the requirements are to be written from the producer point of view.</a:t>
                      </a:r>
                      <a:endParaRPr kumimoji="0" lang="en-GB" altLang="zh-CN" sz="1600" b="0" i="0" u="none" strike="noStrike" kern="1200" cap="none" normalizeH="0" baseline="0" dirty="0" smtClean="0">
                        <a:ln>
                          <a:noFill/>
                        </a:ln>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(5/5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173588381"/>
              </p:ext>
            </p:extLst>
          </p:nvPr>
        </p:nvGraphicFramePr>
        <p:xfrm>
          <a:off x="191068" y="1183187"/>
          <a:ext cx="8802807" cy="5168574"/>
        </p:xfrm>
        <a:graphic>
          <a:graphicData uri="http://schemas.openxmlformats.org/drawingml/2006/table">
            <a:tbl>
              <a:tblPr/>
              <a:tblGrid>
                <a:gridCol w="1160060"/>
                <a:gridCol w="5435857"/>
                <a:gridCol w="2206890"/>
              </a:tblGrid>
              <a:tr h="57359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Lifecycle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OAM14-MAMO_VNF-LCM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89886">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690042</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to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36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855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Group discussed requirements for package on-boarding, the UC and requirements for VNF package enabling and disabling, software update Use Case, VNF instance scaling over Itf-N, VNF instance termination Use Cases.</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Group agreed to perform "housekeeping activities" and move high level content from LCM TS to 28.500.</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Group needs clarifications from ETSI NFV on the scope and definition of the NS scaling operation. </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Additional discussions are needed on the topic of graceful and forceful VNF instance termination. </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Need to discuss and agree on the allowed/authorized consumer of the VNF LCM interface on IFA008 Reference Point.</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21060774"/>
              </p:ext>
            </p:extLst>
          </p:nvPr>
        </p:nvGraphicFramePr>
        <p:xfrm>
          <a:off x="286605" y="1177006"/>
          <a:ext cx="8611738" cy="5058287"/>
        </p:xfrm>
        <a:graphic>
          <a:graphicData uri="http://schemas.openxmlformats.org/drawingml/2006/table">
            <a:tbl>
              <a:tblPr/>
              <a:tblGrid>
                <a:gridCol w="1325893"/>
                <a:gridCol w="5414924"/>
                <a:gridCol w="1870921"/>
              </a:tblGrid>
              <a:tr h="38185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Enhancements of OAM aspects of Distributed Mobility Load Balancing SON function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FS_D_SON_OAM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8185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610045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203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Cisco</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367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45% to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18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SA#72 (06/2016)</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87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b="0" kern="1200" dirty="0" smtClean="0">
                          <a:solidFill>
                            <a:schemeClr val="tx1"/>
                          </a:solidFill>
                          <a:latin typeface="+mn-lt"/>
                          <a:ea typeface="+mn-ea"/>
                          <a:cs typeface="+mn-cs"/>
                        </a:rPr>
                        <a:t>The following topics were addressed:</a:t>
                      </a:r>
                    </a:p>
                    <a:p>
                      <a:pPr marL="285750" indent="-285750">
                        <a:buFontTx/>
                        <a:buChar char="-"/>
                      </a:pPr>
                      <a:r>
                        <a:rPr lang="en-US" sz="1800" b="0" kern="1200" dirty="0" smtClean="0">
                          <a:solidFill>
                            <a:schemeClr val="tx1"/>
                          </a:solidFill>
                          <a:latin typeface="+mn-lt"/>
                          <a:ea typeface="+mn-ea"/>
                          <a:cs typeface="+mn-cs"/>
                        </a:rPr>
                        <a:t>The problem statement in the case when MLB is using CAC metrics</a:t>
                      </a:r>
                    </a:p>
                    <a:p>
                      <a:pPr marL="285750" indent="-285750">
                        <a:buFontTx/>
                        <a:buChar char="-"/>
                      </a:pPr>
                      <a:r>
                        <a:rPr lang="en-US" sz="1800" b="0" kern="1200" dirty="0" smtClean="0">
                          <a:solidFill>
                            <a:schemeClr val="tx1"/>
                          </a:solidFill>
                          <a:latin typeface="+mn-lt"/>
                          <a:ea typeface="+mn-ea"/>
                          <a:cs typeface="+mn-cs"/>
                        </a:rPr>
                        <a:t>Case when long term load statistics is used by D-MLB</a:t>
                      </a:r>
                    </a:p>
                    <a:p>
                      <a:pPr marL="285750" indent="-285750">
                        <a:buFontTx/>
                        <a:buChar char="-"/>
                      </a:pPr>
                      <a:r>
                        <a:rPr lang="en-US" sz="1800" b="0" kern="1200" dirty="0" smtClean="0">
                          <a:solidFill>
                            <a:schemeClr val="tx1"/>
                          </a:solidFill>
                          <a:latin typeface="+mn-lt"/>
                          <a:ea typeface="+mn-ea"/>
                          <a:cs typeface="+mn-cs"/>
                        </a:rPr>
                        <a:t>Two potential solutions  for the Use Case in 4.2.1.3 MLB algorithms misalignment</a:t>
                      </a:r>
                    </a:p>
                    <a:p>
                      <a:pPr marL="285750" indent="-285750">
                        <a:buFontTx/>
                        <a:buChar char="-"/>
                      </a:pPr>
                      <a:r>
                        <a:rPr lang="en-US" sz="1800" b="0" kern="1200" dirty="0" smtClean="0">
                          <a:solidFill>
                            <a:schemeClr val="tx1"/>
                          </a:solidFill>
                          <a:latin typeface="+mn-lt"/>
                          <a:ea typeface="+mn-ea"/>
                          <a:cs typeface="+mn-cs"/>
                        </a:rPr>
                        <a:t>Recommendations for Load Information Exchange Interoperability issues</a:t>
                      </a:r>
                    </a:p>
                    <a:p>
                      <a:endParaRPr lang="en-US" sz="1800" b="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682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17081132"/>
              </p:ext>
            </p:extLst>
          </p:nvPr>
        </p:nvGraphicFramePr>
        <p:xfrm>
          <a:off x="191069" y="1163354"/>
          <a:ext cx="8720919" cy="4546815"/>
        </p:xfrm>
        <a:graphic>
          <a:graphicData uri="http://schemas.openxmlformats.org/drawingml/2006/table">
            <a:tbl>
              <a:tblPr/>
              <a:tblGrid>
                <a:gridCol w="1385039"/>
                <a:gridCol w="5195205"/>
                <a:gridCol w="2140675"/>
              </a:tblGrid>
              <a:tr h="3408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mn-lt"/>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mn-lt"/>
                          <a:ea typeface="宋体" pitchFamily="2" charset="-122"/>
                          <a:cs typeface="Arial" charset="0"/>
                        </a:rPr>
                        <a:t>Study on KQIs for Service Experience</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FS_KQISE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4084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660037</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Huawei</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50% to 100%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SA#71 (03/2016)</a:t>
                      </a:r>
                      <a:endParaRPr kumimoji="0" lang="en-GB" sz="1800" b="0" i="0" u="none" strike="noStrike" cap="none" normalizeH="0" baseline="0" dirty="0" smtClean="0">
                        <a:ln>
                          <a:noFill/>
                        </a:ln>
                        <a:solidFill>
                          <a:schemeClr val="tx1"/>
                        </a:solidFill>
                        <a:effectLst/>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526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lang="en-US" sz="1800" kern="1200" dirty="0" smtClean="0">
                          <a:solidFill>
                            <a:schemeClr val="tx1"/>
                          </a:solidFill>
                          <a:latin typeface="+mn-lt"/>
                          <a:ea typeface="+mn-ea"/>
                          <a:cs typeface="+mn-cs"/>
                        </a:rPr>
                        <a:t>Updated access phase KQIs for streaming.</a:t>
                      </a:r>
                    </a:p>
                    <a:p>
                      <a:pPr marL="285750" indent="-285750">
                        <a:buFontTx/>
                        <a:buChar char="-"/>
                      </a:pPr>
                      <a:endParaRPr lang="en-US" sz="1800" kern="1200" dirty="0" smtClean="0">
                        <a:solidFill>
                          <a:schemeClr val="tx1"/>
                        </a:solidFill>
                        <a:latin typeface="+mn-lt"/>
                        <a:ea typeface="+mn-ea"/>
                        <a:cs typeface="+mn-cs"/>
                      </a:endParaRPr>
                    </a:p>
                    <a:p>
                      <a:pPr marL="285750" indent="-285750">
                        <a:buFontTx/>
                        <a:buChar char="-"/>
                      </a:pPr>
                      <a:r>
                        <a:rPr lang="en-US" sz="1800" kern="1200" dirty="0" smtClean="0">
                          <a:solidFill>
                            <a:schemeClr val="tx1"/>
                          </a:solidFill>
                          <a:latin typeface="+mn-lt"/>
                          <a:ea typeface="+mn-ea"/>
                          <a:cs typeface="+mn-cs"/>
                        </a:rPr>
                        <a:t>Editorial clean up of draft TR 32.862. </a:t>
                      </a:r>
                      <a:endParaRPr lang="en-GB" sz="180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Draft TR 32.862 for information and approval (Agenda Item 15.2.32)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89614800"/>
              </p:ext>
            </p:extLst>
          </p:nvPr>
        </p:nvGraphicFramePr>
        <p:xfrm>
          <a:off x="327547" y="1193835"/>
          <a:ext cx="8379726" cy="5027667"/>
        </p:xfrm>
        <a:graphic>
          <a:graphicData uri="http://schemas.openxmlformats.org/drawingml/2006/table">
            <a:tbl>
              <a:tblPr/>
              <a:tblGrid>
                <a:gridCol w="1201002"/>
                <a:gridCol w="5361349"/>
                <a:gridCol w="1817375"/>
              </a:tblGrid>
              <a:tr h="35670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OAM support for Licensed Shared Access (LSA)</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FS_OAM_LSA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670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670028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30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Nokia Networks</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69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75% to 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69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smtClean="0">
                          <a:ln>
                            <a:noFill/>
                          </a:ln>
                          <a:solidFill>
                            <a:schemeClr val="tx1"/>
                          </a:solidFill>
                          <a:effectLst/>
                          <a:latin typeface="+mn-lt"/>
                          <a:ea typeface="+mn-ea"/>
                          <a:cs typeface="+mn-cs"/>
                        </a:rPr>
                        <a:t>SA#71 (03/2016)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607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the way forward for the study. </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the solutions evaluation. </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pCR adding conclusion on the level of interaction between LC and PLMN (at the NM level).</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pCR adding description of the functional split. </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pCR adding architectural option for LC/RPT case.</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the pCR adding supported scenarios and standardization impacts. </a:t>
                      </a:r>
                    </a:p>
                    <a:p>
                      <a:pPr lvl="0"/>
                      <a:endParaRPr lang="en-GB" sz="160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830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mn-lt"/>
                        </a:rPr>
                        <a:t>Draft TR 32.855 for approval or information (Agenda Item 15.2.34)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72140279"/>
              </p:ext>
            </p:extLst>
          </p:nvPr>
        </p:nvGraphicFramePr>
        <p:xfrm>
          <a:off x="382137" y="1166538"/>
          <a:ext cx="8284191" cy="5090961"/>
        </p:xfrm>
        <a:graphic>
          <a:graphicData uri="http://schemas.openxmlformats.org/drawingml/2006/table">
            <a:tbl>
              <a:tblPr/>
              <a:tblGrid>
                <a:gridCol w="1419367"/>
                <a:gridCol w="5195624"/>
                <a:gridCol w="1669200"/>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mn-ea"/>
                          <a:cs typeface="Arial" charset="0"/>
                        </a:rPr>
                        <a:t>Study on OAM support for assessment of energy efficiency in mobile access networks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FS_OAM_EE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700047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Orange</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0% to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mn-lt"/>
                          <a:ea typeface="+mn-ea"/>
                          <a:cs typeface="+mn-cs"/>
                        </a:rPr>
                        <a:t>SA#73 (09/2016)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US" sz="1800" b="0" kern="1200" dirty="0" smtClean="0">
                          <a:solidFill>
                            <a:schemeClr val="tx1"/>
                          </a:solidFill>
                          <a:latin typeface="+mn-lt"/>
                          <a:ea typeface="+mn-ea"/>
                          <a:cs typeface="+mn-cs"/>
                        </a:rPr>
                        <a:t>Several clauses of TR 32.</a:t>
                      </a:r>
                      <a:r>
                        <a:rPr lang="en-GB" sz="1800" kern="1200" dirty="0" smtClean="0">
                          <a:solidFill>
                            <a:schemeClr val="tx1"/>
                          </a:solidFill>
                          <a:effectLst/>
                          <a:latin typeface="+mn-lt"/>
                          <a:ea typeface="+mn-ea"/>
                          <a:cs typeface="+mn-cs"/>
                        </a:rPr>
                        <a:t>856 </a:t>
                      </a:r>
                      <a:r>
                        <a:rPr lang="en-US" sz="1800" b="0" kern="1200" dirty="0" smtClean="0">
                          <a:solidFill>
                            <a:schemeClr val="tx1"/>
                          </a:solidFill>
                          <a:latin typeface="+mn-lt"/>
                          <a:ea typeface="+mn-ea"/>
                          <a:cs typeface="+mn-cs"/>
                        </a:rPr>
                        <a:t>have been filled in:</a:t>
                      </a:r>
                    </a:p>
                    <a:p>
                      <a:pPr lvl="0"/>
                      <a:r>
                        <a:rPr lang="en-US" sz="1800" b="0" kern="1200" dirty="0" smtClean="0">
                          <a:solidFill>
                            <a:schemeClr val="tx1"/>
                          </a:solidFill>
                          <a:latin typeface="+mn-lt"/>
                          <a:ea typeface="+mn-ea"/>
                          <a:cs typeface="+mn-cs"/>
                        </a:rPr>
                        <a:t>- Introduction</a:t>
                      </a:r>
                    </a:p>
                    <a:p>
                      <a:pPr lvl="0"/>
                      <a:r>
                        <a:rPr lang="en-US" sz="1800" b="0" kern="1200" dirty="0" smtClean="0">
                          <a:solidFill>
                            <a:schemeClr val="tx1"/>
                          </a:solidFill>
                          <a:latin typeface="+mn-lt"/>
                          <a:ea typeface="+mn-ea"/>
                          <a:cs typeface="+mn-cs"/>
                        </a:rPr>
                        <a:t>- Network under test definition</a:t>
                      </a:r>
                    </a:p>
                    <a:p>
                      <a:pPr lvl="0"/>
                      <a:r>
                        <a:rPr lang="en-US" sz="1800" b="0" kern="1200" dirty="0" smtClean="0">
                          <a:solidFill>
                            <a:schemeClr val="tx1"/>
                          </a:solidFill>
                          <a:latin typeface="+mn-lt"/>
                          <a:ea typeface="+mn-ea"/>
                          <a:cs typeface="+mn-cs"/>
                        </a:rPr>
                        <a:t>- Network classification</a:t>
                      </a:r>
                    </a:p>
                    <a:p>
                      <a:pPr lvl="0"/>
                      <a:r>
                        <a:rPr lang="en-US" sz="1800" b="0" kern="1200" dirty="0" smtClean="0">
                          <a:solidFill>
                            <a:schemeClr val="tx1"/>
                          </a:solidFill>
                          <a:latin typeface="+mn-lt"/>
                          <a:ea typeface="+mn-ea"/>
                          <a:cs typeface="+mn-cs"/>
                        </a:rPr>
                        <a:t>- Energy consumption metrics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23317225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47681979"/>
              </p:ext>
            </p:extLst>
          </p:nvPr>
        </p:nvGraphicFramePr>
        <p:xfrm>
          <a:off x="436729" y="1166538"/>
          <a:ext cx="8352430" cy="5090961"/>
        </p:xfrm>
        <a:graphic>
          <a:graphicData uri="http://schemas.openxmlformats.org/drawingml/2006/table">
            <a:tbl>
              <a:tblPr/>
              <a:tblGrid>
                <a:gridCol w="1364775"/>
                <a:gridCol w="4830492"/>
                <a:gridCol w="2157163"/>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mn-ea"/>
                          <a:cs typeface="Arial" charset="0"/>
                        </a:rPr>
                        <a:t>Study on OAM aspects of SON for AAS-based deployments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FS_OAM_SON_AAS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700048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Nokia Networks</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0% to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mn-lt"/>
                          <a:ea typeface="+mn-ea"/>
                          <a:cs typeface="+mn-cs"/>
                        </a:rPr>
                        <a:t>SA#73 (09/2016)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US" sz="1800" kern="1200" dirty="0" smtClean="0">
                          <a:solidFill>
                            <a:schemeClr val="tx1"/>
                          </a:solidFill>
                          <a:latin typeface="+mn-lt"/>
                          <a:ea typeface="+mn-ea"/>
                          <a:cs typeface="+mn-cs"/>
                        </a:rPr>
                        <a:t>The skeleton, introduction and scope of the new</a:t>
                      </a:r>
                      <a:r>
                        <a:rPr lang="en-US" sz="1800" kern="1200" baseline="0" dirty="0" smtClean="0">
                          <a:solidFill>
                            <a:schemeClr val="tx1"/>
                          </a:solidFill>
                          <a:latin typeface="+mn-lt"/>
                          <a:ea typeface="+mn-ea"/>
                          <a:cs typeface="+mn-cs"/>
                        </a:rPr>
                        <a:t> draft TR 32.865 </a:t>
                      </a:r>
                      <a:r>
                        <a:rPr lang="en-US" sz="1800" kern="1200" dirty="0" smtClean="0">
                          <a:solidFill>
                            <a:schemeClr val="tx1"/>
                          </a:solidFill>
                          <a:latin typeface="+mn-lt"/>
                          <a:ea typeface="+mn-ea"/>
                          <a:cs typeface="+mn-cs"/>
                        </a:rPr>
                        <a:t>were discussed and agreed.</a:t>
                      </a:r>
                    </a:p>
                    <a:p>
                      <a:pPr lvl="0"/>
                      <a:endParaRPr lang="en-US" sz="1800" kern="1200" dirty="0" smtClean="0">
                        <a:solidFill>
                          <a:schemeClr val="tx1"/>
                        </a:solidFill>
                        <a:latin typeface="+mn-lt"/>
                        <a:ea typeface="+mn-ea"/>
                        <a:cs typeface="+mn-cs"/>
                      </a:endParaRPr>
                    </a:p>
                    <a:p>
                      <a:pPr lvl="0"/>
                      <a:r>
                        <a:rPr lang="en-US" sz="1800" kern="1200" dirty="0" smtClean="0">
                          <a:solidFill>
                            <a:schemeClr val="tx1"/>
                          </a:solidFill>
                          <a:latin typeface="+mn-lt"/>
                          <a:ea typeface="+mn-ea"/>
                          <a:cs typeface="+mn-cs"/>
                        </a:rPr>
                        <a:t>Use case on Cell Splitting was discussed and agreed. </a:t>
                      </a:r>
                    </a:p>
                    <a:p>
                      <a:pPr lvl="0"/>
                      <a:endParaRPr lang="en-GB" sz="180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4096397047"/>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43004816"/>
              </p:ext>
            </p:extLst>
          </p:nvPr>
        </p:nvGraphicFramePr>
        <p:xfrm>
          <a:off x="431800" y="1258888"/>
          <a:ext cx="8272812" cy="4937194"/>
        </p:xfrm>
        <a:graphic>
          <a:graphicData uri="http://schemas.openxmlformats.org/drawingml/2006/table">
            <a:tbl>
              <a:tblPr/>
              <a:tblGrid>
                <a:gridCol w="1313872"/>
                <a:gridCol w="6958940"/>
              </a:tblGrid>
              <a:tr h="704791">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04629">
                <a:tc>
                  <a:txBody>
                    <a:bodyPr/>
                    <a:lstStyle/>
                    <a:p>
                      <a:pPr marL="72000" algn="l" fontAlgn="t"/>
                      <a:r>
                        <a:rPr lang="en-US" sz="1800" b="0" i="0" u="none" strike="noStrike" dirty="0">
                          <a:solidFill>
                            <a:schemeClr val="tx1"/>
                          </a:solidFill>
                          <a:effectLst/>
                          <a:latin typeface="+mn-lt"/>
                        </a:rPr>
                        <a:t>SP-160029</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Rel-14 CRs on OAM Maintenance and small Enhancements  (OAM14)</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SP-160030</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OAM Maintenance and small Enhancements  (OAM13)</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Rel-11 CRs on OAM Maintenance and small Enhancements  (OAM11)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Rel-8 </a:t>
                      </a:r>
                      <a:r>
                        <a:rPr lang="en-US" sz="1800" b="0" i="0" u="none" strike="noStrike" dirty="0">
                          <a:solidFill>
                            <a:schemeClr val="tx1"/>
                          </a:solidFill>
                          <a:effectLst/>
                          <a:latin typeface="+mn-lt"/>
                        </a:rPr>
                        <a:t>CRs on OAM Maintenance and small Enhancements  (OAM8)</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SP-160033</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WLAN Management (WLAN-OAM-SA5)</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SP-160036</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Compliance of 3GPP SA5 specifications to the NGMN Top Operational Efficiency (OPE) Recommendations (OAM-NGMN-OPE)</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smtClean="0">
                          <a:solidFill>
                            <a:schemeClr val="tx1"/>
                          </a:solidFill>
                          <a:effectLst/>
                          <a:latin typeface="+mn-lt"/>
                        </a:rPr>
                        <a:t>SP-160060</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Rel-13 CRs on Energy Efficiency related Performance Measurements (OAM-PM_EE)</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10250434"/>
              </p:ext>
            </p:extLst>
          </p:nvPr>
        </p:nvGraphicFramePr>
        <p:xfrm>
          <a:off x="431800" y="1258889"/>
          <a:ext cx="8272812" cy="2096793"/>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algn="l" fontAlgn="t"/>
                      <a:r>
                        <a:rPr lang="en-US" sz="1800" b="0" i="0" u="none" strike="noStrike" kern="1200" dirty="0" smtClean="0">
                          <a:solidFill>
                            <a:schemeClr val="tx1"/>
                          </a:solidFill>
                          <a:latin typeface="+mn-lt"/>
                          <a:ea typeface="+mn-ea"/>
                          <a:cs typeface="+mn-cs"/>
                        </a:rPr>
                        <a:t> SP-160026</a:t>
                      </a:r>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kern="1200" dirty="0" smtClean="0">
                          <a:solidFill>
                            <a:schemeClr val="tx1"/>
                          </a:solidFill>
                          <a:latin typeface="+mn-lt"/>
                          <a:ea typeface="+mn-ea"/>
                          <a:cs typeface="+mn-cs"/>
                        </a:rPr>
                        <a:t>Draft</a:t>
                      </a:r>
                      <a:r>
                        <a:rPr lang="en-US" sz="1800" b="0" i="0" u="none" strike="noStrike" kern="1200" baseline="0" dirty="0" smtClean="0">
                          <a:solidFill>
                            <a:schemeClr val="tx1"/>
                          </a:solidFill>
                          <a:latin typeface="+mn-lt"/>
                          <a:ea typeface="+mn-ea"/>
                          <a:cs typeface="+mn-cs"/>
                        </a:rPr>
                        <a:t> TR 32.855 “Study on OAM support for Licensed Shared Access (LSA)” for information and approval</a:t>
                      </a:r>
                      <a:endParaRPr lang="en-US" sz="1800" b="0" i="0" u="none" strike="noStrike" kern="1200" dirty="0" smtClean="0">
                        <a:solidFill>
                          <a:schemeClr val="tx1"/>
                        </a:solidFill>
                        <a:latin typeface="+mn-lt"/>
                        <a:ea typeface="+mn-ea"/>
                        <a:cs typeface="+mn-cs"/>
                      </a:endParaRPr>
                    </a:p>
                    <a:p>
                      <a:pPr marL="87313" indent="-87313" algn="l" fontAlgn="t"/>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algn="l" fontAlgn="t"/>
                      <a:r>
                        <a:rPr lang="en-US" sz="1800" b="0" i="0" u="none" strike="noStrike" kern="1200" dirty="0" smtClean="0">
                          <a:solidFill>
                            <a:schemeClr val="tx1"/>
                          </a:solidFill>
                          <a:latin typeface="+mn-lt"/>
                          <a:ea typeface="+mn-ea"/>
                          <a:cs typeface="+mn-cs"/>
                        </a:rPr>
                        <a:t> SP-160027</a:t>
                      </a:r>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7313" marR="0" indent="-87313" algn="l" defTabSz="914400" rtl="0" eaLnBrk="1" fontAlgn="t" latinLnBrk="0" hangingPunct="1">
                        <a:lnSpc>
                          <a:spcPct val="100000"/>
                        </a:lnSpc>
                        <a:spcBef>
                          <a:spcPts val="0"/>
                        </a:spcBef>
                        <a:spcAft>
                          <a:spcPts val="0"/>
                        </a:spcAft>
                        <a:buClrTx/>
                        <a:buSzTx/>
                        <a:buFontTx/>
                        <a:buNone/>
                        <a:tabLst/>
                        <a:defRPr/>
                      </a:pPr>
                      <a:r>
                        <a:rPr lang="en-US" sz="1800" b="0" i="0" u="none" strike="noStrike" kern="1200" dirty="0" smtClean="0">
                          <a:solidFill>
                            <a:schemeClr val="tx1"/>
                          </a:solidFill>
                          <a:latin typeface="+mn-lt"/>
                          <a:ea typeface="+mn-ea"/>
                          <a:cs typeface="+mn-cs"/>
                        </a:rPr>
                        <a:t> Draft</a:t>
                      </a:r>
                      <a:r>
                        <a:rPr lang="en-US" sz="1800" b="0" i="0" u="none" strike="noStrike" kern="1200" baseline="0" dirty="0" smtClean="0">
                          <a:solidFill>
                            <a:schemeClr val="tx1"/>
                          </a:solidFill>
                          <a:latin typeface="+mn-lt"/>
                          <a:ea typeface="+mn-ea"/>
                          <a:cs typeface="+mn-cs"/>
                        </a:rPr>
                        <a:t> TR 32.862 "Study on KQIs for service experience“ for information and approval</a:t>
                      </a:r>
                      <a:endParaRPr lang="en-US" sz="1800" b="0" i="0" u="none" strike="noStrike" kern="1200" dirty="0" smtClean="0">
                        <a:solidFill>
                          <a:schemeClr val="tx1"/>
                        </a:solidFill>
                        <a:latin typeface="+mn-lt"/>
                        <a:ea typeface="+mn-ea"/>
                        <a:cs typeface="+mn-cs"/>
                      </a:endParaRPr>
                    </a:p>
                    <a:p>
                      <a:pPr marL="87313" indent="-87313" algn="l" fontAlgn="t"/>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188539719"/>
              </p:ext>
            </p:extLst>
          </p:nvPr>
        </p:nvGraphicFramePr>
        <p:xfrm>
          <a:off x="232011" y="1217943"/>
          <a:ext cx="8570795" cy="4677889"/>
        </p:xfrm>
        <a:graphic>
          <a:graphicData uri="http://schemas.openxmlformats.org/drawingml/2006/table">
            <a:tbl>
              <a:tblPr/>
              <a:tblGrid>
                <a:gridCol w="1144325"/>
                <a:gridCol w="2213025"/>
                <a:gridCol w="1583140"/>
                <a:gridCol w="1282890"/>
                <a:gridCol w="1037230"/>
                <a:gridCol w="1310185"/>
              </a:tblGrid>
              <a:tr h="7159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584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SA5#105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25-29 Jan 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Bratislava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Slovakia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802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11-15 Apr 2016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Kanazawa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938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23-27 May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Tenerife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Spain</a:t>
                      </a: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465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11-15 Jul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Harbin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03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29 Aug-2 Sep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San Francisco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62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14-18 Nov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2016 meeting calendar</a:t>
            </a:r>
          </a:p>
        </p:txBody>
      </p:sp>
    </p:spTree>
    <p:extLst>
      <p:ext uri="{BB962C8B-B14F-4D97-AF65-F5344CB8AC3E}">
        <p14:creationId xmlns:p14="http://schemas.microsoft.com/office/powerpoint/2010/main" val="1361968944"/>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83512861"/>
              </p:ext>
            </p:extLst>
          </p:nvPr>
        </p:nvGraphicFramePr>
        <p:xfrm>
          <a:off x="431800" y="1258889"/>
          <a:ext cx="8272812" cy="2379432"/>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algn="l" fontAlgn="t"/>
                      <a:r>
                        <a:rPr lang="en-GB" sz="1800" b="0" i="0" u="none" strike="noStrike" dirty="0" smtClean="0">
                          <a:solidFill>
                            <a:schemeClr val="tx1"/>
                          </a:solidFill>
                          <a:latin typeface="+mn-lt"/>
                        </a:rPr>
                        <a:t>SP-160022</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New WID “Fi</a:t>
                      </a:r>
                      <a:r>
                        <a:rPr lang="en-US" sz="1800" kern="1200" dirty="0" smtClean="0">
                          <a:solidFill>
                            <a:schemeClr val="tx1"/>
                          </a:solidFill>
                          <a:effectLst/>
                          <a:latin typeface="+mn-lt"/>
                          <a:ea typeface="+mn-ea"/>
                          <a:cs typeface="+mn-cs"/>
                        </a:rPr>
                        <a:t>ltering of PM measurements and data volume measurements for shared networks”</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SP-160020</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New SID “</a:t>
                      </a:r>
                      <a:r>
                        <a:rPr lang="en-US" sz="1800" kern="1200" dirty="0" smtClean="0">
                          <a:solidFill>
                            <a:schemeClr val="tx1"/>
                          </a:solidFill>
                          <a:effectLst/>
                          <a:latin typeface="+mn-lt"/>
                          <a:ea typeface="+mn-ea"/>
                          <a:cs typeface="+mn-cs"/>
                        </a:rPr>
                        <a:t>Study on Implementation for the Partitioning of Itf-N” </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SP-160023</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a:t>
                      </a:r>
                      <a:r>
                        <a:rPr lang="en-GB" sz="1800" kern="1200" dirty="0" smtClean="0">
                          <a:solidFill>
                            <a:schemeClr val="tx1"/>
                          </a:solidFill>
                          <a:effectLst/>
                          <a:latin typeface="+mn-lt"/>
                          <a:ea typeface="+mn-ea"/>
                          <a:cs typeface="+mn-cs"/>
                        </a:rPr>
                        <a:t>Concept, architecture and requirements for mobile networks that include virtualized network functions” </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9388" y="258763"/>
            <a:ext cx="7272337" cy="649287"/>
          </a:xfrm>
        </p:spPr>
        <p:txBody>
          <a:bodyPr/>
          <a:lstStyle/>
          <a:p>
            <a:r>
              <a:rPr lang="en-GB" altLang="zh-CN" dirty="0" smtClean="0"/>
              <a:t>OAM&amp;P cooperation (1/2)</a:t>
            </a:r>
          </a:p>
        </p:txBody>
      </p:sp>
      <p:sp>
        <p:nvSpPr>
          <p:cNvPr id="43011" name="Rectangle 3"/>
          <p:cNvSpPr>
            <a:spLocks noGrp="1"/>
          </p:cNvSpPr>
          <p:nvPr>
            <p:ph type="body" idx="1"/>
          </p:nvPr>
        </p:nvSpPr>
        <p:spPr>
          <a:xfrm>
            <a:off x="136811" y="977215"/>
            <a:ext cx="8802474" cy="5328051"/>
          </a:xfrm>
        </p:spPr>
        <p:txBody>
          <a:bodyPr/>
          <a:lstStyle/>
          <a:p>
            <a:pPr marL="533400" indent="-533400"/>
            <a:r>
              <a:rPr lang="en-GB" altLang="zh-CN" sz="2400" dirty="0" smtClean="0"/>
              <a:t>ETSI ISG NFV IFA</a:t>
            </a:r>
          </a:p>
          <a:p>
            <a:pPr marL="914400" lvl="1" indent="-457200"/>
            <a:r>
              <a:rPr lang="en-US" altLang="zh-CN" sz="2000" dirty="0" smtClean="0">
                <a:ea typeface="宋体" pitchFamily="2" charset="-122"/>
              </a:rPr>
              <a:t>Face to face workshop held in Helsinki April 20</a:t>
            </a:r>
            <a:r>
              <a:rPr lang="en-US" altLang="zh-CN" sz="2000" baseline="30000" dirty="0" smtClean="0">
                <a:ea typeface="宋体" pitchFamily="2" charset="-122"/>
              </a:rPr>
              <a:t>th</a:t>
            </a:r>
            <a:r>
              <a:rPr lang="en-US" altLang="zh-CN" sz="2000" dirty="0" smtClean="0">
                <a:ea typeface="宋体" pitchFamily="2" charset="-122"/>
              </a:rPr>
              <a:t> - 21</a:t>
            </a:r>
            <a:r>
              <a:rPr lang="en-US" altLang="zh-CN" sz="2000" baseline="30000" dirty="0" smtClean="0">
                <a:ea typeface="宋体" pitchFamily="2" charset="-122"/>
              </a:rPr>
              <a:t>st</a:t>
            </a:r>
            <a:r>
              <a:rPr lang="en-US" altLang="zh-CN" sz="2000" dirty="0" smtClean="0">
                <a:ea typeface="宋体" pitchFamily="2" charset="-122"/>
              </a:rPr>
              <a:t> 2015. </a:t>
            </a:r>
          </a:p>
          <a:p>
            <a:pPr marL="914400" lvl="1" indent="-457200"/>
            <a:r>
              <a:rPr lang="en-US" altLang="zh-CN" sz="2000" dirty="0" smtClean="0">
                <a:ea typeface="宋体" pitchFamily="2" charset="-122"/>
              </a:rPr>
              <a:t>Calls held on March 19</a:t>
            </a:r>
            <a:r>
              <a:rPr lang="en-US" altLang="zh-CN" sz="2000" baseline="30000" dirty="0" smtClean="0">
                <a:ea typeface="宋体" pitchFamily="2" charset="-122"/>
              </a:rPr>
              <a:t>th</a:t>
            </a:r>
            <a:r>
              <a:rPr lang="en-US" altLang="zh-CN" sz="2000" dirty="0" smtClean="0">
                <a:ea typeface="宋体" pitchFamily="2" charset="-122"/>
              </a:rPr>
              <a:t>, May 28</a:t>
            </a:r>
            <a:r>
              <a:rPr lang="en-US" altLang="zh-CN" sz="2000" baseline="30000" dirty="0" smtClean="0">
                <a:ea typeface="宋体" pitchFamily="2" charset="-122"/>
              </a:rPr>
              <a:t>th</a:t>
            </a:r>
            <a:r>
              <a:rPr lang="en-US" altLang="zh-CN" sz="2000" dirty="0" smtClean="0">
                <a:ea typeface="宋体" pitchFamily="2" charset="-122"/>
              </a:rPr>
              <a:t>, July 9</a:t>
            </a:r>
            <a:r>
              <a:rPr lang="en-US" altLang="zh-CN" sz="2000" baseline="30000" dirty="0" smtClean="0">
                <a:ea typeface="宋体" pitchFamily="2" charset="-122"/>
              </a:rPr>
              <a:t>th</a:t>
            </a:r>
            <a:r>
              <a:rPr lang="en-US" altLang="zh-CN" sz="2000" dirty="0" smtClean="0">
                <a:ea typeface="宋体" pitchFamily="2" charset="-122"/>
              </a:rPr>
              <a:t>, and Sep. 3</a:t>
            </a:r>
            <a:r>
              <a:rPr lang="en-US" altLang="zh-CN" sz="2000" baseline="30000" dirty="0" smtClean="0">
                <a:ea typeface="宋体" pitchFamily="2" charset="-122"/>
              </a:rPr>
              <a:t>rd</a:t>
            </a:r>
            <a:r>
              <a:rPr lang="en-US" altLang="zh-CN" sz="2000" dirty="0" smtClean="0">
                <a:ea typeface="宋体" pitchFamily="2" charset="-122"/>
              </a:rPr>
              <a:t>, </a:t>
            </a:r>
            <a:r>
              <a:rPr lang="en-US" sz="2000" dirty="0" smtClean="0">
                <a:ea typeface="宋体" pitchFamily="2" charset="-122"/>
              </a:rPr>
              <a:t>Dec 17</a:t>
            </a:r>
            <a:r>
              <a:rPr lang="en-US" sz="2000" baseline="30000" dirty="0" smtClean="0">
                <a:ea typeface="宋体" pitchFamily="2" charset="-122"/>
              </a:rPr>
              <a:t>th</a:t>
            </a:r>
            <a:r>
              <a:rPr lang="en-US" sz="2000" dirty="0">
                <a:ea typeface="宋体" pitchFamily="2" charset="-122"/>
              </a:rPr>
              <a:t> </a:t>
            </a:r>
            <a:r>
              <a:rPr lang="en-US" sz="2000" dirty="0" smtClean="0">
                <a:ea typeface="宋体" pitchFamily="2" charset="-122"/>
              </a:rPr>
              <a:t>2015.</a:t>
            </a:r>
          </a:p>
          <a:p>
            <a:pPr marL="914400" lvl="1" indent="-457200"/>
            <a:r>
              <a:rPr lang="en-GB" sz="2000" dirty="0" smtClean="0"/>
              <a:t>LS discussion ongoing on:</a:t>
            </a:r>
            <a:r>
              <a:rPr lang="en-US" sz="2000" dirty="0" smtClean="0">
                <a:ea typeface="宋体" pitchFamily="2" charset="-122"/>
              </a:rPr>
              <a:t> </a:t>
            </a:r>
          </a:p>
          <a:p>
            <a:pPr marL="1314450" lvl="2" indent="-457200"/>
            <a:r>
              <a:rPr lang="en-US" sz="1800" dirty="0" smtClean="0"/>
              <a:t>ETSI ISG NFV on guidelines </a:t>
            </a:r>
            <a:r>
              <a:rPr lang="en-US" sz="1800" dirty="0"/>
              <a:t>for </a:t>
            </a:r>
            <a:r>
              <a:rPr lang="en-US" sz="1800" dirty="0" smtClean="0"/>
              <a:t>cooperation </a:t>
            </a:r>
          </a:p>
          <a:p>
            <a:pPr marL="1314450" lvl="2" indent="-457200"/>
            <a:r>
              <a:rPr lang="en-US" sz="1800" dirty="0"/>
              <a:t>ETSI </a:t>
            </a:r>
            <a:r>
              <a:rPr lang="en-US" sz="1800" dirty="0" smtClean="0"/>
              <a:t>ISG NFV </a:t>
            </a:r>
            <a:r>
              <a:rPr lang="en-GB" sz="1800" dirty="0"/>
              <a:t>on VL LCM and modelling</a:t>
            </a:r>
            <a:endParaRPr lang="en-US" sz="1800" dirty="0" smtClean="0"/>
          </a:p>
          <a:p>
            <a:pPr marL="1314450" lvl="2" indent="-457200"/>
            <a:r>
              <a:rPr lang="sv-SE" altLang="zh-CN" sz="1800" dirty="0" smtClean="0"/>
              <a:t>SA1 on </a:t>
            </a:r>
            <a:r>
              <a:rPr lang="en-GB" sz="1800" dirty="0" smtClean="0"/>
              <a:t>definition </a:t>
            </a:r>
            <a:r>
              <a:rPr lang="en-GB" sz="1800" dirty="0"/>
              <a:t>of Network </a:t>
            </a:r>
            <a:r>
              <a:rPr lang="en-GB" sz="1800" dirty="0" smtClean="0"/>
              <a:t>Service</a:t>
            </a:r>
            <a:endParaRPr lang="en-GB" altLang="zh-CN" sz="1800" dirty="0"/>
          </a:p>
          <a:p>
            <a:pPr marL="514350" indent="-457200"/>
            <a:r>
              <a:rPr lang="en-GB" altLang="zh-CN" sz="2400" dirty="0"/>
              <a:t>Multi-SDO </a:t>
            </a:r>
            <a:r>
              <a:rPr lang="en-GB" altLang="zh-CN" sz="2400" dirty="0" smtClean="0"/>
              <a:t>on NFV information modeling </a:t>
            </a:r>
          </a:p>
          <a:p>
            <a:pPr marL="914400" lvl="1" indent="-457200"/>
            <a:r>
              <a:rPr lang="en-US" sz="2000" dirty="0" smtClean="0">
                <a:ea typeface="宋体" pitchFamily="2" charset="-122"/>
              </a:rPr>
              <a:t>SA5 attended the ETSI workshop on NFV Information Modeling Jan 13-14 2016 in Louisville (attended by 14 “SDOs”). </a:t>
            </a:r>
          </a:p>
          <a:p>
            <a:pPr marL="914400" lvl="1" indent="-457200"/>
            <a:r>
              <a:rPr lang="en-US" sz="2000" dirty="0" smtClean="0">
                <a:ea typeface="宋体" pitchFamily="2" charset="-122"/>
              </a:rPr>
              <a:t>A list of issues has been established and will be used as base for further work in SDOs and between SDOs.  </a:t>
            </a:r>
          </a:p>
          <a:p>
            <a:pPr marL="914400" lvl="1" indent="-457200"/>
            <a:r>
              <a:rPr lang="en-US" altLang="zh-CN" sz="2000" dirty="0" smtClean="0">
                <a:ea typeface="宋体" pitchFamily="2" charset="-122"/>
              </a:rPr>
              <a:t>Next call at the end of March 2016. SA5 will report progress. </a:t>
            </a:r>
            <a:endParaRPr lang="en-US" altLang="zh-CN" sz="2000" dirty="0">
              <a:ea typeface="宋体" pitchFamily="2" charset="-122"/>
            </a:endParaRPr>
          </a:p>
          <a:p>
            <a:pPr marL="914400" lvl="1" indent="-457200"/>
            <a:r>
              <a:rPr lang="en-US" altLang="zh-CN" sz="2000" dirty="0" smtClean="0">
                <a:ea typeface="宋体" pitchFamily="2" charset="-122"/>
              </a:rPr>
              <a:t>F2F workshop expected in June 2016.</a:t>
            </a:r>
            <a:endParaRPr lang="en-US" sz="2000" dirty="0">
              <a:ea typeface="宋体" pitchFamily="2" charset="-122"/>
            </a:endParaRPr>
          </a:p>
          <a:p>
            <a:pPr marL="514350" indent="-457200"/>
            <a:endParaRPr lang="en-GB" altLang="zh-CN" sz="2600" dirty="0"/>
          </a:p>
          <a:p>
            <a:pPr marL="1314450" lvl="2" indent="-457200"/>
            <a:endParaRPr lang="en-GB" altLang="zh-CN" sz="1800" dirty="0" smtClean="0"/>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lnSpc>
                <a:spcPct val="90000"/>
              </a:lnSpc>
              <a:defRPr/>
            </a:pPr>
            <a:endParaRPr lang="en-GB" altLang="zh-CN" sz="1800" dirty="0" smtClean="0">
              <a:ea typeface="宋体" pitchFamily="2" charset="-122"/>
            </a:endParaRPr>
          </a:p>
        </p:txBody>
      </p:sp>
    </p:spTree>
    <p:extLst>
      <p:ext uri="{BB962C8B-B14F-4D97-AF65-F5344CB8AC3E}">
        <p14:creationId xmlns:p14="http://schemas.microsoft.com/office/powerpoint/2010/main" val="2813315082"/>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a:t>OAM&amp;P cooperation </a:t>
            </a:r>
            <a:r>
              <a:rPr lang="en-GB" altLang="zh-CN" dirty="0" smtClean="0"/>
              <a:t>(2/2</a:t>
            </a:r>
            <a:r>
              <a:rPr lang="en-GB" altLang="zh-CN" dirty="0"/>
              <a:t>)</a:t>
            </a:r>
            <a:endParaRPr lang="en-GB" altLang="zh-CN" dirty="0" smtClean="0"/>
          </a:p>
        </p:txBody>
      </p:sp>
      <p:sp>
        <p:nvSpPr>
          <p:cNvPr id="43011" name="Rectangle 3"/>
          <p:cNvSpPr>
            <a:spLocks noGrp="1"/>
          </p:cNvSpPr>
          <p:nvPr>
            <p:ph type="body" idx="1"/>
          </p:nvPr>
        </p:nvSpPr>
        <p:spPr>
          <a:xfrm>
            <a:off x="286939" y="1141699"/>
            <a:ext cx="8570458" cy="5108976"/>
          </a:xfrm>
        </p:spPr>
        <p:txBody>
          <a:bodyPr/>
          <a:lstStyle/>
          <a:p>
            <a:pPr marL="533400" indent="-533400">
              <a:lnSpc>
                <a:spcPct val="90000"/>
              </a:lnSpc>
            </a:pPr>
            <a:r>
              <a:rPr lang="en-GB" altLang="zh-CN" sz="2400" dirty="0" smtClean="0"/>
              <a:t>Multi-SDO (SA5, TM Forum, NGMN)</a:t>
            </a:r>
          </a:p>
          <a:p>
            <a:pPr marL="914400" lvl="1" indent="-457200">
              <a:lnSpc>
                <a:spcPct val="90000"/>
              </a:lnSpc>
            </a:pPr>
            <a:r>
              <a:rPr lang="en-GB" altLang="zh-CN" sz="2000" dirty="0" smtClean="0">
                <a:ea typeface="宋体" pitchFamily="2" charset="-122"/>
              </a:rPr>
              <a:t>Ongoing LS exchange with TM Forum on </a:t>
            </a:r>
            <a:r>
              <a:rPr lang="en-US" altLang="zh-CN" sz="2000" dirty="0" smtClean="0">
                <a:ea typeface="宋体" pitchFamily="2" charset="-122"/>
              </a:rPr>
              <a:t>maintaining alignment on Fixed Mobile Convergence (FMC) Model Repertoire. </a:t>
            </a:r>
          </a:p>
          <a:p>
            <a:pPr marL="914400" lvl="1" indent="-457200">
              <a:lnSpc>
                <a:spcPct val="90000"/>
              </a:lnSpc>
            </a:pPr>
            <a:r>
              <a:rPr lang="en-US" altLang="zh-CN" sz="2000" dirty="0" smtClean="0">
                <a:ea typeface="宋体" pitchFamily="2" charset="-122"/>
              </a:rPr>
              <a:t>All changes agreed between TM Forum and SA5 are expected to be incorporated in the latest version of 3GPP TS 32.156 FMC Model Repertoire) and the corresponding TM Forum document(s).</a:t>
            </a:r>
          </a:p>
          <a:p>
            <a:pPr marL="914400" lvl="1" indent="-457200">
              <a:lnSpc>
                <a:spcPct val="90000"/>
              </a:lnSpc>
            </a:pPr>
            <a:r>
              <a:rPr lang="en-GB" altLang="zh-CN" sz="2000" dirty="0" smtClean="0">
                <a:ea typeface="宋体" pitchFamily="2" charset="-122"/>
              </a:rPr>
              <a:t>Regular conference calls for the Multi-SDO Converged Performance Management JWG. </a:t>
            </a:r>
          </a:p>
          <a:p>
            <a:pPr marL="533400" indent="-533400">
              <a:lnSpc>
                <a:spcPct val="90000"/>
              </a:lnSpc>
              <a:defRPr/>
            </a:pPr>
            <a:r>
              <a:rPr lang="en-GB" altLang="zh-CN" sz="2400" dirty="0" smtClean="0"/>
              <a:t>BBF </a:t>
            </a:r>
            <a:r>
              <a:rPr lang="en-GB" altLang="zh-CN" sz="2400" dirty="0"/>
              <a:t>- HNB/</a:t>
            </a:r>
            <a:r>
              <a:rPr lang="en-GB" altLang="zh-CN" sz="2400" dirty="0" err="1"/>
              <a:t>HeNB</a:t>
            </a:r>
            <a:endParaRPr lang="en-GB" altLang="zh-CN" sz="2400" dirty="0"/>
          </a:p>
          <a:p>
            <a:pPr marL="914400" lvl="1" indent="-457200">
              <a:lnSpc>
                <a:spcPct val="90000"/>
              </a:lnSpc>
              <a:defRPr/>
            </a:pPr>
            <a:r>
              <a:rPr lang="en-GB" altLang="zh-CN" sz="2000" dirty="0">
                <a:ea typeface="宋体" pitchFamily="2" charset="-122"/>
              </a:rPr>
              <a:t>SA5 is the 3GPP focal point to BBF for HNB and </a:t>
            </a:r>
            <a:r>
              <a:rPr lang="en-GB" altLang="zh-CN" sz="2000" dirty="0" err="1">
                <a:ea typeface="宋体" pitchFamily="2" charset="-122"/>
              </a:rPr>
              <a:t>HeNB</a:t>
            </a:r>
            <a:r>
              <a:rPr lang="en-GB" altLang="zh-CN" sz="2000" dirty="0">
                <a:ea typeface="宋体" pitchFamily="2" charset="-122"/>
              </a:rPr>
              <a:t> data models.</a:t>
            </a:r>
          </a:p>
          <a:p>
            <a:pPr marL="914400" lvl="1" indent="-457200">
              <a:lnSpc>
                <a:spcPct val="90000"/>
              </a:lnSpc>
              <a:defRPr/>
            </a:pPr>
            <a:r>
              <a:rPr lang="en-GB" altLang="zh-CN" sz="2000" dirty="0">
                <a:ea typeface="宋体" pitchFamily="2" charset="-122"/>
              </a:rPr>
              <a:t>BBF maintains the HNB/</a:t>
            </a:r>
            <a:r>
              <a:rPr lang="en-GB" altLang="zh-CN" sz="2000" dirty="0" err="1">
                <a:ea typeface="宋体" pitchFamily="2" charset="-122"/>
              </a:rPr>
              <a:t>HeNB</a:t>
            </a:r>
            <a:r>
              <a:rPr lang="en-GB" altLang="zh-CN" sz="2000" dirty="0">
                <a:ea typeface="宋体" pitchFamily="2" charset="-122"/>
              </a:rPr>
              <a:t> data models based on SA5 requirements.</a:t>
            </a:r>
          </a:p>
          <a:p>
            <a:pPr marL="533400" lvl="1" indent="-533400">
              <a:lnSpc>
                <a:spcPct val="90000"/>
              </a:lnSpc>
              <a:buClrTx/>
              <a:buBlip>
                <a:blip r:embed="rId3"/>
              </a:buBlip>
              <a:defRPr/>
            </a:pPr>
            <a:r>
              <a:rPr lang="en-GB" altLang="zh-CN" dirty="0"/>
              <a:t>ITU-T SG2 - Management Interface Methodology</a:t>
            </a:r>
          </a:p>
          <a:p>
            <a:pPr marL="914400" lvl="1" indent="-457200">
              <a:defRPr/>
            </a:pPr>
            <a:r>
              <a:rPr lang="en-GB" altLang="zh-CN" sz="2000" dirty="0">
                <a:ea typeface="宋体" pitchFamily="2" charset="-122"/>
              </a:rPr>
              <a:t>Interface specification methodology and templates on Requirements and Analysis/Information Service level kept 100% aligned.</a:t>
            </a:r>
          </a:p>
          <a:p>
            <a:pPr marL="914400" lvl="1" indent="-457200">
              <a:defRPr/>
            </a:pPr>
            <a:r>
              <a:rPr lang="en-GB" altLang="zh-CN" sz="2000" dirty="0">
                <a:ea typeface="宋体" pitchFamily="2" charset="-122"/>
              </a:rPr>
              <a:t>Regular conference calls with ITU-T SG2 to maintain this alignment.</a:t>
            </a:r>
          </a:p>
          <a:p>
            <a:pPr marL="514350" indent="-457200">
              <a:lnSpc>
                <a:spcPct val="90000"/>
              </a:lnSpc>
            </a:pPr>
            <a:endParaRPr lang="en-GB" altLang="zh-CN" sz="2400" dirty="0"/>
          </a:p>
          <a:p>
            <a:pPr marL="914400" lvl="1" indent="-457200">
              <a:lnSpc>
                <a:spcPct val="90000"/>
              </a:lnSpc>
            </a:pPr>
            <a:endParaRPr lang="en-GB" altLang="zh-CN" sz="2000" dirty="0" smtClean="0">
              <a:ea typeface="宋体" pitchFamily="2" charset="-122"/>
            </a:endParaRPr>
          </a:p>
          <a:p>
            <a:pPr marL="914400" lvl="1" indent="-457200">
              <a:lnSpc>
                <a:spcPct val="90000"/>
              </a:lnSpc>
            </a:pPr>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extLst>
      <p:ext uri="{BB962C8B-B14F-4D97-AF65-F5344CB8AC3E}">
        <p14:creationId xmlns:p14="http://schemas.microsoft.com/office/powerpoint/2010/main" val="2673045851"/>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704753" y="1129879"/>
          <a:ext cx="7796828" cy="5191665"/>
        </p:xfrm>
        <a:graphic>
          <a:graphicData uri="http://schemas.openxmlformats.org/presentationml/2006/ole">
            <mc:AlternateContent xmlns:mc="http://schemas.openxmlformats.org/markup-compatibility/2006">
              <mc:Choice xmlns:v="urn:schemas-microsoft-com:vml" Requires="v">
                <p:oleObj spid="_x0000_s26684" r:id="rId3" imgW="4937731" imgH="3055722" progId="">
                  <p:embed/>
                </p:oleObj>
              </mc:Choice>
              <mc:Fallback>
                <p:oleObj r:id="rId3" imgW="4937731" imgH="3055722"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753" y="1129879"/>
                        <a:ext cx="7796828" cy="51916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圆角矩形 5"/>
          <p:cNvSpPr/>
          <p:nvPr/>
        </p:nvSpPr>
        <p:spPr>
          <a:xfrm>
            <a:off x="704752" y="1713032"/>
            <a:ext cx="4392488" cy="576064"/>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241256" y="1497008"/>
            <a:ext cx="1512168" cy="2448272"/>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p:cNvSpPr>
            <a:spLocks noGrp="1"/>
          </p:cNvSpPr>
          <p:nvPr>
            <p:ph type="title"/>
          </p:nvPr>
        </p:nvSpPr>
        <p:spPr>
          <a:xfrm>
            <a:off x="179388" y="258763"/>
            <a:ext cx="7204051" cy="649287"/>
          </a:xfrm>
        </p:spPr>
        <p:txBody>
          <a:bodyPr/>
          <a:lstStyle/>
          <a:p>
            <a:r>
              <a:rPr lang="en-US" dirty="0" smtClean="0"/>
              <a:t>Cooperation 3GPP SA5/ETSI </a:t>
            </a:r>
            <a:r>
              <a:rPr lang="en-US" dirty="0"/>
              <a:t>ISG </a:t>
            </a:r>
            <a:r>
              <a:rPr lang="en-US" dirty="0" smtClean="0"/>
              <a:t>NFV </a:t>
            </a:r>
            <a:r>
              <a:rPr lang="en-GB" altLang="zh-CN" dirty="0" smtClean="0"/>
              <a:t>(1/2)</a:t>
            </a:r>
          </a:p>
        </p:txBody>
      </p:sp>
      <p:sp>
        <p:nvSpPr>
          <p:cNvPr id="9" name="TextBox 8"/>
          <p:cNvSpPr txBox="1"/>
          <p:nvPr/>
        </p:nvSpPr>
        <p:spPr>
          <a:xfrm>
            <a:off x="2409914" y="5972918"/>
            <a:ext cx="2725426" cy="338554"/>
          </a:xfrm>
          <a:prstGeom prst="rect">
            <a:avLst/>
          </a:prstGeom>
          <a:noFill/>
        </p:spPr>
        <p:txBody>
          <a:bodyPr wrap="none" rtlCol="0">
            <a:spAutoFit/>
          </a:bodyPr>
          <a:lstStyle/>
          <a:p>
            <a:r>
              <a:rPr lang="en-US" sz="1600" dirty="0" smtClean="0"/>
              <a:t>Interfaces </a:t>
            </a:r>
            <a:r>
              <a:rPr lang="en-US" sz="1600" dirty="0"/>
              <a:t>in scope of SA5 </a:t>
            </a:r>
            <a:endParaRPr lang="zh-CN" altLang="en-US" sz="1600" dirty="0">
              <a:latin typeface="+mn-lt"/>
            </a:endParaRPr>
          </a:p>
        </p:txBody>
      </p:sp>
      <p:sp>
        <p:nvSpPr>
          <p:cNvPr id="10" name="圆角矩形 6"/>
          <p:cNvSpPr/>
          <p:nvPr/>
        </p:nvSpPr>
        <p:spPr>
          <a:xfrm>
            <a:off x="2162175" y="5973661"/>
            <a:ext cx="2973166" cy="338554"/>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0337674"/>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US" dirty="0"/>
              <a:t>Cooperation 3GPP SA5/ETSI ISG NFV </a:t>
            </a:r>
            <a:r>
              <a:rPr lang="en-GB" altLang="zh-CN" dirty="0" smtClean="0"/>
              <a:t>(2/2</a:t>
            </a:r>
            <a:r>
              <a:rPr lang="en-GB" altLang="zh-CN" dirty="0"/>
              <a:t>)</a:t>
            </a:r>
            <a:endParaRPr lang="en-GB" altLang="zh-CN" dirty="0" smtClean="0"/>
          </a:p>
        </p:txBody>
      </p:sp>
      <p:sp>
        <p:nvSpPr>
          <p:cNvPr id="43011" name="Rectangle 3"/>
          <p:cNvSpPr>
            <a:spLocks noGrp="1"/>
          </p:cNvSpPr>
          <p:nvPr>
            <p:ph type="body" idx="1"/>
          </p:nvPr>
        </p:nvSpPr>
        <p:spPr>
          <a:xfrm>
            <a:off x="313898" y="1186811"/>
            <a:ext cx="8379728" cy="4968329"/>
          </a:xfrm>
        </p:spPr>
        <p:txBody>
          <a:bodyPr/>
          <a:lstStyle/>
          <a:p>
            <a:r>
              <a:rPr lang="en-GB" sz="2000" dirty="0" smtClean="0"/>
              <a:t>The discussions on cooperation guidelines are progressing well but still need to be finalized (see SP-160018).</a:t>
            </a:r>
            <a:endParaRPr lang="en-US" sz="2000" dirty="0" smtClean="0"/>
          </a:p>
          <a:p>
            <a:r>
              <a:rPr lang="en-US" sz="2000" dirty="0" smtClean="0"/>
              <a:t>The </a:t>
            </a:r>
            <a:r>
              <a:rPr lang="en-US" sz="2000" dirty="0"/>
              <a:t>scope of the cooperation is: V</a:t>
            </a:r>
            <a:r>
              <a:rPr lang="en-GB" sz="2000" dirty="0"/>
              <a:t>e-</a:t>
            </a:r>
            <a:r>
              <a:rPr lang="en-GB" sz="2000" dirty="0" err="1"/>
              <a:t>Vnfm</a:t>
            </a:r>
            <a:r>
              <a:rPr lang="en-GB" sz="2000" dirty="0"/>
              <a:t>-</a:t>
            </a:r>
            <a:r>
              <a:rPr lang="en-GB" sz="2000" dirty="0" err="1"/>
              <a:t>em</a:t>
            </a:r>
            <a:r>
              <a:rPr lang="en-GB" sz="2000" dirty="0"/>
              <a:t>, Ve-Vnfm-</a:t>
            </a:r>
            <a:r>
              <a:rPr lang="en-GB" sz="2000" dirty="0" err="1"/>
              <a:t>vnf</a:t>
            </a:r>
            <a:r>
              <a:rPr lang="en-GB" sz="2000" dirty="0"/>
              <a:t> and </a:t>
            </a:r>
            <a:r>
              <a:rPr lang="en-GB" sz="2000" dirty="0" err="1"/>
              <a:t>Os</a:t>
            </a:r>
            <a:r>
              <a:rPr lang="en-GB" sz="2000" dirty="0"/>
              <a:t>-Ma-nfvo Reference Points</a:t>
            </a:r>
            <a:r>
              <a:rPr lang="en-GB" sz="2000" dirty="0" smtClean="0"/>
              <a:t>.</a:t>
            </a:r>
            <a:endParaRPr lang="en-US" sz="2000" dirty="0"/>
          </a:p>
          <a:p>
            <a:r>
              <a:rPr lang="en-US" sz="2000" dirty="0"/>
              <a:t>ETSI ISG NFV is responsible for producing and maintaining the specifications </a:t>
            </a:r>
            <a:r>
              <a:rPr lang="en-US" sz="2000" dirty="0" smtClean="0"/>
              <a:t>for:</a:t>
            </a:r>
          </a:p>
          <a:p>
            <a:pPr lvl="1"/>
            <a:r>
              <a:rPr lang="en-US" sz="2000" dirty="0" smtClean="0"/>
              <a:t>The </a:t>
            </a:r>
            <a:r>
              <a:rPr lang="en-US" sz="2000" dirty="0"/>
              <a:t>management of the VNF/NS non-3GPP application related aspects, </a:t>
            </a:r>
            <a:endParaRPr lang="en-US" sz="2000" dirty="0" smtClean="0"/>
          </a:p>
          <a:p>
            <a:pPr lvl="1"/>
            <a:r>
              <a:rPr lang="en-US" sz="2000" dirty="0" smtClean="0"/>
              <a:t>The </a:t>
            </a:r>
            <a:r>
              <a:rPr lang="en-US" sz="2000" dirty="0"/>
              <a:t>management of virtual resources (FM, PM, etc.).</a:t>
            </a:r>
          </a:p>
          <a:p>
            <a:r>
              <a:rPr lang="en-US" sz="2000" dirty="0" smtClean="0"/>
              <a:t>3GPP </a:t>
            </a:r>
            <a:r>
              <a:rPr lang="en-US" sz="2000" dirty="0"/>
              <a:t>SA WG5 is responsible for producing and maintaining the specifications </a:t>
            </a:r>
            <a:r>
              <a:rPr lang="en-US" sz="2000" dirty="0" smtClean="0"/>
              <a:t>for:</a:t>
            </a:r>
          </a:p>
          <a:p>
            <a:pPr lvl="1"/>
            <a:r>
              <a:rPr lang="en-US" sz="2000" dirty="0" smtClean="0"/>
              <a:t>The </a:t>
            </a:r>
            <a:r>
              <a:rPr lang="en-US" sz="2000" dirty="0"/>
              <a:t>management of the VNF/NS 3GPP application related aspects.</a:t>
            </a:r>
          </a:p>
          <a:p>
            <a:r>
              <a:rPr lang="en-US" sz="2000" dirty="0" smtClean="0"/>
              <a:t>Both </a:t>
            </a:r>
            <a:r>
              <a:rPr lang="en-US" sz="2000" dirty="0"/>
              <a:t>3GPP SA WG5 and ETSI ISG NFV would consider each other’s requirements</a:t>
            </a:r>
            <a:r>
              <a:rPr lang="en-US" sz="2000" dirty="0" smtClean="0"/>
              <a:t>.</a:t>
            </a:r>
            <a:endParaRPr lang="en-GB" altLang="zh-CN" sz="20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28026899"/>
              </p:ext>
            </p:extLst>
          </p:nvPr>
        </p:nvGraphicFramePr>
        <p:xfrm>
          <a:off x="232011" y="1217944"/>
          <a:ext cx="8570795" cy="4688370"/>
        </p:xfrm>
        <a:graphic>
          <a:graphicData uri="http://schemas.openxmlformats.org/drawingml/2006/table">
            <a:tbl>
              <a:tblPr/>
              <a:tblGrid>
                <a:gridCol w="1144325"/>
                <a:gridCol w="2062900"/>
                <a:gridCol w="1760561"/>
                <a:gridCol w="1105469"/>
                <a:gridCol w="1187355"/>
                <a:gridCol w="1310185"/>
              </a:tblGrid>
              <a:tr h="70972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52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742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886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08-12 May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North America</a:t>
                      </a: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418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21-25 Aug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140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16-20 Oct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557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27 Nov-1 Dec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2017 meeting calendar</a:t>
            </a:r>
          </a:p>
        </p:txBody>
      </p:sp>
    </p:spTree>
    <p:extLst>
      <p:ext uri="{BB962C8B-B14F-4D97-AF65-F5344CB8AC3E}">
        <p14:creationId xmlns:p14="http://schemas.microsoft.com/office/powerpoint/2010/main" val="265139292"/>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92" name="Rectangle 64"/>
          <p:cNvSpPr>
            <a:spLocks noGrp="1"/>
          </p:cNvSpPr>
          <p:nvPr>
            <p:ph type="title"/>
          </p:nvPr>
        </p:nvSpPr>
        <p:spPr>
          <a:xfrm>
            <a:off x="1084943" y="2745696"/>
            <a:ext cx="6834188" cy="628650"/>
          </a:xfrm>
        </p:spPr>
        <p:txBody>
          <a:bodyPr/>
          <a:lstStyle/>
          <a:p>
            <a:r>
              <a:rPr lang="en-GB" sz="8000" b="1" dirty="0" smtClean="0"/>
              <a:t>Thank you!</a:t>
            </a:r>
          </a:p>
        </p:txBody>
      </p:sp>
    </p:spTree>
    <p:extLst>
      <p:ext uri="{BB962C8B-B14F-4D97-AF65-F5344CB8AC3E}">
        <p14:creationId xmlns:p14="http://schemas.microsoft.com/office/powerpoint/2010/main" val="97964283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457200" y="219075"/>
            <a:ext cx="6858000" cy="635000"/>
          </a:xfrm>
        </p:spPr>
        <p:txBody>
          <a:bodyPr/>
          <a:lstStyle/>
          <a:p>
            <a:r>
              <a:rPr lang="en-GB" dirty="0" smtClean="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1763053108"/>
              </p:ext>
            </p:extLst>
          </p:nvPr>
        </p:nvGraphicFramePr>
        <p:xfrm>
          <a:off x="418492" y="1199066"/>
          <a:ext cx="8289925" cy="4885375"/>
        </p:xfrm>
        <a:graphic>
          <a:graphicData uri="http://schemas.openxmlformats.org/drawingml/2006/table">
            <a:tbl>
              <a:tblPr/>
              <a:tblGrid>
                <a:gridCol w="2079625"/>
                <a:gridCol w="817562"/>
                <a:gridCol w="819150"/>
                <a:gridCol w="773113"/>
                <a:gridCol w="744537"/>
                <a:gridCol w="728663"/>
                <a:gridCol w="669138"/>
                <a:gridCol w="786213"/>
                <a:gridCol w="871924"/>
              </a:tblGrid>
              <a:tr h="6858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101</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102</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Delegates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48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40</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36</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61</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38</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57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1" kern="1200" dirty="0" smtClean="0">
                          <a:solidFill>
                            <a:schemeClr val="tx1"/>
                          </a:solidFill>
                          <a:latin typeface="Calibri" pitchFamily="34" charset="0"/>
                          <a:ea typeface="Batang"/>
                          <a:cs typeface="Times New Roman"/>
                        </a:rPr>
                        <a:t>30</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start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224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237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244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207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195</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181</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205</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end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354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356</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Calibri" pitchFamily="34" charset="0"/>
                          <a:ea typeface="Batang"/>
                          <a:cs typeface="Times New Roman"/>
                        </a:rPr>
                        <a:t>373</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360</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446</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378</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397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361</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CH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58</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46</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20</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OAM&amp;P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13</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18</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38</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15</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10</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9</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14</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out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12</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7</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99528725"/>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Grp="1" noChangeAspect="1"/>
          </p:cNvGraphicFramePr>
          <p:nvPr>
            <p:extLst>
              <p:ext uri="{D42A27DB-BD31-4B8C-83A1-F6EECF244321}">
                <p14:modId xmlns:p14="http://schemas.microsoft.com/office/powerpoint/2010/main" val="946826184"/>
              </p:ext>
            </p:extLst>
          </p:nvPr>
        </p:nvGraphicFramePr>
        <p:xfrm>
          <a:off x="11113" y="696251"/>
          <a:ext cx="9115425" cy="5618162"/>
        </p:xfrm>
        <a:graphic>
          <a:graphicData uri="http://schemas.openxmlformats.org/presentationml/2006/ole">
            <mc:AlternateContent xmlns:mc="http://schemas.openxmlformats.org/markup-compatibility/2006">
              <mc:Choice xmlns:v="urn:schemas-microsoft-com:vml" Requires="v">
                <p:oleObj spid="_x0000_s23676" name="Worksheet" r:id="rId5" imgW="9248714" imgH="5810320" progId="Excel.Sheet.8">
                  <p:embed/>
                </p:oleObj>
              </mc:Choice>
              <mc:Fallback>
                <p:oleObj name="Worksheet" r:id="rId5" imgW="9248714" imgH="5810320" progId="Excel.Sheet.8">
                  <p:embed/>
                  <p:pic>
                    <p:nvPicPr>
                      <p:cNvPr id="0" name="Picture 29"/>
                      <p:cNvPicPr>
                        <a:picLocks noGrp="1" noChangeAspect="1" noChangeArrowheads="1"/>
                      </p:cNvPicPr>
                      <p:nvPr/>
                    </p:nvPicPr>
                    <p:blipFill>
                      <a:blip r:embed="rId6"/>
                      <a:srcRect/>
                      <a:stretch>
                        <a:fillRect/>
                      </a:stretch>
                    </p:blipFill>
                    <p:spPr bwMode="auto">
                      <a:xfrm>
                        <a:off x="11113" y="696251"/>
                        <a:ext cx="9115425" cy="5618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7" name="Rectangle 2"/>
          <p:cNvSpPr>
            <a:spLocks noGrp="1"/>
          </p:cNvSpPr>
          <p:nvPr>
            <p:ph type="title" idx="4294967295"/>
          </p:nvPr>
        </p:nvSpPr>
        <p:spPr>
          <a:xfrm>
            <a:off x="531813" y="260350"/>
            <a:ext cx="6759575" cy="619125"/>
          </a:xfrm>
        </p:spPr>
        <p:txBody>
          <a:bodyPr/>
          <a:lstStyle/>
          <a:p>
            <a:r>
              <a:rPr lang="en-GB" altLang="zh-CN" dirty="0" smtClean="0"/>
              <a:t>Tdoc history </a:t>
            </a:r>
          </a:p>
        </p:txBody>
      </p:sp>
      <p:sp>
        <p:nvSpPr>
          <p:cNvPr id="1028" name="Rectangle 3"/>
          <p:cNvSpPr>
            <a:spLocks noChangeArrowheads="1"/>
          </p:cNvSpPr>
          <p:nvPr/>
        </p:nvSpPr>
        <p:spPr bwMode="auto">
          <a:xfrm>
            <a:off x="396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402091989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3503533075"/>
              </p:ext>
            </p:extLst>
          </p:nvPr>
        </p:nvGraphicFramePr>
        <p:xfrm>
          <a:off x="427038" y="1258888"/>
          <a:ext cx="8288337" cy="4757740"/>
        </p:xfrm>
        <a:graphic>
          <a:graphicData uri="http://schemas.openxmlformats.org/drawingml/2006/table">
            <a:tbl>
              <a:tblPr/>
              <a:tblGrid>
                <a:gridCol w="1531937"/>
                <a:gridCol w="784225"/>
                <a:gridCol w="830263"/>
                <a:gridCol w="855662"/>
                <a:gridCol w="866775"/>
                <a:gridCol w="866775"/>
                <a:gridCol w="890588"/>
                <a:gridCol w="842962"/>
                <a:gridCol w="819150"/>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SA#71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154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141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70</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92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58</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0</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4</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New or updated WIDs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5</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sv-SE" sz="1800" b="0" dirty="0" smtClean="0">
                          <a:latin typeface="Calibri" pitchFamily="34" charset="0"/>
                          <a:ea typeface="Batang"/>
                          <a:cs typeface="Times New Roman"/>
                        </a:rPr>
                        <a:t>5</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4</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 exploder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378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380</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385</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382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371</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38" name="Rectangle 64"/>
          <p:cNvSpPr>
            <a:spLocks/>
          </p:cNvSpPr>
          <p:nvPr/>
        </p:nvSpPr>
        <p:spPr bwMode="auto">
          <a:xfrm>
            <a:off x="457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spTree>
    <p:extLst>
      <p:ext uri="{BB962C8B-B14F-4D97-AF65-F5344CB8AC3E}">
        <p14:creationId xmlns:p14="http://schemas.microsoft.com/office/powerpoint/2010/main" val="150158094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ext uri="{D42A27DB-BD31-4B8C-83A1-F6EECF244321}">
                <p14:modId xmlns:p14="http://schemas.microsoft.com/office/powerpoint/2010/main" val="15241099"/>
              </p:ext>
            </p:extLst>
          </p:nvPr>
        </p:nvGraphicFramePr>
        <p:xfrm>
          <a:off x="93663" y="806450"/>
          <a:ext cx="9966325" cy="6192838"/>
        </p:xfrm>
        <a:graphic>
          <a:graphicData uri="http://schemas.openxmlformats.org/presentationml/2006/ole">
            <mc:AlternateContent xmlns:mc="http://schemas.openxmlformats.org/markup-compatibility/2006">
              <mc:Choice xmlns:v="urn:schemas-microsoft-com:vml" Requires="v">
                <p:oleObj spid="_x0000_s24700" name="Worksheet" r:id="rId5" imgW="8572512" imgH="4781603" progId="Excel.Sheet.8">
                  <p:embed/>
                </p:oleObj>
              </mc:Choice>
              <mc:Fallback>
                <p:oleObj name="Worksheet" r:id="rId5" imgW="8572512" imgH="4781603" progId="Excel.Sheet.8">
                  <p:embed/>
                  <p:pic>
                    <p:nvPicPr>
                      <p:cNvPr id="0" name="Picture 29"/>
                      <p:cNvPicPr>
                        <a:picLocks noGrp="1" noChangeAspect="1" noChangeArrowheads="1"/>
                      </p:cNvPicPr>
                      <p:nvPr/>
                    </p:nvPicPr>
                    <p:blipFill>
                      <a:blip r:embed="rId6"/>
                      <a:srcRect/>
                      <a:stretch>
                        <a:fillRect/>
                      </a:stretch>
                    </p:blipFill>
                    <p:spPr bwMode="auto">
                      <a:xfrm>
                        <a:off x="93663" y="806450"/>
                        <a:ext cx="9966325" cy="6192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544513" y="269875"/>
            <a:ext cx="7019925" cy="735013"/>
          </a:xfrm>
        </p:spPr>
        <p:txBody>
          <a:bodyPr/>
          <a:lstStyle/>
          <a:p>
            <a:r>
              <a:rPr lang="en-GB" altLang="zh-CN" dirty="0" smtClean="0"/>
              <a:t>CR history</a:t>
            </a:r>
          </a:p>
        </p:txBody>
      </p:sp>
      <p:sp>
        <p:nvSpPr>
          <p:cNvPr id="2052"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3493587251"/>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544513" y="269875"/>
            <a:ext cx="7019925" cy="735013"/>
          </a:xfrm>
        </p:spPr>
        <p:txBody>
          <a:bodyPr/>
          <a:lstStyle/>
          <a:p>
            <a:r>
              <a:rPr lang="en-GB" altLang="zh-CN" dirty="0" smtClean="0"/>
              <a:t>WI history</a:t>
            </a:r>
          </a:p>
        </p:txBody>
      </p:sp>
      <p:sp>
        <p:nvSpPr>
          <p:cNvPr id="3076"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358088289"/>
              </p:ext>
            </p:extLst>
          </p:nvPr>
        </p:nvGraphicFramePr>
        <p:xfrm>
          <a:off x="204788" y="519113"/>
          <a:ext cx="8680450" cy="5873750"/>
        </p:xfrm>
        <a:graphic>
          <a:graphicData uri="http://schemas.openxmlformats.org/presentationml/2006/ole">
            <mc:AlternateContent xmlns:mc="http://schemas.openxmlformats.org/markup-compatibility/2006">
              <mc:Choice xmlns:v="urn:schemas-microsoft-com:vml" Requires="v">
                <p:oleObj spid="_x0000_s25724" name="Worksheet" r:id="rId5" imgW="7896310" imgH="6124523" progId="Excel.Sheet.8">
                  <p:embed/>
                </p:oleObj>
              </mc:Choice>
              <mc:Fallback>
                <p:oleObj name="Worksheet" r:id="rId5" imgW="7896310" imgH="6124523" progId="Excel.Sheet.8">
                  <p:embed/>
                  <p:pic>
                    <p:nvPicPr>
                      <p:cNvPr id="0" name="Picture 29"/>
                      <p:cNvPicPr>
                        <a:picLocks noGrp="1" noChangeAspect="1" noChangeArrowheads="1"/>
                      </p:cNvPicPr>
                      <p:nvPr/>
                    </p:nvPicPr>
                    <p:blipFill>
                      <a:blip r:embed="rId6"/>
                      <a:srcRect/>
                      <a:stretch>
                        <a:fillRect/>
                      </a:stretch>
                    </p:blipFill>
                    <p:spPr bwMode="auto">
                      <a:xfrm>
                        <a:off x="204788" y="519113"/>
                        <a:ext cx="8680450" cy="587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0112998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05862151"/>
              </p:ext>
            </p:extLst>
          </p:nvPr>
        </p:nvGraphicFramePr>
        <p:xfrm>
          <a:off x="323850" y="1318054"/>
          <a:ext cx="8311488" cy="4851703"/>
        </p:xfrm>
        <a:graphic>
          <a:graphicData uri="http://schemas.openxmlformats.org/drawingml/2006/table">
            <a:tbl>
              <a:tblPr/>
              <a:tblGrid>
                <a:gridCol w="1334973"/>
                <a:gridCol w="4936340"/>
                <a:gridCol w="2040175"/>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Charging Aspects of IP Flow Mobility support for S2a and S2b Interfaces</a:t>
                      </a:r>
                      <a:endParaRPr kumimoji="0" lang="en-GB" altLang="zh-CN"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NBIFOM-CH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690043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50% to 85%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effectLst/>
                          <a:latin typeface="+mn-lt"/>
                          <a:ea typeface="+mn-ea"/>
                          <a:cs typeface="+mn-cs"/>
                        </a:rPr>
                        <a:t>SA#71 (03/2016) -&gt; SA#72 (06/2016)</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US" sz="1600" b="0" kern="1200" dirty="0" smtClean="0">
                          <a:solidFill>
                            <a:schemeClr val="tx1"/>
                          </a:solidFill>
                          <a:effectLst/>
                          <a:latin typeface="+mn-lt"/>
                          <a:ea typeface="+mn-ea"/>
                          <a:cs typeface="+mn-cs"/>
                        </a:rPr>
                        <a:t>- PDN Connection Charging Id Assignment for NBIFOM (assign a PDN Connection Charging Id to the PDN connection, which is now independent from the Default bearer charging Id).</a:t>
                      </a:r>
                      <a:endParaRPr lang="en-GB" sz="1600" b="0" kern="1200" dirty="0" smtClean="0">
                        <a:solidFill>
                          <a:schemeClr val="tx1"/>
                        </a:solidFill>
                        <a:effectLst/>
                        <a:latin typeface="+mn-lt"/>
                        <a:ea typeface="+mn-ea"/>
                        <a:cs typeface="+mn-cs"/>
                      </a:endParaRPr>
                    </a:p>
                    <a:p>
                      <a:pPr lvl="0"/>
                      <a:r>
                        <a:rPr lang="en-US" sz="1600" b="0" kern="1200" dirty="0" smtClean="0">
                          <a:solidFill>
                            <a:schemeClr val="tx1"/>
                          </a:solidFill>
                          <a:effectLst/>
                          <a:latin typeface="+mn-lt"/>
                          <a:ea typeface="+mn-ea"/>
                          <a:cs typeface="+mn-cs"/>
                        </a:rPr>
                        <a:t>- Access Availability Change Reason applies at bearer level (and not at service data flow level).  </a:t>
                      </a:r>
                      <a:endParaRPr lang="en-GB" sz="1600" b="0" kern="1200" dirty="0" smtClean="0">
                        <a:solidFill>
                          <a:schemeClr val="tx1"/>
                        </a:solidFill>
                        <a:effectLst/>
                        <a:latin typeface="+mn-lt"/>
                        <a:ea typeface="+mn-ea"/>
                        <a:cs typeface="+mn-cs"/>
                      </a:endParaRPr>
                    </a:p>
                    <a:p>
                      <a:pPr lvl="0"/>
                      <a:r>
                        <a:rPr lang="en-US" sz="1600" b="0" kern="1200" dirty="0" smtClean="0">
                          <a:solidFill>
                            <a:schemeClr val="tx1"/>
                          </a:solidFill>
                          <a:effectLst/>
                          <a:latin typeface="+mn-lt"/>
                          <a:ea typeface="+mn-ea"/>
                          <a:cs typeface="+mn-cs"/>
                        </a:rPr>
                        <a:t>- Introduce description of NBIFOM when charging per IP-CAN bearer with, in particular, Access becomes usable/unusable triggers:</a:t>
                      </a:r>
                      <a:endParaRPr lang="en-GB" sz="1600" b="0" kern="1200" dirty="0" smtClean="0">
                        <a:solidFill>
                          <a:schemeClr val="tx1"/>
                        </a:solidFill>
                        <a:effectLst/>
                        <a:latin typeface="+mn-lt"/>
                        <a:ea typeface="+mn-ea"/>
                        <a:cs typeface="+mn-cs"/>
                      </a:endParaRPr>
                    </a:p>
                    <a:p>
                      <a:pPr lvl="1" algn="l"/>
                      <a:r>
                        <a:rPr lang="en-US" sz="1600" b="0" kern="1200" dirty="0" smtClean="0">
                          <a:solidFill>
                            <a:schemeClr val="tx1"/>
                          </a:solidFill>
                          <a:effectLst/>
                          <a:latin typeface="+mn-lt"/>
                          <a:ea typeface="+mn-ea"/>
                          <a:cs typeface="+mn-cs"/>
                        </a:rPr>
                        <a:t>- opening/closing the service data flows containers within the IP-CAN bearer</a:t>
                      </a:r>
                      <a:endParaRPr lang="en-GB" sz="1600" b="0" kern="1200" dirty="0" smtClean="0">
                        <a:solidFill>
                          <a:schemeClr val="tx1"/>
                        </a:solidFill>
                        <a:effectLst/>
                        <a:latin typeface="+mn-lt"/>
                        <a:ea typeface="+mn-ea"/>
                        <a:cs typeface="+mn-cs"/>
                      </a:endParaRPr>
                    </a:p>
                    <a:p>
                      <a:pPr lvl="1" algn="l"/>
                      <a:r>
                        <a:rPr lang="en-US" sz="1600" b="0" kern="1200" dirty="0" smtClean="0">
                          <a:solidFill>
                            <a:schemeClr val="tx1"/>
                          </a:solidFill>
                          <a:effectLst/>
                          <a:latin typeface="+mn-lt"/>
                          <a:ea typeface="+mn-ea"/>
                          <a:cs typeface="+mn-cs"/>
                        </a:rPr>
                        <a:t>- potential reporting to Online charging within the IP-CAN bearer when no more quota for service data flows when usable.</a:t>
                      </a:r>
                      <a:endParaRPr kumimoji="0" lang="en-US"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WI Exception request, Rel-13 CRs TS 32.251, 32.298, 32.299 </a:t>
                      </a:r>
                      <a:r>
                        <a:rPr lang="en-GB" sz="1600" kern="1200" dirty="0" smtClean="0">
                          <a:solidFill>
                            <a:schemeClr val="tx1"/>
                          </a:solidFill>
                          <a:latin typeface="+mn-lt"/>
                          <a:ea typeface="+mn-ea"/>
                          <a:cs typeface="+mn-cs"/>
                        </a:rPr>
                        <a:t>(Agenda Item 13.60)</a:t>
                      </a:r>
                      <a:endParaRPr lang="en-US" sz="1600" b="1"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2350855352"/>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32326</TotalTime>
  <Words>2820</Words>
  <Application>Microsoft Office PowerPoint</Application>
  <PresentationFormat>On-screen Show (4:3)</PresentationFormat>
  <Paragraphs>614</Paragraphs>
  <Slides>36</Slides>
  <Notes>33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5" baseType="lpstr">
      <vt:lpstr>Batang</vt:lpstr>
      <vt:lpstr>Gulim</vt:lpstr>
      <vt:lpstr>宋体</vt:lpstr>
      <vt:lpstr>宋体</vt:lpstr>
      <vt:lpstr>Arial</vt:lpstr>
      <vt:lpstr>Calibri</vt:lpstr>
      <vt:lpstr>Times New Roman</vt:lpstr>
      <vt:lpstr>Office Theme</vt:lpstr>
      <vt:lpstr>Worksheet</vt:lpstr>
      <vt:lpstr>TSG SA WG5 Status Report to TSG SA#71 Göteborg, Sweden 9-11 March 2016  Charging Management (CH) Operation, Administration, Maintenance &amp; Provisioning (OAM&amp;P)</vt:lpstr>
      <vt:lpstr>SA5 leadership</vt:lpstr>
      <vt:lpstr>2016 meeting calendar</vt:lpstr>
      <vt:lpstr>Statistics at SA5 level</vt:lpstr>
      <vt:lpstr>Tdoc history </vt:lpstr>
      <vt:lpstr>PowerPoint Presentation</vt:lpstr>
      <vt:lpstr>CR history</vt:lpstr>
      <vt:lpstr>WI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 (1/2)</vt:lpstr>
      <vt:lpstr>OAM&amp;P cooperation (2/2)</vt:lpstr>
      <vt:lpstr>Cooperation 3GPP SA5/ETSI ISG NFV (1/2)</vt:lpstr>
      <vt:lpstr>Cooperation 3GPP SA5/ETSI ISG NFV (2/2)</vt:lpstr>
      <vt:lpstr>2017 meeting calendar</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dc:title>
  <dc:creator>SA5 chairman</dc:creator>
  <cp:lastModifiedBy>Christiantoche</cp:lastModifiedBy>
  <cp:revision>1694</cp:revision>
  <dcterms:created xsi:type="dcterms:W3CDTF">2008-08-30T09:32:10Z</dcterms:created>
  <dcterms:modified xsi:type="dcterms:W3CDTF">2016-03-03T10:19:14Z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_NewReviewCycle">
    <vt:lpwstr/>
  </property>
  <property fmtid="{D5CDD505-2E9C-101B-9397-08002B2CF9AE}" pid="37" name="_readonly">
    <vt:lpwstr/>
  </property>
  <property fmtid="{D5CDD505-2E9C-101B-9397-08002B2CF9AE}" pid="38" name="_change">
    <vt:lpwstr/>
  </property>
  <property fmtid="{D5CDD505-2E9C-101B-9397-08002B2CF9AE}" pid="39" name="_full-control">
    <vt:lpwstr/>
  </property>
  <property fmtid="{D5CDD505-2E9C-101B-9397-08002B2CF9AE}" pid="40" name="sflag">
    <vt:lpwstr>1457000247</vt:lpwstr>
  </property>
</Properties>
</file>