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3"/>
  </p:notesMasterIdLst>
  <p:handoutMasterIdLst>
    <p:handoutMasterId r:id="rId24"/>
  </p:handoutMasterIdLst>
  <p:sldIdLst>
    <p:sldId id="303" r:id="rId2"/>
    <p:sldId id="809" r:id="rId3"/>
    <p:sldId id="791" r:id="rId4"/>
    <p:sldId id="708" r:id="rId5"/>
    <p:sldId id="709" r:id="rId6"/>
    <p:sldId id="710" r:id="rId7"/>
    <p:sldId id="711" r:id="rId8"/>
    <p:sldId id="712" r:id="rId9"/>
    <p:sldId id="714" r:id="rId10"/>
    <p:sldId id="717" r:id="rId11"/>
    <p:sldId id="759" r:id="rId12"/>
    <p:sldId id="761" r:id="rId13"/>
    <p:sldId id="760" r:id="rId14"/>
    <p:sldId id="724" r:id="rId15"/>
    <p:sldId id="821" r:id="rId16"/>
    <p:sldId id="767" r:id="rId17"/>
    <p:sldId id="811" r:id="rId18"/>
    <p:sldId id="815" r:id="rId19"/>
    <p:sldId id="813" r:id="rId20"/>
    <p:sldId id="820" r:id="rId21"/>
    <p:sldId id="614" r:id="rId22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hn M Meredith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625" autoAdjust="0"/>
  </p:normalViewPr>
  <p:slideViewPr>
    <p:cSldViewPr snapToGrid="0">
      <p:cViewPr varScale="1">
        <p:scale>
          <a:sx n="122" d="100"/>
          <a:sy n="122" d="100"/>
        </p:scale>
        <p:origin x="-13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AF6F31B-ADF7-4F78-9E38-5C00584B5CBA}" type="datetime1">
              <a:rPr lang="en-US"/>
              <a:pPr>
                <a:defRPr/>
              </a:pPr>
              <a:t>3/7/2016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47479D10-77ED-4DE1-8DE9-E2632B3693D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96503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0C8213C-DF02-48A4-AC89-8C70BDB0D4FB}" type="datetime1">
              <a:rPr lang="en-US"/>
              <a:pPr>
                <a:defRPr/>
              </a:pPr>
              <a:t>3/7/2016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E704CCF8-A79B-49D4-8388-DD8A45E0E52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98833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DEE81A-7AF5-4828-B9DD-B6252956FDB3}" type="slidenum">
              <a:rPr lang="en-GB" sz="1200">
                <a:latin typeface="Times New Roman" panose="02020603050405020304" pitchFamily="18" charset="0"/>
              </a:rPr>
              <a:pPr eaLnBrk="1" hangingPunct="1"/>
              <a:t>1</a:t>
            </a:fld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59390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416478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550487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50881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9126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latin typeface="Arial" charset="0"/>
              <a:cs typeface="+mn-cs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122488" y="1939925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3852863"/>
            <a:ext cx="83883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50879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dirty="0"/>
              <a:t>Support Team report to </a:t>
            </a:r>
            <a:r>
              <a:rPr lang="en-GB" dirty="0" smtClean="0"/>
              <a:t>TSGs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40F4D8BC-881A-4ECA-B765-459F2E0E20F5}" type="slidenum">
              <a:rPr lang="en-GB" b="1"/>
              <a:pPr algn="ctr"/>
              <a:t>‹#›</a:t>
            </a:fld>
            <a:endParaRPr lang="en-GB" b="1"/>
          </a:p>
          <a:p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</a:rPr>
              <a:t>© 3GPP 2012</a:t>
            </a:r>
            <a:endParaRPr lang="en-GB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sz="800" dirty="0"/>
              <a:t>© 3GPP </a:t>
            </a:r>
            <a:r>
              <a:rPr lang="en-GB" sz="800" dirty="0" smtClean="0"/>
              <a:t>2016</a:t>
            </a:r>
            <a:endParaRPr lang="en-GB" sz="800" dirty="0"/>
          </a:p>
        </p:txBody>
      </p:sp>
      <p:sp>
        <p:nvSpPr>
          <p:cNvPr id="1037" name="Text Box 13"/>
          <p:cNvSpPr txBox="1">
            <a:spLocks noChangeArrowheads="1"/>
          </p:cNvSpPr>
          <p:nvPr userDrawn="1"/>
        </p:nvSpPr>
        <p:spPr bwMode="auto">
          <a:xfrm>
            <a:off x="5822066" y="177800"/>
            <a:ext cx="14629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 dirty="0" smtClean="0">
                <a:solidFill>
                  <a:schemeClr val="tx1"/>
                </a:solidFill>
              </a:rPr>
              <a:t>SP-160089</a:t>
            </a:r>
            <a:r>
              <a:rPr lang="en-GB" sz="1200" b="1" dirty="0">
                <a:solidFill>
                  <a:schemeClr val="tx1"/>
                </a:solidFill>
              </a:rPr>
              <a:t/>
            </a:r>
            <a:br>
              <a:rPr lang="en-GB" sz="1200" b="1" dirty="0">
                <a:solidFill>
                  <a:schemeClr val="tx1"/>
                </a:solidFill>
              </a:rPr>
            </a:br>
            <a:r>
              <a:rPr lang="en-GB" sz="1200" b="1" dirty="0" smtClean="0">
                <a:solidFill>
                  <a:schemeClr val="tx1"/>
                </a:solidFill>
              </a:rPr>
              <a:t>RP-160155</a:t>
            </a:r>
            <a:br>
              <a:rPr lang="en-GB" sz="1200" b="1" dirty="0" smtClean="0">
                <a:solidFill>
                  <a:schemeClr val="tx1"/>
                </a:solidFill>
              </a:rPr>
            </a:br>
            <a:r>
              <a:rPr lang="en-GB" sz="1200" b="1" dirty="0" smtClean="0">
                <a:solidFill>
                  <a:schemeClr val="tx1"/>
                </a:solidFill>
              </a:rPr>
              <a:t>CP-160128</a:t>
            </a:r>
            <a:endParaRPr lang="en-GB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v-SE" sz="1200" b="1" baseline="0" dirty="0" smtClean="0">
                <a:solidFill>
                  <a:schemeClr val="tx1"/>
                </a:solidFill>
                <a:latin typeface="Arial "/>
              </a:rPr>
              <a:t>Gothenburg, March 2016</a:t>
            </a:r>
            <a:endParaRPr lang="sv-SE" sz="1200" b="1" dirty="0" smtClean="0">
              <a:solidFill>
                <a:schemeClr val="tx1"/>
              </a:solidFill>
              <a:latin typeface="Arial "/>
            </a:endParaRPr>
          </a:p>
          <a:p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3GPP </a:t>
            </a:r>
            <a:r>
              <a:rPr lang="sv-SE" sz="1200" b="1" dirty="0">
                <a:solidFill>
                  <a:schemeClr val="tx1"/>
                </a:solidFill>
                <a:latin typeface="Arial "/>
              </a:rPr>
              <a:t>TSGs </a:t>
            </a:r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RAN</a:t>
            </a:r>
            <a:r>
              <a:rPr lang="sv-SE" sz="1200" b="1" dirty="0">
                <a:solidFill>
                  <a:schemeClr val="tx1"/>
                </a:solidFill>
                <a:latin typeface="Arial "/>
              </a:rPr>
              <a:t>, CT, SA </a:t>
            </a:r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#71</a:t>
            </a:r>
            <a:endParaRPr lang="sv-SE" sz="1200" b="1" dirty="0">
              <a:solidFill>
                <a:schemeClr val="tx1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0" r:id="rId3"/>
    <p:sldLayoutId id="2147483733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africa.comworldseries.com/" TargetMode="External"/><Relationship Id="rId13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hyperlink" Target="https://broadbandworldforum.com/london/" TargetMode="External"/><Relationship Id="rId12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5gworldevent.com/" TargetMode="External"/><Relationship Id="rId11" Type="http://schemas.openxmlformats.org/officeDocument/2006/relationships/image" Target="../media/image24.jpeg"/><Relationship Id="rId5" Type="http://schemas.openxmlformats.org/officeDocument/2006/relationships/hyperlink" Target="http://criticalcommunicationsworld.com/" TargetMode="External"/><Relationship Id="rId10" Type="http://schemas.openxmlformats.org/officeDocument/2006/relationships/image" Target="../media/image23.jpeg"/><Relationship Id="rId4" Type="http://schemas.openxmlformats.org/officeDocument/2006/relationships/hyperlink" Target="http://iotworldevent.com/" TargetMode="External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portal.3gpp.org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specifications-groups/3gu-help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US" sz="5400" b="1" dirty="0" smtClean="0"/>
              <a:t>Support Team Report</a:t>
            </a:r>
            <a:r>
              <a:rPr lang="en-GB" sz="5400" b="1" i="1" dirty="0" smtClean="0"/>
              <a:t/>
            </a:r>
            <a:br>
              <a:rPr lang="en-GB" sz="5400" b="1" i="1" dirty="0" smtClean="0"/>
            </a:br>
            <a:r>
              <a:rPr lang="en-GB" sz="2900" dirty="0" smtClean="0">
                <a:latin typeface="Arial" panose="020B0604020202020204" pitchFamily="34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>
          <a:xfrm>
            <a:off x="1689100" y="4022725"/>
            <a:ext cx="6400800" cy="1568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/>
              <a:t/>
            </a:r>
            <a:br>
              <a:rPr lang="en-US" sz="2000" smtClean="0"/>
            </a:br>
            <a:r>
              <a:rPr lang="en-US" smtClean="0">
                <a:latin typeface="Arial" panose="020B0604020202020204" pitchFamily="34" charset="0"/>
              </a:rPr>
              <a:t>John M Meredith</a:t>
            </a:r>
          </a:p>
          <a:p>
            <a:pPr>
              <a:lnSpc>
                <a:spcPct val="80000"/>
              </a:lnSpc>
            </a:pPr>
            <a:endParaRPr lang="en-US" sz="200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anose="020B0604020202020204" pitchFamily="34" charset="0"/>
              </a:rPr>
              <a:t>Director, MCC</a:t>
            </a:r>
          </a:p>
          <a:p>
            <a:pPr>
              <a:lnSpc>
                <a:spcPct val="80000"/>
              </a:lnSpc>
            </a:pPr>
            <a:endParaRPr lang="en-GB" sz="20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745" y="1251439"/>
            <a:ext cx="74104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507" y="3702416"/>
            <a:ext cx="74009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398" y="1314573"/>
            <a:ext cx="80962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910" y="1314573"/>
            <a:ext cx="85153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622300" y="1233488"/>
            <a:ext cx="64770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Specs per Release</a:t>
            </a:r>
            <a:endParaRPr lang="en-GB" sz="2800"/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6423025" y="5595938"/>
            <a:ext cx="23780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>
                <a:latin typeface="Times New Roman" panose="02020603050405020304" pitchFamily="18" charset="0"/>
              </a:rPr>
              <a:t>from query 2002-04-12_live-specs-per-Rel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200025" y="5919788"/>
            <a:ext cx="8943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aseline="30000">
                <a:latin typeface="Times New Roman" panose="02020603050405020304" pitchFamily="18" charset="0"/>
              </a:rPr>
              <a:t>#</a:t>
            </a:r>
            <a:r>
              <a:rPr lang="en-US" sz="1400">
                <a:latin typeface="Times New Roman" panose="02020603050405020304" pitchFamily="18" charset="0"/>
              </a:rPr>
              <a:t> Greyed Releases are closed.                                  * Figures in the right column are values reported last plenary meeting.</a:t>
            </a:r>
            <a:endParaRPr lang="en-GB" sz="1400">
              <a:latin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7505" y="2278063"/>
            <a:ext cx="4391383" cy="2864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84213" y="1484313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 dirty="0"/>
              <a:t>Other stuff</a:t>
            </a:r>
            <a:endParaRPr lang="en-GB" sz="2800" dirty="0"/>
          </a:p>
        </p:txBody>
      </p:sp>
      <p:pic>
        <p:nvPicPr>
          <p:cNvPr id="30723" name="Picture 3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2479675"/>
            <a:ext cx="1898650" cy="1670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350">
            <a:off x="5611813" y="1222375"/>
            <a:ext cx="3054350" cy="204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3" name="Title 1"/>
          <p:cNvSpPr>
            <a:spLocks noGrp="1"/>
          </p:cNvSpPr>
          <p:nvPr>
            <p:ph type="title"/>
          </p:nvPr>
        </p:nvSpPr>
        <p:spPr bwMode="auto">
          <a:xfrm>
            <a:off x="2090738" y="206375"/>
            <a:ext cx="523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Marketing Matters </a:t>
            </a:r>
            <a:br>
              <a:rPr lang="en-GB" altLang="en-US" dirty="0" smtClean="0"/>
            </a:br>
            <a:endParaRPr lang="en-GB" altLang="en-US" sz="1600" dirty="0" smtClean="0">
              <a:solidFill>
                <a:schemeClr val="tx1"/>
              </a:solidFill>
            </a:endParaRPr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 bwMode="auto">
          <a:xfrm>
            <a:off x="409575" y="1130300"/>
            <a:ext cx="5594350" cy="24145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Blip>
                <a:blip r:embed="rId3"/>
              </a:buBlip>
            </a:pPr>
            <a:r>
              <a:rPr lang="en-GB" altLang="en-US" smtClean="0"/>
              <a:t> 3GPP Excellence Awards 2015</a:t>
            </a:r>
          </a:p>
          <a:p>
            <a:pPr lvl="1"/>
            <a:r>
              <a:rPr lang="en-GB" altLang="en-US" sz="1400" smtClean="0"/>
              <a:t>Ricky Kaura	 	CT1 </a:t>
            </a:r>
          </a:p>
          <a:p>
            <a:pPr lvl="1"/>
            <a:r>
              <a:rPr lang="en-GB" altLang="en-US" sz="1400" smtClean="0"/>
              <a:t>John Diachina	 	GERAN1 / GERAN2 </a:t>
            </a:r>
          </a:p>
          <a:p>
            <a:pPr lvl="1"/>
            <a:r>
              <a:rPr lang="en-GB" altLang="en-US" sz="1400" smtClean="0"/>
              <a:t>Havish Koorapaty	RAN1 </a:t>
            </a:r>
          </a:p>
          <a:p>
            <a:pPr lvl="1"/>
            <a:r>
              <a:rPr lang="fr-FR" altLang="en-US" sz="1400" smtClean="0"/>
              <a:t>Yannick Lair	 	SA6</a:t>
            </a:r>
            <a:endParaRPr lang="en-GB" altLang="en-US" sz="1200" smtClean="0"/>
          </a:p>
          <a:p>
            <a:pPr>
              <a:buFontTx/>
              <a:buBlip>
                <a:blip r:embed="rId3"/>
              </a:buBlip>
            </a:pPr>
            <a:r>
              <a:rPr lang="en-GB" altLang="en-US" smtClean="0"/>
              <a:t> Mobile World Congress</a:t>
            </a:r>
          </a:p>
          <a:p>
            <a:pPr lvl="1"/>
            <a:r>
              <a:rPr lang="en-GB" altLang="en-US" sz="1400" smtClean="0"/>
              <a:t>Participation in meetings, visits to member and Partner stands, interviews with the media and attendance at the ETSI Membership &amp; Partners networking event (+150 people) </a:t>
            </a:r>
          </a:p>
          <a:p>
            <a:pPr>
              <a:buFontTx/>
              <a:buBlip>
                <a:blip r:embed="rId3"/>
              </a:buBlip>
            </a:pPr>
            <a:r>
              <a:rPr lang="en-GB" altLang="en-US" smtClean="0"/>
              <a:t> Planned Conferences</a:t>
            </a:r>
            <a:endParaRPr lang="en-US" altLang="en-US" smtClean="0"/>
          </a:p>
        </p:txBody>
      </p:sp>
      <p:sp>
        <p:nvSpPr>
          <p:cNvPr id="512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29638" y="6564313"/>
            <a:ext cx="395287" cy="222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3EF9DA1-729A-460B-AE63-CDDCD4058941}" type="slidenum">
              <a:rPr lang="en-GB" altLang="en-US"/>
              <a:pPr/>
              <a:t>15</a:t>
            </a:fld>
            <a:endParaRPr lang="en-GB" alt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65382" y="4369776"/>
          <a:ext cx="8023226" cy="1976314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3802733"/>
                <a:gridCol w="1703846"/>
                <a:gridCol w="2516647"/>
              </a:tblGrid>
              <a:tr h="468171">
                <a:tc>
                  <a:txBody>
                    <a:bodyPr/>
                    <a:lstStyle/>
                    <a:p>
                      <a:pPr algn="l" fontAlgn="base"/>
                      <a:r>
                        <a:rPr lang="en-GB" sz="1100" u="none" strike="noStrike" dirty="0">
                          <a:effectLst/>
                          <a:hlinkClick r:id="rId4"/>
                        </a:rPr>
                        <a:t>Internet of Things World</a:t>
                      </a:r>
                      <a:endParaRPr lang="en-GB" sz="1100" b="1" dirty="0">
                        <a:solidFill>
                          <a:srgbClr val="53AF1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782" marR="48782" marT="48814" marB="48814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800" dirty="0">
                          <a:effectLst/>
                        </a:rPr>
                        <a:t>10/05/2016 Santa Clara</a:t>
                      </a:r>
                      <a:endParaRPr lang="en-GB" sz="800" dirty="0">
                        <a:effectLst/>
                        <a:latin typeface="inherit"/>
                      </a:endParaRPr>
                    </a:p>
                  </a:txBody>
                  <a:tcPr marL="48782" marR="48782" marT="48814" marB="48814" anchor="ctr"/>
                </a:tc>
                <a:tc>
                  <a:txBody>
                    <a:bodyPr/>
                    <a:lstStyle/>
                    <a:p>
                      <a:pPr algn="r" fontAlgn="base"/>
                      <a:r>
                        <a:rPr lang="en-GB" sz="800">
                          <a:effectLst/>
                        </a:rPr>
                        <a:t>Speaker</a:t>
                      </a:r>
                      <a:endParaRPr lang="en-GB" sz="800">
                        <a:effectLst/>
                        <a:latin typeface="inherit"/>
                      </a:endParaRPr>
                    </a:p>
                  </a:txBody>
                  <a:tcPr marL="48782" marR="48782" marT="48814" marB="48814" anchor="ctr"/>
                </a:tc>
              </a:tr>
              <a:tr h="344422">
                <a:tc>
                  <a:txBody>
                    <a:bodyPr/>
                    <a:lstStyle/>
                    <a:p>
                      <a:pPr algn="l" fontAlgn="base"/>
                      <a:r>
                        <a:rPr lang="en-GB" sz="1100" u="none" strike="noStrike" dirty="0">
                          <a:effectLst/>
                          <a:hlinkClick r:id="rId5"/>
                        </a:rPr>
                        <a:t>Critical Communications World</a:t>
                      </a:r>
                      <a:endParaRPr lang="en-GB" sz="1100" b="1" dirty="0">
                        <a:solidFill>
                          <a:srgbClr val="53AF1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782" marR="48782" marT="48814" marB="48814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800">
                          <a:effectLst/>
                        </a:rPr>
                        <a:t>31/05/2016  Amsterdam</a:t>
                      </a:r>
                      <a:endParaRPr lang="en-GB" sz="800">
                        <a:effectLst/>
                        <a:latin typeface="inherit"/>
                      </a:endParaRPr>
                    </a:p>
                  </a:txBody>
                  <a:tcPr marL="48782" marR="48782" marT="48814" marB="48814" anchor="ctr"/>
                </a:tc>
                <a:tc>
                  <a:txBody>
                    <a:bodyPr/>
                    <a:lstStyle/>
                    <a:p>
                      <a:pPr algn="r" fontAlgn="base"/>
                      <a:r>
                        <a:rPr lang="en-GB" sz="800">
                          <a:effectLst/>
                        </a:rPr>
                        <a:t>Endorsed, Speaker, Stand Planned</a:t>
                      </a:r>
                      <a:endParaRPr lang="en-GB" sz="800">
                        <a:effectLst/>
                        <a:latin typeface="inherit"/>
                      </a:endParaRPr>
                    </a:p>
                  </a:txBody>
                  <a:tcPr marL="48782" marR="48782" marT="48814" marB="48814" anchor="ctr"/>
                </a:tc>
              </a:tr>
              <a:tr h="344422">
                <a:tc>
                  <a:txBody>
                    <a:bodyPr/>
                    <a:lstStyle/>
                    <a:p>
                      <a:pPr algn="l" fontAlgn="base"/>
                      <a:r>
                        <a:rPr lang="en-GB" sz="1100" u="none" strike="noStrike">
                          <a:effectLst/>
                          <a:hlinkClick r:id="rId6"/>
                        </a:rPr>
                        <a:t>5G World Summit</a:t>
                      </a:r>
                      <a:endParaRPr lang="en-GB" sz="1100" b="1">
                        <a:solidFill>
                          <a:srgbClr val="53AF1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782" marR="48782" marT="48814" marB="48814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800">
                          <a:effectLst/>
                        </a:rPr>
                        <a:t>28/06/2016</a:t>
                      </a:r>
                    </a:p>
                    <a:p>
                      <a:pPr algn="ctr" fontAlgn="base"/>
                      <a:r>
                        <a:rPr lang="en-GB" sz="800">
                          <a:effectLst/>
                        </a:rPr>
                        <a:t>London</a:t>
                      </a:r>
                      <a:endParaRPr lang="en-GB" sz="800">
                        <a:effectLst/>
                        <a:latin typeface="inherit"/>
                      </a:endParaRPr>
                    </a:p>
                  </a:txBody>
                  <a:tcPr marL="48782" marR="48782" marT="48814" marB="48814" anchor="ctr"/>
                </a:tc>
                <a:tc>
                  <a:txBody>
                    <a:bodyPr/>
                    <a:lstStyle/>
                    <a:p>
                      <a:pPr algn="r" fontAlgn="base"/>
                      <a:r>
                        <a:rPr lang="en-GB" sz="800">
                          <a:effectLst/>
                        </a:rPr>
                        <a:t>Endorsed, Speaker, Stand Planned</a:t>
                      </a:r>
                      <a:endParaRPr lang="en-GB" sz="800">
                        <a:effectLst/>
                        <a:latin typeface="inherit"/>
                      </a:endParaRPr>
                    </a:p>
                  </a:txBody>
                  <a:tcPr marL="48782" marR="48782" marT="48814" marB="48814" anchor="ctr"/>
                </a:tc>
              </a:tr>
              <a:tr h="344422">
                <a:tc>
                  <a:txBody>
                    <a:bodyPr/>
                    <a:lstStyle/>
                    <a:p>
                      <a:pPr algn="l" fontAlgn="base"/>
                      <a:r>
                        <a:rPr lang="en-GB" sz="1100" u="none" strike="noStrike">
                          <a:effectLst/>
                          <a:hlinkClick r:id="rId7"/>
                        </a:rPr>
                        <a:t>Broadband World Forum</a:t>
                      </a:r>
                      <a:endParaRPr lang="en-GB" sz="1100" b="1">
                        <a:solidFill>
                          <a:srgbClr val="53AF1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782" marR="48782" marT="48814" marB="48814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800">
                          <a:effectLst/>
                        </a:rPr>
                        <a:t>18/10/2016</a:t>
                      </a:r>
                    </a:p>
                    <a:p>
                      <a:pPr algn="ctr" fontAlgn="base"/>
                      <a:r>
                        <a:rPr lang="en-GB" sz="800">
                          <a:effectLst/>
                        </a:rPr>
                        <a:t>London</a:t>
                      </a:r>
                      <a:endParaRPr lang="en-GB" sz="800">
                        <a:effectLst/>
                        <a:latin typeface="inherit"/>
                      </a:endParaRPr>
                    </a:p>
                  </a:txBody>
                  <a:tcPr marL="48782" marR="48782" marT="48814" marB="48814" anchor="ctr"/>
                </a:tc>
                <a:tc>
                  <a:txBody>
                    <a:bodyPr/>
                    <a:lstStyle/>
                    <a:p>
                      <a:pPr algn="r" fontAlgn="base"/>
                      <a:r>
                        <a:rPr lang="en-GB" sz="800">
                          <a:effectLst/>
                        </a:rPr>
                        <a:t>Endorsed, Speaker, Stand Planned</a:t>
                      </a:r>
                      <a:endParaRPr lang="en-GB" sz="800">
                        <a:effectLst/>
                        <a:latin typeface="inherit"/>
                      </a:endParaRPr>
                    </a:p>
                  </a:txBody>
                  <a:tcPr marL="48782" marR="48782" marT="48814" marB="48814" anchor="ctr"/>
                </a:tc>
              </a:tr>
              <a:tr h="474877">
                <a:tc>
                  <a:txBody>
                    <a:bodyPr/>
                    <a:lstStyle/>
                    <a:p>
                      <a:pPr algn="l" fontAlgn="base"/>
                      <a:r>
                        <a:rPr lang="en-GB" sz="1100" u="none" strike="noStrike" dirty="0">
                          <a:effectLst/>
                          <a:hlinkClick r:id="rId8"/>
                        </a:rPr>
                        <a:t>Africa.com</a:t>
                      </a:r>
                      <a:endParaRPr lang="en-GB" sz="1100" b="1" dirty="0">
                        <a:solidFill>
                          <a:srgbClr val="53AF1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782" marR="48782" marT="48814" marB="48814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800" dirty="0">
                          <a:effectLst/>
                        </a:rPr>
                        <a:t>15/11/2016</a:t>
                      </a:r>
                    </a:p>
                    <a:p>
                      <a:pPr algn="ctr" fontAlgn="base"/>
                      <a:r>
                        <a:rPr lang="en-GB" sz="800" dirty="0">
                          <a:effectLst/>
                        </a:rPr>
                        <a:t>Cape Town</a:t>
                      </a:r>
                      <a:endParaRPr lang="en-GB" sz="800" dirty="0">
                        <a:effectLst/>
                        <a:latin typeface="inherit"/>
                      </a:endParaRPr>
                    </a:p>
                  </a:txBody>
                  <a:tcPr marL="48782" marR="48782" marT="48814" marB="48814" anchor="ctr"/>
                </a:tc>
                <a:tc>
                  <a:txBody>
                    <a:bodyPr/>
                    <a:lstStyle/>
                    <a:p>
                      <a:pPr algn="r" fontAlgn="base"/>
                      <a:r>
                        <a:rPr lang="en-US" sz="800" dirty="0">
                          <a:effectLst/>
                        </a:rPr>
                        <a:t>Endorsed, Speaker at </a:t>
                      </a:r>
                      <a:r>
                        <a:rPr lang="en-US" sz="800" dirty="0" smtClean="0">
                          <a:effectLst/>
                        </a:rPr>
                        <a:t>collocated </a:t>
                      </a:r>
                      <a:r>
                        <a:rPr lang="en-US" sz="800" dirty="0">
                          <a:effectLst/>
                        </a:rPr>
                        <a:t>5G event, Stand Planned</a:t>
                      </a:r>
                      <a:endParaRPr lang="en-US" sz="800" dirty="0">
                        <a:effectLst/>
                        <a:latin typeface="inherit"/>
                      </a:endParaRPr>
                    </a:p>
                  </a:txBody>
                  <a:tcPr marL="48782" marR="48782" marT="48814" marB="48814" anchor="ctr"/>
                </a:tc>
              </a:tr>
            </a:tbl>
          </a:graphicData>
        </a:graphic>
      </p:graphicFrame>
      <p:pic>
        <p:nvPicPr>
          <p:cNvPr id="5150" name="Picture 33" descr="iot world">
            <a:hlinkClick r:id="rId4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76428" y="4431812"/>
            <a:ext cx="758825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1" name="Picture 34" descr="tcca2016">
            <a:hlinkClick r:id="rId5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57390" y="4899513"/>
            <a:ext cx="514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2" name="Picture 35" descr="5g world 2016">
            <a:hlinkClick r:id="rId6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47108" y="5203093"/>
            <a:ext cx="1030288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3" name="Picture 36" descr="bbWF 2016">
            <a:hlinkClick r:id="rId7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01315" y="5546359"/>
            <a:ext cx="1089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4" name="Picture 37" descr="africa com 2016">
            <a:hlinkClick r:id="rId8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20023" y="5916002"/>
            <a:ext cx="69850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2477" y="781426"/>
            <a:ext cx="6733579" cy="803275"/>
          </a:xfrm>
        </p:spPr>
        <p:txBody>
          <a:bodyPr/>
          <a:lstStyle/>
          <a:p>
            <a:pPr algn="l"/>
            <a:r>
              <a:rPr lang="en-GB" dirty="0" smtClean="0"/>
              <a:t>3GPP Ultimate Portal (3GU) - 1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72477" y="1758354"/>
            <a:ext cx="8094785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3GU (</a:t>
            </a:r>
            <a:r>
              <a:rPr lang="en-GB" sz="1600" dirty="0" smtClean="0">
                <a:hlinkClick r:id="rId2"/>
              </a:rPr>
              <a:t>http://portal.3gpp.org</a:t>
            </a:r>
            <a:r>
              <a:rPr lang="en-GB" sz="1600" dirty="0" smtClean="0"/>
              <a:t>) is now in use by all groups. The current version is 1.2, which went live on schedule in late February 2016.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This version fixes a number of bugs (unfortunately, not all), and provides a much more user friendly interface – for example, a user’s search selection in a given tab is persistent and does not have to be typed in afresh each time the user moves to another tab then returns.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8985" y="3471036"/>
            <a:ext cx="4275015" cy="2931439"/>
          </a:xfrm>
          <a:prstGeom prst="rect">
            <a:avLst/>
          </a:prstGeom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95924" y="3952561"/>
            <a:ext cx="4296508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MCC is currently writing an on-line help for 3GU. </a:t>
            </a:r>
          </a:p>
          <a:p>
            <a:pPr>
              <a:spcBef>
                <a:spcPct val="50000"/>
              </a:spcBef>
            </a:pPr>
            <a:r>
              <a:rPr lang="en-GB" sz="1200" dirty="0" smtClean="0"/>
              <a:t>(You can check the work in progress at </a:t>
            </a:r>
            <a:r>
              <a:rPr lang="en-GB" sz="1200" dirty="0" smtClean="0">
                <a:hlinkClick r:id="rId4"/>
              </a:rPr>
              <a:t>http://www.3gpp.org/specifications-groups/3gu-help</a:t>
            </a:r>
            <a:r>
              <a:rPr lang="en-GB" sz="1200" dirty="0" smtClean="0"/>
              <a:t> .) </a:t>
            </a:r>
            <a:endParaRPr lang="en-GB" sz="1600" dirty="0" smtClean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2477" y="781426"/>
            <a:ext cx="6733579" cy="803275"/>
          </a:xfrm>
        </p:spPr>
        <p:txBody>
          <a:bodyPr/>
          <a:lstStyle/>
          <a:p>
            <a:pPr algn="l"/>
            <a:r>
              <a:rPr lang="en-GB" dirty="0" smtClean="0"/>
              <a:t>3GPP Ultimate Portal (3GU) – 2</a:t>
            </a:r>
            <a:br>
              <a:rPr lang="en-GB" dirty="0" smtClean="0"/>
            </a:br>
            <a:r>
              <a:rPr lang="en-GB" dirty="0" smtClean="0"/>
              <a:t>MinuteMan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72477" y="1758354"/>
            <a:ext cx="809478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The meeting-server-hosted instance of 3GU and the companion tool </a:t>
            </a:r>
            <a:r>
              <a:rPr lang="en-GB" sz="1600" dirty="0" err="1" smtClean="0"/>
              <a:t>MinuteMan</a:t>
            </a:r>
            <a:r>
              <a:rPr lang="en-GB" sz="1600" dirty="0" smtClean="0"/>
              <a:t> is still undergoing performance tests.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Meanwhile, several groups have used the central 3GU tool for </a:t>
            </a:r>
            <a:r>
              <a:rPr lang="en-GB" sz="1600" dirty="0" err="1" smtClean="0"/>
              <a:t>tdoc</a:t>
            </a:r>
            <a:r>
              <a:rPr lang="en-GB" sz="1600" dirty="0" smtClean="0"/>
              <a:t> allocation during meetings, with generally agreeable results, though again some performance issues have been observed.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8985" y="3471036"/>
            <a:ext cx="4275015" cy="2931439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2477" y="781426"/>
            <a:ext cx="6733579" cy="803275"/>
          </a:xfrm>
        </p:spPr>
        <p:txBody>
          <a:bodyPr/>
          <a:lstStyle/>
          <a:p>
            <a:pPr algn="l"/>
            <a:r>
              <a:rPr lang="en-GB" dirty="0" smtClean="0"/>
              <a:t>Meeting badges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88108" y="1664570"/>
            <a:ext cx="457786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As you will have noticed, meeting hosts are no longer systematically printing meeting badges. Delegates must print their own. However, hosts will continue to provide a small number of badge holders, but delegates are urged to retain and re-use holders from previous meetings.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46"/>
          <a:stretch>
            <a:fillRect/>
          </a:stretch>
        </p:blipFill>
        <p:spPr bwMode="auto">
          <a:xfrm>
            <a:off x="5256628" y="1624198"/>
            <a:ext cx="3887372" cy="268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 bwMode="auto">
          <a:xfrm flipH="1" flipV="1">
            <a:off x="6260124" y="3556000"/>
            <a:ext cx="31261" cy="29698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2477" y="781426"/>
            <a:ext cx="6733579" cy="803275"/>
          </a:xfrm>
        </p:spPr>
        <p:txBody>
          <a:bodyPr/>
          <a:lstStyle/>
          <a:p>
            <a:pPr algn="l"/>
            <a:r>
              <a:rPr lang="en-GB" dirty="0" smtClean="0"/>
              <a:t>Meeting “sign-in” improvements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88108" y="1664570"/>
            <a:ext cx="4577861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The self-declaration of presence is being trialled at the present meetings and you are strongly encouraged to try it. Refer to the instructions in your meeting registration acknowledgment email. 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Until we receive post-meeting feedback from our IT team, you must continue to </a:t>
            </a:r>
            <a:r>
              <a:rPr lang="en-GB" sz="1600" b="1" u="sng" dirty="0" smtClean="0"/>
              <a:t>sign the paper attendance sheet</a:t>
            </a:r>
            <a:r>
              <a:rPr lang="en-GB" sz="1600" dirty="0" smtClean="0"/>
              <a:t>. We will let you know when this will be discontinued.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46"/>
          <a:stretch>
            <a:fillRect/>
          </a:stretch>
        </p:blipFill>
        <p:spPr bwMode="auto">
          <a:xfrm>
            <a:off x="5256628" y="1624198"/>
            <a:ext cx="3887372" cy="268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7682523" y="2938585"/>
            <a:ext cx="218831" cy="33606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H="1" flipV="1">
            <a:off x="8038124" y="3395785"/>
            <a:ext cx="324338" cy="390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36246" y="1957754"/>
            <a:ext cx="654147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 smtClean="0"/>
              <a:t>(none)</a:t>
            </a:r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303213" y="873125"/>
            <a:ext cx="5232400" cy="11430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Changes of personnel</a:t>
            </a:r>
            <a:endParaRPr lang="en-GB" dirty="0" smtClean="0"/>
          </a:p>
        </p:txBody>
      </p:sp>
    </p:spTree>
    <p:extLst>
      <p:ext uri="{BB962C8B-B14F-4D97-AF65-F5344CB8AC3E}">
        <p14:creationId xmlns="" xmlns:p14="http://schemas.microsoft.com/office/powerpoint/2010/main" val="37580862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2477" y="781426"/>
            <a:ext cx="6733579" cy="803275"/>
          </a:xfrm>
        </p:spPr>
        <p:txBody>
          <a:bodyPr/>
          <a:lstStyle/>
          <a:p>
            <a:pPr algn="l"/>
            <a:r>
              <a:rPr lang="en-GB" dirty="0" smtClean="0"/>
              <a:t>New spec series for 5G and NB-IoT ?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88108" y="1664570"/>
            <a:ext cx="457786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The 38.-series of specifications has been reserved for 5G use.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It </a:t>
            </a:r>
            <a:r>
              <a:rPr lang="en-GB" sz="1600" dirty="0" smtClean="0"/>
              <a:t>is still unclear whether a dedicated series will be required for the NB-</a:t>
            </a:r>
            <a:r>
              <a:rPr lang="en-GB" sz="1600" dirty="0" err="1" smtClean="0"/>
              <a:t>IoT</a:t>
            </a:r>
            <a:r>
              <a:rPr lang="en-GB" sz="1600" dirty="0" smtClean="0"/>
              <a:t> RAT.</a:t>
            </a: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57313" y="5240338"/>
            <a:ext cx="416242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sz="2800" b="1" dirty="0">
                <a:cs typeface="+mn-cs"/>
              </a:rPr>
              <a:t>www.3gpp.org</a:t>
            </a:r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630238" y="4441825"/>
            <a:ext cx="1277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>
                <a:latin typeface="Calibri" panose="020F0502020204030204" pitchFamily="34" charset="0"/>
                <a:ea typeface="Kozuka Gothic Pro B" pitchFamily="34" charset="-128"/>
              </a:rPr>
              <a:t>More Information about 3GPP:</a:t>
            </a:r>
            <a:endParaRPr lang="en-GB" sz="120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3013" y="5799138"/>
            <a:ext cx="1973262" cy="33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contact@3gpp.org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Line 51"/>
          <p:cNvSpPr>
            <a:spLocks noChangeShapeType="1"/>
          </p:cNvSpPr>
          <p:nvPr/>
        </p:nvSpPr>
        <p:spPr bwMode="auto">
          <a:xfrm flipV="1">
            <a:off x="2132806" y="6178854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91" name="Line 80"/>
          <p:cNvSpPr>
            <a:spLocks noChangeShapeType="1"/>
          </p:cNvSpPr>
          <p:nvPr/>
        </p:nvSpPr>
        <p:spPr bwMode="auto">
          <a:xfrm flipV="1">
            <a:off x="6692106" y="2372742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2" name="Line 80"/>
          <p:cNvSpPr>
            <a:spLocks noChangeShapeType="1"/>
          </p:cNvSpPr>
          <p:nvPr/>
        </p:nvSpPr>
        <p:spPr bwMode="auto">
          <a:xfrm flipV="1">
            <a:off x="6566938" y="2943053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3" name="Line 51"/>
          <p:cNvSpPr>
            <a:spLocks noChangeShapeType="1"/>
          </p:cNvSpPr>
          <p:nvPr/>
        </p:nvSpPr>
        <p:spPr bwMode="auto">
          <a:xfrm flipV="1">
            <a:off x="2057032" y="5838946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7" name="Line 55"/>
          <p:cNvSpPr>
            <a:spLocks noChangeShapeType="1"/>
          </p:cNvSpPr>
          <p:nvPr/>
        </p:nvSpPr>
        <p:spPr bwMode="auto">
          <a:xfrm>
            <a:off x="2160832" y="1494984"/>
            <a:ext cx="44513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H="1">
            <a:off x="6545017" y="755142"/>
            <a:ext cx="14777" cy="5598766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81682" y="526142"/>
            <a:ext cx="1565641" cy="155950"/>
          </a:xfrm>
          <a:prstGeom prst="roundRect">
            <a:avLst>
              <a:gd name="adj" fmla="val 24333"/>
            </a:avLst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>
                <a:solidFill>
                  <a:srgbClr val="FFFFFF"/>
                </a:solidFill>
              </a:rPr>
              <a:t>3GPP Support Team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7130042" y="1553745"/>
            <a:ext cx="1778000" cy="446276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John Meredith</a:t>
            </a:r>
          </a:p>
          <a:p>
            <a:pPr algn="ctr"/>
            <a:r>
              <a:rPr lang="en-US" sz="800"/>
              <a:t>Specifications Manager</a:t>
            </a:r>
            <a:br>
              <a:rPr lang="en-US" sz="800"/>
            </a:br>
            <a:r>
              <a:rPr lang="en-US" sz="800"/>
              <a:t>Director MCC, ETSI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7130042" y="2137720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Alain Sultan</a:t>
            </a:r>
            <a:endParaRPr lang="en-US" sz="800" dirty="0"/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7072892" y="4581743"/>
            <a:ext cx="1954212" cy="1019854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/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7072892" y="4356955"/>
            <a:ext cx="1954212" cy="24030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7176079" y="4679932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Susanna Kooistra</a:t>
            </a: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7166554" y="4960920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Anna Riondet</a:t>
            </a:r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7166554" y="5264132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Emmanuelle Wurffel</a:t>
            </a:r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V="1">
            <a:off x="2096965" y="5147672"/>
            <a:ext cx="444500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3936878" y="5096872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 4</a:t>
            </a:r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3193928" y="5225438"/>
            <a:ext cx="889000" cy="99991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1</a:t>
            </a:r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3193928" y="5096872"/>
            <a:ext cx="889000" cy="99992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GB" sz="800" dirty="0"/>
              <a:t>GERAN</a:t>
            </a:r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949996" y="5052975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Paolo Usai</a:t>
            </a:r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>
            <a:off x="2168525" y="3503328"/>
            <a:ext cx="4553893" cy="781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949996" y="3404460"/>
            <a:ext cx="1226194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Frédéric Firmin</a:t>
            </a:r>
          </a:p>
        </p:txBody>
      </p:sp>
      <p:sp>
        <p:nvSpPr>
          <p:cNvPr id="13339" name="Line 27"/>
          <p:cNvSpPr>
            <a:spLocks noChangeShapeType="1"/>
          </p:cNvSpPr>
          <p:nvPr/>
        </p:nvSpPr>
        <p:spPr bwMode="auto">
          <a:xfrm>
            <a:off x="2085310" y="4497744"/>
            <a:ext cx="428758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0" name="AutoShape 28"/>
          <p:cNvSpPr>
            <a:spLocks noChangeArrowheads="1"/>
          </p:cNvSpPr>
          <p:nvPr/>
        </p:nvSpPr>
        <p:spPr bwMode="auto">
          <a:xfrm>
            <a:off x="949996" y="4403991"/>
            <a:ext cx="1204085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Patrick Mérias</a:t>
            </a:r>
          </a:p>
        </p:txBody>
      </p:sp>
      <p:sp>
        <p:nvSpPr>
          <p:cNvPr id="13341" name="Line 29"/>
          <p:cNvSpPr>
            <a:spLocks noChangeShapeType="1"/>
          </p:cNvSpPr>
          <p:nvPr/>
        </p:nvSpPr>
        <p:spPr bwMode="auto">
          <a:xfrm flipV="1">
            <a:off x="2045738" y="4166769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2" name="AutoShape 30"/>
          <p:cNvSpPr>
            <a:spLocks noChangeArrowheads="1"/>
          </p:cNvSpPr>
          <p:nvPr/>
        </p:nvSpPr>
        <p:spPr bwMode="auto">
          <a:xfrm>
            <a:off x="949996" y="4070260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Kimmo Kymalainen</a:t>
            </a:r>
          </a:p>
        </p:txBody>
      </p:sp>
      <p:sp>
        <p:nvSpPr>
          <p:cNvPr id="13343" name="AutoShape 31"/>
          <p:cNvSpPr>
            <a:spLocks noChangeArrowheads="1"/>
          </p:cNvSpPr>
          <p:nvPr/>
        </p:nvSpPr>
        <p:spPr bwMode="auto">
          <a:xfrm>
            <a:off x="4754013" y="4117332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CT</a:t>
            </a:r>
          </a:p>
        </p:txBody>
      </p:sp>
      <p:sp>
        <p:nvSpPr>
          <p:cNvPr id="13344" name="AutoShape 32"/>
          <p:cNvSpPr>
            <a:spLocks noChangeArrowheads="1"/>
          </p:cNvSpPr>
          <p:nvPr/>
        </p:nvSpPr>
        <p:spPr bwMode="auto">
          <a:xfrm>
            <a:off x="4752426" y="4236503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3345" name="Line 33"/>
          <p:cNvSpPr>
            <a:spLocks noChangeShapeType="1"/>
          </p:cNvSpPr>
          <p:nvPr/>
        </p:nvSpPr>
        <p:spPr bwMode="auto">
          <a:xfrm flipV="1">
            <a:off x="6372898" y="3577235"/>
            <a:ext cx="1466056" cy="15878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6" name="AutoShape 34"/>
          <p:cNvSpPr>
            <a:spLocks noChangeArrowheads="1"/>
          </p:cNvSpPr>
          <p:nvPr/>
        </p:nvSpPr>
        <p:spPr bwMode="auto">
          <a:xfrm>
            <a:off x="7149092" y="3913766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Shicheng</a:t>
            </a:r>
            <a:r>
              <a:rPr lang="en-US" sz="800" dirty="0"/>
              <a:t> Hu / 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3347" name="Line 35"/>
          <p:cNvSpPr>
            <a:spLocks noChangeShapeType="1"/>
          </p:cNvSpPr>
          <p:nvPr/>
        </p:nvSpPr>
        <p:spPr bwMode="auto">
          <a:xfrm>
            <a:off x="2036640" y="3146056"/>
            <a:ext cx="448627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8" name="AutoShape 36"/>
          <p:cNvSpPr>
            <a:spLocks noChangeArrowheads="1"/>
          </p:cNvSpPr>
          <p:nvPr/>
        </p:nvSpPr>
        <p:spPr bwMode="auto">
          <a:xfrm>
            <a:off x="3206628" y="3100794"/>
            <a:ext cx="889000" cy="99261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3</a:t>
            </a:r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>
            <a:off x="949996" y="306247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Ingbert Sigovich</a:t>
            </a:r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>
            <a:off x="2465265" y="3100794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3351" name="Line 39"/>
          <p:cNvSpPr>
            <a:spLocks noChangeShapeType="1"/>
          </p:cNvSpPr>
          <p:nvPr/>
        </p:nvSpPr>
        <p:spPr bwMode="auto">
          <a:xfrm>
            <a:off x="2056972" y="2464768"/>
            <a:ext cx="44894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3" name="AutoShape 41"/>
          <p:cNvSpPr>
            <a:spLocks noChangeArrowheads="1"/>
          </p:cNvSpPr>
          <p:nvPr/>
        </p:nvSpPr>
        <p:spPr bwMode="auto">
          <a:xfrm>
            <a:off x="4796448" y="6122077"/>
            <a:ext cx="889000" cy="99261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 flipV="1">
            <a:off x="2051887" y="3817890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5" name="AutoShape 43"/>
          <p:cNvSpPr>
            <a:spLocks noChangeArrowheads="1"/>
          </p:cNvSpPr>
          <p:nvPr/>
        </p:nvSpPr>
        <p:spPr bwMode="auto">
          <a:xfrm>
            <a:off x="949996" y="3735781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Xavier Piednoir</a:t>
            </a:r>
          </a:p>
        </p:txBody>
      </p:sp>
      <p:sp>
        <p:nvSpPr>
          <p:cNvPr id="13356" name="AutoShape 44" descr="Dark downward diagonal"/>
          <p:cNvSpPr>
            <a:spLocks noChangeArrowheads="1"/>
          </p:cNvSpPr>
          <p:nvPr/>
        </p:nvSpPr>
        <p:spPr bwMode="auto">
          <a:xfrm>
            <a:off x="5471362" y="3774803"/>
            <a:ext cx="889000" cy="99992"/>
          </a:xfrm>
          <a:prstGeom prst="flowChartOnlineStorage">
            <a:avLst/>
          </a:prstGeom>
          <a:pattFill prst="dkDnDiag">
            <a:fgClr>
              <a:srgbClr val="DDDDDD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>
                <a:solidFill>
                  <a:srgbClr val="777777"/>
                </a:solidFill>
              </a:rPr>
              <a:t>SCP</a:t>
            </a:r>
          </a:p>
        </p:txBody>
      </p:sp>
      <p:sp>
        <p:nvSpPr>
          <p:cNvPr id="13357" name="AutoShape 45"/>
          <p:cNvSpPr>
            <a:spLocks noChangeArrowheads="1"/>
          </p:cNvSpPr>
          <p:nvPr/>
        </p:nvSpPr>
        <p:spPr bwMode="auto">
          <a:xfrm>
            <a:off x="4731587" y="3774803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3358" name="Line 46"/>
          <p:cNvSpPr>
            <a:spLocks noChangeShapeType="1"/>
          </p:cNvSpPr>
          <p:nvPr/>
        </p:nvSpPr>
        <p:spPr bwMode="auto">
          <a:xfrm>
            <a:off x="2128087" y="4819250"/>
            <a:ext cx="442912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9" name="Line 47"/>
          <p:cNvSpPr>
            <a:spLocks noChangeShapeType="1"/>
          </p:cNvSpPr>
          <p:nvPr/>
        </p:nvSpPr>
        <p:spPr bwMode="auto">
          <a:xfrm flipV="1">
            <a:off x="1979491" y="2775010"/>
            <a:ext cx="4725987" cy="17165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0" name="AutoShape 48"/>
          <p:cNvSpPr>
            <a:spLocks noChangeArrowheads="1"/>
          </p:cNvSpPr>
          <p:nvPr/>
        </p:nvSpPr>
        <p:spPr bwMode="auto">
          <a:xfrm>
            <a:off x="3967956" y="2738366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</a:t>
            </a:r>
          </a:p>
        </p:txBody>
      </p:sp>
      <p:sp>
        <p:nvSpPr>
          <p:cNvPr id="13361" name="AutoShape 49"/>
          <p:cNvSpPr>
            <a:spLocks noChangeArrowheads="1"/>
          </p:cNvSpPr>
          <p:nvPr/>
        </p:nvSpPr>
        <p:spPr bwMode="auto">
          <a:xfrm>
            <a:off x="949996" y="2704366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Maurice Pope</a:t>
            </a:r>
          </a:p>
        </p:txBody>
      </p:sp>
      <p:sp>
        <p:nvSpPr>
          <p:cNvPr id="13362" name="AutoShape 50"/>
          <p:cNvSpPr>
            <a:spLocks noChangeArrowheads="1"/>
          </p:cNvSpPr>
          <p:nvPr/>
        </p:nvSpPr>
        <p:spPr bwMode="auto">
          <a:xfrm>
            <a:off x="3951563" y="2862478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3363" name="Line 51"/>
          <p:cNvSpPr>
            <a:spLocks noChangeShapeType="1"/>
          </p:cNvSpPr>
          <p:nvPr/>
        </p:nvSpPr>
        <p:spPr bwMode="auto">
          <a:xfrm flipV="1">
            <a:off x="1991763" y="5483542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4" name="AutoShape 52"/>
          <p:cNvSpPr>
            <a:spLocks noChangeArrowheads="1"/>
          </p:cNvSpPr>
          <p:nvPr/>
        </p:nvSpPr>
        <p:spPr bwMode="auto">
          <a:xfrm>
            <a:off x="949996" y="539803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Stefania Sesia</a:t>
            </a:r>
          </a:p>
        </p:txBody>
      </p:sp>
      <p:sp>
        <p:nvSpPr>
          <p:cNvPr id="13365" name="AutoShape 53"/>
          <p:cNvSpPr>
            <a:spLocks noChangeArrowheads="1"/>
          </p:cNvSpPr>
          <p:nvPr/>
        </p:nvSpPr>
        <p:spPr bwMode="auto">
          <a:xfrm>
            <a:off x="2477538" y="5441120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3366" name="AutoShape 54"/>
          <p:cNvSpPr>
            <a:spLocks noChangeArrowheads="1"/>
          </p:cNvSpPr>
          <p:nvPr/>
        </p:nvSpPr>
        <p:spPr bwMode="auto">
          <a:xfrm>
            <a:off x="949996" y="140346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Alain Sultan</a:t>
            </a:r>
          </a:p>
        </p:txBody>
      </p:sp>
      <p:sp>
        <p:nvSpPr>
          <p:cNvPr id="13368" name="AutoShape 56"/>
          <p:cNvSpPr>
            <a:spLocks noChangeArrowheads="1"/>
          </p:cNvSpPr>
          <p:nvPr/>
        </p:nvSpPr>
        <p:spPr bwMode="auto">
          <a:xfrm>
            <a:off x="3935290" y="1454484"/>
            <a:ext cx="890588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69" name="Line 57"/>
          <p:cNvSpPr>
            <a:spLocks noChangeShapeType="1"/>
          </p:cNvSpPr>
          <p:nvPr/>
        </p:nvSpPr>
        <p:spPr bwMode="auto">
          <a:xfrm>
            <a:off x="2047753" y="2126515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0" name="AutoShape 58"/>
          <p:cNvSpPr>
            <a:spLocks noChangeArrowheads="1"/>
          </p:cNvSpPr>
          <p:nvPr/>
        </p:nvSpPr>
        <p:spPr bwMode="auto">
          <a:xfrm>
            <a:off x="949996" y="203534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Dionisio Zumerle</a:t>
            </a:r>
          </a:p>
        </p:txBody>
      </p:sp>
      <p:sp>
        <p:nvSpPr>
          <p:cNvPr id="13371" name="AutoShape 59"/>
          <p:cNvSpPr>
            <a:spLocks noChangeArrowheads="1"/>
          </p:cNvSpPr>
          <p:nvPr/>
        </p:nvSpPr>
        <p:spPr bwMode="auto">
          <a:xfrm>
            <a:off x="3967956" y="2085087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 3</a:t>
            </a:r>
          </a:p>
        </p:txBody>
      </p:sp>
      <p:sp>
        <p:nvSpPr>
          <p:cNvPr id="13372" name="AutoShape 60"/>
          <p:cNvSpPr>
            <a:spLocks noChangeArrowheads="1"/>
          </p:cNvSpPr>
          <p:nvPr/>
        </p:nvSpPr>
        <p:spPr bwMode="auto">
          <a:xfrm>
            <a:off x="3967956" y="2194901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13373" name="AutoShape 61"/>
          <p:cNvSpPr>
            <a:spLocks noChangeArrowheads="1"/>
          </p:cNvSpPr>
          <p:nvPr/>
        </p:nvSpPr>
        <p:spPr bwMode="auto">
          <a:xfrm>
            <a:off x="7130042" y="2725095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Kevin Flynn</a:t>
            </a:r>
          </a:p>
          <a:p>
            <a:pPr algn="ctr"/>
            <a:r>
              <a:rPr lang="en-GB" sz="800"/>
              <a:t>Marketing and Communications </a:t>
            </a:r>
            <a:endParaRPr lang="en-US" sz="800"/>
          </a:p>
        </p:txBody>
      </p:sp>
      <p:sp>
        <p:nvSpPr>
          <p:cNvPr id="13374" name="AutoShape 62"/>
          <p:cNvSpPr>
            <a:spLocks noChangeArrowheads="1"/>
          </p:cNvSpPr>
          <p:nvPr/>
        </p:nvSpPr>
        <p:spPr bwMode="auto">
          <a:xfrm>
            <a:off x="2448598" y="4451064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375" name="AutoShape 63"/>
          <p:cNvSpPr>
            <a:spLocks noChangeArrowheads="1"/>
          </p:cNvSpPr>
          <p:nvPr/>
        </p:nvSpPr>
        <p:spPr bwMode="auto">
          <a:xfrm>
            <a:off x="4752426" y="3462866"/>
            <a:ext cx="890588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3376" name="Line 64"/>
          <p:cNvSpPr>
            <a:spLocks noChangeShapeType="1"/>
          </p:cNvSpPr>
          <p:nvPr/>
        </p:nvSpPr>
        <p:spPr bwMode="auto">
          <a:xfrm>
            <a:off x="1979917" y="1778410"/>
            <a:ext cx="4506913" cy="114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7" name="AutoShape 65"/>
          <p:cNvSpPr>
            <a:spLocks noChangeArrowheads="1"/>
          </p:cNvSpPr>
          <p:nvPr/>
        </p:nvSpPr>
        <p:spPr bwMode="auto">
          <a:xfrm>
            <a:off x="2459342" y="1729887"/>
            <a:ext cx="889000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 smtClean="0"/>
              <a:t>RAN 3</a:t>
            </a:r>
            <a:endParaRPr lang="en-GB" sz="800" dirty="0"/>
          </a:p>
        </p:txBody>
      </p:sp>
      <p:sp>
        <p:nvSpPr>
          <p:cNvPr id="13382" name="AutoShape 70"/>
          <p:cNvSpPr>
            <a:spLocks noChangeArrowheads="1"/>
          </p:cNvSpPr>
          <p:nvPr/>
        </p:nvSpPr>
        <p:spPr bwMode="auto">
          <a:xfrm>
            <a:off x="3193928" y="4772102"/>
            <a:ext cx="889000" cy="99992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2</a:t>
            </a:r>
          </a:p>
        </p:txBody>
      </p:sp>
      <p:sp>
        <p:nvSpPr>
          <p:cNvPr id="13383" name="AutoShape 71"/>
          <p:cNvSpPr>
            <a:spLocks noChangeArrowheads="1"/>
          </p:cNvSpPr>
          <p:nvPr/>
        </p:nvSpPr>
        <p:spPr bwMode="auto">
          <a:xfrm>
            <a:off x="949996" y="1719440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Juha Korhonen</a:t>
            </a:r>
          </a:p>
        </p:txBody>
      </p:sp>
      <p:sp>
        <p:nvSpPr>
          <p:cNvPr id="13384" name="AutoShape 72"/>
          <p:cNvSpPr>
            <a:spLocks noChangeArrowheads="1"/>
          </p:cNvSpPr>
          <p:nvPr/>
        </p:nvSpPr>
        <p:spPr bwMode="auto">
          <a:xfrm>
            <a:off x="949996" y="5396447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IssamToufik</a:t>
            </a:r>
          </a:p>
        </p:txBody>
      </p:sp>
      <p:sp>
        <p:nvSpPr>
          <p:cNvPr id="13385" name="AutoShape 73"/>
          <p:cNvSpPr>
            <a:spLocks noChangeArrowheads="1"/>
          </p:cNvSpPr>
          <p:nvPr/>
        </p:nvSpPr>
        <p:spPr bwMode="auto">
          <a:xfrm>
            <a:off x="949996" y="4729315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Gert Thomasen</a:t>
            </a:r>
          </a:p>
        </p:txBody>
      </p:sp>
      <p:sp>
        <p:nvSpPr>
          <p:cNvPr id="13387" name="AutoShape 75"/>
          <p:cNvSpPr>
            <a:spLocks noChangeArrowheads="1"/>
          </p:cNvSpPr>
          <p:nvPr/>
        </p:nvSpPr>
        <p:spPr bwMode="auto">
          <a:xfrm>
            <a:off x="949996" y="202423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Mirko Cano</a:t>
            </a:r>
          </a:p>
        </p:txBody>
      </p:sp>
      <p:sp>
        <p:nvSpPr>
          <p:cNvPr id="13388" name="AutoShape 76"/>
          <p:cNvSpPr>
            <a:spLocks noChangeArrowheads="1"/>
          </p:cNvSpPr>
          <p:nvPr/>
        </p:nvSpPr>
        <p:spPr bwMode="auto">
          <a:xfrm>
            <a:off x="7157029" y="3395736"/>
            <a:ext cx="1778000" cy="39192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Nicolas Barbance</a:t>
            </a:r>
            <a:br>
              <a:rPr lang="en-US" sz="800"/>
            </a:br>
            <a:r>
              <a:rPr lang="en-US" sz="800"/>
              <a:t>IT Systems Administrator</a:t>
            </a:r>
            <a:r>
              <a:rPr lang="en-GB" sz="800"/>
              <a:t> </a:t>
            </a:r>
            <a:endParaRPr lang="en-US" sz="800"/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2504542" y="2412183"/>
            <a:ext cx="889104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77" name="AutoShape 74"/>
          <p:cNvSpPr>
            <a:spLocks noChangeArrowheads="1"/>
          </p:cNvSpPr>
          <p:nvPr/>
        </p:nvSpPr>
        <p:spPr bwMode="auto">
          <a:xfrm>
            <a:off x="957675" y="2359100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Yong-Jun Chung</a:t>
            </a:r>
            <a:endParaRPr lang="en-US" sz="800" dirty="0"/>
          </a:p>
        </p:txBody>
      </p:sp>
      <p:sp>
        <p:nvSpPr>
          <p:cNvPr id="78" name="AutoShape 34"/>
          <p:cNvSpPr>
            <a:spLocks noChangeArrowheads="1"/>
          </p:cNvSpPr>
          <p:nvPr/>
        </p:nvSpPr>
        <p:spPr bwMode="auto">
          <a:xfrm>
            <a:off x="7182430" y="3916147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80" name="AutoShape 72"/>
          <p:cNvSpPr>
            <a:spLocks noChangeArrowheads="1"/>
          </p:cNvSpPr>
          <p:nvPr/>
        </p:nvSpPr>
        <p:spPr bwMode="auto">
          <a:xfrm>
            <a:off x="949996" y="5734417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 smtClean="0"/>
              <a:t>Bernt</a:t>
            </a:r>
            <a:r>
              <a:rPr lang="en-US" sz="800" dirty="0" smtClean="0"/>
              <a:t> </a:t>
            </a:r>
            <a:r>
              <a:rPr lang="en-US" sz="800" dirty="0" err="1" smtClean="0"/>
              <a:t>Mattsson</a:t>
            </a:r>
            <a:endParaRPr lang="en-US" sz="800" dirty="0"/>
          </a:p>
        </p:txBody>
      </p:sp>
      <p:sp>
        <p:nvSpPr>
          <p:cNvPr id="81" name="Line 57"/>
          <p:cNvSpPr>
            <a:spLocks noChangeShapeType="1"/>
          </p:cNvSpPr>
          <p:nvPr/>
        </p:nvSpPr>
        <p:spPr bwMode="auto">
          <a:xfrm>
            <a:off x="2168525" y="895295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0" name="AutoShape 78"/>
          <p:cNvSpPr>
            <a:spLocks noChangeArrowheads="1"/>
          </p:cNvSpPr>
          <p:nvPr/>
        </p:nvSpPr>
        <p:spPr bwMode="auto">
          <a:xfrm>
            <a:off x="2686294" y="857128"/>
            <a:ext cx="889000" cy="99991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949996" y="730820"/>
            <a:ext cx="1210836" cy="275631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</a:t>
            </a:r>
            <a:r>
              <a:rPr lang="en-US" sz="800" dirty="0" err="1"/>
              <a:t>Scrase</a:t>
            </a:r>
            <a:endParaRPr lang="en-US" sz="800" dirty="0"/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82" name="Line 57"/>
          <p:cNvSpPr>
            <a:spLocks noChangeShapeType="1"/>
          </p:cNvSpPr>
          <p:nvPr/>
        </p:nvSpPr>
        <p:spPr bwMode="auto">
          <a:xfrm>
            <a:off x="2092751" y="1202492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949996" y="1105357"/>
            <a:ext cx="1210978" cy="18942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Joern</a:t>
            </a:r>
            <a:r>
              <a:rPr lang="en-US" sz="800" dirty="0"/>
              <a:t> Krause</a:t>
            </a:r>
          </a:p>
        </p:txBody>
      </p:sp>
      <p:sp>
        <p:nvSpPr>
          <p:cNvPr id="13378" name="AutoShape 66"/>
          <p:cNvSpPr>
            <a:spLocks noChangeArrowheads="1"/>
          </p:cNvSpPr>
          <p:nvPr/>
        </p:nvSpPr>
        <p:spPr bwMode="auto">
          <a:xfrm>
            <a:off x="2475089" y="1155967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84" name="AutoShape 14"/>
          <p:cNvSpPr>
            <a:spLocks noChangeArrowheads="1"/>
          </p:cNvSpPr>
          <p:nvPr/>
        </p:nvSpPr>
        <p:spPr bwMode="auto">
          <a:xfrm>
            <a:off x="3941610" y="5780818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</a:t>
            </a:r>
            <a:r>
              <a:rPr lang="en-GB" sz="800" dirty="0" smtClean="0"/>
              <a:t>6</a:t>
            </a:r>
            <a:endParaRPr lang="en-GB" sz="800" dirty="0"/>
          </a:p>
        </p:txBody>
      </p:sp>
      <p:sp>
        <p:nvSpPr>
          <p:cNvPr id="88" name="Text Box 12"/>
          <p:cNvSpPr txBox="1">
            <a:spLocks noChangeArrowheads="1"/>
          </p:cNvSpPr>
          <p:nvPr/>
        </p:nvSpPr>
        <p:spPr bwMode="auto">
          <a:xfrm>
            <a:off x="7291096" y="6456579"/>
            <a:ext cx="920966" cy="215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800" dirty="0" smtClean="0"/>
              <a:t>© 2015-09-01</a:t>
            </a:r>
            <a:endParaRPr lang="en-GB" sz="800" dirty="0"/>
          </a:p>
        </p:txBody>
      </p:sp>
      <p:sp>
        <p:nvSpPr>
          <p:cNvPr id="92" name="AutoShape 72"/>
          <p:cNvSpPr>
            <a:spLocks noChangeArrowheads="1"/>
          </p:cNvSpPr>
          <p:nvPr/>
        </p:nvSpPr>
        <p:spPr bwMode="auto">
          <a:xfrm>
            <a:off x="930031" y="6047513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Saurav Arora</a:t>
            </a:r>
            <a:endParaRPr lang="en-US" sz="800" dirty="0"/>
          </a:p>
        </p:txBody>
      </p:sp>
    </p:spTree>
    <p:extLst>
      <p:ext uri="{BB962C8B-B14F-4D97-AF65-F5344CB8AC3E}">
        <p14:creationId xmlns="" xmlns:p14="http://schemas.microsoft.com/office/powerpoint/2010/main" val="11080082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4213" y="90805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Exciting statistics !</a:t>
            </a:r>
            <a:endParaRPr lang="en-GB" sz="280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189413" y="5964238"/>
            <a:ext cx="49545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800" i="1" dirty="0">
                <a:latin typeface="Times New Roman" panose="02020603050405020304" pitchFamily="18" charset="0"/>
              </a:rPr>
              <a:t>Skip to slide </a:t>
            </a:r>
            <a:r>
              <a:rPr lang="en-GB" sz="1800" i="1" dirty="0" smtClean="0">
                <a:latin typeface="Times New Roman" panose="02020603050405020304" pitchFamily="18" charset="0"/>
              </a:rPr>
              <a:t>14 </a:t>
            </a:r>
            <a:r>
              <a:rPr lang="en-GB" sz="1800" i="1" dirty="0">
                <a:latin typeface="Times New Roman" panose="02020603050405020304" pitchFamily="18" charset="0"/>
              </a:rPr>
              <a:t>if you are not excited by stats.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70961" y="2441542"/>
            <a:ext cx="24990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It is the mark of a trully intelligent person to be moved by statistics</a:t>
            </a:r>
          </a:p>
          <a:p>
            <a:r>
              <a:rPr lang="en-GB" i="1" dirty="0"/>
              <a:t> </a:t>
            </a:r>
            <a:r>
              <a:rPr lang="en-GB" i="1" dirty="0" smtClean="0"/>
              <a:t>- George Bernard Shaw</a:t>
            </a:r>
            <a:endParaRPr lang="en-GB" i="1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320800"/>
            <a:ext cx="796290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" y="1316038"/>
            <a:ext cx="79724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ight Arrow Callout 3"/>
          <p:cNvSpPr/>
          <p:nvPr/>
        </p:nvSpPr>
        <p:spPr bwMode="auto">
          <a:xfrm>
            <a:off x="5533293" y="1883508"/>
            <a:ext cx="2391507" cy="578338"/>
          </a:xfrm>
          <a:prstGeom prst="rightArrow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b="1" dirty="0" smtClean="0">
                <a:solidFill>
                  <a:srgbClr val="FFFF00"/>
                </a:solidFill>
                <a:latin typeface="Arial" charset="0"/>
              </a:rPr>
              <a:t>3GPP breaks the two </a:t>
            </a:r>
            <a:r>
              <a:rPr lang="en-GB" b="1" dirty="0" err="1" smtClean="0">
                <a:solidFill>
                  <a:srgbClr val="FFFF00"/>
                </a:solidFill>
                <a:latin typeface="Arial" charset="0"/>
              </a:rPr>
              <a:t>man.millenium</a:t>
            </a:r>
            <a:r>
              <a:rPr lang="en-GB" b="1" dirty="0" smtClean="0">
                <a:solidFill>
                  <a:srgbClr val="FFFF00"/>
                </a:solidFill>
                <a:latin typeface="Arial" charset="0"/>
              </a:rPr>
              <a:t> meeting barrier.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630" y="4477947"/>
            <a:ext cx="4048370" cy="1922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4975" y="5693997"/>
            <a:ext cx="32035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/>
              <a:t>* Based on delegates’ postal addresses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219700" y="1066800"/>
            <a:ext cx="3810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600">
                <a:latin typeface="Times New Roman" panose="02020603050405020304" pitchFamily="18" charset="0"/>
              </a:rPr>
              <a:t>from query 2008-02-21_meeting-attendance-by-region_step02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219568" y="6135077"/>
            <a:ext cx="2915139" cy="189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r"/>
            <a:r>
              <a:rPr lang="en-GB" sz="600" dirty="0">
                <a:latin typeface="Times New Roman" panose="02020603050405020304" pitchFamily="18" charset="0"/>
              </a:rPr>
              <a:t>from query 2008-02-21_meeting-attendance-by-region-and-quarter_step03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65113" y="646113"/>
            <a:ext cx="4513262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Meeting delegates by region </a:t>
            </a:r>
            <a:endParaRPr lang="en-GB" sz="280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84150" y="2209800"/>
            <a:ext cx="317817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The table shows the number of participants in TSG and WG meetings over the last year, by region*.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73038" y="4729163"/>
            <a:ext cx="40544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Region 1: Europe, Middle East, Africa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2: Americas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3: Asia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6" y="1284364"/>
            <a:ext cx="1561176" cy="926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3754" y="1179024"/>
            <a:ext cx="2360246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60615" y="1310473"/>
            <a:ext cx="3424360" cy="344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1047" y="1985108"/>
            <a:ext cx="4412953" cy="3445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84163" y="873125"/>
            <a:ext cx="4103687" cy="228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Individual Members by</a:t>
            </a:r>
            <a:br>
              <a:rPr lang="en-US" sz="2800"/>
            </a:br>
            <a:r>
              <a:rPr lang="en-US" sz="2800"/>
              <a:t>Organizational Partner /  Region </a:t>
            </a:r>
            <a:endParaRPr lang="en-GB" sz="280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773737" y="4703152"/>
            <a:ext cx="3494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/>
              <a:t>Region 1 = </a:t>
            </a:r>
            <a:r>
              <a:rPr lang="en-US" sz="2400" dirty="0" smtClean="0"/>
              <a:t>321 </a:t>
            </a:r>
            <a:r>
              <a:rPr lang="en-US" sz="2400" i="1" dirty="0" smtClean="0">
                <a:solidFill>
                  <a:srgbClr val="969696"/>
                </a:solidFill>
              </a:rPr>
              <a:t>(322)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320375" y="3620540"/>
            <a:ext cx="3294062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2 = </a:t>
            </a:r>
            <a:r>
              <a:rPr lang="en-US" sz="2400" dirty="0" smtClean="0"/>
              <a:t>32 </a:t>
            </a:r>
            <a:r>
              <a:rPr lang="en-US" sz="2400" i="1" dirty="0">
                <a:solidFill>
                  <a:srgbClr val="969696"/>
                </a:solidFill>
              </a:rPr>
              <a:t>(</a:t>
            </a:r>
            <a:r>
              <a:rPr lang="en-US" sz="2400" i="1" dirty="0" smtClean="0">
                <a:solidFill>
                  <a:srgbClr val="969696"/>
                </a:solidFill>
              </a:rPr>
              <a:t>32)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725127" y="2636106"/>
            <a:ext cx="3298825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3 = </a:t>
            </a:r>
            <a:r>
              <a:rPr lang="en-US" sz="2400" dirty="0" smtClean="0"/>
              <a:t>113 </a:t>
            </a:r>
            <a:r>
              <a:rPr lang="en-US" sz="2400" i="1" dirty="0" smtClean="0">
                <a:solidFill>
                  <a:srgbClr val="969696"/>
                </a:solidFill>
              </a:rPr>
              <a:t>(118)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692650" y="5902325"/>
            <a:ext cx="414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Data from http://webapp.etsi.org/3gppmembership/Queryform.asp</a:t>
            </a: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426075"/>
            <a:ext cx="65405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003300" y="4167188"/>
            <a:ext cx="34432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i="1">
                <a:solidFill>
                  <a:srgbClr val="969696"/>
                </a:solidFill>
              </a:rPr>
              <a:t>Figures in grey italics relate to previous quarter.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22238" y="4840288"/>
            <a:ext cx="45831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</a:t>
            </a:r>
            <a:r>
              <a:rPr lang="en-US" sz="2400" dirty="0" smtClean="0"/>
              <a:t>478 </a:t>
            </a:r>
            <a:r>
              <a:rPr lang="en-US" sz="2400" i="1" dirty="0" smtClean="0">
                <a:solidFill>
                  <a:srgbClr val="969696"/>
                </a:solidFill>
              </a:rPr>
              <a:t>(478)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600200" y="5305425"/>
            <a:ext cx="28940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</a:t>
            </a:r>
            <a:r>
              <a:rPr lang="en-US" sz="2400" dirty="0" smtClean="0"/>
              <a:t>28   </a:t>
            </a:r>
            <a:r>
              <a:rPr lang="en-US" sz="2400" i="1" dirty="0" smtClean="0">
                <a:solidFill>
                  <a:srgbClr val="969696"/>
                </a:solidFill>
              </a:rPr>
              <a:t>(28)</a:t>
            </a:r>
            <a:endParaRPr lang="en-US" sz="2400" i="1" dirty="0">
              <a:solidFill>
                <a:srgbClr val="969696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685800"/>
            <a:ext cx="568801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 dirty="0"/>
              <a:t>Approved CRs per year per Release</a:t>
            </a:r>
            <a:endParaRPr lang="en-GB" sz="2800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5226844" y="3323212"/>
            <a:ext cx="37607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 dirty="0">
                <a:solidFill>
                  <a:srgbClr val="969696"/>
                </a:solidFill>
                <a:latin typeface="Times New Roman" panose="02020603050405020304" pitchFamily="18" charset="0"/>
              </a:rPr>
              <a:t>from query 2004-04-14_approved-CRs-per-release-per-year_Crosstab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554913" y="1258888"/>
            <a:ext cx="15890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* To date, excluding current TSG meetings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67049"/>
            <a:ext cx="9083919" cy="2078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5046" y="3560978"/>
            <a:ext cx="3938953" cy="278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9446"/>
            <a:ext cx="4875707" cy="279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31838</TotalTime>
  <Words>717</Words>
  <Application>Microsoft Office PowerPoint</Application>
  <PresentationFormat>On-screen Show (4:3)</PresentationFormat>
  <Paragraphs>143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    Support Team Report    </vt:lpstr>
      <vt:lpstr>Changes of personnel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Marketing Matters  </vt:lpstr>
      <vt:lpstr>3GPP Ultimate Portal (3GU) - 1</vt:lpstr>
      <vt:lpstr>3GPP Ultimate Portal (3GU) – 2 MinuteMan</vt:lpstr>
      <vt:lpstr>Meeting badges</vt:lpstr>
      <vt:lpstr>Meeting “sign-in” improvements</vt:lpstr>
      <vt:lpstr>New spec series for 5G and NB-IoT ?</vt:lpstr>
      <vt:lpstr>Slide 21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MCC report</dc:title>
  <dc:subject>3GPP support team report</dc:subject>
  <dc:creator>JMM</dc:creator>
  <dc:description>© 2014  All rights reserved</dc:description>
  <cp:lastModifiedBy>John M Meredith</cp:lastModifiedBy>
  <cp:revision>1014</cp:revision>
  <dcterms:created xsi:type="dcterms:W3CDTF">2008-08-30T09:32:10Z</dcterms:created>
  <dcterms:modified xsi:type="dcterms:W3CDTF">2016-03-07T18:32:09Z</dcterms:modified>
</cp:coreProperties>
</file>