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5"/>
  </p:notesMasterIdLst>
  <p:handoutMasterIdLst>
    <p:handoutMasterId r:id="rId16"/>
  </p:handoutMasterIdLst>
  <p:sldIdLst>
    <p:sldId id="303" r:id="rId2"/>
    <p:sldId id="736" r:id="rId3"/>
    <p:sldId id="738" r:id="rId4"/>
    <p:sldId id="739" r:id="rId5"/>
    <p:sldId id="753" r:id="rId6"/>
    <p:sldId id="741" r:id="rId7"/>
    <p:sldId id="756" r:id="rId8"/>
    <p:sldId id="743" r:id="rId9"/>
    <p:sldId id="746" r:id="rId10"/>
    <p:sldId id="750" r:id="rId11"/>
    <p:sldId id="749" r:id="rId12"/>
    <p:sldId id="757" r:id="rId13"/>
    <p:sldId id="748" r:id="rId14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6EA8"/>
    <a:srgbClr val="72AF2F"/>
    <a:srgbClr val="000000"/>
    <a:srgbClr val="5C88D0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571" autoAdjust="0"/>
    <p:restoredTop sz="92385" autoAdjust="0"/>
  </p:normalViewPr>
  <p:slideViewPr>
    <p:cSldViewPr snapToGrid="0">
      <p:cViewPr varScale="1">
        <p:scale>
          <a:sx n="48" d="100"/>
          <a:sy n="48" d="100"/>
        </p:scale>
        <p:origin x="-67" y="-7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ololib\Desktop\Olof_Liberg\Projects\STEP\3GPP_Meetings\GERAN_Meetings\GERAN%2068,%20Nov%202015\Chairman%20tasks\Chairmans%20Report\TSG%20GERAN\Workload_G%2351-G%2367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Summary!$D$12</c:f>
              <c:strCache>
                <c:ptCount val="1"/>
                <c:pt idx="0">
                  <c:v>Tdocs</c:v>
                </c:pt>
              </c:strCache>
            </c:strRef>
          </c:tx>
          <c:invertIfNegative val="0"/>
          <c:cat>
            <c:strRef>
              <c:f>Summary!$K$11:$V$11</c:f>
              <c:strCache>
                <c:ptCount val="12"/>
                <c:pt idx="0">
                  <c:v>G#57</c:v>
                </c:pt>
                <c:pt idx="1">
                  <c:v>G#58</c:v>
                </c:pt>
                <c:pt idx="2">
                  <c:v>G#59</c:v>
                </c:pt>
                <c:pt idx="3">
                  <c:v>G#60</c:v>
                </c:pt>
                <c:pt idx="4">
                  <c:v>G#61</c:v>
                </c:pt>
                <c:pt idx="5">
                  <c:v>G#62</c:v>
                </c:pt>
                <c:pt idx="6">
                  <c:v>G#63</c:v>
                </c:pt>
                <c:pt idx="7">
                  <c:v>G#64</c:v>
                </c:pt>
                <c:pt idx="8">
                  <c:v>G#65</c:v>
                </c:pt>
                <c:pt idx="9">
                  <c:v>G#66</c:v>
                </c:pt>
                <c:pt idx="10">
                  <c:v>G#67</c:v>
                </c:pt>
                <c:pt idx="11">
                  <c:v>G#68</c:v>
                </c:pt>
              </c:strCache>
            </c:strRef>
          </c:cat>
          <c:val>
            <c:numRef>
              <c:f>Summary!$K$12:$V$12</c:f>
              <c:numCache>
                <c:formatCode>General</c:formatCode>
                <c:ptCount val="12"/>
                <c:pt idx="0">
                  <c:v>303</c:v>
                </c:pt>
                <c:pt idx="1">
                  <c:v>236</c:v>
                </c:pt>
                <c:pt idx="2">
                  <c:v>329</c:v>
                </c:pt>
                <c:pt idx="3">
                  <c:v>245</c:v>
                </c:pt>
                <c:pt idx="4">
                  <c:v>245</c:v>
                </c:pt>
                <c:pt idx="5">
                  <c:v>183</c:v>
                </c:pt>
                <c:pt idx="6">
                  <c:v>292</c:v>
                </c:pt>
                <c:pt idx="7">
                  <c:v>271</c:v>
                </c:pt>
                <c:pt idx="8">
                  <c:v>323</c:v>
                </c:pt>
                <c:pt idx="9">
                  <c:v>349</c:v>
                </c:pt>
                <c:pt idx="10">
                  <c:v>374</c:v>
                </c:pt>
                <c:pt idx="11">
                  <c:v>186</c:v>
                </c:pt>
              </c:numCache>
            </c:numRef>
          </c:val>
        </c:ser>
        <c:ser>
          <c:idx val="1"/>
          <c:order val="1"/>
          <c:tx>
            <c:strRef>
              <c:f>Summary!$D$13</c:f>
              <c:strCache>
                <c:ptCount val="1"/>
                <c:pt idx="0">
                  <c:v>Approved CRs</c:v>
                </c:pt>
              </c:strCache>
            </c:strRef>
          </c:tx>
          <c:invertIfNegative val="0"/>
          <c:cat>
            <c:strRef>
              <c:f>Summary!$K$11:$V$11</c:f>
              <c:strCache>
                <c:ptCount val="12"/>
                <c:pt idx="0">
                  <c:v>G#57</c:v>
                </c:pt>
                <c:pt idx="1">
                  <c:v>G#58</c:v>
                </c:pt>
                <c:pt idx="2">
                  <c:v>G#59</c:v>
                </c:pt>
                <c:pt idx="3">
                  <c:v>G#60</c:v>
                </c:pt>
                <c:pt idx="4">
                  <c:v>G#61</c:v>
                </c:pt>
                <c:pt idx="5">
                  <c:v>G#62</c:v>
                </c:pt>
                <c:pt idx="6">
                  <c:v>G#63</c:v>
                </c:pt>
                <c:pt idx="7">
                  <c:v>G#64</c:v>
                </c:pt>
                <c:pt idx="8">
                  <c:v>G#65</c:v>
                </c:pt>
                <c:pt idx="9">
                  <c:v>G#66</c:v>
                </c:pt>
                <c:pt idx="10">
                  <c:v>G#67</c:v>
                </c:pt>
                <c:pt idx="11">
                  <c:v>G#68</c:v>
                </c:pt>
              </c:strCache>
            </c:strRef>
          </c:cat>
          <c:val>
            <c:numRef>
              <c:f>Summary!$K$13:$V$13</c:f>
              <c:numCache>
                <c:formatCode>General</c:formatCode>
                <c:ptCount val="12"/>
                <c:pt idx="0">
                  <c:v>75</c:v>
                </c:pt>
                <c:pt idx="1">
                  <c:v>55</c:v>
                </c:pt>
                <c:pt idx="2">
                  <c:v>73</c:v>
                </c:pt>
                <c:pt idx="3">
                  <c:v>66</c:v>
                </c:pt>
                <c:pt idx="4">
                  <c:v>68</c:v>
                </c:pt>
                <c:pt idx="5">
                  <c:v>41</c:v>
                </c:pt>
                <c:pt idx="6">
                  <c:v>38</c:v>
                </c:pt>
                <c:pt idx="7">
                  <c:v>78</c:v>
                </c:pt>
                <c:pt idx="8">
                  <c:v>41</c:v>
                </c:pt>
                <c:pt idx="9">
                  <c:v>28</c:v>
                </c:pt>
                <c:pt idx="10">
                  <c:v>7</c:v>
                </c:pt>
                <c:pt idx="11">
                  <c:v>28</c:v>
                </c:pt>
              </c:numCache>
            </c:numRef>
          </c:val>
        </c:ser>
        <c:ser>
          <c:idx val="2"/>
          <c:order val="2"/>
          <c:tx>
            <c:strRef>
              <c:f>Summary!$D$14</c:f>
              <c:strCache>
                <c:ptCount val="1"/>
                <c:pt idx="0">
                  <c:v>Delegates</c:v>
                </c:pt>
              </c:strCache>
            </c:strRef>
          </c:tx>
          <c:invertIfNegative val="0"/>
          <c:cat>
            <c:strRef>
              <c:f>Summary!$K$11:$V$11</c:f>
              <c:strCache>
                <c:ptCount val="12"/>
                <c:pt idx="0">
                  <c:v>G#57</c:v>
                </c:pt>
                <c:pt idx="1">
                  <c:v>G#58</c:v>
                </c:pt>
                <c:pt idx="2">
                  <c:v>G#59</c:v>
                </c:pt>
                <c:pt idx="3">
                  <c:v>G#60</c:v>
                </c:pt>
                <c:pt idx="4">
                  <c:v>G#61</c:v>
                </c:pt>
                <c:pt idx="5">
                  <c:v>G#62</c:v>
                </c:pt>
                <c:pt idx="6">
                  <c:v>G#63</c:v>
                </c:pt>
                <c:pt idx="7">
                  <c:v>G#64</c:v>
                </c:pt>
                <c:pt idx="8">
                  <c:v>G#65</c:v>
                </c:pt>
                <c:pt idx="9">
                  <c:v>G#66</c:v>
                </c:pt>
                <c:pt idx="10">
                  <c:v>G#67</c:v>
                </c:pt>
                <c:pt idx="11">
                  <c:v>G#68</c:v>
                </c:pt>
              </c:strCache>
            </c:strRef>
          </c:cat>
          <c:val>
            <c:numRef>
              <c:f>Summary!$K$14:$V$14</c:f>
              <c:numCache>
                <c:formatCode>General</c:formatCode>
                <c:ptCount val="12"/>
                <c:pt idx="0">
                  <c:v>55</c:v>
                </c:pt>
                <c:pt idx="1">
                  <c:v>46</c:v>
                </c:pt>
                <c:pt idx="2">
                  <c:v>45</c:v>
                </c:pt>
                <c:pt idx="3">
                  <c:v>35</c:v>
                </c:pt>
                <c:pt idx="4">
                  <c:v>38</c:v>
                </c:pt>
                <c:pt idx="5">
                  <c:v>34</c:v>
                </c:pt>
                <c:pt idx="6">
                  <c:v>39</c:v>
                </c:pt>
                <c:pt idx="7">
                  <c:v>40</c:v>
                </c:pt>
                <c:pt idx="8">
                  <c:v>47</c:v>
                </c:pt>
                <c:pt idx="9">
                  <c:v>53</c:v>
                </c:pt>
                <c:pt idx="10">
                  <c:v>62</c:v>
                </c:pt>
                <c:pt idx="11">
                  <c:v>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3390720"/>
        <c:axId val="88003712"/>
        <c:axId val="0"/>
      </c:bar3DChart>
      <c:catAx>
        <c:axId val="533907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sv-SE"/>
          </a:p>
        </c:txPr>
        <c:crossAx val="88003712"/>
        <c:crosses val="autoZero"/>
        <c:auto val="1"/>
        <c:lblAlgn val="ctr"/>
        <c:lblOffset val="100"/>
        <c:noMultiLvlLbl val="0"/>
      </c:catAx>
      <c:valAx>
        <c:axId val="880037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339072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3833355205599294"/>
          <c:y val="0.34682118853640403"/>
          <c:w val="0.2416666666666667"/>
          <c:h val="0.29768824055952542"/>
        </c:manualLayout>
      </c:layout>
      <c:overlay val="0"/>
      <c:txPr>
        <a:bodyPr/>
        <a:lstStyle/>
        <a:p>
          <a:pPr>
            <a:defRPr sz="1200"/>
          </a:pPr>
          <a:endParaRPr lang="sv-SE"/>
        </a:p>
      </c:txPr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84A423CF-83AD-4949-A425-DAD7F4A9EC7A}" type="datetime1">
              <a:rPr lang="en-US"/>
              <a:pPr>
                <a:defRPr/>
              </a:pPr>
              <a:t>11/26/2015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2202DE1-6B89-48C7-B983-255B4316363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4308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72E45A0-2304-40D9-990F-37C3A7F89813}" type="datetime1">
              <a:rPr lang="en-US"/>
              <a:pPr>
                <a:defRPr/>
              </a:pPr>
              <a:t>11/26/2015</a:t>
            </a:fld>
            <a:endParaRPr lang="en-US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6183369-A23B-429C-BDA0-843532BC4DE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86989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7F5E2FE-965F-41B2-A982-801C3371B913}" type="slidenum">
              <a:rPr lang="en-GB" sz="1200" smtClean="0">
                <a:latin typeface="Times New Roman" pitchFamily="18" charset="0"/>
              </a:rPr>
              <a:pPr eaLnBrk="1" hangingPunct="1"/>
              <a:t>1</a:t>
            </a:fld>
            <a:endParaRPr lang="en-GB" sz="1200" dirty="0" smtClean="0">
              <a:latin typeface="Times New Roman" pitchFamily="18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fld id="{D88CD259-BF34-436C-810C-49AD5E7E5FC2}" type="slidenum">
              <a:rPr lang="en-GB" altLang="en-US" smtClean="0"/>
              <a:pPr>
                <a:defRPr/>
              </a:pPr>
              <a:t>2</a:t>
            </a:fld>
            <a:endParaRPr lang="en-GB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3959E78-8E66-43D4-B7A8-0E3BF71563B7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C215455-AE7B-4DB1-A9C2-54DD4FB2C7D2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18E7F8E-3F5D-48B6-B19C-108030B1C2AD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D534DFA-802B-4F95-BC5F-9617ED93EE08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012DF1AB-9E2A-4678-982E-91EAC90460B6}" type="slidenum">
              <a:rPr lang="en-GB" altLang="zh-CN" sz="1200">
                <a:latin typeface="Times New Roman" pitchFamily="18" charset="0"/>
              </a:rPr>
              <a:pPr eaLnBrk="1" hangingPunct="1">
                <a:defRPr/>
              </a:pPr>
              <a:t>13</a:t>
            </a:fld>
            <a:endParaRPr lang="en-GB" altLang="zh-CN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22884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0336982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527954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1027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 userDrawn="1"/>
        </p:nvSpPr>
        <p:spPr>
          <a:xfrm>
            <a:off x="506263" y="6383817"/>
            <a:ext cx="6489959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eaLnBrk="0" hangingPunct="0">
              <a:defRPr/>
            </a:pPr>
            <a:r>
              <a:rPr lang="en-GB" sz="900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z="900" spc="300" dirty="0">
                <a:latin typeface="Arial" pitchFamily="34" charset="0"/>
                <a:cs typeface="Arial" pitchFamily="34" charset="0"/>
              </a:rPr>
              <a:t>3GPP TSG </a:t>
            </a:r>
            <a:r>
              <a:rPr lang="en-GB" sz="900" spc="300" dirty="0" smtClean="0">
                <a:latin typeface="Arial" pitchFamily="34" charset="0"/>
                <a:cs typeface="Arial" pitchFamily="34" charset="0"/>
              </a:rPr>
              <a:t>SA#69/RAN#, </a:t>
            </a:r>
            <a:r>
              <a:rPr lang="en-GB" sz="900" spc="300" dirty="0" smtClean="0">
                <a:latin typeface="Arial" pitchFamily="34" charset="0"/>
                <a:cs typeface="Arial" pitchFamily="34" charset="0"/>
              </a:rPr>
              <a:t>SP-150670/RP-151788</a:t>
            </a:r>
            <a:endParaRPr lang="en-GB" sz="900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B7EAB603-0E74-4A64-8774-C4FCDD645128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033" name="Rectangle 15"/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© 3GPP 2012</a:t>
            </a:r>
            <a:endParaRPr lang="en-GB"/>
          </a:p>
        </p:txBody>
      </p:sp>
      <p:sp>
        <p:nvSpPr>
          <p:cNvPr id="1034" name="Rectangle 16"/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sz="800" dirty="0"/>
              <a:t>© 3GPP </a:t>
            </a:r>
            <a:r>
              <a:rPr lang="en-GB" sz="800" dirty="0" smtClean="0"/>
              <a:t>2015</a:t>
            </a:r>
            <a:endParaRPr lang="en-GB" sz="8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ftp://ftp.3gpp.org/pcg/PCG_35/docs/PCG35_08r1.zip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096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en-US" sz="3600" b="1" dirty="0" smtClean="0"/>
              <a:t>SP-150670/RP-151788 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b="1" dirty="0" smtClean="0"/>
              <a:t>TSG GERAN#68 STATUS REPORT</a:t>
            </a:r>
            <a:endParaRPr lang="en-GB" sz="36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52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dirty="0" smtClean="0">
                <a:latin typeface="Arial" charset="0"/>
              </a:rPr>
              <a:t>TSG GERAN Chair</a:t>
            </a:r>
          </a:p>
          <a:p>
            <a:pPr>
              <a:lnSpc>
                <a:spcPct val="80000"/>
              </a:lnSpc>
            </a:pPr>
            <a:r>
              <a:rPr lang="en-US" dirty="0" smtClean="0">
                <a:latin typeface="Arial" charset="0"/>
              </a:rPr>
              <a:t>Olof Liberg</a:t>
            </a:r>
            <a:endParaRPr lang="en-US" sz="2000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sz="2000" dirty="0" smtClean="0">
                <a:latin typeface="Arial" charset="0"/>
              </a:rPr>
              <a:t>Ericsson LM</a:t>
            </a:r>
          </a:p>
          <a:p>
            <a:pPr>
              <a:lnSpc>
                <a:spcPct val="80000"/>
              </a:lnSpc>
            </a:pPr>
            <a:endParaRPr lang="en-GB" sz="2000" dirty="0" smtClean="0">
              <a:latin typeface="Arial" charset="0"/>
            </a:endParaRPr>
          </a:p>
        </p:txBody>
      </p:sp>
      <p:sp>
        <p:nvSpPr>
          <p:cNvPr id="5" name="Rectangle 4"/>
          <p:cNvSpPr>
            <a:spLocks/>
          </p:cNvSpPr>
          <p:nvPr/>
        </p:nvSpPr>
        <p:spPr bwMode="auto">
          <a:xfrm>
            <a:off x="75415" y="134151"/>
            <a:ext cx="3743549" cy="81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ja-JP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r>
              <a:rPr lang="en-GB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3GPP TSG SA#70, RAN#70</a:t>
            </a:r>
            <a:endParaRPr lang="en-GB" altLang="ja-JP" sz="1800" dirty="0">
              <a:solidFill>
                <a:schemeClr val="bg1">
                  <a:lumMod val="65000"/>
                </a:schemeClr>
              </a:solidFill>
              <a:latin typeface="+mj-lt"/>
              <a:cs typeface="Arial" panose="020B0604020202020204" pitchFamily="34" charset="0"/>
            </a:endParaRPr>
          </a:p>
          <a:p>
            <a:r>
              <a:rPr lang="en-US" altLang="ja-JP" sz="1800" dirty="0" err="1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Sitges</a:t>
            </a:r>
            <a:r>
              <a:rPr lang="en-US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, Spain</a:t>
            </a:r>
            <a:endParaRPr lang="en-US" altLang="ja-JP" sz="1800" dirty="0">
              <a:solidFill>
                <a:schemeClr val="bg1">
                  <a:lumMod val="65000"/>
                </a:schemeClr>
              </a:solidFill>
              <a:latin typeface="+mj-lt"/>
              <a:cs typeface="Arial" panose="020B0604020202020204" pitchFamily="34" charset="0"/>
            </a:endParaRPr>
          </a:p>
          <a:p>
            <a:r>
              <a:rPr lang="en-US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7</a:t>
            </a:r>
            <a:r>
              <a:rPr lang="en-US" altLang="ja-JP" sz="1800" baseline="300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th</a:t>
            </a:r>
            <a:r>
              <a:rPr lang="en-US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-11</a:t>
            </a:r>
            <a:r>
              <a:rPr lang="en-US" altLang="ja-JP" sz="1800" baseline="300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th</a:t>
            </a:r>
            <a:r>
              <a:rPr lang="en-US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 Dec, 2015</a:t>
            </a:r>
            <a:endParaRPr lang="en-GB" altLang="ja-JP" sz="1800" dirty="0">
              <a:solidFill>
                <a:schemeClr val="bg1">
                  <a:lumMod val="65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INFORMATION</a:t>
            </a:r>
            <a:br>
              <a:rPr lang="en-US" dirty="0" smtClean="0"/>
            </a:br>
            <a:r>
              <a:rPr lang="en-US" sz="2400" dirty="0" smtClean="0"/>
              <a:t>GERAN3new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200" dirty="0" smtClean="0"/>
              <a:t>G3new held an electronic meeting.</a:t>
            </a:r>
          </a:p>
          <a:p>
            <a:r>
              <a:rPr lang="en-GB" sz="2200" dirty="0" smtClean="0"/>
              <a:t>8 pre Rel-13 CRs were approved on various topics.</a:t>
            </a:r>
          </a:p>
          <a:p>
            <a:pPr eaLnBrk="1" fontAlgn="t" hangingPunct="1"/>
            <a:r>
              <a:rPr lang="en-GB" sz="2200" dirty="0" smtClean="0"/>
              <a:t>3 building blocks approved;</a:t>
            </a:r>
          </a:p>
          <a:p>
            <a:pPr lvl="1" eaLnBrk="1" fontAlgn="t" hangingPunct="1"/>
            <a:r>
              <a:rPr lang="en-US" sz="1800" dirty="0" smtClean="0"/>
              <a:t>Extended </a:t>
            </a:r>
            <a:r>
              <a:rPr lang="en-US" sz="1800" dirty="0"/>
              <a:t>DRX (</a:t>
            </a:r>
            <a:r>
              <a:rPr lang="en-US" sz="1800" dirty="0" err="1"/>
              <a:t>eDRX</a:t>
            </a:r>
            <a:r>
              <a:rPr lang="en-US" sz="1800" dirty="0"/>
              <a:t>) for GSM – MS conformance testing </a:t>
            </a:r>
            <a:endParaRPr lang="en-US" sz="1800" dirty="0" smtClean="0"/>
          </a:p>
          <a:p>
            <a:pPr lvl="1" eaLnBrk="1" fontAlgn="t" hangingPunct="1"/>
            <a:r>
              <a:rPr lang="en-US" sz="1800" dirty="0" smtClean="0"/>
              <a:t>Extended </a:t>
            </a:r>
            <a:r>
              <a:rPr lang="en-US" sz="1800" dirty="0"/>
              <a:t>Coverage GSM (EC-GSM) for support of Cellular Internet of Things – MS conformance testing  </a:t>
            </a:r>
          </a:p>
          <a:p>
            <a:pPr lvl="1" eaLnBrk="1" fontAlgn="t" hangingPunct="1"/>
            <a:r>
              <a:rPr lang="en-US" sz="1800" dirty="0" smtClean="0"/>
              <a:t>UE </a:t>
            </a:r>
            <a:r>
              <a:rPr lang="en-US" sz="1800" dirty="0"/>
              <a:t>Power Consumptions Optimizations – MS conformance testing </a:t>
            </a:r>
            <a:r>
              <a:rPr lang="en-US" sz="1800" dirty="0" smtClean="0"/>
              <a:t>part</a:t>
            </a:r>
            <a:endParaRPr lang="en-GB" sz="2200" dirty="0" smtClean="0"/>
          </a:p>
          <a:p>
            <a:pPr marL="0" indent="0">
              <a:buNone/>
            </a:pPr>
            <a:endParaRPr lang="en-GB" sz="2200" dirty="0" smtClean="0"/>
          </a:p>
          <a:p>
            <a:pPr lvl="1"/>
            <a:endParaRPr 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PLANNED MEETINGS</a:t>
            </a:r>
            <a:br>
              <a:rPr lang="en-US" dirty="0" smtClean="0"/>
            </a:br>
            <a:r>
              <a:rPr lang="en-US" sz="2000" dirty="0" smtClean="0"/>
              <a:t>PLENARY AND AD-HOC MEETINGS</a:t>
            </a:r>
            <a:endParaRPr lang="en-US" dirty="0" smtClean="0"/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485775" y="1611805"/>
            <a:ext cx="8388350" cy="4830763"/>
          </a:xfrm>
        </p:spPr>
        <p:txBody>
          <a:bodyPr/>
          <a:lstStyle/>
          <a:p>
            <a:r>
              <a:rPr lang="en-GB" dirty="0" smtClean="0"/>
              <a:t>GERAN#69, 15-19 Feb 2016, Malta </a:t>
            </a:r>
            <a:r>
              <a:rPr lang="en-GB" sz="2000" dirty="0" smtClean="0">
                <a:solidFill>
                  <a:srgbClr val="2A6EA8"/>
                </a:solidFill>
              </a:rPr>
              <a:t>[Co-located </a:t>
            </a:r>
            <a:r>
              <a:rPr lang="en-GB" sz="2000" dirty="0">
                <a:solidFill>
                  <a:srgbClr val="2A6EA8"/>
                </a:solidFill>
              </a:rPr>
              <a:t>with RAN WGs]</a:t>
            </a:r>
          </a:p>
          <a:p>
            <a:pPr marL="342900" lvl="1" indent="-342900">
              <a:buClrTx/>
              <a:buBlip>
                <a:blip r:embed="rId2"/>
              </a:buBlip>
            </a:pPr>
            <a:r>
              <a:rPr lang="en-GB" sz="2400" dirty="0" smtClean="0"/>
              <a:t>GERAN#70, </a:t>
            </a:r>
            <a:r>
              <a:rPr lang="en-US" sz="2400" dirty="0"/>
              <a:t>23-27 May 2016, </a:t>
            </a:r>
            <a:r>
              <a:rPr lang="en-US" sz="2400" dirty="0" smtClean="0"/>
              <a:t>China </a:t>
            </a:r>
            <a:r>
              <a:rPr lang="en-GB" dirty="0" smtClean="0">
                <a:solidFill>
                  <a:srgbClr val="2A6EA8"/>
                </a:solidFill>
              </a:rPr>
              <a:t>[Co-located </a:t>
            </a:r>
            <a:r>
              <a:rPr lang="en-GB" dirty="0">
                <a:solidFill>
                  <a:srgbClr val="2A6EA8"/>
                </a:solidFill>
              </a:rPr>
              <a:t>with RAN WGs]</a:t>
            </a:r>
          </a:p>
          <a:p>
            <a:endParaRPr lang="en-GB" dirty="0" smtClean="0">
              <a:solidFill>
                <a:srgbClr val="2A6EA8"/>
              </a:solidFill>
            </a:endParaRPr>
          </a:p>
          <a:p>
            <a:pPr lvl="1"/>
            <a:endParaRPr lang="en-GB" dirty="0" smtClean="0">
              <a:solidFill>
                <a:srgbClr val="2A6EA8"/>
              </a:solidFill>
            </a:endParaRPr>
          </a:p>
          <a:p>
            <a:endParaRPr 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GUIDANCE &amp; INFORMATION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73075" y="1301750"/>
            <a:ext cx="8388350" cy="4830763"/>
          </a:xfrm>
        </p:spPr>
        <p:txBody>
          <a:bodyPr/>
          <a:lstStyle/>
          <a:p>
            <a:r>
              <a:rPr lang="en-US" sz="2200" dirty="0" smtClean="0"/>
              <a:t>Guidance</a:t>
            </a:r>
          </a:p>
          <a:p>
            <a:pPr lvl="1"/>
            <a:r>
              <a:rPr lang="en-US" sz="1800" dirty="0" smtClean="0"/>
              <a:t>None</a:t>
            </a:r>
          </a:p>
          <a:p>
            <a:r>
              <a:rPr lang="en-US" sz="2200" dirty="0" smtClean="0"/>
              <a:t>Information</a:t>
            </a:r>
          </a:p>
          <a:p>
            <a:pPr lvl="1"/>
            <a:r>
              <a:rPr lang="en-US" sz="1800" dirty="0" smtClean="0"/>
              <a:t>PCG#35 endorsed the in </a:t>
            </a:r>
            <a:r>
              <a:rPr lang="en-US" sz="1800" dirty="0" smtClean="0">
                <a:hlinkClick r:id="rId2"/>
              </a:rPr>
              <a:t>PCG#35(15)8r1</a:t>
            </a:r>
            <a:r>
              <a:rPr lang="en-US" sz="1800" dirty="0" smtClean="0"/>
              <a:t> </a:t>
            </a:r>
            <a:r>
              <a:rPr lang="en-GB" sz="1800" dirty="0" smtClean="0"/>
              <a:t>proposed plan </a:t>
            </a:r>
            <a:r>
              <a:rPr lang="en-GB" sz="1800" dirty="0"/>
              <a:t>for the merger of TSG RAN and TSG GERAN into a single TSG </a:t>
            </a:r>
            <a:r>
              <a:rPr lang="en-GB" sz="1800" dirty="0" smtClean="0"/>
              <a:t>and the </a:t>
            </a:r>
            <a:r>
              <a:rPr lang="en-GB" sz="1800" dirty="0"/>
              <a:t>associated timeline for </a:t>
            </a:r>
            <a:r>
              <a:rPr lang="en-GB" sz="1800" dirty="0" smtClean="0"/>
              <a:t>implementation.</a:t>
            </a:r>
            <a:endParaRPr lang="en-US" sz="1800" dirty="0" smtClean="0"/>
          </a:p>
          <a:p>
            <a:pPr lvl="1"/>
            <a:r>
              <a:rPr lang="en-US" sz="1800" dirty="0" smtClean="0"/>
              <a:t>As a first step to prepare for the merger, TSG GERAN#68 reviewed draft Terms of References for TSG RAN (GP-15</a:t>
            </a:r>
            <a:r>
              <a:rPr lang="en-US" sz="1800" u="sng" dirty="0" smtClean="0"/>
              <a:t>1070</a:t>
            </a:r>
            <a:r>
              <a:rPr lang="en-US" sz="1800" dirty="0" smtClean="0"/>
              <a:t>), RAN6 (1071) and RAN5 (1072) taking GERAN responsibilities into account.</a:t>
            </a:r>
          </a:p>
          <a:p>
            <a:pPr lvl="1"/>
            <a:r>
              <a:rPr lang="en-US" sz="1800" dirty="0" smtClean="0"/>
              <a:t>TSG GERAN intends to endorse the same </a:t>
            </a:r>
            <a:r>
              <a:rPr lang="en-US" sz="1800" dirty="0" err="1" smtClean="0"/>
              <a:t>ToRs</a:t>
            </a:r>
            <a:r>
              <a:rPr lang="en-US" sz="1800" dirty="0" smtClean="0"/>
              <a:t> at GERAN#69.</a:t>
            </a:r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pPr lvl="2"/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42195752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194550" y="6292850"/>
            <a:ext cx="395288" cy="22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0CD4BD5-30CA-44BE-BB5C-E37BCC0980C0}" type="slidenum">
              <a:rPr lang="en-GB" altLang="de-DE" sz="1100">
                <a:solidFill>
                  <a:schemeClr val="bg1"/>
                </a:solidFill>
              </a:rPr>
              <a:pPr eaLnBrk="1" hangingPunct="1"/>
              <a:t>13</a:t>
            </a:fld>
            <a:endParaRPr lang="en-GB" altLang="de-DE" sz="1100">
              <a:solidFill>
                <a:schemeClr val="bg1"/>
              </a:solidFill>
            </a:endParaRPr>
          </a:p>
        </p:txBody>
      </p:sp>
      <p:pic>
        <p:nvPicPr>
          <p:cNvPr id="18435" name="Picture 8" descr="webpag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1908175" y="2716213"/>
            <a:ext cx="4291013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Title 1"/>
          <p:cNvSpPr>
            <a:spLocks noGrp="1"/>
          </p:cNvSpPr>
          <p:nvPr>
            <p:ph type="title"/>
          </p:nvPr>
        </p:nvSpPr>
        <p:spPr>
          <a:xfrm>
            <a:off x="279400" y="242888"/>
            <a:ext cx="6986588" cy="1143000"/>
          </a:xfrm>
        </p:spPr>
        <p:txBody>
          <a:bodyPr/>
          <a:lstStyle/>
          <a:p>
            <a:pPr algn="ctr"/>
            <a:r>
              <a:rPr lang="en-GB" altLang="de-DE" sz="4400" smtClean="0"/>
              <a:t>THANK YOU</a:t>
            </a:r>
          </a:p>
        </p:txBody>
      </p:sp>
      <p:sp>
        <p:nvSpPr>
          <p:cNvPr id="18437" name="Rectangle 11"/>
          <p:cNvSpPr>
            <a:spLocks noChangeArrowheads="1"/>
          </p:cNvSpPr>
          <p:nvPr/>
        </p:nvSpPr>
        <p:spPr bwMode="auto">
          <a:xfrm>
            <a:off x="3787775" y="16383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endParaRPr lang="de-DE" altLang="de-DE" sz="1800">
              <a:latin typeface="Calibri" pitchFamily="34" charset="0"/>
            </a:endParaRPr>
          </a:p>
        </p:txBody>
      </p:sp>
      <p:sp>
        <p:nvSpPr>
          <p:cNvPr id="18438" name="Rectangle 11"/>
          <p:cNvSpPr>
            <a:spLocks noChangeArrowheads="1"/>
          </p:cNvSpPr>
          <p:nvPr/>
        </p:nvSpPr>
        <p:spPr bwMode="auto">
          <a:xfrm>
            <a:off x="2387600" y="1404938"/>
            <a:ext cx="310515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i-FI" altLang="zh-CN" sz="2800" dirty="0"/>
              <a:t>Olof Liberg</a:t>
            </a:r>
          </a:p>
          <a:p>
            <a:pPr algn="ctr"/>
            <a:r>
              <a:rPr lang="fi-FI" altLang="zh-CN" sz="1400" dirty="0"/>
              <a:t>3GPP TSG GERAN </a:t>
            </a:r>
            <a:r>
              <a:rPr lang="fi-FI" altLang="zh-CN" sz="1400" dirty="0" smtClean="0"/>
              <a:t>Chairman</a:t>
            </a:r>
            <a:endParaRPr lang="fi-FI" altLang="zh-CN" sz="14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TSG GERAN </a:t>
            </a:r>
            <a:r>
              <a:rPr lang="en-GB" altLang="en-US" dirty="0" smtClean="0"/>
              <a:t>ORGANISATION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03688" cy="4525963"/>
          </a:xfrm>
        </p:spPr>
        <p:txBody>
          <a:bodyPr/>
          <a:lstStyle/>
          <a:p>
            <a:pPr eaLnBrk="1" hangingPunct="1"/>
            <a:r>
              <a:rPr lang="en-US" altLang="en-US" sz="2000" dirty="0" smtClean="0"/>
              <a:t>TSG GERAN officials</a:t>
            </a:r>
          </a:p>
          <a:p>
            <a:pPr lvl="1" eaLnBrk="1" hangingPunct="1"/>
            <a:r>
              <a:rPr lang="en-US" altLang="en-US" sz="1800" dirty="0" smtClean="0"/>
              <a:t>Chairman:</a:t>
            </a:r>
          </a:p>
          <a:p>
            <a:pPr lvl="2" eaLnBrk="1" hangingPunct="1"/>
            <a:r>
              <a:rPr lang="en-GB" altLang="en-US" dirty="0" smtClean="0"/>
              <a:t>Mr Olof Liberg</a:t>
            </a:r>
            <a:br>
              <a:rPr lang="en-GB" altLang="en-US" dirty="0" smtClean="0"/>
            </a:br>
            <a:r>
              <a:rPr lang="da-DK" altLang="en-US" sz="1400" dirty="0" smtClean="0"/>
              <a:t>(Ericsson LM / ETSI)</a:t>
            </a:r>
            <a:endParaRPr lang="en-GB" altLang="en-US" sz="1400" dirty="0" smtClean="0"/>
          </a:p>
          <a:p>
            <a:pPr lvl="1" eaLnBrk="1" hangingPunct="1"/>
            <a:r>
              <a:rPr lang="en-US" altLang="en-US" sz="1800" dirty="0" smtClean="0"/>
              <a:t>Vice chairs:</a:t>
            </a:r>
            <a:endParaRPr lang="en-GB" altLang="en-US" sz="1800" dirty="0" smtClean="0"/>
          </a:p>
          <a:p>
            <a:pPr lvl="2" eaLnBrk="1" hangingPunct="1"/>
            <a:r>
              <a:rPr lang="en-GB" altLang="en-US" dirty="0" smtClean="0"/>
              <a:t>Mr Davide </a:t>
            </a:r>
            <a:r>
              <a:rPr lang="en-GB" altLang="en-US" dirty="0" err="1" smtClean="0"/>
              <a:t>Sorbara</a:t>
            </a:r>
            <a:r>
              <a:rPr lang="en-GB" altLang="en-US" dirty="0" smtClean="0"/>
              <a:t/>
            </a:r>
            <a:br>
              <a:rPr lang="en-GB" altLang="en-US" dirty="0" smtClean="0"/>
            </a:br>
            <a:r>
              <a:rPr lang="en-GB" altLang="en-US" sz="1400" dirty="0" smtClean="0"/>
              <a:t>(Telecom Italia </a:t>
            </a:r>
            <a:r>
              <a:rPr lang="en-GB" altLang="en-US" sz="1400" dirty="0" err="1" smtClean="0"/>
              <a:t>S.p.A</a:t>
            </a:r>
            <a:r>
              <a:rPr lang="en-GB" altLang="en-US" sz="1400" dirty="0" smtClean="0"/>
              <a:t> / ETSI)</a:t>
            </a:r>
            <a:endParaRPr lang="en-US" altLang="en-US" sz="1400" dirty="0" smtClean="0"/>
          </a:p>
          <a:p>
            <a:pPr lvl="2" eaLnBrk="1" hangingPunct="1"/>
            <a:r>
              <a:rPr lang="en-GB" altLang="en-US" dirty="0" smtClean="0"/>
              <a:t>Mr Xinhui Wang</a:t>
            </a:r>
            <a:br>
              <a:rPr lang="en-GB" altLang="en-US" dirty="0" smtClean="0"/>
            </a:br>
            <a:r>
              <a:rPr lang="en-GB" altLang="en-US" sz="1400" dirty="0" smtClean="0"/>
              <a:t>(ZTE Corporation / CCSA)</a:t>
            </a:r>
          </a:p>
          <a:p>
            <a:pPr lvl="2" eaLnBrk="1" hangingPunct="1"/>
            <a:r>
              <a:rPr lang="en-GB" altLang="en-US" dirty="0" smtClean="0"/>
              <a:t>Mr </a:t>
            </a:r>
            <a:r>
              <a:rPr lang="en-GB" altLang="en-US" dirty="0" err="1" smtClean="0"/>
              <a:t>Zhixi</a:t>
            </a:r>
            <a:r>
              <a:rPr lang="en-GB" altLang="en-US" dirty="0" smtClean="0"/>
              <a:t> Wang</a:t>
            </a:r>
            <a:br>
              <a:rPr lang="en-GB" altLang="en-US" dirty="0" smtClean="0"/>
            </a:br>
            <a:r>
              <a:rPr lang="en-GB" altLang="en-US" sz="1400" dirty="0" smtClean="0"/>
              <a:t>(Huawei Technologies Co Ltd / ETSI)</a:t>
            </a:r>
          </a:p>
          <a:p>
            <a:pPr lvl="1" eaLnBrk="1" hangingPunct="1"/>
            <a:r>
              <a:rPr lang="en-GB" altLang="en-US" sz="1800" dirty="0" smtClean="0"/>
              <a:t>MCC support: Mr Paolo </a:t>
            </a:r>
            <a:r>
              <a:rPr lang="en-GB" altLang="en-US" sz="1800" dirty="0" err="1" smtClean="0"/>
              <a:t>Usai</a:t>
            </a:r>
            <a:endParaRPr lang="en-GB" altLang="en-US" sz="1800" dirty="0" smtClean="0"/>
          </a:p>
        </p:txBody>
      </p:sp>
      <p:sp>
        <p:nvSpPr>
          <p:cNvPr id="307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900988" y="6292850"/>
            <a:ext cx="395287" cy="22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42CE777-A603-4A8D-9105-5747CC8476B2}" type="slidenum">
              <a:rPr lang="en-GB" altLang="en-US" sz="1100">
                <a:solidFill>
                  <a:schemeClr val="bg1"/>
                </a:solidFill>
              </a:rPr>
              <a:pPr eaLnBrk="1" hangingPunct="1"/>
              <a:t>2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183063" y="1587500"/>
            <a:ext cx="419582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sz="2000" kern="0" dirty="0">
                <a:latin typeface="+mn-lt"/>
              </a:rPr>
              <a:t>TSG GERAN WGs officials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GB" sz="1800" kern="0" dirty="0">
                <a:latin typeface="+mn-lt"/>
              </a:rPr>
              <a:t>TSG GERAN WG1 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da-DK" sz="1600" kern="0" dirty="0">
                <a:latin typeface="+mn-lt"/>
              </a:rPr>
              <a:t>Chairman: </a:t>
            </a:r>
            <a:r>
              <a:rPr lang="da-DK" sz="1600" kern="0" dirty="0" smtClean="0">
                <a:latin typeface="+mn-lt"/>
              </a:rPr>
              <a:t>Mr </a:t>
            </a:r>
            <a:r>
              <a:rPr lang="da-DK" sz="1600" kern="0" dirty="0">
                <a:latin typeface="+mn-lt"/>
              </a:rPr>
              <a:t>Olof Liberg </a:t>
            </a:r>
            <a:r>
              <a:rPr lang="da-DK" sz="1400" kern="0" dirty="0" smtClean="0">
                <a:latin typeface="+mn-lt"/>
              </a:rPr>
              <a:t>(Ericsson LM </a:t>
            </a:r>
            <a:r>
              <a:rPr lang="da-DK" sz="1400" kern="0" dirty="0">
                <a:latin typeface="+mn-lt"/>
              </a:rPr>
              <a:t>/ ETSI) 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1600" kern="0" dirty="0">
                <a:latin typeface="+mn-lt"/>
              </a:rPr>
              <a:t>MCC support: </a:t>
            </a:r>
            <a:r>
              <a:rPr lang="en-GB" sz="1600" kern="0" dirty="0" smtClean="0">
                <a:latin typeface="+mn-lt"/>
              </a:rPr>
              <a:t>Mr Paolo </a:t>
            </a:r>
            <a:r>
              <a:rPr lang="en-GB" sz="1600" kern="0" dirty="0">
                <a:latin typeface="+mn-lt"/>
              </a:rPr>
              <a:t>Usai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GB" sz="1800" kern="0" dirty="0">
                <a:latin typeface="+mn-lt"/>
              </a:rPr>
              <a:t>TSG GERAN WG2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1600" kern="0" dirty="0">
                <a:latin typeface="+mn-lt"/>
              </a:rPr>
              <a:t>Chairlady: Ms Yang Zhao</a:t>
            </a:r>
            <a:br>
              <a:rPr lang="en-GB" sz="1600" kern="0" dirty="0">
                <a:latin typeface="+mn-lt"/>
              </a:rPr>
            </a:br>
            <a:r>
              <a:rPr lang="en-GB" sz="1400" kern="0" dirty="0">
                <a:latin typeface="+mn-lt"/>
              </a:rPr>
              <a:t>(Huawei Technologies Co., Ltd / CCSA)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1600" kern="0" dirty="0">
                <a:latin typeface="+mn-lt"/>
              </a:rPr>
              <a:t>MCC support: Gert Thomasen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GB" sz="1800" kern="0" dirty="0">
                <a:latin typeface="+mn-lt"/>
              </a:rPr>
              <a:t>TSG GERAN WG3new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1600" kern="0" dirty="0">
                <a:latin typeface="+mn-lt"/>
              </a:rPr>
              <a:t>Chairman: Mr </a:t>
            </a:r>
            <a:r>
              <a:rPr lang="en-GB" sz="1600" kern="0" dirty="0" err="1">
                <a:latin typeface="+mn-lt"/>
              </a:rPr>
              <a:t>Rémi</a:t>
            </a:r>
            <a:r>
              <a:rPr lang="en-GB" sz="1600" kern="0" dirty="0">
                <a:latin typeface="+mn-lt"/>
              </a:rPr>
              <a:t> </a:t>
            </a:r>
            <a:r>
              <a:rPr lang="en-GB" sz="1600" kern="0" dirty="0" err="1">
                <a:latin typeface="+mn-lt"/>
              </a:rPr>
              <a:t>Lascoux</a:t>
            </a:r>
            <a:r>
              <a:rPr lang="en-GB" sz="1600" kern="0" dirty="0">
                <a:latin typeface="+mn-lt"/>
              </a:rPr>
              <a:t/>
            </a:r>
            <a:br>
              <a:rPr lang="en-GB" sz="1600" kern="0" dirty="0">
                <a:latin typeface="+mn-lt"/>
              </a:rPr>
            </a:br>
            <a:r>
              <a:rPr lang="en-GB" sz="1400" kern="0" dirty="0">
                <a:latin typeface="+mn-lt"/>
              </a:rPr>
              <a:t>(Sierra Wireless, S.A. / ETSI)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1600" kern="0" dirty="0">
                <a:latin typeface="+mn-lt"/>
              </a:rPr>
              <a:t>MCC support: </a:t>
            </a:r>
            <a:r>
              <a:rPr lang="en-GB" sz="1600" kern="0" dirty="0" smtClean="0">
                <a:latin typeface="+mn-lt"/>
              </a:rPr>
              <a:t>Mr </a:t>
            </a:r>
            <a:r>
              <a:rPr lang="en-GB" sz="1600" kern="0" dirty="0" err="1" smtClean="0">
                <a:latin typeface="+mn-lt"/>
              </a:rPr>
              <a:t>Ingbert</a:t>
            </a:r>
            <a:r>
              <a:rPr lang="en-GB" sz="1600" kern="0" dirty="0" smtClean="0">
                <a:latin typeface="+mn-lt"/>
              </a:rPr>
              <a:t> </a:t>
            </a:r>
            <a:r>
              <a:rPr lang="en-GB" sz="1600" kern="0" dirty="0" err="1">
                <a:latin typeface="+mn-lt"/>
              </a:rPr>
              <a:t>Sigovich</a:t>
            </a:r>
            <a:endParaRPr lang="en-GB" sz="1600" kern="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88950" y="107297"/>
            <a:ext cx="6827838" cy="1143000"/>
          </a:xfrm>
        </p:spPr>
        <p:txBody>
          <a:bodyPr/>
          <a:lstStyle/>
          <a:p>
            <a:r>
              <a:rPr lang="en-US" smtClean="0"/>
              <a:t>GERAN#68 </a:t>
            </a:r>
            <a:r>
              <a:rPr lang="en-US" dirty="0" smtClean="0"/>
              <a:t>OVERVIEW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398" y="1265914"/>
            <a:ext cx="8388350" cy="4900011"/>
          </a:xfrm>
        </p:spPr>
        <p:txBody>
          <a:bodyPr/>
          <a:lstStyle/>
          <a:p>
            <a:r>
              <a:rPr lang="en-US" sz="2000" dirty="0" smtClean="0"/>
              <a:t>In total 186 documents were dealt with.</a:t>
            </a:r>
          </a:p>
          <a:p>
            <a:pPr lvl="1"/>
            <a:r>
              <a:rPr lang="en-US" sz="1600" dirty="0"/>
              <a:t>7</a:t>
            </a:r>
            <a:r>
              <a:rPr lang="en-US" sz="1600" dirty="0" smtClean="0"/>
              <a:t> </a:t>
            </a:r>
            <a:r>
              <a:rPr lang="en-US" sz="1600" dirty="0" smtClean="0"/>
              <a:t>incoming &amp; 3 outgoing liaisons.</a:t>
            </a:r>
          </a:p>
          <a:p>
            <a:pPr lvl="1"/>
            <a:r>
              <a:rPr lang="en-US" sz="1600" dirty="0" smtClean="0"/>
              <a:t>30</a:t>
            </a:r>
            <a:r>
              <a:rPr lang="en-US" sz="1600" dirty="0" smtClean="0"/>
              <a:t> </a:t>
            </a:r>
            <a:r>
              <a:rPr lang="en-US" sz="1600" dirty="0" smtClean="0"/>
              <a:t>Change Requests approved</a:t>
            </a:r>
          </a:p>
          <a:p>
            <a:pPr lvl="2"/>
            <a:r>
              <a:rPr lang="en-US" sz="1400" dirty="0" smtClean="0"/>
              <a:t>16 </a:t>
            </a:r>
            <a:r>
              <a:rPr lang="en-US" sz="1400" dirty="0" smtClean="0"/>
              <a:t>from WG1</a:t>
            </a:r>
          </a:p>
          <a:p>
            <a:pPr lvl="2"/>
            <a:r>
              <a:rPr lang="en-US" sz="1400" dirty="0" smtClean="0"/>
              <a:t>6 from WG2</a:t>
            </a:r>
          </a:p>
          <a:p>
            <a:pPr lvl="2"/>
            <a:r>
              <a:rPr lang="en-US" sz="1400" dirty="0" smtClean="0"/>
              <a:t>8 from WG3new</a:t>
            </a:r>
          </a:p>
          <a:p>
            <a:r>
              <a:rPr lang="en-US" sz="2000" dirty="0" smtClean="0"/>
              <a:t>9 work items dealt with during meeting;</a:t>
            </a:r>
          </a:p>
          <a:p>
            <a:pPr lvl="1"/>
            <a:r>
              <a:rPr lang="en-US" sz="1600" dirty="0" smtClean="0"/>
              <a:t>6 Features/Building blocks/Work  tasks</a:t>
            </a:r>
          </a:p>
          <a:p>
            <a:pPr lvl="1"/>
            <a:r>
              <a:rPr lang="en-US" sz="1600" dirty="0" smtClean="0"/>
              <a:t>3 study items</a:t>
            </a:r>
          </a:p>
          <a:p>
            <a:r>
              <a:rPr lang="en-US" sz="2000" dirty="0" smtClean="0"/>
              <a:t>At closing plenary </a:t>
            </a:r>
            <a:r>
              <a:rPr lang="en-US" sz="2000" dirty="0" smtClean="0"/>
              <a:t>42 </a:t>
            </a:r>
            <a:r>
              <a:rPr lang="en-US" sz="2000" dirty="0" smtClean="0"/>
              <a:t>delegates participated.</a:t>
            </a:r>
            <a:endParaRPr lang="en-US" sz="2000" dirty="0" smtClean="0">
              <a:solidFill>
                <a:srgbClr val="FF0000"/>
              </a:solidFill>
            </a:endParaRPr>
          </a:p>
          <a:p>
            <a:r>
              <a:rPr lang="en-US" sz="2000" dirty="0" smtClean="0"/>
              <a:t>WG reports (chairman &amp; MCC reports)</a:t>
            </a:r>
          </a:p>
          <a:p>
            <a:pPr lvl="1"/>
            <a:r>
              <a:rPr lang="en-US" sz="1600" dirty="0" smtClean="0"/>
              <a:t>WG1 in GP-15</a:t>
            </a:r>
            <a:r>
              <a:rPr lang="en-US" sz="1600" u="sng" dirty="0" smtClean="0"/>
              <a:t>1227</a:t>
            </a:r>
            <a:r>
              <a:rPr lang="en-US" sz="1600" dirty="0" smtClean="0"/>
              <a:t> &amp; 1228.</a:t>
            </a:r>
          </a:p>
          <a:p>
            <a:pPr lvl="1"/>
            <a:r>
              <a:rPr lang="en-US" sz="1600" dirty="0" smtClean="0"/>
              <a:t>WG2 in 1205 &amp; 1206.</a:t>
            </a:r>
          </a:p>
          <a:p>
            <a:pPr lvl="1"/>
            <a:r>
              <a:rPr lang="en-US" sz="1600" dirty="0" smtClean="0"/>
              <a:t>WG3new (electronic meeting) in 1146 &amp; 1147.</a:t>
            </a:r>
          </a:p>
          <a:p>
            <a:endParaRPr 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EVOLUTION OF WORKLOAD</a:t>
            </a:r>
            <a:br>
              <a:rPr lang="en-US" dirty="0" smtClean="0"/>
            </a:br>
            <a:r>
              <a:rPr lang="en-US" sz="2000" dirty="0" smtClean="0"/>
              <a:t>FROM GERAN#57 TO GERAN#68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85775" y="1454150"/>
            <a:ext cx="8388350" cy="869325"/>
          </a:xfrm>
        </p:spPr>
        <p:txBody>
          <a:bodyPr/>
          <a:lstStyle/>
          <a:p>
            <a:r>
              <a:rPr lang="en-US" sz="2200" dirty="0" smtClean="0"/>
              <a:t>A steep decline in the </a:t>
            </a:r>
            <a:r>
              <a:rPr lang="en-US" sz="2200" dirty="0" err="1" smtClean="0"/>
              <a:t>tdoc</a:t>
            </a:r>
            <a:r>
              <a:rPr lang="en-US" sz="2200" dirty="0" smtClean="0"/>
              <a:t> count due to closure of the Cellular </a:t>
            </a:r>
            <a:r>
              <a:rPr lang="en-US" sz="2200" dirty="0" err="1" smtClean="0"/>
              <a:t>IoT</a:t>
            </a:r>
            <a:r>
              <a:rPr lang="en-US" sz="2200" dirty="0" smtClean="0"/>
              <a:t> study item at GERAN#67</a:t>
            </a:r>
            <a:endParaRPr lang="en-US" sz="2200" dirty="0"/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97357716"/>
              </p:ext>
            </p:extLst>
          </p:nvPr>
        </p:nvGraphicFramePr>
        <p:xfrm>
          <a:off x="882868" y="2427889"/>
          <a:ext cx="7362497" cy="36891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311150" y="228600"/>
            <a:ext cx="7321550" cy="1143000"/>
          </a:xfrm>
        </p:spPr>
        <p:txBody>
          <a:bodyPr/>
          <a:lstStyle/>
          <a:p>
            <a:r>
              <a:rPr lang="en-US" dirty="0" smtClean="0"/>
              <a:t>ONGOING WORK ITEMS</a:t>
            </a:r>
            <a:br>
              <a:rPr lang="en-US" dirty="0" smtClean="0"/>
            </a:br>
            <a:r>
              <a:rPr lang="en-US" sz="2000" dirty="0" smtClean="0"/>
              <a:t>NAME [ACRONYM]</a:t>
            </a:r>
            <a:r>
              <a:rPr lang="en-US" sz="1200" dirty="0" smtClean="0"/>
              <a:t> </a:t>
            </a:r>
            <a:r>
              <a:rPr lang="en-US" sz="2000" dirty="0" smtClean="0"/>
              <a:t>/ RESPONSIBLE GROUP(S) / COMPLETION LEVEL</a:t>
            </a:r>
            <a:endParaRPr lang="en-US" dirty="0" smtClean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904998"/>
              </p:ext>
            </p:extLst>
          </p:nvPr>
        </p:nvGraphicFramePr>
        <p:xfrm>
          <a:off x="304800" y="1285875"/>
          <a:ext cx="8750300" cy="47019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12000"/>
                <a:gridCol w="114300"/>
                <a:gridCol w="748493"/>
                <a:gridCol w="775507"/>
              </a:tblGrid>
              <a:tr h="459453">
                <a:tc gridSpan="4"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Study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items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45727" marB="45727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4884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Solutions for GSM/EDGE BTS Energy Saving 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GB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FS_Energy_BTS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WG1</a:t>
                      </a:r>
                      <a:endParaRPr lang="en-US" sz="16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100%</a:t>
                      </a:r>
                      <a:endParaRPr lang="en-US" sz="18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</a:tr>
              <a:tr h="414884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Downlink MIMO [FS_DOMIMO] 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WG1</a:t>
                      </a:r>
                      <a:endParaRPr lang="en-US" sz="16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65%</a:t>
                      </a:r>
                      <a:endParaRPr lang="en-US" sz="18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</a:tr>
              <a:tr h="414884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Uplink MU-MIMO [FS_UL_MU-MIMO]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WG2</a:t>
                      </a:r>
                      <a:endParaRPr lang="en-US" sz="16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20%</a:t>
                      </a:r>
                      <a:endParaRPr lang="en-US" sz="18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</a:tr>
              <a:tr h="437441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Features/Building Blocks/Work Tasks</a:t>
                      </a:r>
                    </a:p>
                  </a:txBody>
                  <a:tcPr marL="36000" marR="36000" marT="46807" marB="46807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5615">
                <a:tc>
                  <a:txBody>
                    <a:bodyPr/>
                    <a:lstStyle/>
                    <a:p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 aspects for improvements to CS/PS coordination in GERAN Shared Networks [</a:t>
                      </a:r>
                      <a:r>
                        <a:rPr lang="en-GB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CSPS_Coord_GERAN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WG2</a:t>
                      </a:r>
                      <a:endParaRPr lang="en-US" sz="16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95%</a:t>
                      </a:r>
                      <a:endParaRPr lang="en-US" sz="18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</a:tr>
              <a:tr h="355615"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Extended DRX (</a:t>
                      </a:r>
                      <a:r>
                        <a:rPr lang="en-US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eDRX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for GSM [</a:t>
                      </a:r>
                      <a:r>
                        <a:rPr lang="en-US" sz="14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eDRX_GSM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WG2</a:t>
                      </a:r>
                      <a:endParaRPr lang="en-US" sz="16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100%</a:t>
                      </a:r>
                      <a:endParaRPr lang="en-US" sz="18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</a:tr>
              <a:tr h="355615"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Extended Coverage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GSM (EC-GSM) for support of Cellular Internet of Things [</a:t>
                      </a:r>
                      <a:r>
                        <a:rPr lang="en-US" sz="14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CIoT_EC_GSM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WG1</a:t>
                      </a:r>
                      <a:endParaRPr lang="en-US" sz="16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60%</a:t>
                      </a:r>
                      <a:endParaRPr lang="en-US" sz="18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</a:tr>
              <a:tr h="355615"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Extended DRX (</a:t>
                      </a:r>
                      <a:r>
                        <a:rPr lang="en-US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eDRX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 for GSM – MS conformance testing [eDRX_GSM_GERAN3new]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WG3</a:t>
                      </a:r>
                      <a:endParaRPr lang="en-US" sz="16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0%</a:t>
                      </a:r>
                      <a:endParaRPr lang="en-US" sz="18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</a:tr>
              <a:tr h="3556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Extended Coverage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GSM (EC-GSM) for support of Cellular Internet of Things 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 MS conformance testing 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[CIoT_EC_GSM_GERAN3new]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WG3</a:t>
                      </a:r>
                      <a:endParaRPr lang="en-US" sz="16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0%</a:t>
                      </a:r>
                      <a:endParaRPr lang="en-US" sz="18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</a:tr>
              <a:tr h="3556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UE Power Consumptions Optimizations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– MS conformance testing part [MTCe-UEPCOP_GERAN3new]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WG3</a:t>
                      </a:r>
                      <a:endParaRPr lang="en-US" sz="16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0%</a:t>
                      </a:r>
                      <a:endParaRPr lang="en-US" sz="18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 rot="1257537">
            <a:off x="4508503" y="1780386"/>
            <a:ext cx="98135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COMPLETED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 rot="1257537">
            <a:off x="3225651" y="3849139"/>
            <a:ext cx="98135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COMPLETED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1257537">
            <a:off x="2920305" y="5069007"/>
            <a:ext cx="494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3"/>
                </a:solidFill>
              </a:rPr>
              <a:t>NEW</a:t>
            </a:r>
            <a:endParaRPr lang="en-US" b="1" dirty="0">
              <a:solidFill>
                <a:schemeClr val="accent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rot="1257537">
            <a:off x="6305770" y="4523566"/>
            <a:ext cx="494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3"/>
                </a:solidFill>
              </a:rPr>
              <a:t>NEW</a:t>
            </a:r>
            <a:endParaRPr lang="en-US" b="1" dirty="0">
              <a:solidFill>
                <a:schemeClr val="accent3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1257537">
            <a:off x="1848338" y="5475841"/>
            <a:ext cx="494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3"/>
                </a:solidFill>
              </a:rPr>
              <a:t>NEW</a:t>
            </a:r>
            <a:endParaRPr lang="en-US" b="1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APPROVED CHANGE REQUESTS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85775" y="1490033"/>
            <a:ext cx="8388350" cy="4830763"/>
          </a:xfrm>
        </p:spPr>
        <p:txBody>
          <a:bodyPr/>
          <a:lstStyle/>
          <a:p>
            <a:r>
              <a:rPr lang="en-US" dirty="0" smtClean="0"/>
              <a:t>Release 13</a:t>
            </a:r>
          </a:p>
          <a:p>
            <a:pPr lvl="1"/>
            <a:r>
              <a:rPr lang="en-US" sz="1800" dirty="0" err="1" smtClean="0"/>
              <a:t>eDRX_GSM</a:t>
            </a:r>
            <a:r>
              <a:rPr lang="en-US" sz="1800" dirty="0" smtClean="0"/>
              <a:t>: </a:t>
            </a:r>
            <a:r>
              <a:rPr lang="en-US" sz="1800" dirty="0"/>
              <a:t>8</a:t>
            </a:r>
            <a:r>
              <a:rPr lang="en-US" sz="1800" dirty="0" smtClean="0"/>
              <a:t> </a:t>
            </a:r>
            <a:r>
              <a:rPr lang="en-US" sz="1800" dirty="0" smtClean="0"/>
              <a:t>CRs approved.</a:t>
            </a:r>
          </a:p>
          <a:p>
            <a:pPr lvl="1"/>
            <a:r>
              <a:rPr lang="en-US" sz="1800" dirty="0" err="1" smtClean="0"/>
              <a:t>CIoT_EC_GSM</a:t>
            </a:r>
            <a:r>
              <a:rPr lang="en-US" sz="1800" dirty="0" smtClean="0"/>
              <a:t>: </a:t>
            </a:r>
            <a:r>
              <a:rPr lang="en-US" sz="1800" dirty="0" smtClean="0"/>
              <a:t>13 </a:t>
            </a:r>
            <a:r>
              <a:rPr lang="en-US" sz="1800" dirty="0" smtClean="0"/>
              <a:t>CRs approved.</a:t>
            </a:r>
            <a:endParaRPr lang="en-US" sz="1800" dirty="0"/>
          </a:p>
          <a:p>
            <a:pPr lvl="1"/>
            <a:r>
              <a:rPr lang="en-US" sz="1800" dirty="0" smtClean="0"/>
              <a:t>TEI13: 1 CR approved.</a:t>
            </a:r>
          </a:p>
          <a:p>
            <a:r>
              <a:rPr lang="en-US" dirty="0"/>
              <a:t>Release </a:t>
            </a:r>
            <a:r>
              <a:rPr lang="en-US" dirty="0" smtClean="0"/>
              <a:t>12 and earlier</a:t>
            </a:r>
            <a:endParaRPr lang="en-US" dirty="0"/>
          </a:p>
          <a:p>
            <a:pPr lvl="1"/>
            <a:r>
              <a:rPr lang="en-US" sz="1800" dirty="0" smtClean="0"/>
              <a:t>TEI_TEST: 6 CRs approved.</a:t>
            </a:r>
          </a:p>
          <a:p>
            <a:pPr lvl="1"/>
            <a:r>
              <a:rPr lang="en-US" sz="1800" dirty="0" smtClean="0"/>
              <a:t>GELTE: 2 </a:t>
            </a:r>
            <a:r>
              <a:rPr lang="en-US" sz="1800" dirty="0"/>
              <a:t>CRs approved.</a:t>
            </a:r>
          </a:p>
          <a:p>
            <a:pPr lvl="1"/>
            <a:endParaRPr lang="en-GB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LIAISONS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444" y="1055624"/>
            <a:ext cx="8388350" cy="5402326"/>
          </a:xfrm>
        </p:spPr>
        <p:txBody>
          <a:bodyPr/>
          <a:lstStyle/>
          <a:p>
            <a:r>
              <a:rPr lang="en-US" sz="2000" dirty="0" smtClean="0"/>
              <a:t>Incoming</a:t>
            </a:r>
          </a:p>
          <a:p>
            <a:pPr lvl="1"/>
            <a:r>
              <a:rPr lang="en-US" sz="1600" dirty="0"/>
              <a:t>LS on enhanced GPRS in relation to Cellular </a:t>
            </a:r>
            <a:r>
              <a:rPr lang="en-US" sz="1600" dirty="0" err="1" smtClean="0"/>
              <a:t>IoT</a:t>
            </a:r>
            <a:r>
              <a:rPr lang="en-US" sz="1600" dirty="0" smtClean="0"/>
              <a:t>, </a:t>
            </a:r>
            <a:r>
              <a:rPr lang="en-US" sz="1600" dirty="0"/>
              <a:t>source </a:t>
            </a:r>
            <a:r>
              <a:rPr lang="en-US" sz="1600" dirty="0" smtClean="0"/>
              <a:t>SA3 (1143)</a:t>
            </a:r>
          </a:p>
          <a:p>
            <a:pPr lvl="1"/>
            <a:r>
              <a:rPr lang="en-US" sz="1600" dirty="0"/>
              <a:t>LS on Test Case </a:t>
            </a:r>
            <a:r>
              <a:rPr lang="en-US" sz="1600" dirty="0" err="1"/>
              <a:t>Optimisation</a:t>
            </a:r>
            <a:r>
              <a:rPr lang="en-US" sz="1600" dirty="0"/>
              <a:t> Risk Analysis, source RAN5 (1063)</a:t>
            </a:r>
            <a:endParaRPr lang="sv-SE" sz="1600" dirty="0"/>
          </a:p>
          <a:p>
            <a:pPr lvl="1"/>
            <a:r>
              <a:rPr lang="en-US" sz="1600" dirty="0"/>
              <a:t>Reply LS on </a:t>
            </a:r>
            <a:r>
              <a:rPr lang="en-US" sz="1600" dirty="0" smtClean="0"/>
              <a:t>Outstanding </a:t>
            </a:r>
            <a:r>
              <a:rPr lang="en-US" sz="1600" dirty="0"/>
              <a:t>audio scenarios, source SA4 (1064</a:t>
            </a:r>
            <a:r>
              <a:rPr lang="en-US" sz="1600" dirty="0" smtClean="0"/>
              <a:t>)</a:t>
            </a:r>
          </a:p>
          <a:p>
            <a:pPr lvl="1"/>
            <a:r>
              <a:rPr lang="en-US" sz="1600" dirty="0"/>
              <a:t>LS on the transposition of HS for GSM MS under the </a:t>
            </a:r>
            <a:r>
              <a:rPr lang="en-US" sz="1600" dirty="0" smtClean="0"/>
              <a:t>RE-D, source ETSI MSG (1065)</a:t>
            </a:r>
          </a:p>
          <a:p>
            <a:pPr lvl="1"/>
            <a:r>
              <a:rPr lang="en-US" sz="1600" dirty="0"/>
              <a:t>LS on Work on draft new Report ITU-R F.[FS.IMT/BB</a:t>
            </a:r>
            <a:r>
              <a:rPr lang="en-US" sz="1600" dirty="0" smtClean="0"/>
              <a:t>], source ITU-R WP 5C (1066)</a:t>
            </a:r>
            <a:endParaRPr lang="sv-SE" sz="1600" dirty="0"/>
          </a:p>
          <a:p>
            <a:pPr lvl="1"/>
            <a:r>
              <a:rPr lang="en-US" sz="1600" dirty="0"/>
              <a:t>LIAISON STATEMENT TO EXTERNAL ORGANIZATIONS - INVITATION TO REVIEW THE WORKING DOCUMENT TOWARDS A PRELIMINARY DRAFT REVISION OF REPORT ITU-R </a:t>
            </a:r>
            <a:r>
              <a:rPr lang="en-US" sz="1600" dirty="0" smtClean="0"/>
              <a:t>M.2014-2, </a:t>
            </a:r>
            <a:r>
              <a:rPr lang="en-US" sz="1600" dirty="0"/>
              <a:t>source ITU-R WP </a:t>
            </a:r>
            <a:r>
              <a:rPr lang="en-US" sz="1600" dirty="0" smtClean="0"/>
              <a:t>5A </a:t>
            </a:r>
            <a:r>
              <a:rPr lang="en-US" sz="1600" dirty="0"/>
              <a:t>(</a:t>
            </a:r>
            <a:r>
              <a:rPr lang="en-US" sz="1600" dirty="0" smtClean="0"/>
              <a:t>1067</a:t>
            </a:r>
            <a:r>
              <a:rPr lang="en-US" sz="1600" dirty="0" smtClean="0"/>
              <a:t>)</a:t>
            </a:r>
          </a:p>
          <a:p>
            <a:pPr lvl="1"/>
            <a:r>
              <a:rPr lang="sv-SE" sz="1600" dirty="0"/>
              <a:t>Reply LS on C-IoT/MTC data transmission targets for security-related procedures (1068</a:t>
            </a:r>
            <a:r>
              <a:rPr lang="sv-SE" sz="1600" dirty="0" smtClean="0"/>
              <a:t>)</a:t>
            </a:r>
            <a:endParaRPr lang="sv-SE" sz="1600" dirty="0"/>
          </a:p>
          <a:p>
            <a:r>
              <a:rPr lang="en-US" sz="2000" dirty="0" smtClean="0"/>
              <a:t>Outgoing</a:t>
            </a:r>
          </a:p>
          <a:p>
            <a:pPr lvl="1"/>
            <a:r>
              <a:rPr lang="en-US" sz="1600" dirty="0"/>
              <a:t>Reply LS on the transposition of HS for GSM MS under the </a:t>
            </a:r>
            <a:r>
              <a:rPr lang="en-US" sz="1600" dirty="0" smtClean="0"/>
              <a:t>RE-D, to ETSI MSG (1144)</a:t>
            </a:r>
          </a:p>
          <a:p>
            <a:pPr lvl="1"/>
            <a:r>
              <a:rPr lang="en-US" sz="1600" dirty="0"/>
              <a:t>LS on adding Definition of extended DRX and Power Saving Mode in the 3GPP </a:t>
            </a:r>
            <a:r>
              <a:rPr lang="en-US" sz="1600" dirty="0" smtClean="0"/>
              <a:t>vocabulary, to TSG SA (1163)</a:t>
            </a:r>
          </a:p>
          <a:p>
            <a:pPr lvl="1"/>
            <a:r>
              <a:rPr lang="sv-SE" sz="1600" dirty="0" smtClean="0"/>
              <a:t>LS on CS/PS Coordination in GERAN shared Network, to SA2 (1168)</a:t>
            </a:r>
            <a:endParaRPr lang="sv-SE" sz="1600" dirty="0"/>
          </a:p>
          <a:p>
            <a:pPr lvl="1"/>
            <a:endParaRPr lang="sv-SE" sz="1600" dirty="0"/>
          </a:p>
          <a:p>
            <a:pPr lvl="1"/>
            <a:endParaRPr lang="en-US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939379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INFORMATION</a:t>
            </a:r>
            <a:br>
              <a:rPr lang="en-US" dirty="0" smtClean="0"/>
            </a:br>
            <a:r>
              <a:rPr lang="en-US" sz="2000" dirty="0" smtClean="0"/>
              <a:t>WG1 &amp; WG2 FEATURES/BUILDING BLOCKS/WORK TASKS</a:t>
            </a:r>
            <a:endParaRPr lang="en-US" dirty="0" smtClean="0"/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485775" y="1501452"/>
            <a:ext cx="8388350" cy="4830763"/>
          </a:xfrm>
        </p:spPr>
        <p:txBody>
          <a:bodyPr/>
          <a:lstStyle/>
          <a:p>
            <a:r>
              <a:rPr lang="sv-SE" sz="2000" dirty="0" smtClean="0"/>
              <a:t>eDRX</a:t>
            </a:r>
          </a:p>
          <a:p>
            <a:pPr lvl="1"/>
            <a:r>
              <a:rPr lang="en-US" sz="1600" dirty="0"/>
              <a:t>Stage 2 CRs to 43.013, 43.022, 43.064 describing Power Efficient Operation, including </a:t>
            </a:r>
            <a:r>
              <a:rPr lang="en-US" sz="1600" dirty="0" err="1"/>
              <a:t>eDRX</a:t>
            </a:r>
            <a:r>
              <a:rPr lang="en-US" sz="1600" dirty="0"/>
              <a:t> and relaxed mobility related requirements, </a:t>
            </a:r>
            <a:r>
              <a:rPr lang="en-US" sz="1600" dirty="0" smtClean="0"/>
              <a:t>approved</a:t>
            </a:r>
            <a:endParaRPr lang="en-US" sz="1600" dirty="0"/>
          </a:p>
          <a:p>
            <a:pPr lvl="1"/>
            <a:r>
              <a:rPr lang="en-US" sz="1600" dirty="0"/>
              <a:t>Stage 3 CRs on </a:t>
            </a:r>
            <a:r>
              <a:rPr lang="en-US" sz="1600" dirty="0" smtClean="0"/>
              <a:t>45.002, 45.008, 45.010, 44.018, 44.060, 48.018 and 48.058 approved.</a:t>
            </a:r>
            <a:endParaRPr lang="en-US" sz="1600" dirty="0"/>
          </a:p>
          <a:p>
            <a:pPr lvl="1"/>
            <a:r>
              <a:rPr lang="en-US" sz="1600" dirty="0"/>
              <a:t>CR to 21.905 on 3GPP definitions and abbreviations endorsed.</a:t>
            </a:r>
          </a:p>
          <a:p>
            <a:pPr lvl="1"/>
            <a:r>
              <a:rPr lang="sv-SE" sz="1600" dirty="0" smtClean="0"/>
              <a:t>WI completed.</a:t>
            </a:r>
            <a:endParaRPr lang="sv-SE" sz="1600" dirty="0"/>
          </a:p>
          <a:p>
            <a:r>
              <a:rPr lang="sv-SE" sz="2000" dirty="0" smtClean="0"/>
              <a:t>EC-GSM</a:t>
            </a:r>
          </a:p>
          <a:p>
            <a:pPr lvl="1"/>
            <a:r>
              <a:rPr lang="en-US" sz="1600" dirty="0" smtClean="0"/>
              <a:t>Four Stage </a:t>
            </a:r>
            <a:r>
              <a:rPr lang="en-US" sz="1600" dirty="0"/>
              <a:t>2 CRs to 43.064 introducing Extended Coverage EGPRS (EC-EGPRS) </a:t>
            </a:r>
            <a:r>
              <a:rPr lang="en-US" sz="1600" dirty="0" smtClean="0"/>
              <a:t>approved. </a:t>
            </a:r>
            <a:endParaRPr lang="en-US" sz="1600" dirty="0"/>
          </a:p>
          <a:p>
            <a:pPr lvl="1"/>
            <a:r>
              <a:rPr lang="en-US" sz="1600" dirty="0"/>
              <a:t>Stage 3 CRs to 45.001, </a:t>
            </a:r>
            <a:r>
              <a:rPr lang="en-US" sz="1600" dirty="0" smtClean="0"/>
              <a:t>45.003, 45.010, 44.003 and 44.060 approved.</a:t>
            </a:r>
            <a:endParaRPr lang="en-US" sz="1600" dirty="0"/>
          </a:p>
          <a:p>
            <a:pPr lvl="1"/>
            <a:r>
              <a:rPr lang="sv-SE" sz="1600" dirty="0" smtClean="0"/>
              <a:t>Exception sheet approved for one additional meeting cycle.</a:t>
            </a:r>
          </a:p>
          <a:p>
            <a:r>
              <a:rPr lang="sv-SE" sz="2000" dirty="0" smtClean="0"/>
              <a:t>CS/PS Coordination</a:t>
            </a:r>
            <a:endParaRPr lang="en-US" sz="2000" dirty="0" smtClean="0"/>
          </a:p>
          <a:p>
            <a:pPr lvl="1"/>
            <a:r>
              <a:rPr lang="en-US" sz="1600" dirty="0" smtClean="0"/>
              <a:t>Stage 3 CRs agreed at WG level. </a:t>
            </a:r>
          </a:p>
          <a:p>
            <a:pPr lvl="1"/>
            <a:r>
              <a:rPr lang="en-US" sz="1600" dirty="0" smtClean="0"/>
              <a:t>LS sent to SA2 to ask for feedback.</a:t>
            </a:r>
          </a:p>
          <a:p>
            <a:pPr lvl="1"/>
            <a:r>
              <a:rPr lang="sv-SE" sz="1600" dirty="0"/>
              <a:t>Exception sheet approved for one additional meeting cycle.</a:t>
            </a:r>
          </a:p>
          <a:p>
            <a:pPr lvl="1"/>
            <a:endParaRPr lang="en-US" sz="1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GENERAL INFORMATION</a:t>
            </a:r>
            <a:br>
              <a:rPr lang="en-US" smtClean="0"/>
            </a:br>
            <a:r>
              <a:rPr lang="en-US" sz="2000" smtClean="0"/>
              <a:t>WG1 &amp; WG2 STUDY ITEMS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200" dirty="0" err="1" smtClean="0"/>
              <a:t>FS_Energy_BTS</a:t>
            </a:r>
            <a:endParaRPr lang="en-US" sz="2200" dirty="0"/>
          </a:p>
          <a:p>
            <a:pPr lvl="1"/>
            <a:r>
              <a:rPr lang="en-US" sz="1800" dirty="0" smtClean="0"/>
              <a:t>TR 45.926 v2.0.0 approved</a:t>
            </a:r>
          </a:p>
          <a:p>
            <a:r>
              <a:rPr lang="en-US" sz="2200" dirty="0" smtClean="0"/>
              <a:t>FS_DOMIMO </a:t>
            </a:r>
          </a:p>
          <a:p>
            <a:pPr lvl="1"/>
            <a:r>
              <a:rPr lang="en-US" sz="1800" dirty="0"/>
              <a:t>No input presented besides the </a:t>
            </a:r>
            <a:r>
              <a:rPr lang="en-US" sz="1800" dirty="0" smtClean="0"/>
              <a:t>work plan.</a:t>
            </a:r>
          </a:p>
          <a:p>
            <a:r>
              <a:rPr lang="en-US" sz="2200" dirty="0" smtClean="0"/>
              <a:t>FS_UL_MU-MIMO</a:t>
            </a:r>
          </a:p>
          <a:p>
            <a:pPr lvl="1"/>
            <a:r>
              <a:rPr lang="en-US" sz="1800" dirty="0" smtClean="0"/>
              <a:t>No input.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37809</TotalTime>
  <Words>856</Words>
  <Application>Microsoft Office PowerPoint</Application>
  <PresentationFormat>On-screen Show (4:3)</PresentationFormat>
  <Paragraphs>153</Paragraphs>
  <Slides>13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SP-150670/RP-151788  TSG GERAN#68 STATUS REPORT</vt:lpstr>
      <vt:lpstr>TSG GERAN ORGANISATION</vt:lpstr>
      <vt:lpstr>GERAN#68 OVERVIEW</vt:lpstr>
      <vt:lpstr>EVOLUTION OF WORKLOAD FROM GERAN#57 TO GERAN#68</vt:lpstr>
      <vt:lpstr>ONGOING WORK ITEMS NAME [ACRONYM] / RESPONSIBLE GROUP(S) / COMPLETION LEVEL</vt:lpstr>
      <vt:lpstr>APPROVED CHANGE REQUESTS</vt:lpstr>
      <vt:lpstr>LIAISONS</vt:lpstr>
      <vt:lpstr>GENERAL INFORMATION WG1 &amp; WG2 FEATURES/BUILDING BLOCKS/WORK TASKS</vt:lpstr>
      <vt:lpstr>GENERAL INFORMATION WG1 &amp; WG2 STUDY ITEMS</vt:lpstr>
      <vt:lpstr>GENERAL INFORMATION GERAN3new</vt:lpstr>
      <vt:lpstr>FUTURE PLANNED MEETINGS PLENARY AND AD-HOC MEETINGS</vt:lpstr>
      <vt:lpstr>GUIDANCE &amp; INFORMATION</vt:lpstr>
      <vt:lpstr>THANK YOU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Olof Liberg</cp:lastModifiedBy>
  <cp:revision>1127</cp:revision>
  <dcterms:created xsi:type="dcterms:W3CDTF">2008-08-30T09:32:10Z</dcterms:created>
  <dcterms:modified xsi:type="dcterms:W3CDTF">2015-11-26T17:19:08Z</dcterms:modified>
</cp:coreProperties>
</file>