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743" r:id="rId2"/>
    <p:sldId id="707" r:id="rId3"/>
    <p:sldId id="708" r:id="rId4"/>
    <p:sldId id="709" r:id="rId5"/>
    <p:sldId id="712" r:id="rId6"/>
    <p:sldId id="713" r:id="rId7"/>
    <p:sldId id="819" r:id="rId8"/>
    <p:sldId id="828" r:id="rId9"/>
    <p:sldId id="820" r:id="rId10"/>
    <p:sldId id="825" r:id="rId11"/>
    <p:sldId id="821" r:id="rId12"/>
    <p:sldId id="823" r:id="rId13"/>
    <p:sldId id="822" r:id="rId14"/>
    <p:sldId id="824" r:id="rId15"/>
    <p:sldId id="826" r:id="rId16"/>
    <p:sldId id="809" r:id="rId17"/>
    <p:sldId id="614" r:id="rId18"/>
  </p:sldIdLst>
  <p:sldSz cx="9144000" cy="6858000" type="screen4x3"/>
  <p:notesSz cx="6797675" cy="9928225"/>
  <p:defaultTextStyle>
    <a:defPPr>
      <a:defRPr lang="en-GB"/>
    </a:defPPr>
    <a:lvl1pPr algn="l" rtl="0" fontAlgn="base">
      <a:spcBef>
        <a:spcPct val="0"/>
      </a:spcBef>
      <a:spcAft>
        <a:spcPct val="0"/>
      </a:spcAft>
      <a:defRPr sz="1000" kern="1200">
        <a:solidFill>
          <a:schemeClr val="tx1"/>
        </a:solidFill>
        <a:latin typeface="Arial" charset="0"/>
        <a:ea typeface="+mn-ea"/>
        <a:cs typeface="Arial" charset="0"/>
      </a:defRPr>
    </a:lvl1pPr>
    <a:lvl2pPr marL="457200" algn="l" rtl="0" fontAlgn="base">
      <a:spcBef>
        <a:spcPct val="0"/>
      </a:spcBef>
      <a:spcAft>
        <a:spcPct val="0"/>
      </a:spcAft>
      <a:defRPr sz="1000" kern="1200">
        <a:solidFill>
          <a:schemeClr val="tx1"/>
        </a:solidFill>
        <a:latin typeface="Arial" charset="0"/>
        <a:ea typeface="+mn-ea"/>
        <a:cs typeface="Arial" charset="0"/>
      </a:defRPr>
    </a:lvl2pPr>
    <a:lvl3pPr marL="914400" algn="l" rtl="0" fontAlgn="base">
      <a:spcBef>
        <a:spcPct val="0"/>
      </a:spcBef>
      <a:spcAft>
        <a:spcPct val="0"/>
      </a:spcAft>
      <a:defRPr sz="1000" kern="1200">
        <a:solidFill>
          <a:schemeClr val="tx1"/>
        </a:solidFill>
        <a:latin typeface="Arial" charset="0"/>
        <a:ea typeface="+mn-ea"/>
        <a:cs typeface="Arial" charset="0"/>
      </a:defRPr>
    </a:lvl3pPr>
    <a:lvl4pPr marL="1371600" algn="l" rtl="0" fontAlgn="base">
      <a:spcBef>
        <a:spcPct val="0"/>
      </a:spcBef>
      <a:spcAft>
        <a:spcPct val="0"/>
      </a:spcAft>
      <a:defRPr sz="1000" kern="1200">
        <a:solidFill>
          <a:schemeClr val="tx1"/>
        </a:solidFill>
        <a:latin typeface="Arial" charset="0"/>
        <a:ea typeface="+mn-ea"/>
        <a:cs typeface="Arial" charset="0"/>
      </a:defRPr>
    </a:lvl4pPr>
    <a:lvl5pPr marL="1828800" algn="l" rtl="0" fontAlgn="base">
      <a:spcBef>
        <a:spcPct val="0"/>
      </a:spcBef>
      <a:spcAft>
        <a:spcPct val="0"/>
      </a:spcAft>
      <a:defRPr sz="1000" kern="1200">
        <a:solidFill>
          <a:schemeClr val="tx1"/>
        </a:solidFill>
        <a:latin typeface="Arial" charset="0"/>
        <a:ea typeface="+mn-ea"/>
        <a:cs typeface="Arial" charset="0"/>
      </a:defRPr>
    </a:lvl5pPr>
    <a:lvl6pPr marL="2286000" algn="l" defTabSz="914400" rtl="0" eaLnBrk="1" latinLnBrk="0" hangingPunct="1">
      <a:defRPr sz="1000" kern="1200">
        <a:solidFill>
          <a:schemeClr val="tx1"/>
        </a:solidFill>
        <a:latin typeface="Arial" charset="0"/>
        <a:ea typeface="+mn-ea"/>
        <a:cs typeface="Arial" charset="0"/>
      </a:defRPr>
    </a:lvl6pPr>
    <a:lvl7pPr marL="2743200" algn="l" defTabSz="914400" rtl="0" eaLnBrk="1" latinLnBrk="0" hangingPunct="1">
      <a:defRPr sz="1000" kern="1200">
        <a:solidFill>
          <a:schemeClr val="tx1"/>
        </a:solidFill>
        <a:latin typeface="Arial" charset="0"/>
        <a:ea typeface="+mn-ea"/>
        <a:cs typeface="Arial" charset="0"/>
      </a:defRPr>
    </a:lvl7pPr>
    <a:lvl8pPr marL="3200400" algn="l" defTabSz="914400" rtl="0" eaLnBrk="1" latinLnBrk="0" hangingPunct="1">
      <a:defRPr sz="1000" kern="1200">
        <a:solidFill>
          <a:schemeClr val="tx1"/>
        </a:solidFill>
        <a:latin typeface="Arial" charset="0"/>
        <a:ea typeface="+mn-ea"/>
        <a:cs typeface="Arial" charset="0"/>
      </a:defRPr>
    </a:lvl8pPr>
    <a:lvl9pPr marL="3657600" algn="l" defTabSz="914400" rtl="0" eaLnBrk="1" latinLnBrk="0" hangingPunct="1">
      <a:defRPr sz="10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66FF66"/>
    <a:srgbClr val="E6FF9F"/>
    <a:srgbClr val="99CC00"/>
    <a:srgbClr val="CCFF33"/>
    <a:srgbClr val="CCFF99"/>
    <a:srgbClr val="00CC00"/>
    <a:srgbClr val="72AF2F"/>
    <a:srgbClr val="00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81" autoAdjust="0"/>
    <p:restoredTop sz="94971" autoAdjust="0"/>
  </p:normalViewPr>
  <p:slideViewPr>
    <p:cSldViewPr snapToGrid="0">
      <p:cViewPr varScale="1">
        <p:scale>
          <a:sx n="74" d="100"/>
          <a:sy n="74" d="100"/>
        </p:scale>
        <p:origin x="-858" y="-90"/>
      </p:cViewPr>
      <p:guideLst>
        <p:guide orient="horz" pos="2160"/>
        <p:guide pos="2880"/>
      </p:guideLst>
    </p:cSldViewPr>
  </p:slideViewPr>
  <p:outlineViewPr>
    <p:cViewPr>
      <p:scale>
        <a:sx n="33" d="100"/>
        <a:sy n="33" d="100"/>
      </p:scale>
      <p:origin x="0" y="22152"/>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1E84C29F-49F3-4FE2-83FA-1777A1DAAFAA}" type="datetime1">
              <a:rPr lang="en-US"/>
              <a:pPr>
                <a:defRPr/>
              </a:pPr>
              <a:t>9/10/2015</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842E232-F8A7-47A5-A7BC-B42DE9E2D80F}" type="slidenum">
              <a:rPr lang="en-GB"/>
              <a:pPr>
                <a:defRPr/>
              </a:pPr>
              <a:t>‹#›</a:t>
            </a:fld>
            <a:endParaRPr lang="en-GB" dirty="0"/>
          </a:p>
        </p:txBody>
      </p:sp>
    </p:spTree>
    <p:extLst>
      <p:ext uri="{BB962C8B-B14F-4D97-AF65-F5344CB8AC3E}">
        <p14:creationId xmlns="" xmlns:p14="http://schemas.microsoft.com/office/powerpoint/2010/main" val="1081218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2AAC1F5-27A6-45DA-8C00-F824433F1A7A}" type="datetime1">
              <a:rPr lang="en-US"/>
              <a:pPr>
                <a:defRPr/>
              </a:pPr>
              <a:t>9/10/2015</a:t>
            </a:fld>
            <a:endParaRPr lang="en-US" dirty="0"/>
          </a:p>
        </p:txBody>
      </p:sp>
      <p:sp>
        <p:nvSpPr>
          <p:cNvPr id="31748"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B412F56-D888-4DCA-B052-C6C7BBD5FA17}" type="slidenum">
              <a:rPr lang="en-GB"/>
              <a:pPr>
                <a:defRPr/>
              </a:pPr>
              <a:t>‹#›</a:t>
            </a:fld>
            <a:endParaRPr lang="en-GB" dirty="0"/>
          </a:p>
        </p:txBody>
      </p:sp>
    </p:spTree>
    <p:extLst>
      <p:ext uri="{BB962C8B-B14F-4D97-AF65-F5344CB8AC3E}">
        <p14:creationId xmlns="" xmlns:p14="http://schemas.microsoft.com/office/powerpoint/2010/main" val="318426665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charset="0"/>
                <a:cs typeface="Arial" charset="0"/>
              </a:defRPr>
            </a:lvl1pPr>
            <a:lvl2pPr marL="742950" indent="-285750" defTabSz="930275" eaLnBrk="0" hangingPunct="0">
              <a:defRPr sz="1000">
                <a:solidFill>
                  <a:schemeClr val="tx1"/>
                </a:solidFill>
                <a:latin typeface="Arial" charset="0"/>
                <a:cs typeface="Arial" charset="0"/>
              </a:defRPr>
            </a:lvl2pPr>
            <a:lvl3pPr marL="1143000" indent="-228600" defTabSz="930275" eaLnBrk="0" hangingPunct="0">
              <a:defRPr sz="1000">
                <a:solidFill>
                  <a:schemeClr val="tx1"/>
                </a:solidFill>
                <a:latin typeface="Arial" charset="0"/>
                <a:cs typeface="Arial" charset="0"/>
              </a:defRPr>
            </a:lvl3pPr>
            <a:lvl4pPr marL="1600200" indent="-228600" defTabSz="930275" eaLnBrk="0" hangingPunct="0">
              <a:defRPr sz="1000">
                <a:solidFill>
                  <a:schemeClr val="tx1"/>
                </a:solidFill>
                <a:latin typeface="Arial" charset="0"/>
                <a:cs typeface="Arial" charset="0"/>
              </a:defRPr>
            </a:lvl4pPr>
            <a:lvl5pPr marL="2057400" indent="-228600" defTabSz="930275" eaLnBrk="0" hangingPunct="0">
              <a:defRPr sz="1000">
                <a:solidFill>
                  <a:schemeClr val="tx1"/>
                </a:solidFill>
                <a:latin typeface="Arial" charset="0"/>
                <a:cs typeface="Arial" charset="0"/>
              </a:defRPr>
            </a:lvl5pPr>
            <a:lvl6pPr marL="2514600" indent="-228600" defTabSz="930275" eaLnBrk="0" fontAlgn="base" hangingPunct="0">
              <a:spcBef>
                <a:spcPct val="0"/>
              </a:spcBef>
              <a:spcAft>
                <a:spcPct val="0"/>
              </a:spcAft>
              <a:defRPr sz="1000">
                <a:solidFill>
                  <a:schemeClr val="tx1"/>
                </a:solidFill>
                <a:latin typeface="Arial" charset="0"/>
                <a:cs typeface="Arial" charset="0"/>
              </a:defRPr>
            </a:lvl6pPr>
            <a:lvl7pPr marL="2971800" indent="-228600" defTabSz="930275" eaLnBrk="0" fontAlgn="base" hangingPunct="0">
              <a:spcBef>
                <a:spcPct val="0"/>
              </a:spcBef>
              <a:spcAft>
                <a:spcPct val="0"/>
              </a:spcAft>
              <a:defRPr sz="1000">
                <a:solidFill>
                  <a:schemeClr val="tx1"/>
                </a:solidFill>
                <a:latin typeface="Arial" charset="0"/>
                <a:cs typeface="Arial" charset="0"/>
              </a:defRPr>
            </a:lvl7pPr>
            <a:lvl8pPr marL="3429000" indent="-228600" defTabSz="930275" eaLnBrk="0" fontAlgn="base" hangingPunct="0">
              <a:spcBef>
                <a:spcPct val="0"/>
              </a:spcBef>
              <a:spcAft>
                <a:spcPct val="0"/>
              </a:spcAft>
              <a:defRPr sz="1000">
                <a:solidFill>
                  <a:schemeClr val="tx1"/>
                </a:solidFill>
                <a:latin typeface="Arial" charset="0"/>
                <a:cs typeface="Arial" charset="0"/>
              </a:defRPr>
            </a:lvl8pPr>
            <a:lvl9pPr marL="3886200" indent="-228600" defTabSz="930275" eaLnBrk="0" fontAlgn="base" hangingPunct="0">
              <a:spcBef>
                <a:spcPct val="0"/>
              </a:spcBef>
              <a:spcAft>
                <a:spcPct val="0"/>
              </a:spcAft>
              <a:defRPr sz="1000">
                <a:solidFill>
                  <a:schemeClr val="tx1"/>
                </a:solidFill>
                <a:latin typeface="Arial" charset="0"/>
                <a:cs typeface="Arial" charset="0"/>
              </a:defRPr>
            </a:lvl9pPr>
          </a:lstStyle>
          <a:p>
            <a:pPr eaLnBrk="1" hangingPunct="1"/>
            <a:fld id="{9E6DB1D2-40DB-4110-9D44-EF3080C3D89D}" type="slidenum">
              <a:rPr lang="en-GB" sz="1200" smtClean="0">
                <a:latin typeface="Times New Roman" pitchFamily="18" charset="0"/>
              </a:rPr>
              <a:pPr eaLnBrk="1" hangingPunct="1"/>
              <a:t>1</a:t>
            </a:fld>
            <a:endParaRPr lang="en-GB" sz="1200" dirty="0" smtClean="0">
              <a:latin typeface="Times New Roman" pitchFamily="18" charset="0"/>
            </a:endParaRPr>
          </a:p>
        </p:txBody>
      </p:sp>
      <p:sp>
        <p:nvSpPr>
          <p:cNvPr id="32771" name="Rectangle 2"/>
          <p:cNvSpPr>
            <a:spLocks noGrp="1" noRot="1" noChangeAspect="1" noChangeArrowheads="1" noTextEdit="1"/>
          </p:cNvSpPr>
          <p:nvPr>
            <p:ph type="sldImg"/>
          </p:nvPr>
        </p:nvSpPr>
        <p:spPr>
          <a:xfrm>
            <a:off x="915988" y="742950"/>
            <a:ext cx="4967287" cy="3725863"/>
          </a:xfrm>
          <a:ln/>
        </p:spPr>
      </p:sp>
      <p:sp>
        <p:nvSpPr>
          <p:cNvPr id="32772"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4" name="Rectangle 6"/>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9F1393A4-1D40-4317-BD51-B5EE8F586EA5}" type="slidenum">
              <a:rPr lang="en-GB" sz="1400" smtClean="0">
                <a:solidFill>
                  <a:srgbClr val="000000"/>
                </a:solidFill>
                <a:latin typeface="Times New Roman" pitchFamily="18" charset="0"/>
              </a:rPr>
              <a:pPr eaLnBrk="1" hangingPunct="1"/>
              <a:t>2</a:t>
            </a:fld>
            <a:endParaRPr lang="en-GB" sz="1400" dirty="0" smtClean="0">
              <a:solidFill>
                <a:srgbClr val="000000"/>
              </a:solidFill>
              <a:latin typeface="Times New Roman" pitchFamily="18" charset="0"/>
            </a:endParaRPr>
          </a:p>
        </p:txBody>
      </p:sp>
      <p:sp>
        <p:nvSpPr>
          <p:cNvPr id="33795" name="Rectangle 1"/>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 xmlns:a14="http://schemas.microsoft.com/office/drawing/2010/main">
                <a:effectLst>
                  <a:outerShdw dist="35921" dir="2700000" algn="ctr" rotWithShape="0">
                    <a:srgbClr val="808080"/>
                  </a:outerShdw>
                </a:effectLst>
              </a14:hiddenEffects>
            </a:ext>
          </a:extLst>
        </p:spPr>
      </p:sp>
      <p:sp>
        <p:nvSpPr>
          <p:cNvPr id="33796" name="Rectangle 2"/>
          <p:cNvSpPr>
            <a:spLocks noGrp="1" noChangeArrowheads="1"/>
          </p:cNvSpPr>
          <p:nvPr>
            <p:ph type="body" idx="1"/>
          </p:nvPr>
        </p:nvSpPr>
        <p:spPr>
          <a:xfrm>
            <a:off x="679450" y="4714875"/>
            <a:ext cx="543877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8" name="Rectangle 6"/>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AF73B99D-14F7-4F14-BDF2-410FDBE7AE1E}" type="slidenum">
              <a:rPr lang="en-GB" sz="1400" smtClean="0">
                <a:solidFill>
                  <a:srgbClr val="000000"/>
                </a:solidFill>
                <a:latin typeface="Times New Roman" pitchFamily="18" charset="0"/>
              </a:rPr>
              <a:pPr eaLnBrk="1" hangingPunct="1"/>
              <a:t>3</a:t>
            </a:fld>
            <a:endParaRPr lang="en-GB" sz="1400" smtClean="0">
              <a:solidFill>
                <a:srgbClr val="000000"/>
              </a:solidFill>
              <a:latin typeface="Times New Roman" pitchFamily="18" charset="0"/>
            </a:endParaRPr>
          </a:p>
        </p:txBody>
      </p:sp>
      <p:sp>
        <p:nvSpPr>
          <p:cNvPr id="34819"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4820" name="Rectangle 2"/>
          <p:cNvSpPr>
            <a:spLocks noGrp="1" noChangeArrowheads="1"/>
          </p:cNvSpPr>
          <p:nvPr>
            <p:ph type="body"/>
          </p:nvPr>
        </p:nvSpPr>
        <p:spPr>
          <a:xfrm>
            <a:off x="906463" y="4714875"/>
            <a:ext cx="4984750"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842" name="Rectangle 6"/>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1CDEF6DF-19EF-4210-AF5F-834902A52DB5}" type="slidenum">
              <a:rPr lang="en-GB" sz="1400" smtClean="0">
                <a:solidFill>
                  <a:srgbClr val="000000"/>
                </a:solidFill>
                <a:latin typeface="Times New Roman" pitchFamily="18" charset="0"/>
              </a:rPr>
              <a:pPr eaLnBrk="1" hangingPunct="1"/>
              <a:t>4</a:t>
            </a:fld>
            <a:endParaRPr lang="en-GB" sz="1400" smtClean="0">
              <a:solidFill>
                <a:srgbClr val="000000"/>
              </a:solidFill>
              <a:latin typeface="Times New Roman" pitchFamily="18" charset="0"/>
            </a:endParaRPr>
          </a:p>
        </p:txBody>
      </p:sp>
      <p:sp>
        <p:nvSpPr>
          <p:cNvPr id="35843" name="Text Box 1"/>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5844" name="Rectangle 2"/>
          <p:cNvSpPr>
            <a:spLocks noGrp="1" noChangeArrowheads="1"/>
          </p:cNvSpPr>
          <p:nvPr>
            <p:ph type="body"/>
          </p:nvPr>
        </p:nvSpPr>
        <p:spPr>
          <a:xfrm>
            <a:off x="906463" y="4714875"/>
            <a:ext cx="4984750"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938" name="Rectangle 6"/>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68479D93-8305-40E8-ACA2-28A9A1714A98}" type="slidenum">
              <a:rPr lang="en-GB" sz="1400" smtClean="0">
                <a:solidFill>
                  <a:srgbClr val="000000"/>
                </a:solidFill>
                <a:latin typeface="Times New Roman" pitchFamily="18" charset="0"/>
              </a:rPr>
              <a:pPr eaLnBrk="1" hangingPunct="1"/>
              <a:t>5</a:t>
            </a:fld>
            <a:endParaRPr lang="en-GB" sz="1400" smtClean="0">
              <a:solidFill>
                <a:srgbClr val="000000"/>
              </a:solidFill>
              <a:latin typeface="Times New Roman" pitchFamily="18" charset="0"/>
            </a:endParaRPr>
          </a:p>
        </p:txBody>
      </p:sp>
      <p:sp>
        <p:nvSpPr>
          <p:cNvPr id="39939" name="Text Box 2"/>
          <p:cNvSpPr txBox="1">
            <a:spLocks noChangeArrowheads="1"/>
          </p:cNvSpPr>
          <p:nvPr/>
        </p:nvSpPr>
        <p:spPr bwMode="auto">
          <a:xfrm>
            <a:off x="922338" y="752475"/>
            <a:ext cx="4954587" cy="3706813"/>
          </a:xfrm>
          <a:prstGeom prst="rect">
            <a:avLst/>
          </a:prstGeom>
          <a:solidFill>
            <a:srgbClr val="FFFFFF"/>
          </a:solidFill>
          <a:ln w="9360">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endParaRPr lang="en-US" sz="1200" b="1">
              <a:solidFill>
                <a:srgbClr val="000000"/>
              </a:solidFill>
            </a:endParaRPr>
          </a:p>
        </p:txBody>
      </p:sp>
      <p:sp>
        <p:nvSpPr>
          <p:cNvPr id="39940" name="Rectangle 3"/>
          <p:cNvSpPr>
            <a:spLocks noGrp="1" noChangeArrowheads="1"/>
          </p:cNvSpPr>
          <p:nvPr>
            <p:ph type="body"/>
          </p:nvPr>
        </p:nvSpPr>
        <p:spPr>
          <a:xfrm>
            <a:off x="906463" y="4714875"/>
            <a:ext cx="4984750"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6"/>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30275" eaLnBrk="0" hangingPunct="0">
              <a:tabLst>
                <a:tab pos="723900" algn="l"/>
                <a:tab pos="1447800" algn="l"/>
                <a:tab pos="2171700" algn="l"/>
                <a:tab pos="2895600" algn="l"/>
              </a:tabLst>
              <a:defRPr sz="1000">
                <a:solidFill>
                  <a:schemeClr val="tx1"/>
                </a:solidFill>
                <a:latin typeface="Arial" charset="0"/>
                <a:cs typeface="Arial" charset="0"/>
              </a:defRPr>
            </a:lvl1pPr>
            <a:lvl2pPr marL="742950" indent="-285750" defTabSz="930275" eaLnBrk="0" hangingPunct="0">
              <a:tabLst>
                <a:tab pos="723900" algn="l"/>
                <a:tab pos="1447800" algn="l"/>
                <a:tab pos="2171700" algn="l"/>
                <a:tab pos="2895600" algn="l"/>
              </a:tabLst>
              <a:defRPr sz="1000">
                <a:solidFill>
                  <a:schemeClr val="tx1"/>
                </a:solidFill>
                <a:latin typeface="Arial" charset="0"/>
                <a:cs typeface="Arial" charset="0"/>
              </a:defRPr>
            </a:lvl2pPr>
            <a:lvl3pPr marL="11430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3pPr>
            <a:lvl4pPr marL="16002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4pPr>
            <a:lvl5pPr marL="2057400" indent="-228600" defTabSz="930275" eaLnBrk="0" hangingPunct="0">
              <a:tabLst>
                <a:tab pos="723900" algn="l"/>
                <a:tab pos="1447800" algn="l"/>
                <a:tab pos="2171700" algn="l"/>
                <a:tab pos="2895600" algn="l"/>
              </a:tabLst>
              <a:defRPr sz="1000">
                <a:solidFill>
                  <a:schemeClr val="tx1"/>
                </a:solidFill>
                <a:latin typeface="Arial" charset="0"/>
                <a:cs typeface="Arial" charset="0"/>
              </a:defRPr>
            </a:lvl5pPr>
            <a:lvl6pPr marL="25146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6pPr>
            <a:lvl7pPr marL="29718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7pPr>
            <a:lvl8pPr marL="34290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8pPr>
            <a:lvl9pPr marL="3886200" indent="-228600" defTabSz="930275" eaLnBrk="0" fontAlgn="base" hangingPunct="0">
              <a:spcBef>
                <a:spcPct val="0"/>
              </a:spcBef>
              <a:spcAft>
                <a:spcPct val="0"/>
              </a:spcAft>
              <a:tabLst>
                <a:tab pos="723900" algn="l"/>
                <a:tab pos="1447800" algn="l"/>
                <a:tab pos="2171700" algn="l"/>
                <a:tab pos="2895600" algn="l"/>
              </a:tabLst>
              <a:defRPr sz="1000">
                <a:solidFill>
                  <a:schemeClr val="tx1"/>
                </a:solidFill>
                <a:latin typeface="Arial" charset="0"/>
                <a:cs typeface="Arial" charset="0"/>
              </a:defRPr>
            </a:lvl9pPr>
          </a:lstStyle>
          <a:p>
            <a:pPr eaLnBrk="1" hangingPunct="1"/>
            <a:fld id="{0FE8624E-BB58-4D68-B786-34DB17D14B4C}" type="slidenum">
              <a:rPr lang="en-GB" sz="1400" smtClean="0">
                <a:solidFill>
                  <a:srgbClr val="000000"/>
                </a:solidFill>
                <a:latin typeface="Times New Roman" pitchFamily="18" charset="0"/>
              </a:rPr>
              <a:pPr eaLnBrk="1" hangingPunct="1"/>
              <a:t>6</a:t>
            </a:fld>
            <a:endParaRPr lang="en-GB" sz="1400" smtClean="0">
              <a:solidFill>
                <a:srgbClr val="000000"/>
              </a:solidFill>
              <a:latin typeface="Times New Roman" pitchFamily="18" charset="0"/>
            </a:endParaRPr>
          </a:p>
        </p:txBody>
      </p:sp>
      <p:sp>
        <p:nvSpPr>
          <p:cNvPr id="41987" name="Rectangle 2"/>
          <p:cNvSpPr>
            <a:spLocks noGrp="1" noRot="1" noChangeAspect="1" noChangeArrowheads="1" noTextEdit="1"/>
          </p:cNvSpPr>
          <p:nvPr>
            <p:ph type="sldImg"/>
          </p:nvPr>
        </p:nvSpPr>
        <p:spPr>
          <a:xfrm>
            <a:off x="917575" y="755650"/>
            <a:ext cx="4960938" cy="3721100"/>
          </a:xfrm>
          <a:solidFill>
            <a:srgbClr val="FFFFFF"/>
          </a:solidFill>
          <a:ln/>
          <a:extLst>
            <a:ext uri="{AF507438-7753-43E0-B8FC-AC1667EBCBE1}">
              <a14:hiddenEffects xmlns="" xmlns:a14="http://schemas.microsoft.com/office/drawing/2010/main">
                <a:effectLst>
                  <a:outerShdw dist="35921" dir="2700000" algn="ctr" rotWithShape="0">
                    <a:srgbClr val="808080"/>
                  </a:outerShdw>
                </a:effectLst>
              </a14:hiddenEffects>
            </a:ext>
          </a:extLst>
        </p:spPr>
      </p:sp>
      <p:sp>
        <p:nvSpPr>
          <p:cNvPr id="41988" name="Rectangle 3"/>
          <p:cNvSpPr>
            <a:spLocks noGrp="1" noChangeArrowheads="1"/>
          </p:cNvSpPr>
          <p:nvPr>
            <p:ph type="body" idx="1"/>
          </p:nvPr>
        </p:nvSpPr>
        <p:spPr>
          <a:xfrm>
            <a:off x="679450" y="4714875"/>
            <a:ext cx="543877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extLst>
      <p:ext uri="{BB962C8B-B14F-4D97-AF65-F5344CB8AC3E}">
        <p14:creationId xmlns="" xmlns:p14="http://schemas.microsoft.com/office/powerpoint/2010/main" val="3457925682"/>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extLst>
      <p:ext uri="{BB962C8B-B14F-4D97-AF65-F5344CB8AC3E}">
        <p14:creationId xmlns="" xmlns:p14="http://schemas.microsoft.com/office/powerpoint/2010/main" val="358856478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 xmlns:p14="http://schemas.microsoft.com/office/powerpoint/2010/main" val="261373859"/>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2433638"/>
            <a:ext cx="8228013" cy="1143000"/>
          </a:xfrm>
        </p:spPr>
        <p:txBody>
          <a:bodyPr/>
          <a:lstStyle>
            <a:lvl1pPr algn="ctr">
              <a:defRPr/>
            </a:lvl1pPr>
          </a:lstStyle>
          <a:p>
            <a:r>
              <a:rPr lang="en-US" dirty="0" smtClean="0"/>
              <a:t>Click to edit Master title style</a:t>
            </a:r>
            <a:endParaRPr lang="en-GB" dirty="0"/>
          </a:p>
        </p:txBody>
      </p:sp>
    </p:spTree>
    <p:extLst>
      <p:ext uri="{BB962C8B-B14F-4D97-AF65-F5344CB8AC3E}">
        <p14:creationId xmlns="" xmlns:p14="http://schemas.microsoft.com/office/powerpoint/2010/main" val="10841208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Slide Number Placeholder 5"/>
          <p:cNvSpPr txBox="1">
            <a:spLocks/>
          </p:cNvSpPr>
          <p:nvPr userDrawn="1"/>
        </p:nvSpPr>
        <p:spPr>
          <a:xfrm>
            <a:off x="8296275" y="6448425"/>
            <a:ext cx="531813" cy="230188"/>
          </a:xfrm>
          <a:prstGeom prst="rect">
            <a:avLst/>
          </a:prstGeom>
          <a:solidFill>
            <a:srgbClr val="72AF2F"/>
          </a:solidFill>
        </p:spPr>
        <p:txBody>
          <a:bodyPr/>
          <a:lstStyle>
            <a:lvl1pPr>
              <a:defRPr/>
            </a:lvl1pPr>
          </a:lstStyle>
          <a:p>
            <a:pPr algn="ctr" eaLnBrk="0" hangingPunct="0">
              <a:defRPr/>
            </a:pPr>
            <a:endParaRPr lang="en-GB" sz="1100" b="1" dirty="0">
              <a:latin typeface="Arial" pitchFamily="34" charset="0"/>
              <a:cs typeface="+mn-cs"/>
            </a:endParaRPr>
          </a:p>
        </p:txBody>
      </p:sp>
      <p:sp>
        <p:nvSpPr>
          <p:cNvPr id="1027"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p>
            <a:pPr eaLnBrk="0" hangingPunct="0"/>
            <a:endParaRPr lang="en-US"/>
          </a:p>
        </p:txBody>
      </p:sp>
      <p:sp>
        <p:nvSpPr>
          <p:cNvPr id="1028" name="Title Placeholder 1"/>
          <p:cNvSpPr>
            <a:spLocks noGrp="1"/>
          </p:cNvSpPr>
          <p:nvPr>
            <p:ph type="title"/>
          </p:nvPr>
        </p:nvSpPr>
        <p:spPr bwMode="auto">
          <a:xfrm>
            <a:off x="446088" y="228600"/>
            <a:ext cx="68707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GB" smtClean="0"/>
          </a:p>
        </p:txBody>
      </p:sp>
      <p:sp>
        <p:nvSpPr>
          <p:cNvPr id="1029"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en-US" dirty="0" smtClean="0"/>
              <a:t> 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smtClean="0"/>
          </a:p>
        </p:txBody>
      </p:sp>
      <p:pic>
        <p:nvPicPr>
          <p:cNvPr id="1030" name="Picture 6" descr="3GPP_TM_RD.jpg"/>
          <p:cNvPicPr>
            <a:picLocks noChangeAspect="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TextBox 13"/>
          <p:cNvSpPr txBox="1"/>
          <p:nvPr userDrawn="1"/>
        </p:nvSpPr>
        <p:spPr>
          <a:xfrm>
            <a:off x="538163" y="6394450"/>
            <a:ext cx="4033837" cy="311150"/>
          </a:xfrm>
          <a:prstGeom prst="rect">
            <a:avLst/>
          </a:prstGeom>
          <a:noFill/>
        </p:spPr>
        <p:txBody>
          <a:bodyPr anchor="ctr"/>
          <a:lstStyle/>
          <a:p>
            <a:pPr eaLnBrk="0" hangingPunct="0">
              <a:defRPr/>
            </a:pPr>
            <a:r>
              <a:rPr lang="en-GB" sz="1000" kern="1200" spc="300" dirty="0" smtClean="0">
                <a:solidFill>
                  <a:schemeClr val="tx1"/>
                </a:solidFill>
                <a:latin typeface="Arial" pitchFamily="34" charset="0"/>
                <a:ea typeface="+mn-ea"/>
                <a:cs typeface="Arial" pitchFamily="34" charset="0"/>
              </a:rPr>
              <a:t>SP-150552</a:t>
            </a:r>
          </a:p>
        </p:txBody>
      </p:sp>
      <p:sp>
        <p:nvSpPr>
          <p:cNvPr id="12" name="Oval 11"/>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p>
            <a:pPr algn="ctr" eaLnBrk="0" hangingPunct="0">
              <a:defRPr/>
            </a:pPr>
            <a:fld id="{7466734D-F56B-492A-9C29-DC22F338D171}" type="slidenum">
              <a:rPr lang="en-GB" sz="1050" b="1">
                <a:latin typeface="Arial" pitchFamily="34" charset="0"/>
                <a:cs typeface="Arial" pitchFamily="34" charset="0"/>
              </a:rPr>
              <a:pPr algn="ctr" eaLnBrk="0" hangingPunct="0">
                <a:defRPr/>
              </a:pPr>
              <a:t>‹#›</a:t>
            </a:fld>
            <a:endParaRPr lang="en-GB" b="1" dirty="0">
              <a:latin typeface="Arial" pitchFamily="34" charset="0"/>
              <a:cs typeface="Arial" pitchFamily="34" charset="0"/>
            </a:endParaRPr>
          </a:p>
          <a:p>
            <a:pPr eaLnBrk="0" hangingPunct="0">
              <a:defRPr/>
            </a:pPr>
            <a:endParaRPr lang="en-GB" dirty="0">
              <a:cs typeface="Arial" pitchFamily="34" charset="0"/>
            </a:endParaRPr>
          </a:p>
        </p:txBody>
      </p:sp>
      <p:sp>
        <p:nvSpPr>
          <p:cNvPr id="1033" name="Rectangle 15"/>
          <p:cNvSpPr>
            <a:spLocks noChangeArrowheads="1"/>
          </p:cNvSpPr>
          <p:nvPr userDrawn="1"/>
        </p:nvSpPr>
        <p:spPr bwMode="auto">
          <a:xfrm>
            <a:off x="4086225" y="3305175"/>
            <a:ext cx="971550" cy="247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GB">
                <a:solidFill>
                  <a:schemeClr val="bg1"/>
                </a:solidFill>
              </a:rPr>
              <a:t>© 3GPP 2012</a:t>
            </a:r>
            <a:endParaRPr lang="en-GB"/>
          </a:p>
        </p:txBody>
      </p:sp>
      <p:sp>
        <p:nvSpPr>
          <p:cNvPr id="1034" name="Rectangle 16"/>
          <p:cNvSpPr>
            <a:spLocks noChangeArrowheads="1"/>
          </p:cNvSpPr>
          <p:nvPr userDrawn="1"/>
        </p:nvSpPr>
        <p:spPr bwMode="auto">
          <a:xfrm>
            <a:off x="7439025" y="6461125"/>
            <a:ext cx="824265" cy="21544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GB" sz="800" dirty="0"/>
              <a:t>© 3GPP </a:t>
            </a:r>
            <a:r>
              <a:rPr lang="en-GB" sz="800" dirty="0" smtClean="0"/>
              <a:t>2015</a:t>
            </a:r>
            <a:endParaRPr lang="en-GB" sz="800" dirty="0"/>
          </a:p>
        </p:txBody>
      </p:sp>
    </p:spTree>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658813" y="1614488"/>
            <a:ext cx="7772400" cy="1470025"/>
          </a:xfrm>
        </p:spPr>
        <p:txBody>
          <a:bodyPr>
            <a:normAutofit fontScale="90000"/>
          </a:bodyPr>
          <a:lstStyle/>
          <a:p>
            <a:pPr>
              <a:defRPr/>
            </a:pPr>
            <a:r>
              <a:rPr lang="en-GB" b="1" i="1" dirty="0" smtClean="0">
                <a:effectLst>
                  <a:outerShdw blurRad="38100" dist="38100" dir="2700000" algn="tl">
                    <a:srgbClr val="C0C0C0"/>
                  </a:outerShdw>
                </a:effectLst>
              </a:rPr>
              <a:t>  </a:t>
            </a:r>
            <a:r>
              <a:rPr lang="en-GB" dirty="0" smtClean="0"/>
              <a:t/>
            </a:r>
            <a:br>
              <a:rPr lang="en-GB" dirty="0" smtClean="0"/>
            </a:br>
            <a:r>
              <a:rPr lang="en-GB" dirty="0" smtClean="0"/>
              <a:t> </a:t>
            </a:r>
            <a:r>
              <a:rPr lang="en-US" sz="6000" b="1" dirty="0">
                <a:latin typeface="Calibri" charset="0"/>
              </a:rPr>
              <a:t>TSG SA </a:t>
            </a:r>
            <a:r>
              <a:rPr lang="en-US" sz="6000" b="1" dirty="0" smtClean="0">
                <a:latin typeface="Calibri" charset="0"/>
              </a:rPr>
              <a:t>WG6 </a:t>
            </a:r>
            <a:r>
              <a:rPr lang="en-US" sz="6000" b="1" dirty="0">
                <a:latin typeface="Calibri" charset="0"/>
              </a:rPr>
              <a:t>(</a:t>
            </a:r>
            <a:r>
              <a:rPr lang="en-US" sz="6000" b="1" dirty="0" smtClean="0">
                <a:latin typeface="Calibri" charset="0"/>
              </a:rPr>
              <a:t>SA6)</a:t>
            </a:r>
            <a:r>
              <a:rPr lang="en-US" sz="6000" b="1" dirty="0">
                <a:latin typeface="Calibri" charset="0"/>
              </a:rPr>
              <a:t/>
            </a:r>
            <a:br>
              <a:rPr lang="en-US" sz="6000" b="1" dirty="0">
                <a:latin typeface="Calibri" charset="0"/>
              </a:rPr>
            </a:br>
            <a:r>
              <a:rPr lang="en-GB" sz="5300" dirty="0" smtClean="0"/>
              <a:t>Status Report to </a:t>
            </a:r>
            <a:r>
              <a:rPr lang="en-GB" sz="5300" dirty="0"/>
              <a:t>TSG </a:t>
            </a:r>
            <a:r>
              <a:rPr lang="en-GB" sz="5300" dirty="0" smtClean="0"/>
              <a:t>SA#69</a:t>
            </a:r>
            <a:br>
              <a:rPr lang="en-GB" sz="5300" dirty="0" smtClean="0"/>
            </a:br>
            <a:r>
              <a:rPr lang="en-GB" sz="5300" dirty="0" smtClean="0"/>
              <a:t>SP-150552</a:t>
            </a:r>
            <a:endParaRPr lang="en-GB" sz="5300" dirty="0" smtClean="0">
              <a:effectLst>
                <a:outerShdw blurRad="38100" dist="38100" dir="2700000" algn="tl">
                  <a:srgbClr val="C0C0C0"/>
                </a:outerShdw>
              </a:effectLst>
            </a:endParaRPr>
          </a:p>
        </p:txBody>
      </p:sp>
      <p:sp>
        <p:nvSpPr>
          <p:cNvPr id="2051" name="Subtitle 6"/>
          <p:cNvSpPr>
            <a:spLocks noGrp="1"/>
          </p:cNvSpPr>
          <p:nvPr>
            <p:ph type="subTitle" idx="1"/>
          </p:nvPr>
        </p:nvSpPr>
        <p:spPr/>
        <p:txBody>
          <a:bodyPr>
            <a:normAutofit fontScale="47500" lnSpcReduction="20000"/>
          </a:bodyPr>
          <a:lstStyle/>
          <a:p>
            <a:pPr algn="l">
              <a:lnSpc>
                <a:spcPct val="80000"/>
              </a:lnSpc>
            </a:pPr>
            <a:r>
              <a:rPr lang="en-US" sz="2900" dirty="0" smtClean="0"/>
              <a:t> </a:t>
            </a:r>
            <a:br>
              <a:rPr lang="en-US" sz="2900" dirty="0" smtClean="0"/>
            </a:br>
            <a:r>
              <a:rPr lang="en-US" sz="3800" dirty="0" smtClean="0"/>
              <a:t>David Chater-Lea				     Suresh Chitturi</a:t>
            </a:r>
          </a:p>
          <a:p>
            <a:pPr algn="l">
              <a:lnSpc>
                <a:spcPct val="80000"/>
              </a:lnSpc>
            </a:pPr>
            <a:r>
              <a:rPr lang="en-US" sz="2900" dirty="0" smtClean="0"/>
              <a:t>Motorola Solutions UK Ltd		             Samsung Electronics Co. Ltd</a:t>
            </a:r>
          </a:p>
          <a:p>
            <a:pPr>
              <a:lnSpc>
                <a:spcPct val="80000"/>
              </a:lnSpc>
            </a:pPr>
            <a:endParaRPr lang="en-US" sz="2000" dirty="0" smtClean="0"/>
          </a:p>
          <a:p>
            <a:pPr>
              <a:lnSpc>
                <a:spcPct val="80000"/>
              </a:lnSpc>
            </a:pPr>
            <a:r>
              <a:rPr lang="en-US" sz="3800" dirty="0"/>
              <a:t>(on behalf of: Andrew Howell)</a:t>
            </a:r>
          </a:p>
          <a:p>
            <a:pPr>
              <a:lnSpc>
                <a:spcPct val="80000"/>
              </a:lnSpc>
            </a:pPr>
            <a:r>
              <a:rPr lang="en-US" sz="2900" dirty="0"/>
              <a:t>UK Home Office</a:t>
            </a:r>
          </a:p>
          <a:p>
            <a:pPr>
              <a:lnSpc>
                <a:spcPct val="80000"/>
              </a:lnSpc>
            </a:pPr>
            <a:endParaRPr lang="en-GB" sz="2000" dirty="0" smtClean="0">
              <a:latin typeface="Arial" charset="0"/>
            </a:endParaRPr>
          </a:p>
          <a:p>
            <a:pPr>
              <a:lnSpc>
                <a:spcPct val="80000"/>
              </a:lnSpc>
            </a:pPr>
            <a:r>
              <a:rPr lang="en-GB" sz="3800" dirty="0" err="1"/>
              <a:t>Bernt</a:t>
            </a:r>
            <a:r>
              <a:rPr lang="en-GB" sz="3800" dirty="0"/>
              <a:t> </a:t>
            </a:r>
            <a:r>
              <a:rPr lang="en-GB" sz="3800" dirty="0" err="1"/>
              <a:t>Mattsson</a:t>
            </a:r>
            <a:endParaRPr lang="en-GB" sz="3800" dirty="0"/>
          </a:p>
          <a:p>
            <a:pPr>
              <a:lnSpc>
                <a:spcPct val="80000"/>
              </a:lnSpc>
            </a:pPr>
            <a:r>
              <a:rPr lang="en-GB" sz="2900" dirty="0"/>
              <a:t>SA6 Secretary</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TS 23.179 scope</a:t>
            </a:r>
            <a:endParaRPr lang="en-US" dirty="0"/>
          </a:p>
        </p:txBody>
      </p:sp>
      <p:sp>
        <p:nvSpPr>
          <p:cNvPr id="3" name="Content Placeholder 2"/>
          <p:cNvSpPr>
            <a:spLocks noGrp="1"/>
          </p:cNvSpPr>
          <p:nvPr>
            <p:ph idx="1"/>
          </p:nvPr>
        </p:nvSpPr>
        <p:spPr/>
        <p:txBody>
          <a:bodyPr>
            <a:normAutofit lnSpcReduction="10000"/>
          </a:bodyPr>
          <a:lstStyle/>
          <a:p>
            <a:r>
              <a:rPr lang="en-US" dirty="0" smtClean="0"/>
              <a:t>SA6 approved the following as the scope of the TS</a:t>
            </a:r>
          </a:p>
          <a:p>
            <a:pPr lvl="1"/>
            <a:r>
              <a:rPr lang="en-GB" dirty="0" smtClean="0"/>
              <a:t>This document specifies the functional architecture and information flows needed to support mission critical communication services.</a:t>
            </a:r>
          </a:p>
          <a:p>
            <a:pPr lvl="1"/>
            <a:r>
              <a:rPr lang="en-GB" dirty="0" smtClean="0"/>
              <a:t>Mission critical communication services are services that require preferential handling compared to normal telecommunication services, e.g. in support of police or fire brigade.</a:t>
            </a:r>
          </a:p>
          <a:p>
            <a:pPr lvl="1"/>
            <a:r>
              <a:rPr lang="en-GB" dirty="0" smtClean="0"/>
              <a:t>The MCPTT service can be used for public safety applications and also for general commercial applications (e.g., utility companies and railways).</a:t>
            </a:r>
          </a:p>
          <a:p>
            <a:r>
              <a:rPr lang="en-GB" dirty="0" smtClean="0"/>
              <a:t>The scope is unchanged since SA#68</a:t>
            </a:r>
            <a:endParaRPr lang="en-GB" dirty="0"/>
          </a:p>
        </p:txBody>
      </p:sp>
    </p:spTree>
    <p:extLst>
      <p:ext uri="{BB962C8B-B14F-4D97-AF65-F5344CB8AC3E}">
        <p14:creationId xmlns="" xmlns:p14="http://schemas.microsoft.com/office/powerpoint/2010/main" val="400604561"/>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TS 23.179 overview</a:t>
            </a:r>
            <a:endParaRPr lang="en-GB" dirty="0"/>
          </a:p>
        </p:txBody>
      </p:sp>
      <p:sp>
        <p:nvSpPr>
          <p:cNvPr id="3" name="Content Placeholder 2"/>
          <p:cNvSpPr>
            <a:spLocks noGrp="1"/>
          </p:cNvSpPr>
          <p:nvPr>
            <p:ph idx="1"/>
          </p:nvPr>
        </p:nvSpPr>
        <p:spPr/>
        <p:txBody>
          <a:bodyPr>
            <a:normAutofit fontScale="92500" lnSpcReduction="20000"/>
          </a:bodyPr>
          <a:lstStyle/>
          <a:p>
            <a:pPr>
              <a:buNone/>
            </a:pPr>
            <a:r>
              <a:rPr lang="en-GB" dirty="0" smtClean="0"/>
              <a:t>Major clauses (progress):</a:t>
            </a:r>
          </a:p>
          <a:p>
            <a:r>
              <a:rPr lang="en-GB" dirty="0" smtClean="0"/>
              <a:t>Functional model</a:t>
            </a:r>
          </a:p>
          <a:p>
            <a:pPr lvl="1"/>
            <a:r>
              <a:rPr lang="en-GB" dirty="0" smtClean="0"/>
              <a:t>Stable following SA6 #6</a:t>
            </a:r>
          </a:p>
          <a:p>
            <a:r>
              <a:rPr lang="en-GB" dirty="0" smtClean="0"/>
              <a:t>Identities</a:t>
            </a:r>
          </a:p>
          <a:p>
            <a:pPr lvl="1"/>
            <a:r>
              <a:rPr lang="en-GB" dirty="0" smtClean="0"/>
              <a:t>Much work completed at SA6 #6</a:t>
            </a:r>
          </a:p>
          <a:p>
            <a:r>
              <a:rPr lang="en-GB" dirty="0" smtClean="0"/>
              <a:t>Application of functional model to deployments</a:t>
            </a:r>
          </a:p>
          <a:p>
            <a:pPr lvl="1"/>
            <a:r>
              <a:rPr lang="en-GB" dirty="0" smtClean="0"/>
              <a:t>Stable since SA6 #5</a:t>
            </a:r>
          </a:p>
          <a:p>
            <a:r>
              <a:rPr lang="en-GB" dirty="0" smtClean="0"/>
              <a:t>Procedures and information flows</a:t>
            </a:r>
          </a:p>
          <a:p>
            <a:pPr lvl="1"/>
            <a:r>
              <a:rPr lang="en-GB" dirty="0" smtClean="0"/>
              <a:t>Stable for basic functions</a:t>
            </a:r>
          </a:p>
          <a:p>
            <a:pPr lvl="1"/>
            <a:r>
              <a:rPr lang="en-GB" dirty="0" smtClean="0"/>
              <a:t>Updates made at SA6 #5 and #6</a:t>
            </a:r>
          </a:p>
          <a:p>
            <a:r>
              <a:rPr lang="en-GB" dirty="0" smtClean="0"/>
              <a:t>Configuration data</a:t>
            </a:r>
          </a:p>
          <a:p>
            <a:pPr lvl="1"/>
            <a:r>
              <a:rPr lang="en-GB" dirty="0" smtClean="0"/>
              <a:t>Introduced at SA6 #6</a:t>
            </a:r>
          </a:p>
          <a:p>
            <a:endParaRPr lang="en-GB" dirty="0"/>
          </a:p>
        </p:txBody>
      </p:sp>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Status of TS 23.179</a:t>
            </a:r>
            <a:endParaRPr lang="en-GB" dirty="0"/>
          </a:p>
        </p:txBody>
      </p:sp>
      <p:sp>
        <p:nvSpPr>
          <p:cNvPr id="3" name="Content Placeholder 2"/>
          <p:cNvSpPr>
            <a:spLocks noGrp="1"/>
          </p:cNvSpPr>
          <p:nvPr>
            <p:ph idx="1"/>
          </p:nvPr>
        </p:nvSpPr>
        <p:spPr>
          <a:xfrm>
            <a:off x="485775" y="1261467"/>
            <a:ext cx="8388350" cy="5289455"/>
          </a:xfrm>
        </p:spPr>
        <p:txBody>
          <a:bodyPr>
            <a:normAutofit fontScale="70000" lnSpcReduction="20000"/>
          </a:bodyPr>
          <a:lstStyle/>
          <a:p>
            <a:r>
              <a:rPr lang="en-GB" dirty="0" smtClean="0"/>
              <a:t>SA6 agree that TS 23.179 is 85% complete</a:t>
            </a:r>
          </a:p>
          <a:p>
            <a:r>
              <a:rPr lang="en-GB" dirty="0" smtClean="0"/>
              <a:t>However, as there are two SA6 meetings prior to SA #70, SA6 prefer not to send the TS for approval, and to be able to work more effectively outside change control (see next slide)</a:t>
            </a:r>
          </a:p>
          <a:p>
            <a:r>
              <a:rPr lang="en-GB" dirty="0" smtClean="0"/>
              <a:t>SA6 believe that this will lead to the most efficient completion of the MCPTT work item in Release 13, </a:t>
            </a:r>
            <a:r>
              <a:rPr lang="en-GB" b="1" dirty="0" smtClean="0"/>
              <a:t>with no change to the March 2016 ASN.1 freeze date</a:t>
            </a:r>
            <a:endParaRPr lang="en-GB" b="1" dirty="0" smtClean="0">
              <a:solidFill>
                <a:srgbClr val="FF0000"/>
              </a:solidFill>
            </a:endParaRPr>
          </a:p>
          <a:p>
            <a:r>
              <a:rPr lang="en-GB" dirty="0" smtClean="0"/>
              <a:t>SA6 therefore request an exception </a:t>
            </a:r>
            <a:r>
              <a:rPr lang="en-GB" dirty="0"/>
              <a:t>(see SP- </a:t>
            </a:r>
            <a:r>
              <a:rPr lang="en-GB" dirty="0" smtClean="0"/>
              <a:t>150484) to the MCPTT WID to move completion to December 2015.  The following topics require extra work</a:t>
            </a:r>
          </a:p>
          <a:p>
            <a:pPr lvl="1"/>
            <a:r>
              <a:rPr lang="en-GB" sz="2600" dirty="0" smtClean="0"/>
              <a:t>Configuration management</a:t>
            </a:r>
            <a:endParaRPr lang="en-GB" sz="2600" dirty="0" smtClean="0">
              <a:solidFill>
                <a:srgbClr val="FF0000"/>
              </a:solidFill>
            </a:endParaRPr>
          </a:p>
          <a:p>
            <a:pPr lvl="1"/>
            <a:r>
              <a:rPr lang="en-GB" sz="2600" dirty="0" smtClean="0"/>
              <a:t>Identity management</a:t>
            </a:r>
          </a:p>
          <a:p>
            <a:pPr lvl="1"/>
            <a:r>
              <a:rPr lang="en-GB" sz="2600" dirty="0" smtClean="0"/>
              <a:t>Assignment and use of multicast bearers for group calls</a:t>
            </a:r>
          </a:p>
          <a:p>
            <a:pPr lvl="1"/>
            <a:r>
              <a:rPr lang="en-GB" sz="2600" dirty="0" smtClean="0"/>
              <a:t>Finalization of functional entities and reference points</a:t>
            </a:r>
          </a:p>
          <a:p>
            <a:pPr lvl="1"/>
            <a:r>
              <a:rPr lang="en-GB" sz="2600" dirty="0" smtClean="0"/>
              <a:t>Completion of procedures and information flows</a:t>
            </a:r>
          </a:p>
          <a:p>
            <a:pPr lvl="1"/>
            <a:r>
              <a:rPr lang="en-GB" sz="2600" dirty="0" smtClean="0"/>
              <a:t>Parameters in information flows</a:t>
            </a:r>
          </a:p>
          <a:p>
            <a:r>
              <a:rPr lang="en-GB" dirty="0" smtClean="0"/>
              <a:t>The TS will be sent for approval at SA #70. </a:t>
            </a:r>
            <a:r>
              <a:rPr lang="en-US" dirty="0" smtClean="0"/>
              <a:t>All submissions addressing topics not listed in the exception will be pursued only after the tasks in the exception have been completed or sufficiently addressed.</a:t>
            </a:r>
            <a:endParaRPr lang="en-GB" dirty="0" smtClean="0"/>
          </a:p>
        </p:txBody>
      </p:sp>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SA6 agreement concerning TS 23.179</a:t>
            </a:r>
            <a:endParaRPr lang="en-GB" dirty="0"/>
          </a:p>
        </p:txBody>
      </p:sp>
      <p:sp>
        <p:nvSpPr>
          <p:cNvPr id="3" name="Content Placeholder 2"/>
          <p:cNvSpPr>
            <a:spLocks noGrp="1"/>
          </p:cNvSpPr>
          <p:nvPr>
            <p:ph idx="1"/>
          </p:nvPr>
        </p:nvSpPr>
        <p:spPr/>
        <p:txBody>
          <a:bodyPr>
            <a:normAutofit fontScale="62500" lnSpcReduction="20000"/>
          </a:bodyPr>
          <a:lstStyle/>
          <a:p>
            <a:r>
              <a:rPr lang="en-GB" dirty="0" smtClean="0"/>
              <a:t>The agreement in SA6 is that the MCPTT TS23.179 is 85% complete.</a:t>
            </a:r>
          </a:p>
          <a:p>
            <a:r>
              <a:rPr lang="en-GB" dirty="0" smtClean="0"/>
              <a:t>SA6’s understanding is that under the normal 3GPP rules, if a TS is determined to be at or over 80% stable/complete, the document could be sent to Plenary and other appropriate working groups for approval or for information.</a:t>
            </a:r>
          </a:p>
          <a:p>
            <a:r>
              <a:rPr lang="en-GB" dirty="0" smtClean="0"/>
              <a:t>SA6 has determined that the outstanding work to be completed on TS 23.179 can be completed more efficiently if the TS is sent for information at this time rather than for approval because this will allow the TS to be matured outside of change control until December 2015. By requesting an exception and delaying approval for TS 23.179 until December, SA6 believes that this will have the least impact on the stage 3 work as well, as it will allow an interim specification to be produced after the next SA6 meeting in October (SA6 has 2 meetings between the September and December </a:t>
            </a:r>
            <a:r>
              <a:rPr lang="en-GB" dirty="0" err="1" smtClean="0"/>
              <a:t>plenaries</a:t>
            </a:r>
            <a:r>
              <a:rPr lang="en-GB" dirty="0" smtClean="0"/>
              <a:t>). This interim specification will give greater stability to the outstanding work in a quicker timescale rather than have to wait until after December for a formal revision to TS 23.179. It will also reduce the procedural overhead associated with formal CRs and the interaction that has to be managed between them.</a:t>
            </a:r>
          </a:p>
          <a:p>
            <a:r>
              <a:rPr lang="en-GB" dirty="0" smtClean="0"/>
              <a:t>The agreement within SA6 is that the decision to present TS 23.179 for information at this time will allow the MCPTT work to complete to the current Release 13 timeframe with no change to the ASN.1 freeze date of March 2016.</a:t>
            </a:r>
          </a:p>
          <a:p>
            <a:endParaRPr lang="en-GB" dirty="0"/>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Topics for discussion with other groups</a:t>
            </a:r>
            <a:endParaRPr lang="en-GB" dirty="0"/>
          </a:p>
        </p:txBody>
      </p:sp>
      <p:sp>
        <p:nvSpPr>
          <p:cNvPr id="3" name="Content Placeholder 2"/>
          <p:cNvSpPr>
            <a:spLocks noGrp="1"/>
          </p:cNvSpPr>
          <p:nvPr>
            <p:ph idx="1"/>
          </p:nvPr>
        </p:nvSpPr>
        <p:spPr/>
        <p:txBody>
          <a:bodyPr>
            <a:normAutofit/>
          </a:bodyPr>
          <a:lstStyle/>
          <a:p>
            <a:r>
              <a:rPr lang="en-GB" dirty="0" smtClean="0"/>
              <a:t>SA2: Control of bearers and use of Rx*</a:t>
            </a:r>
          </a:p>
          <a:p>
            <a:r>
              <a:rPr lang="en-GB" dirty="0" smtClean="0"/>
              <a:t>SA3: Identities and associated security*</a:t>
            </a:r>
          </a:p>
          <a:p>
            <a:r>
              <a:rPr lang="en-GB" dirty="0" smtClean="0"/>
              <a:t>CT1: configuration parameters and procedures**</a:t>
            </a:r>
          </a:p>
          <a:p>
            <a:r>
              <a:rPr lang="en-GB" dirty="0" smtClean="0"/>
              <a:t>Further topics will be handled as needed</a:t>
            </a:r>
          </a:p>
          <a:p>
            <a:endParaRPr lang="en-GB" dirty="0" smtClean="0"/>
          </a:p>
          <a:p>
            <a:endParaRPr lang="en-GB" dirty="0" smtClean="0"/>
          </a:p>
          <a:p>
            <a:endParaRPr lang="en-GB" dirty="0" smtClean="0"/>
          </a:p>
          <a:p>
            <a:endParaRPr lang="en-GB" dirty="0" smtClean="0"/>
          </a:p>
          <a:p>
            <a:pPr marL="0" indent="0">
              <a:buNone/>
            </a:pPr>
            <a:r>
              <a:rPr lang="en-GB" sz="1600" dirty="0" smtClean="0"/>
              <a:t>*LSs have been sent to trigger these discussions</a:t>
            </a:r>
          </a:p>
          <a:p>
            <a:pPr marL="0" indent="0">
              <a:buNone/>
            </a:pPr>
            <a:r>
              <a:rPr lang="en-GB" sz="1600" dirty="0" smtClean="0"/>
              <a:t>** SA6 and CT1 are co-located for the next two meetings, and we expect close co-ordination</a:t>
            </a:r>
            <a:endParaRPr lang="en-GB" dirty="0" smtClean="0"/>
          </a:p>
        </p:txBody>
      </p:sp>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TS 23.179 progress</a:t>
            </a:r>
            <a:endParaRPr lang="en-GB" dirty="0"/>
          </a:p>
        </p:txBody>
      </p:sp>
      <p:sp>
        <p:nvSpPr>
          <p:cNvPr id="3" name="Content Placeholder 2"/>
          <p:cNvSpPr>
            <a:spLocks noGrp="1"/>
          </p:cNvSpPr>
          <p:nvPr>
            <p:ph idx="1"/>
          </p:nvPr>
        </p:nvSpPr>
        <p:spPr/>
        <p:txBody>
          <a:bodyPr/>
          <a:lstStyle/>
          <a:p>
            <a:r>
              <a:rPr lang="en-GB" dirty="0" smtClean="0"/>
              <a:t>Three conference calls planned before SA6 #7:</a:t>
            </a:r>
          </a:p>
          <a:p>
            <a:pPr lvl="1"/>
            <a:r>
              <a:rPr lang="en-GB" dirty="0" smtClean="0"/>
              <a:t>10 September – configuration issues</a:t>
            </a:r>
          </a:p>
          <a:p>
            <a:pPr lvl="1"/>
            <a:r>
              <a:rPr lang="en-GB" dirty="0" smtClean="0"/>
              <a:t>17 September – configuration issues</a:t>
            </a:r>
          </a:p>
          <a:p>
            <a:pPr lvl="1"/>
            <a:r>
              <a:rPr lang="en-GB" dirty="0" smtClean="0"/>
              <a:t>29 September – information flows parameters</a:t>
            </a:r>
          </a:p>
          <a:p>
            <a:r>
              <a:rPr lang="en-GB" dirty="0" smtClean="0"/>
              <a:t>Further calls are expected to be planned between SA6 #7 and #8.</a:t>
            </a:r>
          </a:p>
          <a:p>
            <a:pPr lvl="1"/>
            <a:endParaRPr lang="en-GB" dirty="0"/>
          </a:p>
        </p:txBody>
      </p:sp>
    </p:spTree>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Actions </a:t>
            </a:r>
            <a:r>
              <a:rPr lang="en-GB" smtClean="0"/>
              <a:t>/ issues </a:t>
            </a:r>
            <a:r>
              <a:rPr lang="en-GB" dirty="0" smtClean="0"/>
              <a:t>for TSG SA</a:t>
            </a:r>
            <a:endParaRPr lang="en-GB" dirty="0"/>
          </a:p>
        </p:txBody>
      </p:sp>
      <p:sp>
        <p:nvSpPr>
          <p:cNvPr id="3" name="Content Placeholder 2"/>
          <p:cNvSpPr>
            <a:spLocks noGrp="1"/>
          </p:cNvSpPr>
          <p:nvPr>
            <p:ph idx="1"/>
          </p:nvPr>
        </p:nvSpPr>
        <p:spPr/>
        <p:txBody>
          <a:bodyPr>
            <a:normAutofit/>
          </a:bodyPr>
          <a:lstStyle/>
          <a:p>
            <a:r>
              <a:rPr lang="en-GB" dirty="0"/>
              <a:t>Actions</a:t>
            </a:r>
          </a:p>
          <a:p>
            <a:pPr lvl="1"/>
            <a:r>
              <a:rPr lang="en-GB" dirty="0" smtClean="0"/>
              <a:t>TR 23.779 is presented for approval</a:t>
            </a:r>
          </a:p>
          <a:p>
            <a:pPr lvl="1"/>
            <a:r>
              <a:rPr lang="en-GB" dirty="0" smtClean="0"/>
              <a:t>TS 23.179 presented for information</a:t>
            </a:r>
          </a:p>
          <a:p>
            <a:pPr lvl="1"/>
            <a:r>
              <a:rPr lang="en-GB" dirty="0" smtClean="0"/>
              <a:t>Exception requested for TS 23.179 completion to move to December 2015 (SA#70)</a:t>
            </a:r>
          </a:p>
          <a:p>
            <a:pPr lvl="2"/>
            <a:r>
              <a:rPr lang="en-US" dirty="0"/>
              <a:t>SA endorse SA6 intention to complete work tasks in the exception before considering other submissions (see slide </a:t>
            </a:r>
            <a:r>
              <a:rPr lang="en-US" dirty="0" smtClean="0"/>
              <a:t>12)</a:t>
            </a:r>
            <a:endParaRPr lang="en-GB" dirty="0"/>
          </a:p>
          <a:p>
            <a:r>
              <a:rPr lang="en-GB" dirty="0" smtClean="0"/>
              <a:t>Issues</a:t>
            </a:r>
          </a:p>
          <a:p>
            <a:pPr lvl="1"/>
            <a:r>
              <a:rPr lang="en-GB" dirty="0" smtClean="0"/>
              <a:t>None</a:t>
            </a:r>
          </a:p>
          <a:p>
            <a:r>
              <a:rPr lang="en-GB" dirty="0" smtClean="0"/>
              <a:t>Notes</a:t>
            </a:r>
          </a:p>
          <a:p>
            <a:pPr lvl="1"/>
            <a:r>
              <a:rPr lang="en-GB" dirty="0" smtClean="0"/>
              <a:t>None</a:t>
            </a:r>
          </a:p>
        </p:txBody>
      </p:sp>
    </p:spTree>
    <p:extLst>
      <p:ext uri="{BB962C8B-B14F-4D97-AF65-F5344CB8AC3E}">
        <p14:creationId xmlns="" xmlns:p14="http://schemas.microsoft.com/office/powerpoint/2010/main" val="3467078155"/>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8" descr="template_web.jpg"/>
          <p:cNvPicPr>
            <a:picLocks noChangeAspect="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71700" y="1138238"/>
            <a:ext cx="5413375" cy="43275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 name="TextBox 7"/>
          <p:cNvSpPr txBox="1"/>
          <p:nvPr/>
        </p:nvSpPr>
        <p:spPr>
          <a:xfrm>
            <a:off x="1357313" y="5240338"/>
            <a:ext cx="4162425" cy="519112"/>
          </a:xfrm>
          <a:prstGeom prst="rect">
            <a:avLst/>
          </a:prstGeom>
          <a:noFill/>
        </p:spPr>
        <p:txBody>
          <a:bodyPr>
            <a:spAutoFit/>
          </a:bodyPr>
          <a:lstStyle/>
          <a:p>
            <a:pPr algn="ctr" eaLnBrk="0" hangingPunct="0">
              <a:defRPr/>
            </a:pPr>
            <a:r>
              <a:rPr lang="en-GB" sz="2800" b="1" dirty="0">
                <a:latin typeface="Arial" pitchFamily="34" charset="0"/>
                <a:cs typeface="+mn-cs"/>
              </a:rPr>
              <a:t>www.3gpp.org</a:t>
            </a:r>
          </a:p>
        </p:txBody>
      </p:sp>
      <p:sp>
        <p:nvSpPr>
          <p:cNvPr id="30724" name="Rectangle 8"/>
          <p:cNvSpPr>
            <a:spLocks noChangeArrowheads="1"/>
          </p:cNvSpPr>
          <p:nvPr/>
        </p:nvSpPr>
        <p:spPr bwMode="auto">
          <a:xfrm>
            <a:off x="630238" y="4441825"/>
            <a:ext cx="1277937"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p>
            <a:pPr eaLnBrk="0" hangingPunct="0"/>
            <a:r>
              <a:rPr lang="en-US" sz="1200" dirty="0">
                <a:latin typeface="Calibri" pitchFamily="34" charset="0"/>
                <a:ea typeface="Kozuka Gothic Pro B" pitchFamily="34" charset="-128"/>
              </a:rPr>
              <a:t>More Information about 3GPP:</a:t>
            </a:r>
            <a:endParaRPr lang="en-GB" sz="1200" dirty="0">
              <a:latin typeface="Calibri" pitchFamily="34" charset="0"/>
            </a:endParaRPr>
          </a:p>
        </p:txBody>
      </p:sp>
      <p:sp>
        <p:nvSpPr>
          <p:cNvPr id="11" name="Rectangle 10"/>
          <p:cNvSpPr/>
          <p:nvPr/>
        </p:nvSpPr>
        <p:spPr>
          <a:xfrm>
            <a:off x="2513013" y="5799138"/>
            <a:ext cx="1973262" cy="336550"/>
          </a:xfrm>
          <a:prstGeom prst="rect">
            <a:avLst/>
          </a:prstGeom>
        </p:spPr>
        <p:txBody>
          <a:bodyPr wrap="none">
            <a:spAutoFit/>
          </a:bodyPr>
          <a:lstStyle/>
          <a:p>
            <a:pPr algn="ctr" eaLnBrk="0" hangingPunct="0">
              <a:buFont typeface="Calibri" pitchFamily="34" charset="0"/>
              <a:buNone/>
              <a:defRPr/>
            </a:pPr>
            <a:r>
              <a:rPr lang="en-GB" sz="1600" b="1" dirty="0">
                <a:solidFill>
                  <a:schemeClr val="tx1">
                    <a:lumMod val="50000"/>
                    <a:lumOff val="50000"/>
                  </a:schemeClr>
                </a:solidFill>
                <a:latin typeface="Arial" pitchFamily="34" charset="0"/>
                <a:cs typeface="+mn-cs"/>
              </a:rPr>
              <a:t>contact@3gpp.org</a:t>
            </a:r>
            <a:endParaRPr lang="en-US" sz="4800" b="1" dirty="0">
              <a:solidFill>
                <a:schemeClr val="tx1">
                  <a:lumMod val="50000"/>
                  <a:lumOff val="50000"/>
                </a:schemeClr>
              </a:solidFill>
              <a:latin typeface="Arial" pitchFamily="34" charset="0"/>
              <a:cs typeface="+mn-cs"/>
            </a:endParaRPr>
          </a:p>
        </p:txBody>
      </p:sp>
      <p:sp>
        <p:nvSpPr>
          <p:cNvPr id="30726" name="Title 1"/>
          <p:cNvSpPr>
            <a:spLocks/>
          </p:cNvSpPr>
          <p:nvPr/>
        </p:nvSpPr>
        <p:spPr bwMode="auto">
          <a:xfrm>
            <a:off x="2033588" y="71438"/>
            <a:ext cx="52324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eaLnBrk="0" hangingPunct="0"/>
            <a:r>
              <a:rPr lang="en-GB" sz="4400">
                <a:solidFill>
                  <a:srgbClr val="FF0000"/>
                </a:solidFill>
                <a:latin typeface="Calibri" pitchFamily="34" charset="0"/>
              </a:rPr>
              <a:t>Thank  You !</a:t>
            </a: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dirty="0" smtClean="0"/>
              <a:t>General information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p:txBody>
          <a:bodyPr/>
          <a:lstStyle/>
          <a:p>
            <a:r>
              <a:rPr lang="en-GB" dirty="0" smtClean="0"/>
              <a:t>SA6 Officials</a:t>
            </a:r>
          </a:p>
        </p:txBody>
      </p:sp>
      <p:sp>
        <p:nvSpPr>
          <p:cNvPr id="4099" name="Rectangle 2"/>
          <p:cNvSpPr>
            <a:spLocks noGrp="1" noChangeArrowheads="1"/>
          </p:cNvSpPr>
          <p:nvPr>
            <p:ph idx="1"/>
          </p:nvPr>
        </p:nvSpPr>
        <p:spPr>
          <a:xfrm>
            <a:off x="485775" y="1454150"/>
            <a:ext cx="8388350" cy="4946650"/>
          </a:xfrm>
        </p:spPr>
        <p:txBody>
          <a:bodyPr/>
          <a:lstStyle/>
          <a:p>
            <a:pPr>
              <a:defRPr/>
            </a:pPr>
            <a:r>
              <a:rPr lang="en-GB" dirty="0" smtClean="0"/>
              <a:t>Chairman: </a:t>
            </a:r>
          </a:p>
          <a:p>
            <a:pPr lvl="1">
              <a:defRPr/>
            </a:pPr>
            <a:r>
              <a:rPr lang="en-GB" dirty="0" smtClean="0"/>
              <a:t>Andrew Howell		UK Home Office / ETSI</a:t>
            </a:r>
            <a:r>
              <a:rPr lang="en-GB" baseline="30000" dirty="0" smtClean="0">
                <a:solidFill>
                  <a:srgbClr val="C00000"/>
                </a:solidFill>
              </a:rPr>
              <a:t>1</a:t>
            </a:r>
          </a:p>
          <a:p>
            <a:pPr>
              <a:defRPr/>
            </a:pPr>
            <a:r>
              <a:rPr lang="en-GB" dirty="0" smtClean="0"/>
              <a:t> Vice Chairmen: </a:t>
            </a:r>
          </a:p>
          <a:p>
            <a:pPr lvl="1">
              <a:defRPr/>
            </a:pPr>
            <a:r>
              <a:rPr lang="en-GB" dirty="0" err="1"/>
              <a:t>Mr.</a:t>
            </a:r>
            <a:r>
              <a:rPr lang="en-GB" dirty="0"/>
              <a:t> David </a:t>
            </a:r>
            <a:r>
              <a:rPr lang="en-GB" dirty="0" err="1"/>
              <a:t>Chater</a:t>
            </a:r>
            <a:r>
              <a:rPr lang="en-GB" dirty="0"/>
              <a:t>-Lea	Motorola Solutions UK Ltd / </a:t>
            </a:r>
            <a:r>
              <a:rPr lang="en-GB" dirty="0" smtClean="0"/>
              <a:t>ETSI</a:t>
            </a:r>
            <a:r>
              <a:rPr lang="en-GB" baseline="30000" dirty="0">
                <a:solidFill>
                  <a:srgbClr val="C00000"/>
                </a:solidFill>
              </a:rPr>
              <a:t>1</a:t>
            </a:r>
            <a:endParaRPr lang="en-GB" dirty="0"/>
          </a:p>
          <a:p>
            <a:pPr lvl="1">
              <a:defRPr/>
            </a:pPr>
            <a:r>
              <a:rPr lang="en-GB" dirty="0" err="1"/>
              <a:t>Mr.</a:t>
            </a:r>
            <a:r>
              <a:rPr lang="en-GB" dirty="0"/>
              <a:t> Suresh </a:t>
            </a:r>
            <a:r>
              <a:rPr lang="en-GB" dirty="0" err="1"/>
              <a:t>Chitturi</a:t>
            </a:r>
            <a:r>
              <a:rPr lang="en-GB" dirty="0"/>
              <a:t>	Samsung Electronics Co. Ltd / </a:t>
            </a:r>
            <a:r>
              <a:rPr lang="en-GB" dirty="0" smtClean="0"/>
              <a:t>TTA</a:t>
            </a:r>
            <a:r>
              <a:rPr lang="en-GB" baseline="30000" dirty="0" smtClean="0">
                <a:solidFill>
                  <a:srgbClr val="C00000"/>
                </a:solidFill>
              </a:rPr>
              <a:t>1</a:t>
            </a:r>
            <a:endParaRPr lang="en-GB" baseline="30000" dirty="0">
              <a:solidFill>
                <a:srgbClr val="C00000"/>
              </a:solidFill>
            </a:endParaRPr>
          </a:p>
          <a:p>
            <a:pPr>
              <a:defRPr/>
            </a:pPr>
            <a:r>
              <a:rPr lang="en-GB" dirty="0" smtClean="0"/>
              <a:t>Secretary: </a:t>
            </a:r>
          </a:p>
          <a:p>
            <a:pPr lvl="1">
              <a:spcBef>
                <a:spcPts val="0"/>
              </a:spcBef>
              <a:defRPr/>
            </a:pPr>
            <a:r>
              <a:rPr lang="en-GB" dirty="0" err="1" smtClean="0"/>
              <a:t>Bernt</a:t>
            </a:r>
            <a:r>
              <a:rPr lang="en-GB" dirty="0" smtClean="0"/>
              <a:t> </a:t>
            </a:r>
            <a:r>
              <a:rPr lang="en-GB" dirty="0" err="1" smtClean="0"/>
              <a:t>Mattsson</a:t>
            </a:r>
            <a:r>
              <a:rPr lang="en-GB" dirty="0" smtClean="0"/>
              <a:t> (MCC)</a:t>
            </a:r>
          </a:p>
          <a:p>
            <a:pPr marL="0" indent="0">
              <a:spcBef>
                <a:spcPts val="0"/>
              </a:spcBef>
              <a:buNone/>
              <a:defRPr/>
            </a:pPr>
            <a:endParaRPr lang="en-GB" dirty="0" smtClean="0"/>
          </a:p>
          <a:p>
            <a:pPr marL="0" indent="0">
              <a:spcBef>
                <a:spcPts val="0"/>
              </a:spcBef>
              <a:buNone/>
              <a:defRPr/>
            </a:pPr>
            <a:endParaRPr lang="en-GB" dirty="0"/>
          </a:p>
          <a:p>
            <a:pPr marL="0" indent="0">
              <a:spcBef>
                <a:spcPts val="0"/>
              </a:spcBef>
              <a:buNone/>
              <a:defRPr/>
            </a:pPr>
            <a:endParaRPr lang="en-GB" dirty="0" smtClean="0"/>
          </a:p>
          <a:p>
            <a:pPr marL="0" indent="0">
              <a:spcBef>
                <a:spcPts val="0"/>
              </a:spcBef>
              <a:buFont typeface="Arial" charset="0"/>
              <a:buNone/>
              <a:defRPr/>
            </a:pPr>
            <a:r>
              <a:rPr lang="en-GB" sz="2200" baseline="30000" dirty="0" smtClean="0">
                <a:solidFill>
                  <a:srgbClr val="C00000"/>
                </a:solidFill>
              </a:rPr>
              <a:t>1</a:t>
            </a:r>
            <a:r>
              <a:rPr lang="en-GB" dirty="0" smtClean="0"/>
              <a:t> </a:t>
            </a:r>
            <a:r>
              <a:rPr lang="en-GB" sz="1800" dirty="0" smtClean="0"/>
              <a:t>Elected February 2015</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p:txBody>
          <a:bodyPr/>
          <a:lstStyle/>
          <a:p>
            <a:r>
              <a:rPr lang="en-GB" dirty="0" smtClean="0"/>
              <a:t>SA6 meetings since last TSG meeting</a:t>
            </a:r>
          </a:p>
        </p:txBody>
      </p:sp>
      <p:sp>
        <p:nvSpPr>
          <p:cNvPr id="5123" name="Content Placeholder 1"/>
          <p:cNvSpPr>
            <a:spLocks noGrp="1"/>
          </p:cNvSpPr>
          <p:nvPr>
            <p:ph idx="1"/>
          </p:nvPr>
        </p:nvSpPr>
        <p:spPr>
          <a:xfrm>
            <a:off x="485775" y="1384300"/>
            <a:ext cx="8388350" cy="4991100"/>
          </a:xfrm>
        </p:spPr>
        <p:txBody>
          <a:bodyPr>
            <a:normAutofit fontScale="92500" lnSpcReduction="20000"/>
          </a:bodyPr>
          <a:lstStyle/>
          <a:p>
            <a:r>
              <a:rPr lang="en-GB" sz="2400" dirty="0" smtClean="0"/>
              <a:t>SA6#5	6-10 July 2015</a:t>
            </a:r>
          </a:p>
          <a:p>
            <a:pPr lvl="1"/>
            <a:r>
              <a:rPr lang="en-GB" sz="2000" dirty="0" smtClean="0"/>
              <a:t>Seoul, South Korea</a:t>
            </a:r>
          </a:p>
          <a:p>
            <a:pPr lvl="1"/>
            <a:r>
              <a:rPr lang="en-GB" sz="2000" dirty="0" smtClean="0"/>
              <a:t>Hosted by TTA</a:t>
            </a:r>
          </a:p>
          <a:p>
            <a:pPr lvl="1"/>
            <a:r>
              <a:rPr lang="en-GB" sz="2000" dirty="0" smtClean="0"/>
              <a:t>54 participants</a:t>
            </a:r>
          </a:p>
          <a:p>
            <a:pPr lvl="1"/>
            <a:r>
              <a:rPr lang="en-GB" sz="2000" dirty="0" smtClean="0"/>
              <a:t>263 documents</a:t>
            </a:r>
          </a:p>
          <a:p>
            <a:pPr lvl="2"/>
            <a:r>
              <a:rPr lang="en-GB" sz="1800" dirty="0" smtClean="0"/>
              <a:t>85 contributions approved/agreed/endorsed</a:t>
            </a:r>
          </a:p>
          <a:p>
            <a:r>
              <a:rPr lang="en-GB" sz="2400" dirty="0" smtClean="0"/>
              <a:t>SA6#6	17-21 August 2015</a:t>
            </a:r>
          </a:p>
          <a:p>
            <a:pPr lvl="1"/>
            <a:r>
              <a:rPr lang="en-GB" sz="2000" dirty="0" smtClean="0"/>
              <a:t>Vancouver, Canada</a:t>
            </a:r>
          </a:p>
          <a:p>
            <a:pPr lvl="1"/>
            <a:r>
              <a:rPr lang="en-GB" sz="2000" dirty="0" smtClean="0"/>
              <a:t>Hosted by NAF</a:t>
            </a:r>
          </a:p>
          <a:p>
            <a:pPr lvl="1"/>
            <a:r>
              <a:rPr lang="en-GB" sz="2000" dirty="0" smtClean="0"/>
              <a:t>65 participants</a:t>
            </a:r>
          </a:p>
          <a:p>
            <a:pPr lvl="1"/>
            <a:r>
              <a:rPr lang="en-GB" sz="2000" dirty="0" smtClean="0"/>
              <a:t>242 documents</a:t>
            </a:r>
          </a:p>
          <a:p>
            <a:pPr lvl="2"/>
            <a:r>
              <a:rPr lang="en-GB" sz="1800" dirty="0" smtClean="0"/>
              <a:t>63 contributions approved/agreed/endorsed</a:t>
            </a:r>
          </a:p>
          <a:p>
            <a:r>
              <a:rPr lang="en-GB" sz="2400" dirty="0" smtClean="0"/>
              <a:t>CT WGs – SA6 workshop	13-14 August 2015</a:t>
            </a:r>
          </a:p>
          <a:p>
            <a:pPr lvl="1"/>
            <a:r>
              <a:rPr lang="en-GB" sz="1900" dirty="0" smtClean="0"/>
              <a:t>Vancouver, Canada</a:t>
            </a:r>
          </a:p>
          <a:p>
            <a:pPr lvl="1"/>
            <a:r>
              <a:rPr lang="en-GB" sz="1900" dirty="0" smtClean="0"/>
              <a:t>Hosted by NAF</a:t>
            </a:r>
          </a:p>
          <a:p>
            <a:pPr lvl="1"/>
            <a:r>
              <a:rPr lang="en-GB" sz="1900" dirty="0" smtClean="0"/>
              <a:t>66 participants</a:t>
            </a:r>
          </a:p>
          <a:p>
            <a:pPr lvl="1"/>
            <a:r>
              <a:rPr lang="en-GB" sz="1900" dirty="0" smtClean="0"/>
              <a:t>34 documents for discussion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GB" dirty="0" smtClean="0"/>
              <a:t>SA6 meeting calendar for 2015-16</a:t>
            </a:r>
          </a:p>
        </p:txBody>
      </p:sp>
      <p:graphicFrame>
        <p:nvGraphicFramePr>
          <p:cNvPr id="6" name="Content Placeholder 5"/>
          <p:cNvGraphicFramePr>
            <a:graphicFrameLocks noGrp="1"/>
          </p:cNvGraphicFramePr>
          <p:nvPr>
            <p:ph idx="1"/>
            <p:extLst>
              <p:ext uri="{D42A27DB-BD31-4B8C-83A1-F6EECF244321}">
                <p14:modId xmlns="" xmlns:p14="http://schemas.microsoft.com/office/powerpoint/2010/main" val="284561204"/>
              </p:ext>
            </p:extLst>
          </p:nvPr>
        </p:nvGraphicFramePr>
        <p:xfrm>
          <a:off x="546101" y="1574804"/>
          <a:ext cx="8356599" cy="4216395"/>
        </p:xfrm>
        <a:graphic>
          <a:graphicData uri="http://schemas.openxmlformats.org/drawingml/2006/table">
            <a:tbl>
              <a:tblPr/>
              <a:tblGrid>
                <a:gridCol w="2499260"/>
                <a:gridCol w="2499260"/>
                <a:gridCol w="3358079"/>
              </a:tblGrid>
              <a:tr h="420326">
                <a:tc>
                  <a:txBody>
                    <a:bodyPr/>
                    <a:lstStyle/>
                    <a:p>
                      <a:pPr algn="ctr" rtl="0" fontAlgn="t"/>
                      <a:r>
                        <a:rPr lang="en-GB" sz="2000" b="1" i="0" u="none" strike="noStrike" dirty="0">
                          <a:solidFill>
                            <a:srgbClr val="4F6228"/>
                          </a:solidFill>
                          <a:latin typeface="Calibri"/>
                        </a:rPr>
                        <a:t>Meeting </a:t>
                      </a:r>
                    </a:p>
                  </a:txBody>
                  <a:tcPr marL="9525" marR="9525" marT="9525"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ctr" rtl="0" fontAlgn="t"/>
                      <a:r>
                        <a:rPr lang="en-GB" sz="2000" b="1" i="0" u="none" strike="noStrike" dirty="0">
                          <a:solidFill>
                            <a:srgbClr val="4F6228"/>
                          </a:solidFill>
                          <a:latin typeface="Calibri"/>
                        </a:rPr>
                        <a:t>Date </a:t>
                      </a:r>
                    </a:p>
                  </a:txBody>
                  <a:tcPr marL="9525" marR="9525" marT="9525"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ctr" rtl="0" fontAlgn="t"/>
                      <a:r>
                        <a:rPr lang="en-GB" sz="2000" b="1" i="0" u="none" strike="noStrike" dirty="0">
                          <a:solidFill>
                            <a:srgbClr val="4F6228"/>
                          </a:solidFill>
                          <a:latin typeface="Calibri"/>
                        </a:rPr>
                        <a:t>Location </a:t>
                      </a:r>
                    </a:p>
                  </a:txBody>
                  <a:tcPr marL="9525" marR="9525" marT="9525" marB="0">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33461">
                <a:tc>
                  <a:txBody>
                    <a:bodyPr/>
                    <a:lstStyle/>
                    <a:p>
                      <a:pPr algn="l" rtl="0" fontAlgn="ctr"/>
                      <a:r>
                        <a:rPr lang="en-GB" sz="1800" b="1" i="0" u="none" strike="noStrike">
                          <a:solidFill>
                            <a:srgbClr val="4F6228"/>
                          </a:solidFill>
                          <a:latin typeface="Calibri"/>
                        </a:rPr>
                        <a:t>SA6#5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06 – 10 July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Seoul, South Korea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r>
              <a:tr h="420326">
                <a:tc>
                  <a:txBody>
                    <a:bodyPr/>
                    <a:lstStyle/>
                    <a:p>
                      <a:pPr algn="l" rtl="0" fontAlgn="ctr"/>
                      <a:r>
                        <a:rPr lang="en-GB" sz="1800" b="1" i="0" u="none" strike="noStrike">
                          <a:solidFill>
                            <a:srgbClr val="4F6228"/>
                          </a:solidFill>
                          <a:latin typeface="Calibri"/>
                        </a:rPr>
                        <a:t>Workshop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13 – 14 Aug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Vancouver, Canada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r>
              <a:tr h="420326">
                <a:tc>
                  <a:txBody>
                    <a:bodyPr/>
                    <a:lstStyle/>
                    <a:p>
                      <a:pPr algn="l" rtl="0" fontAlgn="ctr"/>
                      <a:r>
                        <a:rPr lang="en-GB" sz="1800" b="1" i="0" u="none" strike="noStrike">
                          <a:solidFill>
                            <a:srgbClr val="4F6228"/>
                          </a:solidFill>
                          <a:latin typeface="Calibri"/>
                        </a:rPr>
                        <a:t>SA6#6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a:solidFill>
                            <a:srgbClr val="4F6228"/>
                          </a:solidFill>
                          <a:latin typeface="Calibri"/>
                        </a:rPr>
                        <a:t>17 – 21 Aug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c>
                  <a:txBody>
                    <a:bodyPr/>
                    <a:lstStyle/>
                    <a:p>
                      <a:pPr algn="l" rtl="0" fontAlgn="ctr"/>
                      <a:r>
                        <a:rPr lang="en-GB" sz="1800" b="1" i="0" u="none" strike="noStrike" dirty="0">
                          <a:solidFill>
                            <a:srgbClr val="4F6228"/>
                          </a:solidFill>
                          <a:latin typeface="Calibri"/>
                        </a:rPr>
                        <a:t>Vancouver, Canada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solidFill>
                      <a:schemeClr val="bg1">
                        <a:lumMod val="95000"/>
                      </a:schemeClr>
                    </a:solidFill>
                  </a:tcPr>
                </a:tc>
              </a:tr>
              <a:tr h="420326">
                <a:tc>
                  <a:txBody>
                    <a:bodyPr/>
                    <a:lstStyle/>
                    <a:p>
                      <a:pPr algn="l" rtl="0" fontAlgn="ctr"/>
                      <a:r>
                        <a:rPr lang="en-GB" sz="1800" b="1" i="0" u="none" strike="noStrike">
                          <a:solidFill>
                            <a:srgbClr val="4F6228"/>
                          </a:solidFill>
                          <a:latin typeface="Calibri"/>
                        </a:rPr>
                        <a:t>SA6#7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a:solidFill>
                            <a:srgbClr val="4F6228"/>
                          </a:solidFill>
                          <a:latin typeface="Calibri"/>
                        </a:rPr>
                        <a:t>12 – 16 Oct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Belgrade, Serbia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SA6#8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16 – 20 Nov 2015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Anaheim, USA </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SA6#9</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01-05 </a:t>
                      </a:r>
                      <a:r>
                        <a:rPr lang="en-GB" sz="1800" b="1" i="0" u="none" strike="noStrike" kern="1200" dirty="0" smtClean="0">
                          <a:solidFill>
                            <a:srgbClr val="4F6228"/>
                          </a:solidFill>
                          <a:latin typeface="Calibri"/>
                          <a:ea typeface="+mn-ea"/>
                          <a:cs typeface="+mn-cs"/>
                        </a:rPr>
                        <a:t>Feb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a:solidFill>
                            <a:srgbClr val="4F6228"/>
                          </a:solidFill>
                          <a:latin typeface="Calibri"/>
                        </a:rPr>
                        <a:t>Dubrovnik HR</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SA6#10</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algn="l" defTabSz="914400" rtl="0" eaLnBrk="1" fontAlgn="ctr" latinLnBrk="0" hangingPunct="1"/>
                      <a:r>
                        <a:rPr lang="en-GB" sz="1800" b="1" i="0" u="none" strike="noStrike" dirty="0">
                          <a:solidFill>
                            <a:srgbClr val="4F6228"/>
                          </a:solidFill>
                          <a:latin typeface="Calibri"/>
                        </a:rPr>
                        <a:t>11-15 </a:t>
                      </a:r>
                      <a:r>
                        <a:rPr lang="en-GB" sz="1800" b="1" i="0" u="none" strike="noStrike" dirty="0" smtClean="0">
                          <a:solidFill>
                            <a:srgbClr val="4F6228"/>
                          </a:solidFill>
                          <a:latin typeface="Calibri"/>
                        </a:rPr>
                        <a:t>Ap</a:t>
                      </a:r>
                      <a:r>
                        <a:rPr lang="en-GB" sz="1800" b="1" i="0" u="none" strike="noStrike" kern="1200" dirty="0" smtClean="0">
                          <a:solidFill>
                            <a:srgbClr val="4F6228"/>
                          </a:solidFill>
                          <a:latin typeface="Calibri"/>
                          <a:ea typeface="+mn-ea"/>
                          <a:cs typeface="+mn-cs"/>
                        </a:rPr>
                        <a:t>r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a:solidFill>
                            <a:srgbClr val="4F6228"/>
                          </a:solidFill>
                          <a:latin typeface="Calibri"/>
                        </a:rPr>
                        <a:t>Ljubljana SI</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SA6#11</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algn="l" defTabSz="914400" rtl="0" eaLnBrk="1" fontAlgn="ctr" latinLnBrk="0" hangingPunct="1"/>
                      <a:r>
                        <a:rPr lang="en-GB" sz="1800" b="1" i="0" u="none" strike="noStrike" dirty="0">
                          <a:solidFill>
                            <a:srgbClr val="4F6228"/>
                          </a:solidFill>
                          <a:latin typeface="Calibri"/>
                        </a:rPr>
                        <a:t>23-27 </a:t>
                      </a:r>
                      <a:r>
                        <a:rPr lang="en-GB" sz="1800" b="1" i="0" u="none" strike="noStrike" dirty="0" smtClean="0">
                          <a:solidFill>
                            <a:srgbClr val="4F6228"/>
                          </a:solidFill>
                          <a:latin typeface="Calibri"/>
                        </a:rPr>
                        <a:t>M</a:t>
                      </a:r>
                      <a:r>
                        <a:rPr lang="en-GB" sz="1800" b="1" i="0" u="none" strike="noStrike" kern="1200" dirty="0" smtClean="0">
                          <a:solidFill>
                            <a:srgbClr val="4F6228"/>
                          </a:solidFill>
                          <a:latin typeface="Calibri"/>
                          <a:ea typeface="+mn-ea"/>
                          <a:cs typeface="+mn-cs"/>
                        </a:rPr>
                        <a:t>ay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smtClean="0">
                          <a:solidFill>
                            <a:srgbClr val="4F6228"/>
                          </a:solidFill>
                          <a:latin typeface="Calibri"/>
                        </a:rPr>
                        <a:t>TBC</a:t>
                      </a:r>
                      <a:endParaRPr lang="en-GB" sz="1800" b="1" i="0" u="none" strike="noStrike" dirty="0">
                        <a:solidFill>
                          <a:srgbClr val="4F6228"/>
                        </a:solidFill>
                        <a:latin typeface="Calibri"/>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r h="420326">
                <a:tc>
                  <a:txBody>
                    <a:bodyPr/>
                    <a:lstStyle/>
                    <a:p>
                      <a:pPr algn="l" rtl="0" fontAlgn="ctr"/>
                      <a:r>
                        <a:rPr lang="en-GB" sz="1800" b="1" i="0" u="none" strike="noStrike">
                          <a:solidFill>
                            <a:srgbClr val="4F6228"/>
                          </a:solidFill>
                          <a:latin typeface="Calibri"/>
                        </a:rPr>
                        <a:t>SA6#12</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marL="0" algn="l" defTabSz="914400" rtl="0" eaLnBrk="1" fontAlgn="ctr" latinLnBrk="0" hangingPunct="1"/>
                      <a:r>
                        <a:rPr lang="en-GB" sz="1800" b="1" i="0" u="none" strike="noStrike" dirty="0">
                          <a:solidFill>
                            <a:srgbClr val="4F6228"/>
                          </a:solidFill>
                          <a:latin typeface="Calibri"/>
                        </a:rPr>
                        <a:t>25-29 </a:t>
                      </a:r>
                      <a:r>
                        <a:rPr lang="en-GB" sz="1800" b="1" i="0" u="none" strike="noStrike" dirty="0" smtClean="0">
                          <a:solidFill>
                            <a:srgbClr val="4F6228"/>
                          </a:solidFill>
                          <a:latin typeface="Calibri"/>
                        </a:rPr>
                        <a:t>J</a:t>
                      </a:r>
                      <a:r>
                        <a:rPr lang="en-GB" sz="1800" b="1" i="0" u="none" strike="noStrike" kern="1200" dirty="0" smtClean="0">
                          <a:solidFill>
                            <a:srgbClr val="4F6228"/>
                          </a:solidFill>
                          <a:latin typeface="Calibri"/>
                          <a:ea typeface="+mn-ea"/>
                          <a:cs typeface="+mn-cs"/>
                        </a:rPr>
                        <a:t>ul 2016</a:t>
                      </a:r>
                      <a:endParaRPr lang="en-GB" sz="1800" b="1" i="0" u="none" strike="noStrike" kern="1200" dirty="0">
                        <a:solidFill>
                          <a:srgbClr val="4F6228"/>
                        </a:solidFill>
                        <a:latin typeface="Calibri"/>
                        <a:ea typeface="+mn-ea"/>
                        <a:cs typeface="+mn-cs"/>
                      </a:endParaRP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c>
                  <a:txBody>
                    <a:bodyPr/>
                    <a:lstStyle/>
                    <a:p>
                      <a:pPr algn="l" rtl="0" fontAlgn="ctr"/>
                      <a:r>
                        <a:rPr lang="en-GB" sz="1800" b="1" i="0" u="none" strike="noStrike" dirty="0">
                          <a:solidFill>
                            <a:srgbClr val="4F6228"/>
                          </a:solidFill>
                          <a:latin typeface="Calibri"/>
                        </a:rPr>
                        <a:t>Tenerife - Santa Cruz ES</a:t>
                      </a:r>
                    </a:p>
                  </a:txBody>
                  <a:tcPr marL="9525" marR="9525" marT="9525" marB="0" anchor="ctr">
                    <a:lnL w="12700" cap="flat" cmpd="sng" algn="ctr">
                      <a:solidFill>
                        <a:srgbClr val="9BBB59"/>
                      </a:solidFill>
                      <a:prstDash val="solid"/>
                      <a:round/>
                      <a:headEnd type="none" w="med" len="med"/>
                      <a:tailEnd type="none" w="med" len="med"/>
                    </a:lnL>
                    <a:lnR w="12700" cap="flat" cmpd="sng" algn="ctr">
                      <a:solidFill>
                        <a:srgbClr val="9BBB59"/>
                      </a:solidFill>
                      <a:prstDash val="solid"/>
                      <a:round/>
                      <a:headEnd type="none" w="med" len="med"/>
                      <a:tailEnd type="none" w="med" len="med"/>
                    </a:lnR>
                    <a:lnT w="12700" cap="flat" cmpd="sng" algn="ctr">
                      <a:solidFill>
                        <a:srgbClr val="9BBB59"/>
                      </a:solidFill>
                      <a:prstDash val="solid"/>
                      <a:round/>
                      <a:headEnd type="none" w="med" len="med"/>
                      <a:tailEnd type="none" w="med" len="med"/>
                    </a:lnT>
                    <a:lnB w="12700" cap="flat" cmpd="sng" algn="ctr">
                      <a:solidFill>
                        <a:srgbClr val="9BBB59"/>
                      </a:solidFill>
                      <a:prstDash val="solid"/>
                      <a:round/>
                      <a:headEnd type="none" w="med" len="med"/>
                      <a:tailEnd type="none" w="med" len="med"/>
                    </a:lnB>
                  </a:tcPr>
                </a:tc>
              </a:tr>
            </a:tbl>
          </a:graphicData>
        </a:graphic>
      </p:graphicFrame>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a:tabLst>
                <a:tab pos="723900" algn="l"/>
                <a:tab pos="1447800" algn="l"/>
                <a:tab pos="2171700" algn="l"/>
                <a:tab pos="2895600" algn="l"/>
                <a:tab pos="3619500" algn="l"/>
                <a:tab pos="4343400" algn="l"/>
                <a:tab pos="5067300" algn="l"/>
                <a:tab pos="5791200" algn="l"/>
                <a:tab pos="6515100" algn="l"/>
                <a:tab pos="7239000" algn="l"/>
                <a:tab pos="7962900" algn="l"/>
              </a:tabLst>
            </a:pPr>
            <a:r>
              <a:rPr lang="en-GB" smtClean="0"/>
              <a:t>Work Summary</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 23.779 status</a:t>
            </a:r>
            <a:endParaRPr lang="en-GB" dirty="0"/>
          </a:p>
        </p:txBody>
      </p:sp>
      <p:sp>
        <p:nvSpPr>
          <p:cNvPr id="3" name="Content Placeholder 2"/>
          <p:cNvSpPr>
            <a:spLocks noGrp="1"/>
          </p:cNvSpPr>
          <p:nvPr>
            <p:ph idx="1"/>
          </p:nvPr>
        </p:nvSpPr>
        <p:spPr/>
        <p:txBody>
          <a:bodyPr/>
          <a:lstStyle/>
          <a:p>
            <a:r>
              <a:rPr lang="en-GB" dirty="0" smtClean="0"/>
              <a:t>Work on TR 23.779 (Study on application architecture to support Mission Critical Push To Talk over LTE (MCPTT) services) was completed at SA6 #5 (July 2015)</a:t>
            </a:r>
          </a:p>
          <a:p>
            <a:r>
              <a:rPr lang="en-GB" dirty="0" smtClean="0"/>
              <a:t>TR </a:t>
            </a:r>
            <a:r>
              <a:rPr lang="en-GB" smtClean="0"/>
              <a:t>23.779 v2.0.0 </a:t>
            </a:r>
            <a:r>
              <a:rPr lang="en-GB" dirty="0" smtClean="0"/>
              <a:t>is presented in SP-150483 for approval </a:t>
            </a:r>
          </a:p>
          <a:p>
            <a:pPr lvl="1"/>
            <a:r>
              <a:rPr lang="en-GB" dirty="0" smtClean="0"/>
              <a:t>No further work is expected on the TR</a:t>
            </a:r>
            <a:endParaRPr lang="en-GB" dirty="0"/>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 23.779 </a:t>
            </a:r>
            <a:r>
              <a:rPr lang="en-GB" dirty="0" smtClean="0"/>
              <a:t>conclusions</a:t>
            </a:r>
            <a:endParaRPr lang="en-US" dirty="0"/>
          </a:p>
        </p:txBody>
      </p:sp>
      <p:sp>
        <p:nvSpPr>
          <p:cNvPr id="4" name="Content Placeholder 2"/>
          <p:cNvSpPr>
            <a:spLocks noGrp="1"/>
          </p:cNvSpPr>
          <p:nvPr>
            <p:ph idx="1"/>
          </p:nvPr>
        </p:nvSpPr>
        <p:spPr>
          <a:xfrm>
            <a:off x="485775" y="1454150"/>
            <a:ext cx="8388350" cy="4830763"/>
          </a:xfrm>
        </p:spPr>
        <p:txBody>
          <a:bodyPr>
            <a:normAutofit fontScale="92500" lnSpcReduction="20000"/>
          </a:bodyPr>
          <a:lstStyle/>
          <a:p>
            <a:r>
              <a:rPr lang="en-GB" dirty="0" smtClean="0"/>
              <a:t>SIP Core conclusion captured in clause 10.1</a:t>
            </a:r>
          </a:p>
          <a:p>
            <a:pPr lvl="1"/>
            <a:r>
              <a:rPr lang="en-GB" dirty="0" smtClean="0"/>
              <a:t>Presented at SA#68</a:t>
            </a:r>
          </a:p>
          <a:p>
            <a:r>
              <a:rPr lang="en-GB" dirty="0" smtClean="0"/>
              <a:t>Conclusions for the functional architecture (clause 10.2) :</a:t>
            </a:r>
          </a:p>
          <a:p>
            <a:pPr lvl="1"/>
            <a:r>
              <a:rPr lang="en-GB" dirty="0" smtClean="0"/>
              <a:t>Conclusions are captured in the evaluations sections for the solutions</a:t>
            </a:r>
          </a:p>
          <a:p>
            <a:pPr lvl="1"/>
            <a:r>
              <a:rPr lang="en-GB" dirty="0" smtClean="0"/>
              <a:t>For solutions with no conclusions, the following applies:</a:t>
            </a:r>
          </a:p>
          <a:p>
            <a:pPr marL="800100" lvl="1" indent="-342900">
              <a:buFont typeface="+mj-lt"/>
              <a:buAutoNum type="arabicPeriod"/>
            </a:pPr>
            <a:r>
              <a:rPr lang="en-GB" sz="1600" dirty="0"/>
              <a:t>For on-network MCPTT </a:t>
            </a:r>
            <a:r>
              <a:rPr lang="en-GB" sz="1600" dirty="0" smtClean="0"/>
              <a:t>operation:</a:t>
            </a:r>
          </a:p>
          <a:p>
            <a:pPr lvl="2">
              <a:buFont typeface="Wingdings" panose="05000000000000000000" pitchFamily="2" charset="2"/>
              <a:buChar char="§"/>
            </a:pPr>
            <a:r>
              <a:rPr lang="en-GB" sz="1600" dirty="0"/>
              <a:t>The general architecture should be a combination of solution 2-1, solution 2-3 and 2-4 and will be developed directly in normative specification 3GPP TS </a:t>
            </a:r>
            <a:r>
              <a:rPr lang="en-GB" sz="1600" dirty="0" smtClean="0"/>
              <a:t>23.179; </a:t>
            </a:r>
            <a:r>
              <a:rPr lang="en-GB" sz="1600" dirty="0"/>
              <a:t>and</a:t>
            </a:r>
            <a:endParaRPr lang="en-GB" sz="1600" dirty="0" smtClean="0"/>
          </a:p>
          <a:p>
            <a:pPr lvl="2">
              <a:buFont typeface="Wingdings" panose="05000000000000000000" pitchFamily="2" charset="2"/>
              <a:buChar char="§"/>
            </a:pPr>
            <a:r>
              <a:rPr lang="en-GB" sz="1600" dirty="0" smtClean="0"/>
              <a:t>Additional </a:t>
            </a:r>
            <a:r>
              <a:rPr lang="en-GB" sz="1600" dirty="0"/>
              <a:t>group call procedures will be developed directly in normative specification 3GPP TS </a:t>
            </a:r>
            <a:r>
              <a:rPr lang="en-GB" sz="1600" dirty="0" smtClean="0"/>
              <a:t>23.179.</a:t>
            </a:r>
          </a:p>
          <a:p>
            <a:pPr marL="800100" lvl="1" indent="-342900">
              <a:buFont typeface="+mj-lt"/>
              <a:buAutoNum type="arabicPeriod"/>
            </a:pPr>
            <a:r>
              <a:rPr lang="en-GB" sz="1600" dirty="0" smtClean="0"/>
              <a:t>For off-network MCPTT operation:</a:t>
            </a:r>
          </a:p>
          <a:p>
            <a:pPr lvl="2">
              <a:buFont typeface="Wingdings" panose="05000000000000000000" pitchFamily="2" charset="2"/>
              <a:buChar char="§"/>
            </a:pPr>
            <a:r>
              <a:rPr lang="en-GB" sz="1600" dirty="0"/>
              <a:t>The general operations will be based on solution 1-5; </a:t>
            </a:r>
            <a:r>
              <a:rPr lang="en-GB" sz="1600" dirty="0" smtClean="0"/>
              <a:t>and</a:t>
            </a:r>
          </a:p>
          <a:p>
            <a:pPr lvl="2">
              <a:buFont typeface="Wingdings" panose="05000000000000000000" pitchFamily="2" charset="2"/>
              <a:buChar char="§"/>
            </a:pPr>
            <a:r>
              <a:rPr lang="en-GB" sz="1600" dirty="0"/>
              <a:t>Procedures for call control and floor control will be developed directly in normative specification 3GPP TS </a:t>
            </a:r>
            <a:r>
              <a:rPr lang="en-GB" sz="1600" dirty="0" smtClean="0"/>
              <a:t>23.179.</a:t>
            </a:r>
          </a:p>
          <a:p>
            <a:pPr marL="800100" lvl="1" indent="-342900">
              <a:buFont typeface="+mj-lt"/>
              <a:buAutoNum type="arabicPeriod"/>
            </a:pPr>
            <a:r>
              <a:rPr lang="en-GB" sz="1600" b="1" dirty="0"/>
              <a:t>No work will be progressed in Rel-13 for MCPTT for Isolated E-UTRAN Operation for Public Safety (IOPS</a:t>
            </a:r>
            <a:r>
              <a:rPr lang="en-GB" sz="1600" b="1" dirty="0" smtClean="0"/>
              <a:t>).</a:t>
            </a:r>
          </a:p>
          <a:p>
            <a:pPr marL="800100" lvl="1" indent="-342900">
              <a:buFont typeface="+mj-lt"/>
              <a:buAutoNum type="arabicPeriod"/>
            </a:pPr>
            <a:r>
              <a:rPr lang="en-GB" sz="1600" b="1" dirty="0"/>
              <a:t>No work will be progressed in Rel-13 for interworking with non-LTE PTT systems.</a:t>
            </a:r>
            <a:endParaRPr lang="en-GB" sz="1600" b="1" dirty="0" smtClean="0"/>
          </a:p>
          <a:p>
            <a:pPr lvl="2"/>
            <a:endParaRPr lang="en-GB" sz="1050" dirty="0" smtClean="0"/>
          </a:p>
        </p:txBody>
      </p:sp>
    </p:spTree>
    <p:extLst>
      <p:ext uri="{BB962C8B-B14F-4D97-AF65-F5344CB8AC3E}">
        <p14:creationId xmlns="" xmlns:p14="http://schemas.microsoft.com/office/powerpoint/2010/main" val="1669963626"/>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TS 23.179 introduction</a:t>
            </a:r>
            <a:endParaRPr lang="en-GB" dirty="0"/>
          </a:p>
        </p:txBody>
      </p:sp>
      <p:sp>
        <p:nvSpPr>
          <p:cNvPr id="3" name="Content Placeholder 2"/>
          <p:cNvSpPr>
            <a:spLocks noGrp="1"/>
          </p:cNvSpPr>
          <p:nvPr>
            <p:ph idx="1"/>
          </p:nvPr>
        </p:nvSpPr>
        <p:spPr/>
        <p:txBody>
          <a:bodyPr>
            <a:normAutofit fontScale="85000" lnSpcReduction="20000"/>
          </a:bodyPr>
          <a:lstStyle/>
          <a:p>
            <a:r>
              <a:rPr lang="en-GB" dirty="0" smtClean="0"/>
              <a:t>TS 23.179 (Functional architecture and information flows to support mission critical communication services) has been in development during SA6 #5 and SA6 #6</a:t>
            </a:r>
          </a:p>
          <a:p>
            <a:pPr lvl="1"/>
            <a:r>
              <a:rPr lang="en-GB" dirty="0" smtClean="0"/>
              <a:t>Conference calls also held to facilitate progress</a:t>
            </a:r>
          </a:p>
          <a:p>
            <a:r>
              <a:rPr lang="en-GB" dirty="0" smtClean="0"/>
              <a:t>Rapporteur: </a:t>
            </a:r>
            <a:r>
              <a:rPr lang="en-GB" dirty="0" err="1" smtClean="0"/>
              <a:t>Yannick</a:t>
            </a:r>
            <a:r>
              <a:rPr lang="en-GB" dirty="0" smtClean="0"/>
              <a:t> Lair (LGE)</a:t>
            </a:r>
          </a:p>
          <a:p>
            <a:r>
              <a:rPr lang="en-GB" dirty="0" smtClean="0"/>
              <a:t>Includes both on-network and off-network operation</a:t>
            </a:r>
          </a:p>
          <a:p>
            <a:pPr lvl="1"/>
            <a:r>
              <a:rPr lang="en-GB" dirty="0" smtClean="0"/>
              <a:t>Intent to have common functional entities and common messaging where possible</a:t>
            </a:r>
          </a:p>
          <a:p>
            <a:r>
              <a:rPr lang="en-GB" dirty="0" smtClean="0"/>
              <a:t>Current SA6 assumption is that this TS will be expanded to include further functionality in future releases</a:t>
            </a:r>
          </a:p>
          <a:p>
            <a:r>
              <a:rPr lang="en-GB" dirty="0" smtClean="0"/>
              <a:t>Current version</a:t>
            </a:r>
            <a:r>
              <a:rPr lang="en-GB" smtClean="0"/>
              <a:t>: </a:t>
            </a:r>
            <a:r>
              <a:rPr lang="en-GB" smtClean="0"/>
              <a:t>1.0.0</a:t>
            </a:r>
            <a:endParaRPr lang="en-GB" dirty="0" smtClean="0">
              <a:solidFill>
                <a:schemeClr val="bg1">
                  <a:lumMod val="65000"/>
                </a:schemeClr>
              </a:solidFill>
            </a:endParaRPr>
          </a:p>
          <a:p>
            <a:r>
              <a:rPr lang="en-GB" dirty="0" smtClean="0"/>
              <a:t>Presented as SP-150485 for information</a:t>
            </a:r>
          </a:p>
          <a:p>
            <a:pPr lvl="1"/>
            <a:r>
              <a:rPr lang="en-GB" dirty="0" smtClean="0"/>
              <a:t>Please see slide 12</a:t>
            </a:r>
          </a:p>
          <a:p>
            <a:pPr lvl="1"/>
            <a:r>
              <a:rPr lang="en-GB" dirty="0" smtClean="0"/>
              <a:t>Exception sheet available in SP-150484</a:t>
            </a:r>
          </a:p>
          <a:p>
            <a:endParaRPr lang="en-GB" dirty="0"/>
          </a:p>
        </p:txBody>
      </p:sp>
    </p:spTree>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1307</TotalTime>
  <Words>1084</Words>
  <Application>Microsoft Office PowerPoint</Application>
  <PresentationFormat>On-screen Show (4:3)</PresentationFormat>
  <Paragraphs>174</Paragraphs>
  <Slides>17</Slides>
  <Notes>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    TSG SA WG6 (SA6) Status Report to TSG SA#69 SP-150552</vt:lpstr>
      <vt:lpstr>General information</vt:lpstr>
      <vt:lpstr>SA6 Officials</vt:lpstr>
      <vt:lpstr>SA6 meetings since last TSG meeting</vt:lpstr>
      <vt:lpstr>SA6 meeting calendar for 2015-16</vt:lpstr>
      <vt:lpstr>Work Summary</vt:lpstr>
      <vt:lpstr>TR 23.779 status</vt:lpstr>
      <vt:lpstr>TR 23.779 conclusions</vt:lpstr>
      <vt:lpstr>TS 23.179 introduction</vt:lpstr>
      <vt:lpstr>TS 23.179 scope</vt:lpstr>
      <vt:lpstr>TS 23.179 overview</vt:lpstr>
      <vt:lpstr>Status of TS 23.179</vt:lpstr>
      <vt:lpstr>SA6 agreement concerning TS 23.179</vt:lpstr>
      <vt:lpstr>Topics for discussion with other groups</vt:lpstr>
      <vt:lpstr>TS 23.179 progress</vt:lpstr>
      <vt:lpstr>Actions / issues for TSG SA</vt:lpstr>
      <vt:lpstr>Slide 17</vt:lpstr>
    </vt:vector>
  </TitlesOfParts>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SA6 Report to TSG SA</dc:title>
  <dc:creator>Andrew Howell</dc:creator>
  <cp:lastModifiedBy>-</cp:lastModifiedBy>
  <cp:revision>2494</cp:revision>
  <dcterms:created xsi:type="dcterms:W3CDTF">2008-08-30T09:32:10Z</dcterms:created>
  <dcterms:modified xsi:type="dcterms:W3CDTF">2015-09-10T15:01:07Z</dcterms:modified>
</cp:coreProperties>
</file>