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707" r:id="rId3"/>
    <p:sldId id="705" r:id="rId4"/>
    <p:sldId id="704" r:id="rId5"/>
    <p:sldId id="708" r:id="rId6"/>
  </p:sldIdLst>
  <p:sldSz cx="9144000" cy="5143500" type="screen16x9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486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F484EAD-A909-413A-AF10-A07BA593B673}" type="datetime1">
              <a:rPr lang="en-US"/>
              <a:pPr>
                <a:defRPr/>
              </a:pPr>
              <a:t>2014-12-11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526F0D1F-F2E5-4BF9-B926-AB2775B9FA2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0C8720E4-D26C-4C01-97D8-F67DCB6262EC}" type="datetime1">
              <a:rPr lang="en-US"/>
              <a:pPr>
                <a:defRPr/>
              </a:pPr>
              <a:t>2014-12-11</a:t>
            </a:fld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FBF373D-1010-407B-99E6-CA4FDB29518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3E66DD-1C2C-49F5-A773-55142CA04C04}" type="slidenum">
              <a:rPr lang="en-US" smtClean="0">
                <a:cs typeface="Arial" charset="0"/>
              </a:rPr>
              <a:pPr/>
              <a:t>1</a:t>
            </a:fld>
            <a:endParaRPr lang="en-US" smtClean="0">
              <a:cs typeface="Arial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0" y="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smtClean="0"/>
              <a:t>SP-140866</a:t>
            </a:r>
            <a:endParaRPr lang="en-US" sz="180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-44450" y="4795838"/>
            <a:ext cx="4870974" cy="233362"/>
          </a:xfrm>
          <a:prstGeom prst="rect">
            <a:avLst/>
          </a:prstGeom>
          <a:noFill/>
        </p:spPr>
        <p:txBody>
          <a:bodyPr anchor="ctr">
            <a:normAutofit lnSpcReduction="10000"/>
          </a:bodyPr>
          <a:lstStyle/>
          <a:p>
            <a:pPr eaLnBrk="0" hangingPunct="0">
              <a:defRPr/>
            </a:pPr>
            <a:r>
              <a:rPr lang="en-GB" spc="3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pc="300" smtClean="0">
                <a:latin typeface="Arial" pitchFamily="34" charset="0"/>
                <a:cs typeface="Arial" pitchFamily="34" charset="0"/>
              </a:rPr>
              <a:t>TSG-SA#66,</a:t>
            </a:r>
            <a:r>
              <a:rPr lang="en-GB" spc="300" baseline="0" smtClean="0">
                <a:latin typeface="Arial" pitchFamily="34" charset="0"/>
                <a:cs typeface="Arial" pitchFamily="34" charset="0"/>
              </a:rPr>
              <a:t> 10-12/December, 2015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8294688" y="4673600"/>
            <a:ext cx="609600" cy="314325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EFB2837A-594D-4AEC-8EB5-EACEE2455D83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86225" y="2478088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439025" y="4846638"/>
            <a:ext cx="823913" cy="214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2014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211263"/>
            <a:ext cx="7772400" cy="1101725"/>
          </a:xfrm>
        </p:spPr>
        <p:txBody>
          <a:bodyPr>
            <a:normAutofit fontScale="90000"/>
          </a:bodyPr>
          <a:lstStyle/>
          <a:p>
            <a:r>
              <a:rPr lang="en-US" sz="29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sz="2900" smtClean="0"/>
              <a:t/>
            </a:r>
            <a:br>
              <a:rPr lang="en-US" sz="2900" smtClean="0"/>
            </a:br>
            <a:r>
              <a:rPr lang="en-US" sz="2900" smtClean="0"/>
              <a:t> </a:t>
            </a:r>
            <a:r>
              <a:rPr lang="en-US" sz="5400" b="1" smtClean="0"/>
              <a:t>Priorities for Release 13</a:t>
            </a:r>
            <a:r>
              <a:rPr lang="en-US" sz="290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en-US" sz="290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en-US" sz="25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5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sz="25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1" name="Subtitle 6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685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smtClean="0"/>
              <a:t/>
            </a:r>
            <a:br>
              <a:rPr lang="en-US" sz="2000" smtClean="0"/>
            </a:br>
            <a:r>
              <a:rPr lang="en-US" i="1" smtClean="0">
                <a:latin typeface="Arial" charset="0"/>
              </a:rPr>
              <a:t>Working Draft after Wed offline session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19442371">
            <a:off x="972756" y="1577615"/>
            <a:ext cx="63021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9600" b="1" cap="none" spc="150" smtClean="0">
                <a:ln w="11430"/>
                <a:solidFill>
                  <a:srgbClr val="F8F8F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DRAFT</a:t>
            </a:r>
            <a:endParaRPr lang="en-US" sz="9600" b="1" cap="none" spc="150">
              <a:ln w="11430"/>
              <a:solidFill>
                <a:srgbClr val="F8F8F8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/>
              <a:t> </a:t>
            </a:r>
            <a:r>
              <a:rPr lang="en-US" sz="2000" smtClean="0"/>
              <a:t>These slides define priorities for features in the Release 13 pipeline of SA2</a:t>
            </a:r>
          </a:p>
          <a:p>
            <a:pPr lvl="1"/>
            <a:r>
              <a:rPr lang="en-US" sz="1800" smtClean="0"/>
              <a:t>Other WGs are understood not be overloaded, but they may also use this guidance to prioritize their work, if needed</a:t>
            </a:r>
          </a:p>
          <a:p>
            <a:r>
              <a:rPr lang="en-US" sz="2400" smtClean="0"/>
              <a:t> </a:t>
            </a:r>
            <a:r>
              <a:rPr lang="en-US" sz="2000" smtClean="0"/>
              <a:t>Categorization</a:t>
            </a:r>
          </a:p>
          <a:p>
            <a:pPr lvl="1"/>
            <a:r>
              <a:rPr lang="en-US" sz="1800" smtClean="0">
                <a:ea typeface="+mn-ea"/>
                <a:cs typeface="+mn-cs"/>
              </a:rPr>
              <a:t>High Priority items</a:t>
            </a:r>
          </a:p>
          <a:p>
            <a:pPr lvl="1"/>
            <a:r>
              <a:rPr lang="en-US" sz="1800" smtClean="0">
                <a:ea typeface="+mn-ea"/>
                <a:cs typeface="+mn-cs"/>
              </a:rPr>
              <a:t>Other items</a:t>
            </a:r>
          </a:p>
          <a:p>
            <a:pPr lvl="1"/>
            <a:r>
              <a:rPr lang="en-US" sz="1800" smtClean="0">
                <a:ea typeface="+mn-ea"/>
                <a:cs typeface="+mn-cs"/>
              </a:rPr>
              <a:t>De-prioritized items</a:t>
            </a:r>
          </a:p>
          <a:p>
            <a:r>
              <a:rPr lang="en-US" sz="2400" smtClean="0"/>
              <a:t> </a:t>
            </a:r>
            <a:r>
              <a:rPr lang="en-US" sz="2000" smtClean="0"/>
              <a:t>The categorization includes both informative and normative phases of the WIDs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19442371">
            <a:off x="972756" y="1577615"/>
            <a:ext cx="63021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9600" b="1" cap="none" spc="150" smtClean="0">
                <a:ln w="11430"/>
                <a:solidFill>
                  <a:srgbClr val="F8F8F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DRAFT</a:t>
            </a:r>
            <a:endParaRPr lang="en-US" sz="9600" b="1" cap="none" spc="150">
              <a:ln w="11430"/>
              <a:solidFill>
                <a:srgbClr val="F8F8F8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High Priority Items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52424" y="947739"/>
            <a:ext cx="8658226" cy="3583886"/>
          </a:xfrm>
        </p:spPr>
        <p:txBody>
          <a:bodyPr/>
          <a:lstStyle/>
          <a:p>
            <a:r>
              <a:rPr lang="en-US" smtClean="0"/>
              <a:t> </a:t>
            </a:r>
            <a:r>
              <a:rPr lang="en-US" sz="2000" smtClean="0"/>
              <a:t>Critical features that enable Public Safety</a:t>
            </a:r>
          </a:p>
          <a:p>
            <a:pPr lvl="2"/>
            <a:r>
              <a:rPr lang="en-US" sz="1600" smtClean="0"/>
              <a:t>ProSe Enhancements (eProSe)</a:t>
            </a:r>
          </a:p>
          <a:p>
            <a:pPr lvl="2"/>
            <a:r>
              <a:rPr lang="en-US" sz="1600" smtClean="0"/>
              <a:t>Mission Critical Push to Talk (MCPTT)</a:t>
            </a:r>
          </a:p>
          <a:p>
            <a:pPr lvl="2"/>
            <a:r>
              <a:rPr lang="en-US" sz="1600" smtClean="0"/>
              <a:t>Isolated E_UTRAN Operations (IOPS)</a:t>
            </a:r>
          </a:p>
          <a:p>
            <a:pPr lvl="2"/>
            <a:r>
              <a:rPr lang="en-US" sz="1600" smtClean="0"/>
              <a:t>MBMS Enhancements</a:t>
            </a:r>
            <a:endParaRPr lang="en-US" sz="1100" smtClean="0"/>
          </a:p>
          <a:p>
            <a:r>
              <a:rPr lang="en-US" sz="2000" smtClean="0"/>
              <a:t>SA2 is expected to ensure resources are allocated for these items to progress to completion </a:t>
            </a:r>
          </a:p>
          <a:p>
            <a:r>
              <a:rPr lang="en-US" sz="2000" smtClean="0"/>
              <a:t>SA2 is requested to downscope eProSe, IOPS and MBMS_enh according to Public Safety priorities</a:t>
            </a:r>
          </a:p>
          <a:p>
            <a:r>
              <a:rPr lang="en-US" sz="2000" smtClean="0"/>
              <a:t>SA1 is requested to prioritize within MCPTT and provide these priorities to SA2</a:t>
            </a:r>
            <a:endParaRPr lang="en-US" sz="24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19442371">
            <a:off x="972756" y="1577615"/>
            <a:ext cx="63021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9600" b="1" cap="none" spc="150" smtClean="0">
                <a:ln w="11430"/>
                <a:solidFill>
                  <a:srgbClr val="F8F8F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DRAFT</a:t>
            </a:r>
            <a:endParaRPr lang="en-US" sz="9600" b="1" cap="none" spc="150">
              <a:ln w="11430"/>
              <a:solidFill>
                <a:srgbClr val="F8F8F8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88950" y="114300"/>
            <a:ext cx="6827838" cy="857250"/>
          </a:xfrm>
        </p:spPr>
        <p:txBody>
          <a:bodyPr/>
          <a:lstStyle/>
          <a:p>
            <a:r>
              <a:rPr lang="en-US" smtClean="0"/>
              <a:t>Other Items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52425" y="956977"/>
            <a:ext cx="8388350" cy="3557587"/>
          </a:xfrm>
        </p:spPr>
        <p:txBody>
          <a:bodyPr/>
          <a:lstStyle/>
          <a:p>
            <a:endParaRPr lang="en-US" sz="1800" b="1" smtClean="0"/>
          </a:p>
          <a:p>
            <a:r>
              <a:rPr lang="en-US" sz="2400" smtClean="0"/>
              <a:t>Other Items shall strictly observe the SA2 budget allocated</a:t>
            </a:r>
          </a:p>
          <a:p>
            <a:pPr lvl="1"/>
            <a:r>
              <a:rPr lang="en-US" sz="2000" smtClean="0"/>
              <a:t>If an item runs out of time budget and has not reached completion (WID) or conclusion (SID), no more time budget will be allocated</a:t>
            </a:r>
          </a:p>
          <a:p>
            <a:r>
              <a:rPr lang="en-US" sz="2400" smtClean="0"/>
              <a:t>Completeness and coherence of TR conclusions shall be strictly observed</a:t>
            </a:r>
            <a:endParaRPr lang="en-US" sz="3600" smtClean="0"/>
          </a:p>
          <a:p>
            <a:pPr lvl="1"/>
            <a:endParaRPr lang="en-US" smtClean="0"/>
          </a:p>
          <a:p>
            <a:pPr lvl="1"/>
            <a:endParaRPr lang="en-US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19442371">
            <a:off x="972756" y="1577615"/>
            <a:ext cx="63021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9600" b="1" cap="none" spc="150" smtClean="0">
                <a:ln w="11430"/>
                <a:solidFill>
                  <a:srgbClr val="F8F8F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DRAFT</a:t>
            </a:r>
            <a:endParaRPr lang="en-US" sz="9600" b="1" cap="none" spc="150">
              <a:ln w="11430"/>
              <a:solidFill>
                <a:srgbClr val="F8F8F8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Items put on hold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 </a:t>
            </a:r>
            <a:r>
              <a:rPr lang="en-US" sz="2000" smtClean="0"/>
              <a:t>The following items shall be put on hold until approval of corresponding work in RAN:</a:t>
            </a:r>
          </a:p>
          <a:p>
            <a:pPr lvl="1"/>
            <a:r>
              <a:rPr lang="en-US" sz="1800" smtClean="0"/>
              <a:t>UPCON-FPI</a:t>
            </a:r>
          </a:p>
          <a:p>
            <a:pPr lvl="1"/>
            <a:r>
              <a:rPr lang="en-US" sz="1800" smtClean="0"/>
              <a:t>Extended DRX cycle for Power Consumption Optimization (eDRX)</a:t>
            </a:r>
          </a:p>
          <a:p>
            <a:r>
              <a:rPr lang="en-US" sz="2400" smtClean="0"/>
              <a:t> </a:t>
            </a:r>
            <a:r>
              <a:rPr lang="en-US" sz="2000" smtClean="0"/>
              <a:t>The following items shall be put on hold until further notice from TSG-SA: </a:t>
            </a:r>
          </a:p>
          <a:p>
            <a:pPr lvl="1"/>
            <a:r>
              <a:rPr lang="en-US" sz="1800" smtClean="0"/>
              <a:t>Enhanced CSFB </a:t>
            </a:r>
          </a:p>
          <a:p>
            <a:pPr lvl="1"/>
            <a:r>
              <a:rPr lang="en-US" sz="1800" smtClean="0"/>
              <a:t>Transcoder free SRVCC (SETA) </a:t>
            </a:r>
          </a:p>
          <a:p>
            <a:pPr lvl="1"/>
            <a:r>
              <a:rPr lang="en-US" sz="1800" smtClean="0"/>
              <a:t>Service Domain Centralization (SEDOC)</a:t>
            </a:r>
          </a:p>
          <a:p>
            <a:pPr lvl="1"/>
            <a:r>
              <a:rPr lang="en-US" sz="1800" smtClean="0"/>
              <a:t>Coordinated SIPTO (CSIPTO)</a:t>
            </a:r>
          </a:p>
          <a:p>
            <a:pPr lvl="2"/>
            <a:r>
              <a:rPr lang="en-US" sz="1600" smtClean="0"/>
              <a:t>The approval of the new Study WID is postponed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3GPP_Template_16_9_ratio">
  <a:themeElements>
    <a:clrScheme name="Office">
      <a:dk1>
        <a:sysClr val="windowText" lastClr="000000"/>
      </a:dk1>
      <a:lt1>
        <a:sysClr val="window" lastClr="F1EFA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3GPP_Template_16_9_ratio</Template>
  <TotalTime>615</TotalTime>
  <Words>262</Words>
  <Application>Microsoft Office PowerPoint</Application>
  <PresentationFormat>On-screen Show (16:9)</PresentationFormat>
  <Paragraphs>39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3GPP_Template_16_9_ratio</vt:lpstr>
      <vt:lpstr>    Priorities for Release 13  </vt:lpstr>
      <vt:lpstr>Outline</vt:lpstr>
      <vt:lpstr>High Priority Items</vt:lpstr>
      <vt:lpstr>Other Items</vt:lpstr>
      <vt:lpstr>Items put on hold</vt:lpstr>
    </vt:vector>
  </TitlesOfParts>
  <Company>Nokia Siemens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Priorities for Release 13</dc:title>
  <dc:creator>bertenyi</dc:creator>
  <dc:description>© 2009  All rights reserved</dc:description>
  <cp:lastModifiedBy>bertenyi</cp:lastModifiedBy>
  <cp:revision>28</cp:revision>
  <dcterms:created xsi:type="dcterms:W3CDTF">2014-12-09T00:08:50Z</dcterms:created>
  <dcterms:modified xsi:type="dcterms:W3CDTF">2014-12-11T20:37:29Z</dcterms:modified>
</cp:coreProperties>
</file>