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1"/>
  </p:notesMasterIdLst>
  <p:handoutMasterIdLst>
    <p:handoutMasterId r:id="rId72"/>
  </p:handoutMasterIdLst>
  <p:sldIdLst>
    <p:sldId id="303" r:id="rId2"/>
    <p:sldId id="325" r:id="rId3"/>
    <p:sldId id="327" r:id="rId4"/>
    <p:sldId id="338" r:id="rId5"/>
    <p:sldId id="339" r:id="rId6"/>
    <p:sldId id="340" r:id="rId7"/>
    <p:sldId id="341" r:id="rId8"/>
    <p:sldId id="424" r:id="rId9"/>
    <p:sldId id="425" r:id="rId10"/>
    <p:sldId id="426" r:id="rId11"/>
    <p:sldId id="427" r:id="rId12"/>
    <p:sldId id="328" r:id="rId13"/>
    <p:sldId id="345" r:id="rId14"/>
    <p:sldId id="346" r:id="rId15"/>
    <p:sldId id="428" r:id="rId16"/>
    <p:sldId id="329" r:id="rId17"/>
    <p:sldId id="366" r:id="rId18"/>
    <p:sldId id="364" r:id="rId19"/>
    <p:sldId id="392" r:id="rId20"/>
    <p:sldId id="393" r:id="rId21"/>
    <p:sldId id="394" r:id="rId22"/>
    <p:sldId id="429" r:id="rId23"/>
    <p:sldId id="409" r:id="rId24"/>
    <p:sldId id="422" r:id="rId25"/>
    <p:sldId id="401" r:id="rId26"/>
    <p:sldId id="421" r:id="rId27"/>
    <p:sldId id="402" r:id="rId28"/>
    <p:sldId id="410" r:id="rId29"/>
    <p:sldId id="430" r:id="rId30"/>
    <p:sldId id="411" r:id="rId31"/>
    <p:sldId id="412" r:id="rId32"/>
    <p:sldId id="431" r:id="rId33"/>
    <p:sldId id="432" r:id="rId34"/>
    <p:sldId id="413" r:id="rId35"/>
    <p:sldId id="433" r:id="rId36"/>
    <p:sldId id="414" r:id="rId37"/>
    <p:sldId id="434" r:id="rId38"/>
    <p:sldId id="415" r:id="rId39"/>
    <p:sldId id="435" r:id="rId40"/>
    <p:sldId id="416" r:id="rId41"/>
    <p:sldId id="436" r:id="rId42"/>
    <p:sldId id="423" r:id="rId43"/>
    <p:sldId id="437" r:id="rId44"/>
    <p:sldId id="417" r:id="rId45"/>
    <p:sldId id="438" r:id="rId46"/>
    <p:sldId id="418" r:id="rId47"/>
    <p:sldId id="439" r:id="rId48"/>
    <p:sldId id="420" r:id="rId49"/>
    <p:sldId id="440" r:id="rId50"/>
    <p:sldId id="447" r:id="rId51"/>
    <p:sldId id="441" r:id="rId52"/>
    <p:sldId id="442" r:id="rId53"/>
    <p:sldId id="443" r:id="rId54"/>
    <p:sldId id="444" r:id="rId55"/>
    <p:sldId id="445" r:id="rId56"/>
    <p:sldId id="446" r:id="rId57"/>
    <p:sldId id="331" r:id="rId58"/>
    <p:sldId id="370" r:id="rId59"/>
    <p:sldId id="332" r:id="rId60"/>
    <p:sldId id="360" r:id="rId61"/>
    <p:sldId id="333" r:id="rId62"/>
    <p:sldId id="367" r:id="rId63"/>
    <p:sldId id="334" r:id="rId64"/>
    <p:sldId id="369" r:id="rId65"/>
    <p:sldId id="326" r:id="rId66"/>
    <p:sldId id="368" r:id="rId67"/>
    <p:sldId id="335" r:id="rId68"/>
    <p:sldId id="336" r:id="rId69"/>
    <p:sldId id="337" r:id="rId7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CA62"/>
    <a:srgbClr val="62A14D"/>
    <a:srgbClr val="C9DA92"/>
    <a:srgbClr val="FFFF66"/>
    <a:srgbClr val="000000"/>
    <a:srgbClr val="ECF96F"/>
    <a:srgbClr val="EDF3DB"/>
    <a:srgbClr val="663300"/>
    <a:srgbClr val="3A17D1"/>
    <a:srgbClr val="9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1773" autoAdjust="0"/>
    <p:restoredTop sz="94649" autoAdjust="0"/>
  </p:normalViewPr>
  <p:slideViewPr>
    <p:cSldViewPr snapToGrid="0">
      <p:cViewPr>
        <p:scale>
          <a:sx n="60" d="100"/>
          <a:sy n="60" d="100"/>
        </p:scale>
        <p:origin x="-66" y="-4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rik\Documents\work\2014\12\SA%2066%20-%20Hawaii\contributions\maint-vs-non-maint-pre-sa64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SA2 Meetings Attendance</a:t>
            </a:r>
            <a:endParaRPr lang="en-US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attended</c:v>
                </c:pt>
              </c:strCache>
            </c:strRef>
          </c:tx>
          <c:marker>
            <c:symbol val="none"/>
          </c:marker>
          <c:trendline>
            <c:spPr>
              <a:ln w="28575">
                <a:solidFill>
                  <a:srgbClr val="FF0000"/>
                </a:solidFill>
              </a:ln>
            </c:spPr>
            <c:trendlineType val="linear"/>
            <c:dispRSqr val="0"/>
            <c:dispEq val="0"/>
          </c:trendline>
          <c:cat>
            <c:numRef>
              <c:f>Sheet1!$B$2:$T$2</c:f>
              <c:numCache>
                <c:formatCode>General</c:formatCode>
                <c:ptCount val="19"/>
                <c:pt idx="0">
                  <c:v>88</c:v>
                </c:pt>
                <c:pt idx="1">
                  <c:v>89</c:v>
                </c:pt>
                <c:pt idx="2">
                  <c:v>90</c:v>
                </c:pt>
                <c:pt idx="3">
                  <c:v>91</c:v>
                </c:pt>
                <c:pt idx="4">
                  <c:v>92</c:v>
                </c:pt>
                <c:pt idx="5">
                  <c:v>93</c:v>
                </c:pt>
                <c:pt idx="6">
                  <c:v>94</c:v>
                </c:pt>
                <c:pt idx="7">
                  <c:v>95</c:v>
                </c:pt>
                <c:pt idx="8">
                  <c:v>96</c:v>
                </c:pt>
                <c:pt idx="9">
                  <c:v>97</c:v>
                </c:pt>
                <c:pt idx="10">
                  <c:v>98</c:v>
                </c:pt>
                <c:pt idx="11">
                  <c:v>99</c:v>
                </c:pt>
                <c:pt idx="12">
                  <c:v>100</c:v>
                </c:pt>
                <c:pt idx="13">
                  <c:v>101</c:v>
                </c:pt>
                <c:pt idx="14">
                  <c:v>102</c:v>
                </c:pt>
                <c:pt idx="15">
                  <c:v>103</c:v>
                </c:pt>
                <c:pt idx="16">
                  <c:v>104</c:v>
                </c:pt>
                <c:pt idx="17">
                  <c:v>105</c:v>
                </c:pt>
                <c:pt idx="18">
                  <c:v>106</c:v>
                </c:pt>
              </c:numCache>
            </c:numRef>
          </c:cat>
          <c:val>
            <c:numRef>
              <c:f>Sheet1!$B$3:$T$3</c:f>
              <c:numCache>
                <c:formatCode>General</c:formatCode>
                <c:ptCount val="19"/>
                <c:pt idx="0">
                  <c:v>157</c:v>
                </c:pt>
                <c:pt idx="1">
                  <c:v>139</c:v>
                </c:pt>
                <c:pt idx="2">
                  <c:v>133</c:v>
                </c:pt>
                <c:pt idx="3">
                  <c:v>162</c:v>
                </c:pt>
                <c:pt idx="4">
                  <c:v>135</c:v>
                </c:pt>
                <c:pt idx="5">
                  <c:v>142</c:v>
                </c:pt>
                <c:pt idx="6">
                  <c:v>139</c:v>
                </c:pt>
                <c:pt idx="7">
                  <c:v>173</c:v>
                </c:pt>
                <c:pt idx="8">
                  <c:v>181</c:v>
                </c:pt>
                <c:pt idx="9">
                  <c:v>165</c:v>
                </c:pt>
                <c:pt idx="10">
                  <c:v>158</c:v>
                </c:pt>
                <c:pt idx="11">
                  <c:v>153</c:v>
                </c:pt>
                <c:pt idx="12">
                  <c:v>189</c:v>
                </c:pt>
                <c:pt idx="13">
                  <c:v>146</c:v>
                </c:pt>
                <c:pt idx="14">
                  <c:v>133</c:v>
                </c:pt>
                <c:pt idx="15">
                  <c:v>145</c:v>
                </c:pt>
                <c:pt idx="16">
                  <c:v>142</c:v>
                </c:pt>
                <c:pt idx="17">
                  <c:v>144</c:v>
                </c:pt>
                <c:pt idx="18">
                  <c:v>195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060544"/>
        <c:axId val="36070528"/>
      </c:lineChart>
      <c:catAx>
        <c:axId val="36060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aseline="0"/>
            </a:pPr>
            <a:endParaRPr lang="de-DE"/>
          </a:p>
        </c:txPr>
        <c:crossAx val="36070528"/>
        <c:crosses val="autoZero"/>
        <c:auto val="1"/>
        <c:lblAlgn val="ctr"/>
        <c:lblOffset val="100"/>
        <c:noMultiLvlLbl val="0"/>
      </c:catAx>
      <c:valAx>
        <c:axId val="360705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de-DE"/>
          </a:p>
        </c:txPr>
        <c:crossAx val="360605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>
        <c:manualLayout>
          <c:layoutTarget val="inner"/>
          <c:xMode val="edge"/>
          <c:yMode val="edge"/>
          <c:x val="5.1721380025545841E-2"/>
          <c:y val="6.0894384949266668E-2"/>
          <c:w val="0.93139755940545632"/>
          <c:h val="0.83727941434901443"/>
        </c:manualLayout>
      </c:layout>
      <c:lineChart>
        <c:grouping val="standard"/>
        <c:varyColors val="0"/>
        <c:ser>
          <c:idx val="0"/>
          <c:order val="0"/>
          <c:tx>
            <c:strRef>
              <c:f>Sheet1!$B$6</c:f>
              <c:strCache>
                <c:ptCount val="1"/>
                <c:pt idx="0">
                  <c:v>Maintenance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Sheet1!$S$5:$BG$5</c:f>
              <c:strCache>
                <c:ptCount val="41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78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101bis</c:v>
                </c:pt>
                <c:pt idx="36">
                  <c:v>102</c:v>
                </c:pt>
                <c:pt idx="37">
                  <c:v>103</c:v>
                </c:pt>
                <c:pt idx="38">
                  <c:v>104</c:v>
                </c:pt>
                <c:pt idx="39">
                  <c:v>105</c:v>
                </c:pt>
                <c:pt idx="40">
                  <c:v>106</c:v>
                </c:pt>
              </c:strCache>
            </c:strRef>
          </c:cat>
          <c:val>
            <c:numRef>
              <c:f>Sheet1!$S$6:$BG$6</c:f>
              <c:numCache>
                <c:formatCode>General</c:formatCode>
                <c:ptCount val="41"/>
                <c:pt idx="0">
                  <c:v>43</c:v>
                </c:pt>
                <c:pt idx="1">
                  <c:v>28</c:v>
                </c:pt>
                <c:pt idx="2">
                  <c:v>22</c:v>
                </c:pt>
                <c:pt idx="3">
                  <c:v>18</c:v>
                </c:pt>
                <c:pt idx="4">
                  <c:v>14</c:v>
                </c:pt>
                <c:pt idx="5">
                  <c:v>14</c:v>
                </c:pt>
                <c:pt idx="6">
                  <c:v>14</c:v>
                </c:pt>
                <c:pt idx="7">
                  <c:v>20</c:v>
                </c:pt>
                <c:pt idx="8">
                  <c:v>19</c:v>
                </c:pt>
                <c:pt idx="9">
                  <c:v>14</c:v>
                </c:pt>
                <c:pt idx="10">
                  <c:v>19</c:v>
                </c:pt>
                <c:pt idx="11">
                  <c:v>9</c:v>
                </c:pt>
                <c:pt idx="12">
                  <c:v>3</c:v>
                </c:pt>
                <c:pt idx="13">
                  <c:v>9</c:v>
                </c:pt>
                <c:pt idx="14">
                  <c:v>11</c:v>
                </c:pt>
                <c:pt idx="15">
                  <c:v>7</c:v>
                </c:pt>
                <c:pt idx="16">
                  <c:v>12</c:v>
                </c:pt>
                <c:pt idx="17">
                  <c:v>10</c:v>
                </c:pt>
                <c:pt idx="18">
                  <c:v>9</c:v>
                </c:pt>
                <c:pt idx="19">
                  <c:v>7</c:v>
                </c:pt>
                <c:pt idx="20">
                  <c:v>8</c:v>
                </c:pt>
                <c:pt idx="21">
                  <c:v>5</c:v>
                </c:pt>
                <c:pt idx="22">
                  <c:v>4</c:v>
                </c:pt>
                <c:pt idx="23">
                  <c:v>18</c:v>
                </c:pt>
                <c:pt idx="24">
                  <c:v>17</c:v>
                </c:pt>
                <c:pt idx="25" formatCode="0.0">
                  <c:v>11.5</c:v>
                </c:pt>
                <c:pt idx="26">
                  <c:v>9</c:v>
                </c:pt>
                <c:pt idx="27">
                  <c:v>11</c:v>
                </c:pt>
                <c:pt idx="28" formatCode="0.0">
                  <c:v>5.5</c:v>
                </c:pt>
                <c:pt idx="29" formatCode="0.0">
                  <c:v>6</c:v>
                </c:pt>
                <c:pt idx="30" formatCode="0.0">
                  <c:v>7</c:v>
                </c:pt>
                <c:pt idx="31" formatCode="0.0">
                  <c:v>7</c:v>
                </c:pt>
                <c:pt idx="32" formatCode="0.0">
                  <c:v>8</c:v>
                </c:pt>
                <c:pt idx="33" formatCode="0.0">
                  <c:v>3</c:v>
                </c:pt>
                <c:pt idx="34" formatCode="0.0">
                  <c:v>30</c:v>
                </c:pt>
                <c:pt idx="35" formatCode="0.0">
                  <c:v>16</c:v>
                </c:pt>
                <c:pt idx="36" formatCode="0.0">
                  <c:v>20</c:v>
                </c:pt>
                <c:pt idx="37" formatCode="0.0">
                  <c:v>19.5</c:v>
                </c:pt>
                <c:pt idx="38" formatCode="0.0">
                  <c:v>13.5</c:v>
                </c:pt>
                <c:pt idx="39" formatCode="0.0">
                  <c:v>9</c:v>
                </c:pt>
                <c:pt idx="40" formatCode="0.0">
                  <c:v>8.5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Sheet1!$B$7</c:f>
              <c:strCache>
                <c:ptCount val="1"/>
                <c:pt idx="0">
                  <c:v>Non-Maintenance</c:v>
                </c:pt>
              </c:strCache>
            </c:strRef>
          </c:tx>
          <c:spPr>
            <a:ln w="57150">
              <a:solidFill>
                <a:schemeClr val="tx2">
                  <a:lumMod val="75000"/>
                </a:schemeClr>
              </a:solidFill>
            </a:ln>
          </c:spPr>
          <c:marker>
            <c:symbol val="none"/>
          </c:marker>
          <c:cat>
            <c:strRef>
              <c:f>Sheet1!$S$5:$BG$5</c:f>
              <c:strCache>
                <c:ptCount val="41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78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101bis</c:v>
                </c:pt>
                <c:pt idx="36">
                  <c:v>102</c:v>
                </c:pt>
                <c:pt idx="37">
                  <c:v>103</c:v>
                </c:pt>
                <c:pt idx="38">
                  <c:v>104</c:v>
                </c:pt>
                <c:pt idx="39">
                  <c:v>105</c:v>
                </c:pt>
                <c:pt idx="40">
                  <c:v>106</c:v>
                </c:pt>
              </c:strCache>
            </c:strRef>
          </c:cat>
          <c:val>
            <c:numRef>
              <c:f>Sheet1!$S$7:$BG$7</c:f>
              <c:numCache>
                <c:formatCode>General</c:formatCode>
                <c:ptCount val="41"/>
                <c:pt idx="0">
                  <c:v>0</c:v>
                </c:pt>
                <c:pt idx="1">
                  <c:v>8</c:v>
                </c:pt>
                <c:pt idx="2">
                  <c:v>20</c:v>
                </c:pt>
                <c:pt idx="3">
                  <c:v>19</c:v>
                </c:pt>
                <c:pt idx="4">
                  <c:v>27</c:v>
                </c:pt>
                <c:pt idx="5">
                  <c:v>23</c:v>
                </c:pt>
                <c:pt idx="6">
                  <c:v>25</c:v>
                </c:pt>
                <c:pt idx="7">
                  <c:v>2</c:v>
                </c:pt>
                <c:pt idx="8">
                  <c:v>14</c:v>
                </c:pt>
                <c:pt idx="9">
                  <c:v>16</c:v>
                </c:pt>
                <c:pt idx="10">
                  <c:v>14</c:v>
                </c:pt>
                <c:pt idx="11">
                  <c:v>23</c:v>
                </c:pt>
                <c:pt idx="12">
                  <c:v>25</c:v>
                </c:pt>
                <c:pt idx="13">
                  <c:v>26</c:v>
                </c:pt>
                <c:pt idx="14">
                  <c:v>10</c:v>
                </c:pt>
                <c:pt idx="15">
                  <c:v>8</c:v>
                </c:pt>
                <c:pt idx="16">
                  <c:v>16</c:v>
                </c:pt>
                <c:pt idx="17">
                  <c:v>18</c:v>
                </c:pt>
                <c:pt idx="18">
                  <c:v>13</c:v>
                </c:pt>
                <c:pt idx="19">
                  <c:v>21</c:v>
                </c:pt>
                <c:pt idx="20">
                  <c:v>22</c:v>
                </c:pt>
                <c:pt idx="21">
                  <c:v>20</c:v>
                </c:pt>
                <c:pt idx="22">
                  <c:v>21</c:v>
                </c:pt>
                <c:pt idx="23">
                  <c:v>8</c:v>
                </c:pt>
                <c:pt idx="24">
                  <c:v>10</c:v>
                </c:pt>
                <c:pt idx="25" formatCode="0.0">
                  <c:v>12.5</c:v>
                </c:pt>
                <c:pt idx="26">
                  <c:v>13</c:v>
                </c:pt>
                <c:pt idx="27">
                  <c:v>14</c:v>
                </c:pt>
                <c:pt idx="28" formatCode="0.0">
                  <c:v>19.5</c:v>
                </c:pt>
                <c:pt idx="29" formatCode="0.0">
                  <c:v>25</c:v>
                </c:pt>
                <c:pt idx="30" formatCode="0.0">
                  <c:v>24</c:v>
                </c:pt>
                <c:pt idx="31" formatCode="0.0">
                  <c:v>25.5</c:v>
                </c:pt>
                <c:pt idx="32" formatCode="0.0">
                  <c:v>27</c:v>
                </c:pt>
                <c:pt idx="33" formatCode="0.0">
                  <c:v>27</c:v>
                </c:pt>
                <c:pt idx="34" formatCode="0.0">
                  <c:v>0</c:v>
                </c:pt>
                <c:pt idx="35" formatCode="0.0">
                  <c:v>0</c:v>
                </c:pt>
                <c:pt idx="36" formatCode="0.0">
                  <c:v>5</c:v>
                </c:pt>
                <c:pt idx="37" formatCode="0.0">
                  <c:v>9</c:v>
                </c:pt>
                <c:pt idx="38" formatCode="0.0">
                  <c:v>20.5</c:v>
                </c:pt>
                <c:pt idx="39" formatCode="0.0">
                  <c:v>18</c:v>
                </c:pt>
                <c:pt idx="40" formatCode="0.0">
                  <c:v>21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2502400"/>
        <c:axId val="192500864"/>
      </c:lineChart>
      <c:catAx>
        <c:axId val="192502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aseline="0"/>
            </a:pPr>
            <a:endParaRPr lang="de-DE"/>
          </a:p>
        </c:txPr>
        <c:crossAx val="192500864"/>
        <c:crosses val="autoZero"/>
        <c:auto val="1"/>
        <c:lblAlgn val="ctr"/>
        <c:lblOffset val="100"/>
        <c:noMultiLvlLbl val="0"/>
      </c:catAx>
      <c:valAx>
        <c:axId val="1925008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de-DE"/>
          </a:p>
        </c:txPr>
        <c:crossAx val="19250240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26824843210072769"/>
          <c:y val="0.11077976437235053"/>
          <c:w val="0.57264237235466564"/>
          <c:h val="0.13589376887091381"/>
        </c:manualLayout>
      </c:layout>
      <c:overlay val="0"/>
      <c:spPr>
        <a:ln w="28575"/>
      </c:spPr>
      <c:txPr>
        <a:bodyPr/>
        <a:lstStyle/>
        <a:p>
          <a:pPr>
            <a:defRPr sz="2000"/>
          </a:pPr>
          <a:endParaRPr lang="de-DE"/>
        </a:p>
      </c:txPr>
    </c:legend>
    <c:plotVisOnly val="1"/>
    <c:dispBlanksAs val="gap"/>
    <c:showDLblsOverMax val="0"/>
  </c:chart>
  <c:txPr>
    <a:bodyPr/>
    <a:lstStyle/>
    <a:p>
      <a:pPr>
        <a:defRPr sz="1200"/>
      </a:pPr>
      <a:endParaRPr lang="de-DE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6948736634034129E-2"/>
          <c:y val="3.8910115985917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#approved/endorsed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Sheet1!$B$1:$AP$1</c:f>
              <c:strCache>
                <c:ptCount val="41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101b</c:v>
                </c:pt>
                <c:pt idx="36">
                  <c:v>102</c:v>
                </c:pt>
                <c:pt idx="37">
                  <c:v>103</c:v>
                </c:pt>
                <c:pt idx="38">
                  <c:v>104</c:v>
                </c:pt>
                <c:pt idx="39">
                  <c:v>105</c:v>
                </c:pt>
                <c:pt idx="40">
                  <c:v>106</c:v>
                </c:pt>
              </c:strCache>
            </c:strRef>
          </c:cat>
          <c:val>
            <c:numRef>
              <c:f>Sheet1!$B$2:$AP$2</c:f>
              <c:numCache>
                <c:formatCode>0</c:formatCode>
                <c:ptCount val="41"/>
                <c:pt idx="0">
                  <c:v>306</c:v>
                </c:pt>
                <c:pt idx="1">
                  <c:v>249</c:v>
                </c:pt>
                <c:pt idx="2">
                  <c:v>289</c:v>
                </c:pt>
                <c:pt idx="3">
                  <c:v>201</c:v>
                </c:pt>
                <c:pt idx="4">
                  <c:v>252</c:v>
                </c:pt>
                <c:pt idx="5">
                  <c:v>393</c:v>
                </c:pt>
                <c:pt idx="6">
                  <c:v>355</c:v>
                </c:pt>
                <c:pt idx="7">
                  <c:v>196</c:v>
                </c:pt>
                <c:pt idx="8">
                  <c:v>228</c:v>
                </c:pt>
                <c:pt idx="9">
                  <c:v>284</c:v>
                </c:pt>
                <c:pt idx="10">
                  <c:v>193</c:v>
                </c:pt>
                <c:pt idx="11">
                  <c:v>184</c:v>
                </c:pt>
                <c:pt idx="12">
                  <c:v>290</c:v>
                </c:pt>
                <c:pt idx="13">
                  <c:v>337</c:v>
                </c:pt>
                <c:pt idx="14">
                  <c:v>176</c:v>
                </c:pt>
                <c:pt idx="15">
                  <c:v>108</c:v>
                </c:pt>
                <c:pt idx="16">
                  <c:v>210</c:v>
                </c:pt>
                <c:pt idx="17">
                  <c:v>209</c:v>
                </c:pt>
                <c:pt idx="18">
                  <c:v>154</c:v>
                </c:pt>
                <c:pt idx="19">
                  <c:v>207</c:v>
                </c:pt>
                <c:pt idx="20">
                  <c:v>192</c:v>
                </c:pt>
                <c:pt idx="21">
                  <c:v>148</c:v>
                </c:pt>
                <c:pt idx="22">
                  <c:v>166</c:v>
                </c:pt>
                <c:pt idx="23">
                  <c:v>140</c:v>
                </c:pt>
                <c:pt idx="24">
                  <c:v>144</c:v>
                </c:pt>
                <c:pt idx="25">
                  <c:v>108</c:v>
                </c:pt>
                <c:pt idx="26">
                  <c:v>117</c:v>
                </c:pt>
                <c:pt idx="27">
                  <c:v>115</c:v>
                </c:pt>
                <c:pt idx="28">
                  <c:v>134</c:v>
                </c:pt>
                <c:pt idx="29" formatCode="General">
                  <c:v>147</c:v>
                </c:pt>
                <c:pt idx="30" formatCode="General">
                  <c:v>170</c:v>
                </c:pt>
                <c:pt idx="31">
                  <c:v>168</c:v>
                </c:pt>
                <c:pt idx="32">
                  <c:v>165</c:v>
                </c:pt>
                <c:pt idx="33">
                  <c:v>134</c:v>
                </c:pt>
                <c:pt idx="34">
                  <c:v>123</c:v>
                </c:pt>
                <c:pt idx="35">
                  <c:v>56</c:v>
                </c:pt>
                <c:pt idx="36">
                  <c:v>145</c:v>
                </c:pt>
                <c:pt idx="37">
                  <c:v>150</c:v>
                </c:pt>
                <c:pt idx="38">
                  <c:v>130</c:v>
                </c:pt>
                <c:pt idx="39">
                  <c:v>212</c:v>
                </c:pt>
                <c:pt idx="40">
                  <c:v>198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Sheet1!$B$1:$AP$1</c:f>
              <c:strCache>
                <c:ptCount val="41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101b</c:v>
                </c:pt>
                <c:pt idx="36">
                  <c:v>102</c:v>
                </c:pt>
                <c:pt idx="37">
                  <c:v>103</c:v>
                </c:pt>
                <c:pt idx="38">
                  <c:v>104</c:v>
                </c:pt>
                <c:pt idx="39">
                  <c:v>105</c:v>
                </c:pt>
                <c:pt idx="40">
                  <c:v>106</c:v>
                </c:pt>
              </c:strCache>
            </c:strRef>
          </c:cat>
          <c:val>
            <c:numRef>
              <c:f>Sheet1!$B$3:$AP$3</c:f>
              <c:numCache>
                <c:formatCode>0</c:formatCode>
                <c:ptCount val="41"/>
                <c:pt idx="0">
                  <c:v>155</c:v>
                </c:pt>
                <c:pt idx="1">
                  <c:v>93</c:v>
                </c:pt>
                <c:pt idx="2">
                  <c:v>61</c:v>
                </c:pt>
                <c:pt idx="3">
                  <c:v>63</c:v>
                </c:pt>
                <c:pt idx="4">
                  <c:v>109</c:v>
                </c:pt>
                <c:pt idx="5">
                  <c:v>145</c:v>
                </c:pt>
                <c:pt idx="6">
                  <c:v>121</c:v>
                </c:pt>
                <c:pt idx="7">
                  <c:v>29</c:v>
                </c:pt>
                <c:pt idx="8">
                  <c:v>202</c:v>
                </c:pt>
                <c:pt idx="9">
                  <c:v>187</c:v>
                </c:pt>
                <c:pt idx="10">
                  <c:v>167</c:v>
                </c:pt>
                <c:pt idx="11">
                  <c:v>225</c:v>
                </c:pt>
                <c:pt idx="12">
                  <c:v>165</c:v>
                </c:pt>
                <c:pt idx="13">
                  <c:v>114</c:v>
                </c:pt>
                <c:pt idx="14">
                  <c:v>55</c:v>
                </c:pt>
                <c:pt idx="15">
                  <c:v>195</c:v>
                </c:pt>
                <c:pt idx="16">
                  <c:v>199</c:v>
                </c:pt>
                <c:pt idx="17">
                  <c:v>170</c:v>
                </c:pt>
                <c:pt idx="18">
                  <c:v>90</c:v>
                </c:pt>
                <c:pt idx="19">
                  <c:v>98</c:v>
                </c:pt>
                <c:pt idx="20">
                  <c:v>101</c:v>
                </c:pt>
                <c:pt idx="21">
                  <c:v>140</c:v>
                </c:pt>
                <c:pt idx="22">
                  <c:v>97</c:v>
                </c:pt>
                <c:pt idx="23">
                  <c:v>132</c:v>
                </c:pt>
                <c:pt idx="24">
                  <c:v>151</c:v>
                </c:pt>
                <c:pt idx="25">
                  <c:v>77</c:v>
                </c:pt>
                <c:pt idx="26">
                  <c:v>149</c:v>
                </c:pt>
                <c:pt idx="27">
                  <c:v>91</c:v>
                </c:pt>
                <c:pt idx="28">
                  <c:v>138</c:v>
                </c:pt>
                <c:pt idx="29">
                  <c:v>144</c:v>
                </c:pt>
                <c:pt idx="30">
                  <c:v>124</c:v>
                </c:pt>
                <c:pt idx="31">
                  <c:v>101</c:v>
                </c:pt>
                <c:pt idx="32">
                  <c:v>131</c:v>
                </c:pt>
                <c:pt idx="33">
                  <c:v>117</c:v>
                </c:pt>
                <c:pt idx="34">
                  <c:v>23</c:v>
                </c:pt>
                <c:pt idx="35">
                  <c:v>3</c:v>
                </c:pt>
                <c:pt idx="36">
                  <c:v>49</c:v>
                </c:pt>
                <c:pt idx="37">
                  <c:v>63</c:v>
                </c:pt>
                <c:pt idx="38">
                  <c:v>72</c:v>
                </c:pt>
                <c:pt idx="39">
                  <c:v>70</c:v>
                </c:pt>
                <c:pt idx="40">
                  <c:v>66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Sheet1!$B$1:$AP$1</c:f>
              <c:strCache>
                <c:ptCount val="41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101b</c:v>
                </c:pt>
                <c:pt idx="36">
                  <c:v>102</c:v>
                </c:pt>
                <c:pt idx="37">
                  <c:v>103</c:v>
                </c:pt>
                <c:pt idx="38">
                  <c:v>104</c:v>
                </c:pt>
                <c:pt idx="39">
                  <c:v>105</c:v>
                </c:pt>
                <c:pt idx="40">
                  <c:v>106</c:v>
                </c:pt>
              </c:strCache>
            </c:strRef>
          </c:cat>
          <c:val>
            <c:numRef>
              <c:f>Sheet1!$B$4:$AP$4</c:f>
              <c:numCache>
                <c:formatCode>0</c:formatCode>
                <c:ptCount val="41"/>
                <c:pt idx="0">
                  <c:v>187</c:v>
                </c:pt>
                <c:pt idx="1">
                  <c:v>162</c:v>
                </c:pt>
                <c:pt idx="2">
                  <c:v>178</c:v>
                </c:pt>
                <c:pt idx="3">
                  <c:v>142</c:v>
                </c:pt>
                <c:pt idx="4">
                  <c:v>141</c:v>
                </c:pt>
                <c:pt idx="5">
                  <c:v>183</c:v>
                </c:pt>
                <c:pt idx="6">
                  <c:v>178</c:v>
                </c:pt>
                <c:pt idx="7">
                  <c:v>130</c:v>
                </c:pt>
                <c:pt idx="8">
                  <c:v>169</c:v>
                </c:pt>
                <c:pt idx="9">
                  <c:v>180</c:v>
                </c:pt>
                <c:pt idx="10">
                  <c:v>175</c:v>
                </c:pt>
                <c:pt idx="11">
                  <c:v>125</c:v>
                </c:pt>
                <c:pt idx="12">
                  <c:v>161</c:v>
                </c:pt>
                <c:pt idx="13">
                  <c:v>237</c:v>
                </c:pt>
                <c:pt idx="14">
                  <c:v>210</c:v>
                </c:pt>
                <c:pt idx="15">
                  <c:v>164</c:v>
                </c:pt>
                <c:pt idx="16">
                  <c:v>170</c:v>
                </c:pt>
                <c:pt idx="17">
                  <c:v>150</c:v>
                </c:pt>
                <c:pt idx="18">
                  <c:v>135</c:v>
                </c:pt>
                <c:pt idx="19">
                  <c:v>165</c:v>
                </c:pt>
                <c:pt idx="20">
                  <c:v>185</c:v>
                </c:pt>
                <c:pt idx="21">
                  <c:v>179</c:v>
                </c:pt>
                <c:pt idx="22">
                  <c:v>137</c:v>
                </c:pt>
                <c:pt idx="23">
                  <c:v>157</c:v>
                </c:pt>
                <c:pt idx="24">
                  <c:v>137</c:v>
                </c:pt>
                <c:pt idx="25">
                  <c:v>120</c:v>
                </c:pt>
                <c:pt idx="26">
                  <c:v>139</c:v>
                </c:pt>
                <c:pt idx="27">
                  <c:v>155</c:v>
                </c:pt>
                <c:pt idx="28">
                  <c:v>131</c:v>
                </c:pt>
                <c:pt idx="29">
                  <c:v>123</c:v>
                </c:pt>
                <c:pt idx="30">
                  <c:v>121</c:v>
                </c:pt>
                <c:pt idx="31">
                  <c:v>110</c:v>
                </c:pt>
                <c:pt idx="32">
                  <c:v>165</c:v>
                </c:pt>
                <c:pt idx="33">
                  <c:v>172</c:v>
                </c:pt>
                <c:pt idx="34">
                  <c:v>141</c:v>
                </c:pt>
                <c:pt idx="35">
                  <c:v>62</c:v>
                </c:pt>
                <c:pt idx="36">
                  <c:v>95</c:v>
                </c:pt>
                <c:pt idx="37">
                  <c:v>137</c:v>
                </c:pt>
                <c:pt idx="38">
                  <c:v>143</c:v>
                </c:pt>
                <c:pt idx="39">
                  <c:v>143</c:v>
                </c:pt>
                <c:pt idx="40">
                  <c:v>143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6496"/>
        <c:axId val="52828032"/>
      </c:barChart>
      <c:catAx>
        <c:axId val="52826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8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de-DE"/>
          </a:p>
        </c:txPr>
        <c:crossAx val="52828032"/>
        <c:crosses val="autoZero"/>
        <c:auto val="1"/>
        <c:lblAlgn val="ctr"/>
        <c:lblOffset val="100"/>
        <c:noMultiLvlLbl val="0"/>
      </c:catAx>
      <c:valAx>
        <c:axId val="52828032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2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de-DE"/>
          </a:p>
        </c:txPr>
        <c:crossAx val="528264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6785055886137661"/>
          <c:y val="5.4644383548577972E-2"/>
          <c:w val="0.5051939148654695"/>
          <c:h val="0.31974178590828933"/>
        </c:manualLayout>
      </c:layout>
      <c:overlay val="0"/>
      <c:txPr>
        <a:bodyPr/>
        <a:lstStyle/>
        <a:p>
          <a:pPr>
            <a:defRPr sz="2025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de-DE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de-DE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746653008882922E-2"/>
          <c:y val="1.5231446169822508E-2"/>
          <c:w val="0.93803262716591962"/>
          <c:h val="0.9330104874153177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r8 CR</c:v>
                </c:pt>
              </c:strCache>
            </c:strRef>
          </c:tx>
          <c:spPr>
            <a:solidFill>
              <a:srgbClr val="FFC000"/>
            </a:solidFill>
            <a:ln w="3175">
              <a:solidFill>
                <a:srgbClr val="FFC000"/>
              </a:solidFill>
              <a:prstDash val="solid"/>
            </a:ln>
          </c:spPr>
          <c:invertIfNegative val="0"/>
          <c:cat>
            <c:numRef>
              <c:f>Sheet1!$B$1:$AO$1</c:f>
              <c:numCache>
                <c:formatCode>General</c:formatCode>
                <c:ptCount val="40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102</c:v>
                </c:pt>
                <c:pt idx="36">
                  <c:v>103</c:v>
                </c:pt>
                <c:pt idx="37">
                  <c:v>104</c:v>
                </c:pt>
                <c:pt idx="38">
                  <c:v>105</c:v>
                </c:pt>
                <c:pt idx="39">
                  <c:v>106</c:v>
                </c:pt>
              </c:numCache>
            </c:numRef>
          </c:cat>
          <c:val>
            <c:numRef>
              <c:f>Sheet1!$B$2:$AO$2</c:f>
              <c:numCache>
                <c:formatCode>0</c:formatCode>
                <c:ptCount val="40"/>
                <c:pt idx="0">
                  <c:v>168</c:v>
                </c:pt>
                <c:pt idx="1">
                  <c:v>174</c:v>
                </c:pt>
                <c:pt idx="2">
                  <c:v>174</c:v>
                </c:pt>
                <c:pt idx="3">
                  <c:v>89</c:v>
                </c:pt>
                <c:pt idx="4">
                  <c:v>76</c:v>
                </c:pt>
                <c:pt idx="5">
                  <c:v>78</c:v>
                </c:pt>
                <c:pt idx="6">
                  <c:v>94</c:v>
                </c:pt>
                <c:pt idx="7">
                  <c:v>52</c:v>
                </c:pt>
                <c:pt idx="8">
                  <c:v>34</c:v>
                </c:pt>
                <c:pt idx="9">
                  <c:v>29</c:v>
                </c:pt>
                <c:pt idx="10">
                  <c:v>18</c:v>
                </c:pt>
                <c:pt idx="11">
                  <c:v>11</c:v>
                </c:pt>
                <c:pt idx="12">
                  <c:v>9</c:v>
                </c:pt>
                <c:pt idx="13">
                  <c:v>13</c:v>
                </c:pt>
                <c:pt idx="14">
                  <c:v>4</c:v>
                </c:pt>
                <c:pt idx="15">
                  <c:v>0</c:v>
                </c:pt>
                <c:pt idx="16">
                  <c:v>2</c:v>
                </c:pt>
                <c:pt idx="17">
                  <c:v>3</c:v>
                </c:pt>
                <c:pt idx="18">
                  <c:v>3</c:v>
                </c:pt>
                <c:pt idx="19">
                  <c:v>1</c:v>
                </c:pt>
                <c:pt idx="20">
                  <c:v>2</c:v>
                </c:pt>
                <c:pt idx="21">
                  <c:v>1</c:v>
                </c:pt>
                <c:pt idx="22">
                  <c:v>2</c:v>
                </c:pt>
                <c:pt idx="23">
                  <c:v>0</c:v>
                </c:pt>
                <c:pt idx="24">
                  <c:v>1</c:v>
                </c:pt>
                <c:pt idx="25">
                  <c:v>0</c:v>
                </c:pt>
                <c:pt idx="26">
                  <c:v>0</c:v>
                </c:pt>
                <c:pt idx="27">
                  <c:v>4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1</c:v>
                </c:pt>
                <c:pt idx="39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r9 CR</c:v>
                </c:pt>
              </c:strCache>
            </c:strRef>
          </c:tx>
          <c:spPr>
            <a:solidFill>
              <a:srgbClr val="7030A0"/>
            </a:solidFill>
            <a:ln w="3175">
              <a:solidFill>
                <a:srgbClr val="7030A0"/>
              </a:solidFill>
              <a:prstDash val="solid"/>
            </a:ln>
          </c:spPr>
          <c:invertIfNegative val="0"/>
          <c:cat>
            <c:numRef>
              <c:f>Sheet1!$B$1:$AO$1</c:f>
              <c:numCache>
                <c:formatCode>General</c:formatCode>
                <c:ptCount val="40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102</c:v>
                </c:pt>
                <c:pt idx="36">
                  <c:v>103</c:v>
                </c:pt>
                <c:pt idx="37">
                  <c:v>104</c:v>
                </c:pt>
                <c:pt idx="38">
                  <c:v>105</c:v>
                </c:pt>
                <c:pt idx="39">
                  <c:v>106</c:v>
                </c:pt>
              </c:numCache>
            </c:numRef>
          </c:cat>
          <c:val>
            <c:numRef>
              <c:f>Sheet1!$B$3:$AO$3</c:f>
              <c:numCache>
                <c:formatCode>0</c:formatCode>
                <c:ptCount val="40"/>
                <c:pt idx="0">
                  <c:v>0</c:v>
                </c:pt>
                <c:pt idx="1">
                  <c:v>8</c:v>
                </c:pt>
                <c:pt idx="2">
                  <c:v>4</c:v>
                </c:pt>
                <c:pt idx="3">
                  <c:v>6</c:v>
                </c:pt>
                <c:pt idx="4">
                  <c:v>14</c:v>
                </c:pt>
                <c:pt idx="5">
                  <c:v>57</c:v>
                </c:pt>
                <c:pt idx="6">
                  <c:v>131</c:v>
                </c:pt>
                <c:pt idx="7">
                  <c:v>66</c:v>
                </c:pt>
                <c:pt idx="8">
                  <c:v>91</c:v>
                </c:pt>
                <c:pt idx="9">
                  <c:v>50</c:v>
                </c:pt>
                <c:pt idx="10">
                  <c:v>38</c:v>
                </c:pt>
                <c:pt idx="11">
                  <c:v>39</c:v>
                </c:pt>
                <c:pt idx="12">
                  <c:v>28</c:v>
                </c:pt>
                <c:pt idx="13">
                  <c:v>30</c:v>
                </c:pt>
                <c:pt idx="14">
                  <c:v>15</c:v>
                </c:pt>
                <c:pt idx="15">
                  <c:v>13</c:v>
                </c:pt>
                <c:pt idx="16">
                  <c:v>15</c:v>
                </c:pt>
                <c:pt idx="17">
                  <c:v>5</c:v>
                </c:pt>
                <c:pt idx="18">
                  <c:v>7</c:v>
                </c:pt>
                <c:pt idx="19">
                  <c:v>7</c:v>
                </c:pt>
                <c:pt idx="20">
                  <c:v>6</c:v>
                </c:pt>
                <c:pt idx="21">
                  <c:v>5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0</c:v>
                </c:pt>
                <c:pt idx="27">
                  <c:v>3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2</c:v>
                </c:pt>
                <c:pt idx="32">
                  <c:v>1</c:v>
                </c:pt>
                <c:pt idx="33">
                  <c:v>0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0</c:v>
                </c:pt>
                <c:pt idx="38">
                  <c:v>1</c:v>
                </c:pt>
                <c:pt idx="39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r10 CR</c:v>
                </c:pt>
              </c:strCache>
            </c:strRef>
          </c:tx>
          <c:spPr>
            <a:solidFill>
              <a:srgbClr val="0070C0"/>
            </a:solidFill>
            <a:ln w="3175">
              <a:solidFill>
                <a:srgbClr val="0070C0"/>
              </a:solidFill>
              <a:prstDash val="solid"/>
            </a:ln>
          </c:spPr>
          <c:invertIfNegative val="0"/>
          <c:cat>
            <c:numRef>
              <c:f>Sheet1!$B$1:$AO$1</c:f>
              <c:numCache>
                <c:formatCode>General</c:formatCode>
                <c:ptCount val="40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102</c:v>
                </c:pt>
                <c:pt idx="36">
                  <c:v>103</c:v>
                </c:pt>
                <c:pt idx="37">
                  <c:v>104</c:v>
                </c:pt>
                <c:pt idx="38">
                  <c:v>105</c:v>
                </c:pt>
                <c:pt idx="39">
                  <c:v>106</c:v>
                </c:pt>
              </c:numCache>
            </c:numRef>
          </c:cat>
          <c:val>
            <c:numRef>
              <c:f>Sheet1!$B$4:$AO$4</c:f>
              <c:numCache>
                <c:formatCode>0</c:formatCode>
                <c:ptCount val="4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7</c:v>
                </c:pt>
                <c:pt idx="9">
                  <c:v>0</c:v>
                </c:pt>
                <c:pt idx="10">
                  <c:v>5</c:v>
                </c:pt>
                <c:pt idx="11">
                  <c:v>0</c:v>
                </c:pt>
                <c:pt idx="12">
                  <c:v>32</c:v>
                </c:pt>
                <c:pt idx="13">
                  <c:v>130</c:v>
                </c:pt>
                <c:pt idx="14">
                  <c:v>52</c:v>
                </c:pt>
                <c:pt idx="15">
                  <c:v>41</c:v>
                </c:pt>
                <c:pt idx="16">
                  <c:v>54</c:v>
                </c:pt>
                <c:pt idx="17">
                  <c:v>38</c:v>
                </c:pt>
                <c:pt idx="18">
                  <c:v>38</c:v>
                </c:pt>
                <c:pt idx="19">
                  <c:v>21</c:v>
                </c:pt>
                <c:pt idx="20">
                  <c:v>21</c:v>
                </c:pt>
                <c:pt idx="21">
                  <c:v>17</c:v>
                </c:pt>
                <c:pt idx="22">
                  <c:v>3</c:v>
                </c:pt>
                <c:pt idx="23">
                  <c:v>3</c:v>
                </c:pt>
                <c:pt idx="24">
                  <c:v>9</c:v>
                </c:pt>
                <c:pt idx="25">
                  <c:v>1</c:v>
                </c:pt>
                <c:pt idx="26">
                  <c:v>6</c:v>
                </c:pt>
                <c:pt idx="27">
                  <c:v>2</c:v>
                </c:pt>
                <c:pt idx="28">
                  <c:v>3</c:v>
                </c:pt>
                <c:pt idx="29">
                  <c:v>3</c:v>
                </c:pt>
                <c:pt idx="30">
                  <c:v>4</c:v>
                </c:pt>
                <c:pt idx="31">
                  <c:v>0</c:v>
                </c:pt>
                <c:pt idx="32">
                  <c:v>0</c:v>
                </c:pt>
                <c:pt idx="33">
                  <c:v>2</c:v>
                </c:pt>
                <c:pt idx="34">
                  <c:v>3</c:v>
                </c:pt>
                <c:pt idx="35">
                  <c:v>6</c:v>
                </c:pt>
                <c:pt idx="36">
                  <c:v>3</c:v>
                </c:pt>
                <c:pt idx="37">
                  <c:v>1</c:v>
                </c:pt>
                <c:pt idx="38">
                  <c:v>3</c:v>
                </c:pt>
                <c:pt idx="39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r11 CR</c:v>
                </c:pt>
              </c:strCache>
            </c:strRef>
          </c:tx>
          <c:spPr>
            <a:solidFill>
              <a:srgbClr val="984807"/>
            </a:solidFill>
            <a:ln w="3175">
              <a:solidFill>
                <a:srgbClr val="984807"/>
              </a:solidFill>
              <a:prstDash val="solid"/>
            </a:ln>
          </c:spPr>
          <c:invertIfNegative val="0"/>
          <c:cat>
            <c:numRef>
              <c:f>Sheet1!$B$1:$AO$1</c:f>
              <c:numCache>
                <c:formatCode>General</c:formatCode>
                <c:ptCount val="40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102</c:v>
                </c:pt>
                <c:pt idx="36">
                  <c:v>103</c:v>
                </c:pt>
                <c:pt idx="37">
                  <c:v>104</c:v>
                </c:pt>
                <c:pt idx="38">
                  <c:v>105</c:v>
                </c:pt>
                <c:pt idx="39">
                  <c:v>106</c:v>
                </c:pt>
              </c:numCache>
            </c:numRef>
          </c:cat>
          <c:val>
            <c:numRef>
              <c:f>Sheet1!$B$5:$AO$5</c:f>
              <c:numCache>
                <c:formatCode>0</c:formatCode>
                <c:ptCount val="4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2</c:v>
                </c:pt>
                <c:pt idx="15">
                  <c:v>3</c:v>
                </c:pt>
                <c:pt idx="16">
                  <c:v>12</c:v>
                </c:pt>
                <c:pt idx="17">
                  <c:v>16</c:v>
                </c:pt>
                <c:pt idx="18">
                  <c:v>7</c:v>
                </c:pt>
                <c:pt idx="19">
                  <c:v>31</c:v>
                </c:pt>
                <c:pt idx="20">
                  <c:v>26</c:v>
                </c:pt>
                <c:pt idx="21">
                  <c:v>23</c:v>
                </c:pt>
                <c:pt idx="22">
                  <c:v>105</c:v>
                </c:pt>
                <c:pt idx="23">
                  <c:v>71</c:v>
                </c:pt>
                <c:pt idx="24">
                  <c:v>53</c:v>
                </c:pt>
                <c:pt idx="25">
                  <c:v>45</c:v>
                </c:pt>
                <c:pt idx="26">
                  <c:v>18</c:v>
                </c:pt>
                <c:pt idx="27">
                  <c:v>27</c:v>
                </c:pt>
                <c:pt idx="28">
                  <c:v>20</c:v>
                </c:pt>
                <c:pt idx="29">
                  <c:v>20</c:v>
                </c:pt>
                <c:pt idx="30">
                  <c:v>19</c:v>
                </c:pt>
                <c:pt idx="31">
                  <c:v>17</c:v>
                </c:pt>
                <c:pt idx="32">
                  <c:v>10</c:v>
                </c:pt>
                <c:pt idx="33">
                  <c:v>7</c:v>
                </c:pt>
                <c:pt idx="34">
                  <c:v>4</c:v>
                </c:pt>
                <c:pt idx="35">
                  <c:v>5</c:v>
                </c:pt>
                <c:pt idx="36">
                  <c:v>5</c:v>
                </c:pt>
                <c:pt idx="37">
                  <c:v>0</c:v>
                </c:pt>
                <c:pt idx="38">
                  <c:v>6</c:v>
                </c:pt>
                <c:pt idx="39">
                  <c:v>3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r12 CR</c:v>
                </c:pt>
              </c:strCache>
            </c:strRef>
          </c:tx>
          <c:spPr>
            <a:solidFill>
              <a:srgbClr val="00B050"/>
            </a:solidFill>
            <a:ln w="3175">
              <a:solidFill>
                <a:srgbClr val="00B050"/>
              </a:solidFill>
              <a:prstDash val="solid"/>
            </a:ln>
          </c:spPr>
          <c:invertIfNegative val="0"/>
          <c:cat>
            <c:numRef>
              <c:f>Sheet1!$B$1:$AO$1</c:f>
              <c:numCache>
                <c:formatCode>General</c:formatCode>
                <c:ptCount val="40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102</c:v>
                </c:pt>
                <c:pt idx="36">
                  <c:v>103</c:v>
                </c:pt>
                <c:pt idx="37">
                  <c:v>104</c:v>
                </c:pt>
                <c:pt idx="38">
                  <c:v>105</c:v>
                </c:pt>
                <c:pt idx="39">
                  <c:v>106</c:v>
                </c:pt>
              </c:numCache>
            </c:numRef>
          </c:cat>
          <c:val>
            <c:numRef>
              <c:f>Sheet1!$B$6:$AO$6</c:f>
              <c:numCache>
                <c:formatCode>0</c:formatCode>
                <c:ptCount val="4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1</c:v>
                </c:pt>
                <c:pt idx="24">
                  <c:v>1</c:v>
                </c:pt>
                <c:pt idx="25">
                  <c:v>2</c:v>
                </c:pt>
                <c:pt idx="26">
                  <c:v>2</c:v>
                </c:pt>
                <c:pt idx="27">
                  <c:v>4</c:v>
                </c:pt>
                <c:pt idx="28">
                  <c:v>11</c:v>
                </c:pt>
                <c:pt idx="29">
                  <c:v>8</c:v>
                </c:pt>
                <c:pt idx="30">
                  <c:v>19</c:v>
                </c:pt>
                <c:pt idx="31">
                  <c:v>21</c:v>
                </c:pt>
                <c:pt idx="32">
                  <c:v>35</c:v>
                </c:pt>
                <c:pt idx="33">
                  <c:v>50</c:v>
                </c:pt>
                <c:pt idx="34">
                  <c:v>38</c:v>
                </c:pt>
                <c:pt idx="35">
                  <c:v>64</c:v>
                </c:pt>
                <c:pt idx="36">
                  <c:v>55</c:v>
                </c:pt>
                <c:pt idx="37">
                  <c:v>39</c:v>
                </c:pt>
                <c:pt idx="38">
                  <c:v>35</c:v>
                </c:pt>
                <c:pt idx="39">
                  <c:v>34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r13 CR</c:v>
                </c:pt>
              </c:strCache>
            </c:strRef>
          </c:tx>
          <c:spPr>
            <a:solidFill>
              <a:srgbClr val="FF0000"/>
            </a:solidFill>
            <a:ln w="25400">
              <a:noFill/>
            </a:ln>
          </c:spPr>
          <c:invertIfNegative val="0"/>
          <c:dPt>
            <c:idx val="36"/>
            <c:invertIfNegative val="0"/>
            <c:bubble3D val="0"/>
            <c:spPr>
              <a:solidFill>
                <a:srgbClr val="FF0000"/>
              </a:solidFill>
              <a:ln w="3175">
                <a:solidFill>
                  <a:srgbClr val="FF0000"/>
                </a:solidFill>
                <a:prstDash val="solid"/>
              </a:ln>
            </c:spPr>
          </c:dPt>
          <c:dPt>
            <c:idx val="37"/>
            <c:invertIfNegative val="0"/>
            <c:bubble3D val="0"/>
            <c:spPr>
              <a:solidFill>
                <a:srgbClr val="FF0000"/>
              </a:solidFill>
              <a:ln w="3175">
                <a:solidFill>
                  <a:srgbClr val="FF0000"/>
                </a:solidFill>
                <a:prstDash val="solid"/>
              </a:ln>
            </c:spPr>
          </c:dPt>
          <c:cat>
            <c:numRef>
              <c:f>Sheet1!$B$1:$AO$1</c:f>
              <c:numCache>
                <c:formatCode>General</c:formatCode>
                <c:ptCount val="40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102</c:v>
                </c:pt>
                <c:pt idx="36">
                  <c:v>103</c:v>
                </c:pt>
                <c:pt idx="37">
                  <c:v>104</c:v>
                </c:pt>
                <c:pt idx="38">
                  <c:v>105</c:v>
                </c:pt>
                <c:pt idx="39">
                  <c:v>106</c:v>
                </c:pt>
              </c:numCache>
            </c:numRef>
          </c:cat>
          <c:val>
            <c:numRef>
              <c:f>Sheet1!$B$7:$AO$7</c:f>
              <c:numCache>
                <c:formatCode>0</c:formatCode>
                <c:ptCount val="4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2</c:v>
                </c:pt>
                <c:pt idx="37">
                  <c:v>10</c:v>
                </c:pt>
                <c:pt idx="38">
                  <c:v>19</c:v>
                </c:pt>
                <c:pt idx="39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1923712"/>
        <c:axId val="61925248"/>
      </c:barChart>
      <c:catAx>
        <c:axId val="619237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12700">
            <a:solidFill>
              <a:srgbClr val="878787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de-DE"/>
          </a:p>
        </c:txPr>
        <c:crossAx val="61925248"/>
        <c:crossesAt val="0"/>
        <c:auto val="1"/>
        <c:lblAlgn val="ctr"/>
        <c:lblOffset val="100"/>
        <c:tickLblSkip val="2"/>
        <c:tickMarkSkip val="1"/>
        <c:noMultiLvlLbl val="0"/>
      </c:catAx>
      <c:valAx>
        <c:axId val="61925248"/>
        <c:scaling>
          <c:orientation val="minMax"/>
        </c:scaling>
        <c:delete val="0"/>
        <c:axPos val="l"/>
        <c:majorGridlines>
          <c:spPr>
            <a:ln w="12700">
              <a:solidFill>
                <a:srgbClr val="878787"/>
              </a:solidFill>
              <a:prstDash val="solid"/>
            </a:ln>
          </c:spPr>
        </c:majorGridlines>
        <c:numFmt formatCode="0" sourceLinked="1"/>
        <c:majorTickMark val="out"/>
        <c:minorTickMark val="none"/>
        <c:tickLblPos val="nextTo"/>
        <c:spPr>
          <a:ln w="12700">
            <a:solidFill>
              <a:srgbClr val="878787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de-DE"/>
          </a:p>
        </c:txPr>
        <c:crossAx val="61923712"/>
        <c:crossesAt val="1"/>
        <c:crossBetween val="between"/>
      </c:valAx>
      <c:spPr>
        <a:solidFill>
          <a:srgbClr val="FFFFFF"/>
        </a:solidFill>
        <a:ln w="25400">
          <a:noFill/>
        </a:ln>
      </c:spPr>
    </c:plotArea>
    <c:plotVisOnly val="1"/>
    <c:dispBlanksAs val="gap"/>
    <c:showDLblsOverMax val="0"/>
  </c:chart>
  <c:spPr>
    <a:solidFill>
      <a:srgbClr val="FFFFFF"/>
    </a:solidFill>
    <a:ln w="12700">
      <a:solidFill>
        <a:srgbClr val="878787"/>
      </a:solidFill>
      <a:prstDash val="solid"/>
    </a:ln>
  </c:spPr>
  <c:txPr>
    <a:bodyPr/>
    <a:lstStyle/>
    <a:p>
      <a:pPr>
        <a:defRPr sz="11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de-DE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0.07608</cdr:x>
      <cdr:y>0.90013</cdr:y>
    </cdr:from>
    <cdr:to>
      <cdr:x>0.07608</cdr:x>
      <cdr:y>0.90013</cdr:y>
    </cdr:to>
    <cdr:sp macro="" textlink="">
      <cdr:nvSpPr>
        <cdr:cNvPr id="4097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60415" y="3955659"/>
          <a:ext cx="0" cy="0"/>
        </a:xfrm>
        <a:prstGeom xmlns:a="http://schemas.openxmlformats.org/drawingml/2006/main" prst="rect">
          <a:avLst/>
        </a:prstGeom>
        <a:solidFill xmlns:a="http://schemas.openxmlformats.org/drawingml/2006/main">
          <a:srgbClr xmlns:mc="http://schemas.openxmlformats.org/markup-compatibility/2006" xmlns:a14="http://schemas.microsoft.com/office/drawing/2010/main" val="FFFFFF" mc:Ignorable="a14" a14:legacySpreadsheetColorIndex="9"/>
        </a:solidFill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1240B29-F687-4F45-9708-019B960494DF}">
            <a14:hiddenLine xmlns:a14="http://schemas.microsoft.com/office/drawing/2010/main" w="1">
              <a:solidFill>
                <a:srgbClr xmlns:mc="http://schemas.openxmlformats.org/markup-compatibility/2006" val="000000" mc:Ignorable="a14" a14:legacySpreadsheetColorIndex="77"/>
              </a:solidFill>
              <a:miter lim="800000"/>
              <a:headEnd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cdr:spPr>
      <cdr:txBody>
        <a:bodyPr xmlns:a="http://schemas.openxmlformats.org/drawingml/2006/main" wrap="none" lIns="18288" tIns="0" rIns="0" bIns="0" anchor="ctr" upright="1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endParaRPr lang="de-DE"/>
        </a:p>
      </cdr:txBody>
    </cdr:sp>
  </cdr:relSizeAnchor>
  <cdr:relSizeAnchor xmlns:cdr="http://schemas.openxmlformats.org/drawingml/2006/chartDrawing">
    <cdr:from>
      <cdr:x>0.07608</cdr:x>
      <cdr:y>0.90013</cdr:y>
    </cdr:from>
    <cdr:to>
      <cdr:x>0.07608</cdr:x>
      <cdr:y>0.90013</cdr:y>
    </cdr:to>
    <cdr:sp macro="" textlink="">
      <cdr:nvSpPr>
        <cdr:cNvPr id="4098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60415" y="3955659"/>
          <a:ext cx="0" cy="0"/>
        </a:xfrm>
        <a:prstGeom xmlns:a="http://schemas.openxmlformats.org/drawingml/2006/main" prst="rect">
          <a:avLst/>
        </a:prstGeom>
        <a:solidFill xmlns:a="http://schemas.openxmlformats.org/drawingml/2006/main">
          <a:srgbClr xmlns:mc="http://schemas.openxmlformats.org/markup-compatibility/2006" xmlns:a14="http://schemas.microsoft.com/office/drawing/2010/main" val="FFFFFF" mc:Ignorable="a14" a14:legacySpreadsheetColorIndex="9"/>
        </a:solidFill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1240B29-F687-4F45-9708-019B960494DF}">
            <a14:hiddenLine xmlns:a14="http://schemas.microsoft.com/office/drawing/2010/main" w="1">
              <a:solidFill>
                <a:srgbClr xmlns:mc="http://schemas.openxmlformats.org/markup-compatibility/2006" val="000000" mc:Ignorable="a14" a14:legacySpreadsheetColorIndex="77"/>
              </a:solidFill>
              <a:miter lim="800000"/>
              <a:headEnd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cdr:spPr>
      <cdr:txBody>
        <a:bodyPr xmlns:a="http://schemas.openxmlformats.org/drawingml/2006/main" wrap="none" lIns="18288" tIns="0" rIns="0" bIns="0" anchor="ctr" upright="1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endParaRPr lang="de-DE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9176A58-110A-4C63-B224-8BFD3D79F71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893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50E9F8E-2F37-48F8-AD7D-67CFB69FA4B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15416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4164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5961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0245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28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6235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5402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7954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1210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1842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9279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7849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de-D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0137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  <a:endParaRPr lang="en-GB" altLang="de-DE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 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  <a:endParaRPr lang="en-GB" altLang="de-DE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4DD4066-8C54-4FD9-BE63-4342202205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altLang="de-DE" baseline="30000" smtClean="0">
                <a:solidFill>
                  <a:schemeClr val="bg1"/>
                </a:solidFill>
              </a:rPr>
              <a:t>th</a:t>
            </a:r>
            <a:r>
              <a:rPr lang="en-GB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de-DE" dirty="0" smtClean="0">
                <a:solidFill>
                  <a:schemeClr val="bg1"/>
                </a:solidFill>
              </a:rPr>
              <a:t>© </a:t>
            </a:r>
            <a:r>
              <a:rPr lang="en-GB" altLang="de-DE" dirty="0" err="1" smtClean="0">
                <a:solidFill>
                  <a:schemeClr val="bg1"/>
                </a:solidFill>
              </a:rPr>
              <a:t>3GPP</a:t>
            </a:r>
            <a:r>
              <a:rPr lang="en-GB" altLang="de-DE" dirty="0" smtClean="0">
                <a:solidFill>
                  <a:schemeClr val="bg1"/>
                </a:solidFill>
              </a:rPr>
              <a:t> 2014     </a:t>
            </a:r>
            <a:r>
              <a:rPr lang="en-GB" altLang="de-DE" dirty="0" err="1" smtClean="0">
                <a:solidFill>
                  <a:schemeClr val="bg1"/>
                </a:solidFill>
              </a:rPr>
              <a:t>SP</a:t>
            </a:r>
            <a:r>
              <a:rPr lang="en-GB" altLang="de-DE" dirty="0" smtClean="0">
                <a:solidFill>
                  <a:schemeClr val="bg1"/>
                </a:solidFill>
              </a:rPr>
              <a:t>-140666, </a:t>
            </a:r>
            <a:r>
              <a:rPr lang="en-GB" altLang="de-DE" dirty="0" err="1" smtClean="0">
                <a:solidFill>
                  <a:schemeClr val="bg1"/>
                </a:solidFill>
              </a:rPr>
              <a:t>TSG</a:t>
            </a:r>
            <a:r>
              <a:rPr lang="en-GB" altLang="de-DE" dirty="0" smtClean="0">
                <a:solidFill>
                  <a:schemeClr val="bg1"/>
                </a:solidFill>
              </a:rPr>
              <a:t> </a:t>
            </a:r>
            <a:r>
              <a:rPr lang="en-GB" altLang="de-DE" dirty="0" err="1" smtClean="0">
                <a:solidFill>
                  <a:schemeClr val="bg1"/>
                </a:solidFill>
              </a:rPr>
              <a:t>SA#66</a:t>
            </a:r>
            <a:r>
              <a:rPr lang="en-GB" altLang="de-DE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dirty="0" smtClean="0">
                <a:solidFill>
                  <a:schemeClr val="bg1"/>
                </a:solidFill>
              </a:rPr>
              <a:t>Maui, USA,</a:t>
            </a:r>
            <a:r>
              <a:rPr lang="en-GB" altLang="de-DE" baseline="0" dirty="0" smtClean="0">
                <a:solidFill>
                  <a:schemeClr val="bg1"/>
                </a:solidFill>
              </a:rPr>
              <a:t> Dec 8-12</a:t>
            </a:r>
            <a:r>
              <a:rPr lang="en-GB" altLang="de-DE" dirty="0" smtClean="0">
                <a:solidFill>
                  <a:schemeClr val="bg1"/>
                </a:solidFill>
              </a:rPr>
              <a:t>, 2014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406A5327-991E-4222-B7ED-0A22C893D7CF}" type="slidenum">
              <a:rPr 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GB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91" r:id="rId1"/>
    <p:sldLayoutId id="2147484792" r:id="rId2"/>
    <p:sldLayoutId id="2147484793" r:id="rId3"/>
    <p:sldLayoutId id="2147484794" r:id="rId4"/>
    <p:sldLayoutId id="2147484795" r:id="rId5"/>
    <p:sldLayoutId id="2147484796" r:id="rId6"/>
    <p:sldLayoutId id="2147484797" r:id="rId7"/>
    <p:sldLayoutId id="2147484798" r:id="rId8"/>
    <p:sldLayoutId id="2147484799" r:id="rId9"/>
    <p:sldLayoutId id="2147484800" r:id="rId10"/>
    <p:sldLayoutId id="2147484801" r:id="rId11"/>
    <p:sldLayoutId id="214748480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7550" y="1411288"/>
            <a:ext cx="7813675" cy="410051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sz="2400" dirty="0" smtClean="0">
                <a:latin typeface="Arial" charset="0"/>
              </a:rPr>
              <a:t>Erik Guttman, SA2 Chairman (Samsung)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sz="2400" dirty="0" smtClean="0">
                <a:latin typeface="Arial" charset="0"/>
              </a:rPr>
              <a:t>Maurice Pope, SA2 Support (MCC)</a:t>
            </a:r>
            <a:endParaRPr lang="de-DE" altLang="de-DE" sz="2400" dirty="0" smtClean="0">
              <a:latin typeface="Arial" charset="0"/>
            </a:endParaRP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693738" y="1989138"/>
            <a:ext cx="7761287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200" dirty="0" err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</a:t>
            </a: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SA WG2 Report and Questions for Advice</a:t>
            </a:r>
            <a:b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at </a:t>
            </a:r>
            <a:r>
              <a:rPr lang="en-GB" sz="3200" dirty="0" err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</a:t>
            </a: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en-GB" sz="3200" dirty="0" err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SA#66</a:t>
            </a: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GB" sz="2000" dirty="0" smtClean="0">
                <a:solidFill>
                  <a:srgbClr val="948A5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(agenda item 7.2)</a:t>
            </a:r>
            <a:endParaRPr lang="en-US" sz="2000" dirty="0" smtClean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1) General Aspects (7/8)</a:t>
            </a:r>
            <a:br>
              <a:rPr lang="de-DE" altLang="de-DE" dirty="0" smtClean="0"/>
            </a:br>
            <a:r>
              <a:rPr lang="de-DE" altLang="de-DE" dirty="0" smtClean="0"/>
              <a:t>Document Handling / Meeting</a:t>
            </a:r>
            <a:endParaRPr lang="de-DE" dirty="0"/>
          </a:p>
        </p:txBody>
      </p:sp>
      <p:sp>
        <p:nvSpPr>
          <p:cNvPr id="26" name="TextBox 11"/>
          <p:cNvSpPr txBox="1">
            <a:spLocks noChangeArrowheads="1"/>
          </p:cNvSpPr>
          <p:nvPr/>
        </p:nvSpPr>
        <p:spPr bwMode="auto">
          <a:xfrm>
            <a:off x="6283325" y="6346825"/>
            <a:ext cx="1711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/>
              <a:t>SA2 meetings</a:t>
            </a:r>
          </a:p>
        </p:txBody>
      </p:sp>
      <p:sp>
        <p:nvSpPr>
          <p:cNvPr id="27" name="TextBox 12"/>
          <p:cNvSpPr txBox="1">
            <a:spLocks noChangeArrowheads="1"/>
          </p:cNvSpPr>
          <p:nvPr/>
        </p:nvSpPr>
        <p:spPr bwMode="auto">
          <a:xfrm rot="16200000">
            <a:off x="-915475" y="3556000"/>
            <a:ext cx="2082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 dirty="0"/>
              <a:t>Number of Tdocs</a:t>
            </a:r>
          </a:p>
        </p:txBody>
      </p:sp>
      <p:cxnSp>
        <p:nvCxnSpPr>
          <p:cNvPr id="28" name="Straight Connector 11"/>
          <p:cNvCxnSpPr>
            <a:cxnSpLocks noChangeShapeType="1"/>
          </p:cNvCxnSpPr>
          <p:nvPr/>
        </p:nvCxnSpPr>
        <p:spPr bwMode="auto">
          <a:xfrm>
            <a:off x="1032348" y="6007137"/>
            <a:ext cx="1223356" cy="0"/>
          </a:xfrm>
          <a:prstGeom prst="line">
            <a:avLst/>
          </a:prstGeom>
          <a:noFill/>
          <a:ln w="28575" algn="ctr">
            <a:solidFill>
              <a:srgbClr val="7030A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14"/>
          <p:cNvCxnSpPr>
            <a:cxnSpLocks noChangeShapeType="1"/>
          </p:cNvCxnSpPr>
          <p:nvPr/>
        </p:nvCxnSpPr>
        <p:spPr bwMode="auto">
          <a:xfrm>
            <a:off x="2479445" y="6000389"/>
            <a:ext cx="1189041" cy="0"/>
          </a:xfrm>
          <a:prstGeom prst="line">
            <a:avLst/>
          </a:prstGeom>
          <a:noFill/>
          <a:ln w="28575" algn="ctr">
            <a:solidFill>
              <a:srgbClr val="007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Straight Connector 16"/>
          <p:cNvCxnSpPr>
            <a:cxnSpLocks noChangeShapeType="1"/>
          </p:cNvCxnSpPr>
          <p:nvPr/>
        </p:nvCxnSpPr>
        <p:spPr bwMode="auto">
          <a:xfrm flipV="1">
            <a:off x="5631399" y="6000389"/>
            <a:ext cx="1955944" cy="1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TextBox 26"/>
          <p:cNvSpPr txBox="1">
            <a:spLocks noChangeArrowheads="1"/>
          </p:cNvSpPr>
          <p:nvPr/>
        </p:nvSpPr>
        <p:spPr bwMode="auto">
          <a:xfrm>
            <a:off x="2663710" y="6008688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70C0"/>
                </a:solidFill>
                <a:latin typeface="Arial Black" pitchFamily="34" charset="0"/>
              </a:rPr>
              <a:t>Rel-10</a:t>
            </a:r>
          </a:p>
        </p:txBody>
      </p:sp>
      <p:sp>
        <p:nvSpPr>
          <p:cNvPr id="32" name="TextBox 27"/>
          <p:cNvSpPr txBox="1">
            <a:spLocks noChangeArrowheads="1"/>
          </p:cNvSpPr>
          <p:nvPr/>
        </p:nvSpPr>
        <p:spPr bwMode="auto">
          <a:xfrm>
            <a:off x="6217722" y="5995089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B050"/>
                </a:solidFill>
                <a:latin typeface="Arial Black" pitchFamily="34" charset="0"/>
              </a:rPr>
              <a:t>Rel-12</a:t>
            </a:r>
          </a:p>
        </p:txBody>
      </p:sp>
      <p:cxnSp>
        <p:nvCxnSpPr>
          <p:cNvPr id="33" name="Straight Connector 31"/>
          <p:cNvCxnSpPr>
            <a:cxnSpLocks noChangeShapeType="1"/>
          </p:cNvCxnSpPr>
          <p:nvPr/>
        </p:nvCxnSpPr>
        <p:spPr bwMode="auto">
          <a:xfrm>
            <a:off x="3834253" y="6000389"/>
            <a:ext cx="1619996" cy="0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239476" y="5988400"/>
            <a:ext cx="887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663300"/>
                </a:solidFill>
                <a:latin typeface="Arial Black" pitchFamily="34" charset="0"/>
              </a:rPr>
              <a:t>Rel-11</a:t>
            </a:r>
          </a:p>
        </p:txBody>
      </p:sp>
      <p:sp>
        <p:nvSpPr>
          <p:cNvPr id="35" name="TextBox 25"/>
          <p:cNvSpPr txBox="1">
            <a:spLocks noChangeArrowheads="1"/>
          </p:cNvSpPr>
          <p:nvPr/>
        </p:nvSpPr>
        <p:spPr bwMode="auto">
          <a:xfrm>
            <a:off x="1268582" y="6009834"/>
            <a:ext cx="7508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7030A0"/>
                </a:solidFill>
                <a:latin typeface="Arial Black" pitchFamily="34" charset="0"/>
              </a:rPr>
              <a:t>Rel-9</a:t>
            </a:r>
          </a:p>
        </p:txBody>
      </p:sp>
      <p:sp>
        <p:nvSpPr>
          <p:cNvPr id="36" name="TextBox 27"/>
          <p:cNvSpPr txBox="1">
            <a:spLocks noChangeArrowheads="1"/>
          </p:cNvSpPr>
          <p:nvPr/>
        </p:nvSpPr>
        <p:spPr bwMode="auto">
          <a:xfrm>
            <a:off x="7870875" y="6010229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 smtClean="0">
                <a:solidFill>
                  <a:srgbClr val="FF0000"/>
                </a:solidFill>
                <a:latin typeface="Arial Black" pitchFamily="34" charset="0"/>
              </a:rPr>
              <a:t>Rel-13</a:t>
            </a:r>
            <a:endParaRPr lang="de-DE" altLang="de-DE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37" name="Straight Connector 16"/>
          <p:cNvCxnSpPr>
            <a:cxnSpLocks noChangeShapeType="1"/>
          </p:cNvCxnSpPr>
          <p:nvPr/>
        </p:nvCxnSpPr>
        <p:spPr bwMode="auto">
          <a:xfrm>
            <a:off x="7780657" y="6000389"/>
            <a:ext cx="1199570" cy="6748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20" name="Chart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7015941"/>
              </p:ext>
            </p:extLst>
          </p:nvPr>
        </p:nvGraphicFramePr>
        <p:xfrm>
          <a:off x="233172" y="1071084"/>
          <a:ext cx="8801646" cy="47808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1082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Chart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5284015"/>
              </p:ext>
            </p:extLst>
          </p:nvPr>
        </p:nvGraphicFramePr>
        <p:xfrm>
          <a:off x="499777" y="1060413"/>
          <a:ext cx="8712004" cy="5088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1) General Aspects (8/8)</a:t>
            </a:r>
            <a:br>
              <a:rPr lang="de-DE" altLang="de-DE" dirty="0" smtClean="0"/>
            </a:br>
            <a:r>
              <a:rPr lang="de-DE" altLang="de-DE" dirty="0" smtClean="0"/>
              <a:t>SA2 Agreed CRs by Release / Meeting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 smtClean="0">
              <a:solidFill>
                <a:srgbClr val="62A14D"/>
              </a:solidFill>
            </a:endParaRPr>
          </a:p>
          <a:p>
            <a:pPr marL="0" indent="0">
              <a:buNone/>
            </a:pPr>
            <a:endParaRPr lang="de-DE" dirty="0"/>
          </a:p>
        </p:txBody>
      </p:sp>
      <p:cxnSp>
        <p:nvCxnSpPr>
          <p:cNvPr id="6" name="Straight Connector 11"/>
          <p:cNvCxnSpPr>
            <a:cxnSpLocks noChangeShapeType="1"/>
          </p:cNvCxnSpPr>
          <p:nvPr/>
        </p:nvCxnSpPr>
        <p:spPr bwMode="auto">
          <a:xfrm>
            <a:off x="905834" y="6110288"/>
            <a:ext cx="1241945" cy="3175"/>
          </a:xfrm>
          <a:prstGeom prst="line">
            <a:avLst/>
          </a:prstGeom>
          <a:noFill/>
          <a:ln w="28575" algn="ctr">
            <a:solidFill>
              <a:srgbClr val="7030A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Straight Connector 14"/>
          <p:cNvCxnSpPr>
            <a:cxnSpLocks noChangeShapeType="1"/>
          </p:cNvCxnSpPr>
          <p:nvPr/>
        </p:nvCxnSpPr>
        <p:spPr bwMode="auto">
          <a:xfrm flipV="1">
            <a:off x="2371060" y="6113464"/>
            <a:ext cx="1254642" cy="3174"/>
          </a:xfrm>
          <a:prstGeom prst="line">
            <a:avLst/>
          </a:prstGeom>
          <a:noFill/>
          <a:ln w="28575" algn="ctr">
            <a:solidFill>
              <a:srgbClr val="007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Straight Connector 16"/>
          <p:cNvCxnSpPr>
            <a:cxnSpLocks noChangeShapeType="1"/>
          </p:cNvCxnSpPr>
          <p:nvPr/>
        </p:nvCxnSpPr>
        <p:spPr bwMode="auto">
          <a:xfrm>
            <a:off x="5663964" y="6110288"/>
            <a:ext cx="2115879" cy="0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TextBox 26"/>
          <p:cNvSpPr txBox="1">
            <a:spLocks noChangeArrowheads="1"/>
          </p:cNvSpPr>
          <p:nvPr/>
        </p:nvSpPr>
        <p:spPr bwMode="auto">
          <a:xfrm>
            <a:off x="2555468" y="6148702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70C0"/>
                </a:solidFill>
                <a:latin typeface="Arial Black" pitchFamily="34" charset="0"/>
              </a:rPr>
              <a:t>Rel-10</a:t>
            </a:r>
          </a:p>
        </p:txBody>
      </p:sp>
      <p:sp>
        <p:nvSpPr>
          <p:cNvPr id="10" name="TextBox 27"/>
          <p:cNvSpPr txBox="1">
            <a:spLocks noChangeArrowheads="1"/>
          </p:cNvSpPr>
          <p:nvPr/>
        </p:nvSpPr>
        <p:spPr bwMode="auto">
          <a:xfrm>
            <a:off x="6324710" y="6145461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B050"/>
                </a:solidFill>
                <a:latin typeface="Arial Black" pitchFamily="34" charset="0"/>
              </a:rPr>
              <a:t>Rel-12</a:t>
            </a:r>
          </a:p>
        </p:txBody>
      </p:sp>
      <p:cxnSp>
        <p:nvCxnSpPr>
          <p:cNvPr id="11" name="Straight Connector 31"/>
          <p:cNvCxnSpPr>
            <a:cxnSpLocks noChangeShapeType="1"/>
          </p:cNvCxnSpPr>
          <p:nvPr/>
        </p:nvCxnSpPr>
        <p:spPr bwMode="auto">
          <a:xfrm flipV="1">
            <a:off x="3827721" y="6110288"/>
            <a:ext cx="1679944" cy="3177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xtBox 33"/>
          <p:cNvSpPr txBox="1">
            <a:spLocks noChangeArrowheads="1"/>
          </p:cNvSpPr>
          <p:nvPr/>
        </p:nvSpPr>
        <p:spPr bwMode="auto">
          <a:xfrm>
            <a:off x="4223987" y="6121735"/>
            <a:ext cx="887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663300"/>
                </a:solidFill>
                <a:latin typeface="Arial Black" pitchFamily="34" charset="0"/>
              </a:rPr>
              <a:t>Rel-11</a:t>
            </a:r>
          </a:p>
        </p:txBody>
      </p:sp>
      <p:sp>
        <p:nvSpPr>
          <p:cNvPr id="13" name="TextBox 25"/>
          <p:cNvSpPr txBox="1">
            <a:spLocks noChangeArrowheads="1"/>
          </p:cNvSpPr>
          <p:nvPr/>
        </p:nvSpPr>
        <p:spPr bwMode="auto">
          <a:xfrm>
            <a:off x="1129374" y="6113463"/>
            <a:ext cx="7508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>
                <a:solidFill>
                  <a:srgbClr val="7030A0"/>
                </a:solidFill>
                <a:latin typeface="Arial Black" pitchFamily="34" charset="0"/>
              </a:rPr>
              <a:t>Rel-9</a:t>
            </a: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6283325" y="6346825"/>
            <a:ext cx="1711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/>
              <a:t>SA2 meetings</a:t>
            </a:r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 rot="16200000">
            <a:off x="-725488" y="3554413"/>
            <a:ext cx="1865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/>
              <a:t>Number of CRs</a:t>
            </a:r>
          </a:p>
        </p:txBody>
      </p:sp>
      <p:sp>
        <p:nvSpPr>
          <p:cNvPr id="20" name="TextBox 27"/>
          <p:cNvSpPr txBox="1">
            <a:spLocks noChangeArrowheads="1"/>
          </p:cNvSpPr>
          <p:nvPr/>
        </p:nvSpPr>
        <p:spPr bwMode="auto">
          <a:xfrm>
            <a:off x="7981222" y="6148702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 smtClean="0">
                <a:solidFill>
                  <a:srgbClr val="FF0000"/>
                </a:solidFill>
                <a:latin typeface="Arial Black" pitchFamily="34" charset="0"/>
              </a:rPr>
              <a:t>Rel-13</a:t>
            </a:r>
            <a:endParaRPr lang="de-DE" altLang="de-DE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21" name="Straight Connector 16"/>
          <p:cNvCxnSpPr>
            <a:cxnSpLocks noChangeShapeType="1"/>
          </p:cNvCxnSpPr>
          <p:nvPr/>
        </p:nvCxnSpPr>
        <p:spPr bwMode="auto">
          <a:xfrm flipV="1">
            <a:off x="7971205" y="6110288"/>
            <a:ext cx="1005155" cy="3178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" name="Straight Arrow Connector 4"/>
          <p:cNvCxnSpPr/>
          <p:nvPr/>
        </p:nvCxnSpPr>
        <p:spPr bwMode="auto">
          <a:xfrm flipH="1">
            <a:off x="1504817" y="2323125"/>
            <a:ext cx="3350962" cy="117682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TextBox 18"/>
          <p:cNvSpPr txBox="1"/>
          <p:nvPr/>
        </p:nvSpPr>
        <p:spPr>
          <a:xfrm>
            <a:off x="4966139" y="1907627"/>
            <a:ext cx="31165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Yellow indicates Rel-8 only. </a:t>
            </a:r>
            <a:br>
              <a:rPr lang="de-DE" sz="1600" dirty="0" smtClean="0"/>
            </a:br>
            <a:r>
              <a:rPr lang="de-DE" sz="1600" dirty="0" smtClean="0"/>
              <a:t/>
            </a:r>
            <a:br>
              <a:rPr lang="de-DE" sz="1600" dirty="0" smtClean="0"/>
            </a:br>
            <a:r>
              <a:rPr lang="de-DE" sz="1600" dirty="0" smtClean="0"/>
              <a:t>Rel-7 and before are not shown.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81701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SA#65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2.1) </a:t>
            </a:r>
            <a:r>
              <a:rPr lang="en-GB" sz="2000" b="1" i="1" dirty="0" err="1" smtClean="0"/>
              <a:t>Rel</a:t>
            </a:r>
            <a:r>
              <a:rPr lang="en-GB" sz="2000" b="1" i="1" dirty="0" smtClean="0"/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77788" y="25939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z="3600" dirty="0" smtClean="0"/>
              <a:t>2.1) Rel-11 and before Maintenance (1/2)</a:t>
            </a:r>
            <a:endParaRPr lang="de-DE" altLang="de-DE" sz="4000" dirty="0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01063" cy="706438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 Work Progress on Corrections</a:t>
            </a:r>
          </a:p>
          <a:p>
            <a:pPr eaLnBrk="1" hangingPunct="1"/>
            <a:r>
              <a:rPr lang="de-DE" altLang="de-DE" dirty="0" smtClean="0"/>
              <a:t> TEI extensively used to maintain past stable releases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659521"/>
              </p:ext>
            </p:extLst>
          </p:nvPr>
        </p:nvGraphicFramePr>
        <p:xfrm>
          <a:off x="248195" y="2697163"/>
          <a:ext cx="8535351" cy="2651124"/>
        </p:xfrm>
        <a:graphic>
          <a:graphicData uri="http://schemas.openxmlformats.org/drawingml/2006/table">
            <a:tbl>
              <a:tblPr firstRow="1" bandRow="1"/>
              <a:tblGrid>
                <a:gridCol w="2034406"/>
                <a:gridCol w="627416"/>
                <a:gridCol w="658786"/>
                <a:gridCol w="575132"/>
                <a:gridCol w="637873"/>
                <a:gridCol w="522847"/>
                <a:gridCol w="606502"/>
                <a:gridCol w="501933"/>
                <a:gridCol w="592614"/>
                <a:gridCol w="592614"/>
                <a:gridCol w="592614"/>
                <a:gridCol w="592614"/>
              </a:tblGrid>
              <a:tr h="4570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SA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56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57</a:t>
                      </a:r>
                      <a:r>
                        <a:rPr lang="en-US" sz="18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58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59</a:t>
                      </a:r>
                      <a:r>
                        <a:rPr lang="en-US" sz="18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60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61</a:t>
                      </a:r>
                      <a:r>
                        <a:rPr lang="en-US" sz="18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62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63</a:t>
                      </a:r>
                      <a:r>
                        <a:rPr lang="en-US" sz="18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64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65</a:t>
                      </a:r>
                      <a:r>
                        <a:rPr lang="en-US" sz="18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66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</a:tr>
              <a:tr h="4570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#</a:t>
                      </a:r>
                      <a:r>
                        <a:rPr lang="en-US" sz="1800" baseline="0" dirty="0" smtClean="0"/>
                        <a:t> Approved</a:t>
                      </a:r>
                      <a:endParaRPr lang="en-US" sz="1800" dirty="0" smtClean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de-DE" sz="1800" dirty="0" smtClean="0"/>
                        <a:t>144</a:t>
                      </a:r>
                      <a:endParaRPr lang="de-DE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50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48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24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25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8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5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</a:tr>
              <a:tr h="4570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dirty="0" smtClean="0"/>
                        <a:t>#</a:t>
                      </a:r>
                      <a:r>
                        <a:rPr lang="en-US" sz="1800" baseline="0" dirty="0" smtClean="0"/>
                        <a:t> Approved </a:t>
                      </a:r>
                      <a:r>
                        <a:rPr lang="en-US" sz="1800" b="0" baseline="0" dirty="0" err="1" smtClean="0"/>
                        <a:t>TEI</a:t>
                      </a:r>
                      <a:r>
                        <a:rPr lang="en-US" sz="1800" b="1" baseline="0" dirty="0" smtClean="0">
                          <a:solidFill>
                            <a:srgbClr val="7030A0"/>
                          </a:solidFill>
                          <a:sym typeface="Wingdings"/>
                        </a:rPr>
                        <a:t></a:t>
                      </a:r>
                      <a:endParaRPr lang="en-US" sz="18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de-DE" sz="1800" dirty="0" smtClean="0"/>
                        <a:t>28</a:t>
                      </a:r>
                      <a:endParaRPr lang="de-DE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11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23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10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17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</a:tr>
              <a:tr h="4570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dirty="0" smtClean="0"/>
                        <a:t># Noted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de-DE" sz="1800" dirty="0" smtClean="0"/>
                        <a:t>146</a:t>
                      </a:r>
                      <a:endParaRPr lang="de-DE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20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43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11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22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10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9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</a:tr>
              <a:tr h="8228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# Postponed </a:t>
                      </a:r>
                      <a:br>
                        <a:rPr lang="en-US" sz="1800" dirty="0" smtClean="0"/>
                      </a:br>
                      <a:r>
                        <a:rPr lang="en-US" sz="1800" dirty="0" smtClean="0"/>
                        <a:t>/ Not Handled</a:t>
                      </a: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DA9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dirty="0" smtClean="0"/>
                        <a:t>75</a:t>
                      </a:r>
                      <a:endParaRPr lang="de-DE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74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32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26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17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7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</a:tr>
            </a:tbl>
          </a:graphicData>
        </a:graphic>
      </p:graphicFrame>
      <p:sp>
        <p:nvSpPr>
          <p:cNvPr id="11314" name="Rectangle 7"/>
          <p:cNvSpPr>
            <a:spLocks noChangeArrowheads="1"/>
          </p:cNvSpPr>
          <p:nvPr/>
        </p:nvSpPr>
        <p:spPr bwMode="auto">
          <a:xfrm>
            <a:off x="447675" y="5815013"/>
            <a:ext cx="457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i="1" dirty="0">
                <a:solidFill>
                  <a:srgbClr val="FF0000"/>
                </a:solidFill>
                <a:latin typeface="Arial" charset="0"/>
                <a:ea typeface="Gulim" pitchFamily="34" charset="-127"/>
              </a:rPr>
              <a:t>* 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short cycle (only one SA2 meeting)</a:t>
            </a:r>
          </a:p>
        </p:txBody>
      </p:sp>
      <p:sp>
        <p:nvSpPr>
          <p:cNvPr id="11315" name="Rectangle 7"/>
          <p:cNvSpPr>
            <a:spLocks noChangeArrowheads="1"/>
          </p:cNvSpPr>
          <p:nvPr/>
        </p:nvSpPr>
        <p:spPr bwMode="auto">
          <a:xfrm>
            <a:off x="4303713" y="5800725"/>
            <a:ext cx="47879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b="1" dirty="0">
                <a:solidFill>
                  <a:srgbClr val="7030A0"/>
                </a:solidFill>
                <a:latin typeface="Arial" charset="0"/>
                <a:sym typeface="Wingdings" pitchFamily="2" charset="2"/>
              </a:rPr>
              <a:t>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 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e.g. </a:t>
            </a:r>
            <a:r>
              <a:rPr lang="en-US" altLang="de-DE" sz="1800" i="1" dirty="0" err="1" smtClean="0">
                <a:latin typeface="Arial" charset="0"/>
                <a:ea typeface="Gulim" pitchFamily="34" charset="-127"/>
              </a:rPr>
              <a:t>TEI11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 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during 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the </a:t>
            </a:r>
            <a:r>
              <a:rPr lang="en-US" altLang="de-DE" sz="1800" i="1" dirty="0" err="1" smtClean="0">
                <a:latin typeface="Arial" charset="0"/>
                <a:ea typeface="Gulim" pitchFamily="34" charset="-127"/>
              </a:rPr>
              <a:t>Rel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-13 time frame</a:t>
            </a:r>
            <a:endParaRPr lang="en-US" altLang="de-DE" sz="1800" i="1" dirty="0">
              <a:latin typeface="Arial" charset="0"/>
              <a:ea typeface="Gulim" pitchFamily="34" charset="-127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733675" y="6070006"/>
            <a:ext cx="43791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Note: Category A </a:t>
            </a:r>
            <a:r>
              <a:rPr lang="en-US" altLang="de-DE" sz="1800" i="1" dirty="0" err="1" smtClean="0">
                <a:latin typeface="Arial" charset="0"/>
                <a:ea typeface="Gulim" pitchFamily="34" charset="-127"/>
              </a:rPr>
              <a:t>CRs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 are not counted.</a:t>
            </a:r>
            <a:endParaRPr lang="en-US" altLang="de-DE" sz="1800" i="1" dirty="0">
              <a:latin typeface="Arial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131763" y="314325"/>
            <a:ext cx="7329487" cy="1143000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2.1) Rel-11 and before Maintenance (2/2)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57199" y="1333500"/>
            <a:ext cx="8484781" cy="4525963"/>
          </a:xfrm>
        </p:spPr>
        <p:txBody>
          <a:bodyPr/>
          <a:lstStyle/>
          <a:p>
            <a:pPr eaLnBrk="1" hangingPunct="1">
              <a:defRPr/>
            </a:pPr>
            <a:r>
              <a:rPr lang="de-DE" sz="2000" dirty="0" smtClean="0"/>
              <a:t>Release 8</a:t>
            </a:r>
          </a:p>
          <a:p>
            <a:pPr lvl="1" eaLnBrk="1" hangingPunct="1">
              <a:defRPr/>
            </a:pPr>
            <a:r>
              <a:rPr lang="de-DE" sz="1600" dirty="0"/>
              <a:t>23.203 CR0934R1: Correct Reference to 3GPP2 </a:t>
            </a:r>
            <a:r>
              <a:rPr lang="de-DE" sz="1600" dirty="0" smtClean="0"/>
              <a:t>X.S0057 (WI Code = SAES)</a:t>
            </a:r>
          </a:p>
          <a:p>
            <a:pPr eaLnBrk="1" hangingPunct="1">
              <a:defRPr/>
            </a:pPr>
            <a:r>
              <a:rPr lang="de-DE" sz="2000" dirty="0" smtClean="0"/>
              <a:t>Release 9</a:t>
            </a:r>
          </a:p>
          <a:p>
            <a:pPr lvl="1" eaLnBrk="1" hangingPunct="1">
              <a:defRPr/>
            </a:pPr>
            <a:r>
              <a:rPr lang="en-US" sz="1600" dirty="0"/>
              <a:t>23.401 </a:t>
            </a:r>
            <a:r>
              <a:rPr lang="en-US" sz="1600" dirty="0" err="1"/>
              <a:t>CR2782R1</a:t>
            </a:r>
            <a:r>
              <a:rPr lang="en-US" sz="1600" dirty="0"/>
              <a:t>: Handling CS Service Notification received during </a:t>
            </a:r>
            <a:r>
              <a:rPr lang="en-US" sz="1600" dirty="0" smtClean="0"/>
              <a:t>handover (WI Code = </a:t>
            </a:r>
            <a:r>
              <a:rPr lang="en-US" sz="1600" dirty="0" err="1" smtClean="0"/>
              <a:t>TEI9</a:t>
            </a:r>
            <a:r>
              <a:rPr lang="en-US" sz="1600" dirty="0" smtClean="0"/>
              <a:t>, </a:t>
            </a:r>
            <a:r>
              <a:rPr lang="en-US" sz="1600" dirty="0" err="1" smtClean="0"/>
              <a:t>SAES</a:t>
            </a:r>
            <a:r>
              <a:rPr lang="en-US" sz="1600" dirty="0" smtClean="0"/>
              <a:t>)</a:t>
            </a:r>
            <a:endParaRPr lang="de-DE" sz="1600" dirty="0" smtClean="0"/>
          </a:p>
          <a:p>
            <a:pPr eaLnBrk="1" hangingPunct="1">
              <a:defRPr/>
            </a:pPr>
            <a:r>
              <a:rPr lang="de-DE" sz="2000" dirty="0" smtClean="0"/>
              <a:t>Release 10 </a:t>
            </a:r>
          </a:p>
          <a:p>
            <a:pPr lvl="1" eaLnBrk="1" hangingPunct="1">
              <a:defRPr/>
            </a:pPr>
            <a:r>
              <a:rPr lang="en-US" sz="1600" dirty="0" smtClean="0"/>
              <a:t>23.402 </a:t>
            </a:r>
            <a:r>
              <a:rPr lang="en-US" sz="1600" dirty="0" err="1"/>
              <a:t>CR1310</a:t>
            </a:r>
            <a:r>
              <a:rPr lang="en-US" sz="1600" dirty="0"/>
              <a:t>: Support for </a:t>
            </a:r>
            <a:r>
              <a:rPr lang="en-US" sz="1600" dirty="0" err="1"/>
              <a:t>IPv6</a:t>
            </a:r>
            <a:r>
              <a:rPr lang="en-US" sz="1600" dirty="0"/>
              <a:t> prefix retrieve by the </a:t>
            </a:r>
            <a:r>
              <a:rPr lang="en-US" sz="1600" dirty="0" err="1"/>
              <a:t>HSGW</a:t>
            </a:r>
            <a:r>
              <a:rPr lang="en-US" sz="1600" dirty="0"/>
              <a:t> during the </a:t>
            </a:r>
            <a:r>
              <a:rPr lang="en-US" sz="1600" dirty="0" err="1"/>
              <a:t>eHRPD</a:t>
            </a:r>
            <a:r>
              <a:rPr lang="en-US" sz="1600" dirty="0"/>
              <a:t> pre-registration procedure (WI Code = </a:t>
            </a:r>
            <a:r>
              <a:rPr lang="en-US" sz="1600" dirty="0" err="1"/>
              <a:t>TEI10</a:t>
            </a:r>
            <a:r>
              <a:rPr lang="en-US" sz="1600" dirty="0"/>
              <a:t>, </a:t>
            </a:r>
            <a:r>
              <a:rPr lang="en-US" sz="1600" dirty="0" err="1" smtClean="0"/>
              <a:t>SAES</a:t>
            </a:r>
            <a:r>
              <a:rPr lang="en-US" sz="1600" dirty="0" smtClean="0"/>
              <a:t>)</a:t>
            </a:r>
          </a:p>
          <a:p>
            <a:pPr lvl="1" eaLnBrk="1" hangingPunct="1">
              <a:defRPr/>
            </a:pPr>
            <a:r>
              <a:rPr lang="en-US" sz="1600" dirty="0"/>
              <a:t>23.401 </a:t>
            </a:r>
            <a:r>
              <a:rPr lang="en-US" sz="1600" dirty="0" err="1"/>
              <a:t>CR2770R1</a:t>
            </a:r>
            <a:r>
              <a:rPr lang="en-US" sz="1600" dirty="0"/>
              <a:t>: Correction of 'extended wait timers' in </a:t>
            </a:r>
            <a:r>
              <a:rPr lang="en-US" sz="1600" dirty="0" err="1"/>
              <a:t>RRC</a:t>
            </a:r>
            <a:r>
              <a:rPr lang="en-US" sz="1600" dirty="0"/>
              <a:t> </a:t>
            </a:r>
            <a:r>
              <a:rPr lang="en-US" sz="1600" dirty="0" err="1" smtClean="0"/>
              <a:t>signalling</a:t>
            </a:r>
            <a:r>
              <a:rPr lang="en-US" sz="1600" dirty="0" smtClean="0"/>
              <a:t> (WI Code = </a:t>
            </a:r>
            <a:r>
              <a:rPr lang="en-US" sz="1600" dirty="0" err="1" smtClean="0"/>
              <a:t>NIMTC</a:t>
            </a:r>
            <a:r>
              <a:rPr lang="en-US" sz="1600" dirty="0" smtClean="0"/>
              <a:t>)</a:t>
            </a:r>
          </a:p>
          <a:p>
            <a:pPr lvl="1" eaLnBrk="1" hangingPunct="1">
              <a:defRPr/>
            </a:pPr>
            <a:r>
              <a:rPr lang="en-US" sz="1600" dirty="0"/>
              <a:t>23.203 </a:t>
            </a:r>
            <a:r>
              <a:rPr lang="en-US" sz="1600" dirty="0" err="1"/>
              <a:t>CR0917R2</a:t>
            </a:r>
            <a:r>
              <a:rPr lang="en-US" sz="1600" dirty="0"/>
              <a:t>: Support for </a:t>
            </a:r>
            <a:r>
              <a:rPr lang="en-US" sz="1600" dirty="0" err="1"/>
              <a:t>IPv6</a:t>
            </a:r>
            <a:r>
              <a:rPr lang="en-US" sz="1600" dirty="0"/>
              <a:t> prefix retrieve by the </a:t>
            </a:r>
            <a:r>
              <a:rPr lang="en-US" sz="1600" dirty="0" err="1"/>
              <a:t>HSGW</a:t>
            </a:r>
            <a:r>
              <a:rPr lang="en-US" sz="1600" dirty="0"/>
              <a:t> during the </a:t>
            </a:r>
            <a:r>
              <a:rPr lang="en-US" sz="1600" dirty="0" err="1"/>
              <a:t>eHRPD</a:t>
            </a:r>
            <a:r>
              <a:rPr lang="en-US" sz="1600" dirty="0"/>
              <a:t> pre-registration </a:t>
            </a:r>
            <a:r>
              <a:rPr lang="en-US" sz="1600" dirty="0" smtClean="0"/>
              <a:t>procedure (WI Code = </a:t>
            </a:r>
            <a:r>
              <a:rPr lang="en-US" sz="1600" dirty="0" err="1" smtClean="0"/>
              <a:t>TEI10</a:t>
            </a:r>
            <a:r>
              <a:rPr lang="en-US" sz="1600" dirty="0" smtClean="0"/>
              <a:t>, </a:t>
            </a:r>
            <a:r>
              <a:rPr lang="en-US" sz="1600" dirty="0" err="1" smtClean="0"/>
              <a:t>SAES</a:t>
            </a:r>
            <a:r>
              <a:rPr lang="en-US" sz="1600" dirty="0" smtClean="0"/>
              <a:t>)</a:t>
            </a:r>
          </a:p>
          <a:p>
            <a:pPr lvl="1" eaLnBrk="1" hangingPunct="1">
              <a:defRPr/>
            </a:pPr>
            <a:r>
              <a:rPr lang="en-US" sz="1600" dirty="0"/>
              <a:t>23.401 </a:t>
            </a:r>
            <a:r>
              <a:rPr lang="en-US" sz="1600" dirty="0" err="1"/>
              <a:t>CR2807R1</a:t>
            </a:r>
            <a:r>
              <a:rPr lang="en-US" sz="1600" dirty="0"/>
              <a:t> (</a:t>
            </a:r>
            <a:r>
              <a:rPr lang="en-US" sz="1600" dirty="0" err="1"/>
              <a:t>Rel</a:t>
            </a:r>
            <a:r>
              <a:rPr lang="en-US" sz="1600" dirty="0"/>
              <a:t>-10, 'F'): </a:t>
            </a:r>
            <a:r>
              <a:rPr lang="en-US" sz="1600" dirty="0" err="1"/>
              <a:t>UE</a:t>
            </a:r>
            <a:r>
              <a:rPr lang="en-US" sz="1600" dirty="0"/>
              <a:t> capability storage in the </a:t>
            </a:r>
            <a:r>
              <a:rPr lang="en-US" sz="1600" dirty="0" err="1" smtClean="0"/>
              <a:t>MME</a:t>
            </a:r>
            <a:r>
              <a:rPr lang="en-US" sz="1600" dirty="0" smtClean="0"/>
              <a:t> (WI Code = </a:t>
            </a:r>
            <a:r>
              <a:rPr lang="en-US" sz="1600" dirty="0" err="1" smtClean="0"/>
              <a:t>TEI10</a:t>
            </a:r>
            <a:r>
              <a:rPr lang="en-US" sz="1600" dirty="0"/>
              <a:t>)</a:t>
            </a:r>
            <a:endParaRPr lang="en-US" sz="1400" dirty="0"/>
          </a:p>
        </p:txBody>
      </p:sp>
      <p:sp>
        <p:nvSpPr>
          <p:cNvPr id="12292" name="Rectangle 7"/>
          <p:cNvSpPr>
            <a:spLocks noChangeArrowheads="1"/>
          </p:cNvSpPr>
          <p:nvPr/>
        </p:nvSpPr>
        <p:spPr bwMode="auto">
          <a:xfrm>
            <a:off x="447675" y="6100763"/>
            <a:ext cx="457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i="1" dirty="0">
                <a:latin typeface="Arial" charset="0"/>
                <a:ea typeface="Gulim" pitchFamily="34" charset="-127"/>
              </a:rPr>
              <a:t>Mirror </a:t>
            </a:r>
            <a:r>
              <a:rPr lang="en-US" altLang="de-DE" sz="1800" i="1" dirty="0" err="1">
                <a:latin typeface="Arial" charset="0"/>
                <a:ea typeface="Gulim" pitchFamily="34" charset="-127"/>
              </a:rPr>
              <a:t>CRs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 are not shown.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7291388" cy="1143000"/>
          </a:xfrm>
        </p:spPr>
        <p:txBody>
          <a:bodyPr/>
          <a:lstStyle/>
          <a:p>
            <a:r>
              <a:rPr lang="de-DE" altLang="de-DE" dirty="0"/>
              <a:t>2.1) Rel-11 and before Maintenance </a:t>
            </a:r>
            <a:r>
              <a:rPr lang="de-DE" altLang="de-DE" dirty="0" smtClean="0"/>
              <a:t>(3/3)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sz="2000" dirty="0"/>
              <a:t>Release 11</a:t>
            </a:r>
          </a:p>
          <a:p>
            <a:pPr lvl="1" eaLnBrk="1" hangingPunct="1">
              <a:defRPr/>
            </a:pPr>
            <a:r>
              <a:rPr lang="de-DE" sz="1600" dirty="0"/>
              <a:t>23.401 CR2744: Handling of E-UTRAN Inter RAT Handover information at PS Handover from GERAN (WI Code = TEI11, SAES)</a:t>
            </a:r>
          </a:p>
          <a:p>
            <a:pPr lvl="1" eaLnBrk="1" hangingPunct="1">
              <a:defRPr/>
            </a:pPr>
            <a:r>
              <a:rPr lang="en-US" sz="1600" dirty="0"/>
              <a:t>23.060 </a:t>
            </a:r>
            <a:r>
              <a:rPr lang="en-US" sz="1600" dirty="0" err="1"/>
              <a:t>CR1927</a:t>
            </a:r>
            <a:r>
              <a:rPr lang="en-US" sz="1600" dirty="0"/>
              <a:t>: Use of low access priority for </a:t>
            </a:r>
            <a:r>
              <a:rPr lang="en-US" sz="1600" dirty="0" err="1"/>
              <a:t>GERAN</a:t>
            </a:r>
            <a:r>
              <a:rPr lang="en-US" sz="1600" dirty="0"/>
              <a:t> access (WI Code = </a:t>
            </a:r>
            <a:r>
              <a:rPr lang="en-US" sz="1600" dirty="0" err="1"/>
              <a:t>SIMTC</a:t>
            </a:r>
            <a:r>
              <a:rPr lang="en-US" sz="1600" dirty="0"/>
              <a:t>-Reach)</a:t>
            </a:r>
          </a:p>
          <a:p>
            <a:pPr lvl="1" eaLnBrk="1" hangingPunct="1">
              <a:defRPr/>
            </a:pPr>
            <a:r>
              <a:rPr lang="sv-SE" sz="1600" dirty="0" smtClean="0"/>
              <a:t>23.060 </a:t>
            </a:r>
            <a:r>
              <a:rPr lang="sv-SE" sz="1600" dirty="0"/>
              <a:t>CR1894R1: Handling of E-UTRAN Inter RAT Handover information in Gb mode (WI Code = TEI11, SAES)</a:t>
            </a:r>
          </a:p>
          <a:p>
            <a:pPr lvl="1" eaLnBrk="1" hangingPunct="1">
              <a:defRPr/>
            </a:pPr>
            <a:r>
              <a:rPr lang="sv-SE" sz="1600" dirty="0"/>
              <a:t>23.203 CR0902R4: Clarifications for TFT handling (WI Code = TEI11, SAES</a:t>
            </a:r>
            <a:r>
              <a:rPr lang="sv-SE" sz="1600" dirty="0" smtClean="0"/>
              <a:t>)</a:t>
            </a:r>
          </a:p>
          <a:p>
            <a:pPr lvl="1" eaLnBrk="1" hangingPunct="1">
              <a:defRPr/>
            </a:pPr>
            <a:r>
              <a:rPr lang="en-US" sz="1600" dirty="0"/>
              <a:t>23.401 </a:t>
            </a:r>
            <a:r>
              <a:rPr lang="en-US" sz="1600" dirty="0" err="1"/>
              <a:t>CR2725R5</a:t>
            </a:r>
            <a:r>
              <a:rPr lang="en-US" sz="1600" dirty="0"/>
              <a:t> (</a:t>
            </a:r>
            <a:r>
              <a:rPr lang="en-US" sz="1600" dirty="0" err="1"/>
              <a:t>Rel</a:t>
            </a:r>
            <a:r>
              <a:rPr lang="en-US" sz="1600" dirty="0"/>
              <a:t>-11, 'F'): Clarifications for </a:t>
            </a:r>
            <a:r>
              <a:rPr lang="en-US" sz="1600" dirty="0" err="1"/>
              <a:t>TFT</a:t>
            </a:r>
            <a:r>
              <a:rPr lang="en-US" sz="1600" dirty="0"/>
              <a:t> </a:t>
            </a:r>
            <a:r>
              <a:rPr lang="en-US" sz="1600" dirty="0" smtClean="0"/>
              <a:t>handling (WI Code = </a:t>
            </a:r>
            <a:r>
              <a:rPr lang="en-US" sz="1600" dirty="0" err="1" smtClean="0"/>
              <a:t>TEI11</a:t>
            </a:r>
            <a:r>
              <a:rPr lang="en-US" sz="1600" dirty="0" smtClean="0"/>
              <a:t>)</a:t>
            </a:r>
          </a:p>
          <a:p>
            <a:pPr lvl="1" eaLnBrk="1" hangingPunct="1">
              <a:defRPr/>
            </a:pPr>
            <a:r>
              <a:rPr lang="en-US" sz="1600" dirty="0"/>
              <a:t>23.060 </a:t>
            </a:r>
            <a:r>
              <a:rPr lang="en-US" sz="1600" dirty="0" err="1"/>
              <a:t>CR1933R2</a:t>
            </a:r>
            <a:r>
              <a:rPr lang="en-US" sz="1600" dirty="0"/>
              <a:t> (</a:t>
            </a:r>
            <a:r>
              <a:rPr lang="en-US" sz="1600" dirty="0" err="1"/>
              <a:t>Rel</a:t>
            </a:r>
            <a:r>
              <a:rPr lang="en-US" sz="1600" dirty="0"/>
              <a:t>-11, 'F'): Align the </a:t>
            </a:r>
            <a:r>
              <a:rPr lang="en-US" sz="1600" dirty="0" err="1"/>
              <a:t>UE</a:t>
            </a:r>
            <a:r>
              <a:rPr lang="en-US" sz="1600" dirty="0"/>
              <a:t> uplink traffic mapping for 'MS/NW' with the </a:t>
            </a:r>
            <a:r>
              <a:rPr lang="en-US" sz="1600" dirty="0" err="1"/>
              <a:t>TS</a:t>
            </a:r>
            <a:r>
              <a:rPr lang="en-US" sz="1600" dirty="0"/>
              <a:t> </a:t>
            </a:r>
            <a:r>
              <a:rPr lang="en-US" sz="1600" dirty="0" smtClean="0"/>
              <a:t>23.401 (WI Code = </a:t>
            </a:r>
            <a:r>
              <a:rPr lang="en-US" sz="1600" dirty="0" err="1" smtClean="0"/>
              <a:t>TEI11</a:t>
            </a:r>
            <a:r>
              <a:rPr lang="en-US" sz="1600" dirty="0" smtClean="0"/>
              <a:t>)</a:t>
            </a:r>
          </a:p>
          <a:p>
            <a:pPr lvl="1" eaLnBrk="1" hangingPunct="1">
              <a:defRPr/>
            </a:pPr>
            <a:r>
              <a:rPr lang="en-US" sz="1600" dirty="0"/>
              <a:t>23.060 </a:t>
            </a:r>
            <a:r>
              <a:rPr lang="en-US" sz="1600" dirty="0" err="1"/>
              <a:t>CR1876R8</a:t>
            </a:r>
            <a:r>
              <a:rPr lang="en-US" sz="1600" dirty="0"/>
              <a:t> (</a:t>
            </a:r>
            <a:r>
              <a:rPr lang="en-US" sz="1600" dirty="0" err="1"/>
              <a:t>Rel</a:t>
            </a:r>
            <a:r>
              <a:rPr lang="en-US" sz="1600" dirty="0"/>
              <a:t>-11, 'F'): Clarifications for </a:t>
            </a:r>
            <a:r>
              <a:rPr lang="en-US" sz="1600" dirty="0" err="1"/>
              <a:t>TFT</a:t>
            </a:r>
            <a:r>
              <a:rPr lang="en-US" sz="1600" dirty="0"/>
              <a:t> </a:t>
            </a:r>
            <a:r>
              <a:rPr lang="en-US" sz="1600" dirty="0" smtClean="0"/>
              <a:t>handling (WI Code = </a:t>
            </a:r>
            <a:r>
              <a:rPr lang="en-US" sz="1600" dirty="0" err="1" smtClean="0"/>
              <a:t>TEI11</a:t>
            </a:r>
            <a:r>
              <a:rPr lang="en-US" sz="1600" dirty="0" smtClean="0"/>
              <a:t>)</a:t>
            </a:r>
            <a:endParaRPr lang="sv-SE" sz="1600" dirty="0"/>
          </a:p>
          <a:p>
            <a:pPr marL="457200" lvl="1" indent="0" eaLnBrk="1" hangingPunct="1">
              <a:buNone/>
              <a:defRPr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1903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SA#65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b="1" i="1" dirty="0" smtClean="0"/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2.2  </a:t>
            </a:r>
            <a:r>
              <a:rPr lang="en-GB" sz="2000" b="1" i="1" dirty="0" err="1" smtClean="0"/>
              <a:t>Rel</a:t>
            </a:r>
            <a:r>
              <a:rPr lang="en-GB" sz="2000" b="1" i="1" dirty="0" smtClean="0"/>
              <a:t>-12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77788" y="29622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de-DE" altLang="de-DE" dirty="0" smtClean="0"/>
              <a:t>Rel-12 Maintenance (5/12)</a:t>
            </a:r>
            <a:br>
              <a:rPr lang="de-DE" altLang="de-DE" dirty="0" smtClean="0"/>
            </a:br>
            <a:r>
              <a:rPr lang="de-DE" altLang="de-DE" dirty="0" smtClean="0"/>
              <a:t>Completed SA 65 or before</a:t>
            </a:r>
            <a:endParaRPr lang="de-DE" altLang="de-DE" sz="3600" dirty="0" smtClean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403225" y="1614488"/>
            <a:ext cx="8229600" cy="4527550"/>
          </a:xfrm>
        </p:spPr>
        <p:txBody>
          <a:bodyPr/>
          <a:lstStyle/>
          <a:p>
            <a:r>
              <a:rPr lang="de-DE" altLang="de-DE" smtClean="0"/>
              <a:t> Work Progress on Corrections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968472"/>
              </p:ext>
            </p:extLst>
          </p:nvPr>
        </p:nvGraphicFramePr>
        <p:xfrm>
          <a:off x="390283" y="2220999"/>
          <a:ext cx="8528860" cy="3382963"/>
        </p:xfrm>
        <a:graphic>
          <a:graphicData uri="http://schemas.openxmlformats.org/drawingml/2006/table">
            <a:tbl>
              <a:tblPr/>
              <a:tblGrid>
                <a:gridCol w="3282850"/>
                <a:gridCol w="607922"/>
                <a:gridCol w="553196"/>
                <a:gridCol w="673495"/>
                <a:gridCol w="585648"/>
                <a:gridCol w="644213"/>
                <a:gridCol w="541724"/>
                <a:gridCol w="819906"/>
                <a:gridCol w="819906"/>
              </a:tblGrid>
              <a:tr h="45714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SA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E96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59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60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61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62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63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64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65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66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</a:tr>
              <a:tr h="8228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# Approved (Maintenance of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Rel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-12 Work Items)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E96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56" marR="9145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16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24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95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35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69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</a:tr>
              <a:tr h="11886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# Approved (TEI12: Maintenance of features added in previous releases)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A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56" marR="9145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19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19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</a:tr>
              <a:tr h="457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# Noted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E96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91456" marR="9145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17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24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26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25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28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</a:tr>
              <a:tr h="457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# Postponed / Not Handled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A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56" marR="9145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33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19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46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</a:tr>
            </a:tbl>
          </a:graphicData>
        </a:graphic>
      </p:graphicFrame>
      <p:sp>
        <p:nvSpPr>
          <p:cNvPr id="23587" name="Rectangle 7"/>
          <p:cNvSpPr>
            <a:spLocks noChangeArrowheads="1"/>
          </p:cNvSpPr>
          <p:nvPr/>
        </p:nvSpPr>
        <p:spPr bwMode="auto">
          <a:xfrm>
            <a:off x="566738" y="5788363"/>
            <a:ext cx="7277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i="1" dirty="0">
                <a:solidFill>
                  <a:srgbClr val="FF0000"/>
                </a:solidFill>
                <a:latin typeface="Arial" charset="0"/>
                <a:ea typeface="Gulim" pitchFamily="34" charset="-127"/>
              </a:rPr>
              <a:t>*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 short cycle (only one SA2 meeting allowing corrections)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749382" y="6112784"/>
            <a:ext cx="43791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Note: Category A </a:t>
            </a:r>
            <a:r>
              <a:rPr lang="en-US" altLang="de-DE" sz="1800" i="1" dirty="0" err="1" smtClean="0">
                <a:latin typeface="Arial" charset="0"/>
                <a:ea typeface="Gulim" pitchFamily="34" charset="-127"/>
              </a:rPr>
              <a:t>CRs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 are not counted.</a:t>
            </a:r>
            <a:endParaRPr lang="en-US" altLang="de-DE" sz="1800" i="1" dirty="0">
              <a:latin typeface="Arial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Maintenance (6/12)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99916235"/>
              </p:ext>
            </p:extLst>
          </p:nvPr>
        </p:nvGraphicFramePr>
        <p:xfrm>
          <a:off x="217488" y="1092200"/>
          <a:ext cx="8609012" cy="5376384"/>
        </p:xfrm>
        <a:graphic>
          <a:graphicData uri="http://schemas.openxmlformats.org/drawingml/2006/table">
            <a:tbl>
              <a:tblPr/>
              <a:tblGrid>
                <a:gridCol w="1525587"/>
                <a:gridCol w="5408613"/>
                <a:gridCol w="638175"/>
                <a:gridCol w="1036637"/>
              </a:tblGrid>
              <a:tr h="59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CRs approved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477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MTCe-UEPCOP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UE</a:t>
                      </a:r>
                      <a:r>
                        <a:rPr kumimoji="0" lang="en-GB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Power Consumption Optimizations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223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MTCe-SDDTE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735" marB="4573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Small Data and Device Triggering Enhancements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excluding the exception discussed on slide 20 </a:t>
                      </a:r>
                      <a:endParaRPr kumimoji="0" lang="en-US" sz="15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735" marB="4573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19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WLAN_NS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WLAN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Network Selection for </a:t>
                      </a:r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Terminals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5792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P4C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-F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Policy and Charging Control for 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supporting traffic from fixed terminals and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NSWO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traffic from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3GPP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UEs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23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eSaMOG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</a:t>
                      </a:r>
                      <a:r>
                        <a:rPr lang="en-US" sz="16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S2a</a:t>
                      </a: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Mobility Over Trusted </a:t>
                      </a:r>
                      <a:r>
                        <a:rPr lang="en-US" sz="16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WLAN</a:t>
                      </a: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access to </a:t>
                      </a:r>
                      <a:r>
                        <a:rPr lang="en-US" sz="16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EPC</a:t>
                      </a:r>
                      <a:endParaRPr lang="en-US" sz="16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792" marR="118792" marT="90029" marB="900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667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NETLOC_TWAN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Network-provided Location information for </a:t>
                      </a:r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IMS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Trusted </a:t>
                      </a:r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WLAN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Access Network (</a:t>
                      </a:r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TWAN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case</a:t>
                      </a:r>
                    </a:p>
                  </a:txBody>
                  <a:tcPr marL="118792" marR="118792" marT="90029" marB="900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23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CNO_ULI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User Location Information reporting improvements</a:t>
                      </a:r>
                    </a:p>
                  </a:txBody>
                  <a:tcPr marL="118792" marR="118792" marT="90029" marB="900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23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ProSe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Services</a:t>
                      </a:r>
                    </a:p>
                  </a:txBody>
                  <a:tcPr marL="118792" marR="118792" marT="90029" marB="900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21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8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GCSE_LTE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Group</a:t>
                      </a:r>
                      <a:r>
                        <a:rPr lang="en-US" sz="16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Communication System Enablers for LTE</a:t>
                      </a: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</a:t>
                      </a: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Phase</a:t>
                      </a:r>
                    </a:p>
                  </a:txBody>
                  <a:tcPr marL="118792" marR="118792" marT="90029" marB="900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23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IMS_WebRTC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Web Real Time Communication access to </a:t>
                      </a:r>
                      <a:r>
                        <a:rPr lang="en-US" sz="16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IMS</a:t>
                      </a:r>
                      <a:endParaRPr lang="en-US" sz="16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792" marR="118792" marT="90029" marB="900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Maintenance (7/12)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98694437"/>
              </p:ext>
            </p:extLst>
          </p:nvPr>
        </p:nvGraphicFramePr>
        <p:xfrm>
          <a:off x="179388" y="1125538"/>
          <a:ext cx="8609012" cy="5178427"/>
        </p:xfrm>
        <a:graphic>
          <a:graphicData uri="http://schemas.openxmlformats.org/drawingml/2006/table">
            <a:tbl>
              <a:tblPr/>
              <a:tblGrid>
                <a:gridCol w="1525587"/>
                <a:gridCol w="5408613"/>
                <a:gridCol w="638175"/>
                <a:gridCol w="1036637"/>
              </a:tblGrid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CRs approved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LIMONET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Stage 2 for LIPA Mobility and SIPTO at the Local Network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P4C-TI</a:t>
                      </a:r>
                    </a:p>
                  </a:txBody>
                  <a:tcPr marL="91435" marR="91435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Stage 2 for </a:t>
                      </a: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Support for BBF Accesses Interworking</a:t>
                      </a:r>
                    </a:p>
                  </a:txBody>
                  <a:tcPr marL="91435" marR="91435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BusTi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Business Trunking for IP-PBX in static mode of operation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ABC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Application Based Charging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UMONC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Usage Monitoring Control enhancement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719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SMSMI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Short Message Service (</a:t>
                      </a:r>
                      <a:r>
                        <a:rPr kumimoji="0" lang="en-US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SMS</a:t>
                      </a: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) submit and delivery without </a:t>
                      </a:r>
                      <a:r>
                        <a:rPr kumimoji="0" lang="en-US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MSISDN</a:t>
                      </a: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in </a:t>
                      </a:r>
                      <a:r>
                        <a:rPr kumimoji="0" lang="en-US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IMS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792" marR="118792" marT="90004" marB="9000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OPIIS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Operator Policies for IP Interface Selection </a:t>
                      </a:r>
                      <a:endParaRPr kumimoji="0" lang="en-GB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792" marR="118792" marT="90004" marB="9000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WORM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Optimizing Offloading to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WLAN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in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3GPP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RAT mobility</a:t>
                      </a:r>
                      <a:endParaRPr kumimoji="0" lang="en-GB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792" marR="118792" marT="90004" marB="9000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TEI12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/other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Various, including </a:t>
                      </a:r>
                      <a:r>
                        <a:rPr kumimoji="0" lang="en-GB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GOCMe</a:t>
                      </a:r>
                      <a:r>
                        <a:rPr kumimoji="0" lang="en-GB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, </a:t>
                      </a:r>
                      <a:r>
                        <a:rPr kumimoji="0" lang="en-GB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UTRA_LTE_WLAN_interw_SA2</a:t>
                      </a:r>
                      <a:endParaRPr kumimoji="0" lang="en-GB" sz="15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792" marR="118792" marT="90004" marB="9000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N/A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28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/>
              <a:t> 1) General aspects (events since </a:t>
            </a:r>
            <a:r>
              <a:rPr lang="en-GB" sz="2400" dirty="0" err="1" smtClean="0"/>
              <a:t>SA#65</a:t>
            </a:r>
            <a:r>
              <a:rPr lang="en-GB" sz="2400" dirty="0" smtClean="0"/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/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/>
              <a:t>2.1) </a:t>
            </a:r>
            <a:r>
              <a:rPr lang="en-GB" sz="2000" dirty="0" err="1" smtClean="0"/>
              <a:t>Rel</a:t>
            </a:r>
            <a:r>
              <a:rPr lang="en-GB" sz="2000" dirty="0" smtClean="0"/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/>
              <a:t>2.2) </a:t>
            </a:r>
            <a:r>
              <a:rPr lang="en-GB" sz="2000" dirty="0" err="1"/>
              <a:t>Rel</a:t>
            </a:r>
            <a:r>
              <a:rPr lang="en-GB" sz="2000" dirty="0"/>
              <a:t>-12 Work and Maintenance</a:t>
            </a:r>
            <a:endParaRPr lang="en-GB" sz="2000" dirty="0" smtClean="0"/>
          </a:p>
          <a:p>
            <a:pPr lvl="1" eaLnBrk="1" hangingPunct="1">
              <a:defRPr/>
            </a:pPr>
            <a:r>
              <a:rPr lang="en-GB" sz="2000" dirty="0" smtClean="0"/>
              <a:t>2.3) </a:t>
            </a:r>
            <a:r>
              <a:rPr lang="en-GB" sz="2000" dirty="0" err="1" smtClean="0"/>
              <a:t>Rel</a:t>
            </a:r>
            <a:r>
              <a:rPr lang="en-GB" sz="2000" dirty="0" smtClean="0"/>
              <a:t>-13 Work</a:t>
            </a:r>
          </a:p>
          <a:p>
            <a:pPr lvl="1" eaLnBrk="1" hangingPunct="1">
              <a:defRPr/>
            </a:pPr>
            <a:r>
              <a:rPr lang="en-GB" sz="2000" dirty="0" smtClean="0"/>
              <a:t>2.4) New and Updated </a:t>
            </a:r>
            <a:r>
              <a:rPr lang="en-GB" sz="2000" dirty="0" err="1" smtClean="0"/>
              <a:t>WIDs</a:t>
            </a:r>
            <a:r>
              <a:rPr lang="en-GB" sz="2000" dirty="0" smtClean="0"/>
              <a:t> and </a:t>
            </a:r>
            <a:r>
              <a:rPr lang="en-GB" sz="2000" dirty="0" err="1" smtClean="0"/>
              <a:t>SIDs</a:t>
            </a:r>
            <a:endParaRPr lang="en-GB" sz="2000" dirty="0" smtClean="0"/>
          </a:p>
          <a:p>
            <a:pPr lvl="1" eaLnBrk="1" hangingPunct="1">
              <a:defRPr/>
            </a:pPr>
            <a:r>
              <a:rPr lang="en-GB" sz="2000" dirty="0" smtClean="0"/>
              <a:t>2.5) </a:t>
            </a:r>
            <a:r>
              <a:rPr lang="en-GB" sz="2000" dirty="0" err="1" smtClean="0"/>
              <a:t>IETF</a:t>
            </a:r>
            <a:r>
              <a:rPr lang="en-GB" sz="2000" dirty="0" smtClean="0"/>
              <a:t> Dependency Update</a:t>
            </a:r>
          </a:p>
          <a:p>
            <a:pPr eaLnBrk="1" hangingPunct="1">
              <a:defRPr/>
            </a:pPr>
            <a:r>
              <a:rPr lang="en-GB" sz="2400" dirty="0" smtClean="0"/>
              <a:t> 3) Action Items</a:t>
            </a:r>
          </a:p>
          <a:p>
            <a:pPr eaLnBrk="1" hangingPunct="1">
              <a:defRPr/>
            </a:pPr>
            <a:r>
              <a:rPr lang="en-GB" sz="2400" dirty="0" smtClean="0"/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/>
              <a:t> 5) Collected Items requiring action from SA</a:t>
            </a:r>
          </a:p>
          <a:p>
            <a:pPr marL="0" indent="0" eaLnBrk="1" hangingPunct="1">
              <a:spcBef>
                <a:spcPts val="1800"/>
              </a:spcBef>
              <a:buFontTx/>
              <a:buNone/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Explicit requests for </a:t>
            </a:r>
            <a:r>
              <a:rPr lang="en-GB" sz="2400" dirty="0" err="1" smtClean="0">
                <a:solidFill>
                  <a:srgbClr val="FF0000"/>
                </a:solidFill>
              </a:rPr>
              <a:t>TSG</a:t>
            </a:r>
            <a:r>
              <a:rPr lang="en-GB" sz="2400" dirty="0" smtClean="0">
                <a:solidFill>
                  <a:srgbClr val="FF0000"/>
                </a:solidFill>
              </a:rPr>
              <a:t> SA are highlighted in 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SA#65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2.3) </a:t>
            </a:r>
            <a:r>
              <a:rPr lang="en-GB" sz="2000" b="1" i="1" dirty="0" err="1" smtClean="0"/>
              <a:t>Rel</a:t>
            </a:r>
            <a:r>
              <a:rPr lang="en-GB" sz="2000" b="1" i="1" dirty="0" smtClean="0"/>
              <a:t>-13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31748" name="Text Box 3"/>
          <p:cNvSpPr txBox="1">
            <a:spLocks noChangeArrowheads="1"/>
          </p:cNvSpPr>
          <p:nvPr/>
        </p:nvSpPr>
        <p:spPr bwMode="auto">
          <a:xfrm>
            <a:off x="77788" y="33416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554004462"/>
              </p:ext>
            </p:extLst>
          </p:nvPr>
        </p:nvGraphicFramePr>
        <p:xfrm>
          <a:off x="152400" y="950694"/>
          <a:ext cx="8839200" cy="5100415"/>
        </p:xfrm>
        <a:graphic>
          <a:graphicData uri="http://schemas.openxmlformats.org/drawingml/2006/table">
            <a:tbl>
              <a:tblPr/>
              <a:tblGrid>
                <a:gridCol w="1357745"/>
                <a:gridCol w="4862946"/>
                <a:gridCol w="982652"/>
                <a:gridCol w="754885"/>
                <a:gridCol w="880972"/>
              </a:tblGrid>
              <a:tr h="5942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Spent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Requested Time Budget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70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UPCON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User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Plane Congestion Management (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TR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Phase)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Normative Phase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87=&gt;98%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60=&gt;100%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3,5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3*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CSPS_Coord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Improvements to CS/PS coordination in </a:t>
                      </a: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UTRAN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/</a:t>
                      </a: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GERAN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Shared</a:t>
                      </a:r>
                      <a:b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Normative Phase</a:t>
                      </a:r>
                      <a:endParaRPr kumimoji="0" lang="en-GB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0=&gt;100%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1,5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MCPTT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Mission Critical Push</a:t>
                      </a:r>
                      <a:r>
                        <a:rPr lang="en-GB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b="1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to</a:t>
                      </a:r>
                      <a:r>
                        <a:rPr lang="en-GB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b="1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Talk over LTE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2=&gt;20%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8,5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2+?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DRuMS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Resource Reuse for Multiple Media 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Sessions</a:t>
                      </a:r>
                      <a:endParaRPr lang="de-DE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50=&gt;95%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2,5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0,5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DECOR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Dedicated Core 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Networks (</a:t>
                      </a: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TR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 Phase)</a:t>
                      </a:r>
                    </a:p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Normative</a:t>
                      </a:r>
                      <a:r>
                        <a:rPr lang="en-GB" sz="1400" b="1" baseline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 Phase</a:t>
                      </a:r>
                      <a:endParaRPr lang="de-DE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30=&gt;100%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5,5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/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53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NBIFOM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IP Flow Mobility support for </a:t>
                      </a:r>
                      <a:r>
                        <a:rPr lang="en-GB" sz="1400" b="1" dirty="0" err="1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S2a</a:t>
                      </a: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 and </a:t>
                      </a:r>
                      <a:r>
                        <a:rPr lang="en-GB" sz="1400" b="1" dirty="0" err="1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S2b</a:t>
                      </a: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interfaces (</a:t>
                      </a: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TR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 Phase)</a:t>
                      </a:r>
                      <a:endParaRPr lang="de-DE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20=&gt;60%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6,5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AESE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Architecture Enhancements for Service 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Exposure</a:t>
                      </a:r>
                      <a:endParaRPr lang="de-DE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30=&gt;65%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0=&gt;20%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2,5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MONTE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Monitoring 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Enhancements</a:t>
                      </a:r>
                      <a:endParaRPr lang="de-DE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40=&gt;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85%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GROUPE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Group based 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Enhancements</a:t>
                      </a:r>
                      <a:endParaRPr lang="de-DE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20=&gt;70%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1,5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1,5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32770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756720"/>
          </a:xfrm>
        </p:spPr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Items (1/36)</a:t>
            </a:r>
            <a:endParaRPr lang="de-DE" altLang="de-DE" dirty="0" smtClean="0"/>
          </a:p>
        </p:txBody>
      </p:sp>
      <p:sp>
        <p:nvSpPr>
          <p:cNvPr id="2" name="Rectangle 1"/>
          <p:cNvSpPr/>
          <p:nvPr/>
        </p:nvSpPr>
        <p:spPr>
          <a:xfrm>
            <a:off x="784904" y="6158272"/>
            <a:ext cx="81747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hangingPunct="1">
              <a:defRPr/>
            </a:pPr>
            <a:r>
              <a:rPr lang="en-US" sz="1200" b="1" dirty="0" smtClean="0">
                <a:solidFill>
                  <a:srgbClr val="7030A0"/>
                </a:solidFill>
                <a:latin typeface="Calibri" pitchFamily="34" charset="0"/>
              </a:rPr>
              <a:t>* Time budget only needed if RAN agrees to the solution and allocates time budget for a work item corresponding to </a:t>
            </a:r>
            <a:r>
              <a:rPr lang="en-US" sz="1200" b="1" dirty="0" err="1" smtClean="0">
                <a:solidFill>
                  <a:srgbClr val="7030A0"/>
                </a:solidFill>
                <a:latin typeface="Calibri" pitchFamily="34" charset="0"/>
              </a:rPr>
              <a:t>UPCON</a:t>
            </a:r>
            <a:r>
              <a:rPr lang="en-US" sz="1200" b="1" dirty="0" smtClean="0">
                <a:solidFill>
                  <a:srgbClr val="7030A0"/>
                </a:solidFill>
                <a:latin typeface="Calibri" pitchFamily="34" charset="0"/>
              </a:rPr>
              <a:t>.</a:t>
            </a:r>
            <a:endParaRPr lang="en-US" sz="1200" b="1" dirty="0">
              <a:solidFill>
                <a:srgbClr val="7030A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5"/>
          <p:cNvSpPr txBox="1">
            <a:spLocks/>
          </p:cNvSpPr>
          <p:nvPr/>
        </p:nvSpPr>
        <p:spPr>
          <a:xfrm>
            <a:off x="457200" y="274638"/>
            <a:ext cx="6834188" cy="75672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kern="0" dirty="0" smtClean="0"/>
              <a:t>2.3) </a:t>
            </a:r>
            <a:r>
              <a:rPr lang="en-US" altLang="de-DE" kern="0" dirty="0" err="1" smtClean="0"/>
              <a:t>Rel</a:t>
            </a:r>
            <a:r>
              <a:rPr lang="en-US" altLang="de-DE" kern="0" dirty="0" smtClean="0"/>
              <a:t>-13 Work Items (2/</a:t>
            </a:r>
            <a:r>
              <a:rPr lang="en-US" altLang="de-DE" dirty="0" smtClean="0"/>
              <a:t>36</a:t>
            </a:r>
            <a:r>
              <a:rPr lang="en-US" altLang="de-DE" kern="0" dirty="0" smtClean="0"/>
              <a:t>)</a:t>
            </a:r>
            <a:endParaRPr lang="de-DE" altLang="de-DE" kern="0" dirty="0" smtClean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5867215"/>
              </p:ext>
            </p:extLst>
          </p:nvPr>
        </p:nvGraphicFramePr>
        <p:xfrm>
          <a:off x="152400" y="950694"/>
          <a:ext cx="8839200" cy="5093420"/>
        </p:xfrm>
        <a:graphic>
          <a:graphicData uri="http://schemas.openxmlformats.org/drawingml/2006/table">
            <a:tbl>
              <a:tblPr/>
              <a:tblGrid>
                <a:gridCol w="1357745"/>
                <a:gridCol w="4862946"/>
                <a:gridCol w="1048789"/>
                <a:gridCol w="688748"/>
                <a:gridCol w="880972"/>
              </a:tblGrid>
              <a:tr h="5942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Spent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Requested Time Budget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70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eCSFB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Enhanced </a:t>
                      </a: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CSFB</a:t>
                      </a:r>
                      <a:endParaRPr lang="de-DE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35=&gt;85%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eWebRTCi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Enhancements to </a:t>
                      </a:r>
                      <a:r>
                        <a:rPr lang="en-GB" sz="1400" b="1" dirty="0" err="1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WEBRTC</a:t>
                      </a: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interoperability</a:t>
                      </a:r>
                      <a:endParaRPr lang="de-DE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9=&gt;55%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eProSe_Ext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400" b="1" dirty="0" smtClean="0">
                          <a:solidFill>
                            <a:schemeClr val="bg1"/>
                          </a:solidFill>
                        </a:rPr>
                        <a:t>Enhancements to Proximity-based Services - Extensions</a:t>
                      </a:r>
                      <a:endParaRPr kumimoji="0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10=&gt;40%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10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/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voE-UTRAN-PPD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Arial"/>
                        <a:buNone/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voice over E-</a:t>
                      </a:r>
                      <a:r>
                        <a:rPr lang="en-GB" sz="1400" b="1" dirty="0" err="1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UTRAN</a:t>
                      </a: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 Paging Policy 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Differentiation</a:t>
                      </a:r>
                      <a:endParaRPr lang="de-DE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 25=&gt;100%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SETA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Improvement for PS-to-CS 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SRVCC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 in Conjunction with 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ATCF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/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ATGW</a:t>
                      </a:r>
                      <a:endParaRPr lang="de-DE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0=&gt;70%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550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eUMONC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Usage Monitoring Control </a:t>
                      </a: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PCC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 Extension 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0=&gt;100%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FMSS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Flexible Mobile Service Steering 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0=&gt;15%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8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SeDoC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Service Domain Centralization 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0=&gt;5%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0,5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MBMS_enh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MBMS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 Enhancements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4+?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536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2576183"/>
              </p:ext>
            </p:extLst>
          </p:nvPr>
        </p:nvGraphicFramePr>
        <p:xfrm>
          <a:off x="152400" y="950694"/>
          <a:ext cx="8839200" cy="3182906"/>
        </p:xfrm>
        <a:graphic>
          <a:graphicData uri="http://schemas.openxmlformats.org/drawingml/2006/table">
            <a:tbl>
              <a:tblPr/>
              <a:tblGrid>
                <a:gridCol w="1548809"/>
                <a:gridCol w="4620078"/>
                <a:gridCol w="1034456"/>
                <a:gridCol w="754885"/>
                <a:gridCol w="880972"/>
              </a:tblGrid>
              <a:tr h="5942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Spent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Requested Time Budget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FS_HLCom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Study on Optimizations to Support High Latency Communications</a:t>
                      </a:r>
                      <a:endParaRPr lang="de-DE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0=&gt;30%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1,5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FS_UMONC_sas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Study on Usage Monitoring Enhancements for Service, Application and Subscriber Groups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80=&gt;100%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FS_eDRX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Feasibility study on Extended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DRX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 cycle for Power Consumption Optimization 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+mj-lt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FS_CSIPTO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Feasibility Study on Co-ordinated P-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GW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 Change for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SIPTO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 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+mj-lt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FS_IOPS_St2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Feasibility Study on architecture enhancements for Isolated E-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UTRAN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 Operation for Public Safety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+mj-lt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TEI13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Cat B/C Enhancements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32770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756720"/>
          </a:xfrm>
        </p:spPr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Study Items + </a:t>
            </a:r>
            <a:r>
              <a:rPr lang="en-US" altLang="de-DE" dirty="0" err="1" smtClean="0"/>
              <a:t>TEI13</a:t>
            </a:r>
            <a:r>
              <a:rPr lang="en-US" altLang="de-DE" dirty="0" smtClean="0"/>
              <a:t> </a:t>
            </a:r>
            <a:r>
              <a:rPr lang="en-US" altLang="de-DE" dirty="0"/>
              <a:t>(</a:t>
            </a:r>
            <a:r>
              <a:rPr lang="en-US" altLang="de-DE" dirty="0" smtClean="0"/>
              <a:t>3/36)</a:t>
            </a:r>
            <a:endParaRPr lang="de-DE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262976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/>
              <a:t>2.3) </a:t>
            </a:r>
            <a:r>
              <a:rPr lang="en-US" altLang="de-DE" dirty="0" err="1"/>
              <a:t>Rel</a:t>
            </a:r>
            <a:r>
              <a:rPr lang="en-US" altLang="de-DE" dirty="0"/>
              <a:t>-13 Work (</a:t>
            </a:r>
            <a:r>
              <a:rPr lang="en-US" altLang="de-DE" dirty="0" smtClean="0"/>
              <a:t>4/36)</a:t>
            </a:r>
            <a:endParaRPr lang="de-DE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 Managing the Work</a:t>
            </a:r>
          </a:p>
          <a:p>
            <a:pPr lvl="1"/>
            <a:r>
              <a:rPr lang="de-DE" dirty="0" smtClean="0"/>
              <a:t>Rel-13 work and study items agreed in SA2 in the 3GPP Packet Access Track clearly exceeds the amount of time available to complete it.</a:t>
            </a:r>
          </a:p>
          <a:p>
            <a:pPr lvl="1"/>
            <a:r>
              <a:rPr lang="de-DE" dirty="0" smtClean="0"/>
              <a:t>Attempting to complete all agreed work and study items may endanger completion of all work and study items (that are not yet 100% complete.)</a:t>
            </a:r>
          </a:p>
          <a:p>
            <a:pPr lvl="1"/>
            <a:r>
              <a:rPr lang="de-DE" dirty="0" smtClean="0">
                <a:solidFill>
                  <a:srgbClr val="FF0000"/>
                </a:solidFill>
              </a:rPr>
              <a:t>Based on time budget estimates, the 3GPP track and Other Track will not have sufficient time to conclude all work and study items by SA#68 (see SP-140667.) SA is asked to take action.</a:t>
            </a:r>
            <a:endParaRPr lang="de-D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49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</a:t>
            </a:r>
            <a:r>
              <a:rPr lang="en-US" altLang="de-DE" dirty="0"/>
              <a:t>(</a:t>
            </a:r>
            <a:r>
              <a:rPr lang="en-US" altLang="de-DE" dirty="0" smtClean="0"/>
              <a:t>5/36)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32024527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UPCON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User Plane Congestion Management, </a:t>
                      </a:r>
                      <a:r>
                        <a:rPr lang="en-US" sz="14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</a:t>
                      </a: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Phase</a:t>
                      </a: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85 =&gt; 98%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7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UPCON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(Other Track)</a:t>
                      </a:r>
                      <a:endParaRPr lang="en-US" sz="14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60=</a:t>
                      </a:r>
                      <a:r>
                        <a:rPr lang="de-DE" sz="1400" b="1" dirty="0" smtClean="0">
                          <a:solidFill>
                            <a:srgbClr val="7030A0"/>
                          </a:solidFill>
                        </a:rPr>
                        <a:t>&gt;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100%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3,5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04991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SA#65</a:t>
            </a:r>
          </a:p>
          <a:p>
            <a:pPr lvl="1"/>
            <a:r>
              <a:rPr lang="de-DE" altLang="de-DE" sz="1600" dirty="0" smtClean="0"/>
              <a:t>Normative work agreed for a CN based solution (#6.1.1.5) led to normative CRs:</a:t>
            </a:r>
          </a:p>
          <a:p>
            <a:pPr lvl="2"/>
            <a:r>
              <a:rPr lang="en-GB" sz="1200" dirty="0"/>
              <a:t>23.203 </a:t>
            </a:r>
            <a:r>
              <a:rPr lang="en-GB" sz="1200" dirty="0" err="1"/>
              <a:t>CR0915</a:t>
            </a:r>
            <a:r>
              <a:rPr lang="en-GB" sz="1200" dirty="0"/>
              <a:t>: Applicability of congestion information reporting for certain </a:t>
            </a:r>
            <a:r>
              <a:rPr lang="en-GB" sz="1200" dirty="0" err="1"/>
              <a:t>APNs</a:t>
            </a:r>
            <a:r>
              <a:rPr lang="en-GB" sz="1200" dirty="0"/>
              <a:t> </a:t>
            </a:r>
            <a:r>
              <a:rPr lang="en-GB" sz="1200" dirty="0" smtClean="0"/>
              <a:t>only</a:t>
            </a:r>
          </a:p>
          <a:p>
            <a:pPr lvl="2"/>
            <a:r>
              <a:rPr lang="en-GB" sz="1200" dirty="0"/>
              <a:t>23.203 </a:t>
            </a:r>
            <a:r>
              <a:rPr lang="en-GB" sz="1200" dirty="0" err="1"/>
              <a:t>CR0927</a:t>
            </a:r>
            <a:r>
              <a:rPr lang="en-GB" sz="1200" dirty="0"/>
              <a:t>: Resolution of Editor's note on bandwidth limitation</a:t>
            </a:r>
            <a:endParaRPr lang="en-GB" sz="1200" dirty="0" smtClean="0"/>
          </a:p>
          <a:p>
            <a:pPr lvl="2"/>
            <a:r>
              <a:rPr lang="en-GB" sz="1200" dirty="0"/>
              <a:t>23.203 </a:t>
            </a:r>
            <a:r>
              <a:rPr lang="en-GB" sz="1200" dirty="0" err="1"/>
              <a:t>CR0916R2</a:t>
            </a:r>
            <a:r>
              <a:rPr lang="en-GB" sz="1200" dirty="0"/>
              <a:t>: Clarifying details of deferred services</a:t>
            </a:r>
            <a:endParaRPr lang="en-GB" sz="1200" dirty="0" smtClean="0"/>
          </a:p>
          <a:p>
            <a:pPr lvl="2"/>
            <a:r>
              <a:rPr lang="en-GB" sz="1200" dirty="0"/>
              <a:t>23.203 </a:t>
            </a:r>
            <a:r>
              <a:rPr lang="en-GB" sz="1200" dirty="0" err="1"/>
              <a:t>CR0926R3</a:t>
            </a:r>
            <a:r>
              <a:rPr lang="en-GB" sz="1200" dirty="0"/>
              <a:t>: Np mobility </a:t>
            </a:r>
            <a:r>
              <a:rPr lang="en-GB" sz="1200" dirty="0" smtClean="0"/>
              <a:t>handling</a:t>
            </a:r>
          </a:p>
          <a:p>
            <a:pPr lvl="2"/>
            <a:r>
              <a:rPr lang="en-GB" sz="1200" dirty="0"/>
              <a:t>23.203 </a:t>
            </a:r>
            <a:r>
              <a:rPr lang="en-GB" sz="1200" dirty="0" err="1"/>
              <a:t>CR0950R2</a:t>
            </a:r>
            <a:r>
              <a:rPr lang="en-GB" sz="1200" dirty="0"/>
              <a:t>: Transfer of location information on Np</a:t>
            </a:r>
            <a:endParaRPr lang="en-GB" sz="1200" dirty="0" smtClean="0"/>
          </a:p>
          <a:p>
            <a:pPr lvl="2"/>
            <a:r>
              <a:rPr lang="en-GB" sz="1200" dirty="0"/>
              <a:t>23.060 </a:t>
            </a:r>
            <a:r>
              <a:rPr lang="en-GB" sz="1200" dirty="0" err="1"/>
              <a:t>CR1892R2</a:t>
            </a:r>
            <a:r>
              <a:rPr lang="en-GB" sz="1200" dirty="0"/>
              <a:t>: Nq' interface support for </a:t>
            </a:r>
            <a:r>
              <a:rPr lang="en-GB" sz="1200" dirty="0" err="1"/>
              <a:t>GnGp-SGSN</a:t>
            </a:r>
            <a:endParaRPr lang="en-GB" sz="1200" dirty="0" smtClean="0"/>
          </a:p>
          <a:p>
            <a:pPr lvl="2"/>
            <a:r>
              <a:rPr lang="en-GB" sz="1200" dirty="0"/>
              <a:t>23.401 </a:t>
            </a:r>
            <a:r>
              <a:rPr lang="en-GB" sz="1200" dirty="0" err="1"/>
              <a:t>CR2780R3</a:t>
            </a:r>
            <a:r>
              <a:rPr lang="en-GB" sz="1200" dirty="0"/>
              <a:t>: Adding </a:t>
            </a:r>
            <a:r>
              <a:rPr lang="en-GB" sz="1200" dirty="0" err="1"/>
              <a:t>interoperabilty</a:t>
            </a:r>
            <a:r>
              <a:rPr lang="en-GB" sz="1200" dirty="0"/>
              <a:t> aspects between RAN and CN for the CN-based solution</a:t>
            </a:r>
            <a:endParaRPr lang="en-GB" sz="1200" dirty="0" smtClean="0"/>
          </a:p>
          <a:p>
            <a:pPr lvl="2"/>
            <a:r>
              <a:rPr lang="en-GB" sz="1200" dirty="0"/>
              <a:t>23.401 </a:t>
            </a:r>
            <a:r>
              <a:rPr lang="en-GB" sz="1200" dirty="0" err="1"/>
              <a:t>CR2797</a:t>
            </a:r>
            <a:r>
              <a:rPr lang="en-GB" sz="1200" dirty="0"/>
              <a:t>: MME - </a:t>
            </a:r>
            <a:r>
              <a:rPr lang="en-GB" sz="1200" dirty="0" err="1"/>
              <a:t>RCAF</a:t>
            </a:r>
            <a:r>
              <a:rPr lang="en-GB" sz="1200" dirty="0"/>
              <a:t> </a:t>
            </a:r>
            <a:r>
              <a:rPr lang="en-GB" sz="1200" dirty="0" smtClean="0"/>
              <a:t>interface</a:t>
            </a:r>
          </a:p>
          <a:p>
            <a:pPr lvl="2"/>
            <a:r>
              <a:rPr lang="en-GB" sz="1200" dirty="0"/>
              <a:t>23.060 </a:t>
            </a:r>
            <a:r>
              <a:rPr lang="en-GB" sz="1200" dirty="0" err="1"/>
              <a:t>CR1932R1</a:t>
            </a:r>
            <a:r>
              <a:rPr lang="en-GB" sz="1200" dirty="0"/>
              <a:t>: </a:t>
            </a:r>
            <a:r>
              <a:rPr lang="en-GB" sz="1200" dirty="0" err="1"/>
              <a:t>SGSN</a:t>
            </a:r>
            <a:r>
              <a:rPr lang="en-GB" sz="1200" dirty="0"/>
              <a:t> - </a:t>
            </a:r>
            <a:r>
              <a:rPr lang="en-GB" sz="1200" dirty="0" err="1"/>
              <a:t>RCAF</a:t>
            </a:r>
            <a:r>
              <a:rPr lang="en-GB" sz="1200" dirty="0"/>
              <a:t> </a:t>
            </a:r>
            <a:r>
              <a:rPr lang="en-GB" sz="1200" dirty="0" smtClean="0"/>
              <a:t>interface</a:t>
            </a:r>
          </a:p>
        </p:txBody>
      </p:sp>
    </p:spTree>
    <p:extLst>
      <p:ext uri="{BB962C8B-B14F-4D97-AF65-F5344CB8AC3E}">
        <p14:creationId xmlns:p14="http://schemas.microsoft.com/office/powerpoint/2010/main" val="53280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/>
              <a:t>2.3) </a:t>
            </a:r>
            <a:r>
              <a:rPr lang="en-US" altLang="de-DE" dirty="0" err="1"/>
              <a:t>Rel</a:t>
            </a:r>
            <a:r>
              <a:rPr lang="en-US" altLang="de-DE" dirty="0"/>
              <a:t>-13 Work Ongoing (</a:t>
            </a:r>
            <a:r>
              <a:rPr lang="en-US" altLang="de-DE" dirty="0" smtClean="0"/>
              <a:t>6/36)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r>
              <a:rPr lang="de-DE" altLang="de-DE" sz="2000" dirty="0" smtClean="0"/>
              <a:t>Progress </a:t>
            </a:r>
            <a:r>
              <a:rPr lang="de-DE" altLang="de-DE" sz="2000" dirty="0"/>
              <a:t>since </a:t>
            </a:r>
            <a:r>
              <a:rPr lang="de-DE" altLang="de-DE" sz="2000" dirty="0" smtClean="0"/>
              <a:t>SA#65, Continued</a:t>
            </a:r>
            <a:endParaRPr lang="de-DE" altLang="de-DE" sz="2000" dirty="0"/>
          </a:p>
          <a:p>
            <a:pPr lvl="1"/>
            <a:r>
              <a:rPr lang="de-DE" altLang="de-DE" sz="1600" dirty="0"/>
              <a:t>Conclusions achieved for a CN based solution (#6.1.1.5) led to normative </a:t>
            </a:r>
            <a:r>
              <a:rPr lang="de-DE" altLang="de-DE" sz="1600" dirty="0" smtClean="0"/>
              <a:t>CRs, continued:</a:t>
            </a:r>
            <a:endParaRPr lang="de-DE" altLang="de-DE" sz="1600" dirty="0"/>
          </a:p>
          <a:p>
            <a:pPr lvl="2"/>
            <a:r>
              <a:rPr lang="en-GB" sz="1200" dirty="0" smtClean="0"/>
              <a:t>23.203 </a:t>
            </a:r>
            <a:r>
              <a:rPr lang="en-GB" sz="1200" dirty="0" err="1"/>
              <a:t>CR0952</a:t>
            </a:r>
            <a:r>
              <a:rPr lang="en-GB" sz="1200" dirty="0"/>
              <a:t>: Removal of Editor Note on logical </a:t>
            </a:r>
            <a:r>
              <a:rPr lang="en-GB" sz="1200" dirty="0" err="1"/>
              <a:t>PCRF</a:t>
            </a:r>
            <a:r>
              <a:rPr lang="en-GB" sz="1200" dirty="0"/>
              <a:t> id</a:t>
            </a:r>
          </a:p>
          <a:p>
            <a:pPr lvl="2"/>
            <a:r>
              <a:rPr lang="en-GB" sz="1200" dirty="0"/>
              <a:t>23.203 </a:t>
            </a:r>
            <a:r>
              <a:rPr lang="en-GB" sz="1200" dirty="0" err="1"/>
              <a:t>CR0961R2</a:t>
            </a:r>
            <a:r>
              <a:rPr lang="en-GB" sz="1200" dirty="0"/>
              <a:t>: Clarifying reporting of no congestion </a:t>
            </a:r>
            <a:r>
              <a:rPr lang="en-GB" sz="1200" dirty="0" smtClean="0"/>
              <a:t>state</a:t>
            </a:r>
          </a:p>
          <a:p>
            <a:pPr lvl="1"/>
            <a:r>
              <a:rPr lang="de-DE" altLang="de-DE" sz="1600" dirty="0" smtClean="0"/>
              <a:t>P-CRs agreed</a:t>
            </a:r>
          </a:p>
          <a:p>
            <a:pPr lvl="2"/>
            <a:r>
              <a:rPr lang="en-GB" sz="1200" dirty="0" smtClean="0"/>
              <a:t>23.705 </a:t>
            </a:r>
            <a:r>
              <a:rPr lang="en-GB" sz="1200" dirty="0"/>
              <a:t>P-CR: Enhancements for the </a:t>
            </a:r>
            <a:r>
              <a:rPr lang="en-GB" sz="1200" dirty="0" err="1"/>
              <a:t>FPI</a:t>
            </a:r>
            <a:r>
              <a:rPr lang="en-GB" sz="1200" dirty="0"/>
              <a:t> solution</a:t>
            </a:r>
          </a:p>
          <a:p>
            <a:pPr lvl="3"/>
            <a:r>
              <a:rPr lang="en-GB" dirty="0">
                <a:solidFill>
                  <a:srgbClr val="FF0000"/>
                </a:solidFill>
              </a:rPr>
              <a:t>There </a:t>
            </a:r>
            <a:r>
              <a:rPr lang="en-GB" dirty="0" smtClean="0">
                <a:solidFill>
                  <a:srgbClr val="FF0000"/>
                </a:solidFill>
              </a:rPr>
              <a:t>is a </a:t>
            </a:r>
            <a:r>
              <a:rPr lang="en-GB" dirty="0">
                <a:solidFill>
                  <a:srgbClr val="FF0000"/>
                </a:solidFill>
              </a:rPr>
              <a:t>sustained objection to this P-CR from Ericsson</a:t>
            </a:r>
          </a:p>
          <a:p>
            <a:pPr lvl="2"/>
            <a:r>
              <a:rPr lang="en-GB" sz="1200" dirty="0" smtClean="0"/>
              <a:t>23.705 </a:t>
            </a:r>
            <a:r>
              <a:rPr lang="en-GB" sz="1200" dirty="0"/>
              <a:t>P-CR: Proposed Conclusion of </a:t>
            </a:r>
            <a:r>
              <a:rPr lang="en-GB" sz="1200" dirty="0" err="1"/>
              <a:t>FPI</a:t>
            </a:r>
            <a:r>
              <a:rPr lang="en-GB" sz="1200" dirty="0"/>
              <a:t> Solution</a:t>
            </a:r>
            <a:endParaRPr lang="de-DE" altLang="de-DE" sz="2400" dirty="0"/>
          </a:p>
          <a:p>
            <a:pPr lvl="1"/>
            <a:r>
              <a:rPr lang="de-DE" altLang="de-DE" sz="1600" dirty="0" smtClean="0"/>
              <a:t>Conclusion </a:t>
            </a:r>
            <a:r>
              <a:rPr lang="de-DE" altLang="de-DE" sz="1600" dirty="0"/>
              <a:t>of study of the RAN-based FPI solution. </a:t>
            </a:r>
            <a:r>
              <a:rPr lang="de-DE" altLang="de-DE" sz="1600" b="1" dirty="0">
                <a:solidFill>
                  <a:srgbClr val="7030A0"/>
                </a:solidFill>
              </a:rPr>
              <a:t>Normative work will proceed only at the time that a RAN work item approved</a:t>
            </a:r>
            <a:r>
              <a:rPr lang="de-DE" altLang="de-DE" sz="1600" b="1" dirty="0" smtClean="0">
                <a:solidFill>
                  <a:srgbClr val="7030A0"/>
                </a:solidFill>
              </a:rPr>
              <a:t>.</a:t>
            </a:r>
          </a:p>
          <a:p>
            <a:pPr lvl="1"/>
            <a:r>
              <a:rPr lang="de-DE" altLang="de-DE" sz="1600" dirty="0" smtClean="0"/>
              <a:t>TR 23.705 sent to SA#66 for approval.</a:t>
            </a:r>
          </a:p>
          <a:p>
            <a:r>
              <a:rPr lang="de-DE" altLang="de-DE" sz="2000" dirty="0"/>
              <a:t>UPCON continued, next steps</a:t>
            </a:r>
            <a:r>
              <a:rPr lang="de-DE" altLang="de-DE" sz="2000" dirty="0" smtClean="0"/>
              <a:t>:</a:t>
            </a:r>
          </a:p>
          <a:p>
            <a:pPr lvl="1"/>
            <a:r>
              <a:rPr lang="de-DE" altLang="de-DE" sz="1600" dirty="0" smtClean="0"/>
              <a:t>The study phase is at 98% to allow for additional study of solution 2.1 </a:t>
            </a:r>
            <a:r>
              <a:rPr lang="en-GB" sz="1600" dirty="0"/>
              <a:t>Flow priority-based traffic differentiation on the same </a:t>
            </a:r>
            <a:r>
              <a:rPr lang="en-GB" sz="1600" dirty="0" err="1"/>
              <a:t>QCI</a:t>
            </a:r>
            <a:r>
              <a:rPr lang="en-GB" sz="1600" dirty="0"/>
              <a:t> (</a:t>
            </a:r>
            <a:r>
              <a:rPr lang="en-GB" sz="1600" dirty="0" err="1"/>
              <a:t>FPI</a:t>
            </a:r>
            <a:r>
              <a:rPr lang="en-GB" sz="1600" dirty="0"/>
              <a:t>) </a:t>
            </a:r>
            <a:r>
              <a:rPr lang="en-GB" sz="1600" dirty="0" smtClean="0"/>
              <a:t> if requested by RAN. This is left open, 3 </a:t>
            </a:r>
            <a:r>
              <a:rPr lang="en-GB" sz="1600" dirty="0" err="1" smtClean="0"/>
              <a:t>TU</a:t>
            </a:r>
            <a:r>
              <a:rPr lang="en-GB" sz="1600" dirty="0" smtClean="0"/>
              <a:t> budget is requested contingent upon RAN agreement on the solution. </a:t>
            </a:r>
          </a:p>
          <a:p>
            <a:pPr lvl="1"/>
            <a:r>
              <a:rPr lang="de-DE" altLang="de-DE" sz="1600" dirty="0" smtClean="0"/>
              <a:t>Normative </a:t>
            </a:r>
            <a:r>
              <a:rPr lang="de-DE" altLang="de-DE" sz="1600" dirty="0"/>
              <a:t>work complete on the CN-based solution, </a:t>
            </a:r>
            <a:r>
              <a:rPr lang="de-DE" altLang="de-DE" sz="1600" b="1" dirty="0">
                <a:solidFill>
                  <a:srgbClr val="7030A0"/>
                </a:solidFill>
              </a:rPr>
              <a:t>now to be maintained</a:t>
            </a:r>
            <a:r>
              <a:rPr lang="de-DE" altLang="de-DE" sz="1600" b="1" dirty="0" smtClean="0">
                <a:solidFill>
                  <a:srgbClr val="7030A0"/>
                </a:solidFill>
              </a:rPr>
              <a:t>.</a:t>
            </a:r>
            <a:endParaRPr lang="de-DE" altLang="de-DE" sz="1600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3703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</a:t>
            </a:r>
            <a:r>
              <a:rPr lang="en-US" altLang="de-DE" dirty="0"/>
              <a:t>(</a:t>
            </a:r>
            <a:r>
              <a:rPr lang="en-US" altLang="de-DE" dirty="0" smtClean="0"/>
              <a:t>7/36)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37410371"/>
              </p:ext>
            </p:extLst>
          </p:nvPr>
        </p:nvGraphicFramePr>
        <p:xfrm>
          <a:off x="179388" y="1376363"/>
          <a:ext cx="8569325" cy="177793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CSPS_Coord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Improvements to CS/PS coordination in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UTRAN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/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GERAN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Shared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60 =&gt;100%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CSPS_Coord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</a:t>
                      </a:r>
                      <a:r>
                        <a:rPr lang="en-US" sz="1400" b="1" kern="1200" baseline="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</a:t>
                      </a:r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Track)</a:t>
                      </a:r>
                      <a:endParaRPr lang="en-US" sz="14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r>
                        <a:rPr lang="en-US" sz="1400" b="1" baseline="0" dirty="0" smtClean="0">
                          <a:solidFill>
                            <a:srgbClr val="7030A0"/>
                          </a:solidFill>
                        </a:rPr>
                        <a:t> =&gt; 100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1,5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SA#65</a:t>
            </a:r>
          </a:p>
          <a:p>
            <a:pPr lvl="1"/>
            <a:r>
              <a:rPr lang="de-DE" altLang="de-DE" sz="1600" dirty="0"/>
              <a:t>Normative work </a:t>
            </a:r>
            <a:r>
              <a:rPr lang="de-DE" altLang="de-DE" sz="1600" dirty="0" smtClean="0"/>
              <a:t>agreed for conclusions to the TR.</a:t>
            </a:r>
          </a:p>
          <a:p>
            <a:pPr lvl="2"/>
            <a:r>
              <a:rPr lang="en-GB" sz="1200" dirty="0"/>
              <a:t>23.251 </a:t>
            </a:r>
            <a:r>
              <a:rPr lang="en-GB" sz="1200" dirty="0" err="1"/>
              <a:t>CR0101R1</a:t>
            </a:r>
            <a:r>
              <a:rPr lang="en-GB" sz="1200" dirty="0"/>
              <a:t>: </a:t>
            </a:r>
            <a:r>
              <a:rPr lang="en-GB" sz="1200" dirty="0" err="1"/>
              <a:t>CSPS</a:t>
            </a:r>
            <a:r>
              <a:rPr lang="en-GB" sz="1200" dirty="0"/>
              <a:t> Coordination General </a:t>
            </a:r>
            <a:r>
              <a:rPr lang="en-GB" sz="1200" dirty="0" smtClean="0"/>
              <a:t>Description</a:t>
            </a:r>
          </a:p>
          <a:p>
            <a:pPr lvl="2"/>
            <a:r>
              <a:rPr lang="en-GB" sz="1200" dirty="0"/>
              <a:t>23.251 </a:t>
            </a:r>
            <a:r>
              <a:rPr lang="en-GB" sz="1200" dirty="0" err="1"/>
              <a:t>CR0102R1</a:t>
            </a:r>
            <a:r>
              <a:rPr lang="en-GB" sz="1200" dirty="0"/>
              <a:t>: Example signalling </a:t>
            </a:r>
            <a:r>
              <a:rPr lang="en-GB" sz="1200" dirty="0" smtClean="0"/>
              <a:t>flows</a:t>
            </a:r>
          </a:p>
          <a:p>
            <a:pPr lvl="2"/>
            <a:r>
              <a:rPr lang="en-GB" sz="1200" dirty="0"/>
              <a:t>23.251 </a:t>
            </a:r>
            <a:r>
              <a:rPr lang="en-GB" sz="1200" dirty="0" err="1"/>
              <a:t>CR0103R1</a:t>
            </a:r>
            <a:r>
              <a:rPr lang="en-GB" sz="1200" dirty="0"/>
              <a:t>: Example logics for </a:t>
            </a:r>
            <a:r>
              <a:rPr lang="en-GB" sz="1200" dirty="0" err="1"/>
              <a:t>CSPS</a:t>
            </a:r>
            <a:r>
              <a:rPr lang="en-GB" sz="1200" dirty="0"/>
              <a:t> </a:t>
            </a:r>
            <a:r>
              <a:rPr lang="en-GB" sz="1200" dirty="0" smtClean="0"/>
              <a:t>Coordination</a:t>
            </a:r>
          </a:p>
          <a:p>
            <a:pPr lvl="2"/>
            <a:r>
              <a:rPr lang="en-GB" sz="1200" dirty="0"/>
              <a:t>23.251 </a:t>
            </a:r>
            <a:r>
              <a:rPr lang="en-GB" sz="1200" dirty="0" err="1"/>
              <a:t>CR0104R1</a:t>
            </a:r>
            <a:r>
              <a:rPr lang="en-GB" sz="1200" dirty="0"/>
              <a:t>: Functional Description</a:t>
            </a:r>
            <a:endParaRPr lang="de-DE" altLang="de-DE" sz="1200" dirty="0" smtClean="0"/>
          </a:p>
          <a:p>
            <a:pPr lvl="1"/>
            <a:r>
              <a:rPr lang="de-DE" altLang="de-DE" sz="1600" dirty="0" smtClean="0"/>
              <a:t>TR 23.704 sent to SA#66 for approval.</a:t>
            </a:r>
          </a:p>
          <a:p>
            <a:r>
              <a:rPr lang="de-DE" altLang="de-DE" sz="2000" dirty="0" smtClean="0"/>
              <a:t>Next steps:</a:t>
            </a:r>
            <a:endParaRPr lang="de-DE" altLang="de-DE" sz="1600" dirty="0"/>
          </a:p>
          <a:p>
            <a:pPr lvl="1"/>
            <a:r>
              <a:rPr lang="de-DE" altLang="de-DE" sz="1600" dirty="0" smtClean="0"/>
              <a:t>Maintenance of the feature.</a:t>
            </a:r>
          </a:p>
        </p:txBody>
      </p:sp>
    </p:spTree>
    <p:extLst>
      <p:ext uri="{BB962C8B-B14F-4D97-AF65-F5344CB8AC3E}">
        <p14:creationId xmlns:p14="http://schemas.microsoft.com/office/powerpoint/2010/main" val="276611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</a:t>
            </a:r>
            <a:r>
              <a:rPr lang="en-US" altLang="de-DE" dirty="0"/>
              <a:t>(</a:t>
            </a:r>
            <a:r>
              <a:rPr lang="en-US" altLang="de-DE" dirty="0" smtClean="0"/>
              <a:t>8/36)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33061568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MCPTT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Mission Critical Push to Talk over LTE, </a:t>
                      </a: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Phase</a:t>
                      </a: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2=&gt;20%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8,5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2+?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MCPTT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</a:t>
                      </a:r>
                      <a:r>
                        <a:rPr lang="en-US" sz="1400" b="1" kern="1200" baseline="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</a:t>
                      </a:r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Track)</a:t>
                      </a:r>
                      <a:endParaRPr lang="en-US" sz="14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?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599" y="3479414"/>
            <a:ext cx="8472873" cy="3018367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SA#65</a:t>
            </a:r>
          </a:p>
          <a:p>
            <a:pPr lvl="1"/>
            <a:r>
              <a:rPr lang="de-DE" altLang="de-DE" sz="1600" dirty="0" smtClean="0"/>
              <a:t>Progress on MCPTT work in TR 23.779</a:t>
            </a:r>
          </a:p>
          <a:p>
            <a:pPr lvl="2"/>
            <a:r>
              <a:rPr lang="de-DE" altLang="de-DE" sz="1200" dirty="0" smtClean="0"/>
              <a:t>23.779 P-CR: </a:t>
            </a:r>
            <a:r>
              <a:rPr lang="en-GB" sz="1200" dirty="0"/>
              <a:t>High Level </a:t>
            </a:r>
            <a:r>
              <a:rPr lang="en-GB" sz="1200" dirty="0" err="1"/>
              <a:t>MCPTT</a:t>
            </a:r>
            <a:r>
              <a:rPr lang="en-GB" sz="1200" dirty="0"/>
              <a:t> Architecture</a:t>
            </a:r>
            <a:endParaRPr lang="en-GB" sz="1200" dirty="0" smtClean="0"/>
          </a:p>
          <a:p>
            <a:pPr lvl="2"/>
            <a:r>
              <a:rPr lang="en-GB" altLang="de-DE" sz="1200" dirty="0" smtClean="0"/>
              <a:t>23.779 P-CR: </a:t>
            </a:r>
            <a:r>
              <a:rPr lang="en-GB" sz="1200" dirty="0"/>
              <a:t>Roaming </a:t>
            </a:r>
            <a:r>
              <a:rPr lang="en-GB" sz="1200" dirty="0" smtClean="0"/>
              <a:t>models</a:t>
            </a:r>
          </a:p>
          <a:p>
            <a:pPr lvl="2"/>
            <a:r>
              <a:rPr lang="en-GB" altLang="de-DE" sz="1200" dirty="0"/>
              <a:t>23.779 P-CR: </a:t>
            </a:r>
            <a:r>
              <a:rPr lang="en-GB" sz="1200" dirty="0" smtClean="0"/>
              <a:t>System-</a:t>
            </a:r>
            <a:r>
              <a:rPr lang="en-GB" sz="1200" dirty="0"/>
              <a:t>, application- and </a:t>
            </a:r>
            <a:r>
              <a:rPr lang="en-GB" sz="1200" dirty="0" err="1"/>
              <a:t>IMS</a:t>
            </a:r>
            <a:r>
              <a:rPr lang="en-GB" sz="1200" dirty="0"/>
              <a:t>-level considerations for Network Mode Operation via Relay (</a:t>
            </a:r>
            <a:r>
              <a:rPr lang="en-GB" sz="1200" dirty="0" err="1"/>
              <a:t>NMO</a:t>
            </a:r>
            <a:r>
              <a:rPr lang="en-GB" sz="1200" dirty="0"/>
              <a:t>-R</a:t>
            </a:r>
            <a:r>
              <a:rPr lang="en-GB" sz="1200" dirty="0" smtClean="0"/>
              <a:t>)</a:t>
            </a:r>
          </a:p>
          <a:p>
            <a:pPr lvl="2"/>
            <a:r>
              <a:rPr lang="en-GB" altLang="de-DE" sz="1200" dirty="0"/>
              <a:t>23.779 P-CR: </a:t>
            </a:r>
            <a:r>
              <a:rPr lang="en-GB" sz="1200" dirty="0" smtClean="0"/>
              <a:t>Definitions </a:t>
            </a:r>
            <a:r>
              <a:rPr lang="en-GB" sz="1200" dirty="0"/>
              <a:t>for Modes of </a:t>
            </a:r>
            <a:r>
              <a:rPr lang="en-GB" sz="1200" dirty="0" smtClean="0"/>
              <a:t>Operation</a:t>
            </a:r>
          </a:p>
          <a:p>
            <a:pPr lvl="2"/>
            <a:r>
              <a:rPr lang="en-GB" altLang="de-DE" sz="1200" dirty="0"/>
              <a:t>23.779 P-CR: </a:t>
            </a:r>
            <a:r>
              <a:rPr lang="en-GB" sz="1200" dirty="0" smtClean="0"/>
              <a:t>System-</a:t>
            </a:r>
            <a:r>
              <a:rPr lang="en-GB" sz="1200" dirty="0"/>
              <a:t>, application- and </a:t>
            </a:r>
            <a:r>
              <a:rPr lang="en-GB" sz="1200" dirty="0" err="1"/>
              <a:t>IMS</a:t>
            </a:r>
            <a:r>
              <a:rPr lang="en-GB" sz="1200" dirty="0"/>
              <a:t>-level considerations for Network Mode Operation via Relay (</a:t>
            </a:r>
            <a:r>
              <a:rPr lang="en-GB" sz="1200" dirty="0" err="1"/>
              <a:t>DMO</a:t>
            </a:r>
            <a:r>
              <a:rPr lang="en-GB" sz="1200" dirty="0"/>
              <a:t>-R</a:t>
            </a:r>
            <a:r>
              <a:rPr lang="en-GB" sz="1200" dirty="0" smtClean="0"/>
              <a:t>)</a:t>
            </a:r>
          </a:p>
          <a:p>
            <a:pPr lvl="2"/>
            <a:r>
              <a:rPr lang="en-GB" altLang="de-DE" sz="1200" dirty="0"/>
              <a:t>23.779 P-CR: </a:t>
            </a:r>
            <a:r>
              <a:rPr lang="en-GB" sz="1200" dirty="0" smtClean="0"/>
              <a:t>Distinguishing </a:t>
            </a:r>
            <a:r>
              <a:rPr lang="en-GB" sz="1200" dirty="0"/>
              <a:t>support for </a:t>
            </a:r>
            <a:r>
              <a:rPr lang="en-GB" sz="1200" dirty="0" err="1"/>
              <a:t>DMO</a:t>
            </a:r>
            <a:r>
              <a:rPr lang="en-GB" sz="1200" dirty="0"/>
              <a:t> Group and Private </a:t>
            </a:r>
            <a:r>
              <a:rPr lang="en-GB" sz="1200" dirty="0" smtClean="0"/>
              <a:t>Calls</a:t>
            </a:r>
          </a:p>
          <a:p>
            <a:pPr lvl="2"/>
            <a:r>
              <a:rPr lang="en-GB" altLang="de-DE" sz="1200" dirty="0"/>
              <a:t>23.779 P-CR: </a:t>
            </a:r>
            <a:r>
              <a:rPr lang="en-GB" sz="1200" dirty="0" smtClean="0"/>
              <a:t>Discussion </a:t>
            </a:r>
            <a:r>
              <a:rPr lang="en-GB" sz="1200" dirty="0"/>
              <a:t>on </a:t>
            </a:r>
            <a:r>
              <a:rPr lang="en-GB" sz="1200" dirty="0" err="1"/>
              <a:t>IMS</a:t>
            </a:r>
            <a:r>
              <a:rPr lang="en-GB" sz="1200" dirty="0"/>
              <a:t>-based </a:t>
            </a:r>
            <a:r>
              <a:rPr lang="en-GB" sz="1200" dirty="0" err="1"/>
              <a:t>MCPTT</a:t>
            </a:r>
            <a:r>
              <a:rPr lang="en-GB" sz="1200" dirty="0"/>
              <a:t> </a:t>
            </a:r>
            <a:r>
              <a:rPr lang="en-GB" sz="1200" dirty="0" smtClean="0"/>
              <a:t>architecture</a:t>
            </a:r>
          </a:p>
          <a:p>
            <a:pPr lvl="2"/>
            <a:r>
              <a:rPr lang="en-GB" altLang="de-DE" sz="1200" dirty="0"/>
              <a:t>23.779 P-CR: </a:t>
            </a:r>
            <a:r>
              <a:rPr lang="en-GB" sz="1200" dirty="0" err="1" smtClean="0"/>
              <a:t>NGCN</a:t>
            </a:r>
            <a:r>
              <a:rPr lang="en-GB" sz="1200" dirty="0" smtClean="0"/>
              <a:t>-based architecture</a:t>
            </a:r>
          </a:p>
          <a:p>
            <a:pPr lvl="2"/>
            <a:r>
              <a:rPr lang="en-GB" altLang="de-DE" sz="1200" dirty="0"/>
              <a:t>23.779 P-CR: </a:t>
            </a:r>
            <a:r>
              <a:rPr lang="en-GB" sz="1200" dirty="0" err="1" smtClean="0"/>
              <a:t>MCPTT</a:t>
            </a:r>
            <a:r>
              <a:rPr lang="en-GB" sz="1200" dirty="0" smtClean="0"/>
              <a:t> </a:t>
            </a:r>
            <a:r>
              <a:rPr lang="en-GB" sz="1200" dirty="0"/>
              <a:t>Architecture within a PS Ecosystem with User-based Services Application </a:t>
            </a:r>
            <a:r>
              <a:rPr lang="en-GB" sz="1200" dirty="0" err="1"/>
              <a:t>Sublayer</a:t>
            </a:r>
            <a:endParaRPr lang="de-DE" altLang="de-DE" sz="1200" dirty="0" smtClean="0"/>
          </a:p>
          <a:p>
            <a:pPr lvl="1"/>
            <a:r>
              <a:rPr lang="de-DE" altLang="de-DE" sz="1600" dirty="0" smtClean="0"/>
              <a:t>WID modified to include references to the correct specifications, time scale and support.</a:t>
            </a:r>
          </a:p>
        </p:txBody>
      </p:sp>
    </p:spTree>
    <p:extLst>
      <p:ext uri="{BB962C8B-B14F-4D97-AF65-F5344CB8AC3E}">
        <p14:creationId xmlns:p14="http://schemas.microsoft.com/office/powerpoint/2010/main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/>
              <a:t>2.3) </a:t>
            </a:r>
            <a:r>
              <a:rPr lang="en-US" altLang="de-DE" dirty="0" err="1"/>
              <a:t>Rel</a:t>
            </a:r>
            <a:r>
              <a:rPr lang="en-US" altLang="de-DE" dirty="0"/>
              <a:t>-13 Work Ongoing </a:t>
            </a:r>
            <a:r>
              <a:rPr lang="en-US" altLang="de-DE" dirty="0" smtClean="0"/>
              <a:t>(9/36)</a:t>
            </a:r>
            <a:endParaRPr lang="de-DE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sz="2000" dirty="0" smtClean="0"/>
              <a:t>MCPTT Next </a:t>
            </a:r>
            <a:r>
              <a:rPr lang="de-DE" altLang="de-DE" sz="2000" dirty="0"/>
              <a:t>steps:</a:t>
            </a:r>
          </a:p>
          <a:p>
            <a:pPr lvl="1"/>
            <a:r>
              <a:rPr lang="de-DE" altLang="de-DE" sz="1600" dirty="0" smtClean="0">
                <a:solidFill>
                  <a:srgbClr val="FF0000"/>
                </a:solidFill>
              </a:rPr>
              <a:t>Ongoing work depends on SA2/SA6 work split agreed at SA#66 for the MCPTT WID, as well as the SA6 Terms of Reference.</a:t>
            </a:r>
          </a:p>
          <a:p>
            <a:pPr lvl="2"/>
            <a:r>
              <a:rPr lang="de-DE" altLang="de-DE" sz="1600" dirty="0" smtClean="0">
                <a:solidFill>
                  <a:srgbClr val="7030A0"/>
                </a:solidFill>
              </a:rPr>
              <a:t>Time budget and agendas will be adjusted to complete work after it is clear what SA6 will do, when, etc.</a:t>
            </a:r>
            <a:endParaRPr lang="de-DE" altLang="de-DE" sz="1600" dirty="0">
              <a:solidFill>
                <a:srgbClr val="7030A0"/>
              </a:solidFill>
            </a:endParaRPr>
          </a:p>
          <a:p>
            <a:pPr lvl="1"/>
            <a:r>
              <a:rPr lang="de-DE" altLang="de-DE" sz="1600" dirty="0" smtClean="0"/>
              <a:t>In SA2 107, joint meetings will take place with SA6 to achieve effective work split </a:t>
            </a:r>
          </a:p>
          <a:p>
            <a:pPr lvl="1"/>
            <a:r>
              <a:rPr lang="de-DE" altLang="de-DE" sz="1600" dirty="0" smtClean="0"/>
              <a:t>SA2 will continue to undertake study of MCPTT, and if concluded necessary, to enhance IMS, the EPC, etc. per the conclusions of SA6 and the work split determined by SA.</a:t>
            </a:r>
            <a:endParaRPr lang="de-DE" altLang="de-DE" sz="1600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132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b="1" i="1" dirty="0" smtClean="0"/>
              <a:t> 1) General aspects (events since </a:t>
            </a:r>
            <a:r>
              <a:rPr lang="en-GB" sz="2400" b="1" i="1" dirty="0" err="1" smtClean="0"/>
              <a:t>SA#65</a:t>
            </a:r>
            <a:r>
              <a:rPr lang="en-GB" sz="2400" b="1" i="1" dirty="0" smtClean="0"/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-13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Exceptions,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</a:t>
            </a:r>
            <a:r>
              <a:rPr lang="en-US" altLang="de-DE" dirty="0"/>
              <a:t>(</a:t>
            </a:r>
            <a:r>
              <a:rPr lang="en-US" altLang="de-DE" dirty="0" smtClean="0"/>
              <a:t>10/36)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57817665"/>
              </p:ext>
            </p:extLst>
          </p:nvPr>
        </p:nvGraphicFramePr>
        <p:xfrm>
          <a:off x="179388" y="1376363"/>
          <a:ext cx="8569325" cy="120131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DRuMS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Resource </a:t>
                      </a:r>
                      <a:r>
                        <a:rPr kumimoji="0" lang="fr-F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Reuse</a:t>
                      </a: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for Multiple Media Sessions </a:t>
                      </a:r>
                      <a:b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Normative, (</a:t>
                      </a:r>
                      <a:r>
                        <a:rPr kumimoji="0" lang="fr-F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Other</a:t>
                      </a: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fr-F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Track</a:t>
                      </a: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50=&gt;95%</a:t>
                      </a:r>
                    </a:p>
                  </a:txBody>
                  <a:tcPr marL="91437" marR="91437" marT="45650" marB="45650" horzOverflow="overflow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2,5</a:t>
                      </a:r>
                    </a:p>
                  </a:txBody>
                  <a:tcPr marL="91437" marR="91437" marT="45650" marB="45650" horzOverflow="overflow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0,5</a:t>
                      </a:r>
                    </a:p>
                  </a:txBody>
                  <a:tcPr marL="91437" marR="91437" marT="45650" marB="45650" horzOverflow="overflow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SA#65</a:t>
            </a:r>
          </a:p>
          <a:p>
            <a:pPr lvl="1"/>
            <a:r>
              <a:rPr lang="de-DE" altLang="de-DE" sz="1600" dirty="0" smtClean="0"/>
              <a:t>Most issues concluded. What remains is XXX.</a:t>
            </a:r>
          </a:p>
          <a:p>
            <a:pPr lvl="1"/>
            <a:r>
              <a:rPr lang="de-DE" altLang="de-DE" sz="1600" dirty="0" smtClean="0"/>
              <a:t>Agreements led to agreed CRs.</a:t>
            </a:r>
          </a:p>
          <a:p>
            <a:pPr lvl="2"/>
            <a:r>
              <a:rPr lang="en-GB" sz="1200" dirty="0"/>
              <a:t>23.228 </a:t>
            </a:r>
            <a:r>
              <a:rPr lang="en-GB" sz="1200" dirty="0" err="1"/>
              <a:t>CR1093R2</a:t>
            </a:r>
            <a:r>
              <a:rPr lang="en-GB" sz="1200" dirty="0"/>
              <a:t>: P-</a:t>
            </a:r>
            <a:r>
              <a:rPr lang="en-GB" sz="1200" dirty="0" err="1"/>
              <a:t>CSCF</a:t>
            </a:r>
            <a:r>
              <a:rPr lang="en-GB" sz="1200" dirty="0"/>
              <a:t> Information Reporting Shared resources</a:t>
            </a:r>
            <a:endParaRPr lang="en-GB" sz="1200" dirty="0" smtClean="0"/>
          </a:p>
          <a:p>
            <a:pPr lvl="2"/>
            <a:r>
              <a:rPr lang="en-GB" sz="1200" dirty="0"/>
              <a:t>23.203 </a:t>
            </a:r>
            <a:r>
              <a:rPr lang="en-GB" sz="1200" dirty="0" err="1"/>
              <a:t>CR0922R2</a:t>
            </a:r>
            <a:r>
              <a:rPr lang="en-GB" sz="1200" dirty="0"/>
              <a:t>: Indication to share resources in the UL or DL or both </a:t>
            </a:r>
            <a:r>
              <a:rPr lang="en-GB" sz="1200" dirty="0" smtClean="0"/>
              <a:t>directions</a:t>
            </a:r>
          </a:p>
          <a:p>
            <a:pPr lvl="2"/>
            <a:r>
              <a:rPr lang="en-GB" sz="1200" dirty="0"/>
              <a:t>23.228 </a:t>
            </a:r>
            <a:r>
              <a:rPr lang="en-GB" sz="1200" dirty="0" err="1"/>
              <a:t>CR1092R1</a:t>
            </a:r>
            <a:r>
              <a:rPr lang="en-GB" sz="1200" dirty="0"/>
              <a:t>: Media components of a session put on hold</a:t>
            </a:r>
            <a:endParaRPr lang="de-DE" altLang="de-DE" sz="12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Conclude open issues and agree CRs accordingly.</a:t>
            </a:r>
          </a:p>
        </p:txBody>
      </p:sp>
    </p:spTree>
    <p:extLst>
      <p:ext uri="{BB962C8B-B14F-4D97-AF65-F5344CB8AC3E}">
        <p14:creationId xmlns:p14="http://schemas.microsoft.com/office/powerpoint/2010/main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</a:t>
            </a:r>
            <a:r>
              <a:rPr lang="en-US" altLang="de-DE" dirty="0"/>
              <a:t>(</a:t>
            </a:r>
            <a:r>
              <a:rPr lang="en-US" altLang="de-DE" dirty="0" smtClean="0"/>
              <a:t>11/36)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09331322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DECOR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Dedicated Core Networks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30 =&gt; 100%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5,5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DECOR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</a:t>
                      </a:r>
                      <a:r>
                        <a:rPr lang="en-US" sz="1400" b="1" kern="1200" baseline="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</a:t>
                      </a:r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Track)</a:t>
                      </a:r>
                      <a:endParaRPr lang="en-US" sz="14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2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SA#65</a:t>
            </a:r>
          </a:p>
          <a:p>
            <a:pPr lvl="1"/>
            <a:r>
              <a:rPr lang="de-DE" altLang="de-DE" sz="1600" dirty="0" smtClean="0"/>
              <a:t>Study phase concluded, with agreed P-CRs:</a:t>
            </a:r>
          </a:p>
          <a:p>
            <a:pPr lvl="2"/>
            <a:r>
              <a:rPr lang="de-DE" altLang="de-DE" sz="1200" dirty="0" smtClean="0"/>
              <a:t>23.707 P-CR: </a:t>
            </a:r>
            <a:r>
              <a:rPr lang="en-GB" sz="1200" dirty="0"/>
              <a:t>The DECOR subscription information</a:t>
            </a:r>
            <a:endParaRPr lang="en-GB" sz="1200" dirty="0" smtClean="0"/>
          </a:p>
          <a:p>
            <a:pPr lvl="2"/>
            <a:r>
              <a:rPr lang="en-GB" altLang="de-DE" sz="1200" dirty="0" smtClean="0"/>
              <a:t>23.707 P-CR: </a:t>
            </a:r>
            <a:r>
              <a:rPr lang="en-GB" sz="1200" dirty="0" smtClean="0"/>
              <a:t>Support </a:t>
            </a:r>
            <a:r>
              <a:rPr lang="en-GB" sz="1200" dirty="0"/>
              <a:t>of inter-</a:t>
            </a:r>
            <a:r>
              <a:rPr lang="en-GB" sz="1200" dirty="0" err="1"/>
              <a:t>PLMN</a:t>
            </a:r>
            <a:r>
              <a:rPr lang="en-GB" sz="1200" dirty="0"/>
              <a:t> mobility and heterogeneous deployment of dedicated network</a:t>
            </a:r>
            <a:endParaRPr lang="en-GB" sz="1200" dirty="0" smtClean="0"/>
          </a:p>
          <a:p>
            <a:pPr lvl="2"/>
            <a:r>
              <a:rPr lang="en-GB" sz="1200" dirty="0" smtClean="0"/>
              <a:t>23.707 P-CR: </a:t>
            </a:r>
            <a:r>
              <a:rPr lang="en-GB" sz="1200" dirty="0"/>
              <a:t>Clarification of DNS Requirements for </a:t>
            </a:r>
            <a:r>
              <a:rPr lang="en-GB" sz="1200" dirty="0" err="1" smtClean="0"/>
              <a:t>DCOR</a:t>
            </a:r>
            <a:endParaRPr lang="en-GB" sz="1200" dirty="0" smtClean="0"/>
          </a:p>
          <a:p>
            <a:pPr lvl="2"/>
            <a:r>
              <a:rPr lang="de-DE" altLang="de-DE" sz="1200" dirty="0" smtClean="0"/>
              <a:t>23.707 P-CR: </a:t>
            </a:r>
            <a:r>
              <a:rPr lang="en-GB" sz="1200" dirty="0"/>
              <a:t>Clarification of </a:t>
            </a:r>
            <a:r>
              <a:rPr lang="en-GB" sz="1200" dirty="0" err="1"/>
              <a:t>PGW</a:t>
            </a:r>
            <a:r>
              <a:rPr lang="en-GB" sz="1200" dirty="0"/>
              <a:t> and </a:t>
            </a:r>
            <a:r>
              <a:rPr lang="en-GB" sz="1200" dirty="0" err="1"/>
              <a:t>SGW</a:t>
            </a:r>
            <a:r>
              <a:rPr lang="en-GB" sz="1200" dirty="0"/>
              <a:t> Selection</a:t>
            </a:r>
            <a:endParaRPr lang="en-GB" sz="1200" dirty="0" smtClean="0"/>
          </a:p>
          <a:p>
            <a:pPr lvl="2"/>
            <a:r>
              <a:rPr lang="en-GB" altLang="de-DE" sz="1200" dirty="0" smtClean="0"/>
              <a:t>23.707 P-CR: </a:t>
            </a:r>
            <a:r>
              <a:rPr lang="en-GB" sz="1200" dirty="0"/>
              <a:t>Solution X: MME triggered </a:t>
            </a:r>
            <a:r>
              <a:rPr lang="en-GB" sz="1200" dirty="0" err="1"/>
              <a:t>S1</a:t>
            </a:r>
            <a:r>
              <a:rPr lang="en-GB" sz="1200" dirty="0"/>
              <a:t> handover</a:t>
            </a:r>
            <a:endParaRPr lang="en-GB" altLang="de-DE" sz="1200" dirty="0" smtClean="0"/>
          </a:p>
          <a:p>
            <a:pPr lvl="2"/>
            <a:r>
              <a:rPr lang="en-GB" altLang="de-DE" sz="1200" dirty="0"/>
              <a:t>23.707 P-CR</a:t>
            </a:r>
            <a:r>
              <a:rPr lang="en-GB" altLang="de-DE" sz="1200" dirty="0" smtClean="0"/>
              <a:t>: </a:t>
            </a:r>
            <a:r>
              <a:rPr lang="en-GB" sz="1200" dirty="0"/>
              <a:t>MME triggered re-direction to dedicated </a:t>
            </a:r>
            <a:r>
              <a:rPr lang="en-GB" sz="1200" dirty="0" smtClean="0"/>
              <a:t>MME</a:t>
            </a:r>
          </a:p>
          <a:p>
            <a:pPr lvl="2"/>
            <a:r>
              <a:rPr lang="en-GB" altLang="de-DE" sz="1200" dirty="0"/>
              <a:t>23.707 P-CR: </a:t>
            </a:r>
            <a:r>
              <a:rPr lang="en-GB" sz="1200" dirty="0" smtClean="0"/>
              <a:t>Updates </a:t>
            </a:r>
            <a:r>
              <a:rPr lang="en-GB" sz="1200" dirty="0"/>
              <a:t>to Solution 1 and Solution 2 for initial MME/</a:t>
            </a:r>
            <a:r>
              <a:rPr lang="en-GB" sz="1200" dirty="0" err="1"/>
              <a:t>SGSN</a:t>
            </a:r>
            <a:r>
              <a:rPr lang="en-GB" sz="1200" dirty="0"/>
              <a:t> assignment at TAU and </a:t>
            </a:r>
            <a:r>
              <a:rPr lang="en-GB" sz="1200" dirty="0" err="1" smtClean="0"/>
              <a:t>HO</a:t>
            </a:r>
            <a:endParaRPr lang="en-GB" sz="1200" dirty="0" smtClean="0"/>
          </a:p>
          <a:p>
            <a:pPr lvl="2"/>
            <a:r>
              <a:rPr lang="en-GB" altLang="de-DE" sz="1200" dirty="0"/>
              <a:t>23.707 P-CR: </a:t>
            </a:r>
            <a:r>
              <a:rPr lang="en-GB" sz="1200" dirty="0" smtClean="0"/>
              <a:t>Update </a:t>
            </a:r>
            <a:r>
              <a:rPr lang="en-GB" sz="1200" dirty="0"/>
              <a:t>of null-</a:t>
            </a:r>
            <a:r>
              <a:rPr lang="en-GB" sz="1200" dirty="0" err="1"/>
              <a:t>NRI</a:t>
            </a:r>
            <a:r>
              <a:rPr lang="en-GB" sz="1200" dirty="0"/>
              <a:t>/null-</a:t>
            </a:r>
            <a:r>
              <a:rPr lang="en-GB" sz="1200" dirty="0" err="1"/>
              <a:t>MMEGI</a:t>
            </a:r>
            <a:r>
              <a:rPr lang="en-GB" sz="1200" dirty="0"/>
              <a:t> based redirection during </a:t>
            </a:r>
            <a:r>
              <a:rPr lang="en-GB" sz="1200" dirty="0" smtClean="0"/>
              <a:t>Attach</a:t>
            </a:r>
          </a:p>
          <a:p>
            <a:pPr lvl="2"/>
            <a:r>
              <a:rPr lang="en-GB" altLang="de-DE" sz="1200" dirty="0"/>
              <a:t>23.707 P-CR: </a:t>
            </a:r>
            <a:r>
              <a:rPr lang="en-GB" sz="1200" dirty="0" smtClean="0"/>
              <a:t>Null-</a:t>
            </a:r>
            <a:r>
              <a:rPr lang="en-GB" sz="1200" dirty="0" err="1" smtClean="0"/>
              <a:t>NRI</a:t>
            </a:r>
            <a:r>
              <a:rPr lang="en-GB" sz="1200" dirty="0" smtClean="0"/>
              <a:t> </a:t>
            </a:r>
            <a:r>
              <a:rPr lang="en-GB" sz="1200" dirty="0"/>
              <a:t>based redirect for </a:t>
            </a:r>
            <a:r>
              <a:rPr lang="en-GB" sz="1200" dirty="0" err="1"/>
              <a:t>2G</a:t>
            </a:r>
            <a:r>
              <a:rPr lang="en-GB" sz="1200" dirty="0"/>
              <a:t> and </a:t>
            </a:r>
            <a:r>
              <a:rPr lang="en-GB" sz="1200" dirty="0" err="1"/>
              <a:t>3G</a:t>
            </a:r>
            <a:r>
              <a:rPr lang="en-GB" sz="1200" dirty="0"/>
              <a:t> </a:t>
            </a:r>
            <a:r>
              <a:rPr lang="en-GB" sz="1200" dirty="0" smtClean="0"/>
              <a:t>Attach</a:t>
            </a:r>
          </a:p>
        </p:txBody>
      </p:sp>
    </p:spTree>
    <p:extLst>
      <p:ext uri="{BB962C8B-B14F-4D97-AF65-F5344CB8AC3E}">
        <p14:creationId xmlns:p14="http://schemas.microsoft.com/office/powerpoint/2010/main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/>
              <a:t>2.3) </a:t>
            </a:r>
            <a:r>
              <a:rPr lang="en-US" altLang="de-DE" dirty="0" err="1"/>
              <a:t>Rel</a:t>
            </a:r>
            <a:r>
              <a:rPr lang="en-US" altLang="de-DE" dirty="0"/>
              <a:t>-13 Work Ongoing </a:t>
            </a:r>
            <a:r>
              <a:rPr lang="en-US" altLang="de-DE" dirty="0" smtClean="0"/>
              <a:t>(12/36)</a:t>
            </a:r>
            <a:endParaRPr lang="de-DE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sz="2000" dirty="0"/>
              <a:t>Progress</a:t>
            </a:r>
            <a:r>
              <a:rPr lang="de-DE" altLang="de-DE" sz="1800" dirty="0"/>
              <a:t> since </a:t>
            </a:r>
            <a:r>
              <a:rPr lang="de-DE" altLang="de-DE" sz="1800" dirty="0" smtClean="0"/>
              <a:t>SA#65 on DECOR, Continued</a:t>
            </a:r>
            <a:endParaRPr lang="de-DE" altLang="de-DE" sz="1800" dirty="0"/>
          </a:p>
          <a:p>
            <a:pPr lvl="1"/>
            <a:r>
              <a:rPr lang="de-DE" altLang="de-DE" sz="1600" dirty="0"/>
              <a:t>Study phase concluded, with agreed P-CRs:</a:t>
            </a:r>
          </a:p>
          <a:p>
            <a:pPr lvl="2"/>
            <a:r>
              <a:rPr lang="en-GB" altLang="de-DE" sz="1200" dirty="0"/>
              <a:t>23.707 P-CR: </a:t>
            </a:r>
            <a:r>
              <a:rPr lang="en-GB" sz="1200" dirty="0" err="1" smtClean="0"/>
              <a:t>HSS</a:t>
            </a:r>
            <a:r>
              <a:rPr lang="en-GB" sz="1200" dirty="0" smtClean="0"/>
              <a:t>-initiated </a:t>
            </a:r>
            <a:r>
              <a:rPr lang="en-GB" sz="1200" dirty="0"/>
              <a:t>Dedicated CN Node Reselection</a:t>
            </a:r>
          </a:p>
          <a:p>
            <a:pPr lvl="2"/>
            <a:r>
              <a:rPr lang="en-GB" altLang="de-DE" sz="1200" dirty="0"/>
              <a:t>23.707 P-CR: </a:t>
            </a:r>
            <a:r>
              <a:rPr lang="en-GB" sz="1200" dirty="0" smtClean="0"/>
              <a:t>Updates </a:t>
            </a:r>
            <a:r>
              <a:rPr lang="en-GB" sz="1200" dirty="0"/>
              <a:t>to Solution 1 and Solution 2 for </a:t>
            </a:r>
            <a:r>
              <a:rPr lang="en-GB" sz="1200" dirty="0" err="1"/>
              <a:t>HSS</a:t>
            </a:r>
            <a:r>
              <a:rPr lang="en-GB" sz="1200" dirty="0"/>
              <a:t> Initiated CN Type Change</a:t>
            </a:r>
          </a:p>
          <a:p>
            <a:pPr lvl="2"/>
            <a:r>
              <a:rPr lang="en-GB" altLang="de-DE" sz="1200" dirty="0"/>
              <a:t>23.707 P-CR: </a:t>
            </a:r>
            <a:r>
              <a:rPr lang="en-GB" sz="1200" dirty="0" err="1" smtClean="0"/>
              <a:t>MMEGI</a:t>
            </a:r>
            <a:r>
              <a:rPr lang="en-GB" sz="1200" dirty="0" smtClean="0"/>
              <a:t>/</a:t>
            </a:r>
            <a:r>
              <a:rPr lang="en-GB" sz="1200" dirty="0" err="1" smtClean="0"/>
              <a:t>NRI</a:t>
            </a:r>
            <a:r>
              <a:rPr lang="en-GB" sz="1200" dirty="0" smtClean="0"/>
              <a:t> </a:t>
            </a:r>
            <a:r>
              <a:rPr lang="en-GB" sz="1200" dirty="0"/>
              <a:t>for dedicated networks re-selection</a:t>
            </a:r>
          </a:p>
          <a:p>
            <a:pPr lvl="2"/>
            <a:r>
              <a:rPr lang="en-GB" altLang="de-DE" sz="1200" dirty="0"/>
              <a:t>23.707 P-CR: </a:t>
            </a:r>
            <a:r>
              <a:rPr lang="en-GB" sz="1200" dirty="0" smtClean="0"/>
              <a:t>Additional </a:t>
            </a:r>
            <a:r>
              <a:rPr lang="en-GB" sz="1200" dirty="0" err="1"/>
              <a:t>GUTI</a:t>
            </a:r>
            <a:r>
              <a:rPr lang="en-GB" sz="1200" dirty="0"/>
              <a:t> for the dedicated MME</a:t>
            </a:r>
          </a:p>
          <a:p>
            <a:pPr lvl="2"/>
            <a:r>
              <a:rPr lang="en-GB" altLang="de-DE" sz="1200" dirty="0"/>
              <a:t>23.707 P-CR: </a:t>
            </a:r>
            <a:r>
              <a:rPr lang="en-GB" sz="1200" dirty="0" smtClean="0"/>
              <a:t>Updates </a:t>
            </a:r>
            <a:r>
              <a:rPr lang="en-GB" sz="1200" dirty="0"/>
              <a:t>to Solution 1</a:t>
            </a:r>
          </a:p>
          <a:p>
            <a:pPr lvl="2"/>
            <a:r>
              <a:rPr lang="en-GB" altLang="de-DE" sz="1200" dirty="0"/>
              <a:t>23.707 P-CR: </a:t>
            </a:r>
            <a:r>
              <a:rPr lang="en-GB" sz="1200" dirty="0" smtClean="0"/>
              <a:t>Using </a:t>
            </a:r>
            <a:r>
              <a:rPr lang="en-GB" sz="1200" dirty="0"/>
              <a:t>Cancel Location with Reattach at </a:t>
            </a:r>
            <a:r>
              <a:rPr lang="en-GB" sz="1200" dirty="0" err="1"/>
              <a:t>UE</a:t>
            </a:r>
            <a:r>
              <a:rPr lang="en-GB" sz="1200" dirty="0"/>
              <a:t> Usage Type updates</a:t>
            </a:r>
          </a:p>
          <a:p>
            <a:pPr lvl="2"/>
            <a:r>
              <a:rPr lang="en-GB" altLang="de-DE" sz="1200" dirty="0"/>
              <a:t>23.707 P-CR: </a:t>
            </a:r>
            <a:r>
              <a:rPr lang="en-GB" sz="1200" dirty="0" smtClean="0"/>
              <a:t>Handover </a:t>
            </a:r>
            <a:r>
              <a:rPr lang="en-GB" sz="1200" dirty="0"/>
              <a:t>approach for solution 3</a:t>
            </a:r>
          </a:p>
          <a:p>
            <a:pPr lvl="2"/>
            <a:r>
              <a:rPr lang="en-GB" altLang="de-DE" sz="1200" dirty="0"/>
              <a:t>23.707 P-CR: </a:t>
            </a:r>
            <a:r>
              <a:rPr lang="en-GB" sz="1200" dirty="0" smtClean="0"/>
              <a:t>Solution </a:t>
            </a:r>
            <a:r>
              <a:rPr lang="en-GB" sz="1200" dirty="0" err="1"/>
              <a:t>4a</a:t>
            </a:r>
            <a:r>
              <a:rPr lang="en-GB" sz="1200" dirty="0"/>
              <a:t>: MME triggered </a:t>
            </a:r>
            <a:r>
              <a:rPr lang="en-GB" sz="1200" dirty="0" err="1"/>
              <a:t>S1</a:t>
            </a:r>
            <a:r>
              <a:rPr lang="en-GB" sz="1200" dirty="0"/>
              <a:t> handover; clarifications</a:t>
            </a:r>
          </a:p>
          <a:p>
            <a:pPr lvl="2"/>
            <a:r>
              <a:rPr lang="en-GB" altLang="de-DE" sz="1200" dirty="0"/>
              <a:t>23.707 P-CR: </a:t>
            </a:r>
            <a:r>
              <a:rPr lang="en-GB" sz="1200" dirty="0" smtClean="0"/>
              <a:t>Resolving </a:t>
            </a:r>
            <a:r>
              <a:rPr lang="en-GB" sz="1200" dirty="0"/>
              <a:t>Editor's Notes for MME triggered re-direction to dedicated MME solution</a:t>
            </a:r>
          </a:p>
          <a:p>
            <a:pPr lvl="2"/>
            <a:r>
              <a:rPr lang="en-GB" altLang="de-DE" sz="1200" dirty="0"/>
              <a:t>23.707 P-CR: </a:t>
            </a:r>
            <a:r>
              <a:rPr lang="en-GB" sz="1200" dirty="0" smtClean="0"/>
              <a:t>Conclusion </a:t>
            </a:r>
            <a:r>
              <a:rPr lang="en-GB" sz="1200" dirty="0"/>
              <a:t>for Maintaining CN Node during idle TAU/RAU</a:t>
            </a:r>
          </a:p>
          <a:p>
            <a:pPr lvl="2"/>
            <a:r>
              <a:rPr lang="en-GB" altLang="de-DE" sz="1200" dirty="0"/>
              <a:t>23.707 P-CR: </a:t>
            </a:r>
            <a:r>
              <a:rPr lang="en-GB" sz="1200" dirty="0" smtClean="0"/>
              <a:t>Update </a:t>
            </a:r>
            <a:r>
              <a:rPr lang="en-GB" sz="1200" dirty="0"/>
              <a:t>to </a:t>
            </a:r>
            <a:r>
              <a:rPr lang="en-GB" sz="1200" dirty="0" err="1"/>
              <a:t>MMEGI</a:t>
            </a:r>
            <a:r>
              <a:rPr lang="en-GB" sz="1200" dirty="0"/>
              <a:t>/</a:t>
            </a:r>
            <a:r>
              <a:rPr lang="en-GB" sz="1200" dirty="0" err="1"/>
              <a:t>NRI</a:t>
            </a:r>
            <a:r>
              <a:rPr lang="en-GB" sz="1200" dirty="0"/>
              <a:t> for dedicated networks re-selection solution</a:t>
            </a:r>
          </a:p>
          <a:p>
            <a:pPr lvl="2"/>
            <a:r>
              <a:rPr lang="en-GB" altLang="de-DE" sz="1200" dirty="0"/>
              <a:t>23.707 P-CR: </a:t>
            </a:r>
            <a:r>
              <a:rPr lang="en-GB" sz="1200" dirty="0"/>
              <a:t>Architecture aspects of Dedicated Core Networks</a:t>
            </a:r>
          </a:p>
          <a:p>
            <a:pPr lvl="2"/>
            <a:r>
              <a:rPr lang="en-GB" altLang="de-DE" sz="1200" dirty="0"/>
              <a:t>23.707 P-CR: </a:t>
            </a:r>
            <a:r>
              <a:rPr lang="en-GB" sz="1200" dirty="0"/>
              <a:t>Architecture issues with heterogeneous Dedicated </a:t>
            </a:r>
            <a:r>
              <a:rPr lang="en-GB" sz="1200" dirty="0" err="1"/>
              <a:t>CNs</a:t>
            </a:r>
            <a:endParaRPr lang="en-GB" altLang="de-DE" sz="1200" dirty="0"/>
          </a:p>
          <a:p>
            <a:pPr lvl="2"/>
            <a:r>
              <a:rPr lang="en-GB" altLang="de-DE" sz="1200" dirty="0"/>
              <a:t>23.707 P-CR: </a:t>
            </a:r>
            <a:r>
              <a:rPr lang="en-GB" sz="1200" dirty="0"/>
              <a:t>Proposal about DNS Lookup</a:t>
            </a:r>
          </a:p>
          <a:p>
            <a:pPr lvl="2"/>
            <a:r>
              <a:rPr lang="en-GB" altLang="de-DE" sz="1200" dirty="0" smtClean="0"/>
              <a:t>23.707 </a:t>
            </a:r>
            <a:r>
              <a:rPr lang="en-GB" altLang="de-DE" sz="1200" dirty="0"/>
              <a:t>P-CR: </a:t>
            </a:r>
            <a:r>
              <a:rPr lang="en-GB" sz="1200" dirty="0" smtClean="0"/>
              <a:t>Comparison </a:t>
            </a:r>
            <a:r>
              <a:rPr lang="en-GB" sz="1200" dirty="0"/>
              <a:t>of the different solutions</a:t>
            </a:r>
          </a:p>
          <a:p>
            <a:pPr lvl="2"/>
            <a:r>
              <a:rPr lang="en-GB" altLang="de-DE" sz="1200" dirty="0"/>
              <a:t>23.707 P-CR: </a:t>
            </a:r>
            <a:r>
              <a:rPr lang="en-GB" sz="1200" dirty="0" smtClean="0"/>
              <a:t>Conclusion </a:t>
            </a:r>
            <a:r>
              <a:rPr lang="en-GB" sz="1200" dirty="0"/>
              <a:t>for Initial MME/</a:t>
            </a:r>
            <a:r>
              <a:rPr lang="en-GB" sz="1200" dirty="0" err="1"/>
              <a:t>SGSN</a:t>
            </a:r>
            <a:r>
              <a:rPr lang="en-GB" sz="1200" dirty="0"/>
              <a:t> allocation</a:t>
            </a:r>
          </a:p>
          <a:p>
            <a:pPr lvl="2"/>
            <a:r>
              <a:rPr lang="en-GB" altLang="de-DE" sz="1200" dirty="0"/>
              <a:t>23.707 P-CR: </a:t>
            </a:r>
            <a:r>
              <a:rPr lang="en-GB" sz="1200" dirty="0" smtClean="0"/>
              <a:t>Conclusion </a:t>
            </a:r>
            <a:r>
              <a:rPr lang="en-GB" sz="1200" dirty="0"/>
              <a:t>for Maintaining CN Node during handover section</a:t>
            </a:r>
          </a:p>
          <a:p>
            <a:pPr lvl="2"/>
            <a:r>
              <a:rPr lang="en-GB" altLang="de-DE" sz="1200" dirty="0"/>
              <a:t>23.707 P-CR: </a:t>
            </a:r>
            <a:r>
              <a:rPr lang="en-GB" sz="1200" dirty="0" smtClean="0"/>
              <a:t>Overall </a:t>
            </a:r>
            <a:r>
              <a:rPr lang="en-GB" sz="1200" dirty="0"/>
              <a:t>Conclusions to the </a:t>
            </a:r>
            <a:r>
              <a:rPr lang="en-GB" sz="1200" dirty="0" err="1" smtClean="0"/>
              <a:t>TR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41071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/>
              <a:t>2.3) </a:t>
            </a:r>
            <a:r>
              <a:rPr lang="en-US" altLang="de-DE" dirty="0" err="1"/>
              <a:t>Rel</a:t>
            </a:r>
            <a:r>
              <a:rPr lang="en-US" altLang="de-DE" dirty="0"/>
              <a:t>-13 Work Ongoing </a:t>
            </a:r>
            <a:r>
              <a:rPr lang="en-US" altLang="de-DE" dirty="0" smtClean="0"/>
              <a:t>(13/36)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sz="2000" dirty="0"/>
              <a:t>Next </a:t>
            </a:r>
            <a:r>
              <a:rPr lang="de-DE" altLang="de-DE" sz="2000" dirty="0" smtClean="0"/>
              <a:t>steps for DECOR:</a:t>
            </a:r>
            <a:endParaRPr lang="de-DE" altLang="de-DE" sz="2000" dirty="0"/>
          </a:p>
          <a:p>
            <a:pPr lvl="1"/>
            <a:r>
              <a:rPr lang="de-DE" altLang="de-DE" sz="1600" dirty="0" smtClean="0"/>
              <a:t>Additional conclusions might be needed during the normative phase, e.g. for DECOR support in the CS domain.</a:t>
            </a:r>
          </a:p>
          <a:p>
            <a:pPr lvl="1"/>
            <a:r>
              <a:rPr lang="de-DE" altLang="de-DE" sz="1600" dirty="0" smtClean="0"/>
              <a:t>Normative specification of conclusions.</a:t>
            </a:r>
          </a:p>
          <a:p>
            <a:pPr marL="457200" lvl="1" indent="0">
              <a:buNone/>
            </a:pPr>
            <a:endParaRPr lang="de-DE" altLang="de-DE" sz="1600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9847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(14/36)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19964294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NBIFOM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IP Flow Mobility support for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S2a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and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S2b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interfaces 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20</a:t>
                      </a:r>
                      <a:r>
                        <a:rPr lang="en-US" sz="1400" b="1" baseline="0" dirty="0" smtClean="0">
                          <a:solidFill>
                            <a:srgbClr val="7030A0"/>
                          </a:solidFill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=&gt; 60%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6,5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NBIFOM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(Other Track)</a:t>
                      </a:r>
                      <a:endParaRPr lang="en-US" sz="14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3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5424873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SA#65</a:t>
            </a:r>
          </a:p>
          <a:p>
            <a:pPr lvl="1"/>
            <a:r>
              <a:rPr lang="de-DE" altLang="de-DE" sz="1600" dirty="0" smtClean="0"/>
              <a:t>Work on solutions advanced:</a:t>
            </a:r>
          </a:p>
          <a:p>
            <a:pPr lvl="2"/>
            <a:r>
              <a:rPr lang="de-DE" altLang="de-DE" sz="1200" dirty="0" smtClean="0"/>
              <a:t>23.861 P-CR: </a:t>
            </a:r>
            <a:r>
              <a:rPr lang="en-GB" sz="1200" dirty="0"/>
              <a:t>Merged Annex-X Proposal for </a:t>
            </a:r>
            <a:r>
              <a:rPr lang="en-GB" sz="1200" dirty="0" err="1"/>
              <a:t>NBIFOM</a:t>
            </a:r>
            <a:endParaRPr lang="en-GB" sz="1200" dirty="0" smtClean="0"/>
          </a:p>
          <a:p>
            <a:pPr lvl="2"/>
            <a:r>
              <a:rPr lang="de-DE" altLang="de-DE" sz="1200" dirty="0"/>
              <a:t>23.861 P-CR: </a:t>
            </a:r>
            <a:r>
              <a:rPr lang="en-GB" sz="1200" dirty="0"/>
              <a:t>Access policy information over </a:t>
            </a:r>
            <a:r>
              <a:rPr lang="en-GB" sz="1200" dirty="0" err="1"/>
              <a:t>Gx</a:t>
            </a:r>
            <a:endParaRPr lang="en-GB" sz="1200" dirty="0" smtClean="0"/>
          </a:p>
          <a:p>
            <a:pPr lvl="2"/>
            <a:r>
              <a:rPr lang="de-DE" altLang="de-DE" sz="1200" dirty="0"/>
              <a:t>23.861 P-CR: </a:t>
            </a:r>
            <a:r>
              <a:rPr lang="en-GB" sz="1200" dirty="0" err="1"/>
              <a:t>NBIFOM</a:t>
            </a:r>
            <a:r>
              <a:rPr lang="en-GB" sz="1200" dirty="0"/>
              <a:t> solution for operation mode </a:t>
            </a:r>
            <a:r>
              <a:rPr lang="en-GB" sz="1200" dirty="0" smtClean="0"/>
              <a:t>negotiation</a:t>
            </a:r>
          </a:p>
          <a:p>
            <a:pPr lvl="2"/>
            <a:r>
              <a:rPr lang="de-DE" altLang="de-DE" sz="1200" dirty="0" smtClean="0"/>
              <a:t>23.861 </a:t>
            </a:r>
            <a:r>
              <a:rPr lang="de-DE" altLang="de-DE" sz="1200" dirty="0"/>
              <a:t>P-CR: </a:t>
            </a:r>
            <a:r>
              <a:rPr lang="en-GB" sz="1200" dirty="0" smtClean="0"/>
              <a:t>A </a:t>
            </a:r>
            <a:r>
              <a:rPr lang="en-GB" sz="1200" dirty="0"/>
              <a:t>solution for </a:t>
            </a:r>
            <a:r>
              <a:rPr lang="en-GB" sz="1200" dirty="0" err="1"/>
              <a:t>PCC</a:t>
            </a:r>
            <a:r>
              <a:rPr lang="en-GB" sz="1200" dirty="0"/>
              <a:t> impacts of </a:t>
            </a:r>
            <a:r>
              <a:rPr lang="en-GB" sz="1200" dirty="0" smtClean="0"/>
              <a:t>NB-</a:t>
            </a:r>
            <a:r>
              <a:rPr lang="en-GB" sz="1200" dirty="0" err="1" smtClean="0"/>
              <a:t>IFOM</a:t>
            </a:r>
            <a:endParaRPr lang="en-GB" sz="1200" dirty="0" smtClean="0"/>
          </a:p>
          <a:p>
            <a:pPr lvl="2"/>
            <a:r>
              <a:rPr lang="de-DE" altLang="de-DE" sz="1200" dirty="0"/>
              <a:t>23.861 P-CR: </a:t>
            </a:r>
            <a:r>
              <a:rPr lang="en-GB" sz="1200" dirty="0" smtClean="0"/>
              <a:t>Routing </a:t>
            </a:r>
            <a:r>
              <a:rPr lang="en-GB" sz="1200" dirty="0"/>
              <a:t>Rule </a:t>
            </a:r>
            <a:r>
              <a:rPr lang="en-GB" sz="1200" dirty="0" smtClean="0"/>
              <a:t>Negotiati</a:t>
            </a:r>
            <a:r>
              <a:rPr lang="en-GB" sz="1200" dirty="0"/>
              <a:t>on</a:t>
            </a:r>
            <a:endParaRPr lang="en-GB" sz="1200" dirty="0" smtClean="0"/>
          </a:p>
          <a:p>
            <a:pPr lvl="2"/>
            <a:r>
              <a:rPr lang="en-GB" sz="1200" dirty="0"/>
              <a:t>Clarifications and resolution of open issues in section 7.8 on control </a:t>
            </a:r>
            <a:r>
              <a:rPr lang="en-GB" sz="1200" dirty="0" smtClean="0"/>
              <a:t>mode</a:t>
            </a:r>
          </a:p>
          <a:p>
            <a:pPr lvl="2"/>
            <a:r>
              <a:rPr lang="en-GB" sz="1200" dirty="0"/>
              <a:t>Co-existence with </a:t>
            </a:r>
            <a:r>
              <a:rPr lang="en-GB" sz="1200" dirty="0" err="1"/>
              <a:t>ANDSF</a:t>
            </a:r>
            <a:r>
              <a:rPr lang="en-GB" sz="1200" dirty="0"/>
              <a:t> for control-plane signalling </a:t>
            </a:r>
            <a:r>
              <a:rPr lang="en-GB" sz="1200" dirty="0" smtClean="0"/>
              <a:t>solution</a:t>
            </a:r>
          </a:p>
          <a:p>
            <a:pPr lvl="2"/>
            <a:r>
              <a:rPr lang="en-GB" sz="1200" dirty="0"/>
              <a:t>Proposed definitions for Multi-access </a:t>
            </a:r>
            <a:r>
              <a:rPr lang="en-GB" sz="1200" dirty="0" err="1"/>
              <a:t>PDN</a:t>
            </a:r>
            <a:r>
              <a:rPr lang="en-GB" sz="1200" dirty="0"/>
              <a:t> Connection</a:t>
            </a:r>
            <a:endParaRPr lang="en-GB" sz="1200" dirty="0" smtClean="0"/>
          </a:p>
        </p:txBody>
      </p:sp>
      <p:sp>
        <p:nvSpPr>
          <p:cNvPr id="3" name="Rectangle 2"/>
          <p:cNvSpPr/>
          <p:nvPr/>
        </p:nvSpPr>
        <p:spPr>
          <a:xfrm>
            <a:off x="5556738" y="4353088"/>
            <a:ext cx="358726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•   23.861 </a:t>
            </a:r>
            <a:r>
              <a:rPr lang="en-US" dirty="0"/>
              <a:t>P-CR: </a:t>
            </a:r>
            <a:r>
              <a:rPr lang="en-GB" dirty="0"/>
              <a:t>Routing Rule </a:t>
            </a:r>
            <a:r>
              <a:rPr lang="en-GB" dirty="0" err="1"/>
              <a:t>cosideration</a:t>
            </a:r>
            <a:r>
              <a:rPr lang="en-GB" dirty="0"/>
              <a:t> revision</a:t>
            </a:r>
            <a:endParaRPr lang="en-US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•   23.861 </a:t>
            </a:r>
            <a:r>
              <a:rPr lang="en-US" dirty="0"/>
              <a:t>P-CR: </a:t>
            </a:r>
            <a:r>
              <a:rPr lang="en-GB" dirty="0"/>
              <a:t>Update of Solution based on Implicitly-Triggered IP Flow </a:t>
            </a:r>
            <a:r>
              <a:rPr lang="en-GB" dirty="0" smtClean="0"/>
              <a:t>Mobility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•   23.861 </a:t>
            </a:r>
            <a:r>
              <a:rPr lang="en-US" dirty="0"/>
              <a:t>P-CR: </a:t>
            </a:r>
            <a:r>
              <a:rPr lang="en-GB" dirty="0"/>
              <a:t>Coexistence of </a:t>
            </a:r>
            <a:r>
              <a:rPr lang="en-GB" dirty="0" err="1"/>
              <a:t>UE</a:t>
            </a:r>
            <a:r>
              <a:rPr lang="en-GB" dirty="0"/>
              <a:t> initiated and network initiated</a:t>
            </a:r>
            <a:endParaRPr lang="en-US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• </a:t>
            </a:r>
            <a:r>
              <a:rPr lang="en-US" dirty="0" smtClean="0"/>
              <a:t>  23.861 </a:t>
            </a:r>
            <a:r>
              <a:rPr lang="en-US" dirty="0"/>
              <a:t>P-CR: </a:t>
            </a:r>
            <a:r>
              <a:rPr lang="en-GB" dirty="0" err="1"/>
              <a:t>UE</a:t>
            </a:r>
            <a:r>
              <a:rPr lang="en-GB" dirty="0"/>
              <a:t> impacts on </a:t>
            </a:r>
            <a:r>
              <a:rPr lang="en-GB" dirty="0" err="1"/>
              <a:t>NBIFOM</a:t>
            </a:r>
            <a:r>
              <a:rPr lang="en-GB" dirty="0"/>
              <a:t> solutions</a:t>
            </a:r>
            <a:endParaRPr lang="en-US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• </a:t>
            </a:r>
            <a:r>
              <a:rPr lang="en-US" dirty="0" smtClean="0"/>
              <a:t>  23.861 </a:t>
            </a:r>
            <a:r>
              <a:rPr lang="en-US" dirty="0"/>
              <a:t>P-CR: </a:t>
            </a:r>
            <a:r>
              <a:rPr lang="en-GB" dirty="0"/>
              <a:t>Access rule information over </a:t>
            </a:r>
            <a:r>
              <a:rPr lang="en-GB" dirty="0" err="1" smtClean="0"/>
              <a:t>Gx</a:t>
            </a:r>
            <a:endParaRPr lang="en-GB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•   </a:t>
            </a:r>
            <a:r>
              <a:rPr lang="en-US" dirty="0"/>
              <a:t>23.861 P-CR: </a:t>
            </a:r>
            <a:r>
              <a:rPr lang="en-US" dirty="0" smtClean="0"/>
              <a:t>I</a:t>
            </a:r>
            <a:r>
              <a:rPr lang="en-GB" dirty="0" err="1" smtClean="0"/>
              <a:t>ssue#2</a:t>
            </a:r>
            <a:r>
              <a:rPr lang="en-GB" dirty="0" smtClean="0"/>
              <a:t> </a:t>
            </a:r>
            <a:r>
              <a:rPr lang="en-GB" dirty="0"/>
              <a:t>- Usage 'Null' Routing Rule </a:t>
            </a:r>
            <a:r>
              <a:rPr lang="en-GB" dirty="0" smtClean="0"/>
              <a:t>Indication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•   23.861 P-CR: </a:t>
            </a:r>
            <a:r>
              <a:rPr lang="en-GB" dirty="0" smtClean="0"/>
              <a:t>Updates </a:t>
            </a:r>
            <a:r>
              <a:rPr lang="en-GB" dirty="0"/>
              <a:t>to section 7.3.2 to align with </a:t>
            </a:r>
            <a:r>
              <a:rPr lang="en-GB" dirty="0" err="1" smtClean="0"/>
              <a:t>PCC</a:t>
            </a:r>
            <a:endParaRPr lang="en-GB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•   23.861 P-CR: </a:t>
            </a:r>
            <a:r>
              <a:rPr lang="en-GB" dirty="0" smtClean="0"/>
              <a:t>Updates </a:t>
            </a:r>
            <a:r>
              <a:rPr lang="en-GB" dirty="0"/>
              <a:t>to User-Plane </a:t>
            </a:r>
            <a:r>
              <a:rPr lang="en-GB" dirty="0" smtClean="0"/>
              <a:t>Solution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•   23.861 P-CR: </a:t>
            </a:r>
            <a:r>
              <a:rPr lang="en-GB" dirty="0" smtClean="0"/>
              <a:t>Solution </a:t>
            </a:r>
            <a:r>
              <a:rPr lang="en-GB" dirty="0"/>
              <a:t>for Loss of </a:t>
            </a:r>
            <a:r>
              <a:rPr lang="en-GB" dirty="0" err="1"/>
              <a:t>WLAN</a:t>
            </a:r>
            <a:r>
              <a:rPr lang="en-GB" dirty="0"/>
              <a:t> Coverage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/>
              <a:t>2.3) </a:t>
            </a:r>
            <a:r>
              <a:rPr lang="en-US" altLang="de-DE" dirty="0" err="1"/>
              <a:t>Rel</a:t>
            </a:r>
            <a:r>
              <a:rPr lang="en-US" altLang="de-DE" dirty="0"/>
              <a:t>-13 Work Ongoing (</a:t>
            </a:r>
            <a:r>
              <a:rPr lang="en-US" altLang="de-DE" dirty="0" smtClean="0"/>
              <a:t>15/36)</a:t>
            </a:r>
            <a:endParaRPr lang="de-DE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altLang="de-DE" sz="2000" dirty="0" smtClean="0"/>
          </a:p>
          <a:p>
            <a:r>
              <a:rPr lang="de-DE" altLang="de-DE" sz="2400" dirty="0"/>
              <a:t>Progress</a:t>
            </a:r>
            <a:r>
              <a:rPr lang="de-DE" altLang="de-DE" sz="2000" dirty="0"/>
              <a:t> since </a:t>
            </a:r>
            <a:r>
              <a:rPr lang="de-DE" altLang="de-DE" sz="2000" dirty="0" smtClean="0"/>
              <a:t>SA#65 on NBIFOM, Continued</a:t>
            </a:r>
          </a:p>
          <a:p>
            <a:pPr lvl="1"/>
            <a:r>
              <a:rPr lang="en-US" altLang="de-DE" sz="1600" dirty="0"/>
              <a:t>The key open issues for this study are:</a:t>
            </a:r>
          </a:p>
          <a:p>
            <a:pPr lvl="2"/>
            <a:r>
              <a:rPr lang="en-US" altLang="de-DE" sz="1400" dirty="0" smtClean="0"/>
              <a:t>The </a:t>
            </a:r>
            <a:r>
              <a:rPr lang="en-US" altLang="de-DE" sz="1400" dirty="0"/>
              <a:t>scenario for applying </a:t>
            </a:r>
            <a:r>
              <a:rPr lang="en-US" altLang="de-DE" sz="1400" dirty="0" err="1"/>
              <a:t>PCC</a:t>
            </a:r>
            <a:r>
              <a:rPr lang="en-US" altLang="de-DE" sz="1400" dirty="0"/>
              <a:t> control of steering policy</a:t>
            </a:r>
          </a:p>
          <a:p>
            <a:pPr lvl="2"/>
            <a:r>
              <a:rPr lang="en-US" altLang="de-DE" sz="1400" dirty="0" smtClean="0"/>
              <a:t>Coexistence </a:t>
            </a:r>
            <a:r>
              <a:rPr lang="en-US" altLang="de-DE" sz="1400" dirty="0"/>
              <a:t>among </a:t>
            </a:r>
            <a:r>
              <a:rPr lang="en-US" altLang="de-DE" sz="1400" dirty="0" err="1"/>
              <a:t>ANDSF</a:t>
            </a:r>
            <a:r>
              <a:rPr lang="en-US" altLang="de-DE" sz="1400" dirty="0"/>
              <a:t>, </a:t>
            </a:r>
            <a:r>
              <a:rPr lang="en-US" altLang="de-DE" sz="1400" dirty="0" err="1"/>
              <a:t>PCC</a:t>
            </a:r>
            <a:r>
              <a:rPr lang="en-US" altLang="de-DE" sz="1400" dirty="0"/>
              <a:t> and RAN rules</a:t>
            </a:r>
          </a:p>
          <a:p>
            <a:pPr lvl="2"/>
            <a:r>
              <a:rPr lang="en-US" altLang="de-DE" sz="1400" dirty="0" smtClean="0"/>
              <a:t>The </a:t>
            </a:r>
            <a:r>
              <a:rPr lang="en-US" altLang="de-DE" sz="1400" dirty="0"/>
              <a:t>support for </a:t>
            </a:r>
            <a:r>
              <a:rPr lang="en-US" altLang="de-DE" sz="1400" dirty="0" err="1"/>
              <a:t>SCM</a:t>
            </a:r>
            <a:endParaRPr lang="en-US" altLang="de-DE" sz="1400" dirty="0"/>
          </a:p>
          <a:p>
            <a:pPr lvl="2"/>
            <a:r>
              <a:rPr lang="en-US" altLang="de-DE" sz="1400" dirty="0" smtClean="0"/>
              <a:t>The </a:t>
            </a:r>
            <a:r>
              <a:rPr lang="en-US" altLang="de-DE" sz="1400" dirty="0"/>
              <a:t>support for </a:t>
            </a:r>
            <a:r>
              <a:rPr lang="en-US" altLang="de-DE" sz="1400" dirty="0" err="1"/>
              <a:t>S2b</a:t>
            </a:r>
            <a:endParaRPr lang="en-US" altLang="de-DE" sz="1400" dirty="0"/>
          </a:p>
          <a:p>
            <a:pPr lvl="2"/>
            <a:r>
              <a:rPr lang="en-US" altLang="de-DE" sz="1400" dirty="0" smtClean="0"/>
              <a:t>Co-existence </a:t>
            </a:r>
            <a:r>
              <a:rPr lang="en-US" altLang="de-DE" sz="1400" dirty="0"/>
              <a:t>of </a:t>
            </a:r>
            <a:r>
              <a:rPr lang="en-US" altLang="de-DE" sz="1400" dirty="0" err="1"/>
              <a:t>UE</a:t>
            </a:r>
            <a:r>
              <a:rPr lang="en-US" altLang="de-DE" sz="1400" dirty="0"/>
              <a:t>-initiated and Network-initiated </a:t>
            </a:r>
            <a:r>
              <a:rPr lang="en-US" altLang="de-DE" sz="1400" dirty="0" err="1"/>
              <a:t>NBIFOM</a:t>
            </a:r>
            <a:endParaRPr lang="en-US" altLang="de-DE" sz="1400" dirty="0"/>
          </a:p>
          <a:p>
            <a:pPr lvl="1"/>
            <a:r>
              <a:rPr lang="en-US" altLang="de-DE" sz="1600" dirty="0"/>
              <a:t>The decision is to be made to select between the user-plane </a:t>
            </a:r>
            <a:r>
              <a:rPr lang="en-US" altLang="de-DE" sz="1600" dirty="0" err="1"/>
              <a:t>signalling</a:t>
            </a:r>
            <a:r>
              <a:rPr lang="en-US" altLang="de-DE" sz="1600" dirty="0"/>
              <a:t> approach vs. the control plane </a:t>
            </a:r>
            <a:r>
              <a:rPr lang="en-US" altLang="de-DE" sz="1600" dirty="0" err="1"/>
              <a:t>signalling</a:t>
            </a:r>
            <a:r>
              <a:rPr lang="en-US" altLang="de-DE" sz="1600" dirty="0"/>
              <a:t> approach.</a:t>
            </a:r>
          </a:p>
          <a:p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de-DE" altLang="de-DE" sz="1600" dirty="0" smtClean="0"/>
              <a:t>Enhance and complete solutions.</a:t>
            </a:r>
          </a:p>
          <a:p>
            <a:pPr lvl="1"/>
            <a:r>
              <a:rPr lang="de-DE" altLang="de-DE" sz="1600" dirty="0" smtClean="0"/>
              <a:t>Evaluate solutions and reach conclusions.</a:t>
            </a:r>
            <a:endParaRPr lang="de-DE" altLang="de-DE" sz="1600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7440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(16/36)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32431004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AESE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Architecture Enhancements for Service Exposure 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30 =&gt; 65%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3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2,5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AESE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</a:t>
                      </a:r>
                      <a:r>
                        <a:rPr lang="en-US" sz="1400" b="1" kern="1200" baseline="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</a:t>
                      </a:r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Track)</a:t>
                      </a:r>
                      <a:endParaRPr lang="en-US" sz="14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0 =&gt; 20%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2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SA#65</a:t>
            </a:r>
          </a:p>
          <a:p>
            <a:pPr lvl="1"/>
            <a:r>
              <a:rPr lang="de-DE" altLang="de-DE" sz="1600" dirty="0" smtClean="0"/>
              <a:t>Progress towards completion of the TR has been rapid, some normative conclusions achieved.</a:t>
            </a:r>
          </a:p>
          <a:p>
            <a:pPr lvl="1"/>
            <a:r>
              <a:rPr lang="de-DE" altLang="de-DE" sz="1600" dirty="0" smtClean="0"/>
              <a:t>P-CRs agreed:</a:t>
            </a:r>
          </a:p>
          <a:p>
            <a:pPr lvl="2"/>
            <a:r>
              <a:rPr lang="de-DE" altLang="de-DE" sz="1200" dirty="0" smtClean="0"/>
              <a:t>23.708 P-CR: </a:t>
            </a:r>
            <a:r>
              <a:rPr lang="en-GB" sz="1200" dirty="0"/>
              <a:t>Identification and Discovery of Service Capabilities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23.708 P-CR</a:t>
            </a:r>
            <a:r>
              <a:rPr lang="de-DE" altLang="de-DE" sz="1200" dirty="0" smtClean="0"/>
              <a:t>: </a:t>
            </a:r>
            <a:r>
              <a:rPr lang="en-GB" sz="1200" dirty="0"/>
              <a:t>Exposure </a:t>
            </a:r>
            <a:r>
              <a:rPr lang="en-GB" sz="1200" dirty="0" smtClean="0"/>
              <a:t>architecture</a:t>
            </a:r>
          </a:p>
          <a:p>
            <a:pPr lvl="2"/>
            <a:r>
              <a:rPr lang="de-DE" altLang="de-DE" sz="1200" dirty="0"/>
              <a:t>23.708 P-CR: </a:t>
            </a:r>
            <a:r>
              <a:rPr lang="en-GB" sz="1200" dirty="0"/>
              <a:t>Exposure of Multimedia Call Control </a:t>
            </a:r>
            <a:r>
              <a:rPr lang="en-GB" sz="1200" dirty="0" smtClean="0"/>
              <a:t>Capabilities</a:t>
            </a:r>
          </a:p>
          <a:p>
            <a:pPr lvl="2"/>
            <a:r>
              <a:rPr lang="de-DE" altLang="de-DE" sz="1200" dirty="0"/>
              <a:t>23.708 P-CR </a:t>
            </a:r>
            <a:r>
              <a:rPr lang="en-GB" sz="1200" dirty="0" smtClean="0"/>
              <a:t>Requirements </a:t>
            </a:r>
            <a:r>
              <a:rPr lang="en-GB" sz="1200" dirty="0"/>
              <a:t>for interaction of Trusted applications with </a:t>
            </a:r>
            <a:r>
              <a:rPr lang="en-GB" sz="1200" dirty="0" err="1" smtClean="0"/>
              <a:t>SCEF</a:t>
            </a:r>
            <a:endParaRPr lang="en-GB" sz="1200" dirty="0" smtClean="0"/>
          </a:p>
          <a:p>
            <a:pPr lvl="2"/>
            <a:r>
              <a:rPr lang="de-DE" altLang="de-DE" sz="1200" dirty="0"/>
              <a:t>23.708 P-CR </a:t>
            </a:r>
            <a:r>
              <a:rPr lang="en-GB" sz="1200" dirty="0" smtClean="0"/>
              <a:t>Evaluation </a:t>
            </a:r>
            <a:r>
              <a:rPr lang="en-GB" sz="1200" dirty="0"/>
              <a:t>on Solution 1 </a:t>
            </a:r>
            <a:r>
              <a:rPr lang="en-GB" sz="1200" dirty="0" err="1"/>
              <a:t>AESE</a:t>
            </a:r>
            <a:r>
              <a:rPr lang="en-GB" sz="1200" dirty="0"/>
              <a:t> </a:t>
            </a:r>
            <a:r>
              <a:rPr lang="en-GB" sz="1200" dirty="0" smtClean="0"/>
              <a:t>Architecture</a:t>
            </a:r>
          </a:p>
          <a:p>
            <a:pPr lvl="2"/>
            <a:r>
              <a:rPr lang="de-DE" altLang="de-DE" sz="1200" dirty="0"/>
              <a:t>23.708 P-CR </a:t>
            </a:r>
            <a:r>
              <a:rPr lang="en-GB" sz="1200" dirty="0" smtClean="0"/>
              <a:t>Setting </a:t>
            </a:r>
            <a:r>
              <a:rPr lang="en-GB" sz="1200" dirty="0"/>
              <a:t>up data sessions with specified </a:t>
            </a:r>
            <a:r>
              <a:rPr lang="en-GB" sz="1200" dirty="0" err="1"/>
              <a:t>QoS</a:t>
            </a:r>
            <a:r>
              <a:rPr lang="en-GB" sz="1200" dirty="0"/>
              <a:t> and </a:t>
            </a:r>
            <a:r>
              <a:rPr lang="en-GB" sz="1200" dirty="0" smtClean="0"/>
              <a:t>Priority</a:t>
            </a:r>
          </a:p>
        </p:txBody>
      </p:sp>
    </p:spTree>
    <p:extLst>
      <p:ext uri="{BB962C8B-B14F-4D97-AF65-F5344CB8AC3E}">
        <p14:creationId xmlns:p14="http://schemas.microsoft.com/office/powerpoint/2010/main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/>
              <a:t>2.3) </a:t>
            </a:r>
            <a:r>
              <a:rPr lang="en-US" altLang="de-DE" dirty="0" err="1"/>
              <a:t>Rel</a:t>
            </a:r>
            <a:r>
              <a:rPr lang="en-US" altLang="de-DE" dirty="0"/>
              <a:t>-13 Work Ongoing (</a:t>
            </a:r>
            <a:r>
              <a:rPr lang="en-US" altLang="de-DE" dirty="0" smtClean="0"/>
              <a:t>17/36)</a:t>
            </a:r>
            <a:endParaRPr lang="de-DE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sz="2400" dirty="0"/>
              <a:t>Progress</a:t>
            </a:r>
            <a:r>
              <a:rPr lang="de-DE" altLang="de-DE" sz="2000" dirty="0"/>
              <a:t> since </a:t>
            </a:r>
            <a:r>
              <a:rPr lang="de-DE" altLang="de-DE" sz="2000" dirty="0" smtClean="0"/>
              <a:t>SA#65 on AESE, Continued</a:t>
            </a:r>
            <a:endParaRPr lang="de-DE" altLang="de-DE" sz="2000" dirty="0"/>
          </a:p>
          <a:p>
            <a:pPr lvl="1"/>
            <a:r>
              <a:rPr lang="de-DE" altLang="de-DE" sz="1600" dirty="0" smtClean="0"/>
              <a:t>Continue TR study.</a:t>
            </a:r>
          </a:p>
          <a:p>
            <a:pPr lvl="2"/>
            <a:r>
              <a:rPr lang="de-DE" altLang="de-DE" sz="1200" dirty="0"/>
              <a:t>23.708 P-CR </a:t>
            </a:r>
            <a:r>
              <a:rPr lang="en-GB" sz="1200" dirty="0"/>
              <a:t>Changing chargeable </a:t>
            </a:r>
            <a:r>
              <a:rPr lang="en-GB" sz="1200" dirty="0" smtClean="0"/>
              <a:t>party</a:t>
            </a:r>
          </a:p>
          <a:p>
            <a:pPr lvl="2"/>
            <a:r>
              <a:rPr lang="de-DE" altLang="de-DE" sz="1200" dirty="0" smtClean="0"/>
              <a:t>23.708 </a:t>
            </a:r>
            <a:r>
              <a:rPr lang="de-DE" altLang="de-DE" sz="1200" dirty="0"/>
              <a:t>P-CR </a:t>
            </a:r>
            <a:r>
              <a:rPr lang="en-GB" sz="1200" dirty="0"/>
              <a:t>Key issue for Support of third party interaction</a:t>
            </a:r>
          </a:p>
          <a:p>
            <a:pPr lvl="2"/>
            <a:r>
              <a:rPr lang="de-DE" altLang="de-DE" sz="1200" dirty="0"/>
              <a:t>23.708 P-CR </a:t>
            </a:r>
            <a:r>
              <a:rPr lang="en-GB" sz="1200" dirty="0"/>
              <a:t>Solutions for key issue 'Predictable Communication Patterns of a </a:t>
            </a:r>
            <a:r>
              <a:rPr lang="en-GB" sz="1200" dirty="0" err="1"/>
              <a:t>UE</a:t>
            </a:r>
            <a:r>
              <a:rPr lang="en-GB" sz="1200" dirty="0"/>
              <a:t>'</a:t>
            </a:r>
          </a:p>
          <a:p>
            <a:pPr lvl="2"/>
            <a:r>
              <a:rPr lang="de-DE" altLang="de-DE" sz="1200" dirty="0"/>
              <a:t>23.708 P-CR </a:t>
            </a:r>
            <a:r>
              <a:rPr lang="en-GB" sz="1200" dirty="0"/>
              <a:t>Informing the 3rd party about a </a:t>
            </a:r>
            <a:r>
              <a:rPr lang="en-GB" sz="1200" dirty="0" err="1"/>
              <a:t>UE's</a:t>
            </a:r>
            <a:r>
              <a:rPr lang="en-GB" sz="1200" dirty="0"/>
              <a:t> connection properties</a:t>
            </a:r>
          </a:p>
          <a:p>
            <a:pPr lvl="2"/>
            <a:r>
              <a:rPr lang="de-DE" altLang="de-DE" sz="1200" dirty="0"/>
              <a:t>23.708 P-CR </a:t>
            </a:r>
            <a:r>
              <a:rPr lang="en-GB" sz="1200" dirty="0"/>
              <a:t>Informing the 3rd party about potential network issues</a:t>
            </a:r>
          </a:p>
          <a:p>
            <a:pPr lvl="2"/>
            <a:r>
              <a:rPr lang="de-DE" altLang="de-DE" sz="1200" dirty="0"/>
              <a:t>23.708 P-CR </a:t>
            </a:r>
            <a:r>
              <a:rPr lang="en-GB" sz="1200" dirty="0"/>
              <a:t>Resource management for background data </a:t>
            </a:r>
            <a:r>
              <a:rPr lang="en-GB" sz="1200" dirty="0" smtClean="0"/>
              <a:t>transfer</a:t>
            </a:r>
          </a:p>
          <a:p>
            <a:pPr lvl="1"/>
            <a:r>
              <a:rPr lang="de-DE" altLang="de-DE" sz="1600" dirty="0" smtClean="0"/>
              <a:t>Normative specification based on partial conclusion</a:t>
            </a:r>
            <a:endParaRPr lang="en-GB" sz="1600" dirty="0"/>
          </a:p>
          <a:p>
            <a:pPr lvl="2"/>
            <a:r>
              <a:rPr lang="en-GB" sz="1200" dirty="0"/>
              <a:t>23.682 </a:t>
            </a:r>
            <a:r>
              <a:rPr lang="en-GB" sz="1200" dirty="0" err="1"/>
              <a:t>CR0087R1</a:t>
            </a:r>
            <a:r>
              <a:rPr lang="en-GB" sz="1200" dirty="0"/>
              <a:t>: Service Capability Exposure Architecture</a:t>
            </a:r>
            <a:endParaRPr lang="de-DE" altLang="de-DE" sz="1200" dirty="0"/>
          </a:p>
          <a:p>
            <a:r>
              <a:rPr lang="de-DE" altLang="de-DE" sz="2000" dirty="0"/>
              <a:t>Next steps</a:t>
            </a:r>
            <a:r>
              <a:rPr lang="de-DE" altLang="de-DE" sz="2000" dirty="0" smtClean="0"/>
              <a:t>:</a:t>
            </a:r>
          </a:p>
          <a:p>
            <a:pPr lvl="1"/>
            <a:r>
              <a:rPr lang="en-GB" sz="1600" dirty="0"/>
              <a:t>Work is ongoing on solutions for new key issues and solutions evaluations to address new service requirement from stage-1 SEES work item. </a:t>
            </a:r>
            <a:endParaRPr lang="de-DE" altLang="de-DE" sz="1600" dirty="0"/>
          </a:p>
          <a:p>
            <a:pPr lvl="1"/>
            <a:r>
              <a:rPr lang="de-DE" altLang="de-DE" sz="1600" dirty="0"/>
              <a:t>Continue TR </a:t>
            </a:r>
            <a:r>
              <a:rPr lang="de-DE" altLang="de-DE" sz="1600" dirty="0" smtClean="0"/>
              <a:t>study.</a:t>
            </a:r>
          </a:p>
          <a:p>
            <a:pPr lvl="1"/>
            <a:r>
              <a:rPr lang="de-DE" altLang="de-DE" sz="1600" dirty="0" smtClean="0"/>
              <a:t>Normative work may occur in parallel with the continuing study for conclusions.</a:t>
            </a:r>
            <a:endParaRPr lang="de-DE" altLang="de-DE" sz="1600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6372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(18/36)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87760335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MONTE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Monitoring Enhancements 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40 =&gt; 85%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3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MONTE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</a:t>
                      </a:r>
                      <a:r>
                        <a:rPr lang="en-US" sz="1400" b="1" kern="1200" baseline="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</a:t>
                      </a:r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Track)</a:t>
                      </a:r>
                      <a:endParaRPr lang="en-US" sz="14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2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SA#65</a:t>
            </a:r>
          </a:p>
          <a:p>
            <a:pPr lvl="1"/>
            <a:r>
              <a:rPr lang="de-DE" altLang="de-DE" sz="1600" dirty="0" smtClean="0"/>
              <a:t>All scenarios are now captured in the TR, as well as many solutions</a:t>
            </a:r>
            <a:r>
              <a:rPr lang="de-DE" altLang="de-DE" sz="1600" dirty="0" smtClean="0"/>
              <a:t>.</a:t>
            </a:r>
          </a:p>
          <a:p>
            <a:pPr lvl="1"/>
            <a:r>
              <a:rPr lang="en-US" sz="1600" dirty="0"/>
              <a:t>Conclusions were agreed on general monitoring framework and specific handling for following monitoring events – one time location reporting, roaming and serving node change.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Agreed P-CRs:</a:t>
            </a:r>
          </a:p>
          <a:p>
            <a:pPr lvl="2"/>
            <a:r>
              <a:rPr lang="de-DE" altLang="de-DE" sz="1200" dirty="0" smtClean="0"/>
              <a:t>23.789 P-CR: </a:t>
            </a:r>
            <a:r>
              <a:rPr lang="en-GB" sz="1200" dirty="0" smtClean="0"/>
              <a:t>Updated </a:t>
            </a:r>
            <a:r>
              <a:rPr lang="en-GB" sz="1200" dirty="0"/>
              <a:t>Key-issues and Evaluation section based on new SA </a:t>
            </a:r>
            <a:r>
              <a:rPr lang="en-GB" sz="1200" dirty="0" err="1"/>
              <a:t>WG1</a:t>
            </a:r>
            <a:r>
              <a:rPr lang="en-GB" sz="1200" dirty="0"/>
              <a:t> SEES </a:t>
            </a:r>
            <a:r>
              <a:rPr lang="en-GB" sz="1200" dirty="0" smtClean="0"/>
              <a:t>requirements</a:t>
            </a:r>
          </a:p>
          <a:p>
            <a:pPr lvl="2"/>
            <a:r>
              <a:rPr lang="de-DE" altLang="de-DE" sz="1200" dirty="0" smtClean="0"/>
              <a:t>23.789 </a:t>
            </a:r>
            <a:r>
              <a:rPr lang="de-DE" altLang="de-DE" sz="1200" dirty="0"/>
              <a:t>P-CR: </a:t>
            </a:r>
            <a:r>
              <a:rPr lang="en-GB" sz="1200" dirty="0"/>
              <a:t>Event notifications using </a:t>
            </a:r>
            <a:r>
              <a:rPr lang="en-GB" sz="1200" dirty="0" err="1"/>
              <a:t>PCC</a:t>
            </a:r>
            <a:r>
              <a:rPr lang="en-GB" sz="1200" dirty="0"/>
              <a:t> solution for MONTE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23.789 P-CR: </a:t>
            </a:r>
            <a:r>
              <a:rPr lang="en-GB" sz="1200" dirty="0"/>
              <a:t>MONTE </a:t>
            </a:r>
            <a:r>
              <a:rPr lang="en-GB" sz="1200" dirty="0" err="1"/>
              <a:t>PCR</a:t>
            </a:r>
            <a:r>
              <a:rPr lang="en-GB" sz="1200" dirty="0"/>
              <a:t> - Corrections for Monitoring via </a:t>
            </a:r>
            <a:r>
              <a:rPr lang="en-GB" sz="1200" dirty="0" err="1" smtClean="0"/>
              <a:t>HSS</a:t>
            </a:r>
            <a:endParaRPr lang="en-GB" sz="1200" dirty="0" smtClean="0"/>
          </a:p>
          <a:p>
            <a:pPr lvl="2"/>
            <a:r>
              <a:rPr lang="de-DE" altLang="de-DE" sz="1200" dirty="0"/>
              <a:t>23.789 P-CR: </a:t>
            </a:r>
            <a:r>
              <a:rPr lang="en-GB" sz="1200" dirty="0" smtClean="0"/>
              <a:t>Update </a:t>
            </a:r>
            <a:r>
              <a:rPr lang="en-GB" sz="1200" dirty="0"/>
              <a:t>to </a:t>
            </a:r>
            <a:r>
              <a:rPr lang="en-GB" sz="1200" dirty="0" err="1" smtClean="0"/>
              <a:t>solution#3</a:t>
            </a:r>
            <a:endParaRPr lang="en-GB" sz="1200" dirty="0" smtClean="0"/>
          </a:p>
        </p:txBody>
      </p:sp>
    </p:spTree>
    <p:extLst>
      <p:ext uri="{BB962C8B-B14F-4D97-AF65-F5344CB8AC3E}">
        <p14:creationId xmlns:p14="http://schemas.microsoft.com/office/powerpoint/2010/main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/>
              <a:t>2.3) </a:t>
            </a:r>
            <a:r>
              <a:rPr lang="en-US" altLang="de-DE" dirty="0" err="1"/>
              <a:t>Rel</a:t>
            </a:r>
            <a:r>
              <a:rPr lang="en-US" altLang="de-DE" dirty="0"/>
              <a:t>-13 Work Ongoing (</a:t>
            </a:r>
            <a:r>
              <a:rPr lang="en-US" altLang="de-DE" dirty="0" smtClean="0"/>
              <a:t>19/36)</a:t>
            </a:r>
            <a:endParaRPr lang="de-DE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4834"/>
          </a:xfrm>
        </p:spPr>
        <p:txBody>
          <a:bodyPr/>
          <a:lstStyle/>
          <a:p>
            <a:r>
              <a:rPr lang="de-DE" altLang="de-DE" sz="2000" dirty="0"/>
              <a:t>Progress</a:t>
            </a:r>
            <a:r>
              <a:rPr lang="de-DE" altLang="de-DE" sz="1800" dirty="0"/>
              <a:t> since </a:t>
            </a:r>
            <a:r>
              <a:rPr lang="de-DE" altLang="de-DE" sz="1800" dirty="0" smtClean="0"/>
              <a:t>SA#65 on MONTE, continued</a:t>
            </a:r>
            <a:endParaRPr lang="de-DE" altLang="de-DE" sz="1800" dirty="0"/>
          </a:p>
          <a:p>
            <a:pPr lvl="1"/>
            <a:r>
              <a:rPr lang="de-DE" altLang="de-DE" sz="1600" dirty="0" smtClean="0"/>
              <a:t>Agreed </a:t>
            </a:r>
            <a:r>
              <a:rPr lang="de-DE" altLang="de-DE" sz="1600" dirty="0"/>
              <a:t>P-CRs:</a:t>
            </a:r>
          </a:p>
          <a:p>
            <a:pPr lvl="2"/>
            <a:r>
              <a:rPr lang="de-DE" altLang="de-DE" sz="1200" dirty="0"/>
              <a:t>23.789 P-CR: </a:t>
            </a:r>
            <a:r>
              <a:rPr lang="en-GB" sz="1200" dirty="0"/>
              <a:t>Report on </a:t>
            </a:r>
            <a:r>
              <a:rPr lang="en-GB" sz="1200" dirty="0" err="1"/>
              <a:t>UE</a:t>
            </a:r>
            <a:r>
              <a:rPr lang="en-GB" sz="1200" dirty="0"/>
              <a:t> roaming status to 3rd party</a:t>
            </a:r>
          </a:p>
          <a:p>
            <a:pPr lvl="2"/>
            <a:r>
              <a:rPr lang="de-DE" altLang="de-DE" sz="1200" dirty="0"/>
              <a:t>23.789 P-CR: </a:t>
            </a:r>
            <a:r>
              <a:rPr lang="en-GB" sz="1200" dirty="0"/>
              <a:t>Interim Conclusions for MONTE</a:t>
            </a:r>
          </a:p>
          <a:p>
            <a:pPr lvl="2"/>
            <a:r>
              <a:rPr lang="de-DE" altLang="de-DE" sz="1200" dirty="0"/>
              <a:t>23.789 P-CR: </a:t>
            </a:r>
            <a:r>
              <a:rPr lang="en-GB" sz="1200" dirty="0"/>
              <a:t>Correction on monitoring Loss of connectivity</a:t>
            </a:r>
          </a:p>
          <a:p>
            <a:pPr lvl="2"/>
            <a:r>
              <a:rPr lang="de-DE" altLang="de-DE" sz="1200" dirty="0" smtClean="0"/>
              <a:t>23.789 </a:t>
            </a:r>
            <a:r>
              <a:rPr lang="de-DE" altLang="de-DE" sz="1200" dirty="0" smtClean="0"/>
              <a:t>P-CR: </a:t>
            </a:r>
            <a:r>
              <a:rPr lang="en-GB" sz="1200" dirty="0" smtClean="0"/>
              <a:t>Correction on Loss of Connectivity in Required Functionality</a:t>
            </a:r>
          </a:p>
          <a:p>
            <a:pPr lvl="2"/>
            <a:r>
              <a:rPr lang="de-DE" altLang="de-DE" sz="1200" dirty="0" smtClean="0"/>
              <a:t>23.789 </a:t>
            </a:r>
            <a:r>
              <a:rPr lang="de-DE" altLang="de-DE" sz="1200" dirty="0"/>
              <a:t>P-CR: </a:t>
            </a:r>
            <a:r>
              <a:rPr lang="en-GB" sz="1200" dirty="0" smtClean="0"/>
              <a:t>MONTE </a:t>
            </a:r>
            <a:r>
              <a:rPr lang="en-GB" sz="1200" dirty="0" err="1"/>
              <a:t>PCR</a:t>
            </a:r>
            <a:r>
              <a:rPr lang="en-GB" sz="1200" dirty="0"/>
              <a:t> - Corrections to 6.1.2</a:t>
            </a:r>
          </a:p>
          <a:p>
            <a:pPr lvl="2"/>
            <a:r>
              <a:rPr lang="de-DE" altLang="de-DE" sz="1200" dirty="0"/>
              <a:t>23.789 P-CR: </a:t>
            </a:r>
            <a:r>
              <a:rPr lang="en-GB" sz="1200" dirty="0" smtClean="0"/>
              <a:t>Removing </a:t>
            </a:r>
            <a:r>
              <a:rPr lang="en-GB" sz="1200" dirty="0"/>
              <a:t>Editors note in Monitoring via </a:t>
            </a:r>
            <a:r>
              <a:rPr lang="en-GB" sz="1200" dirty="0" err="1"/>
              <a:t>PCC</a:t>
            </a:r>
            <a:endParaRPr lang="en-GB" sz="1200" dirty="0"/>
          </a:p>
          <a:p>
            <a:pPr lvl="2"/>
            <a:r>
              <a:rPr lang="de-DE" altLang="de-DE" sz="1200" dirty="0"/>
              <a:t>23.789 P-CR: </a:t>
            </a:r>
            <a:r>
              <a:rPr lang="en-GB" sz="1200" dirty="0" smtClean="0"/>
              <a:t>Update </a:t>
            </a:r>
            <a:r>
              <a:rPr lang="en-GB" sz="1200" dirty="0"/>
              <a:t>of Solution 3 - Monitoring via MME/</a:t>
            </a:r>
            <a:r>
              <a:rPr lang="en-GB" sz="1200" dirty="0" err="1"/>
              <a:t>SGSN</a:t>
            </a:r>
            <a:endParaRPr lang="en-GB" sz="1200" dirty="0"/>
          </a:p>
          <a:p>
            <a:pPr lvl="2"/>
            <a:r>
              <a:rPr lang="de-DE" altLang="de-DE" sz="1200" dirty="0"/>
              <a:t>23.789 P-CR: </a:t>
            </a:r>
            <a:r>
              <a:rPr lang="en-GB" sz="1200" dirty="0" smtClean="0"/>
              <a:t>Reporting </a:t>
            </a:r>
            <a:r>
              <a:rPr lang="en-GB" sz="1200" dirty="0"/>
              <a:t>the number of </a:t>
            </a:r>
            <a:r>
              <a:rPr lang="en-GB" sz="1200" dirty="0" err="1"/>
              <a:t>UEs</a:t>
            </a:r>
            <a:r>
              <a:rPr lang="en-GB" sz="1200" dirty="0"/>
              <a:t> present in a certain area</a:t>
            </a:r>
          </a:p>
          <a:p>
            <a:pPr lvl="2"/>
            <a:r>
              <a:rPr lang="de-DE" altLang="de-DE" sz="1200" dirty="0"/>
              <a:t>23.789 P-CR: </a:t>
            </a:r>
            <a:r>
              <a:rPr lang="en-GB" sz="1200" dirty="0" smtClean="0"/>
              <a:t>Monitor </a:t>
            </a:r>
            <a:r>
              <a:rPr lang="en-GB" sz="1200" dirty="0"/>
              <a:t>Location using </a:t>
            </a:r>
            <a:r>
              <a:rPr lang="en-GB" sz="1200" dirty="0" err="1"/>
              <a:t>GMLC</a:t>
            </a:r>
            <a:endParaRPr lang="en-GB" sz="1200" dirty="0"/>
          </a:p>
          <a:p>
            <a:pPr lvl="2"/>
            <a:r>
              <a:rPr lang="de-DE" altLang="de-DE" sz="1200" dirty="0"/>
              <a:t>23.789 P-CR: </a:t>
            </a:r>
            <a:r>
              <a:rPr lang="en-GB" sz="1200" dirty="0" smtClean="0"/>
              <a:t>MONTE </a:t>
            </a:r>
            <a:r>
              <a:rPr lang="en-GB" sz="1200" dirty="0"/>
              <a:t>Event Analysis - Roaming and Serving Network Change</a:t>
            </a:r>
          </a:p>
          <a:p>
            <a:pPr lvl="2"/>
            <a:r>
              <a:rPr lang="de-DE" altLang="de-DE" sz="1200" dirty="0"/>
              <a:t>23.789 P-CR: </a:t>
            </a:r>
            <a:r>
              <a:rPr lang="en-GB" sz="1200" dirty="0" smtClean="0"/>
              <a:t>MONTE </a:t>
            </a:r>
            <a:r>
              <a:rPr lang="en-GB" sz="1200" dirty="0"/>
              <a:t>Event Analysis - One-time Location</a:t>
            </a:r>
          </a:p>
          <a:p>
            <a:pPr lvl="2"/>
            <a:r>
              <a:rPr lang="de-DE" altLang="de-DE" sz="1200" dirty="0"/>
              <a:t>23.789 P-CR: </a:t>
            </a:r>
            <a:r>
              <a:rPr lang="en-GB" sz="1200" dirty="0" smtClean="0"/>
              <a:t>Resolving </a:t>
            </a:r>
            <a:r>
              <a:rPr lang="en-GB" sz="1200" dirty="0"/>
              <a:t>Editor's notes under Architectural assumptions and Key issue</a:t>
            </a:r>
          </a:p>
          <a:p>
            <a:pPr lvl="2"/>
            <a:r>
              <a:rPr lang="de-DE" altLang="de-DE" sz="1200" dirty="0"/>
              <a:t>23.789 P-CR: </a:t>
            </a:r>
            <a:r>
              <a:rPr lang="en-GB" sz="1200" dirty="0" smtClean="0"/>
              <a:t>MONTE </a:t>
            </a:r>
            <a:r>
              <a:rPr lang="en-GB" sz="1200" dirty="0" err="1"/>
              <a:t>PCR</a:t>
            </a:r>
            <a:r>
              <a:rPr lang="en-GB" sz="1200" dirty="0"/>
              <a:t> - Removal of Annex A</a:t>
            </a:r>
            <a:endParaRPr lang="de-DE" altLang="de-DE" sz="1200" dirty="0"/>
          </a:p>
          <a:p>
            <a:r>
              <a:rPr lang="de-DE" altLang="de-DE" sz="2000" dirty="0"/>
              <a:t>Next steps:</a:t>
            </a:r>
          </a:p>
          <a:p>
            <a:pPr lvl="1"/>
            <a:r>
              <a:rPr lang="en-US" sz="1600" dirty="0"/>
              <a:t>Complete evaluation and identify conclusions for remaining individual monitoring events.</a:t>
            </a:r>
            <a:r>
              <a:rPr lang="de-DE" altLang="de-DE" sz="1600" dirty="0" smtClean="0"/>
              <a:t>.</a:t>
            </a:r>
            <a:endParaRPr lang="de-DE" altLang="de-DE" sz="1600" dirty="0" smtClean="0"/>
          </a:p>
          <a:p>
            <a:pPr lvl="1"/>
            <a:r>
              <a:rPr lang="de-DE" altLang="de-DE" sz="1600" dirty="0"/>
              <a:t>Normative work may occur in parallel with the continuing study for conclusions</a:t>
            </a:r>
            <a:r>
              <a:rPr lang="de-DE" altLang="de-DE" sz="1600" dirty="0" smtClean="0"/>
              <a:t>.</a:t>
            </a:r>
            <a:endParaRPr lang="de-DE" altLang="de-DE" sz="1600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4204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1) General Aspects (1/8)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49085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dirty="0" smtClean="0"/>
              <a:t> </a:t>
            </a:r>
            <a:r>
              <a:rPr lang="de-DE" altLang="de-DE" sz="3200" dirty="0" smtClean="0">
                <a:latin typeface="+mn-ea"/>
                <a:cs typeface="Arial" charset="0"/>
              </a:rPr>
              <a:t>SA2 meetings held since SA#65</a:t>
            </a:r>
          </a:p>
          <a:p>
            <a:pPr lvl="1" eaLnBrk="1" hangingPunct="1">
              <a:defRPr/>
            </a:pPr>
            <a:r>
              <a:rPr lang="en-GB" altLang="ko-KR" dirty="0" err="1">
                <a:latin typeface="+mn-ea"/>
                <a:cs typeface="Arial" charset="0"/>
              </a:rPr>
              <a:t>SA2#105</a:t>
            </a:r>
            <a:r>
              <a:rPr lang="en-GB" altLang="ko-KR" dirty="0">
                <a:latin typeface="+mn-ea"/>
                <a:cs typeface="Arial" charset="0"/>
              </a:rPr>
              <a:t>: Oct 13-17, 2014, Sapporo, Japan</a:t>
            </a:r>
          </a:p>
          <a:p>
            <a:pPr lvl="1" eaLnBrk="1" hangingPunct="1">
              <a:defRPr/>
            </a:pPr>
            <a:r>
              <a:rPr lang="en-GB" altLang="ko-KR" dirty="0" err="1">
                <a:latin typeface="+mn-ea"/>
                <a:cs typeface="Arial" charset="0"/>
              </a:rPr>
              <a:t>SA2#106</a:t>
            </a:r>
            <a:r>
              <a:rPr lang="en-GB" altLang="ko-KR" dirty="0">
                <a:latin typeface="+mn-ea"/>
                <a:cs typeface="Arial" charset="0"/>
              </a:rPr>
              <a:t>: Nov 17-21, 2014, San Francisco, USA</a:t>
            </a:r>
          </a:p>
          <a:p>
            <a:pPr eaLnBrk="1" hangingPunct="1">
              <a:defRPr/>
            </a:pPr>
            <a:r>
              <a:rPr lang="en-GB" altLang="de-DE" sz="3200" dirty="0" smtClean="0">
                <a:latin typeface="+mn-ea"/>
                <a:cs typeface="Arial" charset="0"/>
              </a:rPr>
              <a:t> Future SA2 meetings</a:t>
            </a:r>
          </a:p>
          <a:p>
            <a:pPr lvl="1" eaLnBrk="1" hangingPunct="1">
              <a:defRPr/>
            </a:pPr>
            <a:r>
              <a:rPr lang="en-GB" altLang="ko-KR" dirty="0" err="1" smtClean="0">
                <a:latin typeface="+mn-ea"/>
                <a:ea typeface="+mn-ea"/>
                <a:cs typeface="Arial" charset="0"/>
              </a:rPr>
              <a:t>SA2#107</a:t>
            </a:r>
            <a:r>
              <a:rPr lang="en-GB" altLang="ko-KR" dirty="0" smtClean="0">
                <a:latin typeface="+mn-ea"/>
                <a:ea typeface="+mn-ea"/>
                <a:cs typeface="Arial" charset="0"/>
              </a:rPr>
              <a:t>: Jan 26-30, 2015, Sorrento, IT</a:t>
            </a:r>
          </a:p>
          <a:p>
            <a:pPr lvl="2" eaLnBrk="1" hangingPunct="1">
              <a:defRPr/>
            </a:pPr>
            <a:r>
              <a:rPr lang="en-GB" altLang="ko-KR" dirty="0" err="1" smtClean="0">
                <a:solidFill>
                  <a:srgbClr val="7030A0"/>
                </a:solidFill>
                <a:latin typeface="+mn-ea"/>
                <a:ea typeface="+mn-ea"/>
                <a:cs typeface="Arial" charset="0"/>
              </a:rPr>
              <a:t>SA2#107</a:t>
            </a:r>
            <a:r>
              <a:rPr lang="en-GB" altLang="ko-KR" dirty="0" smtClean="0">
                <a:solidFill>
                  <a:srgbClr val="7030A0"/>
                </a:solidFill>
                <a:latin typeface="+mn-ea"/>
                <a:ea typeface="+mn-ea"/>
                <a:cs typeface="Arial" charset="0"/>
              </a:rPr>
              <a:t> will be extended with an electronic meeting to allow more time for handling maintenance contributions (Cat F </a:t>
            </a:r>
            <a:r>
              <a:rPr lang="en-GB" altLang="ko-KR" dirty="0" err="1" smtClean="0">
                <a:solidFill>
                  <a:srgbClr val="7030A0"/>
                </a:solidFill>
                <a:latin typeface="+mn-ea"/>
                <a:ea typeface="+mn-ea"/>
                <a:cs typeface="Arial" charset="0"/>
              </a:rPr>
              <a:t>CRs</a:t>
            </a:r>
            <a:r>
              <a:rPr lang="en-GB" altLang="ko-KR" dirty="0" smtClean="0">
                <a:solidFill>
                  <a:srgbClr val="7030A0"/>
                </a:solidFill>
                <a:latin typeface="+mn-ea"/>
                <a:ea typeface="+mn-ea"/>
                <a:cs typeface="Arial" charset="0"/>
              </a:rPr>
              <a:t>.)</a:t>
            </a:r>
          </a:p>
          <a:p>
            <a:pPr lvl="1" eaLnBrk="1" hangingPunct="1">
              <a:defRPr/>
            </a:pPr>
            <a:r>
              <a:rPr lang="en-GB" altLang="ko-KR" dirty="0" err="1" smtClean="0">
                <a:latin typeface="+mn-ea"/>
                <a:ea typeface="+mn-ea"/>
                <a:cs typeface="Arial" charset="0"/>
              </a:rPr>
              <a:t>SA2#108</a:t>
            </a:r>
            <a:r>
              <a:rPr lang="en-GB" altLang="ko-KR" dirty="0" smtClean="0">
                <a:latin typeface="+mn-ea"/>
                <a:ea typeface="+mn-ea"/>
                <a:cs typeface="Arial" charset="0"/>
              </a:rPr>
              <a:t>: Apr 13-17, 2015, San Jose del Cabo, MX</a:t>
            </a:r>
          </a:p>
          <a:p>
            <a:pPr lvl="1" eaLnBrk="1" hangingPunct="1">
              <a:defRPr/>
            </a:pPr>
            <a:r>
              <a:rPr lang="en-GB" altLang="ko-KR" dirty="0" err="1" smtClean="0">
                <a:latin typeface="+mn-ea"/>
                <a:ea typeface="+mn-ea"/>
                <a:cs typeface="Arial" charset="0"/>
              </a:rPr>
              <a:t>SA2#109</a:t>
            </a:r>
            <a:r>
              <a:rPr lang="en-GB" altLang="ko-KR" dirty="0" smtClean="0">
                <a:latin typeface="+mn-ea"/>
                <a:ea typeface="+mn-ea"/>
                <a:cs typeface="Arial" charset="0"/>
              </a:rPr>
              <a:t>: May 2015, TBD, Japan</a:t>
            </a:r>
          </a:p>
          <a:p>
            <a:pPr lvl="1" eaLnBrk="1" hangingPunct="1">
              <a:defRPr/>
            </a:pPr>
            <a:r>
              <a:rPr lang="en-GB" altLang="ko-KR" dirty="0" err="1" smtClean="0">
                <a:latin typeface="+mn-ea"/>
                <a:ea typeface="+mn-ea"/>
                <a:cs typeface="Arial" charset="0"/>
              </a:rPr>
              <a:t>SA2#110</a:t>
            </a:r>
            <a:r>
              <a:rPr lang="en-GB" altLang="ko-KR" dirty="0" smtClean="0">
                <a:latin typeface="+mn-ea"/>
                <a:ea typeface="+mn-ea"/>
                <a:cs typeface="Arial" charset="0"/>
              </a:rPr>
              <a:t>: July 2015, Dubrovnik, HR</a:t>
            </a:r>
          </a:p>
          <a:p>
            <a:pPr eaLnBrk="1" hangingPunct="1">
              <a:defRPr/>
            </a:pPr>
            <a:endParaRPr lang="en-GB" altLang="de-DE" sz="3200" dirty="0" smtClean="0">
              <a:latin typeface="Arial" charset="0"/>
              <a:ea typeface="Gulim" pitchFamily="34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</a:t>
            </a:r>
            <a:r>
              <a:rPr lang="en-US" altLang="de-DE" dirty="0"/>
              <a:t>(</a:t>
            </a:r>
            <a:r>
              <a:rPr lang="en-US" altLang="de-DE" dirty="0" smtClean="0"/>
              <a:t>20/36)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15018636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GROUPE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Group based Enhancements 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20 =&gt; 70%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3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1,5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GROUPE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</a:t>
                      </a:r>
                      <a:r>
                        <a:rPr lang="en-US" sz="1400" b="1" kern="1200" baseline="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</a:t>
                      </a:r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Track)</a:t>
                      </a:r>
                      <a:endParaRPr lang="en-US" sz="14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1,5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SA#65</a:t>
            </a:r>
          </a:p>
          <a:p>
            <a:pPr lvl="1"/>
            <a:r>
              <a:rPr lang="de-DE" altLang="de-DE" sz="1600" dirty="0" smtClean="0"/>
              <a:t>Further work on solutions in the TR. </a:t>
            </a:r>
          </a:p>
          <a:p>
            <a:pPr lvl="2"/>
            <a:r>
              <a:rPr lang="de-DE" altLang="de-DE" sz="1200" dirty="0" smtClean="0"/>
              <a:t>23.769 P-CR: </a:t>
            </a:r>
            <a:r>
              <a:rPr lang="en-GB" sz="1200" dirty="0" smtClean="0"/>
              <a:t>Solutions on Message delivery to a group of devices</a:t>
            </a:r>
            <a:endParaRPr lang="en-US" altLang="de-DE" sz="1200" dirty="0" smtClean="0"/>
          </a:p>
          <a:p>
            <a:pPr lvl="2"/>
            <a:r>
              <a:rPr lang="de-DE" altLang="de-DE" sz="1200" dirty="0" smtClean="0"/>
              <a:t>23.769 </a:t>
            </a:r>
            <a:r>
              <a:rPr lang="de-DE" altLang="de-DE" sz="1200" dirty="0"/>
              <a:t>P-CR</a:t>
            </a:r>
            <a:r>
              <a:rPr lang="de-DE" altLang="de-DE" sz="1200" dirty="0" smtClean="0"/>
              <a:t>: </a:t>
            </a:r>
            <a:r>
              <a:rPr lang="en-GB" sz="1200" dirty="0" err="1"/>
              <a:t>PDN</a:t>
            </a:r>
            <a:r>
              <a:rPr lang="en-GB" sz="1200" dirty="0"/>
              <a:t>-connection based solution for delivery of message destined for a </a:t>
            </a:r>
            <a:r>
              <a:rPr lang="en-GB" sz="1200" dirty="0" smtClean="0"/>
              <a:t>group</a:t>
            </a:r>
          </a:p>
          <a:p>
            <a:pPr lvl="2"/>
            <a:r>
              <a:rPr lang="de-DE" altLang="de-DE" sz="1200" dirty="0" smtClean="0"/>
              <a:t>23.769 </a:t>
            </a:r>
            <a:r>
              <a:rPr lang="de-DE" altLang="de-DE" sz="1200" dirty="0"/>
              <a:t>P-CR</a:t>
            </a:r>
            <a:r>
              <a:rPr lang="de-DE" altLang="de-DE" sz="1200" dirty="0" smtClean="0"/>
              <a:t>: </a:t>
            </a:r>
            <a:r>
              <a:rPr lang="en-GB" sz="1200" dirty="0" err="1"/>
              <a:t>T4</a:t>
            </a:r>
            <a:r>
              <a:rPr lang="en-GB" sz="1200" dirty="0"/>
              <a:t> message delivery to a group of devices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23.769 P-CR</a:t>
            </a:r>
            <a:r>
              <a:rPr lang="de-DE" altLang="de-DE" sz="1200" dirty="0" smtClean="0"/>
              <a:t>: </a:t>
            </a:r>
            <a:r>
              <a:rPr lang="en-GB" sz="1200" dirty="0"/>
              <a:t>Update to Key issue - 'Group-specific NAS Level Congestion Control</a:t>
            </a:r>
            <a:r>
              <a:rPr lang="en-GB" sz="1200" dirty="0" smtClean="0"/>
              <a:t>'</a:t>
            </a:r>
          </a:p>
          <a:p>
            <a:pPr lvl="2"/>
            <a:r>
              <a:rPr lang="de-DE" altLang="de-DE" sz="1200" dirty="0" smtClean="0"/>
              <a:t>23.769 </a:t>
            </a:r>
            <a:r>
              <a:rPr lang="de-DE" altLang="de-DE" sz="1200" dirty="0"/>
              <a:t>P-CR</a:t>
            </a:r>
            <a:r>
              <a:rPr lang="de-DE" altLang="de-DE" sz="1200" dirty="0" smtClean="0"/>
              <a:t>: </a:t>
            </a:r>
            <a:r>
              <a:rPr lang="en-GB" sz="1200" dirty="0"/>
              <a:t>Clarification of the geographic area in group based addressing requirements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23.769 P-CR</a:t>
            </a:r>
            <a:r>
              <a:rPr lang="de-DE" altLang="de-DE" sz="1200" dirty="0" smtClean="0"/>
              <a:t>: </a:t>
            </a:r>
            <a:r>
              <a:rPr lang="en-GB" sz="1200" dirty="0"/>
              <a:t>Group identifier for NAS Level Congestion </a:t>
            </a:r>
            <a:r>
              <a:rPr lang="en-GB" sz="1200" dirty="0" smtClean="0"/>
              <a:t>Control</a:t>
            </a:r>
          </a:p>
          <a:p>
            <a:pPr lvl="2"/>
            <a:r>
              <a:rPr lang="de-DE" altLang="de-DE" sz="1200" dirty="0"/>
              <a:t>23.769 P-CR: </a:t>
            </a:r>
            <a:r>
              <a:rPr lang="en-GB" sz="1200" dirty="0" smtClean="0"/>
              <a:t>Group </a:t>
            </a:r>
            <a:r>
              <a:rPr lang="en-GB" sz="1200" dirty="0"/>
              <a:t>Based Addressing and Identifying Group </a:t>
            </a:r>
            <a:r>
              <a:rPr lang="en-GB" sz="1200" dirty="0" smtClean="0"/>
              <a:t>Members</a:t>
            </a:r>
          </a:p>
          <a:p>
            <a:pPr lvl="2"/>
            <a:r>
              <a:rPr lang="de-DE" altLang="de-DE" sz="1200" dirty="0"/>
              <a:t>23.769 P-CR: </a:t>
            </a:r>
            <a:r>
              <a:rPr lang="en-GB" sz="1200" dirty="0" smtClean="0"/>
              <a:t>Update </a:t>
            </a:r>
            <a:r>
              <a:rPr lang="en-GB" sz="1200" dirty="0"/>
              <a:t>Solution of Group based messaging using cell broadcast to support </a:t>
            </a:r>
            <a:r>
              <a:rPr lang="en-GB" sz="1200" dirty="0" err="1"/>
              <a:t>AESE</a:t>
            </a:r>
            <a:r>
              <a:rPr lang="en-GB" sz="1200" dirty="0"/>
              <a:t> </a:t>
            </a:r>
            <a:r>
              <a:rPr lang="en-GB" sz="1200" dirty="0" smtClean="0"/>
              <a:t>framework</a:t>
            </a:r>
          </a:p>
        </p:txBody>
      </p:sp>
    </p:spTree>
    <p:extLst>
      <p:ext uri="{BB962C8B-B14F-4D97-AF65-F5344CB8AC3E}">
        <p14:creationId xmlns:p14="http://schemas.microsoft.com/office/powerpoint/2010/main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/>
              <a:t>2.3) </a:t>
            </a:r>
            <a:r>
              <a:rPr lang="en-US" altLang="de-DE" dirty="0" err="1"/>
              <a:t>Rel</a:t>
            </a:r>
            <a:r>
              <a:rPr lang="en-US" altLang="de-DE" dirty="0"/>
              <a:t>-13 Work Ongoing </a:t>
            </a:r>
            <a:r>
              <a:rPr lang="en-US" altLang="de-DE" dirty="0" smtClean="0"/>
              <a:t>(21/36)</a:t>
            </a:r>
            <a:endParaRPr lang="de-DE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sz="2000" dirty="0"/>
              <a:t>Progress</a:t>
            </a:r>
            <a:r>
              <a:rPr lang="de-DE" altLang="de-DE" sz="1800" dirty="0"/>
              <a:t> since </a:t>
            </a:r>
            <a:r>
              <a:rPr lang="de-DE" altLang="de-DE" sz="1800" dirty="0" smtClean="0"/>
              <a:t>SA#65 on GROUPE, Continued</a:t>
            </a:r>
            <a:endParaRPr lang="de-DE" altLang="de-DE" sz="1800" dirty="0"/>
          </a:p>
          <a:p>
            <a:pPr lvl="1"/>
            <a:r>
              <a:rPr lang="de-DE" altLang="de-DE" sz="1600" dirty="0"/>
              <a:t>Further work primarily on key issues and requirements. Also one solution agreed.</a:t>
            </a:r>
          </a:p>
          <a:p>
            <a:pPr lvl="2"/>
            <a:r>
              <a:rPr lang="de-DE" altLang="de-DE" sz="1200" dirty="0" smtClean="0"/>
              <a:t>23.769 </a:t>
            </a:r>
            <a:r>
              <a:rPr lang="de-DE" altLang="de-DE" sz="1200" dirty="0"/>
              <a:t>P-CR: </a:t>
            </a:r>
            <a:r>
              <a:rPr lang="en-GB" sz="1200" dirty="0"/>
              <a:t>Resolve </a:t>
            </a:r>
            <a:r>
              <a:rPr lang="en-GB" sz="1200" dirty="0" err="1"/>
              <a:t>FFSs</a:t>
            </a:r>
            <a:r>
              <a:rPr lang="en-GB" sz="1200" dirty="0"/>
              <a:t> in Editor's Notes for Solution 5.1.3.1</a:t>
            </a:r>
          </a:p>
          <a:p>
            <a:pPr lvl="2"/>
            <a:r>
              <a:rPr lang="de-DE" altLang="de-DE" sz="1200" dirty="0"/>
              <a:t>23.769 P-CR: </a:t>
            </a:r>
            <a:r>
              <a:rPr lang="en-GB" sz="1200" dirty="0" err="1"/>
              <a:t>GROUPE</a:t>
            </a:r>
            <a:r>
              <a:rPr lang="en-GB" sz="1200" dirty="0"/>
              <a:t> </a:t>
            </a:r>
            <a:r>
              <a:rPr lang="en-GB" sz="1200" dirty="0" err="1"/>
              <a:t>PCR</a:t>
            </a:r>
            <a:r>
              <a:rPr lang="en-GB" sz="1200" dirty="0"/>
              <a:t> - Corrections to </a:t>
            </a:r>
            <a:r>
              <a:rPr lang="en-GB" sz="1200" dirty="0" err="1"/>
              <a:t>MBMS</a:t>
            </a:r>
            <a:r>
              <a:rPr lang="en-GB" sz="1200" dirty="0"/>
              <a:t> </a:t>
            </a:r>
            <a:r>
              <a:rPr lang="en-GB" sz="1200" dirty="0" smtClean="0"/>
              <a:t>Solution</a:t>
            </a:r>
          </a:p>
          <a:p>
            <a:pPr lvl="1"/>
            <a:r>
              <a:rPr lang="en-GB" altLang="de-DE" sz="1600" dirty="0" smtClean="0"/>
              <a:t>Agreed interim conclusions for key issue 4 "Group-specific NAS Level Congestion Control" for normative specification.</a:t>
            </a:r>
            <a:endParaRPr lang="de-DE" altLang="de-DE" sz="1600" dirty="0"/>
          </a:p>
          <a:p>
            <a:r>
              <a:rPr lang="de-DE" altLang="de-DE" sz="2000" dirty="0"/>
              <a:t>Next steps:</a:t>
            </a:r>
          </a:p>
          <a:p>
            <a:pPr lvl="1"/>
            <a:r>
              <a:rPr lang="en-GB" sz="1600" dirty="0"/>
              <a:t>C</a:t>
            </a:r>
            <a:r>
              <a:rPr lang="en-GB" sz="1600" dirty="0" smtClean="0"/>
              <a:t>omplete </a:t>
            </a:r>
            <a:r>
              <a:rPr lang="en-GB" sz="1600" dirty="0"/>
              <a:t>the evaluation of the solutions proposed for key issues 1 and 5, and agree on conclusions for these key issues</a:t>
            </a:r>
            <a:r>
              <a:rPr lang="en-GB" sz="1600" dirty="0" smtClean="0"/>
              <a:t>.</a:t>
            </a:r>
          </a:p>
          <a:p>
            <a:pPr lvl="1"/>
            <a:r>
              <a:rPr lang="en-US" sz="1600" dirty="0"/>
              <a:t>Normative work may occur in parallel with the continuing study for conclusions.</a:t>
            </a:r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1277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</a:t>
            </a:r>
            <a:r>
              <a:rPr lang="en-US" altLang="de-DE" dirty="0"/>
              <a:t>(</a:t>
            </a:r>
            <a:r>
              <a:rPr lang="en-US" altLang="de-DE" dirty="0" smtClean="0"/>
              <a:t>22/36)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048615021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eCSFB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Enhanced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CSFB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35 =&gt; 85%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3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eCSFB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</a:t>
                      </a:r>
                      <a:r>
                        <a:rPr lang="en-US" sz="1400" b="1" kern="1200" baseline="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</a:t>
                      </a:r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Track)</a:t>
                      </a:r>
                      <a:endParaRPr lang="en-US" sz="14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354719"/>
            <a:ext cx="8280400" cy="2879819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SA#65</a:t>
            </a:r>
          </a:p>
          <a:p>
            <a:pPr lvl="1"/>
            <a:r>
              <a:rPr lang="de-DE" altLang="de-DE" sz="1600" dirty="0" smtClean="0"/>
              <a:t>Work continued at this meeting, P-CRs agreed:</a:t>
            </a:r>
          </a:p>
          <a:p>
            <a:pPr lvl="2"/>
            <a:r>
              <a:rPr lang="de-DE" altLang="de-DE" sz="1200" dirty="0" smtClean="0"/>
              <a:t>23.772 P-CR: </a:t>
            </a:r>
            <a:r>
              <a:rPr lang="en-GB" sz="1200" dirty="0"/>
              <a:t>CS security key derivation for </a:t>
            </a:r>
            <a:r>
              <a:rPr lang="en-GB" sz="1200" dirty="0" err="1"/>
              <a:t>eCSFB</a:t>
            </a:r>
            <a:endParaRPr lang="de-DE" altLang="de-DE" sz="1200" dirty="0" smtClean="0"/>
          </a:p>
          <a:p>
            <a:pPr lvl="2"/>
            <a:r>
              <a:rPr lang="de-DE" altLang="de-DE" sz="1200" dirty="0" smtClean="0"/>
              <a:t>23.772 P-CR: </a:t>
            </a:r>
            <a:r>
              <a:rPr lang="en-GB" sz="1200" dirty="0" err="1"/>
              <a:t>eCSFB</a:t>
            </a:r>
            <a:r>
              <a:rPr lang="en-GB" sz="1200" dirty="0"/>
              <a:t> with </a:t>
            </a:r>
            <a:r>
              <a:rPr lang="en-GB" sz="1200" dirty="0" err="1" smtClean="0"/>
              <a:t>IMS#1</a:t>
            </a:r>
            <a:endParaRPr lang="en-GB" sz="1200" dirty="0" smtClean="0"/>
          </a:p>
          <a:p>
            <a:pPr lvl="2"/>
            <a:r>
              <a:rPr lang="de-DE" altLang="de-DE" sz="1200" dirty="0" smtClean="0"/>
              <a:t>23.772 </a:t>
            </a:r>
            <a:r>
              <a:rPr lang="de-DE" altLang="de-DE" sz="1200" dirty="0"/>
              <a:t>P-CR</a:t>
            </a:r>
            <a:r>
              <a:rPr lang="de-DE" altLang="de-DE" sz="1200" dirty="0" smtClean="0"/>
              <a:t>: </a:t>
            </a:r>
            <a:r>
              <a:rPr lang="en-GB" sz="1200" dirty="0"/>
              <a:t>Uncertainly with solution 1 regarding </a:t>
            </a:r>
            <a:r>
              <a:rPr lang="en-GB" sz="1200" dirty="0" err="1"/>
              <a:t>TI</a:t>
            </a:r>
            <a:r>
              <a:rPr lang="en-GB" sz="1200" dirty="0"/>
              <a:t> value and </a:t>
            </a:r>
            <a:r>
              <a:rPr lang="en-GB" sz="1200" dirty="0" err="1"/>
              <a:t>TI</a:t>
            </a:r>
            <a:r>
              <a:rPr lang="en-GB" sz="1200" dirty="0"/>
              <a:t> flag setting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23.772 P-CR</a:t>
            </a:r>
            <a:r>
              <a:rPr lang="de-DE" altLang="de-DE" sz="1200" dirty="0" smtClean="0"/>
              <a:t>: </a:t>
            </a:r>
            <a:r>
              <a:rPr lang="en-GB" sz="1200" dirty="0" err="1"/>
              <a:t>UE</a:t>
            </a:r>
            <a:r>
              <a:rPr lang="en-GB" sz="1200" dirty="0"/>
              <a:t> aspects of </a:t>
            </a:r>
            <a:r>
              <a:rPr lang="en-GB" sz="1200" dirty="0" err="1"/>
              <a:t>SRVCC</a:t>
            </a:r>
            <a:r>
              <a:rPr lang="en-GB" sz="1200" dirty="0"/>
              <a:t> based </a:t>
            </a:r>
            <a:r>
              <a:rPr lang="en-GB" sz="1200" dirty="0" err="1"/>
              <a:t>CSFB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23.772 P-CR</a:t>
            </a:r>
            <a:r>
              <a:rPr lang="de-DE" altLang="de-DE" sz="1200" dirty="0" smtClean="0"/>
              <a:t>:</a:t>
            </a:r>
            <a:r>
              <a:rPr lang="en-GB" sz="1200" dirty="0"/>
              <a:t> Issue with two simultaneous calls in Solution #1, MO call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23.772 P-CR</a:t>
            </a:r>
            <a:r>
              <a:rPr lang="de-DE" altLang="de-DE" sz="1200" dirty="0" smtClean="0"/>
              <a:t>:</a:t>
            </a:r>
            <a:r>
              <a:rPr lang="en-GB" sz="1200" dirty="0"/>
              <a:t> Issue with handover failure in Solution #1</a:t>
            </a:r>
            <a:endParaRPr lang="en-GB" sz="1200" dirty="0" smtClean="0"/>
          </a:p>
          <a:p>
            <a:pPr lvl="2"/>
            <a:r>
              <a:rPr lang="de-DE" altLang="de-DE" sz="1200" dirty="0" smtClean="0"/>
              <a:t>23.772 P-CR: </a:t>
            </a:r>
            <a:r>
              <a:rPr lang="en-GB" sz="1200" dirty="0"/>
              <a:t>Impacts of </a:t>
            </a:r>
            <a:r>
              <a:rPr lang="en-GB" sz="1200" dirty="0" err="1"/>
              <a:t>SRVCC</a:t>
            </a:r>
            <a:r>
              <a:rPr lang="en-GB" sz="1200" dirty="0"/>
              <a:t> based </a:t>
            </a:r>
            <a:r>
              <a:rPr lang="en-GB" sz="1200" dirty="0" err="1"/>
              <a:t>eCSFB</a:t>
            </a:r>
            <a:r>
              <a:rPr lang="en-GB" sz="1200" dirty="0"/>
              <a:t> on existing nodes and </a:t>
            </a:r>
            <a:r>
              <a:rPr lang="en-GB" sz="1200" dirty="0" smtClean="0"/>
              <a:t>functionality</a:t>
            </a:r>
          </a:p>
          <a:p>
            <a:pPr lvl="2"/>
            <a:r>
              <a:rPr lang="de-DE" altLang="de-DE" sz="1200" dirty="0"/>
              <a:t>23.772 P-CR: </a:t>
            </a:r>
            <a:r>
              <a:rPr lang="en-GB" sz="1200" dirty="0" smtClean="0"/>
              <a:t>Issue </a:t>
            </a:r>
            <a:r>
              <a:rPr lang="en-GB" sz="1200" dirty="0"/>
              <a:t>with Solution 1 and </a:t>
            </a:r>
            <a:r>
              <a:rPr lang="en-GB" sz="1200" dirty="0" err="1" smtClean="0"/>
              <a:t>FGI</a:t>
            </a:r>
            <a:endParaRPr lang="en-GB" sz="1200" dirty="0" smtClean="0"/>
          </a:p>
          <a:p>
            <a:pPr lvl="2"/>
            <a:r>
              <a:rPr lang="de-DE" altLang="de-DE" sz="1200" dirty="0"/>
              <a:t>23.772 P-CR: </a:t>
            </a:r>
            <a:r>
              <a:rPr lang="en-GB" sz="1200" dirty="0" smtClean="0"/>
              <a:t>Correction </a:t>
            </a:r>
            <a:r>
              <a:rPr lang="en-GB" sz="1200" dirty="0"/>
              <a:t>and Impacts for </a:t>
            </a:r>
            <a:r>
              <a:rPr lang="en-GB" sz="1200" dirty="0" err="1" smtClean="0"/>
              <a:t>Solution#2</a:t>
            </a:r>
            <a:endParaRPr lang="en-GB" sz="1200" dirty="0" smtClean="0"/>
          </a:p>
          <a:p>
            <a:pPr lvl="2"/>
            <a:r>
              <a:rPr lang="de-DE" altLang="de-DE" sz="1200" dirty="0"/>
              <a:t>23.772 P-CR: </a:t>
            </a:r>
            <a:r>
              <a:rPr lang="en-GB" sz="1200" dirty="0" smtClean="0"/>
              <a:t>Informing </a:t>
            </a:r>
            <a:r>
              <a:rPr lang="en-GB" sz="1200" dirty="0"/>
              <a:t>MSC of MO </a:t>
            </a:r>
            <a:r>
              <a:rPr lang="en-GB" sz="1200" dirty="0" err="1" smtClean="0"/>
              <a:t>CSFB</a:t>
            </a:r>
            <a:endParaRPr lang="de-DE" altLang="de-DE" sz="1600" dirty="0"/>
          </a:p>
        </p:txBody>
      </p:sp>
    </p:spTree>
    <p:extLst>
      <p:ext uri="{BB962C8B-B14F-4D97-AF65-F5344CB8AC3E}">
        <p14:creationId xmlns:p14="http://schemas.microsoft.com/office/powerpoint/2010/main" val="218687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/>
              <a:t>2.3) </a:t>
            </a:r>
            <a:r>
              <a:rPr lang="en-US" altLang="de-DE" dirty="0" err="1"/>
              <a:t>Rel</a:t>
            </a:r>
            <a:r>
              <a:rPr lang="en-US" altLang="de-DE" dirty="0"/>
              <a:t>-13 Work Ongoing (</a:t>
            </a:r>
            <a:r>
              <a:rPr lang="en-US" altLang="de-DE" dirty="0" smtClean="0"/>
              <a:t>23/36)</a:t>
            </a:r>
            <a:endParaRPr lang="de-DE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sz="2000" dirty="0"/>
              <a:t>Progress</a:t>
            </a:r>
            <a:r>
              <a:rPr lang="de-DE" altLang="de-DE" sz="1800" dirty="0"/>
              <a:t> since </a:t>
            </a:r>
            <a:r>
              <a:rPr lang="de-DE" altLang="de-DE" sz="1800" dirty="0" smtClean="0"/>
              <a:t>SA#65 on eCSFB, Continued</a:t>
            </a:r>
            <a:endParaRPr lang="de-DE" altLang="de-DE" sz="1800" dirty="0"/>
          </a:p>
          <a:p>
            <a:pPr lvl="1"/>
            <a:r>
              <a:rPr lang="de-DE" altLang="de-DE" sz="1600" dirty="0"/>
              <a:t>Work </a:t>
            </a:r>
            <a:r>
              <a:rPr lang="de-DE" altLang="de-DE" sz="1600" dirty="0" smtClean="0"/>
              <a:t>continued </a:t>
            </a:r>
            <a:r>
              <a:rPr lang="de-DE" altLang="de-DE" sz="1600" dirty="0"/>
              <a:t>at this meeting, P-CRs agreed:</a:t>
            </a:r>
          </a:p>
          <a:p>
            <a:pPr lvl="2"/>
            <a:r>
              <a:rPr lang="de-DE" altLang="de-DE" sz="1200" dirty="0"/>
              <a:t>23.772 P-CR: </a:t>
            </a:r>
            <a:r>
              <a:rPr lang="en-GB" sz="1200" dirty="0" err="1" smtClean="0"/>
              <a:t>UE</a:t>
            </a:r>
            <a:r>
              <a:rPr lang="en-GB" sz="1200" dirty="0" smtClean="0"/>
              <a:t> </a:t>
            </a:r>
            <a:r>
              <a:rPr lang="en-GB" sz="1200" dirty="0"/>
              <a:t>indication to network in Solution 7</a:t>
            </a:r>
          </a:p>
          <a:p>
            <a:pPr lvl="2"/>
            <a:r>
              <a:rPr lang="de-DE" altLang="de-DE" sz="1200" dirty="0"/>
              <a:t>23.772 P-CR: </a:t>
            </a:r>
            <a:r>
              <a:rPr lang="en-GB" sz="1200" dirty="0" smtClean="0"/>
              <a:t>CS </a:t>
            </a:r>
            <a:r>
              <a:rPr lang="en-GB" sz="1200" dirty="0"/>
              <a:t>security key update for Solution #</a:t>
            </a:r>
          </a:p>
          <a:p>
            <a:pPr lvl="2"/>
            <a:r>
              <a:rPr lang="de-DE" altLang="de-DE" sz="1200" dirty="0"/>
              <a:t>23.772 P-CR: </a:t>
            </a:r>
            <a:r>
              <a:rPr lang="en-GB" sz="1200" dirty="0" smtClean="0"/>
              <a:t>Solution </a:t>
            </a:r>
            <a:r>
              <a:rPr lang="en-GB" sz="1200" dirty="0"/>
              <a:t>6 update: '</a:t>
            </a:r>
            <a:r>
              <a:rPr lang="en-GB" sz="1200" dirty="0" err="1"/>
              <a:t>eCSFB</a:t>
            </a:r>
            <a:r>
              <a:rPr lang="en-GB" sz="1200" dirty="0"/>
              <a:t> with </a:t>
            </a:r>
            <a:r>
              <a:rPr lang="en-GB" sz="1200" dirty="0" err="1"/>
              <a:t>IMS</a:t>
            </a:r>
            <a:r>
              <a:rPr lang="en-GB" sz="1200" dirty="0"/>
              <a:t>'</a:t>
            </a:r>
          </a:p>
          <a:p>
            <a:pPr lvl="2"/>
            <a:r>
              <a:rPr lang="de-DE" altLang="de-DE" sz="1200" dirty="0"/>
              <a:t>23.772 P-CR: </a:t>
            </a:r>
            <a:r>
              <a:rPr lang="en-GB" sz="1200" dirty="0" smtClean="0"/>
              <a:t>Evaluation </a:t>
            </a:r>
            <a:r>
              <a:rPr lang="en-GB" sz="1200" dirty="0"/>
              <a:t>for </a:t>
            </a:r>
            <a:r>
              <a:rPr lang="en-GB" sz="1200" dirty="0" err="1"/>
              <a:t>Solution#2</a:t>
            </a:r>
            <a:endParaRPr lang="en-GB" sz="1200" dirty="0"/>
          </a:p>
          <a:p>
            <a:pPr lvl="2"/>
            <a:r>
              <a:rPr lang="de-DE" altLang="de-DE" sz="1200" dirty="0"/>
              <a:t>23.772 P-CR: </a:t>
            </a:r>
            <a:r>
              <a:rPr lang="en-GB" sz="1200" dirty="0" err="1" smtClean="0"/>
              <a:t>UE</a:t>
            </a:r>
            <a:r>
              <a:rPr lang="en-GB" sz="1200" dirty="0" smtClean="0"/>
              <a:t> </a:t>
            </a:r>
            <a:r>
              <a:rPr lang="en-GB" sz="1200" dirty="0"/>
              <a:t>radio capabilities consideration during </a:t>
            </a:r>
            <a:r>
              <a:rPr lang="en-GB" sz="1200" dirty="0" err="1"/>
              <a:t>PLMN</a:t>
            </a:r>
            <a:r>
              <a:rPr lang="en-GB" sz="1200" dirty="0"/>
              <a:t> and RAT selection solution evaluation</a:t>
            </a:r>
          </a:p>
          <a:p>
            <a:pPr lvl="2"/>
            <a:r>
              <a:rPr lang="de-DE" altLang="de-DE" sz="1200" dirty="0"/>
              <a:t>23.772 P-CR: </a:t>
            </a:r>
            <a:r>
              <a:rPr lang="en-GB" sz="1200" dirty="0" err="1" smtClean="0"/>
              <a:t>eCSFB</a:t>
            </a:r>
            <a:r>
              <a:rPr lang="en-GB" sz="1200" dirty="0" smtClean="0"/>
              <a:t> evaluations</a:t>
            </a:r>
          </a:p>
          <a:p>
            <a:pPr lvl="1"/>
            <a:r>
              <a:rPr lang="en-GB" altLang="de-DE" sz="1600" dirty="0" smtClean="0"/>
              <a:t>Evaluation begun. It was agreed to categorize solutions in 3 ways:</a:t>
            </a:r>
          </a:p>
          <a:p>
            <a:pPr lvl="2"/>
            <a:r>
              <a:rPr lang="en-US" sz="1200" dirty="0"/>
              <a:t>Category-I: </a:t>
            </a:r>
            <a:r>
              <a:rPr lang="en-US" sz="1200" dirty="0" err="1"/>
              <a:t>solution#1</a:t>
            </a:r>
            <a:r>
              <a:rPr lang="en-US" sz="1200" dirty="0"/>
              <a:t>, 2, 6, which are </a:t>
            </a:r>
            <a:r>
              <a:rPr lang="en-US" sz="1200" dirty="0" err="1"/>
              <a:t>SRVCC</a:t>
            </a:r>
            <a:r>
              <a:rPr lang="en-US" sz="1200" dirty="0"/>
              <a:t> handover based improvement</a:t>
            </a:r>
            <a:r>
              <a:rPr lang="en-US" sz="1200" dirty="0" smtClean="0"/>
              <a:t>.</a:t>
            </a:r>
          </a:p>
          <a:p>
            <a:pPr lvl="2"/>
            <a:r>
              <a:rPr lang="en-US" sz="1200" dirty="0"/>
              <a:t>Category-II: </a:t>
            </a:r>
            <a:r>
              <a:rPr lang="en-US" sz="1200" dirty="0" err="1"/>
              <a:t>solution#3,5,7</a:t>
            </a:r>
            <a:r>
              <a:rPr lang="en-US" sz="1200" dirty="0"/>
              <a:t>, which are enhancement to existing </a:t>
            </a:r>
            <a:r>
              <a:rPr lang="en-US" sz="1200" dirty="0" err="1"/>
              <a:t>RRC</a:t>
            </a:r>
            <a:r>
              <a:rPr lang="en-US" sz="1200" dirty="0"/>
              <a:t> release redirection and/or PS HO based </a:t>
            </a:r>
            <a:r>
              <a:rPr lang="en-US" sz="1200" dirty="0" smtClean="0"/>
              <a:t>solution</a:t>
            </a:r>
          </a:p>
          <a:p>
            <a:pPr lvl="2"/>
            <a:r>
              <a:rPr lang="en-US" sz="1200" dirty="0"/>
              <a:t>Category-III: </a:t>
            </a:r>
            <a:r>
              <a:rPr lang="en-US" sz="1200" dirty="0" err="1"/>
              <a:t>solution#4</a:t>
            </a:r>
            <a:r>
              <a:rPr lang="en-US" sz="1200" dirty="0"/>
              <a:t>, which addresses a problem specific to certain network sharing deployments</a:t>
            </a:r>
            <a:endParaRPr lang="de-DE" altLang="de-DE" sz="1200" dirty="0"/>
          </a:p>
          <a:p>
            <a:r>
              <a:rPr lang="de-DE" altLang="de-DE" sz="2000" dirty="0"/>
              <a:t>Next steps:</a:t>
            </a:r>
          </a:p>
          <a:p>
            <a:pPr lvl="1"/>
            <a:r>
              <a:rPr lang="en-GB" sz="1600" dirty="0"/>
              <a:t>Next step is to complete evaluation and conclusion at the next meeting.</a:t>
            </a:r>
            <a:endParaRPr lang="de-DE" altLang="de-DE" sz="1600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5289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</a:t>
            </a:r>
            <a:r>
              <a:rPr lang="en-US" altLang="de-DE" dirty="0"/>
              <a:t>(</a:t>
            </a:r>
            <a:r>
              <a:rPr lang="en-US" altLang="de-DE" dirty="0" smtClean="0"/>
              <a:t>24/36)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07413396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eWebRTCi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Enhancements to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WEBRTC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interoperability 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9 =&gt; 55%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5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eWebRTCi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(Other Track)</a:t>
                      </a:r>
                      <a:endParaRPr lang="en-US" sz="14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3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SA#65</a:t>
            </a:r>
          </a:p>
          <a:p>
            <a:pPr lvl="1"/>
            <a:r>
              <a:rPr lang="de-DE" altLang="de-DE" sz="1600" dirty="0" smtClean="0"/>
              <a:t>TR work has commenced. The following P-CRs were agreed:</a:t>
            </a:r>
          </a:p>
          <a:p>
            <a:pPr lvl="2"/>
            <a:r>
              <a:rPr lang="de-DE" altLang="de-DE" sz="1200" dirty="0" smtClean="0"/>
              <a:t>23.706 P-CR: </a:t>
            </a:r>
            <a:r>
              <a:rPr lang="en-GB" sz="1200" dirty="0"/>
              <a:t>Solution 2 - Single </a:t>
            </a:r>
            <a:r>
              <a:rPr lang="en-GB" sz="1200" dirty="0" err="1"/>
              <a:t>HSS</a:t>
            </a:r>
            <a:r>
              <a:rPr lang="en-GB" sz="1200" dirty="0"/>
              <a:t> Subscription (Architecture, Procedures and Call flows</a:t>
            </a:r>
            <a:r>
              <a:rPr lang="en-GB" sz="1200" dirty="0" smtClean="0"/>
              <a:t>)</a:t>
            </a:r>
          </a:p>
          <a:p>
            <a:pPr lvl="2"/>
            <a:r>
              <a:rPr lang="de-DE" altLang="de-DE" sz="1200" dirty="0" smtClean="0"/>
              <a:t>23.706 </a:t>
            </a:r>
            <a:r>
              <a:rPr lang="de-DE" altLang="de-DE" sz="1200" dirty="0"/>
              <a:t>P-CR: </a:t>
            </a:r>
            <a:r>
              <a:rPr lang="en-GB" sz="1200" dirty="0"/>
              <a:t>Solution for </a:t>
            </a:r>
            <a:r>
              <a:rPr lang="en-GB" sz="1200" dirty="0" err="1"/>
              <a:t>WebRTC</a:t>
            </a:r>
            <a:r>
              <a:rPr lang="en-GB" sz="1200" dirty="0"/>
              <a:t> support of </a:t>
            </a:r>
            <a:r>
              <a:rPr lang="en-GB" sz="1200" dirty="0" err="1"/>
              <a:t>IMS</a:t>
            </a:r>
            <a:r>
              <a:rPr lang="en-GB" sz="1200" dirty="0"/>
              <a:t> subscriptions corresponding to users managed by third parties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23.706 P-CR: </a:t>
            </a:r>
            <a:r>
              <a:rPr lang="en-GB" sz="1200" dirty="0"/>
              <a:t>Adding new architecture to support 'user managed by 3rd party'</a:t>
            </a:r>
            <a:endParaRPr lang="de-DE" altLang="de-DE" sz="1200" dirty="0"/>
          </a:p>
          <a:p>
            <a:pPr lvl="2"/>
            <a:r>
              <a:rPr lang="de-DE" altLang="de-DE" sz="1200" dirty="0"/>
              <a:t>23.706 P-CR: </a:t>
            </a:r>
            <a:r>
              <a:rPr lang="en-GB" sz="1200" dirty="0"/>
              <a:t>Flows for support an unbounded number of </a:t>
            </a:r>
            <a:r>
              <a:rPr lang="en-GB" sz="1200" dirty="0" smtClean="0"/>
              <a:t>users</a:t>
            </a:r>
          </a:p>
          <a:p>
            <a:pPr lvl="2"/>
            <a:r>
              <a:rPr lang="en-GB" sz="1200" dirty="0"/>
              <a:t>Update of section 5 solution 1: (Single </a:t>
            </a:r>
            <a:r>
              <a:rPr lang="en-GB" sz="1200" dirty="0" err="1"/>
              <a:t>HSS</a:t>
            </a:r>
            <a:r>
              <a:rPr lang="en-GB" sz="1200" dirty="0"/>
              <a:t> subscription for an unbounded number of users) Flow for a re-registration and for an incoming </a:t>
            </a:r>
            <a:r>
              <a:rPr lang="en-GB" sz="1200" dirty="0" smtClean="0"/>
              <a:t>session</a:t>
            </a:r>
          </a:p>
          <a:p>
            <a:pPr lvl="2"/>
            <a:r>
              <a:rPr lang="en-GB" sz="1200" dirty="0"/>
              <a:t>Considerations on solution 1 supporting class of </a:t>
            </a:r>
            <a:r>
              <a:rPr lang="en-GB" sz="1200" dirty="0" smtClean="0"/>
              <a:t>users</a:t>
            </a:r>
          </a:p>
          <a:p>
            <a:pPr lvl="2"/>
            <a:r>
              <a:rPr lang="en-GB" sz="1200" dirty="0"/>
              <a:t>Decomposed Architecture for The Enterprise PBX </a:t>
            </a:r>
            <a:r>
              <a:rPr lang="en-GB" sz="1200" dirty="0" smtClean="0"/>
              <a:t>Scenario</a:t>
            </a:r>
          </a:p>
        </p:txBody>
      </p:sp>
    </p:spTree>
    <p:extLst>
      <p:ext uri="{BB962C8B-B14F-4D97-AF65-F5344CB8AC3E}">
        <p14:creationId xmlns:p14="http://schemas.microsoft.com/office/powerpoint/2010/main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/>
              <a:t>2.3) </a:t>
            </a:r>
            <a:r>
              <a:rPr lang="en-US" altLang="de-DE" dirty="0" err="1"/>
              <a:t>Rel</a:t>
            </a:r>
            <a:r>
              <a:rPr lang="en-US" altLang="de-DE" dirty="0"/>
              <a:t>-13 Work Ongoing (</a:t>
            </a:r>
            <a:r>
              <a:rPr lang="en-US" altLang="de-DE" dirty="0" smtClean="0"/>
              <a:t>25/36)</a:t>
            </a:r>
            <a:endParaRPr lang="de-DE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sz="2000" dirty="0"/>
              <a:t>Progress</a:t>
            </a:r>
            <a:r>
              <a:rPr lang="de-DE" altLang="de-DE" sz="1800" dirty="0"/>
              <a:t> since </a:t>
            </a:r>
            <a:r>
              <a:rPr lang="de-DE" altLang="de-DE" sz="1800" dirty="0" smtClean="0"/>
              <a:t>SA#65 for eWebRTCi, Continued.</a:t>
            </a:r>
            <a:endParaRPr lang="de-DE" altLang="de-DE" sz="1800" dirty="0"/>
          </a:p>
          <a:p>
            <a:pPr lvl="1"/>
            <a:r>
              <a:rPr lang="de-DE" altLang="de-DE" sz="1600" dirty="0"/>
              <a:t>TR work has commenced. The following P-CRs were agreed:</a:t>
            </a:r>
          </a:p>
          <a:p>
            <a:pPr lvl="2"/>
            <a:r>
              <a:rPr lang="en-GB" sz="1200" dirty="0" smtClean="0"/>
              <a:t>Update </a:t>
            </a:r>
            <a:r>
              <a:rPr lang="en-GB" sz="1200" dirty="0"/>
              <a:t>to Solution 1: Single </a:t>
            </a:r>
            <a:r>
              <a:rPr lang="en-GB" sz="1200" dirty="0" err="1"/>
              <a:t>HSS</a:t>
            </a:r>
            <a:r>
              <a:rPr lang="en-GB" sz="1200" dirty="0"/>
              <a:t> subscription for an unbounded number of users (clause 5.2.1)</a:t>
            </a:r>
          </a:p>
          <a:p>
            <a:pPr lvl="2"/>
            <a:r>
              <a:rPr lang="en-GB" sz="1200" dirty="0"/>
              <a:t>Issue on the usage of public user identity for </a:t>
            </a:r>
            <a:r>
              <a:rPr lang="en-GB" sz="1200" dirty="0" err="1"/>
              <a:t>HSS</a:t>
            </a:r>
            <a:r>
              <a:rPr lang="en-GB" sz="1200" dirty="0"/>
              <a:t> interaction</a:t>
            </a:r>
          </a:p>
          <a:p>
            <a:pPr lvl="2"/>
            <a:r>
              <a:rPr lang="en-GB" sz="1200" dirty="0"/>
              <a:t>Additional clarification for Solution 2</a:t>
            </a:r>
          </a:p>
          <a:p>
            <a:pPr lvl="2"/>
            <a:r>
              <a:rPr lang="en-GB" sz="1200" dirty="0"/>
              <a:t>Update the solution 4 for scenario users managed by third parties</a:t>
            </a:r>
          </a:p>
          <a:p>
            <a:pPr lvl="2"/>
            <a:r>
              <a:rPr lang="en-GB" sz="1200" dirty="0"/>
              <a:t>Decomposed Architecture for the Enterprise PBX </a:t>
            </a:r>
            <a:r>
              <a:rPr lang="en-GB" sz="1200" dirty="0" smtClean="0"/>
              <a:t>Scenario</a:t>
            </a:r>
          </a:p>
          <a:p>
            <a:pPr lvl="2"/>
            <a:r>
              <a:rPr lang="en-GB" sz="1200" dirty="0" smtClean="0"/>
              <a:t>Voice with </a:t>
            </a:r>
            <a:r>
              <a:rPr lang="en-GB" sz="1200" dirty="0" err="1" smtClean="0"/>
              <a:t>WebRTC</a:t>
            </a:r>
            <a:r>
              <a:rPr lang="en-GB" sz="1200" dirty="0" smtClean="0"/>
              <a:t> and </a:t>
            </a:r>
            <a:r>
              <a:rPr lang="en-GB" sz="1200" dirty="0" err="1" smtClean="0"/>
              <a:t>QCI</a:t>
            </a:r>
            <a:r>
              <a:rPr lang="en-GB" sz="1200" dirty="0" smtClean="0"/>
              <a:t>-1 handling</a:t>
            </a:r>
          </a:p>
          <a:p>
            <a:pPr lvl="2"/>
            <a:r>
              <a:rPr lang="en-GB" sz="1200" dirty="0" err="1" smtClean="0"/>
              <a:t>SMSMI</a:t>
            </a:r>
            <a:r>
              <a:rPr lang="en-GB" sz="1200" dirty="0" smtClean="0"/>
              <a:t> with </a:t>
            </a:r>
            <a:r>
              <a:rPr lang="en-GB" sz="1200" dirty="0" err="1" smtClean="0"/>
              <a:t>WebRTC</a:t>
            </a:r>
            <a:endParaRPr lang="en-GB" sz="1200" dirty="0" smtClean="0"/>
          </a:p>
          <a:p>
            <a:pPr lvl="2"/>
            <a:r>
              <a:rPr lang="en-GB" sz="1200" dirty="0" err="1" smtClean="0"/>
              <a:t>WebRTC</a:t>
            </a:r>
            <a:r>
              <a:rPr lang="en-GB" sz="1200" dirty="0" smtClean="0"/>
              <a:t> and Inter-</a:t>
            </a:r>
            <a:r>
              <a:rPr lang="en-GB" sz="1200" dirty="0" err="1" smtClean="0"/>
              <a:t>UE</a:t>
            </a:r>
            <a:r>
              <a:rPr lang="en-GB" sz="1200" dirty="0" smtClean="0"/>
              <a:t> Transfer (</a:t>
            </a:r>
            <a:r>
              <a:rPr lang="en-GB" sz="1200" dirty="0" err="1" smtClean="0"/>
              <a:t>IUT</a:t>
            </a:r>
            <a:r>
              <a:rPr lang="en-GB" sz="1200" dirty="0" smtClean="0"/>
              <a:t>)</a:t>
            </a:r>
          </a:p>
          <a:p>
            <a:pPr lvl="2"/>
            <a:r>
              <a:rPr lang="en-GB" sz="1200" dirty="0" err="1" smtClean="0"/>
              <a:t>E2E</a:t>
            </a:r>
            <a:r>
              <a:rPr lang="en-GB" sz="1200" dirty="0" smtClean="0"/>
              <a:t> media transport</a:t>
            </a:r>
            <a:endParaRPr lang="de-DE" altLang="de-DE" sz="12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Continue study phase, aiming to complete solutions at the next meeting.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5655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</a:t>
            </a:r>
            <a:r>
              <a:rPr lang="en-US" altLang="de-DE" dirty="0"/>
              <a:t>(</a:t>
            </a:r>
            <a:r>
              <a:rPr lang="en-US" altLang="de-DE" dirty="0" smtClean="0"/>
              <a:t>26/36)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39023545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eProSe</a:t>
                      </a: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-Ext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Enhancements to Proximity-based Services </a:t>
                      </a:r>
                      <a:r>
                        <a:rPr lang="en-US" altLang="ko-KR" sz="1400" smtClean="0"/>
                        <a:t>- Extensions</a:t>
                      </a:r>
                      <a:endParaRPr kumimoji="0" lang="ko-KR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10 =&gt; 40%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7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10?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eProSe</a:t>
                      </a: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-Ext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</a:t>
                      </a:r>
                      <a:r>
                        <a:rPr lang="en-US" sz="1400" b="1" kern="1200" baseline="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</a:t>
                      </a:r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Track)</a:t>
                      </a:r>
                      <a:endParaRPr lang="en-US" sz="14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?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SA#65</a:t>
            </a:r>
          </a:p>
          <a:p>
            <a:pPr lvl="1"/>
            <a:r>
              <a:rPr lang="de-DE" altLang="de-DE" sz="1600" dirty="0" smtClean="0"/>
              <a:t>Agreed P-CRs:</a:t>
            </a:r>
          </a:p>
          <a:p>
            <a:pPr lvl="2"/>
            <a:r>
              <a:rPr lang="de-DE" altLang="de-DE" sz="1200" dirty="0" smtClean="0"/>
              <a:t>23.713 P-CR: </a:t>
            </a:r>
            <a:r>
              <a:rPr lang="en-GB" sz="1200" dirty="0"/>
              <a:t>Solution for One-to-One </a:t>
            </a:r>
            <a:r>
              <a:rPr lang="en-GB" sz="1200" dirty="0" smtClean="0"/>
              <a:t>Communication</a:t>
            </a:r>
          </a:p>
          <a:p>
            <a:pPr lvl="2"/>
            <a:r>
              <a:rPr lang="de-DE" altLang="de-DE" sz="1200" dirty="0" smtClean="0"/>
              <a:t>23.713 </a:t>
            </a:r>
            <a:r>
              <a:rPr lang="de-DE" altLang="de-DE" sz="1200" dirty="0"/>
              <a:t>P-CR</a:t>
            </a:r>
            <a:r>
              <a:rPr lang="de-DE" altLang="de-DE" sz="1200" dirty="0" smtClean="0"/>
              <a:t>:</a:t>
            </a:r>
            <a:r>
              <a:rPr lang="en-GB" sz="1200" dirty="0"/>
              <a:t> Solution for Public Safety Discovery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23.713 P-CR</a:t>
            </a:r>
            <a:r>
              <a:rPr lang="de-DE" altLang="de-DE" sz="1200" dirty="0" smtClean="0"/>
              <a:t>:</a:t>
            </a:r>
            <a:r>
              <a:rPr lang="en-GB" sz="1200" dirty="0"/>
              <a:t> Solution for </a:t>
            </a:r>
            <a:r>
              <a:rPr lang="en-GB" sz="1200" dirty="0" err="1"/>
              <a:t>ProSe</a:t>
            </a:r>
            <a:r>
              <a:rPr lang="en-GB" sz="1200" dirty="0"/>
              <a:t> </a:t>
            </a:r>
            <a:r>
              <a:rPr lang="en-GB" sz="1200" dirty="0" err="1"/>
              <a:t>UE</a:t>
            </a:r>
            <a:r>
              <a:rPr lang="en-GB" sz="1200" dirty="0"/>
              <a:t>-Network and </a:t>
            </a:r>
            <a:r>
              <a:rPr lang="en-GB" sz="1200" dirty="0" err="1"/>
              <a:t>ProSe</a:t>
            </a:r>
            <a:r>
              <a:rPr lang="en-GB" sz="1200" dirty="0"/>
              <a:t> </a:t>
            </a:r>
            <a:r>
              <a:rPr lang="en-GB" sz="1200" dirty="0" err="1"/>
              <a:t>UE-UE</a:t>
            </a:r>
            <a:r>
              <a:rPr lang="en-GB" sz="1200" dirty="0"/>
              <a:t> </a:t>
            </a:r>
            <a:r>
              <a:rPr lang="en-GB" sz="1200" dirty="0" smtClean="0"/>
              <a:t>Relays</a:t>
            </a:r>
          </a:p>
          <a:p>
            <a:pPr lvl="2"/>
            <a:r>
              <a:rPr lang="de-DE" altLang="de-DE" sz="1200" dirty="0" smtClean="0"/>
              <a:t>23.713 </a:t>
            </a:r>
            <a:r>
              <a:rPr lang="de-DE" altLang="de-DE" sz="1200" dirty="0"/>
              <a:t>P-CR</a:t>
            </a:r>
            <a:r>
              <a:rPr lang="de-DE" altLang="de-DE" sz="1200" dirty="0" smtClean="0"/>
              <a:t>:</a:t>
            </a:r>
            <a:r>
              <a:rPr lang="en-GB" sz="1200" dirty="0"/>
              <a:t> Identifiers for </a:t>
            </a:r>
            <a:r>
              <a:rPr lang="en-GB" sz="1200" dirty="0" err="1"/>
              <a:t>ProSe</a:t>
            </a:r>
            <a:r>
              <a:rPr lang="en-GB" sz="1200" dirty="0"/>
              <a:t> Restricted </a:t>
            </a:r>
            <a:r>
              <a:rPr lang="en-GB" sz="1200" dirty="0" smtClean="0"/>
              <a:t>Discovery</a:t>
            </a:r>
          </a:p>
          <a:p>
            <a:pPr lvl="2"/>
            <a:r>
              <a:rPr lang="de-DE" altLang="de-DE" sz="1200" dirty="0" smtClean="0"/>
              <a:t>23.713 </a:t>
            </a:r>
            <a:r>
              <a:rPr lang="de-DE" altLang="de-DE" sz="1200" dirty="0"/>
              <a:t>P-CR:</a:t>
            </a:r>
            <a:r>
              <a:rPr lang="en-GB" sz="1200" dirty="0"/>
              <a:t> Restricted </a:t>
            </a:r>
            <a:r>
              <a:rPr lang="en-GB" sz="1200" dirty="0" err="1"/>
              <a:t>ProSe</a:t>
            </a:r>
            <a:r>
              <a:rPr lang="en-GB" sz="1200" dirty="0"/>
              <a:t> Direct Discovery </a:t>
            </a:r>
            <a:r>
              <a:rPr lang="en-GB" sz="1200" dirty="0" smtClean="0"/>
              <a:t>procedures</a:t>
            </a:r>
          </a:p>
          <a:p>
            <a:pPr lvl="2"/>
            <a:r>
              <a:rPr lang="de-DE" altLang="de-DE" sz="1200" dirty="0"/>
              <a:t>23.713 P-CR: </a:t>
            </a:r>
            <a:r>
              <a:rPr lang="en-GB" sz="1200" dirty="0" smtClean="0"/>
              <a:t>Target </a:t>
            </a:r>
            <a:r>
              <a:rPr lang="en-GB" sz="1200" dirty="0" err="1"/>
              <a:t>UE</a:t>
            </a:r>
            <a:r>
              <a:rPr lang="en-GB" sz="1200" dirty="0"/>
              <a:t> Restricted </a:t>
            </a:r>
            <a:r>
              <a:rPr lang="en-GB" sz="1200" dirty="0" err="1"/>
              <a:t>ProSe</a:t>
            </a:r>
            <a:r>
              <a:rPr lang="en-GB" sz="1200" dirty="0"/>
              <a:t> Direct </a:t>
            </a:r>
            <a:r>
              <a:rPr lang="en-GB" sz="1200" dirty="0" smtClean="0"/>
              <a:t>Discovery</a:t>
            </a:r>
          </a:p>
          <a:p>
            <a:pPr lvl="2"/>
            <a:r>
              <a:rPr lang="de-DE" altLang="de-DE" sz="1200" dirty="0"/>
              <a:t>23.713 P-CR: </a:t>
            </a:r>
            <a:r>
              <a:rPr lang="en-GB" sz="1200" dirty="0" smtClean="0"/>
              <a:t>Discovery </a:t>
            </a:r>
            <a:r>
              <a:rPr lang="en-GB" sz="1200" dirty="0"/>
              <a:t>Filters &amp; discovery permissions </a:t>
            </a:r>
            <a:r>
              <a:rPr lang="en-GB" sz="1200" dirty="0" smtClean="0"/>
              <a:t>changes</a:t>
            </a:r>
          </a:p>
          <a:p>
            <a:pPr lvl="2"/>
            <a:r>
              <a:rPr lang="de-DE" altLang="de-DE" sz="1200" dirty="0"/>
              <a:t>23.713 P-CR: </a:t>
            </a:r>
            <a:r>
              <a:rPr lang="en-GB" sz="1200" dirty="0" smtClean="0"/>
              <a:t>Prose </a:t>
            </a:r>
            <a:r>
              <a:rPr lang="en-GB" sz="1200" dirty="0"/>
              <a:t>Restricted Discovery: </a:t>
            </a:r>
            <a:r>
              <a:rPr lang="en-GB" sz="1200" dirty="0" err="1"/>
              <a:t>PC1</a:t>
            </a:r>
            <a:r>
              <a:rPr lang="en-GB" sz="1200" dirty="0"/>
              <a:t> or </a:t>
            </a:r>
            <a:r>
              <a:rPr lang="en-GB" sz="1200" dirty="0" err="1"/>
              <a:t>PC2</a:t>
            </a:r>
            <a:r>
              <a:rPr lang="en-GB" sz="1200" dirty="0"/>
              <a:t> for mapping of identities </a:t>
            </a:r>
            <a:r>
              <a:rPr lang="en-GB" sz="1200" dirty="0" smtClean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/>
              <a:t>2.3) </a:t>
            </a:r>
            <a:r>
              <a:rPr lang="en-US" altLang="de-DE" dirty="0" err="1"/>
              <a:t>Rel</a:t>
            </a:r>
            <a:r>
              <a:rPr lang="en-US" altLang="de-DE" dirty="0"/>
              <a:t>-13 Work Ongoing (</a:t>
            </a:r>
            <a:r>
              <a:rPr lang="en-US" altLang="de-DE" dirty="0" smtClean="0"/>
              <a:t>27/36)</a:t>
            </a:r>
            <a:endParaRPr lang="de-DE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sz="2000" dirty="0"/>
              <a:t>Progress</a:t>
            </a:r>
            <a:r>
              <a:rPr lang="de-DE" altLang="de-DE" sz="1800" dirty="0"/>
              <a:t> since </a:t>
            </a:r>
            <a:r>
              <a:rPr lang="de-DE" altLang="de-DE" sz="1800" dirty="0" smtClean="0"/>
              <a:t>SA#65 on eProSe_Ext, continued</a:t>
            </a:r>
            <a:endParaRPr lang="de-DE" altLang="de-DE" sz="1800" dirty="0"/>
          </a:p>
          <a:p>
            <a:pPr lvl="1"/>
            <a:r>
              <a:rPr lang="de-DE" altLang="de-DE" sz="1600" dirty="0"/>
              <a:t>Study phase has begun. Few agreed P-CRs since the TR structure captures </a:t>
            </a:r>
            <a:r>
              <a:rPr lang="de-DE" altLang="de-DE" sz="1600" i="1" dirty="0"/>
              <a:t>agreements</a:t>
            </a:r>
            <a:r>
              <a:rPr lang="de-DE" altLang="de-DE" sz="1600" dirty="0"/>
              <a:t> and </a:t>
            </a:r>
            <a:r>
              <a:rPr lang="de-DE" altLang="de-DE" sz="1600" i="1" dirty="0"/>
              <a:t>open issues </a:t>
            </a:r>
            <a:r>
              <a:rPr lang="de-DE" altLang="de-DE" sz="1600" dirty="0"/>
              <a:t>instead of </a:t>
            </a:r>
            <a:r>
              <a:rPr lang="de-DE" altLang="de-DE" sz="1600" i="1" dirty="0"/>
              <a:t>distinct</a:t>
            </a:r>
            <a:r>
              <a:rPr lang="de-DE" altLang="de-DE" sz="1600" dirty="0"/>
              <a:t> </a:t>
            </a:r>
            <a:r>
              <a:rPr lang="de-DE" altLang="de-DE" sz="1600" i="1" dirty="0"/>
              <a:t>proposed solutions</a:t>
            </a:r>
            <a:r>
              <a:rPr lang="de-DE" altLang="de-DE" sz="1600" dirty="0"/>
              <a:t>. Agreed P-CRs:</a:t>
            </a:r>
          </a:p>
          <a:p>
            <a:pPr lvl="2"/>
            <a:r>
              <a:rPr lang="de-DE" altLang="de-DE" sz="1200" dirty="0"/>
              <a:t>23.713 P-CR: </a:t>
            </a:r>
            <a:r>
              <a:rPr lang="en-GB" sz="1200" dirty="0" smtClean="0"/>
              <a:t>Restricted </a:t>
            </a:r>
            <a:r>
              <a:rPr lang="en-GB" sz="1200" dirty="0"/>
              <a:t>Direct Discovery Update Procedure in Model A</a:t>
            </a:r>
          </a:p>
          <a:p>
            <a:pPr lvl="2"/>
            <a:r>
              <a:rPr lang="de-DE" altLang="de-DE" sz="1200" dirty="0"/>
              <a:t>23.713 P-CR: </a:t>
            </a:r>
            <a:r>
              <a:rPr lang="en-GB" sz="1200" dirty="0" err="1" smtClean="0"/>
              <a:t>ProSe</a:t>
            </a:r>
            <a:r>
              <a:rPr lang="en-GB" sz="1200" dirty="0" smtClean="0"/>
              <a:t> </a:t>
            </a:r>
            <a:r>
              <a:rPr lang="en-GB" sz="1200" dirty="0"/>
              <a:t>On-Demand-Discovery (Model B)</a:t>
            </a:r>
          </a:p>
          <a:p>
            <a:pPr lvl="2"/>
            <a:r>
              <a:rPr lang="de-DE" altLang="de-DE" sz="1200" dirty="0"/>
              <a:t>23.713 P-CR: </a:t>
            </a:r>
            <a:r>
              <a:rPr lang="en-GB" sz="1200" dirty="0" smtClean="0"/>
              <a:t>Application-specific </a:t>
            </a:r>
            <a:r>
              <a:rPr lang="en-GB" sz="1200" dirty="0"/>
              <a:t>Code and partial matching for Restricted Discovery</a:t>
            </a:r>
          </a:p>
          <a:p>
            <a:pPr lvl="2"/>
            <a:r>
              <a:rPr lang="de-DE" altLang="de-DE" sz="1200" dirty="0"/>
              <a:t>23.713 P-CR: </a:t>
            </a:r>
            <a:r>
              <a:rPr lang="en-GB" sz="1200" dirty="0" smtClean="0"/>
              <a:t>Fixes </a:t>
            </a:r>
            <a:r>
              <a:rPr lang="en-GB" sz="1200" dirty="0"/>
              <a:t>to Restricted Direct Discovery procedures</a:t>
            </a:r>
          </a:p>
          <a:p>
            <a:pPr lvl="2"/>
            <a:r>
              <a:rPr lang="de-DE" altLang="de-DE" sz="1200" dirty="0"/>
              <a:t>23.713 P-CR: </a:t>
            </a:r>
            <a:r>
              <a:rPr lang="en-GB" sz="1200" dirty="0" smtClean="0"/>
              <a:t>Announce </a:t>
            </a:r>
            <a:r>
              <a:rPr lang="en-GB" sz="1200" dirty="0"/>
              <a:t>Authorization for roaming </a:t>
            </a:r>
            <a:r>
              <a:rPr lang="en-GB" sz="1200" dirty="0" err="1"/>
              <a:t>ProSe</a:t>
            </a:r>
            <a:r>
              <a:rPr lang="en-GB" sz="1200" dirty="0"/>
              <a:t> </a:t>
            </a:r>
            <a:r>
              <a:rPr lang="en-GB" sz="1200" dirty="0" err="1"/>
              <a:t>UEs</a:t>
            </a:r>
            <a:r>
              <a:rPr lang="en-GB" sz="1200" dirty="0"/>
              <a:t> in restricted </a:t>
            </a:r>
            <a:r>
              <a:rPr lang="en-GB" sz="1200" dirty="0" err="1"/>
              <a:t>ProSe</a:t>
            </a:r>
            <a:r>
              <a:rPr lang="en-GB" sz="1200" dirty="0"/>
              <a:t> discovery</a:t>
            </a:r>
          </a:p>
          <a:p>
            <a:pPr lvl="2"/>
            <a:r>
              <a:rPr lang="de-DE" altLang="de-DE" sz="1200" dirty="0"/>
              <a:t>23.713 P-CR: </a:t>
            </a:r>
            <a:r>
              <a:rPr lang="en-GB" sz="1200" dirty="0" smtClean="0"/>
              <a:t>usage </a:t>
            </a:r>
            <a:r>
              <a:rPr lang="en-GB" sz="1200" dirty="0"/>
              <a:t>of Application Transparent Container in restricted </a:t>
            </a:r>
            <a:r>
              <a:rPr lang="en-GB" sz="1200" dirty="0" err="1"/>
              <a:t>ProSe</a:t>
            </a:r>
            <a:r>
              <a:rPr lang="en-GB" sz="1200" dirty="0"/>
              <a:t> discovery</a:t>
            </a:r>
          </a:p>
          <a:p>
            <a:pPr lvl="2"/>
            <a:r>
              <a:rPr lang="de-DE" altLang="de-DE" sz="1200" dirty="0"/>
              <a:t>23.713 P-CR: </a:t>
            </a:r>
            <a:r>
              <a:rPr lang="en-GB" sz="1200" dirty="0" smtClean="0"/>
              <a:t>Transport </a:t>
            </a:r>
            <a:r>
              <a:rPr lang="en-GB" sz="1200" dirty="0"/>
              <a:t>options for Public Safety Discovery</a:t>
            </a:r>
          </a:p>
          <a:p>
            <a:pPr lvl="2"/>
            <a:r>
              <a:rPr lang="de-DE" altLang="de-DE" sz="1200" dirty="0"/>
              <a:t>23.713 P-CR: </a:t>
            </a:r>
            <a:r>
              <a:rPr lang="en-GB" sz="1200" dirty="0" err="1" smtClean="0"/>
              <a:t>UE</a:t>
            </a:r>
            <a:r>
              <a:rPr lang="en-GB" sz="1200" dirty="0" smtClean="0"/>
              <a:t>-to-</a:t>
            </a:r>
            <a:r>
              <a:rPr lang="en-GB" sz="1200" dirty="0" err="1" smtClean="0"/>
              <a:t>UE</a:t>
            </a:r>
            <a:r>
              <a:rPr lang="en-GB" sz="1200" dirty="0" smtClean="0"/>
              <a:t> </a:t>
            </a:r>
            <a:r>
              <a:rPr lang="en-GB" sz="1200" dirty="0"/>
              <a:t>Relays: Self-organising discovery and relaying of group communications</a:t>
            </a:r>
          </a:p>
          <a:p>
            <a:pPr lvl="2"/>
            <a:r>
              <a:rPr lang="de-DE" altLang="de-DE" sz="1200" dirty="0"/>
              <a:t>23.713 P-CR: </a:t>
            </a:r>
            <a:r>
              <a:rPr lang="en-GB" sz="1200" dirty="0" err="1" smtClean="0"/>
              <a:t>Unclarities</a:t>
            </a:r>
            <a:r>
              <a:rPr lang="en-GB" sz="1200" dirty="0" smtClean="0"/>
              <a:t> </a:t>
            </a:r>
            <a:r>
              <a:rPr lang="en-GB" sz="1200" dirty="0"/>
              <a:t>in Prose </a:t>
            </a:r>
            <a:r>
              <a:rPr lang="en-GB" sz="1200" dirty="0" err="1"/>
              <a:t>UE</a:t>
            </a:r>
            <a:r>
              <a:rPr lang="en-GB" sz="1200" dirty="0"/>
              <a:t> to Network relay solution</a:t>
            </a:r>
          </a:p>
          <a:p>
            <a:pPr lvl="2"/>
            <a:r>
              <a:rPr lang="de-DE" altLang="de-DE" sz="1200" dirty="0"/>
              <a:t>23.713 P-CR: </a:t>
            </a:r>
            <a:r>
              <a:rPr lang="en-GB" sz="1200" dirty="0" err="1" smtClean="0"/>
              <a:t>eMBMS</a:t>
            </a:r>
            <a:r>
              <a:rPr lang="en-GB" sz="1200" dirty="0" smtClean="0"/>
              <a:t> </a:t>
            </a:r>
            <a:r>
              <a:rPr lang="en-GB" sz="1200" dirty="0"/>
              <a:t>Broadcast relay support in </a:t>
            </a:r>
            <a:r>
              <a:rPr lang="en-GB" sz="1200" dirty="0" err="1"/>
              <a:t>ProSe</a:t>
            </a:r>
            <a:r>
              <a:rPr lang="en-GB" sz="1200" dirty="0"/>
              <a:t> </a:t>
            </a:r>
            <a:r>
              <a:rPr lang="en-GB" sz="1200" dirty="0" err="1"/>
              <a:t>UE</a:t>
            </a:r>
            <a:r>
              <a:rPr lang="en-GB" sz="1200" dirty="0"/>
              <a:t>-to-Network relays.</a:t>
            </a:r>
          </a:p>
          <a:p>
            <a:pPr lvl="2"/>
            <a:r>
              <a:rPr lang="de-DE" altLang="de-DE" sz="1200" dirty="0"/>
              <a:t>23.713 P-CR: </a:t>
            </a:r>
            <a:r>
              <a:rPr lang="en-GB" sz="1200" dirty="0" smtClean="0"/>
              <a:t>Cell </a:t>
            </a:r>
            <a:r>
              <a:rPr lang="en-GB" sz="1200" dirty="0"/>
              <a:t>ID announcement in </a:t>
            </a:r>
            <a:r>
              <a:rPr lang="en-GB" sz="1200" dirty="0" err="1"/>
              <a:t>ProSe</a:t>
            </a:r>
            <a:r>
              <a:rPr lang="en-GB" sz="1200" dirty="0"/>
              <a:t> </a:t>
            </a:r>
            <a:r>
              <a:rPr lang="en-GB" sz="1200" dirty="0" err="1"/>
              <a:t>UE</a:t>
            </a:r>
            <a:r>
              <a:rPr lang="en-GB" sz="1200" dirty="0"/>
              <a:t>-to-Network relays</a:t>
            </a:r>
          </a:p>
          <a:p>
            <a:pPr lvl="2"/>
            <a:r>
              <a:rPr lang="de-DE" altLang="de-DE" sz="1200" dirty="0"/>
              <a:t>23.713 P-CR: </a:t>
            </a:r>
            <a:r>
              <a:rPr lang="en-GB" sz="1200" dirty="0" smtClean="0"/>
              <a:t>Admission </a:t>
            </a:r>
            <a:r>
              <a:rPr lang="en-GB" sz="1200" dirty="0"/>
              <a:t>control and pre-emption for </a:t>
            </a:r>
            <a:r>
              <a:rPr lang="en-GB" sz="1200" dirty="0" err="1"/>
              <a:t>ProSe</a:t>
            </a:r>
            <a:r>
              <a:rPr lang="en-GB" sz="1200" dirty="0"/>
              <a:t> </a:t>
            </a:r>
            <a:r>
              <a:rPr lang="en-GB" sz="1200" dirty="0" err="1"/>
              <a:t>UE</a:t>
            </a:r>
            <a:r>
              <a:rPr lang="en-GB" sz="1200" dirty="0"/>
              <a:t>-to-Network Relays</a:t>
            </a:r>
            <a:endParaRPr lang="de-DE" altLang="de-DE" sz="1200" dirty="0"/>
          </a:p>
          <a:p>
            <a:r>
              <a:rPr lang="de-DE" altLang="de-DE" sz="2000" dirty="0"/>
              <a:t>Next steps:</a:t>
            </a:r>
          </a:p>
          <a:p>
            <a:pPr lvl="1"/>
            <a:r>
              <a:rPr lang="de-DE" altLang="de-DE" sz="1600" dirty="0"/>
              <a:t>Continue study phase</a:t>
            </a:r>
            <a:r>
              <a:rPr lang="de-DE" altLang="de-DE" sz="1600" dirty="0" smtClean="0"/>
              <a:t>.</a:t>
            </a:r>
            <a:endParaRPr lang="de-DE" altLang="de-DE" sz="1600" dirty="0"/>
          </a:p>
        </p:txBody>
      </p:sp>
    </p:spTree>
    <p:extLst>
      <p:ext uri="{BB962C8B-B14F-4D97-AF65-F5344CB8AC3E}">
        <p14:creationId xmlns:p14="http://schemas.microsoft.com/office/powerpoint/2010/main" val="393659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</a:t>
            </a:r>
            <a:r>
              <a:rPr lang="en-US" altLang="de-DE" dirty="0"/>
              <a:t>(</a:t>
            </a:r>
            <a:r>
              <a:rPr lang="en-US" altLang="de-DE" dirty="0" smtClean="0"/>
              <a:t>28/36)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40809323"/>
              </p:ext>
            </p:extLst>
          </p:nvPr>
        </p:nvGraphicFramePr>
        <p:xfrm>
          <a:off x="179388" y="1376363"/>
          <a:ext cx="8569325" cy="120131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voE_UTRAN_PPD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voice over E-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UTRAN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Paging Policy Differentiation  Normative, (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3GPP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Track)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25  =&gt; 100%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1,5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SA#65</a:t>
            </a:r>
          </a:p>
          <a:p>
            <a:pPr lvl="1"/>
            <a:r>
              <a:rPr lang="de-DE" altLang="de-DE" sz="1600" dirty="0" smtClean="0"/>
              <a:t>Conclusion of all remaining open issues and agreement on normative specification.</a:t>
            </a:r>
          </a:p>
          <a:p>
            <a:pPr lvl="1"/>
            <a:r>
              <a:rPr lang="en-GB" sz="1600" dirty="0" smtClean="0"/>
              <a:t>Agreed </a:t>
            </a:r>
            <a:r>
              <a:rPr lang="en-GB" sz="1600" dirty="0" err="1" smtClean="0"/>
              <a:t>CRs</a:t>
            </a:r>
            <a:r>
              <a:rPr lang="en-GB" sz="1600" dirty="0" smtClean="0"/>
              <a:t>:</a:t>
            </a:r>
          </a:p>
          <a:p>
            <a:pPr lvl="2"/>
            <a:r>
              <a:rPr lang="en-GB" sz="1200" dirty="0" smtClean="0"/>
              <a:t>23.228 </a:t>
            </a:r>
            <a:r>
              <a:rPr lang="en-GB" sz="1200" dirty="0" err="1" smtClean="0"/>
              <a:t>CR1098R1</a:t>
            </a:r>
            <a:r>
              <a:rPr lang="en-GB" sz="1200" dirty="0"/>
              <a:t>: Configuration for paging policy </a:t>
            </a:r>
            <a:r>
              <a:rPr lang="en-GB" sz="1200" dirty="0" smtClean="0"/>
              <a:t>differentiation</a:t>
            </a:r>
          </a:p>
          <a:p>
            <a:pPr lvl="2"/>
            <a:r>
              <a:rPr lang="en-GB" sz="1200" dirty="0"/>
              <a:t>23.401 </a:t>
            </a:r>
            <a:r>
              <a:rPr lang="en-GB" sz="1200" dirty="0" err="1" smtClean="0"/>
              <a:t>CR2731R7</a:t>
            </a:r>
            <a:r>
              <a:rPr lang="en-GB" sz="1200" dirty="0" smtClean="0"/>
              <a:t>: </a:t>
            </a:r>
            <a:r>
              <a:rPr lang="en-GB" sz="1200" dirty="0"/>
              <a:t>Paging policy differentiation for </a:t>
            </a:r>
            <a:r>
              <a:rPr lang="en-GB" sz="1200" dirty="0" err="1"/>
              <a:t>IMS</a:t>
            </a:r>
            <a:r>
              <a:rPr lang="en-GB" sz="1200" dirty="0"/>
              <a:t> voice</a:t>
            </a:r>
            <a:endParaRPr lang="de-DE" altLang="de-DE" sz="12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Work is completed, proceed to maintenance of this feature.</a:t>
            </a:r>
          </a:p>
        </p:txBody>
      </p:sp>
    </p:spTree>
    <p:extLst>
      <p:ext uri="{BB962C8B-B14F-4D97-AF65-F5344CB8AC3E}">
        <p14:creationId xmlns:p14="http://schemas.microsoft.com/office/powerpoint/2010/main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</a:t>
            </a:r>
            <a:r>
              <a:rPr lang="en-US" altLang="de-DE" dirty="0"/>
              <a:t>(</a:t>
            </a:r>
            <a:r>
              <a:rPr lang="en-US" altLang="de-DE" dirty="0" smtClean="0"/>
              <a:t>29/36)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49025491"/>
              </p:ext>
            </p:extLst>
          </p:nvPr>
        </p:nvGraphicFramePr>
        <p:xfrm>
          <a:off x="179388" y="1376363"/>
          <a:ext cx="8569325" cy="177793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SETA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Improvement for PS-to-CS </a:t>
                      </a:r>
                      <a:r>
                        <a:rPr lang="en-US" sz="1400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SRVCC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 in Conjunction with </a:t>
                      </a:r>
                      <a:r>
                        <a:rPr lang="en-US" sz="1400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ATCF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/</a:t>
                      </a:r>
                      <a:r>
                        <a:rPr lang="en-US" sz="1400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ATGW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, </a:t>
                      </a:r>
                      <a:r>
                        <a:rPr lang="en-US" sz="1400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TR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 Phase</a:t>
                      </a:r>
                      <a:endParaRPr lang="de-DE" sz="1400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Batang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r>
                        <a:rPr lang="en-US" sz="1400" b="1" baseline="0" dirty="0" smtClean="0">
                          <a:solidFill>
                            <a:srgbClr val="7030A0"/>
                          </a:solidFill>
                        </a:rPr>
                        <a:t> =&gt; 70%</a:t>
                      </a:r>
                      <a:endParaRPr lang="en-US" sz="1400" b="1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2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SETA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Normative</a:t>
                      </a:r>
                      <a:r>
                        <a:rPr lang="de-DE" sz="1400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 Phase</a:t>
                      </a:r>
                      <a:endParaRPr lang="de-DE" sz="1400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Batang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SA#65</a:t>
            </a:r>
          </a:p>
          <a:p>
            <a:pPr lvl="1"/>
            <a:r>
              <a:rPr lang="de-DE" altLang="de-DE" sz="1600" dirty="0" smtClean="0"/>
              <a:t>Conclusion of all remaining open issues and agreement on normative specification.</a:t>
            </a:r>
          </a:p>
          <a:p>
            <a:pPr lvl="1"/>
            <a:r>
              <a:rPr lang="en-GB" sz="1600" dirty="0" smtClean="0"/>
              <a:t>Agreed P-</a:t>
            </a:r>
            <a:r>
              <a:rPr lang="en-GB" sz="1600" dirty="0" err="1" smtClean="0"/>
              <a:t>CRs</a:t>
            </a:r>
            <a:r>
              <a:rPr lang="en-GB" sz="1600" dirty="0" smtClean="0"/>
              <a:t>:</a:t>
            </a:r>
          </a:p>
          <a:p>
            <a:pPr lvl="2"/>
            <a:r>
              <a:rPr lang="en-GB" sz="1200" dirty="0" smtClean="0"/>
              <a:t>23.717 P-CR: </a:t>
            </a:r>
            <a:r>
              <a:rPr lang="en-GB" sz="1200" dirty="0"/>
              <a:t>Solution 1: SIP-MESSAGE-based </a:t>
            </a:r>
            <a:r>
              <a:rPr lang="en-GB" sz="1200" dirty="0" err="1"/>
              <a:t>SRVCC</a:t>
            </a:r>
            <a:r>
              <a:rPr lang="en-GB" sz="1200" dirty="0"/>
              <a:t> Enhancement for Transcoding avoidance</a:t>
            </a:r>
            <a:endParaRPr lang="en-GB" sz="1200" dirty="0" smtClean="0"/>
          </a:p>
          <a:p>
            <a:pPr lvl="2"/>
            <a:r>
              <a:rPr lang="en-GB" sz="1200" dirty="0"/>
              <a:t>23.717 P-CR: Solution for SETA</a:t>
            </a:r>
            <a:endParaRPr lang="en-GB" sz="1200" dirty="0" smtClean="0"/>
          </a:p>
          <a:p>
            <a:pPr lvl="2"/>
            <a:r>
              <a:rPr lang="en-GB" sz="1200" dirty="0"/>
              <a:t>23.717 </a:t>
            </a:r>
            <a:r>
              <a:rPr lang="en-GB" sz="1200" dirty="0" smtClean="0"/>
              <a:t>P-CR: </a:t>
            </a:r>
            <a:r>
              <a:rPr lang="en-GB" sz="1200" dirty="0"/>
              <a:t>Proposal for </a:t>
            </a:r>
            <a:r>
              <a:rPr lang="en-GB" sz="1200" dirty="0" err="1"/>
              <a:t>SRVCC</a:t>
            </a:r>
            <a:r>
              <a:rPr lang="en-GB" sz="1200" dirty="0"/>
              <a:t> </a:t>
            </a:r>
            <a:r>
              <a:rPr lang="en-GB" sz="1200" dirty="0" err="1"/>
              <a:t>transcodingless</a:t>
            </a:r>
            <a:r>
              <a:rPr lang="en-GB" sz="1200" dirty="0"/>
              <a:t> </a:t>
            </a:r>
            <a:r>
              <a:rPr lang="en-GB" sz="1200" dirty="0" smtClean="0"/>
              <a:t>operation</a:t>
            </a:r>
          </a:p>
          <a:p>
            <a:pPr lvl="2"/>
            <a:r>
              <a:rPr lang="en-GB" sz="1200" dirty="0"/>
              <a:t>23.717 P-CR: </a:t>
            </a:r>
            <a:r>
              <a:rPr lang="en-GB" sz="1200" dirty="0" smtClean="0"/>
              <a:t>Adding </a:t>
            </a:r>
            <a:r>
              <a:rPr lang="en-GB" sz="1200" dirty="0"/>
              <a:t>re-negotiation method for </a:t>
            </a:r>
            <a:r>
              <a:rPr lang="en-GB" sz="1200" dirty="0" err="1"/>
              <a:t>TrFO</a:t>
            </a:r>
            <a:r>
              <a:rPr lang="en-GB" sz="1200" dirty="0"/>
              <a:t> after </a:t>
            </a:r>
            <a:r>
              <a:rPr lang="en-GB" sz="1200" dirty="0" err="1" smtClean="0"/>
              <a:t>SRVCC</a:t>
            </a:r>
            <a:endParaRPr lang="en-GB" sz="1200" dirty="0" smtClean="0"/>
          </a:p>
          <a:p>
            <a:pPr lvl="2"/>
            <a:r>
              <a:rPr lang="en-GB" sz="1200" dirty="0"/>
              <a:t>Additional Clarifications for Solution 1: Message-based </a:t>
            </a:r>
            <a:r>
              <a:rPr lang="en-GB" sz="1200" dirty="0" err="1"/>
              <a:t>SRVCC</a:t>
            </a:r>
            <a:r>
              <a:rPr lang="en-GB" sz="1200" dirty="0"/>
              <a:t> Enhancement for Transcoding </a:t>
            </a:r>
            <a:r>
              <a:rPr lang="en-GB" sz="1200" dirty="0" smtClean="0"/>
              <a:t>avoidance</a:t>
            </a:r>
          </a:p>
          <a:p>
            <a:pPr lvl="2"/>
            <a:r>
              <a:rPr lang="en-GB" sz="1200" dirty="0"/>
              <a:t>Codec renegotiation procedure after </a:t>
            </a:r>
            <a:r>
              <a:rPr lang="en-GB" sz="1200" dirty="0" err="1" smtClean="0"/>
              <a:t>SRVCC</a:t>
            </a:r>
            <a:endParaRPr lang="en-GB" sz="1200" dirty="0" smtClean="0"/>
          </a:p>
          <a:p>
            <a:pPr lvl="2"/>
            <a:r>
              <a:rPr lang="en-GB" sz="1200" dirty="0"/>
              <a:t>Update the solution 2: Re-negotiation method after </a:t>
            </a:r>
            <a:r>
              <a:rPr lang="en-GB" sz="1200" dirty="0" err="1" smtClean="0"/>
              <a:t>eSRVCC</a:t>
            </a:r>
            <a:endParaRPr lang="en-GB" sz="1200" dirty="0" smtClean="0"/>
          </a:p>
        </p:txBody>
      </p:sp>
    </p:spTree>
    <p:extLst>
      <p:ext uri="{BB962C8B-B14F-4D97-AF65-F5344CB8AC3E}">
        <p14:creationId xmlns:p14="http://schemas.microsoft.com/office/powerpoint/2010/main" val="243097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1) General Aspects (2/8)</a:t>
            </a:r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32338"/>
          </a:xfrm>
        </p:spPr>
        <p:txBody>
          <a:bodyPr/>
          <a:lstStyle/>
          <a:p>
            <a:pPr eaLnBrk="1" hangingPunct="1"/>
            <a:r>
              <a:rPr lang="en-GB" altLang="ko-KR" sz="2400" dirty="0" smtClean="0">
                <a:ea typeface="Gulim" pitchFamily="34" charset="-127"/>
                <a:cs typeface="Arial" charset="0"/>
              </a:rPr>
              <a:t>SA2 </a:t>
            </a:r>
            <a:r>
              <a:rPr lang="en-GB" altLang="ko-KR" sz="2400" dirty="0" err="1" smtClean="0">
                <a:ea typeface="Gulim" pitchFamily="34" charset="-127"/>
                <a:cs typeface="Arial" charset="0"/>
              </a:rPr>
              <a:t>WG</a:t>
            </a:r>
            <a:r>
              <a:rPr lang="en-GB" altLang="ko-KR" sz="2400" dirty="0" smtClean="0">
                <a:ea typeface="Gulim" pitchFamily="34" charset="-127"/>
                <a:cs typeface="Arial" charset="0"/>
              </a:rPr>
              <a:t> Officials</a:t>
            </a:r>
          </a:p>
          <a:p>
            <a:pPr lvl="1" eaLnBrk="1" hangingPunct="1"/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Chairman: Erik Guttman (Samsung)</a:t>
            </a:r>
          </a:p>
          <a:p>
            <a:pPr lvl="1" eaLnBrk="1" hangingPunct="1"/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Vice Chairmen: </a:t>
            </a:r>
            <a:r>
              <a:rPr lang="en-GB" altLang="ko-KR" sz="1800" dirty="0" err="1" smtClean="0">
                <a:latin typeface="Arial" charset="0"/>
                <a:ea typeface="Gulim" pitchFamily="34" charset="-127"/>
                <a:cs typeface="Arial" charset="0"/>
              </a:rPr>
              <a:t>Ivano</a:t>
            </a:r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 </a:t>
            </a:r>
            <a:r>
              <a:rPr lang="en-GB" altLang="ko-KR" sz="1800" dirty="0" err="1" smtClean="0">
                <a:latin typeface="Arial" charset="0"/>
                <a:ea typeface="Gulim" pitchFamily="34" charset="-127"/>
                <a:cs typeface="Arial" charset="0"/>
              </a:rPr>
              <a:t>Guardini</a:t>
            </a:r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 (Telecom Italia), Frank </a:t>
            </a:r>
            <a:r>
              <a:rPr lang="en-GB" altLang="ko-KR" sz="1800" dirty="0" err="1" smtClean="0">
                <a:latin typeface="Arial" charset="0"/>
                <a:ea typeface="Gulim" pitchFamily="34" charset="-127"/>
                <a:cs typeface="Arial" charset="0"/>
              </a:rPr>
              <a:t>Mademann</a:t>
            </a:r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 (Huawei).</a:t>
            </a:r>
            <a:endParaRPr lang="en-GB" altLang="ko-KR" sz="1400" b="1" dirty="0" smtClean="0">
              <a:solidFill>
                <a:srgbClr val="7030A0"/>
              </a:solidFill>
              <a:latin typeface="Arial" charset="0"/>
              <a:ea typeface="Gulim" pitchFamily="34" charset="-127"/>
              <a:cs typeface="Arial" charset="0"/>
            </a:endParaRPr>
          </a:p>
          <a:p>
            <a:pPr lvl="1" eaLnBrk="1" hangingPunct="1"/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Secretary: Maurice Pope (MCC)</a:t>
            </a:r>
          </a:p>
          <a:p>
            <a:pPr eaLnBrk="1" hangingPunct="1"/>
            <a:r>
              <a:rPr lang="en-GB" altLang="ko-KR" sz="2000" dirty="0" smtClean="0">
                <a:latin typeface="Arial" charset="0"/>
                <a:ea typeface="Gulim" pitchFamily="34" charset="-127"/>
                <a:cs typeface="Arial" charset="0"/>
              </a:rPr>
              <a:t> </a:t>
            </a:r>
            <a:r>
              <a:rPr lang="en-GB" altLang="ko-KR" sz="2400" dirty="0" smtClean="0">
                <a:ea typeface="Gulim" pitchFamily="34" charset="-127"/>
                <a:cs typeface="Arial" charset="0"/>
              </a:rPr>
              <a:t>Parallel sessions held in the last plenary cycle</a:t>
            </a:r>
            <a:endParaRPr lang="en-US" altLang="de-DE" sz="1600" dirty="0" smtClean="0">
              <a:cs typeface="Arial" charset="0"/>
            </a:endParaRPr>
          </a:p>
          <a:p>
            <a:pPr lvl="1" eaLnBrk="1" hangingPunct="1"/>
            <a:r>
              <a:rPr lang="en-US" altLang="ko-KR" sz="1600" dirty="0" smtClean="0">
                <a:latin typeface="Arial" charset="0"/>
                <a:ea typeface="Gulim" pitchFamily="34" charset="-127"/>
              </a:rPr>
              <a:t>Parallel Sessions chaired by Vice Chairmen </a:t>
            </a:r>
            <a:r>
              <a:rPr lang="en-US" altLang="ko-KR" sz="1600" dirty="0" err="1" smtClean="0">
                <a:latin typeface="Arial" charset="0"/>
                <a:ea typeface="Gulim" pitchFamily="34" charset="-127"/>
              </a:rPr>
              <a:t>Ivano</a:t>
            </a:r>
            <a:r>
              <a:rPr lang="en-US" altLang="ko-KR" sz="1600" dirty="0" smtClean="0">
                <a:latin typeface="Arial" charset="0"/>
                <a:ea typeface="Gulim" pitchFamily="34" charset="-127"/>
              </a:rPr>
              <a:t> </a:t>
            </a:r>
            <a:r>
              <a:rPr lang="en-US" altLang="ko-KR" sz="1600" dirty="0" err="1" smtClean="0">
                <a:latin typeface="Arial" charset="0"/>
                <a:ea typeface="Gulim" pitchFamily="34" charset="-127"/>
              </a:rPr>
              <a:t>Guardini</a:t>
            </a:r>
            <a:r>
              <a:rPr lang="en-US" altLang="ko-KR" sz="1600" dirty="0" smtClean="0">
                <a:latin typeface="Arial" charset="0"/>
                <a:ea typeface="Gulim" pitchFamily="34" charset="-127"/>
              </a:rPr>
              <a:t> (Telecom Italia) and Frank  </a:t>
            </a:r>
            <a:r>
              <a:rPr lang="en-US" altLang="ko-KR" sz="1600" dirty="0" err="1" smtClean="0">
                <a:latin typeface="Arial" charset="0"/>
                <a:ea typeface="Gulim" pitchFamily="34" charset="-127"/>
              </a:rPr>
              <a:t>Mademann</a:t>
            </a:r>
            <a:r>
              <a:rPr lang="en-US" altLang="ko-KR" sz="1600" dirty="0" smtClean="0">
                <a:latin typeface="Arial" charset="0"/>
                <a:ea typeface="Gulim" pitchFamily="34" charset="-127"/>
              </a:rPr>
              <a:t> (Huawei).</a:t>
            </a:r>
          </a:p>
          <a:p>
            <a:pPr lvl="1" eaLnBrk="1" hangingPunct="1"/>
            <a:r>
              <a:rPr lang="en-GB" altLang="de-DE" sz="1800" b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Thanks very much to Maurice, drafting session chairmen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 (</a:t>
            </a:r>
            <a:r>
              <a:rPr lang="en-GB" altLang="de-DE" sz="1800" dirty="0" err="1" smtClean="0">
                <a:solidFill>
                  <a:srgbClr val="7030A0"/>
                </a:solidFill>
                <a:latin typeface="Arial" charset="0"/>
                <a:cs typeface="Arial" charset="0"/>
              </a:rPr>
              <a:t>Alla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 </a:t>
            </a:r>
            <a:r>
              <a:rPr lang="en-GB" altLang="de-DE" sz="1800" dirty="0" err="1" smtClean="0">
                <a:solidFill>
                  <a:srgbClr val="7030A0"/>
                </a:solidFill>
                <a:latin typeface="Arial" charset="0"/>
                <a:cs typeface="Arial" charset="0"/>
              </a:rPr>
              <a:t>Goldner</a:t>
            </a:r>
            <a:r>
              <a:rPr lang="en-GB" altLang="de-DE" sz="1800" dirty="0">
                <a:solidFill>
                  <a:srgbClr val="7030A0"/>
                </a:solidFill>
                <a:latin typeface="Arial" charset="0"/>
                <a:cs typeface="Arial" charset="0"/>
              </a:rPr>
              <a:t> 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(Allot Communications), </a:t>
            </a:r>
            <a:r>
              <a:rPr lang="en-GB" altLang="de-DE" sz="1800" dirty="0" err="1" smtClean="0">
                <a:solidFill>
                  <a:srgbClr val="7030A0"/>
                </a:solidFill>
                <a:latin typeface="Arial" charset="0"/>
                <a:cs typeface="Arial" charset="0"/>
              </a:rPr>
              <a:t>Tricci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 So (</a:t>
            </a:r>
            <a:r>
              <a:rPr lang="en-GB" altLang="de-DE" sz="1800" dirty="0" err="1" smtClean="0">
                <a:solidFill>
                  <a:srgbClr val="7030A0"/>
                </a:solidFill>
                <a:latin typeface="Arial" charset="0"/>
                <a:cs typeface="Arial" charset="0"/>
              </a:rPr>
              <a:t>ZTE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), Peter </a:t>
            </a:r>
            <a:r>
              <a:rPr lang="en-GB" altLang="de-DE" sz="1800" dirty="0" err="1" smtClean="0">
                <a:solidFill>
                  <a:srgbClr val="7030A0"/>
                </a:solidFill>
                <a:latin typeface="Arial" charset="0"/>
                <a:cs typeface="Arial" charset="0"/>
              </a:rPr>
              <a:t>Hedman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 (Ericsson), </a:t>
            </a:r>
            <a:r>
              <a:rPr lang="en-GB" altLang="de-DE" sz="1800" dirty="0" err="1" smtClean="0">
                <a:solidFill>
                  <a:srgbClr val="7030A0"/>
                </a:solidFill>
                <a:latin typeface="Arial" charset="0"/>
                <a:cs typeface="Arial" charset="0"/>
              </a:rPr>
              <a:t>Haris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 </a:t>
            </a:r>
            <a:r>
              <a:rPr lang="en-GB" altLang="de-DE" sz="1800" dirty="0" err="1" smtClean="0">
                <a:solidFill>
                  <a:srgbClr val="7030A0"/>
                </a:solidFill>
                <a:latin typeface="Arial" charset="0"/>
                <a:cs typeface="Arial" charset="0"/>
              </a:rPr>
              <a:t>Zisimopoulos</a:t>
            </a:r>
            <a:r>
              <a:rPr lang="en-GB" altLang="de-DE" sz="1800" dirty="0">
                <a:solidFill>
                  <a:srgbClr val="7030A0"/>
                </a:solidFill>
                <a:latin typeface="Arial" charset="0"/>
                <a:cs typeface="Arial" charset="0"/>
              </a:rPr>
              <a:t> 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(Qualcomm Incorporated))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 and parallel session chairmen 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(the vice chairmen and vice chairmen candidates </a:t>
            </a:r>
            <a:r>
              <a:rPr lang="en-GB" altLang="de-DE" sz="1800" dirty="0" err="1" smtClean="0">
                <a:solidFill>
                  <a:srgbClr val="7030A0"/>
                </a:solidFill>
                <a:latin typeface="Arial" charset="0"/>
                <a:cs typeface="Arial" charset="0"/>
              </a:rPr>
              <a:t>Puneet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 Jain (Intel), </a:t>
            </a:r>
            <a:r>
              <a:rPr lang="en-GB" altLang="de-DE" sz="1800" dirty="0" err="1" smtClean="0">
                <a:solidFill>
                  <a:srgbClr val="7030A0"/>
                </a:solidFill>
                <a:latin typeface="Arial" charset="0"/>
                <a:cs typeface="Arial" charset="0"/>
              </a:rPr>
              <a:t>Krisztian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 Kiss (Apple), </a:t>
            </a:r>
            <a:r>
              <a:rPr lang="en-GB" altLang="de-DE" sz="1800" dirty="0" err="1" smtClean="0">
                <a:solidFill>
                  <a:srgbClr val="7030A0"/>
                </a:solidFill>
                <a:latin typeface="Arial" charset="0"/>
                <a:cs typeface="Arial" charset="0"/>
              </a:rPr>
              <a:t>Gyuri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 </a:t>
            </a:r>
            <a:r>
              <a:rPr lang="en-GB" altLang="de-DE" sz="1800" dirty="0" err="1" smtClean="0">
                <a:solidFill>
                  <a:srgbClr val="7030A0"/>
                </a:solidFill>
                <a:latin typeface="Arial" charset="0"/>
                <a:cs typeface="Arial" charset="0"/>
              </a:rPr>
              <a:t>Wolfner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 (Nokia Networks), Curt Wong (Samsung))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 for their outstanding support!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/>
              <a:t>2.3) </a:t>
            </a:r>
            <a:r>
              <a:rPr lang="en-US" altLang="de-DE" dirty="0" err="1"/>
              <a:t>Rel</a:t>
            </a:r>
            <a:r>
              <a:rPr lang="en-US" altLang="de-DE" dirty="0"/>
              <a:t>-13 Work Ongoing </a:t>
            </a:r>
            <a:r>
              <a:rPr lang="en-US" altLang="de-DE" dirty="0" smtClean="0"/>
              <a:t>(30/36)</a:t>
            </a:r>
            <a:endParaRPr lang="de-DE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sz="2000" dirty="0"/>
              <a:t>Progress</a:t>
            </a:r>
            <a:r>
              <a:rPr lang="de-DE" altLang="de-DE" sz="1800" dirty="0"/>
              <a:t> since </a:t>
            </a:r>
            <a:r>
              <a:rPr lang="de-DE" altLang="de-DE" sz="1800" dirty="0" smtClean="0"/>
              <a:t>SA#65 on SETA, Continued.</a:t>
            </a:r>
            <a:endParaRPr lang="de-DE" altLang="de-DE" sz="1800" dirty="0"/>
          </a:p>
          <a:p>
            <a:pPr lvl="1"/>
            <a:r>
              <a:rPr lang="de-DE" altLang="de-DE" sz="1600" dirty="0"/>
              <a:t>Conclusion of all remaining open issues and agreement on normative specification.</a:t>
            </a:r>
          </a:p>
          <a:p>
            <a:pPr lvl="1"/>
            <a:r>
              <a:rPr lang="en-GB" sz="1600" dirty="0"/>
              <a:t>Agreed P-</a:t>
            </a:r>
            <a:r>
              <a:rPr lang="en-GB" sz="1600" dirty="0" err="1"/>
              <a:t>CRs</a:t>
            </a:r>
            <a:r>
              <a:rPr lang="en-GB" sz="1600" dirty="0"/>
              <a:t>:</a:t>
            </a:r>
          </a:p>
          <a:p>
            <a:pPr lvl="2"/>
            <a:r>
              <a:rPr lang="en-GB" sz="1200" dirty="0" smtClean="0"/>
              <a:t>23.717 </a:t>
            </a:r>
            <a:r>
              <a:rPr lang="en-GB" sz="1200" dirty="0"/>
              <a:t>P-CR: </a:t>
            </a:r>
            <a:r>
              <a:rPr lang="en-GB" sz="1200" dirty="0" smtClean="0"/>
              <a:t>New </a:t>
            </a:r>
            <a:r>
              <a:rPr lang="en-GB" sz="1200" dirty="0"/>
              <a:t>solution based on codec re-negotiation by MSC server</a:t>
            </a:r>
          </a:p>
          <a:p>
            <a:pPr lvl="2"/>
            <a:r>
              <a:rPr lang="en-GB" sz="1200" dirty="0"/>
              <a:t>23.717 P-CR: </a:t>
            </a:r>
            <a:r>
              <a:rPr lang="en-GB" sz="1200" dirty="0" smtClean="0"/>
              <a:t>New </a:t>
            </a:r>
            <a:r>
              <a:rPr lang="en-GB" sz="1200" dirty="0"/>
              <a:t>solution based on codec inquiry by MSC server</a:t>
            </a:r>
            <a:endParaRPr lang="de-DE" altLang="de-DE" sz="1200" dirty="0"/>
          </a:p>
          <a:p>
            <a:r>
              <a:rPr lang="de-DE" altLang="de-DE" sz="2000" dirty="0"/>
              <a:t>Next steps:</a:t>
            </a:r>
          </a:p>
          <a:p>
            <a:pPr lvl="1"/>
            <a:r>
              <a:rPr lang="en-US" altLang="de-DE" sz="1600" dirty="0"/>
              <a:t>Agreeing on the criteria to be used for evaluation purposes</a:t>
            </a:r>
          </a:p>
          <a:p>
            <a:pPr lvl="1"/>
            <a:r>
              <a:rPr lang="en-US" altLang="de-DE" sz="1600" dirty="0"/>
              <a:t>Addressing the transcoder free operations of EVS codecs during </a:t>
            </a:r>
            <a:r>
              <a:rPr lang="en-US" altLang="de-DE" sz="1600" dirty="0" err="1"/>
              <a:t>SRVCC</a:t>
            </a:r>
            <a:r>
              <a:rPr lang="en-US" altLang="de-DE" sz="1600" dirty="0"/>
              <a:t> that are not covered by </a:t>
            </a:r>
            <a:r>
              <a:rPr lang="en-US" altLang="de-DE" sz="1600" dirty="0" err="1"/>
              <a:t>Rel</a:t>
            </a:r>
            <a:r>
              <a:rPr lang="en-US" altLang="de-DE" sz="1600" dirty="0"/>
              <a:t>-12.</a:t>
            </a:r>
          </a:p>
          <a:p>
            <a:pPr lvl="1"/>
            <a:r>
              <a:rPr lang="de-DE" altLang="de-DE" sz="1600" dirty="0"/>
              <a:t>Complete solutions, evaluate and conclude.</a:t>
            </a:r>
          </a:p>
          <a:p>
            <a:pPr marL="0" indent="0">
              <a:buNone/>
            </a:pP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37285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</a:t>
            </a:r>
            <a:r>
              <a:rPr lang="en-US" altLang="de-DE" dirty="0"/>
              <a:t>(</a:t>
            </a:r>
            <a:r>
              <a:rPr lang="en-US" altLang="de-DE" dirty="0" smtClean="0"/>
              <a:t>31/36)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17511482"/>
              </p:ext>
            </p:extLst>
          </p:nvPr>
        </p:nvGraphicFramePr>
        <p:xfrm>
          <a:off x="179388" y="1376363"/>
          <a:ext cx="8569325" cy="117121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rgbClr val="7030A0"/>
                          </a:solidFill>
                        </a:rPr>
                        <a:t>eUMONC</a:t>
                      </a:r>
                      <a:endParaRPr lang="en-US" sz="160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Usage Monitoring Control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PCC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Extension </a:t>
                      </a: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0  =&gt; 100%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SA#65</a:t>
            </a:r>
          </a:p>
          <a:p>
            <a:pPr lvl="1"/>
            <a:r>
              <a:rPr lang="de-DE" altLang="de-DE" sz="1600" dirty="0" smtClean="0"/>
              <a:t>Conclusion of all remaining open issues and agreement on normative specification.</a:t>
            </a:r>
          </a:p>
          <a:p>
            <a:pPr lvl="1"/>
            <a:r>
              <a:rPr lang="en-GB" sz="1600" dirty="0" smtClean="0"/>
              <a:t>Agreed </a:t>
            </a:r>
            <a:r>
              <a:rPr lang="en-GB" sz="1600" dirty="0" err="1" smtClean="0"/>
              <a:t>CRs</a:t>
            </a:r>
            <a:r>
              <a:rPr lang="en-GB" sz="1600" dirty="0" smtClean="0"/>
              <a:t>:</a:t>
            </a:r>
          </a:p>
          <a:p>
            <a:pPr lvl="2"/>
            <a:r>
              <a:rPr lang="en-GB" sz="1200" dirty="0" smtClean="0"/>
              <a:t>23.203 </a:t>
            </a:r>
            <a:r>
              <a:rPr lang="en-GB" sz="1200" dirty="0" err="1" smtClean="0"/>
              <a:t>CR0921R2</a:t>
            </a:r>
            <a:r>
              <a:rPr lang="en-GB" sz="1200" dirty="0" smtClean="0"/>
              <a:t>: </a:t>
            </a:r>
            <a:r>
              <a:rPr lang="en-US" sz="1200" dirty="0"/>
              <a:t>CR for key issue 3 (excluding Usage of a Service/Application from IP‑CAN session/</a:t>
            </a:r>
            <a:r>
              <a:rPr lang="en-US" sz="1200" dirty="0" err="1"/>
              <a:t>TDF</a:t>
            </a:r>
            <a:r>
              <a:rPr lang="en-US" sz="1200" dirty="0"/>
              <a:t> session</a:t>
            </a:r>
            <a:r>
              <a:rPr lang="en-US" sz="1200" dirty="0" smtClean="0"/>
              <a:t>)</a:t>
            </a:r>
          </a:p>
          <a:p>
            <a:pPr lvl="2"/>
            <a:r>
              <a:rPr lang="en-GB" sz="1200" dirty="0" smtClean="0"/>
              <a:t>23.203 </a:t>
            </a:r>
            <a:r>
              <a:rPr lang="en-GB" sz="1200" dirty="0" err="1" smtClean="0"/>
              <a:t>CR0925R1</a:t>
            </a:r>
            <a:r>
              <a:rPr lang="en-GB" sz="1200" dirty="0" smtClean="0"/>
              <a:t>: </a:t>
            </a:r>
            <a:r>
              <a:rPr lang="en-GB" sz="1200" dirty="0"/>
              <a:t>New Annex: Monitor service usage in multiple groups</a:t>
            </a:r>
            <a:endParaRPr lang="en-GB" sz="12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Work is completed, proceed to maintenance of this feature.</a:t>
            </a:r>
          </a:p>
          <a:p>
            <a:pPr lvl="1"/>
            <a:r>
              <a:rPr lang="de-DE" altLang="de-DE" sz="1600" dirty="0" smtClean="0"/>
              <a:t>The TR needs to be sent for approval. The WID needs to be updated to remove the objective that will not be addressed.</a:t>
            </a:r>
          </a:p>
        </p:txBody>
      </p:sp>
    </p:spTree>
    <p:extLst>
      <p:ext uri="{BB962C8B-B14F-4D97-AF65-F5344CB8AC3E}">
        <p14:creationId xmlns:p14="http://schemas.microsoft.com/office/powerpoint/2010/main" val="243097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</a:t>
            </a:r>
            <a:r>
              <a:rPr lang="en-US" altLang="de-DE" dirty="0"/>
              <a:t>(</a:t>
            </a:r>
            <a:r>
              <a:rPr lang="en-US" altLang="de-DE" dirty="0" smtClean="0"/>
              <a:t>32/36)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26709157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rgbClr val="7030A0"/>
                          </a:solidFill>
                        </a:rPr>
                        <a:t>FMSS</a:t>
                      </a:r>
                      <a:endParaRPr lang="en-US" sz="160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Flexible Mobile Service Steering ,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Phase</a:t>
                      </a: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0  =&gt; 15%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rgbClr val="7030A0"/>
                          </a:solidFill>
                        </a:rPr>
                        <a:t>FMSS</a:t>
                      </a:r>
                      <a:endParaRPr lang="en-US" sz="160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Phase</a:t>
                      </a: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?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SA#65</a:t>
            </a:r>
          </a:p>
          <a:p>
            <a:pPr lvl="1"/>
            <a:r>
              <a:rPr lang="de-DE" altLang="de-DE" sz="1600" dirty="0" smtClean="0"/>
              <a:t>Work on this WID began at SA2 106.</a:t>
            </a:r>
          </a:p>
          <a:p>
            <a:pPr lvl="1"/>
            <a:r>
              <a:rPr lang="en-GB" sz="1600" dirty="0" smtClean="0"/>
              <a:t>Agreed P-</a:t>
            </a:r>
            <a:r>
              <a:rPr lang="en-GB" sz="1600" dirty="0" err="1" smtClean="0"/>
              <a:t>CRs</a:t>
            </a:r>
            <a:r>
              <a:rPr lang="en-GB" sz="1600" dirty="0" smtClean="0"/>
              <a:t>:</a:t>
            </a:r>
          </a:p>
          <a:p>
            <a:pPr lvl="2"/>
            <a:r>
              <a:rPr lang="en-GB" sz="1200" dirty="0" err="1"/>
              <a:t>FMSS</a:t>
            </a:r>
            <a:r>
              <a:rPr lang="en-GB" sz="1200" dirty="0"/>
              <a:t> </a:t>
            </a:r>
            <a:r>
              <a:rPr lang="en-GB" sz="1200" dirty="0" err="1"/>
              <a:t>TR</a:t>
            </a:r>
            <a:r>
              <a:rPr lang="en-GB" sz="1200" dirty="0"/>
              <a:t> </a:t>
            </a:r>
            <a:r>
              <a:rPr lang="en-GB" sz="1200" dirty="0" smtClean="0"/>
              <a:t>Skeleton</a:t>
            </a:r>
          </a:p>
          <a:p>
            <a:pPr lvl="2"/>
            <a:r>
              <a:rPr lang="en-GB" sz="1200" dirty="0"/>
              <a:t>Scope of </a:t>
            </a:r>
            <a:r>
              <a:rPr lang="en-GB" sz="1200" dirty="0" err="1"/>
              <a:t>FMSS</a:t>
            </a:r>
            <a:r>
              <a:rPr lang="en-GB" sz="1200" dirty="0"/>
              <a:t> </a:t>
            </a:r>
            <a:r>
              <a:rPr lang="en-GB" sz="1200" dirty="0" err="1" smtClean="0"/>
              <a:t>TR</a:t>
            </a:r>
            <a:endParaRPr lang="en-GB" sz="1200" dirty="0" smtClean="0"/>
          </a:p>
          <a:p>
            <a:pPr lvl="2"/>
            <a:r>
              <a:rPr lang="en-GB" sz="1200" dirty="0"/>
              <a:t>Architectural assumptions for </a:t>
            </a:r>
            <a:r>
              <a:rPr lang="en-GB" sz="1200" dirty="0" err="1" smtClean="0"/>
              <a:t>FMSS</a:t>
            </a:r>
            <a:endParaRPr lang="en-GB" sz="1200" dirty="0" smtClean="0"/>
          </a:p>
          <a:p>
            <a:pPr lvl="2"/>
            <a:r>
              <a:rPr lang="en-GB" sz="1200" dirty="0"/>
              <a:t>Key issue definition for </a:t>
            </a:r>
            <a:r>
              <a:rPr lang="en-GB" sz="1200" dirty="0" err="1"/>
              <a:t>FMSS</a:t>
            </a:r>
            <a:endParaRPr lang="de-DE" altLang="de-DE" sz="12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Proceed to work on key issues and solutions.</a:t>
            </a:r>
          </a:p>
        </p:txBody>
      </p:sp>
    </p:spTree>
    <p:extLst>
      <p:ext uri="{BB962C8B-B14F-4D97-AF65-F5344CB8AC3E}">
        <p14:creationId xmlns:p14="http://schemas.microsoft.com/office/powerpoint/2010/main" val="243097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</a:t>
            </a:r>
            <a:r>
              <a:rPr lang="en-US" altLang="de-DE" dirty="0"/>
              <a:t>(</a:t>
            </a:r>
            <a:r>
              <a:rPr lang="en-US" altLang="de-DE" dirty="0" smtClean="0"/>
              <a:t>33/36)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51209442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rgbClr val="7030A0"/>
                          </a:solidFill>
                        </a:rPr>
                        <a:t>SeDoC</a:t>
                      </a:r>
                      <a:endParaRPr lang="en-US" sz="160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Service Domain Centralization , </a:t>
                      </a: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TR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 Phase</a:t>
                      </a: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0  =&gt; 5%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0,5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rgbClr val="7030A0"/>
                          </a:solidFill>
                        </a:rPr>
                        <a:t>SeDoC</a:t>
                      </a:r>
                      <a:endParaRPr lang="en-US" sz="160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Normative Phase</a:t>
                      </a: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?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SA#65</a:t>
            </a:r>
          </a:p>
          <a:p>
            <a:pPr lvl="1"/>
            <a:r>
              <a:rPr lang="de-DE" altLang="de-DE" sz="1600" dirty="0"/>
              <a:t>Work on this WID began at SA2 </a:t>
            </a:r>
            <a:r>
              <a:rPr lang="de-DE" altLang="de-DE" sz="1600" dirty="0" smtClean="0"/>
              <a:t>106.</a:t>
            </a:r>
          </a:p>
          <a:p>
            <a:pPr lvl="1"/>
            <a:r>
              <a:rPr lang="en-GB" sz="1600" dirty="0" smtClean="0"/>
              <a:t>Agreed P-</a:t>
            </a:r>
            <a:r>
              <a:rPr lang="en-GB" sz="1600" dirty="0" err="1" smtClean="0"/>
              <a:t>CRs</a:t>
            </a:r>
            <a:r>
              <a:rPr lang="en-GB" sz="1600" dirty="0" smtClean="0"/>
              <a:t>:</a:t>
            </a:r>
          </a:p>
          <a:p>
            <a:pPr lvl="2"/>
            <a:r>
              <a:rPr lang="en-GB" sz="1200" dirty="0" err="1"/>
              <a:t>TR</a:t>
            </a:r>
            <a:r>
              <a:rPr lang="en-GB" sz="1200" dirty="0"/>
              <a:t> Skeleton for </a:t>
            </a:r>
            <a:r>
              <a:rPr lang="en-GB" sz="1200" dirty="0" err="1"/>
              <a:t>SeDoC</a:t>
            </a:r>
            <a:endParaRPr lang="en-GB" sz="1200" dirty="0" smtClean="0"/>
          </a:p>
          <a:p>
            <a:pPr lvl="2"/>
            <a:r>
              <a:rPr lang="en-GB" sz="1200" dirty="0" err="1"/>
              <a:t>SeDoC</a:t>
            </a:r>
            <a:r>
              <a:rPr lang="en-GB" sz="1200" dirty="0"/>
              <a:t> Scope</a:t>
            </a:r>
            <a:endParaRPr lang="en-GB" sz="1200" dirty="0" smtClean="0"/>
          </a:p>
          <a:p>
            <a:pPr lvl="2"/>
            <a:r>
              <a:rPr lang="en-GB" sz="1200" dirty="0" err="1"/>
              <a:t>SeDoC</a:t>
            </a:r>
            <a:r>
              <a:rPr lang="en-GB" sz="1200" dirty="0"/>
              <a:t> Architectural Assumptions and Key Issues</a:t>
            </a:r>
            <a:endParaRPr lang="de-DE" altLang="de-DE" sz="12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/>
              <a:t>Proceed to work on key issues and solutions.</a:t>
            </a:r>
            <a:endParaRPr lang="de-DE" alt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243097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</a:t>
            </a:r>
            <a:r>
              <a:rPr lang="en-US" altLang="de-DE" dirty="0"/>
              <a:t>(</a:t>
            </a:r>
            <a:r>
              <a:rPr lang="en-US" altLang="de-DE" dirty="0" smtClean="0"/>
              <a:t>34/36)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15878452"/>
              </p:ext>
            </p:extLst>
          </p:nvPr>
        </p:nvGraphicFramePr>
        <p:xfrm>
          <a:off x="179388" y="1376363"/>
          <a:ext cx="8569325" cy="120131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FS_HLCom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Study on Optimizations to Support High Latency Communications</a:t>
                      </a:r>
                      <a:endParaRPr lang="de-DE" sz="1400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Batang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r>
                        <a:rPr lang="en-US" sz="1400" b="1" baseline="0" dirty="0" smtClean="0">
                          <a:solidFill>
                            <a:srgbClr val="7030A0"/>
                          </a:solidFill>
                        </a:rPr>
                        <a:t> =&gt; 30%</a:t>
                      </a:r>
                      <a:endParaRPr lang="en-US" sz="1400" b="1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1,5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3,5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SA#65</a:t>
            </a:r>
          </a:p>
          <a:p>
            <a:pPr lvl="1"/>
            <a:r>
              <a:rPr lang="de-DE" altLang="de-DE" sz="1600" dirty="0" smtClean="0"/>
              <a:t>Conclusion of all remaining open issues and agreement on normative specification.</a:t>
            </a:r>
          </a:p>
          <a:p>
            <a:pPr lvl="1"/>
            <a:r>
              <a:rPr lang="en-GB" sz="1600" dirty="0" smtClean="0"/>
              <a:t>Agreed P-</a:t>
            </a:r>
            <a:r>
              <a:rPr lang="en-GB" sz="1600" dirty="0" err="1" smtClean="0"/>
              <a:t>CRs</a:t>
            </a:r>
            <a:r>
              <a:rPr lang="en-GB" sz="1600" dirty="0" smtClean="0"/>
              <a:t>:</a:t>
            </a:r>
          </a:p>
          <a:p>
            <a:pPr lvl="2"/>
            <a:r>
              <a:rPr lang="en-GB" sz="1200" dirty="0" err="1"/>
              <a:t>TR</a:t>
            </a:r>
            <a:r>
              <a:rPr lang="en-GB" sz="1200" dirty="0"/>
              <a:t> skeleton for </a:t>
            </a:r>
            <a:r>
              <a:rPr lang="en-GB" sz="1200" dirty="0" err="1"/>
              <a:t>FS_HLcom</a:t>
            </a:r>
            <a:r>
              <a:rPr lang="en-GB" sz="1200" dirty="0"/>
              <a:t> Optimizations to </a:t>
            </a:r>
            <a:br>
              <a:rPr lang="en-GB" sz="1200" dirty="0"/>
            </a:br>
            <a:r>
              <a:rPr lang="en-GB" sz="1200" dirty="0" smtClean="0"/>
              <a:t>Support </a:t>
            </a:r>
            <a:r>
              <a:rPr lang="en-GB" sz="1200" dirty="0"/>
              <a:t>High Latency Communications</a:t>
            </a:r>
            <a:endParaRPr lang="en-GB" sz="1200" dirty="0" smtClean="0"/>
          </a:p>
          <a:p>
            <a:pPr lvl="2"/>
            <a:r>
              <a:rPr lang="en-GB" sz="1200" dirty="0" smtClean="0"/>
              <a:t>23.709 P-CR: Scope </a:t>
            </a:r>
            <a:r>
              <a:rPr lang="en-GB" sz="1200" dirty="0"/>
              <a:t>for the </a:t>
            </a:r>
            <a:r>
              <a:rPr lang="en-GB" sz="1200" dirty="0" err="1"/>
              <a:t>HLcom</a:t>
            </a:r>
            <a:r>
              <a:rPr lang="en-GB" sz="1200" dirty="0"/>
              <a:t> </a:t>
            </a:r>
            <a:r>
              <a:rPr lang="en-GB" sz="1200" dirty="0" err="1"/>
              <a:t>TR</a:t>
            </a:r>
            <a:r>
              <a:rPr lang="en-GB" sz="1200" dirty="0"/>
              <a:t> </a:t>
            </a:r>
            <a:endParaRPr lang="en-GB" sz="1200" dirty="0" smtClean="0"/>
          </a:p>
          <a:p>
            <a:pPr lvl="2"/>
            <a:r>
              <a:rPr lang="en-GB" sz="1200" dirty="0"/>
              <a:t>23.709 P-CR: </a:t>
            </a:r>
            <a:r>
              <a:rPr lang="en-GB" sz="1200" dirty="0" smtClean="0"/>
              <a:t>Scenario </a:t>
            </a:r>
            <a:r>
              <a:rPr lang="en-GB" sz="1200" dirty="0"/>
              <a:t>for DL packet transmission to </a:t>
            </a:r>
            <a:r>
              <a:rPr lang="en-GB" sz="1200" dirty="0" smtClean="0"/>
              <a:t/>
            </a:r>
            <a:br>
              <a:rPr lang="en-GB" sz="1200" dirty="0" smtClean="0"/>
            </a:br>
            <a:r>
              <a:rPr lang="en-GB" sz="1200" dirty="0" err="1" smtClean="0"/>
              <a:t>UE</a:t>
            </a:r>
            <a:r>
              <a:rPr lang="en-GB" sz="1200" dirty="0" smtClean="0"/>
              <a:t> </a:t>
            </a:r>
            <a:r>
              <a:rPr lang="en-GB" sz="1200" dirty="0"/>
              <a:t>applying sleep </a:t>
            </a:r>
            <a:r>
              <a:rPr lang="en-GB" sz="1200" dirty="0" smtClean="0"/>
              <a:t>function</a:t>
            </a:r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Further study of solutions.</a:t>
            </a:r>
          </a:p>
        </p:txBody>
      </p:sp>
      <p:sp>
        <p:nvSpPr>
          <p:cNvPr id="6" name="Rectangle 5"/>
          <p:cNvSpPr/>
          <p:nvPr/>
        </p:nvSpPr>
        <p:spPr>
          <a:xfrm>
            <a:off x="5556738" y="4353088"/>
            <a:ext cx="3587262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•   </a:t>
            </a:r>
            <a:r>
              <a:rPr lang="en-GB" sz="1200" dirty="0">
                <a:latin typeface="+mn-lt"/>
              </a:rPr>
              <a:t>23.709 P-CR: Scenario for Enabler for coordinated </a:t>
            </a:r>
            <a:r>
              <a:rPr lang="en-GB" sz="1200" dirty="0" smtClean="0">
                <a:latin typeface="+mn-lt"/>
              </a:rPr>
              <a:t/>
            </a:r>
            <a:br>
              <a:rPr lang="en-GB" sz="1200" dirty="0" smtClean="0">
                <a:latin typeface="+mn-lt"/>
              </a:rPr>
            </a:br>
            <a:r>
              <a:rPr lang="en-GB" sz="1200" dirty="0" smtClean="0">
                <a:latin typeface="+mn-lt"/>
              </a:rPr>
              <a:t>     DL </a:t>
            </a:r>
            <a:r>
              <a:rPr lang="en-GB" sz="1200" dirty="0">
                <a:latin typeface="+mn-lt"/>
              </a:rPr>
              <a:t>transmission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• </a:t>
            </a:r>
            <a:r>
              <a:rPr lang="en-US" dirty="0" smtClean="0"/>
              <a:t>   23.709 </a:t>
            </a:r>
            <a:r>
              <a:rPr lang="en-US" dirty="0"/>
              <a:t>P-CR: Scenario for coordination of max latency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between </a:t>
            </a:r>
            <a:r>
              <a:rPr lang="en-US" dirty="0"/>
              <a:t>the application and the network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• </a:t>
            </a:r>
            <a:r>
              <a:rPr lang="en-US" dirty="0" smtClean="0"/>
              <a:t>  23.709 </a:t>
            </a:r>
            <a:r>
              <a:rPr lang="en-US" dirty="0"/>
              <a:t>P-CR: Including extended </a:t>
            </a:r>
            <a:r>
              <a:rPr lang="en-US" dirty="0" err="1"/>
              <a:t>DRX</a:t>
            </a:r>
            <a:r>
              <a:rPr lang="en-US" dirty="0"/>
              <a:t> as part of scenario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1</a:t>
            </a:r>
            <a:endParaRPr lang="en-US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• </a:t>
            </a:r>
            <a:r>
              <a:rPr lang="en-US" dirty="0" smtClean="0"/>
              <a:t>  23.709 </a:t>
            </a:r>
            <a:r>
              <a:rPr lang="en-US" dirty="0"/>
              <a:t>P-CR: </a:t>
            </a:r>
            <a:r>
              <a:rPr lang="en-US" dirty="0" err="1"/>
              <a:t>HLCOM</a:t>
            </a:r>
            <a:r>
              <a:rPr lang="en-US" dirty="0"/>
              <a:t> Solution based on DL buffering in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</a:t>
            </a:r>
            <a:r>
              <a:rPr lang="en-US" dirty="0" err="1" smtClean="0"/>
              <a:t>SGW</a:t>
            </a:r>
            <a:endParaRPr lang="en-US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• </a:t>
            </a:r>
            <a:r>
              <a:rPr lang="en-US" dirty="0" smtClean="0"/>
              <a:t>  23.709 </a:t>
            </a:r>
            <a:r>
              <a:rPr lang="en-US" dirty="0"/>
              <a:t>P-CR: Solution Proposal - Reusing MONTE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solution</a:t>
            </a:r>
            <a:endParaRPr lang="en-US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97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</a:t>
            </a:r>
            <a:r>
              <a:rPr lang="en-US" altLang="de-DE" dirty="0"/>
              <a:t>(</a:t>
            </a:r>
            <a:r>
              <a:rPr lang="en-US" altLang="de-DE" dirty="0" smtClean="0"/>
              <a:t>35/36)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18265773"/>
              </p:ext>
            </p:extLst>
          </p:nvPr>
        </p:nvGraphicFramePr>
        <p:xfrm>
          <a:off x="179388" y="1376363"/>
          <a:ext cx="8569325" cy="120131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FS_UMONC_sas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Study on Usage Monitoring Enhancements for Service, Application and Subscriber Groups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80  =&gt; 100%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SA#65</a:t>
            </a:r>
          </a:p>
          <a:p>
            <a:pPr lvl="1"/>
            <a:r>
              <a:rPr lang="de-DE" altLang="de-DE" sz="1600" dirty="0" smtClean="0"/>
              <a:t>It was decided to advance to 100% completion as there is no intention to pursue the remaining objectives for this study item.</a:t>
            </a:r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Work is completed on this study item.</a:t>
            </a:r>
          </a:p>
          <a:p>
            <a:pPr lvl="1"/>
            <a:r>
              <a:rPr lang="de-DE" altLang="de-DE" sz="1600" dirty="0" smtClean="0"/>
              <a:t>At some future time TR 23.858 needs to be sent to SA for approval.</a:t>
            </a:r>
          </a:p>
        </p:txBody>
      </p:sp>
    </p:spTree>
    <p:extLst>
      <p:ext uri="{BB962C8B-B14F-4D97-AF65-F5344CB8AC3E}">
        <p14:creationId xmlns:p14="http://schemas.microsoft.com/office/powerpoint/2010/main" val="243097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(36/36)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57570927"/>
              </p:ext>
            </p:extLst>
          </p:nvPr>
        </p:nvGraphicFramePr>
        <p:xfrm>
          <a:off x="179388" y="1376363"/>
          <a:ext cx="8569325" cy="141467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TEI13</a:t>
                      </a: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 Cat B/C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None: Enhancement and Improvement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CRs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for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3GPP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Packet Access,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PCC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/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QoS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, Non-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3GPP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access or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IMS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-Related/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IMS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features.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N/A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2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SA#65</a:t>
            </a:r>
          </a:p>
          <a:p>
            <a:pPr lvl="1"/>
            <a:r>
              <a:rPr lang="en-GB" sz="1600" dirty="0" smtClean="0"/>
              <a:t>Agreed </a:t>
            </a:r>
            <a:r>
              <a:rPr lang="en-GB" sz="1600" dirty="0" err="1" smtClean="0"/>
              <a:t>CRs</a:t>
            </a:r>
            <a:r>
              <a:rPr lang="en-GB" sz="1600" dirty="0" smtClean="0"/>
              <a:t>:</a:t>
            </a:r>
          </a:p>
          <a:p>
            <a:pPr lvl="2"/>
            <a:r>
              <a:rPr lang="en-GB" sz="1200" dirty="0"/>
              <a:t>23.682 </a:t>
            </a:r>
            <a:r>
              <a:rPr lang="en-GB" sz="1200" dirty="0" err="1"/>
              <a:t>CR0089R1</a:t>
            </a:r>
            <a:r>
              <a:rPr lang="en-GB" sz="1200" dirty="0"/>
              <a:t>: </a:t>
            </a:r>
            <a:r>
              <a:rPr lang="en-GB" sz="1200" dirty="0" err="1"/>
              <a:t>PSM</a:t>
            </a:r>
            <a:r>
              <a:rPr lang="en-GB" sz="1200" dirty="0"/>
              <a:t> Enhancement</a:t>
            </a:r>
            <a:endParaRPr lang="en-GB" sz="1200" dirty="0" smtClean="0"/>
          </a:p>
          <a:p>
            <a:pPr lvl="2"/>
            <a:r>
              <a:rPr lang="en-GB" sz="1200" dirty="0" smtClean="0"/>
              <a:t>23.203 </a:t>
            </a:r>
            <a:r>
              <a:rPr lang="en-GB" sz="1200" dirty="0" err="1"/>
              <a:t>CR0953</a:t>
            </a:r>
            <a:r>
              <a:rPr lang="en-GB" sz="1200" dirty="0"/>
              <a:t>: </a:t>
            </a:r>
            <a:r>
              <a:rPr lang="en-GB" sz="1200" dirty="0" err="1"/>
              <a:t>TDF</a:t>
            </a:r>
            <a:r>
              <a:rPr lang="en-GB" sz="1200" dirty="0"/>
              <a:t> support for downlink's bearer selection and bearer binding procedures </a:t>
            </a:r>
            <a:endParaRPr lang="en-GB" sz="1200" dirty="0" smtClean="0"/>
          </a:p>
          <a:p>
            <a:pPr lvl="2"/>
            <a:r>
              <a:rPr lang="en-GB" sz="1200" dirty="0"/>
              <a:t>23.203 </a:t>
            </a:r>
            <a:r>
              <a:rPr lang="en-GB" sz="1200" dirty="0" err="1"/>
              <a:t>CR0958</a:t>
            </a:r>
            <a:r>
              <a:rPr lang="en-GB" sz="1200" dirty="0"/>
              <a:t>: Activate </a:t>
            </a:r>
            <a:r>
              <a:rPr lang="en-GB" sz="1200" dirty="0" err="1"/>
              <a:t>PCC</a:t>
            </a:r>
            <a:r>
              <a:rPr lang="en-GB" sz="1200" dirty="0"/>
              <a:t> function per </a:t>
            </a:r>
            <a:r>
              <a:rPr lang="en-GB" sz="1200" dirty="0" err="1"/>
              <a:t>UE</a:t>
            </a:r>
            <a:r>
              <a:rPr lang="en-GB" sz="1200" dirty="0"/>
              <a:t> based on subscription information</a:t>
            </a:r>
            <a:endParaRPr lang="en-GB" sz="1200" dirty="0" smtClean="0"/>
          </a:p>
          <a:p>
            <a:pPr lvl="2"/>
            <a:r>
              <a:rPr lang="en-GB" sz="1200" dirty="0"/>
              <a:t>23.402 </a:t>
            </a:r>
            <a:r>
              <a:rPr lang="en-GB" sz="1200" dirty="0" err="1"/>
              <a:t>CR1329</a:t>
            </a:r>
            <a:r>
              <a:rPr lang="en-GB" sz="1200" dirty="0"/>
              <a:t>: RAN/NAS cause for Trusted </a:t>
            </a:r>
            <a:r>
              <a:rPr lang="en-GB" sz="1200" dirty="0" err="1" smtClean="0"/>
              <a:t>WLAN</a:t>
            </a:r>
            <a:endParaRPr lang="en-GB" sz="1200" dirty="0" smtClean="0"/>
          </a:p>
          <a:p>
            <a:pPr lvl="2"/>
            <a:r>
              <a:rPr lang="en-GB" sz="1200" dirty="0"/>
              <a:t>23.203 </a:t>
            </a:r>
            <a:r>
              <a:rPr lang="en-GB" sz="1200" dirty="0" err="1"/>
              <a:t>CR0963</a:t>
            </a:r>
            <a:r>
              <a:rPr lang="en-GB" sz="1200" dirty="0"/>
              <a:t>: </a:t>
            </a:r>
            <a:r>
              <a:rPr lang="en-GB" sz="1200" dirty="0" err="1"/>
              <a:t>TWAN</a:t>
            </a:r>
            <a:r>
              <a:rPr lang="en-GB" sz="1200" dirty="0"/>
              <a:t> release cause for Trusted </a:t>
            </a:r>
            <a:r>
              <a:rPr lang="en-GB" sz="1200" dirty="0" err="1" smtClean="0"/>
              <a:t>WLAN</a:t>
            </a:r>
            <a:endParaRPr lang="en-GB" sz="1200" dirty="0" smtClean="0"/>
          </a:p>
          <a:p>
            <a:pPr lvl="2"/>
            <a:r>
              <a:rPr lang="en-GB" sz="1200" dirty="0"/>
              <a:t>23.292 </a:t>
            </a:r>
            <a:r>
              <a:rPr lang="en-GB" sz="1200" dirty="0" err="1"/>
              <a:t>CR0220R2</a:t>
            </a:r>
            <a:r>
              <a:rPr lang="en-GB" sz="1200" dirty="0"/>
              <a:t>: Subscription for conference event package</a:t>
            </a:r>
            <a:endParaRPr lang="de-DE" altLang="de-DE" sz="12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TEI13 Cat B/C will be on the agenda of future SA2 meetings before Rel-13 stage 2 freeze.</a:t>
            </a:r>
          </a:p>
        </p:txBody>
      </p:sp>
    </p:spTree>
    <p:extLst>
      <p:ext uri="{BB962C8B-B14F-4D97-AF65-F5344CB8AC3E}">
        <p14:creationId xmlns:p14="http://schemas.microsoft.com/office/powerpoint/2010/main" val="243097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SA#65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 Work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2.4) New and Updated </a:t>
            </a:r>
            <a:r>
              <a:rPr lang="en-GB" sz="2000" b="1" i="1" dirty="0" err="1" smtClean="0"/>
              <a:t>WIDs</a:t>
            </a:r>
            <a:r>
              <a:rPr lang="en-GB" sz="2000" b="1" i="1" dirty="0" smtClean="0"/>
              <a:t> and </a:t>
            </a:r>
            <a:r>
              <a:rPr lang="en-GB" sz="2000" b="1" i="1" dirty="0" err="1" smtClean="0"/>
              <a:t>SIDs</a:t>
            </a:r>
            <a:endParaRPr lang="en-GB" sz="2000" b="1" i="1" dirty="0" smtClean="0"/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33796" name="Text Box 3"/>
          <p:cNvSpPr txBox="1">
            <a:spLocks noChangeArrowheads="1"/>
          </p:cNvSpPr>
          <p:nvPr/>
        </p:nvSpPr>
        <p:spPr bwMode="auto">
          <a:xfrm>
            <a:off x="77788" y="3700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GB" altLang="de-DE" dirty="0" smtClean="0"/>
              <a:t>2.4) New and Updated </a:t>
            </a:r>
            <a:r>
              <a:rPr lang="en-GB" altLang="de-DE" dirty="0" err="1" smtClean="0"/>
              <a:t>WIDs</a:t>
            </a:r>
            <a:r>
              <a:rPr lang="en-GB" altLang="de-DE" dirty="0" smtClean="0"/>
              <a:t> and </a:t>
            </a:r>
            <a:r>
              <a:rPr lang="en-GB" altLang="de-DE" dirty="0" err="1" smtClean="0"/>
              <a:t>SIDs</a:t>
            </a:r>
            <a:endParaRPr lang="de-DE" altLang="de-DE" dirty="0" smtClean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203200" y="1360488"/>
            <a:ext cx="8813800" cy="4674552"/>
          </a:xfrm>
        </p:spPr>
        <p:txBody>
          <a:bodyPr/>
          <a:lstStyle/>
          <a:p>
            <a:pPr eaLnBrk="1" hangingPunct="1"/>
            <a:r>
              <a:rPr lang="en-US" altLang="de-DE" sz="1800" dirty="0" smtClean="0"/>
              <a:t>New </a:t>
            </a:r>
            <a:r>
              <a:rPr lang="en-US" altLang="de-DE" sz="1800" dirty="0" err="1" smtClean="0"/>
              <a:t>WID</a:t>
            </a:r>
            <a:r>
              <a:rPr lang="en-US" altLang="de-DE" sz="1800" dirty="0" smtClean="0"/>
              <a:t> '</a:t>
            </a:r>
            <a:r>
              <a:rPr lang="en-GB" sz="1800" b="1" dirty="0"/>
              <a:t>Feasibility Study on architecture enhancements for Isolated E-</a:t>
            </a:r>
            <a:r>
              <a:rPr lang="en-GB" sz="1800" b="1" dirty="0" err="1"/>
              <a:t>UTRAN</a:t>
            </a:r>
            <a:r>
              <a:rPr lang="en-GB" sz="1800" b="1" dirty="0"/>
              <a:t> Operation for Public Safety</a:t>
            </a:r>
            <a:r>
              <a:rPr lang="en-US" altLang="de-DE" sz="1800" b="1" dirty="0" smtClean="0"/>
              <a:t>' </a:t>
            </a:r>
            <a:r>
              <a:rPr lang="en-US" altLang="de-DE" sz="1800" dirty="0" smtClean="0"/>
              <a:t>(</a:t>
            </a:r>
            <a:r>
              <a:rPr lang="en-US" altLang="de-DE" sz="1800" dirty="0" err="1" smtClean="0"/>
              <a:t>FS_IOPS_St2</a:t>
            </a:r>
            <a:r>
              <a:rPr lang="en-US" altLang="de-DE" sz="1800" dirty="0" smtClean="0"/>
              <a:t>) </a:t>
            </a:r>
            <a:r>
              <a:rPr lang="de-DE" altLang="de-DE" sz="1800" dirty="0" smtClean="0"/>
              <a:t>[SP-140zzz]</a:t>
            </a:r>
            <a:endParaRPr lang="de-DE" altLang="de-DE" sz="1200" dirty="0">
              <a:solidFill>
                <a:srgbClr val="7030A0"/>
              </a:solidFill>
            </a:endParaRPr>
          </a:p>
          <a:p>
            <a:pPr eaLnBrk="1" hangingPunct="1"/>
            <a:r>
              <a:rPr lang="en-US" altLang="de-DE" sz="1800" dirty="0"/>
              <a:t>New </a:t>
            </a:r>
            <a:r>
              <a:rPr lang="en-US" altLang="de-DE" sz="1800" dirty="0" err="1"/>
              <a:t>WID</a:t>
            </a:r>
            <a:r>
              <a:rPr lang="en-US" altLang="de-DE" sz="1800" dirty="0"/>
              <a:t> </a:t>
            </a:r>
            <a:r>
              <a:rPr lang="en-US" altLang="de-DE" sz="1800" b="1" dirty="0" smtClean="0"/>
              <a:t>'</a:t>
            </a:r>
            <a:r>
              <a:rPr lang="en-GB" sz="1800" b="1" dirty="0"/>
              <a:t>Usage Monitoring Control </a:t>
            </a:r>
            <a:r>
              <a:rPr lang="en-GB" sz="1800" b="1" dirty="0" err="1"/>
              <a:t>PCC</a:t>
            </a:r>
            <a:r>
              <a:rPr lang="en-GB" sz="1800" b="1" dirty="0"/>
              <a:t> Extension</a:t>
            </a:r>
            <a:r>
              <a:rPr lang="en-US" altLang="de-DE" sz="1800" b="1" dirty="0" smtClean="0"/>
              <a:t>' </a:t>
            </a:r>
            <a:r>
              <a:rPr lang="en-US" altLang="de-DE" sz="1800" dirty="0" smtClean="0"/>
              <a:t>(</a:t>
            </a:r>
            <a:r>
              <a:rPr lang="en-US" altLang="de-DE" sz="1800" dirty="0" err="1" smtClean="0"/>
              <a:t>eUMONC</a:t>
            </a:r>
            <a:r>
              <a:rPr lang="en-US" altLang="de-DE" sz="1800" dirty="0" smtClean="0"/>
              <a:t>) </a:t>
            </a:r>
            <a:r>
              <a:rPr lang="de-DE" altLang="de-DE" sz="1800" dirty="0" smtClean="0"/>
              <a:t>[SP-140zzz]</a:t>
            </a:r>
          </a:p>
          <a:p>
            <a:pPr eaLnBrk="1" hangingPunct="1"/>
            <a:r>
              <a:rPr lang="de-DE" altLang="de-DE" sz="1800" dirty="0" smtClean="0"/>
              <a:t>New WID </a:t>
            </a:r>
            <a:r>
              <a:rPr lang="de-DE" altLang="de-DE" sz="1800" b="1" dirty="0" smtClean="0">
                <a:solidFill>
                  <a:srgbClr val="7030A0"/>
                </a:solidFill>
              </a:rPr>
              <a:t>'</a:t>
            </a:r>
            <a:r>
              <a:rPr lang="en-GB" sz="1800" b="1" dirty="0" smtClean="0"/>
              <a:t>Flexible </a:t>
            </a:r>
            <a:r>
              <a:rPr lang="en-GB" sz="1800" b="1" dirty="0"/>
              <a:t>Mobile Service </a:t>
            </a:r>
            <a:r>
              <a:rPr lang="en-GB" sz="1800" b="1" dirty="0" smtClean="0"/>
              <a:t>Steering' </a:t>
            </a:r>
            <a:r>
              <a:rPr lang="en-GB" sz="1800" dirty="0"/>
              <a:t>(</a:t>
            </a:r>
            <a:r>
              <a:rPr lang="en-GB" sz="1800" dirty="0" err="1" smtClean="0"/>
              <a:t>FMSS</a:t>
            </a:r>
            <a:r>
              <a:rPr lang="en-GB" sz="1800" dirty="0" smtClean="0"/>
              <a:t>) [</a:t>
            </a:r>
            <a:r>
              <a:rPr lang="en-GB" sz="1800" dirty="0" err="1" smtClean="0"/>
              <a:t>SP-140zzz</a:t>
            </a:r>
            <a:r>
              <a:rPr lang="en-GB" sz="1800" dirty="0" smtClean="0"/>
              <a:t>]</a:t>
            </a:r>
          </a:p>
          <a:p>
            <a:pPr eaLnBrk="1" hangingPunct="1"/>
            <a:r>
              <a:rPr lang="en-GB" altLang="de-DE" sz="1800" dirty="0" smtClean="0"/>
              <a:t>New </a:t>
            </a:r>
            <a:r>
              <a:rPr lang="en-GB" altLang="de-DE" sz="1800" dirty="0" err="1" smtClean="0"/>
              <a:t>WID</a:t>
            </a:r>
            <a:r>
              <a:rPr lang="en-GB" altLang="de-DE" sz="1800" dirty="0" smtClean="0"/>
              <a:t> </a:t>
            </a:r>
            <a:r>
              <a:rPr lang="en-GB" altLang="de-DE" sz="1800" b="1" dirty="0" smtClean="0">
                <a:solidFill>
                  <a:srgbClr val="7030A0"/>
                </a:solidFill>
              </a:rPr>
              <a:t>'</a:t>
            </a:r>
            <a:r>
              <a:rPr lang="en-GB" sz="1800" b="1" dirty="0"/>
              <a:t>Service Domain </a:t>
            </a:r>
            <a:r>
              <a:rPr lang="en-GB" sz="1800" b="1" dirty="0" smtClean="0"/>
              <a:t>Centralization'</a:t>
            </a:r>
            <a:r>
              <a:rPr lang="en-GB" sz="1800" dirty="0" smtClean="0"/>
              <a:t> (</a:t>
            </a:r>
            <a:r>
              <a:rPr lang="en-GB" sz="1800" dirty="0" err="1" smtClean="0"/>
              <a:t>SeDoC</a:t>
            </a:r>
            <a:r>
              <a:rPr lang="en-GB" sz="1800" dirty="0" smtClean="0"/>
              <a:t>) [</a:t>
            </a:r>
            <a:r>
              <a:rPr lang="en-GB" sz="1800" dirty="0" err="1" smtClean="0"/>
              <a:t>SP-140zzz</a:t>
            </a:r>
            <a:r>
              <a:rPr lang="en-GB" sz="1800" dirty="0" smtClean="0"/>
              <a:t>]</a:t>
            </a:r>
            <a:endParaRPr lang="de-DE" altLang="de-DE" sz="1800" dirty="0">
              <a:solidFill>
                <a:srgbClr val="7030A0"/>
              </a:solidFill>
            </a:endParaRPr>
          </a:p>
          <a:p>
            <a:pPr eaLnBrk="1" hangingPunct="1"/>
            <a:r>
              <a:rPr lang="en-US" altLang="de-DE" sz="1800" dirty="0" smtClean="0"/>
              <a:t>New </a:t>
            </a:r>
            <a:r>
              <a:rPr lang="en-US" altLang="de-DE" sz="1800" dirty="0" err="1" smtClean="0"/>
              <a:t>WID</a:t>
            </a:r>
            <a:r>
              <a:rPr lang="en-US" altLang="de-DE" sz="1800" dirty="0" smtClean="0"/>
              <a:t> </a:t>
            </a:r>
            <a:r>
              <a:rPr lang="en-GB" sz="1800" b="1" dirty="0" smtClean="0"/>
              <a:t>'</a:t>
            </a:r>
            <a:r>
              <a:rPr lang="en-GB" sz="1800" b="1" dirty="0"/>
              <a:t>Feasibility Study on Co-ordinated P-</a:t>
            </a:r>
            <a:r>
              <a:rPr lang="en-GB" sz="1800" b="1" dirty="0" err="1"/>
              <a:t>GW</a:t>
            </a:r>
            <a:r>
              <a:rPr lang="en-GB" sz="1800" b="1" dirty="0"/>
              <a:t> Change for </a:t>
            </a:r>
            <a:r>
              <a:rPr lang="en-GB" sz="1800" b="1" dirty="0" err="1"/>
              <a:t>SIPTO</a:t>
            </a:r>
            <a:r>
              <a:rPr lang="en-GB" sz="1800" b="1" dirty="0"/>
              <a:t> – Stage 2</a:t>
            </a:r>
            <a:r>
              <a:rPr lang="en-GB" sz="1800" b="1" dirty="0" smtClean="0"/>
              <a:t>'</a:t>
            </a:r>
            <a:r>
              <a:rPr lang="en-GB" sz="1800" dirty="0" smtClean="0"/>
              <a:t> (</a:t>
            </a:r>
            <a:r>
              <a:rPr lang="en-GB" sz="1800" dirty="0" err="1" smtClean="0"/>
              <a:t>FS_CSIPTO_St2</a:t>
            </a:r>
            <a:r>
              <a:rPr lang="en-GB" sz="1800" dirty="0" smtClean="0"/>
              <a:t>)</a:t>
            </a:r>
            <a:r>
              <a:rPr lang="en-US" altLang="de-DE" sz="1800" b="1" dirty="0" smtClean="0"/>
              <a:t> </a:t>
            </a:r>
            <a:r>
              <a:rPr lang="de-DE" altLang="de-DE" sz="1800" dirty="0" smtClean="0"/>
              <a:t>[SP-140zzz]</a:t>
            </a:r>
          </a:p>
          <a:p>
            <a:pPr eaLnBrk="1" hangingPunct="1"/>
            <a:r>
              <a:rPr lang="de-DE" altLang="de-DE" sz="1800" dirty="0" smtClean="0"/>
              <a:t>New WID </a:t>
            </a:r>
            <a:r>
              <a:rPr lang="de-DE" altLang="de-DE" sz="1800" b="1" dirty="0" smtClean="0">
                <a:solidFill>
                  <a:srgbClr val="7030A0"/>
                </a:solidFill>
              </a:rPr>
              <a:t>'</a:t>
            </a:r>
            <a:r>
              <a:rPr lang="en-GB" sz="1800" b="1" dirty="0" smtClean="0"/>
              <a:t>Feasibility study on Extended </a:t>
            </a:r>
            <a:r>
              <a:rPr lang="en-GB" sz="1800" b="1" dirty="0" err="1" smtClean="0"/>
              <a:t>DRX</a:t>
            </a:r>
            <a:r>
              <a:rPr lang="en-GB" sz="1800" b="1" dirty="0" smtClean="0"/>
              <a:t> cycle for Power Consumption Optimization' </a:t>
            </a:r>
            <a:r>
              <a:rPr lang="en-GB" sz="1800" dirty="0" smtClean="0"/>
              <a:t>(</a:t>
            </a:r>
            <a:r>
              <a:rPr lang="en-GB" sz="1800" dirty="0" err="1" smtClean="0"/>
              <a:t>FS_eDRX</a:t>
            </a:r>
            <a:r>
              <a:rPr lang="en-GB" sz="1800" dirty="0" smtClean="0"/>
              <a:t>) [</a:t>
            </a:r>
            <a:r>
              <a:rPr lang="en-GB" sz="1800" dirty="0" err="1" smtClean="0"/>
              <a:t>SP-140zzz</a:t>
            </a:r>
            <a:r>
              <a:rPr lang="en-GB" sz="1800" dirty="0" smtClean="0"/>
              <a:t>]</a:t>
            </a:r>
            <a:endParaRPr lang="de-DE" altLang="de-DE" sz="1800" b="1" dirty="0">
              <a:solidFill>
                <a:srgbClr val="7030A0"/>
              </a:solidFill>
            </a:endParaRPr>
          </a:p>
          <a:p>
            <a:pPr eaLnBrk="1" hangingPunct="1"/>
            <a:r>
              <a:rPr lang="en-US" altLang="de-DE" sz="1800" dirty="0" smtClean="0"/>
              <a:t>New </a:t>
            </a:r>
            <a:r>
              <a:rPr lang="en-US" altLang="de-DE" sz="1800" dirty="0" err="1" smtClean="0"/>
              <a:t>WID</a:t>
            </a:r>
            <a:r>
              <a:rPr lang="en-US" altLang="de-DE" sz="1800" dirty="0" smtClean="0"/>
              <a:t> '</a:t>
            </a:r>
            <a:r>
              <a:rPr lang="en-US" altLang="de-DE" sz="1800" b="1" dirty="0" err="1" smtClean="0"/>
              <a:t>MBMS</a:t>
            </a:r>
            <a:r>
              <a:rPr lang="en-US" altLang="de-DE" sz="1800" b="1" dirty="0" smtClean="0"/>
              <a:t> Enhancements' </a:t>
            </a:r>
            <a:r>
              <a:rPr lang="en-US" altLang="de-DE" sz="1800" dirty="0" smtClean="0"/>
              <a:t>(</a:t>
            </a:r>
            <a:r>
              <a:rPr lang="en-US" altLang="de-DE" sz="1800" dirty="0" err="1" smtClean="0"/>
              <a:t>MBMS_enh</a:t>
            </a:r>
            <a:r>
              <a:rPr lang="en-US" altLang="de-DE" sz="1800" dirty="0" smtClean="0"/>
              <a:t>) </a:t>
            </a:r>
            <a:r>
              <a:rPr lang="de-DE" altLang="de-DE" sz="1800" dirty="0" smtClean="0"/>
              <a:t>[SP-140zzz]</a:t>
            </a:r>
            <a:endParaRPr lang="de-DE" altLang="de-DE" sz="1200" dirty="0" smtClean="0">
              <a:solidFill>
                <a:srgbClr val="7030A0"/>
              </a:solidFill>
            </a:endParaRPr>
          </a:p>
          <a:p>
            <a:pPr eaLnBrk="1" hangingPunct="1"/>
            <a:r>
              <a:rPr lang="en-US" altLang="de-DE" sz="1800" dirty="0" smtClean="0"/>
              <a:t>Updated </a:t>
            </a:r>
            <a:r>
              <a:rPr lang="en-US" altLang="de-DE" sz="1800" dirty="0" err="1"/>
              <a:t>WID</a:t>
            </a:r>
            <a:r>
              <a:rPr lang="en-US" altLang="de-DE" sz="1800" dirty="0"/>
              <a:t> </a:t>
            </a:r>
            <a:r>
              <a:rPr lang="de-DE" sz="1800" b="1" dirty="0"/>
              <a:t>Mission Critical Push to Talk over LTE</a:t>
            </a:r>
            <a:r>
              <a:rPr lang="en-US" altLang="de-DE" sz="1800" b="1" dirty="0"/>
              <a:t>' </a:t>
            </a:r>
            <a:r>
              <a:rPr lang="en-US" altLang="de-DE" sz="1800" dirty="0"/>
              <a:t>(</a:t>
            </a:r>
            <a:r>
              <a:rPr lang="en-US" altLang="de-DE" sz="1800" dirty="0" err="1"/>
              <a:t>MCPTT</a:t>
            </a:r>
            <a:r>
              <a:rPr lang="en-US" altLang="de-DE" sz="1800" dirty="0"/>
              <a:t>) </a:t>
            </a:r>
            <a:r>
              <a:rPr lang="de-DE" altLang="de-DE" sz="1800" dirty="0" smtClean="0"/>
              <a:t>[SP-140zzz]</a:t>
            </a:r>
            <a:endParaRPr lang="de-DE" altLang="de-DE" sz="1200" dirty="0">
              <a:solidFill>
                <a:srgbClr val="7030A0"/>
              </a:solidFill>
            </a:endParaRPr>
          </a:p>
          <a:p>
            <a:pPr eaLnBrk="1" hangingPunct="1"/>
            <a:r>
              <a:rPr lang="en-US" altLang="de-DE" sz="1800" dirty="0" smtClean="0"/>
              <a:t>Corrections for improperly updated </a:t>
            </a:r>
            <a:r>
              <a:rPr lang="en-US" altLang="de-DE" sz="1800" dirty="0" err="1" smtClean="0"/>
              <a:t>WIDs</a:t>
            </a:r>
            <a:r>
              <a:rPr lang="en-US" altLang="de-DE" sz="1800" dirty="0" smtClean="0"/>
              <a:t> at </a:t>
            </a:r>
            <a:r>
              <a:rPr lang="en-US" altLang="de-DE" sz="1800" dirty="0" err="1" smtClean="0"/>
              <a:t>SA#64</a:t>
            </a:r>
            <a:endParaRPr lang="en-US" altLang="de-DE" sz="1800" dirty="0" smtClean="0"/>
          </a:p>
          <a:p>
            <a:pPr lvl="1" eaLnBrk="1" hangingPunct="1"/>
            <a:r>
              <a:rPr lang="en-US" altLang="de-DE" sz="1400" dirty="0" smtClean="0"/>
              <a:t>Updated </a:t>
            </a:r>
            <a:r>
              <a:rPr lang="en-US" altLang="de-DE" sz="1400" dirty="0" err="1" smtClean="0"/>
              <a:t>WID</a:t>
            </a:r>
            <a:r>
              <a:rPr lang="en-US" altLang="de-DE" sz="1400" dirty="0" smtClean="0"/>
              <a:t> – Correction to </a:t>
            </a:r>
            <a:r>
              <a:rPr lang="en-US" altLang="de-DE" sz="1400" dirty="0" err="1" smtClean="0"/>
              <a:t>AESE</a:t>
            </a:r>
            <a:r>
              <a:rPr lang="en-US" altLang="de-DE" sz="1400" dirty="0" smtClean="0"/>
              <a:t> </a:t>
            </a:r>
            <a:r>
              <a:rPr lang="en-US" altLang="de-DE" sz="1400" dirty="0" err="1" smtClean="0"/>
              <a:t>WID's</a:t>
            </a:r>
            <a:r>
              <a:rPr lang="en-US" altLang="de-DE" sz="1400" dirty="0" smtClean="0"/>
              <a:t> expected output and timelines [</a:t>
            </a:r>
            <a:r>
              <a:rPr lang="en-US" altLang="de-DE" sz="1400" dirty="0" err="1" smtClean="0"/>
              <a:t>SP-140zzz</a:t>
            </a:r>
            <a:r>
              <a:rPr lang="en-US" altLang="de-DE" sz="1400" dirty="0" smtClean="0"/>
              <a:t>]</a:t>
            </a:r>
          </a:p>
          <a:p>
            <a:pPr lvl="1" eaLnBrk="1" hangingPunct="1"/>
            <a:r>
              <a:rPr lang="en-US" altLang="de-DE" sz="1400" dirty="0" smtClean="0"/>
              <a:t>Updated </a:t>
            </a:r>
            <a:r>
              <a:rPr lang="en-US" altLang="de-DE" sz="1400" dirty="0" err="1" smtClean="0"/>
              <a:t>WID</a:t>
            </a:r>
            <a:r>
              <a:rPr lang="en-US" altLang="de-DE" sz="1400" dirty="0" smtClean="0"/>
              <a:t> – Correction to MONTE </a:t>
            </a:r>
            <a:r>
              <a:rPr lang="en-US" altLang="de-DE" sz="1400" dirty="0" err="1" smtClean="0"/>
              <a:t>WID's</a:t>
            </a:r>
            <a:r>
              <a:rPr lang="en-US" altLang="de-DE" sz="1400" dirty="0" smtClean="0"/>
              <a:t> expected output and timelines [</a:t>
            </a:r>
            <a:r>
              <a:rPr lang="en-US" altLang="de-DE" sz="1400" dirty="0" err="1" smtClean="0"/>
              <a:t>SP-140xxx</a:t>
            </a:r>
            <a:r>
              <a:rPr lang="en-US" altLang="de-DE" sz="1400" dirty="0" smtClean="0"/>
              <a:t>]</a:t>
            </a:r>
          </a:p>
          <a:p>
            <a:pPr lvl="1" eaLnBrk="1" hangingPunct="1"/>
            <a:r>
              <a:rPr lang="en-US" altLang="de-DE" sz="1400" dirty="0" smtClean="0"/>
              <a:t>Updated </a:t>
            </a:r>
            <a:r>
              <a:rPr lang="en-US" altLang="de-DE" sz="1400" dirty="0" err="1" smtClean="0"/>
              <a:t>WID</a:t>
            </a:r>
            <a:r>
              <a:rPr lang="en-US" altLang="de-DE" sz="1400" dirty="0" smtClean="0"/>
              <a:t>  - Correction to </a:t>
            </a:r>
            <a:r>
              <a:rPr lang="en-US" altLang="de-DE" sz="1400" dirty="0" err="1" smtClean="0"/>
              <a:t>GROUPE</a:t>
            </a:r>
            <a:r>
              <a:rPr lang="en-US" altLang="de-DE" sz="1400" dirty="0" smtClean="0"/>
              <a:t> </a:t>
            </a:r>
            <a:r>
              <a:rPr lang="en-US" altLang="de-DE" sz="1400" dirty="0" err="1" smtClean="0"/>
              <a:t>WID's</a:t>
            </a:r>
            <a:r>
              <a:rPr lang="en-US" altLang="de-DE" sz="1400" dirty="0" smtClean="0"/>
              <a:t> expected output and timelines [</a:t>
            </a:r>
            <a:r>
              <a:rPr lang="en-US" altLang="de-DE" sz="1400" dirty="0" err="1" smtClean="0"/>
              <a:t>SP-140xxx</a:t>
            </a:r>
            <a:r>
              <a:rPr lang="en-US" altLang="de-DE" sz="1400" dirty="0" smtClean="0"/>
              <a:t>]</a:t>
            </a:r>
          </a:p>
          <a:p>
            <a:pPr marL="0" indent="0" eaLnBrk="1" hangingPunct="1">
              <a:buNone/>
            </a:pPr>
            <a:endParaRPr lang="de-DE" altLang="de-DE" sz="1800" dirty="0" smtClean="0"/>
          </a:p>
        </p:txBody>
      </p:sp>
      <p:sp>
        <p:nvSpPr>
          <p:cNvPr id="34889" name="TextBox 2"/>
          <p:cNvSpPr txBox="1">
            <a:spLocks noChangeArrowheads="1"/>
          </p:cNvSpPr>
          <p:nvPr/>
        </p:nvSpPr>
        <p:spPr bwMode="auto">
          <a:xfrm>
            <a:off x="6126163" y="6472238"/>
            <a:ext cx="16843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000" b="1" i="1">
                <a:latin typeface="Arial" charset="0"/>
              </a:rPr>
              <a:t>CHAIRMAN'S ESTIMATE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SA#65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b="1" i="1" dirty="0" smtClean="0"/>
              <a:t>2.5) </a:t>
            </a:r>
            <a:r>
              <a:rPr lang="en-GB" sz="2000" b="1" i="1" dirty="0" err="1" smtClean="0"/>
              <a:t>IETF</a:t>
            </a:r>
            <a:r>
              <a:rPr lang="en-GB" sz="2000" b="1" i="1" dirty="0" smtClean="0"/>
              <a:t> and External </a:t>
            </a:r>
            <a:r>
              <a:rPr lang="en-GB" sz="2000" b="1" i="1" dirty="0" err="1" smtClean="0"/>
              <a:t>SDO</a:t>
            </a:r>
            <a:r>
              <a:rPr lang="en-GB" sz="2000" b="1" i="1" dirty="0" smtClean="0"/>
              <a:t> Normative Reference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35844" name="Text Box 3"/>
          <p:cNvSpPr txBox="1">
            <a:spLocks noChangeArrowheads="1"/>
          </p:cNvSpPr>
          <p:nvPr/>
        </p:nvSpPr>
        <p:spPr bwMode="auto">
          <a:xfrm>
            <a:off x="77788" y="4081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1) General Aspects (3/8)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 SA2 Leadership remains unchanged since SA#65</a:t>
            </a:r>
          </a:p>
          <a:p>
            <a:pPr lvl="1" eaLnBrk="1" hangingPunct="1"/>
            <a:r>
              <a:rPr lang="de-DE" altLang="de-DE" dirty="0" smtClean="0">
                <a:latin typeface="Arial" charset="0"/>
                <a:cs typeface="Arial" charset="0"/>
              </a:rPr>
              <a:t>Chairman: Erik Guttman (Samsung).</a:t>
            </a:r>
          </a:p>
          <a:p>
            <a:pPr lvl="1" eaLnBrk="1" hangingPunct="1"/>
            <a:r>
              <a:rPr lang="de-DE" altLang="de-DE" dirty="0" smtClean="0">
                <a:latin typeface="Arial" charset="0"/>
                <a:cs typeface="Arial" charset="0"/>
              </a:rPr>
              <a:t>Vice Chairmen: Ivano Guardini (Telecom Italia), Frank Mademann (Huawei).</a:t>
            </a:r>
          </a:p>
          <a:p>
            <a:pPr eaLnBrk="1" hangingPunct="1"/>
            <a:r>
              <a:rPr lang="de-DE" altLang="de-DE" dirty="0" smtClean="0"/>
              <a:t> </a:t>
            </a:r>
            <a:r>
              <a:rPr lang="de-DE" altLang="de-DE" i="1" dirty="0" smtClean="0">
                <a:solidFill>
                  <a:srgbClr val="7030A0"/>
                </a:solidFill>
              </a:rPr>
              <a:t>Future Elections:</a:t>
            </a:r>
          </a:p>
          <a:p>
            <a:pPr lvl="1" eaLnBrk="1" hangingPunct="1"/>
            <a:r>
              <a:rPr lang="de-DE" altLang="de-DE" sz="2000" i="1" dirty="0" smtClean="0">
                <a:solidFill>
                  <a:srgbClr val="7030A0"/>
                </a:solidFill>
              </a:rPr>
              <a:t>SA2 Chairman: April 2015, currently held by Erik Guttman (Samsung).</a:t>
            </a:r>
          </a:p>
          <a:p>
            <a:pPr lvl="1" eaLnBrk="1" hangingPunct="1"/>
            <a:r>
              <a:rPr lang="de-DE" altLang="de-DE" sz="2000" i="1" dirty="0" smtClean="0">
                <a:solidFill>
                  <a:srgbClr val="7030A0"/>
                </a:solidFill>
              </a:rPr>
              <a:t>SA2 Vice Chairman Position: April 2015, currently held by Ivano Guardini (Telecom Italia)</a:t>
            </a:r>
          </a:p>
          <a:p>
            <a:pPr lvl="1" eaLnBrk="1" hangingPunct="1"/>
            <a:r>
              <a:rPr lang="de-DE" altLang="de-DE" sz="2000" i="1" dirty="0" smtClean="0">
                <a:solidFill>
                  <a:srgbClr val="7030A0"/>
                </a:solidFill>
              </a:rPr>
              <a:t>SA2 Vice Chairman Position: July 2016, currently held by Frank Mademann (Huawei).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2.5) IETF </a:t>
            </a:r>
            <a:r>
              <a:rPr lang="en-GB" altLang="de-DE" smtClean="0"/>
              <a:t>and External SDO Normative Reference Update (1/2)</a:t>
            </a:r>
            <a:endParaRPr lang="de-DE" altLang="de-DE" smtClean="0"/>
          </a:p>
        </p:txBody>
      </p:sp>
      <p:sp>
        <p:nvSpPr>
          <p:cNvPr id="36867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 Nothing to report from SA2 to </a:t>
            </a:r>
            <a:r>
              <a:rPr lang="en-US" dirty="0" err="1" smtClean="0"/>
              <a:t>SA#65</a:t>
            </a:r>
            <a:r>
              <a:rPr lang="en-US" dirty="0" smtClean="0"/>
              <a:t>.</a:t>
            </a:r>
            <a:endParaRPr lang="en-US" b="1" dirty="0" smtClean="0"/>
          </a:p>
          <a:p>
            <a:pPr marL="914400" lvl="2" indent="0" eaLnBrk="1" hangingPunct="1">
              <a:buFont typeface="Arial" charset="0"/>
              <a:buNone/>
              <a:defRPr/>
            </a:pPr>
            <a:endParaRPr lang="en-US" dirty="0" smtClean="0"/>
          </a:p>
          <a:p>
            <a:pPr eaLnBrk="1" hangingPunct="1">
              <a:defRPr/>
            </a:pPr>
            <a:endParaRPr lang="en-GB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SA#65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38916" name="Text Box 3"/>
          <p:cNvSpPr txBox="1">
            <a:spLocks noChangeArrowheads="1"/>
          </p:cNvSpPr>
          <p:nvPr/>
        </p:nvSpPr>
        <p:spPr bwMode="auto">
          <a:xfrm>
            <a:off x="77788" y="45053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3) Action Items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02125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 There were the following action items assigned for SA2 at SA 61:</a:t>
            </a:r>
          </a:p>
          <a:p>
            <a:pPr lvl="1"/>
            <a:r>
              <a:rPr lang="en-US" altLang="de-DE" b="1" dirty="0" smtClean="0"/>
              <a:t>AP 61/2: SA WG2 were asked to check the use of specific versions for external references in their </a:t>
            </a:r>
            <a:r>
              <a:rPr lang="en-US" altLang="de-DE" b="1" dirty="0" err="1" smtClean="0"/>
              <a:t>TSs</a:t>
            </a:r>
            <a:r>
              <a:rPr lang="en-US" altLang="de-DE" b="1" dirty="0" smtClean="0"/>
              <a:t> and </a:t>
            </a:r>
            <a:r>
              <a:rPr lang="en-US" altLang="de-DE" b="1" dirty="0" err="1" smtClean="0"/>
              <a:t>TRs</a:t>
            </a:r>
            <a:r>
              <a:rPr lang="en-US" altLang="de-DE" b="1" dirty="0" smtClean="0"/>
              <a:t> (in particular, </a:t>
            </a:r>
            <a:r>
              <a:rPr lang="en-US" altLang="de-DE" b="1" dirty="0" err="1" smtClean="0"/>
              <a:t>TR</a:t>
            </a:r>
            <a:r>
              <a:rPr lang="en-US" altLang="de-DE" b="1" dirty="0" smtClean="0"/>
              <a:t> 23.896). [</a:t>
            </a:r>
            <a:r>
              <a:rPr lang="en-US" altLang="de-DE" b="1" dirty="0" smtClean="0">
                <a:solidFill>
                  <a:srgbClr val="7030A0"/>
                </a:solidFill>
              </a:rPr>
              <a:t>Not done / In progress</a:t>
            </a:r>
            <a:r>
              <a:rPr lang="en-US" altLang="de-DE" b="1" dirty="0" smtClean="0"/>
              <a:t>]</a:t>
            </a:r>
          </a:p>
          <a:p>
            <a:pPr lvl="2"/>
            <a:r>
              <a:rPr lang="en-US" altLang="de-DE" b="1" dirty="0" smtClean="0">
                <a:solidFill>
                  <a:srgbClr val="7030A0"/>
                </a:solidFill>
              </a:rPr>
              <a:t>SA2 has begun to work on this task. It will require coordination with CT </a:t>
            </a:r>
            <a:r>
              <a:rPr lang="en-US" altLang="de-DE" b="1" dirty="0" err="1" smtClean="0">
                <a:solidFill>
                  <a:srgbClr val="7030A0"/>
                </a:solidFill>
              </a:rPr>
              <a:t>WGs</a:t>
            </a:r>
            <a:r>
              <a:rPr lang="en-US" altLang="de-DE" b="1" dirty="0" smtClean="0">
                <a:solidFill>
                  <a:srgbClr val="7030A0"/>
                </a:solidFill>
              </a:rPr>
              <a:t>. SA2 will (on a contribution driven basis, by volunteers) review specifications, identify changes in references and propose recommended changes to stage 3 groups.</a:t>
            </a:r>
            <a:endParaRPr lang="en-US" altLang="de-DE" dirty="0" smtClean="0">
              <a:solidFill>
                <a:srgbClr val="7030A0"/>
              </a:solidFill>
            </a:endParaRPr>
          </a:p>
          <a:p>
            <a:pPr lvl="1" eaLnBrk="1" hangingPunct="1"/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SA#65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0964" name="Text Box 3"/>
          <p:cNvSpPr txBox="1">
            <a:spLocks noChangeArrowheads="1"/>
          </p:cNvSpPr>
          <p:nvPr/>
        </p:nvSpPr>
        <p:spPr bwMode="auto">
          <a:xfrm>
            <a:off x="6350" y="49418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smtClean="0"/>
              <a:t>4) Documents for Information and Approval</a:t>
            </a:r>
            <a:endParaRPr lang="en-GB" altLang="de-DE" b="1" i="1" smtClean="0"/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de-DE" altLang="de-DE" sz="2400" dirty="0" smtClean="0"/>
              <a:t>For </a:t>
            </a:r>
            <a:r>
              <a:rPr lang="de-DE" altLang="de-DE" sz="2400" dirty="0" smtClean="0">
                <a:solidFill>
                  <a:srgbClr val="FF3300"/>
                </a:solidFill>
              </a:rPr>
              <a:t>Information </a:t>
            </a:r>
          </a:p>
          <a:p>
            <a:pPr lvl="1" eaLnBrk="1" hangingPunct="1"/>
            <a:r>
              <a:rPr lang="en-GB" sz="1400" dirty="0">
                <a:ea typeface="Batang"/>
              </a:rPr>
              <a:t>IP Flow Mobility support for </a:t>
            </a:r>
            <a:r>
              <a:rPr lang="en-GB" sz="1400" dirty="0" err="1">
                <a:ea typeface="Batang"/>
              </a:rPr>
              <a:t>S2a</a:t>
            </a:r>
            <a:r>
              <a:rPr lang="en-GB" sz="1400" dirty="0">
                <a:ea typeface="Batang"/>
              </a:rPr>
              <a:t> and </a:t>
            </a:r>
            <a:r>
              <a:rPr lang="en-GB" sz="1400" dirty="0" err="1">
                <a:ea typeface="Batang"/>
              </a:rPr>
              <a:t>S2b</a:t>
            </a:r>
            <a:r>
              <a:rPr lang="en-GB" sz="1400" dirty="0">
                <a:ea typeface="Batang"/>
              </a:rPr>
              <a:t> </a:t>
            </a:r>
            <a:r>
              <a:rPr lang="en-GB" sz="1400" dirty="0" smtClean="0">
                <a:ea typeface="Batang"/>
              </a:rPr>
              <a:t>interfaces (</a:t>
            </a:r>
            <a:r>
              <a:rPr lang="en-GB" sz="1400" dirty="0" err="1" smtClean="0">
                <a:ea typeface="Batang"/>
              </a:rPr>
              <a:t>NBIFOM</a:t>
            </a:r>
            <a:r>
              <a:rPr lang="en-GB" sz="1400" dirty="0" smtClean="0">
                <a:ea typeface="Batang"/>
              </a:rPr>
              <a:t>) </a:t>
            </a:r>
            <a:r>
              <a:rPr lang="de-DE" altLang="de-DE" sz="1400" dirty="0" smtClean="0"/>
              <a:t>TR 23.861 "</a:t>
            </a:r>
            <a:r>
              <a:rPr lang="en-US" sz="1400" b="1" dirty="0"/>
              <a:t>Network based IP flow mobility</a:t>
            </a:r>
            <a:r>
              <a:rPr lang="de-DE" altLang="de-DE" sz="1400" dirty="0" smtClean="0"/>
              <a:t>" [SP-140xxx]</a:t>
            </a:r>
          </a:p>
          <a:p>
            <a:pPr lvl="1" eaLnBrk="1" hangingPunct="1"/>
            <a:r>
              <a:rPr lang="de-DE" altLang="de-DE" sz="1400" dirty="0" smtClean="0"/>
              <a:t>Group based Enhancement (GROUPE) TR 23.769 "</a:t>
            </a:r>
            <a:r>
              <a:rPr lang="de-DE" altLang="de-DE" sz="1400" b="1" dirty="0" smtClean="0"/>
              <a:t>Group Based Enhancements</a:t>
            </a:r>
            <a:r>
              <a:rPr lang="de-DE" altLang="de-DE" sz="1400" dirty="0" smtClean="0"/>
              <a:t>" [SP-140xxx]</a:t>
            </a:r>
          </a:p>
          <a:p>
            <a:pPr lvl="1" eaLnBrk="1" hangingPunct="1"/>
            <a:r>
              <a:rPr lang="de-DE" altLang="de-DE" sz="1400" dirty="0"/>
              <a:t>Enhanced CSFB (eCSFB) TR 23.772 "</a:t>
            </a:r>
            <a:r>
              <a:rPr lang="de-DE" altLang="de-DE" sz="1400" b="1" dirty="0"/>
              <a:t>Analysis of enhanced CSFB</a:t>
            </a:r>
            <a:r>
              <a:rPr lang="de-DE" altLang="de-DE" sz="1400" dirty="0"/>
              <a:t>" [SP-140xxx</a:t>
            </a:r>
            <a:r>
              <a:rPr lang="de-DE" altLang="de-DE" sz="1400" dirty="0" smtClean="0"/>
              <a:t>]</a:t>
            </a:r>
          </a:p>
          <a:p>
            <a:pPr lvl="1" eaLnBrk="1" hangingPunct="1"/>
            <a:r>
              <a:rPr lang="de-DE" altLang="de-DE" sz="1400" dirty="0"/>
              <a:t>Architecture Enhancements for Service </a:t>
            </a:r>
            <a:r>
              <a:rPr lang="de-DE" altLang="de-DE" sz="1400" dirty="0" smtClean="0"/>
              <a:t>Exposure (AESE) TR 23.708 "</a:t>
            </a:r>
            <a:r>
              <a:rPr lang="de-DE" sz="1400" b="1" dirty="0" smtClean="0"/>
              <a:t>Architecture Enhancements for Service Exposure</a:t>
            </a:r>
            <a:r>
              <a:rPr lang="de-DE" altLang="de-DE" sz="1400" dirty="0" smtClean="0"/>
              <a:t>" [SP-140xxx]</a:t>
            </a:r>
          </a:p>
          <a:p>
            <a:pPr lvl="1" eaLnBrk="1" hangingPunct="1"/>
            <a:r>
              <a:rPr lang="de-DE" altLang="de-DE" sz="1400" dirty="0" smtClean="0"/>
              <a:t>Monitoring Enhancements (MONTE) TR 23.789 "</a:t>
            </a:r>
            <a:r>
              <a:rPr lang="de-DE" sz="1400" b="1" dirty="0"/>
              <a:t>Monitoring Enhancements</a:t>
            </a:r>
            <a:r>
              <a:rPr lang="de-DE" altLang="de-DE" sz="1400" dirty="0" smtClean="0"/>
              <a:t>" [SP-140xxx]</a:t>
            </a:r>
          </a:p>
          <a:p>
            <a:pPr eaLnBrk="1" hangingPunct="1"/>
            <a:r>
              <a:rPr lang="de-DE" altLang="de-DE" sz="2200" dirty="0" smtClean="0"/>
              <a:t>For </a:t>
            </a:r>
            <a:r>
              <a:rPr lang="de-DE" altLang="de-DE" sz="2200" dirty="0" smtClean="0">
                <a:solidFill>
                  <a:srgbClr val="FF0000"/>
                </a:solidFill>
              </a:rPr>
              <a:t>Information and Approval</a:t>
            </a:r>
          </a:p>
          <a:p>
            <a:pPr lvl="1" eaLnBrk="1" hangingPunct="1"/>
            <a:r>
              <a:rPr lang="de-DE" altLang="de-DE" sz="1400" dirty="0"/>
              <a:t>Dedicated Core Networks </a:t>
            </a:r>
            <a:r>
              <a:rPr lang="de-DE" altLang="de-DE" sz="1400" dirty="0" smtClean="0"/>
              <a:t>(DECOR) 23.707 "</a:t>
            </a:r>
            <a:r>
              <a:rPr lang="en-US" sz="1400" b="1" dirty="0"/>
              <a:t>Architecture Enhancements for Dedicated Networks</a:t>
            </a:r>
            <a:r>
              <a:rPr lang="de-DE" altLang="de-DE" sz="1400" dirty="0" smtClean="0"/>
              <a:t>" [SP-140xxx]</a:t>
            </a:r>
          </a:p>
          <a:p>
            <a:pPr eaLnBrk="1" hangingPunct="1"/>
            <a:r>
              <a:rPr lang="de-DE" altLang="de-DE" sz="2200" dirty="0" smtClean="0"/>
              <a:t>For </a:t>
            </a:r>
            <a:r>
              <a:rPr lang="de-DE" altLang="de-DE" sz="2200" dirty="0" smtClean="0">
                <a:solidFill>
                  <a:srgbClr val="FF0000"/>
                </a:solidFill>
              </a:rPr>
              <a:t>Approval</a:t>
            </a:r>
          </a:p>
          <a:p>
            <a:pPr lvl="1" eaLnBrk="1" hangingPunct="1"/>
            <a:r>
              <a:rPr lang="de-DE" altLang="de-DE" sz="1400" dirty="0"/>
              <a:t>User Plane Congestion Management </a:t>
            </a:r>
            <a:r>
              <a:rPr lang="de-DE" altLang="de-DE" sz="1400" dirty="0" smtClean="0"/>
              <a:t>(UPCON) TR </a:t>
            </a:r>
            <a:r>
              <a:rPr lang="de-DE" altLang="de-DE" sz="1400" dirty="0"/>
              <a:t>23.705 "</a:t>
            </a:r>
            <a:r>
              <a:rPr lang="en-US" altLang="de-DE" sz="1400" b="1" dirty="0"/>
              <a:t>Study on system enhancements for user plane congestion management </a:t>
            </a:r>
            <a:r>
              <a:rPr lang="de-DE" altLang="de-DE" sz="1400" dirty="0"/>
              <a:t>" [</a:t>
            </a:r>
            <a:r>
              <a:rPr lang="de-DE" altLang="de-DE" sz="1400" dirty="0" smtClean="0"/>
              <a:t>SP-140xxx]</a:t>
            </a:r>
          </a:p>
          <a:p>
            <a:pPr lvl="1" eaLnBrk="1" hangingPunct="1"/>
            <a:r>
              <a:rPr lang="en-US" altLang="de-DE" sz="1400" dirty="0"/>
              <a:t>Improvements to CS/PS coordination in </a:t>
            </a:r>
            <a:r>
              <a:rPr lang="en-US" altLang="de-DE" sz="1400" dirty="0" err="1"/>
              <a:t>UTRAN</a:t>
            </a:r>
            <a:r>
              <a:rPr lang="en-US" altLang="de-DE" sz="1400" dirty="0"/>
              <a:t>/</a:t>
            </a:r>
            <a:r>
              <a:rPr lang="en-US" altLang="de-DE" sz="1400" dirty="0" err="1"/>
              <a:t>GERAN</a:t>
            </a:r>
            <a:r>
              <a:rPr lang="en-US" altLang="de-DE" sz="1400" dirty="0"/>
              <a:t> </a:t>
            </a:r>
            <a:r>
              <a:rPr lang="en-US" altLang="de-DE" sz="1400" dirty="0" smtClean="0"/>
              <a:t>Shared </a:t>
            </a:r>
            <a:r>
              <a:rPr lang="de-DE" altLang="de-DE" sz="1400" dirty="0" smtClean="0"/>
              <a:t>(CSPS_Coord) TR 23.704 "</a:t>
            </a:r>
            <a:r>
              <a:rPr lang="de-DE" sz="1400" b="1" dirty="0"/>
              <a:t>Analysis of CS/PS Coordination</a:t>
            </a:r>
            <a:r>
              <a:rPr lang="de-DE" altLang="de-DE" sz="1400" dirty="0" smtClean="0"/>
              <a:t>" [SP-140xxx]</a:t>
            </a:r>
          </a:p>
          <a:p>
            <a:pPr lvl="1" eaLnBrk="1" hangingPunct="1"/>
            <a:endParaRPr lang="de-DE" altLang="de-DE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SA#65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5) Collected Items requiring action from SA</a:t>
            </a:r>
          </a:p>
        </p:txBody>
      </p:sp>
      <p:sp>
        <p:nvSpPr>
          <p:cNvPr id="43012" name="Text Box 3"/>
          <p:cNvSpPr txBox="1">
            <a:spLocks noChangeArrowheads="1"/>
          </p:cNvSpPr>
          <p:nvPr/>
        </p:nvSpPr>
        <p:spPr bwMode="auto">
          <a:xfrm>
            <a:off x="77788" y="53371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smtClean="0"/>
              <a:t>5) Collected Items requiring action </a:t>
            </a:r>
            <a:br>
              <a:rPr lang="en-GB" altLang="de-DE" smtClean="0"/>
            </a:br>
            <a:r>
              <a:rPr lang="en-GB" altLang="de-DE" smtClean="0"/>
              <a:t>from SA</a:t>
            </a:r>
            <a:endParaRPr lang="de-DE" altLang="de-DE" smtClean="0"/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 eaLnBrk="1" hangingPunct="1">
              <a:buBlip>
                <a:blip r:embed="rId2"/>
              </a:buBlip>
            </a:pPr>
            <a:r>
              <a:rPr lang="de-DE" altLang="de-DE" sz="2400" dirty="0" smtClean="0">
                <a:solidFill>
                  <a:srgbClr val="FF0000"/>
                </a:solidFill>
              </a:rPr>
              <a:t>[Slide 24] </a:t>
            </a:r>
            <a:r>
              <a:rPr lang="de-DE" sz="2400" dirty="0">
                <a:solidFill>
                  <a:srgbClr val="FF0000"/>
                </a:solidFill>
              </a:rPr>
              <a:t>Based on time budget estimates, the 3GPP </a:t>
            </a:r>
            <a:r>
              <a:rPr lang="de-DE" sz="2400">
                <a:solidFill>
                  <a:srgbClr val="FF0000"/>
                </a:solidFill>
              </a:rPr>
              <a:t>track and Other Track will </a:t>
            </a:r>
            <a:r>
              <a:rPr lang="de-DE" sz="2400" dirty="0">
                <a:solidFill>
                  <a:srgbClr val="FF0000"/>
                </a:solidFill>
              </a:rPr>
              <a:t>not have sufficient time to conclude all work and study items by SA#68 (see SP-140667.) SA is asked to take action.</a:t>
            </a:r>
          </a:p>
          <a:p>
            <a:pPr marL="342900" lvl="2" indent="-342900" eaLnBrk="1" hangingPunct="1">
              <a:buBlip>
                <a:blip r:embed="rId2"/>
              </a:buBlip>
            </a:pPr>
            <a:r>
              <a:rPr lang="de-DE" sz="2400" dirty="0" smtClean="0">
                <a:solidFill>
                  <a:srgbClr val="FF0000"/>
                </a:solidFill>
              </a:rPr>
              <a:t>[Slide 26] There is a sustained objection to a P-CR for UPCON TR 23.705.</a:t>
            </a:r>
            <a:r>
              <a:rPr lang="de-DE" altLang="de-DE" sz="2400" dirty="0" smtClean="0">
                <a:solidFill>
                  <a:srgbClr val="FF0000"/>
                </a:solidFill>
              </a:rPr>
              <a:t> </a:t>
            </a:r>
          </a:p>
          <a:p>
            <a:pPr marL="342900" lvl="2" indent="-342900" eaLnBrk="1" hangingPunct="1">
              <a:buBlip>
                <a:blip r:embed="rId2"/>
              </a:buBlip>
            </a:pPr>
            <a:r>
              <a:rPr lang="de-DE" altLang="de-DE" sz="2400" dirty="0" smtClean="0">
                <a:solidFill>
                  <a:srgbClr val="FF0000"/>
                </a:solidFill>
              </a:rPr>
              <a:t>[Slide 29</a:t>
            </a:r>
            <a:r>
              <a:rPr lang="de-DE" altLang="de-DE" sz="2400" dirty="0">
                <a:solidFill>
                  <a:srgbClr val="FF0000"/>
                </a:solidFill>
              </a:rPr>
              <a:t>] Ongoing work depends on SA2/SA6 </a:t>
            </a:r>
            <a:r>
              <a:rPr lang="de-DE" altLang="de-DE" sz="2400" dirty="0" smtClean="0">
                <a:solidFill>
                  <a:srgbClr val="FF0000"/>
                </a:solidFill>
              </a:rPr>
              <a:t>work split agreed </a:t>
            </a:r>
            <a:r>
              <a:rPr lang="de-DE" altLang="de-DE" sz="2400" dirty="0">
                <a:solidFill>
                  <a:srgbClr val="FF0000"/>
                </a:solidFill>
              </a:rPr>
              <a:t>at SA#66 for the MCPTT WID, as well as the SA6 Terms of Reference</a:t>
            </a:r>
            <a:r>
              <a:rPr lang="de-DE" altLang="de-DE" sz="2400" dirty="0" smtClean="0">
                <a:solidFill>
                  <a:srgbClr val="FF0000"/>
                </a:solidFill>
              </a:rPr>
              <a:t>.</a:t>
            </a:r>
            <a:endParaRPr lang="de-DE" altLang="de-DE" sz="2400" dirty="0">
              <a:solidFill>
                <a:srgbClr val="FF0000"/>
              </a:solidFill>
            </a:endParaRPr>
          </a:p>
          <a:p>
            <a:pPr eaLnBrk="1" hangingPunct="1"/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 txBox="1">
            <a:spLocks/>
          </p:cNvSpPr>
          <p:nvPr/>
        </p:nvSpPr>
        <p:spPr bwMode="auto">
          <a:xfrm>
            <a:off x="685800" y="1676400"/>
            <a:ext cx="77724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Tx/>
              <a:buNone/>
            </a:pPr>
            <a:endParaRPr lang="en-US" altLang="de-DE" sz="4400"/>
          </a:p>
          <a:p>
            <a:pPr algn="ctr" eaLnBrk="1" hangingPunct="1">
              <a:buFontTx/>
              <a:buNone/>
            </a:pPr>
            <a:r>
              <a:rPr lang="en-US" altLang="de-DE" sz="4400"/>
              <a:t>Thank You!</a:t>
            </a:r>
            <a:endParaRPr lang="en-US" altLang="de-DE" sz="440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459788" y="5876925"/>
            <a:ext cx="395287" cy="222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CD38379-7F5C-4A97-A936-90683C6EBB48}" type="slidenum">
              <a:rPr lang="en-US" altLang="de-DE" sz="1100" smtClean="0">
                <a:solidFill>
                  <a:schemeClr val="bg1"/>
                </a:solidFill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68</a:t>
            </a:fld>
            <a:endParaRPr lang="en-US" altLang="de-DE" sz="1100" smtClean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6083" name="Rectangle 2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GB" altLang="ko-KR" smtClean="0">
                <a:ea typeface="Gulim" pitchFamily="34" charset="-127"/>
              </a:rPr>
              <a:t>Abbreviations (1/2)</a:t>
            </a:r>
          </a:p>
        </p:txBody>
      </p:sp>
      <p:sp>
        <p:nvSpPr>
          <p:cNvPr id="46084" name="Rectangle 3"/>
          <p:cNvSpPr>
            <a:spLocks noGrp="1"/>
          </p:cNvSpPr>
          <p:nvPr>
            <p:ph type="body" sz="half" idx="1"/>
          </p:nvPr>
        </p:nvSpPr>
        <p:spPr>
          <a:xfrm>
            <a:off x="250825" y="1484313"/>
            <a:ext cx="4105275" cy="48244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ADC		Application Detection and Control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AMBR		Aggregate Maximum Bitrate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ANDSF	</a:t>
            </a:r>
            <a:r>
              <a:rPr lang="en-US" altLang="de-DE" sz="1000" smtClean="0">
                <a:cs typeface="Times New Roman" pitchFamily="18" charset="0"/>
              </a:rPr>
              <a:t>Access Network Discovery and Selection Function</a:t>
            </a:r>
            <a:endParaRPr lang="en-GB" altLang="de-DE" sz="1000" smtClean="0"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APN		Access Point Name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ARP		Allocation / Retention Priority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BBF		BroadBand Forum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CSFB		CS Fallback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CSG		Closed Subscriber Group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DDN		Downlink Data Notification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ECN		Explicit Congestion Notification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eMPS		Enhanced Multimedia Priority Services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EPC		Evolved Packet Core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EPS		Evolved Packet Switched System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GTP		GPRS Tunneling Protocol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GTT		Global Text Telephony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HLR		Home Location Register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HSS		Home Subscriber Service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ICS		IMS Centralized Services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IFOM		IP Flow Mobility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ISC		IMS Session Continuity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IUT		Inter-UE Transfer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IP-CAN	IP Connectivity Access Network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ISR		Idle mode Signaling Reduction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LIPA		Local IP Access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MTC		Machine Type Communication</a:t>
            </a:r>
          </a:p>
        </p:txBody>
      </p:sp>
      <p:sp>
        <p:nvSpPr>
          <p:cNvPr id="46085" name="Rectangle 6"/>
          <p:cNvSpPr>
            <a:spLocks/>
          </p:cNvSpPr>
          <p:nvPr/>
        </p:nvSpPr>
        <p:spPr bwMode="auto">
          <a:xfrm>
            <a:off x="5111750" y="1484313"/>
            <a:ext cx="39973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MBR		Maximum Bitrate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MO-LR	Mobile Originated Location Request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MT-LR		Mobile Terminated Location Request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NIMTC	Network Improvements for Machine-Type 	Communications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NMO		Network Mode of Operation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OCS		Online Charging System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OMR		Optimal Media Routing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PCC		Policy Control and Charging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PCO		Protocol Configuration Option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PCRF		Policy and Charging Rules Function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PMIP		Proxy Mobile IP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RAB		Radio Access Bearer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RAT		Radio Access Technology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QCI		QoS Class Identifier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SAE		System Architecture Evolution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SIPTO		Selected IP Traffic Offload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SPR		Subscriber Profile Repository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SRB		Single Radio-Bearer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SR-VCC	Single Radio VCC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T-ADS		Terminating Access Domain Selection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TAU		Tracking Area Update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TDF		Traffic Detection Function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TEID		Tunnel End Point Identifier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TFT		Traffic Flow Template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TOF		Traffic Offload Function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VCC		Voice Call Continuity</a:t>
            </a:r>
          </a:p>
        </p:txBody>
      </p:sp>
    </p:spTree>
  </p:cSld>
  <p:clrMapOvr>
    <a:masterClrMapping/>
  </p:clrMapOvr>
  <p:transition advTm="161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Abbreviations (2/2)</a:t>
            </a:r>
          </a:p>
        </p:txBody>
      </p:sp>
      <p:sp>
        <p:nvSpPr>
          <p:cNvPr id="47107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de-DE" altLang="de-DE" smtClean="0"/>
          </a:p>
        </p:txBody>
      </p:sp>
      <p:sp>
        <p:nvSpPr>
          <p:cNvPr id="47108" name="Rectangle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GCSE_LTE	Group Communication System Enablers for LTE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ProSe		Proximity-based Services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MuSe		Multipoint Service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PtP		Point to Point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PtM		Point to Multipoint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1) General Aspects (4/8)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57200" y="1395413"/>
            <a:ext cx="8229600" cy="46958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ko-KR" sz="2400" u="sng" dirty="0" smtClean="0">
                <a:latin typeface="Arial" charset="0"/>
                <a:ea typeface="Gulim" pitchFamily="34" charset="-127"/>
              </a:rPr>
              <a:t>Statistics</a:t>
            </a:r>
            <a:r>
              <a:rPr lang="en-US" altLang="de-DE" sz="2400" u="sng" dirty="0" smtClean="0">
                <a:latin typeface="Arial" charset="0"/>
              </a:rPr>
              <a:t> at SA2 #105 </a:t>
            </a:r>
            <a:r>
              <a:rPr lang="en-US" altLang="de-DE" sz="1900" u="sng" dirty="0" smtClean="0">
                <a:latin typeface="Arial" charset="0"/>
              </a:rPr>
              <a:t>:</a:t>
            </a:r>
          </a:p>
          <a:p>
            <a:pPr eaLnBrk="1" hangingPunct="1">
              <a:lnSpc>
                <a:spcPct val="80000"/>
              </a:lnSpc>
            </a:pPr>
            <a:r>
              <a:rPr lang="en-GB" altLang="ko-KR" sz="20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144 delegates attended SA2 #105</a:t>
            </a:r>
            <a:endParaRPr lang="en-GB" altLang="ko-KR" sz="2000" u="sng" dirty="0" smtClean="0">
              <a:latin typeface="Arial" charset="0"/>
              <a:ea typeface="Gulim" pitchFamily="34" charset="-127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altLang="ko-KR" sz="1600" dirty="0" smtClean="0">
                <a:latin typeface="Arial" charset="0"/>
                <a:ea typeface="Gulim" pitchFamily="34" charset="-127"/>
                <a:cs typeface="Arial" charset="0"/>
              </a:rPr>
              <a:t>795 Submitted documents, </a:t>
            </a:r>
            <a:r>
              <a:rPr lang="en-GB" altLang="ko-KR" sz="1600" dirty="0" smtClean="0">
                <a:solidFill>
                  <a:srgbClr val="000000"/>
                </a:solidFill>
                <a:latin typeface="Arial" charset="0"/>
                <a:ea typeface="Gulim" pitchFamily="34" charset="-127"/>
                <a:cs typeface="Arial" charset="0"/>
              </a:rPr>
              <a:t>726 </a:t>
            </a:r>
            <a:r>
              <a:rPr lang="en-US" altLang="ko-KR" sz="1600" dirty="0" err="1" smtClean="0">
                <a:latin typeface="Arial" charset="0"/>
                <a:ea typeface="Gulim" pitchFamily="34" charset="-127"/>
              </a:rPr>
              <a:t>Tdocs</a:t>
            </a:r>
            <a:r>
              <a:rPr lang="en-US" altLang="ko-KR" sz="1600" dirty="0" smtClean="0">
                <a:latin typeface="Arial" charset="0"/>
                <a:ea typeface="Gulim" pitchFamily="34" charset="-127"/>
              </a:rPr>
              <a:t> handled (including revisions), including</a:t>
            </a:r>
          </a:p>
          <a:p>
            <a:pPr lvl="2" eaLnBrk="1" hangingPunct="1">
              <a:lnSpc>
                <a:spcPct val="80000"/>
              </a:lnSpc>
            </a:pP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534 </a:t>
            </a:r>
            <a:r>
              <a:rPr lang="en-US" altLang="ko-KR" sz="1400" dirty="0" err="1" smtClean="0">
                <a:latin typeface="Arial" charset="0"/>
                <a:ea typeface="Gulim" pitchFamily="34" charset="-127"/>
              </a:rPr>
              <a:t>CRs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 (including revisions)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ko-KR" sz="1400" dirty="0" smtClean="0">
                <a:latin typeface="Arial" charset="0"/>
                <a:ea typeface="Gulim" pitchFamily="34" charset="-127"/>
              </a:rPr>
              <a:t> </a:t>
            </a: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53 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Incoming </a:t>
            </a:r>
            <a:r>
              <a:rPr lang="en-US" altLang="ko-KR" sz="1400" dirty="0" err="1" smtClean="0">
                <a:latin typeface="Arial" charset="0"/>
                <a:ea typeface="Gulim" pitchFamily="34" charset="-127"/>
              </a:rPr>
              <a:t>LSs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, of which </a:t>
            </a: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14 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were postponed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ko-KR" sz="1400" dirty="0" smtClean="0">
                <a:latin typeface="Arial" charset="0"/>
                <a:ea typeface="Gulim" pitchFamily="34" charset="-127"/>
              </a:rPr>
              <a:t> </a:t>
            </a: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14 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Outgoing </a:t>
            </a:r>
            <a:r>
              <a:rPr lang="en-US" altLang="ko-KR" sz="1400" dirty="0" err="1" smtClean="0">
                <a:latin typeface="Arial" charset="0"/>
                <a:ea typeface="Gulim" pitchFamily="34" charset="-127"/>
              </a:rPr>
              <a:t>LSs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 Approved</a:t>
            </a:r>
          </a:p>
          <a:p>
            <a:pPr lvl="1" eaLnBrk="1" hangingPunct="1">
              <a:lnSpc>
                <a:spcPct val="80000"/>
              </a:lnSpc>
            </a:pPr>
            <a:r>
              <a:rPr lang="en-GB" altLang="ko-KR" sz="16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83 </a:t>
            </a:r>
            <a:r>
              <a:rPr lang="en-US" altLang="ko-KR" sz="1600" dirty="0" err="1" smtClean="0">
                <a:latin typeface="Arial" charset="0"/>
                <a:ea typeface="Gulim" pitchFamily="34" charset="-127"/>
              </a:rPr>
              <a:t>Tdocs</a:t>
            </a:r>
            <a:r>
              <a:rPr lang="en-US" altLang="ko-KR" sz="1600" dirty="0" smtClean="0">
                <a:latin typeface="Arial" charset="0"/>
                <a:ea typeface="Gulim" pitchFamily="34" charset="-127"/>
              </a:rPr>
              <a:t> postponed / not handled</a:t>
            </a:r>
          </a:p>
          <a:p>
            <a:pPr eaLnBrk="1" hangingPunct="1">
              <a:lnSpc>
                <a:spcPct val="80000"/>
              </a:lnSpc>
            </a:pPr>
            <a:r>
              <a:rPr lang="en-US" altLang="ko-KR" sz="2000" dirty="0" smtClean="0">
                <a:latin typeface="Arial" charset="0"/>
                <a:ea typeface="Gulim" pitchFamily="34" charset="-127"/>
              </a:rPr>
              <a:t> Total </a:t>
            </a:r>
            <a:r>
              <a:rPr lang="en-US" altLang="ko-KR" sz="2000" dirty="0" err="1" smtClean="0">
                <a:latin typeface="Arial" charset="0"/>
                <a:ea typeface="Gulim" pitchFamily="34" charset="-127"/>
              </a:rPr>
              <a:t>CRs</a:t>
            </a:r>
            <a:r>
              <a:rPr lang="en-US" altLang="ko-KR" sz="2000" dirty="0" smtClean="0">
                <a:latin typeface="Arial" charset="0"/>
                <a:ea typeface="Gulim" pitchFamily="34" charset="-127"/>
              </a:rPr>
              <a:t> agreed: </a:t>
            </a:r>
            <a:r>
              <a:rPr lang="de-DE" altLang="ko-KR" sz="20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103 (some revised again at SA2 #106)</a:t>
            </a:r>
            <a:endParaRPr lang="en-US" altLang="ko-KR" sz="2000" b="1" dirty="0" smtClean="0">
              <a:latin typeface="Arial" charset="0"/>
              <a:ea typeface="Gulim" pitchFamily="34" charset="-127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ko-KR" sz="2000" b="1" dirty="0" smtClean="0">
              <a:latin typeface="Arial" charset="0"/>
              <a:ea typeface="Gulim" pitchFamily="34" charset="-127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ko-KR" sz="2400" u="sng" dirty="0">
                <a:latin typeface="Arial" charset="0"/>
                <a:ea typeface="Gulim" pitchFamily="34" charset="-127"/>
              </a:rPr>
              <a:t>Statistics</a:t>
            </a:r>
            <a:r>
              <a:rPr lang="en-US" altLang="de-DE" sz="2400" u="sng" dirty="0">
                <a:latin typeface="Arial" charset="0"/>
              </a:rPr>
              <a:t> at SA2 #</a:t>
            </a:r>
            <a:r>
              <a:rPr lang="en-US" altLang="de-DE" sz="2400" u="sng" dirty="0" smtClean="0">
                <a:latin typeface="Arial" charset="0"/>
              </a:rPr>
              <a:t>106 </a:t>
            </a:r>
            <a:r>
              <a:rPr lang="en-US" altLang="de-DE" sz="1900" u="sng" dirty="0">
                <a:latin typeface="Arial" charset="0"/>
              </a:rPr>
              <a:t>:</a:t>
            </a:r>
          </a:p>
          <a:p>
            <a:pPr eaLnBrk="1" hangingPunct="1">
              <a:lnSpc>
                <a:spcPct val="80000"/>
              </a:lnSpc>
            </a:pPr>
            <a:r>
              <a:rPr lang="en-GB" altLang="ko-KR" sz="20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195 </a:t>
            </a:r>
            <a:r>
              <a:rPr lang="en-GB" altLang="ko-KR" sz="2000" dirty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delegates attended SA2 #</a:t>
            </a:r>
            <a:r>
              <a:rPr lang="en-GB" altLang="ko-KR" sz="20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106</a:t>
            </a:r>
            <a:endParaRPr lang="en-GB" altLang="ko-KR" sz="2000" u="sng" dirty="0">
              <a:latin typeface="Arial" charset="0"/>
              <a:ea typeface="Gulim" pitchFamily="34" charset="-127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altLang="ko-KR" sz="1600" dirty="0" smtClean="0">
                <a:latin typeface="Arial" charset="0"/>
                <a:ea typeface="Gulim" pitchFamily="34" charset="-127"/>
                <a:cs typeface="Arial" charset="0"/>
              </a:rPr>
              <a:t>808 submitted documents, </a:t>
            </a:r>
            <a:r>
              <a:rPr lang="de-DE" altLang="ko-KR" sz="1600" dirty="0" smtClean="0">
                <a:latin typeface="Arial" charset="0"/>
                <a:ea typeface="Gulim" pitchFamily="34" charset="-127"/>
                <a:cs typeface="Arial" charset="0"/>
              </a:rPr>
              <a:t>710</a:t>
            </a:r>
            <a:r>
              <a:rPr lang="en-GB" altLang="ko-KR" sz="1600" dirty="0" smtClean="0">
                <a:solidFill>
                  <a:srgbClr val="000000"/>
                </a:solidFill>
                <a:latin typeface="Arial" charset="0"/>
                <a:ea typeface="Gulim" pitchFamily="34" charset="-127"/>
                <a:cs typeface="Arial" charset="0"/>
              </a:rPr>
              <a:t> </a:t>
            </a:r>
            <a:r>
              <a:rPr lang="en-US" altLang="ko-KR" sz="1600" dirty="0" err="1">
                <a:latin typeface="Arial" charset="0"/>
                <a:ea typeface="Gulim" pitchFamily="34" charset="-127"/>
              </a:rPr>
              <a:t>Tdocs</a:t>
            </a:r>
            <a:r>
              <a:rPr lang="en-US" altLang="ko-KR" sz="1600" dirty="0">
                <a:latin typeface="Arial" charset="0"/>
                <a:ea typeface="Gulim" pitchFamily="34" charset="-127"/>
              </a:rPr>
              <a:t> handled (including revisions), including</a:t>
            </a:r>
          </a:p>
          <a:p>
            <a:pPr lvl="2" eaLnBrk="1" hangingPunct="1">
              <a:lnSpc>
                <a:spcPct val="80000"/>
              </a:lnSpc>
            </a:pP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257 </a:t>
            </a:r>
            <a:r>
              <a:rPr lang="en-US" altLang="ko-KR" sz="1400" dirty="0" err="1">
                <a:latin typeface="Arial" charset="0"/>
                <a:ea typeface="Gulim" pitchFamily="34" charset="-127"/>
              </a:rPr>
              <a:t>CRs</a:t>
            </a:r>
            <a:r>
              <a:rPr lang="en-US" altLang="ko-KR" sz="1400" dirty="0">
                <a:latin typeface="Arial" charset="0"/>
                <a:ea typeface="Gulim" pitchFamily="34" charset="-127"/>
              </a:rPr>
              <a:t> (including revisions)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ko-KR" sz="1400" dirty="0">
                <a:latin typeface="Arial" charset="0"/>
                <a:ea typeface="Gulim" pitchFamily="34" charset="-127"/>
              </a:rPr>
              <a:t> </a:t>
            </a:r>
            <a:r>
              <a:rPr lang="en-GB" altLang="ko-KR" sz="1400" dirty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</a:t>
            </a: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37 </a:t>
            </a:r>
            <a:r>
              <a:rPr lang="en-US" altLang="ko-KR" sz="1400" dirty="0">
                <a:latin typeface="Arial" charset="0"/>
                <a:ea typeface="Gulim" pitchFamily="34" charset="-127"/>
              </a:rPr>
              <a:t>Incoming </a:t>
            </a:r>
            <a:r>
              <a:rPr lang="en-US" altLang="ko-KR" sz="1400" dirty="0" err="1">
                <a:latin typeface="Arial" charset="0"/>
                <a:ea typeface="Gulim" pitchFamily="34" charset="-127"/>
              </a:rPr>
              <a:t>LSs</a:t>
            </a:r>
            <a:r>
              <a:rPr lang="en-US" altLang="ko-KR" sz="1400" dirty="0">
                <a:latin typeface="Arial" charset="0"/>
                <a:ea typeface="Gulim" pitchFamily="34" charset="-127"/>
              </a:rPr>
              <a:t>, of which </a:t>
            </a:r>
            <a:r>
              <a:rPr lang="en-GB" altLang="ko-KR" sz="1400" dirty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4</a:t>
            </a: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</a:t>
            </a:r>
            <a:r>
              <a:rPr lang="en-US" altLang="ko-KR" sz="1400" dirty="0">
                <a:latin typeface="Arial" charset="0"/>
                <a:ea typeface="Gulim" pitchFamily="34" charset="-127"/>
              </a:rPr>
              <a:t>were postponed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ko-KR" sz="1400" dirty="0">
                <a:latin typeface="Arial" charset="0"/>
                <a:ea typeface="Gulim" pitchFamily="34" charset="-127"/>
              </a:rPr>
              <a:t> </a:t>
            </a:r>
            <a:r>
              <a:rPr lang="en-GB" altLang="ko-KR" sz="1400" dirty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</a:t>
            </a: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15 </a:t>
            </a:r>
            <a:r>
              <a:rPr lang="en-US" altLang="ko-KR" sz="1400" dirty="0">
                <a:latin typeface="Arial" charset="0"/>
                <a:ea typeface="Gulim" pitchFamily="34" charset="-127"/>
              </a:rPr>
              <a:t>Outgoing </a:t>
            </a:r>
            <a:r>
              <a:rPr lang="en-US" altLang="ko-KR" sz="1400" dirty="0" err="1">
                <a:latin typeface="Arial" charset="0"/>
                <a:ea typeface="Gulim" pitchFamily="34" charset="-127"/>
              </a:rPr>
              <a:t>LSs</a:t>
            </a:r>
            <a:r>
              <a:rPr lang="en-US" altLang="ko-KR" sz="1400" dirty="0">
                <a:latin typeface="Arial" charset="0"/>
                <a:ea typeface="Gulim" pitchFamily="34" charset="-127"/>
              </a:rPr>
              <a:t> Approved</a:t>
            </a:r>
          </a:p>
          <a:p>
            <a:pPr lvl="1" eaLnBrk="1" hangingPunct="1">
              <a:lnSpc>
                <a:spcPct val="80000"/>
              </a:lnSpc>
            </a:pPr>
            <a:r>
              <a:rPr lang="en-GB" altLang="ko-KR" sz="16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102 </a:t>
            </a:r>
            <a:r>
              <a:rPr lang="en-US" altLang="ko-KR" sz="1600" dirty="0" err="1">
                <a:latin typeface="Arial" charset="0"/>
                <a:ea typeface="Gulim" pitchFamily="34" charset="-127"/>
              </a:rPr>
              <a:t>Tdocs</a:t>
            </a:r>
            <a:r>
              <a:rPr lang="en-US" altLang="ko-KR" sz="1600" dirty="0">
                <a:latin typeface="Arial" charset="0"/>
                <a:ea typeface="Gulim" pitchFamily="34" charset="-127"/>
              </a:rPr>
              <a:t> postponed / not handled</a:t>
            </a:r>
          </a:p>
          <a:p>
            <a:pPr eaLnBrk="1" hangingPunct="1">
              <a:lnSpc>
                <a:spcPct val="80000"/>
              </a:lnSpc>
            </a:pPr>
            <a:r>
              <a:rPr lang="en-US" altLang="ko-KR" sz="2000" dirty="0">
                <a:latin typeface="Arial" charset="0"/>
                <a:ea typeface="Gulim" pitchFamily="34" charset="-127"/>
              </a:rPr>
              <a:t> Total </a:t>
            </a:r>
            <a:r>
              <a:rPr lang="en-US" altLang="ko-KR" sz="2000" dirty="0" err="1">
                <a:latin typeface="Arial" charset="0"/>
                <a:ea typeface="Gulim" pitchFamily="34" charset="-127"/>
              </a:rPr>
              <a:t>CRs</a:t>
            </a:r>
            <a:r>
              <a:rPr lang="en-US" altLang="ko-KR" sz="2000" dirty="0">
                <a:latin typeface="Arial" charset="0"/>
                <a:ea typeface="Gulim" pitchFamily="34" charset="-127"/>
              </a:rPr>
              <a:t> agreed: </a:t>
            </a:r>
            <a:r>
              <a:rPr lang="de-DE" altLang="ko-KR" sz="20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169 (total after both meetings)</a:t>
            </a:r>
            <a:endParaRPr lang="en-US" altLang="ko-KR" sz="2000" b="1" dirty="0">
              <a:latin typeface="Arial" charset="0"/>
              <a:ea typeface="Gulim" pitchFamily="34" charset="-127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ko-KR" sz="2000" b="1" dirty="0" smtClean="0">
              <a:latin typeface="Arial" charset="0"/>
              <a:ea typeface="Gulim" pitchFamily="34" charset="-127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500063" y="6091238"/>
            <a:ext cx="8045408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ko-KR" sz="2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1011 </a:t>
            </a:r>
            <a:r>
              <a:rPr lang="en-GB" altLang="ko-KR" sz="2200" dirty="0" smtClean="0">
                <a:latin typeface="Arial" charset="0"/>
                <a:ea typeface="Gulim" pitchFamily="34" charset="-127"/>
                <a:cs typeface="Arial" charset="0"/>
              </a:rPr>
              <a:t>people </a:t>
            </a:r>
            <a:r>
              <a:rPr lang="en-GB" altLang="ko-KR" sz="2200" dirty="0">
                <a:latin typeface="Arial" charset="0"/>
                <a:ea typeface="Gulim" pitchFamily="34" charset="-127"/>
                <a:cs typeface="Arial" charset="0"/>
              </a:rPr>
              <a:t>registered on the SA2</a:t>
            </a:r>
            <a:r>
              <a:rPr lang="en-US" altLang="de-DE" sz="2200" dirty="0">
                <a:latin typeface="Arial" charset="0"/>
                <a:ea typeface="Gulim" pitchFamily="34" charset="-127"/>
                <a:cs typeface="Arial" charset="0"/>
              </a:rPr>
              <a:t> </a:t>
            </a:r>
            <a:r>
              <a:rPr lang="en-GB" altLang="ko-KR" sz="2200" dirty="0">
                <a:latin typeface="Arial" charset="0"/>
                <a:ea typeface="Gulim" pitchFamily="34" charset="-127"/>
                <a:cs typeface="Arial" charset="0"/>
              </a:rPr>
              <a:t>e-mail reflector</a:t>
            </a:r>
            <a:r>
              <a:rPr lang="en-US" altLang="de-DE" sz="2200" dirty="0">
                <a:latin typeface="Arial" charset="0"/>
                <a:ea typeface="Gulim" pitchFamily="34" charset="-127"/>
                <a:cs typeface="Arial" charset="0"/>
              </a:rPr>
              <a:t> on </a:t>
            </a:r>
            <a:r>
              <a:rPr lang="en-US" altLang="de-DE" sz="2200" dirty="0" smtClean="0">
                <a:latin typeface="Arial" charset="0"/>
                <a:ea typeface="Gulim" pitchFamily="34" charset="-127"/>
                <a:cs typeface="Arial" charset="0"/>
              </a:rPr>
              <a:t>27.11.14</a:t>
            </a:r>
            <a:endParaRPr lang="en-US" altLang="de-DE" sz="2200" dirty="0">
              <a:latin typeface="Arial" charset="0"/>
              <a:ea typeface="Gulim" pitchFamily="34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1) General Aspects </a:t>
            </a:r>
            <a:r>
              <a:rPr lang="de-DE" altLang="de-DE" dirty="0" smtClean="0"/>
              <a:t>(5/8)</a:t>
            </a:r>
            <a:endParaRPr lang="de-DE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9569630"/>
              </p:ext>
            </p:extLst>
          </p:nvPr>
        </p:nvGraphicFramePr>
        <p:xfrm>
          <a:off x="528034" y="1558343"/>
          <a:ext cx="8113690" cy="43788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4088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Chart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9549168"/>
              </p:ext>
            </p:extLst>
          </p:nvPr>
        </p:nvGraphicFramePr>
        <p:xfrm>
          <a:off x="465389" y="1328584"/>
          <a:ext cx="8374103" cy="4935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kern="0" dirty="0" smtClean="0"/>
              <a:t>1) General Aspects (6/8)</a:t>
            </a:r>
            <a:br>
              <a:rPr lang="de-DE" altLang="de-DE" kern="0" dirty="0" smtClean="0"/>
            </a:br>
            <a:r>
              <a:rPr lang="de-DE" altLang="de-DE" kern="0" dirty="0" smtClean="0"/>
              <a:t>Maintenance vs. Non-Maintenance</a:t>
            </a:r>
            <a:endParaRPr lang="de-DE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de-DE" altLang="de-DE"/>
          </a:p>
        </p:txBody>
      </p:sp>
      <p:sp>
        <p:nvSpPr>
          <p:cNvPr id="18" name="TextBox 1"/>
          <p:cNvSpPr txBox="1">
            <a:spLocks noChangeArrowheads="1"/>
          </p:cNvSpPr>
          <p:nvPr/>
        </p:nvSpPr>
        <p:spPr bwMode="auto">
          <a:xfrm>
            <a:off x="6283325" y="6346825"/>
            <a:ext cx="1711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/>
              <a:t>SA2 meetings</a:t>
            </a: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 rot="16200000">
            <a:off x="-965200" y="3556001"/>
            <a:ext cx="241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/>
              <a:t>Number of Sessions</a:t>
            </a:r>
          </a:p>
        </p:txBody>
      </p:sp>
      <p:cxnSp>
        <p:nvCxnSpPr>
          <p:cNvPr id="26" name="Straight Connector 11"/>
          <p:cNvCxnSpPr>
            <a:cxnSpLocks noChangeShapeType="1"/>
          </p:cNvCxnSpPr>
          <p:nvPr/>
        </p:nvCxnSpPr>
        <p:spPr bwMode="auto">
          <a:xfrm>
            <a:off x="956930" y="6110288"/>
            <a:ext cx="1190847" cy="0"/>
          </a:xfrm>
          <a:prstGeom prst="line">
            <a:avLst/>
          </a:prstGeom>
          <a:noFill/>
          <a:ln w="28575" algn="ctr">
            <a:solidFill>
              <a:srgbClr val="7030A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Connector 14"/>
          <p:cNvCxnSpPr>
            <a:cxnSpLocks noChangeShapeType="1"/>
          </p:cNvCxnSpPr>
          <p:nvPr/>
        </p:nvCxnSpPr>
        <p:spPr bwMode="auto">
          <a:xfrm flipV="1">
            <a:off x="2356284" y="6116640"/>
            <a:ext cx="1159802" cy="1"/>
          </a:xfrm>
          <a:prstGeom prst="line">
            <a:avLst/>
          </a:prstGeom>
          <a:noFill/>
          <a:ln w="28575" algn="ctr">
            <a:solidFill>
              <a:srgbClr val="007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Straight Connector 16"/>
          <p:cNvCxnSpPr>
            <a:cxnSpLocks noChangeShapeType="1"/>
          </p:cNvCxnSpPr>
          <p:nvPr/>
        </p:nvCxnSpPr>
        <p:spPr bwMode="auto">
          <a:xfrm>
            <a:off x="5391770" y="6107925"/>
            <a:ext cx="1890000" cy="0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TextBox 26"/>
          <p:cNvSpPr txBox="1">
            <a:spLocks noChangeArrowheads="1"/>
          </p:cNvSpPr>
          <p:nvPr/>
        </p:nvSpPr>
        <p:spPr bwMode="auto">
          <a:xfrm>
            <a:off x="2532004" y="6107925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70C0"/>
                </a:solidFill>
                <a:latin typeface="Arial Black" pitchFamily="34" charset="0"/>
              </a:rPr>
              <a:t>Rel-10</a:t>
            </a:r>
          </a:p>
        </p:txBody>
      </p:sp>
      <p:sp>
        <p:nvSpPr>
          <p:cNvPr id="30" name="TextBox 27"/>
          <p:cNvSpPr txBox="1">
            <a:spLocks noChangeArrowheads="1"/>
          </p:cNvSpPr>
          <p:nvPr/>
        </p:nvSpPr>
        <p:spPr bwMode="auto">
          <a:xfrm>
            <a:off x="5901157" y="6094930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B050"/>
                </a:solidFill>
                <a:latin typeface="Arial Black" pitchFamily="34" charset="0"/>
              </a:rPr>
              <a:t>Rel-12</a:t>
            </a:r>
          </a:p>
        </p:txBody>
      </p:sp>
      <p:cxnSp>
        <p:nvCxnSpPr>
          <p:cNvPr id="31" name="Straight Connector 31"/>
          <p:cNvCxnSpPr>
            <a:cxnSpLocks noChangeShapeType="1"/>
          </p:cNvCxnSpPr>
          <p:nvPr/>
        </p:nvCxnSpPr>
        <p:spPr bwMode="auto">
          <a:xfrm flipV="1">
            <a:off x="3647634" y="6107925"/>
            <a:ext cx="1594800" cy="8716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TextBox 33"/>
          <p:cNvSpPr txBox="1">
            <a:spLocks noChangeArrowheads="1"/>
          </p:cNvSpPr>
          <p:nvPr/>
        </p:nvSpPr>
        <p:spPr bwMode="auto">
          <a:xfrm>
            <a:off x="4012402" y="6111673"/>
            <a:ext cx="887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663300"/>
                </a:solidFill>
                <a:latin typeface="Arial Black" pitchFamily="34" charset="0"/>
              </a:rPr>
              <a:t>Rel-11</a:t>
            </a:r>
          </a:p>
        </p:txBody>
      </p:sp>
      <p:sp>
        <p:nvSpPr>
          <p:cNvPr id="33" name="TextBox 25"/>
          <p:cNvSpPr txBox="1">
            <a:spLocks noChangeArrowheads="1"/>
          </p:cNvSpPr>
          <p:nvPr/>
        </p:nvSpPr>
        <p:spPr bwMode="auto">
          <a:xfrm>
            <a:off x="1193167" y="6113463"/>
            <a:ext cx="7508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7030A0"/>
                </a:solidFill>
                <a:latin typeface="Arial Black" pitchFamily="34" charset="0"/>
              </a:rPr>
              <a:t>Rel-9</a:t>
            </a:r>
          </a:p>
        </p:txBody>
      </p:sp>
      <p:sp>
        <p:nvSpPr>
          <p:cNvPr id="34" name="TextBox 27"/>
          <p:cNvSpPr txBox="1">
            <a:spLocks noChangeArrowheads="1"/>
          </p:cNvSpPr>
          <p:nvPr/>
        </p:nvSpPr>
        <p:spPr bwMode="auto">
          <a:xfrm>
            <a:off x="7514544" y="6094513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 smtClean="0">
                <a:solidFill>
                  <a:srgbClr val="FF0000"/>
                </a:solidFill>
                <a:latin typeface="Arial Black" pitchFamily="34" charset="0"/>
              </a:rPr>
              <a:t>Rel-13</a:t>
            </a:r>
            <a:endParaRPr lang="de-DE" altLang="de-DE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35" name="Straight Connector 16"/>
          <p:cNvCxnSpPr>
            <a:cxnSpLocks noChangeShapeType="1"/>
          </p:cNvCxnSpPr>
          <p:nvPr/>
        </p:nvCxnSpPr>
        <p:spPr bwMode="auto">
          <a:xfrm>
            <a:off x="7479701" y="6106855"/>
            <a:ext cx="1161300" cy="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5" name="TextBox 27"/>
          <p:cNvSpPr txBox="1">
            <a:spLocks noChangeArrowheads="1"/>
          </p:cNvSpPr>
          <p:nvPr/>
        </p:nvSpPr>
        <p:spPr bwMode="auto">
          <a:xfrm>
            <a:off x="7148784" y="2552514"/>
            <a:ext cx="13715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 dirty="0" smtClean="0">
                <a:solidFill>
                  <a:srgbClr val="FF0000"/>
                </a:solidFill>
              </a:rPr>
              <a:t>Rel-12 </a:t>
            </a:r>
            <a:r>
              <a:rPr lang="de-DE" altLang="de-DE" sz="1800" b="1" dirty="0">
                <a:solidFill>
                  <a:srgbClr val="FF0000"/>
                </a:solidFill>
              </a:rPr>
              <a:t/>
            </a:r>
            <a:br>
              <a:rPr lang="de-DE" altLang="de-DE" sz="1800" b="1" dirty="0">
                <a:solidFill>
                  <a:srgbClr val="FF0000"/>
                </a:solidFill>
              </a:rPr>
            </a:br>
            <a:r>
              <a:rPr lang="de-DE" altLang="de-DE" sz="1800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10" name="Oval 9"/>
          <p:cNvSpPr/>
          <p:nvPr/>
        </p:nvSpPr>
        <p:spPr bwMode="auto">
          <a:xfrm rot="2740585">
            <a:off x="6632106" y="3681105"/>
            <a:ext cx="2496519" cy="1165049"/>
          </a:xfrm>
          <a:prstGeom prst="ellipse">
            <a:avLst/>
          </a:prstGeom>
          <a:solidFill>
            <a:srgbClr val="ECF96F">
              <a:alpha val="16863"/>
            </a:srgbClr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Oval 38"/>
          <p:cNvSpPr/>
          <p:nvPr/>
        </p:nvSpPr>
        <p:spPr bwMode="auto">
          <a:xfrm rot="2231121">
            <a:off x="4873004" y="4538461"/>
            <a:ext cx="2475584" cy="592767"/>
          </a:xfrm>
          <a:prstGeom prst="ellipse">
            <a:avLst/>
          </a:prstGeom>
          <a:solidFill>
            <a:srgbClr val="ECF96F">
              <a:alpha val="16863"/>
            </a:srgbClr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Oval 40"/>
          <p:cNvSpPr/>
          <p:nvPr/>
        </p:nvSpPr>
        <p:spPr bwMode="auto">
          <a:xfrm rot="1860734">
            <a:off x="3600063" y="4651855"/>
            <a:ext cx="2104756" cy="592767"/>
          </a:xfrm>
          <a:prstGeom prst="ellipse">
            <a:avLst/>
          </a:prstGeom>
          <a:solidFill>
            <a:srgbClr val="ECF96F">
              <a:alpha val="16863"/>
            </a:srgbClr>
          </a:solidFill>
          <a:ln w="38100" cap="flat" cmpd="sng" algn="ctr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TextBox 27"/>
          <p:cNvSpPr txBox="1">
            <a:spLocks noChangeArrowheads="1"/>
          </p:cNvSpPr>
          <p:nvPr/>
        </p:nvSpPr>
        <p:spPr bwMode="auto">
          <a:xfrm>
            <a:off x="5191786" y="3386504"/>
            <a:ext cx="13715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 dirty="0" smtClean="0">
                <a:solidFill>
                  <a:srgbClr val="00B050"/>
                </a:solidFill>
              </a:rPr>
              <a:t>Rel-11 </a:t>
            </a:r>
            <a:r>
              <a:rPr lang="de-DE" altLang="de-DE" sz="1800" b="1" dirty="0">
                <a:solidFill>
                  <a:srgbClr val="00B050"/>
                </a:solidFill>
              </a:rPr>
              <a:t/>
            </a:r>
            <a:br>
              <a:rPr lang="de-DE" altLang="de-DE" sz="1800" b="1" dirty="0">
                <a:solidFill>
                  <a:srgbClr val="00B050"/>
                </a:solidFill>
              </a:rPr>
            </a:br>
            <a:r>
              <a:rPr lang="de-DE" altLang="de-DE" sz="1800" b="1" dirty="0">
                <a:solidFill>
                  <a:srgbClr val="00B050"/>
                </a:solidFill>
              </a:rPr>
              <a:t>correction</a:t>
            </a:r>
          </a:p>
        </p:txBody>
      </p:sp>
      <p:sp>
        <p:nvSpPr>
          <p:cNvPr id="44" name="TextBox 27"/>
          <p:cNvSpPr txBox="1">
            <a:spLocks noChangeArrowheads="1"/>
          </p:cNvSpPr>
          <p:nvPr/>
        </p:nvSpPr>
        <p:spPr bwMode="auto">
          <a:xfrm>
            <a:off x="3662026" y="3386505"/>
            <a:ext cx="13715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 dirty="0" smtClean="0">
                <a:solidFill>
                  <a:srgbClr val="663300"/>
                </a:solidFill>
              </a:rPr>
              <a:t>Rel-10 </a:t>
            </a:r>
            <a:r>
              <a:rPr lang="de-DE" altLang="de-DE" sz="1800" b="1" dirty="0">
                <a:solidFill>
                  <a:srgbClr val="663300"/>
                </a:solidFill>
              </a:rPr>
              <a:t/>
            </a:r>
            <a:br>
              <a:rPr lang="de-DE" altLang="de-DE" sz="1800" b="1" dirty="0">
                <a:solidFill>
                  <a:srgbClr val="663300"/>
                </a:solidFill>
              </a:rPr>
            </a:br>
            <a:r>
              <a:rPr lang="de-DE" altLang="de-DE" sz="1800" b="1" dirty="0">
                <a:solidFill>
                  <a:srgbClr val="663300"/>
                </a:solidFill>
              </a:rPr>
              <a:t>correction</a:t>
            </a:r>
          </a:p>
        </p:txBody>
      </p:sp>
    </p:spTree>
    <p:extLst>
      <p:ext uri="{BB962C8B-B14F-4D97-AF65-F5344CB8AC3E}">
        <p14:creationId xmlns:p14="http://schemas.microsoft.com/office/powerpoint/2010/main" val="80337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7085</Words>
  <Application>Microsoft Office PowerPoint</Application>
  <PresentationFormat>On-screen Show (4:3)</PresentationFormat>
  <Paragraphs>1338</Paragraphs>
  <Slides>69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0" baseType="lpstr">
      <vt:lpstr>3gpp</vt:lpstr>
      <vt:lpstr>  </vt:lpstr>
      <vt:lpstr>Contents</vt:lpstr>
      <vt:lpstr>Contents</vt:lpstr>
      <vt:lpstr>1) General Aspects (1/8)</vt:lpstr>
      <vt:lpstr>1) General Aspects (2/8)</vt:lpstr>
      <vt:lpstr>1) General Aspects (3/8)</vt:lpstr>
      <vt:lpstr>1) General Aspects (4/8)</vt:lpstr>
      <vt:lpstr>1) General Aspects (5/8)</vt:lpstr>
      <vt:lpstr>1) General Aspects (6/8) Maintenance vs. Non-Maintenance</vt:lpstr>
      <vt:lpstr>1) General Aspects (7/8) Document Handling / Meeting</vt:lpstr>
      <vt:lpstr>1) General Aspects (8/8) SA2 Agreed CRs by Release / Meeting</vt:lpstr>
      <vt:lpstr>Contents</vt:lpstr>
      <vt:lpstr>2.1) Rel-11 and before Maintenance (1/2)</vt:lpstr>
      <vt:lpstr>2.1) Rel-11 and before Maintenance (2/2)</vt:lpstr>
      <vt:lpstr>2.1) Rel-11 and before Maintenance (3/3)</vt:lpstr>
      <vt:lpstr>Contents</vt:lpstr>
      <vt:lpstr>2.2) Rel-12 Maintenance (5/12) Completed SA 65 or before</vt:lpstr>
      <vt:lpstr>2.2) Rel-12 Work Maintenance (6/12)</vt:lpstr>
      <vt:lpstr>2.2) Rel-12 Work Maintenance (7/12)</vt:lpstr>
      <vt:lpstr>Contents</vt:lpstr>
      <vt:lpstr>2.3) Rel-13 Work Items (1/36)</vt:lpstr>
      <vt:lpstr>PowerPoint Presentation</vt:lpstr>
      <vt:lpstr>2.3) Rel-13 Study Items + TEI13 (3/36)</vt:lpstr>
      <vt:lpstr>2.3) Rel-13 Work (4/36)</vt:lpstr>
      <vt:lpstr>2.3) Rel-13 Work Ongoing (5/36)</vt:lpstr>
      <vt:lpstr>2.3) Rel-13 Work Ongoing (6/36)</vt:lpstr>
      <vt:lpstr>2.3) Rel-13 Work Ongoing (7/36)</vt:lpstr>
      <vt:lpstr>2.3) Rel-13 Work Ongoing (8/36)</vt:lpstr>
      <vt:lpstr>2.3) Rel-13 Work Ongoing (9/36)</vt:lpstr>
      <vt:lpstr>2.3) Rel-13 Work Ongoing (10/36)</vt:lpstr>
      <vt:lpstr>2.3) Rel-13 Work Ongoing (11/36)</vt:lpstr>
      <vt:lpstr>2.3) Rel-13 Work Ongoing (12/36)</vt:lpstr>
      <vt:lpstr>2.3) Rel-13 Work Ongoing (13/36)</vt:lpstr>
      <vt:lpstr>2.3) Rel-13 Work Ongoing (14/36)</vt:lpstr>
      <vt:lpstr>2.3) Rel-13 Work Ongoing (15/36)</vt:lpstr>
      <vt:lpstr>2.3) Rel-13 Work Ongoing (16/36)</vt:lpstr>
      <vt:lpstr>2.3) Rel-13 Work Ongoing (17/36)</vt:lpstr>
      <vt:lpstr>2.3) Rel-13 Work Ongoing (18/36)</vt:lpstr>
      <vt:lpstr>2.3) Rel-13 Work Ongoing (19/36)</vt:lpstr>
      <vt:lpstr>2.3) Rel-13 Work Ongoing (20/36)</vt:lpstr>
      <vt:lpstr>2.3) Rel-13 Work Ongoing (21/36)</vt:lpstr>
      <vt:lpstr>2.3) Rel-13 Work Ongoing (22/36)</vt:lpstr>
      <vt:lpstr>2.3) Rel-13 Work Ongoing (23/36)</vt:lpstr>
      <vt:lpstr>2.3) Rel-13 Work Ongoing (24/36)</vt:lpstr>
      <vt:lpstr>2.3) Rel-13 Work Ongoing (25/36)</vt:lpstr>
      <vt:lpstr>2.3) Rel-13 Work Ongoing (26/36)</vt:lpstr>
      <vt:lpstr>2.3) Rel-13 Work Ongoing (27/36)</vt:lpstr>
      <vt:lpstr>2.3) Rel-13 Work Ongoing (28/36)</vt:lpstr>
      <vt:lpstr>2.3) Rel-13 Work Ongoing (29/36)</vt:lpstr>
      <vt:lpstr>2.3) Rel-13 Work Ongoing (30/36)</vt:lpstr>
      <vt:lpstr>2.3) Rel-13 Work Ongoing (31/36)</vt:lpstr>
      <vt:lpstr>2.3) Rel-13 Work Ongoing (32/36)</vt:lpstr>
      <vt:lpstr>2.3) Rel-13 Work Ongoing (33/36)</vt:lpstr>
      <vt:lpstr>2.3) Rel-13 Work Ongoing (34/36)</vt:lpstr>
      <vt:lpstr>2.3) Rel-13 Work Ongoing (35/36)</vt:lpstr>
      <vt:lpstr>2.3) Rel-13 Work Ongoing (36/36)</vt:lpstr>
      <vt:lpstr>Contents</vt:lpstr>
      <vt:lpstr>2.4) New and Updated WIDs and SIDs</vt:lpstr>
      <vt:lpstr>Contents</vt:lpstr>
      <vt:lpstr>2.5) IETF and External SDO Normative Reference Update (1/2)</vt:lpstr>
      <vt:lpstr>Contents</vt:lpstr>
      <vt:lpstr>3) Action Items</vt:lpstr>
      <vt:lpstr>Contents</vt:lpstr>
      <vt:lpstr>4) Documents for Information and Approval</vt:lpstr>
      <vt:lpstr>Contents</vt:lpstr>
      <vt:lpstr>5) Collected Items requiring action  from SA</vt:lpstr>
      <vt:lpstr>PowerPoint Presentation</vt:lpstr>
      <vt:lpstr>Abbreviations (1/2)</vt:lpstr>
      <vt:lpstr>Abbreviations (2/2)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SA2 chairman</dc:creator>
  <dc:description>©3GPP 2009. All rights reserved</dc:description>
  <cp:lastModifiedBy>SA2_Chairman</cp:lastModifiedBy>
  <cp:revision>432</cp:revision>
  <dcterms:created xsi:type="dcterms:W3CDTF">2013-07-29T09:19:59Z</dcterms:created>
  <dcterms:modified xsi:type="dcterms:W3CDTF">2014-12-03T14:26:27Z</dcterms:modified>
</cp:coreProperties>
</file>