
<file path=[Content_Types].xml><?xml version="1.0" encoding="utf-8"?>
<Types xmlns="http://schemas.openxmlformats.org/package/2006/content-types">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7"/>
  </p:notesMasterIdLst>
  <p:handoutMasterIdLst>
    <p:handoutMasterId r:id="rId28"/>
  </p:handoutMasterIdLst>
  <p:sldIdLst>
    <p:sldId id="303" r:id="rId2"/>
    <p:sldId id="776" r:id="rId3"/>
    <p:sldId id="791" r:id="rId4"/>
    <p:sldId id="708" r:id="rId5"/>
    <p:sldId id="709" r:id="rId6"/>
    <p:sldId id="710" r:id="rId7"/>
    <p:sldId id="711" r:id="rId8"/>
    <p:sldId id="712" r:id="rId9"/>
    <p:sldId id="714" r:id="rId10"/>
    <p:sldId id="717" r:id="rId11"/>
    <p:sldId id="759" r:id="rId12"/>
    <p:sldId id="761" r:id="rId13"/>
    <p:sldId id="760" r:id="rId14"/>
    <p:sldId id="799" r:id="rId15"/>
    <p:sldId id="724" r:id="rId16"/>
    <p:sldId id="767" r:id="rId17"/>
    <p:sldId id="800" r:id="rId18"/>
    <p:sldId id="801" r:id="rId19"/>
    <p:sldId id="802" r:id="rId20"/>
    <p:sldId id="803" r:id="rId21"/>
    <p:sldId id="804" r:id="rId22"/>
    <p:sldId id="805" r:id="rId23"/>
    <p:sldId id="806" r:id="rId24"/>
    <p:sldId id="807" r:id="rId25"/>
    <p:sldId id="614" r:id="rId26"/>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51" autoAdjust="0"/>
    <p:restoredTop sz="94625" autoAdjust="0"/>
  </p:normalViewPr>
  <p:slideViewPr>
    <p:cSldViewPr snapToGrid="0">
      <p:cViewPr varScale="1">
        <p:scale>
          <a:sx n="110" d="100"/>
          <a:sy n="110" d="100"/>
        </p:scale>
        <p:origin x="810"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9/14/2014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9/14/2014</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9" name="Picture 15" descr="3gpp_15_03"/>
          <p:cNvPicPr>
            <a:picLocks noChangeAspect="1" noChangeArrowheads="1"/>
          </p:cNvPicPr>
          <p:nvPr userDrawn="1"/>
        </p:nvPicPr>
        <p:blipFill>
          <a:blip r:embed="rId6">
            <a:lum bright="70000" contrast="-70000"/>
            <a:extLst>
              <a:ext uri="{28A0092B-C50C-407E-A947-70E740481C1C}">
                <a14:useLocalDpi xmlns:a14="http://schemas.microsoft.com/office/drawing/2010/main" val="0"/>
              </a:ext>
            </a:extLst>
          </a:blip>
          <a:srcRect l="345" t="60504" r="1035" b="746"/>
          <a:stretch>
            <a:fillRect/>
          </a:stretch>
        </p:blipFill>
        <p:spPr bwMode="auto">
          <a:xfrm>
            <a:off x="0" y="1881188"/>
            <a:ext cx="9144000" cy="497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userDrawn="1"/>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a:p>
          <a:p>
            <a:endParaRPr lang="en-GB"/>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userDrawn="1"/>
        </p:nvSpPr>
        <p:spPr>
          <a:xfrm>
            <a:off x="7439025" y="6461125"/>
            <a:ext cx="817563" cy="214313"/>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2014</a:t>
            </a:r>
            <a:endParaRPr lang="en-GB" sz="800" dirty="0"/>
          </a:p>
        </p:txBody>
      </p:sp>
      <p:sp>
        <p:nvSpPr>
          <p:cNvPr id="1037" name="Text Box 13"/>
          <p:cNvSpPr txBox="1">
            <a:spLocks noChangeArrowheads="1"/>
          </p:cNvSpPr>
          <p:nvPr userDrawn="1"/>
        </p:nvSpPr>
        <p:spPr bwMode="auto">
          <a:xfrm>
            <a:off x="5822066" y="177800"/>
            <a:ext cx="146297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SP-140444</a:t>
            </a:r>
            <a:r>
              <a:rPr lang="en-GB" sz="1200" b="1" dirty="0">
                <a:solidFill>
                  <a:schemeClr val="tx1"/>
                </a:solidFill>
              </a:rPr>
              <a:t/>
            </a:r>
            <a:br>
              <a:rPr lang="en-GB" sz="1200" b="1" dirty="0">
                <a:solidFill>
                  <a:schemeClr val="tx1"/>
                </a:solidFill>
              </a:rPr>
            </a:br>
            <a:r>
              <a:rPr lang="en-GB" sz="1200" b="1" dirty="0" smtClean="0">
                <a:solidFill>
                  <a:schemeClr val="bg2">
                    <a:lumMod val="75000"/>
                  </a:schemeClr>
                </a:solidFill>
              </a:rPr>
              <a:t>ex CP-140476</a:t>
            </a:r>
            <a:r>
              <a:rPr lang="en-GB" sz="1200" b="1" dirty="0" smtClean="0">
                <a:solidFill>
                  <a:schemeClr val="bg2">
                    <a:lumMod val="75000"/>
                  </a:schemeClr>
                </a:solidFill>
              </a:rPr>
              <a:t/>
            </a:r>
            <a:br>
              <a:rPr lang="en-GB" sz="1200" b="1" dirty="0" smtClean="0">
                <a:solidFill>
                  <a:schemeClr val="bg2">
                    <a:lumMod val="75000"/>
                  </a:schemeClr>
                </a:solidFill>
              </a:rPr>
            </a:br>
            <a:r>
              <a:rPr lang="en-GB" sz="1200" b="1" dirty="0" smtClean="0">
                <a:solidFill>
                  <a:schemeClr val="bg2">
                    <a:lumMod val="75000"/>
                  </a:schemeClr>
                </a:solidFill>
              </a:rPr>
              <a:t>ex RP-141089</a:t>
            </a:r>
            <a:r>
              <a:rPr lang="en-GB" sz="1200" dirty="0" smtClean="0">
                <a:solidFill>
                  <a:schemeClr val="bg2">
                    <a:lumMod val="75000"/>
                  </a:schemeClr>
                </a:solidFill>
              </a:rPr>
              <a:t> </a:t>
            </a:r>
            <a:endParaRPr lang="en-GB" sz="1200" dirty="0">
              <a:solidFill>
                <a:schemeClr val="bg2">
                  <a:lumMod val="75000"/>
                </a:schemeClr>
              </a:solidFill>
            </a:endParaRPr>
          </a:p>
        </p:txBody>
      </p:sp>
      <p:sp>
        <p:nvSpPr>
          <p:cNvPr id="1038" name="Text Box 14"/>
          <p:cNvSpPr txBox="1">
            <a:spLocks noChangeArrowheads="1"/>
          </p:cNvSpPr>
          <p:nvPr userDrawn="1"/>
        </p:nvSpPr>
        <p:spPr bwMode="auto">
          <a:xfrm>
            <a:off x="323850" y="73025"/>
            <a:ext cx="581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Edinburg, UK, September 2014</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a:t>
            </a:r>
            <a:r>
              <a:rPr lang="sv-SE" sz="1200" b="1" dirty="0">
                <a:solidFill>
                  <a:schemeClr val="bg2">
                    <a:lumMod val="75000"/>
                  </a:schemeClr>
                </a:solidFill>
                <a:latin typeface="Arial "/>
              </a:rPr>
              <a:t>s RAN, CT, </a:t>
            </a:r>
            <a:r>
              <a:rPr lang="sv-SE" sz="1200" b="1" dirty="0">
                <a:solidFill>
                  <a:schemeClr val="tx1"/>
                </a:solidFill>
                <a:latin typeface="Arial "/>
              </a:rPr>
              <a:t>SA #</a:t>
            </a:r>
            <a:r>
              <a:rPr lang="sv-SE" sz="1200" b="1" dirty="0" smtClean="0">
                <a:solidFill>
                  <a:schemeClr val="tx1"/>
                </a:solidFill>
                <a:latin typeface="Arial "/>
              </a:rPr>
              <a:t>65</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people/1528-juha-korhonen" TargetMode="External"/><Relationship Id="rId2" Type="http://schemas.openxmlformats.org/officeDocument/2006/relationships/hyperlink" Target="http://www.3gpp.org/about-3gpp/3gpp-award-roll-of-honour"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www.gotomeeting.com/" TargetMode="External"/><Relationship Id="rId2" Type="http://schemas.openxmlformats.org/officeDocument/2006/relationships/hyperlink" Target="mailto:john.meredith@etsi.org"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4.x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4.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smtClean="0"/>
              <a:t/>
            </a:r>
            <a:br>
              <a:rPr lang="en-US" sz="2000" smtClean="0"/>
            </a:br>
            <a:r>
              <a:rPr lang="en-US" smtClean="0">
                <a:latin typeface="Arial" panose="020B0604020202020204" pitchFamily="34" charset="0"/>
              </a:rPr>
              <a:t>John M Meredith</a:t>
            </a:r>
          </a:p>
          <a:p>
            <a:pPr>
              <a:lnSpc>
                <a:spcPct val="80000"/>
              </a:lnSpc>
            </a:pPr>
            <a:endParaRPr lang="en-US" sz="2000" smtClean="0">
              <a:latin typeface="Arial" panose="020B0604020202020204" pitchFamily="34" charset="0"/>
            </a:endParaRPr>
          </a:p>
          <a:p>
            <a:pPr>
              <a:lnSpc>
                <a:spcPct val="80000"/>
              </a:lnSpc>
            </a:pPr>
            <a:r>
              <a:rPr lang="en-US" sz="2000" smtClean="0">
                <a:latin typeface="Arial" panose="020B0604020202020204" pitchFamily="34" charset="0"/>
              </a:rPr>
              <a:t>Director, MCC</a:t>
            </a:r>
          </a:p>
          <a:p>
            <a:pPr>
              <a:lnSpc>
                <a:spcPct val="80000"/>
              </a:lnSpc>
            </a:pPr>
            <a:endParaRPr lang="en-GB" sz="200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40130" y="1165353"/>
            <a:ext cx="7397874" cy="2447084"/>
          </a:xfrm>
          <a:prstGeom prst="rect">
            <a:avLst/>
          </a:prstGeom>
        </p:spPr>
      </p:pic>
      <p:pic>
        <p:nvPicPr>
          <p:cNvPr id="4" name="Picture 3"/>
          <p:cNvPicPr>
            <a:picLocks noChangeAspect="1"/>
          </p:cNvPicPr>
          <p:nvPr/>
        </p:nvPicPr>
        <p:blipFill>
          <a:blip r:embed="rId3"/>
          <a:stretch>
            <a:fillRect/>
          </a:stretch>
        </p:blipFill>
        <p:spPr>
          <a:xfrm>
            <a:off x="950803" y="3765264"/>
            <a:ext cx="7387201" cy="2436431"/>
          </a:xfrm>
          <a:prstGeom prst="rect">
            <a:avLst/>
          </a:prstGeom>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0004" y="1282224"/>
            <a:ext cx="8083991" cy="5006783"/>
          </a:xfrm>
          <a:prstGeom prst="rect">
            <a:avLst/>
          </a:prstGeom>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0357" y="1273080"/>
            <a:ext cx="8503285" cy="5006783"/>
          </a:xfrm>
          <a:prstGeom prst="rect">
            <a:avLst/>
          </a:prstGeom>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Specs per Release</a:t>
            </a:r>
            <a:endParaRPr lang="en-GB" sz="280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400" baseline="30000">
                <a:latin typeface="Times New Roman" panose="02020603050405020304" pitchFamily="18" charset="0"/>
              </a:rPr>
              <a:t>#</a:t>
            </a:r>
            <a:r>
              <a:rPr lang="en-US" sz="1400">
                <a:latin typeface="Times New Roman" panose="02020603050405020304" pitchFamily="18" charset="0"/>
              </a:rPr>
              <a:t> Greyed Releases are closed.                                  * Figures in the right column are values reported last plenary meeting.</a:t>
            </a:r>
            <a:endParaRPr lang="en-GB" sz="1400">
              <a:latin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1006936" y="1993900"/>
            <a:ext cx="5926102" cy="3602038"/>
          </a:xfrm>
          <a:prstGeom prst="rect">
            <a:avLst/>
          </a:prstGeom>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bwMode="auto">
          <a:xfrm>
            <a:off x="557638" y="497624"/>
            <a:ext cx="52324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dirty="0" smtClean="0"/>
              <a:t>Marketing matters</a:t>
            </a:r>
          </a:p>
        </p:txBody>
      </p:sp>
      <p:sp>
        <p:nvSpPr>
          <p:cNvPr id="2" name="Rectangle 1"/>
          <p:cNvSpPr/>
          <p:nvPr/>
        </p:nvSpPr>
        <p:spPr>
          <a:xfrm>
            <a:off x="2286000" y="1230503"/>
            <a:ext cx="4572000" cy="5078313"/>
          </a:xfrm>
          <a:prstGeom prst="rect">
            <a:avLst/>
          </a:prstGeom>
        </p:spPr>
        <p:txBody>
          <a:bodyPr>
            <a:spAutoFit/>
          </a:bodyPr>
          <a:lstStyle/>
          <a:p>
            <a:r>
              <a:rPr lang="en-GB" altLang="en-US" sz="1800" dirty="0"/>
              <a:t>3GPP Award</a:t>
            </a:r>
          </a:p>
          <a:p>
            <a:pPr lvl="1"/>
            <a:r>
              <a:rPr lang="en-GB" altLang="en-US" sz="1200" dirty="0"/>
              <a:t>2013 edition completed in January, winners listed at </a:t>
            </a:r>
            <a:r>
              <a:rPr lang="en-GB" altLang="en-US" sz="1200" dirty="0">
                <a:hlinkClick r:id="rId2"/>
              </a:rPr>
              <a:t>http://www.3gpp.org/about-3gpp/3gpp-award-roll-of-honour</a:t>
            </a:r>
            <a:endParaRPr lang="en-GB" altLang="en-US" sz="1200" dirty="0"/>
          </a:p>
          <a:p>
            <a:pPr lvl="1"/>
            <a:r>
              <a:rPr lang="en-US" altLang="en-US" sz="1200" dirty="0"/>
              <a:t>Process for 2014 edition starts September 2014 – with email to WG Chairs, nominations must be in before TSG#66</a:t>
            </a:r>
            <a:endParaRPr lang="en-GB" altLang="en-US" sz="1600" dirty="0"/>
          </a:p>
          <a:p>
            <a:r>
              <a:rPr lang="en-GB" altLang="en-US" sz="1800" dirty="0"/>
              <a:t>TSG#64 and fun run PR</a:t>
            </a:r>
          </a:p>
          <a:p>
            <a:pPr lvl="1"/>
            <a:r>
              <a:rPr lang="en-GB" altLang="en-US" sz="1200" dirty="0"/>
              <a:t>Coordination by MCC of charity collection (6000 euro) and distribution of shirts and hats for runners</a:t>
            </a:r>
          </a:p>
          <a:p>
            <a:pPr lvl="1"/>
            <a:r>
              <a:rPr lang="en-GB" altLang="en-US" sz="1200" dirty="0"/>
              <a:t>Home page article (+2600 hits) and Video (+1500 plays) were great summer stories for the project</a:t>
            </a:r>
          </a:p>
          <a:p>
            <a:r>
              <a:rPr lang="en-US" altLang="en-US" sz="1800" dirty="0"/>
              <a:t>Conference support</a:t>
            </a:r>
          </a:p>
          <a:p>
            <a:pPr lvl="1"/>
            <a:r>
              <a:rPr lang="en-GB" altLang="en-US" sz="1200" dirty="0"/>
              <a:t>1</a:t>
            </a:r>
            <a:r>
              <a:rPr lang="en-GB" altLang="en-US" sz="1200" baseline="30000" dirty="0"/>
              <a:t>st</a:t>
            </a:r>
            <a:r>
              <a:rPr lang="en-GB" altLang="en-US" sz="1200" dirty="0"/>
              <a:t> Book tour – 3 UK Universities in October 2014 (Bradford, Surrey, Belfast), with </a:t>
            </a:r>
            <a:r>
              <a:rPr lang="en-US" altLang="en-US" sz="1200" b="1" dirty="0">
                <a:hlinkClick r:id="rId3"/>
              </a:rPr>
              <a:t>Juha Korhonen</a:t>
            </a:r>
            <a:r>
              <a:rPr lang="en-US" altLang="en-US" sz="1200" dirty="0"/>
              <a:t> (MCC, RAN3). 100 book give-away to students.</a:t>
            </a:r>
            <a:endParaRPr lang="en-GB" altLang="en-US" sz="1200" dirty="0"/>
          </a:p>
          <a:p>
            <a:pPr lvl="1"/>
            <a:r>
              <a:rPr lang="en-US" altLang="en-US" sz="1200" dirty="0"/>
              <a:t>LTE Africa Conference (Cape Town, November 2014); session on Standards, with Balazs Bertenyi (SA) and Philippe Reininger (RAN3)</a:t>
            </a:r>
          </a:p>
          <a:p>
            <a:pPr lvl="1"/>
            <a:r>
              <a:rPr lang="en-US" altLang="en-US" sz="1200" dirty="0"/>
              <a:t>Mobile World Congress; Planning speaker proposals and meetings at MWC 2015 in March.</a:t>
            </a:r>
          </a:p>
          <a:p>
            <a:r>
              <a:rPr lang="en-GB" altLang="en-US" sz="1800" dirty="0"/>
              <a:t>Videos at TSG#65</a:t>
            </a:r>
          </a:p>
          <a:p>
            <a:pPr lvl="1"/>
            <a:r>
              <a:rPr lang="en-GB" altLang="en-US" sz="1200" dirty="0"/>
              <a:t>Video with Olof Liberg (GERAN)</a:t>
            </a:r>
          </a:p>
          <a:p>
            <a:pPr lvl="1"/>
            <a:r>
              <a:rPr lang="en-GB" altLang="en-US" sz="1200" dirty="0"/>
              <a:t>Joint video on Rel-12 status with Balazs Bertenyi (SA) and Dino Flore (RAN)</a:t>
            </a:r>
          </a:p>
        </p:txBody>
      </p:sp>
    </p:spTree>
    <p:extLst>
      <p:ext uri="{BB962C8B-B14F-4D97-AF65-F5344CB8AC3E}">
        <p14:creationId xmlns:p14="http://schemas.microsoft.com/office/powerpoint/2010/main" val="3775253530"/>
      </p:ext>
    </p:extLst>
  </p:cSld>
  <p:clrMapOvr>
    <a:masterClrMapping/>
  </p:clrMapOvr>
  <p:transition spd="slow" advClick="0" advTm="30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Other stuff</a:t>
            </a:r>
            <a:endParaRPr lang="en-GB" sz="2800"/>
          </a:p>
        </p:txBody>
      </p:sp>
      <p:pic>
        <p:nvPicPr>
          <p:cNvPr id="30723" name="Picture 3" descr="MCj0371064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(1)</a:t>
            </a:r>
          </a:p>
        </p:txBody>
      </p:sp>
      <p:sp>
        <p:nvSpPr>
          <p:cNvPr id="82947" name="Text Box 3"/>
          <p:cNvSpPr txBox="1">
            <a:spLocks noChangeArrowheads="1"/>
          </p:cNvSpPr>
          <p:nvPr/>
        </p:nvSpPr>
        <p:spPr bwMode="auto">
          <a:xfrm>
            <a:off x="572477" y="1758354"/>
            <a:ext cx="6045200" cy="390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dirty="0" smtClean="0"/>
              <a:t>Delegates will be very familiar with the current method of </a:t>
            </a:r>
          </a:p>
          <a:p>
            <a:pPr marL="285750" indent="-285750">
              <a:spcBef>
                <a:spcPct val="50000"/>
              </a:spcBef>
              <a:buFont typeface="Arial" panose="020B0604020202020204" pitchFamily="34" charset="0"/>
              <a:buChar char="•"/>
            </a:pPr>
            <a:r>
              <a:rPr lang="en-GB" sz="1600" dirty="0" smtClean="0"/>
              <a:t>registering on line,</a:t>
            </a:r>
          </a:p>
          <a:p>
            <a:pPr marL="285750" indent="-285750">
              <a:spcBef>
                <a:spcPct val="50000"/>
              </a:spcBef>
              <a:buFont typeface="Arial" panose="020B0604020202020204" pitchFamily="34" charset="0"/>
              <a:buChar char="•"/>
            </a:pPr>
            <a:r>
              <a:rPr lang="en-GB" sz="1600" dirty="0" smtClean="0"/>
              <a:t>picking up one’s badge, and</a:t>
            </a:r>
          </a:p>
          <a:p>
            <a:pPr marL="285750" indent="-285750">
              <a:spcBef>
                <a:spcPct val="50000"/>
              </a:spcBef>
              <a:buFont typeface="Arial" panose="020B0604020202020204" pitchFamily="34" charset="0"/>
              <a:buChar char="•"/>
            </a:pPr>
            <a:r>
              <a:rPr lang="en-GB" sz="1600" dirty="0" smtClean="0"/>
              <a:t>signing the presence sheet during the meeting.</a:t>
            </a:r>
          </a:p>
          <a:p>
            <a:pPr>
              <a:spcBef>
                <a:spcPct val="50000"/>
              </a:spcBef>
            </a:pPr>
            <a:r>
              <a:rPr lang="en-GB" sz="1600" dirty="0" smtClean="0"/>
              <a:t>This implies meeting hosts or MCC printing many thousands of badges per year, and manually updating the database of participants after every TSG and WG meeting (around 150 per year) on the basis of those who signed the list – bearing in mind that an appreciable number of delegates</a:t>
            </a:r>
          </a:p>
          <a:p>
            <a:pPr marL="342900" indent="-342900">
              <a:spcBef>
                <a:spcPct val="50000"/>
              </a:spcBef>
              <a:buAutoNum type="alphaLcParenBoth"/>
            </a:pPr>
            <a:r>
              <a:rPr lang="en-GB" sz="1600" dirty="0" smtClean="0"/>
              <a:t>fail to register in advance, or</a:t>
            </a:r>
          </a:p>
          <a:p>
            <a:pPr marL="342900" indent="-342900">
              <a:spcBef>
                <a:spcPct val="50000"/>
              </a:spcBef>
              <a:buAutoNum type="alphaLcParenBoth"/>
            </a:pPr>
            <a:r>
              <a:rPr lang="en-GB" sz="1600" dirty="0" smtClean="0"/>
              <a:t>register but do not show up.</a:t>
            </a:r>
          </a:p>
          <a:p>
            <a:pPr>
              <a:spcBef>
                <a:spcPct val="50000"/>
              </a:spcBef>
            </a:pPr>
            <a:r>
              <a:rPr lang="en-GB" sz="1600" dirty="0" smtClean="0"/>
              <a:t>This represents a significant workload for MCC.</a:t>
            </a:r>
            <a:endParaRPr lang="en-GB" sz="1600" dirty="0"/>
          </a:p>
        </p:txBody>
      </p:sp>
    </p:spTree>
  </p:cSld>
  <p:clrMapOvr>
    <a:masterClrMapping/>
  </p:clrMapOvr>
  <p:transition spd="slow">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(2)</a:t>
            </a:r>
          </a:p>
        </p:txBody>
      </p:sp>
      <p:sp>
        <p:nvSpPr>
          <p:cNvPr id="82947" name="Text Box 3"/>
          <p:cNvSpPr txBox="1">
            <a:spLocks noChangeArrowheads="1"/>
          </p:cNvSpPr>
          <p:nvPr/>
        </p:nvSpPr>
        <p:spPr bwMode="auto">
          <a:xfrm>
            <a:off x="572476" y="1758354"/>
            <a:ext cx="8077747" cy="464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And yet, we are in the 21</a:t>
            </a:r>
            <a:r>
              <a:rPr lang="en-GB" sz="1600" baseline="30000" dirty="0" smtClean="0"/>
              <a:t>st</a:t>
            </a:r>
            <a:r>
              <a:rPr lang="en-GB" sz="1600" dirty="0" smtClean="0"/>
              <a:t> Century.</a:t>
            </a:r>
          </a:p>
          <a:p>
            <a:pPr>
              <a:spcBef>
                <a:spcPct val="50000"/>
              </a:spcBef>
            </a:pPr>
            <a:r>
              <a:rPr lang="en-GB" sz="1600" dirty="0" smtClean="0"/>
              <a:t>The facilities offered by the 3GPP Ultimate project (3GU) will provide for …</a:t>
            </a:r>
          </a:p>
          <a:p>
            <a:pPr>
              <a:spcBef>
                <a:spcPct val="50000"/>
              </a:spcBef>
            </a:pPr>
            <a:r>
              <a:rPr lang="en-GB" sz="1600" b="1" u="sng" dirty="0" smtClean="0"/>
              <a:t>Restricting advance registration to [six] months in advance</a:t>
            </a:r>
          </a:p>
          <a:p>
            <a:pPr>
              <a:spcBef>
                <a:spcPct val="50000"/>
              </a:spcBef>
            </a:pPr>
            <a:r>
              <a:rPr lang="en-GB" sz="1600" dirty="0" smtClean="0"/>
              <a:t>Some delegates systematically register for all future meetings of groups which they habitually attend as soon as those meetings are confirmed in the calendar. However, delegates’ lives change:</a:t>
            </a:r>
          </a:p>
          <a:p>
            <a:pPr marL="285750" indent="-285750">
              <a:spcBef>
                <a:spcPct val="50000"/>
              </a:spcBef>
              <a:buFont typeface="Arial" panose="020B0604020202020204" pitchFamily="34" charset="0"/>
              <a:buChar char="•"/>
            </a:pPr>
            <a:r>
              <a:rPr lang="en-GB" sz="1600" dirty="0" smtClean="0"/>
              <a:t>they change job function within their organization</a:t>
            </a:r>
          </a:p>
          <a:p>
            <a:pPr marL="285750" indent="-285750">
              <a:spcBef>
                <a:spcPct val="50000"/>
              </a:spcBef>
              <a:buFont typeface="Arial" panose="020B0604020202020204" pitchFamily="34" charset="0"/>
              <a:buChar char="•"/>
            </a:pPr>
            <a:r>
              <a:rPr lang="en-GB" sz="1600" dirty="0" smtClean="0"/>
              <a:t>they change organization</a:t>
            </a:r>
          </a:p>
          <a:p>
            <a:pPr marL="285750" indent="-285750">
              <a:spcBef>
                <a:spcPct val="50000"/>
              </a:spcBef>
              <a:buFont typeface="Arial" panose="020B0604020202020204" pitchFamily="34" charset="0"/>
              <a:buChar char="•"/>
            </a:pPr>
            <a:r>
              <a:rPr lang="en-GB" sz="1600" dirty="0" smtClean="0"/>
              <a:t>they retire</a:t>
            </a:r>
          </a:p>
          <a:p>
            <a:pPr marL="285750" indent="-285750">
              <a:spcBef>
                <a:spcPct val="50000"/>
              </a:spcBef>
              <a:buFont typeface="Arial" panose="020B0604020202020204" pitchFamily="34" charset="0"/>
              <a:buChar char="•"/>
            </a:pPr>
            <a:r>
              <a:rPr lang="en-GB" sz="1600" dirty="0" smtClean="0"/>
              <a:t>and so on</a:t>
            </a:r>
          </a:p>
          <a:p>
            <a:pPr>
              <a:spcBef>
                <a:spcPct val="50000"/>
              </a:spcBef>
            </a:pPr>
            <a:r>
              <a:rPr lang="en-GB" sz="1600" dirty="0" smtClean="0"/>
              <a:t>and this means that they do not attend meetings they registered for months or even years ago (and failed to de-register from when their circumstances changed). </a:t>
            </a:r>
          </a:p>
          <a:p>
            <a:pPr>
              <a:spcBef>
                <a:spcPct val="50000"/>
              </a:spcBef>
            </a:pPr>
            <a:r>
              <a:rPr lang="en-GB" sz="1600" dirty="0" smtClean="0"/>
              <a:t>3GU will restrict the ability of delegates to register only for meetings in the “near” future, allowing hosts to plan seating and coffee breaks with more accuracy.</a:t>
            </a:r>
          </a:p>
        </p:txBody>
      </p:sp>
    </p:spTree>
    <p:extLst>
      <p:ext uri="{BB962C8B-B14F-4D97-AF65-F5344CB8AC3E}">
        <p14:creationId xmlns:p14="http://schemas.microsoft.com/office/powerpoint/2010/main" val="236707829"/>
      </p:ext>
    </p:extLst>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(3)</a:t>
            </a:r>
          </a:p>
        </p:txBody>
      </p:sp>
      <p:sp>
        <p:nvSpPr>
          <p:cNvPr id="82947" name="Text Box 3"/>
          <p:cNvSpPr txBox="1">
            <a:spLocks noChangeArrowheads="1"/>
          </p:cNvSpPr>
          <p:nvPr/>
        </p:nvSpPr>
        <p:spPr bwMode="auto">
          <a:xfrm>
            <a:off x="572476" y="1758354"/>
            <a:ext cx="8077747" cy="464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u="sng" dirty="0" smtClean="0"/>
              <a:t>Self-printing of badges</a:t>
            </a:r>
          </a:p>
          <a:p>
            <a:pPr>
              <a:spcBef>
                <a:spcPct val="50000"/>
              </a:spcBef>
            </a:pPr>
            <a:r>
              <a:rPr lang="en-GB" sz="1600" dirty="0" smtClean="0"/>
              <a:t>At present, the meeting host (or MCC) has to print badges and carry these to the meeting venue, along with badge holders.</a:t>
            </a:r>
          </a:p>
          <a:p>
            <a:pPr>
              <a:spcBef>
                <a:spcPct val="50000"/>
              </a:spcBef>
            </a:pPr>
            <a:r>
              <a:rPr lang="en-GB" sz="1600" dirty="0" smtClean="0"/>
              <a:t>The introduction of 3GU will change this regime: when a delegate registers, the confirmation email which he receives will include the graphic of the meeting badge. </a:t>
            </a:r>
            <a:r>
              <a:rPr lang="en-GB" sz="1600" u="sng" dirty="0" smtClean="0"/>
              <a:t>Delegates will be required to print this badge themselves</a:t>
            </a:r>
            <a:r>
              <a:rPr lang="en-GB" sz="1600" dirty="0" smtClean="0"/>
              <a:t>.</a:t>
            </a:r>
          </a:p>
          <a:p>
            <a:pPr>
              <a:spcBef>
                <a:spcPct val="50000"/>
              </a:spcBef>
            </a:pPr>
            <a:endParaRPr lang="en-GB" sz="1600" dirty="0" smtClean="0"/>
          </a:p>
          <a:p>
            <a:pPr>
              <a:spcBef>
                <a:spcPct val="50000"/>
              </a:spcBef>
            </a:pPr>
            <a:r>
              <a:rPr lang="en-GB" sz="1600" b="1" u="sng" dirty="0" smtClean="0"/>
              <a:t>No registration, no badge</a:t>
            </a:r>
          </a:p>
          <a:p>
            <a:pPr>
              <a:spcBef>
                <a:spcPct val="50000"/>
              </a:spcBef>
            </a:pPr>
            <a:r>
              <a:rPr lang="en-GB" sz="1600" dirty="0" smtClean="0"/>
              <a:t>The meeting host (or MCC) will no longer print badges. Self-printing by delegates will be the only option.</a:t>
            </a:r>
          </a:p>
          <a:p>
            <a:pPr>
              <a:spcBef>
                <a:spcPct val="50000"/>
              </a:spcBef>
            </a:pPr>
            <a:r>
              <a:rPr lang="en-GB" sz="1600" dirty="0" smtClean="0"/>
              <a:t>This means that if a delegate does not register, he will not get a badge. And if he does not register until arrival at the meeting venue, he will have to use the hotel’s facilities to print his badge. Normally, the host will not provide a local printer.</a:t>
            </a:r>
          </a:p>
          <a:p>
            <a:pPr>
              <a:spcBef>
                <a:spcPct val="50000"/>
              </a:spcBef>
            </a:pPr>
            <a:r>
              <a:rPr lang="en-GB" sz="1600" dirty="0" smtClean="0"/>
              <a:t>Delegates will be encouraged to retain and re-use their badge holders from meeting to meeting, reducing the number of holders the host must provide.</a:t>
            </a:r>
          </a:p>
        </p:txBody>
      </p:sp>
    </p:spTree>
    <p:extLst>
      <p:ext uri="{BB962C8B-B14F-4D97-AF65-F5344CB8AC3E}">
        <p14:creationId xmlns:p14="http://schemas.microsoft.com/office/powerpoint/2010/main" val="4181150185"/>
      </p:ext>
    </p:extLst>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(4)</a:t>
            </a:r>
          </a:p>
        </p:txBody>
      </p:sp>
      <p:sp>
        <p:nvSpPr>
          <p:cNvPr id="82947" name="Text Box 3"/>
          <p:cNvSpPr txBox="1">
            <a:spLocks noChangeArrowheads="1"/>
          </p:cNvSpPr>
          <p:nvPr/>
        </p:nvSpPr>
        <p:spPr bwMode="auto">
          <a:xfrm>
            <a:off x="572476" y="1758354"/>
            <a:ext cx="8077747"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u="sng" smtClean="0"/>
              <a:t>No registration, </a:t>
            </a:r>
            <a:r>
              <a:rPr lang="en-GB" sz="1600" b="1" u="sng" dirty="0" smtClean="0"/>
              <a:t>not present</a:t>
            </a:r>
          </a:p>
          <a:p>
            <a:pPr>
              <a:spcBef>
                <a:spcPct val="50000"/>
              </a:spcBef>
            </a:pPr>
            <a:r>
              <a:rPr lang="en-GB" sz="1600" dirty="0" smtClean="0"/>
              <a:t>The registration confirmation email will also contain a unique pass code. Instead of signing a paper attendance sheet, delegates will have to enter this code into an application running on the local meeting server, thus confirming their presence.</a:t>
            </a:r>
          </a:p>
          <a:p>
            <a:pPr>
              <a:spcBef>
                <a:spcPct val="50000"/>
              </a:spcBef>
            </a:pPr>
            <a:r>
              <a:rPr lang="en-GB" sz="1600" dirty="0" smtClean="0"/>
              <a:t>Like the badge, the unique pass code will identify the delegate, the organization represented, and the meeting. While this will not entirely eliminate the (rare) practice of delegates falsifying the presence of their colleagues, they will be reminded that they enter the pass code on their honour that they genuinely represent the organization in question.</a:t>
            </a:r>
          </a:p>
        </p:txBody>
      </p:sp>
    </p:spTree>
    <p:extLst>
      <p:ext uri="{BB962C8B-B14F-4D97-AF65-F5344CB8AC3E}">
        <p14:creationId xmlns:p14="http://schemas.microsoft.com/office/powerpoint/2010/main" val="614789214"/>
      </p:ext>
    </p:extLst>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844062" y="1762369"/>
            <a:ext cx="7303242" cy="449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smtClean="0"/>
              <a:t>Advance information  …</a:t>
            </a:r>
          </a:p>
          <a:p>
            <a:pPr>
              <a:spcBef>
                <a:spcPct val="50000"/>
              </a:spcBef>
            </a:pPr>
            <a:r>
              <a:rPr lang="en-GB" sz="1800" b="1" u="sng" dirty="0" smtClean="0"/>
              <a:t>Alain Sultan</a:t>
            </a:r>
            <a:r>
              <a:rPr lang="en-GB" sz="1600" b="1" dirty="0" smtClean="0"/>
              <a:t> currently supports both SA1 and CT3. However, these groups exhibit a rising tendency to meet during the same week, making support by a single individual impossible.</a:t>
            </a:r>
          </a:p>
          <a:p>
            <a:pPr>
              <a:spcBef>
                <a:spcPct val="50000"/>
              </a:spcBef>
            </a:pPr>
            <a:r>
              <a:rPr lang="en-GB" sz="1600" b="1" dirty="0" smtClean="0"/>
              <a:t>Therefore, from November 2014, </a:t>
            </a:r>
            <a:r>
              <a:rPr lang="en-GB" sz="1800" b="1" u="sng" dirty="0" smtClean="0"/>
              <a:t>Adrian </a:t>
            </a:r>
            <a:r>
              <a:rPr lang="en-GB" sz="1800" b="1" u="sng" dirty="0" err="1" smtClean="0"/>
              <a:t>Zoicas</a:t>
            </a:r>
            <a:r>
              <a:rPr lang="en-GB" sz="1800" b="1" u="sng" dirty="0" smtClean="0"/>
              <a:t> </a:t>
            </a:r>
            <a:r>
              <a:rPr lang="en-GB" sz="1600" b="1" dirty="0" smtClean="0"/>
              <a:t>will take over support of CT3.</a:t>
            </a:r>
          </a:p>
          <a:p>
            <a:pPr>
              <a:spcBef>
                <a:spcPct val="50000"/>
              </a:spcBef>
            </a:pPr>
            <a:r>
              <a:rPr lang="en-GB" sz="1600" b="1" dirty="0" smtClean="0"/>
              <a:t>Meanwhile, Alain will retain SA1, and will extend his services to the whole of 3GPP and the wider community by compiling and maintaining a high-level descriptive document explaining the new services provided by each new Release of the 3GPP Specifications. This document will be of use to senior management of 3GPP member organizations, as well as to journalists and other actors (such as network operators which are not members of 3GPP) in giving an overview of each Release without giving the fine details. Thus these documents will be complementary to the well-known and well-appreciated Release descriptions compiled by Adrian </a:t>
            </a:r>
            <a:r>
              <a:rPr lang="en-GB" sz="1600" b="1" dirty="0" err="1" smtClean="0"/>
              <a:t>Zoicas</a:t>
            </a:r>
            <a:r>
              <a:rPr lang="en-GB" sz="1600" b="1" dirty="0" smtClean="0"/>
              <a:t>, which Adrian will continue to provide.</a:t>
            </a:r>
            <a:endParaRPr lang="en-GB" sz="1600" dirty="0"/>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spTree>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(5)</a:t>
            </a:r>
          </a:p>
        </p:txBody>
      </p:sp>
      <p:sp>
        <p:nvSpPr>
          <p:cNvPr id="82947" name="Text Box 3"/>
          <p:cNvSpPr txBox="1">
            <a:spLocks noChangeArrowheads="1"/>
          </p:cNvSpPr>
          <p:nvPr/>
        </p:nvSpPr>
        <p:spPr bwMode="auto">
          <a:xfrm>
            <a:off x="572476" y="1758354"/>
            <a:ext cx="8077747"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u="sng" dirty="0" smtClean="0"/>
              <a:t>Not present, no access</a:t>
            </a:r>
          </a:p>
          <a:p>
            <a:pPr>
              <a:spcBef>
                <a:spcPct val="50000"/>
              </a:spcBef>
            </a:pPr>
            <a:r>
              <a:rPr lang="en-GB" sz="1600" dirty="0" smtClean="0"/>
              <a:t>Delegates will not be able to upload TDocs or access other local 3GU facilities until they have confirmed their presence by entering their pass code.</a:t>
            </a:r>
          </a:p>
          <a:p>
            <a:pPr>
              <a:spcBef>
                <a:spcPct val="50000"/>
              </a:spcBef>
            </a:pPr>
            <a:endParaRPr lang="en-GB" sz="1600" dirty="0"/>
          </a:p>
          <a:p>
            <a:pPr>
              <a:spcBef>
                <a:spcPct val="50000"/>
              </a:spcBef>
            </a:pPr>
            <a:r>
              <a:rPr lang="en-GB" sz="1600" b="1" u="sng" dirty="0" smtClean="0"/>
              <a:t>Definitive list of participants</a:t>
            </a:r>
          </a:p>
          <a:p>
            <a:pPr>
              <a:spcBef>
                <a:spcPct val="50000"/>
              </a:spcBef>
            </a:pPr>
            <a:r>
              <a:rPr lang="en-GB" sz="1600" dirty="0" smtClean="0"/>
              <a:t>By the end of the meeting, the web-based list of participants will be accurate and up to date and can be immediately used (e.g. for inclusion in the meeting report, or for delegates’ own use).</a:t>
            </a:r>
          </a:p>
        </p:txBody>
      </p:sp>
    </p:spTree>
    <p:extLst>
      <p:ext uri="{BB962C8B-B14F-4D97-AF65-F5344CB8AC3E}">
        <p14:creationId xmlns:p14="http://schemas.microsoft.com/office/powerpoint/2010/main" val="3305009012"/>
      </p:ext>
    </p:extLst>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(6)</a:t>
            </a:r>
          </a:p>
        </p:txBody>
      </p:sp>
      <p:sp>
        <p:nvSpPr>
          <p:cNvPr id="82947" name="Text Box 3"/>
          <p:cNvSpPr txBox="1">
            <a:spLocks noChangeArrowheads="1"/>
          </p:cNvSpPr>
          <p:nvPr/>
        </p:nvSpPr>
        <p:spPr bwMode="auto">
          <a:xfrm>
            <a:off x="572476" y="1758354"/>
            <a:ext cx="8077747" cy="390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u="sng" dirty="0" smtClean="0"/>
              <a:t>Oops, I forgot to register for this meeting</a:t>
            </a:r>
          </a:p>
          <a:p>
            <a:pPr>
              <a:spcBef>
                <a:spcPct val="50000"/>
              </a:spcBef>
            </a:pPr>
            <a:r>
              <a:rPr lang="en-GB" sz="1600" dirty="0" smtClean="0"/>
              <a:t>No problem. Register when you arrive and wait for the confirmation email with your pass code. But then find your own way to print your badge on site!</a:t>
            </a:r>
          </a:p>
          <a:p>
            <a:pPr>
              <a:spcBef>
                <a:spcPct val="50000"/>
              </a:spcBef>
            </a:pPr>
            <a:endParaRPr lang="en-GB" sz="1600" dirty="0"/>
          </a:p>
          <a:p>
            <a:pPr>
              <a:spcBef>
                <a:spcPct val="50000"/>
              </a:spcBef>
            </a:pPr>
            <a:r>
              <a:rPr lang="en-GB" sz="1600" b="1" u="sng" dirty="0" err="1" smtClean="0"/>
              <a:t>Aarghh</a:t>
            </a:r>
            <a:r>
              <a:rPr lang="en-GB" sz="1600" b="1" u="sng" dirty="0" smtClean="0"/>
              <a:t>, I registered for the “wrong” organization</a:t>
            </a:r>
          </a:p>
          <a:p>
            <a:pPr>
              <a:spcBef>
                <a:spcPct val="50000"/>
              </a:spcBef>
            </a:pPr>
            <a:r>
              <a:rPr lang="en-GB" sz="1600" dirty="0" smtClean="0"/>
              <a:t>No problem: </a:t>
            </a:r>
            <a:r>
              <a:rPr lang="en-GB" sz="1600" u="sng" dirty="0" smtClean="0"/>
              <a:t>before you confirm your presence</a:t>
            </a:r>
            <a:r>
              <a:rPr lang="en-GB" sz="1600" dirty="0" smtClean="0"/>
              <a:t>, de-register on line then re-register, representing the correct organization. (You may have to wait a few minutes before re-registering while the local meeting server is automatically updated from the central machine.) On de-registering, your original pass code will become invalid. You will receive a new confirmation email with new print-it-yourself badge and new pass code. </a:t>
            </a:r>
          </a:p>
          <a:p>
            <a:pPr>
              <a:spcBef>
                <a:spcPct val="50000"/>
              </a:spcBef>
            </a:pPr>
            <a:r>
              <a:rPr lang="en-GB" sz="1600" dirty="0" smtClean="0"/>
              <a:t>3GPP rules do not allow a delegate to represent more than one organization at any one meeting. Therefore, once you confirm your presence by entering your pass code, you can no longer change the organization you represent.</a:t>
            </a:r>
          </a:p>
        </p:txBody>
      </p:sp>
    </p:spTree>
    <p:extLst>
      <p:ext uri="{BB962C8B-B14F-4D97-AF65-F5344CB8AC3E}">
        <p14:creationId xmlns:p14="http://schemas.microsoft.com/office/powerpoint/2010/main" val="3331097836"/>
      </p:ext>
    </p:extLst>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(7)</a:t>
            </a:r>
          </a:p>
        </p:txBody>
      </p:sp>
      <p:sp>
        <p:nvSpPr>
          <p:cNvPr id="82947" name="Text Box 3"/>
          <p:cNvSpPr txBox="1">
            <a:spLocks noChangeArrowheads="1"/>
          </p:cNvSpPr>
          <p:nvPr/>
        </p:nvSpPr>
        <p:spPr bwMode="auto">
          <a:xfrm>
            <a:off x="572476" y="1758354"/>
            <a:ext cx="8077747"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u="sng" dirty="0" smtClean="0"/>
              <a:t>Oops, I registered but have deleted the confirmation email and can’t remember my pass code.</a:t>
            </a:r>
          </a:p>
          <a:p>
            <a:pPr>
              <a:spcBef>
                <a:spcPct val="50000"/>
              </a:spcBef>
            </a:pPr>
            <a:r>
              <a:rPr lang="en-GB" sz="1600" dirty="0" smtClean="0"/>
              <a:t>No problem. De-register and re-register to receive a new email with a new pass code (and a new badge).</a:t>
            </a:r>
          </a:p>
          <a:p>
            <a:pPr>
              <a:spcBef>
                <a:spcPct val="50000"/>
              </a:spcBef>
            </a:pPr>
            <a:endParaRPr lang="en-GB" sz="1600" dirty="0" smtClean="0"/>
          </a:p>
        </p:txBody>
      </p:sp>
    </p:spTree>
    <p:extLst>
      <p:ext uri="{BB962C8B-B14F-4D97-AF65-F5344CB8AC3E}">
        <p14:creationId xmlns:p14="http://schemas.microsoft.com/office/powerpoint/2010/main" val="4163481121"/>
      </p:ext>
    </p:extLst>
  </p:cSld>
  <p:clrMapOvr>
    <a:masterClrMapping/>
  </p:clrMapOvr>
  <p:transition spd="slow">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Badges, registering for meetings, confirmation of presence (8)</a:t>
            </a:r>
          </a:p>
        </p:txBody>
      </p:sp>
      <p:sp>
        <p:nvSpPr>
          <p:cNvPr id="82947" name="Text Box 3"/>
          <p:cNvSpPr txBox="1">
            <a:spLocks noChangeArrowheads="1"/>
          </p:cNvSpPr>
          <p:nvPr/>
        </p:nvSpPr>
        <p:spPr bwMode="auto">
          <a:xfrm>
            <a:off x="572476" y="1758354"/>
            <a:ext cx="8077747"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u="sng" dirty="0" smtClean="0"/>
              <a:t>Reminders</a:t>
            </a:r>
          </a:p>
          <a:p>
            <a:pPr>
              <a:spcBef>
                <a:spcPct val="50000"/>
              </a:spcBef>
            </a:pPr>
            <a:r>
              <a:rPr lang="en-GB" sz="1600" dirty="0" smtClean="0"/>
              <a:t>If you habitually attend the meetings of a particular group, but have not registered for the next meeting by [one month] before the start of that meeting, 3GU will send you a reminder.</a:t>
            </a:r>
          </a:p>
          <a:p>
            <a:pPr>
              <a:spcBef>
                <a:spcPct val="50000"/>
              </a:spcBef>
            </a:pPr>
            <a:r>
              <a:rPr lang="en-GB" sz="1600" dirty="0" smtClean="0"/>
              <a:t>You can opt out of these reminders on a per-group (TSG or WG) basis. (And you can opt back in, if you wish.)</a:t>
            </a:r>
          </a:p>
          <a:p>
            <a:pPr>
              <a:spcBef>
                <a:spcPct val="50000"/>
              </a:spcBef>
            </a:pPr>
            <a:endParaRPr lang="en-GB" sz="1600" dirty="0"/>
          </a:p>
          <a:p>
            <a:pPr>
              <a:spcBef>
                <a:spcPct val="50000"/>
              </a:spcBef>
            </a:pPr>
            <a:r>
              <a:rPr lang="en-GB" sz="1600" b="1" u="sng" dirty="0" smtClean="0"/>
              <a:t>Verification</a:t>
            </a:r>
          </a:p>
          <a:p>
            <a:pPr>
              <a:spcBef>
                <a:spcPct val="50000"/>
              </a:spcBef>
            </a:pPr>
            <a:r>
              <a:rPr lang="en-GB" sz="1600" dirty="0" smtClean="0"/>
              <a:t>Via the 3GU portal, delegates will be able to obtain a list of all future meetings they are registered for, optionally filtered by group(s). And a list of all future meetings for which they are </a:t>
            </a:r>
            <a:r>
              <a:rPr lang="en-GB" sz="1600" i="1" dirty="0" smtClean="0"/>
              <a:t>not</a:t>
            </a:r>
            <a:r>
              <a:rPr lang="en-GB" sz="1600" dirty="0" smtClean="0"/>
              <a:t> registered.</a:t>
            </a:r>
          </a:p>
          <a:p>
            <a:pPr>
              <a:spcBef>
                <a:spcPct val="50000"/>
              </a:spcBef>
            </a:pPr>
            <a:r>
              <a:rPr lang="en-GB" sz="1600" dirty="0" smtClean="0"/>
              <a:t>And also a list of all previous meetings they attended.</a:t>
            </a:r>
          </a:p>
          <a:p>
            <a:pPr>
              <a:spcBef>
                <a:spcPct val="50000"/>
              </a:spcBef>
            </a:pPr>
            <a:endParaRPr lang="en-GB" sz="1600" dirty="0" smtClean="0"/>
          </a:p>
        </p:txBody>
      </p:sp>
    </p:spTree>
    <p:extLst>
      <p:ext uri="{BB962C8B-B14F-4D97-AF65-F5344CB8AC3E}">
        <p14:creationId xmlns:p14="http://schemas.microsoft.com/office/powerpoint/2010/main" val="3365826971"/>
      </p:ext>
    </p:extLst>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3GU presentation / workshop</a:t>
            </a:r>
          </a:p>
        </p:txBody>
      </p:sp>
      <p:sp>
        <p:nvSpPr>
          <p:cNvPr id="82947" name="Text Box 3"/>
          <p:cNvSpPr txBox="1">
            <a:spLocks noChangeArrowheads="1"/>
          </p:cNvSpPr>
          <p:nvPr/>
        </p:nvSpPr>
        <p:spPr bwMode="auto">
          <a:xfrm>
            <a:off x="572476" y="1758354"/>
            <a:ext cx="8077747" cy="4278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Our developers, Capgemini, will hold a presentation / workshop on</a:t>
            </a:r>
          </a:p>
          <a:p>
            <a:pPr algn="ctr">
              <a:spcBef>
                <a:spcPct val="50000"/>
              </a:spcBef>
            </a:pPr>
            <a:r>
              <a:rPr lang="en-GB" sz="1600" u="sng" dirty="0" smtClean="0"/>
              <a:t>30 September 2014</a:t>
            </a:r>
          </a:p>
          <a:p>
            <a:pPr>
              <a:spcBef>
                <a:spcPct val="50000"/>
              </a:spcBef>
            </a:pPr>
            <a:r>
              <a:rPr lang="en-GB" sz="1600" dirty="0" smtClean="0"/>
              <a:t>at ETSI premises, Sophia </a:t>
            </a:r>
            <a:r>
              <a:rPr lang="en-GB" sz="1600" dirty="0" err="1" smtClean="0"/>
              <a:t>Antipolis</a:t>
            </a:r>
            <a:r>
              <a:rPr lang="en-GB" sz="1600" dirty="0" smtClean="0"/>
              <a:t>. The event will focus on the basics of the 3GU portal interface, the Work Plan, Releases, Specifications and Meetings.</a:t>
            </a:r>
          </a:p>
          <a:p>
            <a:pPr>
              <a:spcBef>
                <a:spcPct val="50000"/>
              </a:spcBef>
            </a:pPr>
            <a:r>
              <a:rPr lang="en-GB" sz="1600" dirty="0" smtClean="0"/>
              <a:t>This event is principally for the benefit of MCC personnel, but a limited number of places are available for 3GPP delegates. In addition, we intend to enable remote participation using GoToMeeting*. If you are interested in participation, either on site or remotely, please get in touch with me at </a:t>
            </a:r>
            <a:r>
              <a:rPr lang="en-GB" sz="1600" dirty="0" smtClean="0">
                <a:hlinkClick r:id="rId2"/>
              </a:rPr>
              <a:t>john.meredith@etsi.org</a:t>
            </a:r>
            <a:r>
              <a:rPr lang="en-GB" sz="1600" dirty="0" smtClean="0"/>
              <a:t> as soon as possible.</a:t>
            </a:r>
          </a:p>
          <a:p>
            <a:pPr>
              <a:spcBef>
                <a:spcPct val="50000"/>
              </a:spcBef>
            </a:pPr>
            <a:endParaRPr lang="en-GB" sz="1600" dirty="0"/>
          </a:p>
          <a:p>
            <a:pPr>
              <a:spcBef>
                <a:spcPct val="50000"/>
              </a:spcBef>
            </a:pPr>
            <a:endParaRPr lang="en-GB" sz="1600" dirty="0" smtClean="0"/>
          </a:p>
          <a:p>
            <a:pPr>
              <a:spcBef>
                <a:spcPct val="50000"/>
              </a:spcBef>
            </a:pPr>
            <a:endParaRPr lang="en-GB" sz="1600" dirty="0"/>
          </a:p>
          <a:p>
            <a:pPr algn="r">
              <a:spcBef>
                <a:spcPct val="50000"/>
              </a:spcBef>
            </a:pPr>
            <a:r>
              <a:rPr lang="en-GB" sz="1200" dirty="0"/>
              <a:t>* </a:t>
            </a:r>
            <a:r>
              <a:rPr lang="en-GB" sz="1200" dirty="0">
                <a:hlinkClick r:id="rId3"/>
              </a:rPr>
              <a:t>http://</a:t>
            </a:r>
            <a:r>
              <a:rPr lang="en-GB" sz="1200" dirty="0" smtClean="0">
                <a:hlinkClick r:id="rId3"/>
              </a:rPr>
              <a:t>www.gotomeeting.com</a:t>
            </a:r>
            <a:r>
              <a:rPr lang="en-GB" sz="1200" dirty="0" smtClean="0"/>
              <a:t> </a:t>
            </a:r>
            <a:endParaRPr lang="en-GB" sz="1600" dirty="0" smtClean="0"/>
          </a:p>
          <a:p>
            <a:pPr>
              <a:spcBef>
                <a:spcPct val="50000"/>
              </a:spcBef>
            </a:pPr>
            <a:endParaRPr lang="en-GB" sz="1600" dirty="0" smtClean="0"/>
          </a:p>
        </p:txBody>
      </p:sp>
    </p:spTree>
    <p:extLst>
      <p:ext uri="{BB962C8B-B14F-4D97-AF65-F5344CB8AC3E}">
        <p14:creationId xmlns:p14="http://schemas.microsoft.com/office/powerpoint/2010/main" val="2854985220"/>
      </p:ext>
    </p:extLst>
  </p:cSld>
  <p:clrMapOvr>
    <a:masterClrMapping/>
  </p:clrMapOvr>
  <p:transition spd="slow">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cs typeface="+mn-cs"/>
              </a:rPr>
              <a:t>www.3gpp.org</a:t>
            </a:r>
          </a:p>
        </p:txBody>
      </p:sp>
      <p:sp>
        <p:nvSpPr>
          <p:cNvPr id="51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sz="1200">
                <a:latin typeface="Calibri" panose="020F0502020204030204" pitchFamily="34" charset="0"/>
                <a:ea typeface="Kozuka Gothic Pro B" pitchFamily="34" charset="-128"/>
              </a:rPr>
              <a:t>More Information about 3GPP:</a:t>
            </a:r>
            <a:endParaRPr lang="en-GB" sz="1200">
              <a:latin typeface="Calibri" panose="020F0502020204030204"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91" name="Rectangle 79"/>
          <p:cNvSpPr>
            <a:spLocks noChangeArrowheads="1"/>
          </p:cNvSpPr>
          <p:nvPr/>
        </p:nvSpPr>
        <p:spPr bwMode="auto">
          <a:xfrm>
            <a:off x="200025" y="612775"/>
            <a:ext cx="7070725" cy="62452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67" name="Line 55"/>
          <p:cNvSpPr>
            <a:spLocks noChangeShapeType="1"/>
          </p:cNvSpPr>
          <p:nvPr/>
        </p:nvSpPr>
        <p:spPr bwMode="auto">
          <a:xfrm>
            <a:off x="2266950" y="2076450"/>
            <a:ext cx="4451350" cy="17463"/>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4" name="Line 2"/>
          <p:cNvSpPr>
            <a:spLocks noChangeShapeType="1"/>
          </p:cNvSpPr>
          <p:nvPr/>
        </p:nvSpPr>
        <p:spPr bwMode="auto">
          <a:xfrm>
            <a:off x="617538" y="1176338"/>
            <a:ext cx="5916612" cy="285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5" name="Line 3"/>
          <p:cNvSpPr>
            <a:spLocks noChangeShapeType="1"/>
          </p:cNvSpPr>
          <p:nvPr/>
        </p:nvSpPr>
        <p:spPr bwMode="auto">
          <a:xfrm>
            <a:off x="6575425" y="609600"/>
            <a:ext cx="28575" cy="6248400"/>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6" name="AutoShape 4"/>
          <p:cNvSpPr>
            <a:spLocks noChangeArrowheads="1"/>
          </p:cNvSpPr>
          <p:nvPr/>
        </p:nvSpPr>
        <p:spPr bwMode="auto">
          <a:xfrm>
            <a:off x="3897313" y="668338"/>
            <a:ext cx="2735262" cy="703262"/>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1600" b="1">
                <a:solidFill>
                  <a:srgbClr val="FFFFFF"/>
                </a:solidFill>
              </a:rPr>
              <a:t>3GPP Support Team</a:t>
            </a:r>
            <a:endParaRPr lang="en-US" sz="1200" b="1">
              <a:solidFill>
                <a:srgbClr val="FFFFFF"/>
              </a:solidFill>
            </a:endParaRPr>
          </a:p>
        </p:txBody>
      </p:sp>
      <p:sp>
        <p:nvSpPr>
          <p:cNvPr id="13317" name="AutoShape 5"/>
          <p:cNvSpPr>
            <a:spLocks noChangeArrowheads="1"/>
          </p:cNvSpPr>
          <p:nvPr/>
        </p:nvSpPr>
        <p:spPr bwMode="auto">
          <a:xfrm>
            <a:off x="7107238" y="1371600"/>
            <a:ext cx="1778000" cy="495300"/>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John Meredith</a:t>
            </a:r>
          </a:p>
          <a:p>
            <a:pPr algn="ctr"/>
            <a:r>
              <a:rPr lang="en-US"/>
              <a:t>Specifications Manager</a:t>
            </a:r>
            <a:br>
              <a:rPr lang="en-US"/>
            </a:br>
            <a:r>
              <a:rPr lang="en-US"/>
              <a:t>Director MCC, ETSI</a:t>
            </a:r>
          </a:p>
        </p:txBody>
      </p:sp>
      <p:sp>
        <p:nvSpPr>
          <p:cNvPr id="13318" name="AutoShape 6"/>
          <p:cNvSpPr>
            <a:spLocks noChangeArrowheads="1"/>
          </p:cNvSpPr>
          <p:nvPr/>
        </p:nvSpPr>
        <p:spPr bwMode="auto">
          <a:xfrm>
            <a:off x="7107238" y="1955800"/>
            <a:ext cx="1778000" cy="4921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Adrian Zoicas</a:t>
            </a:r>
          </a:p>
          <a:p>
            <a:pPr algn="ctr"/>
            <a:r>
              <a:rPr lang="en-GB"/>
              <a:t>Work Plan Coordinator </a:t>
            </a:r>
            <a:endParaRPr lang="en-US"/>
          </a:p>
        </p:txBody>
      </p:sp>
      <p:sp>
        <p:nvSpPr>
          <p:cNvPr id="13319" name="Rectangle 7"/>
          <p:cNvSpPr>
            <a:spLocks noChangeArrowheads="1"/>
          </p:cNvSpPr>
          <p:nvPr/>
        </p:nvSpPr>
        <p:spPr bwMode="auto">
          <a:xfrm>
            <a:off x="7050088" y="4354513"/>
            <a:ext cx="1954212" cy="113188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20" name="AutoShape 8"/>
          <p:cNvSpPr>
            <a:spLocks noChangeArrowheads="1"/>
          </p:cNvSpPr>
          <p:nvPr/>
        </p:nvSpPr>
        <p:spPr bwMode="auto">
          <a:xfrm>
            <a:off x="7050088" y="4191000"/>
            <a:ext cx="1954212" cy="266700"/>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Support</a:t>
            </a:r>
            <a:r>
              <a:rPr lang="en-US" b="1"/>
              <a:t> </a:t>
            </a:r>
            <a:r>
              <a:rPr lang="en-US"/>
              <a:t>Assistants/Coordinators</a:t>
            </a:r>
          </a:p>
        </p:txBody>
      </p:sp>
      <p:sp>
        <p:nvSpPr>
          <p:cNvPr id="13321" name="AutoShape 9"/>
          <p:cNvSpPr>
            <a:spLocks noChangeArrowheads="1"/>
          </p:cNvSpPr>
          <p:nvPr/>
        </p:nvSpPr>
        <p:spPr bwMode="auto">
          <a:xfrm>
            <a:off x="7153275" y="4518025"/>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Susanna Kooistra</a:t>
            </a:r>
          </a:p>
        </p:txBody>
      </p:sp>
      <p:sp>
        <p:nvSpPr>
          <p:cNvPr id="13322" name="AutoShape 10"/>
          <p:cNvSpPr>
            <a:spLocks noChangeArrowheads="1"/>
          </p:cNvSpPr>
          <p:nvPr/>
        </p:nvSpPr>
        <p:spPr bwMode="auto">
          <a:xfrm>
            <a:off x="7143750" y="4799013"/>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Anna</a:t>
            </a:r>
            <a:r>
              <a:rPr lang="en-US" sz="900"/>
              <a:t> Riondet</a:t>
            </a:r>
          </a:p>
        </p:txBody>
      </p:sp>
      <p:sp>
        <p:nvSpPr>
          <p:cNvPr id="13323" name="AutoShape 11"/>
          <p:cNvSpPr>
            <a:spLocks noChangeArrowheads="1"/>
          </p:cNvSpPr>
          <p:nvPr/>
        </p:nvSpPr>
        <p:spPr bwMode="auto">
          <a:xfrm>
            <a:off x="7143750" y="5102225"/>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Emmanuelle Wurffel</a:t>
            </a:r>
          </a:p>
        </p:txBody>
      </p:sp>
      <p:sp>
        <p:nvSpPr>
          <p:cNvPr id="13324" name="Text Box 12"/>
          <p:cNvSpPr txBox="1">
            <a:spLocks noChangeArrowheads="1"/>
          </p:cNvSpPr>
          <p:nvPr/>
        </p:nvSpPr>
        <p:spPr bwMode="auto">
          <a:xfrm>
            <a:off x="7038975" y="6042025"/>
            <a:ext cx="19288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dirty="0" smtClean="0"/>
              <a:t>2013-09-01</a:t>
            </a:r>
            <a:endParaRPr lang="en-GB" dirty="0"/>
          </a:p>
        </p:txBody>
      </p:sp>
      <p:sp>
        <p:nvSpPr>
          <p:cNvPr id="13325" name="Line 13"/>
          <p:cNvSpPr>
            <a:spLocks noChangeShapeType="1"/>
          </p:cNvSpPr>
          <p:nvPr/>
        </p:nvSpPr>
        <p:spPr bwMode="auto">
          <a:xfrm flipV="1">
            <a:off x="2146300" y="6276975"/>
            <a:ext cx="4445000"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26" name="AutoShape 14"/>
          <p:cNvSpPr>
            <a:spLocks noChangeArrowheads="1"/>
          </p:cNvSpPr>
          <p:nvPr/>
        </p:nvSpPr>
        <p:spPr bwMode="auto">
          <a:xfrm>
            <a:off x="3986213" y="6159500"/>
            <a:ext cx="889000" cy="217488"/>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4</a:t>
            </a:r>
          </a:p>
        </p:txBody>
      </p:sp>
      <p:sp>
        <p:nvSpPr>
          <p:cNvPr id="13327" name="AutoShape 15"/>
          <p:cNvSpPr>
            <a:spLocks noChangeArrowheads="1"/>
          </p:cNvSpPr>
          <p:nvPr/>
        </p:nvSpPr>
        <p:spPr bwMode="auto">
          <a:xfrm>
            <a:off x="3243263" y="6383338"/>
            <a:ext cx="889000" cy="217487"/>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1</a:t>
            </a:r>
          </a:p>
        </p:txBody>
      </p:sp>
      <p:sp>
        <p:nvSpPr>
          <p:cNvPr id="13328" name="AutoShape 16"/>
          <p:cNvSpPr>
            <a:spLocks noChangeArrowheads="1"/>
          </p:cNvSpPr>
          <p:nvPr/>
        </p:nvSpPr>
        <p:spPr bwMode="auto">
          <a:xfrm>
            <a:off x="3243263" y="6175375"/>
            <a:ext cx="889000" cy="217488"/>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en-GB" b="1"/>
              <a:t>GERAN</a:t>
            </a:r>
          </a:p>
        </p:txBody>
      </p:sp>
      <p:sp>
        <p:nvSpPr>
          <p:cNvPr id="13329" name="AutoShape 17"/>
          <p:cNvSpPr>
            <a:spLocks noChangeArrowheads="1"/>
          </p:cNvSpPr>
          <p:nvPr/>
        </p:nvSpPr>
        <p:spPr bwMode="auto">
          <a:xfrm>
            <a:off x="458788" y="61674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Paolo Usai</a:t>
            </a:r>
          </a:p>
        </p:txBody>
      </p:sp>
      <p:grpSp>
        <p:nvGrpSpPr>
          <p:cNvPr id="13330" name="Group 18"/>
          <p:cNvGrpSpPr>
            <a:grpSpLocks/>
          </p:cNvGrpSpPr>
          <p:nvPr/>
        </p:nvGrpSpPr>
        <p:grpSpPr bwMode="auto">
          <a:xfrm>
            <a:off x="481013" y="4206875"/>
            <a:ext cx="6173787" cy="209550"/>
            <a:chOff x="237" y="2469"/>
            <a:chExt cx="3937" cy="145"/>
          </a:xfrm>
        </p:grpSpPr>
        <p:sp>
          <p:nvSpPr>
            <p:cNvPr id="13331" name="Line 19"/>
            <p:cNvSpPr>
              <a:spLocks noChangeShapeType="1"/>
            </p:cNvSpPr>
            <p:nvPr/>
          </p:nvSpPr>
          <p:spPr bwMode="auto">
            <a:xfrm>
              <a:off x="1270" y="2545"/>
              <a:ext cx="2904" cy="6"/>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32" name="AutoShape 20"/>
            <p:cNvSpPr>
              <a:spLocks noChangeArrowheads="1"/>
            </p:cNvSpPr>
            <p:nvPr/>
          </p:nvSpPr>
          <p:spPr bwMode="auto">
            <a:xfrm>
              <a:off x="237" y="2469"/>
              <a:ext cx="1134" cy="14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Frédéric Firmin</a:t>
              </a:r>
              <a:endParaRPr lang="en-US" sz="600"/>
            </a:p>
          </p:txBody>
        </p:sp>
      </p:grpSp>
      <p:sp>
        <p:nvSpPr>
          <p:cNvPr id="13334" name="Line 22"/>
          <p:cNvSpPr>
            <a:spLocks noChangeShapeType="1"/>
          </p:cNvSpPr>
          <p:nvPr/>
        </p:nvSpPr>
        <p:spPr bwMode="auto">
          <a:xfrm>
            <a:off x="2044238" y="1668494"/>
            <a:ext cx="4450225" cy="17399"/>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36" name="AutoShape 24"/>
          <p:cNvSpPr>
            <a:spLocks noChangeArrowheads="1"/>
          </p:cNvSpPr>
          <p:nvPr/>
        </p:nvSpPr>
        <p:spPr bwMode="auto">
          <a:xfrm>
            <a:off x="468313" y="1572800"/>
            <a:ext cx="1778208" cy="2102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Joern</a:t>
            </a:r>
            <a:r>
              <a:rPr lang="en-US" dirty="0"/>
              <a:t> Krause</a:t>
            </a:r>
          </a:p>
        </p:txBody>
      </p:sp>
      <p:sp>
        <p:nvSpPr>
          <p:cNvPr id="13337" name="AutoShape 25"/>
          <p:cNvSpPr>
            <a:spLocks noChangeArrowheads="1"/>
          </p:cNvSpPr>
          <p:nvPr/>
        </p:nvSpPr>
        <p:spPr bwMode="auto">
          <a:xfrm>
            <a:off x="457200" y="965200"/>
            <a:ext cx="1778000" cy="44767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Adrian Scrase</a:t>
            </a:r>
          </a:p>
          <a:p>
            <a:pPr algn="ctr"/>
            <a:r>
              <a:rPr lang="en-US"/>
              <a:t>CTO, ETSI</a:t>
            </a:r>
          </a:p>
        </p:txBody>
      </p:sp>
      <p:grpSp>
        <p:nvGrpSpPr>
          <p:cNvPr id="13338" name="Group 26"/>
          <p:cNvGrpSpPr>
            <a:grpSpLocks/>
          </p:cNvGrpSpPr>
          <p:nvPr/>
        </p:nvGrpSpPr>
        <p:grpSpPr bwMode="auto">
          <a:xfrm>
            <a:off x="458788" y="5362575"/>
            <a:ext cx="5948362" cy="209550"/>
            <a:chOff x="223" y="3184"/>
            <a:chExt cx="3793" cy="145"/>
          </a:xfrm>
        </p:grpSpPr>
        <p:sp>
          <p:nvSpPr>
            <p:cNvPr id="13339" name="Line 27"/>
            <p:cNvSpPr>
              <a:spLocks noChangeShapeType="1"/>
            </p:cNvSpPr>
            <p:nvPr/>
          </p:nvSpPr>
          <p:spPr bwMode="auto">
            <a:xfrm>
              <a:off x="1282" y="3256"/>
              <a:ext cx="2734"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0" name="AutoShape 28"/>
            <p:cNvSpPr>
              <a:spLocks noChangeArrowheads="1"/>
            </p:cNvSpPr>
            <p:nvPr/>
          </p:nvSpPr>
          <p:spPr bwMode="auto">
            <a:xfrm>
              <a:off x="223" y="3184"/>
              <a:ext cx="1134" cy="14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Patrick Mérias</a:t>
              </a:r>
            </a:p>
          </p:txBody>
        </p:sp>
      </p:grpSp>
      <p:sp>
        <p:nvSpPr>
          <p:cNvPr id="13341" name="Line 29"/>
          <p:cNvSpPr>
            <a:spLocks noChangeShapeType="1"/>
          </p:cNvSpPr>
          <p:nvPr/>
        </p:nvSpPr>
        <p:spPr bwMode="auto">
          <a:xfrm flipV="1">
            <a:off x="2070100" y="5078413"/>
            <a:ext cx="4521200" cy="31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2" name="AutoShape 30"/>
          <p:cNvSpPr>
            <a:spLocks noChangeArrowheads="1"/>
          </p:cNvSpPr>
          <p:nvPr/>
        </p:nvSpPr>
        <p:spPr bwMode="auto">
          <a:xfrm>
            <a:off x="458788" y="496728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Kimmo Kymalainen</a:t>
            </a:r>
          </a:p>
        </p:txBody>
      </p:sp>
      <p:sp>
        <p:nvSpPr>
          <p:cNvPr id="13343" name="AutoShape 31"/>
          <p:cNvSpPr>
            <a:spLocks noChangeArrowheads="1"/>
          </p:cNvSpPr>
          <p:nvPr/>
        </p:nvSpPr>
        <p:spPr bwMode="auto">
          <a:xfrm>
            <a:off x="4778375" y="4962525"/>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a:t>
            </a:r>
          </a:p>
        </p:txBody>
      </p:sp>
      <p:sp>
        <p:nvSpPr>
          <p:cNvPr id="13344" name="AutoShape 32"/>
          <p:cNvSpPr>
            <a:spLocks noChangeArrowheads="1"/>
          </p:cNvSpPr>
          <p:nvPr/>
        </p:nvSpPr>
        <p:spPr bwMode="auto">
          <a:xfrm>
            <a:off x="4778375" y="5175250"/>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4</a:t>
            </a:r>
          </a:p>
        </p:txBody>
      </p:sp>
      <p:sp>
        <p:nvSpPr>
          <p:cNvPr id="13345" name="Line 33"/>
          <p:cNvSpPr>
            <a:spLocks noChangeShapeType="1"/>
          </p:cNvSpPr>
          <p:nvPr/>
        </p:nvSpPr>
        <p:spPr bwMode="auto">
          <a:xfrm flipV="1">
            <a:off x="6223000" y="3932238"/>
            <a:ext cx="1641475" cy="0"/>
          </a:xfrm>
          <a:prstGeom prst="line">
            <a:avLst/>
          </a:prstGeom>
          <a:noFill/>
          <a:ln w="101600">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6" name="AutoShape 34"/>
          <p:cNvSpPr>
            <a:spLocks noChangeArrowheads="1"/>
          </p:cNvSpPr>
          <p:nvPr/>
        </p:nvSpPr>
        <p:spPr bwMode="auto">
          <a:xfrm>
            <a:off x="7126288" y="3741738"/>
            <a:ext cx="1763712" cy="3524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Shicheng</a:t>
            </a:r>
            <a:r>
              <a:rPr lang="en-US" dirty="0"/>
              <a:t> Hu / Olivier </a:t>
            </a:r>
            <a:r>
              <a:rPr lang="en-US" dirty="0" err="1"/>
              <a:t>Genoud</a:t>
            </a:r>
            <a:endParaRPr lang="en-US" dirty="0"/>
          </a:p>
          <a:p>
            <a:pPr algn="ctr"/>
            <a:r>
              <a:rPr lang="en-US" dirty="0"/>
              <a:t>TTCN Support</a:t>
            </a:r>
          </a:p>
        </p:txBody>
      </p:sp>
      <p:sp>
        <p:nvSpPr>
          <p:cNvPr id="13347" name="Line 35"/>
          <p:cNvSpPr>
            <a:spLocks noChangeShapeType="1"/>
          </p:cNvSpPr>
          <p:nvPr/>
        </p:nvSpPr>
        <p:spPr bwMode="auto">
          <a:xfrm>
            <a:off x="2073275" y="3932238"/>
            <a:ext cx="4486275"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8" name="AutoShape 36"/>
          <p:cNvSpPr>
            <a:spLocks noChangeArrowheads="1"/>
          </p:cNvSpPr>
          <p:nvPr/>
        </p:nvSpPr>
        <p:spPr bwMode="auto">
          <a:xfrm>
            <a:off x="3243263" y="3821113"/>
            <a:ext cx="889000" cy="215900"/>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3</a:t>
            </a:r>
          </a:p>
        </p:txBody>
      </p:sp>
      <p:sp>
        <p:nvSpPr>
          <p:cNvPr id="13349" name="AutoShape 37"/>
          <p:cNvSpPr>
            <a:spLocks noChangeArrowheads="1"/>
          </p:cNvSpPr>
          <p:nvPr/>
        </p:nvSpPr>
        <p:spPr bwMode="auto">
          <a:xfrm>
            <a:off x="468313" y="3833813"/>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Ingbert Sigovich</a:t>
            </a:r>
          </a:p>
        </p:txBody>
      </p:sp>
      <p:sp>
        <p:nvSpPr>
          <p:cNvPr id="13350" name="AutoShape 38"/>
          <p:cNvSpPr>
            <a:spLocks noChangeArrowheads="1"/>
          </p:cNvSpPr>
          <p:nvPr/>
        </p:nvSpPr>
        <p:spPr bwMode="auto">
          <a:xfrm>
            <a:off x="2501900" y="3821113"/>
            <a:ext cx="889000" cy="21590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5</a:t>
            </a:r>
          </a:p>
        </p:txBody>
      </p:sp>
      <p:sp>
        <p:nvSpPr>
          <p:cNvPr id="13351" name="Line 39"/>
          <p:cNvSpPr>
            <a:spLocks noChangeShapeType="1"/>
          </p:cNvSpPr>
          <p:nvPr/>
        </p:nvSpPr>
        <p:spPr bwMode="auto">
          <a:xfrm>
            <a:off x="2093913" y="3171825"/>
            <a:ext cx="4489450" cy="17463"/>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3" name="AutoShape 41"/>
          <p:cNvSpPr>
            <a:spLocks noChangeArrowheads="1"/>
          </p:cNvSpPr>
          <p:nvPr/>
        </p:nvSpPr>
        <p:spPr bwMode="auto">
          <a:xfrm>
            <a:off x="4778375" y="1970056"/>
            <a:ext cx="889000" cy="21590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CT 3</a:t>
            </a:r>
          </a:p>
        </p:txBody>
      </p:sp>
      <p:sp>
        <p:nvSpPr>
          <p:cNvPr id="13354" name="Line 42"/>
          <p:cNvSpPr>
            <a:spLocks noChangeShapeType="1"/>
          </p:cNvSpPr>
          <p:nvPr/>
        </p:nvSpPr>
        <p:spPr bwMode="auto">
          <a:xfrm flipV="1">
            <a:off x="2098675" y="4681538"/>
            <a:ext cx="4521200" cy="31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5" name="AutoShape 43"/>
          <p:cNvSpPr>
            <a:spLocks noChangeArrowheads="1"/>
          </p:cNvSpPr>
          <p:nvPr/>
        </p:nvSpPr>
        <p:spPr bwMode="auto">
          <a:xfrm>
            <a:off x="468313" y="4584700"/>
            <a:ext cx="1778000" cy="2111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Xavier Piednoir</a:t>
            </a:r>
          </a:p>
        </p:txBody>
      </p:sp>
      <p:sp>
        <p:nvSpPr>
          <p:cNvPr id="13356" name="AutoShape 44" descr="Dark downward diagonal"/>
          <p:cNvSpPr>
            <a:spLocks noChangeArrowheads="1"/>
          </p:cNvSpPr>
          <p:nvPr/>
        </p:nvSpPr>
        <p:spPr bwMode="auto">
          <a:xfrm>
            <a:off x="5518150" y="4572000"/>
            <a:ext cx="889000" cy="217488"/>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solidFill>
                  <a:srgbClr val="777777"/>
                </a:solidFill>
              </a:rPr>
              <a:t>SCP</a:t>
            </a:r>
          </a:p>
        </p:txBody>
      </p:sp>
      <p:sp>
        <p:nvSpPr>
          <p:cNvPr id="13357" name="AutoShape 45"/>
          <p:cNvSpPr>
            <a:spLocks noChangeArrowheads="1"/>
          </p:cNvSpPr>
          <p:nvPr/>
        </p:nvSpPr>
        <p:spPr bwMode="auto">
          <a:xfrm>
            <a:off x="4778375" y="4572000"/>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6</a:t>
            </a:r>
          </a:p>
        </p:txBody>
      </p:sp>
      <p:sp>
        <p:nvSpPr>
          <p:cNvPr id="13358" name="Line 46"/>
          <p:cNvSpPr>
            <a:spLocks noChangeShapeType="1"/>
          </p:cNvSpPr>
          <p:nvPr/>
        </p:nvSpPr>
        <p:spPr bwMode="auto">
          <a:xfrm>
            <a:off x="2174875" y="5870575"/>
            <a:ext cx="4429125"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9" name="Line 47"/>
          <p:cNvSpPr>
            <a:spLocks noChangeShapeType="1"/>
          </p:cNvSpPr>
          <p:nvPr/>
        </p:nvSpPr>
        <p:spPr bwMode="auto">
          <a:xfrm flipV="1">
            <a:off x="2005013" y="3521075"/>
            <a:ext cx="4725987" cy="1905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60" name="AutoShape 48"/>
          <p:cNvSpPr>
            <a:spLocks noChangeArrowheads="1"/>
          </p:cNvSpPr>
          <p:nvPr/>
        </p:nvSpPr>
        <p:spPr bwMode="auto">
          <a:xfrm>
            <a:off x="3986213" y="3433763"/>
            <a:ext cx="889000" cy="2174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a:t>
            </a:r>
          </a:p>
        </p:txBody>
      </p:sp>
      <p:sp>
        <p:nvSpPr>
          <p:cNvPr id="13361" name="AutoShape 49"/>
          <p:cNvSpPr>
            <a:spLocks noChangeArrowheads="1"/>
          </p:cNvSpPr>
          <p:nvPr/>
        </p:nvSpPr>
        <p:spPr bwMode="auto">
          <a:xfrm>
            <a:off x="468313" y="34369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Maurice Pope</a:t>
            </a:r>
          </a:p>
        </p:txBody>
      </p:sp>
      <p:sp>
        <p:nvSpPr>
          <p:cNvPr id="13362" name="AutoShape 50"/>
          <p:cNvSpPr>
            <a:spLocks noChangeArrowheads="1"/>
          </p:cNvSpPr>
          <p:nvPr/>
        </p:nvSpPr>
        <p:spPr bwMode="auto">
          <a:xfrm>
            <a:off x="3986213" y="3643313"/>
            <a:ext cx="889000" cy="2174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2</a:t>
            </a:r>
          </a:p>
        </p:txBody>
      </p:sp>
      <p:sp>
        <p:nvSpPr>
          <p:cNvPr id="13363" name="Line 51"/>
          <p:cNvSpPr>
            <a:spLocks noChangeShapeType="1"/>
          </p:cNvSpPr>
          <p:nvPr/>
        </p:nvSpPr>
        <p:spPr bwMode="auto">
          <a:xfrm flipV="1">
            <a:off x="2016125" y="6659563"/>
            <a:ext cx="4559300" cy="4762"/>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64" name="AutoShape 52"/>
          <p:cNvSpPr>
            <a:spLocks noChangeArrowheads="1"/>
          </p:cNvSpPr>
          <p:nvPr/>
        </p:nvSpPr>
        <p:spPr bwMode="auto">
          <a:xfrm>
            <a:off x="433388" y="6559550"/>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Stefania Sesia</a:t>
            </a:r>
          </a:p>
        </p:txBody>
      </p:sp>
      <p:sp>
        <p:nvSpPr>
          <p:cNvPr id="13365" name="AutoShape 53"/>
          <p:cNvSpPr>
            <a:spLocks noChangeArrowheads="1"/>
          </p:cNvSpPr>
          <p:nvPr/>
        </p:nvSpPr>
        <p:spPr bwMode="auto">
          <a:xfrm>
            <a:off x="2501900" y="6551613"/>
            <a:ext cx="889000" cy="21590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4</a:t>
            </a:r>
          </a:p>
        </p:txBody>
      </p:sp>
      <p:sp>
        <p:nvSpPr>
          <p:cNvPr id="13366" name="AutoShape 54"/>
          <p:cNvSpPr>
            <a:spLocks noChangeArrowheads="1"/>
          </p:cNvSpPr>
          <p:nvPr/>
        </p:nvSpPr>
        <p:spPr bwMode="auto">
          <a:xfrm>
            <a:off x="481013" y="19637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Alain Sultan</a:t>
            </a:r>
          </a:p>
        </p:txBody>
      </p:sp>
      <p:sp>
        <p:nvSpPr>
          <p:cNvPr id="13368" name="AutoShape 56"/>
          <p:cNvSpPr>
            <a:spLocks noChangeArrowheads="1"/>
          </p:cNvSpPr>
          <p:nvPr/>
        </p:nvSpPr>
        <p:spPr bwMode="auto">
          <a:xfrm>
            <a:off x="3984625" y="1963738"/>
            <a:ext cx="890588"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SA 1</a:t>
            </a:r>
          </a:p>
        </p:txBody>
      </p:sp>
      <p:sp>
        <p:nvSpPr>
          <p:cNvPr id="13369" name="Line 57"/>
          <p:cNvSpPr>
            <a:spLocks noChangeShapeType="1"/>
          </p:cNvSpPr>
          <p:nvPr/>
        </p:nvSpPr>
        <p:spPr bwMode="auto">
          <a:xfrm>
            <a:off x="2073275" y="2786063"/>
            <a:ext cx="4487863" cy="17462"/>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70" name="AutoShape 58"/>
          <p:cNvSpPr>
            <a:spLocks noChangeArrowheads="1"/>
          </p:cNvSpPr>
          <p:nvPr/>
        </p:nvSpPr>
        <p:spPr bwMode="auto">
          <a:xfrm>
            <a:off x="458788" y="268128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Dionisio Zumerle</a:t>
            </a:r>
          </a:p>
        </p:txBody>
      </p:sp>
      <p:sp>
        <p:nvSpPr>
          <p:cNvPr id="13371" name="AutoShape 59"/>
          <p:cNvSpPr>
            <a:spLocks noChangeArrowheads="1"/>
          </p:cNvSpPr>
          <p:nvPr/>
        </p:nvSpPr>
        <p:spPr bwMode="auto">
          <a:xfrm>
            <a:off x="3986213" y="2695575"/>
            <a:ext cx="889000"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3</a:t>
            </a:r>
          </a:p>
        </p:txBody>
      </p:sp>
      <p:sp>
        <p:nvSpPr>
          <p:cNvPr id="13372" name="AutoShape 60"/>
          <p:cNvSpPr>
            <a:spLocks noChangeArrowheads="1"/>
          </p:cNvSpPr>
          <p:nvPr/>
        </p:nvSpPr>
        <p:spPr bwMode="auto">
          <a:xfrm>
            <a:off x="3986213" y="2890838"/>
            <a:ext cx="889000"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5</a:t>
            </a:r>
          </a:p>
        </p:txBody>
      </p:sp>
      <p:sp>
        <p:nvSpPr>
          <p:cNvPr id="13373" name="AutoShape 61"/>
          <p:cNvSpPr>
            <a:spLocks noChangeArrowheads="1"/>
          </p:cNvSpPr>
          <p:nvPr/>
        </p:nvSpPr>
        <p:spPr bwMode="auto">
          <a:xfrm>
            <a:off x="7107238" y="2543175"/>
            <a:ext cx="1778000" cy="4921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Kevin Flynn</a:t>
            </a:r>
          </a:p>
          <a:p>
            <a:pPr algn="ctr"/>
            <a:r>
              <a:rPr lang="en-GB"/>
              <a:t>Marketing and Communications </a:t>
            </a:r>
            <a:endParaRPr lang="en-US"/>
          </a:p>
        </p:txBody>
      </p:sp>
      <p:sp>
        <p:nvSpPr>
          <p:cNvPr id="13374" name="AutoShape 62"/>
          <p:cNvSpPr>
            <a:spLocks noChangeArrowheads="1"/>
          </p:cNvSpPr>
          <p:nvPr/>
        </p:nvSpPr>
        <p:spPr bwMode="auto">
          <a:xfrm>
            <a:off x="2482850" y="5357813"/>
            <a:ext cx="889000" cy="2174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1</a:t>
            </a:r>
          </a:p>
        </p:txBody>
      </p:sp>
      <p:sp>
        <p:nvSpPr>
          <p:cNvPr id="13375" name="AutoShape 63"/>
          <p:cNvSpPr>
            <a:spLocks noChangeArrowheads="1"/>
          </p:cNvSpPr>
          <p:nvPr/>
        </p:nvSpPr>
        <p:spPr bwMode="auto">
          <a:xfrm>
            <a:off x="4778375" y="4181475"/>
            <a:ext cx="890588"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1</a:t>
            </a:r>
          </a:p>
        </p:txBody>
      </p:sp>
      <p:sp>
        <p:nvSpPr>
          <p:cNvPr id="13376" name="Line 64"/>
          <p:cNvSpPr>
            <a:spLocks noChangeShapeType="1"/>
          </p:cNvSpPr>
          <p:nvPr/>
        </p:nvSpPr>
        <p:spPr bwMode="auto">
          <a:xfrm>
            <a:off x="2003425" y="2422525"/>
            <a:ext cx="4506913" cy="1270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77" name="AutoShape 65"/>
          <p:cNvSpPr>
            <a:spLocks noChangeArrowheads="1"/>
          </p:cNvSpPr>
          <p:nvPr/>
        </p:nvSpPr>
        <p:spPr bwMode="auto">
          <a:xfrm>
            <a:off x="2482850" y="2308225"/>
            <a:ext cx="889000" cy="217488"/>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RAN3</a:t>
            </a:r>
          </a:p>
        </p:txBody>
      </p:sp>
      <p:sp>
        <p:nvSpPr>
          <p:cNvPr id="13378" name="AutoShape 66"/>
          <p:cNvSpPr>
            <a:spLocks noChangeArrowheads="1"/>
          </p:cNvSpPr>
          <p:nvPr/>
        </p:nvSpPr>
        <p:spPr bwMode="auto">
          <a:xfrm>
            <a:off x="2501900" y="1571625"/>
            <a:ext cx="889000" cy="2174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a:t>
            </a:r>
          </a:p>
        </p:txBody>
      </p:sp>
      <p:sp>
        <p:nvSpPr>
          <p:cNvPr id="13382" name="AutoShape 70"/>
          <p:cNvSpPr>
            <a:spLocks noChangeArrowheads="1"/>
          </p:cNvSpPr>
          <p:nvPr/>
        </p:nvSpPr>
        <p:spPr bwMode="auto">
          <a:xfrm>
            <a:off x="3243263" y="5781675"/>
            <a:ext cx="889000" cy="217488"/>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2</a:t>
            </a:r>
          </a:p>
        </p:txBody>
      </p:sp>
      <p:sp>
        <p:nvSpPr>
          <p:cNvPr id="13383" name="AutoShape 71"/>
          <p:cNvSpPr>
            <a:spLocks noChangeArrowheads="1"/>
          </p:cNvSpPr>
          <p:nvPr/>
        </p:nvSpPr>
        <p:spPr bwMode="auto">
          <a:xfrm>
            <a:off x="468313" y="2349500"/>
            <a:ext cx="1778000" cy="2111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Juha Korhonen</a:t>
            </a:r>
          </a:p>
        </p:txBody>
      </p:sp>
      <p:sp>
        <p:nvSpPr>
          <p:cNvPr id="13384" name="AutoShape 72"/>
          <p:cNvSpPr>
            <a:spLocks noChangeArrowheads="1"/>
          </p:cNvSpPr>
          <p:nvPr/>
        </p:nvSpPr>
        <p:spPr bwMode="auto">
          <a:xfrm>
            <a:off x="433388" y="6557963"/>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IssamToufik</a:t>
            </a:r>
          </a:p>
        </p:txBody>
      </p:sp>
      <p:sp>
        <p:nvSpPr>
          <p:cNvPr id="13385" name="AutoShape 73"/>
          <p:cNvSpPr>
            <a:spLocks noChangeArrowheads="1"/>
          </p:cNvSpPr>
          <p:nvPr/>
        </p:nvSpPr>
        <p:spPr bwMode="auto">
          <a:xfrm>
            <a:off x="468313" y="5765800"/>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Gert Thomasen</a:t>
            </a:r>
          </a:p>
        </p:txBody>
      </p:sp>
      <p:sp>
        <p:nvSpPr>
          <p:cNvPr id="13386" name="AutoShape 74"/>
          <p:cNvSpPr>
            <a:spLocks noChangeArrowheads="1"/>
          </p:cNvSpPr>
          <p:nvPr/>
        </p:nvSpPr>
        <p:spPr bwMode="auto">
          <a:xfrm>
            <a:off x="458788" y="3066196"/>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Jiwan</a:t>
            </a:r>
            <a:r>
              <a:rPr lang="en-US" dirty="0"/>
              <a:t> Han</a:t>
            </a:r>
          </a:p>
        </p:txBody>
      </p:sp>
      <p:sp>
        <p:nvSpPr>
          <p:cNvPr id="13387" name="AutoShape 75"/>
          <p:cNvSpPr>
            <a:spLocks noChangeArrowheads="1"/>
          </p:cNvSpPr>
          <p:nvPr/>
        </p:nvSpPr>
        <p:spPr bwMode="auto">
          <a:xfrm>
            <a:off x="457200" y="2670175"/>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Mirko Cano</a:t>
            </a:r>
          </a:p>
        </p:txBody>
      </p:sp>
      <p:sp>
        <p:nvSpPr>
          <p:cNvPr id="13392" name="Line 80"/>
          <p:cNvSpPr>
            <a:spLocks noChangeShapeType="1"/>
          </p:cNvSpPr>
          <p:nvPr/>
        </p:nvSpPr>
        <p:spPr bwMode="auto">
          <a:xfrm flipV="1">
            <a:off x="6627813" y="3411538"/>
            <a:ext cx="1641475" cy="0"/>
          </a:xfrm>
          <a:prstGeom prst="line">
            <a:avLst/>
          </a:prstGeom>
          <a:noFill/>
          <a:ln w="101600">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88" name="AutoShape 76"/>
          <p:cNvSpPr>
            <a:spLocks noChangeArrowheads="1"/>
          </p:cNvSpPr>
          <p:nvPr/>
        </p:nvSpPr>
        <p:spPr bwMode="auto">
          <a:xfrm>
            <a:off x="7134225" y="3217863"/>
            <a:ext cx="1778000" cy="43497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Nicolas Barbance</a:t>
            </a:r>
            <a:br>
              <a:rPr lang="en-US"/>
            </a:br>
            <a:r>
              <a:rPr lang="en-US"/>
              <a:t>IT Systems Administrator</a:t>
            </a:r>
            <a:r>
              <a:rPr lang="en-GB"/>
              <a:t> </a:t>
            </a:r>
            <a:endParaRPr lang="en-US"/>
          </a:p>
        </p:txBody>
      </p:sp>
      <p:sp>
        <p:nvSpPr>
          <p:cNvPr id="13390" name="AutoShape 78"/>
          <p:cNvSpPr>
            <a:spLocks noChangeArrowheads="1"/>
          </p:cNvSpPr>
          <p:nvPr/>
        </p:nvSpPr>
        <p:spPr bwMode="auto">
          <a:xfrm>
            <a:off x="2701925" y="1087438"/>
            <a:ext cx="889000" cy="217487"/>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PCG</a:t>
            </a:r>
          </a:p>
        </p:txBody>
      </p:sp>
      <p:sp>
        <p:nvSpPr>
          <p:cNvPr id="13335" name="AutoShape 23"/>
          <p:cNvSpPr>
            <a:spLocks noChangeArrowheads="1"/>
          </p:cNvSpPr>
          <p:nvPr/>
        </p:nvSpPr>
        <p:spPr bwMode="auto">
          <a:xfrm>
            <a:off x="2541483" y="3053802"/>
            <a:ext cx="889104" cy="217488"/>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RAN 2</a:t>
            </a:r>
          </a:p>
        </p:txBody>
      </p:sp>
      <p:sp>
        <p:nvSpPr>
          <p:cNvPr id="79" name="Text Box 12"/>
          <p:cNvSpPr txBox="1">
            <a:spLocks noChangeArrowheads="1"/>
          </p:cNvSpPr>
          <p:nvPr/>
        </p:nvSpPr>
        <p:spPr bwMode="auto">
          <a:xfrm>
            <a:off x="7016873" y="6032500"/>
            <a:ext cx="1928813" cy="244475"/>
          </a:xfrm>
          <a:prstGeom prst="rect">
            <a:avLst/>
          </a:prstGeom>
          <a:solidFill>
            <a:schemeClr val="bg1"/>
          </a:solidFill>
          <a:ln>
            <a:noFill/>
          </a:ln>
          <a:effectLst/>
        </p:spPr>
        <p:txBody>
          <a:bodyPr>
            <a:spAutoFit/>
          </a:bodyPr>
          <a:lstStyle/>
          <a:p>
            <a:pPr algn="r">
              <a:spcBef>
                <a:spcPct val="50000"/>
              </a:spcBef>
            </a:pPr>
            <a:r>
              <a:rPr lang="en-GB" dirty="0" smtClean="0"/>
              <a:t>2014-01-01</a:t>
            </a:r>
            <a:endParaRPr lang="en-GB" dirty="0"/>
          </a:p>
        </p:txBody>
      </p:sp>
      <p:sp>
        <p:nvSpPr>
          <p:cNvPr id="77" name="AutoShape 74"/>
          <p:cNvSpPr>
            <a:spLocks noChangeArrowheads="1"/>
          </p:cNvSpPr>
          <p:nvPr/>
        </p:nvSpPr>
        <p:spPr bwMode="auto">
          <a:xfrm>
            <a:off x="469167" y="3059814"/>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smtClean="0"/>
              <a:t>Yong-Jun Chung</a:t>
            </a:r>
            <a:endParaRPr lang="en-US" dirty="0"/>
          </a:p>
        </p:txBody>
      </p:sp>
      <p:sp>
        <p:nvSpPr>
          <p:cNvPr id="78" name="AutoShape 34"/>
          <p:cNvSpPr>
            <a:spLocks noChangeArrowheads="1"/>
          </p:cNvSpPr>
          <p:nvPr/>
        </p:nvSpPr>
        <p:spPr bwMode="auto">
          <a:xfrm>
            <a:off x="7159626" y="3744119"/>
            <a:ext cx="1763712" cy="3524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smtClean="0"/>
              <a:t>Olivier </a:t>
            </a:r>
            <a:r>
              <a:rPr lang="en-US" dirty="0" err="1"/>
              <a:t>Genoud</a:t>
            </a:r>
            <a:endParaRPr lang="en-US" dirty="0"/>
          </a:p>
          <a:p>
            <a:pPr algn="ctr"/>
            <a:r>
              <a:rPr lang="en-US" dirty="0"/>
              <a:t>TTCN Support</a:t>
            </a:r>
          </a:p>
        </p:txBody>
      </p:sp>
    </p:spTree>
    <p:extLst>
      <p:ext uri="{BB962C8B-B14F-4D97-AF65-F5344CB8AC3E}">
        <p14:creationId xmlns:p14="http://schemas.microsoft.com/office/powerpoint/2010/main"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Exciting statistics !</a:t>
            </a:r>
            <a:endParaRPr lang="en-GB" sz="280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14 </a:t>
            </a:r>
            <a:r>
              <a:rPr lang="en-GB" sz="1800" i="1" dirty="0">
                <a:latin typeface="Times New Roman" panose="02020603050405020304" pitchFamily="18" charset="0"/>
              </a:rPr>
              <a:t>if you are not excited by stats.</a:t>
            </a:r>
          </a:p>
        </p:txBody>
      </p:sp>
      <p:sp>
        <p:nvSpPr>
          <p:cNvPr id="2" name="TextBox 1"/>
          <p:cNvSpPr txBox="1"/>
          <p:nvPr/>
        </p:nvSpPr>
        <p:spPr>
          <a:xfrm>
            <a:off x="970961" y="2441542"/>
            <a:ext cx="3355942" cy="553998"/>
          </a:xfrm>
          <a:prstGeom prst="rect">
            <a:avLst/>
          </a:prstGeom>
          <a:noFill/>
        </p:spPr>
        <p:txBody>
          <a:bodyPr wrap="square" rtlCol="0">
            <a:spAutoFit/>
          </a:bodyPr>
          <a:lstStyle/>
          <a:p>
            <a:r>
              <a:rPr lang="en-US" dirty="0"/>
              <a:t>Far better an approximate answer to the right </a:t>
            </a:r>
            <a:r>
              <a:rPr lang="en-US" dirty="0" smtClean="0"/>
              <a:t>question </a:t>
            </a:r>
            <a:r>
              <a:rPr lang="en-US" dirty="0"/>
              <a:t>than an exact answer to the wrong </a:t>
            </a:r>
            <a:r>
              <a:rPr lang="en-US" dirty="0" smtClean="0"/>
              <a:t>question.</a:t>
            </a:r>
            <a:endParaRPr lang="en-GB" dirty="0" smtClean="0"/>
          </a:p>
          <a:p>
            <a:r>
              <a:rPr lang="en-GB" i="1" dirty="0"/>
              <a:t> </a:t>
            </a:r>
            <a:r>
              <a:rPr lang="en-GB" i="1" dirty="0" smtClean="0"/>
              <a:t>- John W </a:t>
            </a:r>
            <a:r>
              <a:rPr lang="en-GB" i="1" dirty="0" err="1" smtClean="0"/>
              <a:t>Tukey</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9694" y="1328166"/>
            <a:ext cx="7944612" cy="4201668"/>
          </a:xfrm>
          <a:prstGeom prst="rect">
            <a:avLst/>
          </a:prstGeom>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1755" y="1325086"/>
            <a:ext cx="7960490" cy="4207828"/>
          </a:xfrm>
          <a:prstGeom prst="rect">
            <a:avLst/>
          </a:prstGeom>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462954" y="4611342"/>
            <a:ext cx="3694232" cy="1747611"/>
          </a:xfrm>
          <a:prstGeom prst="rect">
            <a:avLst/>
          </a:prstGeom>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652954" y="6132513"/>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a:t>Region 1: Europe, Middle East, Africa</a:t>
            </a:r>
          </a:p>
          <a:p>
            <a:pPr>
              <a:spcBef>
                <a:spcPct val="50000"/>
              </a:spcBef>
            </a:pPr>
            <a:r>
              <a:rPr lang="en-US" sz="1400"/>
              <a:t>Region 2: Americas</a:t>
            </a:r>
          </a:p>
          <a:p>
            <a:pPr>
              <a:spcBef>
                <a:spcPct val="50000"/>
              </a:spcBef>
            </a:pPr>
            <a:r>
              <a:rPr lang="en-US" sz="1400"/>
              <a:t>Region 3: Asia</a:t>
            </a:r>
          </a:p>
        </p:txBody>
      </p:sp>
      <p:sp>
        <p:nvSpPr>
          <p:cNvPr id="17415" name="Rectangle 7"/>
          <p:cNvSpPr>
            <a:spLocks noChangeArrowheads="1"/>
          </p:cNvSpPr>
          <p:nvPr/>
        </p:nvSpPr>
        <p:spPr bwMode="auto">
          <a:xfrm>
            <a:off x="265113" y="646113"/>
            <a:ext cx="4513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Meeting delegates by region </a:t>
            </a:r>
            <a:endParaRPr lang="en-GB" sz="2800"/>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pic>
        <p:nvPicPr>
          <p:cNvPr id="2" name="Picture 1"/>
          <p:cNvPicPr>
            <a:picLocks noChangeAspect="1"/>
          </p:cNvPicPr>
          <p:nvPr/>
        </p:nvPicPr>
        <p:blipFill>
          <a:blip r:embed="rId3"/>
          <a:stretch>
            <a:fillRect/>
          </a:stretch>
        </p:blipFill>
        <p:spPr>
          <a:xfrm>
            <a:off x="3254984" y="1256772"/>
            <a:ext cx="3395520" cy="3407352"/>
          </a:xfrm>
          <a:prstGeom prst="rect">
            <a:avLst/>
          </a:prstGeom>
        </p:spPr>
      </p:pic>
      <p:pic>
        <p:nvPicPr>
          <p:cNvPr id="3" name="Picture 2"/>
          <p:cNvPicPr>
            <a:picLocks noChangeAspect="1"/>
          </p:cNvPicPr>
          <p:nvPr/>
        </p:nvPicPr>
        <p:blipFill>
          <a:blip r:embed="rId4"/>
          <a:stretch>
            <a:fillRect/>
          </a:stretch>
        </p:blipFill>
        <p:spPr>
          <a:xfrm>
            <a:off x="6648239" y="1250950"/>
            <a:ext cx="2495761" cy="3668522"/>
          </a:xfrm>
          <a:prstGeom prst="rect">
            <a:avLst/>
          </a:prstGeom>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383744" y="1637189"/>
            <a:ext cx="4760256" cy="4030186"/>
          </a:xfrm>
          <a:prstGeom prst="rect">
            <a:avLst/>
          </a:prstGeom>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Individual Members by</a:t>
            </a:r>
            <a:br>
              <a:rPr lang="en-US" sz="2800"/>
            </a:br>
            <a:r>
              <a:rPr lang="en-US" sz="2800"/>
              <a:t>Organizational Partner /  Region </a:t>
            </a:r>
            <a:endParaRPr lang="en-GB" sz="2800"/>
          </a:p>
        </p:txBody>
      </p:sp>
      <p:sp>
        <p:nvSpPr>
          <p:cNvPr id="18436" name="Text Box 4"/>
          <p:cNvSpPr txBox="1">
            <a:spLocks noChangeArrowheads="1"/>
          </p:cNvSpPr>
          <p:nvPr/>
        </p:nvSpPr>
        <p:spPr bwMode="auto">
          <a:xfrm>
            <a:off x="5289550" y="5200650"/>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303 </a:t>
            </a:r>
            <a:r>
              <a:rPr lang="en-US" sz="2400" i="1" dirty="0">
                <a:solidFill>
                  <a:srgbClr val="969696"/>
                </a:solidFill>
              </a:rPr>
              <a:t>(</a:t>
            </a:r>
            <a:r>
              <a:rPr lang="en-US" sz="2400" i="1" dirty="0" smtClean="0">
                <a:solidFill>
                  <a:srgbClr val="969696"/>
                </a:solidFill>
              </a:rPr>
              <a:t>295)</a:t>
            </a:r>
            <a:endParaRPr lang="en-US" sz="2400" i="1" dirty="0">
              <a:solidFill>
                <a:srgbClr val="969696"/>
              </a:solidFill>
            </a:endParaRPr>
          </a:p>
        </p:txBody>
      </p:sp>
      <p:sp>
        <p:nvSpPr>
          <p:cNvPr id="18437" name="Text Box 5"/>
          <p:cNvSpPr txBox="1">
            <a:spLocks noChangeArrowheads="1"/>
          </p:cNvSpPr>
          <p:nvPr/>
        </p:nvSpPr>
        <p:spPr bwMode="auto">
          <a:xfrm>
            <a:off x="2336006" y="3229770"/>
            <a:ext cx="3294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32 </a:t>
            </a:r>
            <a:r>
              <a:rPr lang="en-US" sz="2400" i="1" dirty="0">
                <a:solidFill>
                  <a:srgbClr val="969696"/>
                </a:solidFill>
              </a:rPr>
              <a:t>(</a:t>
            </a:r>
            <a:r>
              <a:rPr lang="en-US" sz="2400" i="1" dirty="0" smtClean="0">
                <a:solidFill>
                  <a:srgbClr val="969696"/>
                </a:solidFill>
              </a:rPr>
              <a:t>31)</a:t>
            </a:r>
            <a:endParaRPr lang="en-US" sz="2400" i="1" dirty="0">
              <a:solidFill>
                <a:srgbClr val="969696"/>
              </a:solidFill>
            </a:endParaRPr>
          </a:p>
        </p:txBody>
      </p:sp>
      <p:sp>
        <p:nvSpPr>
          <p:cNvPr id="18438" name="Text Box 6"/>
          <p:cNvSpPr txBox="1">
            <a:spLocks noChangeArrowheads="1"/>
          </p:cNvSpPr>
          <p:nvPr/>
        </p:nvSpPr>
        <p:spPr bwMode="auto">
          <a:xfrm>
            <a:off x="3905250" y="1979613"/>
            <a:ext cx="3298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72 </a:t>
            </a:r>
            <a:r>
              <a:rPr lang="en-US" sz="2400" i="1" dirty="0" smtClean="0">
                <a:solidFill>
                  <a:srgbClr val="969696"/>
                </a:solidFill>
              </a:rPr>
              <a:t>(71)</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397 </a:t>
            </a:r>
            <a:r>
              <a:rPr lang="en-US" sz="2400" i="1" dirty="0" smtClean="0">
                <a:solidFill>
                  <a:srgbClr val="969696"/>
                </a:solidFill>
              </a:rPr>
              <a:t>(397)</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19   </a:t>
            </a:r>
            <a:r>
              <a:rPr lang="en-US" sz="2400" i="1" dirty="0" smtClean="0">
                <a:solidFill>
                  <a:srgbClr val="969696"/>
                </a:solidFill>
              </a:rPr>
              <a:t>(21)</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Approved CRs per year per Release</a:t>
            </a:r>
            <a:endParaRPr lang="en-GB" sz="2800"/>
          </a:p>
        </p:txBody>
      </p:sp>
      <p:sp>
        <p:nvSpPr>
          <p:cNvPr id="20484" name="Rectangle 4"/>
          <p:cNvSpPr>
            <a:spLocks noChangeArrowheads="1"/>
          </p:cNvSpPr>
          <p:nvPr/>
        </p:nvSpPr>
        <p:spPr bwMode="auto">
          <a:xfrm>
            <a:off x="5226844" y="3323212"/>
            <a:ext cx="37607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2" name="Picture 1"/>
          <p:cNvPicPr>
            <a:picLocks noChangeAspect="1"/>
          </p:cNvPicPr>
          <p:nvPr/>
        </p:nvPicPr>
        <p:blipFill>
          <a:blip r:embed="rId2"/>
          <a:stretch>
            <a:fillRect/>
          </a:stretch>
        </p:blipFill>
        <p:spPr>
          <a:xfrm>
            <a:off x="996696" y="1551577"/>
            <a:ext cx="8147304" cy="1808463"/>
          </a:xfrm>
          <a:prstGeom prst="rect">
            <a:avLst/>
          </a:prstGeom>
        </p:spPr>
      </p:pic>
      <p:pic>
        <p:nvPicPr>
          <p:cNvPr id="3" name="Picture 2"/>
          <p:cNvPicPr>
            <a:picLocks noChangeAspect="1"/>
          </p:cNvPicPr>
          <p:nvPr/>
        </p:nvPicPr>
        <p:blipFill>
          <a:blip r:embed="rId3"/>
          <a:stretch>
            <a:fillRect/>
          </a:stretch>
        </p:blipFill>
        <p:spPr>
          <a:xfrm>
            <a:off x="4937760" y="3524169"/>
            <a:ext cx="4206240" cy="2872323"/>
          </a:xfrm>
          <a:prstGeom prst="rect">
            <a:avLst/>
          </a:prstGeom>
        </p:spPr>
      </p:pic>
      <p:pic>
        <p:nvPicPr>
          <p:cNvPr id="8" name="Picture 7"/>
          <p:cNvPicPr>
            <a:picLocks noChangeAspect="1"/>
          </p:cNvPicPr>
          <p:nvPr/>
        </p:nvPicPr>
        <p:blipFill>
          <a:blip r:embed="rId4"/>
          <a:stretch>
            <a:fillRect/>
          </a:stretch>
        </p:blipFill>
        <p:spPr>
          <a:xfrm>
            <a:off x="1" y="3524168"/>
            <a:ext cx="5034562" cy="2872323"/>
          </a:xfrm>
          <a:prstGeom prst="rect">
            <a:avLst/>
          </a:prstGeom>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30953</TotalTime>
  <Words>1719</Words>
  <Application>Microsoft Office PowerPoint</Application>
  <PresentationFormat>On-screen Show (4:3)</PresentationFormat>
  <Paragraphs>180</Paragraphs>
  <Slides>25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Arial </vt:lpstr>
      <vt:lpstr>Calibri</vt:lpstr>
      <vt:lpstr>Kozuka Gothic Pro B</vt:lpstr>
      <vt:lpstr>Times New Roman</vt:lpstr>
      <vt:lpstr>Office Theme</vt:lpstr>
      <vt:lpstr>    Support Team Report    </vt:lpstr>
      <vt:lpstr>Changes of personnel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Marketing matters</vt:lpstr>
      <vt:lpstr>PowerPoint Presentation</vt:lpstr>
      <vt:lpstr>Badges, registering for meetings, confirmation of presence (1)</vt:lpstr>
      <vt:lpstr>Badges, registering for meetings, confirmation of presence (2)</vt:lpstr>
      <vt:lpstr>Badges, registering for meetings, confirmation of presence (3)</vt:lpstr>
      <vt:lpstr>Badges, registering for meetings, confirmation of presence (4)</vt:lpstr>
      <vt:lpstr>Badges, registering for meetings, confirmation of presence (5)</vt:lpstr>
      <vt:lpstr>Badges, registering for meetings, confirmation of presence (6)</vt:lpstr>
      <vt:lpstr>Badges, registering for meetings, confirmation of presence (7)</vt:lpstr>
      <vt:lpstr>Badges, registering for meetings, confirmation of presence (8)</vt:lpstr>
      <vt:lpstr>3GU presentation / workshop</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dc:subject>
  <dc:creator>JMM</dc:creator>
  <dc:description>© 2013  All rights reserved</dc:description>
  <cp:lastModifiedBy>John M Meredith</cp:lastModifiedBy>
  <cp:revision>882</cp:revision>
  <dcterms:created xsi:type="dcterms:W3CDTF">2008-08-30T09:32:10Z</dcterms:created>
  <dcterms:modified xsi:type="dcterms:W3CDTF">2014-09-14T17:39:52Z</dcterms:modified>
</cp:coreProperties>
</file>