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5"/>
  </p:notesMasterIdLst>
  <p:handoutMasterIdLst>
    <p:handoutMasterId r:id="rId46"/>
  </p:handoutMasterIdLst>
  <p:sldIdLst>
    <p:sldId id="303" r:id="rId2"/>
    <p:sldId id="706" r:id="rId3"/>
    <p:sldId id="807" r:id="rId4"/>
    <p:sldId id="708" r:id="rId5"/>
    <p:sldId id="791" r:id="rId6"/>
    <p:sldId id="713" r:id="rId7"/>
    <p:sldId id="714" r:id="rId8"/>
    <p:sldId id="808" r:id="rId9"/>
    <p:sldId id="796" r:id="rId10"/>
    <p:sldId id="813" r:id="rId11"/>
    <p:sldId id="827" r:id="rId12"/>
    <p:sldId id="828" r:id="rId13"/>
    <p:sldId id="812" r:id="rId14"/>
    <p:sldId id="781" r:id="rId15"/>
    <p:sldId id="819" r:id="rId16"/>
    <p:sldId id="826" r:id="rId17"/>
    <p:sldId id="820" r:id="rId18"/>
    <p:sldId id="755" r:id="rId19"/>
    <p:sldId id="765" r:id="rId20"/>
    <p:sldId id="799" r:id="rId21"/>
    <p:sldId id="809" r:id="rId22"/>
    <p:sldId id="810" r:id="rId23"/>
    <p:sldId id="822" r:id="rId24"/>
    <p:sldId id="823" r:id="rId25"/>
    <p:sldId id="821" r:id="rId26"/>
    <p:sldId id="789" r:id="rId27"/>
    <p:sldId id="811" r:id="rId28"/>
    <p:sldId id="831" r:id="rId29"/>
    <p:sldId id="792" r:id="rId30"/>
    <p:sldId id="818" r:id="rId31"/>
    <p:sldId id="760" r:id="rId32"/>
    <p:sldId id="817" r:id="rId33"/>
    <p:sldId id="769" r:id="rId34"/>
    <p:sldId id="771" r:id="rId35"/>
    <p:sldId id="772" r:id="rId36"/>
    <p:sldId id="832" r:id="rId37"/>
    <p:sldId id="833" r:id="rId38"/>
    <p:sldId id="825" r:id="rId39"/>
    <p:sldId id="824" r:id="rId40"/>
    <p:sldId id="741" r:id="rId41"/>
    <p:sldId id="829" r:id="rId42"/>
    <p:sldId id="774" r:id="rId43"/>
    <p:sldId id="749" r:id="rId44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-202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376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9/12/2014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9/12/2014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 smtClean="0">
                <a:latin typeface="Arial" pitchFamily="34" charset="0"/>
                <a:cs typeface="Arial" pitchFamily="34" charset="0"/>
              </a:rPr>
              <a:t>SP-140534 </a:t>
            </a:r>
            <a:r>
              <a:rPr lang="nb-NO" b="1" spc="300" dirty="0">
                <a:latin typeface="Arial" pitchFamily="34" charset="0"/>
                <a:cs typeface="Arial" pitchFamily="34" charset="0"/>
              </a:rPr>
              <a:t>TSG SA WG5 Report to TSG </a:t>
            </a:r>
            <a:r>
              <a:rPr lang="nb-NO" b="1" spc="300" dirty="0" smtClean="0">
                <a:latin typeface="Arial" pitchFamily="34" charset="0"/>
                <a:cs typeface="Arial" pitchFamily="34" charset="0"/>
              </a:rPr>
              <a:t>SA#65 15-17 September </a:t>
            </a:r>
            <a:r>
              <a:rPr lang="nb-NO" b="1" spc="300" dirty="0">
                <a:latin typeface="Arial" pitchFamily="34" charset="0"/>
                <a:cs typeface="Arial" pitchFamily="34" charset="0"/>
              </a:rPr>
              <a:t>2014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2014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cebook.com/groups/315307643644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8"/>
            <a:ext cx="7772400" cy="30829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 smtClean="0"/>
              <a:t>TSG SA WG5 Status Report</a:t>
            </a:r>
            <a:br>
              <a:rPr lang="en-GB" altLang="zh-CN" sz="5300" b="1" dirty="0" smtClean="0"/>
            </a:br>
            <a:r>
              <a:rPr lang="en-GB" altLang="zh-CN" sz="5300" b="1" dirty="0" smtClean="0"/>
              <a:t>to TSG SA#65</a:t>
            </a:r>
            <a:br>
              <a:rPr lang="en-GB" altLang="zh-CN" sz="5300" b="1" dirty="0" smtClean="0"/>
            </a:br>
            <a:r>
              <a:rPr lang="en-GB" altLang="zh-CN" sz="3100" b="1" dirty="0" smtClean="0"/>
              <a:t>Edinburgh, Scotland, 15-17 September 2014</a:t>
            </a:r>
            <a:br>
              <a:rPr lang="en-GB" altLang="zh-CN" sz="3100" b="1" dirty="0" smtClean="0"/>
            </a:br>
            <a:r>
              <a:rPr lang="en-GB" altLang="zh-CN" sz="2200" b="1" dirty="0" smtClean="0"/>
              <a:t>Charging Management (CH)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Operation, Administration, Maintenance &amp; Provisioning (OAM&amp;P)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 Converged Management (CMAN)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1371600" y="4471988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Chairman, Huawei Technologies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Mirko CANO SOVERI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Secretary, MCC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36264" y="1258888"/>
          <a:ext cx="8507485" cy="4884424"/>
        </p:xfrm>
        <a:graphic>
          <a:graphicData uri="http://schemas.openxmlformats.org/drawingml/2006/table">
            <a:tbl>
              <a:tblPr/>
              <a:tblGrid>
                <a:gridCol w="1366454"/>
                <a:gridCol w="5052746"/>
                <a:gridCol w="2088285"/>
              </a:tblGrid>
              <a:tr h="324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of Proximity-based Services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ProSe-CH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640039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Qualcomm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TR on Charging support for ProSe one-to-many Direct Communication for Public Safety use (640139): 0% to 60%</a:t>
                      </a:r>
                      <a:b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Specification of Charging Aspects of Proximity-based Services (640239): 0% to 40%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SA#66 (12/2014) </a:t>
                      </a: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3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-A dedicated SA5#95-Bis meeting took place on August 12-14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32.844: The Architecture for offline charging was introduced; a set requirements and charging principles have been defined for usage information reporting; flows for UE served under E-UTRAN were introduced.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Draft TS 32.277: introduced offline Charging principles and triggers, online Charging Architecture, flows for online and offline charging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6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-Exception request in SP-140543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TR 32.844 for information in SP-140550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aft TS 32.277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for information in SP-140551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95785" y="1231592"/>
          <a:ext cx="8311488" cy="5090261"/>
        </p:xfrm>
        <a:graphic>
          <a:graphicData uri="http://schemas.openxmlformats.org/drawingml/2006/table">
            <a:tbl>
              <a:tblPr/>
              <a:tblGrid>
                <a:gridCol w="1334973"/>
                <a:gridCol w="4936340"/>
                <a:gridCol w="2040175"/>
              </a:tblGrid>
              <a:tr h="3580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of Core Network Overload - User Location Information reporting improvements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CNO_ULI-CH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28603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6500xy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97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0%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15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774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for SA2-defined solution optimizing signalling due to User Location reporting, based on reporting the UE entering in/leaving a Presence Reporting Area (PRA), has been specified: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-Description of circumstances for selection of PRA by the OCS for a PDN connection.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-“Change of UE presence in PRA” is defined as a new trigger for offline charging and online charging.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-"UE inside/outside of PRA” new field is introduced in SGW, PGW and TDF CDRs and corresponding ASN.1 is defined.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-Re-use of existing AVP for Rf and Ro.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26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WID in SP-140541, Rel-12 CRs in SP-140565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95785" y="1258888"/>
          <a:ext cx="8311488" cy="4649892"/>
        </p:xfrm>
        <a:graphic>
          <a:graphicData uri="http://schemas.openxmlformats.org/drawingml/2006/table">
            <a:tbl>
              <a:tblPr/>
              <a:tblGrid>
                <a:gridCol w="1334973"/>
                <a:gridCol w="4936340"/>
                <a:gridCol w="2040175"/>
              </a:tblGrid>
              <a:tr h="324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Inter-PLMN PS domain online charging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iPLMN-PS-OCH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640059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TR on Inter-PLMN PS domain online charging (640159): 0% to 10%</a:t>
                      </a:r>
                      <a:b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</a:b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Specification of Inter-PLMN PS domain online charging (640259): 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TR: SA#68 (06/2015)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Normative aspects: SA#70 (12/2015)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3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32.843: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-SA2 Baseline Architectures for the study were introduced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-Flow for a first scenario “IMS conversational video service over LTE” was introduced identifying key issues.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6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studies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842242"/>
        </p:xfrm>
        <a:graphic>
          <a:graphicData uri="http://schemas.openxmlformats.org/drawingml/2006/table">
            <a:tbl>
              <a:tblPr/>
              <a:tblGrid>
                <a:gridCol w="1313872"/>
                <a:gridCol w="4668776"/>
                <a:gridCol w="2290164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Charging aspects on Roaming End-to-end scenarios with VoLTE IMS and interconnecting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FS_REVOLTE_IMS_CH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620060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+mn-cs"/>
                        </a:rPr>
                        <a:t>Deutsche Telekom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35%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Two key issues introduced in draft TR 32.849: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-One solution was introduced to address unnecessary correlation of CDRs when loopback is not active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-Analysis on Identification of Home Network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835694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440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Rel-8 CRs on Charging Management (CH8)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Charging Management (CH11)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Management (CH12) Batch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Management (CH12) Batch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aspects of Core Network Overload – User Location Information reporting improvements (CNO_ULI-CH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per IP - Connectivity Access Network (IP-CAN) Session (Stage 2/3) (CHIPS)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Policy and Charging Enforcement Function (PCEF) based Charging for traffic from fixed terminals and NSWO traffic from 3GPP UEs in fixed broadband access networks (P4C-F-CH_P)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Charging for Network-provided Location information for IMS (NWK-PL2IMS_CH)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Rel-9 CRs on MBMS support in EPS (MBMS_EPS)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TRs &amp; TSs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32.844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support for ProSe one-to-many Direct Communication for Public Safety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use for information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32.277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Aspects of Proximity-based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Services for information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and Exceptions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New WID Charging aspects of Core Network Overload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User Location Information reporting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improvements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 Aspects of Proximity Based Services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Charging cooperation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485775" y="1454150"/>
            <a:ext cx="8166906" cy="48307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GB" sz="2400" dirty="0" smtClean="0"/>
          </a:p>
          <a:p>
            <a:pPr>
              <a:lnSpc>
                <a:spcPct val="80000"/>
              </a:lnSpc>
              <a:defRPr/>
            </a:pPr>
            <a:r>
              <a:rPr lang="en-GB" sz="2400" dirty="0" smtClean="0"/>
              <a:t>GSMA Roaming Charging Principles Group (RCPG):</a:t>
            </a:r>
            <a:endParaRPr lang="en-GB" altLang="zh-CN" sz="2000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has an ongoing Work Item “Inter-PLMN PS domain online charging” for use of inter-Operator Gy in Local Breakout scenario for GSMA defined IMS-based services (e.g. Video over LTE, RCS) in Roaming conditions.</a:t>
            </a:r>
          </a:p>
          <a:p>
            <a:pPr lvl="1">
              <a:lnSpc>
                <a:spcPct val="80000"/>
              </a:lnSpc>
              <a:defRPr/>
            </a:pPr>
            <a:endParaRPr lang="en-GB" sz="2000" dirty="0" smtClean="0"/>
          </a:p>
          <a:p>
            <a:pPr marL="900000" lvl="1" indent="-360000">
              <a:buFont typeface="Arial" charset="0"/>
              <a:buNone/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spcBef>
                <a:spcPct val="10000"/>
              </a:spcBef>
              <a:defRPr/>
            </a:pPr>
            <a:r>
              <a:rPr lang="en-GB" altLang="zh-CN" sz="2400" dirty="0" smtClean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</a:p>
          <a:p>
            <a:pPr lvl="1">
              <a:lnSpc>
                <a:spcPct val="80000"/>
              </a:lnSpc>
              <a:buFont typeface="Arial" charset="0"/>
              <a:buNone/>
              <a:defRPr/>
            </a:pPr>
            <a:endParaRPr lang="fr-FR" altLang="zh-CN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buFont typeface="Arial" charset="0"/>
              <a:buNone/>
              <a:defRPr/>
            </a:pPr>
            <a:endParaRPr lang="en-GB" altLang="zh-CN" sz="16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(1/6)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844739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094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Management for 3GPP Interworking WLAN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OAM-IWLAN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37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530050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27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China Mobile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5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PM part (530150): 20% to 100%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NIM part (530250): 100%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7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214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pCR to move the performance measurements applicable for EPC and non-3GPP access interworking from draft TS 28.401 into draft TS 28.402.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to send draft TS 28.402 to SA for information and approval.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WID update to remove the parts about CN and non-3GPP access interworking.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5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28.402 for information and approval in SP-140547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-Revised WID in SP-140542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259307" y="1249363"/>
          <a:ext cx="8584441" cy="5029200"/>
        </p:xfrm>
        <a:graphic>
          <a:graphicData uri="http://schemas.openxmlformats.org/drawingml/2006/table">
            <a:tbl>
              <a:tblPr/>
              <a:tblGrid>
                <a:gridCol w="1363364"/>
                <a:gridCol w="5113902"/>
                <a:gridCol w="2107175"/>
              </a:tblGrid>
              <a:tr h="3614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OAM&amp;P 12 WLAN Management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WLAN-OAM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Intel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4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-TR on WLAN impacts to Type-2 management interface to the 3GPP Network Manager (560336): 90% to 100%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-WLAN Network Resource Model for Type-2 interface (560136): 10% to 10%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-WLAN measurements defined in IEEE and IETF WLAN performance measurements for use on Type-2 interface (560236): 5% to 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4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TR: 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Normative aspects: SA#65 (09/2014) -&gt; SA#68 (06/2015)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Moved to Rel-13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18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32.841: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pCR on Performance measurements handling.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to send to SA for approval.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-Revised WID (Rel-12) in SP-140536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-Revised WID (Rel-13) in SP-140535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TR 32.841 for approval in SP-140548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3" y="1006475"/>
            <a:ext cx="8505825" cy="52720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 smtClean="0">
                <a:cs typeface="Times New Roman" pitchFamily="18" charset="0"/>
              </a:rPr>
              <a:t>SA5		</a:t>
            </a:r>
            <a:endParaRPr lang="en-GB" altLang="zh-CN" sz="24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Christian Toche (Huawei)	 		Chair 	since 08/2005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Jean-Michel Cornily (Orange)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8/2007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8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Maryse Gardella (Alcatel-Lucent)		Chair	since 08/2013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David Shrader (Ericsson)			VC	since 08/2013 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solidFill>
                  <a:srgbClr val="FF0000"/>
                </a:solidFill>
                <a:cs typeface="Times New Roman" pitchFamily="18" charset="0"/>
              </a:rPr>
              <a:t>Li Li (Huawei)					VC	since 08/2014</a:t>
            </a:r>
            <a:br>
              <a:rPr lang="en-GB" altLang="zh-CN" sz="2000" dirty="0" smtClean="0">
                <a:solidFill>
                  <a:srgbClr val="FF0000"/>
                </a:solidFill>
                <a:cs typeface="Times New Roman" pitchFamily="18" charset="0"/>
              </a:rPr>
            </a:b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OAM&amp;P Sub-Working Group (SWG)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Yizhi Yao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Nokia Networks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Chair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2000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Converged Management Sub-Working Group (SWG) 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Chair	since 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08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Lan Zou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Huawei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	VC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05</a:t>
            </a:r>
            <a:r>
              <a:rPr lang="en-GB" altLang="zh-CN" sz="2000" dirty="0" smtClean="0">
                <a:cs typeface="Times New Roman" pitchFamily="18" charset="0"/>
              </a:rPr>
              <a:t>/2012</a:t>
            </a: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AU" sz="2000" dirty="0" smtClean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 smtClean="0"/>
              <a:t>SA5 leadership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611976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018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Energy Efficiency related Performance Measurements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OAM-PM_EE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308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26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03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SA#68 (06/2015)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Moved to Rel-13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59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-No contributions received at last SA5 meeting because SA5 needs to wait for the approved ETSI EE specifications.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to move the Work Item to Rel-13.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51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in SP-140612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72812" cy="499534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254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Alarm Quality Improvements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OAM-AMI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630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16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TeliaSonera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30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50%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68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SA#66 (12/2014)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request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53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Super CR for 32.111-1: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-Agreed a </a:t>
                      </a: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 adding informative Annex for “General principles of alarm generation”.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-Agreed pCR adding a clause "Quality of Alarms”.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pCR on correction of clearing of alarms.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Proposal to add notification support for changed additionalText was discussed but not agreed.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41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Exception request in SP-140544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(5/6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136475" y="1258889"/>
          <a:ext cx="8871045" cy="4990421"/>
        </p:xfrm>
        <a:graphic>
          <a:graphicData uri="http://schemas.openxmlformats.org/drawingml/2006/table">
            <a:tbl>
              <a:tblPr/>
              <a:tblGrid>
                <a:gridCol w="1408882"/>
                <a:gridCol w="5284637"/>
                <a:gridCol w="2177526"/>
              </a:tblGrid>
              <a:tr h="36986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 Aspects of Network Sharing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OAM-SHARE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58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620057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92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Orange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22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Concepts and high-level requirements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(620157): 25% to 80%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Impacts on existing specifications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(620257): 15% to 60%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1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SA#66 (12/2014)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request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709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TS 32.130: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Added new business case, new business and specification level requirements.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Decided that requirements for configuring and knowing through Itf-N which Participating Operators share the RAN are to be specified at cell level.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Impacts on existing specifications: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-Agreed super CRs on TSs 32.423,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28.651, 28.652, 28.653, 28.657.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-Exception request in SP-140545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32.130 for information in SP-140554 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(6/6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33114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6987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Radio Planning Tool (RPT) interface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OAM_RPTi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268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630012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26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007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35% to 60%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SA#66 (12/2014)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request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67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was agreed that a Radio Planning Tool (RPT) Access (RPTA) IRP should be specified, which is an Interface IRP featuring both the information model and the operations.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information model was complemented with attributes.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-It was agreed to send TS 28.667 and TS 28.668 to SA for information.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46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-Exception request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SP-140546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28.667 for information in SP-140552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28.668 for information in SP-140555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-Rel-11 and Rel-12 CRs to TS 32.101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Enhanced Network Management (NM) Centralized Coverage and Capacity Optimization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SON-NM-CCO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(not started)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 (12/2015)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Work Item will start after the completion of the Study on Enhanced Network Management (NM) centralized Coverage and Capacity Optimization.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 smtClean="0">
                <a:solidFill>
                  <a:srgbClr val="FF0000"/>
                </a:solidFill>
                <a:latin typeface="Calibri"/>
              </a:rPr>
              <a:t>OAM&amp;P studies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Enhanced Network Management (NM) centralized Coverage and Capacity Optimization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FS_D_SON_OAM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95% to 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Completed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32.836: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-It was agreed to send the TR to SA for approval.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32.836 for approval in SP-140549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64023" y="1258888"/>
          <a:ext cx="8202305" cy="4691890"/>
        </p:xfrm>
        <a:graphic>
          <a:graphicData uri="http://schemas.openxmlformats.org/drawingml/2006/table">
            <a:tbl>
              <a:tblPr/>
              <a:tblGrid>
                <a:gridCol w="1480608"/>
                <a:gridCol w="4939726"/>
                <a:gridCol w="1781971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Enhancements of OAM aspects of Distributed Mobility Load Balancing SON function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FS_D_SON_OAM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610045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Cisco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03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Several contributions to draft TR 32.860 were discussed but not agreed: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-Way forward for OAM enhancements of D-MLB discussion, MLB parameters misalignment, Additional load information for MLB, Load indicators based on Composite Available Capacity (CAC),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Hybrid-SON, Alignment with WID, data transfer over Itf-N, effectiveness of NM analysis, use of standard D-MLB, Definition of MLB Targets.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5538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Application and Partitioning of 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FS_OAM_AP_Itf-N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to 15%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32.861: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Agreed pCR on Performance Management requirements.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74941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98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Network Management of Virtualized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FS_OAM_VIRNET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639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640054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880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China Mobile, 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1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1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SA#68 (06/2015)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274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TR 32.842 : 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-Discussed 12 contributions and agreed 4 of them.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skeleton.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pCR on Scope chapter.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pCR on Introduction chapter.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change of name for China Mobile Rapporteur.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0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026442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530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Rel-9 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Rel-7 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OAM7)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OAM11)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OAM12) Batch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OAM12) Batch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03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Enhanced Management of UE based network performance measurements (OAM-ePM-UE)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2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Radio Planning Tool (RPT) interface (OAM-RPTi)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9"/>
          <a:ext cx="8362120" cy="5022801"/>
        </p:xfrm>
        <a:graphic>
          <a:graphicData uri="http://schemas.openxmlformats.org/drawingml/2006/table">
            <a:tbl>
              <a:tblPr/>
              <a:tblGrid>
                <a:gridCol w="1442705"/>
                <a:gridCol w="1787857"/>
                <a:gridCol w="1637731"/>
                <a:gridCol w="1160060"/>
                <a:gridCol w="982639"/>
                <a:gridCol w="1351128"/>
              </a:tblGrid>
              <a:tr h="608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0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Jan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Guangzhou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CT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24-28 Mar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Oranjestad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Aruba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15-16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15-17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12-16 May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Sapporo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12-14 Aug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18-22 Aug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Oct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Venice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Italy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Telecom Italia/EF3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17-21 Nov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USA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14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2014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TRs &amp; TSs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18832"/>
        </p:xfrm>
        <a:graphic>
          <a:graphicData uri="http://schemas.openxmlformats.org/drawingml/2006/table">
            <a:tbl>
              <a:tblPr/>
              <a:tblGrid>
                <a:gridCol w="1183244"/>
                <a:gridCol w="7089568"/>
              </a:tblGrid>
              <a:tr h="493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28.402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Network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Management for 3GPP Interworking WLAN (PM part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 for information and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32.841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WLAN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impacts to Type-2 management interface to the 3GPP Network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Manager for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32.836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Study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Enhanced Network Management (NM) centralized Coverage and Capacity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Optimization for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28.667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Radio Planning Tool Access (RPTA) IRP Requirements for information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32.130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aspects of Network Sharing - Concepts and high-level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requirements for information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28.668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Radio Planning Tool Access (RPTA)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IRP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Information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Service (IS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 for information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and Exceptions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72812" cy="4950844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WLAN Management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Study on WLAN Management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SP-140612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Energy Efficiency related Performance Measurements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Network Management for 3GPP Interworking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WLAN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Alarm Quality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Improvements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 aspects of Network Sharing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Radio Planning Tool (RPT) interface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OAM&amp;P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 smtClean="0"/>
              <a:t>BBF - HNB/HeNB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is the 3GPP focal point to BBF for HNB and HeNB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maintains the HNB/HeNB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has an ongoing action to introduce in BBF specs the performance measurements specified by SA5. </a:t>
            </a: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  <a:p>
            <a:pPr marL="533400" lvl="1" indent="-533400">
              <a:lnSpc>
                <a:spcPct val="90000"/>
              </a:lnSpc>
              <a:buClrTx/>
              <a:buFont typeface="Arial" charset="0"/>
              <a:buBlip>
                <a:blip r:embed="rId3"/>
              </a:buBlip>
              <a:defRPr/>
            </a:pPr>
            <a:r>
              <a:rPr lang="en-GB" altLang="zh-CN" dirty="0" smtClean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Regular conference calls with ITU-T SG2 to maintain this alignment.</a:t>
            </a: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(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1/3)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661189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026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Compliance of 3GPP SA5 specifications to the NGMN Top OPE Recommendations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OAM-NGMN_OPE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part (560134): 70% to 72%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part (560234): 50% to 50%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SA#67 (03/2015)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Moved to Rel-13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91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-Reviewed the progress of TR 32.838 and identified the parts of Top OPE needing more efforts. A series of conference calls will be held to progress on the TR between meetings.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 pCR for TR 32.838 on automatic inventory recommendations was approved. The corresponding CR needs more discussion.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NGMN recommendations from the chapter "OSS tool support for optimization and operation" were imported in the TR 32.838.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825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in SP-140538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Rel-12 CMAN 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(2/3)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61762"/>
        </p:xfrm>
        <a:graphic>
          <a:graphicData uri="http://schemas.openxmlformats.org/drawingml/2006/table">
            <a:tbl>
              <a:tblPr/>
              <a:tblGrid>
                <a:gridCol w="1313872"/>
                <a:gridCol w="5047014"/>
                <a:gridCol w="1911926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Management Model Alignment Phase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OAM-MODAL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5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8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to 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1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SA#65 (09/2014) </a:t>
                      </a: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Completed</a:t>
                      </a:r>
                      <a:endParaRPr kumimoji="0" lang="en-GB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54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a CR on the Model Repertoire (TS 32.156) and a new TR 28.820 for the Umbrella Operation Model based on the Multi-SDO JWG Model Alignment output.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-Agreed to withdraw the 32 series NRMs from Rel-12 onwards since they are replaced by 28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series NRMs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: 32.171, 32.172, 32.176, 32.521, 32.522, 32.526, 32.621, 32.622, 32.626, 32.631, 32.632, 32.636, 32.641, 32.642, 32.646, 32.651, 32.652, 32.656, 32.671, 32.672, 32.676, 32.691, 32.692, 32.696, 32.711, 32.712, 32.716, 32.721, 32.722, 32.726, 32.731, 32.732, 32.736, 32.741, 32.742, 32.746, 32.751, 32.752, 32.756, 32.761, 32.762, 32.766, 32.771, 32.772, 32.776, 32.781, 32.782, 32.786, 32.791, 32.792, 32.796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72000" algn="l" fontAlgn="b"/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TR 28.820 for information and approval in 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SP-140553</a:t>
                      </a:r>
                    </a:p>
                    <a:p>
                      <a:pPr marL="720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-Rel-11 CR in SP-140597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(3/3)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69789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61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Management PM Interface Definitions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OAM-PMID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81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560235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3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9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-&gt; SA#70 (12/2015)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Moved to Rel-13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3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This work is progressing in parallel of the Multi-SDO “Converged Management PM Interface definitions” Joint Working Group (JWG).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Multi-SDO JWG is currently working on measurement metadata definition.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SP-140613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CMAN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studies (1/1)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430459"/>
        </p:xfrm>
        <a:graphic>
          <a:graphicData uri="http://schemas.openxmlformats.org/drawingml/2006/table">
            <a:tbl>
              <a:tblPr/>
              <a:tblGrid>
                <a:gridCol w="1313872"/>
                <a:gridCol w="4738255"/>
                <a:gridCol w="2220685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Study on compliance of 3GPP SA5 specifications to the NGMN NGCOR Requirements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OAM-NGMN_NGCOR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560435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2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35%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2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SA#69 (09/2015)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54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GB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32.837: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Agreed pCR on editorial change of Compliance qualifier.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pCR to reformat the section on Modelling and Tooling (MT).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Revised WID to add</a:t>
                      </a:r>
                      <a:r>
                        <a:rPr lang="en-GB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 missing chapter from NGCOR requirements.</a:t>
                      </a:r>
                      <a:endParaRPr lang="en-GB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WIDs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1079113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530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SP-140597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Rel-11 </a:t>
                      </a:r>
                      <a:r>
                        <a:rPr lang="en-GB" sz="18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CR 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on IRP framework enhancements to support Management of Converged Networks (OAM-FMC-IRP)</a:t>
                      </a:r>
                      <a:endParaRPr lang="en-GB" sz="18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1353683"/>
        </p:xfrm>
        <a:graphic>
          <a:graphicData uri="http://schemas.openxmlformats.org/drawingml/2006/table">
            <a:tbl>
              <a:tblPr/>
              <a:tblGrid>
                <a:gridCol w="1183244"/>
                <a:gridCol w="708956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28.820 on FMC FNOM Umbrella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Operation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Model (UOM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 for information and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3085176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Compliance of 3GPP SA5 specifications to the NGMN Top Operational Efficiency (OPE) Recommendations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84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Study on Compliance of 3GPP SA5 specifications to the NGMN Next Generation Converged Operations Requirements (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NGCOR)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SP-140613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Converged Management PM Interface definitions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 smtClean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9925" cy="4885375"/>
        </p:xfrm>
        <a:graphic>
          <a:graphicData uri="http://schemas.openxmlformats.org/drawingml/2006/table">
            <a:tbl>
              <a:tblPr/>
              <a:tblGrid>
                <a:gridCol w="2079625"/>
                <a:gridCol w="817562"/>
                <a:gridCol w="819150"/>
                <a:gridCol w="773113"/>
                <a:gridCol w="744537"/>
                <a:gridCol w="728663"/>
                <a:gridCol w="728662"/>
                <a:gridCol w="758825"/>
                <a:gridCol w="839788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35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53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46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281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285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324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383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416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545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30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27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72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OAM&amp;P + CMAN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27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70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69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22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15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Converged Management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 smtClean="0"/>
              <a:t>Multi-SDO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The outputs of the Multi-SDO Model Alignment Phase 2 JWG have been taken into account in SA5 specifications.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No further activities are planned for the moment for the Multi-SDO Model Alignment Phase 2 JWG.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Regular conference calls for the Multi-SDO Converged Performance Management JWG.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Following nomination as Multi-SDO convenor, email lists and phone meeting facilities have been transferred from NGMN office to ETSI/3GPP.</a:t>
            </a: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  <a:p>
            <a:pPr marL="533400" indent="-533400"/>
            <a:r>
              <a:rPr lang="en-GB" altLang="zh-CN" sz="2400" dirty="0" smtClean="0"/>
              <a:t>NGMN NGCOR</a:t>
            </a:r>
          </a:p>
          <a:p>
            <a:pPr marL="914400" lvl="1" indent="-457200"/>
            <a:r>
              <a:rPr lang="en-GB" altLang="zh-CN" sz="2000" dirty="0" smtClean="0">
                <a:ea typeface="宋体" pitchFamily="2" charset="-122"/>
              </a:rPr>
              <a:t>Ongoing NGMN NGCOR implementation project may lead to the creation of new JWGs.</a:t>
            </a: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Discontinuation of I-WLAN feature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14350" indent="-457200">
              <a:lnSpc>
                <a:spcPct val="90000"/>
              </a:lnSpc>
            </a:pPr>
            <a:r>
              <a:rPr lang="en-GB" altLang="zh-CN" sz="1800" dirty="0" smtClean="0">
                <a:ea typeface="宋体" pitchFamily="2" charset="-122"/>
              </a:rPr>
              <a:t>SA5 has produced a set of Rel-12 CRs removing I-WLAN solution from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32.240 “Charging architecture and principles”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32.296 “Online Charging Applications (OCS): Applications and interfaces”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32.297 “Charging Data Record (CDR) file format and transfer”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32.298 “Charging Data Record (CDR) parameter description”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32.299 “Diameter charging applications”</a:t>
            </a:r>
          </a:p>
          <a:p>
            <a:pPr marL="514350" indent="-457200">
              <a:lnSpc>
                <a:spcPct val="90000"/>
              </a:lnSpc>
            </a:pPr>
            <a:r>
              <a:rPr lang="en-US" sz="1800" dirty="0" smtClean="0"/>
              <a:t>SA5 has produced a set of CRs to move the parts applicable for EPC and non-3GPP access interworking NRMs from TSs 28.601, 28.602, 28.606 into TSs 28.611, 28.612, and 28.616. </a:t>
            </a:r>
            <a:endParaRPr lang="en-GB" altLang="zh-CN" sz="1800" dirty="0" smtClean="0">
              <a:ea typeface="宋体" pitchFamily="2" charset="-122"/>
            </a:endParaRPr>
          </a:p>
          <a:p>
            <a:pPr marL="514350" indent="-457200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  <a:ea typeface="Times New Roman"/>
              </a:rPr>
              <a:t>The following TSs are </a:t>
            </a:r>
            <a:r>
              <a:rPr lang="en-GB" sz="1800" dirty="0" smtClean="0">
                <a:ea typeface="Times New Roman"/>
              </a:rPr>
              <a:t>discontinued from Rel-12 onwards</a:t>
            </a:r>
            <a:endParaRPr lang="en-GB" sz="1800" dirty="0" smtClean="0"/>
          </a:p>
          <a:p>
            <a:pPr marL="914400" lvl="1" indent="-457200">
              <a:lnSpc>
                <a:spcPct val="90000"/>
              </a:lnSpc>
            </a:pPr>
            <a:r>
              <a:rPr lang="en-GB" sz="1600" dirty="0" smtClean="0"/>
              <a:t>TS 32.252: "Wireless Local Area Network (WLAN) charging"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28.601 “Core Network (CN) and non-3GPP access interworking system Network Resource Model (NRM) Integration Reference Point (IRP); Requirements”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28.602 “Core Network (CN) and non-3GPP access interworking system Network Resource Model (NRM) Integration Reference Point (IRP); Information Service (IS)”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28.606 “Core Network (CN) and non-3GPP access interworking system Network Resource Model (NRM) Integration Reference Point (IRP); Solution Set (SS) definitions”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28.401 “Performance measurements for Core Network (CN) and non-3GPP access Interworking System”</a:t>
            </a:r>
            <a:endParaRPr lang="en-GB" sz="1600" dirty="0" smtClean="0">
              <a:ea typeface="Times New Roman"/>
            </a:endParaRPr>
          </a:p>
          <a:p>
            <a:pPr marL="514350" indent="-457200">
              <a:lnSpc>
                <a:spcPct val="90000"/>
              </a:lnSpc>
            </a:pPr>
            <a:r>
              <a:rPr lang="en-GB" sz="1800" dirty="0" smtClean="0"/>
              <a:t>All references to these TSs have to be removed from 3GPP Rel-12 specifications.</a:t>
            </a: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77102" cy="4862306"/>
        </p:xfrm>
        <a:graphic>
          <a:graphicData uri="http://schemas.openxmlformats.org/drawingml/2006/table">
            <a:tbl>
              <a:tblPr/>
              <a:tblGrid>
                <a:gridCol w="1117983"/>
                <a:gridCol w="1844565"/>
                <a:gridCol w="1466193"/>
                <a:gridCol w="1261242"/>
                <a:gridCol w="1221747"/>
                <a:gridCol w="1365372"/>
              </a:tblGrid>
              <a:tr h="775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508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2-6 Feb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Taipei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Taiwan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Chunghwa Telecom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3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13-17 Apr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Dubrovnik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Croatia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25-29 May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Istanbul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Turkey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P.I. 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24-28 Aug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RAN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12-16 Oct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Nov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2015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Bureau\Photos 96\SA5 edwin\_MG_38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664" y="1241378"/>
            <a:ext cx="8202304" cy="5039776"/>
          </a:xfrm>
          <a:prstGeom prst="rect">
            <a:avLst/>
          </a:prstGeom>
          <a:noFill/>
        </p:spPr>
      </p:pic>
      <p:sp>
        <p:nvSpPr>
          <p:cNvPr id="4" name="Rectangle 2"/>
          <p:cNvSpPr txBox="1">
            <a:spLocks/>
          </p:cNvSpPr>
          <p:nvPr/>
        </p:nvSpPr>
        <p:spPr bwMode="auto">
          <a:xfrm>
            <a:off x="2452182" y="1489898"/>
            <a:ext cx="43910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altLang="zh-CN" sz="3000" b="1" kern="0" dirty="0">
                <a:solidFill>
                  <a:srgbClr val="FFC000"/>
                </a:solidFill>
                <a:latin typeface="Calibri" pitchFamily="34" charset="0"/>
                <a:cs typeface="+mj-cs"/>
                <a:hlinkClick r:id="rId4"/>
              </a:rPr>
              <a:t>Visit SA5 facebook page</a:t>
            </a:r>
            <a:r>
              <a:rPr lang="en-GB" altLang="zh-CN" sz="3000" b="1" kern="0" dirty="0" smtClean="0">
                <a:solidFill>
                  <a:srgbClr val="FFC000"/>
                </a:solidFill>
                <a:latin typeface="Calibri" pitchFamily="34" charset="0"/>
                <a:cs typeface="+mj-cs"/>
                <a:hlinkClick r:id="rId4"/>
              </a:rPr>
              <a:t>!</a:t>
            </a:r>
            <a:r>
              <a:rPr lang="en-GB" altLang="zh-CN" sz="3000" b="1" kern="0" dirty="0" smtClean="0">
                <a:solidFill>
                  <a:srgbClr val="FFC000"/>
                </a:solidFill>
                <a:latin typeface="Calibri" pitchFamily="34" charset="0"/>
                <a:cs typeface="+mj-cs"/>
              </a:rPr>
              <a:t> </a:t>
            </a:r>
            <a:endParaRPr lang="en-GB" altLang="zh-CN" sz="3000" b="1" kern="0" dirty="0">
              <a:solidFill>
                <a:srgbClr val="FFC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6" name="Rectangle 64"/>
          <p:cNvSpPr txBox="1">
            <a:spLocks/>
          </p:cNvSpPr>
          <p:nvPr/>
        </p:nvSpPr>
        <p:spPr bwMode="auto">
          <a:xfrm>
            <a:off x="1978924" y="274638"/>
            <a:ext cx="531246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Can you name 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this village?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Grp="1" noChangeAspect="1"/>
          </p:cNvGraphicFramePr>
          <p:nvPr/>
        </p:nvGraphicFramePr>
        <p:xfrm>
          <a:off x="11113" y="614363"/>
          <a:ext cx="9112250" cy="5565775"/>
        </p:xfrm>
        <a:graphic>
          <a:graphicData uri="http://schemas.openxmlformats.org/presentationml/2006/ole">
            <p:oleObj spid="_x0000_s1026" name="Worksheet" r:id="rId4" imgW="9248714" imgH="5981728" progId="Excel.Sheet.8">
              <p:embed/>
            </p:oleObj>
          </a:graphicData>
        </a:graphic>
      </p:graphicFrame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smtClean="0"/>
              <a:t>Tdoc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/>
                <a:gridCol w="784225"/>
                <a:gridCol w="830263"/>
                <a:gridCol w="855662"/>
                <a:gridCol w="866775"/>
                <a:gridCol w="866775"/>
                <a:gridCol w="890588"/>
                <a:gridCol w="842962"/>
                <a:gridCol w="819150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60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154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141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1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3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363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378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380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/>
        </p:nvGraphicFramePr>
        <p:xfrm>
          <a:off x="109538" y="395288"/>
          <a:ext cx="9964737" cy="6832600"/>
        </p:xfrm>
        <a:graphic>
          <a:graphicData uri="http://schemas.openxmlformats.org/presentationml/2006/ole">
            <p:oleObj spid="_x0000_s2050" name="Worksheet" r:id="rId4" imgW="8572512" imgH="5276932" progId="Excel.Sheet.8">
              <p:embed/>
            </p:oleObj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/>
        </p:nvGraphicFramePr>
        <p:xfrm>
          <a:off x="204788" y="519113"/>
          <a:ext cx="8680450" cy="5718175"/>
        </p:xfrm>
        <a:graphic>
          <a:graphicData uri="http://schemas.openxmlformats.org/presentationml/2006/ole">
            <p:oleObj spid="_x0000_s3074" name="Worksheet" r:id="rId4" imgW="7896310" imgH="5962563" progId="Excel.Shee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61824" cy="4940949"/>
        </p:xfrm>
        <a:graphic>
          <a:graphicData uri="http://schemas.openxmlformats.org/drawingml/2006/table">
            <a:tbl>
              <a:tblPr/>
              <a:tblGrid>
                <a:gridCol w="1284173"/>
                <a:gridCol w="4816861"/>
                <a:gridCol w="2160790"/>
              </a:tblGrid>
              <a:tr h="35864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PCEF-based Charging for traffic from fixed terminals and NSWO traffic from 3GPP UEs in fixed broadband access networks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P4C-F-CH_P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7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90%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93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Charging characteristics were introduced for Fixed Users and 3GPP UE NSWO.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IPE-CDR defined for IP-Edge was enhanced to include: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Traffic Data Volumes in ASN.1 definition.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The Fixed User Location in stage 2 with corresponding ASN.1.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TDF-CDR defined for fixed broadband access was enhanced to include: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The Fixed User Location in stage 2 with corresponding ASN.1.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360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in SP-140567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26228</TotalTime>
  <Words>3427</Words>
  <Application>Microsoft Office PowerPoint</Application>
  <PresentationFormat>On-screen Show (4:3)</PresentationFormat>
  <Paragraphs>763</Paragraphs>
  <Slides>43</Slides>
  <Notes>41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Office Theme</vt:lpstr>
      <vt:lpstr>Worksheet</vt:lpstr>
      <vt:lpstr>TSG SA WG5 Status Report to TSG SA#65 Edinburgh, Scotland, 15-17 September 2014 Charging Management (CH) Operation, Administration, Maintenance &amp; Provisioning (OAM&amp;P)  Converged Management (CMAN)</vt:lpstr>
      <vt:lpstr>SA5 leadership</vt:lpstr>
      <vt:lpstr>2014 meeting calendar</vt:lpstr>
      <vt:lpstr>Statistics at SA5 level</vt:lpstr>
      <vt:lpstr>Tdoc history </vt:lpstr>
      <vt:lpstr>Slide 6</vt:lpstr>
      <vt:lpstr>CR history</vt:lpstr>
      <vt:lpstr>WI history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Charging cooperation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OAM&amp;P cooperation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Converged Management cooperation</vt:lpstr>
      <vt:lpstr>Discontinuation of I-WLAN feature</vt:lpstr>
      <vt:lpstr>2015 meeting calendar</vt:lpstr>
      <vt:lpstr>Slide 43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Christian Toche</cp:lastModifiedBy>
  <cp:revision>1220</cp:revision>
  <dcterms:created xsi:type="dcterms:W3CDTF">2008-08-30T09:32:10Z</dcterms:created>
  <dcterms:modified xsi:type="dcterms:W3CDTF">2014-09-12T12:41:27Z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sflag">
    <vt:lpwstr>1410525676</vt:lpwstr>
  </property>
</Properties>
</file>