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sldIdLst>
    <p:sldId id="375" r:id="rId2"/>
    <p:sldId id="376" r:id="rId3"/>
    <p:sldId id="374" r:id="rId4"/>
    <p:sldId id="377" r:id="rId5"/>
    <p:sldId id="378" r:id="rId6"/>
  </p:sldIdLst>
  <p:sldSz cx="9144000" cy="6858000" type="screen4x3"/>
  <p:notesSz cx="6858000" cy="9144000"/>
  <p:defaultTextStyle>
    <a:defPPr>
      <a:defRPr lang="zh-CN"/>
    </a:defPPr>
    <a:lvl1pPr algn="l" rtl="0" fontAlgn="base">
      <a:spcBef>
        <a:spcPct val="0"/>
      </a:spcBef>
      <a:spcAft>
        <a:spcPct val="0"/>
      </a:spcAft>
      <a:defRPr sz="1600" b="1" kern="1200">
        <a:solidFill>
          <a:schemeClr val="tx1"/>
        </a:solidFill>
        <a:latin typeface="宋体" charset="-122"/>
        <a:ea typeface="宋体" charset="-122"/>
        <a:cs typeface="+mn-cs"/>
      </a:defRPr>
    </a:lvl1pPr>
    <a:lvl2pPr marL="457200" algn="l" rtl="0" fontAlgn="base">
      <a:spcBef>
        <a:spcPct val="0"/>
      </a:spcBef>
      <a:spcAft>
        <a:spcPct val="0"/>
      </a:spcAft>
      <a:defRPr sz="1600" b="1" kern="1200">
        <a:solidFill>
          <a:schemeClr val="tx1"/>
        </a:solidFill>
        <a:latin typeface="宋体" charset="-122"/>
        <a:ea typeface="宋体" charset="-122"/>
        <a:cs typeface="+mn-cs"/>
      </a:defRPr>
    </a:lvl2pPr>
    <a:lvl3pPr marL="914400" algn="l" rtl="0" fontAlgn="base">
      <a:spcBef>
        <a:spcPct val="0"/>
      </a:spcBef>
      <a:spcAft>
        <a:spcPct val="0"/>
      </a:spcAft>
      <a:defRPr sz="1600" b="1" kern="1200">
        <a:solidFill>
          <a:schemeClr val="tx1"/>
        </a:solidFill>
        <a:latin typeface="宋体" charset="-122"/>
        <a:ea typeface="宋体" charset="-122"/>
        <a:cs typeface="+mn-cs"/>
      </a:defRPr>
    </a:lvl3pPr>
    <a:lvl4pPr marL="1371600" algn="l" rtl="0" fontAlgn="base">
      <a:spcBef>
        <a:spcPct val="0"/>
      </a:spcBef>
      <a:spcAft>
        <a:spcPct val="0"/>
      </a:spcAft>
      <a:defRPr sz="1600" b="1" kern="1200">
        <a:solidFill>
          <a:schemeClr val="tx1"/>
        </a:solidFill>
        <a:latin typeface="宋体" charset="-122"/>
        <a:ea typeface="宋体" charset="-122"/>
        <a:cs typeface="+mn-cs"/>
      </a:defRPr>
    </a:lvl4pPr>
    <a:lvl5pPr marL="1828800" algn="l" rtl="0" fontAlgn="base">
      <a:spcBef>
        <a:spcPct val="0"/>
      </a:spcBef>
      <a:spcAft>
        <a:spcPct val="0"/>
      </a:spcAft>
      <a:defRPr sz="1600" b="1" kern="1200">
        <a:solidFill>
          <a:schemeClr val="tx1"/>
        </a:solidFill>
        <a:latin typeface="宋体" charset="-122"/>
        <a:ea typeface="宋体" charset="-122"/>
        <a:cs typeface="+mn-cs"/>
      </a:defRPr>
    </a:lvl5pPr>
    <a:lvl6pPr marL="2286000" algn="l" defTabSz="914400" rtl="0" eaLnBrk="1" latinLnBrk="0" hangingPunct="1">
      <a:defRPr sz="1600" b="1" kern="1200">
        <a:solidFill>
          <a:schemeClr val="tx1"/>
        </a:solidFill>
        <a:latin typeface="宋体" charset="-122"/>
        <a:ea typeface="宋体" charset="-122"/>
        <a:cs typeface="+mn-cs"/>
      </a:defRPr>
    </a:lvl6pPr>
    <a:lvl7pPr marL="2743200" algn="l" defTabSz="914400" rtl="0" eaLnBrk="1" latinLnBrk="0" hangingPunct="1">
      <a:defRPr sz="1600" b="1" kern="1200">
        <a:solidFill>
          <a:schemeClr val="tx1"/>
        </a:solidFill>
        <a:latin typeface="宋体" charset="-122"/>
        <a:ea typeface="宋体" charset="-122"/>
        <a:cs typeface="+mn-cs"/>
      </a:defRPr>
    </a:lvl7pPr>
    <a:lvl8pPr marL="3200400" algn="l" defTabSz="914400" rtl="0" eaLnBrk="1" latinLnBrk="0" hangingPunct="1">
      <a:defRPr sz="1600" b="1" kern="1200">
        <a:solidFill>
          <a:schemeClr val="tx1"/>
        </a:solidFill>
        <a:latin typeface="宋体" charset="-122"/>
        <a:ea typeface="宋体" charset="-122"/>
        <a:cs typeface="+mn-cs"/>
      </a:defRPr>
    </a:lvl8pPr>
    <a:lvl9pPr marL="3657600" algn="l" defTabSz="914400" rtl="0" eaLnBrk="1" latinLnBrk="0" hangingPunct="1">
      <a:defRPr sz="1600" b="1" kern="1200">
        <a:solidFill>
          <a:schemeClr val="tx1"/>
        </a:solidFill>
        <a:latin typeface="宋体" charset="-122"/>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27" autoAdjust="0"/>
    <p:restoredTop sz="87938" autoAdjust="0"/>
  </p:normalViewPr>
  <p:slideViewPr>
    <p:cSldViewPr>
      <p:cViewPr>
        <p:scale>
          <a:sx n="70" d="100"/>
          <a:sy n="70" d="100"/>
        </p:scale>
        <p:origin x="-1374"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50000"/>
              </a:spcBef>
              <a:buClr>
                <a:srgbClr val="FF0000"/>
              </a:buClr>
              <a:buFont typeface="Wingdings" pitchFamily="2" charset="2"/>
              <a:buNone/>
              <a:defRPr sz="1200">
                <a:latin typeface="宋体" pitchFamily="2" charset="-122"/>
                <a:ea typeface="宋体" pitchFamily="2" charset="-122"/>
              </a:defRPr>
            </a:lvl1pPr>
          </a:lstStyle>
          <a:p>
            <a:pPr>
              <a:defRPr/>
            </a:pPr>
            <a:endParaRPr lang="zh-CN" altLang="en-US"/>
          </a:p>
        </p:txBody>
      </p:sp>
      <p:sp>
        <p:nvSpPr>
          <p:cNvPr id="327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50000"/>
              </a:spcBef>
              <a:buClr>
                <a:srgbClr val="FF0000"/>
              </a:buClr>
              <a:buFont typeface="Wingdings" pitchFamily="2" charset="2"/>
              <a:buNone/>
              <a:defRPr sz="1200">
                <a:latin typeface="宋体" pitchFamily="2" charset="-122"/>
                <a:ea typeface="宋体" pitchFamily="2" charset="-122"/>
              </a:defRPr>
            </a:lvl1pPr>
          </a:lstStyle>
          <a:p>
            <a:pPr>
              <a:defRPr/>
            </a:pPr>
            <a:fld id="{0A8F8141-32AF-43F6-BC66-81ABD1B3BEA4}" type="datetimeFigureOut">
              <a:rPr lang="zh-CN" altLang="en-US"/>
              <a:pPr>
                <a:defRPr/>
              </a:pPr>
              <a:t>2014/6/6</a:t>
            </a:fld>
            <a:endParaRPr lang="en-US" altLang="zh-CN"/>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spcBef>
                <a:spcPct val="50000"/>
              </a:spcBef>
              <a:buClr>
                <a:srgbClr val="FF0000"/>
              </a:buClr>
              <a:buFont typeface="Wingdings" pitchFamily="2" charset="2"/>
              <a:buNone/>
              <a:defRPr sz="1200">
                <a:latin typeface="宋体" pitchFamily="2" charset="-122"/>
                <a:ea typeface="宋体" pitchFamily="2" charset="-122"/>
              </a:defRPr>
            </a:lvl1pPr>
          </a:lstStyle>
          <a:p>
            <a:pPr>
              <a:defRPr/>
            </a:pPr>
            <a:endParaRPr lang="en-US" altLang="zh-CN"/>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spcBef>
                <a:spcPct val="50000"/>
              </a:spcBef>
              <a:buClr>
                <a:srgbClr val="FF0000"/>
              </a:buClr>
              <a:buFont typeface="Wingdings" pitchFamily="2" charset="2"/>
              <a:buNone/>
              <a:defRPr sz="1200">
                <a:latin typeface="宋体" pitchFamily="2" charset="-122"/>
                <a:ea typeface="宋体" pitchFamily="2" charset="-122"/>
              </a:defRPr>
            </a:lvl1pPr>
          </a:lstStyle>
          <a:p>
            <a:pPr>
              <a:defRPr/>
            </a:pPr>
            <a:fld id="{A91F3ED3-3D5D-4F8D-A23D-A141AA013CB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Line 4"/>
          <p:cNvSpPr>
            <a:spLocks noChangeShapeType="1"/>
          </p:cNvSpPr>
          <p:nvPr/>
        </p:nvSpPr>
        <p:spPr bwMode="auto">
          <a:xfrm>
            <a:off x="611188" y="3573463"/>
            <a:ext cx="7848600" cy="0"/>
          </a:xfrm>
          <a:prstGeom prst="line">
            <a:avLst/>
          </a:prstGeom>
          <a:noFill/>
          <a:ln w="38100">
            <a:solidFill>
              <a:srgbClr val="FF6600"/>
            </a:solidFill>
            <a:round/>
            <a:headEnd/>
            <a:tailEnd/>
          </a:ln>
          <a:effectLst/>
        </p:spPr>
        <p:txBody>
          <a:bodyPr/>
          <a:lstStyle/>
          <a:p>
            <a:pPr>
              <a:spcBef>
                <a:spcPct val="50000"/>
              </a:spcBef>
              <a:buClr>
                <a:srgbClr val="FF0000"/>
              </a:buClr>
              <a:buFont typeface="Wingdings" pitchFamily="2" charset="2"/>
              <a:buNone/>
              <a:defRPr/>
            </a:pPr>
            <a:endParaRPr lang="zh-CN" altLang="en-US">
              <a:latin typeface="宋体" pitchFamily="2" charset="-122"/>
              <a:ea typeface="宋体" pitchFamily="2" charset="-122"/>
            </a:endParaRPr>
          </a:p>
        </p:txBody>
      </p:sp>
      <p:pic>
        <p:nvPicPr>
          <p:cNvPr id="5" name="Picture 5"/>
          <p:cNvPicPr>
            <a:picLocks noChangeAspect="1" noChangeArrowheads="1"/>
          </p:cNvPicPr>
          <p:nvPr/>
        </p:nvPicPr>
        <p:blipFill>
          <a:blip r:embed="rId2" cstate="print"/>
          <a:srcRect/>
          <a:stretch>
            <a:fillRect/>
          </a:stretch>
        </p:blipFill>
        <p:spPr bwMode="auto">
          <a:xfrm>
            <a:off x="6948488" y="250825"/>
            <a:ext cx="1828800" cy="514350"/>
          </a:xfrm>
          <a:prstGeom prst="rect">
            <a:avLst/>
          </a:prstGeom>
          <a:noFill/>
          <a:ln w="9525">
            <a:noFill/>
            <a:miter lim="800000"/>
            <a:headEnd/>
            <a:tailEnd/>
          </a:ln>
        </p:spPr>
      </p:pic>
      <p:sp>
        <p:nvSpPr>
          <p:cNvPr id="11266" name="Rectangle 2"/>
          <p:cNvSpPr>
            <a:spLocks noGrp="1" noChangeArrowheads="1"/>
          </p:cNvSpPr>
          <p:nvPr>
            <p:ph type="ctrTitle" sz="quarter"/>
          </p:nvPr>
        </p:nvSpPr>
        <p:spPr>
          <a:xfrm>
            <a:off x="685800" y="1916113"/>
            <a:ext cx="7772400" cy="1470025"/>
          </a:xfrm>
        </p:spPr>
        <p:txBody>
          <a:bodyPr/>
          <a:lstStyle>
            <a:lvl1pPr algn="ctr">
              <a:defRPr>
                <a:ea typeface="SimHei" pitchFamily="49" charset="-122"/>
              </a:defRPr>
            </a:lvl1pPr>
          </a:lstStyle>
          <a:p>
            <a:r>
              <a:rPr lang="zh-CN" altLang="en-US"/>
              <a:t>单击此处编辑母版标题样式</a:t>
            </a:r>
          </a:p>
        </p:txBody>
      </p:sp>
      <p:sp>
        <p:nvSpPr>
          <p:cNvPr id="11267" name="Rectangle 3"/>
          <p:cNvSpPr>
            <a:spLocks noGrp="1" noChangeArrowheads="1"/>
          </p:cNvSpPr>
          <p:nvPr>
            <p:ph type="subTitle" sz="quarter" idx="1"/>
          </p:nvPr>
        </p:nvSpPr>
        <p:spPr>
          <a:xfrm>
            <a:off x="1371600" y="3981450"/>
            <a:ext cx="6400800" cy="1752600"/>
          </a:xfrm>
        </p:spPr>
        <p:txBody>
          <a:bodyPr/>
          <a:lstStyle>
            <a:lvl1pPr marL="0" indent="0" algn="ctr">
              <a:buFont typeface="Wingdings" pitchFamily="2" charset="2"/>
              <a:buNone/>
              <a:defRPr sz="2800">
                <a:solidFill>
                  <a:srgbClr val="FF0000"/>
                </a:solidFill>
                <a:ea typeface="华文中宋" pitchFamily="2" charset="-122"/>
              </a:defRPr>
            </a:lvl1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94CA866F-8747-478C-8CC5-F5E9631290C4}" type="slidenum">
              <a:rPr lang="en-US" altLang="zh-CN"/>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32588" y="0"/>
            <a:ext cx="2160587" cy="61261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50825" y="0"/>
            <a:ext cx="6329363" cy="61261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2927D1CA-7A24-46E8-87FF-7B65FEA81329}" type="slidenum">
              <a:rPr lang="en-US" altLang="zh-CN"/>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CFE7971D-57B8-45E3-9CC9-9CDD7181FD3D}" type="slidenum">
              <a:rPr lang="en-US" altLang="zh-CN"/>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626A88D5-5431-43B9-823C-5A463A5E9A7D}" type="slidenum">
              <a:rPr lang="en-US" altLang="zh-CN"/>
              <a:pPr>
                <a:defRPr/>
              </a:pPr>
              <a:t>‹#›</a:t>
            </a:fld>
            <a:endParaRPr lang="en-US" altLang="zh-CN"/>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50825" y="908050"/>
            <a:ext cx="4244975"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244975" cy="5218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ln/>
        </p:spPr>
        <p:txBody>
          <a:bodyPr/>
          <a:lstStyle>
            <a:lvl1pPr>
              <a:defRPr/>
            </a:lvl1pPr>
          </a:lstStyle>
          <a:p>
            <a:pPr>
              <a:defRPr/>
            </a:pPr>
            <a:fld id="{65647930-0D98-4723-B650-7270F3190F14}" type="slidenum">
              <a:rPr lang="en-US" altLang="zh-CN"/>
              <a:pPr>
                <a:defRPr/>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sldNum" sz="quarter" idx="10"/>
          </p:nvPr>
        </p:nvSpPr>
        <p:spPr>
          <a:ln/>
        </p:spPr>
        <p:txBody>
          <a:bodyPr/>
          <a:lstStyle>
            <a:lvl1pPr>
              <a:defRPr/>
            </a:lvl1pPr>
          </a:lstStyle>
          <a:p>
            <a:pPr>
              <a:defRPr/>
            </a:pPr>
            <a:fld id="{614210B7-283D-4C88-B9D2-77E43DA2D4D5}" type="slidenum">
              <a:rPr lang="en-US" altLang="zh-CN"/>
              <a:pPr>
                <a:defRPr/>
              </a:pPr>
              <a:t>‹#›</a:t>
            </a:fld>
            <a:endParaRPr lang="en-US" altLang="zh-CN"/>
          </a:p>
        </p:txBody>
      </p:sp>
      <p:sp>
        <p:nvSpPr>
          <p:cNvPr id="8"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sldNum" sz="quarter" idx="10"/>
          </p:nvPr>
        </p:nvSpPr>
        <p:spPr>
          <a:ln/>
        </p:spPr>
        <p:txBody>
          <a:bodyPr/>
          <a:lstStyle>
            <a:lvl1pPr>
              <a:defRPr/>
            </a:lvl1pPr>
          </a:lstStyle>
          <a:p>
            <a:pPr>
              <a:defRPr/>
            </a:pPr>
            <a:fld id="{09BDD519-4118-4A95-A7F0-93C487BDC539}" type="slidenum">
              <a:rPr lang="en-US" altLang="zh-CN"/>
              <a:pPr>
                <a:defRPr/>
              </a:pPr>
              <a:t>‹#›</a:t>
            </a:fld>
            <a:endParaRPr lang="en-US" altLang="zh-CN"/>
          </a:p>
        </p:txBody>
      </p:sp>
      <p:sp>
        <p:nvSpPr>
          <p:cNvPr id="4"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86CD5D06-9AE8-4708-815E-51D3C9DD1C9C}" type="slidenum">
              <a:rPr lang="en-US" altLang="zh-CN"/>
              <a:pPr>
                <a:defRPr/>
              </a:pPr>
              <a:t>‹#›</a:t>
            </a:fld>
            <a:endParaRPr lang="en-US" altLang="zh-CN"/>
          </a:p>
        </p:txBody>
      </p:sp>
      <p:sp>
        <p:nvSpPr>
          <p:cNvPr id="3"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821597E2-11C8-4CCD-9FB9-4F1591FF6595}" type="slidenum">
              <a:rPr lang="en-US" altLang="zh-CN"/>
              <a:pPr>
                <a:defRPr/>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E4380667-379C-44C3-9603-39D0C5D7853A}" type="slidenum">
              <a:rPr lang="en-US" altLang="zh-CN"/>
              <a:pPr>
                <a:defRPr/>
              </a:pPr>
              <a:t>‹#›</a:t>
            </a:fld>
            <a:endParaRPr lang="en-US" altLang="zh-CN"/>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底边"/>
          <p:cNvPicPr>
            <a:picLocks noChangeAspect="1" noChangeArrowheads="1"/>
          </p:cNvPicPr>
          <p:nvPr/>
        </p:nvPicPr>
        <p:blipFill>
          <a:blip r:embed="rId13" cstate="print"/>
          <a:srcRect/>
          <a:stretch>
            <a:fillRect/>
          </a:stretch>
        </p:blipFill>
        <p:spPr bwMode="auto">
          <a:xfrm>
            <a:off x="0" y="6335713"/>
            <a:ext cx="9144000" cy="549275"/>
          </a:xfrm>
          <a:prstGeom prst="rect">
            <a:avLst/>
          </a:prstGeom>
          <a:noFill/>
          <a:ln w="9525">
            <a:noFill/>
            <a:miter lim="800000"/>
            <a:headEnd/>
            <a:tailEnd/>
          </a:ln>
        </p:spPr>
      </p:pic>
      <p:sp>
        <p:nvSpPr>
          <p:cNvPr id="2051" name="Rectangle 3"/>
          <p:cNvSpPr>
            <a:spLocks noGrp="1" noChangeArrowheads="1"/>
          </p:cNvSpPr>
          <p:nvPr>
            <p:ph type="title"/>
          </p:nvPr>
        </p:nvSpPr>
        <p:spPr bwMode="auto">
          <a:xfrm>
            <a:off x="250825" y="0"/>
            <a:ext cx="7416800" cy="692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2" name="Rectangle 4"/>
          <p:cNvSpPr>
            <a:spLocks noGrp="1" noChangeArrowheads="1"/>
          </p:cNvSpPr>
          <p:nvPr>
            <p:ph type="body" idx="1"/>
          </p:nvPr>
        </p:nvSpPr>
        <p:spPr bwMode="auto">
          <a:xfrm>
            <a:off x="250825" y="908050"/>
            <a:ext cx="8642350" cy="5218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5" name="Line 5"/>
          <p:cNvSpPr>
            <a:spLocks noChangeShapeType="1"/>
          </p:cNvSpPr>
          <p:nvPr/>
        </p:nvSpPr>
        <p:spPr bwMode="auto">
          <a:xfrm>
            <a:off x="0" y="765175"/>
            <a:ext cx="9144000" cy="0"/>
          </a:xfrm>
          <a:prstGeom prst="line">
            <a:avLst/>
          </a:prstGeom>
          <a:noFill/>
          <a:ln w="57150" cmpd="thinThick">
            <a:solidFill>
              <a:srgbClr val="0000FF"/>
            </a:solidFill>
            <a:round/>
            <a:headEnd/>
            <a:tailEnd/>
          </a:ln>
          <a:effectLst/>
        </p:spPr>
        <p:txBody>
          <a:bodyPr/>
          <a:lstStyle/>
          <a:p>
            <a:pPr>
              <a:spcBef>
                <a:spcPct val="50000"/>
              </a:spcBef>
              <a:buClr>
                <a:srgbClr val="FF0000"/>
              </a:buClr>
              <a:buFont typeface="Wingdings" pitchFamily="2" charset="2"/>
              <a:buNone/>
              <a:defRPr/>
            </a:pPr>
            <a:endParaRPr lang="zh-CN" altLang="en-US">
              <a:latin typeface="宋体" pitchFamily="2" charset="-122"/>
              <a:ea typeface="宋体" pitchFamily="2" charset="-122"/>
            </a:endParaRPr>
          </a:p>
        </p:txBody>
      </p:sp>
      <p:sp>
        <p:nvSpPr>
          <p:cNvPr id="10246" name="Rectangle 6"/>
          <p:cNvSpPr>
            <a:spLocks noGrp="1" noChangeArrowheads="1"/>
          </p:cNvSpPr>
          <p:nvPr>
            <p:ph type="sldNum" sz="quarter" idx="4"/>
          </p:nvPr>
        </p:nvSpPr>
        <p:spPr bwMode="auto">
          <a:xfrm>
            <a:off x="4054475" y="6424613"/>
            <a:ext cx="1223963" cy="215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b="0">
                <a:solidFill>
                  <a:srgbClr val="FF3300"/>
                </a:solidFill>
                <a:latin typeface="Arial" charset="0"/>
                <a:ea typeface="宋体" pitchFamily="2" charset="-122"/>
              </a:defRPr>
            </a:lvl1pPr>
          </a:lstStyle>
          <a:p>
            <a:pPr>
              <a:defRPr/>
            </a:pPr>
            <a:fld id="{FFB174F6-EDBC-46E4-A398-CC0A7604715D}" type="slidenum">
              <a:rPr lang="en-US" altLang="zh-CN"/>
              <a:pPr>
                <a:defRPr/>
              </a:pPr>
              <a:t>‹#›</a:t>
            </a:fld>
            <a:endParaRPr lang="en-US" altLang="zh-CN"/>
          </a:p>
        </p:txBody>
      </p:sp>
      <p:pic>
        <p:nvPicPr>
          <p:cNvPr id="2055" name="Picture 7"/>
          <p:cNvPicPr>
            <a:picLocks noChangeAspect="1" noChangeArrowheads="1"/>
          </p:cNvPicPr>
          <p:nvPr/>
        </p:nvPicPr>
        <p:blipFill>
          <a:blip r:embed="rId14" cstate="print"/>
          <a:srcRect/>
          <a:stretch>
            <a:fillRect/>
          </a:stretch>
        </p:blipFill>
        <p:spPr bwMode="auto">
          <a:xfrm>
            <a:off x="7632700" y="188913"/>
            <a:ext cx="1331913" cy="376237"/>
          </a:xfrm>
          <a:prstGeom prst="rect">
            <a:avLst/>
          </a:prstGeom>
          <a:noFill/>
          <a:ln w="9525">
            <a:noFill/>
            <a:miter lim="800000"/>
            <a:headEnd/>
            <a:tailEnd/>
          </a:ln>
        </p:spPr>
      </p:pic>
      <p:sp>
        <p:nvSpPr>
          <p:cNvPr id="10248" name="Rectangle 8"/>
          <p:cNvSpPr>
            <a:spLocks noGrp="1" noChangeArrowheads="1"/>
          </p:cNvSpPr>
          <p:nvPr>
            <p:ph type="ftr" sz="quarter" idx="3"/>
          </p:nvPr>
        </p:nvSpPr>
        <p:spPr bwMode="auto">
          <a:xfrm>
            <a:off x="6084888" y="64452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912"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rtl="0" eaLnBrk="0" fontAlgn="base" hangingPunct="0">
        <a:spcBef>
          <a:spcPct val="0"/>
        </a:spcBef>
        <a:spcAft>
          <a:spcPct val="0"/>
        </a:spcAft>
        <a:defRPr sz="3600">
          <a:solidFill>
            <a:srgbClr val="FF0000"/>
          </a:solidFill>
          <a:latin typeface="+mj-lt"/>
          <a:ea typeface="+mj-ea"/>
          <a:cs typeface="+mj-cs"/>
        </a:defRPr>
      </a:lvl1pPr>
      <a:lvl2pPr algn="l" rtl="0" eaLnBrk="0" fontAlgn="base" hangingPunct="0">
        <a:spcBef>
          <a:spcPct val="0"/>
        </a:spcBef>
        <a:spcAft>
          <a:spcPct val="0"/>
        </a:spcAft>
        <a:defRPr sz="3600">
          <a:solidFill>
            <a:srgbClr val="FF0000"/>
          </a:solidFill>
          <a:latin typeface="Arial" charset="0"/>
          <a:ea typeface="华文中宋" pitchFamily="2" charset="-122"/>
        </a:defRPr>
      </a:lvl2pPr>
      <a:lvl3pPr algn="l" rtl="0" eaLnBrk="0" fontAlgn="base" hangingPunct="0">
        <a:spcBef>
          <a:spcPct val="0"/>
        </a:spcBef>
        <a:spcAft>
          <a:spcPct val="0"/>
        </a:spcAft>
        <a:defRPr sz="3600">
          <a:solidFill>
            <a:srgbClr val="FF0000"/>
          </a:solidFill>
          <a:latin typeface="Arial" charset="0"/>
          <a:ea typeface="华文中宋" pitchFamily="2" charset="-122"/>
        </a:defRPr>
      </a:lvl3pPr>
      <a:lvl4pPr algn="l" rtl="0" eaLnBrk="0" fontAlgn="base" hangingPunct="0">
        <a:spcBef>
          <a:spcPct val="0"/>
        </a:spcBef>
        <a:spcAft>
          <a:spcPct val="0"/>
        </a:spcAft>
        <a:defRPr sz="3600">
          <a:solidFill>
            <a:srgbClr val="FF0000"/>
          </a:solidFill>
          <a:latin typeface="Arial" charset="0"/>
          <a:ea typeface="华文中宋" pitchFamily="2" charset="-122"/>
        </a:defRPr>
      </a:lvl4pPr>
      <a:lvl5pPr algn="l" rtl="0" eaLnBrk="0" fontAlgn="base" hangingPunct="0">
        <a:spcBef>
          <a:spcPct val="0"/>
        </a:spcBef>
        <a:spcAft>
          <a:spcPct val="0"/>
        </a:spcAft>
        <a:defRPr sz="3600">
          <a:solidFill>
            <a:srgbClr val="FF0000"/>
          </a:solidFill>
          <a:latin typeface="Arial" charset="0"/>
          <a:ea typeface="华文中宋" pitchFamily="2" charset="-122"/>
        </a:defRPr>
      </a:lvl5pPr>
      <a:lvl6pPr marL="457200" algn="l" rtl="0" fontAlgn="base">
        <a:spcBef>
          <a:spcPct val="0"/>
        </a:spcBef>
        <a:spcAft>
          <a:spcPct val="0"/>
        </a:spcAft>
        <a:defRPr sz="3600">
          <a:solidFill>
            <a:srgbClr val="FF0000"/>
          </a:solidFill>
          <a:latin typeface="Arial" charset="0"/>
          <a:ea typeface="华文中宋" pitchFamily="2" charset="-122"/>
        </a:defRPr>
      </a:lvl6pPr>
      <a:lvl7pPr marL="914400" algn="l" rtl="0" fontAlgn="base">
        <a:spcBef>
          <a:spcPct val="0"/>
        </a:spcBef>
        <a:spcAft>
          <a:spcPct val="0"/>
        </a:spcAft>
        <a:defRPr sz="3600">
          <a:solidFill>
            <a:srgbClr val="FF0000"/>
          </a:solidFill>
          <a:latin typeface="Arial" charset="0"/>
          <a:ea typeface="华文中宋" pitchFamily="2" charset="-122"/>
        </a:defRPr>
      </a:lvl7pPr>
      <a:lvl8pPr marL="1371600" algn="l" rtl="0" fontAlgn="base">
        <a:spcBef>
          <a:spcPct val="0"/>
        </a:spcBef>
        <a:spcAft>
          <a:spcPct val="0"/>
        </a:spcAft>
        <a:defRPr sz="3600">
          <a:solidFill>
            <a:srgbClr val="FF0000"/>
          </a:solidFill>
          <a:latin typeface="Arial" charset="0"/>
          <a:ea typeface="华文中宋" pitchFamily="2" charset="-122"/>
        </a:defRPr>
      </a:lvl8pPr>
      <a:lvl9pPr marL="1828800" algn="l" rtl="0" fontAlgn="base">
        <a:spcBef>
          <a:spcPct val="0"/>
        </a:spcBef>
        <a:spcAft>
          <a:spcPct val="0"/>
        </a:spcAft>
        <a:defRPr sz="3600">
          <a:solidFill>
            <a:srgbClr val="FF0000"/>
          </a:solidFill>
          <a:latin typeface="Arial" charset="0"/>
          <a:ea typeface="华文中宋" pitchFamily="2" charset="-122"/>
        </a:defRPr>
      </a:lvl9pPr>
    </p:titleStyle>
    <p:bodyStyle>
      <a:lvl1pPr marL="342900" indent="-342900" algn="l" rtl="0" eaLnBrk="0" fontAlgn="base" hangingPunct="0">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0" fontAlgn="base" hangingPunct="0">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0" fontAlgn="base" hangingPunct="0">
        <a:lnSpc>
          <a:spcPct val="120000"/>
        </a:lnSpc>
        <a:spcBef>
          <a:spcPct val="20000"/>
        </a:spcBef>
        <a:spcAft>
          <a:spcPct val="0"/>
        </a:spcAft>
        <a:buChar char="–"/>
        <a:defRPr sz="2000">
          <a:solidFill>
            <a:schemeClr val="tx1"/>
          </a:solidFill>
          <a:latin typeface="+mn-lt"/>
          <a:ea typeface="+mn-ea"/>
        </a:defRPr>
      </a:lvl4pPr>
      <a:lvl5pPr marL="2057400" indent="-228600" algn="l" rtl="0" eaLnBrk="0" fontAlgn="base" hangingPunct="0">
        <a:lnSpc>
          <a:spcPct val="120000"/>
        </a:lnSpc>
        <a:spcBef>
          <a:spcPct val="20000"/>
        </a:spcBef>
        <a:spcAft>
          <a:spcPct val="0"/>
        </a:spcAft>
        <a:buChar char="»"/>
        <a:defRPr sz="2000">
          <a:solidFill>
            <a:schemeClr val="tx1"/>
          </a:solidFill>
          <a:latin typeface="+mn-lt"/>
          <a:ea typeface="+mn-ea"/>
        </a:defRPr>
      </a:lvl5pPr>
      <a:lvl6pPr marL="2514600" indent="-228600" algn="l" rtl="0" fontAlgn="base">
        <a:lnSpc>
          <a:spcPct val="120000"/>
        </a:lnSpc>
        <a:spcBef>
          <a:spcPct val="20000"/>
        </a:spcBef>
        <a:spcAft>
          <a:spcPct val="0"/>
        </a:spcAft>
        <a:buChar char="»"/>
        <a:defRPr sz="2000">
          <a:solidFill>
            <a:schemeClr val="tx1"/>
          </a:solidFill>
          <a:latin typeface="+mn-lt"/>
          <a:ea typeface="+mn-ea"/>
        </a:defRPr>
      </a:lvl6pPr>
      <a:lvl7pPr marL="2971800" indent="-228600" algn="l" rtl="0" fontAlgn="base">
        <a:lnSpc>
          <a:spcPct val="120000"/>
        </a:lnSpc>
        <a:spcBef>
          <a:spcPct val="20000"/>
        </a:spcBef>
        <a:spcAft>
          <a:spcPct val="0"/>
        </a:spcAft>
        <a:buChar char="»"/>
        <a:defRPr sz="2000">
          <a:solidFill>
            <a:schemeClr val="tx1"/>
          </a:solidFill>
          <a:latin typeface="+mn-lt"/>
          <a:ea typeface="+mn-ea"/>
        </a:defRPr>
      </a:lvl7pPr>
      <a:lvl8pPr marL="3429000" indent="-228600" algn="l" rtl="0" fontAlgn="base">
        <a:lnSpc>
          <a:spcPct val="120000"/>
        </a:lnSpc>
        <a:spcBef>
          <a:spcPct val="20000"/>
        </a:spcBef>
        <a:spcAft>
          <a:spcPct val="0"/>
        </a:spcAft>
        <a:buChar char="»"/>
        <a:defRPr sz="2000">
          <a:solidFill>
            <a:schemeClr val="tx1"/>
          </a:solidFill>
          <a:latin typeface="+mn-lt"/>
          <a:ea typeface="+mn-ea"/>
        </a:defRPr>
      </a:lvl8pPr>
      <a:lvl9pPr marL="3886200" indent="-228600" algn="l" rtl="0" fontAlgn="base">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3568" y="1268760"/>
            <a:ext cx="7772400" cy="1470025"/>
          </a:xfrm>
        </p:spPr>
        <p:txBody>
          <a:bodyPr/>
          <a:lstStyle/>
          <a:p>
            <a:r>
              <a:rPr lang="en-GB" altLang="zh-CN" dirty="0" smtClean="0">
                <a:solidFill>
                  <a:srgbClr val="0000FF"/>
                </a:solidFill>
                <a:latin typeface="Arial" pitchFamily="34" charset="0"/>
                <a:cs typeface="Arial" pitchFamily="34" charset="0"/>
              </a:rPr>
              <a:t>Forecast Requirements in 3GPP  SA1 Virtualized and Soften Mobile Operators Networks </a:t>
            </a:r>
            <a:r>
              <a:rPr lang="en-US" altLang="zh-CN" dirty="0" smtClean="0">
                <a:solidFill>
                  <a:srgbClr val="0000FF"/>
                </a:solidFill>
                <a:latin typeface="Arial" pitchFamily="34" charset="0"/>
                <a:cs typeface="Arial" pitchFamily="34" charset="0"/>
              </a:rPr>
              <a:t> </a:t>
            </a:r>
            <a:endParaRPr lang="zh-CN" altLang="en-US" dirty="0" smtClean="0">
              <a:solidFill>
                <a:srgbClr val="0000FF"/>
              </a:solidFill>
              <a:latin typeface="Arial" pitchFamily="34" charset="0"/>
              <a:cs typeface="Arial" pitchFamily="34" charset="0"/>
            </a:endParaRPr>
          </a:p>
        </p:txBody>
      </p:sp>
      <p:sp>
        <p:nvSpPr>
          <p:cNvPr id="3" name="副标题 2"/>
          <p:cNvSpPr>
            <a:spLocks noGrp="1"/>
          </p:cNvSpPr>
          <p:nvPr>
            <p:ph type="subTitle" sz="quarter" idx="1"/>
          </p:nvPr>
        </p:nvSpPr>
        <p:spPr/>
        <p:txBody>
          <a:bodyPr/>
          <a:lstStyle/>
          <a:p>
            <a:r>
              <a:rPr lang="en-US" altLang="zh-CN" dirty="0" smtClean="0"/>
              <a:t>China </a:t>
            </a:r>
            <a:r>
              <a:rPr lang="en-US" altLang="zh-CN" dirty="0" smtClean="0"/>
              <a:t>Telecom, CATR</a:t>
            </a:r>
            <a:endParaRPr lang="en-US" altLang="zh-CN" dirty="0" smtClean="0"/>
          </a:p>
          <a:p>
            <a:r>
              <a:rPr lang="en-US" altLang="zh-CN" dirty="0" smtClean="0"/>
              <a:t>June 2014</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Why in 3GPP SA1</a:t>
            </a:r>
            <a:endParaRPr lang="zh-CN" altLang="en-US" dirty="0"/>
          </a:p>
        </p:txBody>
      </p:sp>
      <p:sp>
        <p:nvSpPr>
          <p:cNvPr id="3" name="内容占位符 2"/>
          <p:cNvSpPr>
            <a:spLocks noGrp="1"/>
          </p:cNvSpPr>
          <p:nvPr>
            <p:ph idx="1"/>
          </p:nvPr>
        </p:nvSpPr>
        <p:spPr/>
        <p:txBody>
          <a:bodyPr/>
          <a:lstStyle/>
          <a:p>
            <a:r>
              <a:rPr lang="en-US" altLang="zh-CN" dirty="0" smtClean="0"/>
              <a:t> </a:t>
            </a:r>
            <a:r>
              <a:rPr lang="en-US" altLang="zh-CN" sz="2000" dirty="0" smtClean="0">
                <a:latin typeface="微软雅黑" pitchFamily="34" charset="-122"/>
                <a:ea typeface="微软雅黑" pitchFamily="34" charset="-122"/>
              </a:rPr>
              <a:t>Definition from ONF “…In the SDN architecture, the control and data planes are decoupled, network intelligence and state are logically centralized, and the underlying network infrastructure is abstracted from the applications…”</a:t>
            </a:r>
          </a:p>
          <a:p>
            <a:pPr>
              <a:lnSpc>
                <a:spcPct val="100000"/>
              </a:lnSpc>
              <a:spcBef>
                <a:spcPts val="900"/>
              </a:spcBef>
            </a:pPr>
            <a:r>
              <a:rPr lang="en-US" altLang="zh-CN" sz="2000" dirty="0" smtClean="0"/>
              <a:t>The </a:t>
            </a:r>
            <a:r>
              <a:rPr lang="en-US" altLang="zh-CN" sz="2000" dirty="0" smtClean="0">
                <a:solidFill>
                  <a:srgbClr val="FF0000"/>
                </a:solidFill>
              </a:rPr>
              <a:t>scenarios</a:t>
            </a:r>
            <a:r>
              <a:rPr lang="en-US" altLang="zh-CN" sz="2000" dirty="0" smtClean="0"/>
              <a:t> of </a:t>
            </a:r>
            <a:r>
              <a:rPr lang="en-US" altLang="zh-CN" sz="2000" dirty="0" smtClean="0">
                <a:latin typeface="微软雅黑" pitchFamily="34" charset="-122"/>
                <a:ea typeface="微软雅黑" pitchFamily="34" charset="-122"/>
              </a:rPr>
              <a:t> ONF in mobile operator networks</a:t>
            </a:r>
          </a:p>
          <a:p>
            <a:pPr lvl="1">
              <a:lnSpc>
                <a:spcPct val="100000"/>
              </a:lnSpc>
              <a:spcBef>
                <a:spcPts val="900"/>
              </a:spcBef>
            </a:pPr>
            <a:r>
              <a:rPr lang="en-US" altLang="zh-CN" sz="2000" dirty="0" smtClean="0">
                <a:latin typeface="微软雅黑" pitchFamily="34" charset="-122"/>
                <a:ea typeface="微软雅黑" pitchFamily="34" charset="-122"/>
              </a:rPr>
              <a:t>Optimize and integrate the function of SAE-GW by "Controller + Switch”</a:t>
            </a:r>
          </a:p>
          <a:p>
            <a:pPr lvl="2">
              <a:lnSpc>
                <a:spcPct val="100000"/>
              </a:lnSpc>
              <a:spcBef>
                <a:spcPts val="900"/>
              </a:spcBef>
            </a:pPr>
            <a:r>
              <a:rPr lang="en-US" altLang="zh-CN" sz="2000" dirty="0" smtClean="0">
                <a:latin typeface="微软雅黑" pitchFamily="34" charset="-122"/>
                <a:ea typeface="微软雅黑" pitchFamily="34" charset="-122"/>
              </a:rPr>
              <a:t>Hierarchies and Automation</a:t>
            </a:r>
          </a:p>
          <a:p>
            <a:pPr lvl="1">
              <a:lnSpc>
                <a:spcPct val="100000"/>
              </a:lnSpc>
              <a:spcBef>
                <a:spcPts val="900"/>
              </a:spcBef>
            </a:pPr>
            <a:r>
              <a:rPr lang="en-US" altLang="zh-CN" sz="2000" dirty="0" smtClean="0">
                <a:latin typeface="微软雅黑" pitchFamily="34" charset="-122"/>
                <a:ea typeface="微软雅黑" pitchFamily="34" charset="-122"/>
              </a:rPr>
              <a:t>Enhance the network IMS network by Intelligent Network Status Detection, Policy Control and Network Capability Open</a:t>
            </a:r>
          </a:p>
          <a:p>
            <a:pPr lvl="2">
              <a:lnSpc>
                <a:spcPct val="100000"/>
              </a:lnSpc>
              <a:spcBef>
                <a:spcPts val="900"/>
              </a:spcBef>
            </a:pPr>
            <a:r>
              <a:rPr lang="en-US" altLang="zh-CN" sz="2000" dirty="0" smtClean="0">
                <a:latin typeface="微软雅黑" pitchFamily="34" charset="-122"/>
                <a:ea typeface="微软雅黑" pitchFamily="34" charset="-122"/>
              </a:rPr>
              <a:t>Physical-Virtual-Cloud</a:t>
            </a:r>
          </a:p>
          <a:p>
            <a:pPr>
              <a:lnSpc>
                <a:spcPct val="100000"/>
              </a:lnSpc>
              <a:spcBef>
                <a:spcPts val="900"/>
              </a:spcBef>
            </a:pPr>
            <a:r>
              <a:rPr lang="en-US" altLang="zh-CN" sz="2000" dirty="0" smtClean="0">
                <a:latin typeface="微软雅黑" pitchFamily="34" charset="-122"/>
                <a:ea typeface="微软雅黑" pitchFamily="34" charset="-122"/>
              </a:rPr>
              <a:t>It is </a:t>
            </a:r>
            <a:r>
              <a:rPr lang="en-US" altLang="zh-CN" sz="2000" dirty="0" smtClean="0">
                <a:solidFill>
                  <a:srgbClr val="FF0000"/>
                </a:solidFill>
                <a:latin typeface="微软雅黑" pitchFamily="34" charset="-122"/>
                <a:ea typeface="微软雅黑" pitchFamily="34" charset="-122"/>
              </a:rPr>
              <a:t>SA1 responsibility </a:t>
            </a:r>
            <a:r>
              <a:rPr lang="en-US" altLang="zh-CN" sz="2000" dirty="0" smtClean="0">
                <a:latin typeface="微软雅黑" pitchFamily="34" charset="-122"/>
                <a:ea typeface="微软雅黑" pitchFamily="34" charset="-122"/>
              </a:rPr>
              <a:t>to study the </a:t>
            </a:r>
            <a:r>
              <a:rPr lang="en-US" altLang="zh-CN" sz="2000" dirty="0" smtClean="0">
                <a:solidFill>
                  <a:srgbClr val="FF0000"/>
                </a:solidFill>
                <a:latin typeface="微软雅黑" pitchFamily="34" charset="-122"/>
                <a:ea typeface="微软雅黑" pitchFamily="34" charset="-122"/>
              </a:rPr>
              <a:t>scenarios</a:t>
            </a:r>
          </a:p>
          <a:p>
            <a:endParaRPr lang="en-US" altLang="zh-CN" dirty="0" smtClean="0"/>
          </a:p>
          <a:p>
            <a:endParaRPr lang="en-US" altLang="zh-CN"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44624"/>
            <a:ext cx="7561535" cy="692150"/>
          </a:xfrm>
        </p:spPr>
        <p:txBody>
          <a:bodyPr/>
          <a:lstStyle/>
          <a:p>
            <a:r>
              <a:rPr lang="en-US" altLang="zh-CN" sz="3200" dirty="0" smtClean="0"/>
              <a:t>Perspective on Scenarios to study in SA1</a:t>
            </a:r>
            <a:endParaRPr lang="en-US" altLang="zh-CN" sz="3200" dirty="0"/>
          </a:p>
        </p:txBody>
      </p:sp>
      <p:sp>
        <p:nvSpPr>
          <p:cNvPr id="4" name="圆角矩形 44"/>
          <p:cNvSpPr>
            <a:spLocks noChangeArrowheads="1"/>
          </p:cNvSpPr>
          <p:nvPr/>
        </p:nvSpPr>
        <p:spPr bwMode="auto">
          <a:xfrm>
            <a:off x="118764" y="1219854"/>
            <a:ext cx="5704153" cy="2776681"/>
          </a:xfrm>
          <a:prstGeom prst="roundRect">
            <a:avLst>
              <a:gd name="adj" fmla="val 16667"/>
            </a:avLst>
          </a:prstGeom>
          <a:solidFill>
            <a:srgbClr val="FFEFBD"/>
          </a:solidFill>
          <a:ln w="9525">
            <a:noFill/>
            <a:round/>
            <a:headEnd/>
            <a:tailEnd/>
          </a:ln>
        </p:spPr>
        <p:txBody>
          <a:bodyPr lIns="101901" tIns="50950" rIns="101901" bIns="50950"/>
          <a:lstStyle/>
          <a:p>
            <a:pPr>
              <a:buClr>
                <a:srgbClr val="CC9900"/>
              </a:buClr>
            </a:pPr>
            <a:r>
              <a:rPr lang="en-US" altLang="zh-CN">
                <a:solidFill>
                  <a:srgbClr val="000000"/>
                </a:solidFill>
              </a:rPr>
              <a:t> </a:t>
            </a:r>
            <a:endParaRPr lang="zh-CN" altLang="en-US">
              <a:solidFill>
                <a:srgbClr val="000000"/>
              </a:solidFill>
            </a:endParaRPr>
          </a:p>
        </p:txBody>
      </p:sp>
      <p:sp>
        <p:nvSpPr>
          <p:cNvPr id="5" name="圆角矩形 7"/>
          <p:cNvSpPr>
            <a:spLocks noChangeArrowheads="1"/>
          </p:cNvSpPr>
          <p:nvPr/>
        </p:nvSpPr>
        <p:spPr bwMode="auto">
          <a:xfrm>
            <a:off x="1702863" y="4566988"/>
            <a:ext cx="2771736" cy="1387440"/>
          </a:xfrm>
          <a:prstGeom prst="roundRect">
            <a:avLst>
              <a:gd name="adj" fmla="val 16667"/>
            </a:avLst>
          </a:prstGeom>
          <a:solidFill>
            <a:srgbClr val="E8FFD1"/>
          </a:solidFill>
          <a:ln w="9525">
            <a:noFill/>
            <a:round/>
            <a:headEnd/>
            <a:tailEnd/>
          </a:ln>
        </p:spPr>
        <p:txBody>
          <a:bodyPr lIns="101901" tIns="50950" rIns="101901" bIns="50950"/>
          <a:lstStyle/>
          <a:p>
            <a:pPr>
              <a:buClr>
                <a:srgbClr val="CC9900"/>
              </a:buClr>
              <a:buFont typeface="Wingdings" pitchFamily="2" charset="2"/>
              <a:buChar char="n"/>
            </a:pPr>
            <a:endParaRPr lang="zh-CN" altLang="en-US">
              <a:solidFill>
                <a:srgbClr val="E8FFD1"/>
              </a:solidFill>
            </a:endParaRPr>
          </a:p>
        </p:txBody>
      </p:sp>
      <p:sp>
        <p:nvSpPr>
          <p:cNvPr id="6" name="Line 71"/>
          <p:cNvSpPr>
            <a:spLocks noChangeShapeType="1"/>
          </p:cNvSpPr>
          <p:nvPr/>
        </p:nvSpPr>
        <p:spPr bwMode="auto">
          <a:xfrm>
            <a:off x="3286961" y="3669020"/>
            <a:ext cx="0" cy="1061725"/>
          </a:xfrm>
          <a:prstGeom prst="line">
            <a:avLst/>
          </a:prstGeom>
          <a:noFill/>
          <a:ln w="25400">
            <a:solidFill>
              <a:srgbClr val="FF0000"/>
            </a:solidFill>
            <a:prstDash val="dash"/>
            <a:round/>
            <a:headEnd type="triangle" w="med" len="med"/>
            <a:tailEnd type="triangle" w="med" len="med"/>
          </a:ln>
        </p:spPr>
        <p:txBody>
          <a:bodyPr wrap="none" lIns="101901" tIns="50950" rIns="101901" bIns="50950" anchor="ctr"/>
          <a:lstStyle/>
          <a:p>
            <a:endParaRPr lang="en-US"/>
          </a:p>
        </p:txBody>
      </p:sp>
      <p:sp>
        <p:nvSpPr>
          <p:cNvPr id="7" name="Line 72"/>
          <p:cNvSpPr>
            <a:spLocks noChangeShapeType="1"/>
          </p:cNvSpPr>
          <p:nvPr/>
        </p:nvSpPr>
        <p:spPr bwMode="auto">
          <a:xfrm flipV="1">
            <a:off x="3365556" y="2200599"/>
            <a:ext cx="0" cy="815190"/>
          </a:xfrm>
          <a:prstGeom prst="line">
            <a:avLst/>
          </a:prstGeom>
          <a:noFill/>
          <a:ln w="9525">
            <a:solidFill>
              <a:srgbClr val="7030A0"/>
            </a:solidFill>
            <a:prstDash val="dash"/>
            <a:round/>
            <a:headEnd type="triangle" w="med" len="med"/>
            <a:tailEnd type="triangle" w="med" len="med"/>
          </a:ln>
        </p:spPr>
        <p:txBody>
          <a:bodyPr wrap="none" lIns="101901" tIns="50950" rIns="101901" bIns="50950" anchor="ctr"/>
          <a:lstStyle/>
          <a:p>
            <a:endParaRPr lang="en-US"/>
          </a:p>
        </p:txBody>
      </p:sp>
      <p:sp>
        <p:nvSpPr>
          <p:cNvPr id="8" name="Line 73"/>
          <p:cNvSpPr>
            <a:spLocks noChangeShapeType="1"/>
          </p:cNvSpPr>
          <p:nvPr/>
        </p:nvSpPr>
        <p:spPr bwMode="auto">
          <a:xfrm flipV="1">
            <a:off x="1306402" y="3588041"/>
            <a:ext cx="317868" cy="1306462"/>
          </a:xfrm>
          <a:prstGeom prst="line">
            <a:avLst/>
          </a:prstGeom>
          <a:noFill/>
          <a:ln w="9525">
            <a:solidFill>
              <a:srgbClr val="7030A0"/>
            </a:solidFill>
            <a:prstDash val="dash"/>
            <a:round/>
            <a:headEnd type="triangle" w="med" len="med"/>
            <a:tailEnd type="triangle" w="med" len="med"/>
          </a:ln>
        </p:spPr>
        <p:txBody>
          <a:bodyPr wrap="none" lIns="101901" tIns="50950" rIns="101901" bIns="50950" anchor="ctr"/>
          <a:lstStyle/>
          <a:p>
            <a:endParaRPr lang="en-US"/>
          </a:p>
        </p:txBody>
      </p:sp>
      <p:sp>
        <p:nvSpPr>
          <p:cNvPr id="10" name="Line 73"/>
          <p:cNvSpPr>
            <a:spLocks noChangeShapeType="1"/>
          </p:cNvSpPr>
          <p:nvPr/>
        </p:nvSpPr>
        <p:spPr bwMode="auto">
          <a:xfrm>
            <a:off x="1227808" y="5139239"/>
            <a:ext cx="1584098" cy="0"/>
          </a:xfrm>
          <a:prstGeom prst="line">
            <a:avLst/>
          </a:prstGeom>
          <a:noFill/>
          <a:ln w="9525">
            <a:solidFill>
              <a:srgbClr val="00B050"/>
            </a:solidFill>
            <a:round/>
            <a:headEnd type="triangle" w="med" len="med"/>
            <a:tailEnd type="triangle" w="med" len="med"/>
          </a:ln>
        </p:spPr>
        <p:txBody>
          <a:bodyPr wrap="none" lIns="101901" tIns="50950" rIns="101901" bIns="50950" anchor="ctr"/>
          <a:lstStyle/>
          <a:p>
            <a:endParaRPr lang="en-US"/>
          </a:p>
        </p:txBody>
      </p:sp>
      <p:sp>
        <p:nvSpPr>
          <p:cNvPr id="11" name="Line 73"/>
          <p:cNvSpPr>
            <a:spLocks noChangeShapeType="1"/>
          </p:cNvSpPr>
          <p:nvPr/>
        </p:nvSpPr>
        <p:spPr bwMode="auto">
          <a:xfrm>
            <a:off x="3842357" y="5139239"/>
            <a:ext cx="1109044" cy="0"/>
          </a:xfrm>
          <a:prstGeom prst="line">
            <a:avLst/>
          </a:prstGeom>
          <a:noFill/>
          <a:ln w="9525">
            <a:solidFill>
              <a:srgbClr val="00B050"/>
            </a:solidFill>
            <a:round/>
            <a:headEnd type="triangle" w="med" len="med"/>
            <a:tailEnd type="triangle" w="med" len="med"/>
          </a:ln>
        </p:spPr>
        <p:txBody>
          <a:bodyPr wrap="none" lIns="101901" tIns="50950" rIns="101901" bIns="50950" anchor="ctr"/>
          <a:lstStyle/>
          <a:p>
            <a:endParaRPr lang="en-US"/>
          </a:p>
        </p:txBody>
      </p:sp>
      <p:sp>
        <p:nvSpPr>
          <p:cNvPr id="12" name="Rectangle 54"/>
          <p:cNvSpPr>
            <a:spLocks noChangeArrowheads="1"/>
          </p:cNvSpPr>
          <p:nvPr/>
        </p:nvSpPr>
        <p:spPr bwMode="auto">
          <a:xfrm>
            <a:off x="593819" y="2036843"/>
            <a:ext cx="569674" cy="379894"/>
          </a:xfrm>
          <a:prstGeom prst="rect">
            <a:avLst/>
          </a:prstGeom>
          <a:noFill/>
          <a:ln w="9525">
            <a:noFill/>
            <a:miter lim="800000"/>
            <a:headEnd/>
            <a:tailEnd/>
          </a:ln>
        </p:spPr>
        <p:txBody>
          <a:bodyPr wrap="none" lIns="101901" tIns="50950" rIns="101901" bIns="50950">
            <a:spAutoFit/>
          </a:bodyPr>
          <a:lstStyle/>
          <a:p>
            <a:r>
              <a:rPr lang="en-US" altLang="zh-CN" sz="1800" b="1" dirty="0">
                <a:solidFill>
                  <a:srgbClr val="FF9900"/>
                </a:solidFill>
                <a:latin typeface="Calibri" pitchFamily="34" charset="0"/>
              </a:rPr>
              <a:t>HSS</a:t>
            </a:r>
          </a:p>
        </p:txBody>
      </p:sp>
      <p:grpSp>
        <p:nvGrpSpPr>
          <p:cNvPr id="13" name="Group 188"/>
          <p:cNvGrpSpPr>
            <a:grpSpLocks noChangeAspect="1"/>
          </p:cNvGrpSpPr>
          <p:nvPr/>
        </p:nvGrpSpPr>
        <p:grpSpPr bwMode="auto">
          <a:xfrm>
            <a:off x="1147468" y="1955863"/>
            <a:ext cx="396461" cy="518266"/>
            <a:chOff x="2500" y="2120"/>
            <a:chExt cx="411" cy="522"/>
          </a:xfrm>
        </p:grpSpPr>
        <p:sp>
          <p:nvSpPr>
            <p:cNvPr id="14" name="AutoShape 189"/>
            <p:cNvSpPr>
              <a:spLocks noChangeAspect="1" noChangeArrowheads="1" noTextEdit="1"/>
            </p:cNvSpPr>
            <p:nvPr/>
          </p:nvSpPr>
          <p:spPr bwMode="auto">
            <a:xfrm>
              <a:off x="2500" y="2120"/>
              <a:ext cx="411" cy="522"/>
            </a:xfrm>
            <a:prstGeom prst="rect">
              <a:avLst/>
            </a:prstGeom>
            <a:noFill/>
            <a:ln w="9525">
              <a:noFill/>
              <a:miter lim="800000"/>
              <a:headEnd/>
              <a:tailEnd/>
            </a:ln>
          </p:spPr>
          <p:txBody>
            <a:bodyPr/>
            <a:lstStyle/>
            <a:p>
              <a:endParaRPr lang="en-US"/>
            </a:p>
          </p:txBody>
        </p:sp>
        <p:sp>
          <p:nvSpPr>
            <p:cNvPr id="15" name="Freeform 190"/>
            <p:cNvSpPr>
              <a:spLocks/>
            </p:cNvSpPr>
            <p:nvPr/>
          </p:nvSpPr>
          <p:spPr bwMode="auto">
            <a:xfrm>
              <a:off x="2500" y="2120"/>
              <a:ext cx="411" cy="522"/>
            </a:xfrm>
            <a:custGeom>
              <a:avLst/>
              <a:gdLst>
                <a:gd name="T0" fmla="*/ 13 w 12741"/>
                <a:gd name="T1" fmla="*/ 13 h 16182"/>
                <a:gd name="T2" fmla="*/ 13 w 12741"/>
                <a:gd name="T3" fmla="*/ 14 h 16182"/>
                <a:gd name="T4" fmla="*/ 13 w 12741"/>
                <a:gd name="T5" fmla="*/ 15 h 16182"/>
                <a:gd name="T6" fmla="*/ 12 w 12741"/>
                <a:gd name="T7" fmla="*/ 16 h 16182"/>
                <a:gd name="T8" fmla="*/ 11 w 12741"/>
                <a:gd name="T9" fmla="*/ 16 h 16182"/>
                <a:gd name="T10" fmla="*/ 9 w 12741"/>
                <a:gd name="T11" fmla="*/ 17 h 16182"/>
                <a:gd name="T12" fmla="*/ 7 w 12741"/>
                <a:gd name="T13" fmla="*/ 17 h 16182"/>
                <a:gd name="T14" fmla="*/ 4 w 12741"/>
                <a:gd name="T15" fmla="*/ 17 h 16182"/>
                <a:gd name="T16" fmla="*/ 2 w 12741"/>
                <a:gd name="T17" fmla="*/ 16 h 16182"/>
                <a:gd name="T18" fmla="*/ 1 w 12741"/>
                <a:gd name="T19" fmla="*/ 16 h 16182"/>
                <a:gd name="T20" fmla="*/ 0 w 12741"/>
                <a:gd name="T21" fmla="*/ 15 h 16182"/>
                <a:gd name="T22" fmla="*/ 0 w 12741"/>
                <a:gd name="T23" fmla="*/ 14 h 16182"/>
                <a:gd name="T24" fmla="*/ 0 w 12741"/>
                <a:gd name="T25" fmla="*/ 13 h 16182"/>
                <a:gd name="T26" fmla="*/ 0 w 12741"/>
                <a:gd name="T27" fmla="*/ 12 h 16182"/>
                <a:gd name="T28" fmla="*/ 0 w 12741"/>
                <a:gd name="T29" fmla="*/ 12 h 16182"/>
                <a:gd name="T30" fmla="*/ 0 w 12741"/>
                <a:gd name="T31" fmla="*/ 12 h 16182"/>
                <a:gd name="T32" fmla="*/ 0 w 12741"/>
                <a:gd name="T33" fmla="*/ 11 h 16182"/>
                <a:gd name="T34" fmla="*/ 0 w 12741"/>
                <a:gd name="T35" fmla="*/ 11 h 16182"/>
                <a:gd name="T36" fmla="*/ 0 w 12741"/>
                <a:gd name="T37" fmla="*/ 10 h 16182"/>
                <a:gd name="T38" fmla="*/ 0 w 12741"/>
                <a:gd name="T39" fmla="*/ 10 h 16182"/>
                <a:gd name="T40" fmla="*/ 0 w 12741"/>
                <a:gd name="T41" fmla="*/ 9 h 16182"/>
                <a:gd name="T42" fmla="*/ 0 w 12741"/>
                <a:gd name="T43" fmla="*/ 8 h 16182"/>
                <a:gd name="T44" fmla="*/ 0 w 12741"/>
                <a:gd name="T45" fmla="*/ 7 h 16182"/>
                <a:gd name="T46" fmla="*/ 0 w 12741"/>
                <a:gd name="T47" fmla="*/ 7 h 16182"/>
                <a:gd name="T48" fmla="*/ 0 w 12741"/>
                <a:gd name="T49" fmla="*/ 6 h 16182"/>
                <a:gd name="T50" fmla="*/ 0 w 12741"/>
                <a:gd name="T51" fmla="*/ 5 h 16182"/>
                <a:gd name="T52" fmla="*/ 0 w 12741"/>
                <a:gd name="T53" fmla="*/ 4 h 16182"/>
                <a:gd name="T54" fmla="*/ 0 w 12741"/>
                <a:gd name="T55" fmla="*/ 4 h 16182"/>
                <a:gd name="T56" fmla="*/ 0 w 12741"/>
                <a:gd name="T57" fmla="*/ 3 h 16182"/>
                <a:gd name="T58" fmla="*/ 0 w 12741"/>
                <a:gd name="T59" fmla="*/ 2 h 16182"/>
                <a:gd name="T60" fmla="*/ 0 w 12741"/>
                <a:gd name="T61" fmla="*/ 2 h 16182"/>
                <a:gd name="T62" fmla="*/ 1 w 12741"/>
                <a:gd name="T63" fmla="*/ 1 h 16182"/>
                <a:gd name="T64" fmla="*/ 2 w 12741"/>
                <a:gd name="T65" fmla="*/ 0 h 16182"/>
                <a:gd name="T66" fmla="*/ 4 w 12741"/>
                <a:gd name="T67" fmla="*/ 0 h 16182"/>
                <a:gd name="T68" fmla="*/ 7 w 12741"/>
                <a:gd name="T69" fmla="*/ 0 h 16182"/>
                <a:gd name="T70" fmla="*/ 9 w 12741"/>
                <a:gd name="T71" fmla="*/ 0 h 16182"/>
                <a:gd name="T72" fmla="*/ 11 w 12741"/>
                <a:gd name="T73" fmla="*/ 0 h 16182"/>
                <a:gd name="T74" fmla="*/ 12 w 12741"/>
                <a:gd name="T75" fmla="*/ 1 h 16182"/>
                <a:gd name="T76" fmla="*/ 13 w 12741"/>
                <a:gd name="T77" fmla="*/ 2 h 16182"/>
                <a:gd name="T78" fmla="*/ 13 w 12741"/>
                <a:gd name="T79" fmla="*/ 2 h 16182"/>
                <a:gd name="T80" fmla="*/ 13 w 12741"/>
                <a:gd name="T81" fmla="*/ 3 h 16182"/>
                <a:gd name="T82" fmla="*/ 13 w 12741"/>
                <a:gd name="T83" fmla="*/ 4 h 16182"/>
                <a:gd name="T84" fmla="*/ 13 w 12741"/>
                <a:gd name="T85" fmla="*/ 4 h 16182"/>
                <a:gd name="T86" fmla="*/ 13 w 12741"/>
                <a:gd name="T87" fmla="*/ 4 h 16182"/>
                <a:gd name="T88" fmla="*/ 13 w 12741"/>
                <a:gd name="T89" fmla="*/ 5 h 16182"/>
                <a:gd name="T90" fmla="*/ 13 w 12741"/>
                <a:gd name="T91" fmla="*/ 6 h 16182"/>
                <a:gd name="T92" fmla="*/ 13 w 12741"/>
                <a:gd name="T93" fmla="*/ 7 h 16182"/>
                <a:gd name="T94" fmla="*/ 13 w 12741"/>
                <a:gd name="T95" fmla="*/ 7 h 16182"/>
                <a:gd name="T96" fmla="*/ 13 w 12741"/>
                <a:gd name="T97" fmla="*/ 7 h 16182"/>
                <a:gd name="T98" fmla="*/ 13 w 12741"/>
                <a:gd name="T99" fmla="*/ 8 h 16182"/>
                <a:gd name="T100" fmla="*/ 13 w 12741"/>
                <a:gd name="T101" fmla="*/ 8 h 16182"/>
                <a:gd name="T102" fmla="*/ 13 w 12741"/>
                <a:gd name="T103" fmla="*/ 9 h 16182"/>
                <a:gd name="T104" fmla="*/ 13 w 12741"/>
                <a:gd name="T105" fmla="*/ 10 h 16182"/>
                <a:gd name="T106" fmla="*/ 13 w 12741"/>
                <a:gd name="T107" fmla="*/ 10 h 16182"/>
                <a:gd name="T108" fmla="*/ 13 w 12741"/>
                <a:gd name="T109" fmla="*/ 10 h 16182"/>
                <a:gd name="T110" fmla="*/ 13 w 12741"/>
                <a:gd name="T111" fmla="*/ 11 h 16182"/>
                <a:gd name="T112" fmla="*/ 13 w 12741"/>
                <a:gd name="T113" fmla="*/ 11 h 16182"/>
                <a:gd name="T114" fmla="*/ 13 w 12741"/>
                <a:gd name="T115" fmla="*/ 12 h 16182"/>
                <a:gd name="T116" fmla="*/ 13 w 12741"/>
                <a:gd name="T117" fmla="*/ 12 h 1618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741"/>
                <a:gd name="T178" fmla="*/ 0 h 16182"/>
                <a:gd name="T179" fmla="*/ 12741 w 12741"/>
                <a:gd name="T180" fmla="*/ 16182 h 1618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741" h="16182">
                  <a:moveTo>
                    <a:pt x="12738" y="11970"/>
                  </a:moveTo>
                  <a:lnTo>
                    <a:pt x="12738" y="12101"/>
                  </a:lnTo>
                  <a:lnTo>
                    <a:pt x="12738" y="12233"/>
                  </a:lnTo>
                  <a:lnTo>
                    <a:pt x="12738" y="12365"/>
                  </a:lnTo>
                  <a:lnTo>
                    <a:pt x="12739" y="12497"/>
                  </a:lnTo>
                  <a:lnTo>
                    <a:pt x="12739" y="12629"/>
                  </a:lnTo>
                  <a:lnTo>
                    <a:pt x="12739" y="12761"/>
                  </a:lnTo>
                  <a:lnTo>
                    <a:pt x="12739" y="12892"/>
                  </a:lnTo>
                  <a:lnTo>
                    <a:pt x="12740" y="13023"/>
                  </a:lnTo>
                  <a:lnTo>
                    <a:pt x="12740" y="13155"/>
                  </a:lnTo>
                  <a:lnTo>
                    <a:pt x="12740" y="13286"/>
                  </a:lnTo>
                  <a:lnTo>
                    <a:pt x="12740" y="13418"/>
                  </a:lnTo>
                  <a:lnTo>
                    <a:pt x="12741" y="13549"/>
                  </a:lnTo>
                  <a:lnTo>
                    <a:pt x="12741" y="13680"/>
                  </a:lnTo>
                  <a:lnTo>
                    <a:pt x="12741" y="13811"/>
                  </a:lnTo>
                  <a:lnTo>
                    <a:pt x="12741" y="13942"/>
                  </a:lnTo>
                  <a:lnTo>
                    <a:pt x="12741" y="14072"/>
                  </a:lnTo>
                  <a:lnTo>
                    <a:pt x="12733" y="14172"/>
                  </a:lnTo>
                  <a:lnTo>
                    <a:pt x="12708" y="14273"/>
                  </a:lnTo>
                  <a:lnTo>
                    <a:pt x="12667" y="14372"/>
                  </a:lnTo>
                  <a:lnTo>
                    <a:pt x="12611" y="14471"/>
                  </a:lnTo>
                  <a:lnTo>
                    <a:pt x="12541" y="14568"/>
                  </a:lnTo>
                  <a:lnTo>
                    <a:pt x="12454" y="14665"/>
                  </a:lnTo>
                  <a:lnTo>
                    <a:pt x="12354" y="14760"/>
                  </a:lnTo>
                  <a:lnTo>
                    <a:pt x="12240" y="14854"/>
                  </a:lnTo>
                  <a:lnTo>
                    <a:pt x="12112" y="14946"/>
                  </a:lnTo>
                  <a:lnTo>
                    <a:pt x="11972" y="15036"/>
                  </a:lnTo>
                  <a:lnTo>
                    <a:pt x="11819" y="15125"/>
                  </a:lnTo>
                  <a:lnTo>
                    <a:pt x="11653" y="15211"/>
                  </a:lnTo>
                  <a:lnTo>
                    <a:pt x="11476" y="15295"/>
                  </a:lnTo>
                  <a:lnTo>
                    <a:pt x="11286" y="15376"/>
                  </a:lnTo>
                  <a:lnTo>
                    <a:pt x="11086" y="15454"/>
                  </a:lnTo>
                  <a:lnTo>
                    <a:pt x="10875" y="15529"/>
                  </a:lnTo>
                  <a:lnTo>
                    <a:pt x="10653" y="15601"/>
                  </a:lnTo>
                  <a:lnTo>
                    <a:pt x="10423" y="15670"/>
                  </a:lnTo>
                  <a:lnTo>
                    <a:pt x="10182" y="15736"/>
                  </a:lnTo>
                  <a:lnTo>
                    <a:pt x="9933" y="15797"/>
                  </a:lnTo>
                  <a:lnTo>
                    <a:pt x="9673" y="15855"/>
                  </a:lnTo>
                  <a:lnTo>
                    <a:pt x="9407" y="15909"/>
                  </a:lnTo>
                  <a:lnTo>
                    <a:pt x="9132" y="15958"/>
                  </a:lnTo>
                  <a:lnTo>
                    <a:pt x="8850" y="16003"/>
                  </a:lnTo>
                  <a:lnTo>
                    <a:pt x="8561" y="16043"/>
                  </a:lnTo>
                  <a:lnTo>
                    <a:pt x="8265" y="16079"/>
                  </a:lnTo>
                  <a:lnTo>
                    <a:pt x="7962" y="16110"/>
                  </a:lnTo>
                  <a:lnTo>
                    <a:pt x="7655" y="16135"/>
                  </a:lnTo>
                  <a:lnTo>
                    <a:pt x="7341" y="16156"/>
                  </a:lnTo>
                  <a:lnTo>
                    <a:pt x="7022" y="16170"/>
                  </a:lnTo>
                  <a:lnTo>
                    <a:pt x="6698" y="16179"/>
                  </a:lnTo>
                  <a:lnTo>
                    <a:pt x="6370" y="16182"/>
                  </a:lnTo>
                  <a:lnTo>
                    <a:pt x="6043" y="16179"/>
                  </a:lnTo>
                  <a:lnTo>
                    <a:pt x="5719" y="16170"/>
                  </a:lnTo>
                  <a:lnTo>
                    <a:pt x="5400" y="16156"/>
                  </a:lnTo>
                  <a:lnTo>
                    <a:pt x="5086" y="16135"/>
                  </a:lnTo>
                  <a:lnTo>
                    <a:pt x="4779" y="16110"/>
                  </a:lnTo>
                  <a:lnTo>
                    <a:pt x="4476" y="16079"/>
                  </a:lnTo>
                  <a:lnTo>
                    <a:pt x="4180" y="16043"/>
                  </a:lnTo>
                  <a:lnTo>
                    <a:pt x="3891" y="16003"/>
                  </a:lnTo>
                  <a:lnTo>
                    <a:pt x="3608" y="15958"/>
                  </a:lnTo>
                  <a:lnTo>
                    <a:pt x="3334" y="15909"/>
                  </a:lnTo>
                  <a:lnTo>
                    <a:pt x="3067" y="15855"/>
                  </a:lnTo>
                  <a:lnTo>
                    <a:pt x="2808" y="15797"/>
                  </a:lnTo>
                  <a:lnTo>
                    <a:pt x="2558" y="15736"/>
                  </a:lnTo>
                  <a:lnTo>
                    <a:pt x="2318" y="15670"/>
                  </a:lnTo>
                  <a:lnTo>
                    <a:pt x="2087" y="15601"/>
                  </a:lnTo>
                  <a:lnTo>
                    <a:pt x="1866" y="15529"/>
                  </a:lnTo>
                  <a:lnTo>
                    <a:pt x="1655" y="15454"/>
                  </a:lnTo>
                  <a:lnTo>
                    <a:pt x="1455" y="15376"/>
                  </a:lnTo>
                  <a:lnTo>
                    <a:pt x="1265" y="15295"/>
                  </a:lnTo>
                  <a:lnTo>
                    <a:pt x="1088" y="15211"/>
                  </a:lnTo>
                  <a:lnTo>
                    <a:pt x="922" y="15125"/>
                  </a:lnTo>
                  <a:lnTo>
                    <a:pt x="768" y="15036"/>
                  </a:lnTo>
                  <a:lnTo>
                    <a:pt x="628" y="14946"/>
                  </a:lnTo>
                  <a:lnTo>
                    <a:pt x="500" y="14854"/>
                  </a:lnTo>
                  <a:lnTo>
                    <a:pt x="387" y="14760"/>
                  </a:lnTo>
                  <a:lnTo>
                    <a:pt x="287" y="14665"/>
                  </a:lnTo>
                  <a:lnTo>
                    <a:pt x="200" y="14568"/>
                  </a:lnTo>
                  <a:lnTo>
                    <a:pt x="130" y="14471"/>
                  </a:lnTo>
                  <a:lnTo>
                    <a:pt x="73" y="14372"/>
                  </a:lnTo>
                  <a:lnTo>
                    <a:pt x="32" y="14273"/>
                  </a:lnTo>
                  <a:lnTo>
                    <a:pt x="8" y="14172"/>
                  </a:lnTo>
                  <a:lnTo>
                    <a:pt x="0" y="14072"/>
                  </a:lnTo>
                  <a:lnTo>
                    <a:pt x="0" y="13942"/>
                  </a:lnTo>
                  <a:lnTo>
                    <a:pt x="0" y="13811"/>
                  </a:lnTo>
                  <a:lnTo>
                    <a:pt x="0" y="13681"/>
                  </a:lnTo>
                  <a:lnTo>
                    <a:pt x="0" y="13549"/>
                  </a:lnTo>
                  <a:lnTo>
                    <a:pt x="0" y="13419"/>
                  </a:lnTo>
                  <a:lnTo>
                    <a:pt x="0" y="13287"/>
                  </a:lnTo>
                  <a:lnTo>
                    <a:pt x="0" y="13156"/>
                  </a:lnTo>
                  <a:lnTo>
                    <a:pt x="1" y="13023"/>
                  </a:lnTo>
                  <a:lnTo>
                    <a:pt x="1" y="12892"/>
                  </a:lnTo>
                  <a:lnTo>
                    <a:pt x="1" y="12761"/>
                  </a:lnTo>
                  <a:lnTo>
                    <a:pt x="1" y="12628"/>
                  </a:lnTo>
                  <a:lnTo>
                    <a:pt x="1" y="12497"/>
                  </a:lnTo>
                  <a:lnTo>
                    <a:pt x="1" y="12364"/>
                  </a:lnTo>
                  <a:lnTo>
                    <a:pt x="1" y="12233"/>
                  </a:lnTo>
                  <a:lnTo>
                    <a:pt x="1" y="12100"/>
                  </a:lnTo>
                  <a:lnTo>
                    <a:pt x="2" y="11969"/>
                  </a:lnTo>
                  <a:lnTo>
                    <a:pt x="1" y="11968"/>
                  </a:lnTo>
                  <a:lnTo>
                    <a:pt x="0" y="11968"/>
                  </a:lnTo>
                  <a:lnTo>
                    <a:pt x="0" y="11458"/>
                  </a:lnTo>
                  <a:lnTo>
                    <a:pt x="0" y="11457"/>
                  </a:lnTo>
                  <a:lnTo>
                    <a:pt x="0" y="11456"/>
                  </a:lnTo>
                  <a:lnTo>
                    <a:pt x="0" y="11455"/>
                  </a:lnTo>
                  <a:lnTo>
                    <a:pt x="0" y="11454"/>
                  </a:lnTo>
                  <a:lnTo>
                    <a:pt x="0" y="11448"/>
                  </a:lnTo>
                  <a:lnTo>
                    <a:pt x="0" y="11443"/>
                  </a:lnTo>
                  <a:lnTo>
                    <a:pt x="0" y="11438"/>
                  </a:lnTo>
                  <a:lnTo>
                    <a:pt x="0" y="11433"/>
                  </a:lnTo>
                  <a:lnTo>
                    <a:pt x="0" y="10747"/>
                  </a:lnTo>
                  <a:lnTo>
                    <a:pt x="0" y="10742"/>
                  </a:lnTo>
                  <a:lnTo>
                    <a:pt x="0" y="10737"/>
                  </a:lnTo>
                  <a:lnTo>
                    <a:pt x="0" y="10653"/>
                  </a:lnTo>
                  <a:lnTo>
                    <a:pt x="0" y="10569"/>
                  </a:lnTo>
                  <a:lnTo>
                    <a:pt x="0" y="10485"/>
                  </a:lnTo>
                  <a:lnTo>
                    <a:pt x="0" y="10401"/>
                  </a:lnTo>
                  <a:lnTo>
                    <a:pt x="0" y="10316"/>
                  </a:lnTo>
                  <a:lnTo>
                    <a:pt x="0" y="10231"/>
                  </a:lnTo>
                  <a:lnTo>
                    <a:pt x="0" y="10147"/>
                  </a:lnTo>
                  <a:lnTo>
                    <a:pt x="0" y="10062"/>
                  </a:lnTo>
                  <a:lnTo>
                    <a:pt x="0" y="9833"/>
                  </a:lnTo>
                  <a:lnTo>
                    <a:pt x="1" y="9833"/>
                  </a:lnTo>
                  <a:lnTo>
                    <a:pt x="1" y="9776"/>
                  </a:lnTo>
                  <a:lnTo>
                    <a:pt x="1" y="9720"/>
                  </a:lnTo>
                  <a:lnTo>
                    <a:pt x="1" y="9664"/>
                  </a:lnTo>
                  <a:lnTo>
                    <a:pt x="1" y="9608"/>
                  </a:lnTo>
                  <a:lnTo>
                    <a:pt x="1" y="9551"/>
                  </a:lnTo>
                  <a:lnTo>
                    <a:pt x="1" y="9495"/>
                  </a:lnTo>
                  <a:lnTo>
                    <a:pt x="1" y="9439"/>
                  </a:lnTo>
                  <a:lnTo>
                    <a:pt x="1" y="9383"/>
                  </a:lnTo>
                  <a:lnTo>
                    <a:pt x="1" y="9326"/>
                  </a:lnTo>
                  <a:lnTo>
                    <a:pt x="1" y="9270"/>
                  </a:lnTo>
                  <a:lnTo>
                    <a:pt x="1" y="9214"/>
                  </a:lnTo>
                  <a:lnTo>
                    <a:pt x="1" y="9157"/>
                  </a:lnTo>
                  <a:lnTo>
                    <a:pt x="1" y="9101"/>
                  </a:lnTo>
                  <a:lnTo>
                    <a:pt x="1" y="9045"/>
                  </a:lnTo>
                  <a:lnTo>
                    <a:pt x="1" y="8988"/>
                  </a:lnTo>
                  <a:lnTo>
                    <a:pt x="2" y="8931"/>
                  </a:lnTo>
                  <a:lnTo>
                    <a:pt x="1" y="8931"/>
                  </a:lnTo>
                  <a:lnTo>
                    <a:pt x="0" y="8931"/>
                  </a:lnTo>
                  <a:lnTo>
                    <a:pt x="0" y="7711"/>
                  </a:lnTo>
                  <a:lnTo>
                    <a:pt x="0" y="7706"/>
                  </a:lnTo>
                  <a:lnTo>
                    <a:pt x="0" y="7701"/>
                  </a:lnTo>
                  <a:lnTo>
                    <a:pt x="0" y="7617"/>
                  </a:lnTo>
                  <a:lnTo>
                    <a:pt x="0" y="7533"/>
                  </a:lnTo>
                  <a:lnTo>
                    <a:pt x="0" y="7449"/>
                  </a:lnTo>
                  <a:lnTo>
                    <a:pt x="0" y="7364"/>
                  </a:lnTo>
                  <a:lnTo>
                    <a:pt x="0" y="7280"/>
                  </a:lnTo>
                  <a:lnTo>
                    <a:pt x="0" y="7195"/>
                  </a:lnTo>
                  <a:lnTo>
                    <a:pt x="0" y="7110"/>
                  </a:lnTo>
                  <a:lnTo>
                    <a:pt x="0" y="7026"/>
                  </a:lnTo>
                  <a:lnTo>
                    <a:pt x="0" y="6796"/>
                  </a:lnTo>
                  <a:lnTo>
                    <a:pt x="1" y="6796"/>
                  </a:lnTo>
                  <a:lnTo>
                    <a:pt x="1" y="6736"/>
                  </a:lnTo>
                  <a:lnTo>
                    <a:pt x="1" y="6674"/>
                  </a:lnTo>
                  <a:lnTo>
                    <a:pt x="1" y="6613"/>
                  </a:lnTo>
                  <a:lnTo>
                    <a:pt x="1" y="6553"/>
                  </a:lnTo>
                  <a:lnTo>
                    <a:pt x="1" y="6492"/>
                  </a:lnTo>
                  <a:lnTo>
                    <a:pt x="1" y="6431"/>
                  </a:lnTo>
                  <a:lnTo>
                    <a:pt x="1" y="6370"/>
                  </a:lnTo>
                  <a:lnTo>
                    <a:pt x="1" y="6309"/>
                  </a:lnTo>
                  <a:lnTo>
                    <a:pt x="1" y="6248"/>
                  </a:lnTo>
                  <a:lnTo>
                    <a:pt x="1" y="6188"/>
                  </a:lnTo>
                  <a:lnTo>
                    <a:pt x="1" y="6126"/>
                  </a:lnTo>
                  <a:lnTo>
                    <a:pt x="1" y="6065"/>
                  </a:lnTo>
                  <a:lnTo>
                    <a:pt x="1" y="6005"/>
                  </a:lnTo>
                  <a:lnTo>
                    <a:pt x="1" y="5944"/>
                  </a:lnTo>
                  <a:lnTo>
                    <a:pt x="1" y="5883"/>
                  </a:lnTo>
                  <a:lnTo>
                    <a:pt x="2" y="5821"/>
                  </a:lnTo>
                  <a:lnTo>
                    <a:pt x="1" y="5821"/>
                  </a:lnTo>
                  <a:lnTo>
                    <a:pt x="0" y="5820"/>
                  </a:lnTo>
                  <a:lnTo>
                    <a:pt x="0" y="4601"/>
                  </a:lnTo>
                  <a:lnTo>
                    <a:pt x="0" y="4596"/>
                  </a:lnTo>
                  <a:lnTo>
                    <a:pt x="0" y="4591"/>
                  </a:lnTo>
                  <a:lnTo>
                    <a:pt x="0" y="4507"/>
                  </a:lnTo>
                  <a:lnTo>
                    <a:pt x="0" y="4423"/>
                  </a:lnTo>
                  <a:lnTo>
                    <a:pt x="0" y="4338"/>
                  </a:lnTo>
                  <a:lnTo>
                    <a:pt x="0" y="4254"/>
                  </a:lnTo>
                  <a:lnTo>
                    <a:pt x="0" y="4169"/>
                  </a:lnTo>
                  <a:lnTo>
                    <a:pt x="0" y="4085"/>
                  </a:lnTo>
                  <a:lnTo>
                    <a:pt x="0" y="4000"/>
                  </a:lnTo>
                  <a:lnTo>
                    <a:pt x="0" y="3915"/>
                  </a:lnTo>
                  <a:lnTo>
                    <a:pt x="0" y="3685"/>
                  </a:lnTo>
                  <a:lnTo>
                    <a:pt x="1" y="3685"/>
                  </a:lnTo>
                  <a:lnTo>
                    <a:pt x="1" y="3579"/>
                  </a:lnTo>
                  <a:lnTo>
                    <a:pt x="1" y="3473"/>
                  </a:lnTo>
                  <a:lnTo>
                    <a:pt x="1" y="3367"/>
                  </a:lnTo>
                  <a:lnTo>
                    <a:pt x="1" y="3260"/>
                  </a:lnTo>
                  <a:lnTo>
                    <a:pt x="1" y="3153"/>
                  </a:lnTo>
                  <a:lnTo>
                    <a:pt x="1" y="3046"/>
                  </a:lnTo>
                  <a:lnTo>
                    <a:pt x="1" y="2940"/>
                  </a:lnTo>
                  <a:lnTo>
                    <a:pt x="1" y="2833"/>
                  </a:lnTo>
                  <a:lnTo>
                    <a:pt x="1" y="2727"/>
                  </a:lnTo>
                  <a:lnTo>
                    <a:pt x="1" y="2619"/>
                  </a:lnTo>
                  <a:lnTo>
                    <a:pt x="1" y="2513"/>
                  </a:lnTo>
                  <a:lnTo>
                    <a:pt x="1" y="2407"/>
                  </a:lnTo>
                  <a:lnTo>
                    <a:pt x="1" y="2300"/>
                  </a:lnTo>
                  <a:lnTo>
                    <a:pt x="2" y="2194"/>
                  </a:lnTo>
                  <a:lnTo>
                    <a:pt x="2" y="2087"/>
                  </a:lnTo>
                  <a:lnTo>
                    <a:pt x="2" y="1981"/>
                  </a:lnTo>
                  <a:lnTo>
                    <a:pt x="1" y="1971"/>
                  </a:lnTo>
                  <a:lnTo>
                    <a:pt x="0" y="1961"/>
                  </a:lnTo>
                  <a:lnTo>
                    <a:pt x="0" y="1952"/>
                  </a:lnTo>
                  <a:lnTo>
                    <a:pt x="0" y="1942"/>
                  </a:lnTo>
                  <a:lnTo>
                    <a:pt x="8" y="1842"/>
                  </a:lnTo>
                  <a:lnTo>
                    <a:pt x="32" y="1743"/>
                  </a:lnTo>
                  <a:lnTo>
                    <a:pt x="73" y="1646"/>
                  </a:lnTo>
                  <a:lnTo>
                    <a:pt x="130" y="1550"/>
                  </a:lnTo>
                  <a:lnTo>
                    <a:pt x="200" y="1456"/>
                  </a:lnTo>
                  <a:lnTo>
                    <a:pt x="287" y="1364"/>
                  </a:lnTo>
                  <a:lnTo>
                    <a:pt x="387" y="1274"/>
                  </a:lnTo>
                  <a:lnTo>
                    <a:pt x="500" y="1185"/>
                  </a:lnTo>
                  <a:lnTo>
                    <a:pt x="628" y="1099"/>
                  </a:lnTo>
                  <a:lnTo>
                    <a:pt x="768" y="1016"/>
                  </a:lnTo>
                  <a:lnTo>
                    <a:pt x="922" y="935"/>
                  </a:lnTo>
                  <a:lnTo>
                    <a:pt x="1088" y="856"/>
                  </a:lnTo>
                  <a:lnTo>
                    <a:pt x="1265" y="780"/>
                  </a:lnTo>
                  <a:lnTo>
                    <a:pt x="1455" y="707"/>
                  </a:lnTo>
                  <a:lnTo>
                    <a:pt x="1655" y="636"/>
                  </a:lnTo>
                  <a:lnTo>
                    <a:pt x="1866" y="568"/>
                  </a:lnTo>
                  <a:lnTo>
                    <a:pt x="2087" y="505"/>
                  </a:lnTo>
                  <a:lnTo>
                    <a:pt x="2318" y="443"/>
                  </a:lnTo>
                  <a:lnTo>
                    <a:pt x="2558" y="386"/>
                  </a:lnTo>
                  <a:lnTo>
                    <a:pt x="2808" y="332"/>
                  </a:lnTo>
                  <a:lnTo>
                    <a:pt x="3067" y="281"/>
                  </a:lnTo>
                  <a:lnTo>
                    <a:pt x="3334" y="235"/>
                  </a:lnTo>
                  <a:lnTo>
                    <a:pt x="3608" y="191"/>
                  </a:lnTo>
                  <a:lnTo>
                    <a:pt x="3891" y="153"/>
                  </a:lnTo>
                  <a:lnTo>
                    <a:pt x="4180" y="118"/>
                  </a:lnTo>
                  <a:lnTo>
                    <a:pt x="4476" y="87"/>
                  </a:lnTo>
                  <a:lnTo>
                    <a:pt x="4779" y="62"/>
                  </a:lnTo>
                  <a:lnTo>
                    <a:pt x="5086" y="39"/>
                  </a:lnTo>
                  <a:lnTo>
                    <a:pt x="5400" y="22"/>
                  </a:lnTo>
                  <a:lnTo>
                    <a:pt x="5719" y="10"/>
                  </a:lnTo>
                  <a:lnTo>
                    <a:pt x="6043" y="3"/>
                  </a:lnTo>
                  <a:lnTo>
                    <a:pt x="6370" y="0"/>
                  </a:lnTo>
                  <a:lnTo>
                    <a:pt x="6698" y="3"/>
                  </a:lnTo>
                  <a:lnTo>
                    <a:pt x="7022" y="10"/>
                  </a:lnTo>
                  <a:lnTo>
                    <a:pt x="7341" y="22"/>
                  </a:lnTo>
                  <a:lnTo>
                    <a:pt x="7655" y="39"/>
                  </a:lnTo>
                  <a:lnTo>
                    <a:pt x="7962" y="62"/>
                  </a:lnTo>
                  <a:lnTo>
                    <a:pt x="8265" y="87"/>
                  </a:lnTo>
                  <a:lnTo>
                    <a:pt x="8561" y="118"/>
                  </a:lnTo>
                  <a:lnTo>
                    <a:pt x="8850" y="153"/>
                  </a:lnTo>
                  <a:lnTo>
                    <a:pt x="9132" y="191"/>
                  </a:lnTo>
                  <a:lnTo>
                    <a:pt x="9407" y="235"/>
                  </a:lnTo>
                  <a:lnTo>
                    <a:pt x="9673" y="281"/>
                  </a:lnTo>
                  <a:lnTo>
                    <a:pt x="9933" y="332"/>
                  </a:lnTo>
                  <a:lnTo>
                    <a:pt x="10182" y="386"/>
                  </a:lnTo>
                  <a:lnTo>
                    <a:pt x="10423" y="443"/>
                  </a:lnTo>
                  <a:lnTo>
                    <a:pt x="10653" y="505"/>
                  </a:lnTo>
                  <a:lnTo>
                    <a:pt x="10875" y="568"/>
                  </a:lnTo>
                  <a:lnTo>
                    <a:pt x="11086" y="636"/>
                  </a:lnTo>
                  <a:lnTo>
                    <a:pt x="11286" y="707"/>
                  </a:lnTo>
                  <a:lnTo>
                    <a:pt x="11476" y="780"/>
                  </a:lnTo>
                  <a:lnTo>
                    <a:pt x="11653" y="856"/>
                  </a:lnTo>
                  <a:lnTo>
                    <a:pt x="11819" y="935"/>
                  </a:lnTo>
                  <a:lnTo>
                    <a:pt x="11972" y="1016"/>
                  </a:lnTo>
                  <a:lnTo>
                    <a:pt x="12112" y="1099"/>
                  </a:lnTo>
                  <a:lnTo>
                    <a:pt x="12240" y="1185"/>
                  </a:lnTo>
                  <a:lnTo>
                    <a:pt x="12354" y="1274"/>
                  </a:lnTo>
                  <a:lnTo>
                    <a:pt x="12454" y="1364"/>
                  </a:lnTo>
                  <a:lnTo>
                    <a:pt x="12541" y="1456"/>
                  </a:lnTo>
                  <a:lnTo>
                    <a:pt x="12611" y="1550"/>
                  </a:lnTo>
                  <a:lnTo>
                    <a:pt x="12667" y="1646"/>
                  </a:lnTo>
                  <a:lnTo>
                    <a:pt x="12708" y="1743"/>
                  </a:lnTo>
                  <a:lnTo>
                    <a:pt x="12733" y="1842"/>
                  </a:lnTo>
                  <a:lnTo>
                    <a:pt x="12741" y="1942"/>
                  </a:lnTo>
                  <a:lnTo>
                    <a:pt x="12741" y="1956"/>
                  </a:lnTo>
                  <a:lnTo>
                    <a:pt x="12740" y="1971"/>
                  </a:lnTo>
                  <a:lnTo>
                    <a:pt x="12739" y="1985"/>
                  </a:lnTo>
                  <a:lnTo>
                    <a:pt x="12738" y="2000"/>
                  </a:lnTo>
                  <a:lnTo>
                    <a:pt x="12738" y="2106"/>
                  </a:lnTo>
                  <a:lnTo>
                    <a:pt x="12738" y="2211"/>
                  </a:lnTo>
                  <a:lnTo>
                    <a:pt x="12738" y="2316"/>
                  </a:lnTo>
                  <a:lnTo>
                    <a:pt x="12738" y="2421"/>
                  </a:lnTo>
                  <a:lnTo>
                    <a:pt x="12738" y="2526"/>
                  </a:lnTo>
                  <a:lnTo>
                    <a:pt x="12738" y="2632"/>
                  </a:lnTo>
                  <a:lnTo>
                    <a:pt x="12738" y="2737"/>
                  </a:lnTo>
                  <a:lnTo>
                    <a:pt x="12738" y="2842"/>
                  </a:lnTo>
                  <a:lnTo>
                    <a:pt x="12738" y="2948"/>
                  </a:lnTo>
                  <a:lnTo>
                    <a:pt x="12739" y="3053"/>
                  </a:lnTo>
                  <a:lnTo>
                    <a:pt x="12739" y="3159"/>
                  </a:lnTo>
                  <a:lnTo>
                    <a:pt x="12739" y="3264"/>
                  </a:lnTo>
                  <a:lnTo>
                    <a:pt x="12739" y="3370"/>
                  </a:lnTo>
                  <a:lnTo>
                    <a:pt x="12739" y="3475"/>
                  </a:lnTo>
                  <a:lnTo>
                    <a:pt x="12740" y="3580"/>
                  </a:lnTo>
                  <a:lnTo>
                    <a:pt x="12740" y="3685"/>
                  </a:lnTo>
                  <a:lnTo>
                    <a:pt x="12740" y="3778"/>
                  </a:lnTo>
                  <a:lnTo>
                    <a:pt x="12740" y="3820"/>
                  </a:lnTo>
                  <a:lnTo>
                    <a:pt x="12740" y="3869"/>
                  </a:lnTo>
                  <a:lnTo>
                    <a:pt x="12740" y="3916"/>
                  </a:lnTo>
                  <a:lnTo>
                    <a:pt x="12740" y="3965"/>
                  </a:lnTo>
                  <a:lnTo>
                    <a:pt x="12740" y="4013"/>
                  </a:lnTo>
                  <a:lnTo>
                    <a:pt x="12740" y="4062"/>
                  </a:lnTo>
                  <a:lnTo>
                    <a:pt x="12740" y="4109"/>
                  </a:lnTo>
                  <a:lnTo>
                    <a:pt x="12740" y="4158"/>
                  </a:lnTo>
                  <a:lnTo>
                    <a:pt x="12741" y="4206"/>
                  </a:lnTo>
                  <a:lnTo>
                    <a:pt x="12741" y="4254"/>
                  </a:lnTo>
                  <a:lnTo>
                    <a:pt x="12741" y="4302"/>
                  </a:lnTo>
                  <a:lnTo>
                    <a:pt x="12741" y="4351"/>
                  </a:lnTo>
                  <a:lnTo>
                    <a:pt x="12741" y="4398"/>
                  </a:lnTo>
                  <a:lnTo>
                    <a:pt x="12741" y="4447"/>
                  </a:lnTo>
                  <a:lnTo>
                    <a:pt x="12741" y="4495"/>
                  </a:lnTo>
                  <a:lnTo>
                    <a:pt x="12741" y="4543"/>
                  </a:lnTo>
                  <a:lnTo>
                    <a:pt x="12741" y="4591"/>
                  </a:lnTo>
                  <a:lnTo>
                    <a:pt x="12741" y="4602"/>
                  </a:lnTo>
                  <a:lnTo>
                    <a:pt x="12740" y="4612"/>
                  </a:lnTo>
                  <a:lnTo>
                    <a:pt x="12740" y="5821"/>
                  </a:lnTo>
                  <a:lnTo>
                    <a:pt x="12739" y="5821"/>
                  </a:lnTo>
                  <a:lnTo>
                    <a:pt x="12738" y="5822"/>
                  </a:lnTo>
                  <a:lnTo>
                    <a:pt x="12738" y="5884"/>
                  </a:lnTo>
                  <a:lnTo>
                    <a:pt x="12738" y="5945"/>
                  </a:lnTo>
                  <a:lnTo>
                    <a:pt x="12738" y="6006"/>
                  </a:lnTo>
                  <a:lnTo>
                    <a:pt x="12738" y="6066"/>
                  </a:lnTo>
                  <a:lnTo>
                    <a:pt x="12738" y="6127"/>
                  </a:lnTo>
                  <a:lnTo>
                    <a:pt x="12739" y="6188"/>
                  </a:lnTo>
                  <a:lnTo>
                    <a:pt x="12739" y="6248"/>
                  </a:lnTo>
                  <a:lnTo>
                    <a:pt x="12739" y="6310"/>
                  </a:lnTo>
                  <a:lnTo>
                    <a:pt x="12739" y="6371"/>
                  </a:lnTo>
                  <a:lnTo>
                    <a:pt x="12739" y="6431"/>
                  </a:lnTo>
                  <a:lnTo>
                    <a:pt x="12739" y="6492"/>
                  </a:lnTo>
                  <a:lnTo>
                    <a:pt x="12739" y="6553"/>
                  </a:lnTo>
                  <a:lnTo>
                    <a:pt x="12739" y="6613"/>
                  </a:lnTo>
                  <a:lnTo>
                    <a:pt x="12740" y="6674"/>
                  </a:lnTo>
                  <a:lnTo>
                    <a:pt x="12740" y="6735"/>
                  </a:lnTo>
                  <a:lnTo>
                    <a:pt x="12740" y="6795"/>
                  </a:lnTo>
                  <a:lnTo>
                    <a:pt x="12740" y="6889"/>
                  </a:lnTo>
                  <a:lnTo>
                    <a:pt x="12740" y="6930"/>
                  </a:lnTo>
                  <a:lnTo>
                    <a:pt x="12740" y="6978"/>
                  </a:lnTo>
                  <a:lnTo>
                    <a:pt x="12740" y="7027"/>
                  </a:lnTo>
                  <a:lnTo>
                    <a:pt x="12740" y="7076"/>
                  </a:lnTo>
                  <a:lnTo>
                    <a:pt x="12740" y="7123"/>
                  </a:lnTo>
                  <a:lnTo>
                    <a:pt x="12740" y="7172"/>
                  </a:lnTo>
                  <a:lnTo>
                    <a:pt x="12740" y="7220"/>
                  </a:lnTo>
                  <a:lnTo>
                    <a:pt x="12740" y="7269"/>
                  </a:lnTo>
                  <a:lnTo>
                    <a:pt x="12741" y="7316"/>
                  </a:lnTo>
                  <a:lnTo>
                    <a:pt x="12741" y="7365"/>
                  </a:lnTo>
                  <a:lnTo>
                    <a:pt x="12741" y="7412"/>
                  </a:lnTo>
                  <a:lnTo>
                    <a:pt x="12741" y="7461"/>
                  </a:lnTo>
                  <a:lnTo>
                    <a:pt x="12741" y="7508"/>
                  </a:lnTo>
                  <a:lnTo>
                    <a:pt x="12741" y="7557"/>
                  </a:lnTo>
                  <a:lnTo>
                    <a:pt x="12741" y="7605"/>
                  </a:lnTo>
                  <a:lnTo>
                    <a:pt x="12741" y="7653"/>
                  </a:lnTo>
                  <a:lnTo>
                    <a:pt x="12741" y="7701"/>
                  </a:lnTo>
                  <a:lnTo>
                    <a:pt x="12741" y="7712"/>
                  </a:lnTo>
                  <a:lnTo>
                    <a:pt x="12740" y="7723"/>
                  </a:lnTo>
                  <a:lnTo>
                    <a:pt x="12740" y="8931"/>
                  </a:lnTo>
                  <a:lnTo>
                    <a:pt x="12739" y="8932"/>
                  </a:lnTo>
                  <a:lnTo>
                    <a:pt x="12738" y="8933"/>
                  </a:lnTo>
                  <a:lnTo>
                    <a:pt x="12738" y="8989"/>
                  </a:lnTo>
                  <a:lnTo>
                    <a:pt x="12738" y="9046"/>
                  </a:lnTo>
                  <a:lnTo>
                    <a:pt x="12738" y="9102"/>
                  </a:lnTo>
                  <a:lnTo>
                    <a:pt x="12739" y="9158"/>
                  </a:lnTo>
                  <a:lnTo>
                    <a:pt x="12739" y="9215"/>
                  </a:lnTo>
                  <a:lnTo>
                    <a:pt x="12739" y="9270"/>
                  </a:lnTo>
                  <a:lnTo>
                    <a:pt x="12739" y="9327"/>
                  </a:lnTo>
                  <a:lnTo>
                    <a:pt x="12739" y="9383"/>
                  </a:lnTo>
                  <a:lnTo>
                    <a:pt x="12739" y="9439"/>
                  </a:lnTo>
                  <a:lnTo>
                    <a:pt x="12739" y="9495"/>
                  </a:lnTo>
                  <a:lnTo>
                    <a:pt x="12739" y="9551"/>
                  </a:lnTo>
                  <a:lnTo>
                    <a:pt x="12739" y="9608"/>
                  </a:lnTo>
                  <a:lnTo>
                    <a:pt x="12739" y="9664"/>
                  </a:lnTo>
                  <a:lnTo>
                    <a:pt x="12740" y="9719"/>
                  </a:lnTo>
                  <a:lnTo>
                    <a:pt x="12740" y="9776"/>
                  </a:lnTo>
                  <a:lnTo>
                    <a:pt x="12740" y="9832"/>
                  </a:lnTo>
                  <a:lnTo>
                    <a:pt x="12740" y="9833"/>
                  </a:lnTo>
                  <a:lnTo>
                    <a:pt x="12740" y="9926"/>
                  </a:lnTo>
                  <a:lnTo>
                    <a:pt x="12740" y="9966"/>
                  </a:lnTo>
                  <a:lnTo>
                    <a:pt x="12740" y="10015"/>
                  </a:lnTo>
                  <a:lnTo>
                    <a:pt x="12740" y="10063"/>
                  </a:lnTo>
                  <a:lnTo>
                    <a:pt x="12740" y="10112"/>
                  </a:lnTo>
                  <a:lnTo>
                    <a:pt x="12740" y="10159"/>
                  </a:lnTo>
                  <a:lnTo>
                    <a:pt x="12740" y="10208"/>
                  </a:lnTo>
                  <a:lnTo>
                    <a:pt x="12740" y="10256"/>
                  </a:lnTo>
                  <a:lnTo>
                    <a:pt x="12740" y="10305"/>
                  </a:lnTo>
                  <a:lnTo>
                    <a:pt x="12741" y="10352"/>
                  </a:lnTo>
                  <a:lnTo>
                    <a:pt x="12741" y="10401"/>
                  </a:lnTo>
                  <a:lnTo>
                    <a:pt x="12741" y="10450"/>
                  </a:lnTo>
                  <a:lnTo>
                    <a:pt x="12741" y="10497"/>
                  </a:lnTo>
                  <a:lnTo>
                    <a:pt x="12741" y="10546"/>
                  </a:lnTo>
                  <a:lnTo>
                    <a:pt x="12741" y="10593"/>
                  </a:lnTo>
                  <a:lnTo>
                    <a:pt x="12741" y="10642"/>
                  </a:lnTo>
                  <a:lnTo>
                    <a:pt x="12741" y="10689"/>
                  </a:lnTo>
                  <a:lnTo>
                    <a:pt x="12741" y="10737"/>
                  </a:lnTo>
                  <a:lnTo>
                    <a:pt x="12741" y="10748"/>
                  </a:lnTo>
                  <a:lnTo>
                    <a:pt x="12740" y="10759"/>
                  </a:lnTo>
                  <a:lnTo>
                    <a:pt x="12740" y="11420"/>
                  </a:lnTo>
                  <a:lnTo>
                    <a:pt x="12741" y="11432"/>
                  </a:lnTo>
                  <a:lnTo>
                    <a:pt x="12741" y="11443"/>
                  </a:lnTo>
                  <a:lnTo>
                    <a:pt x="12741" y="11454"/>
                  </a:lnTo>
                  <a:lnTo>
                    <a:pt x="12740" y="11466"/>
                  </a:lnTo>
                  <a:lnTo>
                    <a:pt x="12740" y="11467"/>
                  </a:lnTo>
                  <a:lnTo>
                    <a:pt x="12740" y="11468"/>
                  </a:lnTo>
                  <a:lnTo>
                    <a:pt x="12740" y="11469"/>
                  </a:lnTo>
                  <a:lnTo>
                    <a:pt x="12740" y="11968"/>
                  </a:lnTo>
                  <a:lnTo>
                    <a:pt x="12739" y="11969"/>
                  </a:lnTo>
                  <a:lnTo>
                    <a:pt x="12738" y="11970"/>
                  </a:lnTo>
                  <a:close/>
                </a:path>
              </a:pathLst>
            </a:custGeom>
            <a:solidFill>
              <a:srgbClr val="4D7299"/>
            </a:solidFill>
            <a:ln w="9525">
              <a:noFill/>
              <a:round/>
              <a:headEnd/>
              <a:tailEnd/>
            </a:ln>
          </p:spPr>
          <p:txBody>
            <a:bodyPr/>
            <a:lstStyle/>
            <a:p>
              <a:endParaRPr lang="en-US"/>
            </a:p>
          </p:txBody>
        </p:sp>
        <p:sp>
          <p:nvSpPr>
            <p:cNvPr id="16" name="Freeform 191"/>
            <p:cNvSpPr>
              <a:spLocks/>
            </p:cNvSpPr>
            <p:nvPr/>
          </p:nvSpPr>
          <p:spPr bwMode="auto">
            <a:xfrm>
              <a:off x="2500" y="2490"/>
              <a:ext cx="411" cy="152"/>
            </a:xfrm>
            <a:custGeom>
              <a:avLst/>
              <a:gdLst>
                <a:gd name="T0" fmla="*/ 13 w 12741"/>
                <a:gd name="T1" fmla="*/ 0 h 4719"/>
                <a:gd name="T2" fmla="*/ 13 w 12741"/>
                <a:gd name="T3" fmla="*/ 0 h 4719"/>
                <a:gd name="T4" fmla="*/ 13 w 12741"/>
                <a:gd name="T5" fmla="*/ 1 h 4719"/>
                <a:gd name="T6" fmla="*/ 13 w 12741"/>
                <a:gd name="T7" fmla="*/ 1 h 4719"/>
                <a:gd name="T8" fmla="*/ 13 w 12741"/>
                <a:gd name="T9" fmla="*/ 1 h 4719"/>
                <a:gd name="T10" fmla="*/ 13 w 12741"/>
                <a:gd name="T11" fmla="*/ 2 h 4719"/>
                <a:gd name="T12" fmla="*/ 13 w 12741"/>
                <a:gd name="T13" fmla="*/ 2 h 4719"/>
                <a:gd name="T14" fmla="*/ 13 w 12741"/>
                <a:gd name="T15" fmla="*/ 2 h 4719"/>
                <a:gd name="T16" fmla="*/ 13 w 12741"/>
                <a:gd name="T17" fmla="*/ 3 h 4719"/>
                <a:gd name="T18" fmla="*/ 13 w 12741"/>
                <a:gd name="T19" fmla="*/ 3 h 4719"/>
                <a:gd name="T20" fmla="*/ 13 w 12741"/>
                <a:gd name="T21" fmla="*/ 3 h 4719"/>
                <a:gd name="T22" fmla="*/ 13 w 12741"/>
                <a:gd name="T23" fmla="*/ 3 h 4719"/>
                <a:gd name="T24" fmla="*/ 13 w 12741"/>
                <a:gd name="T25" fmla="*/ 4 h 4719"/>
                <a:gd name="T26" fmla="*/ 12 w 12741"/>
                <a:gd name="T27" fmla="*/ 4 h 4719"/>
                <a:gd name="T28" fmla="*/ 12 w 12741"/>
                <a:gd name="T29" fmla="*/ 4 h 4719"/>
                <a:gd name="T30" fmla="*/ 12 w 12741"/>
                <a:gd name="T31" fmla="*/ 4 h 4719"/>
                <a:gd name="T32" fmla="*/ 11 w 12741"/>
                <a:gd name="T33" fmla="*/ 4 h 4719"/>
                <a:gd name="T34" fmla="*/ 11 w 12741"/>
                <a:gd name="T35" fmla="*/ 4 h 4719"/>
                <a:gd name="T36" fmla="*/ 10 w 12741"/>
                <a:gd name="T37" fmla="*/ 5 h 4719"/>
                <a:gd name="T38" fmla="*/ 10 w 12741"/>
                <a:gd name="T39" fmla="*/ 5 h 4719"/>
                <a:gd name="T40" fmla="*/ 9 w 12741"/>
                <a:gd name="T41" fmla="*/ 5 h 4719"/>
                <a:gd name="T42" fmla="*/ 9 w 12741"/>
                <a:gd name="T43" fmla="*/ 5 h 4719"/>
                <a:gd name="T44" fmla="*/ 8 w 12741"/>
                <a:gd name="T45" fmla="*/ 5 h 4719"/>
                <a:gd name="T46" fmla="*/ 7 w 12741"/>
                <a:gd name="T47" fmla="*/ 5 h 4719"/>
                <a:gd name="T48" fmla="*/ 7 w 12741"/>
                <a:gd name="T49" fmla="*/ 5 h 4719"/>
                <a:gd name="T50" fmla="*/ 6 w 12741"/>
                <a:gd name="T51" fmla="*/ 5 h 4719"/>
                <a:gd name="T52" fmla="*/ 5 w 12741"/>
                <a:gd name="T53" fmla="*/ 5 h 4719"/>
                <a:gd name="T54" fmla="*/ 5 w 12741"/>
                <a:gd name="T55" fmla="*/ 5 h 4719"/>
                <a:gd name="T56" fmla="*/ 4 w 12741"/>
                <a:gd name="T57" fmla="*/ 5 h 4719"/>
                <a:gd name="T58" fmla="*/ 3 w 12741"/>
                <a:gd name="T59" fmla="*/ 5 h 4719"/>
                <a:gd name="T60" fmla="*/ 3 w 12741"/>
                <a:gd name="T61" fmla="*/ 5 h 4719"/>
                <a:gd name="T62" fmla="*/ 2 w 12741"/>
                <a:gd name="T63" fmla="*/ 4 h 4719"/>
                <a:gd name="T64" fmla="*/ 2 w 12741"/>
                <a:gd name="T65" fmla="*/ 4 h 4719"/>
                <a:gd name="T66" fmla="*/ 2 w 12741"/>
                <a:gd name="T67" fmla="*/ 4 h 4719"/>
                <a:gd name="T68" fmla="*/ 1 w 12741"/>
                <a:gd name="T69" fmla="*/ 4 h 4719"/>
                <a:gd name="T70" fmla="*/ 1 w 12741"/>
                <a:gd name="T71" fmla="*/ 4 h 4719"/>
                <a:gd name="T72" fmla="*/ 1 w 12741"/>
                <a:gd name="T73" fmla="*/ 4 h 4719"/>
                <a:gd name="T74" fmla="*/ 0 w 12741"/>
                <a:gd name="T75" fmla="*/ 3 h 4719"/>
                <a:gd name="T76" fmla="*/ 0 w 12741"/>
                <a:gd name="T77" fmla="*/ 3 h 4719"/>
                <a:gd name="T78" fmla="*/ 0 w 12741"/>
                <a:gd name="T79" fmla="*/ 3 h 4719"/>
                <a:gd name="T80" fmla="*/ 0 w 12741"/>
                <a:gd name="T81" fmla="*/ 3 h 4719"/>
                <a:gd name="T82" fmla="*/ 0 w 12741"/>
                <a:gd name="T83" fmla="*/ 2 h 4719"/>
                <a:gd name="T84" fmla="*/ 0 w 12741"/>
                <a:gd name="T85" fmla="*/ 2 h 4719"/>
                <a:gd name="T86" fmla="*/ 0 w 12741"/>
                <a:gd name="T87" fmla="*/ 2 h 4719"/>
                <a:gd name="T88" fmla="*/ 0 w 12741"/>
                <a:gd name="T89" fmla="*/ 1 h 4719"/>
                <a:gd name="T90" fmla="*/ 0 w 12741"/>
                <a:gd name="T91" fmla="*/ 1 h 4719"/>
                <a:gd name="T92" fmla="*/ 0 w 12741"/>
                <a:gd name="T93" fmla="*/ 1 h 4719"/>
                <a:gd name="T94" fmla="*/ 0 w 12741"/>
                <a:gd name="T95" fmla="*/ 0 h 4719"/>
                <a:gd name="T96" fmla="*/ 0 w 12741"/>
                <a:gd name="T97" fmla="*/ 0 h 47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41"/>
                <a:gd name="T148" fmla="*/ 0 h 4719"/>
                <a:gd name="T149" fmla="*/ 12741 w 12741"/>
                <a:gd name="T150" fmla="*/ 4719 h 47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41" h="4719">
                  <a:moveTo>
                    <a:pt x="2" y="0"/>
                  </a:moveTo>
                  <a:lnTo>
                    <a:pt x="12738" y="0"/>
                  </a:lnTo>
                  <a:lnTo>
                    <a:pt x="12738" y="163"/>
                  </a:lnTo>
                  <a:lnTo>
                    <a:pt x="12738" y="326"/>
                  </a:lnTo>
                  <a:lnTo>
                    <a:pt x="12738" y="489"/>
                  </a:lnTo>
                  <a:lnTo>
                    <a:pt x="12738" y="652"/>
                  </a:lnTo>
                  <a:lnTo>
                    <a:pt x="12738" y="816"/>
                  </a:lnTo>
                  <a:lnTo>
                    <a:pt x="12739" y="980"/>
                  </a:lnTo>
                  <a:lnTo>
                    <a:pt x="12739" y="1143"/>
                  </a:lnTo>
                  <a:lnTo>
                    <a:pt x="12739" y="1307"/>
                  </a:lnTo>
                  <a:lnTo>
                    <a:pt x="12740" y="1470"/>
                  </a:lnTo>
                  <a:lnTo>
                    <a:pt x="12740" y="1633"/>
                  </a:lnTo>
                  <a:lnTo>
                    <a:pt x="12740" y="1797"/>
                  </a:lnTo>
                  <a:lnTo>
                    <a:pt x="12740" y="1960"/>
                  </a:lnTo>
                  <a:lnTo>
                    <a:pt x="12741" y="2123"/>
                  </a:lnTo>
                  <a:lnTo>
                    <a:pt x="12741" y="2285"/>
                  </a:lnTo>
                  <a:lnTo>
                    <a:pt x="12741" y="2447"/>
                  </a:lnTo>
                  <a:lnTo>
                    <a:pt x="12741" y="2609"/>
                  </a:lnTo>
                  <a:lnTo>
                    <a:pt x="12733" y="2709"/>
                  </a:lnTo>
                  <a:lnTo>
                    <a:pt x="12708" y="2810"/>
                  </a:lnTo>
                  <a:lnTo>
                    <a:pt x="12667" y="2909"/>
                  </a:lnTo>
                  <a:lnTo>
                    <a:pt x="12611" y="3008"/>
                  </a:lnTo>
                  <a:lnTo>
                    <a:pt x="12541" y="3105"/>
                  </a:lnTo>
                  <a:lnTo>
                    <a:pt x="12454" y="3202"/>
                  </a:lnTo>
                  <a:lnTo>
                    <a:pt x="12354" y="3297"/>
                  </a:lnTo>
                  <a:lnTo>
                    <a:pt x="12240" y="3391"/>
                  </a:lnTo>
                  <a:lnTo>
                    <a:pt x="12112" y="3483"/>
                  </a:lnTo>
                  <a:lnTo>
                    <a:pt x="11972" y="3573"/>
                  </a:lnTo>
                  <a:lnTo>
                    <a:pt x="11819" y="3662"/>
                  </a:lnTo>
                  <a:lnTo>
                    <a:pt x="11653" y="3748"/>
                  </a:lnTo>
                  <a:lnTo>
                    <a:pt x="11476" y="3832"/>
                  </a:lnTo>
                  <a:lnTo>
                    <a:pt x="11286" y="3913"/>
                  </a:lnTo>
                  <a:lnTo>
                    <a:pt x="11086" y="3991"/>
                  </a:lnTo>
                  <a:lnTo>
                    <a:pt x="10875" y="4066"/>
                  </a:lnTo>
                  <a:lnTo>
                    <a:pt x="10653" y="4138"/>
                  </a:lnTo>
                  <a:lnTo>
                    <a:pt x="10423" y="4207"/>
                  </a:lnTo>
                  <a:lnTo>
                    <a:pt x="10182" y="4273"/>
                  </a:lnTo>
                  <a:lnTo>
                    <a:pt x="9933" y="4334"/>
                  </a:lnTo>
                  <a:lnTo>
                    <a:pt x="9673" y="4392"/>
                  </a:lnTo>
                  <a:lnTo>
                    <a:pt x="9407" y="4446"/>
                  </a:lnTo>
                  <a:lnTo>
                    <a:pt x="9132" y="4495"/>
                  </a:lnTo>
                  <a:lnTo>
                    <a:pt x="8850" y="4540"/>
                  </a:lnTo>
                  <a:lnTo>
                    <a:pt x="8561" y="4580"/>
                  </a:lnTo>
                  <a:lnTo>
                    <a:pt x="8265" y="4616"/>
                  </a:lnTo>
                  <a:lnTo>
                    <a:pt x="7962" y="4647"/>
                  </a:lnTo>
                  <a:lnTo>
                    <a:pt x="7655" y="4672"/>
                  </a:lnTo>
                  <a:lnTo>
                    <a:pt x="7341" y="4693"/>
                  </a:lnTo>
                  <a:lnTo>
                    <a:pt x="7022" y="4707"/>
                  </a:lnTo>
                  <a:lnTo>
                    <a:pt x="6698" y="4716"/>
                  </a:lnTo>
                  <a:lnTo>
                    <a:pt x="6370" y="4719"/>
                  </a:lnTo>
                  <a:lnTo>
                    <a:pt x="6043" y="4716"/>
                  </a:lnTo>
                  <a:lnTo>
                    <a:pt x="5719" y="4707"/>
                  </a:lnTo>
                  <a:lnTo>
                    <a:pt x="5400" y="4693"/>
                  </a:lnTo>
                  <a:lnTo>
                    <a:pt x="5086" y="4672"/>
                  </a:lnTo>
                  <a:lnTo>
                    <a:pt x="4779" y="4647"/>
                  </a:lnTo>
                  <a:lnTo>
                    <a:pt x="4476" y="4616"/>
                  </a:lnTo>
                  <a:lnTo>
                    <a:pt x="4180" y="4580"/>
                  </a:lnTo>
                  <a:lnTo>
                    <a:pt x="3891" y="4540"/>
                  </a:lnTo>
                  <a:lnTo>
                    <a:pt x="3608" y="4495"/>
                  </a:lnTo>
                  <a:lnTo>
                    <a:pt x="3334" y="4446"/>
                  </a:lnTo>
                  <a:lnTo>
                    <a:pt x="3067" y="4392"/>
                  </a:lnTo>
                  <a:lnTo>
                    <a:pt x="2808" y="4334"/>
                  </a:lnTo>
                  <a:lnTo>
                    <a:pt x="2558" y="4273"/>
                  </a:lnTo>
                  <a:lnTo>
                    <a:pt x="2318" y="4207"/>
                  </a:lnTo>
                  <a:lnTo>
                    <a:pt x="2087" y="4138"/>
                  </a:lnTo>
                  <a:lnTo>
                    <a:pt x="1866" y="4066"/>
                  </a:lnTo>
                  <a:lnTo>
                    <a:pt x="1655" y="3991"/>
                  </a:lnTo>
                  <a:lnTo>
                    <a:pt x="1455" y="3913"/>
                  </a:lnTo>
                  <a:lnTo>
                    <a:pt x="1265" y="3832"/>
                  </a:lnTo>
                  <a:lnTo>
                    <a:pt x="1088" y="3748"/>
                  </a:lnTo>
                  <a:lnTo>
                    <a:pt x="922" y="3662"/>
                  </a:lnTo>
                  <a:lnTo>
                    <a:pt x="768" y="3573"/>
                  </a:lnTo>
                  <a:lnTo>
                    <a:pt x="628" y="3483"/>
                  </a:lnTo>
                  <a:lnTo>
                    <a:pt x="500" y="3391"/>
                  </a:lnTo>
                  <a:lnTo>
                    <a:pt x="387" y="3297"/>
                  </a:lnTo>
                  <a:lnTo>
                    <a:pt x="287" y="3202"/>
                  </a:lnTo>
                  <a:lnTo>
                    <a:pt x="200" y="3105"/>
                  </a:lnTo>
                  <a:lnTo>
                    <a:pt x="130" y="3008"/>
                  </a:lnTo>
                  <a:lnTo>
                    <a:pt x="73" y="2909"/>
                  </a:lnTo>
                  <a:lnTo>
                    <a:pt x="32" y="2810"/>
                  </a:lnTo>
                  <a:lnTo>
                    <a:pt x="8" y="2709"/>
                  </a:lnTo>
                  <a:lnTo>
                    <a:pt x="0" y="2609"/>
                  </a:lnTo>
                  <a:lnTo>
                    <a:pt x="0" y="2447"/>
                  </a:lnTo>
                  <a:lnTo>
                    <a:pt x="0" y="2286"/>
                  </a:lnTo>
                  <a:lnTo>
                    <a:pt x="0" y="2123"/>
                  </a:lnTo>
                  <a:lnTo>
                    <a:pt x="0" y="1961"/>
                  </a:lnTo>
                  <a:lnTo>
                    <a:pt x="0" y="1797"/>
                  </a:lnTo>
                  <a:lnTo>
                    <a:pt x="0" y="1634"/>
                  </a:lnTo>
                  <a:lnTo>
                    <a:pt x="1" y="1470"/>
                  </a:lnTo>
                  <a:lnTo>
                    <a:pt x="1" y="1308"/>
                  </a:lnTo>
                  <a:lnTo>
                    <a:pt x="1" y="1144"/>
                  </a:lnTo>
                  <a:lnTo>
                    <a:pt x="1" y="980"/>
                  </a:lnTo>
                  <a:lnTo>
                    <a:pt x="1" y="816"/>
                  </a:lnTo>
                  <a:lnTo>
                    <a:pt x="1" y="652"/>
                  </a:lnTo>
                  <a:lnTo>
                    <a:pt x="1" y="489"/>
                  </a:lnTo>
                  <a:lnTo>
                    <a:pt x="2" y="326"/>
                  </a:lnTo>
                  <a:lnTo>
                    <a:pt x="2" y="163"/>
                  </a:lnTo>
                  <a:lnTo>
                    <a:pt x="2" y="0"/>
                  </a:lnTo>
                  <a:close/>
                </a:path>
              </a:pathLst>
            </a:custGeom>
            <a:solidFill>
              <a:srgbClr val="4D7299"/>
            </a:solidFill>
            <a:ln w="9525">
              <a:noFill/>
              <a:round/>
              <a:headEnd/>
              <a:tailEnd/>
            </a:ln>
          </p:spPr>
          <p:txBody>
            <a:bodyPr/>
            <a:lstStyle/>
            <a:p>
              <a:endParaRPr lang="en-US"/>
            </a:p>
          </p:txBody>
        </p:sp>
        <p:sp>
          <p:nvSpPr>
            <p:cNvPr id="17" name="Freeform 192"/>
            <p:cNvSpPr>
              <a:spLocks/>
            </p:cNvSpPr>
            <p:nvPr/>
          </p:nvSpPr>
          <p:spPr bwMode="auto">
            <a:xfrm>
              <a:off x="2500" y="2426"/>
              <a:ext cx="411" cy="126"/>
            </a:xfrm>
            <a:custGeom>
              <a:avLst/>
              <a:gdLst>
                <a:gd name="T0" fmla="*/ 7 w 12741"/>
                <a:gd name="T1" fmla="*/ 0 h 3883"/>
                <a:gd name="T2" fmla="*/ 8 w 12741"/>
                <a:gd name="T3" fmla="*/ 0 h 3883"/>
                <a:gd name="T4" fmla="*/ 9 w 12741"/>
                <a:gd name="T5" fmla="*/ 0 h 3883"/>
                <a:gd name="T6" fmla="*/ 10 w 12741"/>
                <a:gd name="T7" fmla="*/ 0 h 3883"/>
                <a:gd name="T8" fmla="*/ 11 w 12741"/>
                <a:gd name="T9" fmla="*/ 0 h 3883"/>
                <a:gd name="T10" fmla="*/ 12 w 12741"/>
                <a:gd name="T11" fmla="*/ 1 h 3883"/>
                <a:gd name="T12" fmla="*/ 12 w 12741"/>
                <a:gd name="T13" fmla="*/ 1 h 3883"/>
                <a:gd name="T14" fmla="*/ 13 w 12741"/>
                <a:gd name="T15" fmla="*/ 1 h 3883"/>
                <a:gd name="T16" fmla="*/ 13 w 12741"/>
                <a:gd name="T17" fmla="*/ 1 h 3883"/>
                <a:gd name="T18" fmla="*/ 13 w 12741"/>
                <a:gd name="T19" fmla="*/ 2 h 3883"/>
                <a:gd name="T20" fmla="*/ 13 w 12741"/>
                <a:gd name="T21" fmla="*/ 2 h 3883"/>
                <a:gd name="T22" fmla="*/ 13 w 12741"/>
                <a:gd name="T23" fmla="*/ 2 h 3883"/>
                <a:gd name="T24" fmla="*/ 13 w 12741"/>
                <a:gd name="T25" fmla="*/ 3 h 3883"/>
                <a:gd name="T26" fmla="*/ 13 w 12741"/>
                <a:gd name="T27" fmla="*/ 3 h 3883"/>
                <a:gd name="T28" fmla="*/ 12 w 12741"/>
                <a:gd name="T29" fmla="*/ 3 h 3883"/>
                <a:gd name="T30" fmla="*/ 12 w 12741"/>
                <a:gd name="T31" fmla="*/ 3 h 3883"/>
                <a:gd name="T32" fmla="*/ 11 w 12741"/>
                <a:gd name="T33" fmla="*/ 4 h 3883"/>
                <a:gd name="T34" fmla="*/ 10 w 12741"/>
                <a:gd name="T35" fmla="*/ 4 h 3883"/>
                <a:gd name="T36" fmla="*/ 9 w 12741"/>
                <a:gd name="T37" fmla="*/ 4 h 3883"/>
                <a:gd name="T38" fmla="*/ 8 w 12741"/>
                <a:gd name="T39" fmla="*/ 4 h 3883"/>
                <a:gd name="T40" fmla="*/ 7 w 12741"/>
                <a:gd name="T41" fmla="*/ 4 h 3883"/>
                <a:gd name="T42" fmla="*/ 6 w 12741"/>
                <a:gd name="T43" fmla="*/ 4 h 3883"/>
                <a:gd name="T44" fmla="*/ 5 w 12741"/>
                <a:gd name="T45" fmla="*/ 4 h 3883"/>
                <a:gd name="T46" fmla="*/ 4 w 12741"/>
                <a:gd name="T47" fmla="*/ 4 h 3883"/>
                <a:gd name="T48" fmla="*/ 3 w 12741"/>
                <a:gd name="T49" fmla="*/ 4 h 3883"/>
                <a:gd name="T50" fmla="*/ 3 w 12741"/>
                <a:gd name="T51" fmla="*/ 4 h 3883"/>
                <a:gd name="T52" fmla="*/ 2 w 12741"/>
                <a:gd name="T53" fmla="*/ 4 h 3883"/>
                <a:gd name="T54" fmla="*/ 1 w 12741"/>
                <a:gd name="T55" fmla="*/ 3 h 3883"/>
                <a:gd name="T56" fmla="*/ 1 w 12741"/>
                <a:gd name="T57" fmla="*/ 3 h 3883"/>
                <a:gd name="T58" fmla="*/ 0 w 12741"/>
                <a:gd name="T59" fmla="*/ 3 h 3883"/>
                <a:gd name="T60" fmla="*/ 0 w 12741"/>
                <a:gd name="T61" fmla="*/ 2 h 3883"/>
                <a:gd name="T62" fmla="*/ 0 w 12741"/>
                <a:gd name="T63" fmla="*/ 2 h 3883"/>
                <a:gd name="T64" fmla="*/ 0 w 12741"/>
                <a:gd name="T65" fmla="*/ 2 h 3883"/>
                <a:gd name="T66" fmla="*/ 0 w 12741"/>
                <a:gd name="T67" fmla="*/ 2 h 3883"/>
                <a:gd name="T68" fmla="*/ 1 w 12741"/>
                <a:gd name="T69" fmla="*/ 1 h 3883"/>
                <a:gd name="T70" fmla="*/ 1 w 12741"/>
                <a:gd name="T71" fmla="*/ 1 h 3883"/>
                <a:gd name="T72" fmla="*/ 2 w 12741"/>
                <a:gd name="T73" fmla="*/ 1 h 3883"/>
                <a:gd name="T74" fmla="*/ 2 w 12741"/>
                <a:gd name="T75" fmla="*/ 1 h 3883"/>
                <a:gd name="T76" fmla="*/ 3 w 12741"/>
                <a:gd name="T77" fmla="*/ 0 h 3883"/>
                <a:gd name="T78" fmla="*/ 4 w 12741"/>
                <a:gd name="T79" fmla="*/ 0 h 3883"/>
                <a:gd name="T80" fmla="*/ 5 w 12741"/>
                <a:gd name="T81" fmla="*/ 0 h 3883"/>
                <a:gd name="T82" fmla="*/ 6 w 12741"/>
                <a:gd name="T83" fmla="*/ 0 h 3883"/>
                <a:gd name="T84" fmla="*/ 7 w 12741"/>
                <a:gd name="T85" fmla="*/ 0 h 38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741"/>
                <a:gd name="T130" fmla="*/ 0 h 3883"/>
                <a:gd name="T131" fmla="*/ 12741 w 12741"/>
                <a:gd name="T132" fmla="*/ 3883 h 38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741" h="3883">
                  <a:moveTo>
                    <a:pt x="6370" y="0"/>
                  </a:moveTo>
                  <a:lnTo>
                    <a:pt x="6698" y="2"/>
                  </a:lnTo>
                  <a:lnTo>
                    <a:pt x="7022" y="10"/>
                  </a:lnTo>
                  <a:lnTo>
                    <a:pt x="7341" y="22"/>
                  </a:lnTo>
                  <a:lnTo>
                    <a:pt x="7655" y="39"/>
                  </a:lnTo>
                  <a:lnTo>
                    <a:pt x="7962" y="61"/>
                  </a:lnTo>
                  <a:lnTo>
                    <a:pt x="8265" y="87"/>
                  </a:lnTo>
                  <a:lnTo>
                    <a:pt x="8561" y="118"/>
                  </a:lnTo>
                  <a:lnTo>
                    <a:pt x="8850" y="153"/>
                  </a:lnTo>
                  <a:lnTo>
                    <a:pt x="9132" y="191"/>
                  </a:lnTo>
                  <a:lnTo>
                    <a:pt x="9407" y="234"/>
                  </a:lnTo>
                  <a:lnTo>
                    <a:pt x="9673" y="281"/>
                  </a:lnTo>
                  <a:lnTo>
                    <a:pt x="9933" y="332"/>
                  </a:lnTo>
                  <a:lnTo>
                    <a:pt x="10182" y="385"/>
                  </a:lnTo>
                  <a:lnTo>
                    <a:pt x="10423" y="443"/>
                  </a:lnTo>
                  <a:lnTo>
                    <a:pt x="10653" y="505"/>
                  </a:lnTo>
                  <a:lnTo>
                    <a:pt x="10875" y="568"/>
                  </a:lnTo>
                  <a:lnTo>
                    <a:pt x="11086" y="636"/>
                  </a:lnTo>
                  <a:lnTo>
                    <a:pt x="11286" y="707"/>
                  </a:lnTo>
                  <a:lnTo>
                    <a:pt x="11476" y="780"/>
                  </a:lnTo>
                  <a:lnTo>
                    <a:pt x="11653" y="855"/>
                  </a:lnTo>
                  <a:lnTo>
                    <a:pt x="11819" y="934"/>
                  </a:lnTo>
                  <a:lnTo>
                    <a:pt x="11972" y="1016"/>
                  </a:lnTo>
                  <a:lnTo>
                    <a:pt x="12112" y="1099"/>
                  </a:lnTo>
                  <a:lnTo>
                    <a:pt x="12240" y="1185"/>
                  </a:lnTo>
                  <a:lnTo>
                    <a:pt x="12354" y="1274"/>
                  </a:lnTo>
                  <a:lnTo>
                    <a:pt x="12454" y="1364"/>
                  </a:lnTo>
                  <a:lnTo>
                    <a:pt x="12541" y="1456"/>
                  </a:lnTo>
                  <a:lnTo>
                    <a:pt x="12611" y="1550"/>
                  </a:lnTo>
                  <a:lnTo>
                    <a:pt x="12667" y="1645"/>
                  </a:lnTo>
                  <a:lnTo>
                    <a:pt x="12708" y="1742"/>
                  </a:lnTo>
                  <a:lnTo>
                    <a:pt x="12733" y="1842"/>
                  </a:lnTo>
                  <a:lnTo>
                    <a:pt x="12741" y="1942"/>
                  </a:lnTo>
                  <a:lnTo>
                    <a:pt x="12733" y="2041"/>
                  </a:lnTo>
                  <a:lnTo>
                    <a:pt x="12708" y="2140"/>
                  </a:lnTo>
                  <a:lnTo>
                    <a:pt x="12667" y="2237"/>
                  </a:lnTo>
                  <a:lnTo>
                    <a:pt x="12611" y="2333"/>
                  </a:lnTo>
                  <a:lnTo>
                    <a:pt x="12541" y="2426"/>
                  </a:lnTo>
                  <a:lnTo>
                    <a:pt x="12454" y="2518"/>
                  </a:lnTo>
                  <a:lnTo>
                    <a:pt x="12354" y="2609"/>
                  </a:lnTo>
                  <a:lnTo>
                    <a:pt x="12240" y="2697"/>
                  </a:lnTo>
                  <a:lnTo>
                    <a:pt x="12112" y="2783"/>
                  </a:lnTo>
                  <a:lnTo>
                    <a:pt x="11972" y="2867"/>
                  </a:lnTo>
                  <a:lnTo>
                    <a:pt x="11819" y="2948"/>
                  </a:lnTo>
                  <a:lnTo>
                    <a:pt x="11653" y="3027"/>
                  </a:lnTo>
                  <a:lnTo>
                    <a:pt x="11476" y="3103"/>
                  </a:lnTo>
                  <a:lnTo>
                    <a:pt x="11286" y="3177"/>
                  </a:lnTo>
                  <a:lnTo>
                    <a:pt x="11086" y="3246"/>
                  </a:lnTo>
                  <a:lnTo>
                    <a:pt x="10875" y="3314"/>
                  </a:lnTo>
                  <a:lnTo>
                    <a:pt x="10653" y="3379"/>
                  </a:lnTo>
                  <a:lnTo>
                    <a:pt x="10423" y="3440"/>
                  </a:lnTo>
                  <a:lnTo>
                    <a:pt x="10182" y="3497"/>
                  </a:lnTo>
                  <a:lnTo>
                    <a:pt x="9933" y="3551"/>
                  </a:lnTo>
                  <a:lnTo>
                    <a:pt x="9673" y="3601"/>
                  </a:lnTo>
                  <a:lnTo>
                    <a:pt x="9407" y="3649"/>
                  </a:lnTo>
                  <a:lnTo>
                    <a:pt x="9132" y="3691"/>
                  </a:lnTo>
                  <a:lnTo>
                    <a:pt x="8850" y="3730"/>
                  </a:lnTo>
                  <a:lnTo>
                    <a:pt x="8561" y="3765"/>
                  </a:lnTo>
                  <a:lnTo>
                    <a:pt x="8265" y="3796"/>
                  </a:lnTo>
                  <a:lnTo>
                    <a:pt x="7962" y="3822"/>
                  </a:lnTo>
                  <a:lnTo>
                    <a:pt x="7655" y="3843"/>
                  </a:lnTo>
                  <a:lnTo>
                    <a:pt x="7341" y="3860"/>
                  </a:lnTo>
                  <a:lnTo>
                    <a:pt x="7022" y="3872"/>
                  </a:lnTo>
                  <a:lnTo>
                    <a:pt x="6698" y="3881"/>
                  </a:lnTo>
                  <a:lnTo>
                    <a:pt x="6370" y="3883"/>
                  </a:lnTo>
                  <a:lnTo>
                    <a:pt x="6043" y="3881"/>
                  </a:lnTo>
                  <a:lnTo>
                    <a:pt x="5719" y="3872"/>
                  </a:lnTo>
                  <a:lnTo>
                    <a:pt x="5400" y="3860"/>
                  </a:lnTo>
                  <a:lnTo>
                    <a:pt x="5086" y="3843"/>
                  </a:lnTo>
                  <a:lnTo>
                    <a:pt x="4779" y="3822"/>
                  </a:lnTo>
                  <a:lnTo>
                    <a:pt x="4476" y="3796"/>
                  </a:lnTo>
                  <a:lnTo>
                    <a:pt x="4180" y="3765"/>
                  </a:lnTo>
                  <a:lnTo>
                    <a:pt x="3891" y="3730"/>
                  </a:lnTo>
                  <a:lnTo>
                    <a:pt x="3608" y="3691"/>
                  </a:lnTo>
                  <a:lnTo>
                    <a:pt x="3334" y="3649"/>
                  </a:lnTo>
                  <a:lnTo>
                    <a:pt x="3067" y="3601"/>
                  </a:lnTo>
                  <a:lnTo>
                    <a:pt x="2808" y="3551"/>
                  </a:lnTo>
                  <a:lnTo>
                    <a:pt x="2558" y="3497"/>
                  </a:lnTo>
                  <a:lnTo>
                    <a:pt x="2318" y="3440"/>
                  </a:lnTo>
                  <a:lnTo>
                    <a:pt x="2087" y="3379"/>
                  </a:lnTo>
                  <a:lnTo>
                    <a:pt x="1866" y="3314"/>
                  </a:lnTo>
                  <a:lnTo>
                    <a:pt x="1655" y="3246"/>
                  </a:lnTo>
                  <a:lnTo>
                    <a:pt x="1455" y="3177"/>
                  </a:lnTo>
                  <a:lnTo>
                    <a:pt x="1265" y="3103"/>
                  </a:lnTo>
                  <a:lnTo>
                    <a:pt x="1088" y="3027"/>
                  </a:lnTo>
                  <a:lnTo>
                    <a:pt x="922" y="2948"/>
                  </a:lnTo>
                  <a:lnTo>
                    <a:pt x="768" y="2867"/>
                  </a:lnTo>
                  <a:lnTo>
                    <a:pt x="628" y="2783"/>
                  </a:lnTo>
                  <a:lnTo>
                    <a:pt x="500" y="2697"/>
                  </a:lnTo>
                  <a:lnTo>
                    <a:pt x="387" y="2609"/>
                  </a:lnTo>
                  <a:lnTo>
                    <a:pt x="287" y="2518"/>
                  </a:lnTo>
                  <a:lnTo>
                    <a:pt x="200" y="2426"/>
                  </a:lnTo>
                  <a:lnTo>
                    <a:pt x="130" y="2333"/>
                  </a:lnTo>
                  <a:lnTo>
                    <a:pt x="73" y="2237"/>
                  </a:lnTo>
                  <a:lnTo>
                    <a:pt x="32" y="2140"/>
                  </a:lnTo>
                  <a:lnTo>
                    <a:pt x="8" y="2041"/>
                  </a:lnTo>
                  <a:lnTo>
                    <a:pt x="0" y="1942"/>
                  </a:lnTo>
                  <a:lnTo>
                    <a:pt x="8" y="1842"/>
                  </a:lnTo>
                  <a:lnTo>
                    <a:pt x="32" y="1742"/>
                  </a:lnTo>
                  <a:lnTo>
                    <a:pt x="73" y="1645"/>
                  </a:lnTo>
                  <a:lnTo>
                    <a:pt x="130" y="1550"/>
                  </a:lnTo>
                  <a:lnTo>
                    <a:pt x="200" y="1456"/>
                  </a:lnTo>
                  <a:lnTo>
                    <a:pt x="287" y="1364"/>
                  </a:lnTo>
                  <a:lnTo>
                    <a:pt x="387" y="1274"/>
                  </a:lnTo>
                  <a:lnTo>
                    <a:pt x="500" y="1185"/>
                  </a:lnTo>
                  <a:lnTo>
                    <a:pt x="628" y="1099"/>
                  </a:lnTo>
                  <a:lnTo>
                    <a:pt x="768" y="1016"/>
                  </a:lnTo>
                  <a:lnTo>
                    <a:pt x="922" y="934"/>
                  </a:lnTo>
                  <a:lnTo>
                    <a:pt x="1088" y="855"/>
                  </a:lnTo>
                  <a:lnTo>
                    <a:pt x="1265" y="780"/>
                  </a:lnTo>
                  <a:lnTo>
                    <a:pt x="1455" y="707"/>
                  </a:lnTo>
                  <a:lnTo>
                    <a:pt x="1655" y="636"/>
                  </a:lnTo>
                  <a:lnTo>
                    <a:pt x="1866" y="568"/>
                  </a:lnTo>
                  <a:lnTo>
                    <a:pt x="2087" y="505"/>
                  </a:lnTo>
                  <a:lnTo>
                    <a:pt x="2318" y="443"/>
                  </a:lnTo>
                  <a:lnTo>
                    <a:pt x="2558" y="385"/>
                  </a:lnTo>
                  <a:lnTo>
                    <a:pt x="2808" y="332"/>
                  </a:lnTo>
                  <a:lnTo>
                    <a:pt x="3067" y="281"/>
                  </a:lnTo>
                  <a:lnTo>
                    <a:pt x="3334" y="234"/>
                  </a:lnTo>
                  <a:lnTo>
                    <a:pt x="3608" y="191"/>
                  </a:lnTo>
                  <a:lnTo>
                    <a:pt x="3891" y="153"/>
                  </a:lnTo>
                  <a:lnTo>
                    <a:pt x="4180" y="118"/>
                  </a:lnTo>
                  <a:lnTo>
                    <a:pt x="4476" y="87"/>
                  </a:lnTo>
                  <a:lnTo>
                    <a:pt x="4779" y="61"/>
                  </a:lnTo>
                  <a:lnTo>
                    <a:pt x="5086" y="39"/>
                  </a:lnTo>
                  <a:lnTo>
                    <a:pt x="5400" y="22"/>
                  </a:lnTo>
                  <a:lnTo>
                    <a:pt x="5719" y="10"/>
                  </a:lnTo>
                  <a:lnTo>
                    <a:pt x="6043" y="2"/>
                  </a:lnTo>
                  <a:lnTo>
                    <a:pt x="6370" y="0"/>
                  </a:lnTo>
                  <a:close/>
                </a:path>
              </a:pathLst>
            </a:custGeom>
            <a:solidFill>
              <a:srgbClr val="004264"/>
            </a:solidFill>
            <a:ln w="9525">
              <a:noFill/>
              <a:round/>
              <a:headEnd/>
              <a:tailEnd/>
            </a:ln>
          </p:spPr>
          <p:txBody>
            <a:bodyPr/>
            <a:lstStyle/>
            <a:p>
              <a:endParaRPr lang="en-US"/>
            </a:p>
          </p:txBody>
        </p:sp>
        <p:sp>
          <p:nvSpPr>
            <p:cNvPr id="18" name="Freeform 193"/>
            <p:cNvSpPr>
              <a:spLocks/>
            </p:cNvSpPr>
            <p:nvPr/>
          </p:nvSpPr>
          <p:spPr bwMode="auto">
            <a:xfrm>
              <a:off x="2500" y="2385"/>
              <a:ext cx="411" cy="173"/>
            </a:xfrm>
            <a:custGeom>
              <a:avLst/>
              <a:gdLst>
                <a:gd name="T0" fmla="*/ 7 w 12740"/>
                <a:gd name="T1" fmla="*/ 0 h 5384"/>
                <a:gd name="T2" fmla="*/ 8 w 12740"/>
                <a:gd name="T3" fmla="*/ 0 h 5384"/>
                <a:gd name="T4" fmla="*/ 9 w 12740"/>
                <a:gd name="T5" fmla="*/ 0 h 5384"/>
                <a:gd name="T6" fmla="*/ 10 w 12740"/>
                <a:gd name="T7" fmla="*/ 0 h 5384"/>
                <a:gd name="T8" fmla="*/ 10 w 12740"/>
                <a:gd name="T9" fmla="*/ 0 h 5384"/>
                <a:gd name="T10" fmla="*/ 11 w 12740"/>
                <a:gd name="T11" fmla="*/ 1 h 5384"/>
                <a:gd name="T12" fmla="*/ 11 w 12740"/>
                <a:gd name="T13" fmla="*/ 1 h 5384"/>
                <a:gd name="T14" fmla="*/ 12 w 12740"/>
                <a:gd name="T15" fmla="*/ 1 h 5384"/>
                <a:gd name="T16" fmla="*/ 12 w 12740"/>
                <a:gd name="T17" fmla="*/ 1 h 5384"/>
                <a:gd name="T18" fmla="*/ 13 w 12740"/>
                <a:gd name="T19" fmla="*/ 1 h 5384"/>
                <a:gd name="T20" fmla="*/ 13 w 12740"/>
                <a:gd name="T21" fmla="*/ 2 h 5384"/>
                <a:gd name="T22" fmla="*/ 13 w 12740"/>
                <a:gd name="T23" fmla="*/ 4 h 5384"/>
                <a:gd name="T24" fmla="*/ 13 w 12740"/>
                <a:gd name="T25" fmla="*/ 4 h 5384"/>
                <a:gd name="T26" fmla="*/ 12 w 12740"/>
                <a:gd name="T27" fmla="*/ 5 h 5384"/>
                <a:gd name="T28" fmla="*/ 12 w 12740"/>
                <a:gd name="T29" fmla="*/ 5 h 5384"/>
                <a:gd name="T30" fmla="*/ 11 w 12740"/>
                <a:gd name="T31" fmla="*/ 5 h 5384"/>
                <a:gd name="T32" fmla="*/ 10 w 12740"/>
                <a:gd name="T33" fmla="*/ 5 h 5384"/>
                <a:gd name="T34" fmla="*/ 10 w 12740"/>
                <a:gd name="T35" fmla="*/ 5 h 5384"/>
                <a:gd name="T36" fmla="*/ 9 w 12740"/>
                <a:gd name="T37" fmla="*/ 5 h 5384"/>
                <a:gd name="T38" fmla="*/ 8 w 12740"/>
                <a:gd name="T39" fmla="*/ 5 h 5384"/>
                <a:gd name="T40" fmla="*/ 7 w 12740"/>
                <a:gd name="T41" fmla="*/ 6 h 5384"/>
                <a:gd name="T42" fmla="*/ 7 w 12740"/>
                <a:gd name="T43" fmla="*/ 6 h 5384"/>
                <a:gd name="T44" fmla="*/ 6 w 12740"/>
                <a:gd name="T45" fmla="*/ 6 h 5384"/>
                <a:gd name="T46" fmla="*/ 5 w 12740"/>
                <a:gd name="T47" fmla="*/ 5 h 5384"/>
                <a:gd name="T48" fmla="*/ 4 w 12740"/>
                <a:gd name="T49" fmla="*/ 5 h 5384"/>
                <a:gd name="T50" fmla="*/ 4 w 12740"/>
                <a:gd name="T51" fmla="*/ 5 h 5384"/>
                <a:gd name="T52" fmla="*/ 3 w 12740"/>
                <a:gd name="T53" fmla="*/ 5 h 5384"/>
                <a:gd name="T54" fmla="*/ 2 w 12740"/>
                <a:gd name="T55" fmla="*/ 5 h 5384"/>
                <a:gd name="T56" fmla="*/ 2 w 12740"/>
                <a:gd name="T57" fmla="*/ 5 h 5384"/>
                <a:gd name="T58" fmla="*/ 1 w 12740"/>
                <a:gd name="T59" fmla="*/ 5 h 5384"/>
                <a:gd name="T60" fmla="*/ 1 w 12740"/>
                <a:gd name="T61" fmla="*/ 4 h 5384"/>
                <a:gd name="T62" fmla="*/ 0 w 12740"/>
                <a:gd name="T63" fmla="*/ 4 h 5384"/>
                <a:gd name="T64" fmla="*/ 0 w 12740"/>
                <a:gd name="T65" fmla="*/ 2 h 5384"/>
                <a:gd name="T66" fmla="*/ 0 w 12740"/>
                <a:gd name="T67" fmla="*/ 1 h 5384"/>
                <a:gd name="T68" fmla="*/ 1 w 12740"/>
                <a:gd name="T69" fmla="*/ 1 h 5384"/>
                <a:gd name="T70" fmla="*/ 1 w 12740"/>
                <a:gd name="T71" fmla="*/ 1 h 5384"/>
                <a:gd name="T72" fmla="*/ 2 w 12740"/>
                <a:gd name="T73" fmla="*/ 1 h 5384"/>
                <a:gd name="T74" fmla="*/ 2 w 12740"/>
                <a:gd name="T75" fmla="*/ 1 h 5384"/>
                <a:gd name="T76" fmla="*/ 3 w 12740"/>
                <a:gd name="T77" fmla="*/ 0 h 5384"/>
                <a:gd name="T78" fmla="*/ 4 w 12740"/>
                <a:gd name="T79" fmla="*/ 0 h 5384"/>
                <a:gd name="T80" fmla="*/ 4 w 12740"/>
                <a:gd name="T81" fmla="*/ 0 h 5384"/>
                <a:gd name="T82" fmla="*/ 5 w 12740"/>
                <a:gd name="T83" fmla="*/ 0 h 5384"/>
                <a:gd name="T84" fmla="*/ 6 w 12740"/>
                <a:gd name="T85" fmla="*/ 0 h 538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740"/>
                <a:gd name="T130" fmla="*/ 0 h 5384"/>
                <a:gd name="T131" fmla="*/ 12740 w 12740"/>
                <a:gd name="T132" fmla="*/ 5384 h 538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740" h="5384">
                  <a:moveTo>
                    <a:pt x="6370" y="0"/>
                  </a:moveTo>
                  <a:lnTo>
                    <a:pt x="6636" y="2"/>
                  </a:lnTo>
                  <a:lnTo>
                    <a:pt x="6900" y="8"/>
                  </a:lnTo>
                  <a:lnTo>
                    <a:pt x="7162" y="18"/>
                  </a:lnTo>
                  <a:lnTo>
                    <a:pt x="7420" y="31"/>
                  </a:lnTo>
                  <a:lnTo>
                    <a:pt x="7675" y="48"/>
                  </a:lnTo>
                  <a:lnTo>
                    <a:pt x="7927" y="68"/>
                  </a:lnTo>
                  <a:lnTo>
                    <a:pt x="8175" y="92"/>
                  </a:lnTo>
                  <a:lnTo>
                    <a:pt x="8420" y="120"/>
                  </a:lnTo>
                  <a:lnTo>
                    <a:pt x="8661" y="150"/>
                  </a:lnTo>
                  <a:lnTo>
                    <a:pt x="8898" y="184"/>
                  </a:lnTo>
                  <a:lnTo>
                    <a:pt x="9131" y="222"/>
                  </a:lnTo>
                  <a:lnTo>
                    <a:pt x="9359" y="262"/>
                  </a:lnTo>
                  <a:lnTo>
                    <a:pt x="9583" y="306"/>
                  </a:lnTo>
                  <a:lnTo>
                    <a:pt x="9802" y="352"/>
                  </a:lnTo>
                  <a:lnTo>
                    <a:pt x="10017" y="402"/>
                  </a:lnTo>
                  <a:lnTo>
                    <a:pt x="10226" y="453"/>
                  </a:lnTo>
                  <a:lnTo>
                    <a:pt x="10430" y="509"/>
                  </a:lnTo>
                  <a:lnTo>
                    <a:pt x="10628" y="567"/>
                  </a:lnTo>
                  <a:lnTo>
                    <a:pt x="10821" y="627"/>
                  </a:lnTo>
                  <a:lnTo>
                    <a:pt x="11009" y="690"/>
                  </a:lnTo>
                  <a:lnTo>
                    <a:pt x="11190" y="756"/>
                  </a:lnTo>
                  <a:lnTo>
                    <a:pt x="11365" y="825"/>
                  </a:lnTo>
                  <a:lnTo>
                    <a:pt x="11534" y="894"/>
                  </a:lnTo>
                  <a:lnTo>
                    <a:pt x="11696" y="967"/>
                  </a:lnTo>
                  <a:lnTo>
                    <a:pt x="11852" y="1042"/>
                  </a:lnTo>
                  <a:lnTo>
                    <a:pt x="12001" y="1120"/>
                  </a:lnTo>
                  <a:lnTo>
                    <a:pt x="12143" y="1199"/>
                  </a:lnTo>
                  <a:lnTo>
                    <a:pt x="12277" y="1280"/>
                  </a:lnTo>
                  <a:lnTo>
                    <a:pt x="12405" y="1364"/>
                  </a:lnTo>
                  <a:lnTo>
                    <a:pt x="12524" y="1449"/>
                  </a:lnTo>
                  <a:lnTo>
                    <a:pt x="12636" y="1536"/>
                  </a:lnTo>
                  <a:lnTo>
                    <a:pt x="12740" y="1625"/>
                  </a:lnTo>
                  <a:lnTo>
                    <a:pt x="12740" y="3760"/>
                  </a:lnTo>
                  <a:lnTo>
                    <a:pt x="12636" y="3849"/>
                  </a:lnTo>
                  <a:lnTo>
                    <a:pt x="12524" y="3936"/>
                  </a:lnTo>
                  <a:lnTo>
                    <a:pt x="12405" y="4021"/>
                  </a:lnTo>
                  <a:lnTo>
                    <a:pt x="12277" y="4103"/>
                  </a:lnTo>
                  <a:lnTo>
                    <a:pt x="12143" y="4185"/>
                  </a:lnTo>
                  <a:lnTo>
                    <a:pt x="12001" y="4264"/>
                  </a:lnTo>
                  <a:lnTo>
                    <a:pt x="11852" y="4342"/>
                  </a:lnTo>
                  <a:lnTo>
                    <a:pt x="11696" y="4417"/>
                  </a:lnTo>
                  <a:lnTo>
                    <a:pt x="11534" y="4490"/>
                  </a:lnTo>
                  <a:lnTo>
                    <a:pt x="11365" y="4560"/>
                  </a:lnTo>
                  <a:lnTo>
                    <a:pt x="11190" y="4628"/>
                  </a:lnTo>
                  <a:lnTo>
                    <a:pt x="11009" y="4693"/>
                  </a:lnTo>
                  <a:lnTo>
                    <a:pt x="10821" y="4757"/>
                  </a:lnTo>
                  <a:lnTo>
                    <a:pt x="10628" y="4817"/>
                  </a:lnTo>
                  <a:lnTo>
                    <a:pt x="10430" y="4875"/>
                  </a:lnTo>
                  <a:lnTo>
                    <a:pt x="10226" y="4930"/>
                  </a:lnTo>
                  <a:lnTo>
                    <a:pt x="10017" y="4982"/>
                  </a:lnTo>
                  <a:lnTo>
                    <a:pt x="9802" y="5032"/>
                  </a:lnTo>
                  <a:lnTo>
                    <a:pt x="9583" y="5078"/>
                  </a:lnTo>
                  <a:lnTo>
                    <a:pt x="9359" y="5122"/>
                  </a:lnTo>
                  <a:lnTo>
                    <a:pt x="9131" y="5162"/>
                  </a:lnTo>
                  <a:lnTo>
                    <a:pt x="8898" y="5200"/>
                  </a:lnTo>
                  <a:lnTo>
                    <a:pt x="8661" y="5234"/>
                  </a:lnTo>
                  <a:lnTo>
                    <a:pt x="8420" y="5265"/>
                  </a:lnTo>
                  <a:lnTo>
                    <a:pt x="8175" y="5292"/>
                  </a:lnTo>
                  <a:lnTo>
                    <a:pt x="7927" y="5316"/>
                  </a:lnTo>
                  <a:lnTo>
                    <a:pt x="7675" y="5336"/>
                  </a:lnTo>
                  <a:lnTo>
                    <a:pt x="7420" y="5354"/>
                  </a:lnTo>
                  <a:lnTo>
                    <a:pt x="7162" y="5367"/>
                  </a:lnTo>
                  <a:lnTo>
                    <a:pt x="6900" y="5376"/>
                  </a:lnTo>
                  <a:lnTo>
                    <a:pt x="6636" y="5382"/>
                  </a:lnTo>
                  <a:lnTo>
                    <a:pt x="6370" y="5384"/>
                  </a:lnTo>
                  <a:lnTo>
                    <a:pt x="6104" y="5382"/>
                  </a:lnTo>
                  <a:lnTo>
                    <a:pt x="5841" y="5376"/>
                  </a:lnTo>
                  <a:lnTo>
                    <a:pt x="5579" y="5367"/>
                  </a:lnTo>
                  <a:lnTo>
                    <a:pt x="5321" y="5354"/>
                  </a:lnTo>
                  <a:lnTo>
                    <a:pt x="5066" y="5336"/>
                  </a:lnTo>
                  <a:lnTo>
                    <a:pt x="4814" y="5316"/>
                  </a:lnTo>
                  <a:lnTo>
                    <a:pt x="4566" y="5292"/>
                  </a:lnTo>
                  <a:lnTo>
                    <a:pt x="4321" y="5265"/>
                  </a:lnTo>
                  <a:lnTo>
                    <a:pt x="4080" y="5234"/>
                  </a:lnTo>
                  <a:lnTo>
                    <a:pt x="3843" y="5200"/>
                  </a:lnTo>
                  <a:lnTo>
                    <a:pt x="3610" y="5162"/>
                  </a:lnTo>
                  <a:lnTo>
                    <a:pt x="3381" y="5122"/>
                  </a:lnTo>
                  <a:lnTo>
                    <a:pt x="3158" y="5078"/>
                  </a:lnTo>
                  <a:lnTo>
                    <a:pt x="2938" y="5032"/>
                  </a:lnTo>
                  <a:lnTo>
                    <a:pt x="2723" y="4982"/>
                  </a:lnTo>
                  <a:lnTo>
                    <a:pt x="2515" y="4930"/>
                  </a:lnTo>
                  <a:lnTo>
                    <a:pt x="2310" y="4875"/>
                  </a:lnTo>
                  <a:lnTo>
                    <a:pt x="2112" y="4817"/>
                  </a:lnTo>
                  <a:lnTo>
                    <a:pt x="1918" y="4757"/>
                  </a:lnTo>
                  <a:lnTo>
                    <a:pt x="1731" y="4693"/>
                  </a:lnTo>
                  <a:lnTo>
                    <a:pt x="1550" y="4628"/>
                  </a:lnTo>
                  <a:lnTo>
                    <a:pt x="1375" y="4560"/>
                  </a:lnTo>
                  <a:lnTo>
                    <a:pt x="1206" y="4489"/>
                  </a:lnTo>
                  <a:lnTo>
                    <a:pt x="1044" y="4416"/>
                  </a:lnTo>
                  <a:lnTo>
                    <a:pt x="888" y="4341"/>
                  </a:lnTo>
                  <a:lnTo>
                    <a:pt x="739" y="4264"/>
                  </a:lnTo>
                  <a:lnTo>
                    <a:pt x="597" y="4185"/>
                  </a:lnTo>
                  <a:lnTo>
                    <a:pt x="463" y="4103"/>
                  </a:lnTo>
                  <a:lnTo>
                    <a:pt x="335" y="4021"/>
                  </a:lnTo>
                  <a:lnTo>
                    <a:pt x="216" y="3936"/>
                  </a:lnTo>
                  <a:lnTo>
                    <a:pt x="104" y="3849"/>
                  </a:lnTo>
                  <a:lnTo>
                    <a:pt x="0" y="3760"/>
                  </a:lnTo>
                  <a:lnTo>
                    <a:pt x="0" y="1625"/>
                  </a:lnTo>
                  <a:lnTo>
                    <a:pt x="104" y="1536"/>
                  </a:lnTo>
                  <a:lnTo>
                    <a:pt x="216" y="1449"/>
                  </a:lnTo>
                  <a:lnTo>
                    <a:pt x="335" y="1364"/>
                  </a:lnTo>
                  <a:lnTo>
                    <a:pt x="463" y="1281"/>
                  </a:lnTo>
                  <a:lnTo>
                    <a:pt x="597" y="1199"/>
                  </a:lnTo>
                  <a:lnTo>
                    <a:pt x="739" y="1120"/>
                  </a:lnTo>
                  <a:lnTo>
                    <a:pt x="888" y="1043"/>
                  </a:lnTo>
                  <a:lnTo>
                    <a:pt x="1044" y="967"/>
                  </a:lnTo>
                  <a:lnTo>
                    <a:pt x="1206" y="895"/>
                  </a:lnTo>
                  <a:lnTo>
                    <a:pt x="1375" y="825"/>
                  </a:lnTo>
                  <a:lnTo>
                    <a:pt x="1550" y="757"/>
                  </a:lnTo>
                  <a:lnTo>
                    <a:pt x="1731" y="691"/>
                  </a:lnTo>
                  <a:lnTo>
                    <a:pt x="1918" y="627"/>
                  </a:lnTo>
                  <a:lnTo>
                    <a:pt x="2112" y="567"/>
                  </a:lnTo>
                  <a:lnTo>
                    <a:pt x="2310" y="509"/>
                  </a:lnTo>
                  <a:lnTo>
                    <a:pt x="2515" y="454"/>
                  </a:lnTo>
                  <a:lnTo>
                    <a:pt x="2723" y="402"/>
                  </a:lnTo>
                  <a:lnTo>
                    <a:pt x="2938" y="352"/>
                  </a:lnTo>
                  <a:lnTo>
                    <a:pt x="3158" y="306"/>
                  </a:lnTo>
                  <a:lnTo>
                    <a:pt x="3381" y="262"/>
                  </a:lnTo>
                  <a:lnTo>
                    <a:pt x="3610" y="222"/>
                  </a:lnTo>
                  <a:lnTo>
                    <a:pt x="3843" y="184"/>
                  </a:lnTo>
                  <a:lnTo>
                    <a:pt x="4080" y="150"/>
                  </a:lnTo>
                  <a:lnTo>
                    <a:pt x="4321" y="120"/>
                  </a:lnTo>
                  <a:lnTo>
                    <a:pt x="4566" y="92"/>
                  </a:lnTo>
                  <a:lnTo>
                    <a:pt x="4814" y="68"/>
                  </a:lnTo>
                  <a:lnTo>
                    <a:pt x="5066" y="48"/>
                  </a:lnTo>
                  <a:lnTo>
                    <a:pt x="5321" y="31"/>
                  </a:lnTo>
                  <a:lnTo>
                    <a:pt x="5579" y="18"/>
                  </a:lnTo>
                  <a:lnTo>
                    <a:pt x="5841" y="8"/>
                  </a:lnTo>
                  <a:lnTo>
                    <a:pt x="6104" y="2"/>
                  </a:lnTo>
                  <a:lnTo>
                    <a:pt x="6370" y="0"/>
                  </a:lnTo>
                  <a:close/>
                </a:path>
              </a:pathLst>
            </a:custGeom>
            <a:solidFill>
              <a:srgbClr val="004264"/>
            </a:solidFill>
            <a:ln w="9525">
              <a:noFill/>
              <a:round/>
              <a:headEnd/>
              <a:tailEnd/>
            </a:ln>
          </p:spPr>
          <p:txBody>
            <a:bodyPr/>
            <a:lstStyle/>
            <a:p>
              <a:endParaRPr lang="en-US"/>
            </a:p>
          </p:txBody>
        </p:sp>
        <p:sp>
          <p:nvSpPr>
            <p:cNvPr id="19" name="Freeform 194"/>
            <p:cNvSpPr>
              <a:spLocks/>
            </p:cNvSpPr>
            <p:nvPr/>
          </p:nvSpPr>
          <p:spPr bwMode="auto">
            <a:xfrm>
              <a:off x="2500" y="2382"/>
              <a:ext cx="411" cy="152"/>
            </a:xfrm>
            <a:custGeom>
              <a:avLst/>
              <a:gdLst>
                <a:gd name="T0" fmla="*/ 13 w 12741"/>
                <a:gd name="T1" fmla="*/ 0 h 4719"/>
                <a:gd name="T2" fmla="*/ 13 w 12741"/>
                <a:gd name="T3" fmla="*/ 0 h 4719"/>
                <a:gd name="T4" fmla="*/ 13 w 12741"/>
                <a:gd name="T5" fmla="*/ 1 h 4719"/>
                <a:gd name="T6" fmla="*/ 13 w 12741"/>
                <a:gd name="T7" fmla="*/ 1 h 4719"/>
                <a:gd name="T8" fmla="*/ 13 w 12741"/>
                <a:gd name="T9" fmla="*/ 1 h 4719"/>
                <a:gd name="T10" fmla="*/ 13 w 12741"/>
                <a:gd name="T11" fmla="*/ 2 h 4719"/>
                <a:gd name="T12" fmla="*/ 13 w 12741"/>
                <a:gd name="T13" fmla="*/ 2 h 4719"/>
                <a:gd name="T14" fmla="*/ 13 w 12741"/>
                <a:gd name="T15" fmla="*/ 2 h 4719"/>
                <a:gd name="T16" fmla="*/ 13 w 12741"/>
                <a:gd name="T17" fmla="*/ 3 h 4719"/>
                <a:gd name="T18" fmla="*/ 13 w 12741"/>
                <a:gd name="T19" fmla="*/ 3 h 4719"/>
                <a:gd name="T20" fmla="*/ 13 w 12741"/>
                <a:gd name="T21" fmla="*/ 3 h 4719"/>
                <a:gd name="T22" fmla="*/ 13 w 12741"/>
                <a:gd name="T23" fmla="*/ 3 h 4719"/>
                <a:gd name="T24" fmla="*/ 13 w 12741"/>
                <a:gd name="T25" fmla="*/ 4 h 4719"/>
                <a:gd name="T26" fmla="*/ 12 w 12741"/>
                <a:gd name="T27" fmla="*/ 4 h 4719"/>
                <a:gd name="T28" fmla="*/ 12 w 12741"/>
                <a:gd name="T29" fmla="*/ 4 h 4719"/>
                <a:gd name="T30" fmla="*/ 12 w 12741"/>
                <a:gd name="T31" fmla="*/ 4 h 4719"/>
                <a:gd name="T32" fmla="*/ 11 w 12741"/>
                <a:gd name="T33" fmla="*/ 4 h 4719"/>
                <a:gd name="T34" fmla="*/ 11 w 12741"/>
                <a:gd name="T35" fmla="*/ 4 h 4719"/>
                <a:gd name="T36" fmla="*/ 10 w 12741"/>
                <a:gd name="T37" fmla="*/ 5 h 4719"/>
                <a:gd name="T38" fmla="*/ 10 w 12741"/>
                <a:gd name="T39" fmla="*/ 5 h 4719"/>
                <a:gd name="T40" fmla="*/ 9 w 12741"/>
                <a:gd name="T41" fmla="*/ 5 h 4719"/>
                <a:gd name="T42" fmla="*/ 9 w 12741"/>
                <a:gd name="T43" fmla="*/ 5 h 4719"/>
                <a:gd name="T44" fmla="*/ 8 w 12741"/>
                <a:gd name="T45" fmla="*/ 5 h 4719"/>
                <a:gd name="T46" fmla="*/ 7 w 12741"/>
                <a:gd name="T47" fmla="*/ 5 h 4719"/>
                <a:gd name="T48" fmla="*/ 7 w 12741"/>
                <a:gd name="T49" fmla="*/ 5 h 4719"/>
                <a:gd name="T50" fmla="*/ 6 w 12741"/>
                <a:gd name="T51" fmla="*/ 5 h 4719"/>
                <a:gd name="T52" fmla="*/ 5 w 12741"/>
                <a:gd name="T53" fmla="*/ 5 h 4719"/>
                <a:gd name="T54" fmla="*/ 5 w 12741"/>
                <a:gd name="T55" fmla="*/ 5 h 4719"/>
                <a:gd name="T56" fmla="*/ 4 w 12741"/>
                <a:gd name="T57" fmla="*/ 5 h 4719"/>
                <a:gd name="T58" fmla="*/ 3 w 12741"/>
                <a:gd name="T59" fmla="*/ 5 h 4719"/>
                <a:gd name="T60" fmla="*/ 3 w 12741"/>
                <a:gd name="T61" fmla="*/ 5 h 4719"/>
                <a:gd name="T62" fmla="*/ 2 w 12741"/>
                <a:gd name="T63" fmla="*/ 4 h 4719"/>
                <a:gd name="T64" fmla="*/ 2 w 12741"/>
                <a:gd name="T65" fmla="*/ 4 h 4719"/>
                <a:gd name="T66" fmla="*/ 2 w 12741"/>
                <a:gd name="T67" fmla="*/ 4 h 4719"/>
                <a:gd name="T68" fmla="*/ 1 w 12741"/>
                <a:gd name="T69" fmla="*/ 4 h 4719"/>
                <a:gd name="T70" fmla="*/ 1 w 12741"/>
                <a:gd name="T71" fmla="*/ 4 h 4719"/>
                <a:gd name="T72" fmla="*/ 1 w 12741"/>
                <a:gd name="T73" fmla="*/ 4 h 4719"/>
                <a:gd name="T74" fmla="*/ 0 w 12741"/>
                <a:gd name="T75" fmla="*/ 3 h 4719"/>
                <a:gd name="T76" fmla="*/ 0 w 12741"/>
                <a:gd name="T77" fmla="*/ 3 h 4719"/>
                <a:gd name="T78" fmla="*/ 0 w 12741"/>
                <a:gd name="T79" fmla="*/ 3 h 4719"/>
                <a:gd name="T80" fmla="*/ 0 w 12741"/>
                <a:gd name="T81" fmla="*/ 3 h 4719"/>
                <a:gd name="T82" fmla="*/ 0 w 12741"/>
                <a:gd name="T83" fmla="*/ 2 h 4719"/>
                <a:gd name="T84" fmla="*/ 0 w 12741"/>
                <a:gd name="T85" fmla="*/ 2 h 4719"/>
                <a:gd name="T86" fmla="*/ 0 w 12741"/>
                <a:gd name="T87" fmla="*/ 2 h 4719"/>
                <a:gd name="T88" fmla="*/ 0 w 12741"/>
                <a:gd name="T89" fmla="*/ 1 h 4719"/>
                <a:gd name="T90" fmla="*/ 0 w 12741"/>
                <a:gd name="T91" fmla="*/ 1 h 4719"/>
                <a:gd name="T92" fmla="*/ 0 w 12741"/>
                <a:gd name="T93" fmla="*/ 1 h 4719"/>
                <a:gd name="T94" fmla="*/ 0 w 12741"/>
                <a:gd name="T95" fmla="*/ 0 h 4719"/>
                <a:gd name="T96" fmla="*/ 0 w 12741"/>
                <a:gd name="T97" fmla="*/ 0 h 47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41"/>
                <a:gd name="T148" fmla="*/ 0 h 4719"/>
                <a:gd name="T149" fmla="*/ 12741 w 12741"/>
                <a:gd name="T150" fmla="*/ 4719 h 47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41" h="4719">
                  <a:moveTo>
                    <a:pt x="2" y="0"/>
                  </a:moveTo>
                  <a:lnTo>
                    <a:pt x="12738" y="0"/>
                  </a:lnTo>
                  <a:lnTo>
                    <a:pt x="12738" y="163"/>
                  </a:lnTo>
                  <a:lnTo>
                    <a:pt x="12738" y="326"/>
                  </a:lnTo>
                  <a:lnTo>
                    <a:pt x="12738" y="490"/>
                  </a:lnTo>
                  <a:lnTo>
                    <a:pt x="12738" y="653"/>
                  </a:lnTo>
                  <a:lnTo>
                    <a:pt x="12738" y="817"/>
                  </a:lnTo>
                  <a:lnTo>
                    <a:pt x="12739" y="980"/>
                  </a:lnTo>
                  <a:lnTo>
                    <a:pt x="12739" y="1143"/>
                  </a:lnTo>
                  <a:lnTo>
                    <a:pt x="12739" y="1307"/>
                  </a:lnTo>
                  <a:lnTo>
                    <a:pt x="12740" y="1471"/>
                  </a:lnTo>
                  <a:lnTo>
                    <a:pt x="12740" y="1634"/>
                  </a:lnTo>
                  <a:lnTo>
                    <a:pt x="12740" y="1798"/>
                  </a:lnTo>
                  <a:lnTo>
                    <a:pt x="12740" y="1960"/>
                  </a:lnTo>
                  <a:lnTo>
                    <a:pt x="12741" y="2123"/>
                  </a:lnTo>
                  <a:lnTo>
                    <a:pt x="12741" y="2285"/>
                  </a:lnTo>
                  <a:lnTo>
                    <a:pt x="12741" y="2448"/>
                  </a:lnTo>
                  <a:lnTo>
                    <a:pt x="12741" y="2609"/>
                  </a:lnTo>
                  <a:lnTo>
                    <a:pt x="12733" y="2710"/>
                  </a:lnTo>
                  <a:lnTo>
                    <a:pt x="12708" y="2810"/>
                  </a:lnTo>
                  <a:lnTo>
                    <a:pt x="12667" y="2909"/>
                  </a:lnTo>
                  <a:lnTo>
                    <a:pt x="12611" y="3008"/>
                  </a:lnTo>
                  <a:lnTo>
                    <a:pt x="12541" y="3105"/>
                  </a:lnTo>
                  <a:lnTo>
                    <a:pt x="12454" y="3202"/>
                  </a:lnTo>
                  <a:lnTo>
                    <a:pt x="12354" y="3298"/>
                  </a:lnTo>
                  <a:lnTo>
                    <a:pt x="12240" y="3392"/>
                  </a:lnTo>
                  <a:lnTo>
                    <a:pt x="12112" y="3484"/>
                  </a:lnTo>
                  <a:lnTo>
                    <a:pt x="11972" y="3574"/>
                  </a:lnTo>
                  <a:lnTo>
                    <a:pt x="11819" y="3663"/>
                  </a:lnTo>
                  <a:lnTo>
                    <a:pt x="11653" y="3749"/>
                  </a:lnTo>
                  <a:lnTo>
                    <a:pt x="11476" y="3832"/>
                  </a:lnTo>
                  <a:lnTo>
                    <a:pt x="11286" y="3912"/>
                  </a:lnTo>
                  <a:lnTo>
                    <a:pt x="11086" y="3991"/>
                  </a:lnTo>
                  <a:lnTo>
                    <a:pt x="10875" y="4066"/>
                  </a:lnTo>
                  <a:lnTo>
                    <a:pt x="10653" y="4139"/>
                  </a:lnTo>
                  <a:lnTo>
                    <a:pt x="10423" y="4208"/>
                  </a:lnTo>
                  <a:lnTo>
                    <a:pt x="10182" y="4272"/>
                  </a:lnTo>
                  <a:lnTo>
                    <a:pt x="9933" y="4334"/>
                  </a:lnTo>
                  <a:lnTo>
                    <a:pt x="9673" y="4393"/>
                  </a:lnTo>
                  <a:lnTo>
                    <a:pt x="9407" y="4446"/>
                  </a:lnTo>
                  <a:lnTo>
                    <a:pt x="9132" y="4496"/>
                  </a:lnTo>
                  <a:lnTo>
                    <a:pt x="8850" y="4540"/>
                  </a:lnTo>
                  <a:lnTo>
                    <a:pt x="8561" y="4581"/>
                  </a:lnTo>
                  <a:lnTo>
                    <a:pt x="8265" y="4616"/>
                  </a:lnTo>
                  <a:lnTo>
                    <a:pt x="7962" y="4648"/>
                  </a:lnTo>
                  <a:lnTo>
                    <a:pt x="7655" y="4673"/>
                  </a:lnTo>
                  <a:lnTo>
                    <a:pt x="7341" y="4693"/>
                  </a:lnTo>
                  <a:lnTo>
                    <a:pt x="7022" y="4707"/>
                  </a:lnTo>
                  <a:lnTo>
                    <a:pt x="6698" y="4716"/>
                  </a:lnTo>
                  <a:lnTo>
                    <a:pt x="6370" y="4719"/>
                  </a:lnTo>
                  <a:lnTo>
                    <a:pt x="6043" y="4716"/>
                  </a:lnTo>
                  <a:lnTo>
                    <a:pt x="5719" y="4707"/>
                  </a:lnTo>
                  <a:lnTo>
                    <a:pt x="5400" y="4693"/>
                  </a:lnTo>
                  <a:lnTo>
                    <a:pt x="5086" y="4673"/>
                  </a:lnTo>
                  <a:lnTo>
                    <a:pt x="4779" y="4648"/>
                  </a:lnTo>
                  <a:lnTo>
                    <a:pt x="4476" y="4616"/>
                  </a:lnTo>
                  <a:lnTo>
                    <a:pt x="4180" y="4581"/>
                  </a:lnTo>
                  <a:lnTo>
                    <a:pt x="3891" y="4540"/>
                  </a:lnTo>
                  <a:lnTo>
                    <a:pt x="3608" y="4496"/>
                  </a:lnTo>
                  <a:lnTo>
                    <a:pt x="3334" y="4446"/>
                  </a:lnTo>
                  <a:lnTo>
                    <a:pt x="3067" y="4393"/>
                  </a:lnTo>
                  <a:lnTo>
                    <a:pt x="2808" y="4334"/>
                  </a:lnTo>
                  <a:lnTo>
                    <a:pt x="2558" y="4272"/>
                  </a:lnTo>
                  <a:lnTo>
                    <a:pt x="2318" y="4208"/>
                  </a:lnTo>
                  <a:lnTo>
                    <a:pt x="2087" y="4139"/>
                  </a:lnTo>
                  <a:lnTo>
                    <a:pt x="1866" y="4066"/>
                  </a:lnTo>
                  <a:lnTo>
                    <a:pt x="1655" y="3991"/>
                  </a:lnTo>
                  <a:lnTo>
                    <a:pt x="1455" y="3912"/>
                  </a:lnTo>
                  <a:lnTo>
                    <a:pt x="1265" y="3832"/>
                  </a:lnTo>
                  <a:lnTo>
                    <a:pt x="1088" y="3749"/>
                  </a:lnTo>
                  <a:lnTo>
                    <a:pt x="922" y="3663"/>
                  </a:lnTo>
                  <a:lnTo>
                    <a:pt x="768" y="3574"/>
                  </a:lnTo>
                  <a:lnTo>
                    <a:pt x="628" y="3484"/>
                  </a:lnTo>
                  <a:lnTo>
                    <a:pt x="500" y="3392"/>
                  </a:lnTo>
                  <a:lnTo>
                    <a:pt x="387" y="3298"/>
                  </a:lnTo>
                  <a:lnTo>
                    <a:pt x="287" y="3202"/>
                  </a:lnTo>
                  <a:lnTo>
                    <a:pt x="200" y="3105"/>
                  </a:lnTo>
                  <a:lnTo>
                    <a:pt x="130" y="3008"/>
                  </a:lnTo>
                  <a:lnTo>
                    <a:pt x="73" y="2909"/>
                  </a:lnTo>
                  <a:lnTo>
                    <a:pt x="32" y="2810"/>
                  </a:lnTo>
                  <a:lnTo>
                    <a:pt x="8" y="2710"/>
                  </a:lnTo>
                  <a:lnTo>
                    <a:pt x="0" y="2609"/>
                  </a:lnTo>
                  <a:lnTo>
                    <a:pt x="0" y="2448"/>
                  </a:lnTo>
                  <a:lnTo>
                    <a:pt x="0" y="2286"/>
                  </a:lnTo>
                  <a:lnTo>
                    <a:pt x="0" y="2123"/>
                  </a:lnTo>
                  <a:lnTo>
                    <a:pt x="0" y="1961"/>
                  </a:lnTo>
                  <a:lnTo>
                    <a:pt x="0" y="1798"/>
                  </a:lnTo>
                  <a:lnTo>
                    <a:pt x="0" y="1635"/>
                  </a:lnTo>
                  <a:lnTo>
                    <a:pt x="1" y="1471"/>
                  </a:lnTo>
                  <a:lnTo>
                    <a:pt x="1" y="1308"/>
                  </a:lnTo>
                  <a:lnTo>
                    <a:pt x="1" y="1144"/>
                  </a:lnTo>
                  <a:lnTo>
                    <a:pt x="1" y="980"/>
                  </a:lnTo>
                  <a:lnTo>
                    <a:pt x="1" y="817"/>
                  </a:lnTo>
                  <a:lnTo>
                    <a:pt x="1" y="653"/>
                  </a:lnTo>
                  <a:lnTo>
                    <a:pt x="1" y="490"/>
                  </a:lnTo>
                  <a:lnTo>
                    <a:pt x="2" y="326"/>
                  </a:lnTo>
                  <a:lnTo>
                    <a:pt x="2" y="163"/>
                  </a:lnTo>
                  <a:lnTo>
                    <a:pt x="2" y="0"/>
                  </a:lnTo>
                  <a:close/>
                </a:path>
              </a:pathLst>
            </a:custGeom>
            <a:solidFill>
              <a:srgbClr val="4D7299"/>
            </a:solidFill>
            <a:ln w="9525">
              <a:noFill/>
              <a:round/>
              <a:headEnd/>
              <a:tailEnd/>
            </a:ln>
          </p:spPr>
          <p:txBody>
            <a:bodyPr/>
            <a:lstStyle/>
            <a:p>
              <a:endParaRPr lang="en-US"/>
            </a:p>
          </p:txBody>
        </p:sp>
        <p:sp>
          <p:nvSpPr>
            <p:cNvPr id="20" name="Freeform 195"/>
            <p:cNvSpPr>
              <a:spLocks/>
            </p:cNvSpPr>
            <p:nvPr/>
          </p:nvSpPr>
          <p:spPr bwMode="auto">
            <a:xfrm>
              <a:off x="2500" y="2287"/>
              <a:ext cx="411" cy="174"/>
            </a:xfrm>
            <a:custGeom>
              <a:avLst/>
              <a:gdLst>
                <a:gd name="T0" fmla="*/ 7 w 12740"/>
                <a:gd name="T1" fmla="*/ 0 h 5384"/>
                <a:gd name="T2" fmla="*/ 8 w 12740"/>
                <a:gd name="T3" fmla="*/ 0 h 5384"/>
                <a:gd name="T4" fmla="*/ 9 w 12740"/>
                <a:gd name="T5" fmla="*/ 0 h 5384"/>
                <a:gd name="T6" fmla="*/ 10 w 12740"/>
                <a:gd name="T7" fmla="*/ 0 h 5384"/>
                <a:gd name="T8" fmla="*/ 10 w 12740"/>
                <a:gd name="T9" fmla="*/ 0 h 5384"/>
                <a:gd name="T10" fmla="*/ 11 w 12740"/>
                <a:gd name="T11" fmla="*/ 1 h 5384"/>
                <a:gd name="T12" fmla="*/ 11 w 12740"/>
                <a:gd name="T13" fmla="*/ 1 h 5384"/>
                <a:gd name="T14" fmla="*/ 12 w 12740"/>
                <a:gd name="T15" fmla="*/ 1 h 5384"/>
                <a:gd name="T16" fmla="*/ 12 w 12740"/>
                <a:gd name="T17" fmla="*/ 1 h 5384"/>
                <a:gd name="T18" fmla="*/ 13 w 12740"/>
                <a:gd name="T19" fmla="*/ 1 h 5384"/>
                <a:gd name="T20" fmla="*/ 13 w 12740"/>
                <a:gd name="T21" fmla="*/ 2 h 5384"/>
                <a:gd name="T22" fmla="*/ 13 w 12740"/>
                <a:gd name="T23" fmla="*/ 4 h 5384"/>
                <a:gd name="T24" fmla="*/ 13 w 12740"/>
                <a:gd name="T25" fmla="*/ 4 h 5384"/>
                <a:gd name="T26" fmla="*/ 12 w 12740"/>
                <a:gd name="T27" fmla="*/ 5 h 5384"/>
                <a:gd name="T28" fmla="*/ 12 w 12740"/>
                <a:gd name="T29" fmla="*/ 5 h 5384"/>
                <a:gd name="T30" fmla="*/ 11 w 12740"/>
                <a:gd name="T31" fmla="*/ 5 h 5384"/>
                <a:gd name="T32" fmla="*/ 10 w 12740"/>
                <a:gd name="T33" fmla="*/ 5 h 5384"/>
                <a:gd name="T34" fmla="*/ 10 w 12740"/>
                <a:gd name="T35" fmla="*/ 5 h 5384"/>
                <a:gd name="T36" fmla="*/ 9 w 12740"/>
                <a:gd name="T37" fmla="*/ 5 h 5384"/>
                <a:gd name="T38" fmla="*/ 8 w 12740"/>
                <a:gd name="T39" fmla="*/ 6 h 5384"/>
                <a:gd name="T40" fmla="*/ 7 w 12740"/>
                <a:gd name="T41" fmla="*/ 6 h 5384"/>
                <a:gd name="T42" fmla="*/ 7 w 12740"/>
                <a:gd name="T43" fmla="*/ 6 h 5384"/>
                <a:gd name="T44" fmla="*/ 6 w 12740"/>
                <a:gd name="T45" fmla="*/ 6 h 5384"/>
                <a:gd name="T46" fmla="*/ 5 w 12740"/>
                <a:gd name="T47" fmla="*/ 6 h 5384"/>
                <a:gd name="T48" fmla="*/ 4 w 12740"/>
                <a:gd name="T49" fmla="*/ 5 h 5384"/>
                <a:gd name="T50" fmla="*/ 4 w 12740"/>
                <a:gd name="T51" fmla="*/ 5 h 5384"/>
                <a:gd name="T52" fmla="*/ 3 w 12740"/>
                <a:gd name="T53" fmla="*/ 5 h 5384"/>
                <a:gd name="T54" fmla="*/ 2 w 12740"/>
                <a:gd name="T55" fmla="*/ 5 h 5384"/>
                <a:gd name="T56" fmla="*/ 2 w 12740"/>
                <a:gd name="T57" fmla="*/ 5 h 5384"/>
                <a:gd name="T58" fmla="*/ 1 w 12740"/>
                <a:gd name="T59" fmla="*/ 5 h 5384"/>
                <a:gd name="T60" fmla="*/ 1 w 12740"/>
                <a:gd name="T61" fmla="*/ 4 h 5384"/>
                <a:gd name="T62" fmla="*/ 0 w 12740"/>
                <a:gd name="T63" fmla="*/ 4 h 5384"/>
                <a:gd name="T64" fmla="*/ 0 w 12740"/>
                <a:gd name="T65" fmla="*/ 2 h 5384"/>
                <a:gd name="T66" fmla="*/ 0 w 12740"/>
                <a:gd name="T67" fmla="*/ 1 h 5384"/>
                <a:gd name="T68" fmla="*/ 1 w 12740"/>
                <a:gd name="T69" fmla="*/ 1 h 5384"/>
                <a:gd name="T70" fmla="*/ 1 w 12740"/>
                <a:gd name="T71" fmla="*/ 1 h 5384"/>
                <a:gd name="T72" fmla="*/ 2 w 12740"/>
                <a:gd name="T73" fmla="*/ 1 h 5384"/>
                <a:gd name="T74" fmla="*/ 2 w 12740"/>
                <a:gd name="T75" fmla="*/ 1 h 5384"/>
                <a:gd name="T76" fmla="*/ 3 w 12740"/>
                <a:gd name="T77" fmla="*/ 0 h 5384"/>
                <a:gd name="T78" fmla="*/ 4 w 12740"/>
                <a:gd name="T79" fmla="*/ 0 h 5384"/>
                <a:gd name="T80" fmla="*/ 4 w 12740"/>
                <a:gd name="T81" fmla="*/ 0 h 5384"/>
                <a:gd name="T82" fmla="*/ 5 w 12740"/>
                <a:gd name="T83" fmla="*/ 0 h 5384"/>
                <a:gd name="T84" fmla="*/ 6 w 12740"/>
                <a:gd name="T85" fmla="*/ 0 h 538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740"/>
                <a:gd name="T130" fmla="*/ 0 h 5384"/>
                <a:gd name="T131" fmla="*/ 12740 w 12740"/>
                <a:gd name="T132" fmla="*/ 5384 h 538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740" h="5384">
                  <a:moveTo>
                    <a:pt x="6370" y="0"/>
                  </a:moveTo>
                  <a:lnTo>
                    <a:pt x="6636" y="2"/>
                  </a:lnTo>
                  <a:lnTo>
                    <a:pt x="6900" y="7"/>
                  </a:lnTo>
                  <a:lnTo>
                    <a:pt x="7162" y="17"/>
                  </a:lnTo>
                  <a:lnTo>
                    <a:pt x="7420" y="31"/>
                  </a:lnTo>
                  <a:lnTo>
                    <a:pt x="7675" y="48"/>
                  </a:lnTo>
                  <a:lnTo>
                    <a:pt x="7927" y="68"/>
                  </a:lnTo>
                  <a:lnTo>
                    <a:pt x="8175" y="92"/>
                  </a:lnTo>
                  <a:lnTo>
                    <a:pt x="8420" y="120"/>
                  </a:lnTo>
                  <a:lnTo>
                    <a:pt x="8661" y="150"/>
                  </a:lnTo>
                  <a:lnTo>
                    <a:pt x="8898" y="184"/>
                  </a:lnTo>
                  <a:lnTo>
                    <a:pt x="9131" y="222"/>
                  </a:lnTo>
                  <a:lnTo>
                    <a:pt x="9359" y="262"/>
                  </a:lnTo>
                  <a:lnTo>
                    <a:pt x="9583" y="306"/>
                  </a:lnTo>
                  <a:lnTo>
                    <a:pt x="9802" y="352"/>
                  </a:lnTo>
                  <a:lnTo>
                    <a:pt x="10017" y="402"/>
                  </a:lnTo>
                  <a:lnTo>
                    <a:pt x="10226" y="453"/>
                  </a:lnTo>
                  <a:lnTo>
                    <a:pt x="10430" y="509"/>
                  </a:lnTo>
                  <a:lnTo>
                    <a:pt x="10628" y="567"/>
                  </a:lnTo>
                  <a:lnTo>
                    <a:pt x="10821" y="627"/>
                  </a:lnTo>
                  <a:lnTo>
                    <a:pt x="11009" y="690"/>
                  </a:lnTo>
                  <a:lnTo>
                    <a:pt x="11190" y="756"/>
                  </a:lnTo>
                  <a:lnTo>
                    <a:pt x="11365" y="823"/>
                  </a:lnTo>
                  <a:lnTo>
                    <a:pt x="11534" y="894"/>
                  </a:lnTo>
                  <a:lnTo>
                    <a:pt x="11696" y="967"/>
                  </a:lnTo>
                  <a:lnTo>
                    <a:pt x="11852" y="1042"/>
                  </a:lnTo>
                  <a:lnTo>
                    <a:pt x="12001" y="1119"/>
                  </a:lnTo>
                  <a:lnTo>
                    <a:pt x="12143" y="1199"/>
                  </a:lnTo>
                  <a:lnTo>
                    <a:pt x="12277" y="1280"/>
                  </a:lnTo>
                  <a:lnTo>
                    <a:pt x="12405" y="1364"/>
                  </a:lnTo>
                  <a:lnTo>
                    <a:pt x="12524" y="1448"/>
                  </a:lnTo>
                  <a:lnTo>
                    <a:pt x="12636" y="1535"/>
                  </a:lnTo>
                  <a:lnTo>
                    <a:pt x="12740" y="1623"/>
                  </a:lnTo>
                  <a:lnTo>
                    <a:pt x="12740" y="3759"/>
                  </a:lnTo>
                  <a:lnTo>
                    <a:pt x="12636" y="3848"/>
                  </a:lnTo>
                  <a:lnTo>
                    <a:pt x="12524" y="3935"/>
                  </a:lnTo>
                  <a:lnTo>
                    <a:pt x="12405" y="4020"/>
                  </a:lnTo>
                  <a:lnTo>
                    <a:pt x="12277" y="4103"/>
                  </a:lnTo>
                  <a:lnTo>
                    <a:pt x="12143" y="4185"/>
                  </a:lnTo>
                  <a:lnTo>
                    <a:pt x="12001" y="4264"/>
                  </a:lnTo>
                  <a:lnTo>
                    <a:pt x="11852" y="4341"/>
                  </a:lnTo>
                  <a:lnTo>
                    <a:pt x="11696" y="4416"/>
                  </a:lnTo>
                  <a:lnTo>
                    <a:pt x="11534" y="4490"/>
                  </a:lnTo>
                  <a:lnTo>
                    <a:pt x="11365" y="4559"/>
                  </a:lnTo>
                  <a:lnTo>
                    <a:pt x="11190" y="4628"/>
                  </a:lnTo>
                  <a:lnTo>
                    <a:pt x="11009" y="4693"/>
                  </a:lnTo>
                  <a:lnTo>
                    <a:pt x="10821" y="4757"/>
                  </a:lnTo>
                  <a:lnTo>
                    <a:pt x="10628" y="4817"/>
                  </a:lnTo>
                  <a:lnTo>
                    <a:pt x="10430" y="4875"/>
                  </a:lnTo>
                  <a:lnTo>
                    <a:pt x="10226" y="4930"/>
                  </a:lnTo>
                  <a:lnTo>
                    <a:pt x="10017" y="4982"/>
                  </a:lnTo>
                  <a:lnTo>
                    <a:pt x="9802" y="5032"/>
                  </a:lnTo>
                  <a:lnTo>
                    <a:pt x="9583" y="5078"/>
                  </a:lnTo>
                  <a:lnTo>
                    <a:pt x="9359" y="5122"/>
                  </a:lnTo>
                  <a:lnTo>
                    <a:pt x="9131" y="5162"/>
                  </a:lnTo>
                  <a:lnTo>
                    <a:pt x="8898" y="5200"/>
                  </a:lnTo>
                  <a:lnTo>
                    <a:pt x="8661" y="5234"/>
                  </a:lnTo>
                  <a:lnTo>
                    <a:pt x="8420" y="5264"/>
                  </a:lnTo>
                  <a:lnTo>
                    <a:pt x="8175" y="5292"/>
                  </a:lnTo>
                  <a:lnTo>
                    <a:pt x="7927" y="5316"/>
                  </a:lnTo>
                  <a:lnTo>
                    <a:pt x="7675" y="5336"/>
                  </a:lnTo>
                  <a:lnTo>
                    <a:pt x="7420" y="5353"/>
                  </a:lnTo>
                  <a:lnTo>
                    <a:pt x="7162" y="5367"/>
                  </a:lnTo>
                  <a:lnTo>
                    <a:pt x="6900" y="5376"/>
                  </a:lnTo>
                  <a:lnTo>
                    <a:pt x="6636" y="5382"/>
                  </a:lnTo>
                  <a:lnTo>
                    <a:pt x="6370" y="5384"/>
                  </a:lnTo>
                  <a:lnTo>
                    <a:pt x="6104" y="5382"/>
                  </a:lnTo>
                  <a:lnTo>
                    <a:pt x="5841" y="5376"/>
                  </a:lnTo>
                  <a:lnTo>
                    <a:pt x="5579" y="5367"/>
                  </a:lnTo>
                  <a:lnTo>
                    <a:pt x="5321" y="5353"/>
                  </a:lnTo>
                  <a:lnTo>
                    <a:pt x="5066" y="5336"/>
                  </a:lnTo>
                  <a:lnTo>
                    <a:pt x="4814" y="5316"/>
                  </a:lnTo>
                  <a:lnTo>
                    <a:pt x="4566" y="5292"/>
                  </a:lnTo>
                  <a:lnTo>
                    <a:pt x="4321" y="5264"/>
                  </a:lnTo>
                  <a:lnTo>
                    <a:pt x="4080" y="5233"/>
                  </a:lnTo>
                  <a:lnTo>
                    <a:pt x="3843" y="5200"/>
                  </a:lnTo>
                  <a:lnTo>
                    <a:pt x="3610" y="5162"/>
                  </a:lnTo>
                  <a:lnTo>
                    <a:pt x="3381" y="5122"/>
                  </a:lnTo>
                  <a:lnTo>
                    <a:pt x="3158" y="5078"/>
                  </a:lnTo>
                  <a:lnTo>
                    <a:pt x="2938" y="5032"/>
                  </a:lnTo>
                  <a:lnTo>
                    <a:pt x="2723" y="4982"/>
                  </a:lnTo>
                  <a:lnTo>
                    <a:pt x="2515" y="4930"/>
                  </a:lnTo>
                  <a:lnTo>
                    <a:pt x="2310" y="4875"/>
                  </a:lnTo>
                  <a:lnTo>
                    <a:pt x="2112" y="4816"/>
                  </a:lnTo>
                  <a:lnTo>
                    <a:pt x="1918" y="4757"/>
                  </a:lnTo>
                  <a:lnTo>
                    <a:pt x="1731" y="4693"/>
                  </a:lnTo>
                  <a:lnTo>
                    <a:pt x="1550" y="4627"/>
                  </a:lnTo>
                  <a:lnTo>
                    <a:pt x="1375" y="4559"/>
                  </a:lnTo>
                  <a:lnTo>
                    <a:pt x="1206" y="4489"/>
                  </a:lnTo>
                  <a:lnTo>
                    <a:pt x="1044" y="4416"/>
                  </a:lnTo>
                  <a:lnTo>
                    <a:pt x="888" y="4341"/>
                  </a:lnTo>
                  <a:lnTo>
                    <a:pt x="739" y="4264"/>
                  </a:lnTo>
                  <a:lnTo>
                    <a:pt x="597" y="4184"/>
                  </a:lnTo>
                  <a:lnTo>
                    <a:pt x="463" y="4103"/>
                  </a:lnTo>
                  <a:lnTo>
                    <a:pt x="335" y="4020"/>
                  </a:lnTo>
                  <a:lnTo>
                    <a:pt x="216" y="3934"/>
                  </a:lnTo>
                  <a:lnTo>
                    <a:pt x="104" y="3847"/>
                  </a:lnTo>
                  <a:lnTo>
                    <a:pt x="0" y="3759"/>
                  </a:lnTo>
                  <a:lnTo>
                    <a:pt x="0" y="1624"/>
                  </a:lnTo>
                  <a:lnTo>
                    <a:pt x="104" y="1535"/>
                  </a:lnTo>
                  <a:lnTo>
                    <a:pt x="216" y="1448"/>
                  </a:lnTo>
                  <a:lnTo>
                    <a:pt x="335" y="1364"/>
                  </a:lnTo>
                  <a:lnTo>
                    <a:pt x="463" y="1281"/>
                  </a:lnTo>
                  <a:lnTo>
                    <a:pt x="597" y="1199"/>
                  </a:lnTo>
                  <a:lnTo>
                    <a:pt x="739" y="1120"/>
                  </a:lnTo>
                  <a:lnTo>
                    <a:pt x="888" y="1043"/>
                  </a:lnTo>
                  <a:lnTo>
                    <a:pt x="1044" y="967"/>
                  </a:lnTo>
                  <a:lnTo>
                    <a:pt x="1206" y="894"/>
                  </a:lnTo>
                  <a:lnTo>
                    <a:pt x="1375" y="824"/>
                  </a:lnTo>
                  <a:lnTo>
                    <a:pt x="1550" y="756"/>
                  </a:lnTo>
                  <a:lnTo>
                    <a:pt x="1731" y="690"/>
                  </a:lnTo>
                  <a:lnTo>
                    <a:pt x="1918" y="627"/>
                  </a:lnTo>
                  <a:lnTo>
                    <a:pt x="2112" y="567"/>
                  </a:lnTo>
                  <a:lnTo>
                    <a:pt x="2310" y="509"/>
                  </a:lnTo>
                  <a:lnTo>
                    <a:pt x="2515" y="453"/>
                  </a:lnTo>
                  <a:lnTo>
                    <a:pt x="2723" y="402"/>
                  </a:lnTo>
                  <a:lnTo>
                    <a:pt x="2938" y="352"/>
                  </a:lnTo>
                  <a:lnTo>
                    <a:pt x="3158" y="306"/>
                  </a:lnTo>
                  <a:lnTo>
                    <a:pt x="3381" y="262"/>
                  </a:lnTo>
                  <a:lnTo>
                    <a:pt x="3610" y="222"/>
                  </a:lnTo>
                  <a:lnTo>
                    <a:pt x="3843" y="184"/>
                  </a:lnTo>
                  <a:lnTo>
                    <a:pt x="4080" y="150"/>
                  </a:lnTo>
                  <a:lnTo>
                    <a:pt x="4321" y="120"/>
                  </a:lnTo>
                  <a:lnTo>
                    <a:pt x="4566" y="92"/>
                  </a:lnTo>
                  <a:lnTo>
                    <a:pt x="4814" y="68"/>
                  </a:lnTo>
                  <a:lnTo>
                    <a:pt x="5066" y="48"/>
                  </a:lnTo>
                  <a:lnTo>
                    <a:pt x="5321" y="31"/>
                  </a:lnTo>
                  <a:lnTo>
                    <a:pt x="5579" y="17"/>
                  </a:lnTo>
                  <a:lnTo>
                    <a:pt x="5841" y="7"/>
                  </a:lnTo>
                  <a:lnTo>
                    <a:pt x="6104" y="2"/>
                  </a:lnTo>
                  <a:lnTo>
                    <a:pt x="6370" y="0"/>
                  </a:lnTo>
                  <a:close/>
                </a:path>
              </a:pathLst>
            </a:custGeom>
            <a:solidFill>
              <a:srgbClr val="004264"/>
            </a:solidFill>
            <a:ln w="9525">
              <a:noFill/>
              <a:round/>
              <a:headEnd/>
              <a:tailEnd/>
            </a:ln>
          </p:spPr>
          <p:txBody>
            <a:bodyPr/>
            <a:lstStyle/>
            <a:p>
              <a:endParaRPr lang="en-US"/>
            </a:p>
          </p:txBody>
        </p:sp>
        <p:sp>
          <p:nvSpPr>
            <p:cNvPr id="21" name="Freeform 196"/>
            <p:cNvSpPr>
              <a:spLocks/>
            </p:cNvSpPr>
            <p:nvPr/>
          </p:nvSpPr>
          <p:spPr bwMode="auto">
            <a:xfrm>
              <a:off x="2500" y="2284"/>
              <a:ext cx="411" cy="152"/>
            </a:xfrm>
            <a:custGeom>
              <a:avLst/>
              <a:gdLst>
                <a:gd name="T0" fmla="*/ 13 w 12741"/>
                <a:gd name="T1" fmla="*/ 0 h 4720"/>
                <a:gd name="T2" fmla="*/ 13 w 12741"/>
                <a:gd name="T3" fmla="*/ 0 h 4720"/>
                <a:gd name="T4" fmla="*/ 13 w 12741"/>
                <a:gd name="T5" fmla="*/ 1 h 4720"/>
                <a:gd name="T6" fmla="*/ 13 w 12741"/>
                <a:gd name="T7" fmla="*/ 1 h 4720"/>
                <a:gd name="T8" fmla="*/ 13 w 12741"/>
                <a:gd name="T9" fmla="*/ 1 h 4720"/>
                <a:gd name="T10" fmla="*/ 13 w 12741"/>
                <a:gd name="T11" fmla="*/ 2 h 4720"/>
                <a:gd name="T12" fmla="*/ 13 w 12741"/>
                <a:gd name="T13" fmla="*/ 2 h 4720"/>
                <a:gd name="T14" fmla="*/ 13 w 12741"/>
                <a:gd name="T15" fmla="*/ 2 h 4720"/>
                <a:gd name="T16" fmla="*/ 13 w 12741"/>
                <a:gd name="T17" fmla="*/ 3 h 4720"/>
                <a:gd name="T18" fmla="*/ 13 w 12741"/>
                <a:gd name="T19" fmla="*/ 3 h 4720"/>
                <a:gd name="T20" fmla="*/ 13 w 12741"/>
                <a:gd name="T21" fmla="*/ 3 h 4720"/>
                <a:gd name="T22" fmla="*/ 13 w 12741"/>
                <a:gd name="T23" fmla="*/ 3 h 4720"/>
                <a:gd name="T24" fmla="*/ 13 w 12741"/>
                <a:gd name="T25" fmla="*/ 4 h 4720"/>
                <a:gd name="T26" fmla="*/ 12 w 12741"/>
                <a:gd name="T27" fmla="*/ 4 h 4720"/>
                <a:gd name="T28" fmla="*/ 12 w 12741"/>
                <a:gd name="T29" fmla="*/ 4 h 4720"/>
                <a:gd name="T30" fmla="*/ 12 w 12741"/>
                <a:gd name="T31" fmla="*/ 4 h 4720"/>
                <a:gd name="T32" fmla="*/ 11 w 12741"/>
                <a:gd name="T33" fmla="*/ 4 h 4720"/>
                <a:gd name="T34" fmla="*/ 11 w 12741"/>
                <a:gd name="T35" fmla="*/ 4 h 4720"/>
                <a:gd name="T36" fmla="*/ 10 w 12741"/>
                <a:gd name="T37" fmla="*/ 5 h 4720"/>
                <a:gd name="T38" fmla="*/ 10 w 12741"/>
                <a:gd name="T39" fmla="*/ 5 h 4720"/>
                <a:gd name="T40" fmla="*/ 9 w 12741"/>
                <a:gd name="T41" fmla="*/ 5 h 4720"/>
                <a:gd name="T42" fmla="*/ 9 w 12741"/>
                <a:gd name="T43" fmla="*/ 5 h 4720"/>
                <a:gd name="T44" fmla="*/ 8 w 12741"/>
                <a:gd name="T45" fmla="*/ 5 h 4720"/>
                <a:gd name="T46" fmla="*/ 7 w 12741"/>
                <a:gd name="T47" fmla="*/ 5 h 4720"/>
                <a:gd name="T48" fmla="*/ 7 w 12741"/>
                <a:gd name="T49" fmla="*/ 5 h 4720"/>
                <a:gd name="T50" fmla="*/ 6 w 12741"/>
                <a:gd name="T51" fmla="*/ 5 h 4720"/>
                <a:gd name="T52" fmla="*/ 5 w 12741"/>
                <a:gd name="T53" fmla="*/ 5 h 4720"/>
                <a:gd name="T54" fmla="*/ 5 w 12741"/>
                <a:gd name="T55" fmla="*/ 5 h 4720"/>
                <a:gd name="T56" fmla="*/ 4 w 12741"/>
                <a:gd name="T57" fmla="*/ 5 h 4720"/>
                <a:gd name="T58" fmla="*/ 3 w 12741"/>
                <a:gd name="T59" fmla="*/ 5 h 4720"/>
                <a:gd name="T60" fmla="*/ 3 w 12741"/>
                <a:gd name="T61" fmla="*/ 5 h 4720"/>
                <a:gd name="T62" fmla="*/ 2 w 12741"/>
                <a:gd name="T63" fmla="*/ 4 h 4720"/>
                <a:gd name="T64" fmla="*/ 2 w 12741"/>
                <a:gd name="T65" fmla="*/ 4 h 4720"/>
                <a:gd name="T66" fmla="*/ 2 w 12741"/>
                <a:gd name="T67" fmla="*/ 4 h 4720"/>
                <a:gd name="T68" fmla="*/ 1 w 12741"/>
                <a:gd name="T69" fmla="*/ 4 h 4720"/>
                <a:gd name="T70" fmla="*/ 1 w 12741"/>
                <a:gd name="T71" fmla="*/ 4 h 4720"/>
                <a:gd name="T72" fmla="*/ 1 w 12741"/>
                <a:gd name="T73" fmla="*/ 4 h 4720"/>
                <a:gd name="T74" fmla="*/ 0 w 12741"/>
                <a:gd name="T75" fmla="*/ 3 h 4720"/>
                <a:gd name="T76" fmla="*/ 0 w 12741"/>
                <a:gd name="T77" fmla="*/ 3 h 4720"/>
                <a:gd name="T78" fmla="*/ 0 w 12741"/>
                <a:gd name="T79" fmla="*/ 3 h 4720"/>
                <a:gd name="T80" fmla="*/ 0 w 12741"/>
                <a:gd name="T81" fmla="*/ 3 h 4720"/>
                <a:gd name="T82" fmla="*/ 0 w 12741"/>
                <a:gd name="T83" fmla="*/ 2 h 4720"/>
                <a:gd name="T84" fmla="*/ 0 w 12741"/>
                <a:gd name="T85" fmla="*/ 2 h 4720"/>
                <a:gd name="T86" fmla="*/ 0 w 12741"/>
                <a:gd name="T87" fmla="*/ 2 h 4720"/>
                <a:gd name="T88" fmla="*/ 0 w 12741"/>
                <a:gd name="T89" fmla="*/ 1 h 4720"/>
                <a:gd name="T90" fmla="*/ 0 w 12741"/>
                <a:gd name="T91" fmla="*/ 1 h 4720"/>
                <a:gd name="T92" fmla="*/ 0 w 12741"/>
                <a:gd name="T93" fmla="*/ 1 h 4720"/>
                <a:gd name="T94" fmla="*/ 0 w 12741"/>
                <a:gd name="T95" fmla="*/ 0 h 4720"/>
                <a:gd name="T96" fmla="*/ 0 w 12741"/>
                <a:gd name="T97" fmla="*/ 0 h 47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41"/>
                <a:gd name="T148" fmla="*/ 0 h 4720"/>
                <a:gd name="T149" fmla="*/ 12741 w 12741"/>
                <a:gd name="T150" fmla="*/ 4720 h 472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41" h="4720">
                  <a:moveTo>
                    <a:pt x="2" y="0"/>
                  </a:moveTo>
                  <a:lnTo>
                    <a:pt x="12738" y="0"/>
                  </a:lnTo>
                  <a:lnTo>
                    <a:pt x="12738" y="164"/>
                  </a:lnTo>
                  <a:lnTo>
                    <a:pt x="12738" y="327"/>
                  </a:lnTo>
                  <a:lnTo>
                    <a:pt x="12738" y="490"/>
                  </a:lnTo>
                  <a:lnTo>
                    <a:pt x="12738" y="654"/>
                  </a:lnTo>
                  <a:lnTo>
                    <a:pt x="12738" y="817"/>
                  </a:lnTo>
                  <a:lnTo>
                    <a:pt x="12739" y="981"/>
                  </a:lnTo>
                  <a:lnTo>
                    <a:pt x="12739" y="1144"/>
                  </a:lnTo>
                  <a:lnTo>
                    <a:pt x="12739" y="1308"/>
                  </a:lnTo>
                  <a:lnTo>
                    <a:pt x="12740" y="1472"/>
                  </a:lnTo>
                  <a:lnTo>
                    <a:pt x="12740" y="1635"/>
                  </a:lnTo>
                  <a:lnTo>
                    <a:pt x="12740" y="1798"/>
                  </a:lnTo>
                  <a:lnTo>
                    <a:pt x="12740" y="1961"/>
                  </a:lnTo>
                  <a:lnTo>
                    <a:pt x="12741" y="2124"/>
                  </a:lnTo>
                  <a:lnTo>
                    <a:pt x="12741" y="2286"/>
                  </a:lnTo>
                  <a:lnTo>
                    <a:pt x="12741" y="2448"/>
                  </a:lnTo>
                  <a:lnTo>
                    <a:pt x="12741" y="2610"/>
                  </a:lnTo>
                  <a:lnTo>
                    <a:pt x="12733" y="2711"/>
                  </a:lnTo>
                  <a:lnTo>
                    <a:pt x="12708" y="2811"/>
                  </a:lnTo>
                  <a:lnTo>
                    <a:pt x="12667" y="2910"/>
                  </a:lnTo>
                  <a:lnTo>
                    <a:pt x="12611" y="3008"/>
                  </a:lnTo>
                  <a:lnTo>
                    <a:pt x="12541" y="3106"/>
                  </a:lnTo>
                  <a:lnTo>
                    <a:pt x="12454" y="3203"/>
                  </a:lnTo>
                  <a:lnTo>
                    <a:pt x="12354" y="3298"/>
                  </a:lnTo>
                  <a:lnTo>
                    <a:pt x="12240" y="3392"/>
                  </a:lnTo>
                  <a:lnTo>
                    <a:pt x="12112" y="3484"/>
                  </a:lnTo>
                  <a:lnTo>
                    <a:pt x="11972" y="3574"/>
                  </a:lnTo>
                  <a:lnTo>
                    <a:pt x="11819" y="3662"/>
                  </a:lnTo>
                  <a:lnTo>
                    <a:pt x="11653" y="3748"/>
                  </a:lnTo>
                  <a:lnTo>
                    <a:pt x="11476" y="3832"/>
                  </a:lnTo>
                  <a:lnTo>
                    <a:pt x="11286" y="3913"/>
                  </a:lnTo>
                  <a:lnTo>
                    <a:pt x="11086" y="3992"/>
                  </a:lnTo>
                  <a:lnTo>
                    <a:pt x="10875" y="4067"/>
                  </a:lnTo>
                  <a:lnTo>
                    <a:pt x="10653" y="4140"/>
                  </a:lnTo>
                  <a:lnTo>
                    <a:pt x="10423" y="4209"/>
                  </a:lnTo>
                  <a:lnTo>
                    <a:pt x="10182" y="4273"/>
                  </a:lnTo>
                  <a:lnTo>
                    <a:pt x="9933" y="4335"/>
                  </a:lnTo>
                  <a:lnTo>
                    <a:pt x="9673" y="4393"/>
                  </a:lnTo>
                  <a:lnTo>
                    <a:pt x="9407" y="4446"/>
                  </a:lnTo>
                  <a:lnTo>
                    <a:pt x="9132" y="4496"/>
                  </a:lnTo>
                  <a:lnTo>
                    <a:pt x="8850" y="4541"/>
                  </a:lnTo>
                  <a:lnTo>
                    <a:pt x="8561" y="4582"/>
                  </a:lnTo>
                  <a:lnTo>
                    <a:pt x="8265" y="4617"/>
                  </a:lnTo>
                  <a:lnTo>
                    <a:pt x="7962" y="4648"/>
                  </a:lnTo>
                  <a:lnTo>
                    <a:pt x="7655" y="4674"/>
                  </a:lnTo>
                  <a:lnTo>
                    <a:pt x="7341" y="4694"/>
                  </a:lnTo>
                  <a:lnTo>
                    <a:pt x="7022" y="4708"/>
                  </a:lnTo>
                  <a:lnTo>
                    <a:pt x="6698" y="4717"/>
                  </a:lnTo>
                  <a:lnTo>
                    <a:pt x="6370" y="4720"/>
                  </a:lnTo>
                  <a:lnTo>
                    <a:pt x="6043" y="4717"/>
                  </a:lnTo>
                  <a:lnTo>
                    <a:pt x="5719" y="4708"/>
                  </a:lnTo>
                  <a:lnTo>
                    <a:pt x="5400" y="4694"/>
                  </a:lnTo>
                  <a:lnTo>
                    <a:pt x="5086" y="4674"/>
                  </a:lnTo>
                  <a:lnTo>
                    <a:pt x="4779" y="4648"/>
                  </a:lnTo>
                  <a:lnTo>
                    <a:pt x="4476" y="4617"/>
                  </a:lnTo>
                  <a:lnTo>
                    <a:pt x="4180" y="4582"/>
                  </a:lnTo>
                  <a:lnTo>
                    <a:pt x="3891" y="4541"/>
                  </a:lnTo>
                  <a:lnTo>
                    <a:pt x="3608" y="4496"/>
                  </a:lnTo>
                  <a:lnTo>
                    <a:pt x="3334" y="4446"/>
                  </a:lnTo>
                  <a:lnTo>
                    <a:pt x="3067" y="4393"/>
                  </a:lnTo>
                  <a:lnTo>
                    <a:pt x="2808" y="4335"/>
                  </a:lnTo>
                  <a:lnTo>
                    <a:pt x="2558" y="4273"/>
                  </a:lnTo>
                  <a:lnTo>
                    <a:pt x="2318" y="4209"/>
                  </a:lnTo>
                  <a:lnTo>
                    <a:pt x="2087" y="4140"/>
                  </a:lnTo>
                  <a:lnTo>
                    <a:pt x="1866" y="4067"/>
                  </a:lnTo>
                  <a:lnTo>
                    <a:pt x="1655" y="3992"/>
                  </a:lnTo>
                  <a:lnTo>
                    <a:pt x="1455" y="3913"/>
                  </a:lnTo>
                  <a:lnTo>
                    <a:pt x="1265" y="3832"/>
                  </a:lnTo>
                  <a:lnTo>
                    <a:pt x="1088" y="3748"/>
                  </a:lnTo>
                  <a:lnTo>
                    <a:pt x="922" y="3662"/>
                  </a:lnTo>
                  <a:lnTo>
                    <a:pt x="768" y="3574"/>
                  </a:lnTo>
                  <a:lnTo>
                    <a:pt x="628" y="3484"/>
                  </a:lnTo>
                  <a:lnTo>
                    <a:pt x="500" y="3392"/>
                  </a:lnTo>
                  <a:lnTo>
                    <a:pt x="387" y="3298"/>
                  </a:lnTo>
                  <a:lnTo>
                    <a:pt x="287" y="3203"/>
                  </a:lnTo>
                  <a:lnTo>
                    <a:pt x="200" y="3106"/>
                  </a:lnTo>
                  <a:lnTo>
                    <a:pt x="130" y="3008"/>
                  </a:lnTo>
                  <a:lnTo>
                    <a:pt x="73" y="2910"/>
                  </a:lnTo>
                  <a:lnTo>
                    <a:pt x="32" y="2811"/>
                  </a:lnTo>
                  <a:lnTo>
                    <a:pt x="8" y="2711"/>
                  </a:lnTo>
                  <a:lnTo>
                    <a:pt x="0" y="2610"/>
                  </a:lnTo>
                  <a:lnTo>
                    <a:pt x="0" y="2449"/>
                  </a:lnTo>
                  <a:lnTo>
                    <a:pt x="0" y="2287"/>
                  </a:lnTo>
                  <a:lnTo>
                    <a:pt x="0" y="2124"/>
                  </a:lnTo>
                  <a:lnTo>
                    <a:pt x="0" y="1961"/>
                  </a:lnTo>
                  <a:lnTo>
                    <a:pt x="0" y="1798"/>
                  </a:lnTo>
                  <a:lnTo>
                    <a:pt x="0" y="1636"/>
                  </a:lnTo>
                  <a:lnTo>
                    <a:pt x="1" y="1472"/>
                  </a:lnTo>
                  <a:lnTo>
                    <a:pt x="1" y="1308"/>
                  </a:lnTo>
                  <a:lnTo>
                    <a:pt x="1" y="1145"/>
                  </a:lnTo>
                  <a:lnTo>
                    <a:pt x="1" y="981"/>
                  </a:lnTo>
                  <a:lnTo>
                    <a:pt x="1" y="817"/>
                  </a:lnTo>
                  <a:lnTo>
                    <a:pt x="1" y="654"/>
                  </a:lnTo>
                  <a:lnTo>
                    <a:pt x="1" y="491"/>
                  </a:lnTo>
                  <a:lnTo>
                    <a:pt x="2" y="327"/>
                  </a:lnTo>
                  <a:lnTo>
                    <a:pt x="2" y="164"/>
                  </a:lnTo>
                  <a:lnTo>
                    <a:pt x="2" y="0"/>
                  </a:lnTo>
                  <a:close/>
                </a:path>
              </a:pathLst>
            </a:custGeom>
            <a:solidFill>
              <a:srgbClr val="4D7299"/>
            </a:solidFill>
            <a:ln w="9525">
              <a:noFill/>
              <a:round/>
              <a:headEnd/>
              <a:tailEnd/>
            </a:ln>
          </p:spPr>
          <p:txBody>
            <a:bodyPr/>
            <a:lstStyle/>
            <a:p>
              <a:endParaRPr lang="en-US"/>
            </a:p>
          </p:txBody>
        </p:sp>
        <p:sp>
          <p:nvSpPr>
            <p:cNvPr id="22" name="Freeform 197"/>
            <p:cNvSpPr>
              <a:spLocks/>
            </p:cNvSpPr>
            <p:nvPr/>
          </p:nvSpPr>
          <p:spPr bwMode="auto">
            <a:xfrm>
              <a:off x="2500" y="2186"/>
              <a:ext cx="411" cy="174"/>
            </a:xfrm>
            <a:custGeom>
              <a:avLst/>
              <a:gdLst>
                <a:gd name="T0" fmla="*/ 7 w 12740"/>
                <a:gd name="T1" fmla="*/ 0 h 5384"/>
                <a:gd name="T2" fmla="*/ 8 w 12740"/>
                <a:gd name="T3" fmla="*/ 0 h 5384"/>
                <a:gd name="T4" fmla="*/ 9 w 12740"/>
                <a:gd name="T5" fmla="*/ 0 h 5384"/>
                <a:gd name="T6" fmla="*/ 10 w 12740"/>
                <a:gd name="T7" fmla="*/ 0 h 5384"/>
                <a:gd name="T8" fmla="*/ 10 w 12740"/>
                <a:gd name="T9" fmla="*/ 0 h 5384"/>
                <a:gd name="T10" fmla="*/ 11 w 12740"/>
                <a:gd name="T11" fmla="*/ 1 h 5384"/>
                <a:gd name="T12" fmla="*/ 11 w 12740"/>
                <a:gd name="T13" fmla="*/ 1 h 5384"/>
                <a:gd name="T14" fmla="*/ 12 w 12740"/>
                <a:gd name="T15" fmla="*/ 1 h 5384"/>
                <a:gd name="T16" fmla="*/ 12 w 12740"/>
                <a:gd name="T17" fmla="*/ 1 h 5384"/>
                <a:gd name="T18" fmla="*/ 13 w 12740"/>
                <a:gd name="T19" fmla="*/ 1 h 5384"/>
                <a:gd name="T20" fmla="*/ 13 w 12740"/>
                <a:gd name="T21" fmla="*/ 2 h 5384"/>
                <a:gd name="T22" fmla="*/ 13 w 12740"/>
                <a:gd name="T23" fmla="*/ 4 h 5384"/>
                <a:gd name="T24" fmla="*/ 13 w 12740"/>
                <a:gd name="T25" fmla="*/ 4 h 5384"/>
                <a:gd name="T26" fmla="*/ 12 w 12740"/>
                <a:gd name="T27" fmla="*/ 5 h 5384"/>
                <a:gd name="T28" fmla="*/ 12 w 12740"/>
                <a:gd name="T29" fmla="*/ 5 h 5384"/>
                <a:gd name="T30" fmla="*/ 11 w 12740"/>
                <a:gd name="T31" fmla="*/ 5 h 5384"/>
                <a:gd name="T32" fmla="*/ 10 w 12740"/>
                <a:gd name="T33" fmla="*/ 5 h 5384"/>
                <a:gd name="T34" fmla="*/ 10 w 12740"/>
                <a:gd name="T35" fmla="*/ 5 h 5384"/>
                <a:gd name="T36" fmla="*/ 9 w 12740"/>
                <a:gd name="T37" fmla="*/ 5 h 5384"/>
                <a:gd name="T38" fmla="*/ 8 w 12740"/>
                <a:gd name="T39" fmla="*/ 6 h 5384"/>
                <a:gd name="T40" fmla="*/ 7 w 12740"/>
                <a:gd name="T41" fmla="*/ 6 h 5384"/>
                <a:gd name="T42" fmla="*/ 7 w 12740"/>
                <a:gd name="T43" fmla="*/ 6 h 5384"/>
                <a:gd name="T44" fmla="*/ 6 w 12740"/>
                <a:gd name="T45" fmla="*/ 6 h 5384"/>
                <a:gd name="T46" fmla="*/ 5 w 12740"/>
                <a:gd name="T47" fmla="*/ 6 h 5384"/>
                <a:gd name="T48" fmla="*/ 4 w 12740"/>
                <a:gd name="T49" fmla="*/ 5 h 5384"/>
                <a:gd name="T50" fmla="*/ 4 w 12740"/>
                <a:gd name="T51" fmla="*/ 5 h 5384"/>
                <a:gd name="T52" fmla="*/ 3 w 12740"/>
                <a:gd name="T53" fmla="*/ 5 h 5384"/>
                <a:gd name="T54" fmla="*/ 2 w 12740"/>
                <a:gd name="T55" fmla="*/ 5 h 5384"/>
                <a:gd name="T56" fmla="*/ 2 w 12740"/>
                <a:gd name="T57" fmla="*/ 5 h 5384"/>
                <a:gd name="T58" fmla="*/ 1 w 12740"/>
                <a:gd name="T59" fmla="*/ 5 h 5384"/>
                <a:gd name="T60" fmla="*/ 1 w 12740"/>
                <a:gd name="T61" fmla="*/ 4 h 5384"/>
                <a:gd name="T62" fmla="*/ 0 w 12740"/>
                <a:gd name="T63" fmla="*/ 4 h 5384"/>
                <a:gd name="T64" fmla="*/ 0 w 12740"/>
                <a:gd name="T65" fmla="*/ 2 h 5384"/>
                <a:gd name="T66" fmla="*/ 0 w 12740"/>
                <a:gd name="T67" fmla="*/ 1 h 5384"/>
                <a:gd name="T68" fmla="*/ 1 w 12740"/>
                <a:gd name="T69" fmla="*/ 1 h 5384"/>
                <a:gd name="T70" fmla="*/ 1 w 12740"/>
                <a:gd name="T71" fmla="*/ 1 h 5384"/>
                <a:gd name="T72" fmla="*/ 2 w 12740"/>
                <a:gd name="T73" fmla="*/ 1 h 5384"/>
                <a:gd name="T74" fmla="*/ 2 w 12740"/>
                <a:gd name="T75" fmla="*/ 1 h 5384"/>
                <a:gd name="T76" fmla="*/ 3 w 12740"/>
                <a:gd name="T77" fmla="*/ 0 h 5384"/>
                <a:gd name="T78" fmla="*/ 4 w 12740"/>
                <a:gd name="T79" fmla="*/ 0 h 5384"/>
                <a:gd name="T80" fmla="*/ 4 w 12740"/>
                <a:gd name="T81" fmla="*/ 0 h 5384"/>
                <a:gd name="T82" fmla="*/ 5 w 12740"/>
                <a:gd name="T83" fmla="*/ 0 h 5384"/>
                <a:gd name="T84" fmla="*/ 6 w 12740"/>
                <a:gd name="T85" fmla="*/ 0 h 538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740"/>
                <a:gd name="T130" fmla="*/ 0 h 5384"/>
                <a:gd name="T131" fmla="*/ 12740 w 12740"/>
                <a:gd name="T132" fmla="*/ 5384 h 538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740" h="5384">
                  <a:moveTo>
                    <a:pt x="6370" y="0"/>
                  </a:moveTo>
                  <a:lnTo>
                    <a:pt x="6636" y="2"/>
                  </a:lnTo>
                  <a:lnTo>
                    <a:pt x="6900" y="8"/>
                  </a:lnTo>
                  <a:lnTo>
                    <a:pt x="7162" y="18"/>
                  </a:lnTo>
                  <a:lnTo>
                    <a:pt x="7420" y="32"/>
                  </a:lnTo>
                  <a:lnTo>
                    <a:pt x="7675" y="48"/>
                  </a:lnTo>
                  <a:lnTo>
                    <a:pt x="7927" y="69"/>
                  </a:lnTo>
                  <a:lnTo>
                    <a:pt x="8175" y="92"/>
                  </a:lnTo>
                  <a:lnTo>
                    <a:pt x="8420" y="120"/>
                  </a:lnTo>
                  <a:lnTo>
                    <a:pt x="8661" y="151"/>
                  </a:lnTo>
                  <a:lnTo>
                    <a:pt x="8898" y="185"/>
                  </a:lnTo>
                  <a:lnTo>
                    <a:pt x="9131" y="222"/>
                  </a:lnTo>
                  <a:lnTo>
                    <a:pt x="9359" y="262"/>
                  </a:lnTo>
                  <a:lnTo>
                    <a:pt x="9583" y="306"/>
                  </a:lnTo>
                  <a:lnTo>
                    <a:pt x="9802" y="352"/>
                  </a:lnTo>
                  <a:lnTo>
                    <a:pt x="10017" y="402"/>
                  </a:lnTo>
                  <a:lnTo>
                    <a:pt x="10226" y="454"/>
                  </a:lnTo>
                  <a:lnTo>
                    <a:pt x="10430" y="509"/>
                  </a:lnTo>
                  <a:lnTo>
                    <a:pt x="10628" y="568"/>
                  </a:lnTo>
                  <a:lnTo>
                    <a:pt x="10821" y="628"/>
                  </a:lnTo>
                  <a:lnTo>
                    <a:pt x="11009" y="691"/>
                  </a:lnTo>
                  <a:lnTo>
                    <a:pt x="11190" y="757"/>
                  </a:lnTo>
                  <a:lnTo>
                    <a:pt x="11365" y="824"/>
                  </a:lnTo>
                  <a:lnTo>
                    <a:pt x="11534" y="895"/>
                  </a:lnTo>
                  <a:lnTo>
                    <a:pt x="11696" y="968"/>
                  </a:lnTo>
                  <a:lnTo>
                    <a:pt x="11852" y="1043"/>
                  </a:lnTo>
                  <a:lnTo>
                    <a:pt x="12001" y="1120"/>
                  </a:lnTo>
                  <a:lnTo>
                    <a:pt x="12143" y="1199"/>
                  </a:lnTo>
                  <a:lnTo>
                    <a:pt x="12277" y="1281"/>
                  </a:lnTo>
                  <a:lnTo>
                    <a:pt x="12405" y="1364"/>
                  </a:lnTo>
                  <a:lnTo>
                    <a:pt x="12524" y="1448"/>
                  </a:lnTo>
                  <a:lnTo>
                    <a:pt x="12636" y="1535"/>
                  </a:lnTo>
                  <a:lnTo>
                    <a:pt x="12740" y="1624"/>
                  </a:lnTo>
                  <a:lnTo>
                    <a:pt x="12740" y="3760"/>
                  </a:lnTo>
                  <a:lnTo>
                    <a:pt x="12636" y="3848"/>
                  </a:lnTo>
                  <a:lnTo>
                    <a:pt x="12524" y="3935"/>
                  </a:lnTo>
                  <a:lnTo>
                    <a:pt x="12405" y="4021"/>
                  </a:lnTo>
                  <a:lnTo>
                    <a:pt x="12277" y="4104"/>
                  </a:lnTo>
                  <a:lnTo>
                    <a:pt x="12143" y="4185"/>
                  </a:lnTo>
                  <a:lnTo>
                    <a:pt x="12001" y="4265"/>
                  </a:lnTo>
                  <a:lnTo>
                    <a:pt x="11852" y="4342"/>
                  </a:lnTo>
                  <a:lnTo>
                    <a:pt x="11696" y="4417"/>
                  </a:lnTo>
                  <a:lnTo>
                    <a:pt x="11534" y="4490"/>
                  </a:lnTo>
                  <a:lnTo>
                    <a:pt x="11365" y="4560"/>
                  </a:lnTo>
                  <a:lnTo>
                    <a:pt x="11190" y="4628"/>
                  </a:lnTo>
                  <a:lnTo>
                    <a:pt x="11009" y="4694"/>
                  </a:lnTo>
                  <a:lnTo>
                    <a:pt x="10821" y="4757"/>
                  </a:lnTo>
                  <a:lnTo>
                    <a:pt x="10628" y="4817"/>
                  </a:lnTo>
                  <a:lnTo>
                    <a:pt x="10430" y="4875"/>
                  </a:lnTo>
                  <a:lnTo>
                    <a:pt x="10226" y="4931"/>
                  </a:lnTo>
                  <a:lnTo>
                    <a:pt x="10017" y="4983"/>
                  </a:lnTo>
                  <a:lnTo>
                    <a:pt x="9802" y="5033"/>
                  </a:lnTo>
                  <a:lnTo>
                    <a:pt x="9583" y="5079"/>
                  </a:lnTo>
                  <a:lnTo>
                    <a:pt x="9359" y="5123"/>
                  </a:lnTo>
                  <a:lnTo>
                    <a:pt x="9131" y="5163"/>
                  </a:lnTo>
                  <a:lnTo>
                    <a:pt x="8898" y="5200"/>
                  </a:lnTo>
                  <a:lnTo>
                    <a:pt x="8661" y="5234"/>
                  </a:lnTo>
                  <a:lnTo>
                    <a:pt x="8420" y="5264"/>
                  </a:lnTo>
                  <a:lnTo>
                    <a:pt x="8175" y="5293"/>
                  </a:lnTo>
                  <a:lnTo>
                    <a:pt x="7927" y="5316"/>
                  </a:lnTo>
                  <a:lnTo>
                    <a:pt x="7675" y="5337"/>
                  </a:lnTo>
                  <a:lnTo>
                    <a:pt x="7420" y="5353"/>
                  </a:lnTo>
                  <a:lnTo>
                    <a:pt x="7162" y="5367"/>
                  </a:lnTo>
                  <a:lnTo>
                    <a:pt x="6900" y="5377"/>
                  </a:lnTo>
                  <a:lnTo>
                    <a:pt x="6636" y="5383"/>
                  </a:lnTo>
                  <a:lnTo>
                    <a:pt x="6370" y="5384"/>
                  </a:lnTo>
                  <a:lnTo>
                    <a:pt x="6104" y="5383"/>
                  </a:lnTo>
                  <a:lnTo>
                    <a:pt x="5841" y="5377"/>
                  </a:lnTo>
                  <a:lnTo>
                    <a:pt x="5579" y="5367"/>
                  </a:lnTo>
                  <a:lnTo>
                    <a:pt x="5321" y="5353"/>
                  </a:lnTo>
                  <a:lnTo>
                    <a:pt x="5066" y="5337"/>
                  </a:lnTo>
                  <a:lnTo>
                    <a:pt x="4814" y="5316"/>
                  </a:lnTo>
                  <a:lnTo>
                    <a:pt x="4566" y="5293"/>
                  </a:lnTo>
                  <a:lnTo>
                    <a:pt x="4321" y="5264"/>
                  </a:lnTo>
                  <a:lnTo>
                    <a:pt x="4080" y="5234"/>
                  </a:lnTo>
                  <a:lnTo>
                    <a:pt x="3843" y="5200"/>
                  </a:lnTo>
                  <a:lnTo>
                    <a:pt x="3610" y="5163"/>
                  </a:lnTo>
                  <a:lnTo>
                    <a:pt x="3381" y="5122"/>
                  </a:lnTo>
                  <a:lnTo>
                    <a:pt x="3158" y="5079"/>
                  </a:lnTo>
                  <a:lnTo>
                    <a:pt x="2938" y="5032"/>
                  </a:lnTo>
                  <a:lnTo>
                    <a:pt x="2723" y="4983"/>
                  </a:lnTo>
                  <a:lnTo>
                    <a:pt x="2515" y="4931"/>
                  </a:lnTo>
                  <a:lnTo>
                    <a:pt x="2310" y="4875"/>
                  </a:lnTo>
                  <a:lnTo>
                    <a:pt x="2112" y="4817"/>
                  </a:lnTo>
                  <a:lnTo>
                    <a:pt x="1918" y="4757"/>
                  </a:lnTo>
                  <a:lnTo>
                    <a:pt x="1731" y="4694"/>
                  </a:lnTo>
                  <a:lnTo>
                    <a:pt x="1550" y="4628"/>
                  </a:lnTo>
                  <a:lnTo>
                    <a:pt x="1375" y="4560"/>
                  </a:lnTo>
                  <a:lnTo>
                    <a:pt x="1206" y="4490"/>
                  </a:lnTo>
                  <a:lnTo>
                    <a:pt x="1044" y="4417"/>
                  </a:lnTo>
                  <a:lnTo>
                    <a:pt x="888" y="4342"/>
                  </a:lnTo>
                  <a:lnTo>
                    <a:pt x="739" y="4264"/>
                  </a:lnTo>
                  <a:lnTo>
                    <a:pt x="597" y="4185"/>
                  </a:lnTo>
                  <a:lnTo>
                    <a:pt x="463" y="4104"/>
                  </a:lnTo>
                  <a:lnTo>
                    <a:pt x="335" y="4020"/>
                  </a:lnTo>
                  <a:lnTo>
                    <a:pt x="216" y="3935"/>
                  </a:lnTo>
                  <a:lnTo>
                    <a:pt x="104" y="3848"/>
                  </a:lnTo>
                  <a:lnTo>
                    <a:pt x="0" y="3759"/>
                  </a:lnTo>
                  <a:lnTo>
                    <a:pt x="0" y="1624"/>
                  </a:lnTo>
                  <a:lnTo>
                    <a:pt x="104" y="1536"/>
                  </a:lnTo>
                  <a:lnTo>
                    <a:pt x="216" y="1449"/>
                  </a:lnTo>
                  <a:lnTo>
                    <a:pt x="335" y="1365"/>
                  </a:lnTo>
                  <a:lnTo>
                    <a:pt x="463" y="1281"/>
                  </a:lnTo>
                  <a:lnTo>
                    <a:pt x="597" y="1200"/>
                  </a:lnTo>
                  <a:lnTo>
                    <a:pt x="739" y="1120"/>
                  </a:lnTo>
                  <a:lnTo>
                    <a:pt x="888" y="1043"/>
                  </a:lnTo>
                  <a:lnTo>
                    <a:pt x="1044" y="968"/>
                  </a:lnTo>
                  <a:lnTo>
                    <a:pt x="1206" y="895"/>
                  </a:lnTo>
                  <a:lnTo>
                    <a:pt x="1375" y="824"/>
                  </a:lnTo>
                  <a:lnTo>
                    <a:pt x="1550" y="757"/>
                  </a:lnTo>
                  <a:lnTo>
                    <a:pt x="1731" y="691"/>
                  </a:lnTo>
                  <a:lnTo>
                    <a:pt x="1918" y="628"/>
                  </a:lnTo>
                  <a:lnTo>
                    <a:pt x="2112" y="568"/>
                  </a:lnTo>
                  <a:lnTo>
                    <a:pt x="2310" y="510"/>
                  </a:lnTo>
                  <a:lnTo>
                    <a:pt x="2515" y="454"/>
                  </a:lnTo>
                  <a:lnTo>
                    <a:pt x="2723" y="402"/>
                  </a:lnTo>
                  <a:lnTo>
                    <a:pt x="2938" y="352"/>
                  </a:lnTo>
                  <a:lnTo>
                    <a:pt x="3158" y="307"/>
                  </a:lnTo>
                  <a:lnTo>
                    <a:pt x="3381" y="262"/>
                  </a:lnTo>
                  <a:lnTo>
                    <a:pt x="3610" y="223"/>
                  </a:lnTo>
                  <a:lnTo>
                    <a:pt x="3843" y="185"/>
                  </a:lnTo>
                  <a:lnTo>
                    <a:pt x="4080" y="151"/>
                  </a:lnTo>
                  <a:lnTo>
                    <a:pt x="4321" y="120"/>
                  </a:lnTo>
                  <a:lnTo>
                    <a:pt x="4566" y="92"/>
                  </a:lnTo>
                  <a:lnTo>
                    <a:pt x="4814" y="69"/>
                  </a:lnTo>
                  <a:lnTo>
                    <a:pt x="5066" y="48"/>
                  </a:lnTo>
                  <a:lnTo>
                    <a:pt x="5321" y="32"/>
                  </a:lnTo>
                  <a:lnTo>
                    <a:pt x="5579" y="18"/>
                  </a:lnTo>
                  <a:lnTo>
                    <a:pt x="5841" y="8"/>
                  </a:lnTo>
                  <a:lnTo>
                    <a:pt x="6104" y="2"/>
                  </a:lnTo>
                  <a:lnTo>
                    <a:pt x="6370" y="0"/>
                  </a:lnTo>
                  <a:close/>
                </a:path>
              </a:pathLst>
            </a:custGeom>
            <a:solidFill>
              <a:srgbClr val="004264"/>
            </a:solidFill>
            <a:ln w="9525">
              <a:noFill/>
              <a:round/>
              <a:headEnd/>
              <a:tailEnd/>
            </a:ln>
          </p:spPr>
          <p:txBody>
            <a:bodyPr/>
            <a:lstStyle/>
            <a:p>
              <a:endParaRPr lang="en-US"/>
            </a:p>
          </p:txBody>
        </p:sp>
        <p:sp>
          <p:nvSpPr>
            <p:cNvPr id="23" name="Freeform 198"/>
            <p:cNvSpPr>
              <a:spLocks/>
            </p:cNvSpPr>
            <p:nvPr/>
          </p:nvSpPr>
          <p:spPr bwMode="auto">
            <a:xfrm>
              <a:off x="2500" y="2184"/>
              <a:ext cx="411" cy="152"/>
            </a:xfrm>
            <a:custGeom>
              <a:avLst/>
              <a:gdLst>
                <a:gd name="T0" fmla="*/ 13 w 12741"/>
                <a:gd name="T1" fmla="*/ 0 h 4719"/>
                <a:gd name="T2" fmla="*/ 13 w 12741"/>
                <a:gd name="T3" fmla="*/ 0 h 4719"/>
                <a:gd name="T4" fmla="*/ 13 w 12741"/>
                <a:gd name="T5" fmla="*/ 1 h 4719"/>
                <a:gd name="T6" fmla="*/ 13 w 12741"/>
                <a:gd name="T7" fmla="*/ 1 h 4719"/>
                <a:gd name="T8" fmla="*/ 13 w 12741"/>
                <a:gd name="T9" fmla="*/ 1 h 4719"/>
                <a:gd name="T10" fmla="*/ 13 w 12741"/>
                <a:gd name="T11" fmla="*/ 2 h 4719"/>
                <a:gd name="T12" fmla="*/ 13 w 12741"/>
                <a:gd name="T13" fmla="*/ 2 h 4719"/>
                <a:gd name="T14" fmla="*/ 13 w 12741"/>
                <a:gd name="T15" fmla="*/ 2 h 4719"/>
                <a:gd name="T16" fmla="*/ 13 w 12741"/>
                <a:gd name="T17" fmla="*/ 3 h 4719"/>
                <a:gd name="T18" fmla="*/ 13 w 12741"/>
                <a:gd name="T19" fmla="*/ 3 h 4719"/>
                <a:gd name="T20" fmla="*/ 13 w 12741"/>
                <a:gd name="T21" fmla="*/ 3 h 4719"/>
                <a:gd name="T22" fmla="*/ 13 w 12741"/>
                <a:gd name="T23" fmla="*/ 3 h 4719"/>
                <a:gd name="T24" fmla="*/ 13 w 12741"/>
                <a:gd name="T25" fmla="*/ 4 h 4719"/>
                <a:gd name="T26" fmla="*/ 12 w 12741"/>
                <a:gd name="T27" fmla="*/ 4 h 4719"/>
                <a:gd name="T28" fmla="*/ 12 w 12741"/>
                <a:gd name="T29" fmla="*/ 4 h 4719"/>
                <a:gd name="T30" fmla="*/ 12 w 12741"/>
                <a:gd name="T31" fmla="*/ 4 h 4719"/>
                <a:gd name="T32" fmla="*/ 11 w 12741"/>
                <a:gd name="T33" fmla="*/ 4 h 4719"/>
                <a:gd name="T34" fmla="*/ 11 w 12741"/>
                <a:gd name="T35" fmla="*/ 4 h 4719"/>
                <a:gd name="T36" fmla="*/ 10 w 12741"/>
                <a:gd name="T37" fmla="*/ 5 h 4719"/>
                <a:gd name="T38" fmla="*/ 10 w 12741"/>
                <a:gd name="T39" fmla="*/ 5 h 4719"/>
                <a:gd name="T40" fmla="*/ 9 w 12741"/>
                <a:gd name="T41" fmla="*/ 5 h 4719"/>
                <a:gd name="T42" fmla="*/ 9 w 12741"/>
                <a:gd name="T43" fmla="*/ 5 h 4719"/>
                <a:gd name="T44" fmla="*/ 8 w 12741"/>
                <a:gd name="T45" fmla="*/ 5 h 4719"/>
                <a:gd name="T46" fmla="*/ 7 w 12741"/>
                <a:gd name="T47" fmla="*/ 5 h 4719"/>
                <a:gd name="T48" fmla="*/ 7 w 12741"/>
                <a:gd name="T49" fmla="*/ 5 h 4719"/>
                <a:gd name="T50" fmla="*/ 6 w 12741"/>
                <a:gd name="T51" fmla="*/ 5 h 4719"/>
                <a:gd name="T52" fmla="*/ 5 w 12741"/>
                <a:gd name="T53" fmla="*/ 5 h 4719"/>
                <a:gd name="T54" fmla="*/ 5 w 12741"/>
                <a:gd name="T55" fmla="*/ 5 h 4719"/>
                <a:gd name="T56" fmla="*/ 4 w 12741"/>
                <a:gd name="T57" fmla="*/ 5 h 4719"/>
                <a:gd name="T58" fmla="*/ 3 w 12741"/>
                <a:gd name="T59" fmla="*/ 5 h 4719"/>
                <a:gd name="T60" fmla="*/ 3 w 12741"/>
                <a:gd name="T61" fmla="*/ 5 h 4719"/>
                <a:gd name="T62" fmla="*/ 2 w 12741"/>
                <a:gd name="T63" fmla="*/ 4 h 4719"/>
                <a:gd name="T64" fmla="*/ 2 w 12741"/>
                <a:gd name="T65" fmla="*/ 4 h 4719"/>
                <a:gd name="T66" fmla="*/ 2 w 12741"/>
                <a:gd name="T67" fmla="*/ 4 h 4719"/>
                <a:gd name="T68" fmla="*/ 1 w 12741"/>
                <a:gd name="T69" fmla="*/ 4 h 4719"/>
                <a:gd name="T70" fmla="*/ 1 w 12741"/>
                <a:gd name="T71" fmla="*/ 4 h 4719"/>
                <a:gd name="T72" fmla="*/ 1 w 12741"/>
                <a:gd name="T73" fmla="*/ 4 h 4719"/>
                <a:gd name="T74" fmla="*/ 0 w 12741"/>
                <a:gd name="T75" fmla="*/ 3 h 4719"/>
                <a:gd name="T76" fmla="*/ 0 w 12741"/>
                <a:gd name="T77" fmla="*/ 3 h 4719"/>
                <a:gd name="T78" fmla="*/ 0 w 12741"/>
                <a:gd name="T79" fmla="*/ 3 h 4719"/>
                <a:gd name="T80" fmla="*/ 0 w 12741"/>
                <a:gd name="T81" fmla="*/ 3 h 4719"/>
                <a:gd name="T82" fmla="*/ 0 w 12741"/>
                <a:gd name="T83" fmla="*/ 2 h 4719"/>
                <a:gd name="T84" fmla="*/ 0 w 12741"/>
                <a:gd name="T85" fmla="*/ 2 h 4719"/>
                <a:gd name="T86" fmla="*/ 0 w 12741"/>
                <a:gd name="T87" fmla="*/ 2 h 4719"/>
                <a:gd name="T88" fmla="*/ 0 w 12741"/>
                <a:gd name="T89" fmla="*/ 1 h 4719"/>
                <a:gd name="T90" fmla="*/ 0 w 12741"/>
                <a:gd name="T91" fmla="*/ 1 h 4719"/>
                <a:gd name="T92" fmla="*/ 0 w 12741"/>
                <a:gd name="T93" fmla="*/ 1 h 4719"/>
                <a:gd name="T94" fmla="*/ 0 w 12741"/>
                <a:gd name="T95" fmla="*/ 0 h 4719"/>
                <a:gd name="T96" fmla="*/ 0 w 12741"/>
                <a:gd name="T97" fmla="*/ 0 h 47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41"/>
                <a:gd name="T148" fmla="*/ 0 h 4719"/>
                <a:gd name="T149" fmla="*/ 12741 w 12741"/>
                <a:gd name="T150" fmla="*/ 4719 h 47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41" h="4719">
                  <a:moveTo>
                    <a:pt x="2" y="0"/>
                  </a:moveTo>
                  <a:lnTo>
                    <a:pt x="12738" y="0"/>
                  </a:lnTo>
                  <a:lnTo>
                    <a:pt x="12738" y="163"/>
                  </a:lnTo>
                  <a:lnTo>
                    <a:pt x="12738" y="327"/>
                  </a:lnTo>
                  <a:lnTo>
                    <a:pt x="12738" y="490"/>
                  </a:lnTo>
                  <a:lnTo>
                    <a:pt x="12738" y="654"/>
                  </a:lnTo>
                  <a:lnTo>
                    <a:pt x="12738" y="816"/>
                  </a:lnTo>
                  <a:lnTo>
                    <a:pt x="12739" y="980"/>
                  </a:lnTo>
                  <a:lnTo>
                    <a:pt x="12739" y="1144"/>
                  </a:lnTo>
                  <a:lnTo>
                    <a:pt x="12739" y="1308"/>
                  </a:lnTo>
                  <a:lnTo>
                    <a:pt x="12740" y="1471"/>
                  </a:lnTo>
                  <a:lnTo>
                    <a:pt x="12740" y="1635"/>
                  </a:lnTo>
                  <a:lnTo>
                    <a:pt x="12740" y="1797"/>
                  </a:lnTo>
                  <a:lnTo>
                    <a:pt x="12740" y="1960"/>
                  </a:lnTo>
                  <a:lnTo>
                    <a:pt x="12741" y="2123"/>
                  </a:lnTo>
                  <a:lnTo>
                    <a:pt x="12741" y="2286"/>
                  </a:lnTo>
                  <a:lnTo>
                    <a:pt x="12741" y="2448"/>
                  </a:lnTo>
                  <a:lnTo>
                    <a:pt x="12741" y="2610"/>
                  </a:lnTo>
                  <a:lnTo>
                    <a:pt x="12733" y="2710"/>
                  </a:lnTo>
                  <a:lnTo>
                    <a:pt x="12708" y="2810"/>
                  </a:lnTo>
                  <a:lnTo>
                    <a:pt x="12667" y="2910"/>
                  </a:lnTo>
                  <a:lnTo>
                    <a:pt x="12611" y="3008"/>
                  </a:lnTo>
                  <a:lnTo>
                    <a:pt x="12541" y="3106"/>
                  </a:lnTo>
                  <a:lnTo>
                    <a:pt x="12454" y="3202"/>
                  </a:lnTo>
                  <a:lnTo>
                    <a:pt x="12354" y="3298"/>
                  </a:lnTo>
                  <a:lnTo>
                    <a:pt x="12240" y="3391"/>
                  </a:lnTo>
                  <a:lnTo>
                    <a:pt x="12112" y="3483"/>
                  </a:lnTo>
                  <a:lnTo>
                    <a:pt x="11972" y="3574"/>
                  </a:lnTo>
                  <a:lnTo>
                    <a:pt x="11819" y="3662"/>
                  </a:lnTo>
                  <a:lnTo>
                    <a:pt x="11653" y="3748"/>
                  </a:lnTo>
                  <a:lnTo>
                    <a:pt x="11476" y="3832"/>
                  </a:lnTo>
                  <a:lnTo>
                    <a:pt x="11286" y="3913"/>
                  </a:lnTo>
                  <a:lnTo>
                    <a:pt x="11086" y="3991"/>
                  </a:lnTo>
                  <a:lnTo>
                    <a:pt x="10875" y="4067"/>
                  </a:lnTo>
                  <a:lnTo>
                    <a:pt x="10653" y="4139"/>
                  </a:lnTo>
                  <a:lnTo>
                    <a:pt x="10423" y="4208"/>
                  </a:lnTo>
                  <a:lnTo>
                    <a:pt x="10182" y="4273"/>
                  </a:lnTo>
                  <a:lnTo>
                    <a:pt x="9933" y="4335"/>
                  </a:lnTo>
                  <a:lnTo>
                    <a:pt x="9673" y="4393"/>
                  </a:lnTo>
                  <a:lnTo>
                    <a:pt x="9407" y="4446"/>
                  </a:lnTo>
                  <a:lnTo>
                    <a:pt x="9132" y="4496"/>
                  </a:lnTo>
                  <a:lnTo>
                    <a:pt x="8850" y="4540"/>
                  </a:lnTo>
                  <a:lnTo>
                    <a:pt x="8561" y="4582"/>
                  </a:lnTo>
                  <a:lnTo>
                    <a:pt x="8265" y="4617"/>
                  </a:lnTo>
                  <a:lnTo>
                    <a:pt x="7962" y="4648"/>
                  </a:lnTo>
                  <a:lnTo>
                    <a:pt x="7655" y="4673"/>
                  </a:lnTo>
                  <a:lnTo>
                    <a:pt x="7341" y="4693"/>
                  </a:lnTo>
                  <a:lnTo>
                    <a:pt x="7022" y="4708"/>
                  </a:lnTo>
                  <a:lnTo>
                    <a:pt x="6698" y="4716"/>
                  </a:lnTo>
                  <a:lnTo>
                    <a:pt x="6370" y="4719"/>
                  </a:lnTo>
                  <a:lnTo>
                    <a:pt x="6043" y="4716"/>
                  </a:lnTo>
                  <a:lnTo>
                    <a:pt x="5719" y="4708"/>
                  </a:lnTo>
                  <a:lnTo>
                    <a:pt x="5400" y="4693"/>
                  </a:lnTo>
                  <a:lnTo>
                    <a:pt x="5086" y="4673"/>
                  </a:lnTo>
                  <a:lnTo>
                    <a:pt x="4779" y="4648"/>
                  </a:lnTo>
                  <a:lnTo>
                    <a:pt x="4476" y="4617"/>
                  </a:lnTo>
                  <a:lnTo>
                    <a:pt x="4180" y="4582"/>
                  </a:lnTo>
                  <a:lnTo>
                    <a:pt x="3891" y="4540"/>
                  </a:lnTo>
                  <a:lnTo>
                    <a:pt x="3608" y="4496"/>
                  </a:lnTo>
                  <a:lnTo>
                    <a:pt x="3334" y="4446"/>
                  </a:lnTo>
                  <a:lnTo>
                    <a:pt x="3067" y="4393"/>
                  </a:lnTo>
                  <a:lnTo>
                    <a:pt x="2808" y="4335"/>
                  </a:lnTo>
                  <a:lnTo>
                    <a:pt x="2558" y="4273"/>
                  </a:lnTo>
                  <a:lnTo>
                    <a:pt x="2318" y="4208"/>
                  </a:lnTo>
                  <a:lnTo>
                    <a:pt x="2087" y="4139"/>
                  </a:lnTo>
                  <a:lnTo>
                    <a:pt x="1866" y="4067"/>
                  </a:lnTo>
                  <a:lnTo>
                    <a:pt x="1655" y="3991"/>
                  </a:lnTo>
                  <a:lnTo>
                    <a:pt x="1455" y="3913"/>
                  </a:lnTo>
                  <a:lnTo>
                    <a:pt x="1265" y="3832"/>
                  </a:lnTo>
                  <a:lnTo>
                    <a:pt x="1088" y="3748"/>
                  </a:lnTo>
                  <a:lnTo>
                    <a:pt x="922" y="3662"/>
                  </a:lnTo>
                  <a:lnTo>
                    <a:pt x="768" y="3574"/>
                  </a:lnTo>
                  <a:lnTo>
                    <a:pt x="628" y="3483"/>
                  </a:lnTo>
                  <a:lnTo>
                    <a:pt x="500" y="3391"/>
                  </a:lnTo>
                  <a:lnTo>
                    <a:pt x="387" y="3298"/>
                  </a:lnTo>
                  <a:lnTo>
                    <a:pt x="287" y="3202"/>
                  </a:lnTo>
                  <a:lnTo>
                    <a:pt x="200" y="3106"/>
                  </a:lnTo>
                  <a:lnTo>
                    <a:pt x="130" y="3008"/>
                  </a:lnTo>
                  <a:lnTo>
                    <a:pt x="73" y="2910"/>
                  </a:lnTo>
                  <a:lnTo>
                    <a:pt x="32" y="2810"/>
                  </a:lnTo>
                  <a:lnTo>
                    <a:pt x="8" y="2710"/>
                  </a:lnTo>
                  <a:lnTo>
                    <a:pt x="0" y="2610"/>
                  </a:lnTo>
                  <a:lnTo>
                    <a:pt x="0" y="2448"/>
                  </a:lnTo>
                  <a:lnTo>
                    <a:pt x="0" y="2286"/>
                  </a:lnTo>
                  <a:lnTo>
                    <a:pt x="0" y="2124"/>
                  </a:lnTo>
                  <a:lnTo>
                    <a:pt x="0" y="1961"/>
                  </a:lnTo>
                  <a:lnTo>
                    <a:pt x="0" y="1799"/>
                  </a:lnTo>
                  <a:lnTo>
                    <a:pt x="0" y="1636"/>
                  </a:lnTo>
                  <a:lnTo>
                    <a:pt x="1" y="1472"/>
                  </a:lnTo>
                  <a:lnTo>
                    <a:pt x="1" y="1308"/>
                  </a:lnTo>
                  <a:lnTo>
                    <a:pt x="1" y="1144"/>
                  </a:lnTo>
                  <a:lnTo>
                    <a:pt x="1" y="981"/>
                  </a:lnTo>
                  <a:lnTo>
                    <a:pt x="1" y="817"/>
                  </a:lnTo>
                  <a:lnTo>
                    <a:pt x="1" y="654"/>
                  </a:lnTo>
                  <a:lnTo>
                    <a:pt x="1" y="490"/>
                  </a:lnTo>
                  <a:lnTo>
                    <a:pt x="2" y="327"/>
                  </a:lnTo>
                  <a:lnTo>
                    <a:pt x="2" y="163"/>
                  </a:lnTo>
                  <a:lnTo>
                    <a:pt x="2" y="0"/>
                  </a:lnTo>
                  <a:close/>
                </a:path>
              </a:pathLst>
            </a:custGeom>
            <a:solidFill>
              <a:srgbClr val="4D7299"/>
            </a:solidFill>
            <a:ln w="9525">
              <a:noFill/>
              <a:round/>
              <a:headEnd/>
              <a:tailEnd/>
            </a:ln>
          </p:spPr>
          <p:txBody>
            <a:bodyPr/>
            <a:lstStyle/>
            <a:p>
              <a:endParaRPr lang="en-US"/>
            </a:p>
          </p:txBody>
        </p:sp>
        <p:sp>
          <p:nvSpPr>
            <p:cNvPr id="24" name="Freeform 199"/>
            <p:cNvSpPr>
              <a:spLocks/>
            </p:cNvSpPr>
            <p:nvPr/>
          </p:nvSpPr>
          <p:spPr bwMode="auto">
            <a:xfrm>
              <a:off x="2500" y="2120"/>
              <a:ext cx="411" cy="125"/>
            </a:xfrm>
            <a:custGeom>
              <a:avLst/>
              <a:gdLst>
                <a:gd name="T0" fmla="*/ 7 w 12741"/>
                <a:gd name="T1" fmla="*/ 0 h 3883"/>
                <a:gd name="T2" fmla="*/ 8 w 12741"/>
                <a:gd name="T3" fmla="*/ 0 h 3883"/>
                <a:gd name="T4" fmla="*/ 9 w 12741"/>
                <a:gd name="T5" fmla="*/ 0 h 3883"/>
                <a:gd name="T6" fmla="*/ 10 w 12741"/>
                <a:gd name="T7" fmla="*/ 0 h 3883"/>
                <a:gd name="T8" fmla="*/ 11 w 12741"/>
                <a:gd name="T9" fmla="*/ 0 h 3883"/>
                <a:gd name="T10" fmla="*/ 12 w 12741"/>
                <a:gd name="T11" fmla="*/ 1 h 3883"/>
                <a:gd name="T12" fmla="*/ 12 w 12741"/>
                <a:gd name="T13" fmla="*/ 1 h 3883"/>
                <a:gd name="T14" fmla="*/ 13 w 12741"/>
                <a:gd name="T15" fmla="*/ 1 h 3883"/>
                <a:gd name="T16" fmla="*/ 13 w 12741"/>
                <a:gd name="T17" fmla="*/ 1 h 3883"/>
                <a:gd name="T18" fmla="*/ 13 w 12741"/>
                <a:gd name="T19" fmla="*/ 2 h 3883"/>
                <a:gd name="T20" fmla="*/ 13 w 12741"/>
                <a:gd name="T21" fmla="*/ 2 h 3883"/>
                <a:gd name="T22" fmla="*/ 13 w 12741"/>
                <a:gd name="T23" fmla="*/ 2 h 3883"/>
                <a:gd name="T24" fmla="*/ 13 w 12741"/>
                <a:gd name="T25" fmla="*/ 3 h 3883"/>
                <a:gd name="T26" fmla="*/ 13 w 12741"/>
                <a:gd name="T27" fmla="*/ 3 h 3883"/>
                <a:gd name="T28" fmla="*/ 12 w 12741"/>
                <a:gd name="T29" fmla="*/ 3 h 3883"/>
                <a:gd name="T30" fmla="*/ 12 w 12741"/>
                <a:gd name="T31" fmla="*/ 3 h 3883"/>
                <a:gd name="T32" fmla="*/ 11 w 12741"/>
                <a:gd name="T33" fmla="*/ 4 h 3883"/>
                <a:gd name="T34" fmla="*/ 10 w 12741"/>
                <a:gd name="T35" fmla="*/ 4 h 3883"/>
                <a:gd name="T36" fmla="*/ 9 w 12741"/>
                <a:gd name="T37" fmla="*/ 4 h 3883"/>
                <a:gd name="T38" fmla="*/ 8 w 12741"/>
                <a:gd name="T39" fmla="*/ 4 h 3883"/>
                <a:gd name="T40" fmla="*/ 7 w 12741"/>
                <a:gd name="T41" fmla="*/ 4 h 3883"/>
                <a:gd name="T42" fmla="*/ 6 w 12741"/>
                <a:gd name="T43" fmla="*/ 4 h 3883"/>
                <a:gd name="T44" fmla="*/ 5 w 12741"/>
                <a:gd name="T45" fmla="*/ 4 h 3883"/>
                <a:gd name="T46" fmla="*/ 4 w 12741"/>
                <a:gd name="T47" fmla="*/ 4 h 3883"/>
                <a:gd name="T48" fmla="*/ 3 w 12741"/>
                <a:gd name="T49" fmla="*/ 4 h 3883"/>
                <a:gd name="T50" fmla="*/ 3 w 12741"/>
                <a:gd name="T51" fmla="*/ 4 h 3883"/>
                <a:gd name="T52" fmla="*/ 2 w 12741"/>
                <a:gd name="T53" fmla="*/ 3 h 3883"/>
                <a:gd name="T54" fmla="*/ 1 w 12741"/>
                <a:gd name="T55" fmla="*/ 3 h 3883"/>
                <a:gd name="T56" fmla="*/ 1 w 12741"/>
                <a:gd name="T57" fmla="*/ 3 h 3883"/>
                <a:gd name="T58" fmla="*/ 0 w 12741"/>
                <a:gd name="T59" fmla="*/ 3 h 3883"/>
                <a:gd name="T60" fmla="*/ 0 w 12741"/>
                <a:gd name="T61" fmla="*/ 2 h 3883"/>
                <a:gd name="T62" fmla="*/ 0 w 12741"/>
                <a:gd name="T63" fmla="*/ 2 h 3883"/>
                <a:gd name="T64" fmla="*/ 0 w 12741"/>
                <a:gd name="T65" fmla="*/ 2 h 3883"/>
                <a:gd name="T66" fmla="*/ 0 w 12741"/>
                <a:gd name="T67" fmla="*/ 2 h 3883"/>
                <a:gd name="T68" fmla="*/ 1 w 12741"/>
                <a:gd name="T69" fmla="*/ 1 h 3883"/>
                <a:gd name="T70" fmla="*/ 1 w 12741"/>
                <a:gd name="T71" fmla="*/ 1 h 3883"/>
                <a:gd name="T72" fmla="*/ 2 w 12741"/>
                <a:gd name="T73" fmla="*/ 1 h 3883"/>
                <a:gd name="T74" fmla="*/ 2 w 12741"/>
                <a:gd name="T75" fmla="*/ 1 h 3883"/>
                <a:gd name="T76" fmla="*/ 3 w 12741"/>
                <a:gd name="T77" fmla="*/ 0 h 3883"/>
                <a:gd name="T78" fmla="*/ 4 w 12741"/>
                <a:gd name="T79" fmla="*/ 0 h 3883"/>
                <a:gd name="T80" fmla="*/ 5 w 12741"/>
                <a:gd name="T81" fmla="*/ 0 h 3883"/>
                <a:gd name="T82" fmla="*/ 6 w 12741"/>
                <a:gd name="T83" fmla="*/ 0 h 3883"/>
                <a:gd name="T84" fmla="*/ 7 w 12741"/>
                <a:gd name="T85" fmla="*/ 0 h 38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741"/>
                <a:gd name="T130" fmla="*/ 0 h 3883"/>
                <a:gd name="T131" fmla="*/ 12741 w 12741"/>
                <a:gd name="T132" fmla="*/ 3883 h 38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741" h="3883">
                  <a:moveTo>
                    <a:pt x="6370" y="0"/>
                  </a:moveTo>
                  <a:lnTo>
                    <a:pt x="6698" y="3"/>
                  </a:lnTo>
                  <a:lnTo>
                    <a:pt x="7022" y="10"/>
                  </a:lnTo>
                  <a:lnTo>
                    <a:pt x="7341" y="22"/>
                  </a:lnTo>
                  <a:lnTo>
                    <a:pt x="7655" y="39"/>
                  </a:lnTo>
                  <a:lnTo>
                    <a:pt x="7962" y="62"/>
                  </a:lnTo>
                  <a:lnTo>
                    <a:pt x="8265" y="87"/>
                  </a:lnTo>
                  <a:lnTo>
                    <a:pt x="8561" y="118"/>
                  </a:lnTo>
                  <a:lnTo>
                    <a:pt x="8850" y="153"/>
                  </a:lnTo>
                  <a:lnTo>
                    <a:pt x="9132" y="191"/>
                  </a:lnTo>
                  <a:lnTo>
                    <a:pt x="9407" y="235"/>
                  </a:lnTo>
                  <a:lnTo>
                    <a:pt x="9673" y="281"/>
                  </a:lnTo>
                  <a:lnTo>
                    <a:pt x="9933" y="332"/>
                  </a:lnTo>
                  <a:lnTo>
                    <a:pt x="10182" y="386"/>
                  </a:lnTo>
                  <a:lnTo>
                    <a:pt x="10423" y="443"/>
                  </a:lnTo>
                  <a:lnTo>
                    <a:pt x="10653" y="505"/>
                  </a:lnTo>
                  <a:lnTo>
                    <a:pt x="10875" y="568"/>
                  </a:lnTo>
                  <a:lnTo>
                    <a:pt x="11086" y="636"/>
                  </a:lnTo>
                  <a:lnTo>
                    <a:pt x="11286" y="707"/>
                  </a:lnTo>
                  <a:lnTo>
                    <a:pt x="11476" y="780"/>
                  </a:lnTo>
                  <a:lnTo>
                    <a:pt x="11653" y="856"/>
                  </a:lnTo>
                  <a:lnTo>
                    <a:pt x="11819" y="935"/>
                  </a:lnTo>
                  <a:lnTo>
                    <a:pt x="11972" y="1016"/>
                  </a:lnTo>
                  <a:lnTo>
                    <a:pt x="12112" y="1099"/>
                  </a:lnTo>
                  <a:lnTo>
                    <a:pt x="12240" y="1185"/>
                  </a:lnTo>
                  <a:lnTo>
                    <a:pt x="12354" y="1274"/>
                  </a:lnTo>
                  <a:lnTo>
                    <a:pt x="12454" y="1364"/>
                  </a:lnTo>
                  <a:lnTo>
                    <a:pt x="12541" y="1456"/>
                  </a:lnTo>
                  <a:lnTo>
                    <a:pt x="12611" y="1550"/>
                  </a:lnTo>
                  <a:lnTo>
                    <a:pt x="12667" y="1646"/>
                  </a:lnTo>
                  <a:lnTo>
                    <a:pt x="12708" y="1743"/>
                  </a:lnTo>
                  <a:lnTo>
                    <a:pt x="12733" y="1842"/>
                  </a:lnTo>
                  <a:lnTo>
                    <a:pt x="12741" y="1942"/>
                  </a:lnTo>
                  <a:lnTo>
                    <a:pt x="12733" y="2041"/>
                  </a:lnTo>
                  <a:lnTo>
                    <a:pt x="12708" y="2140"/>
                  </a:lnTo>
                  <a:lnTo>
                    <a:pt x="12667" y="2237"/>
                  </a:lnTo>
                  <a:lnTo>
                    <a:pt x="12611" y="2333"/>
                  </a:lnTo>
                  <a:lnTo>
                    <a:pt x="12541" y="2426"/>
                  </a:lnTo>
                  <a:lnTo>
                    <a:pt x="12454" y="2519"/>
                  </a:lnTo>
                  <a:lnTo>
                    <a:pt x="12354" y="2609"/>
                  </a:lnTo>
                  <a:lnTo>
                    <a:pt x="12240" y="2697"/>
                  </a:lnTo>
                  <a:lnTo>
                    <a:pt x="12112" y="2783"/>
                  </a:lnTo>
                  <a:lnTo>
                    <a:pt x="11972" y="2867"/>
                  </a:lnTo>
                  <a:lnTo>
                    <a:pt x="11819" y="2948"/>
                  </a:lnTo>
                  <a:lnTo>
                    <a:pt x="11653" y="3027"/>
                  </a:lnTo>
                  <a:lnTo>
                    <a:pt x="11476" y="3103"/>
                  </a:lnTo>
                  <a:lnTo>
                    <a:pt x="11286" y="3177"/>
                  </a:lnTo>
                  <a:lnTo>
                    <a:pt x="11086" y="3247"/>
                  </a:lnTo>
                  <a:lnTo>
                    <a:pt x="10875" y="3314"/>
                  </a:lnTo>
                  <a:lnTo>
                    <a:pt x="10653" y="3379"/>
                  </a:lnTo>
                  <a:lnTo>
                    <a:pt x="10423" y="3440"/>
                  </a:lnTo>
                  <a:lnTo>
                    <a:pt x="10182" y="3497"/>
                  </a:lnTo>
                  <a:lnTo>
                    <a:pt x="9933" y="3551"/>
                  </a:lnTo>
                  <a:lnTo>
                    <a:pt x="9673" y="3602"/>
                  </a:lnTo>
                  <a:lnTo>
                    <a:pt x="9407" y="3649"/>
                  </a:lnTo>
                  <a:lnTo>
                    <a:pt x="9132" y="3692"/>
                  </a:lnTo>
                  <a:lnTo>
                    <a:pt x="8850" y="3730"/>
                  </a:lnTo>
                  <a:lnTo>
                    <a:pt x="8561" y="3765"/>
                  </a:lnTo>
                  <a:lnTo>
                    <a:pt x="8265" y="3796"/>
                  </a:lnTo>
                  <a:lnTo>
                    <a:pt x="7962" y="3822"/>
                  </a:lnTo>
                  <a:lnTo>
                    <a:pt x="7655" y="3843"/>
                  </a:lnTo>
                  <a:lnTo>
                    <a:pt x="7341" y="3860"/>
                  </a:lnTo>
                  <a:lnTo>
                    <a:pt x="7022" y="3873"/>
                  </a:lnTo>
                  <a:lnTo>
                    <a:pt x="6698" y="3881"/>
                  </a:lnTo>
                  <a:lnTo>
                    <a:pt x="6370" y="3883"/>
                  </a:lnTo>
                  <a:lnTo>
                    <a:pt x="6043" y="3881"/>
                  </a:lnTo>
                  <a:lnTo>
                    <a:pt x="5719" y="3873"/>
                  </a:lnTo>
                  <a:lnTo>
                    <a:pt x="5400" y="3860"/>
                  </a:lnTo>
                  <a:lnTo>
                    <a:pt x="5086" y="3843"/>
                  </a:lnTo>
                  <a:lnTo>
                    <a:pt x="4779" y="3822"/>
                  </a:lnTo>
                  <a:lnTo>
                    <a:pt x="4476" y="3796"/>
                  </a:lnTo>
                  <a:lnTo>
                    <a:pt x="4180" y="3765"/>
                  </a:lnTo>
                  <a:lnTo>
                    <a:pt x="3891" y="3730"/>
                  </a:lnTo>
                  <a:lnTo>
                    <a:pt x="3608" y="3692"/>
                  </a:lnTo>
                  <a:lnTo>
                    <a:pt x="3334" y="3649"/>
                  </a:lnTo>
                  <a:lnTo>
                    <a:pt x="3067" y="3602"/>
                  </a:lnTo>
                  <a:lnTo>
                    <a:pt x="2808" y="3551"/>
                  </a:lnTo>
                  <a:lnTo>
                    <a:pt x="2558" y="3497"/>
                  </a:lnTo>
                  <a:lnTo>
                    <a:pt x="2318" y="3440"/>
                  </a:lnTo>
                  <a:lnTo>
                    <a:pt x="2087" y="3379"/>
                  </a:lnTo>
                  <a:lnTo>
                    <a:pt x="1866" y="3314"/>
                  </a:lnTo>
                  <a:lnTo>
                    <a:pt x="1655" y="3247"/>
                  </a:lnTo>
                  <a:lnTo>
                    <a:pt x="1455" y="3177"/>
                  </a:lnTo>
                  <a:lnTo>
                    <a:pt x="1265" y="3103"/>
                  </a:lnTo>
                  <a:lnTo>
                    <a:pt x="1088" y="3027"/>
                  </a:lnTo>
                  <a:lnTo>
                    <a:pt x="922" y="2948"/>
                  </a:lnTo>
                  <a:lnTo>
                    <a:pt x="768" y="2867"/>
                  </a:lnTo>
                  <a:lnTo>
                    <a:pt x="628" y="2783"/>
                  </a:lnTo>
                  <a:lnTo>
                    <a:pt x="500" y="2697"/>
                  </a:lnTo>
                  <a:lnTo>
                    <a:pt x="387" y="2609"/>
                  </a:lnTo>
                  <a:lnTo>
                    <a:pt x="287" y="2519"/>
                  </a:lnTo>
                  <a:lnTo>
                    <a:pt x="200" y="2426"/>
                  </a:lnTo>
                  <a:lnTo>
                    <a:pt x="130" y="2333"/>
                  </a:lnTo>
                  <a:lnTo>
                    <a:pt x="73" y="2237"/>
                  </a:lnTo>
                  <a:lnTo>
                    <a:pt x="32" y="2140"/>
                  </a:lnTo>
                  <a:lnTo>
                    <a:pt x="8" y="2041"/>
                  </a:lnTo>
                  <a:lnTo>
                    <a:pt x="0" y="1942"/>
                  </a:lnTo>
                  <a:lnTo>
                    <a:pt x="8" y="1842"/>
                  </a:lnTo>
                  <a:lnTo>
                    <a:pt x="32" y="1743"/>
                  </a:lnTo>
                  <a:lnTo>
                    <a:pt x="73" y="1646"/>
                  </a:lnTo>
                  <a:lnTo>
                    <a:pt x="130" y="1550"/>
                  </a:lnTo>
                  <a:lnTo>
                    <a:pt x="200" y="1456"/>
                  </a:lnTo>
                  <a:lnTo>
                    <a:pt x="287" y="1364"/>
                  </a:lnTo>
                  <a:lnTo>
                    <a:pt x="387" y="1274"/>
                  </a:lnTo>
                  <a:lnTo>
                    <a:pt x="500" y="1185"/>
                  </a:lnTo>
                  <a:lnTo>
                    <a:pt x="628" y="1099"/>
                  </a:lnTo>
                  <a:lnTo>
                    <a:pt x="768" y="1016"/>
                  </a:lnTo>
                  <a:lnTo>
                    <a:pt x="922" y="935"/>
                  </a:lnTo>
                  <a:lnTo>
                    <a:pt x="1088" y="856"/>
                  </a:lnTo>
                  <a:lnTo>
                    <a:pt x="1265" y="780"/>
                  </a:lnTo>
                  <a:lnTo>
                    <a:pt x="1455" y="707"/>
                  </a:lnTo>
                  <a:lnTo>
                    <a:pt x="1655" y="636"/>
                  </a:lnTo>
                  <a:lnTo>
                    <a:pt x="1866" y="568"/>
                  </a:lnTo>
                  <a:lnTo>
                    <a:pt x="2087" y="505"/>
                  </a:lnTo>
                  <a:lnTo>
                    <a:pt x="2318" y="443"/>
                  </a:lnTo>
                  <a:lnTo>
                    <a:pt x="2558" y="386"/>
                  </a:lnTo>
                  <a:lnTo>
                    <a:pt x="2808" y="332"/>
                  </a:lnTo>
                  <a:lnTo>
                    <a:pt x="3067" y="281"/>
                  </a:lnTo>
                  <a:lnTo>
                    <a:pt x="3334" y="235"/>
                  </a:lnTo>
                  <a:lnTo>
                    <a:pt x="3608" y="191"/>
                  </a:lnTo>
                  <a:lnTo>
                    <a:pt x="3891" y="153"/>
                  </a:lnTo>
                  <a:lnTo>
                    <a:pt x="4180" y="118"/>
                  </a:lnTo>
                  <a:lnTo>
                    <a:pt x="4476" y="87"/>
                  </a:lnTo>
                  <a:lnTo>
                    <a:pt x="4779" y="62"/>
                  </a:lnTo>
                  <a:lnTo>
                    <a:pt x="5086" y="39"/>
                  </a:lnTo>
                  <a:lnTo>
                    <a:pt x="5400" y="22"/>
                  </a:lnTo>
                  <a:lnTo>
                    <a:pt x="5719" y="10"/>
                  </a:lnTo>
                  <a:lnTo>
                    <a:pt x="6043" y="3"/>
                  </a:lnTo>
                  <a:lnTo>
                    <a:pt x="6370" y="0"/>
                  </a:lnTo>
                  <a:close/>
                </a:path>
              </a:pathLst>
            </a:custGeom>
            <a:solidFill>
              <a:srgbClr val="7FA6C8"/>
            </a:solidFill>
            <a:ln w="9525">
              <a:noFill/>
              <a:round/>
              <a:headEnd/>
              <a:tailEnd/>
            </a:ln>
          </p:spPr>
          <p:txBody>
            <a:bodyPr/>
            <a:lstStyle/>
            <a:p>
              <a:endParaRPr lang="en-US"/>
            </a:p>
          </p:txBody>
        </p:sp>
      </p:grpSp>
      <p:pic>
        <p:nvPicPr>
          <p:cNvPr id="25" name="Picture 528" descr="图片131"/>
          <p:cNvPicPr>
            <a:picLocks noChangeAspect="1" noChangeArrowheads="1"/>
          </p:cNvPicPr>
          <p:nvPr/>
        </p:nvPicPr>
        <p:blipFill>
          <a:blip r:embed="rId2" cstate="print"/>
          <a:srcRect/>
          <a:stretch>
            <a:fillRect/>
          </a:stretch>
        </p:blipFill>
        <p:spPr bwMode="auto">
          <a:xfrm>
            <a:off x="593819" y="4921496"/>
            <a:ext cx="633989" cy="869176"/>
          </a:xfrm>
          <a:prstGeom prst="rect">
            <a:avLst/>
          </a:prstGeom>
          <a:noFill/>
          <a:ln w="9525">
            <a:noFill/>
            <a:miter lim="800000"/>
            <a:headEnd/>
            <a:tailEnd/>
          </a:ln>
        </p:spPr>
      </p:pic>
      <p:pic>
        <p:nvPicPr>
          <p:cNvPr id="26" name="Picture 633" descr="图片79"/>
          <p:cNvPicPr>
            <a:picLocks noChangeAspect="1" noChangeArrowheads="1"/>
          </p:cNvPicPr>
          <p:nvPr/>
        </p:nvPicPr>
        <p:blipFill>
          <a:blip r:embed="rId3" cstate="print"/>
          <a:srcRect/>
          <a:stretch>
            <a:fillRect/>
          </a:stretch>
        </p:blipFill>
        <p:spPr bwMode="auto">
          <a:xfrm>
            <a:off x="2890501" y="4811724"/>
            <a:ext cx="792923" cy="682023"/>
          </a:xfrm>
          <a:prstGeom prst="rect">
            <a:avLst/>
          </a:prstGeom>
          <a:noFill/>
          <a:ln w="9525">
            <a:noFill/>
            <a:miter lim="800000"/>
            <a:headEnd/>
            <a:tailEnd/>
          </a:ln>
        </p:spPr>
      </p:pic>
      <p:pic>
        <p:nvPicPr>
          <p:cNvPr id="27" name="Picture 184" descr="图片778"/>
          <p:cNvPicPr>
            <a:picLocks noChangeAspect="1" noChangeArrowheads="1"/>
          </p:cNvPicPr>
          <p:nvPr/>
        </p:nvPicPr>
        <p:blipFill>
          <a:blip r:embed="rId4" cstate="print"/>
          <a:srcRect/>
          <a:stretch>
            <a:fillRect/>
          </a:stretch>
        </p:blipFill>
        <p:spPr bwMode="auto">
          <a:xfrm>
            <a:off x="5267522" y="4647966"/>
            <a:ext cx="1980560" cy="1167898"/>
          </a:xfrm>
          <a:prstGeom prst="rect">
            <a:avLst/>
          </a:prstGeom>
          <a:noFill/>
          <a:ln w="9525">
            <a:noFill/>
            <a:miter lim="800000"/>
            <a:headEnd/>
            <a:tailEnd/>
          </a:ln>
        </p:spPr>
      </p:pic>
      <p:sp>
        <p:nvSpPr>
          <p:cNvPr id="28" name="TextBox 30"/>
          <p:cNvSpPr txBox="1">
            <a:spLocks noChangeArrowheads="1"/>
          </p:cNvSpPr>
          <p:nvPr/>
        </p:nvSpPr>
        <p:spPr bwMode="auto">
          <a:xfrm>
            <a:off x="5534050" y="5062678"/>
            <a:ext cx="1512168" cy="349116"/>
          </a:xfrm>
          <a:prstGeom prst="rect">
            <a:avLst/>
          </a:prstGeom>
          <a:noFill/>
          <a:ln w="9525">
            <a:noFill/>
            <a:miter lim="800000"/>
            <a:headEnd/>
            <a:tailEnd/>
          </a:ln>
        </p:spPr>
        <p:txBody>
          <a:bodyPr wrap="square" lIns="101901" tIns="50950" rIns="101901" bIns="50950">
            <a:spAutoFit/>
          </a:bodyPr>
          <a:lstStyle/>
          <a:p>
            <a:r>
              <a:rPr lang="en-US" altLang="zh-CN" dirty="0" smtClean="0">
                <a:latin typeface="Calibri" pitchFamily="34" charset="0"/>
              </a:rPr>
              <a:t>Internet/PDN </a:t>
            </a:r>
            <a:endParaRPr lang="zh-CN" altLang="en-US" dirty="0">
              <a:latin typeface="Calibri" pitchFamily="34" charset="0"/>
            </a:endParaRPr>
          </a:p>
        </p:txBody>
      </p:sp>
      <p:pic>
        <p:nvPicPr>
          <p:cNvPr id="29" name="Picture 634" descr="图片80"/>
          <p:cNvPicPr>
            <a:picLocks noChangeAspect="1" noChangeArrowheads="1"/>
          </p:cNvPicPr>
          <p:nvPr/>
        </p:nvPicPr>
        <p:blipFill>
          <a:blip r:embed="rId5" cstate="print"/>
          <a:srcRect/>
          <a:stretch>
            <a:fillRect/>
          </a:stretch>
        </p:blipFill>
        <p:spPr bwMode="auto">
          <a:xfrm>
            <a:off x="2970841" y="3098568"/>
            <a:ext cx="757992" cy="570452"/>
          </a:xfrm>
          <a:prstGeom prst="rect">
            <a:avLst/>
          </a:prstGeom>
          <a:noFill/>
          <a:ln w="9525">
            <a:noFill/>
            <a:miter lim="800000"/>
            <a:headEnd/>
            <a:tailEnd/>
          </a:ln>
        </p:spPr>
      </p:pic>
      <p:sp>
        <p:nvSpPr>
          <p:cNvPr id="30" name="Text Box 76"/>
          <p:cNvSpPr txBox="1">
            <a:spLocks noChangeArrowheads="1"/>
          </p:cNvSpPr>
          <p:nvPr/>
        </p:nvSpPr>
        <p:spPr bwMode="auto">
          <a:xfrm>
            <a:off x="2830457" y="3193122"/>
            <a:ext cx="1165479" cy="379894"/>
          </a:xfrm>
          <a:prstGeom prst="rect">
            <a:avLst/>
          </a:prstGeom>
          <a:noFill/>
          <a:ln w="9525">
            <a:noFill/>
            <a:miter lim="800000"/>
            <a:headEnd/>
            <a:tailEnd/>
          </a:ln>
        </p:spPr>
        <p:txBody>
          <a:bodyPr wrap="none" lIns="101901" tIns="50950" rIns="101901" bIns="50950">
            <a:spAutoFit/>
          </a:bodyPr>
          <a:lstStyle/>
          <a:p>
            <a:r>
              <a:rPr lang="en-US" altLang="zh-CN" sz="1800" b="1" dirty="0">
                <a:solidFill>
                  <a:srgbClr val="FF9900"/>
                </a:solidFill>
                <a:latin typeface="Calibri" pitchFamily="34" charset="0"/>
              </a:rPr>
              <a:t>SAE GW-C</a:t>
            </a:r>
          </a:p>
        </p:txBody>
      </p:sp>
      <p:pic>
        <p:nvPicPr>
          <p:cNvPr id="31" name="Picture 634" descr="图片80"/>
          <p:cNvPicPr>
            <a:picLocks noChangeAspect="1" noChangeArrowheads="1"/>
          </p:cNvPicPr>
          <p:nvPr/>
        </p:nvPicPr>
        <p:blipFill>
          <a:blip r:embed="rId5" cstate="print"/>
          <a:srcRect/>
          <a:stretch>
            <a:fillRect/>
          </a:stretch>
        </p:blipFill>
        <p:spPr bwMode="auto">
          <a:xfrm>
            <a:off x="1227809" y="2934809"/>
            <a:ext cx="757992" cy="570453"/>
          </a:xfrm>
          <a:prstGeom prst="rect">
            <a:avLst/>
          </a:prstGeom>
          <a:noFill/>
          <a:ln w="9525">
            <a:noFill/>
            <a:miter lim="800000"/>
            <a:headEnd/>
            <a:tailEnd/>
          </a:ln>
        </p:spPr>
      </p:pic>
      <p:sp>
        <p:nvSpPr>
          <p:cNvPr id="32" name="Line 72"/>
          <p:cNvSpPr>
            <a:spLocks noChangeShapeType="1"/>
          </p:cNvSpPr>
          <p:nvPr/>
        </p:nvSpPr>
        <p:spPr bwMode="auto">
          <a:xfrm>
            <a:off x="2099324" y="3260526"/>
            <a:ext cx="791177" cy="0"/>
          </a:xfrm>
          <a:prstGeom prst="line">
            <a:avLst/>
          </a:prstGeom>
          <a:noFill/>
          <a:ln w="9525">
            <a:solidFill>
              <a:srgbClr val="7030A0"/>
            </a:solidFill>
            <a:prstDash val="dash"/>
            <a:round/>
            <a:headEnd type="triangle" w="med" len="med"/>
            <a:tailEnd type="triangle" w="med" len="med"/>
          </a:ln>
        </p:spPr>
        <p:txBody>
          <a:bodyPr wrap="none" lIns="101901" tIns="50950" rIns="101901" bIns="50950" anchor="ctr"/>
          <a:lstStyle/>
          <a:p>
            <a:endParaRPr lang="en-US"/>
          </a:p>
        </p:txBody>
      </p:sp>
      <p:sp>
        <p:nvSpPr>
          <p:cNvPr id="33" name="Text Box 76"/>
          <p:cNvSpPr txBox="1">
            <a:spLocks noChangeArrowheads="1"/>
          </p:cNvSpPr>
          <p:nvPr/>
        </p:nvSpPr>
        <p:spPr bwMode="auto">
          <a:xfrm>
            <a:off x="434886" y="2934810"/>
            <a:ext cx="721959" cy="379894"/>
          </a:xfrm>
          <a:prstGeom prst="rect">
            <a:avLst/>
          </a:prstGeom>
          <a:noFill/>
          <a:ln w="9525">
            <a:noFill/>
            <a:miter lim="800000"/>
            <a:headEnd/>
            <a:tailEnd/>
          </a:ln>
        </p:spPr>
        <p:txBody>
          <a:bodyPr wrap="none" lIns="101901" tIns="50950" rIns="101901" bIns="50950">
            <a:spAutoFit/>
          </a:bodyPr>
          <a:lstStyle/>
          <a:p>
            <a:r>
              <a:rPr lang="en-US" altLang="zh-CN" sz="1800" b="1" dirty="0">
                <a:solidFill>
                  <a:srgbClr val="FF9900"/>
                </a:solidFill>
                <a:latin typeface="Calibri" pitchFamily="34" charset="0"/>
              </a:rPr>
              <a:t>MME</a:t>
            </a:r>
          </a:p>
        </p:txBody>
      </p:sp>
      <p:sp>
        <p:nvSpPr>
          <p:cNvPr id="34" name="Line 72"/>
          <p:cNvSpPr>
            <a:spLocks noChangeShapeType="1"/>
          </p:cNvSpPr>
          <p:nvPr/>
        </p:nvSpPr>
        <p:spPr bwMode="auto">
          <a:xfrm flipH="1" flipV="1">
            <a:off x="1384996" y="2526315"/>
            <a:ext cx="239273" cy="408494"/>
          </a:xfrm>
          <a:prstGeom prst="line">
            <a:avLst/>
          </a:prstGeom>
          <a:noFill/>
          <a:ln w="9525">
            <a:solidFill>
              <a:srgbClr val="7030A0"/>
            </a:solidFill>
            <a:prstDash val="dash"/>
            <a:round/>
            <a:headEnd type="triangle" w="med" len="med"/>
            <a:tailEnd type="triangle" w="med" len="med"/>
          </a:ln>
        </p:spPr>
        <p:txBody>
          <a:bodyPr wrap="none" lIns="101901" tIns="50950" rIns="101901" bIns="50950" anchor="ctr"/>
          <a:lstStyle/>
          <a:p>
            <a:endParaRPr lang="en-US"/>
          </a:p>
        </p:txBody>
      </p:sp>
      <p:pic>
        <p:nvPicPr>
          <p:cNvPr id="35" name="Picture 682" descr="图片112"/>
          <p:cNvPicPr>
            <a:picLocks noChangeAspect="1" noChangeArrowheads="1"/>
          </p:cNvPicPr>
          <p:nvPr/>
        </p:nvPicPr>
        <p:blipFill>
          <a:blip r:embed="rId6" cstate="print"/>
          <a:srcRect/>
          <a:stretch>
            <a:fillRect/>
          </a:stretch>
        </p:blipFill>
        <p:spPr bwMode="auto">
          <a:xfrm>
            <a:off x="3157719" y="1711126"/>
            <a:ext cx="604298" cy="570453"/>
          </a:xfrm>
          <a:prstGeom prst="rect">
            <a:avLst/>
          </a:prstGeom>
          <a:noFill/>
          <a:ln w="9525">
            <a:noFill/>
            <a:miter lim="800000"/>
            <a:headEnd/>
            <a:tailEnd/>
          </a:ln>
        </p:spPr>
      </p:pic>
      <p:pic>
        <p:nvPicPr>
          <p:cNvPr id="36" name="Picture 132" descr="25"/>
          <p:cNvPicPr>
            <a:picLocks noChangeAspect="1" noChangeArrowheads="1"/>
          </p:cNvPicPr>
          <p:nvPr/>
        </p:nvPicPr>
        <p:blipFill>
          <a:blip r:embed="rId7" cstate="print"/>
          <a:srcRect/>
          <a:stretch>
            <a:fillRect/>
          </a:stretch>
        </p:blipFill>
        <p:spPr bwMode="auto">
          <a:xfrm>
            <a:off x="4402992" y="1792106"/>
            <a:ext cx="627002" cy="493072"/>
          </a:xfrm>
          <a:prstGeom prst="rect">
            <a:avLst/>
          </a:prstGeom>
          <a:noFill/>
          <a:ln w="9525">
            <a:noFill/>
            <a:miter lim="800000"/>
            <a:headEnd/>
            <a:tailEnd/>
          </a:ln>
        </p:spPr>
      </p:pic>
      <p:sp>
        <p:nvSpPr>
          <p:cNvPr id="37" name="Line 72"/>
          <p:cNvSpPr>
            <a:spLocks noChangeShapeType="1"/>
          </p:cNvSpPr>
          <p:nvPr/>
        </p:nvSpPr>
        <p:spPr bwMode="auto">
          <a:xfrm flipV="1">
            <a:off x="3762017" y="2281579"/>
            <a:ext cx="871517" cy="978947"/>
          </a:xfrm>
          <a:prstGeom prst="line">
            <a:avLst/>
          </a:prstGeom>
          <a:noFill/>
          <a:ln w="9525">
            <a:solidFill>
              <a:srgbClr val="7030A0"/>
            </a:solidFill>
            <a:prstDash val="dash"/>
            <a:round/>
            <a:headEnd type="triangle" w="med" len="med"/>
            <a:tailEnd type="triangle" w="med" len="med"/>
          </a:ln>
        </p:spPr>
        <p:txBody>
          <a:bodyPr wrap="none" lIns="101901" tIns="50950" rIns="101901" bIns="50950" anchor="ctr"/>
          <a:lstStyle/>
          <a:p>
            <a:endParaRPr lang="en-US"/>
          </a:p>
        </p:txBody>
      </p:sp>
      <p:sp>
        <p:nvSpPr>
          <p:cNvPr id="38" name="Text Box 76"/>
          <p:cNvSpPr txBox="1">
            <a:spLocks noChangeArrowheads="1"/>
          </p:cNvSpPr>
          <p:nvPr/>
        </p:nvSpPr>
        <p:spPr bwMode="auto">
          <a:xfrm>
            <a:off x="3093219" y="1408804"/>
            <a:ext cx="686693" cy="379894"/>
          </a:xfrm>
          <a:prstGeom prst="rect">
            <a:avLst/>
          </a:prstGeom>
          <a:noFill/>
          <a:ln w="9525">
            <a:noFill/>
            <a:miter lim="800000"/>
            <a:headEnd/>
            <a:tailEnd/>
          </a:ln>
        </p:spPr>
        <p:txBody>
          <a:bodyPr wrap="none" lIns="101901" tIns="50950" rIns="101901" bIns="50950">
            <a:spAutoFit/>
          </a:bodyPr>
          <a:lstStyle/>
          <a:p>
            <a:r>
              <a:rPr lang="en-US" altLang="zh-CN" sz="1800" b="1" dirty="0">
                <a:solidFill>
                  <a:srgbClr val="FF9900"/>
                </a:solidFill>
                <a:latin typeface="Calibri" pitchFamily="34" charset="0"/>
              </a:rPr>
              <a:t>PCRF</a:t>
            </a:r>
          </a:p>
        </p:txBody>
      </p:sp>
      <p:sp>
        <p:nvSpPr>
          <p:cNvPr id="39" name="Text Box 76"/>
          <p:cNvSpPr txBox="1">
            <a:spLocks noChangeArrowheads="1"/>
          </p:cNvSpPr>
          <p:nvPr/>
        </p:nvSpPr>
        <p:spPr bwMode="auto">
          <a:xfrm>
            <a:off x="4317412" y="1408804"/>
            <a:ext cx="592116" cy="379894"/>
          </a:xfrm>
          <a:prstGeom prst="rect">
            <a:avLst/>
          </a:prstGeom>
          <a:noFill/>
          <a:ln w="9525">
            <a:noFill/>
            <a:miter lim="800000"/>
            <a:headEnd/>
            <a:tailEnd/>
          </a:ln>
        </p:spPr>
        <p:txBody>
          <a:bodyPr wrap="none" lIns="101901" tIns="50950" rIns="101901" bIns="50950">
            <a:spAutoFit/>
          </a:bodyPr>
          <a:lstStyle/>
          <a:p>
            <a:r>
              <a:rPr lang="en-US" altLang="zh-CN" sz="1800" b="1" dirty="0">
                <a:solidFill>
                  <a:srgbClr val="FF9900"/>
                </a:solidFill>
                <a:latin typeface="Calibri" pitchFamily="34" charset="0"/>
              </a:rPr>
              <a:t>OCS</a:t>
            </a:r>
          </a:p>
        </p:txBody>
      </p:sp>
      <p:sp>
        <p:nvSpPr>
          <p:cNvPr id="40" name="圆角矩形 39"/>
          <p:cNvSpPr/>
          <p:nvPr/>
        </p:nvSpPr>
        <p:spPr bwMode="auto">
          <a:xfrm>
            <a:off x="6012160" y="908720"/>
            <a:ext cx="2880320" cy="3600400"/>
          </a:xfrm>
          <a:prstGeom prst="roundRect">
            <a:avLst>
              <a:gd name="adj" fmla="val 5730"/>
            </a:avLst>
          </a:prstGeom>
          <a:solidFill>
            <a:schemeClr val="bg1">
              <a:lumMod val="95000"/>
            </a:schemeClr>
          </a:solid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lIns="101901" tIns="50950" rIns="101901" bIns="50950"/>
          <a:lstStyle/>
          <a:p>
            <a:pPr fontAlgn="auto">
              <a:spcBef>
                <a:spcPts val="0"/>
              </a:spcBef>
              <a:spcAft>
                <a:spcPts val="0"/>
              </a:spcAft>
              <a:buClr>
                <a:srgbClr val="FF0000"/>
              </a:buClr>
              <a:defRPr/>
            </a:pPr>
            <a:endParaRPr lang="en-US" altLang="zh-CN" dirty="0">
              <a:latin typeface="+mn-lt"/>
              <a:ea typeface="SimSun" pitchFamily="2" charset="-122"/>
            </a:endParaRPr>
          </a:p>
          <a:p>
            <a:pPr fontAlgn="auto">
              <a:spcBef>
                <a:spcPts val="0"/>
              </a:spcBef>
              <a:spcAft>
                <a:spcPts val="0"/>
              </a:spcAft>
              <a:buClr>
                <a:srgbClr val="FF0000"/>
              </a:buClr>
              <a:buFont typeface="Wingdings" pitchFamily="2" charset="2"/>
              <a:buChar char="l"/>
              <a:defRPr/>
            </a:pPr>
            <a:r>
              <a:rPr lang="en-US" altLang="zh-CN" dirty="0">
                <a:latin typeface="+mn-lt"/>
                <a:ea typeface="+mn-ea"/>
              </a:rPr>
              <a:t> </a:t>
            </a:r>
            <a:r>
              <a:rPr lang="en-US" altLang="zh-CN" dirty="0" smtClean="0">
                <a:latin typeface="+mn-lt"/>
                <a:ea typeface="+mn-ea"/>
              </a:rPr>
              <a:t>Enable co-existence with existing network architectures and topologies;</a:t>
            </a:r>
          </a:p>
          <a:p>
            <a:pPr fontAlgn="auto">
              <a:spcBef>
                <a:spcPts val="0"/>
              </a:spcBef>
              <a:spcAft>
                <a:spcPts val="0"/>
              </a:spcAft>
              <a:buClr>
                <a:srgbClr val="FF0000"/>
              </a:buClr>
              <a:buFont typeface="Wingdings" pitchFamily="2" charset="2"/>
              <a:buChar char="l"/>
              <a:defRPr/>
            </a:pPr>
            <a:endParaRPr lang="en-US" altLang="zh-CN" dirty="0">
              <a:latin typeface="+mn-lt"/>
              <a:ea typeface="+mn-ea"/>
            </a:endParaRPr>
          </a:p>
          <a:p>
            <a:pPr fontAlgn="auto">
              <a:spcBef>
                <a:spcPts val="0"/>
              </a:spcBef>
              <a:spcAft>
                <a:spcPts val="0"/>
              </a:spcAft>
              <a:buClr>
                <a:srgbClr val="FF0000"/>
              </a:buClr>
              <a:buFont typeface="Wingdings" pitchFamily="2" charset="2"/>
              <a:buChar char="l"/>
              <a:defRPr/>
            </a:pPr>
            <a:r>
              <a:rPr lang="en-US" altLang="zh-CN" dirty="0">
                <a:latin typeface="+mn-lt"/>
                <a:ea typeface="+mn-ea"/>
              </a:rPr>
              <a:t> </a:t>
            </a:r>
            <a:r>
              <a:rPr lang="en-US" altLang="zh-CN" dirty="0" smtClean="0">
                <a:latin typeface="+mn-lt"/>
                <a:ea typeface="+mn-ea"/>
              </a:rPr>
              <a:t>Hybrid MME/PCRF/SAE GW-C;</a:t>
            </a:r>
          </a:p>
          <a:p>
            <a:pPr fontAlgn="auto">
              <a:spcBef>
                <a:spcPts val="0"/>
              </a:spcBef>
              <a:spcAft>
                <a:spcPts val="0"/>
              </a:spcAft>
              <a:buClr>
                <a:srgbClr val="FF0000"/>
              </a:buClr>
              <a:defRPr/>
            </a:pPr>
            <a:endParaRPr lang="en-US" altLang="zh-CN" dirty="0">
              <a:latin typeface="+mn-lt"/>
              <a:ea typeface="+mn-ea"/>
            </a:endParaRPr>
          </a:p>
          <a:p>
            <a:pPr fontAlgn="auto">
              <a:spcBef>
                <a:spcPts val="0"/>
              </a:spcBef>
              <a:spcAft>
                <a:spcPts val="0"/>
              </a:spcAft>
              <a:buClr>
                <a:srgbClr val="FF0000"/>
              </a:buClr>
              <a:buFont typeface="Wingdings" pitchFamily="2" charset="2"/>
              <a:buChar char="l"/>
              <a:defRPr/>
            </a:pPr>
            <a:r>
              <a:rPr lang="en-US" altLang="zh-CN" dirty="0" smtClean="0">
                <a:latin typeface="+mn-lt"/>
                <a:ea typeface="+mn-ea"/>
              </a:rPr>
              <a:t>Self-definition and programmable operators’ Cloud-scale on Mobile CN</a:t>
            </a:r>
            <a:endParaRPr lang="zh-CN" altLang="zh-CN" dirty="0">
              <a:latin typeface="+mn-lt"/>
              <a:ea typeface="+mn-ea"/>
            </a:endParaRPr>
          </a:p>
          <a:p>
            <a:pPr fontAlgn="auto">
              <a:spcBef>
                <a:spcPts val="0"/>
              </a:spcBef>
              <a:spcAft>
                <a:spcPts val="0"/>
              </a:spcAft>
              <a:buClr>
                <a:srgbClr val="FF0000"/>
              </a:buClr>
              <a:defRPr/>
            </a:pPr>
            <a:endParaRPr lang="en-US" altLang="zh-CN" dirty="0">
              <a:latin typeface="+mn-lt"/>
              <a:ea typeface="+mn-ea"/>
            </a:endParaRPr>
          </a:p>
        </p:txBody>
      </p:sp>
      <p:sp>
        <p:nvSpPr>
          <p:cNvPr id="41" name="Text Box 76"/>
          <p:cNvSpPr txBox="1">
            <a:spLocks noChangeArrowheads="1"/>
          </p:cNvSpPr>
          <p:nvPr/>
        </p:nvSpPr>
        <p:spPr bwMode="auto">
          <a:xfrm>
            <a:off x="2729595" y="4941168"/>
            <a:ext cx="1194333" cy="379894"/>
          </a:xfrm>
          <a:prstGeom prst="rect">
            <a:avLst/>
          </a:prstGeom>
          <a:noFill/>
          <a:ln w="9525">
            <a:noFill/>
            <a:miter lim="800000"/>
            <a:headEnd/>
            <a:tailEnd/>
          </a:ln>
        </p:spPr>
        <p:txBody>
          <a:bodyPr wrap="none" lIns="101901" tIns="50950" rIns="101901" bIns="50950">
            <a:spAutoFit/>
          </a:bodyPr>
          <a:lstStyle/>
          <a:p>
            <a:r>
              <a:rPr lang="en-US" altLang="zh-CN" sz="1800" b="1" dirty="0">
                <a:solidFill>
                  <a:srgbClr val="FF9900"/>
                </a:solidFill>
                <a:latin typeface="Calibri" pitchFamily="34" charset="0"/>
              </a:rPr>
              <a:t>SAE GW-U</a:t>
            </a:r>
          </a:p>
        </p:txBody>
      </p:sp>
      <p:sp>
        <p:nvSpPr>
          <p:cNvPr id="42" name="Rectangle 42"/>
          <p:cNvSpPr>
            <a:spLocks noChangeArrowheads="1"/>
          </p:cNvSpPr>
          <p:nvPr/>
        </p:nvSpPr>
        <p:spPr bwMode="auto">
          <a:xfrm>
            <a:off x="4772325" y="3573016"/>
            <a:ext cx="735779" cy="246221"/>
          </a:xfrm>
          <a:prstGeom prst="rect">
            <a:avLst/>
          </a:prstGeom>
          <a:noFill/>
          <a:ln w="9525">
            <a:noFill/>
            <a:miter lim="800000"/>
            <a:headEnd/>
            <a:tailEnd/>
          </a:ln>
        </p:spPr>
        <p:txBody>
          <a:bodyPr wrap="none" lIns="0" tIns="0" rIns="0" bIns="0">
            <a:spAutoFit/>
          </a:bodyPr>
          <a:lstStyle/>
          <a:p>
            <a:r>
              <a:rPr lang="en-US" altLang="zh-CN" dirty="0" smtClean="0">
                <a:solidFill>
                  <a:srgbClr val="0070C0"/>
                </a:solidFill>
                <a:latin typeface="华文细黑" pitchFamily="2" charset="-122"/>
                <a:ea typeface="华文细黑" pitchFamily="2" charset="-122"/>
              </a:rPr>
              <a:t>Control</a:t>
            </a:r>
            <a:endParaRPr lang="en-US" altLang="zh-CN" b="1" dirty="0">
              <a:solidFill>
                <a:srgbClr val="0070C0"/>
              </a:solidFill>
              <a:latin typeface="华文细黑" pitchFamily="2" charset="-122"/>
              <a:ea typeface="华文细黑" pitchFamily="2" charset="-122"/>
            </a:endParaRPr>
          </a:p>
        </p:txBody>
      </p:sp>
      <p:sp>
        <p:nvSpPr>
          <p:cNvPr id="43" name="Rectangle 42"/>
          <p:cNvSpPr>
            <a:spLocks noChangeArrowheads="1"/>
          </p:cNvSpPr>
          <p:nvPr/>
        </p:nvSpPr>
        <p:spPr bwMode="auto">
          <a:xfrm>
            <a:off x="3635896" y="5589240"/>
            <a:ext cx="642805" cy="246221"/>
          </a:xfrm>
          <a:prstGeom prst="rect">
            <a:avLst/>
          </a:prstGeom>
          <a:noFill/>
          <a:ln w="9525">
            <a:noFill/>
            <a:miter lim="800000"/>
            <a:headEnd/>
            <a:tailEnd/>
          </a:ln>
        </p:spPr>
        <p:txBody>
          <a:bodyPr wrap="none" lIns="0" tIns="0" rIns="0" bIns="0">
            <a:spAutoFit/>
          </a:bodyPr>
          <a:lstStyle/>
          <a:p>
            <a:r>
              <a:rPr lang="en-US" altLang="zh-CN" dirty="0" smtClean="0">
                <a:solidFill>
                  <a:srgbClr val="0070C0"/>
                </a:solidFill>
                <a:latin typeface="华文细黑" pitchFamily="2" charset="-122"/>
                <a:ea typeface="华文细黑" pitchFamily="2" charset="-122"/>
              </a:rPr>
              <a:t>Switch</a:t>
            </a:r>
            <a:endParaRPr lang="en-US" altLang="zh-CN" b="1" dirty="0">
              <a:solidFill>
                <a:srgbClr val="0070C0"/>
              </a:solidFill>
              <a:latin typeface="华文细黑" pitchFamily="2" charset="-122"/>
              <a:ea typeface="华文细黑" pitchFamily="2" charset="-122"/>
            </a:endParaRPr>
          </a:p>
        </p:txBody>
      </p:sp>
      <p:sp>
        <p:nvSpPr>
          <p:cNvPr id="44" name="Text Box 76"/>
          <p:cNvSpPr txBox="1">
            <a:spLocks noChangeArrowheads="1"/>
          </p:cNvSpPr>
          <p:nvPr/>
        </p:nvSpPr>
        <p:spPr bwMode="auto">
          <a:xfrm>
            <a:off x="611560" y="5301208"/>
            <a:ext cx="603337" cy="379894"/>
          </a:xfrm>
          <a:prstGeom prst="rect">
            <a:avLst/>
          </a:prstGeom>
          <a:noFill/>
          <a:ln w="9525">
            <a:noFill/>
            <a:miter lim="800000"/>
            <a:headEnd/>
            <a:tailEnd/>
          </a:ln>
        </p:spPr>
        <p:txBody>
          <a:bodyPr wrap="none" lIns="101901" tIns="50950" rIns="101901" bIns="50950">
            <a:spAutoFit/>
          </a:bodyPr>
          <a:lstStyle/>
          <a:p>
            <a:r>
              <a:rPr lang="en-US" altLang="zh-CN" sz="1800" dirty="0" err="1" smtClean="0">
                <a:solidFill>
                  <a:srgbClr val="FF9900"/>
                </a:solidFill>
                <a:latin typeface="Calibri" pitchFamily="34" charset="0"/>
              </a:rPr>
              <a:t>eNB</a:t>
            </a:r>
            <a:endParaRPr lang="en-US" altLang="zh-CN" sz="1800" b="1" dirty="0">
              <a:solidFill>
                <a:srgbClr val="FF9900"/>
              </a:solidFill>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 Suggestion in SA1</a:t>
            </a:r>
            <a:endParaRPr lang="zh-CN" altLang="en-US" dirty="0"/>
          </a:p>
        </p:txBody>
      </p:sp>
      <p:sp>
        <p:nvSpPr>
          <p:cNvPr id="3" name="内容占位符 2"/>
          <p:cNvSpPr>
            <a:spLocks noGrp="1"/>
          </p:cNvSpPr>
          <p:nvPr>
            <p:ph idx="1"/>
          </p:nvPr>
        </p:nvSpPr>
        <p:spPr/>
        <p:txBody>
          <a:bodyPr/>
          <a:lstStyle/>
          <a:p>
            <a:pPr>
              <a:lnSpc>
                <a:spcPct val="100000"/>
              </a:lnSpc>
              <a:spcBef>
                <a:spcPts val="900"/>
              </a:spcBef>
            </a:pPr>
            <a:r>
              <a:rPr lang="en-US" altLang="zh-CN" sz="1700" dirty="0" smtClean="0">
                <a:solidFill>
                  <a:srgbClr val="FF0000"/>
                </a:solidFill>
                <a:latin typeface="微软雅黑" pitchFamily="34" charset="-122"/>
                <a:ea typeface="微软雅黑" pitchFamily="34" charset="-122"/>
              </a:rPr>
              <a:t>Motivation</a:t>
            </a:r>
            <a:r>
              <a:rPr lang="en-US" altLang="zh-CN" sz="1700" dirty="0" smtClean="0">
                <a:latin typeface="微软雅黑" pitchFamily="34" charset="-122"/>
                <a:ea typeface="微软雅黑" pitchFamily="34" charset="-122"/>
              </a:rPr>
              <a:t> on China Telecom in SA1 works:</a:t>
            </a:r>
          </a:p>
          <a:p>
            <a:pPr lvl="1">
              <a:lnSpc>
                <a:spcPct val="100000"/>
              </a:lnSpc>
              <a:spcBef>
                <a:spcPts val="900"/>
              </a:spcBef>
            </a:pPr>
            <a:r>
              <a:rPr lang="en-US" altLang="zh-CN" sz="1700" dirty="0" smtClean="0">
                <a:latin typeface="微软雅黑" pitchFamily="34" charset="-122"/>
                <a:ea typeface="微软雅黑" pitchFamily="34" charset="-122"/>
                <a:cs typeface="+mn-cs"/>
              </a:rPr>
              <a:t>Mobile operators all over the world faces the same problems as China Telecom that the rapid growth of mobile Internet traffic, the core network(CN) capacity needs expanding sharply,  and the function of  core network elements should meet the network evolution and traffic demand</a:t>
            </a:r>
          </a:p>
          <a:p>
            <a:pPr lvl="2">
              <a:lnSpc>
                <a:spcPct val="100000"/>
              </a:lnSpc>
              <a:spcBef>
                <a:spcPts val="900"/>
              </a:spcBef>
            </a:pPr>
            <a:r>
              <a:rPr lang="en-US" altLang="zh-CN" sz="1700" dirty="0" smtClean="0">
                <a:latin typeface="微软雅黑" pitchFamily="34" charset="-122"/>
                <a:ea typeface="微软雅黑" pitchFamily="34" charset="-122"/>
                <a:cs typeface="+mn-cs"/>
              </a:rPr>
              <a:t>Increase the network flexibility </a:t>
            </a:r>
          </a:p>
          <a:p>
            <a:pPr lvl="2">
              <a:lnSpc>
                <a:spcPct val="100000"/>
              </a:lnSpc>
              <a:spcBef>
                <a:spcPts val="900"/>
              </a:spcBef>
            </a:pPr>
            <a:r>
              <a:rPr lang="en-US" altLang="zh-CN" sz="1700" dirty="0" smtClean="0">
                <a:latin typeface="微软雅黑" pitchFamily="34" charset="-122"/>
                <a:ea typeface="微软雅黑" pitchFamily="34" charset="-122"/>
                <a:cs typeface="+mn-cs"/>
              </a:rPr>
              <a:t>Decrease the network maintenance cost</a:t>
            </a:r>
          </a:p>
          <a:p>
            <a:pPr>
              <a:lnSpc>
                <a:spcPct val="100000"/>
              </a:lnSpc>
              <a:spcBef>
                <a:spcPts val="900"/>
              </a:spcBef>
            </a:pPr>
            <a:r>
              <a:rPr lang="en-US" altLang="zh-CN" sz="1700" dirty="0" smtClean="0">
                <a:latin typeface="微软雅黑" pitchFamily="34" charset="-122"/>
                <a:ea typeface="微软雅黑" pitchFamily="34" charset="-122"/>
              </a:rPr>
              <a:t>The </a:t>
            </a:r>
            <a:r>
              <a:rPr lang="en-US" altLang="zh-CN" sz="1700" dirty="0" smtClean="0">
                <a:solidFill>
                  <a:srgbClr val="FF0000"/>
                </a:solidFill>
                <a:latin typeface="微软雅黑" pitchFamily="34" charset="-122"/>
                <a:ea typeface="微软雅黑" pitchFamily="34" charset="-122"/>
              </a:rPr>
              <a:t>steps </a:t>
            </a:r>
            <a:r>
              <a:rPr lang="en-US" altLang="zh-CN" sz="1700" dirty="0" smtClean="0">
                <a:latin typeface="微软雅黑" pitchFamily="34" charset="-122"/>
                <a:ea typeface="微软雅黑" pitchFamily="34" charset="-122"/>
              </a:rPr>
              <a:t>of  China Telecom in SA1 works:</a:t>
            </a:r>
          </a:p>
          <a:p>
            <a:pPr lvl="1">
              <a:lnSpc>
                <a:spcPct val="100000"/>
              </a:lnSpc>
              <a:spcBef>
                <a:spcPts val="900"/>
              </a:spcBef>
            </a:pPr>
            <a:r>
              <a:rPr lang="en-US" altLang="zh-CN" sz="1700" dirty="0" smtClean="0">
                <a:latin typeface="微软雅黑" pitchFamily="34" charset="-122"/>
                <a:ea typeface="微软雅黑" pitchFamily="34" charset="-122"/>
                <a:cs typeface="+mn-cs"/>
              </a:rPr>
              <a:t>SA1#64, Nov 2013, submit the new WID on S1-135118 :</a:t>
            </a:r>
            <a:r>
              <a:rPr lang="en-GB" altLang="zh-CN" sz="1700" dirty="0" smtClean="0">
                <a:latin typeface="微软雅黑" pitchFamily="34" charset="-122"/>
                <a:ea typeface="微软雅黑" pitchFamily="34" charset="-122"/>
                <a:cs typeface="+mn-cs"/>
              </a:rPr>
              <a:t>New study on Requirements for Virtualization of Mobile Networks (FS_RVMN)</a:t>
            </a:r>
            <a:endParaRPr lang="zh-CN" altLang="zh-CN" sz="1700" dirty="0" smtClean="0">
              <a:latin typeface="微软雅黑" pitchFamily="34" charset="-122"/>
              <a:ea typeface="微软雅黑" pitchFamily="34" charset="-122"/>
              <a:cs typeface="+mn-cs"/>
            </a:endParaRPr>
          </a:p>
          <a:p>
            <a:pPr lvl="1">
              <a:lnSpc>
                <a:spcPct val="100000"/>
              </a:lnSpc>
              <a:spcBef>
                <a:spcPts val="900"/>
              </a:spcBef>
            </a:pPr>
            <a:r>
              <a:rPr lang="en-US" altLang="zh-CN" sz="1700" dirty="0" smtClean="0">
                <a:latin typeface="微软雅黑" pitchFamily="34" charset="-122"/>
                <a:ea typeface="微软雅黑" pitchFamily="34" charset="-122"/>
                <a:cs typeface="+mn-cs"/>
              </a:rPr>
              <a:t>SA1#66, May 2014, submit the discussion paper and new WID on S1-141110/S1-141111</a:t>
            </a:r>
          </a:p>
          <a:p>
            <a:pPr>
              <a:lnSpc>
                <a:spcPct val="100000"/>
              </a:lnSpc>
              <a:spcBef>
                <a:spcPts val="900"/>
              </a:spcBef>
            </a:pPr>
            <a:r>
              <a:rPr lang="en-US" altLang="zh-CN" sz="1700" dirty="0" smtClean="0">
                <a:latin typeface="微软雅黑" pitchFamily="34" charset="-122"/>
                <a:ea typeface="微软雅黑" pitchFamily="34" charset="-122"/>
              </a:rPr>
              <a:t>Based on SA plenary conclusion, China Telecom is appreciated to </a:t>
            </a:r>
            <a:r>
              <a:rPr lang="en-US" altLang="zh-CN" sz="1700" dirty="0" smtClean="0">
                <a:solidFill>
                  <a:srgbClr val="FF0000"/>
                </a:solidFill>
                <a:latin typeface="微软雅黑" pitchFamily="34" charset="-122"/>
                <a:ea typeface="微软雅黑" pitchFamily="34" charset="-122"/>
              </a:rPr>
              <a:t>begin</a:t>
            </a:r>
            <a:r>
              <a:rPr lang="en-US" altLang="zh-CN" sz="1700" dirty="0" smtClean="0">
                <a:latin typeface="微软雅黑" pitchFamily="34" charset="-122"/>
                <a:ea typeface="微软雅黑" pitchFamily="34" charset="-122"/>
              </a:rPr>
              <a:t> this work in SA1</a:t>
            </a:r>
          </a:p>
          <a:p>
            <a:pPr lvl="1">
              <a:lnSpc>
                <a:spcPct val="100000"/>
              </a:lnSpc>
              <a:spcBef>
                <a:spcPts val="900"/>
              </a:spcBef>
            </a:pPr>
            <a:r>
              <a:rPr lang="en-US" altLang="zh-CN" sz="1700" dirty="0" smtClean="0">
                <a:latin typeface="微软雅黑" pitchFamily="34" charset="-122"/>
                <a:ea typeface="微软雅黑" pitchFamily="34" charset="-122"/>
                <a:cs typeface="+mn-cs"/>
              </a:rPr>
              <a:t>If agreed, we bring SA1 WID in August, we only then cover scope, architecture diagram requirements. The details would be then covered later i.e. in, November and February.</a:t>
            </a:r>
            <a:endParaRPr lang="zh-CN" altLang="zh-CN" sz="1700" dirty="0" smtClean="0">
              <a:latin typeface="微软雅黑" pitchFamily="34" charset="-122"/>
              <a:ea typeface="微软雅黑" pitchFamily="34" charset="-122"/>
              <a:cs typeface="+mn-cs"/>
            </a:endParaRPr>
          </a:p>
          <a:p>
            <a:pPr lvl="1">
              <a:lnSpc>
                <a:spcPct val="100000"/>
              </a:lnSpc>
              <a:spcBef>
                <a:spcPts val="900"/>
              </a:spcBef>
            </a:pPr>
            <a:endParaRPr lang="en-US" altLang="zh-CN" sz="14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1259632" y="4191000"/>
            <a:ext cx="6553200" cy="969496"/>
          </a:xfrm>
          <a:prstGeom prst="rect">
            <a:avLst/>
          </a:prstGeom>
          <a:noFill/>
          <a:ln w="9525">
            <a:noFill/>
            <a:miter lim="800000"/>
            <a:headEnd/>
            <a:tailEnd/>
          </a:ln>
          <a:scene3d>
            <a:camera prst="perspectiveFront"/>
            <a:lightRig rig="threePt" dir="t"/>
          </a:scene3d>
        </p:spPr>
        <p:txBody>
          <a:bodyPr>
            <a:spAutoFit/>
          </a:bodyPr>
          <a:lstStyle/>
          <a:p>
            <a:pPr algn="ctr"/>
            <a:r>
              <a:rPr lang="en-US" altLang="zh-CN" sz="4000" dirty="0" smtClean="0">
                <a:solidFill>
                  <a:srgbClr val="FF0000"/>
                </a:solidFill>
                <a:latin typeface="微软雅黑" pitchFamily="34" charset="-122"/>
                <a:ea typeface="微软雅黑" pitchFamily="34" charset="-122"/>
              </a:rPr>
              <a:t>Thank you!</a:t>
            </a:r>
            <a:endParaRPr lang="zh-CN" altLang="en-US" sz="4000" dirty="0">
              <a:solidFill>
                <a:srgbClr val="FF0000"/>
              </a:solidFill>
              <a:latin typeface="微软雅黑" pitchFamily="34" charset="-122"/>
              <a:ea typeface="微软雅黑" pitchFamily="34" charset="-122"/>
            </a:endParaRPr>
          </a:p>
          <a:p>
            <a:pPr algn="ctr"/>
            <a:endParaRPr lang="en-US" altLang="zh-CN" sz="1700" dirty="0">
              <a:latin typeface="微软雅黑" pitchFamily="34" charset="-122"/>
              <a:ea typeface="微软雅黑" pitchFamily="34" charset="-122"/>
            </a:endParaRPr>
          </a:p>
        </p:txBody>
      </p:sp>
      <p:pic>
        <p:nvPicPr>
          <p:cNvPr id="5" name="Picture 5" descr="chinanetlogo"/>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492500" y="1752600"/>
            <a:ext cx="1905000" cy="2362200"/>
          </a:xfrm>
          <a:prstGeom prst="rect">
            <a:avLst/>
          </a:prstGeom>
          <a:noFill/>
          <a:ln w="9525">
            <a:noFill/>
            <a:miter lim="800000"/>
            <a:headEnd/>
            <a:tailEnd/>
          </a:ln>
        </p:spPr>
      </p:pic>
      <p:sp>
        <p:nvSpPr>
          <p:cNvPr id="6" name="AutoShape 6"/>
          <p:cNvSpPr>
            <a:spLocks noChangeArrowheads="1"/>
          </p:cNvSpPr>
          <p:nvPr/>
        </p:nvSpPr>
        <p:spPr bwMode="auto">
          <a:xfrm>
            <a:off x="2362200" y="4191000"/>
            <a:ext cx="4343400" cy="22225"/>
          </a:xfrm>
          <a:prstGeom prst="roundRect">
            <a:avLst>
              <a:gd name="adj" fmla="val 50000"/>
            </a:avLst>
          </a:prstGeom>
          <a:solidFill>
            <a:srgbClr val="000080"/>
          </a:solidFill>
          <a:ln w="9525">
            <a:solidFill>
              <a:srgbClr val="000000"/>
            </a:solidFill>
            <a:round/>
            <a:headEnd type="none" w="sm" len="lg"/>
            <a:tailEnd type="none" w="sm" len="lg"/>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sld>
</file>

<file path=ppt/theme/theme1.xml><?xml version="1.0" encoding="utf-8"?>
<a:theme xmlns:a="http://schemas.openxmlformats.org/drawingml/2006/main" name="研究院PPT模板V2.1">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华文中宋"/>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宋体" pitchFamily="2" charset="-122"/>
            <a:ea typeface="宋体" pitchFamily="2"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宋体" pitchFamily="2" charset="-122"/>
            <a:ea typeface="宋体" pitchFamily="2"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2010年工作总结及2011年工作计划提纲20101206</Template>
  <TotalTime>6073</TotalTime>
  <Words>320</Words>
  <Application>Microsoft Office PowerPoint</Application>
  <PresentationFormat>全屏显示(4:3)</PresentationFormat>
  <Paragraphs>41</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研究院PPT模板V2.1</vt:lpstr>
      <vt:lpstr>Forecast Requirements in 3GPP  SA1 Virtualized and Soften Mobile Operators Networks  </vt:lpstr>
      <vt:lpstr>Why in 3GPP SA1</vt:lpstr>
      <vt:lpstr>Perspective on Scenarios to study in SA1</vt:lpstr>
      <vt:lpstr>Proposals Suggestion in SA1</vt:lpstr>
      <vt:lpstr>幻灯片 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LTE与移动专业课题汇报</dc:title>
  <dc:creator>王庆扬</dc:creator>
  <cp:lastModifiedBy>xiaxu</cp:lastModifiedBy>
  <cp:revision>289</cp:revision>
  <dcterms:created xsi:type="dcterms:W3CDTF">2010-12-07T04:13:38Z</dcterms:created>
  <dcterms:modified xsi:type="dcterms:W3CDTF">2014-06-06T02:22:03Z</dcterms:modified>
</cp:coreProperties>
</file>