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3"/>
  </p:notesMasterIdLst>
  <p:handoutMasterIdLst>
    <p:handoutMasterId r:id="rId24"/>
  </p:handoutMasterIdLst>
  <p:sldIdLst>
    <p:sldId id="303" r:id="rId2"/>
    <p:sldId id="776" r:id="rId3"/>
    <p:sldId id="791" r:id="rId4"/>
    <p:sldId id="708" r:id="rId5"/>
    <p:sldId id="709" r:id="rId6"/>
    <p:sldId id="710" r:id="rId7"/>
    <p:sldId id="711" r:id="rId8"/>
    <p:sldId id="712" r:id="rId9"/>
    <p:sldId id="714" r:id="rId10"/>
    <p:sldId id="717" r:id="rId11"/>
    <p:sldId id="759" r:id="rId12"/>
    <p:sldId id="761" r:id="rId13"/>
    <p:sldId id="760" r:id="rId14"/>
    <p:sldId id="799" r:id="rId15"/>
    <p:sldId id="800" r:id="rId16"/>
    <p:sldId id="724" r:id="rId17"/>
    <p:sldId id="767" r:id="rId18"/>
    <p:sldId id="793" r:id="rId19"/>
    <p:sldId id="797" r:id="rId20"/>
    <p:sldId id="798" r:id="rId21"/>
    <p:sldId id="614" r:id="rId22"/>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51" autoAdjust="0"/>
    <p:restoredTop sz="94625" autoAdjust="0"/>
  </p:normalViewPr>
  <p:slideViewPr>
    <p:cSldViewPr snapToGrid="0">
      <p:cViewPr varScale="1">
        <p:scale>
          <a:sx n="81" d="100"/>
          <a:sy n="81" d="100"/>
        </p:scale>
        <p:origin x="830" y="6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6/17/2014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a:p>
        </p:txBody>
      </p:sp>
    </p:spTree>
    <p:extLst>
      <p:ext uri="{BB962C8B-B14F-4D97-AF65-F5344CB8AC3E}">
        <p14:creationId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6/17/2014</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a:p>
        </p:txBody>
      </p:sp>
    </p:spTree>
    <p:extLst>
      <p:ext uri="{BB962C8B-B14F-4D97-AF65-F5344CB8AC3E}">
        <p14:creationId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95504872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9" name="Picture 15" descr="3gpp_15_03"/>
          <p:cNvPicPr>
            <a:picLocks noChangeAspect="1" noChangeArrowheads="1"/>
          </p:cNvPicPr>
          <p:nvPr userDrawn="1"/>
        </p:nvPicPr>
        <p:blipFill>
          <a:blip r:embed="rId6">
            <a:lum bright="70000" contrast="-70000"/>
            <a:extLst>
              <a:ext uri="{28A0092B-C50C-407E-A947-70E740481C1C}">
                <a14:useLocalDpi xmlns:a14="http://schemas.microsoft.com/office/drawing/2010/main" val="0"/>
              </a:ext>
            </a:extLst>
          </a:blip>
          <a:srcRect l="345" t="60504" r="1035" b="746"/>
          <a:stretch>
            <a:fillRect/>
          </a:stretch>
        </p:blipFill>
        <p:spPr bwMode="auto">
          <a:xfrm>
            <a:off x="0" y="1881188"/>
            <a:ext cx="9144000" cy="497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userDrawn="1"/>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1"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a:p>
          <a:p>
            <a:endParaRPr lang="en-GB"/>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userDrawn="1"/>
        </p:nvSpPr>
        <p:spPr>
          <a:xfrm>
            <a:off x="7439025" y="6461125"/>
            <a:ext cx="817563" cy="214313"/>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2014</a:t>
            </a:r>
            <a:endParaRPr lang="en-GB" sz="800" dirty="0"/>
          </a:p>
        </p:txBody>
      </p:sp>
      <p:sp>
        <p:nvSpPr>
          <p:cNvPr id="1037" name="Text Box 13"/>
          <p:cNvSpPr txBox="1">
            <a:spLocks noChangeArrowheads="1"/>
          </p:cNvSpPr>
          <p:nvPr userDrawn="1"/>
        </p:nvSpPr>
        <p:spPr bwMode="auto">
          <a:xfrm>
            <a:off x="5822066" y="177800"/>
            <a:ext cx="146297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SP-140198</a:t>
            </a:r>
            <a:r>
              <a:rPr lang="en-GB" sz="1200" b="1" dirty="0">
                <a:solidFill>
                  <a:schemeClr val="tx1"/>
                </a:solidFill>
              </a:rPr>
              <a:t/>
            </a:r>
            <a:br>
              <a:rPr lang="en-GB" sz="1200" b="1" dirty="0">
                <a:solidFill>
                  <a:schemeClr val="tx1"/>
                </a:solidFill>
              </a:rPr>
            </a:br>
            <a:r>
              <a:rPr lang="en-GB" sz="1200" b="1" dirty="0" smtClean="0">
                <a:solidFill>
                  <a:schemeClr val="bg1">
                    <a:lumMod val="85000"/>
                  </a:schemeClr>
                </a:solidFill>
              </a:rPr>
              <a:t>ex CP-140218</a:t>
            </a:r>
            <a:r>
              <a:rPr lang="en-GB" sz="1200" b="1" dirty="0" smtClean="0">
                <a:solidFill>
                  <a:schemeClr val="bg1">
                    <a:lumMod val="85000"/>
                  </a:schemeClr>
                </a:solidFill>
              </a:rPr>
              <a:t/>
            </a:r>
            <a:br>
              <a:rPr lang="en-GB" sz="1200" b="1" dirty="0" smtClean="0">
                <a:solidFill>
                  <a:schemeClr val="bg1">
                    <a:lumMod val="85000"/>
                  </a:schemeClr>
                </a:solidFill>
              </a:rPr>
            </a:br>
            <a:r>
              <a:rPr lang="en-GB" sz="1200" b="1" dirty="0" smtClean="0">
                <a:solidFill>
                  <a:schemeClr val="bg1">
                    <a:lumMod val="85000"/>
                  </a:schemeClr>
                </a:solidFill>
              </a:rPr>
              <a:t>ex RP-140574</a:t>
            </a:r>
            <a:r>
              <a:rPr lang="en-GB" sz="1200" dirty="0" smtClean="0">
                <a:solidFill>
                  <a:schemeClr val="bg1">
                    <a:lumMod val="85000"/>
                  </a:schemeClr>
                </a:solidFill>
              </a:rPr>
              <a:t> </a:t>
            </a:r>
            <a:endParaRPr lang="en-GB" sz="1200" dirty="0">
              <a:solidFill>
                <a:schemeClr val="bg1">
                  <a:lumMod val="85000"/>
                </a:schemeClr>
              </a:solidFill>
            </a:endParaRPr>
          </a:p>
        </p:txBody>
      </p:sp>
      <p:sp>
        <p:nvSpPr>
          <p:cNvPr id="1038" name="Text Box 14"/>
          <p:cNvSpPr txBox="1">
            <a:spLocks noChangeArrowheads="1"/>
          </p:cNvSpPr>
          <p:nvPr userDrawn="1"/>
        </p:nvSpPr>
        <p:spPr bwMode="auto">
          <a:xfrm>
            <a:off x="323850" y="73025"/>
            <a:ext cx="58102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Sophia Antipolis, France, June 2014</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a:solidFill>
                  <a:schemeClr val="bg1">
                    <a:lumMod val="85000"/>
                  </a:schemeClr>
                </a:solidFill>
                <a:latin typeface="Arial "/>
              </a:rPr>
              <a:t>RAN, CT, </a:t>
            </a:r>
            <a:r>
              <a:rPr lang="sv-SE" sz="1200" b="1" dirty="0">
                <a:solidFill>
                  <a:schemeClr val="tx1"/>
                </a:solidFill>
                <a:latin typeface="Arial "/>
              </a:rPr>
              <a:t>SA #</a:t>
            </a:r>
            <a:r>
              <a:rPr lang="sv-SE" sz="1200" b="1" dirty="0" smtClean="0">
                <a:solidFill>
                  <a:schemeClr val="tx1"/>
                </a:solidFill>
                <a:latin typeface="Arial "/>
              </a:rPr>
              <a:t>64</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smtClean="0"/>
              <a:t/>
            </a:r>
            <a:br>
              <a:rPr lang="en-US" sz="2000" smtClean="0"/>
            </a:br>
            <a:r>
              <a:rPr lang="en-US" smtClean="0">
                <a:latin typeface="Arial" panose="020B0604020202020204" pitchFamily="34" charset="0"/>
              </a:rPr>
              <a:t>John M Meredith</a:t>
            </a:r>
          </a:p>
          <a:p>
            <a:pPr>
              <a:lnSpc>
                <a:spcPct val="80000"/>
              </a:lnSpc>
            </a:pPr>
            <a:endParaRPr lang="en-US" sz="2000" smtClean="0">
              <a:latin typeface="Arial" panose="020B0604020202020204" pitchFamily="34" charset="0"/>
            </a:endParaRPr>
          </a:p>
          <a:p>
            <a:pPr>
              <a:lnSpc>
                <a:spcPct val="80000"/>
              </a:lnSpc>
            </a:pPr>
            <a:r>
              <a:rPr lang="en-US" sz="2000" smtClean="0">
                <a:latin typeface="Arial" panose="020B0604020202020204" pitchFamily="34" charset="0"/>
              </a:rPr>
              <a:t>Director, MCC</a:t>
            </a:r>
          </a:p>
          <a:p>
            <a:pPr>
              <a:lnSpc>
                <a:spcPct val="80000"/>
              </a:lnSpc>
            </a:pPr>
            <a:endParaRPr lang="en-GB" sz="200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53923" y="1260142"/>
            <a:ext cx="7584081" cy="2231329"/>
          </a:xfrm>
          <a:prstGeom prst="rect">
            <a:avLst/>
          </a:prstGeom>
        </p:spPr>
      </p:pic>
      <p:pic>
        <p:nvPicPr>
          <p:cNvPr id="5" name="Picture 4"/>
          <p:cNvPicPr>
            <a:picLocks noChangeAspect="1"/>
          </p:cNvPicPr>
          <p:nvPr/>
        </p:nvPicPr>
        <p:blipFill>
          <a:blip r:embed="rId3"/>
          <a:stretch>
            <a:fillRect/>
          </a:stretch>
        </p:blipFill>
        <p:spPr>
          <a:xfrm>
            <a:off x="766116" y="3612437"/>
            <a:ext cx="7571888" cy="2213040"/>
          </a:xfrm>
          <a:prstGeom prst="rect">
            <a:avLst/>
          </a:prstGeom>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5023" y="1391759"/>
            <a:ext cx="8333954" cy="4548010"/>
          </a:xfrm>
          <a:prstGeom prst="rect">
            <a:avLst/>
          </a:prstGeom>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94692" y="1514224"/>
            <a:ext cx="8754615" cy="4548010"/>
          </a:xfrm>
          <a:prstGeom prst="rect">
            <a:avLst/>
          </a:prstGeom>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Specs per Release</a:t>
            </a:r>
            <a:endParaRPr lang="en-GB" sz="280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a:latin typeface="Times New Roman" panose="02020603050405020304" pitchFamily="18" charset="0"/>
              </a:rPr>
              <a:t>#</a:t>
            </a:r>
            <a:r>
              <a:rPr lang="en-US" sz="1400">
                <a:latin typeface="Times New Roman" panose="02020603050405020304" pitchFamily="18" charset="0"/>
              </a:rPr>
              <a:t> Greyed Releases are closed.                                  * Figures in the right column are values reported last plenary meeting.</a:t>
            </a:r>
            <a:endParaRPr lang="en-GB" sz="1400">
              <a:latin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1569836" y="1912938"/>
            <a:ext cx="6042226" cy="3683000"/>
          </a:xfrm>
          <a:prstGeom prst="rect">
            <a:avLst/>
          </a:prstGeom>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bwMode="auto">
          <a:xfrm>
            <a:off x="557638" y="497624"/>
            <a:ext cx="52324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t>Marketing matters</a:t>
            </a:r>
          </a:p>
        </p:txBody>
      </p:sp>
      <p:sp>
        <p:nvSpPr>
          <p:cNvPr id="3" name="Content Placeholder 2"/>
          <p:cNvSpPr>
            <a:spLocks noGrp="1"/>
          </p:cNvSpPr>
          <p:nvPr>
            <p:ph idx="1"/>
          </p:nvPr>
        </p:nvSpPr>
        <p:spPr>
          <a:xfrm>
            <a:off x="419100" y="996950"/>
            <a:ext cx="8388350" cy="4830763"/>
          </a:xfrm>
        </p:spPr>
        <p:txBody>
          <a:bodyPr/>
          <a:lstStyle/>
          <a:p>
            <a:pPr>
              <a:buFontTx/>
              <a:buNone/>
              <a:defRPr/>
            </a:pPr>
            <a:r>
              <a:rPr lang="en-GB" sz="1800" dirty="0" smtClean="0"/>
              <a:t>The Marketing Plan; </a:t>
            </a:r>
            <a:r>
              <a:rPr lang="en-US" sz="1800" b="1" i="1" dirty="0" smtClean="0"/>
              <a:t>3GPP_PCG#32(14)17 </a:t>
            </a:r>
            <a:r>
              <a:rPr lang="en-US" sz="1800" dirty="0" smtClean="0"/>
              <a:t>includes details of activity on Marketing and Communications and future plans.</a:t>
            </a:r>
          </a:p>
          <a:p>
            <a:pPr>
              <a:buFontTx/>
              <a:buNone/>
              <a:defRPr/>
            </a:pPr>
            <a:r>
              <a:rPr lang="en-US" sz="1800" dirty="0" smtClean="0"/>
              <a:t>Two highlights:</a:t>
            </a:r>
          </a:p>
          <a:p>
            <a:pPr>
              <a:defRPr/>
            </a:pPr>
            <a:r>
              <a:rPr lang="en-US" sz="1800" b="1" i="1" dirty="0" smtClean="0"/>
              <a:t> </a:t>
            </a:r>
            <a:r>
              <a:rPr lang="en-US" sz="1600" dirty="0" smtClean="0"/>
              <a:t>The </a:t>
            </a:r>
            <a:r>
              <a:rPr lang="en-US" sz="1600" dirty="0" err="1" smtClean="0"/>
              <a:t>Marcoms</a:t>
            </a:r>
            <a:r>
              <a:rPr lang="en-US" sz="1600" dirty="0" smtClean="0"/>
              <a:t> Officer has coordinated the </a:t>
            </a:r>
            <a:r>
              <a:rPr lang="en-GB" sz="1600" dirty="0" smtClean="0">
                <a:ea typeface="Times New Roman"/>
                <a:cs typeface="Times New Roman"/>
              </a:rPr>
              <a:t>PCG LTE Brand Evolution Ad Hoc Group, and presented report to PCG#32; </a:t>
            </a:r>
            <a:r>
              <a:rPr lang="en-US" sz="1600" i="1" dirty="0" smtClean="0"/>
              <a:t>3GPP_PCG#32(14)18</a:t>
            </a:r>
            <a:endParaRPr lang="en-US" sz="1600" dirty="0" smtClean="0"/>
          </a:p>
          <a:p>
            <a:pPr lvl="1">
              <a:buFont typeface="Arial" charset="0"/>
              <a:buChar char="•"/>
              <a:defRPr/>
            </a:pPr>
            <a:r>
              <a:rPr lang="en-GB" sz="1600" dirty="0" smtClean="0">
                <a:solidFill>
                  <a:schemeClr val="tx1">
                    <a:lumMod val="65000"/>
                    <a:lumOff val="35000"/>
                  </a:schemeClr>
                </a:solidFill>
              </a:rPr>
              <a:t>Considering the creation of a new LTE brand beyond LTE Advanced and the date that new marker should be applied</a:t>
            </a:r>
          </a:p>
          <a:p>
            <a:pPr lvl="1">
              <a:buFont typeface="Arial" charset="0"/>
              <a:buChar char="•"/>
              <a:defRPr/>
            </a:pPr>
            <a:r>
              <a:rPr lang="en-GB" sz="1600" i="1" dirty="0" smtClean="0">
                <a:solidFill>
                  <a:schemeClr val="tx1">
                    <a:lumMod val="65000"/>
                    <a:lumOff val="35000"/>
                  </a:schemeClr>
                </a:solidFill>
                <a:ea typeface="+mn-ea"/>
                <a:cs typeface="+mn-cs"/>
              </a:rPr>
              <a:t>Discussion </a:t>
            </a:r>
            <a:r>
              <a:rPr lang="en-GB" sz="1600" dirty="0" smtClean="0">
                <a:solidFill>
                  <a:schemeClr val="tx1">
                    <a:lumMod val="65000"/>
                    <a:lumOff val="35000"/>
                  </a:schemeClr>
                </a:solidFill>
              </a:rPr>
              <a:t>concluded that this was not yet needed and that the Ad Hoc Group must re-consider whether there is a compelling need for a new marker, based on the expected evolution of 3GPP Release content (PCG#32 Draft Report </a:t>
            </a:r>
            <a:r>
              <a:rPr lang="en-US" sz="1600" i="1" dirty="0" smtClean="0">
                <a:solidFill>
                  <a:schemeClr val="tx1">
                    <a:lumMod val="65000"/>
                    <a:lumOff val="35000"/>
                  </a:schemeClr>
                </a:solidFill>
              </a:rPr>
              <a:t>3GPP_PCG#32(14)35)</a:t>
            </a:r>
            <a:endParaRPr lang="en-GB" sz="1600" dirty="0" smtClean="0">
              <a:solidFill>
                <a:schemeClr val="tx1">
                  <a:lumMod val="65000"/>
                  <a:lumOff val="35000"/>
                </a:schemeClr>
              </a:solidFill>
            </a:endParaRPr>
          </a:p>
          <a:p>
            <a:pPr lvl="1">
              <a:buFont typeface="Arial" charset="0"/>
              <a:buChar char="•"/>
              <a:defRPr/>
            </a:pPr>
            <a:r>
              <a:rPr lang="en-GB" sz="1600" dirty="0" smtClean="0">
                <a:solidFill>
                  <a:schemeClr val="tx1">
                    <a:lumMod val="65000"/>
                    <a:lumOff val="35000"/>
                  </a:schemeClr>
                </a:solidFill>
              </a:rPr>
              <a:t>Further discussion and input to PCG#33 in October to include an analysis of the pros and cons of developing a new marker and an assessment of the impact that it would have on 3GPP as a whole and for industry</a:t>
            </a:r>
          </a:p>
          <a:p>
            <a:pPr>
              <a:defRPr/>
            </a:pPr>
            <a:r>
              <a:rPr lang="en-GB" sz="2000" dirty="0" smtClean="0"/>
              <a:t> </a:t>
            </a:r>
            <a:r>
              <a:rPr lang="en-GB" sz="1800" dirty="0" smtClean="0"/>
              <a:t>Completed 2013 Awards presentations, via WG Chairs;</a:t>
            </a:r>
          </a:p>
          <a:p>
            <a:pPr>
              <a:defRPr/>
            </a:pPr>
            <a:endParaRPr lang="en-US" sz="2200" dirty="0" smtClean="0"/>
          </a:p>
          <a:p>
            <a:pPr lvl="1">
              <a:buFont typeface="Arial" charset="0"/>
              <a:buNone/>
              <a:defRPr/>
            </a:pPr>
            <a:endParaRPr lang="en-US" sz="1800" b="1" i="1" dirty="0" smtClean="0">
              <a:ea typeface="+mn-ea"/>
              <a:cs typeface="+mn-cs"/>
            </a:endParaRPr>
          </a:p>
          <a:p>
            <a:pPr>
              <a:defRPr/>
            </a:pPr>
            <a:endParaRPr lang="en-US" sz="1800" dirty="0" smtClean="0"/>
          </a:p>
          <a:p>
            <a:pPr>
              <a:defRPr/>
            </a:pPr>
            <a:endParaRPr lang="en-GB" sz="1800" dirty="0"/>
          </a:p>
        </p:txBody>
      </p:sp>
      <p:sp>
        <p:nvSpPr>
          <p:cNvPr id="4" name="Slide Number Placeholder 3"/>
          <p:cNvSpPr>
            <a:spLocks noGrp="1"/>
          </p:cNvSpPr>
          <p:nvPr>
            <p:ph type="sldNum" sz="quarter" idx="4294967295"/>
          </p:nvPr>
        </p:nvSpPr>
        <p:spPr>
          <a:xfrm>
            <a:off x="8558213" y="6483350"/>
            <a:ext cx="395287" cy="222250"/>
          </a:xfrm>
          <a:prstGeom prst="rect">
            <a:avLst/>
          </a:prstGeom>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0A5C1BCA-5CDE-4492-9D6E-A8078474E39B}" type="slidenum">
              <a:rPr lang="en-GB" altLang="en-US"/>
              <a:pPr eaLnBrk="1" hangingPunct="1"/>
              <a:t>14</a:t>
            </a:fld>
            <a:endParaRPr lang="en-GB" altLang="en-US"/>
          </a:p>
        </p:txBody>
      </p:sp>
      <p:graphicFrame>
        <p:nvGraphicFramePr>
          <p:cNvPr id="5" name="Table 4"/>
          <p:cNvGraphicFramePr>
            <a:graphicFrameLocks noGrp="1"/>
          </p:cNvGraphicFramePr>
          <p:nvPr/>
        </p:nvGraphicFramePr>
        <p:xfrm>
          <a:off x="1495425" y="5330825"/>
          <a:ext cx="6115050" cy="1222415"/>
        </p:xfrm>
        <a:graphic>
          <a:graphicData uri="http://schemas.openxmlformats.org/drawingml/2006/table">
            <a:tbl>
              <a:tblPr/>
              <a:tblGrid>
                <a:gridCol w="2888241"/>
                <a:gridCol w="3226809"/>
              </a:tblGrid>
              <a:tr h="152359">
                <a:tc>
                  <a:txBody>
                    <a:bodyPr/>
                    <a:lstStyle/>
                    <a:p>
                      <a:pPr hangingPunct="0">
                        <a:spcAft>
                          <a:spcPts val="0"/>
                        </a:spcAft>
                      </a:pPr>
                      <a:r>
                        <a:rPr lang="en-US" sz="1000" dirty="0" smtClean="0">
                          <a:solidFill>
                            <a:srgbClr val="FFFFFF"/>
                          </a:solidFill>
                          <a:latin typeface="Arial"/>
                          <a:ea typeface="Times New Roman"/>
                          <a:cs typeface="Times New Roman"/>
                        </a:rPr>
                        <a:t>2013 Award Recipient</a:t>
                      </a:r>
                      <a:endParaRPr lang="en-US" sz="1000" dirty="0">
                        <a:latin typeface="Times New Roman"/>
                        <a:ea typeface="Times New Roman"/>
                        <a:cs typeface="Times New Roman"/>
                      </a:endParaRPr>
                    </a:p>
                  </a:txBody>
                  <a:tcPr marL="28501" marR="28501"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hangingPunct="0">
                        <a:spcAft>
                          <a:spcPts val="0"/>
                        </a:spcAft>
                      </a:pPr>
                      <a:r>
                        <a:rPr lang="en-US" sz="1000">
                          <a:solidFill>
                            <a:srgbClr val="FFFFFF"/>
                          </a:solidFill>
                          <a:latin typeface="Arial"/>
                          <a:ea typeface="Times New Roman"/>
                          <a:cs typeface="Times New Roman"/>
                        </a:rPr>
                        <a:t>Working Group</a:t>
                      </a:r>
                      <a:endParaRPr lang="en-US" sz="1000">
                        <a:latin typeface="Times New Roman"/>
                        <a:ea typeface="Times New Roman"/>
                        <a:cs typeface="Times New Roman"/>
                      </a:endParaRPr>
                    </a:p>
                  </a:txBody>
                  <a:tcPr marL="28501" marR="28501"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291822">
                <a:tc>
                  <a:txBody>
                    <a:bodyPr/>
                    <a:lstStyle/>
                    <a:p>
                      <a:pPr hangingPunct="0">
                        <a:spcAft>
                          <a:spcPts val="900"/>
                        </a:spcAft>
                      </a:pPr>
                      <a:r>
                        <a:rPr lang="en-US" sz="1000" b="1">
                          <a:latin typeface="Arial"/>
                          <a:ea typeface="Times New Roman"/>
                          <a:cs typeface="Times New Roman"/>
                        </a:rPr>
                        <a:t>Rich Hovey</a:t>
                      </a:r>
                      <a:endParaRPr lang="en-US" sz="1000">
                        <a:latin typeface="Times New Roman"/>
                        <a:ea typeface="Times New Roman"/>
                        <a:cs typeface="Times New Roman"/>
                      </a:endParaRPr>
                    </a:p>
                  </a:txBody>
                  <a:tcPr marL="28501" marR="28501"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hangingPunct="0">
                        <a:spcAft>
                          <a:spcPts val="900"/>
                        </a:spcAft>
                      </a:pPr>
                      <a:r>
                        <a:rPr lang="en-US" sz="1000" dirty="0">
                          <a:latin typeface="Arial"/>
                          <a:ea typeface="Times New Roman"/>
                          <a:cs typeface="Times New Roman"/>
                        </a:rPr>
                        <a:t>SA1 – Services</a:t>
                      </a:r>
                      <a:endParaRPr lang="en-US" sz="1000" dirty="0">
                        <a:latin typeface="Times New Roman"/>
                        <a:ea typeface="Times New Roman"/>
                        <a:cs typeface="Times New Roman"/>
                      </a:endParaRPr>
                    </a:p>
                  </a:txBody>
                  <a:tcPr marL="28501" marR="28501"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91822">
                <a:tc>
                  <a:txBody>
                    <a:bodyPr/>
                    <a:lstStyle/>
                    <a:p>
                      <a:pPr hangingPunct="0">
                        <a:spcAft>
                          <a:spcPts val="900"/>
                        </a:spcAft>
                      </a:pPr>
                      <a:r>
                        <a:rPr lang="en-US" sz="1000" b="1">
                          <a:latin typeface="Arial"/>
                          <a:ea typeface="Times New Roman"/>
                          <a:cs typeface="Times New Roman"/>
                        </a:rPr>
                        <a:t>Robert  Love</a:t>
                      </a:r>
                      <a:endParaRPr lang="en-US" sz="1000">
                        <a:latin typeface="Times New Roman"/>
                        <a:ea typeface="Times New Roman"/>
                        <a:cs typeface="Times New Roman"/>
                      </a:endParaRPr>
                    </a:p>
                  </a:txBody>
                  <a:tcPr marL="28501" marR="28501"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hangingPunct="0">
                        <a:spcAft>
                          <a:spcPts val="900"/>
                        </a:spcAft>
                      </a:pPr>
                      <a:r>
                        <a:rPr lang="en-US" sz="1000" dirty="0">
                          <a:latin typeface="Arial"/>
                          <a:ea typeface="Times New Roman"/>
                          <a:cs typeface="Times New Roman"/>
                        </a:rPr>
                        <a:t>RAN1 - Radio layer 1</a:t>
                      </a:r>
                      <a:endParaRPr lang="en-US" sz="1000" dirty="0">
                        <a:latin typeface="Times New Roman"/>
                        <a:ea typeface="Times New Roman"/>
                        <a:cs typeface="Times New Roman"/>
                      </a:endParaRPr>
                    </a:p>
                  </a:txBody>
                  <a:tcPr marL="28501" marR="28501"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486371">
                <a:tc>
                  <a:txBody>
                    <a:bodyPr/>
                    <a:lstStyle/>
                    <a:p>
                      <a:pPr hangingPunct="0">
                        <a:spcAft>
                          <a:spcPts val="900"/>
                        </a:spcAft>
                      </a:pPr>
                      <a:r>
                        <a:rPr lang="en-US" sz="1000" b="1" dirty="0" err="1">
                          <a:latin typeface="Arial"/>
                          <a:ea typeface="Times New Roman"/>
                          <a:cs typeface="Times New Roman"/>
                        </a:rPr>
                        <a:t>Gert</a:t>
                      </a:r>
                      <a:r>
                        <a:rPr lang="en-US" sz="1000" b="1" dirty="0">
                          <a:latin typeface="Arial"/>
                          <a:ea typeface="Times New Roman"/>
                          <a:cs typeface="Times New Roman"/>
                        </a:rPr>
                        <a:t>-Jan van </a:t>
                      </a:r>
                      <a:r>
                        <a:rPr lang="en-US" sz="1000" b="1" dirty="0" err="1">
                          <a:latin typeface="Arial"/>
                          <a:ea typeface="Times New Roman"/>
                          <a:cs typeface="Times New Roman"/>
                        </a:rPr>
                        <a:t>Lieshout</a:t>
                      </a:r>
                      <a:endParaRPr lang="en-US" sz="1000" dirty="0">
                        <a:latin typeface="Times New Roman"/>
                        <a:ea typeface="Times New Roman"/>
                        <a:cs typeface="Times New Roman"/>
                      </a:endParaRPr>
                    </a:p>
                  </a:txBody>
                  <a:tcPr marL="28501" marR="28501"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hangingPunct="0">
                        <a:spcAft>
                          <a:spcPts val="900"/>
                        </a:spcAft>
                      </a:pPr>
                      <a:r>
                        <a:rPr lang="en-US" sz="1000" dirty="0">
                          <a:latin typeface="Arial"/>
                          <a:ea typeface="Times New Roman"/>
                          <a:cs typeface="Times New Roman"/>
                        </a:rPr>
                        <a:t>RAN2 - Radio layer 2 and Radio layer 3 RR</a:t>
                      </a:r>
                      <a:endParaRPr lang="en-US" sz="1000" dirty="0">
                        <a:latin typeface="Times New Roman"/>
                        <a:ea typeface="Times New Roman"/>
                        <a:cs typeface="Times New Roman"/>
                      </a:endParaRPr>
                    </a:p>
                  </a:txBody>
                  <a:tcPr marL="28501" marR="28501"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75253530"/>
      </p:ext>
    </p:extLst>
  </p:cSld>
  <p:clrMapOvr>
    <a:masterClrMapping/>
  </p:clrMapOvr>
  <p:transition spd="slow" advClick="0" advTm="30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bwMode="auto">
          <a:xfrm>
            <a:off x="887577" y="651301"/>
            <a:ext cx="52324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t>Mobile World Congress 2014</a:t>
            </a:r>
          </a:p>
        </p:txBody>
      </p:sp>
      <p:sp>
        <p:nvSpPr>
          <p:cNvPr id="4099" name="Content Placeholder 2"/>
          <p:cNvSpPr>
            <a:spLocks noGrp="1"/>
          </p:cNvSpPr>
          <p:nvPr>
            <p:ph idx="1"/>
          </p:nvPr>
        </p:nvSpPr>
        <p:spPr bwMode="auto">
          <a:xfrm>
            <a:off x="377825" y="1222801"/>
            <a:ext cx="8388350" cy="5777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z="1400" dirty="0" smtClean="0"/>
              <a:t> Barcelona, February 24 – 27, 2014</a:t>
            </a:r>
            <a:endParaRPr lang="en-US" altLang="en-US" sz="1400" dirty="0" smtClean="0"/>
          </a:p>
          <a:p>
            <a:r>
              <a:rPr lang="en-GB" altLang="en-US" sz="1400" dirty="0" smtClean="0"/>
              <a:t>The 3GPP Marketing and communications officer helped arrange passes and meetings for 3GPP Officials (Balazs Bertenyi, Dino Flore, Luis Jorge Romero and Adrian </a:t>
            </a:r>
            <a:r>
              <a:rPr lang="en-GB" altLang="en-US" sz="1400" dirty="0" err="1" smtClean="0"/>
              <a:t>Scrase</a:t>
            </a:r>
            <a:r>
              <a:rPr lang="en-GB" altLang="en-US" sz="1400" dirty="0" smtClean="0"/>
              <a:t>):</a:t>
            </a:r>
            <a:endParaRPr lang="en-US" altLang="en-US" sz="1400" dirty="0" smtClean="0"/>
          </a:p>
          <a:p>
            <a:pPr>
              <a:buFontTx/>
              <a:buNone/>
            </a:pPr>
            <a:r>
              <a:rPr lang="en-GB" altLang="en-US" sz="1400" b="1" dirty="0" smtClean="0"/>
              <a:t>Hitachi</a:t>
            </a:r>
            <a:r>
              <a:rPr lang="en-GB" altLang="en-US" sz="1400" dirty="0" smtClean="0"/>
              <a:t> stand visit - </a:t>
            </a:r>
            <a:r>
              <a:rPr lang="en-US" altLang="en-US" sz="1400" dirty="0" smtClean="0"/>
              <a:t>Vincent </a:t>
            </a:r>
            <a:r>
              <a:rPr lang="en-US" altLang="en-US" sz="1400" dirty="0" err="1" smtClean="0"/>
              <a:t>Franceschini</a:t>
            </a:r>
            <a:r>
              <a:rPr lang="en-US" altLang="en-US" sz="1400" dirty="0" smtClean="0"/>
              <a:t> / </a:t>
            </a:r>
            <a:r>
              <a:rPr lang="en-GB" altLang="en-US" sz="1400" b="1" dirty="0" smtClean="0"/>
              <a:t>5GPPP</a:t>
            </a:r>
            <a:r>
              <a:rPr lang="en-GB" altLang="en-US" sz="1400" dirty="0" smtClean="0"/>
              <a:t> launch event – European Commission/ </a:t>
            </a:r>
            <a:r>
              <a:rPr lang="en-GB" altLang="en-US" sz="1400" b="1" dirty="0" smtClean="0"/>
              <a:t>G&amp;D</a:t>
            </a:r>
            <a:r>
              <a:rPr lang="en-GB" altLang="en-US" sz="1400" dirty="0" smtClean="0"/>
              <a:t> Social event – Klaus </a:t>
            </a:r>
            <a:r>
              <a:rPr lang="en-GB" altLang="en-US" sz="1400" dirty="0" err="1" smtClean="0"/>
              <a:t>Vedder</a:t>
            </a:r>
            <a:r>
              <a:rPr lang="en-GB" altLang="en-US" sz="1400" dirty="0" smtClean="0"/>
              <a:t>/ </a:t>
            </a:r>
            <a:r>
              <a:rPr lang="en-GB" altLang="en-US" sz="1400" b="1" dirty="0" smtClean="0"/>
              <a:t>KT Corp</a:t>
            </a:r>
            <a:r>
              <a:rPr lang="en-GB" altLang="en-US" sz="1400" dirty="0" smtClean="0"/>
              <a:t>.  meeting - </a:t>
            </a:r>
            <a:r>
              <a:rPr lang="en-US" altLang="en-US" sz="1400" dirty="0" smtClean="0"/>
              <a:t>Dr. </a:t>
            </a:r>
            <a:r>
              <a:rPr lang="en-US" altLang="en-US" sz="1400" dirty="0" err="1" smtClean="0"/>
              <a:t>Dongmyun</a:t>
            </a:r>
            <a:r>
              <a:rPr lang="en-US" altLang="en-US" sz="1400" dirty="0" smtClean="0"/>
              <a:t> LEE/ </a:t>
            </a:r>
            <a:r>
              <a:rPr lang="en-US" altLang="en-US" sz="1400" b="1" dirty="0" smtClean="0"/>
              <a:t>NSN</a:t>
            </a:r>
            <a:r>
              <a:rPr lang="en-US" altLang="en-US" sz="1400" dirty="0" smtClean="0"/>
              <a:t> meeting - </a:t>
            </a:r>
            <a:r>
              <a:rPr lang="en-US" altLang="en-US" sz="1400" dirty="0" err="1" smtClean="0"/>
              <a:t>Uli</a:t>
            </a:r>
            <a:r>
              <a:rPr lang="en-US" altLang="en-US" sz="1400" dirty="0" smtClean="0"/>
              <a:t> </a:t>
            </a:r>
            <a:r>
              <a:rPr lang="en-US" altLang="en-US" sz="1400" dirty="0" err="1" smtClean="0"/>
              <a:t>Droppman</a:t>
            </a:r>
            <a:r>
              <a:rPr lang="en-US" altLang="en-US" sz="1400" dirty="0" smtClean="0"/>
              <a:t>/ </a:t>
            </a:r>
            <a:r>
              <a:rPr lang="en-US" altLang="en-US" sz="1400" b="1" dirty="0" smtClean="0"/>
              <a:t>Huawei </a:t>
            </a:r>
            <a:r>
              <a:rPr lang="en-US" altLang="en-US" sz="1400" dirty="0" smtClean="0"/>
              <a:t>meetings - Wang </a:t>
            </a:r>
            <a:r>
              <a:rPr lang="en-US" altLang="en-US" sz="1400" dirty="0" err="1" smtClean="0"/>
              <a:t>Xuemin</a:t>
            </a:r>
            <a:r>
              <a:rPr lang="en-US" altLang="en-US" sz="1400" dirty="0" smtClean="0"/>
              <a:t>, Noah Luo, Francisco da Silva/ </a:t>
            </a:r>
            <a:r>
              <a:rPr lang="en-US" altLang="en-US" sz="1400" b="1" dirty="0" err="1" smtClean="0"/>
              <a:t>MediaTek</a:t>
            </a:r>
            <a:r>
              <a:rPr lang="en-US" altLang="en-US" sz="1400" b="1" dirty="0" smtClean="0"/>
              <a:t> Inc</a:t>
            </a:r>
            <a:r>
              <a:rPr lang="en-US" altLang="en-US" sz="1400" dirty="0" smtClean="0"/>
              <a:t>. meeting -  Kevin </a:t>
            </a:r>
            <a:r>
              <a:rPr lang="en-US" altLang="en-US" sz="1400" dirty="0" err="1" smtClean="0"/>
              <a:t>Jou</a:t>
            </a:r>
            <a:r>
              <a:rPr lang="en-US" altLang="en-US" sz="1400" dirty="0" smtClean="0"/>
              <a:t>/ </a:t>
            </a:r>
            <a:r>
              <a:rPr lang="en-US" altLang="en-US" sz="1400" b="1" dirty="0" smtClean="0"/>
              <a:t>Keynote-SIGOS</a:t>
            </a:r>
            <a:r>
              <a:rPr lang="en-US" altLang="en-US" sz="1400" dirty="0" smtClean="0"/>
              <a:t> - </a:t>
            </a:r>
            <a:r>
              <a:rPr lang="en-US" altLang="en-US" sz="1400" dirty="0" err="1" smtClean="0"/>
              <a:t>Adil</a:t>
            </a:r>
            <a:r>
              <a:rPr lang="en-US" altLang="en-US" sz="1400" dirty="0" smtClean="0"/>
              <a:t> Kaya, </a:t>
            </a:r>
            <a:r>
              <a:rPr lang="en-US" altLang="en-US" sz="1400" dirty="0" err="1" smtClean="0"/>
              <a:t>Shicheng</a:t>
            </a:r>
            <a:r>
              <a:rPr lang="en-US" altLang="en-US" sz="1400" dirty="0" smtClean="0"/>
              <a:t> Hu/ </a:t>
            </a:r>
            <a:r>
              <a:rPr lang="en-US" altLang="en-US" sz="1400" b="1" dirty="0" smtClean="0"/>
              <a:t>GCF </a:t>
            </a:r>
            <a:r>
              <a:rPr lang="en-US" altLang="en-US" sz="1400" dirty="0" smtClean="0"/>
              <a:t>meeting - Lars Nielsen/ </a:t>
            </a:r>
            <a:r>
              <a:rPr lang="en-US" altLang="en-US" sz="1400" b="1" dirty="0" smtClean="0"/>
              <a:t>NGMN </a:t>
            </a:r>
            <a:r>
              <a:rPr lang="en-US" altLang="en-US" sz="1400" dirty="0" smtClean="0"/>
              <a:t>meeting – Peter </a:t>
            </a:r>
            <a:r>
              <a:rPr lang="en-US" altLang="en-US" sz="1400" dirty="0" err="1" smtClean="0"/>
              <a:t>Meissner</a:t>
            </a:r>
            <a:r>
              <a:rPr lang="en-US" altLang="en-US" sz="1400" dirty="0" smtClean="0"/>
              <a:t>, Philipp </a:t>
            </a:r>
            <a:r>
              <a:rPr lang="en-US" altLang="en-US" sz="1400" dirty="0" err="1" smtClean="0"/>
              <a:t>Deibert</a:t>
            </a:r>
            <a:r>
              <a:rPr lang="en-US" altLang="en-US" sz="1400" dirty="0" smtClean="0"/>
              <a:t> and others/ </a:t>
            </a:r>
            <a:r>
              <a:rPr lang="en-US" altLang="en-US" sz="1400" b="1" dirty="0" err="1" smtClean="0"/>
              <a:t>Transferjet</a:t>
            </a:r>
            <a:r>
              <a:rPr lang="en-US" altLang="en-US" sz="1400" b="1" dirty="0" smtClean="0"/>
              <a:t> </a:t>
            </a:r>
            <a:r>
              <a:rPr lang="en-US" altLang="en-US" sz="1400" dirty="0" smtClean="0"/>
              <a:t>stand visit (</a:t>
            </a:r>
            <a:r>
              <a:rPr lang="en-US" altLang="en-US" sz="1400" b="1" dirty="0" smtClean="0"/>
              <a:t>Sony</a:t>
            </a:r>
            <a:r>
              <a:rPr lang="en-US" altLang="en-US" sz="1400" dirty="0" smtClean="0"/>
              <a:t>) - Renaud </a:t>
            </a:r>
            <a:r>
              <a:rPr lang="en-US" altLang="en-US" sz="1400" dirty="0" err="1" smtClean="0"/>
              <a:t>DiFrancesco</a:t>
            </a:r>
            <a:r>
              <a:rPr lang="en-US" altLang="en-US" sz="1400" dirty="0" smtClean="0"/>
              <a:t>/ </a:t>
            </a:r>
            <a:r>
              <a:rPr lang="en-GB" altLang="en-US" sz="1400" b="1" dirty="0" smtClean="0"/>
              <a:t>Ericsson</a:t>
            </a:r>
            <a:r>
              <a:rPr lang="en-GB" altLang="en-US" sz="1400" dirty="0" smtClean="0"/>
              <a:t> stand visit- Hans </a:t>
            </a:r>
            <a:r>
              <a:rPr lang="en-GB" altLang="en-US" sz="1400" dirty="0" err="1" smtClean="0"/>
              <a:t>Ovesen</a:t>
            </a:r>
            <a:r>
              <a:rPr lang="en-GB" altLang="en-US" sz="1400" dirty="0" smtClean="0"/>
              <a:t>/ </a:t>
            </a:r>
            <a:r>
              <a:rPr lang="en-GB" altLang="en-US" sz="1400" b="1" dirty="0" smtClean="0"/>
              <a:t>Intel </a:t>
            </a:r>
            <a:r>
              <a:rPr lang="en-GB" altLang="en-US" sz="1400" dirty="0" smtClean="0"/>
              <a:t>meeting - Asha </a:t>
            </a:r>
            <a:r>
              <a:rPr lang="en-GB" altLang="en-US" sz="1400" dirty="0" err="1" smtClean="0"/>
              <a:t>Keddy</a:t>
            </a:r>
            <a:r>
              <a:rPr lang="en-GB" altLang="en-US" sz="1400" dirty="0" smtClean="0"/>
              <a:t> / </a:t>
            </a:r>
            <a:r>
              <a:rPr lang="en-GB" altLang="en-US" sz="1400" b="1" dirty="0" smtClean="0"/>
              <a:t>Small Cell Forum</a:t>
            </a:r>
            <a:r>
              <a:rPr lang="en-GB" altLang="en-US" sz="1400" dirty="0" smtClean="0"/>
              <a:t> meeting - Andy </a:t>
            </a:r>
            <a:r>
              <a:rPr lang="en-GB" altLang="en-US" sz="1400" dirty="0" err="1" smtClean="0"/>
              <a:t>Germano</a:t>
            </a:r>
            <a:r>
              <a:rPr lang="en-GB" altLang="en-US" sz="1400" dirty="0" smtClean="0"/>
              <a:t>, Gordon Mansfield/ Alcatel-Lucent – Stand tour/ </a:t>
            </a:r>
            <a:r>
              <a:rPr lang="en-GB" altLang="en-US" sz="1400" b="1" dirty="0" smtClean="0"/>
              <a:t>Qualcomm</a:t>
            </a:r>
            <a:r>
              <a:rPr lang="en-GB" altLang="en-US" sz="1400" dirty="0" smtClean="0"/>
              <a:t>, stand visit with Ed Tiedemann/ </a:t>
            </a:r>
            <a:r>
              <a:rPr lang="en-GB" altLang="en-US" sz="1400" b="1" dirty="0" smtClean="0"/>
              <a:t>4G Americas </a:t>
            </a:r>
            <a:r>
              <a:rPr lang="en-GB" altLang="en-US" sz="1400" dirty="0" smtClean="0"/>
              <a:t>meeting – Chris Pearson, Vicki Livingstone, Bob </a:t>
            </a:r>
            <a:r>
              <a:rPr lang="en-GB" altLang="en-US" sz="1400" dirty="0" err="1" smtClean="0"/>
              <a:t>Calaff</a:t>
            </a:r>
            <a:r>
              <a:rPr lang="en-GB" altLang="en-US" sz="1400" dirty="0" smtClean="0"/>
              <a:t>/ Conference Panel - </a:t>
            </a:r>
            <a:r>
              <a:rPr lang="en-GB" altLang="en-US" sz="1400" b="1" dirty="0" smtClean="0"/>
              <a:t>GSMA session</a:t>
            </a:r>
            <a:r>
              <a:rPr lang="en-GB" altLang="en-US" sz="1400" dirty="0" smtClean="0"/>
              <a:t> on future </a:t>
            </a:r>
            <a:r>
              <a:rPr lang="en-GB" altLang="en-US" sz="1400" dirty="0" err="1" smtClean="0"/>
              <a:t>Acceses</a:t>
            </a:r>
            <a:r>
              <a:rPr lang="en-GB" altLang="en-US" sz="1400" dirty="0" smtClean="0"/>
              <a:t>/ Interview with </a:t>
            </a:r>
            <a:r>
              <a:rPr lang="en-GB" altLang="en-US" sz="1400" b="1" dirty="0" smtClean="0"/>
              <a:t>Peter </a:t>
            </a:r>
            <a:r>
              <a:rPr lang="en-GB" altLang="en-US" sz="1400" b="1" dirty="0" err="1" smtClean="0"/>
              <a:t>Jarich</a:t>
            </a:r>
            <a:r>
              <a:rPr lang="en-GB" altLang="en-US" sz="1400" dirty="0" smtClean="0"/>
              <a:t>, Current Analysis/ </a:t>
            </a:r>
            <a:r>
              <a:rPr lang="en-GB" altLang="en-US" sz="1400" b="1" dirty="0" smtClean="0"/>
              <a:t>ETSI</a:t>
            </a:r>
            <a:r>
              <a:rPr lang="en-GB" altLang="en-US" sz="1400" dirty="0" smtClean="0"/>
              <a:t> networking event/ </a:t>
            </a:r>
            <a:r>
              <a:rPr lang="en-GB" altLang="en-US" sz="1400" b="1" dirty="0" smtClean="0"/>
              <a:t>Korea 5G Forum Global Alliance</a:t>
            </a:r>
            <a:r>
              <a:rPr lang="en-GB" altLang="en-US" sz="1400" dirty="0" smtClean="0"/>
              <a:t>, LEE </a:t>
            </a:r>
            <a:r>
              <a:rPr lang="en-GB" altLang="en-US" sz="1400" dirty="0" err="1" smtClean="0"/>
              <a:t>HyeonWoo</a:t>
            </a:r>
            <a:r>
              <a:rPr lang="en-GB" altLang="en-US" sz="1400" dirty="0" smtClean="0"/>
              <a:t>.</a:t>
            </a:r>
            <a:endParaRPr lang="en-US" altLang="en-US" sz="1400" dirty="0" smtClean="0"/>
          </a:p>
          <a:p>
            <a:pPr>
              <a:buFontTx/>
              <a:buNone/>
            </a:pPr>
            <a:endParaRPr lang="en-US" altLang="en-US" sz="1400" dirty="0" smtClean="0"/>
          </a:p>
        </p:txBody>
      </p:sp>
      <p:sp>
        <p:nvSpPr>
          <p:cNvPr id="4" name="Slide Number Placeholder 3"/>
          <p:cNvSpPr>
            <a:spLocks noGrp="1"/>
          </p:cNvSpPr>
          <p:nvPr>
            <p:ph type="sldNum" sz="quarter" idx="4294967295"/>
          </p:nvPr>
        </p:nvSpPr>
        <p:spPr>
          <a:xfrm>
            <a:off x="8558213" y="6483350"/>
            <a:ext cx="395287" cy="222250"/>
          </a:xfrm>
          <a:prstGeom prst="rect">
            <a:avLst/>
          </a:prstGeom>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3FF5A010-84FB-4D71-9358-DA197D77BACC}" type="slidenum">
              <a:rPr lang="en-GB" altLang="en-US"/>
              <a:pPr eaLnBrk="1" hangingPunct="1"/>
              <a:t>15</a:t>
            </a:fld>
            <a:endParaRPr lang="en-GB" altLang="en-US"/>
          </a:p>
        </p:txBody>
      </p:sp>
      <p:pic>
        <p:nvPicPr>
          <p:cNvPr id="4101" name="Picture 4" descr="MW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1125" y="3686175"/>
            <a:ext cx="36576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76275" y="4019550"/>
            <a:ext cx="3743325" cy="2400300"/>
          </a:xfrm>
          <a:prstGeom prst="rect">
            <a:avLst/>
          </a:prstGeom>
          <a:noFill/>
        </p:spPr>
        <p:txBody>
          <a:bodyPr>
            <a:spAutoFit/>
          </a:bodyPr>
          <a:lstStyle/>
          <a:p>
            <a:pPr>
              <a:defRPr/>
            </a:pPr>
            <a:r>
              <a:rPr lang="en-GB" sz="1400" b="1" u="sng" dirty="0">
                <a:latin typeface="+mn-lt"/>
                <a:cs typeface="Arial" charset="0"/>
              </a:rPr>
              <a:t>Next Year?</a:t>
            </a:r>
            <a:r>
              <a:rPr lang="en-GB" sz="1400" dirty="0">
                <a:latin typeface="+mn-lt"/>
                <a:cs typeface="Arial" charset="0"/>
              </a:rPr>
              <a:t>:  The congress will be from the 2-5 March 2015, which is close to the TSGs from the 9-15 March - in China, so we must consider whether we can achieve the same level of participation next year.</a:t>
            </a:r>
          </a:p>
          <a:p>
            <a:pPr>
              <a:defRPr/>
            </a:pPr>
            <a:endParaRPr lang="en-GB" sz="1400" dirty="0">
              <a:latin typeface="+mn-lt"/>
              <a:cs typeface="Arial" charset="0"/>
            </a:endParaRPr>
          </a:p>
          <a:p>
            <a:pPr>
              <a:defRPr/>
            </a:pPr>
            <a:r>
              <a:rPr lang="en-GB" sz="1400" dirty="0">
                <a:latin typeface="+mn-lt"/>
                <a:cs typeface="Arial" charset="0"/>
              </a:rPr>
              <a:t>OMA have informally asked whether 3GPP would like to participate in a SDO booth / presentation space in the trade show – TBC.</a:t>
            </a:r>
            <a:endParaRPr lang="en-US" sz="1400" dirty="0">
              <a:latin typeface="+mn-lt"/>
              <a:cs typeface="Arial" charset="0"/>
            </a:endParaRPr>
          </a:p>
          <a:p>
            <a:pPr>
              <a:defRPr/>
            </a:pPr>
            <a:endParaRPr lang="en-GB" sz="1200" dirty="0">
              <a:latin typeface="+mn-lt"/>
              <a:cs typeface="Arial" charset="0"/>
            </a:endParaRPr>
          </a:p>
          <a:p>
            <a:pPr>
              <a:defRPr/>
            </a:pPr>
            <a:endParaRPr lang="en-GB" sz="1200" dirty="0">
              <a:latin typeface="+mn-lt"/>
              <a:cs typeface="Arial" charset="0"/>
            </a:endParaRPr>
          </a:p>
        </p:txBody>
      </p:sp>
    </p:spTree>
    <p:extLst>
      <p:ext uri="{BB962C8B-B14F-4D97-AF65-F5344CB8AC3E}">
        <p14:creationId xmlns:p14="http://schemas.microsoft.com/office/powerpoint/2010/main" val="557541252"/>
      </p:ext>
    </p:extLst>
  </p:cSld>
  <p:clrMapOvr>
    <a:masterClrMapping/>
  </p:clrMapOvr>
  <p:transition spd="slow" advClick="0" advTm="3000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Other stuff</a:t>
            </a:r>
            <a:endParaRPr lang="en-GB" sz="2800"/>
          </a:p>
        </p:txBody>
      </p:sp>
      <p:pic>
        <p:nvPicPr>
          <p:cNvPr id="30723" name="Picture 3" descr="MCj0371064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1476370"/>
            <a:ext cx="5232400" cy="803275"/>
          </a:xfrm>
        </p:spPr>
        <p:txBody>
          <a:bodyPr/>
          <a:lstStyle/>
          <a:p>
            <a:pPr algn="l"/>
            <a:r>
              <a:rPr lang="en-GB" dirty="0" smtClean="0"/>
              <a:t>Back Office software</a:t>
            </a:r>
          </a:p>
        </p:txBody>
      </p:sp>
      <p:sp>
        <p:nvSpPr>
          <p:cNvPr id="82947" name="Text Box 3"/>
          <p:cNvSpPr txBox="1">
            <a:spLocks noChangeArrowheads="1"/>
          </p:cNvSpPr>
          <p:nvPr/>
        </p:nvSpPr>
        <p:spPr bwMode="auto">
          <a:xfrm>
            <a:off x="572477" y="2453298"/>
            <a:ext cx="6045200" cy="390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600" dirty="0" smtClean="0"/>
              <a:t>The saga continues. Running extensive tests on back office software on Office 2013, it seems that the VBA engine of some applications – particularly Word – has been fatally wounded. Some of the macros which we habitually use run up to 50 times slower in Word 2010 and Word 2013 compared to our old standard of 2003.</a:t>
            </a:r>
          </a:p>
          <a:p>
            <a:pPr>
              <a:spcBef>
                <a:spcPct val="50000"/>
              </a:spcBef>
            </a:pPr>
            <a:r>
              <a:rPr lang="en-GB" sz="1600" dirty="0" smtClean="0"/>
              <a:t>We have reluctantly settled on Office 2007 for most purposes, since the would seems to have be inflicted first on Word 2010.</a:t>
            </a:r>
          </a:p>
          <a:p>
            <a:pPr>
              <a:spcBef>
                <a:spcPct val="50000"/>
              </a:spcBef>
            </a:pPr>
            <a:r>
              <a:rPr lang="en-GB" sz="1600" dirty="0" smtClean="0"/>
              <a:t>Conversion of Access applications from 2003 to 2007 has been slightly less traumatic, but we are still analysing suspected lost functionality.</a:t>
            </a:r>
          </a:p>
          <a:p>
            <a:pPr>
              <a:spcBef>
                <a:spcPct val="50000"/>
              </a:spcBef>
            </a:pPr>
            <a:r>
              <a:rPr lang="en-GB" sz="1600" dirty="0" smtClean="0"/>
              <a:t>The good news is that the painful transition from Windows XP to Windows 7 has been accomplished with relatively little blood spilt.</a:t>
            </a:r>
          </a:p>
        </p:txBody>
      </p:sp>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1476370"/>
            <a:ext cx="6648938" cy="803275"/>
          </a:xfrm>
        </p:spPr>
        <p:txBody>
          <a:bodyPr/>
          <a:lstStyle/>
          <a:p>
            <a:pPr algn="l"/>
            <a:r>
              <a:rPr lang="en-GB" dirty="0" smtClean="0"/>
              <a:t>The 3GPP Ultimate Project – 3GU (1)</a:t>
            </a:r>
          </a:p>
        </p:txBody>
      </p:sp>
      <p:sp>
        <p:nvSpPr>
          <p:cNvPr id="82951" name="Rectangle 7"/>
          <p:cNvSpPr>
            <a:spLocks noChangeArrowheads="1"/>
          </p:cNvSpPr>
          <p:nvPr/>
        </p:nvSpPr>
        <p:spPr bwMode="auto">
          <a:xfrm>
            <a:off x="6219825" y="4686300"/>
            <a:ext cx="1219200" cy="371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952" name="Rectangle 8"/>
          <p:cNvSpPr>
            <a:spLocks noChangeArrowheads="1"/>
          </p:cNvSpPr>
          <p:nvPr/>
        </p:nvSpPr>
        <p:spPr bwMode="auto">
          <a:xfrm>
            <a:off x="6340475" y="5045075"/>
            <a:ext cx="150495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947" name="Text Box 3"/>
          <p:cNvSpPr txBox="1">
            <a:spLocks noChangeArrowheads="1"/>
          </p:cNvSpPr>
          <p:nvPr/>
        </p:nvSpPr>
        <p:spPr bwMode="auto">
          <a:xfrm>
            <a:off x="572477" y="2453298"/>
            <a:ext cx="7364046"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project is on target, with the first two iterations designed, coded and tested. Immediately following the present round of TSG meetings, iteration 3 (CRs, meetings, data extraction for ITU Recommendations) will be the subject of the next kick-off workshop, and three regular delegates – all current or ex-chairmen or vice-chairmen – have offered to participate.</a:t>
            </a:r>
            <a:endParaRPr lang="en-GB" sz="1600" dirty="0"/>
          </a:p>
        </p:txBody>
      </p:sp>
      <p:pic>
        <p:nvPicPr>
          <p:cNvPr id="3" name="Picture 2"/>
          <p:cNvPicPr>
            <a:picLocks noChangeAspect="1"/>
          </p:cNvPicPr>
          <p:nvPr/>
        </p:nvPicPr>
        <p:blipFill>
          <a:blip r:embed="rId2"/>
          <a:stretch>
            <a:fillRect/>
          </a:stretch>
        </p:blipFill>
        <p:spPr>
          <a:xfrm>
            <a:off x="583227" y="3948478"/>
            <a:ext cx="3429338" cy="2278380"/>
          </a:xfrm>
          <a:prstGeom prst="rect">
            <a:avLst/>
          </a:prstGeom>
        </p:spPr>
      </p:pic>
      <p:pic>
        <p:nvPicPr>
          <p:cNvPr id="4" name="Picture 3"/>
          <p:cNvPicPr>
            <a:picLocks noChangeAspect="1"/>
          </p:cNvPicPr>
          <p:nvPr/>
        </p:nvPicPr>
        <p:blipFill>
          <a:blip r:embed="rId3"/>
          <a:stretch>
            <a:fillRect/>
          </a:stretch>
        </p:blipFill>
        <p:spPr>
          <a:xfrm>
            <a:off x="4894580" y="3950390"/>
            <a:ext cx="3426460" cy="2276468"/>
          </a:xfrm>
          <a:prstGeom prst="rect">
            <a:avLst/>
          </a:prstGeom>
        </p:spPr>
      </p:pic>
    </p:spTree>
    <p:extLst>
      <p:ext uri="{BB962C8B-B14F-4D97-AF65-F5344CB8AC3E}">
        <p14:creationId xmlns:p14="http://schemas.microsoft.com/office/powerpoint/2010/main" val="4092312291"/>
      </p:ext>
    </p:extLst>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0" y="995057"/>
            <a:ext cx="6648938" cy="803275"/>
          </a:xfrm>
        </p:spPr>
        <p:txBody>
          <a:bodyPr/>
          <a:lstStyle/>
          <a:p>
            <a:pPr algn="l"/>
            <a:r>
              <a:rPr lang="en-GB" dirty="0" smtClean="0"/>
              <a:t>The 3GPP Ultimate Project – 3GU (2)</a:t>
            </a:r>
          </a:p>
        </p:txBody>
      </p:sp>
      <p:sp>
        <p:nvSpPr>
          <p:cNvPr id="10" name="Espace réservé du contenu 60"/>
          <p:cNvSpPr txBox="1">
            <a:spLocks/>
          </p:cNvSpPr>
          <p:nvPr/>
        </p:nvSpPr>
        <p:spPr bwMode="auto">
          <a:xfrm>
            <a:off x="6338888" y="2030107"/>
            <a:ext cx="2727325" cy="1374775"/>
          </a:xfrm>
          <a:prstGeom prst="rect">
            <a:avLst/>
          </a:prstGeom>
          <a:noFill/>
          <a:ln w="25400" cap="flat" cmpd="sng" algn="ctr">
            <a:no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dk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dk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dk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dk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dk1"/>
                </a:solidFill>
                <a:latin typeface="+mn-lt"/>
                <a:ea typeface="+mn-ea"/>
                <a:cs typeface="+mn-cs"/>
              </a:defRPr>
            </a:lvl5pPr>
            <a:lvl6pPr marL="25146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6pPr>
            <a:lvl7pPr marL="29718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7pPr>
            <a:lvl8pPr marL="34290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8pPr>
            <a:lvl9pPr marL="3886200" indent="-228600" algn="l" rtl="0" eaLnBrk="0" fontAlgn="base" hangingPunct="0">
              <a:spcBef>
                <a:spcPct val="20000"/>
              </a:spcBef>
              <a:spcAft>
                <a:spcPct val="0"/>
              </a:spcAft>
              <a:buFont typeface="Arial" charset="0"/>
              <a:buChar char="»"/>
              <a:defRPr sz="1600">
                <a:solidFill>
                  <a:schemeClr val="dk1"/>
                </a:solidFill>
                <a:latin typeface="+mn-lt"/>
                <a:ea typeface="+mn-ea"/>
                <a:cs typeface="+mn-cs"/>
              </a:defRPr>
            </a:lvl9pPr>
          </a:lstStyle>
          <a:p>
            <a:pPr lvl="2">
              <a:defRPr/>
            </a:pPr>
            <a:endParaRPr lang="fr-FR" sz="1100" kern="0" smtClean="0"/>
          </a:p>
          <a:p>
            <a:pPr marL="393700" lvl="1" indent="-219075">
              <a:spcBef>
                <a:spcPct val="0"/>
              </a:spcBef>
              <a:buClr>
                <a:schemeClr val="accent5"/>
              </a:buClr>
              <a:buFont typeface="Webdings" pitchFamily="18" charset="2"/>
              <a:buChar char="4"/>
              <a:defRPr/>
            </a:pPr>
            <a:r>
              <a:rPr lang="fr-FR" sz="1200" kern="0" smtClean="0"/>
              <a:t>The delivery phase including : </a:t>
            </a:r>
          </a:p>
          <a:p>
            <a:pPr marL="571500" lvl="2" indent="-120650">
              <a:lnSpc>
                <a:spcPct val="85000"/>
              </a:lnSpc>
              <a:spcBef>
                <a:spcPct val="0"/>
              </a:spcBef>
              <a:spcAft>
                <a:spcPts val="300"/>
              </a:spcAft>
              <a:buClr>
                <a:schemeClr val="accent2"/>
              </a:buClr>
              <a:buFont typeface="Wingdings 3" pitchFamily="18" charset="2"/>
              <a:buChar char="¬"/>
              <a:defRPr/>
            </a:pPr>
            <a:r>
              <a:rPr lang="fr-FR" sz="1100" kern="0" smtClean="0"/>
              <a:t>Delivery on ETSI QA environment, </a:t>
            </a:r>
          </a:p>
          <a:p>
            <a:pPr marL="571500" lvl="2" indent="-120650">
              <a:lnSpc>
                <a:spcPct val="85000"/>
              </a:lnSpc>
              <a:spcBef>
                <a:spcPct val="0"/>
              </a:spcBef>
              <a:spcAft>
                <a:spcPts val="300"/>
              </a:spcAft>
              <a:buClr>
                <a:schemeClr val="accent2"/>
              </a:buClr>
              <a:buFont typeface="Wingdings 3" pitchFamily="18" charset="2"/>
              <a:buChar char="¬"/>
              <a:defRPr/>
            </a:pPr>
            <a:r>
              <a:rPr lang="fr-FR" sz="1100" kern="0" smtClean="0"/>
              <a:t>Support to  ETSI UAT phase</a:t>
            </a:r>
            <a:endParaRPr lang="fr-FR" sz="1100" kern="0" dirty="0" err="1"/>
          </a:p>
        </p:txBody>
      </p:sp>
      <p:sp>
        <p:nvSpPr>
          <p:cNvPr id="11" name="Espace réservé du contenu 60"/>
          <p:cNvSpPr txBox="1">
            <a:spLocks/>
          </p:cNvSpPr>
          <p:nvPr/>
        </p:nvSpPr>
        <p:spPr>
          <a:xfrm>
            <a:off x="4287838" y="1961844"/>
            <a:ext cx="2427287" cy="2095500"/>
          </a:xfrm>
          <a:prstGeom prst="rect">
            <a:avLst/>
          </a:prstGeom>
          <a:noFill/>
          <a:ln w="25400" cap="flat" cmpd="sng" algn="ctr">
            <a:noFill/>
            <a:prstDash val="solid"/>
          </a:ln>
        </p:spPr>
        <p:style>
          <a:lnRef idx="2">
            <a:schemeClr val="accent2"/>
          </a:lnRef>
          <a:fillRef idx="1">
            <a:schemeClr val="lt1"/>
          </a:fillRef>
          <a:effectRef idx="0">
            <a:schemeClr val="accent2"/>
          </a:effectRef>
          <a:fontRef idx="minor">
            <a:schemeClr val="dk1"/>
          </a:fontRef>
        </p:style>
        <p:txBody>
          <a:bodyPr lIns="72000" tIns="72000" rIns="72000" bIns="72000"/>
          <a:lstStyle/>
          <a:p>
            <a:pPr marL="536575" lvl="2" indent="-165100" defTabSz="914342" eaLnBrk="1" fontAlgn="auto" hangingPunct="1">
              <a:lnSpc>
                <a:spcPct val="90000"/>
              </a:lnSpc>
              <a:spcBef>
                <a:spcPts val="0"/>
              </a:spcBef>
              <a:spcAft>
                <a:spcPts val="600"/>
              </a:spcAft>
              <a:buClr>
                <a:schemeClr val="accent2"/>
              </a:buClr>
              <a:buFont typeface="Wingdings 3" pitchFamily="18" charset="2"/>
              <a:buChar char="¬"/>
              <a:defRPr/>
            </a:pPr>
            <a:endParaRPr lang="fr-FR" sz="1100" dirty="0">
              <a:solidFill>
                <a:schemeClr val="tx1"/>
              </a:solidFill>
            </a:endParaRPr>
          </a:p>
          <a:p>
            <a:pPr marL="393700" lvl="1" indent="-219075" defTabSz="914342">
              <a:lnSpc>
                <a:spcPct val="90000"/>
              </a:lnSpc>
              <a:spcAft>
                <a:spcPts val="600"/>
              </a:spcAft>
              <a:buClr>
                <a:schemeClr val="accent5"/>
              </a:buClr>
              <a:buFont typeface="Webdings" pitchFamily="18" charset="2"/>
              <a:buChar char="4"/>
              <a:defRPr/>
            </a:pPr>
            <a:r>
              <a:rPr lang="fr-FR" sz="1200" dirty="0">
                <a:solidFill>
                  <a:schemeClr val="tx1"/>
                </a:solidFill>
              </a:rPr>
              <a:t>The </a:t>
            </a:r>
            <a:r>
              <a:rPr lang="fr-FR" sz="1200" dirty="0" err="1">
                <a:solidFill>
                  <a:schemeClr val="tx1"/>
                </a:solidFill>
              </a:rPr>
              <a:t>Capgemini</a:t>
            </a:r>
            <a:r>
              <a:rPr lang="fr-FR" sz="1200" dirty="0">
                <a:solidFill>
                  <a:schemeClr val="tx1"/>
                </a:solidFill>
              </a:rPr>
              <a:t> </a:t>
            </a:r>
            <a:r>
              <a:rPr lang="fr-FR" sz="1200" dirty="0" err="1">
                <a:solidFill>
                  <a:schemeClr val="tx1"/>
                </a:solidFill>
              </a:rPr>
              <a:t>testing</a:t>
            </a:r>
            <a:r>
              <a:rPr lang="fr-FR" sz="1200" dirty="0">
                <a:solidFill>
                  <a:schemeClr val="tx1"/>
                </a:solidFill>
              </a:rPr>
              <a:t> phase </a:t>
            </a:r>
            <a:r>
              <a:rPr lang="fr-FR" sz="1200" dirty="0" err="1">
                <a:solidFill>
                  <a:schemeClr val="tx1"/>
                </a:solidFill>
              </a:rPr>
              <a:t>including</a:t>
            </a:r>
            <a:r>
              <a:rPr lang="fr-FR" sz="1200" dirty="0">
                <a:solidFill>
                  <a:schemeClr val="tx1"/>
                </a:solidFill>
              </a:rPr>
              <a:t> : </a:t>
            </a:r>
          </a:p>
          <a:p>
            <a:pPr marL="571500" lvl="2" indent="-120650" defTabSz="914342">
              <a:spcAft>
                <a:spcPts val="300"/>
              </a:spcAft>
              <a:buClr>
                <a:schemeClr val="accent2"/>
              </a:buClr>
              <a:buFont typeface="Wingdings 3" pitchFamily="18" charset="2"/>
              <a:buChar char="¬"/>
              <a:defRPr/>
            </a:pPr>
            <a:r>
              <a:rPr lang="fr-FR" sz="1100" dirty="0" err="1">
                <a:solidFill>
                  <a:schemeClr val="tx1"/>
                </a:solidFill>
              </a:rPr>
              <a:t>integration</a:t>
            </a:r>
            <a:r>
              <a:rPr lang="fr-FR" sz="1100" dirty="0">
                <a:solidFill>
                  <a:schemeClr val="tx1"/>
                </a:solidFill>
              </a:rPr>
              <a:t> </a:t>
            </a:r>
            <a:r>
              <a:rPr lang="fr-FR" sz="1100" dirty="0" err="1">
                <a:solidFill>
                  <a:schemeClr val="tx1"/>
                </a:solidFill>
              </a:rPr>
              <a:t>testing</a:t>
            </a:r>
            <a:r>
              <a:rPr lang="fr-FR" sz="1100" dirty="0">
                <a:solidFill>
                  <a:schemeClr val="tx1"/>
                </a:solidFill>
              </a:rPr>
              <a:t>, </a:t>
            </a:r>
          </a:p>
          <a:p>
            <a:pPr marL="571500" lvl="2" indent="-120650" defTabSz="914342">
              <a:spcAft>
                <a:spcPts val="300"/>
              </a:spcAft>
              <a:buClr>
                <a:schemeClr val="accent2"/>
              </a:buClr>
              <a:buFont typeface="Wingdings 3" pitchFamily="18" charset="2"/>
              <a:buChar char="¬"/>
              <a:defRPr/>
            </a:pPr>
            <a:r>
              <a:rPr lang="fr-FR" sz="1100" dirty="0" err="1">
                <a:solidFill>
                  <a:schemeClr val="tx1"/>
                </a:solidFill>
              </a:rPr>
              <a:t>functional</a:t>
            </a:r>
            <a:r>
              <a:rPr lang="fr-FR" sz="1100" dirty="0">
                <a:solidFill>
                  <a:schemeClr val="tx1"/>
                </a:solidFill>
              </a:rPr>
              <a:t> </a:t>
            </a:r>
            <a:r>
              <a:rPr lang="fr-FR" sz="1100" dirty="0" err="1">
                <a:solidFill>
                  <a:schemeClr val="tx1"/>
                </a:solidFill>
              </a:rPr>
              <a:t>testing</a:t>
            </a:r>
            <a:r>
              <a:rPr lang="fr-FR" sz="1100" dirty="0">
                <a:solidFill>
                  <a:schemeClr val="tx1"/>
                </a:solidFill>
              </a:rPr>
              <a:t>, </a:t>
            </a:r>
          </a:p>
          <a:p>
            <a:pPr marL="571500" lvl="2" indent="-120650" defTabSz="914342">
              <a:spcAft>
                <a:spcPts val="300"/>
              </a:spcAft>
              <a:buClr>
                <a:schemeClr val="accent2"/>
              </a:buClr>
              <a:buFont typeface="Wingdings 3" pitchFamily="18" charset="2"/>
              <a:buChar char="¬"/>
              <a:defRPr/>
            </a:pPr>
            <a:r>
              <a:rPr lang="fr-FR" sz="1100" dirty="0">
                <a:solidFill>
                  <a:schemeClr val="tx1"/>
                </a:solidFill>
              </a:rPr>
              <a:t>performance </a:t>
            </a:r>
            <a:r>
              <a:rPr lang="fr-FR" sz="1100" dirty="0" err="1">
                <a:solidFill>
                  <a:schemeClr val="tx1"/>
                </a:solidFill>
              </a:rPr>
              <a:t>testing</a:t>
            </a:r>
            <a:endParaRPr lang="fr-FR" sz="1100" dirty="0">
              <a:solidFill>
                <a:schemeClr val="tx1"/>
              </a:solidFill>
            </a:endParaRPr>
          </a:p>
          <a:p>
            <a:pPr marL="304800" indent="-304800" defTabSz="914342" eaLnBrk="1" fontAlgn="auto" hangingPunct="1">
              <a:lnSpc>
                <a:spcPct val="90000"/>
              </a:lnSpc>
              <a:spcBef>
                <a:spcPts val="0"/>
              </a:spcBef>
              <a:spcAft>
                <a:spcPts val="600"/>
              </a:spcAft>
              <a:buClr>
                <a:schemeClr val="accent3"/>
              </a:buClr>
              <a:buFont typeface="Webdings" pitchFamily="18" charset="2"/>
              <a:buChar char="&lt;"/>
              <a:defRPr/>
            </a:pPr>
            <a:endParaRPr lang="fr-FR" sz="1200" dirty="0">
              <a:solidFill>
                <a:schemeClr val="tx1"/>
              </a:solidFill>
            </a:endParaRPr>
          </a:p>
        </p:txBody>
      </p:sp>
      <p:sp>
        <p:nvSpPr>
          <p:cNvPr id="12" name="Espace réservé du contenu 60"/>
          <p:cNvSpPr txBox="1">
            <a:spLocks/>
          </p:cNvSpPr>
          <p:nvPr/>
        </p:nvSpPr>
        <p:spPr>
          <a:xfrm>
            <a:off x="2420938" y="1961844"/>
            <a:ext cx="2297112" cy="2095500"/>
          </a:xfrm>
          <a:prstGeom prst="rect">
            <a:avLst/>
          </a:prstGeom>
          <a:noFill/>
          <a:ln w="25400" cap="flat" cmpd="sng" algn="ctr">
            <a:noFill/>
            <a:prstDash val="solid"/>
          </a:ln>
        </p:spPr>
        <p:style>
          <a:lnRef idx="2">
            <a:schemeClr val="accent2"/>
          </a:lnRef>
          <a:fillRef idx="1">
            <a:schemeClr val="lt1"/>
          </a:fillRef>
          <a:effectRef idx="0">
            <a:schemeClr val="accent2"/>
          </a:effectRef>
          <a:fontRef idx="minor">
            <a:schemeClr val="dk1"/>
          </a:fontRef>
        </p:style>
        <p:txBody>
          <a:bodyPr lIns="72000" tIns="72000" rIns="72000" bIns="72000"/>
          <a:lstStyle/>
          <a:p>
            <a:pPr marL="536575" lvl="2" indent="-165100" defTabSz="914342" eaLnBrk="1" fontAlgn="auto" hangingPunct="1">
              <a:lnSpc>
                <a:spcPct val="90000"/>
              </a:lnSpc>
              <a:spcBef>
                <a:spcPts val="0"/>
              </a:spcBef>
              <a:spcAft>
                <a:spcPts val="600"/>
              </a:spcAft>
              <a:buClr>
                <a:schemeClr val="accent2"/>
              </a:buClr>
              <a:buFont typeface="Wingdings 3" pitchFamily="18" charset="2"/>
              <a:buChar char="¬"/>
              <a:defRPr/>
            </a:pPr>
            <a:endParaRPr lang="fr-FR" sz="1100" dirty="0">
              <a:solidFill>
                <a:schemeClr val="tx1"/>
              </a:solidFill>
            </a:endParaRPr>
          </a:p>
          <a:p>
            <a:pPr marL="393700" lvl="1" indent="-219075" defTabSz="914342">
              <a:lnSpc>
                <a:spcPct val="90000"/>
              </a:lnSpc>
              <a:spcAft>
                <a:spcPts val="600"/>
              </a:spcAft>
              <a:buClr>
                <a:schemeClr val="accent5"/>
              </a:buClr>
              <a:buFont typeface="Webdings" pitchFamily="18" charset="2"/>
              <a:buChar char="4"/>
              <a:defRPr/>
            </a:pPr>
            <a:r>
              <a:rPr lang="fr-FR" sz="1200" dirty="0">
                <a:solidFill>
                  <a:schemeClr val="tx1"/>
                </a:solidFill>
              </a:rPr>
              <a:t>The </a:t>
            </a:r>
            <a:r>
              <a:rPr lang="fr-FR" sz="1200" dirty="0" err="1">
                <a:solidFill>
                  <a:schemeClr val="tx1"/>
                </a:solidFill>
              </a:rPr>
              <a:t>development</a:t>
            </a:r>
            <a:r>
              <a:rPr lang="fr-FR" sz="1200" dirty="0">
                <a:solidFill>
                  <a:schemeClr val="tx1"/>
                </a:solidFill>
              </a:rPr>
              <a:t> and unit </a:t>
            </a:r>
            <a:r>
              <a:rPr lang="fr-FR" sz="1200" dirty="0" err="1">
                <a:solidFill>
                  <a:schemeClr val="tx1"/>
                </a:solidFill>
              </a:rPr>
              <a:t>testing</a:t>
            </a:r>
            <a:r>
              <a:rPr lang="fr-FR" sz="1200" dirty="0">
                <a:solidFill>
                  <a:schemeClr val="tx1"/>
                </a:solidFill>
              </a:rPr>
              <a:t> phase</a:t>
            </a:r>
            <a:endParaRPr lang="fr-FR" sz="1100" dirty="0">
              <a:solidFill>
                <a:schemeClr val="tx1"/>
              </a:solidFill>
            </a:endParaRPr>
          </a:p>
          <a:p>
            <a:pPr marL="304800" indent="-304800" defTabSz="914342" eaLnBrk="1" fontAlgn="auto" hangingPunct="1">
              <a:lnSpc>
                <a:spcPct val="90000"/>
              </a:lnSpc>
              <a:spcBef>
                <a:spcPts val="0"/>
              </a:spcBef>
              <a:spcAft>
                <a:spcPts val="600"/>
              </a:spcAft>
              <a:buClr>
                <a:schemeClr val="accent3"/>
              </a:buClr>
              <a:buFont typeface="Webdings" pitchFamily="18" charset="2"/>
              <a:buChar char="&lt;"/>
              <a:defRPr/>
            </a:pPr>
            <a:endParaRPr lang="fr-FR" sz="1200" dirty="0">
              <a:solidFill>
                <a:schemeClr val="tx1"/>
              </a:solidFill>
            </a:endParaRPr>
          </a:p>
        </p:txBody>
      </p:sp>
      <p:sp>
        <p:nvSpPr>
          <p:cNvPr id="13" name="Espace réservé du contenu 60"/>
          <p:cNvSpPr txBox="1">
            <a:spLocks/>
          </p:cNvSpPr>
          <p:nvPr/>
        </p:nvSpPr>
        <p:spPr>
          <a:xfrm>
            <a:off x="214313" y="1961844"/>
            <a:ext cx="2508250" cy="2095500"/>
          </a:xfrm>
          <a:prstGeom prst="rect">
            <a:avLst/>
          </a:prstGeom>
          <a:noFill/>
          <a:ln w="25400" cap="flat" cmpd="sng" algn="ctr">
            <a:noFill/>
            <a:prstDash val="solid"/>
          </a:ln>
        </p:spPr>
        <p:style>
          <a:lnRef idx="2">
            <a:schemeClr val="accent2"/>
          </a:lnRef>
          <a:fillRef idx="1">
            <a:schemeClr val="lt1"/>
          </a:fillRef>
          <a:effectRef idx="0">
            <a:schemeClr val="accent2"/>
          </a:effectRef>
          <a:fontRef idx="minor">
            <a:schemeClr val="dk1"/>
          </a:fontRef>
        </p:style>
        <p:txBody>
          <a:bodyPr lIns="72000" tIns="72000" rIns="72000" bIns="72000"/>
          <a:lstStyle/>
          <a:p>
            <a:pPr marL="536575" lvl="2" indent="-165100" defTabSz="914342" eaLnBrk="1" fontAlgn="auto" hangingPunct="1">
              <a:lnSpc>
                <a:spcPct val="90000"/>
              </a:lnSpc>
              <a:spcBef>
                <a:spcPts val="0"/>
              </a:spcBef>
              <a:spcAft>
                <a:spcPts val="600"/>
              </a:spcAft>
              <a:buClr>
                <a:schemeClr val="accent2"/>
              </a:buClr>
              <a:buFont typeface="Wingdings 3" pitchFamily="18" charset="2"/>
              <a:buChar char="¬"/>
              <a:defRPr/>
            </a:pPr>
            <a:endParaRPr lang="fr-FR" sz="1100" dirty="0">
              <a:solidFill>
                <a:schemeClr val="tx1"/>
              </a:solidFill>
            </a:endParaRPr>
          </a:p>
          <a:p>
            <a:pPr marL="393700" lvl="1" indent="-219075" defTabSz="914342">
              <a:lnSpc>
                <a:spcPct val="90000"/>
              </a:lnSpc>
              <a:spcAft>
                <a:spcPts val="600"/>
              </a:spcAft>
              <a:buClr>
                <a:schemeClr val="accent5"/>
              </a:buClr>
              <a:buFont typeface="Webdings" pitchFamily="18" charset="2"/>
              <a:buChar char="4"/>
              <a:defRPr/>
            </a:pPr>
            <a:r>
              <a:rPr lang="fr-FR" sz="1200" dirty="0"/>
              <a:t>The </a:t>
            </a:r>
            <a:r>
              <a:rPr lang="fr-FR" sz="1200" dirty="0" err="1"/>
              <a:t>specification</a:t>
            </a:r>
            <a:r>
              <a:rPr lang="fr-FR" sz="1200" dirty="0"/>
              <a:t> &amp; </a:t>
            </a:r>
            <a:r>
              <a:rPr lang="fr-FR" sz="1200" dirty="0" err="1"/>
              <a:t>technical</a:t>
            </a:r>
            <a:r>
              <a:rPr lang="fr-FR" sz="1200" dirty="0"/>
              <a:t> design :</a:t>
            </a:r>
          </a:p>
          <a:p>
            <a:pPr marL="571500" lvl="2" indent="-120650" defTabSz="914342">
              <a:lnSpc>
                <a:spcPct val="90000"/>
              </a:lnSpc>
              <a:spcAft>
                <a:spcPts val="300"/>
              </a:spcAft>
              <a:buClr>
                <a:schemeClr val="accent2"/>
              </a:buClr>
              <a:buFont typeface="Wingdings 3" pitchFamily="18" charset="2"/>
              <a:buChar char="¬"/>
              <a:defRPr/>
            </a:pPr>
            <a:r>
              <a:rPr lang="fr-FR" sz="1100" dirty="0" err="1">
                <a:solidFill>
                  <a:schemeClr val="tx1"/>
                </a:solidFill>
              </a:rPr>
              <a:t>Including</a:t>
            </a:r>
            <a:r>
              <a:rPr lang="fr-FR" sz="1100" dirty="0">
                <a:solidFill>
                  <a:schemeClr val="tx1"/>
                </a:solidFill>
              </a:rPr>
              <a:t> workshops </a:t>
            </a:r>
            <a:r>
              <a:rPr lang="fr-FR" sz="1100" dirty="0" err="1">
                <a:solidFill>
                  <a:schemeClr val="tx1"/>
                </a:solidFill>
              </a:rPr>
              <a:t>with</a:t>
            </a:r>
            <a:r>
              <a:rPr lang="fr-FR" sz="1100" dirty="0">
                <a:solidFill>
                  <a:schemeClr val="tx1"/>
                </a:solidFill>
              </a:rPr>
              <a:t> 3GPP and ETSI to </a:t>
            </a:r>
            <a:r>
              <a:rPr lang="fr-FR" sz="1100" dirty="0" err="1">
                <a:solidFill>
                  <a:schemeClr val="tx1"/>
                </a:solidFill>
              </a:rPr>
              <a:t>refine</a:t>
            </a:r>
            <a:r>
              <a:rPr lang="fr-FR" sz="1100" dirty="0">
                <a:solidFill>
                  <a:schemeClr val="tx1"/>
                </a:solidFill>
              </a:rPr>
              <a:t>  the </a:t>
            </a:r>
            <a:r>
              <a:rPr lang="fr-FR" sz="1100" dirty="0" err="1">
                <a:solidFill>
                  <a:schemeClr val="tx1"/>
                </a:solidFill>
              </a:rPr>
              <a:t>functionalities</a:t>
            </a:r>
            <a:r>
              <a:rPr lang="fr-FR" sz="1100" dirty="0">
                <a:solidFill>
                  <a:schemeClr val="tx1"/>
                </a:solidFill>
              </a:rPr>
              <a:t> </a:t>
            </a: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3703332"/>
            <a:ext cx="917257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Connecteur droit 35"/>
          <p:cNvCxnSpPr/>
          <p:nvPr/>
        </p:nvCxnSpPr>
        <p:spPr bwMode="auto">
          <a:xfrm>
            <a:off x="2660650" y="2261882"/>
            <a:ext cx="0" cy="1376362"/>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16" name="Connecteur droit 36"/>
          <p:cNvCxnSpPr/>
          <p:nvPr/>
        </p:nvCxnSpPr>
        <p:spPr bwMode="auto">
          <a:xfrm>
            <a:off x="4692650" y="2258707"/>
            <a:ext cx="0" cy="137795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cxnSp>
        <p:nvCxnSpPr>
          <p:cNvPr id="17" name="Connecteur droit 46"/>
          <p:cNvCxnSpPr/>
          <p:nvPr/>
        </p:nvCxnSpPr>
        <p:spPr bwMode="auto">
          <a:xfrm>
            <a:off x="6588125" y="2258707"/>
            <a:ext cx="0" cy="1377950"/>
          </a:xfrm>
          <a:prstGeom prst="line">
            <a:avLst/>
          </a:prstGeom>
          <a:ln>
            <a:headEnd type="none" w="med" len="med"/>
            <a:tailEnd type="none" w="med" len="med"/>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252588410"/>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844062" y="1762369"/>
            <a:ext cx="532227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b="1" dirty="0" smtClean="0"/>
              <a:t>(none)</a:t>
            </a:r>
            <a:endParaRPr lang="en-GB" sz="1600" dirty="0"/>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spTree>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0" y="1347421"/>
            <a:ext cx="6648938" cy="803275"/>
          </a:xfrm>
        </p:spPr>
        <p:txBody>
          <a:bodyPr/>
          <a:lstStyle/>
          <a:p>
            <a:pPr algn="l"/>
            <a:r>
              <a:rPr lang="en-GB" dirty="0" smtClean="0"/>
              <a:t>The 3GPP Ultimate Project – 3GU (3)</a:t>
            </a:r>
          </a:p>
        </p:txBody>
      </p:sp>
      <p:pic>
        <p:nvPicPr>
          <p:cNvPr id="1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625" y="2287588"/>
            <a:ext cx="8758238"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6422492"/>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cs typeface="+mn-cs"/>
              </a:rPr>
              <a:t>www.3gpp.org</a:t>
            </a:r>
          </a:p>
        </p:txBody>
      </p:sp>
      <p:sp>
        <p:nvSpPr>
          <p:cNvPr id="51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US" sz="1200">
                <a:latin typeface="Calibri" panose="020F0502020204030204" pitchFamily="34" charset="0"/>
                <a:ea typeface="Kozuka Gothic Pro B" pitchFamily="34" charset="-128"/>
              </a:rPr>
              <a:t>More Information about 3GPP:</a:t>
            </a:r>
            <a:endParaRPr lang="en-GB" sz="1200">
              <a:latin typeface="Calibri" panose="020F0502020204030204"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91" name="Rectangle 79"/>
          <p:cNvSpPr>
            <a:spLocks noChangeArrowheads="1"/>
          </p:cNvSpPr>
          <p:nvPr/>
        </p:nvSpPr>
        <p:spPr bwMode="auto">
          <a:xfrm>
            <a:off x="200025" y="612775"/>
            <a:ext cx="7070725" cy="62452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67" name="Line 55"/>
          <p:cNvSpPr>
            <a:spLocks noChangeShapeType="1"/>
          </p:cNvSpPr>
          <p:nvPr/>
        </p:nvSpPr>
        <p:spPr bwMode="auto">
          <a:xfrm>
            <a:off x="2266950" y="2076450"/>
            <a:ext cx="4451350" cy="17463"/>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4" name="Line 2"/>
          <p:cNvSpPr>
            <a:spLocks noChangeShapeType="1"/>
          </p:cNvSpPr>
          <p:nvPr/>
        </p:nvSpPr>
        <p:spPr bwMode="auto">
          <a:xfrm>
            <a:off x="617538" y="1176338"/>
            <a:ext cx="5916612" cy="285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5" name="Line 3"/>
          <p:cNvSpPr>
            <a:spLocks noChangeShapeType="1"/>
          </p:cNvSpPr>
          <p:nvPr/>
        </p:nvSpPr>
        <p:spPr bwMode="auto">
          <a:xfrm>
            <a:off x="6575425" y="609600"/>
            <a:ext cx="28575" cy="6248400"/>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16" name="AutoShape 4"/>
          <p:cNvSpPr>
            <a:spLocks noChangeArrowheads="1"/>
          </p:cNvSpPr>
          <p:nvPr/>
        </p:nvSpPr>
        <p:spPr bwMode="auto">
          <a:xfrm>
            <a:off x="3897313" y="668338"/>
            <a:ext cx="2735262" cy="703262"/>
          </a:xfrm>
          <a:prstGeom prst="roundRect">
            <a:avLst>
              <a:gd name="adj" fmla="val 24333"/>
            </a:avLst>
          </a:prstGeom>
          <a:solidFill>
            <a:srgbClr val="CC3300"/>
          </a:solidFill>
          <a:ln>
            <a:noFill/>
          </a:ln>
          <a:effectLst/>
          <a:extLst>
            <a:ext uri="{91240B29-F687-4F45-9708-019B960494DF}">
              <a14:hiddenLine xmlns:a14="http://schemas.microsoft.com/office/drawing/2010/main" w="12700">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1600" b="1">
                <a:solidFill>
                  <a:srgbClr val="FFFFFF"/>
                </a:solidFill>
              </a:rPr>
              <a:t>3GPP Support Team</a:t>
            </a:r>
            <a:endParaRPr lang="en-US" sz="1200" b="1">
              <a:solidFill>
                <a:srgbClr val="FFFFFF"/>
              </a:solidFill>
            </a:endParaRPr>
          </a:p>
        </p:txBody>
      </p:sp>
      <p:sp>
        <p:nvSpPr>
          <p:cNvPr id="13317" name="AutoShape 5"/>
          <p:cNvSpPr>
            <a:spLocks noChangeArrowheads="1"/>
          </p:cNvSpPr>
          <p:nvPr/>
        </p:nvSpPr>
        <p:spPr bwMode="auto">
          <a:xfrm>
            <a:off x="7107238" y="1371600"/>
            <a:ext cx="1778000" cy="495300"/>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John Meredith</a:t>
            </a:r>
          </a:p>
          <a:p>
            <a:pPr algn="ctr"/>
            <a:r>
              <a:rPr lang="en-US"/>
              <a:t>Specifications Manager</a:t>
            </a:r>
            <a:br>
              <a:rPr lang="en-US"/>
            </a:br>
            <a:r>
              <a:rPr lang="en-US"/>
              <a:t>Director MCC, ETSI</a:t>
            </a:r>
          </a:p>
        </p:txBody>
      </p:sp>
      <p:sp>
        <p:nvSpPr>
          <p:cNvPr id="13318" name="AutoShape 6"/>
          <p:cNvSpPr>
            <a:spLocks noChangeArrowheads="1"/>
          </p:cNvSpPr>
          <p:nvPr/>
        </p:nvSpPr>
        <p:spPr bwMode="auto">
          <a:xfrm>
            <a:off x="7107238" y="1955800"/>
            <a:ext cx="1778000" cy="4921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Adrian Zoicas</a:t>
            </a:r>
          </a:p>
          <a:p>
            <a:pPr algn="ctr"/>
            <a:r>
              <a:rPr lang="en-GB"/>
              <a:t>Work Plan Coordinator </a:t>
            </a:r>
            <a:endParaRPr lang="en-US"/>
          </a:p>
        </p:txBody>
      </p:sp>
      <p:sp>
        <p:nvSpPr>
          <p:cNvPr id="13319" name="Rectangle 7"/>
          <p:cNvSpPr>
            <a:spLocks noChangeArrowheads="1"/>
          </p:cNvSpPr>
          <p:nvPr/>
        </p:nvSpPr>
        <p:spPr bwMode="auto">
          <a:xfrm>
            <a:off x="7050088" y="4354513"/>
            <a:ext cx="1954212" cy="113188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20" name="AutoShape 8"/>
          <p:cNvSpPr>
            <a:spLocks noChangeArrowheads="1"/>
          </p:cNvSpPr>
          <p:nvPr/>
        </p:nvSpPr>
        <p:spPr bwMode="auto">
          <a:xfrm>
            <a:off x="7050088" y="4191000"/>
            <a:ext cx="1954212" cy="266700"/>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Support</a:t>
            </a:r>
            <a:r>
              <a:rPr lang="en-US" b="1"/>
              <a:t> </a:t>
            </a:r>
            <a:r>
              <a:rPr lang="en-US"/>
              <a:t>Assistants/Coordinators</a:t>
            </a:r>
          </a:p>
        </p:txBody>
      </p:sp>
      <p:sp>
        <p:nvSpPr>
          <p:cNvPr id="13321" name="AutoShape 9"/>
          <p:cNvSpPr>
            <a:spLocks noChangeArrowheads="1"/>
          </p:cNvSpPr>
          <p:nvPr/>
        </p:nvSpPr>
        <p:spPr bwMode="auto">
          <a:xfrm>
            <a:off x="7153275" y="4518025"/>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Susanna Kooistra</a:t>
            </a:r>
          </a:p>
        </p:txBody>
      </p:sp>
      <p:sp>
        <p:nvSpPr>
          <p:cNvPr id="13322" name="AutoShape 10"/>
          <p:cNvSpPr>
            <a:spLocks noChangeArrowheads="1"/>
          </p:cNvSpPr>
          <p:nvPr/>
        </p:nvSpPr>
        <p:spPr bwMode="auto">
          <a:xfrm>
            <a:off x="7143750" y="4799013"/>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Anna</a:t>
            </a:r>
            <a:r>
              <a:rPr lang="en-US" sz="900"/>
              <a:t> Riondet</a:t>
            </a:r>
          </a:p>
        </p:txBody>
      </p:sp>
      <p:sp>
        <p:nvSpPr>
          <p:cNvPr id="13323" name="AutoShape 11"/>
          <p:cNvSpPr>
            <a:spLocks noChangeArrowheads="1"/>
          </p:cNvSpPr>
          <p:nvPr/>
        </p:nvSpPr>
        <p:spPr bwMode="auto">
          <a:xfrm>
            <a:off x="7143750" y="5102225"/>
            <a:ext cx="1779588"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Emmanuelle Wurffel</a:t>
            </a:r>
          </a:p>
        </p:txBody>
      </p:sp>
      <p:sp>
        <p:nvSpPr>
          <p:cNvPr id="13324" name="Text Box 12"/>
          <p:cNvSpPr txBox="1">
            <a:spLocks noChangeArrowheads="1"/>
          </p:cNvSpPr>
          <p:nvPr/>
        </p:nvSpPr>
        <p:spPr bwMode="auto">
          <a:xfrm>
            <a:off x="7038975" y="6042025"/>
            <a:ext cx="19288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dirty="0" smtClean="0"/>
              <a:t>2013-09-01</a:t>
            </a:r>
            <a:endParaRPr lang="en-GB" dirty="0"/>
          </a:p>
        </p:txBody>
      </p:sp>
      <p:sp>
        <p:nvSpPr>
          <p:cNvPr id="13325" name="Line 13"/>
          <p:cNvSpPr>
            <a:spLocks noChangeShapeType="1"/>
          </p:cNvSpPr>
          <p:nvPr/>
        </p:nvSpPr>
        <p:spPr bwMode="auto">
          <a:xfrm flipV="1">
            <a:off x="2146300" y="6276975"/>
            <a:ext cx="4445000"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26" name="AutoShape 14"/>
          <p:cNvSpPr>
            <a:spLocks noChangeArrowheads="1"/>
          </p:cNvSpPr>
          <p:nvPr/>
        </p:nvSpPr>
        <p:spPr bwMode="auto">
          <a:xfrm>
            <a:off x="3986213" y="6159500"/>
            <a:ext cx="889000" cy="217488"/>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4</a:t>
            </a:r>
          </a:p>
        </p:txBody>
      </p:sp>
      <p:sp>
        <p:nvSpPr>
          <p:cNvPr id="13327" name="AutoShape 15"/>
          <p:cNvSpPr>
            <a:spLocks noChangeArrowheads="1"/>
          </p:cNvSpPr>
          <p:nvPr/>
        </p:nvSpPr>
        <p:spPr bwMode="auto">
          <a:xfrm>
            <a:off x="3243263" y="6383338"/>
            <a:ext cx="889000" cy="217487"/>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1</a:t>
            </a:r>
          </a:p>
        </p:txBody>
      </p:sp>
      <p:sp>
        <p:nvSpPr>
          <p:cNvPr id="13328" name="AutoShape 16"/>
          <p:cNvSpPr>
            <a:spLocks noChangeArrowheads="1"/>
          </p:cNvSpPr>
          <p:nvPr/>
        </p:nvSpPr>
        <p:spPr bwMode="auto">
          <a:xfrm>
            <a:off x="3243263" y="6175375"/>
            <a:ext cx="889000" cy="217488"/>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en-GB" b="1"/>
              <a:t>GERAN</a:t>
            </a:r>
          </a:p>
        </p:txBody>
      </p:sp>
      <p:sp>
        <p:nvSpPr>
          <p:cNvPr id="13329" name="AutoShape 17"/>
          <p:cNvSpPr>
            <a:spLocks noChangeArrowheads="1"/>
          </p:cNvSpPr>
          <p:nvPr/>
        </p:nvSpPr>
        <p:spPr bwMode="auto">
          <a:xfrm>
            <a:off x="458788" y="61674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Paolo Usai</a:t>
            </a:r>
          </a:p>
        </p:txBody>
      </p:sp>
      <p:grpSp>
        <p:nvGrpSpPr>
          <p:cNvPr id="13330" name="Group 18"/>
          <p:cNvGrpSpPr>
            <a:grpSpLocks/>
          </p:cNvGrpSpPr>
          <p:nvPr/>
        </p:nvGrpSpPr>
        <p:grpSpPr bwMode="auto">
          <a:xfrm>
            <a:off x="481013" y="4206875"/>
            <a:ext cx="6173787" cy="209550"/>
            <a:chOff x="237" y="2469"/>
            <a:chExt cx="3937" cy="145"/>
          </a:xfrm>
        </p:grpSpPr>
        <p:sp>
          <p:nvSpPr>
            <p:cNvPr id="13331" name="Line 19"/>
            <p:cNvSpPr>
              <a:spLocks noChangeShapeType="1"/>
            </p:cNvSpPr>
            <p:nvPr/>
          </p:nvSpPr>
          <p:spPr bwMode="auto">
            <a:xfrm>
              <a:off x="1270" y="2545"/>
              <a:ext cx="2904" cy="6"/>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32" name="AutoShape 20"/>
            <p:cNvSpPr>
              <a:spLocks noChangeArrowheads="1"/>
            </p:cNvSpPr>
            <p:nvPr/>
          </p:nvSpPr>
          <p:spPr bwMode="auto">
            <a:xfrm>
              <a:off x="237" y="2469"/>
              <a:ext cx="1134" cy="14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Frédéric Firmin</a:t>
              </a:r>
              <a:endParaRPr lang="en-US" sz="600"/>
            </a:p>
          </p:txBody>
        </p:sp>
      </p:grpSp>
      <p:sp>
        <p:nvSpPr>
          <p:cNvPr id="13334" name="Line 22"/>
          <p:cNvSpPr>
            <a:spLocks noChangeShapeType="1"/>
          </p:cNvSpPr>
          <p:nvPr/>
        </p:nvSpPr>
        <p:spPr bwMode="auto">
          <a:xfrm>
            <a:off x="2044238" y="1668494"/>
            <a:ext cx="4450225" cy="17399"/>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36" name="AutoShape 24"/>
          <p:cNvSpPr>
            <a:spLocks noChangeArrowheads="1"/>
          </p:cNvSpPr>
          <p:nvPr/>
        </p:nvSpPr>
        <p:spPr bwMode="auto">
          <a:xfrm>
            <a:off x="468313" y="1572800"/>
            <a:ext cx="1778208" cy="2102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Joern</a:t>
            </a:r>
            <a:r>
              <a:rPr lang="en-US" dirty="0"/>
              <a:t> Krause</a:t>
            </a:r>
          </a:p>
        </p:txBody>
      </p:sp>
      <p:sp>
        <p:nvSpPr>
          <p:cNvPr id="13337" name="AutoShape 25"/>
          <p:cNvSpPr>
            <a:spLocks noChangeArrowheads="1"/>
          </p:cNvSpPr>
          <p:nvPr/>
        </p:nvSpPr>
        <p:spPr bwMode="auto">
          <a:xfrm>
            <a:off x="457200" y="965200"/>
            <a:ext cx="1778000" cy="44767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Adrian Scrase</a:t>
            </a:r>
          </a:p>
          <a:p>
            <a:pPr algn="ctr"/>
            <a:r>
              <a:rPr lang="en-US"/>
              <a:t>CTO, ETSI</a:t>
            </a:r>
          </a:p>
        </p:txBody>
      </p:sp>
      <p:grpSp>
        <p:nvGrpSpPr>
          <p:cNvPr id="13338" name="Group 26"/>
          <p:cNvGrpSpPr>
            <a:grpSpLocks/>
          </p:cNvGrpSpPr>
          <p:nvPr/>
        </p:nvGrpSpPr>
        <p:grpSpPr bwMode="auto">
          <a:xfrm>
            <a:off x="458788" y="5362575"/>
            <a:ext cx="5948362" cy="209550"/>
            <a:chOff x="223" y="3184"/>
            <a:chExt cx="3793" cy="145"/>
          </a:xfrm>
        </p:grpSpPr>
        <p:sp>
          <p:nvSpPr>
            <p:cNvPr id="13339" name="Line 27"/>
            <p:cNvSpPr>
              <a:spLocks noChangeShapeType="1"/>
            </p:cNvSpPr>
            <p:nvPr/>
          </p:nvSpPr>
          <p:spPr bwMode="auto">
            <a:xfrm>
              <a:off x="1282" y="3256"/>
              <a:ext cx="2734"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0" name="AutoShape 28"/>
            <p:cNvSpPr>
              <a:spLocks noChangeArrowheads="1"/>
            </p:cNvSpPr>
            <p:nvPr/>
          </p:nvSpPr>
          <p:spPr bwMode="auto">
            <a:xfrm>
              <a:off x="223" y="3184"/>
              <a:ext cx="1134" cy="14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Patrick Mérias</a:t>
              </a:r>
            </a:p>
          </p:txBody>
        </p:sp>
      </p:grpSp>
      <p:sp>
        <p:nvSpPr>
          <p:cNvPr id="13341" name="Line 29"/>
          <p:cNvSpPr>
            <a:spLocks noChangeShapeType="1"/>
          </p:cNvSpPr>
          <p:nvPr/>
        </p:nvSpPr>
        <p:spPr bwMode="auto">
          <a:xfrm flipV="1">
            <a:off x="2070100" y="5078413"/>
            <a:ext cx="4521200" cy="31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2" name="AutoShape 30"/>
          <p:cNvSpPr>
            <a:spLocks noChangeArrowheads="1"/>
          </p:cNvSpPr>
          <p:nvPr/>
        </p:nvSpPr>
        <p:spPr bwMode="auto">
          <a:xfrm>
            <a:off x="458788" y="496728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Kimmo Kymalainen</a:t>
            </a:r>
          </a:p>
        </p:txBody>
      </p:sp>
      <p:sp>
        <p:nvSpPr>
          <p:cNvPr id="13343" name="AutoShape 31"/>
          <p:cNvSpPr>
            <a:spLocks noChangeArrowheads="1"/>
          </p:cNvSpPr>
          <p:nvPr/>
        </p:nvSpPr>
        <p:spPr bwMode="auto">
          <a:xfrm>
            <a:off x="4778375" y="4962525"/>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a:t>
            </a:r>
          </a:p>
        </p:txBody>
      </p:sp>
      <p:sp>
        <p:nvSpPr>
          <p:cNvPr id="13344" name="AutoShape 32"/>
          <p:cNvSpPr>
            <a:spLocks noChangeArrowheads="1"/>
          </p:cNvSpPr>
          <p:nvPr/>
        </p:nvSpPr>
        <p:spPr bwMode="auto">
          <a:xfrm>
            <a:off x="4778375" y="5175250"/>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4</a:t>
            </a:r>
          </a:p>
        </p:txBody>
      </p:sp>
      <p:sp>
        <p:nvSpPr>
          <p:cNvPr id="13345" name="Line 33"/>
          <p:cNvSpPr>
            <a:spLocks noChangeShapeType="1"/>
          </p:cNvSpPr>
          <p:nvPr/>
        </p:nvSpPr>
        <p:spPr bwMode="auto">
          <a:xfrm flipV="1">
            <a:off x="6223000" y="3932238"/>
            <a:ext cx="1641475" cy="0"/>
          </a:xfrm>
          <a:prstGeom prst="line">
            <a:avLst/>
          </a:prstGeom>
          <a:noFill/>
          <a:ln w="101600">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6" name="AutoShape 34"/>
          <p:cNvSpPr>
            <a:spLocks noChangeArrowheads="1"/>
          </p:cNvSpPr>
          <p:nvPr/>
        </p:nvSpPr>
        <p:spPr bwMode="auto">
          <a:xfrm>
            <a:off x="7126288" y="3741738"/>
            <a:ext cx="1763712" cy="3524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Shicheng</a:t>
            </a:r>
            <a:r>
              <a:rPr lang="en-US" dirty="0"/>
              <a:t> Hu / Olivier </a:t>
            </a:r>
            <a:r>
              <a:rPr lang="en-US" dirty="0" err="1"/>
              <a:t>Genoud</a:t>
            </a:r>
            <a:endParaRPr lang="en-US" dirty="0"/>
          </a:p>
          <a:p>
            <a:pPr algn="ctr"/>
            <a:r>
              <a:rPr lang="en-US" dirty="0"/>
              <a:t>TTCN Support</a:t>
            </a:r>
          </a:p>
        </p:txBody>
      </p:sp>
      <p:sp>
        <p:nvSpPr>
          <p:cNvPr id="13347" name="Line 35"/>
          <p:cNvSpPr>
            <a:spLocks noChangeShapeType="1"/>
          </p:cNvSpPr>
          <p:nvPr/>
        </p:nvSpPr>
        <p:spPr bwMode="auto">
          <a:xfrm>
            <a:off x="2073275" y="3932238"/>
            <a:ext cx="4486275"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48" name="AutoShape 36"/>
          <p:cNvSpPr>
            <a:spLocks noChangeArrowheads="1"/>
          </p:cNvSpPr>
          <p:nvPr/>
        </p:nvSpPr>
        <p:spPr bwMode="auto">
          <a:xfrm>
            <a:off x="3243263" y="3821113"/>
            <a:ext cx="889000" cy="215900"/>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3</a:t>
            </a:r>
          </a:p>
        </p:txBody>
      </p:sp>
      <p:sp>
        <p:nvSpPr>
          <p:cNvPr id="13349" name="AutoShape 37"/>
          <p:cNvSpPr>
            <a:spLocks noChangeArrowheads="1"/>
          </p:cNvSpPr>
          <p:nvPr/>
        </p:nvSpPr>
        <p:spPr bwMode="auto">
          <a:xfrm>
            <a:off x="468313" y="3833813"/>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Ingbert Sigovich</a:t>
            </a:r>
          </a:p>
        </p:txBody>
      </p:sp>
      <p:sp>
        <p:nvSpPr>
          <p:cNvPr id="13350" name="AutoShape 38"/>
          <p:cNvSpPr>
            <a:spLocks noChangeArrowheads="1"/>
          </p:cNvSpPr>
          <p:nvPr/>
        </p:nvSpPr>
        <p:spPr bwMode="auto">
          <a:xfrm>
            <a:off x="2501900" y="3821113"/>
            <a:ext cx="889000" cy="21590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5</a:t>
            </a:r>
          </a:p>
        </p:txBody>
      </p:sp>
      <p:sp>
        <p:nvSpPr>
          <p:cNvPr id="13351" name="Line 39"/>
          <p:cNvSpPr>
            <a:spLocks noChangeShapeType="1"/>
          </p:cNvSpPr>
          <p:nvPr/>
        </p:nvSpPr>
        <p:spPr bwMode="auto">
          <a:xfrm>
            <a:off x="2093913" y="3171825"/>
            <a:ext cx="4489450" cy="17463"/>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3" name="AutoShape 41"/>
          <p:cNvSpPr>
            <a:spLocks noChangeArrowheads="1"/>
          </p:cNvSpPr>
          <p:nvPr/>
        </p:nvSpPr>
        <p:spPr bwMode="auto">
          <a:xfrm>
            <a:off x="4778375" y="1970056"/>
            <a:ext cx="889000" cy="21590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CT 3</a:t>
            </a:r>
          </a:p>
        </p:txBody>
      </p:sp>
      <p:sp>
        <p:nvSpPr>
          <p:cNvPr id="13354" name="Line 42"/>
          <p:cNvSpPr>
            <a:spLocks noChangeShapeType="1"/>
          </p:cNvSpPr>
          <p:nvPr/>
        </p:nvSpPr>
        <p:spPr bwMode="auto">
          <a:xfrm flipV="1">
            <a:off x="2098675" y="4681538"/>
            <a:ext cx="4521200" cy="3175"/>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5" name="AutoShape 43"/>
          <p:cNvSpPr>
            <a:spLocks noChangeArrowheads="1"/>
          </p:cNvSpPr>
          <p:nvPr/>
        </p:nvSpPr>
        <p:spPr bwMode="auto">
          <a:xfrm>
            <a:off x="468313" y="4584700"/>
            <a:ext cx="1778000" cy="2111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Xavier Piednoir</a:t>
            </a:r>
          </a:p>
        </p:txBody>
      </p:sp>
      <p:sp>
        <p:nvSpPr>
          <p:cNvPr id="13356" name="AutoShape 44" descr="Dark downward diagonal"/>
          <p:cNvSpPr>
            <a:spLocks noChangeArrowheads="1"/>
          </p:cNvSpPr>
          <p:nvPr/>
        </p:nvSpPr>
        <p:spPr bwMode="auto">
          <a:xfrm>
            <a:off x="5518150" y="4572000"/>
            <a:ext cx="889000" cy="217488"/>
          </a:xfrm>
          <a:prstGeom prst="flowChartOnlineStorage">
            <a:avLst/>
          </a:prstGeom>
          <a:pattFill prst="dkDnDiag">
            <a:fgClr>
              <a:srgbClr val="DDDDDD"/>
            </a:fgClr>
            <a:bgClr>
              <a:srgbClr val="FFFFFF"/>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solidFill>
                  <a:srgbClr val="777777"/>
                </a:solidFill>
              </a:rPr>
              <a:t>SCP</a:t>
            </a:r>
          </a:p>
        </p:txBody>
      </p:sp>
      <p:sp>
        <p:nvSpPr>
          <p:cNvPr id="13357" name="AutoShape 45"/>
          <p:cNvSpPr>
            <a:spLocks noChangeArrowheads="1"/>
          </p:cNvSpPr>
          <p:nvPr/>
        </p:nvSpPr>
        <p:spPr bwMode="auto">
          <a:xfrm>
            <a:off x="4778375" y="4572000"/>
            <a:ext cx="889000"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6</a:t>
            </a:r>
          </a:p>
        </p:txBody>
      </p:sp>
      <p:sp>
        <p:nvSpPr>
          <p:cNvPr id="13358" name="Line 46"/>
          <p:cNvSpPr>
            <a:spLocks noChangeShapeType="1"/>
          </p:cNvSpPr>
          <p:nvPr/>
        </p:nvSpPr>
        <p:spPr bwMode="auto">
          <a:xfrm>
            <a:off x="2174875" y="5870575"/>
            <a:ext cx="4429125" cy="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59" name="Line 47"/>
          <p:cNvSpPr>
            <a:spLocks noChangeShapeType="1"/>
          </p:cNvSpPr>
          <p:nvPr/>
        </p:nvSpPr>
        <p:spPr bwMode="auto">
          <a:xfrm flipV="1">
            <a:off x="2005013" y="3521075"/>
            <a:ext cx="4725987" cy="1905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60" name="AutoShape 48"/>
          <p:cNvSpPr>
            <a:spLocks noChangeArrowheads="1"/>
          </p:cNvSpPr>
          <p:nvPr/>
        </p:nvSpPr>
        <p:spPr bwMode="auto">
          <a:xfrm>
            <a:off x="3986213" y="3433763"/>
            <a:ext cx="889000" cy="2174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a:t>
            </a:r>
          </a:p>
        </p:txBody>
      </p:sp>
      <p:sp>
        <p:nvSpPr>
          <p:cNvPr id="13361" name="AutoShape 49"/>
          <p:cNvSpPr>
            <a:spLocks noChangeArrowheads="1"/>
          </p:cNvSpPr>
          <p:nvPr/>
        </p:nvSpPr>
        <p:spPr bwMode="auto">
          <a:xfrm>
            <a:off x="468313" y="34369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Maurice Pope</a:t>
            </a:r>
          </a:p>
        </p:txBody>
      </p:sp>
      <p:sp>
        <p:nvSpPr>
          <p:cNvPr id="13362" name="AutoShape 50"/>
          <p:cNvSpPr>
            <a:spLocks noChangeArrowheads="1"/>
          </p:cNvSpPr>
          <p:nvPr/>
        </p:nvSpPr>
        <p:spPr bwMode="auto">
          <a:xfrm>
            <a:off x="3986213" y="3643313"/>
            <a:ext cx="889000" cy="2174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2</a:t>
            </a:r>
          </a:p>
        </p:txBody>
      </p:sp>
      <p:sp>
        <p:nvSpPr>
          <p:cNvPr id="13363" name="Line 51"/>
          <p:cNvSpPr>
            <a:spLocks noChangeShapeType="1"/>
          </p:cNvSpPr>
          <p:nvPr/>
        </p:nvSpPr>
        <p:spPr bwMode="auto">
          <a:xfrm flipV="1">
            <a:off x="2016125" y="6659563"/>
            <a:ext cx="4559300" cy="4762"/>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64" name="AutoShape 52"/>
          <p:cNvSpPr>
            <a:spLocks noChangeArrowheads="1"/>
          </p:cNvSpPr>
          <p:nvPr/>
        </p:nvSpPr>
        <p:spPr bwMode="auto">
          <a:xfrm>
            <a:off x="433388" y="6559550"/>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Stefania Sesia</a:t>
            </a:r>
          </a:p>
        </p:txBody>
      </p:sp>
      <p:sp>
        <p:nvSpPr>
          <p:cNvPr id="13365" name="AutoShape 53"/>
          <p:cNvSpPr>
            <a:spLocks noChangeArrowheads="1"/>
          </p:cNvSpPr>
          <p:nvPr/>
        </p:nvSpPr>
        <p:spPr bwMode="auto">
          <a:xfrm>
            <a:off x="2501900" y="6551613"/>
            <a:ext cx="889000" cy="21590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4</a:t>
            </a:r>
          </a:p>
        </p:txBody>
      </p:sp>
      <p:sp>
        <p:nvSpPr>
          <p:cNvPr id="13366" name="AutoShape 54"/>
          <p:cNvSpPr>
            <a:spLocks noChangeArrowheads="1"/>
          </p:cNvSpPr>
          <p:nvPr/>
        </p:nvSpPr>
        <p:spPr bwMode="auto">
          <a:xfrm>
            <a:off x="481013" y="196373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Alain Sultan</a:t>
            </a:r>
          </a:p>
        </p:txBody>
      </p:sp>
      <p:sp>
        <p:nvSpPr>
          <p:cNvPr id="13368" name="AutoShape 56"/>
          <p:cNvSpPr>
            <a:spLocks noChangeArrowheads="1"/>
          </p:cNvSpPr>
          <p:nvPr/>
        </p:nvSpPr>
        <p:spPr bwMode="auto">
          <a:xfrm>
            <a:off x="3984625" y="1963738"/>
            <a:ext cx="890588"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SA 1</a:t>
            </a:r>
          </a:p>
        </p:txBody>
      </p:sp>
      <p:sp>
        <p:nvSpPr>
          <p:cNvPr id="13369" name="Line 57"/>
          <p:cNvSpPr>
            <a:spLocks noChangeShapeType="1"/>
          </p:cNvSpPr>
          <p:nvPr/>
        </p:nvSpPr>
        <p:spPr bwMode="auto">
          <a:xfrm>
            <a:off x="2073275" y="2786063"/>
            <a:ext cx="4487863" cy="17462"/>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70" name="AutoShape 58"/>
          <p:cNvSpPr>
            <a:spLocks noChangeArrowheads="1"/>
          </p:cNvSpPr>
          <p:nvPr/>
        </p:nvSpPr>
        <p:spPr bwMode="auto">
          <a:xfrm>
            <a:off x="458788" y="2681288"/>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Dionisio Zumerle</a:t>
            </a:r>
          </a:p>
        </p:txBody>
      </p:sp>
      <p:sp>
        <p:nvSpPr>
          <p:cNvPr id="13371" name="AutoShape 59"/>
          <p:cNvSpPr>
            <a:spLocks noChangeArrowheads="1"/>
          </p:cNvSpPr>
          <p:nvPr/>
        </p:nvSpPr>
        <p:spPr bwMode="auto">
          <a:xfrm>
            <a:off x="3986213" y="2695575"/>
            <a:ext cx="889000"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3</a:t>
            </a:r>
          </a:p>
        </p:txBody>
      </p:sp>
      <p:sp>
        <p:nvSpPr>
          <p:cNvPr id="13372" name="AutoShape 60"/>
          <p:cNvSpPr>
            <a:spLocks noChangeArrowheads="1"/>
          </p:cNvSpPr>
          <p:nvPr/>
        </p:nvSpPr>
        <p:spPr bwMode="auto">
          <a:xfrm>
            <a:off x="3986213" y="2890838"/>
            <a:ext cx="889000" cy="21590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SA 5</a:t>
            </a:r>
          </a:p>
        </p:txBody>
      </p:sp>
      <p:sp>
        <p:nvSpPr>
          <p:cNvPr id="13373" name="AutoShape 61"/>
          <p:cNvSpPr>
            <a:spLocks noChangeArrowheads="1"/>
          </p:cNvSpPr>
          <p:nvPr/>
        </p:nvSpPr>
        <p:spPr bwMode="auto">
          <a:xfrm>
            <a:off x="7107238" y="2543175"/>
            <a:ext cx="1778000" cy="4921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Kevin Flynn</a:t>
            </a:r>
          </a:p>
          <a:p>
            <a:pPr algn="ctr"/>
            <a:r>
              <a:rPr lang="en-GB"/>
              <a:t>Marketing and Communications </a:t>
            </a:r>
            <a:endParaRPr lang="en-US"/>
          </a:p>
        </p:txBody>
      </p:sp>
      <p:sp>
        <p:nvSpPr>
          <p:cNvPr id="13374" name="AutoShape 62"/>
          <p:cNvSpPr>
            <a:spLocks noChangeArrowheads="1"/>
          </p:cNvSpPr>
          <p:nvPr/>
        </p:nvSpPr>
        <p:spPr bwMode="auto">
          <a:xfrm>
            <a:off x="2482850" y="5357813"/>
            <a:ext cx="889000" cy="2174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 1</a:t>
            </a:r>
          </a:p>
        </p:txBody>
      </p:sp>
      <p:sp>
        <p:nvSpPr>
          <p:cNvPr id="13375" name="AutoShape 63"/>
          <p:cNvSpPr>
            <a:spLocks noChangeArrowheads="1"/>
          </p:cNvSpPr>
          <p:nvPr/>
        </p:nvSpPr>
        <p:spPr bwMode="auto">
          <a:xfrm>
            <a:off x="4778375" y="4181475"/>
            <a:ext cx="890588" cy="217488"/>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CT 1</a:t>
            </a:r>
          </a:p>
        </p:txBody>
      </p:sp>
      <p:sp>
        <p:nvSpPr>
          <p:cNvPr id="13376" name="Line 64"/>
          <p:cNvSpPr>
            <a:spLocks noChangeShapeType="1"/>
          </p:cNvSpPr>
          <p:nvPr/>
        </p:nvSpPr>
        <p:spPr bwMode="auto">
          <a:xfrm>
            <a:off x="2003425" y="2422525"/>
            <a:ext cx="4506913" cy="12700"/>
          </a:xfrm>
          <a:prstGeom prst="line">
            <a:avLst/>
          </a:prstGeom>
          <a:noFill/>
          <a:ln w="1016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77" name="AutoShape 65"/>
          <p:cNvSpPr>
            <a:spLocks noChangeArrowheads="1"/>
          </p:cNvSpPr>
          <p:nvPr/>
        </p:nvSpPr>
        <p:spPr bwMode="auto">
          <a:xfrm>
            <a:off x="2482850" y="2308225"/>
            <a:ext cx="889000" cy="217488"/>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RAN3</a:t>
            </a:r>
          </a:p>
        </p:txBody>
      </p:sp>
      <p:sp>
        <p:nvSpPr>
          <p:cNvPr id="13378" name="AutoShape 66"/>
          <p:cNvSpPr>
            <a:spLocks noChangeArrowheads="1"/>
          </p:cNvSpPr>
          <p:nvPr/>
        </p:nvSpPr>
        <p:spPr bwMode="auto">
          <a:xfrm>
            <a:off x="2501900" y="1571625"/>
            <a:ext cx="889000" cy="2174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RAN</a:t>
            </a:r>
          </a:p>
        </p:txBody>
      </p:sp>
      <p:sp>
        <p:nvSpPr>
          <p:cNvPr id="13382" name="AutoShape 70"/>
          <p:cNvSpPr>
            <a:spLocks noChangeArrowheads="1"/>
          </p:cNvSpPr>
          <p:nvPr/>
        </p:nvSpPr>
        <p:spPr bwMode="auto">
          <a:xfrm>
            <a:off x="3243263" y="5781675"/>
            <a:ext cx="889000" cy="217488"/>
          </a:xfrm>
          <a:prstGeom prst="flowChartOnlineStorage">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60000" anchor="ctr"/>
          <a:lstStyle/>
          <a:p>
            <a:pPr algn="r"/>
            <a:r>
              <a:rPr lang="en-GB" b="1"/>
              <a:t>GERAN 2</a:t>
            </a:r>
          </a:p>
        </p:txBody>
      </p:sp>
      <p:sp>
        <p:nvSpPr>
          <p:cNvPr id="13383" name="AutoShape 71"/>
          <p:cNvSpPr>
            <a:spLocks noChangeArrowheads="1"/>
          </p:cNvSpPr>
          <p:nvPr/>
        </p:nvSpPr>
        <p:spPr bwMode="auto">
          <a:xfrm>
            <a:off x="468313" y="2349500"/>
            <a:ext cx="1778000" cy="21113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Juha Korhonen</a:t>
            </a:r>
          </a:p>
        </p:txBody>
      </p:sp>
      <p:sp>
        <p:nvSpPr>
          <p:cNvPr id="13384" name="AutoShape 72"/>
          <p:cNvSpPr>
            <a:spLocks noChangeArrowheads="1"/>
          </p:cNvSpPr>
          <p:nvPr/>
        </p:nvSpPr>
        <p:spPr bwMode="auto">
          <a:xfrm>
            <a:off x="433388" y="6557963"/>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IssamToufik</a:t>
            </a:r>
          </a:p>
        </p:txBody>
      </p:sp>
      <p:sp>
        <p:nvSpPr>
          <p:cNvPr id="13385" name="AutoShape 73"/>
          <p:cNvSpPr>
            <a:spLocks noChangeArrowheads="1"/>
          </p:cNvSpPr>
          <p:nvPr/>
        </p:nvSpPr>
        <p:spPr bwMode="auto">
          <a:xfrm>
            <a:off x="468313" y="5765800"/>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Gert Thomasen</a:t>
            </a:r>
          </a:p>
        </p:txBody>
      </p:sp>
      <p:sp>
        <p:nvSpPr>
          <p:cNvPr id="13386" name="AutoShape 74"/>
          <p:cNvSpPr>
            <a:spLocks noChangeArrowheads="1"/>
          </p:cNvSpPr>
          <p:nvPr/>
        </p:nvSpPr>
        <p:spPr bwMode="auto">
          <a:xfrm>
            <a:off x="458788" y="3066196"/>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err="1"/>
              <a:t>Jiwan</a:t>
            </a:r>
            <a:r>
              <a:rPr lang="en-US" dirty="0"/>
              <a:t> Han</a:t>
            </a:r>
          </a:p>
        </p:txBody>
      </p:sp>
      <p:sp>
        <p:nvSpPr>
          <p:cNvPr id="13387" name="AutoShape 75"/>
          <p:cNvSpPr>
            <a:spLocks noChangeArrowheads="1"/>
          </p:cNvSpPr>
          <p:nvPr/>
        </p:nvSpPr>
        <p:spPr bwMode="auto">
          <a:xfrm>
            <a:off x="457200" y="2670175"/>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Mirko Cano</a:t>
            </a:r>
          </a:p>
        </p:txBody>
      </p:sp>
      <p:sp>
        <p:nvSpPr>
          <p:cNvPr id="13392" name="Line 80"/>
          <p:cNvSpPr>
            <a:spLocks noChangeShapeType="1"/>
          </p:cNvSpPr>
          <p:nvPr/>
        </p:nvSpPr>
        <p:spPr bwMode="auto">
          <a:xfrm flipV="1">
            <a:off x="6627813" y="3411538"/>
            <a:ext cx="1641475" cy="0"/>
          </a:xfrm>
          <a:prstGeom prst="line">
            <a:avLst/>
          </a:prstGeom>
          <a:noFill/>
          <a:ln w="101600">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3388" name="AutoShape 76"/>
          <p:cNvSpPr>
            <a:spLocks noChangeArrowheads="1"/>
          </p:cNvSpPr>
          <p:nvPr/>
        </p:nvSpPr>
        <p:spPr bwMode="auto">
          <a:xfrm>
            <a:off x="7134225" y="3217863"/>
            <a:ext cx="1778000" cy="43497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a:t>Nicolas Barbance</a:t>
            </a:r>
            <a:br>
              <a:rPr lang="en-US"/>
            </a:br>
            <a:r>
              <a:rPr lang="en-US"/>
              <a:t>IT Systems Administrator</a:t>
            </a:r>
            <a:r>
              <a:rPr lang="en-GB"/>
              <a:t> </a:t>
            </a:r>
            <a:endParaRPr lang="en-US"/>
          </a:p>
        </p:txBody>
      </p:sp>
      <p:sp>
        <p:nvSpPr>
          <p:cNvPr id="13390" name="AutoShape 78"/>
          <p:cNvSpPr>
            <a:spLocks noChangeArrowheads="1"/>
          </p:cNvSpPr>
          <p:nvPr/>
        </p:nvSpPr>
        <p:spPr bwMode="auto">
          <a:xfrm>
            <a:off x="2701925" y="1087438"/>
            <a:ext cx="889000" cy="217487"/>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a:t>PCG</a:t>
            </a:r>
          </a:p>
        </p:txBody>
      </p:sp>
      <p:sp>
        <p:nvSpPr>
          <p:cNvPr id="13335" name="AutoShape 23"/>
          <p:cNvSpPr>
            <a:spLocks noChangeArrowheads="1"/>
          </p:cNvSpPr>
          <p:nvPr/>
        </p:nvSpPr>
        <p:spPr bwMode="auto">
          <a:xfrm>
            <a:off x="2541483" y="3053802"/>
            <a:ext cx="889104" cy="217488"/>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b="1" dirty="0"/>
              <a:t>RAN 2</a:t>
            </a:r>
          </a:p>
        </p:txBody>
      </p:sp>
      <p:sp>
        <p:nvSpPr>
          <p:cNvPr id="79" name="Text Box 12"/>
          <p:cNvSpPr txBox="1">
            <a:spLocks noChangeArrowheads="1"/>
          </p:cNvSpPr>
          <p:nvPr/>
        </p:nvSpPr>
        <p:spPr bwMode="auto">
          <a:xfrm>
            <a:off x="7016873" y="6032500"/>
            <a:ext cx="1928813" cy="244475"/>
          </a:xfrm>
          <a:prstGeom prst="rect">
            <a:avLst/>
          </a:prstGeom>
          <a:solidFill>
            <a:schemeClr val="bg1"/>
          </a:solidFill>
          <a:ln>
            <a:noFill/>
          </a:ln>
          <a:effectLst/>
        </p:spPr>
        <p:txBody>
          <a:bodyPr>
            <a:spAutoFit/>
          </a:bodyPr>
          <a:lstStyle/>
          <a:p>
            <a:pPr algn="r">
              <a:spcBef>
                <a:spcPct val="50000"/>
              </a:spcBef>
            </a:pPr>
            <a:r>
              <a:rPr lang="en-GB" dirty="0" smtClean="0"/>
              <a:t>2014-01-01</a:t>
            </a:r>
            <a:endParaRPr lang="en-GB" dirty="0"/>
          </a:p>
        </p:txBody>
      </p:sp>
      <p:sp>
        <p:nvSpPr>
          <p:cNvPr id="77" name="AutoShape 74"/>
          <p:cNvSpPr>
            <a:spLocks noChangeArrowheads="1"/>
          </p:cNvSpPr>
          <p:nvPr/>
        </p:nvSpPr>
        <p:spPr bwMode="auto">
          <a:xfrm>
            <a:off x="469167" y="3059814"/>
            <a:ext cx="1778000" cy="2095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smtClean="0"/>
              <a:t>Yong-Jun Chung</a:t>
            </a:r>
            <a:endParaRPr lang="en-US" dirty="0"/>
          </a:p>
        </p:txBody>
      </p:sp>
      <p:sp>
        <p:nvSpPr>
          <p:cNvPr id="78" name="AutoShape 34"/>
          <p:cNvSpPr>
            <a:spLocks noChangeArrowheads="1"/>
          </p:cNvSpPr>
          <p:nvPr/>
        </p:nvSpPr>
        <p:spPr bwMode="auto">
          <a:xfrm>
            <a:off x="7159626" y="3744119"/>
            <a:ext cx="1763712" cy="35242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dirty="0" smtClean="0"/>
              <a:t>Olivier </a:t>
            </a:r>
            <a:r>
              <a:rPr lang="en-US" dirty="0" err="1"/>
              <a:t>Genoud</a:t>
            </a:r>
            <a:endParaRPr lang="en-US" dirty="0"/>
          </a:p>
          <a:p>
            <a:pPr algn="ctr"/>
            <a:r>
              <a:rPr lang="en-US" dirty="0"/>
              <a:t>TTCN Support</a:t>
            </a:r>
          </a:p>
        </p:txBody>
      </p:sp>
    </p:spTree>
    <p:extLst>
      <p:ext uri="{BB962C8B-B14F-4D97-AF65-F5344CB8AC3E}">
        <p14:creationId xmlns:p14="http://schemas.microsoft.com/office/powerpoint/2010/main"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Exciting statistics !</a:t>
            </a:r>
            <a:endParaRPr lang="en-GB" sz="280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a:t>
            </a:r>
            <a:r>
              <a:rPr lang="en-GB" sz="1800" i="1">
                <a:latin typeface="Times New Roman" panose="02020603050405020304" pitchFamily="18" charset="0"/>
              </a:rPr>
              <a:t>slide </a:t>
            </a:r>
            <a:r>
              <a:rPr lang="en-GB" sz="1800" i="1" smtClean="0">
                <a:latin typeface="Times New Roman" panose="02020603050405020304" pitchFamily="18" charset="0"/>
              </a:rPr>
              <a:t>15 </a:t>
            </a:r>
            <a:r>
              <a:rPr lang="en-GB" sz="1800" i="1" dirty="0">
                <a:latin typeface="Times New Roman" panose="02020603050405020304" pitchFamily="18" charset="0"/>
              </a:rPr>
              <a:t>if you are not excited by stats.</a:t>
            </a:r>
          </a:p>
        </p:txBody>
      </p:sp>
      <p:sp>
        <p:nvSpPr>
          <p:cNvPr id="2" name="TextBox 1"/>
          <p:cNvSpPr txBox="1"/>
          <p:nvPr/>
        </p:nvSpPr>
        <p:spPr>
          <a:xfrm>
            <a:off x="970961" y="2441542"/>
            <a:ext cx="3355942" cy="553998"/>
          </a:xfrm>
          <a:prstGeom prst="rect">
            <a:avLst/>
          </a:prstGeom>
          <a:noFill/>
        </p:spPr>
        <p:txBody>
          <a:bodyPr wrap="square" rtlCol="0">
            <a:spAutoFit/>
          </a:bodyPr>
          <a:lstStyle/>
          <a:p>
            <a:r>
              <a:rPr lang="en-GB" dirty="0" smtClean="0"/>
              <a:t>Statistics are like bikinis: what they reveal is suggestive, but what they conceal is vital.</a:t>
            </a:r>
          </a:p>
          <a:p>
            <a:r>
              <a:rPr lang="en-GB" i="1" dirty="0"/>
              <a:t> </a:t>
            </a:r>
            <a:r>
              <a:rPr lang="en-GB" i="1" dirty="0" smtClean="0"/>
              <a:t>- Aaron </a:t>
            </a:r>
            <a:r>
              <a:rPr lang="en-GB" i="1" dirty="0" err="1" smtClean="0"/>
              <a:t>Levenstein</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94015" y="1249491"/>
            <a:ext cx="7955970" cy="4359018"/>
          </a:xfrm>
          <a:prstGeom prst="rect">
            <a:avLst/>
          </a:prstGeom>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90967" y="1246443"/>
            <a:ext cx="7962066" cy="4365114"/>
          </a:xfrm>
          <a:prstGeom prst="rect">
            <a:avLst/>
          </a:prstGeom>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5462954" y="4595326"/>
            <a:ext cx="3700768" cy="1808559"/>
          </a:xfrm>
          <a:prstGeom prst="rect">
            <a:avLst/>
          </a:prstGeom>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652954" y="6132513"/>
            <a:ext cx="381000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a:t>Region 1: Europe, Middle East, Africa</a:t>
            </a:r>
          </a:p>
          <a:p>
            <a:pPr>
              <a:spcBef>
                <a:spcPct val="50000"/>
              </a:spcBef>
            </a:pPr>
            <a:r>
              <a:rPr lang="en-US" sz="1400"/>
              <a:t>Region 2: Americas</a:t>
            </a:r>
          </a:p>
          <a:p>
            <a:pPr>
              <a:spcBef>
                <a:spcPct val="50000"/>
              </a:spcBef>
            </a:pPr>
            <a:r>
              <a:rPr lang="en-US" sz="1400"/>
              <a:t>Region 3: Asia</a:t>
            </a:r>
          </a:p>
        </p:txBody>
      </p:sp>
      <p:sp>
        <p:nvSpPr>
          <p:cNvPr id="17415" name="Rectangle 7"/>
          <p:cNvSpPr>
            <a:spLocks noChangeArrowheads="1"/>
          </p:cNvSpPr>
          <p:nvPr/>
        </p:nvSpPr>
        <p:spPr bwMode="auto">
          <a:xfrm>
            <a:off x="265113" y="646113"/>
            <a:ext cx="4513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Meeting delegates by region </a:t>
            </a:r>
            <a:endParaRPr lang="en-GB" sz="2800"/>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pic>
        <p:nvPicPr>
          <p:cNvPr id="5" name="Picture 4"/>
          <p:cNvPicPr>
            <a:picLocks noChangeAspect="1"/>
          </p:cNvPicPr>
          <p:nvPr/>
        </p:nvPicPr>
        <p:blipFill>
          <a:blip r:embed="rId3"/>
          <a:stretch>
            <a:fillRect/>
          </a:stretch>
        </p:blipFill>
        <p:spPr>
          <a:xfrm>
            <a:off x="6650504" y="1250951"/>
            <a:ext cx="2513218" cy="3698122"/>
          </a:xfrm>
          <a:prstGeom prst="rect">
            <a:avLst/>
          </a:prstGeom>
        </p:spPr>
      </p:pic>
      <p:pic>
        <p:nvPicPr>
          <p:cNvPr id="6" name="Picture 5"/>
          <p:cNvPicPr>
            <a:picLocks noChangeAspect="1"/>
          </p:cNvPicPr>
          <p:nvPr/>
        </p:nvPicPr>
        <p:blipFill>
          <a:blip r:embed="rId4"/>
          <a:stretch>
            <a:fillRect/>
          </a:stretch>
        </p:blipFill>
        <p:spPr>
          <a:xfrm>
            <a:off x="3226202" y="1248316"/>
            <a:ext cx="3395766" cy="3523793"/>
          </a:xfrm>
          <a:prstGeom prst="rect">
            <a:avLst/>
          </a:prstGeom>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317567" y="1634141"/>
            <a:ext cx="4734451" cy="4105657"/>
          </a:xfrm>
          <a:prstGeom prst="rect">
            <a:avLst/>
          </a:prstGeom>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Individual Members by</a:t>
            </a:r>
            <a:br>
              <a:rPr lang="en-US" sz="2800"/>
            </a:br>
            <a:r>
              <a:rPr lang="en-US" sz="2800"/>
              <a:t>Organizational Partner /  Region </a:t>
            </a:r>
            <a:endParaRPr lang="en-GB" sz="2800"/>
          </a:p>
        </p:txBody>
      </p:sp>
      <p:sp>
        <p:nvSpPr>
          <p:cNvPr id="18436" name="Text Box 4"/>
          <p:cNvSpPr txBox="1">
            <a:spLocks noChangeArrowheads="1"/>
          </p:cNvSpPr>
          <p:nvPr/>
        </p:nvSpPr>
        <p:spPr bwMode="auto">
          <a:xfrm>
            <a:off x="5289550" y="5200650"/>
            <a:ext cx="349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295 </a:t>
            </a:r>
            <a:r>
              <a:rPr lang="en-US" sz="2400" i="1" dirty="0">
                <a:solidFill>
                  <a:srgbClr val="969696"/>
                </a:solidFill>
              </a:rPr>
              <a:t>(</a:t>
            </a:r>
            <a:r>
              <a:rPr lang="en-US" sz="2400" i="1" dirty="0" smtClean="0">
                <a:solidFill>
                  <a:srgbClr val="969696"/>
                </a:solidFill>
              </a:rPr>
              <a:t>290)</a:t>
            </a:r>
            <a:endParaRPr lang="en-US" sz="2400" i="1" dirty="0">
              <a:solidFill>
                <a:srgbClr val="969696"/>
              </a:solidFill>
            </a:endParaRPr>
          </a:p>
        </p:txBody>
      </p:sp>
      <p:sp>
        <p:nvSpPr>
          <p:cNvPr id="18437" name="Text Box 5"/>
          <p:cNvSpPr txBox="1">
            <a:spLocks noChangeArrowheads="1"/>
          </p:cNvSpPr>
          <p:nvPr/>
        </p:nvSpPr>
        <p:spPr bwMode="auto">
          <a:xfrm>
            <a:off x="2336006" y="3229770"/>
            <a:ext cx="3294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31 </a:t>
            </a:r>
            <a:r>
              <a:rPr lang="en-US" sz="2400" i="1" dirty="0">
                <a:solidFill>
                  <a:srgbClr val="969696"/>
                </a:solidFill>
              </a:rPr>
              <a:t>(</a:t>
            </a:r>
            <a:r>
              <a:rPr lang="en-US" sz="2400" i="1" dirty="0" smtClean="0">
                <a:solidFill>
                  <a:srgbClr val="969696"/>
                </a:solidFill>
              </a:rPr>
              <a:t>30)</a:t>
            </a:r>
            <a:endParaRPr lang="en-US" sz="2400" i="1" dirty="0">
              <a:solidFill>
                <a:srgbClr val="969696"/>
              </a:solidFill>
            </a:endParaRPr>
          </a:p>
        </p:txBody>
      </p:sp>
      <p:sp>
        <p:nvSpPr>
          <p:cNvPr id="18438" name="Text Box 6"/>
          <p:cNvSpPr txBox="1">
            <a:spLocks noChangeArrowheads="1"/>
          </p:cNvSpPr>
          <p:nvPr/>
        </p:nvSpPr>
        <p:spPr bwMode="auto">
          <a:xfrm>
            <a:off x="3905250" y="1979613"/>
            <a:ext cx="329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71 </a:t>
            </a:r>
            <a:r>
              <a:rPr lang="en-US" sz="2400" i="1" dirty="0" smtClean="0">
                <a:solidFill>
                  <a:srgbClr val="969696"/>
                </a:solidFill>
              </a:rPr>
              <a:t>(70)</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a:t>Data from http://webapp.etsi.org/3gppmembership/Queryform.asp</a:t>
            </a:r>
          </a:p>
        </p:txBody>
      </p:sp>
      <p:pic>
        <p:nvPicPr>
          <p:cNvPr id="1844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397 </a:t>
            </a:r>
            <a:r>
              <a:rPr lang="en-US" sz="2400" i="1" dirty="0" smtClean="0">
                <a:solidFill>
                  <a:srgbClr val="969696"/>
                </a:solidFill>
              </a:rPr>
              <a:t>(390)</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21   </a:t>
            </a:r>
            <a:r>
              <a:rPr lang="en-US" sz="2400" i="1" dirty="0">
                <a:solidFill>
                  <a:srgbClr val="969696"/>
                </a:solidFill>
              </a:rPr>
              <a:t>(</a:t>
            </a:r>
            <a:r>
              <a:rPr lang="en-US" sz="2400" i="1" dirty="0" smtClean="0">
                <a:solidFill>
                  <a:srgbClr val="969696"/>
                </a:solidFill>
              </a:rPr>
              <a:t>16)</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a:t>Approved CRs per year per Release</a:t>
            </a:r>
            <a:endParaRPr lang="en-GB" sz="2800"/>
          </a:p>
        </p:txBody>
      </p:sp>
      <p:sp>
        <p:nvSpPr>
          <p:cNvPr id="20484" name="Rectangle 4"/>
          <p:cNvSpPr>
            <a:spLocks noChangeArrowheads="1"/>
          </p:cNvSpPr>
          <p:nvPr/>
        </p:nvSpPr>
        <p:spPr bwMode="auto">
          <a:xfrm>
            <a:off x="5226844" y="3323212"/>
            <a:ext cx="37607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solidFill>
                  <a:schemeClr val="bg1"/>
                </a:solidFill>
              </a:rPr>
              <a:t>* To date, excluding current TSG meetings</a:t>
            </a:r>
          </a:p>
        </p:txBody>
      </p:sp>
      <p:pic>
        <p:nvPicPr>
          <p:cNvPr id="4" name="Picture 3"/>
          <p:cNvPicPr>
            <a:picLocks noChangeAspect="1"/>
          </p:cNvPicPr>
          <p:nvPr/>
        </p:nvPicPr>
        <p:blipFill>
          <a:blip r:embed="rId2"/>
          <a:stretch>
            <a:fillRect/>
          </a:stretch>
        </p:blipFill>
        <p:spPr>
          <a:xfrm>
            <a:off x="913947" y="1561525"/>
            <a:ext cx="8230053" cy="1940342"/>
          </a:xfrm>
          <a:prstGeom prst="rect">
            <a:avLst/>
          </a:prstGeom>
        </p:spPr>
      </p:pic>
      <p:pic>
        <p:nvPicPr>
          <p:cNvPr id="5" name="Picture 4"/>
          <p:cNvPicPr>
            <a:picLocks noChangeAspect="1"/>
          </p:cNvPicPr>
          <p:nvPr/>
        </p:nvPicPr>
        <p:blipFill>
          <a:blip r:embed="rId3"/>
          <a:stretch>
            <a:fillRect/>
          </a:stretch>
        </p:blipFill>
        <p:spPr>
          <a:xfrm>
            <a:off x="5143500" y="3503154"/>
            <a:ext cx="4000500" cy="2883360"/>
          </a:xfrm>
          <a:prstGeom prst="rect">
            <a:avLst/>
          </a:prstGeom>
        </p:spPr>
      </p:pic>
      <p:pic>
        <p:nvPicPr>
          <p:cNvPr id="6" name="Picture 5"/>
          <p:cNvPicPr>
            <a:picLocks noChangeAspect="1"/>
          </p:cNvPicPr>
          <p:nvPr/>
        </p:nvPicPr>
        <p:blipFill>
          <a:blip r:embed="rId4"/>
          <a:stretch>
            <a:fillRect/>
          </a:stretch>
        </p:blipFill>
        <p:spPr>
          <a:xfrm>
            <a:off x="0" y="3529902"/>
            <a:ext cx="4865914" cy="2866591"/>
          </a:xfrm>
          <a:prstGeom prst="rect">
            <a:avLst/>
          </a:prstGeom>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30250</TotalTime>
  <Words>1056</Words>
  <Application>Microsoft Office PowerPoint</Application>
  <PresentationFormat>On-screen Show (4:3)</PresentationFormat>
  <Paragraphs>147</Paragraphs>
  <Slides>21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Arial </vt:lpstr>
      <vt:lpstr>Calibri</vt:lpstr>
      <vt:lpstr>Kozuka Gothic Pro B</vt:lpstr>
      <vt:lpstr>Times New Roman</vt:lpstr>
      <vt:lpstr>Webdings</vt:lpstr>
      <vt:lpstr>Wingdings 3</vt:lpstr>
      <vt:lpstr>Office Theme</vt:lpstr>
      <vt:lpstr>    Support Team Report    </vt:lpstr>
      <vt:lpstr>Changes of personnel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Marketing matters</vt:lpstr>
      <vt:lpstr>Mobile World Congress 2014</vt:lpstr>
      <vt:lpstr>PowerPoint Presentation</vt:lpstr>
      <vt:lpstr>Back Office software</vt:lpstr>
      <vt:lpstr>The 3GPP Ultimate Project – 3GU (1)</vt:lpstr>
      <vt:lpstr>The 3GPP Ultimate Project – 3GU (2)</vt:lpstr>
      <vt:lpstr>The 3GPP Ultimate Project – 3GU (3)</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dc:subject>
  <dc:creator>JMM</dc:creator>
  <dc:description>© 2013  All rights reserved</dc:description>
  <cp:lastModifiedBy>John M Meredith</cp:lastModifiedBy>
  <cp:revision>849</cp:revision>
  <dcterms:created xsi:type="dcterms:W3CDTF">2008-08-30T09:32:10Z</dcterms:created>
  <dcterms:modified xsi:type="dcterms:W3CDTF">2014-06-18T06:14:28Z</dcterms:modified>
</cp:coreProperties>
</file>