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4"/>
  </p:notesMasterIdLst>
  <p:handoutMasterIdLst>
    <p:handoutMasterId r:id="rId55"/>
  </p:handoutMasterIdLst>
  <p:sldIdLst>
    <p:sldId id="303" r:id="rId2"/>
    <p:sldId id="325" r:id="rId3"/>
    <p:sldId id="327" r:id="rId4"/>
    <p:sldId id="338" r:id="rId5"/>
    <p:sldId id="339" r:id="rId6"/>
    <p:sldId id="340" r:id="rId7"/>
    <p:sldId id="341" r:id="rId8"/>
    <p:sldId id="397" r:id="rId9"/>
    <p:sldId id="398" r:id="rId10"/>
    <p:sldId id="399" r:id="rId11"/>
    <p:sldId id="328" r:id="rId12"/>
    <p:sldId id="345" r:id="rId13"/>
    <p:sldId id="346" r:id="rId14"/>
    <p:sldId id="390" r:id="rId15"/>
    <p:sldId id="329" r:id="rId16"/>
    <p:sldId id="348" r:id="rId17"/>
    <p:sldId id="382" r:id="rId18"/>
    <p:sldId id="374" r:id="rId19"/>
    <p:sldId id="389" r:id="rId20"/>
    <p:sldId id="407" r:id="rId21"/>
    <p:sldId id="377" r:id="rId22"/>
    <p:sldId id="353" r:id="rId23"/>
    <p:sldId id="355" r:id="rId24"/>
    <p:sldId id="366" r:id="rId25"/>
    <p:sldId id="364" r:id="rId26"/>
    <p:sldId id="392" r:id="rId27"/>
    <p:sldId id="376" r:id="rId28"/>
    <p:sldId id="386" r:id="rId29"/>
    <p:sldId id="383" r:id="rId30"/>
    <p:sldId id="396" r:id="rId31"/>
    <p:sldId id="363" r:id="rId32"/>
    <p:sldId id="393" r:id="rId33"/>
    <p:sldId id="394" r:id="rId34"/>
    <p:sldId id="401" r:id="rId35"/>
    <p:sldId id="402" r:id="rId36"/>
    <p:sldId id="403" r:id="rId37"/>
    <p:sldId id="331" r:id="rId38"/>
    <p:sldId id="370" r:id="rId39"/>
    <p:sldId id="404" r:id="rId40"/>
    <p:sldId id="405" r:id="rId41"/>
    <p:sldId id="406" r:id="rId42"/>
    <p:sldId id="332" r:id="rId43"/>
    <p:sldId id="360" r:id="rId44"/>
    <p:sldId id="333" r:id="rId45"/>
    <p:sldId id="367" r:id="rId46"/>
    <p:sldId id="334" r:id="rId47"/>
    <p:sldId id="369" r:id="rId48"/>
    <p:sldId id="326" r:id="rId49"/>
    <p:sldId id="368" r:id="rId50"/>
    <p:sldId id="335" r:id="rId51"/>
    <p:sldId id="336" r:id="rId52"/>
    <p:sldId id="337" r:id="rId5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62A14D"/>
    <a:srgbClr val="7CCA62"/>
    <a:srgbClr val="C9DA92"/>
    <a:srgbClr val="C9DA32"/>
    <a:srgbClr val="EDF3DB"/>
    <a:srgbClr val="C0C0C0"/>
    <a:srgbClr val="CC6600"/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5794" autoAdjust="0"/>
    <p:restoredTop sz="94649" autoAdjust="0"/>
  </p:normalViewPr>
  <p:slideViewPr>
    <p:cSldViewPr snapToGrid="0">
      <p:cViewPr varScale="1">
        <p:scale>
          <a:sx n="68" d="100"/>
          <a:sy n="68" d="100"/>
        </p:scale>
        <p:origin x="-96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ik\Documents\work\2014\06\SA%2064%20-%20Sofia%20Antipolis\contributions\maint-vs-non-maint-pre-sa64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ik\Documents\work\2014\06\SA%2064%20-%20Sofia%20Antipolis\contributions\results-67-to-103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ik\Documents\work\2014\06\SA%2064%20-%20Sofia%20Antipolis\contributions\rel-9-12-CR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62161825246478E-2"/>
          <c:y val="3.7735305552546158E-2"/>
          <c:w val="0.93139755940545632"/>
          <c:h val="0.83727941434901443"/>
        </c:manualLayout>
      </c:layout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Maintenance</c:v>
                </c:pt>
              </c:strCache>
            </c:strRef>
          </c:tx>
          <c:spPr>
            <a:ln w="28575"/>
          </c:spPr>
          <c:marker>
            <c:symbol val="none"/>
          </c:marker>
          <c:cat>
            <c:strRef>
              <c:f>Sheet1!$S$5:$BD$5</c:f>
              <c:strCach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78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101bis</c:v>
                </c:pt>
                <c:pt idx="36">
                  <c:v>102</c:v>
                </c:pt>
                <c:pt idx="37">
                  <c:v>103</c:v>
                </c:pt>
              </c:strCache>
            </c:strRef>
          </c:cat>
          <c:val>
            <c:numRef>
              <c:f>Sheet1!$S$6:$BD$6</c:f>
              <c:numCache>
                <c:formatCode>General</c:formatCode>
                <c:ptCount val="38"/>
                <c:pt idx="0">
                  <c:v>43</c:v>
                </c:pt>
                <c:pt idx="1">
                  <c:v>28</c:v>
                </c:pt>
                <c:pt idx="2">
                  <c:v>22</c:v>
                </c:pt>
                <c:pt idx="3">
                  <c:v>18</c:v>
                </c:pt>
                <c:pt idx="4">
                  <c:v>14</c:v>
                </c:pt>
                <c:pt idx="5">
                  <c:v>14</c:v>
                </c:pt>
                <c:pt idx="6">
                  <c:v>14</c:v>
                </c:pt>
                <c:pt idx="7">
                  <c:v>20</c:v>
                </c:pt>
                <c:pt idx="8">
                  <c:v>19</c:v>
                </c:pt>
                <c:pt idx="9">
                  <c:v>14</c:v>
                </c:pt>
                <c:pt idx="10">
                  <c:v>19</c:v>
                </c:pt>
                <c:pt idx="11">
                  <c:v>9</c:v>
                </c:pt>
                <c:pt idx="12">
                  <c:v>3</c:v>
                </c:pt>
                <c:pt idx="13">
                  <c:v>9</c:v>
                </c:pt>
                <c:pt idx="14">
                  <c:v>11</c:v>
                </c:pt>
                <c:pt idx="15">
                  <c:v>7</c:v>
                </c:pt>
                <c:pt idx="16">
                  <c:v>12</c:v>
                </c:pt>
                <c:pt idx="17">
                  <c:v>10</c:v>
                </c:pt>
                <c:pt idx="18">
                  <c:v>9</c:v>
                </c:pt>
                <c:pt idx="19">
                  <c:v>7</c:v>
                </c:pt>
                <c:pt idx="20">
                  <c:v>8</c:v>
                </c:pt>
                <c:pt idx="21">
                  <c:v>5</c:v>
                </c:pt>
                <c:pt idx="22">
                  <c:v>4</c:v>
                </c:pt>
                <c:pt idx="23">
                  <c:v>18</c:v>
                </c:pt>
                <c:pt idx="24">
                  <c:v>17</c:v>
                </c:pt>
                <c:pt idx="25" formatCode="0.0">
                  <c:v>11.5</c:v>
                </c:pt>
                <c:pt idx="26">
                  <c:v>9</c:v>
                </c:pt>
                <c:pt idx="27">
                  <c:v>11</c:v>
                </c:pt>
                <c:pt idx="28" formatCode="0.0">
                  <c:v>5.5</c:v>
                </c:pt>
                <c:pt idx="29" formatCode="0.0">
                  <c:v>6</c:v>
                </c:pt>
                <c:pt idx="30" formatCode="0.0">
                  <c:v>7</c:v>
                </c:pt>
                <c:pt idx="31" formatCode="0.0">
                  <c:v>7</c:v>
                </c:pt>
                <c:pt idx="32" formatCode="0.0">
                  <c:v>8</c:v>
                </c:pt>
                <c:pt idx="33" formatCode="0.0">
                  <c:v>3</c:v>
                </c:pt>
                <c:pt idx="34" formatCode="0.0">
                  <c:v>30</c:v>
                </c:pt>
                <c:pt idx="35" formatCode="0.0">
                  <c:v>16</c:v>
                </c:pt>
                <c:pt idx="36" formatCode="0.0">
                  <c:v>20</c:v>
                </c:pt>
                <c:pt idx="37" formatCode="0.0">
                  <c:v>19.5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Non-Maintenance</c:v>
                </c:pt>
              </c:strCache>
            </c:strRef>
          </c:tx>
          <c:spPr>
            <a:ln w="28575">
              <a:solidFill>
                <a:schemeClr val="tx2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Sheet1!$S$5:$BD$5</c:f>
              <c:strCach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78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101bis</c:v>
                </c:pt>
                <c:pt idx="36">
                  <c:v>102</c:v>
                </c:pt>
                <c:pt idx="37">
                  <c:v>103</c:v>
                </c:pt>
              </c:strCache>
            </c:strRef>
          </c:cat>
          <c:val>
            <c:numRef>
              <c:f>Sheet1!$S$7:$BD$7</c:f>
              <c:numCache>
                <c:formatCode>General</c:formatCode>
                <c:ptCount val="38"/>
                <c:pt idx="0">
                  <c:v>0</c:v>
                </c:pt>
                <c:pt idx="1">
                  <c:v>8</c:v>
                </c:pt>
                <c:pt idx="2">
                  <c:v>20</c:v>
                </c:pt>
                <c:pt idx="3">
                  <c:v>19</c:v>
                </c:pt>
                <c:pt idx="4">
                  <c:v>27</c:v>
                </c:pt>
                <c:pt idx="5">
                  <c:v>23</c:v>
                </c:pt>
                <c:pt idx="6">
                  <c:v>25</c:v>
                </c:pt>
                <c:pt idx="7">
                  <c:v>2</c:v>
                </c:pt>
                <c:pt idx="8">
                  <c:v>14</c:v>
                </c:pt>
                <c:pt idx="9">
                  <c:v>16</c:v>
                </c:pt>
                <c:pt idx="10">
                  <c:v>14</c:v>
                </c:pt>
                <c:pt idx="11">
                  <c:v>23</c:v>
                </c:pt>
                <c:pt idx="12">
                  <c:v>25</c:v>
                </c:pt>
                <c:pt idx="13">
                  <c:v>26</c:v>
                </c:pt>
                <c:pt idx="14">
                  <c:v>10</c:v>
                </c:pt>
                <c:pt idx="15">
                  <c:v>8</c:v>
                </c:pt>
                <c:pt idx="16">
                  <c:v>16</c:v>
                </c:pt>
                <c:pt idx="17">
                  <c:v>18</c:v>
                </c:pt>
                <c:pt idx="18">
                  <c:v>13</c:v>
                </c:pt>
                <c:pt idx="19">
                  <c:v>21</c:v>
                </c:pt>
                <c:pt idx="20">
                  <c:v>22</c:v>
                </c:pt>
                <c:pt idx="21">
                  <c:v>20</c:v>
                </c:pt>
                <c:pt idx="22">
                  <c:v>21</c:v>
                </c:pt>
                <c:pt idx="23">
                  <c:v>8</c:v>
                </c:pt>
                <c:pt idx="24">
                  <c:v>10</c:v>
                </c:pt>
                <c:pt idx="25" formatCode="0.0">
                  <c:v>12.5</c:v>
                </c:pt>
                <c:pt idx="26">
                  <c:v>13</c:v>
                </c:pt>
                <c:pt idx="27">
                  <c:v>14</c:v>
                </c:pt>
                <c:pt idx="28" formatCode="0.0">
                  <c:v>19.5</c:v>
                </c:pt>
                <c:pt idx="29" formatCode="0.0">
                  <c:v>25</c:v>
                </c:pt>
                <c:pt idx="30" formatCode="0.0">
                  <c:v>24</c:v>
                </c:pt>
                <c:pt idx="31" formatCode="0.0">
                  <c:v>25.5</c:v>
                </c:pt>
                <c:pt idx="32" formatCode="0.0">
                  <c:v>27</c:v>
                </c:pt>
                <c:pt idx="33" formatCode="0.0">
                  <c:v>27</c:v>
                </c:pt>
                <c:pt idx="34" formatCode="0.0">
                  <c:v>0</c:v>
                </c:pt>
                <c:pt idx="35" formatCode="0.0">
                  <c:v>0</c:v>
                </c:pt>
                <c:pt idx="36" formatCode="0.0">
                  <c:v>5</c:v>
                </c:pt>
                <c:pt idx="37" formatCode="0.0">
                  <c:v>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9870336"/>
        <c:axId val="89872256"/>
      </c:lineChart>
      <c:catAx>
        <c:axId val="89870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de-DE"/>
          </a:p>
        </c:txPr>
        <c:crossAx val="89872256"/>
        <c:crosses val="autoZero"/>
        <c:auto val="1"/>
        <c:lblAlgn val="ctr"/>
        <c:lblOffset val="100"/>
        <c:noMultiLvlLbl val="0"/>
      </c:catAx>
      <c:valAx>
        <c:axId val="89872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de-DE"/>
          </a:p>
        </c:txPr>
        <c:crossAx val="89870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128156905957751"/>
          <c:y val="8.2474204391585246E-2"/>
          <c:w val="0.57264237235466564"/>
          <c:h val="0.13589376887091381"/>
        </c:manualLayout>
      </c:layout>
      <c:overlay val="0"/>
      <c:spPr>
        <a:ln w="28575"/>
      </c:spPr>
      <c:txPr>
        <a:bodyPr/>
        <a:lstStyle/>
        <a:p>
          <a:pPr>
            <a:defRPr sz="20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#approved/endorsed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Sheet1!$B$1:$AN$1</c:f>
              <c:strCach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</c:v>
                </c:pt>
                <c:pt idx="36">
                  <c:v>102</c:v>
                </c:pt>
                <c:pt idx="37">
                  <c:v>103</c:v>
                </c:pt>
              </c:strCache>
            </c:strRef>
          </c:cat>
          <c:val>
            <c:numRef>
              <c:f>Sheet1!$B$2:$AN$2</c:f>
              <c:numCache>
                <c:formatCode>0</c:formatCode>
                <c:ptCount val="39"/>
                <c:pt idx="0">
                  <c:v>306</c:v>
                </c:pt>
                <c:pt idx="1">
                  <c:v>249</c:v>
                </c:pt>
                <c:pt idx="2">
                  <c:v>289</c:v>
                </c:pt>
                <c:pt idx="3">
                  <c:v>201</c:v>
                </c:pt>
                <c:pt idx="4">
                  <c:v>252</c:v>
                </c:pt>
                <c:pt idx="5">
                  <c:v>393</c:v>
                </c:pt>
                <c:pt idx="6">
                  <c:v>355</c:v>
                </c:pt>
                <c:pt idx="7">
                  <c:v>196</c:v>
                </c:pt>
                <c:pt idx="8">
                  <c:v>228</c:v>
                </c:pt>
                <c:pt idx="9">
                  <c:v>284</c:v>
                </c:pt>
                <c:pt idx="10">
                  <c:v>193</c:v>
                </c:pt>
                <c:pt idx="11">
                  <c:v>184</c:v>
                </c:pt>
                <c:pt idx="12">
                  <c:v>290</c:v>
                </c:pt>
                <c:pt idx="13">
                  <c:v>337</c:v>
                </c:pt>
                <c:pt idx="14">
                  <c:v>176</c:v>
                </c:pt>
                <c:pt idx="15">
                  <c:v>108</c:v>
                </c:pt>
                <c:pt idx="16">
                  <c:v>210</c:v>
                </c:pt>
                <c:pt idx="17">
                  <c:v>209</c:v>
                </c:pt>
                <c:pt idx="18">
                  <c:v>154</c:v>
                </c:pt>
                <c:pt idx="19">
                  <c:v>207</c:v>
                </c:pt>
                <c:pt idx="20">
                  <c:v>192</c:v>
                </c:pt>
                <c:pt idx="21">
                  <c:v>148</c:v>
                </c:pt>
                <c:pt idx="22">
                  <c:v>166</c:v>
                </c:pt>
                <c:pt idx="23">
                  <c:v>140</c:v>
                </c:pt>
                <c:pt idx="24">
                  <c:v>144</c:v>
                </c:pt>
                <c:pt idx="25">
                  <c:v>108</c:v>
                </c:pt>
                <c:pt idx="26">
                  <c:v>117</c:v>
                </c:pt>
                <c:pt idx="27">
                  <c:v>115</c:v>
                </c:pt>
                <c:pt idx="28">
                  <c:v>134</c:v>
                </c:pt>
                <c:pt idx="29" formatCode="General">
                  <c:v>147</c:v>
                </c:pt>
                <c:pt idx="30" formatCode="General">
                  <c:v>170</c:v>
                </c:pt>
                <c:pt idx="31">
                  <c:v>168</c:v>
                </c:pt>
                <c:pt idx="32">
                  <c:v>165</c:v>
                </c:pt>
                <c:pt idx="33">
                  <c:v>134</c:v>
                </c:pt>
                <c:pt idx="34">
                  <c:v>123</c:v>
                </c:pt>
                <c:pt idx="35">
                  <c:v>56</c:v>
                </c:pt>
                <c:pt idx="36">
                  <c:v>145</c:v>
                </c:pt>
                <c:pt idx="37">
                  <c:v>150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Sheet1!$B$1:$AN$1</c:f>
              <c:strCach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</c:v>
                </c:pt>
                <c:pt idx="36">
                  <c:v>102</c:v>
                </c:pt>
                <c:pt idx="37">
                  <c:v>103</c:v>
                </c:pt>
              </c:strCache>
            </c:strRef>
          </c:cat>
          <c:val>
            <c:numRef>
              <c:f>Sheet1!$B$3:$AN$3</c:f>
              <c:numCache>
                <c:formatCode>0</c:formatCode>
                <c:ptCount val="39"/>
                <c:pt idx="0">
                  <c:v>155</c:v>
                </c:pt>
                <c:pt idx="1">
                  <c:v>93</c:v>
                </c:pt>
                <c:pt idx="2">
                  <c:v>61</c:v>
                </c:pt>
                <c:pt idx="3">
                  <c:v>63</c:v>
                </c:pt>
                <c:pt idx="4">
                  <c:v>109</c:v>
                </c:pt>
                <c:pt idx="5">
                  <c:v>145</c:v>
                </c:pt>
                <c:pt idx="6">
                  <c:v>121</c:v>
                </c:pt>
                <c:pt idx="7">
                  <c:v>29</c:v>
                </c:pt>
                <c:pt idx="8">
                  <c:v>202</c:v>
                </c:pt>
                <c:pt idx="9">
                  <c:v>187</c:v>
                </c:pt>
                <c:pt idx="10">
                  <c:v>167</c:v>
                </c:pt>
                <c:pt idx="11">
                  <c:v>225</c:v>
                </c:pt>
                <c:pt idx="12">
                  <c:v>165</c:v>
                </c:pt>
                <c:pt idx="13">
                  <c:v>114</c:v>
                </c:pt>
                <c:pt idx="14">
                  <c:v>55</c:v>
                </c:pt>
                <c:pt idx="15">
                  <c:v>195</c:v>
                </c:pt>
                <c:pt idx="16">
                  <c:v>199</c:v>
                </c:pt>
                <c:pt idx="17">
                  <c:v>170</c:v>
                </c:pt>
                <c:pt idx="18">
                  <c:v>90</c:v>
                </c:pt>
                <c:pt idx="19">
                  <c:v>98</c:v>
                </c:pt>
                <c:pt idx="20">
                  <c:v>101</c:v>
                </c:pt>
                <c:pt idx="21">
                  <c:v>140</c:v>
                </c:pt>
                <c:pt idx="22">
                  <c:v>97</c:v>
                </c:pt>
                <c:pt idx="23">
                  <c:v>132</c:v>
                </c:pt>
                <c:pt idx="24">
                  <c:v>151</c:v>
                </c:pt>
                <c:pt idx="25">
                  <c:v>77</c:v>
                </c:pt>
                <c:pt idx="26">
                  <c:v>149</c:v>
                </c:pt>
                <c:pt idx="27">
                  <c:v>91</c:v>
                </c:pt>
                <c:pt idx="28">
                  <c:v>138</c:v>
                </c:pt>
                <c:pt idx="29">
                  <c:v>144</c:v>
                </c:pt>
                <c:pt idx="30">
                  <c:v>124</c:v>
                </c:pt>
                <c:pt idx="31">
                  <c:v>101</c:v>
                </c:pt>
                <c:pt idx="32">
                  <c:v>131</c:v>
                </c:pt>
                <c:pt idx="33">
                  <c:v>117</c:v>
                </c:pt>
                <c:pt idx="34">
                  <c:v>23</c:v>
                </c:pt>
                <c:pt idx="35">
                  <c:v>3</c:v>
                </c:pt>
                <c:pt idx="36">
                  <c:v>49</c:v>
                </c:pt>
                <c:pt idx="37">
                  <c:v>63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Sheet1!$B$1:$AN$1</c:f>
              <c:strCache>
                <c:ptCount val="38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101b</c:v>
                </c:pt>
                <c:pt idx="36">
                  <c:v>102</c:v>
                </c:pt>
                <c:pt idx="37">
                  <c:v>103</c:v>
                </c:pt>
              </c:strCache>
            </c:strRef>
          </c:cat>
          <c:val>
            <c:numRef>
              <c:f>Sheet1!$B$4:$AN$4</c:f>
              <c:numCache>
                <c:formatCode>0</c:formatCode>
                <c:ptCount val="39"/>
                <c:pt idx="0">
                  <c:v>187</c:v>
                </c:pt>
                <c:pt idx="1">
                  <c:v>162</c:v>
                </c:pt>
                <c:pt idx="2">
                  <c:v>178</c:v>
                </c:pt>
                <c:pt idx="3">
                  <c:v>142</c:v>
                </c:pt>
                <c:pt idx="4">
                  <c:v>141</c:v>
                </c:pt>
                <c:pt idx="5">
                  <c:v>183</c:v>
                </c:pt>
                <c:pt idx="6">
                  <c:v>178</c:v>
                </c:pt>
                <c:pt idx="7">
                  <c:v>130</c:v>
                </c:pt>
                <c:pt idx="8">
                  <c:v>169</c:v>
                </c:pt>
                <c:pt idx="9">
                  <c:v>180</c:v>
                </c:pt>
                <c:pt idx="10">
                  <c:v>175</c:v>
                </c:pt>
                <c:pt idx="11">
                  <c:v>125</c:v>
                </c:pt>
                <c:pt idx="12">
                  <c:v>161</c:v>
                </c:pt>
                <c:pt idx="13">
                  <c:v>237</c:v>
                </c:pt>
                <c:pt idx="14">
                  <c:v>210</c:v>
                </c:pt>
                <c:pt idx="15">
                  <c:v>164</c:v>
                </c:pt>
                <c:pt idx="16">
                  <c:v>170</c:v>
                </c:pt>
                <c:pt idx="17">
                  <c:v>150</c:v>
                </c:pt>
                <c:pt idx="18">
                  <c:v>135</c:v>
                </c:pt>
                <c:pt idx="19">
                  <c:v>165</c:v>
                </c:pt>
                <c:pt idx="20">
                  <c:v>185</c:v>
                </c:pt>
                <c:pt idx="21">
                  <c:v>179</c:v>
                </c:pt>
                <c:pt idx="22">
                  <c:v>137</c:v>
                </c:pt>
                <c:pt idx="23">
                  <c:v>157</c:v>
                </c:pt>
                <c:pt idx="24">
                  <c:v>137</c:v>
                </c:pt>
                <c:pt idx="25">
                  <c:v>120</c:v>
                </c:pt>
                <c:pt idx="26">
                  <c:v>139</c:v>
                </c:pt>
                <c:pt idx="27">
                  <c:v>155</c:v>
                </c:pt>
                <c:pt idx="28">
                  <c:v>131</c:v>
                </c:pt>
                <c:pt idx="29">
                  <c:v>123</c:v>
                </c:pt>
                <c:pt idx="30">
                  <c:v>121</c:v>
                </c:pt>
                <c:pt idx="31">
                  <c:v>110</c:v>
                </c:pt>
                <c:pt idx="32">
                  <c:v>165</c:v>
                </c:pt>
                <c:pt idx="33">
                  <c:v>172</c:v>
                </c:pt>
                <c:pt idx="34">
                  <c:v>141</c:v>
                </c:pt>
                <c:pt idx="35">
                  <c:v>62</c:v>
                </c:pt>
                <c:pt idx="36">
                  <c:v>95</c:v>
                </c:pt>
                <c:pt idx="37">
                  <c:v>137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2782720"/>
        <c:axId val="42784256"/>
      </c:barChart>
      <c:catAx>
        <c:axId val="42782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42784256"/>
        <c:crosses val="autoZero"/>
        <c:auto val="1"/>
        <c:lblAlgn val="ctr"/>
        <c:lblOffset val="100"/>
        <c:noMultiLvlLbl val="0"/>
      </c:catAx>
      <c:valAx>
        <c:axId val="4278425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de-DE"/>
          </a:p>
        </c:txPr>
        <c:crossAx val="427827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6063595686337838"/>
          <c:y val="8.6521697200958134E-2"/>
          <c:w val="0.5393640031107223"/>
          <c:h val="0.30185399217801823"/>
        </c:manualLayout>
      </c:layout>
      <c:overlay val="0"/>
      <c:txPr>
        <a:bodyPr/>
        <a:lstStyle/>
        <a:p>
          <a:pPr>
            <a:defRPr sz="2205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de-DE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r8 CR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</c:spPr>
          <c:invertIfNegative val="0"/>
          <c:cat>
            <c:numRef>
              <c:f>Sheet1!$B$1:$AL$1</c:f>
              <c:numCache>
                <c:formatCode>General</c:formatCode>
                <c:ptCount val="37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</c:numCache>
            </c:numRef>
          </c:cat>
          <c:val>
            <c:numRef>
              <c:f>Sheet1!$B$2:$AL$2</c:f>
              <c:numCache>
                <c:formatCode>0</c:formatCode>
                <c:ptCount val="37"/>
                <c:pt idx="0">
                  <c:v>168</c:v>
                </c:pt>
                <c:pt idx="1">
                  <c:v>174</c:v>
                </c:pt>
                <c:pt idx="2">
                  <c:v>174</c:v>
                </c:pt>
                <c:pt idx="3">
                  <c:v>89</c:v>
                </c:pt>
                <c:pt idx="4">
                  <c:v>76</c:v>
                </c:pt>
                <c:pt idx="5">
                  <c:v>78</c:v>
                </c:pt>
                <c:pt idx="6">
                  <c:v>94</c:v>
                </c:pt>
                <c:pt idx="7">
                  <c:v>52</c:v>
                </c:pt>
                <c:pt idx="8">
                  <c:v>34</c:v>
                </c:pt>
                <c:pt idx="9">
                  <c:v>29</c:v>
                </c:pt>
                <c:pt idx="10">
                  <c:v>18</c:v>
                </c:pt>
                <c:pt idx="11">
                  <c:v>11</c:v>
                </c:pt>
                <c:pt idx="12">
                  <c:v>9</c:v>
                </c:pt>
                <c:pt idx="13">
                  <c:v>13</c:v>
                </c:pt>
                <c:pt idx="14">
                  <c:v>4</c:v>
                </c:pt>
                <c:pt idx="15">
                  <c:v>0</c:v>
                </c:pt>
                <c:pt idx="16">
                  <c:v>2</c:v>
                </c:pt>
                <c:pt idx="17">
                  <c:v>3</c:v>
                </c:pt>
                <c:pt idx="18">
                  <c:v>3</c:v>
                </c:pt>
                <c:pt idx="19">
                  <c:v>1</c:v>
                </c:pt>
                <c:pt idx="20">
                  <c:v>2</c:v>
                </c:pt>
                <c:pt idx="21">
                  <c:v>1</c:v>
                </c:pt>
                <c:pt idx="22">
                  <c:v>2</c:v>
                </c:pt>
                <c:pt idx="23">
                  <c:v>0</c:v>
                </c:pt>
                <c:pt idx="24">
                  <c:v>1</c:v>
                </c:pt>
                <c:pt idx="25">
                  <c:v>0</c:v>
                </c:pt>
                <c:pt idx="26">
                  <c:v>0</c:v>
                </c:pt>
                <c:pt idx="27">
                  <c:v>4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r9 CR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7030A0"/>
              </a:solidFill>
            </a:ln>
          </c:spPr>
          <c:invertIfNegative val="0"/>
          <c:cat>
            <c:numRef>
              <c:f>Sheet1!$B$1:$AL$1</c:f>
              <c:numCache>
                <c:formatCode>General</c:formatCode>
                <c:ptCount val="37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</c:numCache>
            </c:numRef>
          </c:cat>
          <c:val>
            <c:numRef>
              <c:f>Sheet1!$B$3:$AL$3</c:f>
              <c:numCache>
                <c:formatCode>0</c:formatCode>
                <c:ptCount val="37"/>
                <c:pt idx="0">
                  <c:v>0</c:v>
                </c:pt>
                <c:pt idx="1">
                  <c:v>8</c:v>
                </c:pt>
                <c:pt idx="2">
                  <c:v>4</c:v>
                </c:pt>
                <c:pt idx="3">
                  <c:v>6</c:v>
                </c:pt>
                <c:pt idx="4">
                  <c:v>14</c:v>
                </c:pt>
                <c:pt idx="5">
                  <c:v>57</c:v>
                </c:pt>
                <c:pt idx="6">
                  <c:v>131</c:v>
                </c:pt>
                <c:pt idx="7">
                  <c:v>66</c:v>
                </c:pt>
                <c:pt idx="8">
                  <c:v>91</c:v>
                </c:pt>
                <c:pt idx="9">
                  <c:v>50</c:v>
                </c:pt>
                <c:pt idx="10">
                  <c:v>38</c:v>
                </c:pt>
                <c:pt idx="11">
                  <c:v>39</c:v>
                </c:pt>
                <c:pt idx="12">
                  <c:v>28</c:v>
                </c:pt>
                <c:pt idx="13">
                  <c:v>30</c:v>
                </c:pt>
                <c:pt idx="14">
                  <c:v>15</c:v>
                </c:pt>
                <c:pt idx="15">
                  <c:v>13</c:v>
                </c:pt>
                <c:pt idx="16">
                  <c:v>15</c:v>
                </c:pt>
                <c:pt idx="17">
                  <c:v>5</c:v>
                </c:pt>
                <c:pt idx="18">
                  <c:v>7</c:v>
                </c:pt>
                <c:pt idx="19">
                  <c:v>7</c:v>
                </c:pt>
                <c:pt idx="20">
                  <c:v>6</c:v>
                </c:pt>
                <c:pt idx="21">
                  <c:v>5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0</c:v>
                </c:pt>
                <c:pt idx="27">
                  <c:v>3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1</c:v>
                </c:pt>
                <c:pt idx="33">
                  <c:v>0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r10 CR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</c:spPr>
          <c:invertIfNegative val="0"/>
          <c:cat>
            <c:numRef>
              <c:f>Sheet1!$B$1:$AL$1</c:f>
              <c:numCache>
                <c:formatCode>General</c:formatCode>
                <c:ptCount val="37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</c:numCache>
            </c:numRef>
          </c:cat>
          <c:val>
            <c:numRef>
              <c:f>Sheet1!$B$4:$AL$4</c:f>
              <c:numCache>
                <c:formatCode>0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7</c:v>
                </c:pt>
                <c:pt idx="9">
                  <c:v>0</c:v>
                </c:pt>
                <c:pt idx="10">
                  <c:v>5</c:v>
                </c:pt>
                <c:pt idx="11">
                  <c:v>0</c:v>
                </c:pt>
                <c:pt idx="12">
                  <c:v>32</c:v>
                </c:pt>
                <c:pt idx="13">
                  <c:v>130</c:v>
                </c:pt>
                <c:pt idx="14">
                  <c:v>52</c:v>
                </c:pt>
                <c:pt idx="15">
                  <c:v>41</c:v>
                </c:pt>
                <c:pt idx="16">
                  <c:v>54</c:v>
                </c:pt>
                <c:pt idx="17">
                  <c:v>38</c:v>
                </c:pt>
                <c:pt idx="18">
                  <c:v>38</c:v>
                </c:pt>
                <c:pt idx="19">
                  <c:v>21</c:v>
                </c:pt>
                <c:pt idx="20">
                  <c:v>21</c:v>
                </c:pt>
                <c:pt idx="21">
                  <c:v>17</c:v>
                </c:pt>
                <c:pt idx="22">
                  <c:v>3</c:v>
                </c:pt>
                <c:pt idx="23">
                  <c:v>3</c:v>
                </c:pt>
                <c:pt idx="24">
                  <c:v>9</c:v>
                </c:pt>
                <c:pt idx="25">
                  <c:v>1</c:v>
                </c:pt>
                <c:pt idx="26">
                  <c:v>6</c:v>
                </c:pt>
                <c:pt idx="27">
                  <c:v>2</c:v>
                </c:pt>
                <c:pt idx="28">
                  <c:v>3</c:v>
                </c:pt>
                <c:pt idx="29">
                  <c:v>3</c:v>
                </c:pt>
                <c:pt idx="30">
                  <c:v>4</c:v>
                </c:pt>
                <c:pt idx="31">
                  <c:v>0</c:v>
                </c:pt>
                <c:pt idx="32">
                  <c:v>0</c:v>
                </c:pt>
                <c:pt idx="33">
                  <c:v>2</c:v>
                </c:pt>
                <c:pt idx="34">
                  <c:v>3</c:v>
                </c:pt>
                <c:pt idx="35">
                  <c:v>6</c:v>
                </c:pt>
                <c:pt idx="36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r11 CR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c:spPr>
          <c:invertIfNegative val="0"/>
          <c:cat>
            <c:numRef>
              <c:f>Sheet1!$B$1:$AL$1</c:f>
              <c:numCache>
                <c:formatCode>General</c:formatCode>
                <c:ptCount val="37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</c:numCache>
            </c:numRef>
          </c:cat>
          <c:val>
            <c:numRef>
              <c:f>Sheet1!$B$5:$AL$5</c:f>
              <c:numCache>
                <c:formatCode>0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2</c:v>
                </c:pt>
                <c:pt idx="15">
                  <c:v>3</c:v>
                </c:pt>
                <c:pt idx="16">
                  <c:v>12</c:v>
                </c:pt>
                <c:pt idx="17">
                  <c:v>16</c:v>
                </c:pt>
                <c:pt idx="18">
                  <c:v>7</c:v>
                </c:pt>
                <c:pt idx="19">
                  <c:v>31</c:v>
                </c:pt>
                <c:pt idx="20">
                  <c:v>26</c:v>
                </c:pt>
                <c:pt idx="21">
                  <c:v>23</c:v>
                </c:pt>
                <c:pt idx="22">
                  <c:v>105</c:v>
                </c:pt>
                <c:pt idx="23">
                  <c:v>71</c:v>
                </c:pt>
                <c:pt idx="24">
                  <c:v>53</c:v>
                </c:pt>
                <c:pt idx="25">
                  <c:v>45</c:v>
                </c:pt>
                <c:pt idx="26">
                  <c:v>18</c:v>
                </c:pt>
                <c:pt idx="27">
                  <c:v>27</c:v>
                </c:pt>
                <c:pt idx="28">
                  <c:v>20</c:v>
                </c:pt>
                <c:pt idx="29">
                  <c:v>20</c:v>
                </c:pt>
                <c:pt idx="30">
                  <c:v>19</c:v>
                </c:pt>
                <c:pt idx="31">
                  <c:v>17</c:v>
                </c:pt>
                <c:pt idx="32">
                  <c:v>10</c:v>
                </c:pt>
                <c:pt idx="33">
                  <c:v>7</c:v>
                </c:pt>
                <c:pt idx="34">
                  <c:v>4</c:v>
                </c:pt>
                <c:pt idx="35">
                  <c:v>5</c:v>
                </c:pt>
                <c:pt idx="36">
                  <c:v>5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r12 CR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</c:spPr>
          <c:invertIfNegative val="0"/>
          <c:cat>
            <c:numRef>
              <c:f>Sheet1!$B$1:$AL$1</c:f>
              <c:numCache>
                <c:formatCode>General</c:formatCode>
                <c:ptCount val="37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</c:numCache>
            </c:numRef>
          </c:cat>
          <c:val>
            <c:numRef>
              <c:f>Sheet1!$B$6:$AL$6</c:f>
              <c:numCache>
                <c:formatCode>0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</c:v>
                </c:pt>
                <c:pt idx="24">
                  <c:v>1</c:v>
                </c:pt>
                <c:pt idx="25">
                  <c:v>2</c:v>
                </c:pt>
                <c:pt idx="26">
                  <c:v>2</c:v>
                </c:pt>
                <c:pt idx="27">
                  <c:v>4</c:v>
                </c:pt>
                <c:pt idx="28">
                  <c:v>11</c:v>
                </c:pt>
                <c:pt idx="29">
                  <c:v>8</c:v>
                </c:pt>
                <c:pt idx="30">
                  <c:v>19</c:v>
                </c:pt>
                <c:pt idx="31">
                  <c:v>21</c:v>
                </c:pt>
                <c:pt idx="32">
                  <c:v>35</c:v>
                </c:pt>
                <c:pt idx="33">
                  <c:v>50</c:v>
                </c:pt>
                <c:pt idx="34">
                  <c:v>38</c:v>
                </c:pt>
                <c:pt idx="35">
                  <c:v>64</c:v>
                </c:pt>
                <c:pt idx="36">
                  <c:v>55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r13 CR</c:v>
                </c:pt>
              </c:strCache>
            </c:strRef>
          </c:tx>
          <c:invertIfNegative val="0"/>
          <c:dPt>
            <c:idx val="36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cat>
            <c:numRef>
              <c:f>Sheet1!$B$1:$AL$1</c:f>
              <c:numCache>
                <c:formatCode>General</c:formatCode>
                <c:ptCount val="37"/>
                <c:pt idx="0">
                  <c:v>67</c:v>
                </c:pt>
                <c:pt idx="1">
                  <c:v>68</c:v>
                </c:pt>
                <c:pt idx="2">
                  <c:v>69</c:v>
                </c:pt>
                <c:pt idx="3">
                  <c:v>70</c:v>
                </c:pt>
                <c:pt idx="4">
                  <c:v>71</c:v>
                </c:pt>
                <c:pt idx="5">
                  <c:v>72</c:v>
                </c:pt>
                <c:pt idx="6">
                  <c:v>73</c:v>
                </c:pt>
                <c:pt idx="7">
                  <c:v>74</c:v>
                </c:pt>
                <c:pt idx="8">
                  <c:v>75</c:v>
                </c:pt>
                <c:pt idx="9">
                  <c:v>76</c:v>
                </c:pt>
                <c:pt idx="10">
                  <c:v>77</c:v>
                </c:pt>
                <c:pt idx="11">
                  <c:v>78</c:v>
                </c:pt>
                <c:pt idx="12">
                  <c:v>79</c:v>
                </c:pt>
                <c:pt idx="13">
                  <c:v>80</c:v>
                </c:pt>
                <c:pt idx="14">
                  <c:v>81</c:v>
                </c:pt>
                <c:pt idx="15">
                  <c:v>82</c:v>
                </c:pt>
                <c:pt idx="16">
                  <c:v>83</c:v>
                </c:pt>
                <c:pt idx="17">
                  <c:v>84</c:v>
                </c:pt>
                <c:pt idx="18">
                  <c:v>85</c:v>
                </c:pt>
                <c:pt idx="19">
                  <c:v>86</c:v>
                </c:pt>
                <c:pt idx="20">
                  <c:v>87</c:v>
                </c:pt>
                <c:pt idx="21">
                  <c:v>88</c:v>
                </c:pt>
                <c:pt idx="22">
                  <c:v>89</c:v>
                </c:pt>
                <c:pt idx="23">
                  <c:v>90</c:v>
                </c:pt>
                <c:pt idx="24">
                  <c:v>91</c:v>
                </c:pt>
                <c:pt idx="25">
                  <c:v>92</c:v>
                </c:pt>
                <c:pt idx="26">
                  <c:v>93</c:v>
                </c:pt>
                <c:pt idx="27">
                  <c:v>94</c:v>
                </c:pt>
                <c:pt idx="28">
                  <c:v>95</c:v>
                </c:pt>
                <c:pt idx="29">
                  <c:v>96</c:v>
                </c:pt>
                <c:pt idx="30">
                  <c:v>97</c:v>
                </c:pt>
                <c:pt idx="31">
                  <c:v>98</c:v>
                </c:pt>
                <c:pt idx="32">
                  <c:v>99</c:v>
                </c:pt>
                <c:pt idx="33">
                  <c:v>100</c:v>
                </c:pt>
                <c:pt idx="34">
                  <c:v>101</c:v>
                </c:pt>
                <c:pt idx="35">
                  <c:v>102</c:v>
                </c:pt>
                <c:pt idx="36">
                  <c:v>103</c:v>
                </c:pt>
              </c:numCache>
            </c:numRef>
          </c:cat>
          <c:val>
            <c:numRef>
              <c:f>Sheet1!$B$7:$AL$7</c:f>
              <c:numCache>
                <c:formatCode>0</c:formatCode>
                <c:ptCount val="3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2806656"/>
        <c:axId val="42820736"/>
      </c:barChart>
      <c:catAx>
        <c:axId val="42806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820736"/>
        <c:crosses val="autoZero"/>
        <c:auto val="1"/>
        <c:lblAlgn val="ctr"/>
        <c:lblOffset val="100"/>
        <c:noMultiLvlLbl val="0"/>
      </c:catAx>
      <c:valAx>
        <c:axId val="4282073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crossAx val="428066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176A58-110A-4C63-B224-8BFD3D79F7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893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50E9F8E-2F37-48F8-AD7D-67CFB69FA4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541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164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961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0245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2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6235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5402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95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1210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842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279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7849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0137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  <a:endParaRPr lang="en-GB" altLang="de-DE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  <a:endParaRPr lang="en-GB" altLang="de-DE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4DD4066-8C54-4FD9-BE63-4342202205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de-DE" baseline="30000" smtClean="0">
                <a:solidFill>
                  <a:schemeClr val="bg1"/>
                </a:solidFill>
              </a:rPr>
              <a:t>th</a:t>
            </a:r>
            <a:r>
              <a:rPr lang="en-GB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de-DE" dirty="0" smtClean="0">
                <a:solidFill>
                  <a:schemeClr val="bg1"/>
                </a:solidFill>
              </a:rPr>
              <a:t>© </a:t>
            </a:r>
            <a:r>
              <a:rPr lang="en-GB" altLang="de-DE" dirty="0" err="1" smtClean="0">
                <a:solidFill>
                  <a:schemeClr val="bg1"/>
                </a:solidFill>
              </a:rPr>
              <a:t>3GPP</a:t>
            </a:r>
            <a:r>
              <a:rPr lang="en-GB" altLang="de-DE" dirty="0" smtClean="0">
                <a:solidFill>
                  <a:schemeClr val="bg1"/>
                </a:solidFill>
              </a:rPr>
              <a:t> 2014     </a:t>
            </a:r>
            <a:r>
              <a:rPr lang="en-GB" altLang="de-DE" dirty="0" err="1" smtClean="0">
                <a:solidFill>
                  <a:schemeClr val="bg1"/>
                </a:solidFill>
              </a:rPr>
              <a:t>SP</a:t>
            </a:r>
            <a:r>
              <a:rPr lang="en-GB" altLang="de-DE" dirty="0" smtClean="0">
                <a:solidFill>
                  <a:schemeClr val="bg1"/>
                </a:solidFill>
              </a:rPr>
              <a:t>-140195, </a:t>
            </a:r>
            <a:r>
              <a:rPr lang="en-GB" altLang="de-DE" dirty="0" err="1" smtClean="0">
                <a:solidFill>
                  <a:schemeClr val="bg1"/>
                </a:solidFill>
              </a:rPr>
              <a:t>TSG</a:t>
            </a:r>
            <a:r>
              <a:rPr lang="en-GB" altLang="de-DE" dirty="0" smtClean="0">
                <a:solidFill>
                  <a:schemeClr val="bg1"/>
                </a:solidFill>
              </a:rPr>
              <a:t> </a:t>
            </a:r>
            <a:r>
              <a:rPr lang="en-GB" altLang="de-DE" dirty="0" err="1" smtClean="0">
                <a:solidFill>
                  <a:schemeClr val="bg1"/>
                </a:solidFill>
              </a:rPr>
              <a:t>SA#64</a:t>
            </a:r>
            <a:r>
              <a:rPr lang="en-GB" altLang="de-DE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dirty="0" smtClean="0">
                <a:solidFill>
                  <a:schemeClr val="bg1"/>
                </a:solidFill>
              </a:rPr>
              <a:t>Sophia-</a:t>
            </a:r>
            <a:r>
              <a:rPr lang="en-GB" altLang="de-DE" dirty="0" err="1" smtClean="0">
                <a:solidFill>
                  <a:schemeClr val="bg1"/>
                </a:solidFill>
              </a:rPr>
              <a:t>Antipolis</a:t>
            </a:r>
            <a:r>
              <a:rPr lang="en-GB" altLang="de-DE" dirty="0" smtClean="0">
                <a:solidFill>
                  <a:schemeClr val="bg1"/>
                </a:solidFill>
              </a:rPr>
              <a:t>,</a:t>
            </a:r>
            <a:r>
              <a:rPr lang="en-GB" altLang="de-DE" baseline="0" dirty="0" smtClean="0">
                <a:solidFill>
                  <a:schemeClr val="bg1"/>
                </a:solidFill>
              </a:rPr>
              <a:t> June 16-18</a:t>
            </a:r>
            <a:r>
              <a:rPr lang="en-GB" altLang="de-DE" dirty="0" smtClean="0">
                <a:solidFill>
                  <a:schemeClr val="bg1"/>
                </a:solidFill>
              </a:rPr>
              <a:t>, 2014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06A5327-991E-4222-B7ED-0A22C893D7CF}" type="slidenum">
              <a:rPr 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GB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1" r:id="rId1"/>
    <p:sldLayoutId id="2147484792" r:id="rId2"/>
    <p:sldLayoutId id="2147484793" r:id="rId3"/>
    <p:sldLayoutId id="2147484794" r:id="rId4"/>
    <p:sldLayoutId id="2147484795" r:id="rId5"/>
    <p:sldLayoutId id="2147484796" r:id="rId6"/>
    <p:sldLayoutId id="2147484797" r:id="rId7"/>
    <p:sldLayoutId id="2147484798" r:id="rId8"/>
    <p:sldLayoutId id="2147484799" r:id="rId9"/>
    <p:sldLayoutId id="2147484800" r:id="rId10"/>
    <p:sldLayoutId id="2147484801" r:id="rId11"/>
    <p:sldLayoutId id="214748480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Erik Guttman, SA2 Chairman (Samsung)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sz="2400" dirty="0" smtClean="0">
                <a:latin typeface="Arial" charset="0"/>
              </a:rPr>
              <a:t>Maurice Pope, SA2 Support (MCC)</a:t>
            </a:r>
            <a:endParaRPr lang="de-DE" altLang="de-DE" sz="2400" smtClean="0">
              <a:latin typeface="Arial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693738" y="1989138"/>
            <a:ext cx="77612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2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SA WG2 Report and Questions for Advice</a:t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at </a:t>
            </a:r>
            <a:r>
              <a:rPr lang="en-GB" sz="32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en-GB" sz="320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SA#64</a:t>
            </a:r>
            <a: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GB" sz="2000" dirty="0" smtClean="0">
                <a:solidFill>
                  <a:srgbClr val="948A5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(agenda item 7.2)</a:t>
            </a:r>
            <a:endParaRPr lang="en-US" sz="2000" dirty="0" smtClean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(8/8)</a:t>
            </a:r>
            <a:br>
              <a:rPr lang="de-DE" altLang="de-DE" dirty="0" smtClean="0"/>
            </a:br>
            <a:r>
              <a:rPr lang="de-DE" altLang="de-DE" dirty="0" smtClean="0"/>
              <a:t>SA2 Agreed CRs by Release / Meeting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>
              <a:solidFill>
                <a:srgbClr val="62A14D"/>
              </a:solidFill>
            </a:endParaRPr>
          </a:p>
          <a:p>
            <a:pPr marL="0" indent="0">
              <a:buNone/>
            </a:pPr>
            <a:endParaRPr lang="de-DE" dirty="0"/>
          </a:p>
        </p:txBody>
      </p:sp>
      <p:cxnSp>
        <p:nvCxnSpPr>
          <p:cNvPr id="6" name="Straight Connector 11"/>
          <p:cNvCxnSpPr>
            <a:cxnSpLocks noChangeShapeType="1"/>
          </p:cNvCxnSpPr>
          <p:nvPr/>
        </p:nvCxnSpPr>
        <p:spPr bwMode="auto">
          <a:xfrm>
            <a:off x="905834" y="6110288"/>
            <a:ext cx="1241945" cy="3175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14"/>
          <p:cNvCxnSpPr>
            <a:cxnSpLocks noChangeShapeType="1"/>
          </p:cNvCxnSpPr>
          <p:nvPr/>
        </p:nvCxnSpPr>
        <p:spPr bwMode="auto">
          <a:xfrm flipV="1">
            <a:off x="2371060" y="6113464"/>
            <a:ext cx="1254642" cy="3174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Connector 16"/>
          <p:cNvCxnSpPr>
            <a:cxnSpLocks noChangeShapeType="1"/>
          </p:cNvCxnSpPr>
          <p:nvPr/>
        </p:nvCxnSpPr>
        <p:spPr bwMode="auto">
          <a:xfrm>
            <a:off x="5709684" y="6110288"/>
            <a:ext cx="2115879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2555468" y="6148702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10" name="TextBox 27"/>
          <p:cNvSpPr txBox="1">
            <a:spLocks noChangeArrowheads="1"/>
          </p:cNvSpPr>
          <p:nvPr/>
        </p:nvSpPr>
        <p:spPr bwMode="auto">
          <a:xfrm>
            <a:off x="6324710" y="6145461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11" name="Straight Connector 31"/>
          <p:cNvCxnSpPr>
            <a:cxnSpLocks noChangeShapeType="1"/>
          </p:cNvCxnSpPr>
          <p:nvPr/>
        </p:nvCxnSpPr>
        <p:spPr bwMode="auto">
          <a:xfrm flipV="1">
            <a:off x="3827721" y="6110288"/>
            <a:ext cx="1679944" cy="3177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33"/>
          <p:cNvSpPr txBox="1">
            <a:spLocks noChangeArrowheads="1"/>
          </p:cNvSpPr>
          <p:nvPr/>
        </p:nvSpPr>
        <p:spPr bwMode="auto">
          <a:xfrm>
            <a:off x="4223987" y="6121735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1129374" y="6113463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 rot="162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CRs</a:t>
            </a:r>
          </a:p>
        </p:txBody>
      </p:sp>
      <p:sp>
        <p:nvSpPr>
          <p:cNvPr id="20" name="TextBox 27"/>
          <p:cNvSpPr txBox="1">
            <a:spLocks noChangeArrowheads="1"/>
          </p:cNvSpPr>
          <p:nvPr/>
        </p:nvSpPr>
        <p:spPr bwMode="auto">
          <a:xfrm>
            <a:off x="7981222" y="6148702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21" name="Straight Connector 16"/>
          <p:cNvCxnSpPr>
            <a:cxnSpLocks noChangeShapeType="1"/>
          </p:cNvCxnSpPr>
          <p:nvPr/>
        </p:nvCxnSpPr>
        <p:spPr bwMode="auto">
          <a:xfrm flipV="1">
            <a:off x="8032165" y="6110288"/>
            <a:ext cx="784577" cy="317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869609"/>
              </p:ext>
            </p:extLst>
          </p:nvPr>
        </p:nvGraphicFramePr>
        <p:xfrm>
          <a:off x="392113" y="1095154"/>
          <a:ext cx="8291305" cy="4932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4390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SA#63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2.1) </a:t>
            </a:r>
            <a:r>
              <a:rPr lang="en-GB" sz="2000" b="1" i="1" dirty="0" err="1" smtClean="0"/>
              <a:t>Rel</a:t>
            </a:r>
            <a:r>
              <a:rPr lang="en-GB" sz="2000" b="1" i="1" dirty="0" smtClean="0"/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z="3600" smtClean="0"/>
              <a:t>2.1) Rel-11 and before Maintenance (1/3)</a:t>
            </a:r>
            <a:endParaRPr lang="de-DE" altLang="de-DE" sz="400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01063" cy="706438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Work Progress on Corrections</a:t>
            </a:r>
          </a:p>
          <a:p>
            <a:pPr eaLnBrk="1" hangingPunct="1"/>
            <a:r>
              <a:rPr lang="de-DE" altLang="de-DE" dirty="0" smtClean="0"/>
              <a:t> TEI extensively used to maintain past stable releases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660549"/>
              </p:ext>
            </p:extLst>
          </p:nvPr>
        </p:nvGraphicFramePr>
        <p:xfrm>
          <a:off x="248195" y="2697163"/>
          <a:ext cx="8535351" cy="2651124"/>
        </p:xfrm>
        <a:graphic>
          <a:graphicData uri="http://schemas.openxmlformats.org/drawingml/2006/table">
            <a:tbl>
              <a:tblPr firstRow="1" bandRow="1"/>
              <a:tblGrid>
                <a:gridCol w="2362460"/>
                <a:gridCol w="728589"/>
                <a:gridCol w="765018"/>
                <a:gridCol w="667873"/>
                <a:gridCol w="740732"/>
                <a:gridCol w="607158"/>
                <a:gridCol w="704302"/>
                <a:gridCol w="582871"/>
                <a:gridCol w="688174"/>
                <a:gridCol w="688174"/>
              </a:tblGrid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SA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56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57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58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59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60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61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62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63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#</a:t>
                      </a:r>
                      <a:r>
                        <a:rPr lang="en-US" sz="2400" baseline="0" dirty="0" smtClean="0"/>
                        <a:t> Approved</a:t>
                      </a:r>
                      <a:endParaRPr lang="en-US" sz="2400" dirty="0" smtClean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2400" dirty="0" smtClean="0"/>
                        <a:t>144</a:t>
                      </a:r>
                      <a:endParaRPr lang="de-DE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50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48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24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25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8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5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400" dirty="0" smtClean="0"/>
                        <a:t>#</a:t>
                      </a:r>
                      <a:r>
                        <a:rPr lang="en-US" sz="2400" baseline="0" dirty="0" smtClean="0"/>
                        <a:t> Approved </a:t>
                      </a:r>
                      <a:r>
                        <a:rPr lang="en-US" sz="2400" b="0" baseline="0" dirty="0" err="1" smtClean="0"/>
                        <a:t>TEI</a:t>
                      </a:r>
                      <a:r>
                        <a:rPr lang="en-US" sz="2400" b="1" baseline="0" dirty="0" smtClean="0">
                          <a:solidFill>
                            <a:srgbClr val="7030A0"/>
                          </a:solidFill>
                          <a:sym typeface="Wingdings"/>
                        </a:rPr>
                        <a:t></a:t>
                      </a:r>
                      <a:endParaRPr lang="en-US" sz="2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2400" dirty="0" smtClean="0"/>
                        <a:t>28</a:t>
                      </a:r>
                      <a:endParaRPr lang="de-DE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0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11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23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10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17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</a:tr>
              <a:tr h="4570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2400" dirty="0" smtClean="0"/>
                        <a:t># Noted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de-DE" sz="2400" dirty="0" smtClean="0"/>
                        <a:t>146</a:t>
                      </a:r>
                      <a:endParaRPr lang="de-DE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20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43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11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r"/>
                      <a:r>
                        <a:rPr lang="en-US" sz="2400" dirty="0" smtClean="0"/>
                        <a:t>22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10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9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2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</a:tr>
              <a:tr h="822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# Postponed </a:t>
                      </a:r>
                      <a:br>
                        <a:rPr lang="en-US" sz="2400" dirty="0" smtClean="0"/>
                      </a:br>
                      <a:r>
                        <a:rPr lang="en-US" sz="2400" dirty="0" smtClean="0"/>
                        <a:t>/ Not Handled</a:t>
                      </a: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400" dirty="0" smtClean="0"/>
                        <a:t>75</a:t>
                      </a:r>
                      <a:endParaRPr lang="de-DE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74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32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26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17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4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7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/>
                        <a:t>3</a:t>
                      </a:r>
                      <a:endParaRPr lang="en-US" sz="2400" dirty="0"/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30" marR="91430" marT="45646" marB="4564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F3DB"/>
                    </a:solidFill>
                  </a:tcPr>
                </a:tc>
              </a:tr>
            </a:tbl>
          </a:graphicData>
        </a:graphic>
      </p:graphicFrame>
      <p:sp>
        <p:nvSpPr>
          <p:cNvPr id="11314" name="Rectangle 7"/>
          <p:cNvSpPr>
            <a:spLocks noChangeArrowheads="1"/>
          </p:cNvSpPr>
          <p:nvPr/>
        </p:nvSpPr>
        <p:spPr bwMode="auto">
          <a:xfrm>
            <a:off x="447675" y="5916613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* 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short cycle (only one SA2 meeting)</a:t>
            </a:r>
          </a:p>
        </p:txBody>
      </p:sp>
      <p:sp>
        <p:nvSpPr>
          <p:cNvPr id="11315" name="Rectangle 7"/>
          <p:cNvSpPr>
            <a:spLocks noChangeArrowheads="1"/>
          </p:cNvSpPr>
          <p:nvPr/>
        </p:nvSpPr>
        <p:spPr bwMode="auto">
          <a:xfrm>
            <a:off x="4303713" y="5902325"/>
            <a:ext cx="47879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b="1" dirty="0">
                <a:solidFill>
                  <a:srgbClr val="7030A0"/>
                </a:solidFill>
                <a:latin typeface="Arial" charset="0"/>
                <a:sym typeface="Wingdings" pitchFamily="2" charset="2"/>
              </a:rPr>
              <a:t>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e.g.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TEI11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during 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the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Rel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-13 time frame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539987" y="5511877"/>
            <a:ext cx="4379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Note: Category A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are not counted.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131763" y="314325"/>
            <a:ext cx="7329487" cy="1143000"/>
          </a:xfrm>
        </p:spPr>
        <p:txBody>
          <a:bodyPr/>
          <a:lstStyle/>
          <a:p>
            <a:pPr eaLnBrk="1" hangingPunct="1"/>
            <a:r>
              <a:rPr lang="de-DE" altLang="de-DE" smtClean="0"/>
              <a:t>2.1) Rel-11 and before Maintenance (2/3)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7199" y="1333500"/>
            <a:ext cx="8484781" cy="4525963"/>
          </a:xfrm>
        </p:spPr>
        <p:txBody>
          <a:bodyPr/>
          <a:lstStyle/>
          <a:p>
            <a:pPr eaLnBrk="1" hangingPunct="1">
              <a:defRPr/>
            </a:pPr>
            <a:r>
              <a:rPr lang="de-DE" sz="2000" dirty="0" smtClean="0"/>
              <a:t>Release 9 (See SP-140247 [IMS_EMER_GPRS_EPS], SP-140248 [TEI9])</a:t>
            </a:r>
          </a:p>
          <a:p>
            <a:pPr lvl="1" eaLnBrk="1" hangingPunct="1">
              <a:defRPr/>
            </a:pPr>
            <a:r>
              <a:rPr lang="de-DE" sz="1600" dirty="0" smtClean="0"/>
              <a:t>23.167 CR0262: 380 – Emergency call verification (IMS_EMER_GPRS_EPS)</a:t>
            </a:r>
          </a:p>
          <a:p>
            <a:pPr lvl="1" eaLnBrk="1" hangingPunct="1">
              <a:defRPr/>
            </a:pPr>
            <a:r>
              <a:rPr lang="de-DE" sz="1600" dirty="0" smtClean="0"/>
              <a:t>23.402 Correction on E-UTRAN to HRPD handover (TEI9)</a:t>
            </a:r>
          </a:p>
          <a:p>
            <a:pPr eaLnBrk="1" hangingPunct="1">
              <a:defRPr/>
            </a:pPr>
            <a:r>
              <a:rPr lang="de-DE" sz="2000" dirty="0" smtClean="0"/>
              <a:t>Release 10 (See SP-140252 [TEI10], SP-140250 [eMPS])</a:t>
            </a:r>
            <a:endParaRPr lang="de-DE" sz="2000" dirty="0"/>
          </a:p>
          <a:p>
            <a:pPr lvl="1" eaLnBrk="1" hangingPunct="1">
              <a:defRPr/>
            </a:pPr>
            <a:r>
              <a:rPr lang="de-DE" sz="1600" dirty="0" smtClean="0"/>
              <a:t>23.002 CR0274: </a:t>
            </a:r>
            <a:r>
              <a:rPr lang="en-US" sz="1600" dirty="0"/>
              <a:t>Introduce missing </a:t>
            </a:r>
            <a:r>
              <a:rPr lang="en-US" sz="1600" dirty="0" err="1"/>
              <a:t>ATGW</a:t>
            </a:r>
            <a:r>
              <a:rPr lang="en-US" sz="1600" dirty="0"/>
              <a:t> into </a:t>
            </a:r>
            <a:r>
              <a:rPr lang="en-US" sz="1600" dirty="0" smtClean="0"/>
              <a:t>architecture (</a:t>
            </a:r>
            <a:r>
              <a:rPr lang="en-US" sz="1600" dirty="0" err="1" smtClean="0"/>
              <a:t>TEI10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/>
              <a:t>23.060 </a:t>
            </a:r>
            <a:r>
              <a:rPr lang="en-US" sz="1600" dirty="0" err="1" smtClean="0"/>
              <a:t>CR1843</a:t>
            </a:r>
            <a:r>
              <a:rPr lang="en-US" sz="1600" dirty="0"/>
              <a:t>: Correction of </a:t>
            </a:r>
            <a:r>
              <a:rPr lang="en-US" sz="1600" dirty="0" err="1"/>
              <a:t>IETF</a:t>
            </a:r>
            <a:r>
              <a:rPr lang="en-US" sz="1600" dirty="0"/>
              <a:t> reference on prefix </a:t>
            </a:r>
            <a:r>
              <a:rPr lang="en-US" sz="1600" dirty="0" smtClean="0"/>
              <a:t>delegation (</a:t>
            </a:r>
            <a:r>
              <a:rPr lang="en-US" sz="1600" dirty="0" err="1" smtClean="0"/>
              <a:t>TEI10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 smtClean="0"/>
              <a:t>23.221 </a:t>
            </a:r>
            <a:r>
              <a:rPr lang="en-US" sz="1600" dirty="0" err="1" smtClean="0"/>
              <a:t>CR0158</a:t>
            </a:r>
            <a:r>
              <a:rPr lang="en-US" sz="1600" dirty="0"/>
              <a:t>: Keeping ongoing </a:t>
            </a:r>
            <a:r>
              <a:rPr lang="en-US" sz="1600" dirty="0" err="1"/>
              <a:t>IMS</a:t>
            </a:r>
            <a:r>
              <a:rPr lang="en-US" sz="1600" dirty="0"/>
              <a:t> voice calls when </a:t>
            </a:r>
            <a:r>
              <a:rPr lang="en-US" sz="1600" dirty="0" err="1"/>
              <a:t>IMSvoPS</a:t>
            </a:r>
            <a:r>
              <a:rPr lang="en-US" sz="1600" dirty="0"/>
              <a:t> indication </a:t>
            </a:r>
            <a:r>
              <a:rPr lang="en-US" sz="1600" dirty="0" smtClean="0"/>
              <a:t>changes (</a:t>
            </a:r>
            <a:r>
              <a:rPr lang="en-US" sz="1600" dirty="0" err="1" smtClean="0"/>
              <a:t>TEI10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 smtClean="0"/>
              <a:t>23.237 </a:t>
            </a:r>
            <a:r>
              <a:rPr lang="en-US" sz="1600" dirty="0" err="1" smtClean="0"/>
              <a:t>CR0470</a:t>
            </a:r>
            <a:r>
              <a:rPr lang="en-US" sz="1600" dirty="0"/>
              <a:t>: IP-CAN access when an existing </a:t>
            </a:r>
            <a:r>
              <a:rPr lang="en-US" sz="1600" dirty="0" err="1"/>
              <a:t>IMS</a:t>
            </a:r>
            <a:r>
              <a:rPr lang="en-US" sz="1600" dirty="0"/>
              <a:t> voice/emergency </a:t>
            </a:r>
            <a:r>
              <a:rPr lang="en-US" sz="1600" dirty="0" smtClean="0"/>
              <a:t>session (</a:t>
            </a:r>
            <a:r>
              <a:rPr lang="en-US" sz="1600" dirty="0" err="1" smtClean="0"/>
              <a:t>SAES</a:t>
            </a:r>
            <a:r>
              <a:rPr lang="en-US" sz="1600" dirty="0" smtClean="0"/>
              <a:t>, </a:t>
            </a:r>
            <a:r>
              <a:rPr lang="en-US" sz="1600" dirty="0" err="1" smtClean="0"/>
              <a:t>TEI10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 smtClean="0"/>
              <a:t>23.237 </a:t>
            </a:r>
            <a:r>
              <a:rPr lang="en-US" sz="1600" dirty="0" err="1" smtClean="0"/>
              <a:t>CR0476</a:t>
            </a:r>
            <a:r>
              <a:rPr lang="en-US" sz="1600" dirty="0"/>
              <a:t>: Select held session as the first transferred session for alerting + held session scenario with Mid-call </a:t>
            </a:r>
            <a:r>
              <a:rPr lang="en-US" sz="1600" dirty="0" smtClean="0"/>
              <a:t>feature (</a:t>
            </a:r>
            <a:r>
              <a:rPr lang="en-US" sz="1600" dirty="0" err="1" smtClean="0"/>
              <a:t>TEI10</a:t>
            </a:r>
            <a:r>
              <a:rPr lang="en-US" sz="1600" dirty="0" smtClean="0"/>
              <a:t>, </a:t>
            </a:r>
            <a:r>
              <a:rPr lang="en-US" sz="1600" dirty="0" err="1" smtClean="0"/>
              <a:t>aSRVCC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 smtClean="0"/>
              <a:t>23.272 </a:t>
            </a:r>
            <a:r>
              <a:rPr lang="en-US" sz="1600" dirty="0" err="1" smtClean="0"/>
              <a:t>CR0923</a:t>
            </a:r>
            <a:r>
              <a:rPr lang="en-US" sz="1600" dirty="0"/>
              <a:t>: Correction of </a:t>
            </a:r>
            <a:r>
              <a:rPr lang="en-US" sz="1600" dirty="0" err="1"/>
              <a:t>CSFB</a:t>
            </a:r>
            <a:r>
              <a:rPr lang="en-US" sz="1600" dirty="0"/>
              <a:t> priority and </a:t>
            </a:r>
            <a:r>
              <a:rPr lang="en-US" sz="1600" dirty="0" err="1"/>
              <a:t>eMLPP</a:t>
            </a:r>
            <a:r>
              <a:rPr lang="en-US" sz="1600" dirty="0"/>
              <a:t> </a:t>
            </a:r>
            <a:r>
              <a:rPr lang="en-US" sz="1600" dirty="0" smtClean="0"/>
              <a:t>handling (</a:t>
            </a:r>
            <a:r>
              <a:rPr lang="en-US" sz="1600" dirty="0" err="1" smtClean="0"/>
              <a:t>eMPS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 smtClean="0"/>
              <a:t>23.272 </a:t>
            </a:r>
            <a:r>
              <a:rPr lang="en-US" sz="1600" dirty="0" err="1" smtClean="0"/>
              <a:t>CR0928</a:t>
            </a:r>
            <a:r>
              <a:rPr lang="en-US" sz="1600" dirty="0"/>
              <a:t>: Correction on priority paging in </a:t>
            </a:r>
            <a:r>
              <a:rPr lang="en-US" sz="1600" dirty="0" err="1" smtClean="0"/>
              <a:t>MME</a:t>
            </a:r>
            <a:r>
              <a:rPr lang="en-US" sz="1600" dirty="0" smtClean="0"/>
              <a:t> (</a:t>
            </a:r>
            <a:r>
              <a:rPr lang="en-US" sz="1600" dirty="0" err="1" smtClean="0"/>
              <a:t>TEI10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 smtClean="0"/>
              <a:t>23.272 </a:t>
            </a:r>
            <a:r>
              <a:rPr lang="en-US" sz="1600" dirty="0" err="1" smtClean="0"/>
              <a:t>CR0933</a:t>
            </a:r>
            <a:r>
              <a:rPr lang="en-US" sz="1600" dirty="0"/>
              <a:t>: Handling </a:t>
            </a:r>
            <a:r>
              <a:rPr lang="en-US" sz="1600" dirty="0" err="1"/>
              <a:t>CSFB</a:t>
            </a:r>
            <a:r>
              <a:rPr lang="en-US" sz="1600" dirty="0"/>
              <a:t> request when </a:t>
            </a:r>
            <a:r>
              <a:rPr lang="en-US" sz="1600" dirty="0" err="1"/>
              <a:t>VoLTE</a:t>
            </a:r>
            <a:r>
              <a:rPr lang="en-US" sz="1600" dirty="0"/>
              <a:t> call is on-going in non </a:t>
            </a:r>
            <a:r>
              <a:rPr lang="en-US" sz="1600" dirty="0" err="1"/>
              <a:t>SRVCC</a:t>
            </a:r>
            <a:r>
              <a:rPr lang="en-US" sz="1600" dirty="0"/>
              <a:t> capable </a:t>
            </a:r>
            <a:r>
              <a:rPr lang="en-US" sz="1600" dirty="0" smtClean="0"/>
              <a:t>network/</a:t>
            </a:r>
            <a:r>
              <a:rPr lang="en-US" sz="1600" dirty="0" err="1" smtClean="0"/>
              <a:t>UE</a:t>
            </a:r>
            <a:r>
              <a:rPr lang="en-US" sz="1600" dirty="0" smtClean="0"/>
              <a:t> (</a:t>
            </a:r>
            <a:r>
              <a:rPr lang="en-US" sz="1600" dirty="0" err="1" smtClean="0"/>
              <a:t>TEI10</a:t>
            </a:r>
            <a:r>
              <a:rPr lang="en-US" sz="1600" dirty="0" smtClean="0"/>
              <a:t>, </a:t>
            </a:r>
            <a:r>
              <a:rPr lang="en-US" sz="1600" dirty="0" err="1" smtClean="0"/>
              <a:t>SAES-CSFB</a:t>
            </a:r>
            <a:r>
              <a:rPr lang="en-US" sz="1600" dirty="0" smtClean="0"/>
              <a:t>)</a:t>
            </a:r>
          </a:p>
          <a:p>
            <a:pPr lvl="1" eaLnBrk="1" hangingPunct="1">
              <a:defRPr/>
            </a:pPr>
            <a:r>
              <a:rPr lang="en-US" sz="1600" dirty="0"/>
              <a:t>23.292 </a:t>
            </a:r>
            <a:r>
              <a:rPr lang="en-US" sz="1600" dirty="0" err="1"/>
              <a:t>CR0209</a:t>
            </a:r>
            <a:r>
              <a:rPr lang="en-US" sz="1600" dirty="0"/>
              <a:t>: Access Domain Selection when an existing </a:t>
            </a:r>
            <a:r>
              <a:rPr lang="en-US" sz="1600" dirty="0" err="1"/>
              <a:t>IMS</a:t>
            </a:r>
            <a:r>
              <a:rPr lang="en-US" sz="1600" dirty="0"/>
              <a:t> voice/emergency session (</a:t>
            </a:r>
            <a:r>
              <a:rPr lang="en-US" sz="1600" dirty="0" err="1"/>
              <a:t>SAES</a:t>
            </a:r>
            <a:r>
              <a:rPr lang="en-US" sz="1600" dirty="0"/>
              <a:t>, </a:t>
            </a:r>
            <a:r>
              <a:rPr lang="en-US" sz="1600" dirty="0" err="1"/>
              <a:t>TEI10</a:t>
            </a:r>
            <a:r>
              <a:rPr lang="en-US" sz="1600" dirty="0"/>
              <a:t>)</a:t>
            </a:r>
          </a:p>
          <a:p>
            <a:pPr lvl="1" eaLnBrk="1" hangingPunct="1">
              <a:defRPr/>
            </a:pPr>
            <a:endParaRPr lang="en-US" sz="1600" dirty="0" smtClean="0"/>
          </a:p>
        </p:txBody>
      </p:sp>
      <p:sp>
        <p:nvSpPr>
          <p:cNvPr id="12292" name="Rectangle 7"/>
          <p:cNvSpPr>
            <a:spLocks noChangeArrowheads="1"/>
          </p:cNvSpPr>
          <p:nvPr/>
        </p:nvSpPr>
        <p:spPr bwMode="auto">
          <a:xfrm>
            <a:off x="447675" y="6100763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latin typeface="Arial" charset="0"/>
                <a:ea typeface="Gulim" pitchFamily="34" charset="-127"/>
              </a:rPr>
              <a:t>Mirror </a:t>
            </a:r>
            <a:r>
              <a:rPr lang="en-US" altLang="de-DE" sz="1800" i="1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are not shown.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225425" y="274638"/>
            <a:ext cx="7065963" cy="1143000"/>
          </a:xfrm>
        </p:spPr>
        <p:txBody>
          <a:bodyPr/>
          <a:lstStyle/>
          <a:p>
            <a:r>
              <a:rPr lang="de-DE" altLang="de-DE" smtClean="0"/>
              <a:t>2.1) Rel-11 and before Maintenance (3/3)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sz="2000" dirty="0" smtClean="0"/>
              <a:t>Release 10, continued (See SP-140252)</a:t>
            </a:r>
          </a:p>
          <a:p>
            <a:pPr lvl="1" eaLnBrk="1" hangingPunct="1">
              <a:defRPr/>
            </a:pPr>
            <a:r>
              <a:rPr lang="en-US" sz="1600" dirty="0" smtClean="0"/>
              <a:t>23.401 </a:t>
            </a:r>
            <a:r>
              <a:rPr lang="en-US" sz="1600" dirty="0" err="1"/>
              <a:t>CR2661</a:t>
            </a:r>
            <a:r>
              <a:rPr lang="en-US" sz="1600" dirty="0"/>
              <a:t>: Correction on priority paging in </a:t>
            </a:r>
            <a:r>
              <a:rPr lang="en-US" sz="1600" dirty="0" err="1"/>
              <a:t>MME</a:t>
            </a:r>
            <a:r>
              <a:rPr lang="en-US" sz="1600" dirty="0"/>
              <a:t> (</a:t>
            </a:r>
            <a:r>
              <a:rPr lang="en-US" sz="1600" dirty="0" err="1"/>
              <a:t>TEI10</a:t>
            </a:r>
            <a:r>
              <a:rPr lang="en-US" sz="1600" dirty="0" smtClean="0"/>
              <a:t>)</a:t>
            </a:r>
          </a:p>
          <a:p>
            <a:pPr eaLnBrk="1" hangingPunct="1">
              <a:defRPr/>
            </a:pPr>
            <a:r>
              <a:rPr lang="en-US" sz="2000" dirty="0" smtClean="0"/>
              <a:t>Release 11 (See </a:t>
            </a:r>
            <a:r>
              <a:rPr lang="en-US" sz="2000" dirty="0" err="1" smtClean="0"/>
              <a:t>SP</a:t>
            </a:r>
            <a:r>
              <a:rPr lang="en-US" sz="2000" dirty="0" smtClean="0"/>
              <a:t>-140256 [</a:t>
            </a:r>
            <a:r>
              <a:rPr lang="en-US" sz="2000" dirty="0" err="1" smtClean="0"/>
              <a:t>TEI11</a:t>
            </a:r>
            <a:r>
              <a:rPr lang="en-US" sz="2000" dirty="0" smtClean="0"/>
              <a:t>], </a:t>
            </a:r>
            <a:r>
              <a:rPr lang="en-US" sz="2000" dirty="0" err="1" smtClean="0"/>
              <a:t>SP</a:t>
            </a:r>
            <a:r>
              <a:rPr lang="en-US" sz="2000" dirty="0" smtClean="0"/>
              <a:t>-140253 [</a:t>
            </a:r>
            <a:r>
              <a:rPr lang="en-US" sz="2000" dirty="0" err="1" smtClean="0"/>
              <a:t>BBAI</a:t>
            </a:r>
            <a:r>
              <a:rPr lang="en-US" sz="2000" dirty="0" smtClean="0"/>
              <a:t>], </a:t>
            </a:r>
            <a:r>
              <a:rPr lang="en-US" sz="2000" dirty="0" err="1" smtClean="0"/>
              <a:t>SP</a:t>
            </a:r>
            <a:r>
              <a:rPr lang="en-US" sz="2000" dirty="0" smtClean="0"/>
              <a:t>-140254 [SAPP])</a:t>
            </a:r>
          </a:p>
          <a:p>
            <a:pPr lvl="1" eaLnBrk="1" hangingPunct="1">
              <a:defRPr/>
            </a:pPr>
            <a:r>
              <a:rPr lang="de-DE" sz="1600" dirty="0" smtClean="0"/>
              <a:t>23.060 CR1846: </a:t>
            </a:r>
            <a:r>
              <a:rPr lang="en-US" sz="1600" dirty="0" smtClean="0"/>
              <a:t>Corrections </a:t>
            </a:r>
            <a:r>
              <a:rPr lang="en-US" sz="1600" dirty="0"/>
              <a:t>to </a:t>
            </a:r>
            <a:r>
              <a:rPr lang="en-US" sz="1600" dirty="0" err="1"/>
              <a:t>TFT</a:t>
            </a:r>
            <a:r>
              <a:rPr lang="en-US" sz="1600" dirty="0"/>
              <a:t> packet filter related </a:t>
            </a:r>
            <a:r>
              <a:rPr lang="en-US" sz="1600" dirty="0" smtClean="0"/>
              <a:t>descriptions (</a:t>
            </a:r>
            <a:r>
              <a:rPr lang="en-US" sz="1600" dirty="0" err="1" smtClean="0"/>
              <a:t>TEI11</a:t>
            </a:r>
            <a:r>
              <a:rPr lang="en-US" sz="1600" dirty="0" smtClean="0"/>
              <a:t>)</a:t>
            </a:r>
            <a:endParaRPr lang="de-DE" sz="1600" dirty="0" smtClean="0"/>
          </a:p>
          <a:p>
            <a:pPr lvl="1" eaLnBrk="1" hangingPunct="1">
              <a:defRPr/>
            </a:pPr>
            <a:r>
              <a:rPr lang="de-DE" sz="1600" dirty="0" smtClean="0"/>
              <a:t>23.060 CR1865: </a:t>
            </a:r>
            <a:r>
              <a:rPr lang="en-US" sz="1600" dirty="0"/>
              <a:t>Clarification on </a:t>
            </a:r>
            <a:r>
              <a:rPr lang="en-US" sz="1600" dirty="0" err="1"/>
              <a:t>SGSN</a:t>
            </a:r>
            <a:r>
              <a:rPr lang="en-US" sz="1600" dirty="0"/>
              <a:t> </a:t>
            </a:r>
            <a:r>
              <a:rPr lang="en-US" sz="1600" dirty="0" err="1"/>
              <a:t>behaviour</a:t>
            </a:r>
            <a:r>
              <a:rPr lang="en-US" sz="1600" dirty="0"/>
              <a:t> on roaming </a:t>
            </a:r>
            <a:r>
              <a:rPr lang="en-US" sz="1600" dirty="0" smtClean="0"/>
              <a:t>situation (</a:t>
            </a:r>
            <a:r>
              <a:rPr lang="en-US" sz="1600" dirty="0" err="1" smtClean="0"/>
              <a:t>TEI11</a:t>
            </a:r>
            <a:r>
              <a:rPr lang="en-US" sz="1600" dirty="0" smtClean="0"/>
              <a:t>, </a:t>
            </a:r>
            <a:r>
              <a:rPr lang="en-US" sz="1600" dirty="0" err="1" smtClean="0"/>
              <a:t>SAES</a:t>
            </a:r>
            <a:r>
              <a:rPr lang="en-US" sz="1600" dirty="0" smtClean="0"/>
              <a:t>)</a:t>
            </a:r>
            <a:endParaRPr lang="de-DE" sz="1600" dirty="0" smtClean="0"/>
          </a:p>
          <a:p>
            <a:pPr lvl="1" eaLnBrk="1" hangingPunct="1">
              <a:defRPr/>
            </a:pPr>
            <a:r>
              <a:rPr lang="de-DE" sz="1600" dirty="0" smtClean="0"/>
              <a:t>23.203 CR0879: </a:t>
            </a:r>
            <a:r>
              <a:rPr lang="en-US" sz="1600" dirty="0"/>
              <a:t>Clarifications for </a:t>
            </a:r>
            <a:r>
              <a:rPr lang="en-US" sz="1600" dirty="0" err="1"/>
              <a:t>PCC</a:t>
            </a:r>
            <a:r>
              <a:rPr lang="en-US" sz="1600" dirty="0"/>
              <a:t> rules with application </a:t>
            </a:r>
            <a:r>
              <a:rPr lang="en-US" sz="1600" dirty="0" smtClean="0"/>
              <a:t>identifier (SAPP) </a:t>
            </a:r>
            <a:r>
              <a:rPr lang="de-DE" sz="1600" dirty="0" smtClean="0"/>
              <a:t>23.203 CR0887: </a:t>
            </a:r>
            <a:r>
              <a:rPr lang="en-US" sz="1600" dirty="0" err="1"/>
              <a:t>PCRF</a:t>
            </a:r>
            <a:r>
              <a:rPr lang="en-US" sz="1600" dirty="0"/>
              <a:t> discovery for the </a:t>
            </a:r>
            <a:r>
              <a:rPr lang="en-US" sz="1600" dirty="0" err="1"/>
              <a:t>HNB</a:t>
            </a:r>
            <a:r>
              <a:rPr lang="en-US" sz="1600" dirty="0"/>
              <a:t> CS </a:t>
            </a:r>
            <a:r>
              <a:rPr lang="en-US" sz="1600" dirty="0" smtClean="0"/>
              <a:t>Service (</a:t>
            </a:r>
            <a:r>
              <a:rPr lang="en-US" sz="1600" dirty="0" err="1" smtClean="0"/>
              <a:t>BBAI</a:t>
            </a:r>
            <a:r>
              <a:rPr lang="en-US" sz="1600" dirty="0" smtClean="0"/>
              <a:t>))</a:t>
            </a:r>
            <a:endParaRPr lang="de-DE" sz="1600" dirty="0" smtClean="0"/>
          </a:p>
          <a:p>
            <a:pPr lvl="1" eaLnBrk="1" hangingPunct="1">
              <a:defRPr/>
            </a:pPr>
            <a:r>
              <a:rPr lang="de-DE" sz="1600" dirty="0" smtClean="0"/>
              <a:t>23.216 CR0324: </a:t>
            </a:r>
            <a:r>
              <a:rPr lang="en-US" sz="1600" dirty="0"/>
              <a:t>Correction on location reporting in emergency </a:t>
            </a:r>
            <a:r>
              <a:rPr lang="en-US" sz="1600" dirty="0" err="1" smtClean="0"/>
              <a:t>1xSRVCC</a:t>
            </a:r>
            <a:r>
              <a:rPr lang="en-US" sz="1600" dirty="0" smtClean="0"/>
              <a:t> (</a:t>
            </a:r>
            <a:r>
              <a:rPr lang="en-US" sz="1600" dirty="0" err="1" smtClean="0"/>
              <a:t>TEI11</a:t>
            </a:r>
            <a:r>
              <a:rPr lang="en-US" sz="1600" dirty="0" smtClean="0"/>
              <a:t>)</a:t>
            </a:r>
            <a:endParaRPr lang="de-DE" sz="1600" dirty="0" smtClean="0"/>
          </a:p>
          <a:p>
            <a:pPr lvl="1" eaLnBrk="1" hangingPunct="1">
              <a:defRPr/>
            </a:pPr>
            <a:r>
              <a:rPr lang="de-DE" sz="1600" dirty="0" smtClean="0"/>
              <a:t>23.271 CR0402: </a:t>
            </a:r>
            <a:r>
              <a:rPr lang="en-US" sz="1600" dirty="0"/>
              <a:t>Correction on location reporting in emergency </a:t>
            </a:r>
            <a:r>
              <a:rPr lang="en-US" sz="1600" dirty="0" err="1" smtClean="0"/>
              <a:t>1xSRVCC</a:t>
            </a:r>
            <a:r>
              <a:rPr lang="en-US" sz="1600" dirty="0" smtClean="0"/>
              <a:t> (</a:t>
            </a:r>
            <a:r>
              <a:rPr lang="en-US" sz="1600" dirty="0" err="1" smtClean="0"/>
              <a:t>TEI11</a:t>
            </a:r>
            <a:r>
              <a:rPr lang="en-US" sz="1600" dirty="0" smtClean="0"/>
              <a:t>)</a:t>
            </a:r>
            <a:endParaRPr lang="de-DE" sz="1600" dirty="0" smtClean="0"/>
          </a:p>
          <a:p>
            <a:pPr lvl="1" eaLnBrk="1" hangingPunct="1">
              <a:defRPr/>
            </a:pPr>
            <a:r>
              <a:rPr lang="de-DE" sz="1600" dirty="0" smtClean="0"/>
              <a:t>23.272 CR0926: </a:t>
            </a:r>
            <a:r>
              <a:rPr lang="en-US" sz="1600" dirty="0"/>
              <a:t>How to transfer the last used LTE </a:t>
            </a:r>
            <a:r>
              <a:rPr lang="en-US" sz="1600" dirty="0" err="1"/>
              <a:t>PLMN</a:t>
            </a:r>
            <a:r>
              <a:rPr lang="en-US" sz="1600" dirty="0"/>
              <a:t> identity for </a:t>
            </a:r>
            <a:r>
              <a:rPr lang="en-US" sz="1600" dirty="0" err="1"/>
              <a:t>CSFB</a:t>
            </a:r>
            <a:r>
              <a:rPr lang="en-US" sz="1600" dirty="0"/>
              <a:t> to </a:t>
            </a:r>
            <a:r>
              <a:rPr lang="en-US" sz="1600" dirty="0" err="1" smtClean="0"/>
              <a:t>UTRAN</a:t>
            </a:r>
            <a:r>
              <a:rPr lang="en-US" sz="1600" dirty="0" smtClean="0"/>
              <a:t> (</a:t>
            </a:r>
            <a:r>
              <a:rPr lang="en-US" sz="1600" dirty="0" err="1" smtClean="0"/>
              <a:t>TEI11</a:t>
            </a:r>
            <a:r>
              <a:rPr lang="en-US" sz="1600" dirty="0" smtClean="0"/>
              <a:t>)</a:t>
            </a:r>
            <a:endParaRPr lang="de-DE" sz="1600" dirty="0" smtClean="0"/>
          </a:p>
          <a:p>
            <a:pPr lvl="1" eaLnBrk="1" hangingPunct="1">
              <a:defRPr/>
            </a:pPr>
            <a:r>
              <a:rPr lang="de-DE" sz="1600" dirty="0" smtClean="0"/>
              <a:t>23.401 CR2653: </a:t>
            </a:r>
            <a:r>
              <a:rPr lang="en-US" sz="1600" dirty="0"/>
              <a:t>Add </a:t>
            </a:r>
            <a:r>
              <a:rPr lang="en-US" sz="1600" dirty="0" err="1"/>
              <a:t>PCO</a:t>
            </a:r>
            <a:r>
              <a:rPr lang="en-US" sz="1600" dirty="0"/>
              <a:t> handling to the </a:t>
            </a:r>
            <a:r>
              <a:rPr lang="en-US" sz="1600" dirty="0" err="1"/>
              <a:t>PGW</a:t>
            </a:r>
            <a:r>
              <a:rPr lang="en-US" sz="1600" dirty="0"/>
              <a:t> initiated bearer modification </a:t>
            </a:r>
            <a:r>
              <a:rPr lang="en-US" sz="1600" dirty="0" smtClean="0"/>
              <a:t>procedure (</a:t>
            </a:r>
            <a:r>
              <a:rPr lang="en-US" sz="1600" dirty="0" err="1" smtClean="0"/>
              <a:t>TEI11</a:t>
            </a:r>
            <a:r>
              <a:rPr lang="en-US" sz="1600" dirty="0" smtClean="0"/>
              <a:t>)</a:t>
            </a:r>
            <a:endParaRPr lang="de-DE" sz="1600" dirty="0" smtClean="0"/>
          </a:p>
          <a:p>
            <a:pPr lvl="1" eaLnBrk="1" hangingPunct="1">
              <a:defRPr/>
            </a:pPr>
            <a:r>
              <a:rPr lang="de-DE" sz="1600" dirty="0" smtClean="0"/>
              <a:t>23.401 CR2659</a:t>
            </a:r>
            <a:r>
              <a:rPr lang="de-DE" sz="1600" dirty="0"/>
              <a:t>:  IRAT handover MME </a:t>
            </a:r>
            <a:r>
              <a:rPr lang="de-DE" sz="1600" dirty="0" smtClean="0"/>
              <a:t>handling (TEI11, SAES)</a:t>
            </a:r>
          </a:p>
          <a:p>
            <a:pPr lvl="1" eaLnBrk="1" hangingPunct="1">
              <a:defRPr/>
            </a:pPr>
            <a:r>
              <a:rPr lang="de-DE" sz="1600" dirty="0"/>
              <a:t>23.401 CR2688: Clarification on MME behaviour on roaming </a:t>
            </a:r>
            <a:r>
              <a:rPr lang="de-DE" sz="1600" dirty="0" smtClean="0"/>
              <a:t>situation (TEI11, SAES)</a:t>
            </a:r>
            <a:endParaRPr lang="de-DE" sz="1600" dirty="0"/>
          </a:p>
          <a:p>
            <a:pPr eaLnBrk="1" hangingPunct="1"/>
            <a:endParaRPr lang="de-DE" sz="2000" dirty="0" smtClean="0"/>
          </a:p>
          <a:p>
            <a:pPr eaLnBrk="1" hangingPunct="1"/>
            <a:endParaRPr lang="de-DE" sz="2000" dirty="0" smtClean="0"/>
          </a:p>
        </p:txBody>
      </p:sp>
      <p:sp>
        <p:nvSpPr>
          <p:cNvPr id="13316" name="Rectangle 7"/>
          <p:cNvSpPr>
            <a:spLocks noChangeArrowheads="1"/>
          </p:cNvSpPr>
          <p:nvPr/>
        </p:nvSpPr>
        <p:spPr bwMode="auto">
          <a:xfrm>
            <a:off x="447675" y="6100763"/>
            <a:ext cx="457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latin typeface="Arial" charset="0"/>
                <a:ea typeface="Gulim" pitchFamily="34" charset="-127"/>
              </a:rPr>
              <a:t>Mirror </a:t>
            </a:r>
            <a:r>
              <a:rPr lang="en-US" altLang="de-DE" sz="1800" i="1" dirty="0" err="1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are not shown.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SA#63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b="1" i="1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2.2  </a:t>
            </a:r>
            <a:r>
              <a:rPr lang="en-GB" sz="2000" b="1" i="1" dirty="0" err="1" smtClean="0"/>
              <a:t>Rel</a:t>
            </a:r>
            <a:r>
              <a:rPr lang="en-GB" sz="2000" b="1" i="1" dirty="0" smtClean="0"/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 txBox="1">
            <a:spLocks/>
          </p:cNvSpPr>
          <p:nvPr/>
        </p:nvSpPr>
        <p:spPr>
          <a:xfrm>
            <a:off x="457200" y="334963"/>
            <a:ext cx="6834188" cy="98425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kern="0" dirty="0" smtClean="0"/>
              <a:t>2.2) </a:t>
            </a:r>
            <a:r>
              <a:rPr lang="en-US" kern="0" dirty="0" err="1" smtClean="0"/>
              <a:t>Rel</a:t>
            </a:r>
            <a:r>
              <a:rPr lang="en-US" kern="0" dirty="0" smtClean="0"/>
              <a:t>-12 Work Ongoing (1/16)</a:t>
            </a:r>
            <a:endParaRPr lang="de-DE" kern="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6827"/>
            <a:ext cx="9144000" cy="2850728"/>
          </a:xfrm>
          <a:prstGeom prst="rect">
            <a:avLst/>
          </a:prstGeom>
        </p:spPr>
      </p:pic>
      <p:sp>
        <p:nvSpPr>
          <p:cNvPr id="4" name="Content Placeholder 3"/>
          <p:cNvSpPr txBox="1">
            <a:spLocks/>
          </p:cNvSpPr>
          <p:nvPr/>
        </p:nvSpPr>
        <p:spPr>
          <a:xfrm>
            <a:off x="469900" y="4157330"/>
            <a:ext cx="8229600" cy="215457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altLang="de-DE" kern="0" dirty="0" smtClean="0"/>
              <a:t> Overall status of work:</a:t>
            </a:r>
          </a:p>
          <a:p>
            <a:pPr lvl="1"/>
            <a:r>
              <a:rPr lang="de-DE" altLang="de-DE" sz="2000" kern="0" dirty="0" smtClean="0">
                <a:latin typeface="Arial" charset="0"/>
                <a:cs typeface="Arial" charset="0"/>
              </a:rPr>
              <a:t>The three </a:t>
            </a:r>
            <a:r>
              <a:rPr lang="de-DE" altLang="de-DE" sz="2000" kern="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exceptions</a:t>
            </a:r>
            <a:r>
              <a:rPr lang="de-DE" altLang="de-DE" sz="2000" kern="0" dirty="0" smtClean="0">
                <a:latin typeface="Arial" charset="0"/>
                <a:cs typeface="Arial" charset="0"/>
              </a:rPr>
              <a:t> granted at SA#63 were completed.</a:t>
            </a:r>
          </a:p>
          <a:p>
            <a:pPr lvl="2"/>
            <a:r>
              <a:rPr lang="de-DE" altLang="de-DE" sz="1600" kern="0" dirty="0" smtClean="0">
                <a:latin typeface="Arial" charset="0"/>
                <a:cs typeface="Arial" charset="0"/>
              </a:rPr>
              <a:t>3GPP/WiFi Interworking: </a:t>
            </a:r>
            <a:r>
              <a:rPr lang="de-DE" altLang="de-DE" sz="1600" b="1" kern="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90%</a:t>
            </a:r>
            <a:r>
              <a:rPr lang="de-DE" altLang="de-DE" sz="1600" kern="0" dirty="0" smtClean="0">
                <a:latin typeface="Arial" charset="0"/>
                <a:cs typeface="Arial" charset="0"/>
              </a:rPr>
              <a:t> progress – pending comments from RAN2.</a:t>
            </a:r>
          </a:p>
          <a:p>
            <a:pPr lvl="2"/>
            <a:r>
              <a:rPr lang="de-DE" altLang="de-DE" sz="1600" kern="0" dirty="0" smtClean="0">
                <a:latin typeface="Arial" charset="0"/>
                <a:cs typeface="Arial" charset="0"/>
              </a:rPr>
              <a:t>Similary Small Cell Enhancement: </a:t>
            </a:r>
            <a:r>
              <a:rPr lang="de-DE" altLang="de-DE" sz="1600" b="1" kern="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99%</a:t>
            </a:r>
            <a:r>
              <a:rPr lang="de-DE" altLang="de-DE" sz="1600" kern="0" dirty="0" smtClean="0">
                <a:latin typeface="Arial" charset="0"/>
                <a:cs typeface="Arial" charset="0"/>
              </a:rPr>
              <a:t> progress – for the same reason.</a:t>
            </a:r>
          </a:p>
          <a:p>
            <a:pPr lvl="2"/>
            <a:r>
              <a:rPr lang="de-DE" altLang="de-DE" sz="1600" kern="0" dirty="0" smtClean="0">
                <a:latin typeface="Arial" charset="0"/>
                <a:cs typeface="Arial" charset="0"/>
              </a:rPr>
              <a:t>CN Assisted eNB Parameters: 100% complete.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Ongoing (2/16)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18206847"/>
              </p:ext>
            </p:extLst>
          </p:nvPr>
        </p:nvGraphicFramePr>
        <p:xfrm>
          <a:off x="179388" y="1375199"/>
          <a:ext cx="8569325" cy="141756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 Total</a:t>
                      </a:r>
                    </a:p>
                  </a:txBody>
                  <a:tcPr marL="91443" marR="91443" marT="45734" marB="4573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4" marB="45734"/>
                </a:tc>
              </a:tr>
              <a:tr h="606741"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UTRA_LTE_WLAN_interw</a:t>
                      </a:r>
                      <a:r>
                        <a:rPr lang="en-US" sz="1600" b="1" dirty="0" smtClean="0"/>
                        <a:t>-SA2</a:t>
                      </a:r>
                      <a:endParaRPr lang="en-US" sz="1600" b="1" dirty="0"/>
                    </a:p>
                  </a:txBody>
                  <a:tcPr marL="91443" marR="91443" marT="45729" marB="4572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SA2 aspects of 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Radio Interworking</a:t>
                      </a:r>
                    </a:p>
                  </a:txBody>
                  <a:tcPr marL="118800" marR="118800" marT="90011" marB="9001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7030A0"/>
                          </a:solidFill>
                        </a:rPr>
                        <a:t>0 =&gt; 90%</a:t>
                      </a:r>
                      <a:endParaRPr lang="en-US" sz="1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9" marB="4572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7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9" marB="45729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-1</a:t>
                      </a:r>
                    </a:p>
                  </a:txBody>
                  <a:tcPr marL="91443" marR="91443" marT="45729" marB="45729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9476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175200"/>
            <a:ext cx="8280400" cy="3006725"/>
          </a:xfrm>
        </p:spPr>
        <p:txBody>
          <a:bodyPr/>
          <a:lstStyle/>
          <a:p>
            <a:r>
              <a:rPr lang="en-US" altLang="de-DE" sz="1800" dirty="0" smtClean="0">
                <a:cs typeface="Arial" charset="0"/>
              </a:rPr>
              <a:t>Progress since </a:t>
            </a:r>
            <a:r>
              <a:rPr lang="en-US" altLang="de-DE" sz="1800" dirty="0" err="1" smtClean="0">
                <a:cs typeface="Arial" charset="0"/>
              </a:rPr>
              <a:t>SA#63</a:t>
            </a:r>
            <a:endParaRPr lang="en-US" altLang="de-DE" sz="1800" dirty="0" smtClean="0">
              <a:cs typeface="Arial" charset="0"/>
            </a:endParaRPr>
          </a:p>
          <a:p>
            <a:pPr lvl="1"/>
            <a:r>
              <a:rPr lang="en-US" altLang="de-DE" sz="1600" dirty="0">
                <a:cs typeface="Arial" charset="0"/>
              </a:rPr>
              <a:t>3</a:t>
            </a:r>
            <a:r>
              <a:rPr lang="en-US" altLang="de-DE" sz="1600" dirty="0" smtClean="0">
                <a:cs typeface="Arial" charset="0"/>
              </a:rPr>
              <a:t> </a:t>
            </a:r>
            <a:r>
              <a:rPr lang="en-US" altLang="de-DE" sz="1600" dirty="0" err="1" smtClean="0">
                <a:cs typeface="Arial" charset="0"/>
              </a:rPr>
              <a:t>CRs</a:t>
            </a:r>
            <a:r>
              <a:rPr lang="en-US" altLang="de-DE" sz="1600" dirty="0" smtClean="0">
                <a:cs typeface="Arial" charset="0"/>
              </a:rPr>
              <a:t> agreed (See </a:t>
            </a:r>
            <a:r>
              <a:rPr lang="en-US" altLang="de-DE" sz="1600" dirty="0" err="1" smtClean="0">
                <a:cs typeface="Arial" charset="0"/>
              </a:rPr>
              <a:t>SP</a:t>
            </a:r>
            <a:r>
              <a:rPr lang="en-US" altLang="de-DE" sz="1600" dirty="0" smtClean="0">
                <a:cs typeface="Arial" charset="0"/>
              </a:rPr>
              <a:t>-140270)</a:t>
            </a:r>
          </a:p>
          <a:p>
            <a:pPr lvl="2"/>
            <a:r>
              <a:rPr lang="en-US" altLang="de-DE" sz="1200" dirty="0" smtClean="0">
                <a:cs typeface="Arial" charset="0"/>
              </a:rPr>
              <a:t>23.060 </a:t>
            </a:r>
            <a:r>
              <a:rPr lang="en-US" altLang="de-DE" sz="1200" dirty="0" err="1" smtClean="0">
                <a:cs typeface="Arial" charset="0"/>
              </a:rPr>
              <a:t>CR1867</a:t>
            </a:r>
            <a:r>
              <a:rPr lang="en-US" altLang="de-DE" sz="1200" dirty="0">
                <a:cs typeface="Arial" charset="0"/>
              </a:rPr>
              <a:t>: Traffic steering for solution without </a:t>
            </a:r>
            <a:r>
              <a:rPr lang="en-US" altLang="de-DE" sz="1200" dirty="0" err="1" smtClean="0">
                <a:cs typeface="Arial" charset="0"/>
              </a:rPr>
              <a:t>ANDSF</a:t>
            </a:r>
            <a:r>
              <a:rPr lang="en-US" altLang="de-DE" sz="1200" dirty="0">
                <a:cs typeface="Arial" charset="0"/>
              </a:rPr>
              <a:t> [</a:t>
            </a:r>
            <a:r>
              <a:rPr lang="en-US" altLang="de-DE" sz="1200" dirty="0" err="1" smtClean="0">
                <a:cs typeface="Arial" charset="0"/>
              </a:rPr>
              <a:t>UTRA_LTE_WLAN_interw</a:t>
            </a:r>
            <a:r>
              <a:rPr lang="en-US" altLang="de-DE" sz="1200" dirty="0" smtClean="0">
                <a:cs typeface="Arial" charset="0"/>
              </a:rPr>
              <a:t>-SA2]</a:t>
            </a:r>
          </a:p>
          <a:p>
            <a:pPr lvl="2"/>
            <a:r>
              <a:rPr lang="en-US" altLang="de-DE" sz="1200" dirty="0" smtClean="0">
                <a:cs typeface="Arial" charset="0"/>
              </a:rPr>
              <a:t>23.401 </a:t>
            </a:r>
            <a:r>
              <a:rPr lang="en-US" altLang="de-DE" sz="1200" dirty="0" err="1" smtClean="0">
                <a:cs typeface="Arial" charset="0"/>
              </a:rPr>
              <a:t>CR2697</a:t>
            </a:r>
            <a:r>
              <a:rPr lang="en-US" altLang="de-DE" sz="1200" dirty="0" smtClean="0">
                <a:cs typeface="Arial" charset="0"/>
              </a:rPr>
              <a:t>: Traffic steering for RAN-based </a:t>
            </a:r>
            <a:r>
              <a:rPr lang="en-US" altLang="de-DE" sz="1200" dirty="0" err="1" smtClean="0">
                <a:cs typeface="Arial" charset="0"/>
              </a:rPr>
              <a:t>WLAN</a:t>
            </a:r>
            <a:r>
              <a:rPr lang="en-US" altLang="de-DE" sz="1200" dirty="0" smtClean="0">
                <a:cs typeface="Arial" charset="0"/>
              </a:rPr>
              <a:t> interworking solution [</a:t>
            </a:r>
            <a:r>
              <a:rPr lang="en-US" altLang="de-DE" sz="1200" dirty="0" err="1" smtClean="0">
                <a:cs typeface="Arial" charset="0"/>
              </a:rPr>
              <a:t>UTRA_LTE_WLAN_interw</a:t>
            </a:r>
            <a:r>
              <a:rPr lang="en-US" altLang="de-DE" sz="1200" dirty="0" smtClean="0">
                <a:cs typeface="Arial" charset="0"/>
              </a:rPr>
              <a:t>-SA2]</a:t>
            </a:r>
          </a:p>
          <a:p>
            <a:pPr lvl="2"/>
            <a:r>
              <a:rPr lang="en-US" altLang="de-DE" sz="1200" dirty="0" smtClean="0">
                <a:cs typeface="Arial" charset="0"/>
              </a:rPr>
              <a:t>23.402 </a:t>
            </a:r>
            <a:r>
              <a:rPr lang="en-US" altLang="de-DE" sz="1200" dirty="0" err="1" smtClean="0">
                <a:cs typeface="Arial" charset="0"/>
              </a:rPr>
              <a:t>CR1279</a:t>
            </a:r>
            <a:r>
              <a:rPr lang="en-US" altLang="de-DE" sz="1200" dirty="0">
                <a:cs typeface="Arial" charset="0"/>
              </a:rPr>
              <a:t>: Usage of RAN assistance parameters in </a:t>
            </a:r>
            <a:r>
              <a:rPr lang="en-US" altLang="de-DE" sz="1200" dirty="0" err="1">
                <a:cs typeface="Arial" charset="0"/>
              </a:rPr>
              <a:t>ANDSF</a:t>
            </a:r>
            <a:r>
              <a:rPr lang="en-US" altLang="de-DE" sz="1200" dirty="0">
                <a:cs typeface="Arial" charset="0"/>
              </a:rPr>
              <a:t> </a:t>
            </a:r>
            <a:r>
              <a:rPr lang="en-US" altLang="de-DE" sz="1200" dirty="0" smtClean="0">
                <a:cs typeface="Arial" charset="0"/>
              </a:rPr>
              <a:t>rules </a:t>
            </a:r>
            <a:r>
              <a:rPr lang="en-US" altLang="de-DE" sz="1200" dirty="0">
                <a:cs typeface="Arial" charset="0"/>
              </a:rPr>
              <a:t>[</a:t>
            </a:r>
            <a:r>
              <a:rPr lang="en-US" altLang="de-DE" sz="1200" dirty="0" err="1">
                <a:cs typeface="Arial" charset="0"/>
              </a:rPr>
              <a:t>UTRA_LTE_WLAN_interw</a:t>
            </a:r>
            <a:r>
              <a:rPr lang="en-US" altLang="de-DE" sz="1200" dirty="0">
                <a:cs typeface="Arial" charset="0"/>
              </a:rPr>
              <a:t>-SA2</a:t>
            </a:r>
            <a:r>
              <a:rPr lang="en-US" altLang="de-DE" sz="1200" dirty="0" smtClean="0">
                <a:cs typeface="Arial" charset="0"/>
              </a:rPr>
              <a:t>]</a:t>
            </a:r>
          </a:p>
          <a:p>
            <a:pPr lvl="1">
              <a:defRPr/>
            </a:pPr>
            <a:r>
              <a:rPr lang="en-US" altLang="de-DE" sz="1600" dirty="0">
                <a:cs typeface="Arial" charset="0"/>
              </a:rPr>
              <a:t>Completion is set at </a:t>
            </a:r>
            <a:r>
              <a:rPr lang="en-US" altLang="de-DE" sz="1600" dirty="0" smtClean="0">
                <a:cs typeface="Arial" charset="0"/>
              </a:rPr>
              <a:t>90% </a:t>
            </a:r>
            <a:r>
              <a:rPr lang="en-US" altLang="de-DE" sz="1600" dirty="0">
                <a:cs typeface="Arial" charset="0"/>
              </a:rPr>
              <a:t>to await confirmation from RAN </a:t>
            </a:r>
            <a:r>
              <a:rPr lang="en-US" altLang="de-DE" sz="1600" dirty="0" err="1">
                <a:cs typeface="Arial" charset="0"/>
              </a:rPr>
              <a:t>WGs</a:t>
            </a:r>
            <a:r>
              <a:rPr lang="en-US" altLang="de-DE" sz="1600" dirty="0">
                <a:cs typeface="Arial" charset="0"/>
              </a:rPr>
              <a:t> of the </a:t>
            </a:r>
            <a:r>
              <a:rPr lang="en-US" altLang="de-DE" sz="1600" dirty="0" err="1">
                <a:cs typeface="Arial" charset="0"/>
              </a:rPr>
              <a:t>CRs</a:t>
            </a:r>
            <a:r>
              <a:rPr lang="en-US" altLang="de-DE" sz="1600" dirty="0">
                <a:cs typeface="Arial" charset="0"/>
              </a:rPr>
              <a:t>.</a:t>
            </a:r>
          </a:p>
          <a:p>
            <a:pPr lvl="1">
              <a:defRPr/>
            </a:pPr>
            <a:r>
              <a:rPr lang="en-US" altLang="de-DE" sz="1600" dirty="0">
                <a:cs typeface="Arial" charset="0"/>
              </a:rPr>
              <a:t>The exception is </a:t>
            </a:r>
            <a:r>
              <a:rPr lang="en-US" altLang="de-DE" sz="1600" b="1" dirty="0">
                <a:solidFill>
                  <a:srgbClr val="7030A0"/>
                </a:solidFill>
                <a:cs typeface="Arial" charset="0"/>
              </a:rPr>
              <a:t>complete</a:t>
            </a:r>
            <a:r>
              <a:rPr lang="en-US" altLang="de-DE" sz="1600" dirty="0" smtClean="0">
                <a:cs typeface="Arial" charset="0"/>
              </a:rPr>
              <a:t>.</a:t>
            </a:r>
          </a:p>
          <a:p>
            <a:r>
              <a:rPr lang="en-US" altLang="de-DE" sz="1800" dirty="0" smtClean="0">
                <a:cs typeface="Arial" charset="0"/>
              </a:rPr>
              <a:t>Next Steps: </a:t>
            </a:r>
            <a:r>
              <a:rPr lang="en-US" altLang="de-DE" sz="1800" dirty="0" smtClean="0">
                <a:solidFill>
                  <a:srgbClr val="7030A0"/>
                </a:solidFill>
                <a:cs typeface="Arial" charset="0"/>
              </a:rPr>
              <a:t>Maintenance</a:t>
            </a:r>
            <a:r>
              <a:rPr lang="en-US" altLang="de-DE" sz="1600" dirty="0" smtClean="0">
                <a:cs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Ongoing (3/16)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69586685"/>
              </p:ext>
            </p:extLst>
          </p:nvPr>
        </p:nvGraphicFramePr>
        <p:xfrm>
          <a:off x="179999" y="1375199"/>
          <a:ext cx="8549331" cy="1173482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279"/>
                <a:gridCol w="4313894"/>
                <a:gridCol w="1201479"/>
                <a:gridCol w="829340"/>
                <a:gridCol w="829339"/>
              </a:tblGrid>
              <a:tr h="57925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23" marB="45723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23" marB="45723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23" marB="45723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 Total</a:t>
                      </a:r>
                    </a:p>
                  </a:txBody>
                  <a:tcPr marL="91443" marR="91443" marT="45723" marB="45723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23" marB="45723"/>
                </a:tc>
              </a:tr>
              <a:tr h="524894"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LTE_SC_enh_dualC</a:t>
                      </a:r>
                      <a:r>
                        <a:rPr lang="en-US" sz="1600" b="1" dirty="0" smtClean="0"/>
                        <a:t>-core</a:t>
                      </a:r>
                      <a:endParaRPr lang="en-US" sz="1600" b="1" dirty="0"/>
                    </a:p>
                  </a:txBody>
                  <a:tcPr marL="91443" marR="91443" marT="45718" marB="45718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 Cell Enhancement</a:t>
                      </a:r>
                    </a:p>
                  </a:txBody>
                  <a:tcPr marL="118800" marR="118800" marT="89988" marB="89988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7030A0"/>
                          </a:solidFill>
                        </a:rPr>
                        <a:t>0 =&gt; 99%</a:t>
                      </a:r>
                      <a:endParaRPr lang="en-US" sz="1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18" marB="45718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18" marB="45718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18" marB="45718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23572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175200"/>
            <a:ext cx="8280400" cy="3240088"/>
          </a:xfrm>
        </p:spPr>
        <p:txBody>
          <a:bodyPr/>
          <a:lstStyle/>
          <a:p>
            <a:pPr>
              <a:defRPr/>
            </a:pPr>
            <a:r>
              <a:rPr lang="en-US" altLang="de-DE" sz="1800" dirty="0" smtClean="0">
                <a:cs typeface="Arial" charset="0"/>
              </a:rPr>
              <a:t>Progress since </a:t>
            </a:r>
            <a:r>
              <a:rPr lang="en-US" altLang="de-DE" sz="1800" dirty="0" err="1" smtClean="0">
                <a:cs typeface="Arial" charset="0"/>
              </a:rPr>
              <a:t>SA#63</a:t>
            </a:r>
            <a:endParaRPr lang="en-US" altLang="de-DE" sz="1800" dirty="0" smtClean="0">
              <a:cs typeface="Arial" charset="0"/>
            </a:endParaRPr>
          </a:p>
          <a:p>
            <a:pPr lvl="1">
              <a:defRPr/>
            </a:pPr>
            <a:r>
              <a:rPr lang="en-US" altLang="de-DE" sz="1600" dirty="0" smtClean="0">
                <a:cs typeface="Arial" charset="0"/>
              </a:rPr>
              <a:t>3 </a:t>
            </a:r>
            <a:r>
              <a:rPr lang="en-US" altLang="de-DE" sz="1600" dirty="0" err="1" smtClean="0">
                <a:cs typeface="Arial" charset="0"/>
              </a:rPr>
              <a:t>CRs</a:t>
            </a:r>
            <a:r>
              <a:rPr lang="en-US" altLang="de-DE" sz="1600" dirty="0" smtClean="0">
                <a:cs typeface="Arial" charset="0"/>
              </a:rPr>
              <a:t> agreed: (See </a:t>
            </a:r>
            <a:r>
              <a:rPr lang="en-US" altLang="de-DE" sz="1600" dirty="0" err="1" smtClean="0">
                <a:cs typeface="Arial" charset="0"/>
              </a:rPr>
              <a:t>SP</a:t>
            </a:r>
            <a:r>
              <a:rPr lang="en-US" altLang="de-DE" sz="1600" dirty="0" smtClean="0">
                <a:cs typeface="Arial" charset="0"/>
              </a:rPr>
              <a:t>-140262 and </a:t>
            </a:r>
            <a:r>
              <a:rPr lang="en-US" altLang="de-DE" sz="1600" dirty="0" err="1" smtClean="0">
                <a:cs typeface="Arial" charset="0"/>
              </a:rPr>
              <a:t>SP</a:t>
            </a:r>
            <a:r>
              <a:rPr lang="en-US" altLang="de-DE" sz="1600" dirty="0" smtClean="0">
                <a:cs typeface="Arial" charset="0"/>
              </a:rPr>
              <a:t>-140269)</a:t>
            </a:r>
          </a:p>
          <a:p>
            <a:pPr lvl="2">
              <a:defRPr/>
            </a:pPr>
            <a:r>
              <a:rPr lang="en-US" altLang="de-DE" sz="1200" dirty="0" smtClean="0">
                <a:cs typeface="Arial" charset="0"/>
              </a:rPr>
              <a:t>23.251 </a:t>
            </a:r>
            <a:r>
              <a:rPr lang="en-US" altLang="de-DE" sz="1200" dirty="0" err="1" smtClean="0">
                <a:cs typeface="Arial" charset="0"/>
              </a:rPr>
              <a:t>CR0099</a:t>
            </a:r>
            <a:r>
              <a:rPr lang="en-US" altLang="de-DE" sz="1200" dirty="0">
                <a:cs typeface="Arial" charset="0"/>
              </a:rPr>
              <a:t>: Master </a:t>
            </a:r>
            <a:r>
              <a:rPr lang="en-US" altLang="de-DE" sz="1200" dirty="0" err="1">
                <a:cs typeface="Arial" charset="0"/>
              </a:rPr>
              <a:t>eNB</a:t>
            </a:r>
            <a:r>
              <a:rPr lang="en-US" altLang="de-DE" sz="1200" dirty="0">
                <a:cs typeface="Arial" charset="0"/>
              </a:rPr>
              <a:t> is responsible to select Secondary </a:t>
            </a:r>
            <a:r>
              <a:rPr lang="en-US" altLang="de-DE" sz="1200" dirty="0" err="1">
                <a:cs typeface="Arial" charset="0"/>
              </a:rPr>
              <a:t>eNBs</a:t>
            </a:r>
            <a:r>
              <a:rPr lang="en-US" altLang="de-DE" sz="1200" dirty="0">
                <a:cs typeface="Arial" charset="0"/>
              </a:rPr>
              <a:t> compliant to network sharing agreements [</a:t>
            </a:r>
            <a:r>
              <a:rPr lang="en-US" altLang="de-DE" sz="1200" dirty="0" err="1" smtClean="0">
                <a:cs typeface="Arial" charset="0"/>
              </a:rPr>
              <a:t>LTE_SC_enh_dualC</a:t>
            </a:r>
            <a:r>
              <a:rPr lang="en-US" altLang="de-DE" sz="1200" dirty="0" smtClean="0">
                <a:cs typeface="Arial" charset="0"/>
              </a:rPr>
              <a:t>-core]</a:t>
            </a:r>
          </a:p>
          <a:p>
            <a:pPr lvl="2">
              <a:defRPr/>
            </a:pPr>
            <a:r>
              <a:rPr lang="en-US" altLang="de-DE" sz="1200" dirty="0" smtClean="0">
                <a:cs typeface="Arial" charset="0"/>
              </a:rPr>
              <a:t>23.401 </a:t>
            </a:r>
            <a:r>
              <a:rPr lang="en-US" altLang="de-DE" sz="1200" dirty="0" err="1" smtClean="0">
                <a:cs typeface="Arial" charset="0"/>
              </a:rPr>
              <a:t>CR2658</a:t>
            </a:r>
            <a:r>
              <a:rPr lang="en-US" altLang="de-DE" sz="1200" dirty="0">
                <a:cs typeface="Arial" charset="0"/>
              </a:rPr>
              <a:t>: Introduction of Dual Connectivity </a:t>
            </a:r>
            <a:r>
              <a:rPr lang="en-US" altLang="de-DE" sz="1200" dirty="0" smtClean="0">
                <a:cs typeface="Arial" charset="0"/>
              </a:rPr>
              <a:t>Function [</a:t>
            </a:r>
            <a:r>
              <a:rPr lang="en-US" altLang="de-DE" sz="1200" dirty="0" err="1" smtClean="0">
                <a:cs typeface="Arial" charset="0"/>
              </a:rPr>
              <a:t>TEI12</a:t>
            </a:r>
            <a:r>
              <a:rPr lang="en-US" altLang="de-DE" sz="1200" dirty="0" smtClean="0">
                <a:cs typeface="Arial" charset="0"/>
              </a:rPr>
              <a:t>, </a:t>
            </a:r>
            <a:r>
              <a:rPr lang="en-US" altLang="de-DE" sz="1200" dirty="0" err="1" smtClean="0">
                <a:cs typeface="Arial" charset="0"/>
              </a:rPr>
              <a:t>LTE_SC_enh_dualC</a:t>
            </a:r>
            <a:r>
              <a:rPr lang="en-US" altLang="de-DE" sz="1200" dirty="0" smtClean="0">
                <a:cs typeface="Arial" charset="0"/>
              </a:rPr>
              <a:t>]</a:t>
            </a:r>
          </a:p>
          <a:p>
            <a:pPr lvl="2">
              <a:defRPr/>
            </a:pPr>
            <a:r>
              <a:rPr lang="en-US" altLang="de-DE" sz="1200" dirty="0" smtClean="0">
                <a:cs typeface="Arial" charset="0"/>
              </a:rPr>
              <a:t>23.401 </a:t>
            </a:r>
            <a:r>
              <a:rPr lang="en-US" altLang="de-DE" sz="1200" dirty="0" err="1" smtClean="0">
                <a:cs typeface="Arial" charset="0"/>
              </a:rPr>
              <a:t>CR2707</a:t>
            </a:r>
            <a:r>
              <a:rPr lang="en-US" altLang="de-DE" sz="1200" dirty="0">
                <a:cs typeface="Arial" charset="0"/>
              </a:rPr>
              <a:t>: Introduction of Dual Connectivity </a:t>
            </a:r>
            <a:r>
              <a:rPr lang="en-US" altLang="de-DE" sz="1200" dirty="0" smtClean="0">
                <a:cs typeface="Arial" charset="0"/>
              </a:rPr>
              <a:t>Operation [</a:t>
            </a:r>
            <a:r>
              <a:rPr lang="en-US" altLang="de-DE" sz="1200" dirty="0" err="1" smtClean="0">
                <a:cs typeface="Arial" charset="0"/>
              </a:rPr>
              <a:t>TEI12</a:t>
            </a:r>
            <a:r>
              <a:rPr lang="en-US" altLang="de-DE" sz="1200" dirty="0">
                <a:cs typeface="Arial" charset="0"/>
              </a:rPr>
              <a:t>, </a:t>
            </a:r>
            <a:r>
              <a:rPr lang="en-US" altLang="de-DE" sz="1200" dirty="0" err="1" smtClean="0">
                <a:cs typeface="Arial" charset="0"/>
              </a:rPr>
              <a:t>LTE_SC_enh_dualC</a:t>
            </a:r>
            <a:r>
              <a:rPr lang="en-US" altLang="de-DE" sz="1200" dirty="0" smtClean="0">
                <a:cs typeface="Arial" charset="0"/>
              </a:rPr>
              <a:t>]</a:t>
            </a:r>
          </a:p>
          <a:p>
            <a:pPr lvl="1">
              <a:defRPr/>
            </a:pPr>
            <a:r>
              <a:rPr lang="en-US" altLang="de-DE" sz="1600" dirty="0" smtClean="0">
                <a:cs typeface="Arial" charset="0"/>
              </a:rPr>
              <a:t>Completion is set at 99% to await confirmation from RAN </a:t>
            </a:r>
            <a:r>
              <a:rPr lang="en-US" altLang="de-DE" sz="1600" dirty="0" err="1" smtClean="0">
                <a:cs typeface="Arial" charset="0"/>
              </a:rPr>
              <a:t>WGs</a:t>
            </a:r>
            <a:r>
              <a:rPr lang="en-US" altLang="de-DE" sz="1600" dirty="0" smtClean="0">
                <a:cs typeface="Arial" charset="0"/>
              </a:rPr>
              <a:t> of the </a:t>
            </a:r>
            <a:r>
              <a:rPr lang="en-US" altLang="de-DE" sz="1600" dirty="0" err="1" smtClean="0">
                <a:cs typeface="Arial" charset="0"/>
              </a:rPr>
              <a:t>CRs</a:t>
            </a:r>
            <a:r>
              <a:rPr lang="en-US" altLang="de-DE" sz="1600" dirty="0" smtClean="0">
                <a:cs typeface="Arial" charset="0"/>
              </a:rPr>
              <a:t>.</a:t>
            </a:r>
          </a:p>
          <a:p>
            <a:pPr lvl="1">
              <a:defRPr/>
            </a:pPr>
            <a:r>
              <a:rPr lang="en-US" altLang="de-DE" sz="1600" dirty="0" smtClean="0">
                <a:cs typeface="Arial" charset="0"/>
              </a:rPr>
              <a:t>The exception is </a:t>
            </a:r>
            <a:r>
              <a:rPr lang="en-US" altLang="de-DE" sz="1600" b="1" dirty="0" smtClean="0">
                <a:solidFill>
                  <a:srgbClr val="7030A0"/>
                </a:solidFill>
                <a:cs typeface="Arial" charset="0"/>
              </a:rPr>
              <a:t>complete</a:t>
            </a:r>
            <a:r>
              <a:rPr lang="en-US" altLang="de-DE" sz="1600" dirty="0" smtClean="0">
                <a:cs typeface="Arial" charset="0"/>
              </a:rPr>
              <a:t>.</a:t>
            </a:r>
          </a:p>
          <a:p>
            <a:pPr>
              <a:defRPr/>
            </a:pPr>
            <a:r>
              <a:rPr lang="en-US" altLang="de-DE" sz="1800" dirty="0" smtClean="0">
                <a:cs typeface="Arial" charset="0"/>
              </a:rPr>
              <a:t>Next step: </a:t>
            </a:r>
            <a:r>
              <a:rPr lang="en-US" altLang="de-DE" sz="1800" dirty="0" smtClean="0">
                <a:solidFill>
                  <a:srgbClr val="7030A0"/>
                </a:solidFill>
                <a:cs typeface="Arial" charset="0"/>
              </a:rPr>
              <a:t>Maintenance</a:t>
            </a:r>
            <a:r>
              <a:rPr lang="en-US" altLang="de-DE" sz="1800" dirty="0" smtClean="0">
                <a:cs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Ongoing (4/16)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64198191"/>
              </p:ext>
            </p:extLst>
          </p:nvPr>
        </p:nvGraphicFramePr>
        <p:xfrm>
          <a:off x="180001" y="1375200"/>
          <a:ext cx="8572113" cy="118586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4997"/>
                <a:gridCol w="4251375"/>
                <a:gridCol w="804971"/>
                <a:gridCol w="1097342"/>
                <a:gridCol w="943428"/>
              </a:tblGrid>
              <a:tr h="579139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 Total</a:t>
                      </a:r>
                    </a:p>
                  </a:txBody>
                  <a:tcPr marL="91443" marR="91443" marT="45731" marB="4573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1" marB="45731"/>
                </a:tc>
              </a:tr>
              <a:tr h="606723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MTCe-SDDTE</a:t>
                      </a:r>
                      <a:endParaRPr lang="en-US" sz="1600" dirty="0"/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 Data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Device Trigger Enhancements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3" marB="90003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7030A0"/>
                          </a:solidFill>
                        </a:rPr>
                        <a:t>95 =&gt; 100%</a:t>
                      </a:r>
                      <a:endParaRPr lang="en-US" sz="14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1,5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6" marB="45726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21519" name="Content Placeholder 7"/>
          <p:cNvSpPr>
            <a:spLocks noGrp="1"/>
          </p:cNvSpPr>
          <p:nvPr>
            <p:ph sz="half" idx="2"/>
          </p:nvPr>
        </p:nvSpPr>
        <p:spPr>
          <a:xfrm>
            <a:off x="468313" y="3070225"/>
            <a:ext cx="8280400" cy="3344863"/>
          </a:xfrm>
        </p:spPr>
        <p:txBody>
          <a:bodyPr/>
          <a:lstStyle/>
          <a:p>
            <a:r>
              <a:rPr lang="en-US" altLang="de-DE" sz="2400" dirty="0" smtClean="0">
                <a:cs typeface="Arial" charset="0"/>
              </a:rPr>
              <a:t>Progress since SA 63</a:t>
            </a:r>
          </a:p>
          <a:p>
            <a:pPr lvl="1"/>
            <a:r>
              <a:rPr lang="en-US" altLang="de-DE" sz="2000" dirty="0" smtClean="0">
                <a:cs typeface="Arial" charset="0"/>
              </a:rPr>
              <a:t>It was agreed for CN Assistance Parameters for </a:t>
            </a:r>
            <a:r>
              <a:rPr lang="en-US" altLang="de-DE" sz="2000" dirty="0" err="1" smtClean="0">
                <a:cs typeface="Arial" charset="0"/>
              </a:rPr>
              <a:t>eNB</a:t>
            </a:r>
            <a:r>
              <a:rPr lang="en-US" altLang="de-DE" sz="2000" dirty="0">
                <a:cs typeface="Arial" charset="0"/>
              </a:rPr>
              <a:t> </a:t>
            </a:r>
            <a:r>
              <a:rPr lang="en-US" altLang="de-DE" sz="2000" dirty="0" smtClean="0">
                <a:cs typeface="Arial" charset="0"/>
              </a:rPr>
              <a:t>at </a:t>
            </a:r>
            <a:r>
              <a:rPr lang="en-US" altLang="de-DE" sz="2000" dirty="0" err="1" smtClean="0">
                <a:cs typeface="Arial" charset="0"/>
              </a:rPr>
              <a:t>SA#63</a:t>
            </a:r>
            <a:r>
              <a:rPr lang="en-US" altLang="de-DE" sz="2000" dirty="0" smtClean="0">
                <a:cs typeface="Arial" charset="0"/>
              </a:rPr>
              <a:t>, though no exception sheet was prepared.</a:t>
            </a:r>
          </a:p>
          <a:p>
            <a:pPr lvl="2"/>
            <a:r>
              <a:rPr lang="de-DE" altLang="de-DE" sz="1600" dirty="0" smtClean="0"/>
              <a:t>Work has concluded successfully.</a:t>
            </a:r>
            <a:endParaRPr lang="en-US" altLang="de-DE" sz="1600" dirty="0" smtClean="0">
              <a:cs typeface="Arial" charset="0"/>
            </a:endParaRPr>
          </a:p>
          <a:p>
            <a:pPr lvl="1"/>
            <a:r>
              <a:rPr lang="en-US" altLang="de-DE" sz="2000" dirty="0" smtClean="0">
                <a:cs typeface="Arial" charset="0"/>
              </a:rPr>
              <a:t>The conclusion is captured in a single CR</a:t>
            </a:r>
            <a:r>
              <a:rPr lang="en-US" altLang="de-DE" sz="2000" dirty="0">
                <a:cs typeface="Arial" charset="0"/>
              </a:rPr>
              <a:t> </a:t>
            </a:r>
            <a:r>
              <a:rPr lang="en-US" altLang="de-DE" sz="2000" dirty="0" smtClean="0">
                <a:cs typeface="Arial" charset="0"/>
              </a:rPr>
              <a:t>agreed in SA2 103.</a:t>
            </a:r>
          </a:p>
          <a:p>
            <a:pPr lvl="2"/>
            <a:r>
              <a:rPr lang="en-US" altLang="de-DE" sz="1600" dirty="0">
                <a:cs typeface="Arial" charset="0"/>
              </a:rPr>
              <a:t>23.401 </a:t>
            </a:r>
            <a:r>
              <a:rPr lang="en-US" altLang="de-DE" sz="1600" dirty="0" err="1" smtClean="0">
                <a:cs typeface="Arial" charset="0"/>
              </a:rPr>
              <a:t>CR2684</a:t>
            </a:r>
            <a:r>
              <a:rPr lang="en-US" altLang="de-DE" sz="1600" dirty="0" smtClean="0">
                <a:cs typeface="Arial" charset="0"/>
              </a:rPr>
              <a:t>: </a:t>
            </a:r>
            <a:r>
              <a:rPr lang="en-US" altLang="de-DE" sz="1600" dirty="0">
                <a:cs typeface="Arial" charset="0"/>
              </a:rPr>
              <a:t>CN Assistance information for </a:t>
            </a:r>
            <a:r>
              <a:rPr lang="en-US" altLang="de-DE" sz="1600" dirty="0" err="1">
                <a:cs typeface="Arial" charset="0"/>
              </a:rPr>
              <a:t>eNB</a:t>
            </a:r>
            <a:r>
              <a:rPr lang="en-US" altLang="de-DE" sz="1600" dirty="0">
                <a:cs typeface="Arial" charset="0"/>
              </a:rPr>
              <a:t> parameters </a:t>
            </a:r>
            <a:r>
              <a:rPr lang="en-US" altLang="de-DE" sz="1600" dirty="0" smtClean="0">
                <a:cs typeface="Arial" charset="0"/>
              </a:rPr>
              <a:t>setting</a:t>
            </a:r>
            <a:br>
              <a:rPr lang="en-US" altLang="de-DE" sz="1600" dirty="0" smtClean="0">
                <a:cs typeface="Arial" charset="0"/>
              </a:rPr>
            </a:br>
            <a:r>
              <a:rPr lang="de-DE" altLang="de-DE" sz="1600" dirty="0"/>
              <a:t>(See SP-140263</a:t>
            </a:r>
            <a:r>
              <a:rPr lang="de-DE" altLang="de-DE" sz="1600" dirty="0" smtClean="0"/>
              <a:t>)</a:t>
            </a:r>
          </a:p>
          <a:p>
            <a:pPr lvl="2"/>
            <a:r>
              <a:rPr lang="en-US" altLang="de-DE" sz="1600" dirty="0">
                <a:solidFill>
                  <a:srgbClr val="7030A0"/>
                </a:solidFill>
                <a:cs typeface="Arial" charset="0"/>
              </a:rPr>
              <a:t>There was an </a:t>
            </a:r>
            <a:r>
              <a:rPr lang="en-US" altLang="de-DE" sz="1600" b="1" dirty="0">
                <a:solidFill>
                  <a:srgbClr val="7030A0"/>
                </a:solidFill>
                <a:cs typeface="Arial" charset="0"/>
              </a:rPr>
              <a:t>objection raised by Ericsson and </a:t>
            </a:r>
            <a:r>
              <a:rPr lang="en-US" altLang="de-DE" sz="1600" b="1" dirty="0" err="1">
                <a:solidFill>
                  <a:srgbClr val="7030A0"/>
                </a:solidFill>
                <a:cs typeface="Arial" charset="0"/>
              </a:rPr>
              <a:t>NSN</a:t>
            </a:r>
            <a:r>
              <a:rPr lang="en-US" altLang="de-DE" sz="1600" dirty="0">
                <a:solidFill>
                  <a:srgbClr val="7030A0"/>
                </a:solidFill>
                <a:cs typeface="Arial" charset="0"/>
              </a:rPr>
              <a:t> to this CR</a:t>
            </a:r>
            <a:r>
              <a:rPr lang="en-US" altLang="de-DE" sz="1600" dirty="0" smtClean="0">
                <a:solidFill>
                  <a:srgbClr val="7030A0"/>
                </a:solidFill>
                <a:cs typeface="Arial" charset="0"/>
              </a:rPr>
              <a:t>.</a:t>
            </a:r>
            <a:endParaRPr lang="en-US" altLang="de-DE" sz="1600" dirty="0" smtClean="0">
              <a:solidFill>
                <a:srgbClr val="7030A0"/>
              </a:solidFill>
              <a:cs typeface="Arial" charset="0"/>
            </a:endParaRPr>
          </a:p>
          <a:p>
            <a:r>
              <a:rPr lang="en-US" altLang="de-DE" sz="2400" dirty="0" smtClean="0">
                <a:cs typeface="Arial" charset="0"/>
              </a:rPr>
              <a:t>Next step: </a:t>
            </a:r>
            <a:r>
              <a:rPr lang="en-US" altLang="de-DE" sz="2400" dirty="0" smtClean="0">
                <a:solidFill>
                  <a:srgbClr val="7030A0"/>
                </a:solidFill>
                <a:cs typeface="Arial" charset="0"/>
              </a:rPr>
              <a:t>Maintenance</a:t>
            </a:r>
            <a:r>
              <a:rPr lang="en-US" altLang="de-DE" sz="2400" dirty="0" smtClean="0">
                <a:cs typeface="Arial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/>
              <a:t> 1) General aspects (events since </a:t>
            </a:r>
            <a:r>
              <a:rPr lang="en-GB" sz="2400" dirty="0" err="1" smtClean="0"/>
              <a:t>SA#63</a:t>
            </a:r>
            <a:r>
              <a:rPr lang="en-GB" sz="2400" dirty="0" smtClean="0"/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/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/>
              <a:t>2.1) </a:t>
            </a:r>
            <a:r>
              <a:rPr lang="en-GB" sz="2000" dirty="0" err="1" smtClean="0"/>
              <a:t>Rel</a:t>
            </a:r>
            <a:r>
              <a:rPr lang="en-GB" sz="2000" dirty="0" smtClean="0"/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/>
              <a:t>2.2) </a:t>
            </a:r>
            <a:r>
              <a:rPr lang="en-GB" sz="2000" dirty="0" err="1"/>
              <a:t>Rel</a:t>
            </a:r>
            <a:r>
              <a:rPr lang="en-GB" sz="2000" dirty="0"/>
              <a:t>-12 Work and Maintenance</a:t>
            </a:r>
            <a:endParaRPr lang="en-GB" sz="2000" dirty="0" smtClean="0"/>
          </a:p>
          <a:p>
            <a:pPr lvl="1" eaLnBrk="1" hangingPunct="1">
              <a:defRPr/>
            </a:pPr>
            <a:r>
              <a:rPr lang="en-GB" sz="2000" dirty="0" smtClean="0"/>
              <a:t>2.3) </a:t>
            </a:r>
            <a:r>
              <a:rPr lang="en-GB" sz="2000" dirty="0" err="1" smtClean="0"/>
              <a:t>Rel</a:t>
            </a:r>
            <a:r>
              <a:rPr lang="en-GB" sz="2000" dirty="0" smtClean="0"/>
              <a:t>-13 Work</a:t>
            </a:r>
          </a:p>
          <a:p>
            <a:pPr lvl="1" eaLnBrk="1" hangingPunct="1">
              <a:defRPr/>
            </a:pPr>
            <a:r>
              <a:rPr lang="en-GB" sz="2000" dirty="0" smtClean="0"/>
              <a:t>2.4) New and Updated </a:t>
            </a:r>
            <a:r>
              <a:rPr lang="en-GB" sz="2000" dirty="0" err="1" smtClean="0"/>
              <a:t>WIDs</a:t>
            </a:r>
            <a:r>
              <a:rPr lang="en-GB" sz="2000" dirty="0" smtClean="0"/>
              <a:t> and </a:t>
            </a:r>
            <a:r>
              <a:rPr lang="en-GB" sz="2000" dirty="0" err="1" smtClean="0"/>
              <a:t>SIDs</a:t>
            </a:r>
            <a:endParaRPr lang="en-GB" sz="2000" dirty="0" smtClean="0"/>
          </a:p>
          <a:p>
            <a:pPr lvl="1" eaLnBrk="1" hangingPunct="1">
              <a:defRPr/>
            </a:pPr>
            <a:r>
              <a:rPr lang="en-GB" sz="2000" dirty="0" smtClean="0"/>
              <a:t>2.5) </a:t>
            </a:r>
            <a:r>
              <a:rPr lang="en-GB" sz="2000" dirty="0" err="1" smtClean="0"/>
              <a:t>IETF</a:t>
            </a:r>
            <a:r>
              <a:rPr lang="en-GB" sz="2000" dirty="0" smtClean="0"/>
              <a:t> Dependency Update</a:t>
            </a:r>
          </a:p>
          <a:p>
            <a:pPr eaLnBrk="1" hangingPunct="1">
              <a:defRPr/>
            </a:pPr>
            <a:r>
              <a:rPr lang="en-GB" sz="2400" dirty="0" smtClean="0"/>
              <a:t> 3) Action Items</a:t>
            </a:r>
          </a:p>
          <a:p>
            <a:pPr eaLnBrk="1" hangingPunct="1">
              <a:defRPr/>
            </a:pPr>
            <a:r>
              <a:rPr lang="en-GB" sz="2400" dirty="0" smtClean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/>
              <a:t> 5) Collected Items requiring action from SA</a:t>
            </a:r>
          </a:p>
          <a:p>
            <a:pPr marL="0" indent="0" eaLnBrk="1" hangingPunct="1">
              <a:spcBef>
                <a:spcPts val="18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Explicit requests for </a:t>
            </a:r>
            <a:r>
              <a:rPr lang="en-GB" sz="2400" dirty="0" err="1" smtClean="0">
                <a:solidFill>
                  <a:srgbClr val="FF0000"/>
                </a:solidFill>
              </a:rPr>
              <a:t>TSG</a:t>
            </a:r>
            <a:r>
              <a:rPr lang="en-GB" sz="2400" dirty="0" smtClean="0">
                <a:solidFill>
                  <a:srgbClr val="FF0000"/>
                </a:solidFill>
              </a:rPr>
              <a:t> SA are highlighted in 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2.2) </a:t>
            </a:r>
            <a:r>
              <a:rPr lang="en-US" altLang="de-DE" dirty="0" err="1"/>
              <a:t>Rel</a:t>
            </a:r>
            <a:r>
              <a:rPr lang="en-US" altLang="de-DE" dirty="0"/>
              <a:t>-12 Work Ongoing </a:t>
            </a:r>
            <a:r>
              <a:rPr lang="en-US" altLang="de-DE" dirty="0" smtClean="0"/>
              <a:t>(5/16)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 Following up on SA's LS on Maintenance of I-WLAN Solution (</a:t>
            </a:r>
            <a:r>
              <a:rPr lang="de-DE" b="1" dirty="0" smtClean="0"/>
              <a:t>SP-140149</a:t>
            </a:r>
            <a:r>
              <a:rPr lang="de-DE" dirty="0" smtClean="0"/>
              <a:t>)</a:t>
            </a:r>
          </a:p>
          <a:p>
            <a:pPr lvl="1"/>
            <a:r>
              <a:rPr lang="de-DE" dirty="0" smtClean="0"/>
              <a:t>SA2 </a:t>
            </a:r>
            <a:r>
              <a:rPr lang="de-DE" dirty="0"/>
              <a:t>approved one CR, WI Code: TEI12, Cat </a:t>
            </a:r>
            <a:r>
              <a:rPr lang="de-DE" dirty="0" smtClean="0"/>
              <a:t>F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>23.402 CR1275: Maintenance of I-WLAN </a:t>
            </a:r>
            <a:r>
              <a:rPr lang="de-DE" dirty="0" smtClean="0"/>
              <a:t>specifications (See SP-140269</a:t>
            </a:r>
            <a:r>
              <a:rPr lang="de-DE" dirty="0" smtClean="0"/>
              <a:t>)</a:t>
            </a:r>
          </a:p>
          <a:p>
            <a:pPr lvl="2"/>
            <a:r>
              <a:rPr lang="en-US" altLang="de-DE" b="1" dirty="0">
                <a:solidFill>
                  <a:srgbClr val="7030A0"/>
                </a:solidFill>
                <a:cs typeface="Arial" charset="0"/>
              </a:rPr>
              <a:t>One objection was raised against this CR by </a:t>
            </a:r>
            <a:r>
              <a:rPr lang="en-US" altLang="de-DE" b="1" dirty="0" err="1">
                <a:solidFill>
                  <a:srgbClr val="7030A0"/>
                </a:solidFill>
                <a:cs typeface="Arial" charset="0"/>
              </a:rPr>
              <a:t>Gemalto</a:t>
            </a:r>
            <a:r>
              <a:rPr lang="en-US" altLang="de-DE" b="1" dirty="0" smtClean="0">
                <a:solidFill>
                  <a:srgbClr val="7030A0"/>
                </a:solidFill>
                <a:cs typeface="Arial" charset="0"/>
              </a:rPr>
              <a:t>.</a:t>
            </a:r>
            <a:endParaRPr lang="de-DE" dirty="0" smtClean="0">
              <a:solidFill>
                <a:srgbClr val="7030A0"/>
              </a:solidFill>
            </a:endParaRPr>
          </a:p>
          <a:p>
            <a:pPr lvl="1"/>
            <a:r>
              <a:rPr lang="de-DE" dirty="0" smtClean="0"/>
              <a:t>SA2 replied (SP-140187/S2-142202) which will be considered separately.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777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Ongoing (6/16)</a:t>
            </a:r>
            <a:endParaRPr lang="de-DE" altLang="de-DE" dirty="0" smtClean="0"/>
          </a:p>
        </p:txBody>
      </p:sp>
      <p:sp>
        <p:nvSpPr>
          <p:cNvPr id="16387" name="Content Placeholder 3"/>
          <p:cNvSpPr>
            <a:spLocks noGrp="1"/>
          </p:cNvSpPr>
          <p:nvPr>
            <p:ph idx="1"/>
          </p:nvPr>
        </p:nvSpPr>
        <p:spPr>
          <a:xfrm>
            <a:off x="469900" y="1600200"/>
            <a:ext cx="8229600" cy="4711700"/>
          </a:xfrm>
        </p:spPr>
        <p:txBody>
          <a:bodyPr/>
          <a:lstStyle/>
          <a:p>
            <a:r>
              <a:rPr lang="de-DE" altLang="de-DE" dirty="0" smtClean="0">
                <a:cs typeface="Arial" charset="0"/>
              </a:rPr>
              <a:t> Rel-12 features (except for the 3 exceptions granted at SA#63) are being maintained actively.</a:t>
            </a:r>
          </a:p>
          <a:p>
            <a:r>
              <a:rPr lang="de-DE" altLang="de-DE" sz="2000" dirty="0" smtClean="0">
                <a:latin typeface="Arial" charset="0"/>
                <a:cs typeface="Arial" charset="0"/>
              </a:rPr>
              <a:t>Only 2 features reported less than 100% completion</a:t>
            </a:r>
          </a:p>
          <a:p>
            <a:pPr lvl="1"/>
            <a:r>
              <a:rPr lang="de-DE" altLang="de-DE" sz="1600" dirty="0" smtClean="0">
                <a:latin typeface="Arial" charset="0"/>
                <a:cs typeface="Arial" charset="0"/>
              </a:rPr>
              <a:t>ProSe.</a:t>
            </a:r>
            <a:r>
              <a:rPr lang="de-DE" altLang="de-DE" sz="16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16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Reported 90% at SA#63. </a:t>
            </a:r>
            <a:r>
              <a:rPr lang="de-DE" altLang="de-DE" sz="1600" b="1" i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This is now 100%.</a:t>
            </a:r>
            <a:endParaRPr lang="de-DE" altLang="de-DE" sz="1600" i="1" dirty="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pPr lvl="1"/>
            <a:r>
              <a:rPr lang="de-DE" altLang="de-DE" sz="1600" dirty="0" smtClean="0">
                <a:latin typeface="Arial" charset="0"/>
                <a:cs typeface="Arial" charset="0"/>
              </a:rPr>
              <a:t>GCSE_LTE. </a:t>
            </a:r>
            <a:r>
              <a:rPr lang="de-DE" altLang="de-DE" sz="16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Reported 95% at SA#63. This remains 95%.</a:t>
            </a:r>
          </a:p>
          <a:p>
            <a:r>
              <a:rPr lang="de-DE" altLang="de-DE" sz="2000" dirty="0" smtClean="0">
                <a:latin typeface="Arial" charset="0"/>
                <a:cs typeface="Arial" charset="0"/>
              </a:rPr>
              <a:t>Three work items were incorrectly reported at SA#63.</a:t>
            </a:r>
          </a:p>
          <a:p>
            <a:pPr lvl="1"/>
            <a:r>
              <a:rPr lang="de-DE" altLang="de-DE" sz="1600" dirty="0" smtClean="0">
                <a:latin typeface="Arial" charset="0"/>
                <a:cs typeface="Arial" charset="0"/>
              </a:rPr>
              <a:t>P4C-F. </a:t>
            </a:r>
            <a:r>
              <a:rPr lang="de-DE" altLang="de-DE" sz="16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Reported 74% at SA#63. </a:t>
            </a:r>
            <a:r>
              <a:rPr lang="de-DE" altLang="de-DE" sz="1600" b="1" i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As P4C will not resume, this is now 100%.</a:t>
            </a:r>
          </a:p>
          <a:p>
            <a:pPr lvl="2"/>
            <a:r>
              <a:rPr lang="de-DE" altLang="de-DE" sz="12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Note: TR 23.896 was never sent in for approval due to incomplete P4C building blocks.</a:t>
            </a:r>
          </a:p>
          <a:p>
            <a:pPr lvl="1"/>
            <a:r>
              <a:rPr lang="de-DE" altLang="de-DE" sz="1600" dirty="0" smtClean="0">
                <a:latin typeface="Arial" charset="0"/>
                <a:cs typeface="Arial" charset="0"/>
              </a:rPr>
              <a:t>IMS_WebRTC.</a:t>
            </a:r>
            <a:r>
              <a:rPr lang="de-DE" altLang="de-DE" sz="16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16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Reported 50% at SA#63. </a:t>
            </a:r>
            <a:r>
              <a:rPr lang="de-DE" altLang="de-DE" sz="1600" b="1" i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This should have been 100%.</a:t>
            </a:r>
          </a:p>
          <a:p>
            <a:pPr lvl="1"/>
            <a:r>
              <a:rPr lang="de-DE" altLang="de-DE" sz="1600" dirty="0" smtClean="0">
                <a:latin typeface="Arial" charset="0"/>
                <a:cs typeface="Arial" charset="0"/>
              </a:rPr>
              <a:t>MTCe-UEPCOP.</a:t>
            </a:r>
            <a:r>
              <a:rPr lang="de-DE" altLang="de-DE" sz="16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de-DE" altLang="de-DE" sz="16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Reported 72% at SA#63. </a:t>
            </a:r>
            <a:r>
              <a:rPr lang="de-DE" altLang="de-DE" sz="1600" b="1" i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This should have been 100%.</a:t>
            </a:r>
            <a:endParaRPr lang="de-DE" altLang="de-DE" sz="1600" dirty="0" smtClean="0">
              <a:solidFill>
                <a:srgbClr val="7030A0"/>
              </a:solidFill>
              <a:latin typeface="Arial" charset="0"/>
              <a:cs typeface="Arial" charset="0"/>
            </a:endParaRPr>
          </a:p>
          <a:p>
            <a:r>
              <a:rPr lang="de-DE" altLang="de-DE" dirty="0" smtClean="0"/>
              <a:t> Overall status of work:</a:t>
            </a:r>
          </a:p>
          <a:p>
            <a:pPr lvl="1"/>
            <a:r>
              <a:rPr lang="de-DE" altLang="de-DE" sz="2000" dirty="0" smtClean="0"/>
              <a:t>All Rel-12 work is completed at this point. </a:t>
            </a:r>
          </a:p>
          <a:p>
            <a:pPr lvl="2"/>
            <a:r>
              <a:rPr lang="de-DE" altLang="de-DE" sz="1800" dirty="0" smtClean="0"/>
              <a:t>1 Open issue remains for GCSE_LTE, mentioned on slide 23.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Ongoing (7/16)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15398503"/>
              </p:ext>
            </p:extLst>
          </p:nvPr>
        </p:nvGraphicFramePr>
        <p:xfrm>
          <a:off x="179388" y="1376363"/>
          <a:ext cx="8569325" cy="17478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ProSe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Proximity-based Services, </a:t>
                      </a:r>
                      <a:r>
                        <a:rPr lang="en-US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100%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42,5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ProSe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Phase</a:t>
                      </a: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90 =&gt; 100%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8,5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i="0" baseline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175200"/>
            <a:ext cx="8280400" cy="3282950"/>
          </a:xfrm>
        </p:spPr>
        <p:txBody>
          <a:bodyPr/>
          <a:lstStyle/>
          <a:p>
            <a:r>
              <a:rPr lang="de-DE" altLang="de-DE" sz="1800" dirty="0" smtClean="0"/>
              <a:t>Progress since SA#63</a:t>
            </a:r>
          </a:p>
          <a:p>
            <a:pPr lvl="1"/>
            <a:r>
              <a:rPr lang="de-DE" altLang="de-DE" sz="1600" dirty="0" smtClean="0"/>
              <a:t>Maintenance has progressed well, though several 'clean up CRs' remain deferred</a:t>
            </a:r>
            <a:r>
              <a:rPr lang="de-DE" altLang="de-DE" sz="1600" dirty="0"/>
              <a:t> </a:t>
            </a:r>
            <a:r>
              <a:rPr lang="de-DE" altLang="de-DE" sz="1600" dirty="0" smtClean="0"/>
              <a:t>[6,5 Time Units spent on ProSe maintenance so far.]</a:t>
            </a:r>
          </a:p>
          <a:p>
            <a:pPr lvl="2"/>
            <a:r>
              <a:rPr lang="de-DE" altLang="de-DE" sz="1200" dirty="0" smtClean="0"/>
              <a:t>35 CRs were approved. (See SP-140266 and SP-140267)</a:t>
            </a:r>
          </a:p>
          <a:p>
            <a:pPr lvl="1"/>
            <a:r>
              <a:rPr lang="de-DE" altLang="de-DE" sz="1600" dirty="0" smtClean="0"/>
              <a:t>Open issue (the remaining 10% at SA#63) was completed with Cat. F CRs.</a:t>
            </a:r>
          </a:p>
          <a:p>
            <a:pPr lvl="2"/>
            <a:r>
              <a:rPr lang="de-DE" altLang="de-DE" sz="1400" dirty="0" smtClean="0">
                <a:solidFill>
                  <a:srgbClr val="7030A0"/>
                </a:solidFill>
              </a:rPr>
              <a:t>Alignment to RAN (WG) and SA3 decisions.  </a:t>
            </a:r>
            <a:r>
              <a:rPr lang="de-DE" altLang="de-DE" sz="1400" b="1" dirty="0" smtClean="0">
                <a:solidFill>
                  <a:srgbClr val="7030A0"/>
                </a:solidFill>
              </a:rPr>
              <a:t>NOW COMPLETED.</a:t>
            </a:r>
          </a:p>
          <a:p>
            <a:r>
              <a:rPr lang="de-DE" altLang="de-DE" sz="1800" dirty="0" smtClean="0"/>
              <a:t> Next steps:</a:t>
            </a:r>
          </a:p>
          <a:p>
            <a:pPr lvl="1"/>
            <a:r>
              <a:rPr lang="de-DE" altLang="de-DE" sz="1600" dirty="0" smtClean="0">
                <a:solidFill>
                  <a:srgbClr val="7030A0"/>
                </a:solidFill>
              </a:rPr>
              <a:t>TS 23.303 continues to be maintained. </a:t>
            </a:r>
            <a:endParaRPr lang="de-DE" altLang="de-DE" sz="1600" dirty="0">
              <a:solidFill>
                <a:srgbClr val="7030A0"/>
              </a:solidFill>
            </a:endParaRPr>
          </a:p>
          <a:p>
            <a:pPr lvl="1"/>
            <a:r>
              <a:rPr lang="de-DE" altLang="de-DE" sz="1600" dirty="0" smtClean="0">
                <a:solidFill>
                  <a:srgbClr val="7030A0"/>
                </a:solidFill>
              </a:rPr>
              <a:t>ProSe now belongs to the 'maintenance' list as opposed to the 'work ongoing' list as progress is 100%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Ongoing (8/16)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17071456"/>
              </p:ext>
            </p:extLst>
          </p:nvPr>
        </p:nvGraphicFramePr>
        <p:xfrm>
          <a:off x="179388" y="1375200"/>
          <a:ext cx="8569325" cy="177800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61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2" marB="45732"/>
                </a:tc>
              </a:tr>
              <a:tr h="606744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GCSE_LTE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Communication System Enablers for 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800" marR="118800" marT="90004" marB="90004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100%</a:t>
                      </a: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20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91443" marR="91443" marT="45727" marB="45727">
                    <a:solidFill>
                      <a:srgbClr val="62A14D"/>
                    </a:solidFill>
                  </a:tcPr>
                </a:tc>
              </a:tr>
              <a:tr h="57664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GCSE_LTE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Phase</a:t>
                      </a:r>
                    </a:p>
                  </a:txBody>
                  <a:tcPr marL="118800" marR="118800" marT="90004" marB="90004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95% =&gt; 95%</a:t>
                      </a: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91443" marR="91443" marT="45727" marB="45727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8452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175000"/>
            <a:ext cx="8280400" cy="2916238"/>
          </a:xfrm>
        </p:spPr>
        <p:txBody>
          <a:bodyPr/>
          <a:lstStyle/>
          <a:p>
            <a:r>
              <a:rPr lang="de-DE" altLang="de-DE" sz="1800" dirty="0" smtClean="0"/>
              <a:t>Progress since SA#63</a:t>
            </a:r>
          </a:p>
          <a:p>
            <a:pPr lvl="1"/>
            <a:r>
              <a:rPr lang="de-DE" altLang="de-DE" sz="1600" dirty="0" smtClean="0"/>
              <a:t>Maintenance proceeded successfully [5,5 Time Units spent on GCSE_LTE Maintenance so far.]</a:t>
            </a:r>
          </a:p>
          <a:p>
            <a:pPr lvl="2"/>
            <a:r>
              <a:rPr lang="de-DE" altLang="de-DE" sz="1200" dirty="0" smtClean="0"/>
              <a:t>16 Cat F, D or Cat B (for alignment) CRs approved. (See SP-140259)</a:t>
            </a:r>
          </a:p>
          <a:p>
            <a:pPr lvl="1"/>
            <a:r>
              <a:rPr lang="de-DE" altLang="de-DE" sz="1600" dirty="0" smtClean="0"/>
              <a:t>Open issue (the remaining 5%) remains open:</a:t>
            </a:r>
          </a:p>
          <a:p>
            <a:pPr lvl="2"/>
            <a:r>
              <a:rPr lang="de-DE" altLang="de-DE" sz="1400" dirty="0" smtClean="0">
                <a:solidFill>
                  <a:srgbClr val="7030A0"/>
                </a:solidFill>
              </a:rPr>
              <a:t>QCI agreed for handling of special bearer(s) for public safety, details needed.</a:t>
            </a:r>
          </a:p>
          <a:p>
            <a:r>
              <a:rPr lang="de-DE" altLang="de-DE" sz="1800" dirty="0" smtClean="0"/>
              <a:t> Next steps:</a:t>
            </a:r>
          </a:p>
          <a:p>
            <a:pPr lvl="1"/>
            <a:r>
              <a:rPr lang="de-DE" altLang="de-DE" sz="1600" dirty="0" smtClean="0">
                <a:solidFill>
                  <a:srgbClr val="7030A0"/>
                </a:solidFill>
              </a:rPr>
              <a:t>TS 23.468 continues to be maintained.</a:t>
            </a:r>
          </a:p>
          <a:p>
            <a:pPr lvl="1"/>
            <a:r>
              <a:rPr lang="de-DE" altLang="de-DE" sz="1600" dirty="0" smtClean="0">
                <a:solidFill>
                  <a:srgbClr val="7030A0"/>
                </a:solidFill>
              </a:rPr>
              <a:t>The remaining open issue must be handled in order for GCSE_LTE to be moved to the 'maintenance' list from the 'work ongoing' list.</a:t>
            </a:r>
            <a:endParaRPr lang="de-DE" altLang="de-DE" sz="18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de-DE" altLang="de-DE" dirty="0" smtClean="0"/>
              <a:t>Rel-12 Maintenance (9/16)</a:t>
            </a:r>
            <a:br>
              <a:rPr lang="de-DE" altLang="de-DE" dirty="0" smtClean="0"/>
            </a:br>
            <a:r>
              <a:rPr lang="de-DE" altLang="de-DE" dirty="0" smtClean="0"/>
              <a:t>Completed SA 64 or before</a:t>
            </a:r>
            <a:endParaRPr lang="de-DE" altLang="de-DE" sz="3600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03225" y="1614488"/>
            <a:ext cx="8229600" cy="4527550"/>
          </a:xfrm>
        </p:spPr>
        <p:txBody>
          <a:bodyPr/>
          <a:lstStyle/>
          <a:p>
            <a:r>
              <a:rPr lang="de-DE" altLang="de-DE" smtClean="0"/>
              <a:t> Work Progress on Corrections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45853"/>
              </p:ext>
            </p:extLst>
          </p:nvPr>
        </p:nvGraphicFramePr>
        <p:xfrm>
          <a:off x="588963" y="2254250"/>
          <a:ext cx="8023225" cy="3383060"/>
        </p:xfrm>
        <a:graphic>
          <a:graphicData uri="http://schemas.openxmlformats.org/drawingml/2006/table">
            <a:tbl>
              <a:tblPr/>
              <a:tblGrid>
                <a:gridCol w="3674693"/>
                <a:gridCol w="680484"/>
                <a:gridCol w="776176"/>
                <a:gridCol w="786810"/>
                <a:gridCol w="723014"/>
                <a:gridCol w="776176"/>
                <a:gridCol w="605872"/>
              </a:tblGrid>
              <a:tr h="45714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SA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59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61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63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*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8228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Approved (Maintenance of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Rel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-12 Work Items)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95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11886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Approved (TEI12: Maintenance of features added in previous releases)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de-DE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Noted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E963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24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26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E7B6"/>
                    </a:solidFill>
                  </a:tcPr>
                </a:tc>
              </a:tr>
              <a:tr h="457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# Postponed / Not Handled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A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56" marR="9145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33</a:t>
                      </a:r>
                    </a:p>
                  </a:txBody>
                  <a:tcPr marL="91435" marR="91435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3DB"/>
                    </a:solidFill>
                  </a:tcPr>
                </a:tc>
              </a:tr>
            </a:tbl>
          </a:graphicData>
        </a:graphic>
      </p:graphicFrame>
      <p:sp>
        <p:nvSpPr>
          <p:cNvPr id="23587" name="Rectangle 7"/>
          <p:cNvSpPr>
            <a:spLocks noChangeArrowheads="1"/>
          </p:cNvSpPr>
          <p:nvPr/>
        </p:nvSpPr>
        <p:spPr bwMode="auto">
          <a:xfrm>
            <a:off x="566738" y="5788363"/>
            <a:ext cx="7277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>
                <a:solidFill>
                  <a:srgbClr val="FF0000"/>
                </a:solidFill>
                <a:latin typeface="Arial" charset="0"/>
                <a:ea typeface="Gulim" pitchFamily="34" charset="-127"/>
              </a:rPr>
              <a:t>*</a:t>
            </a:r>
            <a:r>
              <a:rPr lang="en-US" altLang="de-DE" sz="1800" i="1" dirty="0">
                <a:latin typeface="Arial" charset="0"/>
                <a:ea typeface="Gulim" pitchFamily="34" charset="-127"/>
              </a:rPr>
              <a:t> short cycle (only one SA2 meeting allowing corrections)</a:t>
            </a:r>
          </a:p>
        </p:txBody>
      </p:sp>
      <p:sp>
        <p:nvSpPr>
          <p:cNvPr id="23588" name="Rectangle 2"/>
          <p:cNvSpPr>
            <a:spLocks noChangeArrowheads="1"/>
          </p:cNvSpPr>
          <p:nvPr/>
        </p:nvSpPr>
        <p:spPr bwMode="auto">
          <a:xfrm>
            <a:off x="566738" y="6110625"/>
            <a:ext cx="40190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 smtClean="0">
                <a:latin typeface="Arial" charset="0"/>
              </a:rPr>
              <a:t>Rel-12 </a:t>
            </a:r>
            <a:r>
              <a:rPr lang="de-DE" altLang="de-DE" sz="1800" b="1" dirty="0">
                <a:latin typeface="Arial" charset="0"/>
              </a:rPr>
              <a:t>exceptions </a:t>
            </a:r>
            <a:r>
              <a:rPr lang="de-DE" altLang="de-DE" sz="1800" b="1" dirty="0" smtClean="0">
                <a:latin typeface="Arial" charset="0"/>
              </a:rPr>
              <a:t>have completed.</a:t>
            </a:r>
            <a:endParaRPr lang="de-DE" altLang="de-DE" sz="1800" b="1" dirty="0">
              <a:latin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539986" y="6112784"/>
            <a:ext cx="43791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Note: Category A </a:t>
            </a:r>
            <a:r>
              <a:rPr lang="en-US" altLang="de-DE" sz="1800" i="1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de-DE" sz="1800" i="1" dirty="0" smtClean="0">
                <a:latin typeface="Arial" charset="0"/>
                <a:ea typeface="Gulim" pitchFamily="34" charset="-127"/>
              </a:rPr>
              <a:t> are not counted.</a:t>
            </a:r>
            <a:endParaRPr lang="en-US" altLang="de-DE" sz="1800" i="1" dirty="0">
              <a:latin typeface="Arial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(10/16)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95754785"/>
              </p:ext>
            </p:extLst>
          </p:nvPr>
        </p:nvGraphicFramePr>
        <p:xfrm>
          <a:off x="179388" y="1257300"/>
          <a:ext cx="8609012" cy="4104554"/>
        </p:xfrm>
        <a:graphic>
          <a:graphicData uri="http://schemas.openxmlformats.org/drawingml/2006/table">
            <a:tbl>
              <a:tblPr/>
              <a:tblGrid>
                <a:gridCol w="1525587"/>
                <a:gridCol w="5408613"/>
                <a:gridCol w="638175"/>
                <a:gridCol w="1036637"/>
              </a:tblGrid>
              <a:tr h="59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77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MTCe-UEPCOP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UE</a:t>
                      </a: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Power Consumption Optimizations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2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MTCe-SDDTE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735" marB="4573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Small Data and Device Triggering Enhancements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excluding the exception discussed on slide 20 </a:t>
                      </a:r>
                      <a:endParaRPr kumimoji="0" lang="en-US" sz="15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5" marR="91435" marT="45735" marB="4573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6" marR="91436" marT="45698" marB="4569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19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WLAN_NS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Network Selection for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Terminals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79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P4C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-F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Policy and Charging Control for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supporting traffic from fixed terminals and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NSWO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traffic from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UEs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eSaMOG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S2a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Mobility Over Trusted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 to </a:t>
                      </a:r>
                      <a:r>
                        <a:rPr lang="en-US" sz="16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EPC</a:t>
                      </a:r>
                      <a:endParaRPr lang="en-US" sz="16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667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NETLOC_TWAN</a:t>
                      </a:r>
                      <a:endParaRPr lang="en-US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Network-provided Location information for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Trusted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WLAN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 Network (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TWAN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case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239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CNO_ULI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Location Information reporting improvements</a:t>
                      </a:r>
                    </a:p>
                  </a:txBody>
                  <a:tcPr marL="118792" marR="118792" marT="90029" marB="9002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91436" marR="91436" marT="45739" marB="4573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(11/16)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72688313"/>
              </p:ext>
            </p:extLst>
          </p:nvPr>
        </p:nvGraphicFramePr>
        <p:xfrm>
          <a:off x="179388" y="1125538"/>
          <a:ext cx="8609012" cy="5339385"/>
        </p:xfrm>
        <a:graphic>
          <a:graphicData uri="http://schemas.openxmlformats.org/drawingml/2006/table">
            <a:tbl>
              <a:tblPr/>
              <a:tblGrid>
                <a:gridCol w="1525587"/>
                <a:gridCol w="5408613"/>
                <a:gridCol w="638175"/>
                <a:gridCol w="1036637"/>
              </a:tblGrid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CRs approved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LIMONET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Stage 2 for LIPA Mobility and SIPTO at the Local Network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P4C-TI</a:t>
                      </a:r>
                    </a:p>
                  </a:txBody>
                  <a:tcPr marL="91435" marR="91435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Stage 2 for </a:t>
                      </a: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Support for BBF Accesses Interworking</a:t>
                      </a:r>
                    </a:p>
                  </a:txBody>
                  <a:tcPr marL="91435" marR="91435" marT="45722" marB="4572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685" marB="456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BusTi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Business Trunking for IP-PBX in static mode of operation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ABC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Application Based Charging</a:t>
                      </a:r>
                      <a:endParaRPr kumimoji="0" lang="en-US" sz="15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UMONC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Usage Monitoring Control enhancement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6" marR="91436" marT="45702" marB="4570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SMSMI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Short Message Service (SMS) submit and delivery without MSISDN in IMS</a:t>
                      </a: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OPIIS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Operator Policies for IP Interface Selection </a:t>
                      </a:r>
                      <a:endParaRPr kumimoji="0" lang="en-GB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WORM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Optimizing Offloading to WLAN in 3GPP RAT mobility</a:t>
                      </a:r>
                      <a:endParaRPr kumimoji="0" lang="en-GB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TEI12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/other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Various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excluding other items above and exceptions on slide 19</a:t>
                      </a:r>
                    </a:p>
                  </a:txBody>
                  <a:tcPr marL="118792" marR="118792" marT="90004" marB="9000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N/A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marL="91436" marR="91436" marT="45726" marB="45726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– Category F </a:t>
            </a:r>
            <a:r>
              <a:rPr lang="en-US" altLang="de-DE" dirty="0" err="1" smtClean="0"/>
              <a:t>CRs</a:t>
            </a:r>
            <a:r>
              <a:rPr lang="en-US" altLang="de-DE" dirty="0" smtClean="0"/>
              <a:t> only (12/16)</a:t>
            </a:r>
            <a:endParaRPr lang="de-DE" altLang="de-DE" dirty="0" smtClean="0"/>
          </a:p>
        </p:txBody>
      </p:sp>
      <p:sp>
        <p:nvSpPr>
          <p:cNvPr id="26627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400" dirty="0" smtClean="0"/>
              <a:t> MTC-UEPCOP (See SP-140263)</a:t>
            </a:r>
          </a:p>
          <a:p>
            <a:pPr lvl="1"/>
            <a:r>
              <a:rPr lang="en-US" altLang="de-DE" sz="1600" dirty="0" smtClean="0"/>
              <a:t>23.060 </a:t>
            </a:r>
            <a:r>
              <a:rPr lang="en-US" altLang="de-DE" sz="1600" dirty="0" err="1" smtClean="0"/>
              <a:t>CR1864</a:t>
            </a:r>
            <a:r>
              <a:rPr lang="en-US" altLang="de-DE" sz="1600" dirty="0"/>
              <a:t>: Clarifications for Power Savings Mode</a:t>
            </a:r>
            <a:endParaRPr lang="en-US" altLang="de-DE" sz="1600" dirty="0" smtClean="0"/>
          </a:p>
          <a:p>
            <a:pPr lvl="1"/>
            <a:r>
              <a:rPr lang="en-US" altLang="de-DE" sz="1600" dirty="0" smtClean="0"/>
              <a:t>23.401 </a:t>
            </a:r>
            <a:r>
              <a:rPr lang="en-US" altLang="de-DE" sz="1600" dirty="0" err="1" smtClean="0"/>
              <a:t>CR2680</a:t>
            </a:r>
            <a:r>
              <a:rPr lang="en-US" altLang="de-DE" sz="1600" dirty="0"/>
              <a:t>: Clarification on </a:t>
            </a:r>
            <a:r>
              <a:rPr lang="en-US" altLang="de-DE" sz="1600" dirty="0" err="1"/>
              <a:t>ISR</a:t>
            </a:r>
            <a:r>
              <a:rPr lang="en-US" altLang="de-DE" sz="1600" dirty="0"/>
              <a:t> for </a:t>
            </a:r>
            <a:r>
              <a:rPr lang="en-US" altLang="de-DE" sz="1600" dirty="0" err="1"/>
              <a:t>PSM</a:t>
            </a:r>
            <a:r>
              <a:rPr lang="en-US" altLang="de-DE" sz="1600" dirty="0"/>
              <a:t> </a:t>
            </a:r>
            <a:r>
              <a:rPr lang="en-US" altLang="de-DE" sz="1600" dirty="0" err="1"/>
              <a:t>UE</a:t>
            </a:r>
            <a:endParaRPr lang="en-US" altLang="de-DE" sz="1600" dirty="0"/>
          </a:p>
          <a:p>
            <a:pPr lvl="1"/>
            <a:r>
              <a:rPr lang="en-US" altLang="de-DE" sz="1600" dirty="0" smtClean="0"/>
              <a:t>23.401 </a:t>
            </a:r>
            <a:r>
              <a:rPr lang="en-US" altLang="de-DE" sz="1600" dirty="0" err="1" smtClean="0"/>
              <a:t>CR2683</a:t>
            </a:r>
            <a:r>
              <a:rPr lang="en-US" altLang="de-DE" sz="1600" dirty="0"/>
              <a:t>: Clarifications for Power Savings Mode</a:t>
            </a:r>
            <a:endParaRPr lang="en-US" altLang="de-DE" sz="1600" dirty="0" smtClean="0"/>
          </a:p>
          <a:p>
            <a:pPr lvl="1"/>
            <a:r>
              <a:rPr lang="en-US" altLang="de-DE" sz="1600" dirty="0" smtClean="0"/>
              <a:t>23.682 </a:t>
            </a:r>
            <a:r>
              <a:rPr lang="en-US" altLang="de-DE" sz="1600" dirty="0" err="1" smtClean="0"/>
              <a:t>CR0085</a:t>
            </a:r>
            <a:r>
              <a:rPr lang="en-US" altLang="de-DE" sz="1600" dirty="0"/>
              <a:t>: Clarification on TAU/RAU procedure for Power Saving Mode</a:t>
            </a:r>
          </a:p>
          <a:p>
            <a:pPr lvl="1"/>
            <a:r>
              <a:rPr lang="en-US" altLang="de-DE" sz="1600" dirty="0" smtClean="0"/>
              <a:t>23.682 </a:t>
            </a:r>
            <a:r>
              <a:rPr lang="en-US" altLang="de-DE" sz="1600" dirty="0" err="1" smtClean="0"/>
              <a:t>CR0086</a:t>
            </a:r>
            <a:r>
              <a:rPr lang="en-US" altLang="de-DE" sz="1600" dirty="0"/>
              <a:t>: Clarification on </a:t>
            </a:r>
            <a:r>
              <a:rPr lang="en-US" altLang="de-DE" sz="1600" dirty="0" err="1"/>
              <a:t>ISR</a:t>
            </a:r>
            <a:r>
              <a:rPr lang="en-US" altLang="de-DE" sz="1600" dirty="0"/>
              <a:t> for </a:t>
            </a:r>
            <a:r>
              <a:rPr lang="en-US" altLang="de-DE" sz="1600" dirty="0" err="1"/>
              <a:t>PSM</a:t>
            </a:r>
            <a:r>
              <a:rPr lang="en-US" altLang="de-DE" sz="1600" dirty="0"/>
              <a:t> </a:t>
            </a:r>
            <a:r>
              <a:rPr lang="en-US" altLang="de-DE" sz="1600" dirty="0" err="1"/>
              <a:t>UE</a:t>
            </a:r>
            <a:endParaRPr lang="en-US" altLang="de-DE" sz="1600" dirty="0" smtClean="0"/>
          </a:p>
          <a:p>
            <a:r>
              <a:rPr lang="en-US" altLang="de-DE" dirty="0" smtClean="0"/>
              <a:t> </a:t>
            </a:r>
            <a:r>
              <a:rPr lang="en-US" altLang="de-DE" sz="2400" dirty="0" err="1" smtClean="0"/>
              <a:t>MTC-SDDTE</a:t>
            </a:r>
            <a:r>
              <a:rPr lang="en-US" altLang="de-DE" sz="2400" dirty="0" smtClean="0"/>
              <a:t> </a:t>
            </a:r>
            <a:r>
              <a:rPr lang="de-DE" altLang="de-DE" sz="2400" dirty="0"/>
              <a:t>(See SP-140263)</a:t>
            </a:r>
            <a:endParaRPr lang="en-US" altLang="de-DE" sz="2400" dirty="0" smtClean="0"/>
          </a:p>
          <a:p>
            <a:pPr lvl="1"/>
            <a:r>
              <a:rPr lang="en-US" altLang="de-DE" sz="1600" dirty="0" smtClean="0"/>
              <a:t>23.682 </a:t>
            </a:r>
            <a:r>
              <a:rPr lang="en-US" altLang="de-DE" sz="1600" dirty="0" err="1" smtClean="0"/>
              <a:t>CR0084</a:t>
            </a:r>
            <a:r>
              <a:rPr lang="en-US" altLang="de-DE" sz="1600" dirty="0" smtClean="0"/>
              <a:t>: Removal of </a:t>
            </a:r>
            <a:r>
              <a:rPr lang="en-US" altLang="de-DE" sz="1600" dirty="0" err="1" smtClean="0"/>
              <a:t>HSS</a:t>
            </a:r>
            <a:r>
              <a:rPr lang="en-US" altLang="de-DE" sz="1600" dirty="0" smtClean="0"/>
              <a:t> impacts on device trigger recall/replace</a:t>
            </a:r>
          </a:p>
          <a:p>
            <a:r>
              <a:rPr lang="en-US" altLang="de-DE" sz="2400" dirty="0" smtClean="0"/>
              <a:t> </a:t>
            </a:r>
            <a:r>
              <a:rPr lang="en-US" altLang="de-DE" sz="2400" dirty="0" err="1" smtClean="0"/>
              <a:t>WLAN_NS</a:t>
            </a:r>
            <a:r>
              <a:rPr lang="en-US" altLang="de-DE" sz="2400" dirty="0" smtClean="0"/>
              <a:t> (See </a:t>
            </a:r>
            <a:r>
              <a:rPr lang="en-US" altLang="de-DE" sz="2400" dirty="0" err="1" smtClean="0"/>
              <a:t>SP</a:t>
            </a:r>
            <a:r>
              <a:rPr lang="en-US" altLang="de-DE" sz="2400" dirty="0" smtClean="0"/>
              <a:t>-140271)</a:t>
            </a:r>
          </a:p>
          <a:p>
            <a:pPr lvl="1"/>
            <a:r>
              <a:rPr lang="en-US" altLang="de-DE" sz="1600" dirty="0" smtClean="0"/>
              <a:t>23.402 </a:t>
            </a:r>
            <a:r>
              <a:rPr lang="en-US" altLang="de-DE" sz="1600" dirty="0" err="1" smtClean="0"/>
              <a:t>CR1259</a:t>
            </a:r>
            <a:r>
              <a:rPr lang="en-US" altLang="de-DE" sz="1600" dirty="0"/>
              <a:t>: Home Service Provider in </a:t>
            </a:r>
            <a:r>
              <a:rPr lang="en-US" altLang="de-DE" sz="1600" dirty="0" err="1"/>
              <a:t>ANDSF</a:t>
            </a:r>
            <a:r>
              <a:rPr lang="en-US" altLang="de-DE" sz="1600" dirty="0"/>
              <a:t> MO</a:t>
            </a:r>
            <a:endParaRPr lang="en-US" altLang="de-DE" sz="1600" dirty="0" smtClean="0"/>
          </a:p>
          <a:p>
            <a:pPr lvl="1"/>
            <a:r>
              <a:rPr lang="en-US" altLang="de-DE" sz="1600" dirty="0" smtClean="0"/>
              <a:t>23.402 </a:t>
            </a:r>
            <a:r>
              <a:rPr lang="en-US" altLang="de-DE" sz="1600" dirty="0" err="1" smtClean="0"/>
              <a:t>CR1270</a:t>
            </a:r>
            <a:r>
              <a:rPr lang="en-US" altLang="de-DE" sz="1600" dirty="0"/>
              <a:t>: Correction of </a:t>
            </a:r>
            <a:r>
              <a:rPr lang="en-US" altLang="de-DE" sz="1600" dirty="0" err="1"/>
              <a:t>HS2.0</a:t>
            </a:r>
            <a:r>
              <a:rPr lang="en-US" altLang="de-DE" sz="1600" dirty="0"/>
              <a:t> reference</a:t>
            </a:r>
            <a:endParaRPr lang="en-US" altLang="de-DE" sz="1600" dirty="0" smtClean="0"/>
          </a:p>
          <a:p>
            <a:pPr lvl="1"/>
            <a:r>
              <a:rPr lang="en-US" altLang="de-DE" sz="1600" dirty="0" smtClean="0"/>
              <a:t>23.402 </a:t>
            </a:r>
            <a:r>
              <a:rPr lang="en-US" altLang="de-DE" sz="1600" dirty="0" err="1" smtClean="0"/>
              <a:t>CR1284</a:t>
            </a:r>
            <a:r>
              <a:rPr lang="en-US" altLang="de-DE" sz="1600" dirty="0"/>
              <a:t>: Correction to </a:t>
            </a:r>
            <a:r>
              <a:rPr lang="en-US" altLang="de-DE" sz="1600" dirty="0" err="1"/>
              <a:t>ANDSF</a:t>
            </a:r>
            <a:r>
              <a:rPr lang="en-US" altLang="de-DE" sz="1600" dirty="0"/>
              <a:t> for the use of service providers in </a:t>
            </a:r>
            <a:r>
              <a:rPr lang="en-US" altLang="de-DE" sz="1600" dirty="0" err="1"/>
              <a:t>PSPL</a:t>
            </a:r>
            <a:endParaRPr lang="en-US" altLang="de-DE" sz="1600" dirty="0" smtClean="0"/>
          </a:p>
          <a:p>
            <a:pPr lvl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– Category F </a:t>
            </a:r>
            <a:r>
              <a:rPr lang="en-US" altLang="de-DE" dirty="0" err="1" smtClean="0"/>
              <a:t>CRs</a:t>
            </a:r>
            <a:r>
              <a:rPr lang="en-US" altLang="de-DE" dirty="0" smtClean="0"/>
              <a:t> only (13/16)</a:t>
            </a:r>
            <a:endParaRPr lang="de-DE" altLang="de-DE" dirty="0" smtClean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85200" cy="4525963"/>
          </a:xfrm>
        </p:spPr>
        <p:txBody>
          <a:bodyPr/>
          <a:lstStyle/>
          <a:p>
            <a:r>
              <a:rPr lang="de-DE" altLang="de-DE" sz="2400" dirty="0" smtClean="0"/>
              <a:t> P4C-F (See SP-140265)</a:t>
            </a:r>
          </a:p>
          <a:p>
            <a:pPr lvl="1"/>
            <a:r>
              <a:rPr lang="de-DE" altLang="de-DE" sz="1600" dirty="0" smtClean="0"/>
              <a:t>23.203 CR0878: </a:t>
            </a:r>
            <a:r>
              <a:rPr lang="en-US" altLang="de-DE" sz="1600" dirty="0"/>
              <a:t>Corrections to Annex S for the non-seamless </a:t>
            </a:r>
            <a:r>
              <a:rPr lang="en-US" altLang="de-DE" sz="1600" dirty="0" err="1"/>
              <a:t>WLAN</a:t>
            </a:r>
            <a:r>
              <a:rPr lang="en-US" altLang="de-DE" sz="1600" dirty="0"/>
              <a:t> offload scenario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23.203 CR0889: </a:t>
            </a:r>
            <a:r>
              <a:rPr lang="en-US" altLang="de-DE" sz="1600" dirty="0" err="1"/>
              <a:t>IPv6</a:t>
            </a:r>
            <a:r>
              <a:rPr lang="en-US" altLang="de-DE" sz="1600" dirty="0"/>
              <a:t> address in IP-CAN session establishment</a:t>
            </a:r>
            <a:endParaRPr lang="en-US" altLang="de-DE" sz="1600" dirty="0" smtClean="0"/>
          </a:p>
          <a:p>
            <a:r>
              <a:rPr lang="de-DE" altLang="de-DE" sz="2400" dirty="0" smtClean="0"/>
              <a:t> eSaMOG (See SP-140258)</a:t>
            </a:r>
          </a:p>
          <a:p>
            <a:pPr lvl="1"/>
            <a:r>
              <a:rPr lang="de-DE" altLang="de-DE" sz="1600" dirty="0" smtClean="0"/>
              <a:t>23.402 CR1253: </a:t>
            </a:r>
            <a:r>
              <a:rPr lang="en-US" altLang="de-DE" sz="1600" dirty="0"/>
              <a:t>Cleanup of </a:t>
            </a:r>
            <a:r>
              <a:rPr lang="en-US" altLang="de-DE" sz="1600" dirty="0" err="1"/>
              <a:t>eSaMOG</a:t>
            </a:r>
            <a:r>
              <a:rPr lang="en-US" altLang="de-DE" sz="1600" dirty="0"/>
              <a:t> Editor's Note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23.402 CR1254: </a:t>
            </a:r>
            <a:r>
              <a:rPr lang="en-US" altLang="de-DE" sz="1600" dirty="0"/>
              <a:t>Addition of the </a:t>
            </a:r>
            <a:r>
              <a:rPr lang="en-US" altLang="de-DE" sz="1600" dirty="0" err="1"/>
              <a:t>TWAG</a:t>
            </a:r>
            <a:r>
              <a:rPr lang="en-US" altLang="de-DE" sz="1600" dirty="0"/>
              <a:t> IP address of control plane to </a:t>
            </a:r>
            <a:r>
              <a:rPr lang="en-US" altLang="de-DE" sz="1600" dirty="0" err="1"/>
              <a:t>EAP</a:t>
            </a:r>
            <a:r>
              <a:rPr lang="en-US" altLang="de-DE" sz="1600" dirty="0"/>
              <a:t>-AKA' extension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23.402 CR1280: </a:t>
            </a:r>
            <a:r>
              <a:rPr lang="en-US" altLang="de-DE" sz="1600" dirty="0"/>
              <a:t>Missing indication of </a:t>
            </a:r>
            <a:r>
              <a:rPr lang="en-US" altLang="de-DE" sz="1600" dirty="0" err="1"/>
              <a:t>TWAG</a:t>
            </a:r>
            <a:r>
              <a:rPr lang="en-US" altLang="de-DE" sz="1600" dirty="0"/>
              <a:t> </a:t>
            </a:r>
            <a:r>
              <a:rPr lang="en-US" altLang="de-DE" sz="1600" dirty="0" err="1"/>
              <a:t>WLCP</a:t>
            </a:r>
            <a:r>
              <a:rPr lang="en-US" altLang="de-DE" sz="1600" dirty="0"/>
              <a:t> IP version</a:t>
            </a:r>
            <a:endParaRPr lang="de-DE" altLang="de-DE" sz="1600" dirty="0" smtClean="0"/>
          </a:p>
          <a:p>
            <a:r>
              <a:rPr lang="de-DE" altLang="de-DE" sz="2400" dirty="0" smtClean="0"/>
              <a:t> NETLOC_TWAN (See SP-140266)</a:t>
            </a:r>
            <a:endParaRPr lang="en-US" altLang="de-DE" sz="2400" dirty="0" smtClean="0"/>
          </a:p>
          <a:p>
            <a:pPr lvl="1"/>
            <a:r>
              <a:rPr lang="de-DE" altLang="de-DE" sz="1600" dirty="0" smtClean="0"/>
              <a:t>23.402</a:t>
            </a:r>
            <a:r>
              <a:rPr lang="en-US" altLang="de-DE" sz="1600" dirty="0" smtClean="0"/>
              <a:t> </a:t>
            </a:r>
            <a:r>
              <a:rPr lang="en-US" altLang="de-DE" sz="1600" dirty="0" err="1" smtClean="0"/>
              <a:t>CR1248</a:t>
            </a:r>
            <a:r>
              <a:rPr lang="en-US" altLang="de-DE" sz="1600" dirty="0" smtClean="0"/>
              <a:t>: Correction </a:t>
            </a:r>
            <a:r>
              <a:rPr lang="en-US" altLang="de-DE" sz="1600" dirty="0"/>
              <a:t>to various procedures in </a:t>
            </a:r>
            <a:r>
              <a:rPr lang="en-US" altLang="de-DE" sz="1600" dirty="0" err="1"/>
              <a:t>WLAN</a:t>
            </a:r>
            <a:r>
              <a:rPr lang="en-US" altLang="de-DE" sz="1600" dirty="0"/>
              <a:t> on </a:t>
            </a:r>
            <a:r>
              <a:rPr lang="en-US" altLang="de-DE" sz="1600" dirty="0" err="1"/>
              <a:t>PMIP</a:t>
            </a:r>
            <a:r>
              <a:rPr lang="en-US" altLang="de-DE" sz="1600" dirty="0"/>
              <a:t> </a:t>
            </a:r>
            <a:r>
              <a:rPr lang="en-US" altLang="de-DE" sz="1600" dirty="0" err="1"/>
              <a:t>S2a</a:t>
            </a:r>
            <a:r>
              <a:rPr lang="en-US" altLang="de-DE" sz="1600" dirty="0"/>
              <a:t> to align these with the procedures in </a:t>
            </a:r>
            <a:r>
              <a:rPr lang="en-US" altLang="de-DE" sz="1600" dirty="0" err="1"/>
              <a:t>WLAN</a:t>
            </a:r>
            <a:r>
              <a:rPr lang="en-US" altLang="de-DE" sz="1600" dirty="0"/>
              <a:t> on </a:t>
            </a:r>
            <a:r>
              <a:rPr lang="en-US" altLang="de-DE" sz="1600" dirty="0" err="1"/>
              <a:t>GTP</a:t>
            </a:r>
            <a:r>
              <a:rPr lang="en-US" altLang="de-DE" sz="1600" dirty="0"/>
              <a:t> </a:t>
            </a:r>
            <a:r>
              <a:rPr lang="en-US" altLang="de-DE" sz="1600" dirty="0" err="1"/>
              <a:t>S2a</a:t>
            </a:r>
            <a:endParaRPr lang="de-DE" altLang="de-DE" sz="1600" dirty="0"/>
          </a:p>
          <a:p>
            <a:pPr lvl="1"/>
            <a:r>
              <a:rPr lang="de-DE" altLang="de-DE" sz="1600" dirty="0" smtClean="0"/>
              <a:t>23.402</a:t>
            </a:r>
            <a:r>
              <a:rPr lang="en-US" altLang="de-DE" sz="1600" dirty="0" smtClean="0"/>
              <a:t> </a:t>
            </a:r>
            <a:r>
              <a:rPr lang="en-US" altLang="de-DE" sz="1600" dirty="0" err="1" smtClean="0"/>
              <a:t>CR1257</a:t>
            </a:r>
            <a:r>
              <a:rPr lang="en-US" altLang="de-DE" sz="1600" dirty="0" smtClean="0"/>
              <a:t>: Clarification </a:t>
            </a:r>
            <a:r>
              <a:rPr lang="en-US" altLang="de-DE" sz="1600" dirty="0"/>
              <a:t>on requested user location info and/or Time Zone by </a:t>
            </a:r>
            <a:r>
              <a:rPr lang="en-US" altLang="de-DE" sz="1600" dirty="0" err="1"/>
              <a:t>PCRF</a:t>
            </a:r>
            <a:endParaRPr lang="de-DE" altLang="de-DE" sz="1600" dirty="0"/>
          </a:p>
          <a:p>
            <a:pPr lvl="1"/>
            <a:r>
              <a:rPr lang="de-DE" altLang="de-DE" sz="1600" dirty="0" smtClean="0"/>
              <a:t>23.402 CR1269:</a:t>
            </a:r>
            <a:r>
              <a:rPr lang="en-US" altLang="de-DE" sz="1600" dirty="0" smtClean="0"/>
              <a:t> </a:t>
            </a:r>
            <a:r>
              <a:rPr lang="en-US" altLang="de-DE" sz="1600" dirty="0"/>
              <a:t>Clarification on Access Network Information Contents in case of a </a:t>
            </a:r>
            <a:r>
              <a:rPr lang="en-US" altLang="de-DE" sz="1600" dirty="0" err="1"/>
              <a:t>TWAN</a:t>
            </a:r>
            <a:r>
              <a:rPr lang="en-US" altLang="de-DE" sz="1600" dirty="0"/>
              <a:t> Access</a:t>
            </a:r>
            <a:endParaRPr lang="de-DE" alt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– Category F </a:t>
            </a:r>
            <a:r>
              <a:rPr lang="en-US" altLang="de-DE" dirty="0" err="1" smtClean="0"/>
              <a:t>CRs</a:t>
            </a:r>
            <a:r>
              <a:rPr lang="en-US" altLang="de-DE" dirty="0" smtClean="0"/>
              <a:t> only (14/16)</a:t>
            </a:r>
            <a:endParaRPr lang="de-DE" altLang="de-DE" dirty="0" smtClean="0"/>
          </a:p>
        </p:txBody>
      </p:sp>
      <p:sp>
        <p:nvSpPr>
          <p:cNvPr id="28675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400" dirty="0" smtClean="0"/>
              <a:t> </a:t>
            </a:r>
            <a:r>
              <a:rPr lang="de-DE" altLang="de-DE" sz="2000" dirty="0" smtClean="0"/>
              <a:t>CNO_ULI (see SP-140257)</a:t>
            </a:r>
            <a:endParaRPr lang="de-DE" altLang="de-DE" sz="2000" dirty="0"/>
          </a:p>
          <a:p>
            <a:pPr lvl="1"/>
            <a:r>
              <a:rPr lang="de-DE" altLang="de-DE" sz="1600" dirty="0" smtClean="0"/>
              <a:t>23.060 CR1858</a:t>
            </a:r>
            <a:r>
              <a:rPr lang="de-DE" altLang="de-DE" sz="1600" dirty="0"/>
              <a:t>: Deferred ULI reporting</a:t>
            </a:r>
          </a:p>
          <a:p>
            <a:pPr lvl="1"/>
            <a:r>
              <a:rPr lang="de-DE" altLang="de-DE" sz="1600" dirty="0" smtClean="0"/>
              <a:t>23.060 CR1862: </a:t>
            </a:r>
            <a:r>
              <a:rPr lang="en-US" altLang="de-DE" sz="1600" dirty="0"/>
              <a:t>Clarifying when the </a:t>
            </a:r>
            <a:r>
              <a:rPr lang="en-US" altLang="de-DE" sz="1600" dirty="0" err="1"/>
              <a:t>PGW</a:t>
            </a:r>
            <a:r>
              <a:rPr lang="en-US" altLang="de-DE" sz="1600" dirty="0"/>
              <a:t> can set </a:t>
            </a:r>
            <a:r>
              <a:rPr lang="en-US" altLang="de-DE" sz="1600" dirty="0" err="1"/>
              <a:t>ULI</a:t>
            </a:r>
            <a:r>
              <a:rPr lang="en-US" altLang="de-DE" sz="1600" dirty="0"/>
              <a:t> reporting, </a:t>
            </a:r>
            <a:r>
              <a:rPr lang="en-US" altLang="de-DE" sz="1600" dirty="0" err="1"/>
              <a:t>CSG</a:t>
            </a:r>
            <a:r>
              <a:rPr lang="en-US" altLang="de-DE" sz="1600" dirty="0"/>
              <a:t> reporting and PRA reporting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23.060 CR1863: </a:t>
            </a:r>
            <a:r>
              <a:rPr lang="en-US" altLang="de-DE" sz="1600" dirty="0"/>
              <a:t>Clarifications for presence reporting area based location </a:t>
            </a:r>
            <a:r>
              <a:rPr lang="en-US" altLang="de-DE" sz="1600" dirty="0" smtClean="0"/>
              <a:t>reporting</a:t>
            </a:r>
          </a:p>
          <a:p>
            <a:pPr lvl="1"/>
            <a:r>
              <a:rPr lang="de-DE" altLang="de-DE" sz="1600" dirty="0" smtClean="0"/>
              <a:t>23.060 CR1869: </a:t>
            </a:r>
            <a:r>
              <a:rPr lang="en-US" altLang="de-DE" sz="1600" dirty="0"/>
              <a:t>Correction of </a:t>
            </a:r>
            <a:r>
              <a:rPr lang="en-US" altLang="de-DE" sz="1600" dirty="0" err="1"/>
              <a:t>ULI</a:t>
            </a:r>
            <a:r>
              <a:rPr lang="en-US" altLang="de-DE" sz="1600" dirty="0"/>
              <a:t> reporting only when the </a:t>
            </a:r>
            <a:r>
              <a:rPr lang="en-US" altLang="de-DE" sz="1600" dirty="0" err="1"/>
              <a:t>UE</a:t>
            </a:r>
            <a:r>
              <a:rPr lang="en-US" altLang="de-DE" sz="1600" dirty="0"/>
              <a:t> is in 'CONNECTED' state.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23.203 CR0882: </a:t>
            </a:r>
            <a:r>
              <a:rPr lang="en-US" altLang="de-DE" sz="1600" dirty="0"/>
              <a:t>Homogeneous support of PRA reporting in a network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23.203 CR0884: </a:t>
            </a:r>
            <a:r>
              <a:rPr lang="en-US" altLang="de-DE" sz="1600" dirty="0"/>
              <a:t>Correction of </a:t>
            </a:r>
            <a:r>
              <a:rPr lang="en-US" altLang="de-DE" sz="1600" dirty="0" err="1"/>
              <a:t>ULI</a:t>
            </a:r>
            <a:r>
              <a:rPr lang="en-US" altLang="de-DE" sz="1600" dirty="0"/>
              <a:t> reporting only when the </a:t>
            </a:r>
            <a:r>
              <a:rPr lang="en-US" altLang="de-DE" sz="1600" dirty="0" err="1"/>
              <a:t>UE</a:t>
            </a:r>
            <a:r>
              <a:rPr lang="en-US" altLang="de-DE" sz="1600" dirty="0"/>
              <a:t> is in 'CONNECTED' state.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23.401 CR2679: </a:t>
            </a:r>
            <a:r>
              <a:rPr lang="en-US" altLang="de-DE" sz="1600" dirty="0"/>
              <a:t>Clarifying when the </a:t>
            </a:r>
            <a:r>
              <a:rPr lang="en-US" altLang="de-DE" sz="1600" dirty="0" err="1"/>
              <a:t>PGW</a:t>
            </a:r>
            <a:r>
              <a:rPr lang="en-US" altLang="de-DE" sz="1600" dirty="0"/>
              <a:t> can set </a:t>
            </a:r>
            <a:r>
              <a:rPr lang="en-US" altLang="de-DE" sz="1600" dirty="0" err="1"/>
              <a:t>ULI</a:t>
            </a:r>
            <a:r>
              <a:rPr lang="en-US" altLang="de-DE" sz="1600" dirty="0"/>
              <a:t> reporting, </a:t>
            </a:r>
            <a:r>
              <a:rPr lang="en-US" altLang="de-DE" sz="1600" dirty="0" err="1"/>
              <a:t>CSG</a:t>
            </a:r>
            <a:r>
              <a:rPr lang="en-US" altLang="de-DE" sz="1600" dirty="0"/>
              <a:t> reporting and PRA reporting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23.401 CR2681: </a:t>
            </a:r>
            <a:r>
              <a:rPr lang="en-US" altLang="de-DE" sz="1600" dirty="0"/>
              <a:t>Clarifications for presence reporting area based location reporting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23.401 CR2696: </a:t>
            </a:r>
            <a:r>
              <a:rPr lang="en-US" altLang="de-DE" sz="1600" dirty="0"/>
              <a:t>Correction of </a:t>
            </a:r>
            <a:r>
              <a:rPr lang="en-US" altLang="de-DE" sz="1600" dirty="0" err="1"/>
              <a:t>ULI</a:t>
            </a:r>
            <a:r>
              <a:rPr lang="en-US" altLang="de-DE" sz="1600" dirty="0"/>
              <a:t> reporting only when the </a:t>
            </a:r>
            <a:r>
              <a:rPr lang="en-US" altLang="de-DE" sz="1600" dirty="0" err="1"/>
              <a:t>UE</a:t>
            </a:r>
            <a:r>
              <a:rPr lang="en-US" altLang="de-DE" sz="1600" dirty="0"/>
              <a:t> is in 'CONNECTED' state.</a:t>
            </a:r>
            <a:endParaRPr lang="de-DE" altLang="de-DE" sz="1600" dirty="0"/>
          </a:p>
          <a:p>
            <a:pPr>
              <a:spcBef>
                <a:spcPts val="0"/>
              </a:spcBef>
            </a:pPr>
            <a:r>
              <a:rPr lang="de-DE" altLang="de-DE" sz="2400" dirty="0" smtClean="0"/>
              <a:t> </a:t>
            </a:r>
            <a:r>
              <a:rPr lang="de-DE" altLang="de-DE" sz="2000" dirty="0" smtClean="0"/>
              <a:t>TEI12 (see SP-140269)</a:t>
            </a:r>
          </a:p>
          <a:p>
            <a:pPr lvl="1"/>
            <a:r>
              <a:rPr lang="de-DE" altLang="de-DE" sz="1600" dirty="0" smtClean="0"/>
              <a:t>23.060 CR1853</a:t>
            </a:r>
            <a:r>
              <a:rPr lang="de-DE" altLang="de-DE" sz="1600" dirty="0"/>
              <a:t>: BCM handling in NW init procedures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23.060 CR1868: </a:t>
            </a:r>
            <a:r>
              <a:rPr lang="en-US" altLang="de-DE" sz="1600" dirty="0"/>
              <a:t>Correction to the </a:t>
            </a:r>
            <a:r>
              <a:rPr lang="en-US" altLang="de-DE" sz="1600" dirty="0" err="1"/>
              <a:t>SGSN</a:t>
            </a:r>
            <a:r>
              <a:rPr lang="en-US" altLang="de-DE" sz="1600" dirty="0"/>
              <a:t> initiated bearer setup during the RAU </a:t>
            </a:r>
            <a:r>
              <a:rPr lang="en-US" altLang="de-DE" sz="1600" dirty="0" smtClean="0"/>
              <a:t>procedure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23.221 CR0157</a:t>
            </a:r>
            <a:r>
              <a:rPr lang="de-DE" altLang="de-DE" sz="1600" dirty="0"/>
              <a:t>: USSD method selection</a:t>
            </a:r>
            <a:endParaRPr lang="en-US" altLang="de-DE" sz="1800" dirty="0" smtClean="0"/>
          </a:p>
          <a:p>
            <a:pPr lvl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 smtClean="0"/>
              <a:t> 1) General aspects (events since </a:t>
            </a:r>
            <a:r>
              <a:rPr lang="en-GB" sz="2400" b="1" i="1" dirty="0" err="1" smtClean="0"/>
              <a:t>SA#63</a:t>
            </a:r>
            <a:r>
              <a:rPr lang="en-GB" sz="2400" b="1" i="1" dirty="0" smtClean="0"/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Exceptions,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Maintenance – Category F </a:t>
            </a:r>
            <a:r>
              <a:rPr lang="en-US" altLang="de-DE" dirty="0" err="1" smtClean="0"/>
              <a:t>CRs</a:t>
            </a:r>
            <a:r>
              <a:rPr lang="en-US" altLang="de-DE" dirty="0" smtClean="0"/>
              <a:t> only (15/16)</a:t>
            </a:r>
            <a:endParaRPr lang="de-DE" altLang="de-DE" dirty="0" smtClean="0"/>
          </a:p>
        </p:txBody>
      </p:sp>
      <p:sp>
        <p:nvSpPr>
          <p:cNvPr id="29699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556171" cy="4742543"/>
          </a:xfrm>
        </p:spPr>
        <p:txBody>
          <a:bodyPr/>
          <a:lstStyle/>
          <a:p>
            <a:r>
              <a:rPr lang="de-DE" altLang="de-DE" sz="2400" dirty="0" smtClean="0"/>
              <a:t> </a:t>
            </a:r>
            <a:r>
              <a:rPr lang="de-DE" altLang="de-DE" sz="2400" dirty="0"/>
              <a:t>TEI12 (see SP-140269</a:t>
            </a:r>
            <a:r>
              <a:rPr lang="de-DE" altLang="de-DE" sz="2400" dirty="0" smtClean="0"/>
              <a:t>), continued</a:t>
            </a:r>
          </a:p>
          <a:p>
            <a:pPr lvl="1"/>
            <a:r>
              <a:rPr lang="de-DE" altLang="de-DE" sz="1600" dirty="0" smtClean="0"/>
              <a:t>23.221 CR0163: </a:t>
            </a:r>
            <a:r>
              <a:rPr lang="en-US" altLang="de-DE" sz="1600" dirty="0"/>
              <a:t>Clarification on roaming subscription corresponding to specific RAT for 23.221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23.246 CR0279: </a:t>
            </a:r>
            <a:r>
              <a:rPr lang="en-US" altLang="de-DE" sz="1600" dirty="0"/>
              <a:t>Resource allocation for the </a:t>
            </a:r>
            <a:r>
              <a:rPr lang="en-US" altLang="de-DE" sz="1600" dirty="0" err="1"/>
              <a:t>MBMS</a:t>
            </a:r>
            <a:r>
              <a:rPr lang="en-US" altLang="de-DE" sz="1600" dirty="0"/>
              <a:t> bearer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23.251 CR0100: </a:t>
            </a:r>
            <a:r>
              <a:rPr lang="en-US" altLang="de-DE" sz="1600" dirty="0"/>
              <a:t>Exchange of </a:t>
            </a:r>
            <a:r>
              <a:rPr lang="en-US" altLang="de-DE" sz="1600" dirty="0" err="1"/>
              <a:t>PLMN</a:t>
            </a:r>
            <a:r>
              <a:rPr lang="en-US" altLang="de-DE" sz="1600" dirty="0"/>
              <a:t> identities in Shared Networks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23.272 CR0931: </a:t>
            </a:r>
            <a:r>
              <a:rPr lang="en-US" altLang="de-DE" sz="1600" dirty="0" smtClean="0"/>
              <a:t>New </a:t>
            </a:r>
            <a:r>
              <a:rPr lang="en-US" altLang="de-DE" sz="1600" dirty="0" err="1"/>
              <a:t>CSFB</a:t>
            </a:r>
            <a:r>
              <a:rPr lang="en-US" altLang="de-DE" sz="1600" dirty="0"/>
              <a:t> high priority indication for </a:t>
            </a:r>
            <a:r>
              <a:rPr lang="en-US" altLang="de-DE" sz="1600" dirty="0" err="1"/>
              <a:t>eMPS</a:t>
            </a:r>
            <a:r>
              <a:rPr lang="en-US" altLang="de-DE" sz="1600" dirty="0"/>
              <a:t> and emergency call (related to </a:t>
            </a:r>
            <a:r>
              <a:rPr lang="en-US" altLang="de-DE" sz="1600" dirty="0" err="1"/>
              <a:t>LS</a:t>
            </a:r>
            <a:r>
              <a:rPr lang="en-US" altLang="de-DE" sz="1600" dirty="0"/>
              <a:t> from RAN </a:t>
            </a:r>
            <a:r>
              <a:rPr lang="en-US" altLang="de-DE" sz="1600" dirty="0" err="1"/>
              <a:t>WG3</a:t>
            </a:r>
            <a:r>
              <a:rPr lang="en-US" altLang="de-DE" sz="1600" dirty="0"/>
              <a:t> </a:t>
            </a:r>
            <a:r>
              <a:rPr lang="en-US" altLang="de-DE" sz="1600" dirty="0" err="1"/>
              <a:t>R3</a:t>
            </a:r>
            <a:r>
              <a:rPr lang="en-US" altLang="de-DE" sz="1600" dirty="0"/>
              <a:t>-140381)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23.272 CR0932: </a:t>
            </a:r>
            <a:r>
              <a:rPr lang="en-US" altLang="de-DE" sz="1600" dirty="0"/>
              <a:t>Correction of </a:t>
            </a:r>
            <a:r>
              <a:rPr lang="en-US" altLang="de-DE" sz="1600" dirty="0" err="1"/>
              <a:t>ISR</a:t>
            </a:r>
            <a:r>
              <a:rPr lang="en-US" altLang="de-DE" sz="1600" dirty="0"/>
              <a:t> requirements for </a:t>
            </a:r>
            <a:r>
              <a:rPr lang="en-US" altLang="de-DE" sz="1600" dirty="0" err="1"/>
              <a:t>SGSN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23.401 CR2665: </a:t>
            </a:r>
            <a:r>
              <a:rPr lang="en-US" altLang="de-DE" sz="1600" dirty="0" err="1"/>
              <a:t>PGW</a:t>
            </a:r>
            <a:r>
              <a:rPr lang="en-US" altLang="de-DE" sz="1600" dirty="0"/>
              <a:t> pause of charging functionality and inter-operator charging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23.401 CR2672: </a:t>
            </a:r>
            <a:r>
              <a:rPr lang="en-US" altLang="de-DE" sz="1600" dirty="0"/>
              <a:t>Handling of </a:t>
            </a:r>
            <a:r>
              <a:rPr lang="en-US" altLang="de-DE" sz="1600" dirty="0" err="1"/>
              <a:t>MME</a:t>
            </a:r>
            <a:r>
              <a:rPr lang="en-US" altLang="de-DE" sz="1600" dirty="0"/>
              <a:t> </a:t>
            </a:r>
            <a:r>
              <a:rPr lang="en-US" altLang="de-DE" sz="1600" dirty="0" err="1"/>
              <a:t>UE</a:t>
            </a:r>
            <a:r>
              <a:rPr lang="en-US" altLang="de-DE" sz="1600" dirty="0"/>
              <a:t> </a:t>
            </a:r>
            <a:r>
              <a:rPr lang="en-US" altLang="de-DE" sz="1600" dirty="0" err="1"/>
              <a:t>S1AP</a:t>
            </a:r>
            <a:r>
              <a:rPr lang="en-US" altLang="de-DE" sz="1600" dirty="0"/>
              <a:t> ID in case of </a:t>
            </a:r>
            <a:r>
              <a:rPr lang="en-US" altLang="de-DE" sz="1600" dirty="0" err="1"/>
              <a:t>S1</a:t>
            </a:r>
            <a:r>
              <a:rPr lang="en-US" altLang="de-DE" sz="1600" dirty="0"/>
              <a:t> release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23.401 CR2693</a:t>
            </a:r>
            <a:r>
              <a:rPr lang="de-DE" altLang="de-DE" sz="1600" dirty="0"/>
              <a:t>: Inter PLMN handover for emergency bearer service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23.401 CR2694: </a:t>
            </a:r>
            <a:r>
              <a:rPr lang="en-US" altLang="de-DE" sz="1600" dirty="0"/>
              <a:t>Correction to the </a:t>
            </a:r>
            <a:r>
              <a:rPr lang="en-US" altLang="de-DE" sz="1600" dirty="0" err="1"/>
              <a:t>MME</a:t>
            </a:r>
            <a:r>
              <a:rPr lang="en-US" altLang="de-DE" sz="1600" dirty="0"/>
              <a:t> initiated bearer setup during the TAU procedure.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23.401 CR2695: </a:t>
            </a:r>
            <a:r>
              <a:rPr lang="en-US" altLang="de-DE" sz="1600" dirty="0" err="1"/>
              <a:t>PGW</a:t>
            </a:r>
            <a:r>
              <a:rPr lang="en-US" altLang="de-DE" sz="1600" dirty="0"/>
              <a:t> initiated bearer request message arrival during the TAU.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23.402 CR1252: </a:t>
            </a:r>
            <a:r>
              <a:rPr lang="en-US" altLang="de-DE" sz="1600" dirty="0"/>
              <a:t>Correction on default bearer activation in </a:t>
            </a:r>
            <a:r>
              <a:rPr lang="en-US" altLang="de-DE" sz="1600" dirty="0" err="1"/>
              <a:t>PMIP</a:t>
            </a:r>
            <a:r>
              <a:rPr lang="en-US" altLang="de-DE" sz="1600" dirty="0"/>
              <a:t>-based systems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23.402 CR1260: </a:t>
            </a:r>
            <a:r>
              <a:rPr lang="en-US" altLang="de-DE" sz="1600" dirty="0"/>
              <a:t>Correcting the reference to IEEE 802.11</a:t>
            </a:r>
            <a:endParaRPr lang="de-DE" altLang="de-DE" sz="1600" dirty="0" smtClean="0"/>
          </a:p>
          <a:p>
            <a:pPr lvl="1"/>
            <a:r>
              <a:rPr lang="de-DE" altLang="de-DE" sz="1600" dirty="0" smtClean="0"/>
              <a:t>23.402 CR1282: </a:t>
            </a:r>
            <a:r>
              <a:rPr lang="en-US" altLang="de-DE" sz="1600" dirty="0"/>
              <a:t>Support of Load and Overload Control over </a:t>
            </a:r>
            <a:r>
              <a:rPr lang="en-US" altLang="de-DE" sz="1600" dirty="0" err="1"/>
              <a:t>S2a</a:t>
            </a:r>
            <a:r>
              <a:rPr lang="en-US" altLang="de-DE" sz="1600" dirty="0"/>
              <a:t> and </a:t>
            </a:r>
            <a:r>
              <a:rPr lang="en-US" altLang="de-DE" sz="1600" dirty="0" err="1"/>
              <a:t>S2b</a:t>
            </a:r>
            <a:endParaRPr lang="en-US" altLang="de-DE" sz="1600" dirty="0" smtClean="0"/>
          </a:p>
          <a:p>
            <a:pPr lvl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2.2)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-12 Work Stopped (16/16)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019175"/>
          <a:ext cx="8839200" cy="5383218"/>
        </p:xfrm>
        <a:graphic>
          <a:graphicData uri="http://schemas.openxmlformats.org/drawingml/2006/table">
            <a:tbl>
              <a:tblPr/>
              <a:tblGrid>
                <a:gridCol w="1344085"/>
                <a:gridCol w="5344786"/>
                <a:gridCol w="514472"/>
                <a:gridCol w="754885"/>
                <a:gridCol w="880972"/>
              </a:tblGrid>
              <a:tr h="594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 (When the work was stopped)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Spent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Remaining Time Budget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708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MTCe_MONTE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Monitoring Enhancements  (SA 58)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20%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2.2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8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MTCe_GROUP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Group Based </a:t>
                      </a: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MTC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(SA 58)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25%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3.2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78" marB="45678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18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P4C-S2bc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3GPP UE connected to fixed broadband access networks via S2b and S2c reference points  (SA 58)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518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P4C-HeNB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EPC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routed traffic over fixed broadband access networks of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3GPP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UEs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connected via H(e)NB in convergent scenarios (SA 58)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5181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P4C-FL2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supporting traffic from fixed terminals in evolved fixed broadband access networks  (SA 58)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95" marB="4569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8200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P4C_TC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719" marB="4571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Policy and Charging Control for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3GPP UE connected to fixed broadband access networks via S2a reference point for EPC routed traffic in convergence scenario (SA 58)</a:t>
                      </a:r>
                    </a:p>
                  </a:txBody>
                  <a:tcPr marL="118792" marR="118792" marT="89989" marB="8998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30%</a:t>
                      </a:r>
                    </a:p>
                  </a:txBody>
                  <a:tcPr marL="91437" marR="91437" marT="45719" marB="4571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0.5</a:t>
                      </a:r>
                    </a:p>
                  </a:txBody>
                  <a:tcPr marL="91437" marR="91437" marT="45719" marB="4571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719" marB="45719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440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FS_NBIFOM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Study on IP Flow Mobility support for S2a and S2b Interfaces (SA 58)</a:t>
                      </a:r>
                    </a:p>
                  </a:txBody>
                  <a:tcPr marL="118792" marR="118792" marT="89862" marB="8986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40%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93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FS_UMONC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Study on Usage Monitoring Control enhancement (SA 58)</a:t>
                      </a:r>
                    </a:p>
                  </a:txBody>
                  <a:tcPr marL="118792" marR="118792" marT="89862" marB="8986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70%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2.8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93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IMS_RegCon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Registration Control (SA 62)</a:t>
                      </a:r>
                    </a:p>
                  </a:txBody>
                  <a:tcPr marL="118792" marR="118792" marT="89862" marB="8986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466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UPCON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User Plane Congestion Management (SA 62)</a:t>
                      </a:r>
                    </a:p>
                  </a:txBody>
                  <a:tcPr marL="118792" marR="118792" marT="89862" marB="89862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60%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19.5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4" marB="45654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SA#63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2.3) </a:t>
            </a:r>
            <a:r>
              <a:rPr lang="en-GB" sz="2000" b="1" i="1" dirty="0" err="1" smtClean="0"/>
              <a:t>Rel</a:t>
            </a:r>
            <a:r>
              <a:rPr lang="en-GB" sz="2000" b="1" i="1" dirty="0" smtClean="0"/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4931575"/>
              </p:ext>
            </p:extLst>
          </p:nvPr>
        </p:nvGraphicFramePr>
        <p:xfrm>
          <a:off x="152400" y="950694"/>
          <a:ext cx="8839200" cy="5859289"/>
        </p:xfrm>
        <a:graphic>
          <a:graphicData uri="http://schemas.openxmlformats.org/drawingml/2006/table">
            <a:tbl>
              <a:tblPr/>
              <a:tblGrid>
                <a:gridCol w="1548809"/>
                <a:gridCol w="4784651"/>
                <a:gridCol w="869883"/>
                <a:gridCol w="754885"/>
                <a:gridCol w="880972"/>
              </a:tblGrid>
              <a:tr h="5942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WI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Work Item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WP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Spent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Remaining Time Budget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70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UPCON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User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Plane Congestion Management (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TR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Phase)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60=&gt;85%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CSPS_Coord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Improvements to CS/PS coordination in 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UTRAN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en-US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GERAN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Shared</a:t>
                      </a:r>
                      <a:endParaRPr kumimoji="0" lang="en-GB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0=&gt;60%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MCPTT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kern="12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Mission Critical Push</a:t>
                      </a:r>
                      <a:r>
                        <a:rPr lang="en-GB" sz="1400" b="1" kern="1200" baseline="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to</a:t>
                      </a:r>
                      <a:r>
                        <a:rPr lang="en-GB" sz="1400" b="1" kern="1200" baseline="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Talk over LTE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+mj-lt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0=&gt;4%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DRuMS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Resource Reuse for Multiple Media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Sessions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0=&gt;20%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DECOR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Dedicated Core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Networks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0=&gt;10%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NB-</a:t>
                      </a: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IFOM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IP Flow Mobility support for </a:t>
                      </a:r>
                      <a:r>
                        <a:rPr lang="en-GB" sz="1400" b="1" dirty="0" err="1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S2a</a:t>
                      </a: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 and </a:t>
                      </a:r>
                      <a:r>
                        <a:rPr lang="en-GB" sz="1400" b="1" dirty="0" err="1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S2b</a:t>
                      </a: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interfaces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0=&gt;5%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AESE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Architecture Enhancements for Service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Exposure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0=&gt;10%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MONTE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Monitoring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Enhancements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0=&gt;15%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GROUPE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Group based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Enhancements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0=&gt;10%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0,5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eCSFB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Enhanced </a:t>
                      </a: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CSFB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eWebRTCi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Enhancements to </a:t>
                      </a:r>
                      <a:r>
                        <a:rPr lang="en-GB" sz="1400" b="1" dirty="0" err="1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WEBRTC</a:t>
                      </a: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interoperability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ProSe_Ext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Extended Proximity-based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Services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FS_eUMONC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257175" indent="-257175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Usage Monitoring Control </a:t>
                      </a:r>
                      <a:r>
                        <a:rPr lang="en-GB" sz="1400" b="1" dirty="0" err="1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PCC</a:t>
                      </a: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Enhancement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400" b="1" dirty="0" err="1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voE-UTRAN-PPD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Arial"/>
                        <a:buNone/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voice over E-</a:t>
                      </a:r>
                      <a:r>
                        <a:rPr lang="en-GB" sz="1400" b="1" dirty="0" err="1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UTRAN</a:t>
                      </a: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 Paging Policy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+mj-lt"/>
                          <a:ea typeface="Batang"/>
                        </a:rPr>
                        <a:t>Differentiation</a:t>
                      </a:r>
                      <a:endParaRPr lang="de-DE" sz="1400" dirty="0">
                        <a:solidFill>
                          <a:srgbClr val="7030A0"/>
                        </a:solidFill>
                        <a:effectLst/>
                        <a:latin typeface="+mj-lt"/>
                        <a:ea typeface="Batang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?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CA62"/>
                    </a:solidFill>
                  </a:tcPr>
                </a:tc>
              </a:tr>
              <a:tr h="349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TEI13</a:t>
                      </a: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+mj-lt"/>
                        </a:rPr>
                        <a:t>Cat B/C Enhancements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91437" marR="91437" marT="45650" marB="4565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56720"/>
          </a:xfrm>
        </p:spPr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(1/4)</a:t>
            </a:r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(2/4)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87989199"/>
              </p:ext>
            </p:extLst>
          </p:nvPr>
        </p:nvGraphicFramePr>
        <p:xfrm>
          <a:off x="179388" y="1376363"/>
          <a:ext cx="8569325" cy="232446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UPCON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User Plane Congestion Management, </a:t>
                      </a:r>
                      <a:r>
                        <a:rPr lang="en-US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</a:t>
                      </a: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60 =&gt; 85%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24,5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7030A0"/>
                          </a:solidFill>
                        </a:rPr>
                        <a:t>UPCON</a:t>
                      </a:r>
                      <a:endParaRPr lang="en-US" sz="160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rgbClr val="7030A0"/>
                          </a:solidFill>
                        </a:rPr>
                        <a:t>UPCON</a:t>
                      </a:r>
                      <a:endParaRPr lang="en-US" sz="160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</a:t>
                      </a:r>
                      <a:r>
                        <a:rPr lang="en-US" sz="1400" b="1" kern="1200" baseline="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(Other Track)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SA#63</a:t>
            </a:r>
          </a:p>
          <a:p>
            <a:pPr lvl="1"/>
            <a:r>
              <a:rPr lang="de-DE" altLang="de-DE" sz="1600" dirty="0" smtClean="0"/>
              <a:t>Conclusions achieved for a CN based solution (#6.1.1.5)</a:t>
            </a:r>
          </a:p>
          <a:p>
            <a:pPr lvl="1"/>
            <a:r>
              <a:rPr lang="de-DE" altLang="de-DE" sz="1600" dirty="0" smtClean="0"/>
              <a:t>SA2 responded to RAN2's LS. No further exchange is expected for the CN solution.</a:t>
            </a:r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Continue TR phase work on RAN "FPI" solution, phase 1 of the WID.</a:t>
            </a:r>
            <a:endParaRPr lang="de-DE" altLang="de-DE" sz="1600" dirty="0"/>
          </a:p>
          <a:p>
            <a:pPr lvl="2"/>
            <a:r>
              <a:rPr lang="de-DE" altLang="de-DE" sz="1200" b="1" dirty="0" smtClean="0">
                <a:solidFill>
                  <a:srgbClr val="7030A0"/>
                </a:solidFill>
              </a:rPr>
              <a:t>BB </a:t>
            </a:r>
            <a:r>
              <a:rPr lang="de-DE" altLang="de-DE" sz="1200" b="1" dirty="0">
                <a:solidFill>
                  <a:srgbClr val="7030A0"/>
                </a:solidFill>
              </a:rPr>
              <a:t>2 </a:t>
            </a:r>
            <a:r>
              <a:rPr lang="de-DE" altLang="de-DE" sz="1200" b="1" dirty="0" smtClean="0">
                <a:solidFill>
                  <a:srgbClr val="7030A0"/>
                </a:solidFill>
              </a:rPr>
              <a:t>(Application and Content Prioritization, UPCON-CON) and BB </a:t>
            </a:r>
            <a:r>
              <a:rPr lang="de-DE" altLang="de-DE" sz="1200" b="1" dirty="0">
                <a:solidFill>
                  <a:srgbClr val="7030A0"/>
                </a:solidFill>
              </a:rPr>
              <a:t>3 </a:t>
            </a:r>
            <a:r>
              <a:rPr lang="de-DE" altLang="de-DE" sz="1200" b="1" dirty="0" smtClean="0">
                <a:solidFill>
                  <a:srgbClr val="7030A0"/>
                </a:solidFill>
              </a:rPr>
              <a:t>(Uplink traffic and attended/unattended traffic, UPCON-TRAF</a:t>
            </a:r>
            <a:r>
              <a:rPr lang="de-DE" altLang="de-DE" sz="1200" b="1" dirty="0">
                <a:solidFill>
                  <a:srgbClr val="7030A0"/>
                </a:solidFill>
              </a:rPr>
              <a:t>) </a:t>
            </a:r>
            <a:r>
              <a:rPr lang="de-DE" altLang="de-DE" sz="1200" b="1" dirty="0" smtClean="0">
                <a:solidFill>
                  <a:srgbClr val="7030A0"/>
                </a:solidFill>
              </a:rPr>
              <a:t>and will </a:t>
            </a:r>
            <a:r>
              <a:rPr lang="de-DE" altLang="de-DE" sz="1200" b="1" dirty="0">
                <a:solidFill>
                  <a:srgbClr val="7030A0"/>
                </a:solidFill>
              </a:rPr>
              <a:t>not be on the agenda until </a:t>
            </a:r>
            <a:r>
              <a:rPr lang="de-DE" altLang="de-DE" sz="1200" b="1" dirty="0" smtClean="0">
                <a:solidFill>
                  <a:srgbClr val="7030A0"/>
                </a:solidFill>
              </a:rPr>
              <a:t>BB 1 (RAN Downlink Traffic Differentiation, Congestion Detection and Reporting, UPCON-DOTCON</a:t>
            </a:r>
            <a:r>
              <a:rPr lang="de-DE" altLang="de-DE" sz="1200" b="1" dirty="0">
                <a:solidFill>
                  <a:srgbClr val="7030A0"/>
                </a:solidFill>
              </a:rPr>
              <a:t>) completes</a:t>
            </a:r>
            <a:r>
              <a:rPr lang="de-DE" altLang="de-DE" sz="1200" b="1" dirty="0" smtClean="0">
                <a:solidFill>
                  <a:srgbClr val="7030A0"/>
                </a:solidFill>
              </a:rPr>
              <a:t>.  (See  UPCON WID SP-140153.)</a:t>
            </a:r>
          </a:p>
          <a:p>
            <a:pPr lvl="2"/>
            <a:r>
              <a:rPr lang="de-DE" altLang="de-DE" sz="1200" b="1" dirty="0" smtClean="0">
                <a:solidFill>
                  <a:srgbClr val="7030A0"/>
                </a:solidFill>
              </a:rPr>
              <a:t>Any work on BB 2 or 3 will require time budget, approved by SA.</a:t>
            </a:r>
            <a:endParaRPr lang="de-DE" altLang="de-DE" sz="700" b="1" dirty="0">
              <a:solidFill>
                <a:srgbClr val="7030A0"/>
              </a:solidFill>
            </a:endParaRPr>
          </a:p>
          <a:p>
            <a:pPr lvl="1"/>
            <a:r>
              <a:rPr lang="de-DE" altLang="de-DE" sz="1600" dirty="0" smtClean="0"/>
              <a:t>Normative CRs expected for TR conclusions.</a:t>
            </a:r>
          </a:p>
        </p:txBody>
      </p:sp>
    </p:spTree>
    <p:extLst>
      <p:ext uri="{BB962C8B-B14F-4D97-AF65-F5344CB8AC3E}">
        <p14:creationId xmlns:p14="http://schemas.microsoft.com/office/powerpoint/2010/main" val="53280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2.3) </a:t>
            </a:r>
            <a:r>
              <a:rPr lang="en-US" altLang="de-DE" dirty="0" err="1" smtClean="0"/>
              <a:t>Rel</a:t>
            </a:r>
            <a:r>
              <a:rPr lang="en-US" altLang="de-DE" dirty="0" smtClean="0"/>
              <a:t>-13 Work Ongoing (3/4)</a:t>
            </a:r>
            <a:endParaRPr lang="de-DE" altLang="de-DE" dirty="0" smtClean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0511317"/>
              </p:ext>
            </p:extLst>
          </p:nvPr>
        </p:nvGraphicFramePr>
        <p:xfrm>
          <a:off x="179388" y="1376363"/>
          <a:ext cx="8569325" cy="177793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8496"/>
                <a:gridCol w="4320480"/>
                <a:gridCol w="1224136"/>
                <a:gridCol w="792088"/>
                <a:gridCol w="854125"/>
              </a:tblGrid>
              <a:tr h="594588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Work Item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Spent</a:t>
                      </a:r>
                    </a:p>
                    <a:p>
                      <a:pPr algn="l"/>
                      <a:r>
                        <a:rPr lang="en-US" sz="1600" dirty="0" smtClean="0"/>
                        <a:t>Total</a:t>
                      </a:r>
                    </a:p>
                  </a:txBody>
                  <a:tcPr marL="91443" marR="91443" marT="45730" marB="457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Time Budget</a:t>
                      </a:r>
                    </a:p>
                  </a:txBody>
                  <a:tcPr marL="91443" marR="91443" marT="45730" marB="45730"/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CSPS_Coord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Improvements to CS/PS coordination in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UTRAN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/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GERAN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 Shared</a:t>
                      </a:r>
                      <a:endParaRPr kumimoji="0" lang="en-GB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118800" marR="118800" marT="90001" marB="90001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0 =&gt; 60%</a:t>
                      </a: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7030A0"/>
                          </a:solidFill>
                        </a:rPr>
                        <a:t>4</a:t>
                      </a:r>
                      <a:endParaRPr lang="en-US" sz="1400" b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62A14D"/>
                    </a:solidFill>
                  </a:tcPr>
                </a:tc>
              </a:tr>
              <a:tr h="576625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</a:rPr>
                        <a:t>CSPS_Coord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Normative (</a:t>
                      </a:r>
                      <a:r>
                        <a:rPr lang="en-US" sz="1400" b="1" kern="1200" baseline="0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</a:t>
                      </a:r>
                      <a:r>
                        <a:rPr lang="en-US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Track)</a:t>
                      </a:r>
                      <a:endParaRPr lang="en-US" sz="140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0%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dirty="0" smtClean="0">
                          <a:solidFill>
                            <a:srgbClr val="7030A0"/>
                          </a:solidFill>
                        </a:rPr>
                        <a:t>?</a:t>
                      </a:r>
                    </a:p>
                  </a:txBody>
                  <a:tcPr marL="91443" marR="91443" marT="45725" marB="45725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5600" y="3742660"/>
            <a:ext cx="8280400" cy="2715490"/>
          </a:xfrm>
        </p:spPr>
        <p:txBody>
          <a:bodyPr/>
          <a:lstStyle/>
          <a:p>
            <a:r>
              <a:rPr lang="de-DE" altLang="de-DE" sz="2000" dirty="0" smtClean="0"/>
              <a:t>Progress</a:t>
            </a:r>
            <a:r>
              <a:rPr lang="de-DE" altLang="de-DE" sz="1800" dirty="0" smtClean="0"/>
              <a:t> since SA#63</a:t>
            </a:r>
          </a:p>
          <a:p>
            <a:pPr lvl="1"/>
            <a:r>
              <a:rPr lang="de-DE" altLang="de-DE" sz="1600" dirty="0" smtClean="0"/>
              <a:t>All scenarios are now captured in the TR, as well as many solutions.</a:t>
            </a:r>
          </a:p>
          <a:p>
            <a:r>
              <a:rPr lang="de-DE" altLang="de-DE" sz="2000" dirty="0" smtClean="0"/>
              <a:t>Next steps:</a:t>
            </a:r>
          </a:p>
          <a:p>
            <a:pPr lvl="1"/>
            <a:r>
              <a:rPr lang="de-DE" altLang="de-DE" sz="1600" dirty="0" smtClean="0"/>
              <a:t>Complete the TR and select a solution.</a:t>
            </a:r>
            <a:endParaRPr lang="de-DE" altLang="de-DE" sz="1600" dirty="0"/>
          </a:p>
          <a:p>
            <a:pPr lvl="1"/>
            <a:r>
              <a:rPr lang="de-DE" altLang="de-DE" sz="1600" dirty="0" smtClean="0"/>
              <a:t>Normative CRs for TR conclusions.</a:t>
            </a:r>
          </a:p>
        </p:txBody>
      </p:sp>
    </p:spTree>
    <p:extLst>
      <p:ext uri="{BB962C8B-B14F-4D97-AF65-F5344CB8AC3E}">
        <p14:creationId xmlns:p14="http://schemas.microsoft.com/office/powerpoint/2010/main" val="276611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2.3) </a:t>
            </a:r>
            <a:r>
              <a:rPr lang="en-US" altLang="de-DE" dirty="0" err="1"/>
              <a:t>Rel</a:t>
            </a:r>
            <a:r>
              <a:rPr lang="en-US" altLang="de-DE" dirty="0"/>
              <a:t>-13 Work Ongoing </a:t>
            </a:r>
            <a:r>
              <a:rPr lang="en-US" altLang="de-DE" smtClean="0"/>
              <a:t>(4/4)</a:t>
            </a:r>
            <a:endParaRPr lang="de-DE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76907"/>
            <a:ext cx="8229600" cy="4758070"/>
          </a:xfrm>
        </p:spPr>
        <p:txBody>
          <a:bodyPr/>
          <a:lstStyle/>
          <a:p>
            <a:r>
              <a:rPr lang="de-DE" sz="2400" dirty="0" smtClean="0"/>
              <a:t> </a:t>
            </a:r>
            <a:r>
              <a:rPr lang="de-DE" sz="1800" dirty="0" smtClean="0"/>
              <a:t>TEI13 Category B/C CR</a:t>
            </a:r>
          </a:p>
          <a:p>
            <a:pPr lvl="1"/>
            <a:r>
              <a:rPr lang="de-DE" sz="1600" dirty="0" smtClean="0"/>
              <a:t>23.292 CR0213: Synchronizing service settings data management between CS and IMS</a:t>
            </a:r>
          </a:p>
          <a:p>
            <a:r>
              <a:rPr lang="de-DE" sz="2000" dirty="0" smtClean="0"/>
              <a:t> </a:t>
            </a:r>
            <a:r>
              <a:rPr lang="fr-FR" sz="1800" dirty="0"/>
              <a:t>Resource</a:t>
            </a:r>
            <a:r>
              <a:rPr lang="fr-FR" sz="2000" dirty="0"/>
              <a:t> </a:t>
            </a:r>
            <a:r>
              <a:rPr lang="fr-FR" sz="2000" dirty="0" err="1"/>
              <a:t>Reuse</a:t>
            </a:r>
            <a:r>
              <a:rPr lang="fr-FR" sz="2000" dirty="0"/>
              <a:t> for Multiple Media </a:t>
            </a:r>
            <a:r>
              <a:rPr lang="fr-FR" sz="2000" dirty="0" smtClean="0"/>
              <a:t>Sessions (</a:t>
            </a:r>
            <a:r>
              <a:rPr lang="de-DE" sz="2000" dirty="0" smtClean="0"/>
              <a:t>DRuMS) </a:t>
            </a:r>
            <a:r>
              <a:rPr lang="de-DE" sz="1600" i="1" dirty="0" smtClean="0">
                <a:solidFill>
                  <a:srgbClr val="7030A0"/>
                </a:solidFill>
              </a:rPr>
              <a:t>Note: No TR phase.</a:t>
            </a:r>
            <a:endParaRPr lang="de-DE" sz="1600" dirty="0" smtClean="0">
              <a:solidFill>
                <a:srgbClr val="7030A0"/>
              </a:solidFill>
            </a:endParaRPr>
          </a:p>
          <a:p>
            <a:pPr lvl="1"/>
            <a:r>
              <a:rPr lang="de-DE" sz="1600" dirty="0" smtClean="0"/>
              <a:t>23.203 CR0885: PCC Rules sharing resources</a:t>
            </a:r>
          </a:p>
          <a:p>
            <a:r>
              <a:rPr lang="de-DE" sz="2000" dirty="0" smtClean="0"/>
              <a:t> </a:t>
            </a:r>
            <a:r>
              <a:rPr lang="de-DE" sz="1800" dirty="0" smtClean="0"/>
              <a:t>Other work items now have a skeleton, scope, possibly a key issue and content from previous TRs. </a:t>
            </a:r>
            <a:r>
              <a:rPr lang="de-DE" sz="1600" i="1" dirty="0" smtClean="0">
                <a:solidFill>
                  <a:srgbClr val="7030A0"/>
                </a:solidFill>
              </a:rPr>
              <a:t>(Each has had 0,5 time units on the agenda.)</a:t>
            </a:r>
            <a:br>
              <a:rPr lang="de-DE" sz="1600" i="1" dirty="0" smtClean="0">
                <a:solidFill>
                  <a:srgbClr val="7030A0"/>
                </a:solidFill>
              </a:rPr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endParaRPr lang="de-DE" sz="1800" dirty="0" smtClean="0"/>
          </a:p>
          <a:p>
            <a:r>
              <a:rPr lang="de-DE" sz="1800" dirty="0"/>
              <a:t>Other work items now have a skeleton, scope, possibly a key issue and content from previous TRs</a:t>
            </a:r>
          </a:p>
          <a:p>
            <a:endParaRPr lang="de-DE" sz="1600" dirty="0" smtClean="0"/>
          </a:p>
        </p:txBody>
      </p:sp>
      <p:sp>
        <p:nvSpPr>
          <p:cNvPr id="8" name="Content Placeholder 5"/>
          <p:cNvSpPr txBox="1">
            <a:spLocks/>
          </p:cNvSpPr>
          <p:nvPr/>
        </p:nvSpPr>
        <p:spPr bwMode="auto">
          <a:xfrm>
            <a:off x="446567" y="3375820"/>
            <a:ext cx="4904922" cy="127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de-DE" sz="1600" dirty="0" smtClean="0"/>
              <a:t>Dedicated </a:t>
            </a:r>
            <a:r>
              <a:rPr lang="de-DE" sz="1600" dirty="0"/>
              <a:t>Core Networks (DECOR) </a:t>
            </a:r>
            <a:endParaRPr lang="de-DE" sz="1600" dirty="0" smtClean="0"/>
          </a:p>
          <a:p>
            <a:pPr lvl="1"/>
            <a:r>
              <a:rPr lang="de-DE" sz="1600" dirty="0" smtClean="0"/>
              <a:t>Mission </a:t>
            </a:r>
            <a:r>
              <a:rPr lang="de-DE" sz="1600" dirty="0"/>
              <a:t>Critical </a:t>
            </a:r>
            <a:r>
              <a:rPr lang="de-DE" sz="1600" dirty="0" smtClean="0"/>
              <a:t>Push To Talk  </a:t>
            </a:r>
            <a:r>
              <a:rPr lang="de-DE" sz="1600" dirty="0"/>
              <a:t>over LTE (MCPTT</a:t>
            </a:r>
            <a:r>
              <a:rPr lang="de-DE" sz="1600" dirty="0" smtClean="0"/>
              <a:t>)</a:t>
            </a:r>
            <a:endParaRPr lang="de-DE" sz="1600" dirty="0"/>
          </a:p>
          <a:p>
            <a:pPr lvl="1"/>
            <a:r>
              <a:rPr lang="en-US" sz="1600" dirty="0"/>
              <a:t>IP Flow Mobility support for </a:t>
            </a:r>
            <a:r>
              <a:rPr lang="en-US" sz="1600" dirty="0" err="1"/>
              <a:t>S2a</a:t>
            </a:r>
            <a:r>
              <a:rPr lang="en-US" sz="1600" dirty="0"/>
              <a:t> and </a:t>
            </a:r>
            <a:r>
              <a:rPr lang="en-US" sz="1600" dirty="0" err="1"/>
              <a:t>S2b</a:t>
            </a:r>
            <a:r>
              <a:rPr lang="en-US" sz="1600" dirty="0"/>
              <a:t> interfaces </a:t>
            </a:r>
            <a:r>
              <a:rPr lang="de-DE" sz="1600" dirty="0"/>
              <a:t>(NB_IFOM</a:t>
            </a:r>
            <a:r>
              <a:rPr lang="de-DE" sz="1600" dirty="0" smtClean="0"/>
              <a:t>)</a:t>
            </a:r>
          </a:p>
          <a:p>
            <a:pPr lvl="1"/>
            <a:r>
              <a:rPr lang="de-DE" sz="1600" dirty="0"/>
              <a:t>Enhanced CSFB (eCSFB)</a:t>
            </a:r>
          </a:p>
          <a:p>
            <a:pPr lvl="1"/>
            <a:endParaRPr lang="de-DE" sz="1600" dirty="0"/>
          </a:p>
        </p:txBody>
      </p:sp>
      <p:sp>
        <p:nvSpPr>
          <p:cNvPr id="9" name="Content Placeholder 5"/>
          <p:cNvSpPr txBox="1">
            <a:spLocks/>
          </p:cNvSpPr>
          <p:nvPr/>
        </p:nvSpPr>
        <p:spPr bwMode="auto">
          <a:xfrm>
            <a:off x="446573" y="5289672"/>
            <a:ext cx="4486940" cy="108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de-DE" sz="1600" dirty="0" smtClean="0"/>
              <a:t>Enhancements </a:t>
            </a:r>
            <a:r>
              <a:rPr lang="de-DE" sz="1600" dirty="0"/>
              <a:t>to WEBRTC interoperability (eWebRTCi</a:t>
            </a:r>
            <a:r>
              <a:rPr lang="de-DE" sz="1600" dirty="0" smtClean="0"/>
              <a:t>)</a:t>
            </a:r>
            <a:endParaRPr lang="de-DE" sz="1600" dirty="0"/>
          </a:p>
          <a:p>
            <a:pPr lvl="1"/>
            <a:r>
              <a:rPr lang="de-DE" sz="1600" dirty="0" smtClean="0"/>
              <a:t>Extended Proximity-based Services (ProSe_Ext)</a:t>
            </a:r>
            <a:endParaRPr lang="de-DE" sz="1600" dirty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 bwMode="auto">
          <a:xfrm>
            <a:off x="4561367" y="3370503"/>
            <a:ext cx="4486940" cy="146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de-DE" sz="1600" dirty="0" smtClean="0"/>
              <a:t>Architecture </a:t>
            </a:r>
            <a:r>
              <a:rPr lang="de-DE" sz="1600" dirty="0"/>
              <a:t>Enhancements for Service Exposure (AESE)</a:t>
            </a:r>
          </a:p>
          <a:p>
            <a:pPr lvl="1"/>
            <a:r>
              <a:rPr lang="de-DE" sz="1600" dirty="0"/>
              <a:t>Monitoring Enhancements (MONTE)</a:t>
            </a:r>
          </a:p>
          <a:p>
            <a:pPr lvl="1"/>
            <a:r>
              <a:rPr lang="de-DE" sz="1600" dirty="0"/>
              <a:t>Group Based Enhancements (GROUPE</a:t>
            </a:r>
            <a:r>
              <a:rPr lang="de-DE" sz="1600" dirty="0" smtClean="0"/>
              <a:t>)</a:t>
            </a:r>
          </a:p>
        </p:txBody>
      </p:sp>
      <p:sp>
        <p:nvSpPr>
          <p:cNvPr id="11" name="Content Placeholder 5"/>
          <p:cNvSpPr txBox="1">
            <a:spLocks/>
          </p:cNvSpPr>
          <p:nvPr/>
        </p:nvSpPr>
        <p:spPr bwMode="auto">
          <a:xfrm>
            <a:off x="4561382" y="5289672"/>
            <a:ext cx="4486940" cy="1345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de-DE" sz="1600" dirty="0"/>
              <a:t>Usage Monitoring Control PCC Enhancement (FS_eUMONC)</a:t>
            </a:r>
          </a:p>
          <a:p>
            <a:pPr lvl="1"/>
            <a:r>
              <a:rPr lang="en-US" sz="1600" dirty="0"/>
              <a:t>voice over E-</a:t>
            </a:r>
            <a:r>
              <a:rPr lang="en-US" sz="1600" dirty="0" err="1"/>
              <a:t>UTRAN</a:t>
            </a:r>
            <a:r>
              <a:rPr lang="en-US" sz="1600" dirty="0"/>
              <a:t> Paging Policy Differentiation </a:t>
            </a:r>
            <a:r>
              <a:rPr lang="de-DE" sz="1600" dirty="0"/>
              <a:t>(voE_UTRAN_PPD) </a:t>
            </a:r>
            <a:br>
              <a:rPr lang="de-DE" sz="1600" dirty="0"/>
            </a:br>
            <a:r>
              <a:rPr lang="de-DE" sz="1600" i="1" dirty="0">
                <a:solidFill>
                  <a:srgbClr val="7030A0"/>
                </a:solidFill>
              </a:rPr>
              <a:t>Note: No TR phase.</a:t>
            </a:r>
            <a:endParaRPr lang="de-DE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26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SA#63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b="1" i="1" dirty="0" smtClean="0"/>
              <a:t>2.4) New and Updated </a:t>
            </a:r>
            <a:r>
              <a:rPr lang="en-GB" sz="2000" b="1" i="1" dirty="0" err="1" smtClean="0"/>
              <a:t>WIDs</a:t>
            </a:r>
            <a:r>
              <a:rPr lang="en-GB" sz="2000" b="1" i="1" dirty="0" smtClean="0"/>
              <a:t> and </a:t>
            </a:r>
            <a:r>
              <a:rPr lang="en-GB" sz="2000" b="1" i="1" dirty="0" err="1" smtClean="0"/>
              <a:t>SIDs</a:t>
            </a:r>
            <a:endParaRPr lang="en-GB" sz="2000" b="1" i="1" dirty="0" smtClean="0"/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GB" altLang="de-DE" dirty="0" smtClean="0"/>
              <a:t>2.4) New and Updated </a:t>
            </a:r>
            <a:r>
              <a:rPr lang="en-GB" altLang="de-DE" dirty="0" err="1" smtClean="0"/>
              <a:t>WIDs</a:t>
            </a:r>
            <a:r>
              <a:rPr lang="en-GB" altLang="de-DE" dirty="0" smtClean="0"/>
              <a:t> and </a:t>
            </a:r>
            <a:r>
              <a:rPr lang="en-GB" altLang="de-DE" dirty="0" err="1" smtClean="0"/>
              <a:t>SIDs</a:t>
            </a:r>
            <a:r>
              <a:rPr lang="en-GB" altLang="de-DE" dirty="0" smtClean="0"/>
              <a:t> (1/4)</a:t>
            </a:r>
            <a:endParaRPr lang="de-DE" altLang="de-DE" dirty="0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3200" y="1360488"/>
            <a:ext cx="8813800" cy="4674552"/>
          </a:xfrm>
        </p:spPr>
        <p:txBody>
          <a:bodyPr/>
          <a:lstStyle/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 smtClean="0"/>
              <a:t>WID</a:t>
            </a:r>
            <a:r>
              <a:rPr lang="en-US" altLang="de-DE" sz="1800" dirty="0" smtClean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/>
              <a:t>Mission Critical </a:t>
            </a:r>
            <a:r>
              <a:rPr lang="de-DE" sz="1800" b="1" dirty="0" smtClean="0"/>
              <a:t>Push to Talk over LTE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MCPTT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[SP-140276]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fr-FR" sz="1800" b="1" dirty="0"/>
              <a:t>Resource </a:t>
            </a:r>
            <a:r>
              <a:rPr lang="fr-FR" sz="1800" b="1" dirty="0" err="1"/>
              <a:t>Reuse</a:t>
            </a:r>
            <a:r>
              <a:rPr lang="fr-FR" sz="1800" b="1" dirty="0"/>
              <a:t> for Multiple Media </a:t>
            </a:r>
            <a:r>
              <a:rPr lang="fr-FR" sz="1800" b="1" dirty="0" smtClean="0"/>
              <a:t>Sessions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DRuMS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[SP-140277]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/>
              <a:t>Dedicated Core </a:t>
            </a:r>
            <a:r>
              <a:rPr lang="de-DE" sz="1800" b="1" dirty="0" smtClean="0"/>
              <a:t>Networks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(DECOR) </a:t>
            </a:r>
            <a:r>
              <a:rPr lang="de-DE" altLang="de-DE" sz="1800" dirty="0" smtClean="0"/>
              <a:t>[SP-140278]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en-US" sz="1800" b="1" dirty="0"/>
              <a:t>IP Flow Mobility support for </a:t>
            </a:r>
            <a:r>
              <a:rPr lang="en-US" sz="1800" b="1" dirty="0" err="1"/>
              <a:t>S2a</a:t>
            </a:r>
            <a:r>
              <a:rPr lang="en-US" sz="1800" dirty="0"/>
              <a:t> </a:t>
            </a:r>
            <a:r>
              <a:rPr lang="en-US" sz="1800" b="1" dirty="0"/>
              <a:t>and </a:t>
            </a:r>
            <a:r>
              <a:rPr lang="en-US" sz="1800" b="1" dirty="0" err="1"/>
              <a:t>S2b</a:t>
            </a:r>
            <a:r>
              <a:rPr lang="en-US" sz="1800" dirty="0"/>
              <a:t> </a:t>
            </a:r>
            <a:r>
              <a:rPr lang="en-US" sz="1800" b="1" dirty="0" smtClean="0"/>
              <a:t>interfaces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NB_IFOM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[SP-140279]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/>
              <a:t>Architecture Enhancements for Service </a:t>
            </a:r>
            <a:r>
              <a:rPr lang="de-DE" sz="1800" b="1" dirty="0" smtClean="0"/>
              <a:t>Exposure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AESE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[SP-140280]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/>
              <a:t> Monitoring </a:t>
            </a:r>
            <a:r>
              <a:rPr lang="de-DE" sz="1800" b="1" dirty="0" smtClean="0"/>
              <a:t>Enhancements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(MONTE) </a:t>
            </a:r>
            <a:r>
              <a:rPr lang="de-DE" altLang="de-DE" sz="1800" dirty="0" smtClean="0"/>
              <a:t>[SP-140281]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/>
              <a:t> Group based </a:t>
            </a:r>
            <a:r>
              <a:rPr lang="de-DE" sz="1800" b="1" dirty="0" smtClean="0"/>
              <a:t>Enhancements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GROUPE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[SP-140282]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 smtClean="0"/>
              <a:t>WID</a:t>
            </a:r>
            <a:r>
              <a:rPr lang="en-US" altLang="de-DE" sz="1800" dirty="0" smtClean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 smtClean="0"/>
              <a:t>Extended Proximity-based Services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ProSe_Ext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[SP-140283]</a:t>
            </a:r>
          </a:p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 smtClean="0"/>
              <a:t>WID</a:t>
            </a:r>
            <a:r>
              <a:rPr lang="en-US" altLang="de-DE" sz="1800" dirty="0" smtClean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 smtClean="0"/>
              <a:t>Usage Monitoring Control PCC</a:t>
            </a:r>
            <a:r>
              <a:rPr lang="de-DE" sz="1800" dirty="0" smtClean="0"/>
              <a:t> </a:t>
            </a:r>
            <a:r>
              <a:rPr lang="de-DE" sz="1800" b="1" dirty="0" smtClean="0"/>
              <a:t>Enhancement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FS_eUMONC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[SP-140284]</a:t>
            </a:r>
            <a:endParaRPr lang="de-DE" altLang="de-DE" sz="1800" dirty="0" smtClean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/>
              <a:t> Enhanced </a:t>
            </a:r>
            <a:r>
              <a:rPr lang="de-DE" sz="1800" b="1" dirty="0" smtClean="0"/>
              <a:t>CSFB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eCSFB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[SP-140285]</a:t>
            </a:r>
            <a:endParaRPr lang="de-DE" altLang="de-DE" sz="1200" dirty="0">
              <a:solidFill>
                <a:srgbClr val="7030A0"/>
              </a:solidFill>
            </a:endParaRPr>
          </a:p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de-DE" sz="1800" b="1" dirty="0"/>
              <a:t> Enhancements to WEBRTC</a:t>
            </a:r>
            <a:r>
              <a:rPr lang="de-DE" sz="1800" dirty="0"/>
              <a:t> </a:t>
            </a:r>
            <a:r>
              <a:rPr lang="de-DE" sz="1800" b="1" dirty="0" smtClean="0"/>
              <a:t>interoperability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eWebRTCi</a:t>
            </a:r>
            <a:r>
              <a:rPr lang="en-US" altLang="de-DE" sz="1800" dirty="0" smtClean="0"/>
              <a:t>) </a:t>
            </a:r>
            <a:r>
              <a:rPr lang="de-DE" altLang="de-DE" sz="1800" dirty="0" smtClean="0"/>
              <a:t>[SP-140286]</a:t>
            </a:r>
          </a:p>
          <a:p>
            <a:pPr eaLnBrk="1" hangingPunct="1"/>
            <a:r>
              <a:rPr lang="en-US" altLang="de-DE" sz="1800" dirty="0" smtClean="0"/>
              <a:t>New </a:t>
            </a:r>
            <a:r>
              <a:rPr lang="en-US" altLang="de-DE" sz="1800" dirty="0" err="1"/>
              <a:t>WID</a:t>
            </a:r>
            <a:r>
              <a:rPr lang="en-US" altLang="de-DE" sz="1800" dirty="0"/>
              <a:t> </a:t>
            </a:r>
            <a:r>
              <a:rPr lang="en-US" altLang="de-DE" sz="1800" b="1" dirty="0" smtClean="0"/>
              <a:t>'</a:t>
            </a:r>
            <a:r>
              <a:rPr lang="en-US" sz="1800" b="1" dirty="0"/>
              <a:t>voice over E-</a:t>
            </a:r>
            <a:r>
              <a:rPr lang="en-US" sz="1800" b="1" dirty="0" err="1"/>
              <a:t>UTRAN</a:t>
            </a:r>
            <a:r>
              <a:rPr lang="en-US" sz="1800" dirty="0"/>
              <a:t> </a:t>
            </a:r>
            <a:r>
              <a:rPr lang="en-US" sz="1800" b="1" dirty="0"/>
              <a:t>Paging Policy </a:t>
            </a:r>
            <a:r>
              <a:rPr lang="en-US" sz="1800" b="1" dirty="0" smtClean="0"/>
              <a:t>Differentiation</a:t>
            </a:r>
            <a:r>
              <a:rPr lang="en-US" altLang="de-DE" sz="1800" b="1" dirty="0" smtClean="0"/>
              <a:t>' </a:t>
            </a:r>
            <a:r>
              <a:rPr lang="en-US" altLang="de-DE" sz="1800" dirty="0" smtClean="0"/>
              <a:t>(</a:t>
            </a:r>
            <a:r>
              <a:rPr lang="en-US" altLang="de-DE" sz="1800" dirty="0" err="1" smtClean="0"/>
              <a:t>voE-UTRAN-PPD</a:t>
            </a:r>
            <a:r>
              <a:rPr lang="en-US" altLang="de-DE" sz="1800" dirty="0" smtClean="0"/>
              <a:t>) </a:t>
            </a:r>
            <a:br>
              <a:rPr lang="en-US" altLang="de-DE" sz="1800" dirty="0" smtClean="0"/>
            </a:br>
            <a:r>
              <a:rPr lang="de-DE" altLang="de-DE" sz="1800" dirty="0" smtClean="0"/>
              <a:t>[SP-140287]</a:t>
            </a:r>
            <a:endParaRPr lang="de-DE" altLang="de-DE" sz="1800" dirty="0">
              <a:solidFill>
                <a:srgbClr val="7030A0"/>
              </a:solidFill>
            </a:endParaRPr>
          </a:p>
          <a:p>
            <a:pPr marL="0" indent="0" eaLnBrk="1" hangingPunct="1">
              <a:buNone/>
            </a:pPr>
            <a:endParaRPr lang="de-DE" altLang="de-DE" sz="1800" dirty="0" smtClean="0"/>
          </a:p>
        </p:txBody>
      </p:sp>
      <p:sp>
        <p:nvSpPr>
          <p:cNvPr id="34889" name="TextBox 2"/>
          <p:cNvSpPr txBox="1">
            <a:spLocks noChangeArrowheads="1"/>
          </p:cNvSpPr>
          <p:nvPr/>
        </p:nvSpPr>
        <p:spPr bwMode="auto">
          <a:xfrm>
            <a:off x="6126163" y="6472238"/>
            <a:ext cx="16843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000" b="1" i="1">
                <a:latin typeface="Arial" charset="0"/>
              </a:rPr>
              <a:t>CHAIRMAN'S ESTIMATE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/>
              <a:t>2.4) New and Updated </a:t>
            </a:r>
            <a:r>
              <a:rPr lang="en-GB" altLang="de-DE" dirty="0" err="1"/>
              <a:t>WIDs</a:t>
            </a:r>
            <a:r>
              <a:rPr lang="en-GB" altLang="de-DE" dirty="0"/>
              <a:t> and </a:t>
            </a:r>
            <a:r>
              <a:rPr lang="en-GB" altLang="de-DE" dirty="0" err="1"/>
              <a:t>SIDs</a:t>
            </a:r>
            <a:r>
              <a:rPr lang="en-GB" altLang="de-DE" dirty="0"/>
              <a:t> </a:t>
            </a:r>
            <a:r>
              <a:rPr lang="en-GB" altLang="de-DE" dirty="0" smtClean="0"/>
              <a:t>(2/4)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281289"/>
          </a:xfrm>
        </p:spPr>
        <p:txBody>
          <a:bodyPr/>
          <a:lstStyle/>
          <a:p>
            <a:pPr eaLnBrk="1" hangingPunct="1"/>
            <a:r>
              <a:rPr lang="de-DE" altLang="de-DE" sz="2000" dirty="0"/>
              <a:t>Time Budget for Rel-13</a:t>
            </a:r>
            <a:endParaRPr lang="en-US" altLang="de-DE" sz="2000" dirty="0"/>
          </a:p>
          <a:p>
            <a:pPr lvl="1" eaLnBrk="1" hangingPunct="1"/>
            <a:r>
              <a:rPr lang="en-US" altLang="de-DE" sz="1800" dirty="0" smtClean="0"/>
              <a:t>14 </a:t>
            </a:r>
            <a:r>
              <a:rPr lang="en-US" altLang="de-DE" sz="1800" u="sng" dirty="0"/>
              <a:t>maximum</a:t>
            </a:r>
            <a:r>
              <a:rPr lang="en-US" altLang="de-DE" sz="1800" dirty="0"/>
              <a:t> budgeted </a:t>
            </a:r>
            <a:r>
              <a:rPr lang="en-US" altLang="de-DE" sz="1800" dirty="0" smtClean="0"/>
              <a:t>Time Units (</a:t>
            </a:r>
            <a:r>
              <a:rPr lang="en-US" altLang="de-DE" sz="1800" dirty="0" err="1" smtClean="0"/>
              <a:t>TU</a:t>
            </a:r>
            <a:r>
              <a:rPr lang="en-US" altLang="de-DE" sz="1800" dirty="0" smtClean="0"/>
              <a:t>) per </a:t>
            </a:r>
            <a:r>
              <a:rPr lang="en-US" altLang="de-DE" sz="1800" dirty="0"/>
              <a:t>track, per meeting to allow for off-line work</a:t>
            </a:r>
            <a:r>
              <a:rPr lang="en-US" altLang="de-DE" sz="1800" dirty="0" smtClean="0"/>
              <a:t>.  14 * 3 = 42.</a:t>
            </a:r>
            <a:endParaRPr lang="en-US" altLang="de-DE" sz="1800" dirty="0"/>
          </a:p>
          <a:p>
            <a:pPr lvl="2" eaLnBrk="1" hangingPunct="1"/>
            <a:r>
              <a:rPr lang="en-US" altLang="de-DE" sz="1600" dirty="0" smtClean="0"/>
              <a:t>14 </a:t>
            </a:r>
            <a:r>
              <a:rPr lang="en-US" altLang="de-DE" sz="1600" dirty="0" err="1" smtClean="0"/>
              <a:t>TU</a:t>
            </a:r>
            <a:r>
              <a:rPr lang="en-US" altLang="de-DE" sz="1600" dirty="0" smtClean="0"/>
              <a:t>/track/meeting allows 2-4 </a:t>
            </a:r>
            <a:r>
              <a:rPr lang="en-US" altLang="de-DE" sz="1600" dirty="0"/>
              <a:t>sessions of discretion to the SA2 chairman to finish off </a:t>
            </a:r>
            <a:r>
              <a:rPr lang="en-US" altLang="de-DE" sz="1600" dirty="0" smtClean="0"/>
              <a:t>work, drafting sessions, etc. </a:t>
            </a:r>
            <a:r>
              <a:rPr lang="en-US" altLang="de-DE" sz="1600" b="1" dirty="0" smtClean="0">
                <a:solidFill>
                  <a:srgbClr val="7030A0"/>
                </a:solidFill>
              </a:rPr>
              <a:t>This is very important for progress &amp; quality!</a:t>
            </a:r>
          </a:p>
          <a:p>
            <a:pPr lvl="1" eaLnBrk="1" hangingPunct="1"/>
            <a:r>
              <a:rPr lang="en-US" altLang="de-DE" sz="1800" dirty="0" smtClean="0"/>
              <a:t>Requests for Time Budget will be until </a:t>
            </a:r>
            <a:r>
              <a:rPr lang="en-US" altLang="de-DE" sz="1800" dirty="0" err="1" smtClean="0"/>
              <a:t>SA#66</a:t>
            </a:r>
            <a:r>
              <a:rPr lang="en-US" altLang="de-DE" sz="1800" dirty="0"/>
              <a:t> </a:t>
            </a:r>
            <a:r>
              <a:rPr lang="en-US" altLang="de-DE" sz="1800" dirty="0" smtClean="0"/>
              <a:t>only. See </a:t>
            </a:r>
            <a:r>
              <a:rPr lang="en-US" altLang="de-DE" sz="1800" dirty="0" err="1" smtClean="0"/>
              <a:t>SP</a:t>
            </a:r>
            <a:r>
              <a:rPr lang="en-US" altLang="de-DE" sz="1800" dirty="0" smtClean="0"/>
              <a:t>-140197</a:t>
            </a:r>
          </a:p>
          <a:p>
            <a:pPr lvl="2" eaLnBrk="1" hangingPunct="1"/>
            <a:r>
              <a:rPr lang="en-US" altLang="de-DE" sz="1600" dirty="0" smtClean="0"/>
              <a:t>After </a:t>
            </a:r>
            <a:r>
              <a:rPr lang="en-US" altLang="de-DE" sz="1600" dirty="0" err="1" smtClean="0"/>
              <a:t>SA#66</a:t>
            </a:r>
            <a:r>
              <a:rPr lang="en-US" altLang="de-DE" sz="1600" dirty="0" smtClean="0"/>
              <a:t>, it is requested that SA review progress and approve time budget for future work.</a:t>
            </a:r>
          </a:p>
          <a:p>
            <a:pPr eaLnBrk="1" hangingPunct="1"/>
            <a:r>
              <a:rPr lang="en-US" altLang="de-DE" dirty="0"/>
              <a:t> </a:t>
            </a:r>
            <a:r>
              <a:rPr lang="en-US" altLang="de-DE" sz="2000" dirty="0" smtClean="0"/>
              <a:t>Available Time</a:t>
            </a:r>
          </a:p>
          <a:p>
            <a:pPr lvl="1" eaLnBrk="1" hangingPunct="1"/>
            <a:r>
              <a:rPr lang="en-US" altLang="de-DE" sz="1600" dirty="0" smtClean="0"/>
              <a:t>Maximum Time – Maintenance  (see the table below!) = Available Time</a:t>
            </a:r>
            <a:endParaRPr lang="en-US" altLang="de-DE" sz="1600" dirty="0"/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031175"/>
              </p:ext>
            </p:extLst>
          </p:nvPr>
        </p:nvGraphicFramePr>
        <p:xfrm>
          <a:off x="178399" y="4886390"/>
          <a:ext cx="8301033" cy="188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629"/>
                <a:gridCol w="990903"/>
                <a:gridCol w="1084356"/>
                <a:gridCol w="1037629"/>
                <a:gridCol w="1037629"/>
                <a:gridCol w="1037629"/>
                <a:gridCol w="1037629"/>
                <a:gridCol w="1037629"/>
              </a:tblGrid>
              <a:tr h="444313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Work Area</a:t>
                      </a:r>
                      <a:endParaRPr lang="de-DE" sz="1200" dirty="0"/>
                    </a:p>
                  </a:txBody>
                  <a:tcPr marL="91443" marR="91443" marT="45704" marB="45704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aseline="0" dirty="0" smtClean="0"/>
                        <a:t>102 (03.14)</a:t>
                      </a:r>
                      <a:endParaRPr lang="de-DE" sz="1200" dirty="0"/>
                    </a:p>
                  </a:txBody>
                  <a:tcPr marL="91443" marR="91443" marT="45704" marB="45704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aseline="0" dirty="0" smtClean="0"/>
                        <a:t>103 (05.14)</a:t>
                      </a:r>
                      <a:endParaRPr lang="de-DE" sz="1200" dirty="0"/>
                    </a:p>
                  </a:txBody>
                  <a:tcPr marL="91443" marR="91443" marT="45704" marB="45704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aseline="0" dirty="0" smtClean="0"/>
                        <a:t>104  (07.14)</a:t>
                      </a:r>
                      <a:endParaRPr lang="de-DE" sz="1200" dirty="0"/>
                    </a:p>
                  </a:txBody>
                  <a:tcPr marL="91443" marR="91443" marT="45704" marB="45704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aseline="0" dirty="0" smtClean="0"/>
                        <a:t>105 (10.14)</a:t>
                      </a:r>
                      <a:endParaRPr lang="de-DE" sz="1200" dirty="0"/>
                    </a:p>
                  </a:txBody>
                  <a:tcPr marL="91443" marR="91443" marT="45704" marB="45704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 smtClean="0"/>
                        <a:t>106 (11.14)</a:t>
                      </a:r>
                      <a:endParaRPr lang="de-DE" sz="1200" dirty="0" smtClean="0"/>
                    </a:p>
                  </a:txBody>
                  <a:tcPr marL="91443" marR="91443" marT="45704" marB="45704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TOTAL MAINT.</a:t>
                      </a:r>
                    </a:p>
                  </a:txBody>
                  <a:tcPr marL="91443" marR="91443" marT="45704" marB="45704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MAX-MAINT</a:t>
                      </a:r>
                    </a:p>
                  </a:txBody>
                  <a:tcPr marL="91443" marR="91443" marT="45704" marB="45704" anchor="ctr">
                    <a:solidFill>
                      <a:schemeClr val="tx1"/>
                    </a:solidFill>
                  </a:tcPr>
                </a:tc>
              </a:tr>
              <a:tr h="274262">
                <a:tc>
                  <a:txBody>
                    <a:bodyPr/>
                    <a:lstStyle/>
                    <a:p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3GPP Access Track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9,5</a:t>
                      </a:r>
                      <a:endParaRPr lang="de-DE" sz="1600" b="1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de-DE" sz="1600" b="1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de-DE" sz="1600" b="1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de-DE" sz="1600" b="1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de-DE" sz="1600" b="1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19</a:t>
                      </a:r>
                      <a:endParaRPr lang="de-DE" sz="1600" b="1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42-19 = </a:t>
                      </a:r>
                      <a:r>
                        <a:rPr lang="de-DE" sz="1800" b="1" i="1" dirty="0" smtClean="0">
                          <a:solidFill>
                            <a:srgbClr val="7030A0"/>
                          </a:solidFill>
                        </a:rPr>
                        <a:t>23</a:t>
                      </a:r>
                      <a:endParaRPr lang="de-DE" sz="1800" b="1" i="1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62A14D"/>
                    </a:solidFill>
                  </a:tcPr>
                </a:tc>
              </a:tr>
              <a:tr h="293770">
                <a:tc>
                  <a:txBody>
                    <a:bodyPr/>
                    <a:lstStyle/>
                    <a:p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Other Track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de-DE" sz="1600" b="1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5,5</a:t>
                      </a:r>
                      <a:endParaRPr lang="de-DE" sz="1600" b="1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de-DE" sz="1600" b="1" i="1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04" marB="45704" anchor="ctr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2,5</a:t>
                      </a:r>
                    </a:p>
                  </a:txBody>
                  <a:tcPr marL="91443" marR="91443" marT="45704" marB="45704" anchor="ctr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marL="91443" marR="91443" marT="45704" marB="45704" anchor="ctr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8,5</a:t>
                      </a:r>
                    </a:p>
                  </a:txBody>
                  <a:tcPr marL="91443" marR="91443" marT="45704" marB="45704" anchor="ctr"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i="1" dirty="0" smtClean="0">
                          <a:solidFill>
                            <a:schemeClr val="bg1"/>
                          </a:solidFill>
                        </a:rPr>
                        <a:t>42-8,5 = </a:t>
                      </a:r>
                      <a:r>
                        <a:rPr lang="de-DE" sz="1800" b="1" i="1" dirty="0" smtClean="0">
                          <a:solidFill>
                            <a:srgbClr val="7030A0"/>
                          </a:solidFill>
                        </a:rPr>
                        <a:t>33,5</a:t>
                      </a:r>
                    </a:p>
                  </a:txBody>
                  <a:tcPr marL="91443" marR="91443" marT="45704" marB="45704" anchor="ctr"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 bwMode="auto">
          <a:xfrm>
            <a:off x="3307319" y="4836328"/>
            <a:ext cx="4142796" cy="1954216"/>
          </a:xfrm>
          <a:prstGeom prst="rect">
            <a:avLst/>
          </a:prstGeom>
          <a:noFill/>
          <a:ln w="571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smtClean="0">
              <a:ln w="57150">
                <a:solidFill>
                  <a:srgbClr val="7030A0"/>
                </a:solidFill>
              </a:ln>
              <a:noFill/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46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(1/8)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de-DE" altLang="de-DE" dirty="0" smtClean="0"/>
              <a:t> </a:t>
            </a:r>
            <a:r>
              <a:rPr lang="de-DE" altLang="de-DE" sz="3200" dirty="0" smtClean="0">
                <a:latin typeface="+mn-ea"/>
                <a:cs typeface="Arial" charset="0"/>
              </a:rPr>
              <a:t>SA2 meetings held since SA#63</a:t>
            </a:r>
          </a:p>
          <a:p>
            <a:pPr lvl="1" eaLnBrk="1" hangingPunct="1">
              <a:defRPr/>
            </a:pPr>
            <a:r>
              <a:rPr lang="de-DE" altLang="de-DE" dirty="0" smtClean="0">
                <a:latin typeface="+mn-ea"/>
                <a:ea typeface="+mn-ea"/>
                <a:cs typeface="Arial" charset="0"/>
              </a:rPr>
              <a:t>SA2#102: Mar 24-28, 2014, St. Juliens, Malta</a:t>
            </a:r>
          </a:p>
          <a:p>
            <a:pPr lvl="1" eaLnBrk="1" hangingPunct="1">
              <a:defRPr/>
            </a:pPr>
            <a:r>
              <a:rPr lang="de-DE" altLang="de-DE" dirty="0" smtClean="0">
                <a:latin typeface="+mn-ea"/>
                <a:ea typeface="+mn-ea"/>
                <a:cs typeface="Arial" charset="0"/>
              </a:rPr>
              <a:t>SA2#103: May 19-23, 2014, Phoenix, AZ, USA</a:t>
            </a:r>
          </a:p>
          <a:p>
            <a:pPr eaLnBrk="1" hangingPunct="1">
              <a:defRPr/>
            </a:pPr>
            <a:r>
              <a:rPr lang="en-GB" altLang="de-DE" sz="3200" dirty="0" smtClean="0">
                <a:latin typeface="+mn-ea"/>
                <a:cs typeface="Arial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SA2#104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Jul 7-11, 2014, Dublin, Ireland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SA2#105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Oct 13-17, 2014, Sapporo, Japan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SA2#106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Nov 17-21, 2014, San Francisco, USA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SA2#107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Jan 26-30, 2015, Sorrento, IT</a:t>
            </a:r>
          </a:p>
          <a:p>
            <a:pPr lvl="1" eaLnBrk="1" hangingPunct="1">
              <a:defRPr/>
            </a:pPr>
            <a:r>
              <a:rPr lang="en-GB" altLang="ko-KR" dirty="0" err="1" smtClean="0">
                <a:latin typeface="+mn-ea"/>
                <a:ea typeface="+mn-ea"/>
                <a:cs typeface="Arial" charset="0"/>
              </a:rPr>
              <a:t>SA2#108</a:t>
            </a:r>
            <a:r>
              <a:rPr lang="en-GB" altLang="ko-KR" dirty="0" smtClean="0">
                <a:latin typeface="+mn-ea"/>
                <a:ea typeface="+mn-ea"/>
                <a:cs typeface="Arial" charset="0"/>
              </a:rPr>
              <a:t>: Apr 13-17, 2015, TBD</a:t>
            </a:r>
          </a:p>
          <a:p>
            <a:pPr eaLnBrk="1" hangingPunct="1">
              <a:defRPr/>
            </a:pPr>
            <a:endParaRPr lang="en-GB" altLang="de-DE" sz="3200" dirty="0" smtClean="0">
              <a:latin typeface="Arial" charset="0"/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189841"/>
              </p:ext>
            </p:extLst>
          </p:nvPr>
        </p:nvGraphicFramePr>
        <p:xfrm>
          <a:off x="228603" y="1153548"/>
          <a:ext cx="8673351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29"/>
                <a:gridCol w="655563"/>
                <a:gridCol w="6360459"/>
              </a:tblGrid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3GPP Track</a:t>
                      </a:r>
                      <a:endParaRPr lang="de-DE" sz="16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TU</a:t>
                      </a:r>
                      <a:endParaRPr lang="de-DE" sz="16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Milestone</a:t>
                      </a:r>
                      <a:r>
                        <a:rPr lang="de-DE" sz="1600" baseline="0" dirty="0" smtClean="0"/>
                        <a:t> by SA#66</a:t>
                      </a:r>
                      <a:endParaRPr lang="de-DE" sz="16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UPCON CRs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Complete CRs for TR 23.705 conclusions [100%]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UPCON TR 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Phase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(1) BB3: Uplink traffic and attended/unattended traffic TR study</a:t>
                      </a:r>
                      <a:endParaRPr lang="de-DE" sz="1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CSPS_Coord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(2) Complete TR [100%] +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(2) Complete CRs [100%]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MCPTT Aspects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Consider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system impacts implications.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DECOR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(3) Complete TR Solutions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+ (2) Complete TR [100%]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AESE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2,5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(2) Study Service Exposure,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TR [35%] + (0,5) Assess final stage 1 reqts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MONTE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(3) TR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up to evaluation [80%] + (1) Conclude TR [100%]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GROUPE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(5) Complete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solutions in TR [60%]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557748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ProSe_Ext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Solutions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for (4) Restricted Discovery + (3) 1:1 communication + (1) Location Enhancement + (1) Out of Coverage Discovery. Progress TR [70%]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eCSFB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(6) Conclude TR [100%]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+ (2) Normative CRs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voE_UTRAN_PPD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5,5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(5,5)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Consider solutions and conclude on CRs [100%] </a:t>
                      </a:r>
                      <a:r>
                        <a:rPr lang="de-DE" sz="1600" i="1" baseline="0" dirty="0" smtClean="0">
                          <a:solidFill>
                            <a:srgbClr val="7030A0"/>
                          </a:solidFill>
                        </a:rPr>
                        <a:t>No TR.</a:t>
                      </a:r>
                      <a:endParaRPr lang="de-DE" sz="1600" i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Subtotal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49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i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Available</a:t>
                      </a:r>
                      <a:r>
                        <a:rPr lang="de-DE" sz="1600" b="1" baseline="0" dirty="0" smtClean="0">
                          <a:solidFill>
                            <a:schemeClr val="bg1"/>
                          </a:solidFill>
                        </a:rPr>
                        <a:t> Time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23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i="1" dirty="0" smtClean="0">
                          <a:solidFill>
                            <a:schemeClr val="bg1"/>
                          </a:solidFill>
                        </a:rPr>
                        <a:t>In 3 meetings = 14*3 – 3GPP Track</a:t>
                      </a:r>
                      <a:r>
                        <a:rPr lang="de-DE" sz="1600" i="1" baseline="0" dirty="0" smtClean="0">
                          <a:solidFill>
                            <a:schemeClr val="bg1"/>
                          </a:solidFill>
                        </a:rPr>
                        <a:t> Maintence (slide 39)</a:t>
                      </a:r>
                      <a:endParaRPr lang="de-DE" sz="1600" i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2906">
                <a:tc>
                  <a:txBody>
                    <a:bodyPr/>
                    <a:lstStyle/>
                    <a:p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b="1" dirty="0" smtClean="0">
                          <a:solidFill>
                            <a:srgbClr val="FF0000"/>
                          </a:solidFill>
                        </a:rPr>
                        <a:t>-</a:t>
                      </a:r>
                      <a:r>
                        <a:rPr lang="de-DE" sz="1600" b="1" dirty="0" smtClean="0">
                          <a:solidFill>
                            <a:srgbClr val="FF0000"/>
                          </a:solidFill>
                        </a:rPr>
                        <a:t>26</a:t>
                      </a:r>
                      <a:endParaRPr lang="de-DE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82988" y="6496434"/>
            <a:ext cx="3332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 smtClean="0">
                <a:latin typeface="+mj-lt"/>
              </a:rPr>
              <a:t>TU = Time Unit (1 Session of Agenda Time)</a:t>
            </a:r>
            <a:endParaRPr lang="de-DE" sz="1400" b="1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754"/>
            <a:ext cx="6834188" cy="1143000"/>
          </a:xfrm>
        </p:spPr>
        <p:txBody>
          <a:bodyPr/>
          <a:lstStyle/>
          <a:p>
            <a:r>
              <a:rPr lang="en-GB" altLang="de-DE" dirty="0"/>
              <a:t>2.4) New and Updated </a:t>
            </a:r>
            <a:r>
              <a:rPr lang="en-GB" altLang="de-DE" dirty="0" err="1"/>
              <a:t>WIDs</a:t>
            </a:r>
            <a:r>
              <a:rPr lang="en-GB" altLang="de-DE" dirty="0"/>
              <a:t> and </a:t>
            </a:r>
            <a:r>
              <a:rPr lang="en-GB" altLang="de-DE" dirty="0" err="1"/>
              <a:t>SIDs</a:t>
            </a:r>
            <a:r>
              <a:rPr lang="en-GB" altLang="de-DE" dirty="0"/>
              <a:t> </a:t>
            </a:r>
            <a:r>
              <a:rPr lang="en-GB" altLang="de-DE" dirty="0" smtClean="0"/>
              <a:t>(3/4)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145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dirty="0"/>
              <a:t>2.4) New and Updated </a:t>
            </a:r>
            <a:r>
              <a:rPr lang="en-GB" altLang="de-DE" dirty="0" err="1"/>
              <a:t>WIDs</a:t>
            </a:r>
            <a:r>
              <a:rPr lang="en-GB" altLang="de-DE" dirty="0"/>
              <a:t> and </a:t>
            </a:r>
            <a:r>
              <a:rPr lang="en-GB" altLang="de-DE" dirty="0" err="1"/>
              <a:t>SIDs</a:t>
            </a:r>
            <a:r>
              <a:rPr lang="en-GB" altLang="de-DE" dirty="0"/>
              <a:t> </a:t>
            </a:r>
            <a:r>
              <a:rPr lang="en-GB" altLang="de-DE" dirty="0" smtClean="0"/>
              <a:t>(4/4)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647774"/>
            <a:ext cx="8229600" cy="753020"/>
          </a:xfrm>
        </p:spPr>
        <p:txBody>
          <a:bodyPr/>
          <a:lstStyle/>
          <a:p>
            <a:r>
              <a:rPr lang="de-DE" sz="2400" dirty="0" smtClean="0"/>
              <a:t> </a:t>
            </a:r>
            <a:r>
              <a:rPr lang="de-DE" sz="1800" dirty="0">
                <a:solidFill>
                  <a:srgbClr val="FF0000"/>
                </a:solidFill>
              </a:rPr>
              <a:t>SA is asked to either </a:t>
            </a:r>
            <a:r>
              <a:rPr lang="de-DE" sz="1800" dirty="0" smtClean="0">
                <a:solidFill>
                  <a:srgbClr val="FF0000"/>
                </a:solidFill>
              </a:rPr>
              <a:t>approve, </a:t>
            </a:r>
            <a:r>
              <a:rPr lang="de-DE" sz="1800" dirty="0">
                <a:solidFill>
                  <a:srgbClr val="FF0000"/>
                </a:solidFill>
              </a:rPr>
              <a:t>adjust </a:t>
            </a:r>
            <a:r>
              <a:rPr lang="de-DE" sz="1800" dirty="0" smtClean="0">
                <a:solidFill>
                  <a:srgbClr val="FF0000"/>
                </a:solidFill>
              </a:rPr>
              <a:t>or decline requested time budget for SA2 WIDs. If this is not possible, please </a:t>
            </a:r>
            <a:r>
              <a:rPr lang="de-DE" sz="1800" dirty="0">
                <a:solidFill>
                  <a:srgbClr val="FF0000"/>
                </a:solidFill>
              </a:rPr>
              <a:t>plan to prioritize Rel-13 </a:t>
            </a:r>
            <a:r>
              <a:rPr lang="de-DE" sz="1800" dirty="0" smtClean="0">
                <a:solidFill>
                  <a:srgbClr val="FF0000"/>
                </a:solidFill>
              </a:rPr>
              <a:t>Work.</a:t>
            </a:r>
            <a:r>
              <a:rPr lang="de-DE" sz="1800" dirty="0" smtClean="0"/>
              <a:t> (see SP-140179)</a:t>
            </a:r>
            <a:endParaRPr lang="de-DE" sz="1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553855"/>
              </p:ext>
            </p:extLst>
          </p:nvPr>
        </p:nvGraphicFramePr>
        <p:xfrm>
          <a:off x="215153" y="1425388"/>
          <a:ext cx="8633012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3988"/>
                <a:gridCol w="699247"/>
                <a:gridCol w="6279777"/>
              </a:tblGrid>
              <a:tr h="311537"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Other</a:t>
                      </a:r>
                      <a:r>
                        <a:rPr lang="de-DE" sz="1600" baseline="0" dirty="0" smtClean="0"/>
                        <a:t> </a:t>
                      </a:r>
                      <a:r>
                        <a:rPr lang="de-DE" sz="1600" dirty="0" smtClean="0"/>
                        <a:t>Track</a:t>
                      </a:r>
                      <a:endParaRPr lang="de-DE" sz="16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smtClean="0"/>
                        <a:t>TU</a:t>
                      </a:r>
                      <a:endParaRPr lang="de-DE" sz="16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/>
                        <a:t>Milestone</a:t>
                      </a:r>
                      <a:r>
                        <a:rPr lang="de-DE" sz="1600" baseline="0" dirty="0" smtClean="0"/>
                        <a:t> by SA#66</a:t>
                      </a:r>
                      <a:endParaRPr lang="de-DE" sz="16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UPCON TR Phase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(3) Complete FPI Solution, conclude TR for </a:t>
                      </a:r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BB1: RAN Downlink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Traffic Differentiation, Congestion Detection and Reporting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UPCON CRs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Complete CRs for TR 23.705 conclusions [100%]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MCPTT Other Aspects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Study </a:t>
                      </a:r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(5)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UE-to-GCS AS interaction + (5) UE-to-UE interaction + (1) end to end service delivery and impacts. TR [35%]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NB_IFOM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(6)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Complete solutions – TR [60%] + (2) Conclude TR [100%]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eWebRTCi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(8)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Complete TR Solutions [60%]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FS_eUMONC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(1)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Completion of 1st priority items + (2) conclude TR [100%]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DRuMS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(3) Completion of CRs [100%]</a:t>
                      </a:r>
                      <a:r>
                        <a:rPr lang="de-DE" sz="1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de-DE" sz="1600" i="1" baseline="0" dirty="0" smtClean="0">
                          <a:solidFill>
                            <a:srgbClr val="7030A0"/>
                          </a:solidFill>
                        </a:rPr>
                        <a:t>No TR.</a:t>
                      </a:r>
                      <a:endParaRPr lang="de-DE" sz="16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Subtotal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39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i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Available</a:t>
                      </a:r>
                      <a:r>
                        <a:rPr lang="de-DE" sz="1600" b="1" baseline="0" dirty="0" smtClean="0">
                          <a:solidFill>
                            <a:schemeClr val="bg1"/>
                          </a:solidFill>
                        </a:rPr>
                        <a:t> Time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dirty="0" smtClean="0">
                          <a:solidFill>
                            <a:schemeClr val="bg1"/>
                          </a:solidFill>
                        </a:rPr>
                        <a:t>33,5</a:t>
                      </a:r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600" i="1" dirty="0" smtClean="0">
                          <a:solidFill>
                            <a:schemeClr val="bg1"/>
                          </a:solidFill>
                        </a:rPr>
                        <a:t>In 3 meetings = 14*3 – OtherTrack</a:t>
                      </a:r>
                      <a:r>
                        <a:rPr lang="de-DE" sz="1600" i="1" baseline="0" dirty="0" smtClean="0">
                          <a:solidFill>
                            <a:schemeClr val="bg1"/>
                          </a:solidFill>
                        </a:rPr>
                        <a:t> Maintenance (slide 39)</a:t>
                      </a:r>
                      <a:endParaRPr lang="de-DE" sz="1600" i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A14D"/>
                    </a:solidFill>
                  </a:tcPr>
                </a:tc>
              </a:tr>
              <a:tr h="327174">
                <a:tc>
                  <a:txBody>
                    <a:bodyPr/>
                    <a:lstStyle/>
                    <a:p>
                      <a:r>
                        <a:rPr lang="de-DE" sz="16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de-DE" sz="16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600" b="1" dirty="0" smtClean="0">
                          <a:solidFill>
                            <a:srgbClr val="FF0000"/>
                          </a:solidFill>
                        </a:rPr>
                        <a:t>-5,5</a:t>
                      </a:r>
                      <a:endParaRPr lang="de-DE" sz="16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CCA62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82988" y="6496434"/>
            <a:ext cx="33326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 smtClean="0">
                <a:latin typeface="+mj-lt"/>
              </a:rPr>
              <a:t>TU = Time Unit (1 Session of Agenda Time)</a:t>
            </a:r>
            <a:endParaRPr lang="de-DE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090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SA#63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 smtClean="0"/>
              <a:t>2.5) </a:t>
            </a:r>
            <a:r>
              <a:rPr lang="en-GB" sz="2000" b="1" i="1" dirty="0" err="1" smtClean="0"/>
              <a:t>IETF</a:t>
            </a:r>
            <a:r>
              <a:rPr lang="en-GB" sz="2000" b="1" i="1" dirty="0" smtClean="0"/>
              <a:t> and External </a:t>
            </a:r>
            <a:r>
              <a:rPr lang="en-GB" sz="2000" b="1" i="1" dirty="0" err="1" smtClean="0"/>
              <a:t>SDO</a:t>
            </a:r>
            <a:r>
              <a:rPr lang="en-GB" sz="2000" b="1" i="1" dirty="0" smtClean="0"/>
              <a:t> Normative Reference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2.5) IETF </a:t>
            </a:r>
            <a:r>
              <a:rPr lang="en-GB" altLang="de-DE" smtClean="0"/>
              <a:t>and External SDO Normative Reference Update (1/2)</a:t>
            </a:r>
            <a:endParaRPr lang="de-DE" altLang="de-DE" smtClean="0"/>
          </a:p>
        </p:txBody>
      </p:sp>
      <p:sp>
        <p:nvSpPr>
          <p:cNvPr id="3686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 Nothing to report from SA2 to </a:t>
            </a:r>
            <a:r>
              <a:rPr lang="en-US" dirty="0" err="1" smtClean="0"/>
              <a:t>SA#64</a:t>
            </a:r>
            <a:r>
              <a:rPr lang="en-US" dirty="0" smtClean="0"/>
              <a:t>.</a:t>
            </a:r>
            <a:endParaRPr lang="en-US" b="1" dirty="0" smtClean="0"/>
          </a:p>
          <a:p>
            <a:pPr marL="914400" lvl="2" indent="0" eaLnBrk="1" hangingPunct="1">
              <a:buFont typeface="Arial" charset="0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GB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SA#63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38916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3) Action Items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02125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 There were the following action items assigned for SA2 at SA 61:</a:t>
            </a:r>
          </a:p>
          <a:p>
            <a:pPr lvl="1"/>
            <a:r>
              <a:rPr lang="en-US" altLang="de-DE" b="1" dirty="0" smtClean="0"/>
              <a:t>AP 61/2: SA WG2 were asked to check the use of specific versions for external references in their </a:t>
            </a:r>
            <a:r>
              <a:rPr lang="en-US" altLang="de-DE" b="1" dirty="0" err="1" smtClean="0"/>
              <a:t>TSs</a:t>
            </a:r>
            <a:r>
              <a:rPr lang="en-US" altLang="de-DE" b="1" dirty="0" smtClean="0"/>
              <a:t> and </a:t>
            </a:r>
            <a:r>
              <a:rPr lang="en-US" altLang="de-DE" b="1" dirty="0" err="1" smtClean="0"/>
              <a:t>TRs</a:t>
            </a:r>
            <a:r>
              <a:rPr lang="en-US" altLang="de-DE" b="1" dirty="0" smtClean="0"/>
              <a:t> (in particular, </a:t>
            </a:r>
            <a:r>
              <a:rPr lang="en-US" altLang="de-DE" b="1" dirty="0" err="1" smtClean="0"/>
              <a:t>TR</a:t>
            </a:r>
            <a:r>
              <a:rPr lang="en-US" altLang="de-DE" b="1" dirty="0" smtClean="0"/>
              <a:t> 23.896). [</a:t>
            </a:r>
            <a:r>
              <a:rPr lang="en-US" altLang="de-DE" b="1" dirty="0" smtClean="0">
                <a:solidFill>
                  <a:srgbClr val="7030A0"/>
                </a:solidFill>
              </a:rPr>
              <a:t>Not done / In progress</a:t>
            </a:r>
            <a:r>
              <a:rPr lang="en-US" altLang="de-DE" b="1" dirty="0" smtClean="0"/>
              <a:t>]</a:t>
            </a:r>
          </a:p>
          <a:p>
            <a:pPr lvl="2"/>
            <a:r>
              <a:rPr lang="en-US" altLang="de-DE" b="1" dirty="0" smtClean="0">
                <a:solidFill>
                  <a:srgbClr val="7030A0"/>
                </a:solidFill>
              </a:rPr>
              <a:t>SA2 has begun to work on this task. It will require coordination with CT </a:t>
            </a:r>
            <a:r>
              <a:rPr lang="en-US" altLang="de-DE" b="1" dirty="0" err="1" smtClean="0">
                <a:solidFill>
                  <a:srgbClr val="7030A0"/>
                </a:solidFill>
              </a:rPr>
              <a:t>WGs</a:t>
            </a:r>
            <a:r>
              <a:rPr lang="en-US" altLang="de-DE" b="1" dirty="0" smtClean="0">
                <a:solidFill>
                  <a:srgbClr val="7030A0"/>
                </a:solidFill>
              </a:rPr>
              <a:t>. SA2 will send an </a:t>
            </a:r>
            <a:r>
              <a:rPr lang="en-US" altLang="de-DE" b="1" dirty="0" err="1" smtClean="0">
                <a:solidFill>
                  <a:srgbClr val="7030A0"/>
                </a:solidFill>
              </a:rPr>
              <a:t>LS</a:t>
            </a:r>
            <a:r>
              <a:rPr lang="en-US" altLang="de-DE" b="1" dirty="0" smtClean="0">
                <a:solidFill>
                  <a:srgbClr val="7030A0"/>
                </a:solidFill>
              </a:rPr>
              <a:t> to initiate work on this before </a:t>
            </a:r>
            <a:r>
              <a:rPr lang="en-US" altLang="de-DE" b="1" dirty="0" err="1" smtClean="0">
                <a:solidFill>
                  <a:srgbClr val="7030A0"/>
                </a:solidFill>
              </a:rPr>
              <a:t>SA#64</a:t>
            </a:r>
            <a:r>
              <a:rPr lang="en-US" altLang="de-DE" b="1" dirty="0" smtClean="0">
                <a:solidFill>
                  <a:srgbClr val="7030A0"/>
                </a:solidFill>
              </a:rPr>
              <a:t>. SA will be on the CC list.</a:t>
            </a:r>
            <a:endParaRPr lang="en-US" altLang="de-DE" dirty="0" smtClean="0">
              <a:solidFill>
                <a:srgbClr val="7030A0"/>
              </a:solidFill>
            </a:endParaRPr>
          </a:p>
          <a:p>
            <a:pPr lvl="1" eaLnBrk="1" hangingPunct="1"/>
            <a:endParaRPr lang="de-DE" alt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SA#63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4) Documents for Information and Approval</a:t>
            </a:r>
            <a:endParaRPr lang="en-GB" altLang="de-DE" b="1" i="1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de-DE" sz="2400" dirty="0" smtClean="0"/>
              <a:t>For </a:t>
            </a:r>
            <a:r>
              <a:rPr lang="de-DE" altLang="de-DE" sz="2400" dirty="0" smtClean="0">
                <a:solidFill>
                  <a:srgbClr val="FF3300"/>
                </a:solidFill>
              </a:rPr>
              <a:t>Information </a:t>
            </a:r>
          </a:p>
          <a:p>
            <a:pPr lvl="1" eaLnBrk="1" hangingPunct="1"/>
            <a:r>
              <a:rPr lang="de-DE" altLang="de-DE" sz="1800" dirty="0" smtClean="0"/>
              <a:t>CS/PS Coordination TR 23.704 "</a:t>
            </a:r>
            <a:r>
              <a:rPr lang="en-US" altLang="de-DE" sz="1800" b="1" dirty="0" smtClean="0"/>
              <a:t>Analysis of CS/PS Coordination</a:t>
            </a:r>
            <a:r>
              <a:rPr lang="de-DE" altLang="de-DE" sz="1800" dirty="0" smtClean="0"/>
              <a:t>" [SP-140275]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extLst/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1) General aspects (events since </a:t>
            </a:r>
            <a:r>
              <a:rPr lang="en-GB" sz="2400" dirty="0" err="1" smtClean="0">
                <a:solidFill>
                  <a:schemeClr val="bg1">
                    <a:lumMod val="65000"/>
                  </a:schemeClr>
                </a:solidFill>
              </a:rPr>
              <a:t>SA#63</a:t>
            </a: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, statistics, next meetings)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2.1)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-11 and before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-12 Work and Maintenance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Rel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-13 Work</a:t>
            </a: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 smtClean="0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 smtClean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 smtClean="0"/>
              <a:t>5) Collected Items requiring action from SA</a:t>
            </a: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itchFamily="2" charset="2"/>
                <a:ea typeface="Gulim" pitchFamily="34" charset="-127"/>
              </a:rPr>
              <a:t>è</a:t>
            </a:r>
            <a:endParaRPr lang="en-GB" altLang="ko-KR" sz="2400">
              <a:latin typeface="Times New Roman" pitchFamily="18" charset="0"/>
              <a:ea typeface="Gulim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smtClean="0"/>
              <a:t>5) Collected Items requiring action </a:t>
            </a:r>
            <a:br>
              <a:rPr lang="en-GB" altLang="de-DE" smtClean="0"/>
            </a:br>
            <a:r>
              <a:rPr lang="en-GB" altLang="de-DE" smtClean="0"/>
              <a:t>from SA</a:t>
            </a:r>
            <a:endParaRPr lang="de-DE" altLang="de-DE" smtClean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>
                <a:solidFill>
                  <a:srgbClr val="FF0000"/>
                </a:solidFill>
              </a:rPr>
              <a:t> </a:t>
            </a:r>
            <a:r>
              <a:rPr lang="de-DE" altLang="de-DE" dirty="0" smtClean="0"/>
              <a:t>[Slide 41] </a:t>
            </a:r>
            <a:r>
              <a:rPr lang="de-DE" dirty="0" smtClean="0">
                <a:solidFill>
                  <a:srgbClr val="FF0000"/>
                </a:solidFill>
              </a:rPr>
              <a:t>SA is asked to either approve, adjust or decline requested time budget for SA2 WIDs. If this is not possible, please plan to prioritize Rel-13 Work.</a:t>
            </a:r>
            <a:r>
              <a:rPr lang="de-DE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(2/8)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32338"/>
          </a:xfrm>
        </p:spPr>
        <p:txBody>
          <a:bodyPr/>
          <a:lstStyle/>
          <a:p>
            <a:pPr eaLnBrk="1" hangingPunct="1"/>
            <a:r>
              <a:rPr lang="en-GB" altLang="ko-KR" sz="2400" dirty="0" smtClean="0">
                <a:ea typeface="Gulim" pitchFamily="34" charset="-127"/>
                <a:cs typeface="Arial" charset="0"/>
              </a:rPr>
              <a:t>SA2 </a:t>
            </a:r>
            <a:r>
              <a:rPr lang="en-GB" altLang="ko-KR" sz="2400" dirty="0" err="1" smtClean="0">
                <a:ea typeface="Gulim" pitchFamily="34" charset="-127"/>
                <a:cs typeface="Arial" charset="0"/>
              </a:rPr>
              <a:t>WG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 Officials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Chairman: Erik Guttman (Samsung)</a:t>
            </a: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Vice Chairmen: </a:t>
            </a:r>
            <a:r>
              <a:rPr lang="en-GB" altLang="ko-KR" sz="1800" dirty="0" err="1" smtClean="0">
                <a:latin typeface="Arial" charset="0"/>
                <a:ea typeface="Gulim" pitchFamily="34" charset="-127"/>
                <a:cs typeface="Arial" charset="0"/>
              </a:rPr>
              <a:t>Ivano</a:t>
            </a:r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1800" dirty="0" err="1" smtClean="0">
                <a:latin typeface="Arial" charset="0"/>
                <a:ea typeface="Gulim" pitchFamily="34" charset="-127"/>
                <a:cs typeface="Arial" charset="0"/>
              </a:rPr>
              <a:t>Guardini</a:t>
            </a:r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 (Telecom Italia), Frank </a:t>
            </a:r>
            <a:r>
              <a:rPr lang="en-GB" altLang="ko-KR" sz="1800" dirty="0" err="1" smtClean="0">
                <a:latin typeface="Arial" charset="0"/>
                <a:ea typeface="Gulim" pitchFamily="34" charset="-127"/>
                <a:cs typeface="Arial" charset="0"/>
              </a:rPr>
              <a:t>Mademann</a:t>
            </a:r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 (Huawei).</a:t>
            </a:r>
            <a:endParaRPr lang="en-GB" altLang="ko-KR" sz="1400" b="1" dirty="0" smtClean="0">
              <a:solidFill>
                <a:srgbClr val="7030A0"/>
              </a:solidFill>
              <a:latin typeface="Arial" charset="0"/>
              <a:ea typeface="Gulim" pitchFamily="34" charset="-127"/>
              <a:cs typeface="Arial" charset="0"/>
            </a:endParaRPr>
          </a:p>
          <a:p>
            <a:pPr lvl="1" eaLnBrk="1" hangingPunct="1"/>
            <a:r>
              <a:rPr lang="en-GB" altLang="ko-KR" sz="1800" dirty="0" smtClean="0">
                <a:latin typeface="Arial" charset="0"/>
                <a:ea typeface="Gulim" pitchFamily="34" charset="-127"/>
                <a:cs typeface="Arial" charset="0"/>
              </a:rPr>
              <a:t>Secretary: Maurice Pope (MCC)</a:t>
            </a:r>
          </a:p>
          <a:p>
            <a:pPr eaLnBrk="1" hangingPunct="1"/>
            <a:r>
              <a:rPr lang="en-GB" altLang="ko-KR" sz="2000" dirty="0" smtClean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2400" dirty="0" smtClean="0">
                <a:ea typeface="Gulim" pitchFamily="34" charset="-127"/>
                <a:cs typeface="Arial" charset="0"/>
              </a:rPr>
              <a:t>Parallel sessions held in the last plenary cycle</a:t>
            </a:r>
            <a:endParaRPr lang="en-US" altLang="de-DE" sz="1600" dirty="0" smtClean="0">
              <a:cs typeface="Arial" charset="0"/>
            </a:endParaRPr>
          </a:p>
          <a:p>
            <a:pPr lvl="1" eaLnBrk="1" hangingPunct="1"/>
            <a:r>
              <a:rPr lang="en-US" altLang="ko-KR" sz="1600" dirty="0" smtClean="0">
                <a:latin typeface="Arial" charset="0"/>
                <a:ea typeface="Gulim" pitchFamily="34" charset="-127"/>
              </a:rPr>
              <a:t>Parallel Sessions chaired by Vice Chairmen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Ivano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Guardini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(Telecom Italia) and Frank 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Mademann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(Huawei).</a:t>
            </a:r>
          </a:p>
          <a:p>
            <a:pPr lvl="1" eaLnBrk="1" hangingPunct="1"/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Thanks very much to Maurice, drafting session 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chairmen (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Alla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Goldner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, Allot Communications,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Haris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</a:t>
            </a:r>
            <a:r>
              <a:rPr lang="en-GB" altLang="de-DE" sz="1800" dirty="0" err="1" smtClean="0">
                <a:solidFill>
                  <a:srgbClr val="7030A0"/>
                </a:solidFill>
                <a:latin typeface="Arial" charset="0"/>
                <a:cs typeface="Arial" charset="0"/>
              </a:rPr>
              <a:t>Zisimopoulos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, Qualcomm Incorporated)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and parallel session chairmen </a:t>
            </a:r>
            <a:r>
              <a:rPr lang="en-GB" altLang="de-DE" sz="1800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(the vice chairmen)</a:t>
            </a:r>
            <a:r>
              <a:rPr lang="en-GB" altLang="de-DE" sz="1800" b="1" dirty="0" smtClean="0">
                <a:solidFill>
                  <a:srgbClr val="7030A0"/>
                </a:solidFill>
                <a:latin typeface="Arial" charset="0"/>
                <a:cs typeface="Arial" charset="0"/>
              </a:rPr>
              <a:t> for their outstanding support!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 txBox="1">
            <a:spLocks/>
          </p:cNvSpPr>
          <p:nvPr/>
        </p:nvSpPr>
        <p:spPr bwMode="auto">
          <a:xfrm>
            <a:off x="685800" y="1676400"/>
            <a:ext cx="77724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altLang="de-DE" sz="4400"/>
          </a:p>
          <a:p>
            <a:pPr algn="ctr" eaLnBrk="1" hangingPunct="1">
              <a:buFontTx/>
              <a:buNone/>
            </a:pPr>
            <a:r>
              <a:rPr lang="en-US" altLang="de-DE" sz="4400"/>
              <a:t>Thank You!</a:t>
            </a: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459788" y="5876925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D38379-7F5C-4A97-A936-90683C6EBB48}" type="slidenum">
              <a:rPr lang="en-US" altLang="de-DE" sz="1100" smtClean="0">
                <a:solidFill>
                  <a:schemeClr val="bg1"/>
                </a:solidFill>
                <a:latin typeface="Arial" charset="0"/>
              </a:rPr>
              <a:pPr>
                <a:spcBef>
                  <a:spcPct val="0"/>
                </a:spcBef>
                <a:buFontTx/>
                <a:buNone/>
              </a:pPr>
              <a:t>51</a:t>
            </a:fld>
            <a:endParaRPr lang="en-US" altLang="de-DE" sz="1100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6083" name="Rectang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altLang="ko-KR" smtClean="0">
                <a:ea typeface="Gulim" pitchFamily="34" charset="-127"/>
              </a:rPr>
              <a:t>Abbreviations (1/2)</a:t>
            </a:r>
          </a:p>
        </p:txBody>
      </p:sp>
      <p:sp>
        <p:nvSpPr>
          <p:cNvPr id="46084" name="Rectangle 3"/>
          <p:cNvSpPr>
            <a:spLocks noGrp="1"/>
          </p:cNvSpPr>
          <p:nvPr>
            <p:ph type="body" sz="half" idx="1"/>
          </p:nvPr>
        </p:nvSpPr>
        <p:spPr>
          <a:xfrm>
            <a:off x="250825" y="1484313"/>
            <a:ext cx="4105275" cy="48244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ADC		Application Detection and Control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AMBR		Aggregate Maximum Bitrate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ANDSF	</a:t>
            </a:r>
            <a:r>
              <a:rPr lang="en-US" altLang="de-DE" sz="1000" smtClean="0">
                <a:cs typeface="Times New Roman" pitchFamily="18" charset="0"/>
              </a:rPr>
              <a:t>Access Network Discovery and Selection Function</a:t>
            </a:r>
            <a:endParaRPr lang="en-GB" altLang="de-DE" sz="1000" smtClean="0"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APN		Access Point Name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ARP		Allocation / Retention Priority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BBF		BroadBand Forum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CSFB		CS Fallback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CSG		Closed Subscriber Group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DDN		Downlink Data Notification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ECN		Explicit Congestion Notification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eMPS		Enhanced Multimedia Priority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EPC		Evolved Packet Core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EPS		Evolved Packet Switched System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GTP		GPRS Tunneling Protocol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GTT		Global Text Telephony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HLR		Home Location Register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HSS		Home Subscriber Service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ICS		IMS Centralized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IFOM		IP Flow Mobility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ISC		IMS Session Continuity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IUT		Inter-UE Transfer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IP-CAN	IP Connectivity Access Network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ISR		Idle mode Signaling Reduction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LIPA		Local IP Access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MTC		Machine Type Communication</a:t>
            </a:r>
          </a:p>
        </p:txBody>
      </p:sp>
      <p:sp>
        <p:nvSpPr>
          <p:cNvPr id="46085" name="Rectangle 6"/>
          <p:cNvSpPr>
            <a:spLocks/>
          </p:cNvSpPr>
          <p:nvPr/>
        </p:nvSpPr>
        <p:spPr bwMode="auto">
          <a:xfrm>
            <a:off x="5111750" y="1484313"/>
            <a:ext cx="3997325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MBR		Maximum Bitrate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MO-LR	Mobile Originated Location Request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MT-LR		Mobile Terminated Location Request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NIMTC	Network Improvements for Machine-Type 	Communications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NMO		Network Mode of Operation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OCS		Online Charging System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OMR		Optimal Media Routing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PCC		Policy Control and Charging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PCO		Protocol Configuration Option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PCRF		Policy and Charging Rules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PMIP		Proxy Mobile IP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RAB		Radio Access Bearer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RAT		Radio Access Technology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QCI		QoS Class Identifier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SAE		System Architecture Evolution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SIPTO		Selected IP Traffic Offload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SPR		Subscriber Profile Repository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SRB		Single Radio-Bearer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SR-VCC	Single Radio VCC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T-ADS		Terminating Access Domain Selection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TAU		Tracking Area Update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TDF		Traffic Detection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TEID		Tunnel End Point Identifier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TFT		Traffic Flow Template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TOF		Traffic Offload Function</a:t>
            </a:r>
          </a:p>
          <a:p>
            <a:pPr>
              <a:buFontTx/>
              <a:buNone/>
            </a:pPr>
            <a:r>
              <a:rPr lang="en-GB" altLang="de-DE" sz="1000">
                <a:cs typeface="Times New Roman" pitchFamily="18" charset="0"/>
              </a:rPr>
              <a:t>VCC		Voice Call Continuity</a:t>
            </a:r>
          </a:p>
        </p:txBody>
      </p:sp>
    </p:spTree>
  </p:cSld>
  <p:clrMapOvr>
    <a:masterClrMapping/>
  </p:clrMapOvr>
  <p:transition advTm="161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mtClean="0"/>
              <a:t>Abbreviations (2/2)</a:t>
            </a:r>
          </a:p>
        </p:txBody>
      </p:sp>
      <p:sp>
        <p:nvSpPr>
          <p:cNvPr id="47107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de-DE" altLang="de-DE" smtClean="0"/>
          </a:p>
        </p:txBody>
      </p:sp>
      <p:sp>
        <p:nvSpPr>
          <p:cNvPr id="47108" name="Rectangle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GCSE_LTE	Group Communication System Enablers for LTE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ProSe		Proximity-based Services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MuSe		Multipoint Service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PtP		Point to Point</a:t>
            </a:r>
          </a:p>
          <a:p>
            <a:pPr eaLnBrk="1" hangingPunct="1">
              <a:buFontTx/>
              <a:buNone/>
            </a:pPr>
            <a:r>
              <a:rPr lang="en-GB" altLang="de-DE" sz="1000" smtClean="0">
                <a:cs typeface="Times New Roman" pitchFamily="18" charset="0"/>
              </a:rPr>
              <a:t>PtM		Point to Multipoint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(3/8)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 SA2 Leadership remains unchanged since SA#61</a:t>
            </a:r>
          </a:p>
          <a:p>
            <a:pPr lvl="1" eaLnBrk="1" hangingPunct="1"/>
            <a:r>
              <a:rPr lang="de-DE" altLang="de-DE" dirty="0" smtClean="0">
                <a:latin typeface="Arial" charset="0"/>
                <a:cs typeface="Arial" charset="0"/>
              </a:rPr>
              <a:t>Chairman: Erik Guttman (Samsung).</a:t>
            </a:r>
          </a:p>
          <a:p>
            <a:pPr lvl="1" eaLnBrk="1" hangingPunct="1"/>
            <a:r>
              <a:rPr lang="de-DE" altLang="de-DE" dirty="0" smtClean="0">
                <a:latin typeface="Arial" charset="0"/>
                <a:cs typeface="Arial" charset="0"/>
              </a:rPr>
              <a:t>Vice Chairmen: Ivano Guardini (Telecom Italia), Frank Mademann (Huawei).</a:t>
            </a:r>
          </a:p>
          <a:p>
            <a:pPr lvl="1" eaLnBrk="1" hangingPunct="1"/>
            <a:endParaRPr lang="de-DE" altLang="de-DE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de-DE" altLang="de-DE" dirty="0" smtClean="0"/>
              <a:t> </a:t>
            </a:r>
            <a:r>
              <a:rPr lang="de-DE" altLang="de-DE" i="1" dirty="0" smtClean="0"/>
              <a:t>The next elections (for WG Vice Chairman) will be held at SA2#104 in Dublin, Ireland  (07-11 July, 2014.) This position is currently held by Frank Mademann, who will have served one term by SA2#104.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dirty="0" smtClean="0"/>
              <a:t>1) General Aspects (4/8)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395413"/>
            <a:ext cx="8229600" cy="4695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charset="0"/>
                <a:ea typeface="Gulim" pitchFamily="34" charset="-127"/>
              </a:rPr>
              <a:t>Statistics</a:t>
            </a:r>
            <a:r>
              <a:rPr lang="en-US" altLang="de-DE" sz="2400" u="sng" dirty="0" smtClean="0">
                <a:latin typeface="Arial" charset="0"/>
              </a:rPr>
              <a:t> at SA2 #102 </a:t>
            </a:r>
            <a:r>
              <a:rPr lang="en-US" altLang="de-DE" sz="1900" u="sng" dirty="0" smtClean="0">
                <a:latin typeface="Arial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133 delegates attended SA2 #102</a:t>
            </a:r>
            <a:endParaRPr lang="en-GB" altLang="ko-KR" sz="2000" u="sng" dirty="0" smtClean="0">
              <a:latin typeface="Arial" charset="0"/>
              <a:ea typeface="Gulim" pitchFamily="34" charset="-127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ko-KR" sz="1600" dirty="0" smtClean="0">
                <a:latin typeface="Arial" charset="0"/>
                <a:ea typeface="Gulim" pitchFamily="34" charset="-127"/>
                <a:cs typeface="Arial" charset="0"/>
              </a:rPr>
              <a:t>Around 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  <a:cs typeface="Arial" charset="0"/>
              </a:rPr>
              <a:t>572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handled (including revisions), including</a:t>
            </a:r>
          </a:p>
          <a:p>
            <a:pPr lvl="2" eaLnBrk="1" hangingPunct="1">
              <a:lnSpc>
                <a:spcPct val="80000"/>
              </a:lnSpc>
            </a:pP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306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(including revisions)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25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Incoming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, of which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9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were postponed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16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Outgoing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Approved</a:t>
            </a:r>
          </a:p>
          <a:p>
            <a:pPr lvl="1" eaLnBrk="1" hangingPunct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91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postponed / not handled</a:t>
            </a:r>
          </a:p>
          <a:p>
            <a:pPr eaLnBrk="1" hangingPunct="1">
              <a:lnSpc>
                <a:spcPct val="80000"/>
              </a:lnSpc>
            </a:pPr>
            <a:r>
              <a:rPr lang="en-US" altLang="ko-KR" sz="2000" dirty="0" smtClean="0">
                <a:latin typeface="Arial" charset="0"/>
                <a:ea typeface="Gulim" pitchFamily="34" charset="-127"/>
              </a:rPr>
              <a:t> Total </a:t>
            </a:r>
            <a:r>
              <a:rPr lang="en-US" altLang="ko-KR" sz="2000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ko-KR" sz="2000" dirty="0" smtClean="0">
                <a:latin typeface="Arial" charset="0"/>
                <a:ea typeface="Gulim" pitchFamily="34" charset="-127"/>
              </a:rPr>
              <a:t> agreed: </a:t>
            </a:r>
            <a:r>
              <a:rPr lang="de-DE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86</a:t>
            </a:r>
            <a:endParaRPr lang="en-US" altLang="ko-KR" sz="2000" b="1" dirty="0" smtClean="0">
              <a:latin typeface="Arial" charset="0"/>
              <a:ea typeface="Gulim" pitchFamily="34" charset="-127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ko-KR" sz="2000" b="1" dirty="0" smtClean="0">
              <a:latin typeface="Arial" charset="0"/>
              <a:ea typeface="Gulim" pitchFamily="34" charset="-127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ko-KR" sz="2400" u="sng" dirty="0" smtClean="0">
                <a:latin typeface="Arial" charset="0"/>
                <a:ea typeface="Gulim" pitchFamily="34" charset="-127"/>
              </a:rPr>
              <a:t>Statistics</a:t>
            </a:r>
            <a:r>
              <a:rPr lang="en-US" altLang="de-DE" sz="2400" u="sng" dirty="0" smtClean="0">
                <a:latin typeface="Arial" charset="0"/>
              </a:rPr>
              <a:t> at SA2 #103 </a:t>
            </a:r>
            <a:r>
              <a:rPr lang="en-US" altLang="de-DE" sz="1900" u="sng" dirty="0" smtClean="0">
                <a:latin typeface="Arial" charset="0"/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145 delegates attended SA2 #103</a:t>
            </a:r>
            <a:endParaRPr lang="en-GB" altLang="ko-KR" sz="2000" u="sng" dirty="0" smtClean="0">
              <a:latin typeface="Arial" charset="0"/>
              <a:ea typeface="Gulim" pitchFamily="34" charset="-127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ko-KR" sz="1600" dirty="0" smtClean="0">
                <a:latin typeface="Arial" charset="0"/>
                <a:ea typeface="Gulim" pitchFamily="34" charset="-127"/>
              </a:rPr>
              <a:t>Around </a:t>
            </a: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582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handled (including revisions), including</a:t>
            </a:r>
          </a:p>
          <a:p>
            <a:pPr lvl="2" eaLnBrk="1" hangingPunct="1">
              <a:lnSpc>
                <a:spcPct val="80000"/>
              </a:lnSpc>
            </a:pP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298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(including revisions)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44 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Incoming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, of which 1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3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were postponed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ko-KR" sz="1400" dirty="0" smtClean="0">
                <a:latin typeface="Arial" charset="0"/>
                <a:ea typeface="Gulim" pitchFamily="34" charset="-127"/>
              </a:rPr>
              <a:t> </a:t>
            </a:r>
            <a:r>
              <a:rPr lang="en-GB" altLang="ko-KR" sz="1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 16 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Outgoing </a:t>
            </a:r>
            <a:r>
              <a:rPr lang="en-US" altLang="ko-KR" sz="1400" dirty="0" err="1" smtClean="0">
                <a:latin typeface="Arial" charset="0"/>
                <a:ea typeface="Gulim" pitchFamily="34" charset="-127"/>
              </a:rPr>
              <a:t>LSs</a:t>
            </a:r>
            <a:r>
              <a:rPr lang="en-US" altLang="ko-KR" sz="1400" dirty="0" smtClean="0">
                <a:latin typeface="Arial" charset="0"/>
                <a:ea typeface="Gulim" pitchFamily="34" charset="-127"/>
              </a:rPr>
              <a:t> Approved (Email approval is ongoing!)</a:t>
            </a:r>
          </a:p>
          <a:p>
            <a:pPr lvl="1" eaLnBrk="1" hangingPunct="1">
              <a:lnSpc>
                <a:spcPct val="80000"/>
              </a:lnSpc>
            </a:pPr>
            <a:r>
              <a:rPr lang="en-GB" altLang="ko-KR" sz="16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63 </a:t>
            </a:r>
            <a:r>
              <a:rPr lang="en-US" altLang="ko-KR" sz="1600" dirty="0" err="1" smtClean="0">
                <a:latin typeface="Arial" charset="0"/>
                <a:ea typeface="Gulim" pitchFamily="34" charset="-127"/>
              </a:rPr>
              <a:t>Tdocs</a:t>
            </a:r>
            <a:r>
              <a:rPr lang="en-US" altLang="ko-KR" sz="1600" dirty="0" smtClean="0">
                <a:latin typeface="Arial" charset="0"/>
                <a:ea typeface="Gulim" pitchFamily="34" charset="-127"/>
              </a:rPr>
              <a:t> postponed / not handled</a:t>
            </a:r>
          </a:p>
          <a:p>
            <a:pPr eaLnBrk="1" hangingPunct="1">
              <a:lnSpc>
                <a:spcPct val="80000"/>
              </a:lnSpc>
            </a:pPr>
            <a:r>
              <a:rPr lang="en-US" altLang="ko-KR" sz="2000" dirty="0" smtClean="0">
                <a:latin typeface="Arial" charset="0"/>
                <a:ea typeface="Gulim" pitchFamily="34" charset="-127"/>
              </a:rPr>
              <a:t> Total </a:t>
            </a:r>
            <a:r>
              <a:rPr lang="en-US" altLang="ko-KR" sz="2000" dirty="0" err="1" smtClean="0">
                <a:latin typeface="Arial" charset="0"/>
                <a:ea typeface="Gulim" pitchFamily="34" charset="-127"/>
              </a:rPr>
              <a:t>CRs</a:t>
            </a:r>
            <a:r>
              <a:rPr lang="en-US" altLang="ko-KR" sz="2000" dirty="0" smtClean="0">
                <a:latin typeface="Arial" charset="0"/>
                <a:ea typeface="Gulim" pitchFamily="34" charset="-127"/>
              </a:rPr>
              <a:t> agreed: </a:t>
            </a:r>
            <a:r>
              <a:rPr lang="en-GB" altLang="ko-KR" sz="20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85 </a:t>
            </a:r>
            <a:endParaRPr lang="en-US" altLang="ko-KR" sz="2000" dirty="0" smtClean="0">
              <a:latin typeface="Arial" charset="0"/>
              <a:ea typeface="Gulim" pitchFamily="34" charset="-127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ko-KR" sz="2000" dirty="0" smtClean="0">
              <a:latin typeface="Arial" charset="0"/>
              <a:ea typeface="Gulim" pitchFamily="34" charset="-127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00063" y="6091238"/>
            <a:ext cx="8068234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ko-KR" sz="2400" dirty="0" smtClean="0">
                <a:solidFill>
                  <a:srgbClr val="000000"/>
                </a:solidFill>
                <a:latin typeface="Arial" charset="0"/>
                <a:ea typeface="Gulim" pitchFamily="34" charset="-127"/>
              </a:rPr>
              <a:t>1001 </a:t>
            </a:r>
            <a:r>
              <a:rPr lang="en-GB" altLang="ko-KR" sz="2200" dirty="0">
                <a:latin typeface="Arial" charset="0"/>
                <a:ea typeface="Gulim" pitchFamily="34" charset="-127"/>
                <a:cs typeface="Arial" charset="0"/>
              </a:rPr>
              <a:t>people registered on the SA2</a:t>
            </a:r>
            <a:r>
              <a:rPr lang="en-US" altLang="de-DE" sz="2200" dirty="0">
                <a:latin typeface="Arial" charset="0"/>
                <a:ea typeface="Gulim" pitchFamily="34" charset="-127"/>
                <a:cs typeface="Arial" charset="0"/>
              </a:rPr>
              <a:t> </a:t>
            </a:r>
            <a:r>
              <a:rPr lang="en-GB" altLang="ko-KR" sz="2200" dirty="0">
                <a:latin typeface="Arial" charset="0"/>
                <a:ea typeface="Gulim" pitchFamily="34" charset="-127"/>
                <a:cs typeface="Arial" charset="0"/>
              </a:rPr>
              <a:t>e-mail reflector</a:t>
            </a:r>
            <a:r>
              <a:rPr lang="en-US" altLang="de-DE" sz="2200" dirty="0">
                <a:latin typeface="Arial" charset="0"/>
                <a:ea typeface="Gulim" pitchFamily="34" charset="-127"/>
                <a:cs typeface="Arial" charset="0"/>
              </a:rPr>
              <a:t> on </a:t>
            </a:r>
            <a:r>
              <a:rPr lang="en-US" altLang="de-DE" sz="2200" dirty="0" smtClean="0">
                <a:latin typeface="Arial" charset="0"/>
                <a:ea typeface="Gulim" pitchFamily="34" charset="-127"/>
                <a:cs typeface="Arial" charset="0"/>
              </a:rPr>
              <a:t>04.06.14</a:t>
            </a:r>
            <a:endParaRPr lang="en-US" altLang="de-DE" sz="2200" dirty="0">
              <a:latin typeface="Arial" charset="0"/>
              <a:ea typeface="Gulim" pitchFamily="34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Content Placeholder 3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252849"/>
              </p:ext>
            </p:extLst>
          </p:nvPr>
        </p:nvGraphicFramePr>
        <p:xfrm>
          <a:off x="457200" y="1477169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kern="0" dirty="0" smtClean="0"/>
              <a:t>1) General Aspects (6/8)</a:t>
            </a:r>
            <a:br>
              <a:rPr lang="de-DE" altLang="de-DE" kern="0" dirty="0" smtClean="0"/>
            </a:br>
            <a:r>
              <a:rPr lang="de-DE" altLang="de-DE" kern="0" dirty="0" smtClean="0"/>
              <a:t>Maintenance vs. Non-Maintenance</a:t>
            </a:r>
            <a:endParaRPr lang="de-DE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de-DE" altLang="de-DE"/>
          </a:p>
        </p:txBody>
      </p:sp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 rot="162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Number of Sessions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847869" y="2913993"/>
            <a:ext cx="3005931" cy="206528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</p:cxnSp>
      <p:cxnSp>
        <p:nvCxnSpPr>
          <p:cNvPr id="21" name="Straight Connector 20"/>
          <p:cNvCxnSpPr/>
          <p:nvPr/>
        </p:nvCxnSpPr>
        <p:spPr bwMode="auto">
          <a:xfrm>
            <a:off x="4058167" y="4348655"/>
            <a:ext cx="1311275" cy="80929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/>
        </p:spPr>
      </p:cxnSp>
      <p:cxnSp>
        <p:nvCxnSpPr>
          <p:cNvPr id="22" name="Straight Connector 21"/>
          <p:cNvCxnSpPr/>
          <p:nvPr/>
        </p:nvCxnSpPr>
        <p:spPr bwMode="auto">
          <a:xfrm>
            <a:off x="5612369" y="4122682"/>
            <a:ext cx="1967150" cy="116169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C6600"/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rgbClr val="CC6600">
                <a:alpha val="60000"/>
              </a:srgbClr>
            </a:glow>
            <a:outerShdw dist="35921" dir="2700000" algn="ctr" rotWithShape="0">
              <a:schemeClr val="bg2"/>
            </a:outerShdw>
          </a:effectLst>
          <a:extLst/>
        </p:spPr>
      </p:cxnSp>
      <p:sp>
        <p:nvSpPr>
          <p:cNvPr id="23" name="TextBox 10"/>
          <p:cNvSpPr txBox="1">
            <a:spLocks noChangeArrowheads="1"/>
          </p:cNvSpPr>
          <p:nvPr/>
        </p:nvSpPr>
        <p:spPr bwMode="auto">
          <a:xfrm>
            <a:off x="1599714" y="2470231"/>
            <a:ext cx="1312863" cy="64611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>
                <a:solidFill>
                  <a:srgbClr val="7030A0"/>
                </a:solidFill>
              </a:rPr>
              <a:t>Rel-8, 9 </a:t>
            </a:r>
            <a:br>
              <a:rPr lang="de-DE" altLang="de-DE" sz="1800" b="1" dirty="0">
                <a:solidFill>
                  <a:srgbClr val="7030A0"/>
                </a:solidFill>
              </a:rPr>
            </a:br>
            <a:r>
              <a:rPr lang="de-DE" altLang="de-DE" sz="1800" b="1" dirty="0">
                <a:solidFill>
                  <a:srgbClr val="7030A0"/>
                </a:solidFill>
              </a:rPr>
              <a:t>correction</a:t>
            </a:r>
          </a:p>
        </p:txBody>
      </p:sp>
      <p:sp>
        <p:nvSpPr>
          <p:cNvPr id="24" name="TextBox 26"/>
          <p:cNvSpPr txBox="1">
            <a:spLocks noChangeArrowheads="1"/>
          </p:cNvSpPr>
          <p:nvPr/>
        </p:nvSpPr>
        <p:spPr bwMode="auto">
          <a:xfrm>
            <a:off x="4119082" y="2470231"/>
            <a:ext cx="1312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>
                <a:solidFill>
                  <a:srgbClr val="0070C0"/>
                </a:solidFill>
              </a:rPr>
              <a:t>Rel-10 </a:t>
            </a:r>
            <a:br>
              <a:rPr lang="de-DE" altLang="de-DE" sz="1800" b="1" dirty="0">
                <a:solidFill>
                  <a:srgbClr val="0070C0"/>
                </a:solidFill>
              </a:rPr>
            </a:br>
            <a:r>
              <a:rPr lang="de-DE" altLang="de-DE" sz="1800" b="1" dirty="0">
                <a:solidFill>
                  <a:srgbClr val="0070C0"/>
                </a:solidFill>
              </a:rPr>
              <a:t>correction</a:t>
            </a:r>
          </a:p>
        </p:txBody>
      </p:sp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6107162" y="2464692"/>
            <a:ext cx="1312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>
                <a:solidFill>
                  <a:srgbClr val="663300"/>
                </a:solidFill>
              </a:rPr>
              <a:t>Rel-11 </a:t>
            </a:r>
            <a:br>
              <a:rPr lang="de-DE" altLang="de-DE" sz="1800" b="1" dirty="0">
                <a:solidFill>
                  <a:srgbClr val="663300"/>
                </a:solidFill>
              </a:rPr>
            </a:br>
            <a:r>
              <a:rPr lang="de-DE" altLang="de-DE" sz="1800" b="1" dirty="0">
                <a:solidFill>
                  <a:srgbClr val="663300"/>
                </a:solidFill>
              </a:rPr>
              <a:t>correction</a:t>
            </a:r>
          </a:p>
        </p:txBody>
      </p:sp>
      <p:cxnSp>
        <p:nvCxnSpPr>
          <p:cNvPr id="26" name="Straight Connector 11"/>
          <p:cNvCxnSpPr>
            <a:cxnSpLocks noChangeShapeType="1"/>
          </p:cNvCxnSpPr>
          <p:nvPr/>
        </p:nvCxnSpPr>
        <p:spPr bwMode="auto">
          <a:xfrm>
            <a:off x="956930" y="6110288"/>
            <a:ext cx="1190847" cy="0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14"/>
          <p:cNvCxnSpPr>
            <a:cxnSpLocks noChangeShapeType="1"/>
          </p:cNvCxnSpPr>
          <p:nvPr/>
        </p:nvCxnSpPr>
        <p:spPr bwMode="auto">
          <a:xfrm flipV="1">
            <a:off x="2345398" y="6116638"/>
            <a:ext cx="1259039" cy="1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16"/>
          <p:cNvCxnSpPr>
            <a:cxnSpLocks noChangeShapeType="1"/>
          </p:cNvCxnSpPr>
          <p:nvPr/>
        </p:nvCxnSpPr>
        <p:spPr bwMode="auto">
          <a:xfrm>
            <a:off x="5528930" y="6107925"/>
            <a:ext cx="1960754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26"/>
          <p:cNvSpPr txBox="1">
            <a:spLocks noChangeArrowheads="1"/>
          </p:cNvSpPr>
          <p:nvPr/>
        </p:nvSpPr>
        <p:spPr bwMode="auto">
          <a:xfrm>
            <a:off x="2532004" y="6107925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30" name="TextBox 27"/>
          <p:cNvSpPr txBox="1">
            <a:spLocks noChangeArrowheads="1"/>
          </p:cNvSpPr>
          <p:nvPr/>
        </p:nvSpPr>
        <p:spPr bwMode="auto">
          <a:xfrm>
            <a:off x="6236437" y="6094930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31" name="Straight Connector 31"/>
          <p:cNvCxnSpPr>
            <a:cxnSpLocks noChangeShapeType="1"/>
          </p:cNvCxnSpPr>
          <p:nvPr/>
        </p:nvCxnSpPr>
        <p:spPr bwMode="auto">
          <a:xfrm flipV="1">
            <a:off x="3788584" y="6107925"/>
            <a:ext cx="1580858" cy="5538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TextBox 33"/>
          <p:cNvSpPr txBox="1">
            <a:spLocks noChangeArrowheads="1"/>
          </p:cNvSpPr>
          <p:nvPr/>
        </p:nvSpPr>
        <p:spPr bwMode="auto">
          <a:xfrm>
            <a:off x="4119082" y="6111673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33" name="TextBox 25"/>
          <p:cNvSpPr txBox="1">
            <a:spLocks noChangeArrowheads="1"/>
          </p:cNvSpPr>
          <p:nvPr/>
        </p:nvSpPr>
        <p:spPr bwMode="auto">
          <a:xfrm>
            <a:off x="1193167" y="6113463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34" name="TextBox 27"/>
          <p:cNvSpPr txBox="1">
            <a:spLocks noChangeArrowheads="1"/>
          </p:cNvSpPr>
          <p:nvPr/>
        </p:nvSpPr>
        <p:spPr bwMode="auto">
          <a:xfrm>
            <a:off x="7834584" y="6094513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5" name="Straight Connector 16"/>
          <p:cNvCxnSpPr>
            <a:cxnSpLocks noChangeShapeType="1"/>
          </p:cNvCxnSpPr>
          <p:nvPr/>
        </p:nvCxnSpPr>
        <p:spPr bwMode="auto">
          <a:xfrm>
            <a:off x="7655442" y="6094930"/>
            <a:ext cx="1161300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/>
          <p:cNvCxnSpPr/>
          <p:nvPr/>
        </p:nvCxnSpPr>
        <p:spPr bwMode="auto">
          <a:xfrm>
            <a:off x="7834583" y="3705012"/>
            <a:ext cx="886461" cy="48324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62A14D"/>
            </a:solidFill>
            <a:prstDash val="solid"/>
            <a:round/>
            <a:headEnd type="none" w="med" len="med"/>
            <a:tailEnd type="triangle" w="med" len="med"/>
          </a:ln>
          <a:effectLst>
            <a:glow rad="101600">
              <a:srgbClr val="62A14D">
                <a:alpha val="60000"/>
              </a:srgbClr>
            </a:glow>
            <a:outerShdw dist="35921" dir="2700000" algn="ctr" rotWithShape="0">
              <a:schemeClr val="bg2"/>
            </a:outerShdw>
          </a:effectLst>
          <a:extLst/>
        </p:spPr>
      </p:cxnSp>
      <p:sp>
        <p:nvSpPr>
          <p:cNvPr id="45" name="TextBox 27"/>
          <p:cNvSpPr txBox="1">
            <a:spLocks noChangeArrowheads="1"/>
          </p:cNvSpPr>
          <p:nvPr/>
        </p:nvSpPr>
        <p:spPr bwMode="auto">
          <a:xfrm>
            <a:off x="7655443" y="2455555"/>
            <a:ext cx="13715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 smtClean="0">
                <a:solidFill>
                  <a:srgbClr val="62A14D"/>
                </a:solidFill>
              </a:rPr>
              <a:t>Rel-12 </a:t>
            </a:r>
            <a:r>
              <a:rPr lang="de-DE" altLang="de-DE" sz="1800" b="1" dirty="0">
                <a:solidFill>
                  <a:srgbClr val="62A14D"/>
                </a:solidFill>
              </a:rPr>
              <a:t/>
            </a:r>
            <a:br>
              <a:rPr lang="de-DE" altLang="de-DE" sz="1800" b="1" dirty="0">
                <a:solidFill>
                  <a:srgbClr val="62A14D"/>
                </a:solidFill>
              </a:rPr>
            </a:br>
            <a:r>
              <a:rPr lang="de-DE" altLang="de-DE" sz="1800" b="1" dirty="0">
                <a:solidFill>
                  <a:srgbClr val="62A14D"/>
                </a:solidFill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152217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1) General Aspects (7/8)</a:t>
            </a:r>
            <a:br>
              <a:rPr lang="de-DE" altLang="de-DE" dirty="0" smtClean="0"/>
            </a:br>
            <a:r>
              <a:rPr lang="de-DE" altLang="de-DE" dirty="0" smtClean="0"/>
              <a:t>Document Handling / Meeting</a:t>
            </a:r>
            <a:endParaRPr lang="de-DE" dirty="0"/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6283325" y="6346825"/>
            <a:ext cx="1711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/>
              <a:t>SA2 meetings</a:t>
            </a: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 rot="16200000">
            <a:off x="-915475" y="3556000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800" b="1" dirty="0"/>
              <a:t>Number of Tdocs</a:t>
            </a:r>
          </a:p>
        </p:txBody>
      </p:sp>
      <p:cxnSp>
        <p:nvCxnSpPr>
          <p:cNvPr id="28" name="Straight Connector 11"/>
          <p:cNvCxnSpPr>
            <a:cxnSpLocks noChangeShapeType="1"/>
          </p:cNvCxnSpPr>
          <p:nvPr/>
        </p:nvCxnSpPr>
        <p:spPr bwMode="auto">
          <a:xfrm>
            <a:off x="1032348" y="6007137"/>
            <a:ext cx="1223356" cy="0"/>
          </a:xfrm>
          <a:prstGeom prst="line">
            <a:avLst/>
          </a:prstGeom>
          <a:noFill/>
          <a:ln w="28575" algn="ctr">
            <a:solidFill>
              <a:srgbClr val="7030A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14"/>
          <p:cNvCxnSpPr>
            <a:cxnSpLocks noChangeShapeType="1"/>
          </p:cNvCxnSpPr>
          <p:nvPr/>
        </p:nvCxnSpPr>
        <p:spPr bwMode="auto">
          <a:xfrm>
            <a:off x="2555647" y="6000389"/>
            <a:ext cx="1101953" cy="0"/>
          </a:xfrm>
          <a:prstGeom prst="line">
            <a:avLst/>
          </a:prstGeom>
          <a:noFill/>
          <a:ln w="28575" algn="ctr">
            <a:solidFill>
              <a:srgbClr val="007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16"/>
          <p:cNvCxnSpPr>
            <a:cxnSpLocks noChangeShapeType="1"/>
          </p:cNvCxnSpPr>
          <p:nvPr/>
        </p:nvCxnSpPr>
        <p:spPr bwMode="auto">
          <a:xfrm>
            <a:off x="5740259" y="6000389"/>
            <a:ext cx="1840755" cy="0"/>
          </a:xfrm>
          <a:prstGeom prst="line">
            <a:avLst/>
          </a:prstGeom>
          <a:noFill/>
          <a:ln w="28575" algn="ctr">
            <a:solidFill>
              <a:srgbClr val="00B05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26"/>
          <p:cNvSpPr txBox="1">
            <a:spLocks noChangeArrowheads="1"/>
          </p:cNvSpPr>
          <p:nvPr/>
        </p:nvSpPr>
        <p:spPr bwMode="auto">
          <a:xfrm>
            <a:off x="2663710" y="6008688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70C0"/>
                </a:solidFill>
                <a:latin typeface="Arial Black" pitchFamily="34" charset="0"/>
              </a:rPr>
              <a:t>Rel-10</a:t>
            </a:r>
          </a:p>
        </p:txBody>
      </p:sp>
      <p:sp>
        <p:nvSpPr>
          <p:cNvPr id="32" name="TextBox 27"/>
          <p:cNvSpPr txBox="1">
            <a:spLocks noChangeArrowheads="1"/>
          </p:cNvSpPr>
          <p:nvPr/>
        </p:nvSpPr>
        <p:spPr bwMode="auto">
          <a:xfrm>
            <a:off x="6217722" y="5995089"/>
            <a:ext cx="885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00B050"/>
                </a:solidFill>
                <a:latin typeface="Arial Black" pitchFamily="34" charset="0"/>
              </a:rPr>
              <a:t>Rel-12</a:t>
            </a:r>
          </a:p>
        </p:txBody>
      </p:sp>
      <p:cxnSp>
        <p:nvCxnSpPr>
          <p:cNvPr id="33" name="Straight Connector 31"/>
          <p:cNvCxnSpPr>
            <a:cxnSpLocks noChangeShapeType="1"/>
          </p:cNvCxnSpPr>
          <p:nvPr/>
        </p:nvCxnSpPr>
        <p:spPr bwMode="auto">
          <a:xfrm>
            <a:off x="3845139" y="6000389"/>
            <a:ext cx="1619996" cy="0"/>
          </a:xfrm>
          <a:prstGeom prst="line">
            <a:avLst/>
          </a:prstGeom>
          <a:noFill/>
          <a:ln w="28575" algn="ctr">
            <a:solidFill>
              <a:srgbClr val="66330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239476" y="5988400"/>
            <a:ext cx="8874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663300"/>
                </a:solidFill>
                <a:latin typeface="Arial Black" pitchFamily="34" charset="0"/>
              </a:rPr>
              <a:t>Rel-11</a:t>
            </a:r>
          </a:p>
        </p:txBody>
      </p:sp>
      <p:sp>
        <p:nvSpPr>
          <p:cNvPr id="35" name="TextBox 25"/>
          <p:cNvSpPr txBox="1">
            <a:spLocks noChangeArrowheads="1"/>
          </p:cNvSpPr>
          <p:nvPr/>
        </p:nvSpPr>
        <p:spPr bwMode="auto">
          <a:xfrm>
            <a:off x="1268582" y="6009834"/>
            <a:ext cx="750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>
                <a:solidFill>
                  <a:srgbClr val="7030A0"/>
                </a:solidFill>
                <a:latin typeface="Arial Black" pitchFamily="34" charset="0"/>
              </a:rPr>
              <a:t>Rel-9</a:t>
            </a:r>
          </a:p>
        </p:txBody>
      </p:sp>
      <p:sp>
        <p:nvSpPr>
          <p:cNvPr id="36" name="TextBox 27"/>
          <p:cNvSpPr txBox="1">
            <a:spLocks noChangeArrowheads="1"/>
          </p:cNvSpPr>
          <p:nvPr/>
        </p:nvSpPr>
        <p:spPr bwMode="auto">
          <a:xfrm>
            <a:off x="7870875" y="6010229"/>
            <a:ext cx="8864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 sz="1600" dirty="0" smtClean="0">
                <a:solidFill>
                  <a:srgbClr val="FF0000"/>
                </a:solidFill>
                <a:latin typeface="Arial Black" pitchFamily="34" charset="0"/>
              </a:rPr>
              <a:t>Rel-13</a:t>
            </a:r>
            <a:endParaRPr lang="de-DE" altLang="de-DE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cxnSp>
        <p:nvCxnSpPr>
          <p:cNvPr id="37" name="Straight Connector 16"/>
          <p:cNvCxnSpPr>
            <a:cxnSpLocks noChangeShapeType="1"/>
          </p:cNvCxnSpPr>
          <p:nvPr/>
        </p:nvCxnSpPr>
        <p:spPr bwMode="auto">
          <a:xfrm>
            <a:off x="7835087" y="6000389"/>
            <a:ext cx="958039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 type="oval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19" name="Content Placeholder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2586509"/>
              </p:ext>
            </p:extLst>
          </p:nvPr>
        </p:nvGraphicFramePr>
        <p:xfrm>
          <a:off x="527736" y="1358153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574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5241</Words>
  <Application>Microsoft Office PowerPoint</Application>
  <PresentationFormat>On-screen Show (4:3)</PresentationFormat>
  <Paragraphs>985</Paragraphs>
  <Slides>52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3gpp</vt:lpstr>
      <vt:lpstr>  </vt:lpstr>
      <vt:lpstr>Contents</vt:lpstr>
      <vt:lpstr>Contents</vt:lpstr>
      <vt:lpstr>1) General Aspects (1/8)</vt:lpstr>
      <vt:lpstr>1) General Aspects (2/8)</vt:lpstr>
      <vt:lpstr>1) General Aspects (3/8)</vt:lpstr>
      <vt:lpstr>1) General Aspects (4/8)</vt:lpstr>
      <vt:lpstr>1) General Aspects (6/8) Maintenance vs. Non-Maintenance</vt:lpstr>
      <vt:lpstr>1) General Aspects (7/8) Document Handling / Meeting</vt:lpstr>
      <vt:lpstr>1) General Aspects (8/8) SA2 Agreed CRs by Release / Meeting</vt:lpstr>
      <vt:lpstr>Contents</vt:lpstr>
      <vt:lpstr>2.1) Rel-11 and before Maintenance (1/3)</vt:lpstr>
      <vt:lpstr>2.1) Rel-11 and before Maintenance (2/3)</vt:lpstr>
      <vt:lpstr>2.1) Rel-11 and before Maintenance (3/3)</vt:lpstr>
      <vt:lpstr>Contents</vt:lpstr>
      <vt:lpstr>PowerPoint Presentation</vt:lpstr>
      <vt:lpstr>2.2) Rel-12 Work Ongoing (2/16)</vt:lpstr>
      <vt:lpstr>2.2) Rel-12 Work Ongoing (3/16)</vt:lpstr>
      <vt:lpstr>2.2) Rel-12 Work Ongoing (4/16)</vt:lpstr>
      <vt:lpstr>2.2) Rel-12 Work Ongoing (5/16)</vt:lpstr>
      <vt:lpstr>2.2) Rel-12 Work Ongoing (6/16)</vt:lpstr>
      <vt:lpstr>2.2) Rel-12 Work Ongoing (7/16)</vt:lpstr>
      <vt:lpstr>2.2) Rel-12 Work Ongoing (8/16)</vt:lpstr>
      <vt:lpstr>2.2) Rel-12 Maintenance (9/16) Completed SA 64 or before</vt:lpstr>
      <vt:lpstr>2.2) Rel-12 Work Maintenance (10/16)</vt:lpstr>
      <vt:lpstr>2.2) Rel-12 Work Maintenance (11/16)</vt:lpstr>
      <vt:lpstr>2.2) Rel-12 Work Maintenance – Category F CRs only (12/16)</vt:lpstr>
      <vt:lpstr>2.2) Rel-12 Work Maintenance – Category F CRs only (13/16)</vt:lpstr>
      <vt:lpstr>2.2) Rel-12 Work Maintenance – Category F CRs only (14/16)</vt:lpstr>
      <vt:lpstr>2.2) Rel-12 Work Maintenance – Category F CRs only (15/16)</vt:lpstr>
      <vt:lpstr>2.2) Rel-12 Work Stopped (16/16)</vt:lpstr>
      <vt:lpstr>Contents</vt:lpstr>
      <vt:lpstr>2.3) Rel-13 Work (1/4)</vt:lpstr>
      <vt:lpstr>2.3) Rel-13 Work Ongoing (2/4)</vt:lpstr>
      <vt:lpstr>2.3) Rel-13 Work Ongoing (3/4)</vt:lpstr>
      <vt:lpstr>2.3) Rel-13 Work Ongoing (4/4)</vt:lpstr>
      <vt:lpstr>Contents</vt:lpstr>
      <vt:lpstr>2.4) New and Updated WIDs and SIDs (1/4)</vt:lpstr>
      <vt:lpstr>2.4) New and Updated WIDs and SIDs (2/4)</vt:lpstr>
      <vt:lpstr>2.4) New and Updated WIDs and SIDs (3/4)</vt:lpstr>
      <vt:lpstr>2.4) New and Updated WIDs and SIDs (4/4)</vt:lpstr>
      <vt:lpstr>Contents</vt:lpstr>
      <vt:lpstr>2.5) IETF and External SDO Normative Reference Update (1/2)</vt:lpstr>
      <vt:lpstr>Contents</vt:lpstr>
      <vt:lpstr>3) Action Items</vt:lpstr>
      <vt:lpstr>Contents</vt:lpstr>
      <vt:lpstr>4) Documents for Information and Approval</vt:lpstr>
      <vt:lpstr>Contents</vt:lpstr>
      <vt:lpstr>5) Collected Items requiring action  from SA</vt:lpstr>
      <vt:lpstr>PowerPoint Presentation</vt:lpstr>
      <vt:lpstr>Abbreviations (1/2)</vt:lpstr>
      <vt:lpstr>Abbreviations (2/2)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SA2 chairman</dc:creator>
  <dc:description>©3GPP 2009. All rights reserved</dc:description>
  <cp:lastModifiedBy>agenda rev01</cp:lastModifiedBy>
  <cp:revision>323</cp:revision>
  <dcterms:created xsi:type="dcterms:W3CDTF">2013-07-29T09:19:59Z</dcterms:created>
  <dcterms:modified xsi:type="dcterms:W3CDTF">2014-06-06T08:01:42Z</dcterms:modified>
</cp:coreProperties>
</file>