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notesSlides/notesSlide6.xml" ContentType="application/vnd.openxmlformats-officedocument.presentationml.notesSlid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notesMasterIdLst>
    <p:notesMasterId r:id="rId20"/>
  </p:notesMasterIdLst>
  <p:handoutMasterIdLst>
    <p:handoutMasterId r:id="rId21"/>
  </p:handoutMasterIdLst>
  <p:sldIdLst>
    <p:sldId id="262" r:id="rId10"/>
    <p:sldId id="290" r:id="rId11"/>
    <p:sldId id="285" r:id="rId12"/>
    <p:sldId id="297" r:id="rId13"/>
    <p:sldId id="284" r:id="rId14"/>
    <p:sldId id="286" r:id="rId15"/>
    <p:sldId id="294" r:id="rId16"/>
    <p:sldId id="291" r:id="rId17"/>
    <p:sldId id="295" r:id="rId18"/>
    <p:sldId id="260"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418" autoAdjust="0"/>
    <p:restoredTop sz="94868" autoAdjust="0"/>
  </p:normalViewPr>
  <p:slideViewPr>
    <p:cSldViewPr>
      <p:cViewPr varScale="1">
        <p:scale>
          <a:sx n="100" d="100"/>
          <a:sy n="100" d="100"/>
        </p:scale>
        <p:origin x="-522" y="-102"/>
      </p:cViewPr>
      <p:guideLst>
        <p:guide orient="horz" pos="436"/>
        <p:guide orient="horz" pos="618"/>
        <p:guide orient="horz" pos="845"/>
        <p:guide orient="horz" pos="284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26700;&#38754;\pp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23454;&#39564;&#23460;&#27979;&#35797;\openIMSCore\&#27979;&#35797;\&#26102;&#24310;&#23545;&#2760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chart>
    <c:view3D>
      <c:rAngAx val="1"/>
    </c:view3D>
    <c:plotArea>
      <c:layout/>
      <c:bar3DChart>
        <c:barDir val="col"/>
        <c:grouping val="clustered"/>
        <c:ser>
          <c:idx val="0"/>
          <c:order val="0"/>
          <c:tx>
            <c:strRef>
              <c:f>Sheet1!$A$100</c:f>
              <c:strCache>
                <c:ptCount val="1"/>
                <c:pt idx="0">
                  <c:v>虚拟平台</c:v>
                </c:pt>
              </c:strCache>
            </c:strRef>
          </c:tx>
          <c:spPr>
            <a:solidFill>
              <a:srgbClr val="404040"/>
            </a:solidFill>
            <a:ln w="9525" cap="flat" cmpd="sng" algn="ctr">
              <a:solidFill>
                <a:schemeClr val="tx1"/>
              </a:solidFill>
              <a:prstDash val="solid"/>
            </a:ln>
            <a:effectLst>
              <a:outerShdw blurRad="40000" dist="23000" dir="5400000" rotWithShape="0">
                <a:srgbClr val="000000">
                  <a:alpha val="35000"/>
                </a:srgbClr>
              </a:outerShdw>
            </a:effectLst>
          </c:spPr>
          <c:val>
            <c:numRef>
              <c:f>Sheet1!$B$100:$C$100</c:f>
              <c:numCache>
                <c:formatCode>General</c:formatCode>
                <c:ptCount val="2"/>
                <c:pt idx="0">
                  <c:v>2100</c:v>
                </c:pt>
              </c:numCache>
            </c:numRef>
          </c:val>
        </c:ser>
        <c:ser>
          <c:idx val="1"/>
          <c:order val="1"/>
          <c:tx>
            <c:strRef>
              <c:f>Sheet1!$A$101</c:f>
              <c:strCache>
                <c:ptCount val="1"/>
                <c:pt idx="0">
                  <c:v>物理平台</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noFill/>
              <a:prstDash val="solid"/>
            </a:ln>
            <a:effectLst>
              <a:outerShdw blurRad="40000" dist="23000" dir="5400000" rotWithShape="0">
                <a:srgbClr val="000000">
                  <a:alpha val="35000"/>
                </a:srgbClr>
              </a:outerShdw>
            </a:effectLst>
          </c:spPr>
          <c:val>
            <c:numRef>
              <c:f>Sheet1!$B$101:$C$101</c:f>
              <c:numCache>
                <c:formatCode>General</c:formatCode>
                <c:ptCount val="2"/>
                <c:pt idx="1">
                  <c:v>2500</c:v>
                </c:pt>
              </c:numCache>
            </c:numRef>
          </c:val>
        </c:ser>
        <c:dLbls>
          <c:showVal val="1"/>
        </c:dLbls>
        <c:shape val="box"/>
        <c:axId val="151400832"/>
        <c:axId val="151402752"/>
        <c:axId val="0"/>
      </c:bar3DChart>
      <c:catAx>
        <c:axId val="151400832"/>
        <c:scaling>
          <c:orientation val="minMax"/>
        </c:scaling>
        <c:delete val="1"/>
        <c:axPos val="b"/>
        <c:tickLblPos val="none"/>
        <c:crossAx val="151402752"/>
        <c:crosses val="autoZero"/>
        <c:auto val="1"/>
        <c:lblAlgn val="ctr"/>
        <c:lblOffset val="100"/>
      </c:catAx>
      <c:valAx>
        <c:axId val="151402752"/>
        <c:scaling>
          <c:orientation val="minMax"/>
          <c:min val="0"/>
        </c:scaling>
        <c:axPos val="l"/>
        <c:majorGridlines/>
        <c:numFmt formatCode="General" sourceLinked="1"/>
        <c:tickLblPos val="nextTo"/>
        <c:crossAx val="151400832"/>
        <c:crosses val="autoZero"/>
        <c:crossBetween val="between"/>
      </c:valAx>
    </c:plotArea>
    <c:plotVisOnly val="1"/>
    <c:dispBlanksAs val="gap"/>
  </c:chart>
  <c:spPr>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GB"/>
  <c:chart>
    <c:autoTitleDeleted val="1"/>
    <c:plotArea>
      <c:layout>
        <c:manualLayout>
          <c:layoutTarget val="inner"/>
          <c:xMode val="edge"/>
          <c:yMode val="edge"/>
          <c:x val="0.14177077865266799"/>
          <c:y val="0.20951407115777204"/>
          <c:w val="0.49720844269466408"/>
          <c:h val="0.58671259842519696"/>
        </c:manualLayout>
      </c:layout>
      <c:barChart>
        <c:barDir val="col"/>
        <c:grouping val="clustered"/>
        <c:ser>
          <c:idx val="0"/>
          <c:order val="0"/>
          <c:tx>
            <c:strRef>
              <c:f>Sheet1!$B$75</c:f>
              <c:strCache>
                <c:ptCount val="1"/>
                <c:pt idx="0">
                  <c:v>全部网元运行在物理机</c:v>
                </c:pt>
              </c:strCache>
            </c:strRef>
          </c:tx>
          <c:spPr>
            <a:solidFill>
              <a:schemeClr val="tx1">
                <a:lumMod val="75000"/>
                <a:lumOff val="25000"/>
              </a:schemeClr>
            </a:solidFill>
          </c:spPr>
          <c:cat>
            <c:numRef>
              <c:f>Sheet1!$A$76:$A$84</c:f>
              <c:numCache>
                <c:formatCode>General</c:formatCode>
                <c:ptCount val="9"/>
                <c:pt idx="0">
                  <c:v>100</c:v>
                </c:pt>
                <c:pt idx="1">
                  <c:v>200</c:v>
                </c:pt>
                <c:pt idx="2">
                  <c:v>300</c:v>
                </c:pt>
                <c:pt idx="3">
                  <c:v>400</c:v>
                </c:pt>
                <c:pt idx="4">
                  <c:v>500</c:v>
                </c:pt>
                <c:pt idx="5">
                  <c:v>600</c:v>
                </c:pt>
                <c:pt idx="6">
                  <c:v>700</c:v>
                </c:pt>
                <c:pt idx="7">
                  <c:v>800</c:v>
                </c:pt>
                <c:pt idx="8">
                  <c:v>900</c:v>
                </c:pt>
              </c:numCache>
            </c:numRef>
          </c:cat>
          <c:val>
            <c:numRef>
              <c:f>Sheet1!$B$76:$B$84</c:f>
              <c:numCache>
                <c:formatCode>General</c:formatCode>
                <c:ptCount val="9"/>
                <c:pt idx="0">
                  <c:v>4.75</c:v>
                </c:pt>
                <c:pt idx="1">
                  <c:v>5.22</c:v>
                </c:pt>
                <c:pt idx="2">
                  <c:v>5.3</c:v>
                </c:pt>
                <c:pt idx="3">
                  <c:v>7.04</c:v>
                </c:pt>
                <c:pt idx="4">
                  <c:v>7.22</c:v>
                </c:pt>
                <c:pt idx="5">
                  <c:v>8.66</c:v>
                </c:pt>
                <c:pt idx="6">
                  <c:v>11.61</c:v>
                </c:pt>
                <c:pt idx="7">
                  <c:v>12.44</c:v>
                </c:pt>
                <c:pt idx="8">
                  <c:v>23.51</c:v>
                </c:pt>
              </c:numCache>
            </c:numRef>
          </c:val>
        </c:ser>
        <c:ser>
          <c:idx val="1"/>
          <c:order val="1"/>
          <c:tx>
            <c:strRef>
              <c:f>Sheet1!$C$75</c:f>
              <c:strCache>
                <c:ptCount val="1"/>
                <c:pt idx="0">
                  <c:v>全部网元运行在虚拟机</c:v>
                </c:pt>
              </c:strCache>
            </c:strRef>
          </c:tx>
          <c:spPr>
            <a:solidFill>
              <a:schemeClr val="accent1"/>
            </a:solidFill>
          </c:spPr>
          <c:cat>
            <c:numRef>
              <c:f>Sheet1!$A$76:$A$84</c:f>
              <c:numCache>
                <c:formatCode>General</c:formatCode>
                <c:ptCount val="9"/>
                <c:pt idx="0">
                  <c:v>100</c:v>
                </c:pt>
                <c:pt idx="1">
                  <c:v>200</c:v>
                </c:pt>
                <c:pt idx="2">
                  <c:v>300</c:v>
                </c:pt>
                <c:pt idx="3">
                  <c:v>400</c:v>
                </c:pt>
                <c:pt idx="4">
                  <c:v>500</c:v>
                </c:pt>
                <c:pt idx="5">
                  <c:v>600</c:v>
                </c:pt>
                <c:pt idx="6">
                  <c:v>700</c:v>
                </c:pt>
                <c:pt idx="7">
                  <c:v>800</c:v>
                </c:pt>
                <c:pt idx="8">
                  <c:v>900</c:v>
                </c:pt>
              </c:numCache>
            </c:numRef>
          </c:cat>
          <c:val>
            <c:numRef>
              <c:f>Sheet1!$C$76:$C$84</c:f>
              <c:numCache>
                <c:formatCode>General</c:formatCode>
                <c:ptCount val="9"/>
                <c:pt idx="0">
                  <c:v>7.26</c:v>
                </c:pt>
                <c:pt idx="1">
                  <c:v>7.39</c:v>
                </c:pt>
                <c:pt idx="2">
                  <c:v>8.3000000000000007</c:v>
                </c:pt>
                <c:pt idx="3">
                  <c:v>8.59</c:v>
                </c:pt>
                <c:pt idx="4">
                  <c:v>10.719999999999999</c:v>
                </c:pt>
                <c:pt idx="5">
                  <c:v>11.54</c:v>
                </c:pt>
                <c:pt idx="6">
                  <c:v>16.829999999999988</c:v>
                </c:pt>
                <c:pt idx="7">
                  <c:v>19.84</c:v>
                </c:pt>
                <c:pt idx="8">
                  <c:v>25.03</c:v>
                </c:pt>
              </c:numCache>
            </c:numRef>
          </c:val>
        </c:ser>
        <c:dLbls/>
        <c:axId val="86335488"/>
        <c:axId val="86337408"/>
      </c:barChart>
      <c:catAx>
        <c:axId val="86335488"/>
        <c:scaling>
          <c:orientation val="minMax"/>
        </c:scaling>
        <c:axPos val="b"/>
        <c:title>
          <c:tx>
            <c:rich>
              <a:bodyPr/>
              <a:lstStyle/>
              <a:p>
                <a:pPr>
                  <a:defRPr/>
                </a:pPr>
                <a:r>
                  <a:rPr lang="en-US" altLang="zh-CN"/>
                  <a:t>CPS</a:t>
                </a:r>
                <a:endParaRPr lang="zh-CN" altLang="en-US"/>
              </a:p>
            </c:rich>
          </c:tx>
          <c:layout/>
        </c:title>
        <c:numFmt formatCode="General" sourceLinked="1"/>
        <c:tickLblPos val="nextTo"/>
        <c:crossAx val="86337408"/>
        <c:crosses val="autoZero"/>
        <c:auto val="1"/>
        <c:lblAlgn val="ctr"/>
        <c:lblOffset val="100"/>
      </c:catAx>
      <c:valAx>
        <c:axId val="86337408"/>
        <c:scaling>
          <c:orientation val="minMax"/>
        </c:scaling>
        <c:axPos val="l"/>
        <c:majorGridlines/>
        <c:numFmt formatCode="General" sourceLinked="1"/>
        <c:tickLblPos val="nextTo"/>
        <c:crossAx val="86335488"/>
        <c:crosses val="autoZero"/>
        <c:crossBetween val="between"/>
      </c:valAx>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AFFCE151-E7F4-46CA-8FDA-85576E7D3487}" type="datetimeFigureOut">
              <a:rPr lang="zh-CN" altLang="en-US"/>
              <a:pPr>
                <a:defRPr/>
              </a:pPr>
              <a:t>2014/2/26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B6C324D9-4834-4982-9D8F-1DC7B0BF8D2A}" type="slidenum">
              <a:rPr lang="zh-CN" altLang="en-US"/>
              <a:pPr>
                <a:defRPr/>
              </a:pPr>
              <a:t>‹#›</a:t>
            </a:fld>
            <a:endParaRPr lang="en-US" altLang="zh-CN"/>
          </a:p>
        </p:txBody>
      </p:sp>
    </p:spTree>
    <p:extLst>
      <p:ext uri="{BB962C8B-B14F-4D97-AF65-F5344CB8AC3E}">
        <p14:creationId xmlns:p14="http://schemas.microsoft.com/office/powerpoint/2010/main" xmlns="" val="33240913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ea typeface="宋体" charset="-122"/>
              </a:defRPr>
            </a:lvl1pPr>
          </a:lstStyle>
          <a:p>
            <a:pPr>
              <a:defRPr/>
            </a:pPr>
            <a:fld id="{C7EE4B32-EC36-41D1-B823-FD9F23416B96}" type="datetimeFigureOut">
              <a:rPr lang="zh-CN" altLang="en-US"/>
              <a:pPr>
                <a:defRPr/>
              </a:pPr>
              <a:t>2014/2/26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ea typeface="宋体" charset="-122"/>
              </a:defRPr>
            </a:lvl1pPr>
          </a:lstStyle>
          <a:p>
            <a:pPr>
              <a:defRPr/>
            </a:pPr>
            <a:fld id="{5E00A4D1-8A80-42FC-864E-B01564015030}" type="slidenum">
              <a:rPr lang="zh-CN" altLang="en-US"/>
              <a:pPr>
                <a:defRPr/>
              </a:pPr>
              <a:t>‹#›</a:t>
            </a:fld>
            <a:endParaRPr lang="zh-CN" altLang="en-US"/>
          </a:p>
        </p:txBody>
      </p:sp>
    </p:spTree>
    <p:extLst>
      <p:ext uri="{BB962C8B-B14F-4D97-AF65-F5344CB8AC3E}">
        <p14:creationId xmlns:p14="http://schemas.microsoft.com/office/powerpoint/2010/main" xmlns="" val="3609717135"/>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C7B669-246F-4120-9701-C5DB3A568D19}" type="slidenum">
              <a:rPr lang="zh-CN" altLang="en-US">
                <a:ea typeface="宋体" pitchFamily="2" charset="-122"/>
              </a:rPr>
              <a:pPr/>
              <a:t>1</a:t>
            </a:fld>
            <a:endParaRPr lang="zh-CN" altLang="en-US">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p:spPr>
      </p:sp>
      <p:sp>
        <p:nvSpPr>
          <p:cNvPr id="3686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latin typeface="Arial" pitchFamily="34" charset="0"/>
            </a:endParaRPr>
          </a:p>
        </p:txBody>
      </p:sp>
      <p:sp>
        <p:nvSpPr>
          <p:cNvPr id="368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229962-669E-4B47-A0B7-38AC54B8DF86}" type="slidenum">
              <a:rPr lang="en-US" altLang="zh-CN">
                <a:latin typeface="Arial" pitchFamily="34" charset="0"/>
                <a:ea typeface="宋体" pitchFamily="2" charset="-122"/>
              </a:rPr>
              <a:pPr/>
              <a:t>2</a:t>
            </a:fld>
            <a:endParaRPr lang="en-US" altLang="zh-CN">
              <a:latin typeface="Arial"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742950" lvl="1" indent="-285750">
              <a:buFont typeface="Arial" pitchFamily="34" charset="0"/>
              <a:buChar char="•"/>
            </a:pPr>
            <a:r>
              <a:rPr lang="en-US" altLang="zh-CN" sz="1600" dirty="0" smtClean="0"/>
              <a:t>The system will implement auto deployment, auto life cycle  management and auto resource management.</a:t>
            </a:r>
          </a:p>
          <a:p>
            <a:pPr marL="742950" lvl="1" indent="-285750">
              <a:buFont typeface="Arial" pitchFamily="34" charset="0"/>
              <a:buChar char="•"/>
            </a:pPr>
            <a:r>
              <a:rPr lang="en-US" altLang="zh-CN" sz="1600" dirty="0" smtClean="0"/>
              <a:t>The system will be compatible with the ETSI NFV reference arch</a:t>
            </a:r>
          </a:p>
          <a:p>
            <a:pPr marL="742950" lvl="1" indent="-285750">
              <a:buFont typeface="Arial" pitchFamily="34" charset="0"/>
              <a:buChar char="•"/>
            </a:pPr>
            <a:r>
              <a:rPr lang="en-US" altLang="zh-CN" sz="1600" dirty="0" smtClean="0"/>
              <a:t>Define the Core Network virtualization architecture in Oct. 2012, and updated in Sep. 2013</a:t>
            </a:r>
          </a:p>
          <a:p>
            <a:pPr marL="742950" lvl="1" indent="-285750">
              <a:buFont typeface="Arial" pitchFamily="34" charset="0"/>
              <a:buChar char="•"/>
            </a:pPr>
            <a:r>
              <a:rPr lang="en-US" altLang="zh-CN" sz="1600" dirty="0" smtClean="0"/>
              <a:t>Finished the draft  specification for VIM and Virtual Infrastructure</a:t>
            </a:r>
          </a:p>
          <a:p>
            <a:pPr marL="742950" lvl="1" indent="-285750">
              <a:buFont typeface="Arial" pitchFamily="34" charset="0"/>
              <a:buChar char="•"/>
            </a:pPr>
            <a:r>
              <a:rPr lang="en-US" altLang="zh-CN" sz="1600" dirty="0" smtClean="0"/>
              <a:t>In 2014, virtual IMS test and field trial</a:t>
            </a:r>
          </a:p>
          <a:p>
            <a:endParaRPr kumimoji="1" lang="zh-CN" altLang="en-US" dirty="0"/>
          </a:p>
        </p:txBody>
      </p:sp>
      <p:sp>
        <p:nvSpPr>
          <p:cNvPr id="4" name="幻灯片编号占位符 3"/>
          <p:cNvSpPr>
            <a:spLocks noGrp="1"/>
          </p:cNvSpPr>
          <p:nvPr>
            <p:ph type="sldNum" sz="quarter" idx="10"/>
          </p:nvPr>
        </p:nvSpPr>
        <p:spPr/>
        <p:txBody>
          <a:bodyPr/>
          <a:lstStyle/>
          <a:p>
            <a:pPr>
              <a:defRPr/>
            </a:pPr>
            <a:fld id="{5E00A4D1-8A80-42FC-864E-B01564015030}" type="slidenum">
              <a:rPr lang="zh-CN" altLang="en-US" smtClean="0"/>
              <a:pPr>
                <a:defRPr/>
              </a:pPr>
              <a:t>3</a:t>
            </a:fld>
            <a:endParaRPr lang="zh-CN" altLang="en-US"/>
          </a:p>
        </p:txBody>
      </p:sp>
    </p:spTree>
    <p:extLst>
      <p:ext uri="{BB962C8B-B14F-4D97-AF65-F5344CB8AC3E}">
        <p14:creationId xmlns:p14="http://schemas.microsoft.com/office/powerpoint/2010/main" xmlns="" val="3202968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页眉占位符 3"/>
          <p:cNvSpPr>
            <a:spLocks noGrp="1"/>
          </p:cNvSpPr>
          <p:nvPr>
            <p:ph type="hdr" sz="quarter" idx="10"/>
          </p:nvPr>
        </p:nvSpPr>
        <p:spPr/>
        <p:txBody>
          <a:bodyPr/>
          <a:lstStyle/>
          <a:p>
            <a:r>
              <a:rPr lang="en-US" altLang="zh-CN" smtClean="0">
                <a:solidFill>
                  <a:prstClr val="black"/>
                </a:solidFill>
              </a:rPr>
              <a:t>IEEE WCNC2013</a:t>
            </a:r>
            <a:endParaRPr lang="zh-CN" altLang="en-US">
              <a:solidFill>
                <a:prstClr val="black"/>
              </a:solidFill>
            </a:endParaRPr>
          </a:p>
        </p:txBody>
      </p:sp>
      <p:sp>
        <p:nvSpPr>
          <p:cNvPr id="5" name="日期占位符 4"/>
          <p:cNvSpPr>
            <a:spLocks noGrp="1"/>
          </p:cNvSpPr>
          <p:nvPr>
            <p:ph type="dt" idx="11"/>
          </p:nvPr>
        </p:nvSpPr>
        <p:spPr/>
        <p:txBody>
          <a:bodyPr/>
          <a:lstStyle/>
          <a:p>
            <a:r>
              <a:rPr lang="en-US" altLang="zh-CN" smtClean="0">
                <a:solidFill>
                  <a:prstClr val="black"/>
                </a:solidFill>
              </a:rPr>
              <a:t>2013/4/8</a:t>
            </a:r>
            <a:endParaRPr lang="zh-CN" altLang="en-US">
              <a:solidFill>
                <a:prstClr val="black"/>
              </a:solidFill>
            </a:endParaRPr>
          </a:p>
        </p:txBody>
      </p:sp>
      <p:sp>
        <p:nvSpPr>
          <p:cNvPr id="6" name="页脚占位符 5"/>
          <p:cNvSpPr>
            <a:spLocks noGrp="1"/>
          </p:cNvSpPr>
          <p:nvPr>
            <p:ph type="ftr" sz="quarter" idx="12"/>
          </p:nvPr>
        </p:nvSpPr>
        <p:spPr/>
        <p:txBody>
          <a:bodyPr/>
          <a:lstStyle/>
          <a:p>
            <a:r>
              <a:rPr lang="en-US" altLang="zh-CN" smtClean="0">
                <a:solidFill>
                  <a:prstClr val="black"/>
                </a:solidFill>
              </a:rPr>
              <a:t>Chih-Lin I</a:t>
            </a:r>
            <a:endParaRPr lang="zh-CN" altLang="en-US">
              <a:solidFill>
                <a:prstClr val="black"/>
              </a:solidFill>
            </a:endParaRPr>
          </a:p>
        </p:txBody>
      </p:sp>
      <p:sp>
        <p:nvSpPr>
          <p:cNvPr id="7" name="灯片编号占位符 6"/>
          <p:cNvSpPr>
            <a:spLocks noGrp="1"/>
          </p:cNvSpPr>
          <p:nvPr>
            <p:ph type="sldNum" sz="quarter" idx="13"/>
          </p:nvPr>
        </p:nvSpPr>
        <p:spPr/>
        <p:txBody>
          <a:bodyPr/>
          <a:lstStyle/>
          <a:p>
            <a:fld id="{28E642D4-3443-499E-AFDA-8D6FF8F2ED7D}" type="slidenum">
              <a:rPr lang="zh-CN" altLang="en-US" smtClean="0">
                <a:solidFill>
                  <a:prstClr val="black"/>
                </a:solidFill>
              </a:rPr>
              <a:p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p:spPr>
      </p:sp>
      <p:sp>
        <p:nvSpPr>
          <p:cNvPr id="3686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latin typeface="Arial" pitchFamily="34" charset="0"/>
            </a:endParaRPr>
          </a:p>
        </p:txBody>
      </p:sp>
      <p:sp>
        <p:nvSpPr>
          <p:cNvPr id="368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229962-669E-4B47-A0B7-38AC54B8DF86}" type="slidenum">
              <a:rPr lang="en-US" altLang="zh-CN">
                <a:latin typeface="Arial" pitchFamily="34" charset="0"/>
                <a:ea typeface="宋体" pitchFamily="2" charset="-122"/>
              </a:rPr>
              <a:pPr/>
              <a:t>8</a:t>
            </a:fld>
            <a:endParaRPr lang="en-US" altLang="zh-CN">
              <a:latin typeface="Arial"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7DF496-DF13-4D56-AC76-DA87356907F9}" type="slidenum">
              <a:rPr lang="zh-CN" altLang="en-US">
                <a:ea typeface="宋体" pitchFamily="2" charset="-122"/>
              </a:rPr>
              <a:pPr/>
              <a:t>10</a:t>
            </a:fld>
            <a:endParaRPr lang="zh-CN" altLang="en-US">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fld id="{B239FA8F-198F-4286-AA7F-26679BC61B74}" type="datetime1">
              <a:rPr lang="zh-CN" altLang="en-US"/>
              <a:pPr>
                <a:defRPr/>
              </a:pPr>
              <a:t>2014/2/26</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a:prstGeom prst="rect">
            <a:avLst/>
          </a:prstGeo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xfrm>
            <a:off x="755650" y="479425"/>
            <a:ext cx="2133600" cy="212725"/>
          </a:xfrm>
          <a:prstGeom prst="rect">
            <a:avLst/>
          </a:prstGeom>
        </p:spPr>
        <p:txBody>
          <a:bodyPr/>
          <a:lstStyle>
            <a:lvl1pPr>
              <a:defRPr smtClean="0">
                <a:ea typeface="宋体" charset="-122"/>
              </a:defRPr>
            </a:lvl1pPr>
          </a:lstStyle>
          <a:p>
            <a:pPr>
              <a:defRPr/>
            </a:pPr>
            <a:fld id="{C9F0191C-F85D-4118-A1D9-712C5F875638}" type="datetime1">
              <a:rPr lang="zh-CN" altLang="en-US"/>
              <a:pPr>
                <a:defRPr/>
              </a:pPr>
              <a:t>2014/2/26</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a:prstGeom prst="rect">
            <a:avLst/>
          </a:prstGeo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xfrm>
            <a:off x="755650" y="479425"/>
            <a:ext cx="2133600" cy="212725"/>
          </a:xfrm>
          <a:prstGeom prst="rect">
            <a:avLst/>
          </a:prstGeom>
        </p:spPr>
        <p:txBody>
          <a:bodyPr/>
          <a:lstStyle>
            <a:lvl1pPr>
              <a:defRPr smtClean="0">
                <a:ea typeface="宋体" charset="-122"/>
              </a:defRPr>
            </a:lvl1pPr>
          </a:lstStyle>
          <a:p>
            <a:pPr>
              <a:defRPr/>
            </a:pPr>
            <a:fld id="{2162D7E8-0221-42EF-9AD2-EE13508623DF}" type="datetime1">
              <a:rPr lang="zh-CN" altLang="en-US"/>
              <a:pPr>
                <a:defRPr/>
              </a:pPr>
              <a:t>2014/2/26</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fld id="{1C82934A-B25C-4F24-9047-AF99597E8846}" type="datetime1">
              <a:rPr lang="zh-CN" altLang="en-US"/>
              <a:pPr>
                <a:defRPr/>
              </a:pPr>
              <a:t>2014/2/26</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fld id="{C2CE37B1-D376-4BE7-AA98-2C123A52D16C}" type="datetime1">
              <a:rPr lang="zh-CN" altLang="en-US"/>
              <a:pPr>
                <a:defRPr/>
              </a:pPr>
              <a:t>2014/2/26</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fld id="{E8A461F2-3324-4924-A5D8-3F913301B889}" type="datetime1">
              <a:rPr lang="zh-CN" altLang="en-US"/>
              <a:pPr>
                <a:defRPr/>
              </a:pPr>
              <a:t>2014/2/26</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fld id="{32A4AB66-57F4-4941-9CD2-939B29B922D1}" type="datetime1">
              <a:rPr lang="zh-CN" altLang="en-US"/>
              <a:pPr>
                <a:defRPr/>
              </a:pPr>
              <a:t>2014/2/26</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fld id="{584200AB-B50E-4BF0-85B1-F6B24B175C1C}" type="datetime1">
              <a:rPr lang="zh-CN" altLang="en-US"/>
              <a:pPr>
                <a:defRPr/>
              </a:pPr>
              <a:t>2014/2/26</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xfrm>
            <a:off x="755650" y="479425"/>
            <a:ext cx="2133600" cy="212725"/>
          </a:xfrm>
          <a:prstGeom prst="rect">
            <a:avLst/>
          </a:prstGeom>
        </p:spPr>
        <p:txBody>
          <a:bodyPr/>
          <a:lstStyle>
            <a:lvl1pPr>
              <a:defRPr smtClean="0">
                <a:ea typeface="宋体" charset="-122"/>
              </a:defRPr>
            </a:lvl1pPr>
          </a:lstStyle>
          <a:p>
            <a:pPr>
              <a:defRPr/>
            </a:pPr>
            <a:fld id="{CCE5AE3C-6356-47FC-83BD-D3C5D582F41A}" type="datetime1">
              <a:rPr lang="zh-CN" altLang="en-US"/>
              <a:pPr>
                <a:defRPr/>
              </a:pPr>
              <a:t>2014/2/26</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eg"/></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8.xml"/><Relationship Id="rId4" Type="http://schemas.openxmlformats.org/officeDocument/2006/relationships/slideLayout" Target="../slideLayouts/slideLayout1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027" name="Rectangle 144"/>
          <p:cNvSpPr>
            <a:spLocks noChangeArrowheads="1"/>
          </p:cNvSpPr>
          <p:nvPr/>
        </p:nvSpPr>
        <p:spPr bwMode="auto">
          <a:xfrm>
            <a:off x="9251950" y="1333500"/>
            <a:ext cx="1192213" cy="17256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pic>
        <p:nvPicPr>
          <p:cNvPr id="1029" name="Picture 146" descr="2"/>
          <p:cNvPicPr>
            <a:picLocks noChangeAspect="1" noChangeArrowheads="1"/>
          </p:cNvPicPr>
          <p:nvPr/>
        </p:nvPicPr>
        <p:blipFill>
          <a:blip r:embed="rId3" cstate="print"/>
          <a:srcRect/>
          <a:stretch>
            <a:fillRect/>
          </a:stretch>
        </p:blipFill>
        <p:spPr bwMode="auto">
          <a:xfrm>
            <a:off x="0" y="973138"/>
            <a:ext cx="9144000" cy="3810000"/>
          </a:xfrm>
          <a:prstGeom prst="rect">
            <a:avLst/>
          </a:prstGeom>
          <a:noFill/>
          <a:ln w="9525">
            <a:noFill/>
            <a:miter lim="800000"/>
            <a:headEnd/>
            <a:tailEnd/>
          </a:ln>
        </p:spPr>
      </p:pic>
      <p:sp>
        <p:nvSpPr>
          <p:cNvPr id="303" name="Text Box 7"/>
          <p:cNvSpPr txBox="1">
            <a:spLocks noChangeArrowheads="1"/>
          </p:cNvSpPr>
          <p:nvPr/>
        </p:nvSpPr>
        <p:spPr bwMode="auto">
          <a:xfrm>
            <a:off x="7229475" y="4011613"/>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5616575" cy="579438"/>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307" name="文本框 4"/>
          <p:cNvSpPr txBox="1">
            <a:spLocks noChangeArrowheads="1"/>
          </p:cNvSpPr>
          <p:nvPr/>
        </p:nvSpPr>
        <p:spPr bwMode="auto">
          <a:xfrm>
            <a:off x="747713" y="6246813"/>
            <a:ext cx="3679825" cy="182562"/>
          </a:xfrm>
          <a:prstGeom prst="rect">
            <a:avLst/>
          </a:prstGeom>
          <a:noFill/>
          <a:ln>
            <a:noFill/>
          </a:ln>
          <a:extLst/>
        </p:spPr>
        <p:txBody>
          <a:bodyPr lIns="0" tIns="0" rIns="0" bIns="0">
            <a:spAutoFit/>
          </a:bodyPr>
          <a:lstStyle>
            <a:lvl1pPr defTabSz="784225" eaLnBrk="0" hangingPunct="0">
              <a:defRPr>
                <a:solidFill>
                  <a:schemeClr val="tx1"/>
                </a:solidFill>
                <a:latin typeface="Calibri" pitchFamily="34" charset="0"/>
                <a:ea typeface="宋体" pitchFamily="2" charset="-122"/>
              </a:defRPr>
            </a:lvl1pPr>
            <a:lvl2pPr marL="742950" indent="-285750" defTabSz="784225" eaLnBrk="0" hangingPunct="0">
              <a:defRPr>
                <a:solidFill>
                  <a:schemeClr val="tx1"/>
                </a:solidFill>
                <a:latin typeface="Calibri" pitchFamily="34" charset="0"/>
                <a:ea typeface="宋体" pitchFamily="2" charset="-122"/>
              </a:defRPr>
            </a:lvl2pPr>
            <a:lvl3pPr marL="1143000" indent="-228600" defTabSz="784225" eaLnBrk="0" hangingPunct="0">
              <a:defRPr>
                <a:solidFill>
                  <a:schemeClr val="tx1"/>
                </a:solidFill>
                <a:latin typeface="Calibri" pitchFamily="34" charset="0"/>
                <a:ea typeface="宋体" pitchFamily="2" charset="-122"/>
              </a:defRPr>
            </a:lvl3pPr>
            <a:lvl4pPr marL="1600200" indent="-228600" defTabSz="784225" eaLnBrk="0" hangingPunct="0">
              <a:defRPr>
                <a:solidFill>
                  <a:schemeClr val="tx1"/>
                </a:solidFill>
                <a:latin typeface="Calibri" pitchFamily="34" charset="0"/>
                <a:ea typeface="宋体" pitchFamily="2" charset="-122"/>
              </a:defRPr>
            </a:lvl4pPr>
            <a:lvl5pPr marL="2057400" indent="-228600" defTabSz="784225" eaLnBrk="0" hangingPunct="0">
              <a:defRPr>
                <a:solidFill>
                  <a:schemeClr val="tx1"/>
                </a:solidFill>
                <a:latin typeface="Calibri" pitchFamily="34" charset="0"/>
                <a:ea typeface="宋体" pitchFamily="2" charset="-122"/>
              </a:defRPr>
            </a:lvl5pPr>
            <a:lvl6pPr marL="2514600" indent="-228600" defTabSz="7842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7842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7842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7842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200" smtClean="0">
                <a:latin typeface="FrutigerNext LT Bold" pitchFamily="34" charset="0"/>
                <a:ea typeface="MS PGothic" pitchFamily="34" charset="-128"/>
              </a:rPr>
              <a:t>HUAWEI TECHNOLOGIES CO., LTD.</a:t>
            </a:r>
          </a:p>
        </p:txBody>
      </p:sp>
      <p:pic>
        <p:nvPicPr>
          <p:cNvPr id="1035" name="Picture 6" descr="Logo"/>
          <p:cNvPicPr>
            <a:picLocks noChangeAspect="1" noChangeArrowheads="1"/>
          </p:cNvPicPr>
          <p:nvPr/>
        </p:nvPicPr>
        <p:blipFill>
          <a:blip r:embed="rId4" cstate="print"/>
          <a:srcRect/>
          <a:stretch>
            <a:fillRect/>
          </a:stretch>
        </p:blipFill>
        <p:spPr bwMode="auto">
          <a:xfrm>
            <a:off x="7681913" y="5661025"/>
            <a:ext cx="706437" cy="704850"/>
          </a:xfrm>
          <a:prstGeom prst="rect">
            <a:avLst/>
          </a:prstGeom>
          <a:noFill/>
          <a:ln w="9525">
            <a:noFill/>
            <a:miter lim="800000"/>
            <a:headEnd/>
            <a:tailEnd/>
          </a:ln>
        </p:spPr>
      </p:pic>
      <p:sp>
        <p:nvSpPr>
          <p:cNvPr id="103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mn-lt"/>
                <a:ea typeface="+mn-ea"/>
              </a:defRPr>
            </a:lvl1pPr>
          </a:lstStyle>
          <a:p>
            <a:pPr>
              <a:defRPr/>
            </a:pPr>
            <a:fld id="{BCD4F58B-C05E-4283-A6A5-E37FFF26B8DB}" type="datetime1">
              <a:rPr lang="zh-CN" altLang="en-US"/>
              <a:pPr>
                <a:defRPr/>
              </a:pPr>
              <a:t>2014/2/26</a:t>
            </a:fld>
            <a:endParaRPr lang="en-US" altLang="zh-CN"/>
          </a:p>
        </p:txBody>
      </p:sp>
    </p:spTree>
  </p:cSld>
  <p:clrMap bg1="lt1" tx1="dk1" bg2="lt2" tx2="dk2" accent1="accent1" accent2="accent2" accent3="accent3" accent4="accent4" accent5="accent5" accent6="accent6" hlink="hlink" folHlink="folHlink"/>
  <p:sldLayoutIdLst>
    <p:sldLayoutId id="2147483859" r:id="rId1"/>
  </p:sldLayoutIdLst>
  <p:transition advClick="0" advTm="8000">
    <p:fade thruBlk="1"/>
  </p:transition>
  <p:timing>
    <p:tnLst>
      <p:par>
        <p:cTn id="1" dur="indefinite" restart="never" nodeType="tmRoot"/>
      </p:par>
    </p:tnLst>
  </p:timing>
  <p:hf sldNum="0" hdr="0" ftr="0" dt="0"/>
  <p:txStyles>
    <p:titleStyle>
      <a:lvl1pPr algn="l" rtl="0" eaLnBrk="1" fontAlgn="base" hangingPunct="1">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77" descr="Logo"/>
          <p:cNvPicPr>
            <a:picLocks noChangeAspect="1" noChangeArrowheads="1"/>
          </p:cNvPicPr>
          <p:nvPr/>
        </p:nvPicPr>
        <p:blipFill>
          <a:blip r:embed="rId3" cstate="print"/>
          <a:srcRect/>
          <a:stretch>
            <a:fillRect/>
          </a:stretch>
        </p:blipFill>
        <p:spPr bwMode="auto">
          <a:xfrm>
            <a:off x="7567613" y="5621338"/>
            <a:ext cx="820737" cy="822325"/>
          </a:xfrm>
          <a:prstGeom prst="rect">
            <a:avLst/>
          </a:prstGeom>
          <a:noFill/>
          <a:ln w="9525">
            <a:noFill/>
            <a:miter lim="800000"/>
            <a:headEnd/>
            <a:tailEnd/>
          </a:ln>
        </p:spPr>
      </p:pic>
      <p:pic>
        <p:nvPicPr>
          <p:cNvPr id="2051" name="Picture 9" descr="封面"/>
          <p:cNvPicPr>
            <a:picLocks noChangeAspect="1" noChangeArrowheads="1"/>
          </p:cNvPicPr>
          <p:nvPr/>
        </p:nvPicPr>
        <p:blipFill>
          <a:blip r:embed="rId4" cstate="print"/>
          <a:srcRect/>
          <a:stretch>
            <a:fillRect/>
          </a:stretch>
        </p:blipFill>
        <p:spPr bwMode="auto">
          <a:xfrm>
            <a:off x="0" y="1412875"/>
            <a:ext cx="9144000" cy="3124200"/>
          </a:xfrm>
          <a:prstGeom prst="rect">
            <a:avLst/>
          </a:prstGeom>
          <a:noFill/>
          <a:ln w="9525">
            <a:noFill/>
            <a:miter lim="800000"/>
            <a:headEnd/>
            <a:tailEnd/>
          </a:ln>
        </p:spPr>
      </p:pic>
      <p:sp>
        <p:nvSpPr>
          <p:cNvPr id="2052" name="Rectangle 8"/>
          <p:cNvSpPr>
            <a:spLocks noGrp="1" noChangeArrowheads="1"/>
          </p:cNvSpPr>
          <p:nvPr>
            <p:ph type="title"/>
          </p:nvPr>
        </p:nvSpPr>
        <p:spPr bwMode="auto">
          <a:xfrm>
            <a:off x="755650" y="2636838"/>
            <a:ext cx="5548313"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mn-lt"/>
                <a:ea typeface="+mj-ea"/>
              </a:defRPr>
            </a:lvl1pPr>
          </a:lstStyle>
          <a:p>
            <a:pPr>
              <a:defRPr/>
            </a:pPr>
            <a:fld id="{0A20146C-6CBC-495C-97F3-5EBE32465FA8}" type="datetime1">
              <a:rPr lang="zh-CN" altLang="en-US"/>
              <a:pPr>
                <a:defRPr/>
              </a:pPr>
              <a:t>2014/2/26</a:t>
            </a:fld>
            <a:endParaRPr lang="en-US" altLang="zh-CN"/>
          </a:p>
        </p:txBody>
      </p:sp>
      <p:sp>
        <p:nvSpPr>
          <p:cNvPr id="2055" name="Rectangle 21"/>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ea typeface="宋体" charset="-122"/>
              </a:rPr>
              <a:t>英文标题</a:t>
            </a:r>
            <a:r>
              <a:rPr lang="en-US" altLang="zh-CN" sz="1100">
                <a:solidFill>
                  <a:srgbClr val="FFFFFF"/>
                </a:solidFill>
                <a:latin typeface="Arial" charset="0"/>
                <a:ea typeface="宋体" charset="-122"/>
              </a:rPr>
              <a:t>:32-35pt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Medium</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中文标题</a:t>
            </a:r>
            <a:r>
              <a:rPr lang="en-US" altLang="zh-CN" sz="1100">
                <a:solidFill>
                  <a:srgbClr val="FFFFFF"/>
                </a:solidFill>
                <a:latin typeface="Arial" charset="0"/>
                <a:ea typeface="宋体" charset="-122"/>
              </a:rPr>
              <a:t>:30-32pt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黑体</a:t>
            </a: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英文正文</a:t>
            </a:r>
            <a:r>
              <a:rPr lang="en-US" altLang="zh-CN" sz="1100">
                <a:solidFill>
                  <a:srgbClr val="FFFFFF"/>
                </a:solidFill>
                <a:latin typeface="Arial" charset="0"/>
                <a:ea typeface="宋体" charset="-122"/>
              </a:rPr>
              <a:t>:20-22pt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 </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 :18pt  </a:t>
            </a: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Regular</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中文正文</a:t>
            </a:r>
            <a:r>
              <a:rPr lang="en-US" altLang="zh-CN" sz="1100">
                <a:solidFill>
                  <a:srgbClr val="FFFFFF"/>
                </a:solidFill>
                <a:latin typeface="Arial" charset="0"/>
                <a:ea typeface="宋体" charset="-122"/>
              </a:rPr>
              <a:t>:18-20pt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):18pt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细黑体 </a:t>
            </a:r>
            <a:endParaRPr lang="zh-CN" altLang="en-US" sz="1100">
              <a:solidFill>
                <a:srgbClr val="000000"/>
              </a:solidFill>
              <a:latin typeface="Arial" charset="0"/>
              <a:ea typeface="宋体" charset="-122"/>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2057" name="Rectangle 89"/>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配色参考方案：</a:t>
            </a:r>
          </a:p>
          <a:p>
            <a:pPr>
              <a:lnSpc>
                <a:spcPct val="120000"/>
              </a:lnSpc>
              <a:spcBef>
                <a:spcPct val="20000"/>
              </a:spcBef>
              <a:defRPr/>
            </a:pPr>
            <a:r>
              <a:rPr lang="zh-CN" altLang="en-US" sz="1100">
                <a:solidFill>
                  <a:srgbClr val="FFFFFF"/>
                </a:solidFill>
                <a:latin typeface="Arial" charset="0"/>
                <a:ea typeface="宋体" charset="-122"/>
              </a:rPr>
              <a:t>建议同一页面内不超过四种颜色，以下是</a:t>
            </a:r>
            <a:r>
              <a:rPr lang="en-US" altLang="zh-CN" sz="1100">
                <a:solidFill>
                  <a:srgbClr val="FFFFFF"/>
                </a:solidFill>
                <a:latin typeface="Arial" charset="0"/>
                <a:ea typeface="宋体" charset="-122"/>
              </a:rPr>
              <a:t>13</a:t>
            </a:r>
            <a:r>
              <a:rPr lang="zh-CN" altLang="en-US" sz="1100">
                <a:solidFill>
                  <a:srgbClr val="FFFFFF"/>
                </a:solidFill>
                <a:latin typeface="Arial" charset="0"/>
                <a:ea typeface="宋体" charset="-122"/>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客户或者合作伙伴的标志放在右上角</a:t>
            </a:r>
            <a:r>
              <a:rPr lang="en-US" altLang="zh-CN" sz="1100">
                <a:solidFill>
                  <a:srgbClr val="FFFFFF"/>
                </a:solidFill>
                <a:latin typeface="Arial" charset="0"/>
                <a:ea typeface="宋体" charset="-122"/>
              </a:rPr>
              <a:t>.</a:t>
            </a:r>
            <a:endParaRPr lang="zh-CN" altLang="en-US" sz="1100">
              <a:solidFill>
                <a:srgbClr val="FFFFFF"/>
              </a:solidFill>
              <a:latin typeface="Arial" charset="0"/>
              <a:ea typeface="宋体" charset="-122"/>
            </a:endParaRPr>
          </a:p>
        </p:txBody>
      </p:sp>
      <p:sp>
        <p:nvSpPr>
          <p:cNvPr id="152" name="Text Box 5"/>
          <p:cNvSpPr txBox="1">
            <a:spLocks noChangeArrowheads="1"/>
          </p:cNvSpPr>
          <p:nvPr/>
        </p:nvSpPr>
        <p:spPr bwMode="auto">
          <a:xfrm>
            <a:off x="755650" y="6230938"/>
            <a:ext cx="2967038" cy="212725"/>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60"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3075"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307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mn-lt"/>
                <a:ea typeface="+mj-ea"/>
              </a:defRPr>
            </a:lvl1pPr>
          </a:lstStyle>
          <a:p>
            <a:pPr>
              <a:defRPr/>
            </a:pPr>
            <a:fld id="{12B75727-2EC9-4C66-A78C-B0C39520B4EA}" type="datetime1">
              <a:rPr lang="zh-CN" altLang="en-US"/>
              <a:pPr>
                <a:defRPr/>
              </a:pPr>
              <a:t>2014/2/26</a:t>
            </a:fld>
            <a:endParaRPr lang="en-US" altLang="zh-CN"/>
          </a:p>
        </p:txBody>
      </p:sp>
      <p:sp>
        <p:nvSpPr>
          <p:cNvPr id="5130" name="Rectangle 1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ea typeface="宋体" charset="-122"/>
              </a:rPr>
              <a:t>英文标题</a:t>
            </a:r>
            <a:r>
              <a:rPr lang="en-US" altLang="zh-CN" sz="1100">
                <a:solidFill>
                  <a:srgbClr val="FFFFFF"/>
                </a:solidFill>
                <a:latin typeface="Arial" charset="0"/>
                <a:ea typeface="宋体" charset="-122"/>
              </a:rPr>
              <a:t>:32-35pt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Medium</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中文标题</a:t>
            </a:r>
            <a:r>
              <a:rPr lang="en-US" altLang="zh-CN" sz="1100">
                <a:solidFill>
                  <a:srgbClr val="FFFFFF"/>
                </a:solidFill>
                <a:latin typeface="Arial" charset="0"/>
                <a:ea typeface="宋体" charset="-122"/>
              </a:rPr>
              <a:t>:30-32pt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 R153 G0 B0</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黑体</a:t>
            </a: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英文正文</a:t>
            </a:r>
            <a:r>
              <a:rPr lang="en-US" altLang="zh-CN" sz="1100">
                <a:solidFill>
                  <a:srgbClr val="FFFFFF"/>
                </a:solidFill>
                <a:latin typeface="Arial" charset="0"/>
                <a:ea typeface="宋体" charset="-122"/>
              </a:rPr>
              <a:t>:20-22pt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 </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 :18pt  </a:t>
            </a: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内部使用字体 </a:t>
            </a:r>
            <a:r>
              <a:rPr lang="en-US" altLang="zh-CN" sz="1100">
                <a:solidFill>
                  <a:srgbClr val="FFFFFF"/>
                </a:solidFill>
                <a:latin typeface="Arial" charset="0"/>
                <a:ea typeface="宋体" charset="-122"/>
              </a:rPr>
              <a:t>:</a:t>
            </a:r>
          </a:p>
          <a:p>
            <a:pPr marL="342900" indent="-342900" algn="r">
              <a:lnSpc>
                <a:spcPct val="125000"/>
              </a:lnSpc>
              <a:spcBef>
                <a:spcPct val="20000"/>
              </a:spcBef>
              <a:defRPr/>
            </a:pPr>
            <a:r>
              <a:rPr lang="en-US" altLang="zh-CN" sz="1100">
                <a:solidFill>
                  <a:srgbClr val="FFFFFF"/>
                </a:solidFill>
                <a:latin typeface="Arial" charset="0"/>
                <a:ea typeface="宋体" charset="-122"/>
              </a:rPr>
              <a:t>FrutigerNext LT Regular</a:t>
            </a:r>
          </a:p>
          <a:p>
            <a:pPr marL="342900" indent="-342900" algn="r">
              <a:lnSpc>
                <a:spcPct val="125000"/>
              </a:lnSpc>
              <a:spcBef>
                <a:spcPct val="20000"/>
              </a:spcBef>
              <a:defRPr/>
            </a:pPr>
            <a:r>
              <a:rPr lang="zh-CN" altLang="en-US" sz="1100">
                <a:solidFill>
                  <a:srgbClr val="FFFFFF"/>
                </a:solidFill>
                <a:latin typeface="Arial" charset="0"/>
                <a:ea typeface="宋体" charset="-122"/>
              </a:rPr>
              <a:t>外部使用字体 </a:t>
            </a:r>
            <a:r>
              <a:rPr lang="en-US" altLang="zh-CN" sz="1100">
                <a:solidFill>
                  <a:srgbClr val="FFFFFF"/>
                </a:solidFill>
                <a:latin typeface="Arial" charset="0"/>
                <a:ea typeface="宋体" charset="-122"/>
              </a:rPr>
              <a:t>: Arial</a:t>
            </a:r>
          </a:p>
          <a:p>
            <a:pPr marL="342900" indent="-342900" algn="r">
              <a:lnSpc>
                <a:spcPct val="75000"/>
              </a:lnSpc>
              <a:spcBef>
                <a:spcPct val="20000"/>
              </a:spcBef>
              <a:defRPr/>
            </a:pPr>
            <a:endParaRPr lang="en-US" altLang="zh-CN"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中文正文</a:t>
            </a:r>
            <a:r>
              <a:rPr lang="en-US" altLang="zh-CN" sz="1100">
                <a:solidFill>
                  <a:srgbClr val="FFFFFF"/>
                </a:solidFill>
                <a:latin typeface="Arial" charset="0"/>
                <a:ea typeface="宋体" charset="-122"/>
              </a:rPr>
              <a:t>:18-20pt</a:t>
            </a:r>
          </a:p>
          <a:p>
            <a:pPr marL="342900" indent="-342900" algn="r">
              <a:lnSpc>
                <a:spcPct val="125000"/>
              </a:lnSpc>
              <a:spcBef>
                <a:spcPct val="20000"/>
              </a:spcBef>
              <a:defRPr/>
            </a:pPr>
            <a:r>
              <a:rPr lang="zh-CN" altLang="en-US" sz="1100">
                <a:solidFill>
                  <a:srgbClr val="FFFFFF"/>
                </a:solidFill>
                <a:latin typeface="Arial" charset="0"/>
                <a:ea typeface="宋体" charset="-122"/>
              </a:rPr>
              <a:t>子目录</a:t>
            </a:r>
            <a:r>
              <a:rPr lang="en-US" altLang="zh-CN" sz="1100">
                <a:solidFill>
                  <a:srgbClr val="FFFFFF"/>
                </a:solidFill>
                <a:latin typeface="Arial" charset="0"/>
                <a:ea typeface="宋体" charset="-122"/>
              </a:rPr>
              <a:t>(2-5</a:t>
            </a:r>
            <a:r>
              <a:rPr lang="zh-CN" altLang="en-US" sz="1100">
                <a:solidFill>
                  <a:srgbClr val="FFFFFF"/>
                </a:solidFill>
                <a:latin typeface="Arial" charset="0"/>
                <a:ea typeface="宋体" charset="-122"/>
              </a:rPr>
              <a:t>级</a:t>
            </a:r>
            <a:r>
              <a:rPr lang="en-US" altLang="zh-CN" sz="1100">
                <a:solidFill>
                  <a:srgbClr val="FFFFFF"/>
                </a:solidFill>
                <a:latin typeface="Arial" charset="0"/>
                <a:ea typeface="宋体" charset="-122"/>
              </a:rPr>
              <a:t>):18pt </a:t>
            </a:r>
            <a:endParaRPr lang="zh-CN" altLang="en-US" sz="1100">
              <a:solidFill>
                <a:srgbClr val="FFFFFF"/>
              </a:solidFill>
              <a:latin typeface="Arial" charset="0"/>
              <a:ea typeface="宋体" charset="-122"/>
            </a:endParaRPr>
          </a:p>
          <a:p>
            <a:pPr marL="342900" indent="-342900" algn="r">
              <a:lnSpc>
                <a:spcPct val="125000"/>
              </a:lnSpc>
              <a:spcBef>
                <a:spcPct val="20000"/>
              </a:spcBef>
              <a:defRPr/>
            </a:pPr>
            <a:r>
              <a:rPr lang="zh-CN" altLang="en-US" sz="1100">
                <a:solidFill>
                  <a:srgbClr val="FFFFFF"/>
                </a:solidFill>
                <a:latin typeface="Arial" charset="0"/>
                <a:ea typeface="宋体" charset="-122"/>
              </a:rPr>
              <a:t>颜色</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黑色</a:t>
            </a:r>
          </a:p>
          <a:p>
            <a:pPr marL="342900" indent="-342900" algn="r">
              <a:lnSpc>
                <a:spcPct val="125000"/>
              </a:lnSpc>
              <a:spcBef>
                <a:spcPct val="20000"/>
              </a:spcBef>
              <a:defRPr/>
            </a:pPr>
            <a:r>
              <a:rPr lang="zh-CN" altLang="en-US" sz="1100">
                <a:solidFill>
                  <a:srgbClr val="FFFFFF"/>
                </a:solidFill>
                <a:latin typeface="Arial" charset="0"/>
                <a:ea typeface="宋体" charset="-122"/>
              </a:rPr>
              <a:t>字体</a:t>
            </a:r>
            <a:r>
              <a:rPr lang="en-US" altLang="zh-CN" sz="1100">
                <a:solidFill>
                  <a:srgbClr val="FFFFFF"/>
                </a:solidFill>
                <a:latin typeface="Arial" charset="0"/>
                <a:ea typeface="宋体" charset="-122"/>
              </a:rPr>
              <a:t>:</a:t>
            </a:r>
            <a:r>
              <a:rPr lang="zh-CN" altLang="en-US" sz="1100">
                <a:solidFill>
                  <a:srgbClr val="FFFFFF"/>
                </a:solidFill>
                <a:latin typeface="Arial" charset="0"/>
                <a:ea typeface="宋体" charset="-122"/>
              </a:rPr>
              <a:t>细黑体 </a:t>
            </a:r>
            <a:endParaRPr lang="zh-CN" altLang="en-US" sz="1100">
              <a:solidFill>
                <a:srgbClr val="000000"/>
              </a:solidFill>
              <a:latin typeface="Arial" charset="0"/>
              <a:ea typeface="宋体" charset="-122"/>
            </a:endParaRPr>
          </a:p>
        </p:txBody>
      </p:sp>
      <p:grpSp>
        <p:nvGrpSpPr>
          <p:cNvPr id="3080"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3087"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3088"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3089"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3090"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1"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2"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3"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3094"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5"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6"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3097"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8"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3099"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5132" name="Rectangle 152"/>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配色参考方案：</a:t>
            </a:r>
          </a:p>
          <a:p>
            <a:pPr>
              <a:lnSpc>
                <a:spcPct val="120000"/>
              </a:lnSpc>
              <a:spcBef>
                <a:spcPct val="20000"/>
              </a:spcBef>
              <a:defRPr/>
            </a:pPr>
            <a:r>
              <a:rPr lang="zh-CN" altLang="en-US" sz="1100">
                <a:solidFill>
                  <a:srgbClr val="FFFFFF"/>
                </a:solidFill>
                <a:latin typeface="Arial" charset="0"/>
                <a:ea typeface="宋体" charset="-122"/>
              </a:rPr>
              <a:t>建议同一页面内不超过四种颜色，以下是</a:t>
            </a:r>
            <a:r>
              <a:rPr lang="en-US" altLang="zh-CN" sz="1100">
                <a:solidFill>
                  <a:srgbClr val="FFFFFF"/>
                </a:solidFill>
                <a:latin typeface="Arial" charset="0"/>
                <a:ea typeface="宋体" charset="-122"/>
              </a:rPr>
              <a:t>13</a:t>
            </a:r>
            <a:r>
              <a:rPr lang="zh-CN" altLang="en-US" sz="1100">
                <a:solidFill>
                  <a:srgbClr val="FFFFFF"/>
                </a:solidFill>
                <a:latin typeface="Arial" charset="0"/>
                <a:ea typeface="宋体" charset="-122"/>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宋体" charset="-122"/>
              </a:rPr>
              <a:t>客户或者合作伙伴的标志放在右上角</a:t>
            </a:r>
            <a:r>
              <a:rPr lang="en-US" altLang="zh-CN" sz="1100">
                <a:solidFill>
                  <a:srgbClr val="FFFFFF"/>
                </a:solidFill>
                <a:latin typeface="Arial" charset="0"/>
                <a:ea typeface="宋体" charset="-122"/>
              </a:rPr>
              <a:t>.</a:t>
            </a:r>
            <a:endParaRPr lang="zh-CN" altLang="en-US" sz="1100">
              <a:solidFill>
                <a:srgbClr val="FFFFFF"/>
              </a:solidFill>
              <a:latin typeface="Arial" charset="0"/>
              <a:ea typeface="宋体" charset="-122"/>
            </a:endParaRPr>
          </a:p>
        </p:txBody>
      </p:sp>
      <p:pic>
        <p:nvPicPr>
          <p:cNvPr id="3083" name="Picture 80" descr="200016582-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3084"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82" name="Text Box 7"/>
          <p:cNvSpPr txBox="1">
            <a:spLocks noChangeArrowheads="1"/>
          </p:cNvSpPr>
          <p:nvPr/>
        </p:nvSpPr>
        <p:spPr bwMode="auto">
          <a:xfrm>
            <a:off x="7229475" y="3795713"/>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61"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4100"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6152"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Arial" charset="0"/>
                <a:ea typeface="黑体" pitchFamily="49" charset="-122"/>
              </a:defRPr>
            </a:lvl1pPr>
          </a:lstStyle>
          <a:p>
            <a:pPr>
              <a:defRPr/>
            </a:pPr>
            <a:fld id="{68681435-22C0-4D9B-8989-BD9408F1B754}" type="datetime1">
              <a:rPr lang="zh-CN" altLang="en-US"/>
              <a:pPr>
                <a:defRPr/>
              </a:pPr>
              <a:t>2014/2/26</a:t>
            </a:fld>
            <a:endParaRPr lang="en-US" altLang="zh-CN"/>
          </a:p>
        </p:txBody>
      </p:sp>
      <p:sp>
        <p:nvSpPr>
          <p:cNvPr id="6154" name="Rectangle 14"/>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4104"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4111"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4112"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4113"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4114"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5"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6"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7"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8"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19"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0"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1"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2"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4123"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6156" name="Rectangle 216"/>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4107" name="Picture 80" descr="bra200912090008_M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4108"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62"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5124"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717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Arial" charset="0"/>
                <a:ea typeface="黑体" pitchFamily="49" charset="-122"/>
              </a:defRPr>
            </a:lvl1pPr>
          </a:lstStyle>
          <a:p>
            <a:pPr>
              <a:defRPr/>
            </a:pPr>
            <a:fld id="{F49EE0DF-E74A-4F32-918C-691292051993}" type="datetime1">
              <a:rPr lang="zh-CN" altLang="en-US"/>
              <a:pPr>
                <a:defRPr/>
              </a:pPr>
              <a:t>2014/2/26</a:t>
            </a:fld>
            <a:endParaRPr lang="en-US" altLang="zh-CN"/>
          </a:p>
        </p:txBody>
      </p:sp>
      <p:sp>
        <p:nvSpPr>
          <p:cNvPr id="7178"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5128"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5135"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5136"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5137"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5138"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39"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0"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1"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2"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3"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4"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5"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6"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5147"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7180" name="Rectangle 215"/>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5131" name="Picture 80" descr="sb10064568n-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5132"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63"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48"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8200"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smtClean="0">
                <a:latin typeface="Arial" charset="0"/>
                <a:ea typeface="黑体" pitchFamily="49" charset="-122"/>
              </a:defRPr>
            </a:lvl1pPr>
          </a:lstStyle>
          <a:p>
            <a:pPr>
              <a:defRPr/>
            </a:pPr>
            <a:fld id="{566E654A-D982-4DA9-8AA6-86764A3EF0A9}" type="datetime1">
              <a:rPr lang="zh-CN" altLang="en-US"/>
              <a:pPr>
                <a:defRPr/>
              </a:pPr>
              <a:t>2014/2/26</a:t>
            </a:fld>
            <a:endParaRPr lang="en-US" altLang="zh-CN"/>
          </a:p>
        </p:txBody>
      </p:sp>
      <p:sp>
        <p:nvSpPr>
          <p:cNvPr id="8202"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 </a:t>
            </a:r>
            <a:endParaRPr lang="zh-CN" altLang="en-US" sz="1100">
              <a:solidFill>
                <a:srgbClr val="000000"/>
              </a:solidFill>
              <a:ea typeface="宋体" charset="-122"/>
            </a:endParaRPr>
          </a:p>
        </p:txBody>
      </p:sp>
      <p:grpSp>
        <p:nvGrpSpPr>
          <p:cNvPr id="6152"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6159"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6160"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6161"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6162"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3"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4"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5"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6"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7"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8"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6169"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6170"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nvGrpSpPr>
            <p:cNvPr id="6171"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ea typeface="宋体" charset="-122"/>
                </a:endParaRPr>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ea typeface="宋体" charset="-122"/>
                </a:endParaRPr>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ea typeface="宋体" charset="-122"/>
                </a:endParaRPr>
              </a:p>
            </p:txBody>
          </p:sp>
        </p:grpSp>
      </p:grpSp>
      <p:sp>
        <p:nvSpPr>
          <p:cNvPr id="8204" name="Rectangle 150"/>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pic>
        <p:nvPicPr>
          <p:cNvPr id="6155" name="Picture 80" descr="89738649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6156"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64"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7172"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1"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a:t>
            </a:r>
            <a:r>
              <a:rPr lang="zh-CN" altLang="en-US" sz="1100">
                <a:solidFill>
                  <a:srgbClr val="FFFFFF"/>
                </a:solidFill>
                <a:latin typeface="Arial" charset="0"/>
                <a:ea typeface="黑体" pitchFamily="49" charset="-122"/>
              </a:rPr>
              <a:t> </a:t>
            </a:r>
          </a:p>
        </p:txBody>
      </p:sp>
      <p:grpSp>
        <p:nvGrpSpPr>
          <p:cNvPr id="7174"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7178"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7179"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7180"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7181"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2"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7183"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4"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7185"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6"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7"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7188"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7189"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7190"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9223" name="Rectangle 81"/>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Tree>
  </p:cSld>
  <p:clrMap bg1="lt1" tx1="dk1" bg2="lt2" tx2="dk2" accent1="accent1" accent2="accent2" accent3="accent3" accent4="accent4" accent5="accent5" accent6="accent6" hlink="hlink" folHlink="folHlink"/>
  <p:sldLayoutIdLst>
    <p:sldLayoutId id="2147483865" r:id="rId1"/>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5"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9"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8197"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8202"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8203"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8204"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8205"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06"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8207"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08"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8209"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0"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1"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8212"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8213"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8214"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0251" name="Rectangle 83"/>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6361113" y="6489700"/>
            <a:ext cx="2097087"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30DD36A8-3C0D-40A2-99C9-71606A9A1F2F}"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66" r:id="rId1"/>
    <p:sldLayoutId id="2147483870" r:id="rId2"/>
    <p:sldLayoutId id="2147483867" r:id="rId3"/>
    <p:sldLayoutId id="2147483871" r:id="rId4"/>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5"/>
          <p:cNvPicPr>
            <a:picLocks noChangeAspect="1" noChangeArrowheads="1"/>
          </p:cNvPicPr>
          <p:nvPr/>
        </p:nvPicPr>
        <p:blipFill>
          <a:blip r:embed="rId5" cstate="print"/>
          <a:srcRect/>
          <a:stretch>
            <a:fillRect/>
          </a:stretch>
        </p:blipFill>
        <p:spPr bwMode="auto">
          <a:xfrm>
            <a:off x="0" y="5897563"/>
            <a:ext cx="9144000" cy="1003300"/>
          </a:xfrm>
          <a:prstGeom prst="rect">
            <a:avLst/>
          </a:prstGeom>
          <a:noFill/>
          <a:ln w="9525">
            <a:noFill/>
            <a:miter lim="800000"/>
            <a:headEnd/>
            <a:tailEnd/>
          </a:ln>
        </p:spPr>
      </p:pic>
      <p:sp>
        <p:nvSpPr>
          <p:cNvPr id="76" name="Text Box 7"/>
          <p:cNvSpPr txBox="1">
            <a:spLocks noChangeArrowheads="1"/>
          </p:cNvSpPr>
          <p:nvPr/>
        </p:nvSpPr>
        <p:spPr bwMode="auto">
          <a:xfrm>
            <a:off x="3182938" y="2668588"/>
            <a:ext cx="2779712" cy="752475"/>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Arial" charset="0"/>
                <a:ea typeface="MS PGothic" pitchFamily="34" charset="-128"/>
              </a:rPr>
              <a:t>Thank you</a:t>
            </a:r>
          </a:p>
        </p:txBody>
      </p:sp>
      <p:sp>
        <p:nvSpPr>
          <p:cNvPr id="77" name="Text Box 8"/>
          <p:cNvSpPr txBox="1">
            <a:spLocks noChangeArrowheads="1"/>
          </p:cNvSpPr>
          <p:nvPr/>
        </p:nvSpPr>
        <p:spPr bwMode="auto">
          <a:xfrm>
            <a:off x="3203575" y="3429000"/>
            <a:ext cx="2738438" cy="479425"/>
          </a:xfrm>
          <a:prstGeom prst="rect">
            <a:avLst/>
          </a:prstGeom>
          <a:noFill/>
          <a:ln>
            <a:noFill/>
          </a:ln>
          <a:extLst/>
        </p:spPr>
        <p:txBody>
          <a:bodyPr wrap="none" lIns="83448" tIns="41724" rIns="83448" bIns="41724">
            <a:spAutoFit/>
          </a:bodyPr>
          <a:lstStyle/>
          <a:p>
            <a:pPr algn="ctr" defTabSz="835025" eaLnBrk="0" hangingPunct="0">
              <a:defRPr/>
            </a:pPr>
            <a:r>
              <a:rPr lang="en-US" altLang="zh-CN" sz="2600">
                <a:solidFill>
                  <a:srgbClr val="666666"/>
                </a:solidFill>
                <a:latin typeface="Arial" charset="0"/>
                <a:ea typeface="ＭＳ Ｐゴシック" pitchFamily="34" charset="-128"/>
              </a:rPr>
              <a:t>www.huawei.com</a:t>
            </a:r>
            <a:endParaRPr lang="en-US" altLang="zh-CN" sz="2600">
              <a:solidFill>
                <a:srgbClr val="990000"/>
              </a:solidFill>
              <a:latin typeface="Arial" charset="0"/>
              <a:ea typeface="ＭＳ Ｐゴシック" pitchFamily="34" charset="-128"/>
            </a:endParaRPr>
          </a:p>
        </p:txBody>
      </p:sp>
      <p:sp>
        <p:nvSpPr>
          <p:cNvPr id="11269" name="Rectangle 10"/>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a:solidFill>
                  <a:srgbClr val="FFFFFF"/>
                </a:solidFill>
                <a:ea typeface="宋体" charset="-122"/>
              </a:rPr>
              <a:t>英文标题</a:t>
            </a:r>
            <a:r>
              <a:rPr lang="en-US" altLang="zh-CN" sz="1100">
                <a:solidFill>
                  <a:srgbClr val="FFFFFF"/>
                </a:solidFill>
                <a:ea typeface="宋体" charset="-122"/>
              </a:rPr>
              <a:t>:32-35pt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defRPr/>
            </a:pPr>
            <a:r>
              <a:rPr lang="en-US" altLang="zh-CN" sz="1100">
                <a:solidFill>
                  <a:srgbClr val="FFFFFF"/>
                </a:solidFill>
                <a:ea typeface="宋体" charset="-122"/>
              </a:rPr>
              <a:t>FrutigerNext LT Medium</a:t>
            </a:r>
          </a:p>
          <a:p>
            <a:pPr marL="342900" indent="-342900" algn="r" eaLnBrk="0" hangingPunct="0">
              <a:lnSpc>
                <a:spcPct val="125000"/>
              </a:lnSpc>
              <a:spcBef>
                <a:spcPct val="20000"/>
              </a:spcBef>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defRPr/>
            </a:pPr>
            <a:endParaRPr lang="en-US" altLang="zh-CN"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中文标题</a:t>
            </a:r>
            <a:r>
              <a:rPr lang="en-US" altLang="zh-CN" sz="1100">
                <a:solidFill>
                  <a:srgbClr val="FFFFFF"/>
                </a:solidFill>
                <a:ea typeface="宋体" charset="-122"/>
              </a:rPr>
              <a:t>:30-32pt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 R153 G0 B0</a:t>
            </a:r>
          </a:p>
          <a:p>
            <a:pPr marL="342900" indent="-342900" algn="r" eaLnBrk="0" hangingPunct="0">
              <a:lnSpc>
                <a:spcPct val="125000"/>
              </a:lnSpc>
              <a:spcBef>
                <a:spcPct val="20000"/>
              </a:spcBef>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黑体</a:t>
            </a: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英文正文</a:t>
            </a:r>
            <a:r>
              <a:rPr lang="en-US" altLang="zh-CN" sz="1100">
                <a:solidFill>
                  <a:srgbClr val="FFFFFF"/>
                </a:solidFill>
                <a:ea typeface="宋体" charset="-122"/>
              </a:rPr>
              <a:t>:20-22pt</a:t>
            </a:r>
          </a:p>
          <a:p>
            <a:pPr marL="342900" indent="-342900" algn="r" eaLnBrk="0" hangingPunct="0">
              <a:lnSpc>
                <a:spcPct val="125000"/>
              </a:lnSpc>
              <a:spcBef>
                <a:spcPct val="20000"/>
              </a:spcBef>
              <a:defRPr/>
            </a:pPr>
            <a:r>
              <a:rPr lang="zh-CN" altLang="en-US" sz="1100">
                <a:solidFill>
                  <a:srgbClr val="FFFFFF"/>
                </a:solidFill>
                <a:ea typeface="宋体" charset="-122"/>
              </a:rPr>
              <a:t>子目录 </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 :18pt  </a:t>
            </a: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defRPr/>
            </a:pPr>
            <a:r>
              <a:rPr lang="zh-CN" altLang="en-US" sz="1100">
                <a:solidFill>
                  <a:srgbClr val="FFFFFF"/>
                </a:solidFill>
                <a:ea typeface="宋体" charset="-122"/>
              </a:rPr>
              <a:t>内部使用字体 </a:t>
            </a:r>
            <a:r>
              <a:rPr lang="en-US" altLang="zh-CN" sz="1100">
                <a:solidFill>
                  <a:srgbClr val="FFFFFF"/>
                </a:solidFill>
                <a:ea typeface="宋体" charset="-122"/>
              </a:rPr>
              <a:t>:</a:t>
            </a:r>
          </a:p>
          <a:p>
            <a:pPr marL="342900" indent="-342900" algn="r" eaLnBrk="0" hangingPunct="0">
              <a:lnSpc>
                <a:spcPct val="125000"/>
              </a:lnSpc>
              <a:spcBef>
                <a:spcPct val="20000"/>
              </a:spcBef>
              <a:defRPr/>
            </a:pPr>
            <a:r>
              <a:rPr lang="en-US" altLang="zh-CN" sz="1100">
                <a:solidFill>
                  <a:srgbClr val="FFFFFF"/>
                </a:solidFill>
                <a:ea typeface="宋体" charset="-122"/>
              </a:rPr>
              <a:t>FrutigerNext LT Regular</a:t>
            </a:r>
          </a:p>
          <a:p>
            <a:pPr marL="342900" indent="-342900" algn="r" eaLnBrk="0" hangingPunct="0">
              <a:lnSpc>
                <a:spcPct val="125000"/>
              </a:lnSpc>
              <a:spcBef>
                <a:spcPct val="20000"/>
              </a:spcBef>
              <a:defRPr/>
            </a:pPr>
            <a:r>
              <a:rPr lang="zh-CN" altLang="en-US" sz="1100">
                <a:solidFill>
                  <a:srgbClr val="FFFFFF"/>
                </a:solidFill>
                <a:ea typeface="宋体" charset="-122"/>
              </a:rPr>
              <a:t>外部使用字体 </a:t>
            </a:r>
            <a:r>
              <a:rPr lang="en-US" altLang="zh-CN" sz="1100">
                <a:solidFill>
                  <a:srgbClr val="FFFFFF"/>
                </a:solidFill>
                <a:ea typeface="宋体" charset="-122"/>
              </a:rPr>
              <a:t>: Arial</a:t>
            </a:r>
          </a:p>
          <a:p>
            <a:pPr marL="342900" indent="-342900" algn="r" eaLnBrk="0" hangingPunct="0">
              <a:lnSpc>
                <a:spcPct val="75000"/>
              </a:lnSpc>
              <a:spcBef>
                <a:spcPct val="20000"/>
              </a:spcBef>
              <a:defRPr/>
            </a:pPr>
            <a:endParaRPr lang="en-US" altLang="zh-CN"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中文正文</a:t>
            </a:r>
            <a:r>
              <a:rPr lang="en-US" altLang="zh-CN" sz="1100">
                <a:solidFill>
                  <a:srgbClr val="FFFFFF"/>
                </a:solidFill>
                <a:ea typeface="宋体" charset="-122"/>
              </a:rPr>
              <a:t>:18-20pt</a:t>
            </a:r>
          </a:p>
          <a:p>
            <a:pPr marL="342900" indent="-342900" algn="r" eaLnBrk="0" hangingPunct="0">
              <a:lnSpc>
                <a:spcPct val="125000"/>
              </a:lnSpc>
              <a:spcBef>
                <a:spcPct val="20000"/>
              </a:spcBef>
              <a:defRPr/>
            </a:pPr>
            <a:r>
              <a:rPr lang="zh-CN" altLang="en-US" sz="1100">
                <a:solidFill>
                  <a:srgbClr val="FFFFFF"/>
                </a:solidFill>
                <a:ea typeface="宋体" charset="-122"/>
              </a:rPr>
              <a:t>子目录</a:t>
            </a:r>
            <a:r>
              <a:rPr lang="en-US" altLang="zh-CN" sz="1100">
                <a:solidFill>
                  <a:srgbClr val="FFFFFF"/>
                </a:solidFill>
                <a:ea typeface="宋体" charset="-122"/>
              </a:rPr>
              <a:t>(2-5</a:t>
            </a:r>
            <a:r>
              <a:rPr lang="zh-CN" altLang="en-US" sz="1100">
                <a:solidFill>
                  <a:srgbClr val="FFFFFF"/>
                </a:solidFill>
                <a:ea typeface="宋体" charset="-122"/>
              </a:rPr>
              <a:t>级</a:t>
            </a:r>
            <a:r>
              <a:rPr lang="en-US" altLang="zh-CN" sz="1100">
                <a:solidFill>
                  <a:srgbClr val="FFFFFF"/>
                </a:solidFill>
                <a:ea typeface="宋体" charset="-122"/>
              </a:rPr>
              <a:t>):18pt </a:t>
            </a:r>
            <a:endParaRPr lang="zh-CN" altLang="en-US" sz="1100">
              <a:solidFill>
                <a:srgbClr val="FFFFFF"/>
              </a:solidFill>
              <a:ea typeface="宋体" charset="-122"/>
            </a:endParaRPr>
          </a:p>
          <a:p>
            <a:pPr marL="342900" indent="-342900" algn="r" eaLnBrk="0" hangingPunct="0">
              <a:lnSpc>
                <a:spcPct val="125000"/>
              </a:lnSpc>
              <a:spcBef>
                <a:spcPct val="20000"/>
              </a:spcBef>
              <a:defRPr/>
            </a:pPr>
            <a:r>
              <a:rPr lang="zh-CN" altLang="en-US" sz="1100">
                <a:solidFill>
                  <a:srgbClr val="FFFFFF"/>
                </a:solidFill>
                <a:ea typeface="宋体" charset="-122"/>
              </a:rPr>
              <a:t>颜色</a:t>
            </a:r>
            <a:r>
              <a:rPr lang="en-US" altLang="zh-CN" sz="1100">
                <a:solidFill>
                  <a:srgbClr val="FFFFFF"/>
                </a:solidFill>
                <a:ea typeface="宋体" charset="-122"/>
              </a:rPr>
              <a:t>:</a:t>
            </a:r>
            <a:r>
              <a:rPr lang="zh-CN" altLang="en-US" sz="1100">
                <a:solidFill>
                  <a:srgbClr val="FFFFFF"/>
                </a:solidFill>
                <a:ea typeface="宋体" charset="-122"/>
              </a:rPr>
              <a:t>黑色</a:t>
            </a:r>
          </a:p>
          <a:p>
            <a:pPr marL="342900" indent="-342900" algn="r" eaLnBrk="0" hangingPunct="0">
              <a:lnSpc>
                <a:spcPct val="125000"/>
              </a:lnSpc>
              <a:spcBef>
                <a:spcPct val="20000"/>
              </a:spcBef>
              <a:defRPr/>
            </a:pPr>
            <a:r>
              <a:rPr lang="zh-CN" altLang="en-US" sz="1100">
                <a:solidFill>
                  <a:srgbClr val="FFFFFF"/>
                </a:solidFill>
                <a:ea typeface="宋体" charset="-122"/>
              </a:rPr>
              <a:t>字体</a:t>
            </a:r>
            <a:r>
              <a:rPr lang="en-US" altLang="zh-CN" sz="1100">
                <a:solidFill>
                  <a:srgbClr val="FFFFFF"/>
                </a:solidFill>
                <a:ea typeface="宋体" charset="-122"/>
              </a:rPr>
              <a:t>:</a:t>
            </a:r>
            <a:r>
              <a:rPr lang="zh-CN" altLang="en-US" sz="1100">
                <a:solidFill>
                  <a:srgbClr val="FFFFFF"/>
                </a:solidFill>
                <a:ea typeface="宋体" charset="-122"/>
              </a:rPr>
              <a:t>细黑体</a:t>
            </a:r>
            <a:r>
              <a:rPr lang="zh-CN" altLang="en-US" sz="1100">
                <a:solidFill>
                  <a:srgbClr val="FFFFFF"/>
                </a:solidFill>
                <a:latin typeface="Arial" charset="0"/>
                <a:ea typeface="宋体" charset="-122"/>
              </a:rPr>
              <a:t> </a:t>
            </a:r>
          </a:p>
        </p:txBody>
      </p:sp>
      <p:grpSp>
        <p:nvGrpSpPr>
          <p:cNvPr id="9222"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ea typeface="宋体" charset="-122"/>
              </a:endParaRPr>
            </a:p>
          </p:txBody>
        </p:sp>
        <p:grpSp>
          <p:nvGrpSpPr>
            <p:cNvPr id="9227"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ea typeface="宋体" charset="-122"/>
                </a:endParaRPr>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grpSp>
        <p:grpSp>
          <p:nvGrpSpPr>
            <p:cNvPr id="9228"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grpSp>
        <p:grpSp>
          <p:nvGrpSpPr>
            <p:cNvPr id="9229"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ea typeface="宋体" charset="-122"/>
                </a:endParaRPr>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grpSp>
        <p:grpSp>
          <p:nvGrpSpPr>
            <p:cNvPr id="9230"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ea typeface="宋体" charset="-122"/>
                </a:endParaRPr>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1"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2"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3"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ea typeface="宋体" charset="-122"/>
                </a:endParaRPr>
              </a:p>
            </p:txBody>
          </p:sp>
        </p:grpSp>
        <p:grpSp>
          <p:nvGrpSpPr>
            <p:cNvPr id="9234"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5"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6"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ea typeface="宋体" charset="-122"/>
                </a:endParaRPr>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ea typeface="宋体" charset="-122"/>
                </a:endParaRPr>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ea typeface="宋体" charset="-122"/>
                </a:endParaRPr>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ea typeface="宋体" charset="-122"/>
                </a:endParaRPr>
              </a:p>
            </p:txBody>
          </p:sp>
        </p:grpSp>
        <p:grpSp>
          <p:nvGrpSpPr>
            <p:cNvPr id="9237"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ea typeface="宋体" charset="-122"/>
                </a:endParaRPr>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ea typeface="宋体" charset="-122"/>
                </a:endParaRPr>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ea typeface="宋体" charset="-122"/>
                </a:endParaRPr>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8"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ea typeface="宋体" charset="-122"/>
                </a:endParaRPr>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ea typeface="宋体" charset="-122"/>
                </a:endParaRPr>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ea typeface="宋体" charset="-122"/>
                </a:endParaRPr>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nvGrpSpPr>
            <p:cNvPr id="9239"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ea typeface="宋体" charset="-122"/>
                </a:endParaRPr>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ea typeface="宋体" charset="-122"/>
                </a:endParaRPr>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ea typeface="宋体" charset="-122"/>
                </a:endParaRPr>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ea typeface="宋体" charset="-122"/>
                </a:endParaRPr>
              </a:p>
            </p:txBody>
          </p:sp>
        </p:grpSp>
      </p:grpSp>
      <p:sp>
        <p:nvSpPr>
          <p:cNvPr id="11271" name="Rectangle 78"/>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ea typeface="宋体" charset="-122"/>
              </a:rPr>
              <a:t>配色参考方案：</a:t>
            </a:r>
          </a:p>
          <a:p>
            <a:pPr eaLnBrk="0" hangingPunct="0">
              <a:lnSpc>
                <a:spcPct val="120000"/>
              </a:lnSpc>
              <a:spcBef>
                <a:spcPct val="20000"/>
              </a:spcBef>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78" name="TextBox 77"/>
          <p:cNvSpPr txBox="1"/>
          <p:nvPr/>
        </p:nvSpPr>
        <p:spPr>
          <a:xfrm>
            <a:off x="250825" y="4437063"/>
            <a:ext cx="8642350" cy="1384300"/>
          </a:xfrm>
          <a:prstGeom prst="rect">
            <a:avLst/>
          </a:prstGeom>
          <a:noFill/>
        </p:spPr>
        <p:txBody>
          <a:bodyPr>
            <a:spAutoFit/>
          </a:bodyPr>
          <a:lstStyle/>
          <a:p>
            <a:pPr algn="just">
              <a:defRPr/>
            </a:pPr>
            <a:r>
              <a:rPr lang="en-US" altLang="zh-CN" sz="1400" b="1" dirty="0">
                <a:ea typeface="宋体" charset="-122"/>
              </a:rPr>
              <a:t>Copyright©2011 Huawei Technologies Co., Ltd. All Rights Reserved.</a:t>
            </a:r>
            <a:endParaRPr lang="zh-CN" altLang="zh-CN" sz="1400" dirty="0">
              <a:ea typeface="宋体" charset="-122"/>
            </a:endParaRPr>
          </a:p>
          <a:p>
            <a:pPr algn="just">
              <a:defRPr/>
            </a:pPr>
            <a:r>
              <a:rPr lang="en-US" altLang="zh-CN" sz="1400" dirty="0">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ea typeface="宋体" charset="-122"/>
            </a:endParaRPr>
          </a:p>
        </p:txBody>
      </p:sp>
    </p:spTree>
  </p:cSld>
  <p:clrMap bg1="lt1" tx1="dk1" bg2="lt2" tx2="dk2" accent1="accent1" accent2="accent2" accent3="accent3" accent4="accent4" accent5="accent5" accent6="accent6" hlink="hlink" folHlink="folHlink"/>
  <p:sldLayoutIdLst>
    <p:sldLayoutId id="2147483868" r:id="rId1"/>
    <p:sldLayoutId id="2147483872" r:id="rId2"/>
    <p:sldLayoutId id="2147483869" r:id="rId3"/>
  </p:sldLayoutIdLst>
  <p:transition advClick="0" advTm="8000">
    <p:fade thruBlk="1"/>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iuhong@chinamobile.com"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5.png"/><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6"/>
          <p:cNvSpPr>
            <a:spLocks noGrp="1"/>
          </p:cNvSpPr>
          <p:nvPr>
            <p:ph type="title"/>
          </p:nvPr>
        </p:nvSpPr>
        <p:spPr>
          <a:xfrm>
            <a:off x="1258888" y="1916113"/>
            <a:ext cx="7058025" cy="1079500"/>
          </a:xfrm>
        </p:spPr>
        <p:txBody>
          <a:bodyPr>
            <a:normAutofit/>
          </a:bodyPr>
          <a:lstStyle/>
          <a:p>
            <a:pPr algn="ctr">
              <a:defRPr/>
            </a:pPr>
            <a:r>
              <a:rPr lang="en-US" altLang="zh-CN" dirty="0" smtClean="0">
                <a:latin typeface="+mn-lt"/>
              </a:rPr>
              <a:t>Consideration</a:t>
            </a:r>
            <a:r>
              <a:rPr lang="zh-CN" altLang="en-US" dirty="0" smtClean="0">
                <a:latin typeface="+mn-lt"/>
              </a:rPr>
              <a:t> </a:t>
            </a:r>
            <a:r>
              <a:rPr lang="en-US" altLang="zh-CN" dirty="0" smtClean="0">
                <a:latin typeface="+mn-lt"/>
              </a:rPr>
              <a:t>on</a:t>
            </a:r>
            <a:r>
              <a:rPr lang="zh-CN" altLang="en-US" dirty="0" smtClean="0">
                <a:latin typeface="+mn-lt"/>
              </a:rPr>
              <a:t> </a:t>
            </a:r>
            <a:r>
              <a:rPr lang="en-US" altLang="zh-CN" dirty="0" smtClean="0">
                <a:latin typeface="+mn-lt"/>
              </a:rPr>
              <a:t>NFV</a:t>
            </a:r>
            <a:r>
              <a:rPr lang="zh-CN" altLang="en-US" dirty="0" smtClean="0">
                <a:latin typeface="+mn-lt"/>
              </a:rPr>
              <a:t> </a:t>
            </a:r>
            <a:r>
              <a:rPr lang="en-US" altLang="zh-CN" dirty="0" smtClean="0">
                <a:latin typeface="+mn-lt"/>
              </a:rPr>
              <a:t>Standardization</a:t>
            </a:r>
            <a:r>
              <a:rPr lang="en-US" dirty="0" smtClean="0">
                <a:latin typeface="+mn-lt"/>
              </a:rPr>
              <a:t> in 3GPP</a:t>
            </a:r>
            <a:endParaRPr dirty="0" smtClean="0">
              <a:latin typeface="+mn-lt"/>
            </a:endParaRPr>
          </a:p>
        </p:txBody>
      </p:sp>
      <p:sp>
        <p:nvSpPr>
          <p:cNvPr id="13315" name="Subtitle 4"/>
          <p:cNvSpPr>
            <a:spLocks noGrp="1"/>
          </p:cNvSpPr>
          <p:nvPr>
            <p:ph type="subTitle" idx="11"/>
          </p:nvPr>
        </p:nvSpPr>
        <p:spPr>
          <a:xfrm>
            <a:off x="900113" y="4724400"/>
            <a:ext cx="8243887" cy="1296988"/>
          </a:xfrm>
        </p:spPr>
        <p:txBody>
          <a:bodyPr/>
          <a:lstStyle/>
          <a:p>
            <a:r>
              <a:rPr lang="fr-FR" altLang="zh-CN" dirty="0" smtClean="0">
                <a:solidFill>
                  <a:schemeClr val="tx1"/>
                </a:solidFill>
              </a:rPr>
              <a:t>Liu Hong		</a:t>
            </a:r>
          </a:p>
          <a:p>
            <a:r>
              <a:rPr lang="en-US" altLang="zh-CN" dirty="0" smtClean="0">
                <a:solidFill>
                  <a:schemeClr val="tx1"/>
                </a:solidFill>
              </a:rPr>
              <a:t>China</a:t>
            </a:r>
            <a:r>
              <a:rPr lang="zh-CN" altLang="en-US" dirty="0" smtClean="0">
                <a:solidFill>
                  <a:schemeClr val="tx1"/>
                </a:solidFill>
              </a:rPr>
              <a:t> </a:t>
            </a:r>
            <a:r>
              <a:rPr lang="en-US" altLang="zh-CN" dirty="0" smtClean="0">
                <a:solidFill>
                  <a:schemeClr val="tx1"/>
                </a:solidFill>
              </a:rPr>
              <a:t>Mobile</a:t>
            </a:r>
            <a:endParaRPr lang="fr-FR" altLang="zh-CN" dirty="0" smtClean="0">
              <a:solidFill>
                <a:schemeClr val="tx1"/>
              </a:solidFill>
            </a:endParaRPr>
          </a:p>
          <a:p>
            <a:r>
              <a:rPr lang="fr-FR" altLang="zh-CN" dirty="0" smtClean="0">
                <a:solidFill>
                  <a:schemeClr val="tx1"/>
                </a:solidFill>
                <a:hlinkClick r:id="rId3"/>
              </a:rPr>
              <a:t>liuhong</a:t>
            </a:r>
            <a:r>
              <a:rPr lang="en-US" altLang="zh-CN" dirty="0" smtClean="0">
                <a:solidFill>
                  <a:schemeClr val="tx1"/>
                </a:solidFill>
                <a:hlinkClick r:id="rId3"/>
              </a:rPr>
              <a:t>yfw</a:t>
            </a:r>
            <a:r>
              <a:rPr lang="fr-FR" altLang="zh-CN" dirty="0" smtClean="0">
                <a:solidFill>
                  <a:schemeClr val="tx1"/>
                </a:solidFill>
                <a:hlinkClick r:id="rId3"/>
              </a:rPr>
              <a:t>@chinamobile.com</a:t>
            </a:r>
            <a:endParaRPr lang="fr-FR" altLang="zh-CN" dirty="0" smtClean="0">
              <a:solidFill>
                <a:schemeClr val="tx1"/>
              </a:solidFill>
            </a:endParaRPr>
          </a:p>
        </p:txBody>
      </p:sp>
      <p:sp>
        <p:nvSpPr>
          <p:cNvPr id="13316" name="Rectangle 3"/>
          <p:cNvSpPr>
            <a:spLocks noChangeArrowheads="1"/>
          </p:cNvSpPr>
          <p:nvPr/>
        </p:nvSpPr>
        <p:spPr bwMode="auto">
          <a:xfrm>
            <a:off x="0" y="0"/>
            <a:ext cx="9144000" cy="1200150"/>
          </a:xfrm>
          <a:prstGeom prst="rect">
            <a:avLst/>
          </a:prstGeom>
          <a:noFill/>
          <a:ln w="9525">
            <a:noFill/>
            <a:miter lim="800000"/>
            <a:headEnd/>
            <a:tailEnd/>
          </a:ln>
        </p:spPr>
        <p:txBody>
          <a:bodyPr>
            <a:spAutoFit/>
          </a:bodyPr>
          <a:lstStyle/>
          <a:p>
            <a:r>
              <a:rPr lang="en-US" altLang="zh-CN" b="1" dirty="0"/>
              <a:t>3GPP TSG-SA </a:t>
            </a:r>
            <a:r>
              <a:rPr lang="en-US" altLang="zh-CN" b="1" dirty="0" smtClean="0"/>
              <a:t>Plenary </a:t>
            </a:r>
            <a:r>
              <a:rPr lang="en-US" altLang="zh-CN" b="1" dirty="0"/>
              <a:t>Meeting </a:t>
            </a:r>
            <a:r>
              <a:rPr lang="en-US" altLang="zh-CN" b="1" dirty="0" smtClean="0"/>
              <a:t>#63</a:t>
            </a:r>
            <a:r>
              <a:rPr lang="en-US" altLang="zh-CN" b="1" dirty="0"/>
              <a:t>					 </a:t>
            </a:r>
            <a:r>
              <a:rPr lang="en-US" altLang="zh-CN" b="1" dirty="0" smtClean="0"/>
              <a:t>SP-140122 </a:t>
            </a:r>
            <a:endParaRPr lang="en-US" altLang="zh-CN" b="1" dirty="0"/>
          </a:p>
          <a:p>
            <a:r>
              <a:rPr lang="en-US" altLang="zh-CN" b="1" dirty="0" smtClean="0"/>
              <a:t>Fukuoka</a:t>
            </a:r>
            <a:r>
              <a:rPr lang="en-GB" altLang="zh-CN" b="1" dirty="0" smtClean="0"/>
              <a:t>, Japan,</a:t>
            </a:r>
            <a:r>
              <a:rPr lang="zh-CN" altLang="en-US" b="1" dirty="0" smtClean="0"/>
              <a:t> </a:t>
            </a:r>
            <a:r>
              <a:rPr lang="en-US" altLang="zh-CN" b="1" dirty="0" smtClean="0"/>
              <a:t>05-07</a:t>
            </a:r>
            <a:r>
              <a:rPr lang="en-GB" altLang="zh-CN" b="1" dirty="0" smtClean="0"/>
              <a:t> March 201</a:t>
            </a:r>
            <a:r>
              <a:rPr lang="en-US" altLang="zh-CN" b="1" dirty="0" smtClean="0"/>
              <a:t>4</a:t>
            </a:r>
            <a:endParaRPr lang="en-GB" altLang="zh-CN" b="1" dirty="0"/>
          </a:p>
          <a:p>
            <a:r>
              <a:rPr lang="en-US" altLang="zh-CN" b="1" dirty="0"/>
              <a:t>Agenda Item </a:t>
            </a:r>
            <a:r>
              <a:rPr lang="en-US" altLang="zh-CN" b="1" dirty="0" smtClean="0"/>
              <a:t>5.2 </a:t>
            </a:r>
            <a:endParaRPr lang="en-US" altLang="zh-CN" b="1" dirty="0"/>
          </a:p>
          <a:p>
            <a:r>
              <a:rPr lang="en-US" altLang="zh-CN" b="1" dirty="0"/>
              <a:t>Source: China </a:t>
            </a:r>
            <a:r>
              <a:rPr lang="en-US" altLang="zh-CN" b="1" dirty="0" smtClean="0"/>
              <a:t>Mobile</a:t>
            </a:r>
            <a:endParaRPr lang="en-US" altLang="zh-CN" dirty="0"/>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5375" y="2492375"/>
            <a:ext cx="1728788" cy="461963"/>
          </a:xfrm>
          <a:prstGeom prst="rect">
            <a:avLst/>
          </a:prstGeom>
        </p:spPr>
        <p:txBody>
          <a:bodyPr>
            <a:spAutoFit/>
          </a:bodyPr>
          <a:lstStyle/>
          <a:p>
            <a:pPr>
              <a:defRPr/>
            </a:pPr>
            <a:r>
              <a:rPr lang="en-US" altLang="zh-CN" sz="2400" dirty="0">
                <a:latin typeface="+mn-lt"/>
                <a:ea typeface="宋体" charset="-122"/>
              </a:rPr>
              <a:t>Thank you</a:t>
            </a:r>
            <a:endParaRPr lang="zh-CN" altLang="en-US" sz="2400" dirty="0">
              <a:latin typeface="+mn-lt"/>
              <a:ea typeface="宋体" charset="-122"/>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250825" y="188913"/>
            <a:ext cx="8229600" cy="561975"/>
          </a:xfrm>
        </p:spPr>
        <p:txBody>
          <a:bodyPr/>
          <a:lstStyle/>
          <a:p>
            <a:pPr>
              <a:defRPr/>
            </a:pPr>
            <a:r>
              <a:rPr lang="en-US" altLang="zh-CN" sz="2000" kern="1200" dirty="0" smtClean="0">
                <a:solidFill>
                  <a:schemeClr val="tx1"/>
                </a:solidFill>
                <a:latin typeface="FrutigerNext LT Medium" pitchFamily="34" charset="0"/>
                <a:cs typeface="+mn-cs"/>
              </a:rPr>
              <a:t>NFV: </a:t>
            </a:r>
            <a:br>
              <a:rPr lang="en-US" altLang="zh-CN" sz="2000" kern="1200" dirty="0" smtClean="0">
                <a:solidFill>
                  <a:schemeClr val="tx1"/>
                </a:solidFill>
                <a:latin typeface="FrutigerNext LT Medium" pitchFamily="34" charset="0"/>
                <a:cs typeface="+mn-cs"/>
              </a:rPr>
            </a:br>
            <a:r>
              <a:rPr lang="en-US" altLang="zh-CN" sz="2000" kern="1200" dirty="0" smtClean="0">
                <a:solidFill>
                  <a:schemeClr val="tx1"/>
                </a:solidFill>
                <a:latin typeface="FrutigerNext LT Medium" pitchFamily="34" charset="0"/>
                <a:cs typeface="+mn-cs"/>
              </a:rPr>
              <a:t>A new and strong drive for telecommunication evolution</a:t>
            </a:r>
          </a:p>
        </p:txBody>
      </p:sp>
      <p:sp>
        <p:nvSpPr>
          <p:cNvPr id="5" name="矩形 4"/>
          <p:cNvSpPr/>
          <p:nvPr/>
        </p:nvSpPr>
        <p:spPr>
          <a:xfrm>
            <a:off x="251520" y="980728"/>
            <a:ext cx="8712968" cy="28083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4005064"/>
            <a:ext cx="8712968" cy="20882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980728"/>
            <a:ext cx="410445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t>Key benefits from NFV, but not all</a:t>
            </a:r>
            <a:endParaRPr lang="zh-CN" altLang="en-US" sz="1600" b="1" dirty="0"/>
          </a:p>
        </p:txBody>
      </p:sp>
      <p:sp>
        <p:nvSpPr>
          <p:cNvPr id="8" name="矩形 7"/>
          <p:cNvSpPr/>
          <p:nvPr/>
        </p:nvSpPr>
        <p:spPr>
          <a:xfrm>
            <a:off x="251520" y="4005064"/>
            <a:ext cx="410445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t>NFV standardization progress </a:t>
            </a:r>
            <a:endParaRPr lang="zh-CN" altLang="en-US" sz="1600" b="1" dirty="0" smtClean="0"/>
          </a:p>
        </p:txBody>
      </p:sp>
      <p:sp>
        <p:nvSpPr>
          <p:cNvPr id="9" name="Rectangle 3"/>
          <p:cNvSpPr txBox="1">
            <a:spLocks noChangeArrowheads="1"/>
          </p:cNvSpPr>
          <p:nvPr/>
        </p:nvSpPr>
        <p:spPr bwMode="gray">
          <a:xfrm>
            <a:off x="179512" y="1412776"/>
            <a:ext cx="8784976"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lvl="0">
              <a:buClr>
                <a:srgbClr val="6E815B"/>
              </a:buClr>
            </a:pPr>
            <a:r>
              <a:rPr lang="en-GB" altLang="zh-CN" sz="1400" kern="0" dirty="0" smtClean="0">
                <a:solidFill>
                  <a:srgbClr val="6E815B"/>
                </a:solidFill>
                <a:latin typeface="Verdana"/>
                <a:ea typeface="宋体" charset="-122"/>
              </a:rPr>
              <a:t>Flexibility:</a:t>
            </a:r>
            <a:r>
              <a:rPr lang="en-GB" altLang="zh-CN" sz="1400" b="0" kern="0" dirty="0" smtClean="0">
                <a:solidFill>
                  <a:srgbClr val="6E815B"/>
                </a:solidFill>
                <a:latin typeface="Verdana"/>
                <a:ea typeface="宋体" charset="-122"/>
              </a:rPr>
              <a:t> The development of the telecommunication network </a:t>
            </a:r>
            <a:r>
              <a:rPr lang="en-GB" altLang="zh-CN" sz="1400" b="0" kern="0" dirty="0">
                <a:solidFill>
                  <a:srgbClr val="6E815B"/>
                </a:solidFill>
                <a:latin typeface="Verdana"/>
                <a:ea typeface="宋体" charset="-122"/>
              </a:rPr>
              <a:t>is inevitably </a:t>
            </a:r>
            <a:r>
              <a:rPr lang="en-GB" altLang="zh-CN" sz="1400" b="0" kern="0" dirty="0" smtClean="0">
                <a:solidFill>
                  <a:srgbClr val="6E815B"/>
                </a:solidFill>
                <a:latin typeface="Verdana"/>
                <a:ea typeface="宋体" charset="-122"/>
              </a:rPr>
              <a:t>becoming more and more complex and unpredictable in respect of the </a:t>
            </a:r>
            <a:r>
              <a:rPr lang="en-US" altLang="zh-CN" sz="1400" b="0" kern="0" dirty="0" smtClean="0">
                <a:solidFill>
                  <a:srgbClr val="6E815B"/>
                </a:solidFill>
                <a:latin typeface="Verdana"/>
                <a:ea typeface="宋体" charset="-122"/>
              </a:rPr>
              <a:t>emergence</a:t>
            </a:r>
            <a:r>
              <a:rPr lang="en-GB" altLang="zh-CN" sz="1400" b="0" kern="0" dirty="0" smtClean="0">
                <a:solidFill>
                  <a:srgbClr val="6E815B"/>
                </a:solidFill>
                <a:latin typeface="Verdana"/>
                <a:ea typeface="宋体" charset="-122"/>
              </a:rPr>
              <a:t> of too many pursuits. By managing the mapping between network functions and hardware platform</a:t>
            </a:r>
            <a:r>
              <a:rPr lang="en-US" altLang="zh-CN" sz="1400" b="0" kern="0" dirty="0">
                <a:solidFill>
                  <a:srgbClr val="6E815B"/>
                </a:solidFill>
                <a:latin typeface="Verdana"/>
                <a:ea typeface="宋体" charset="-122"/>
              </a:rPr>
              <a:t>s</a:t>
            </a:r>
            <a:r>
              <a:rPr lang="en-GB" altLang="zh-CN" sz="1400" b="0" kern="0" dirty="0" smtClean="0">
                <a:solidFill>
                  <a:srgbClr val="6E815B"/>
                </a:solidFill>
                <a:latin typeface="Verdana"/>
                <a:ea typeface="宋体" charset="-122"/>
              </a:rPr>
              <a:t>, NFV gives the operator a method to dynamically adapt its network to the market. </a:t>
            </a:r>
            <a:endParaRPr lang="en-GB" altLang="zh-CN" sz="1400" b="0" kern="0" dirty="0">
              <a:solidFill>
                <a:srgbClr val="6E815B"/>
              </a:solidFill>
              <a:latin typeface="Verdana"/>
              <a:ea typeface="宋体" charset="-122"/>
            </a:endParaRPr>
          </a:p>
          <a:p>
            <a:pPr lvl="0">
              <a:buClr>
                <a:srgbClr val="6E815B"/>
              </a:buClr>
            </a:pPr>
            <a:r>
              <a:rPr lang="en-GB" altLang="zh-CN" sz="1400" kern="0" dirty="0" smtClean="0">
                <a:solidFill>
                  <a:srgbClr val="6E815B"/>
                </a:solidFill>
                <a:latin typeface="Verdana"/>
                <a:ea typeface="宋体" charset="-122"/>
              </a:rPr>
              <a:t>Efficiency</a:t>
            </a:r>
            <a:r>
              <a:rPr lang="en-GB" altLang="zh-CN" sz="1400" b="0" kern="0" dirty="0" smtClean="0">
                <a:solidFill>
                  <a:srgbClr val="6E815B"/>
                </a:solidFill>
                <a:latin typeface="Verdana"/>
                <a:ea typeface="宋体" charset="-122"/>
              </a:rPr>
              <a:t>: It is expected that NFV will push forward the automation of network construction and management.</a:t>
            </a:r>
          </a:p>
          <a:p>
            <a:pPr lvl="0">
              <a:buClr>
                <a:srgbClr val="6E815B"/>
              </a:buClr>
            </a:pPr>
            <a:r>
              <a:rPr lang="en-GB" altLang="zh-CN" sz="1400" kern="0" dirty="0" smtClean="0">
                <a:solidFill>
                  <a:srgbClr val="6E815B"/>
                </a:solidFill>
                <a:latin typeface="Verdana"/>
                <a:ea typeface="宋体" charset="-122"/>
              </a:rPr>
              <a:t>Lowered CAPEX</a:t>
            </a:r>
            <a:r>
              <a:rPr lang="en-GB" altLang="zh-CN" sz="1400" b="0" kern="0" dirty="0" smtClean="0">
                <a:solidFill>
                  <a:srgbClr val="6E815B"/>
                </a:solidFill>
                <a:latin typeface="Verdana"/>
                <a:ea typeface="宋体" charset="-122"/>
              </a:rPr>
              <a:t>: Capacity sharing will be enabled and the activity of NFV is for sure driving the whole industry to reconsidering the design of network which is a good sign to lower down the costs. </a:t>
            </a:r>
          </a:p>
        </p:txBody>
      </p:sp>
      <p:sp>
        <p:nvSpPr>
          <p:cNvPr id="10" name="Rectangle 3"/>
          <p:cNvSpPr txBox="1">
            <a:spLocks noChangeArrowheads="1"/>
          </p:cNvSpPr>
          <p:nvPr/>
        </p:nvSpPr>
        <p:spPr bwMode="gray">
          <a:xfrm>
            <a:off x="179512" y="4464496"/>
            <a:ext cx="8784976" cy="16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lvl="0">
              <a:buClr>
                <a:srgbClr val="6E815B"/>
              </a:buClr>
            </a:pPr>
            <a:r>
              <a:rPr lang="en-GB" altLang="zh-CN" sz="1400" kern="0" dirty="0" smtClean="0">
                <a:solidFill>
                  <a:srgbClr val="6E815B"/>
                </a:solidFill>
                <a:latin typeface="Verdana"/>
                <a:ea typeface="宋体" charset="-122"/>
              </a:rPr>
              <a:t>ETSI NFV ISG</a:t>
            </a:r>
            <a:r>
              <a:rPr lang="en-US" altLang="zh-CN" sz="1400" kern="0" dirty="0" smtClean="0">
                <a:solidFill>
                  <a:srgbClr val="6E815B"/>
                </a:solidFill>
                <a:latin typeface="Verdana"/>
                <a:ea typeface="宋体" charset="-122"/>
              </a:rPr>
              <a:t>’s </a:t>
            </a:r>
            <a:r>
              <a:rPr lang="en-US" altLang="zh-CN" sz="1400" kern="0" dirty="0">
                <a:solidFill>
                  <a:srgbClr val="6E815B"/>
                </a:solidFill>
                <a:latin typeface="Verdana"/>
                <a:ea typeface="宋体" charset="-122"/>
              </a:rPr>
              <a:t>research has now reached its </a:t>
            </a:r>
            <a:r>
              <a:rPr lang="en-US" altLang="zh-CN" sz="1400" kern="0" dirty="0" smtClean="0">
                <a:solidFill>
                  <a:srgbClr val="6E815B"/>
                </a:solidFill>
                <a:latin typeface="Verdana"/>
                <a:ea typeface="宋体" charset="-122"/>
              </a:rPr>
              <a:t>milestone and is</a:t>
            </a:r>
            <a:r>
              <a:rPr lang="en-GB" altLang="zh-CN" sz="1400" kern="0" dirty="0" smtClean="0">
                <a:solidFill>
                  <a:srgbClr val="6E815B"/>
                </a:solidFill>
                <a:latin typeface="Verdana"/>
                <a:ea typeface="宋体" charset="-122"/>
              </a:rPr>
              <a:t> speeding up</a:t>
            </a:r>
            <a:r>
              <a:rPr lang="en-GB" altLang="zh-CN" sz="1400" b="0" kern="0" dirty="0" smtClean="0">
                <a:solidFill>
                  <a:srgbClr val="6E815B"/>
                </a:solidFill>
                <a:latin typeface="Verdana"/>
                <a:ea typeface="宋体" charset="-122"/>
              </a:rPr>
              <a:t>: </a:t>
            </a:r>
          </a:p>
          <a:p>
            <a:pPr lvl="1">
              <a:buClr>
                <a:srgbClr val="6E815B"/>
              </a:buClr>
            </a:pPr>
            <a:r>
              <a:rPr lang="en-US" altLang="zh-CN" sz="1400" kern="0" dirty="0" smtClean="0">
                <a:solidFill>
                  <a:srgbClr val="6E815B"/>
                </a:solidFill>
                <a:latin typeface="Verdana"/>
                <a:ea typeface="宋体" charset="-122"/>
              </a:rPr>
              <a:t>Some close-to-goal conclusions have been made in important aspects, especially the requirements on management, reliability, security, etc.</a:t>
            </a:r>
          </a:p>
          <a:p>
            <a:pPr lvl="0">
              <a:buClr>
                <a:srgbClr val="6E815B"/>
              </a:buClr>
            </a:pPr>
            <a:r>
              <a:rPr lang="en-GB" altLang="zh-CN" sz="1400" kern="0" dirty="0" smtClean="0">
                <a:solidFill>
                  <a:srgbClr val="6E815B"/>
                </a:solidFill>
                <a:latin typeface="Verdana"/>
                <a:ea typeface="宋体" charset="-122"/>
              </a:rPr>
              <a:t>More and more </a:t>
            </a:r>
            <a:r>
              <a:rPr lang="en-GB" altLang="zh-CN" sz="1400" kern="0" dirty="0">
                <a:solidFill>
                  <a:srgbClr val="6E815B"/>
                </a:solidFill>
                <a:latin typeface="Verdana"/>
                <a:ea typeface="宋体" charset="-122"/>
              </a:rPr>
              <a:t>SDOs have </a:t>
            </a:r>
            <a:r>
              <a:rPr lang="en-US" altLang="zh-CN" sz="1400" kern="0" dirty="0" smtClean="0">
                <a:solidFill>
                  <a:srgbClr val="6E815B"/>
                </a:solidFill>
                <a:latin typeface="Verdana"/>
                <a:ea typeface="宋体" charset="-122"/>
              </a:rPr>
              <a:t>also entered the club</a:t>
            </a:r>
            <a:r>
              <a:rPr lang="en-GB" altLang="zh-CN" sz="1400" b="0" kern="0" dirty="0" smtClean="0">
                <a:solidFill>
                  <a:srgbClr val="6E815B"/>
                </a:solidFill>
                <a:latin typeface="Verdana"/>
                <a:ea typeface="宋体" charset="-122"/>
              </a:rPr>
              <a:t>: </a:t>
            </a:r>
          </a:p>
          <a:p>
            <a:pPr lvl="1">
              <a:buClr>
                <a:srgbClr val="6E815B"/>
              </a:buClr>
            </a:pPr>
            <a:r>
              <a:rPr lang="en-US" altLang="zh-CN" sz="1400" b="0" kern="0" dirty="0">
                <a:solidFill>
                  <a:srgbClr val="6E815B"/>
                </a:solidFill>
                <a:latin typeface="Verdana"/>
                <a:ea typeface="宋体" charset="-122"/>
              </a:rPr>
              <a:t>TMF, DMTF, BBF, IETF have already triggered </a:t>
            </a:r>
            <a:r>
              <a:rPr lang="en-US" altLang="zh-CN" sz="1400" b="0" kern="0" dirty="0" smtClean="0">
                <a:solidFill>
                  <a:srgbClr val="6E815B"/>
                </a:solidFill>
                <a:latin typeface="Verdana"/>
                <a:ea typeface="宋体" charset="-122"/>
              </a:rPr>
              <a:t>their interaction </a:t>
            </a:r>
            <a:r>
              <a:rPr lang="en-US" altLang="zh-CN" sz="1400" b="0" kern="0" dirty="0">
                <a:solidFill>
                  <a:srgbClr val="6E815B"/>
                </a:solidFill>
                <a:latin typeface="Verdana"/>
                <a:ea typeface="宋体" charset="-122"/>
              </a:rPr>
              <a:t>with </a:t>
            </a:r>
            <a:r>
              <a:rPr lang="en-US" altLang="zh-CN" sz="1400" b="0" kern="0" dirty="0" smtClean="0">
                <a:solidFill>
                  <a:srgbClr val="6E815B"/>
                </a:solidFill>
                <a:latin typeface="Verdana"/>
                <a:ea typeface="宋体" charset="-122"/>
              </a:rPr>
              <a:t>NFV</a:t>
            </a:r>
          </a:p>
          <a:p>
            <a:pPr lvl="1">
              <a:buClr>
                <a:srgbClr val="6E815B"/>
              </a:buClr>
            </a:pPr>
            <a:r>
              <a:rPr lang="en-US" altLang="zh-CN" sz="1400" kern="0" dirty="0" smtClean="0">
                <a:solidFill>
                  <a:srgbClr val="6E815B"/>
                </a:solidFill>
                <a:latin typeface="Verdana"/>
                <a:ea typeface="宋体" charset="-122"/>
              </a:rPr>
              <a:t>ITU, CCSA has already set up some NFV related work in Q3 of 2013. </a:t>
            </a:r>
            <a:endParaRPr lang="zh-CN" altLang="en-US" sz="1400" b="0" kern="0" dirty="0">
              <a:solidFill>
                <a:srgbClr val="6E815B"/>
              </a:solidFill>
              <a:latin typeface="Verdana"/>
              <a:ea typeface="宋体" charset="-122"/>
            </a:endParaRPr>
          </a:p>
          <a:p>
            <a:pPr lvl="1">
              <a:buClr>
                <a:srgbClr val="6E815B"/>
              </a:buClr>
            </a:pPr>
            <a:endParaRPr lang="en-GB" altLang="zh-CN" sz="1400" kern="0" dirty="0">
              <a:solidFill>
                <a:srgbClr val="6E815B"/>
              </a:solidFill>
              <a:latin typeface="Verdana"/>
              <a:ea typeface="宋体"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88640"/>
            <a:ext cx="8229600" cy="648072"/>
          </a:xfrm>
        </p:spPr>
        <p:txBody>
          <a:bodyPr>
            <a:normAutofit/>
          </a:bodyPr>
          <a:lstStyle/>
          <a:p>
            <a:r>
              <a:rPr lang="en-US" altLang="zh-CN" sz="2400" kern="1200" dirty="0" smtClean="0">
                <a:solidFill>
                  <a:schemeClr val="tx1"/>
                </a:solidFill>
                <a:latin typeface="FrutigerNext LT Medium" pitchFamily="34" charset="0"/>
                <a:cs typeface="+mn-cs"/>
              </a:rPr>
              <a:t>Network Virtualization in China Mobile</a:t>
            </a:r>
            <a:endParaRPr lang="zh-CN" altLang="en-US" sz="2400" kern="1200" dirty="0">
              <a:solidFill>
                <a:schemeClr val="tx1"/>
              </a:solidFill>
              <a:latin typeface="FrutigerNext LT Medium" pitchFamily="34" charset="0"/>
              <a:cs typeface="+mn-cs"/>
            </a:endParaRPr>
          </a:p>
        </p:txBody>
      </p:sp>
      <p:grpSp>
        <p:nvGrpSpPr>
          <p:cNvPr id="50" name="组合 49"/>
          <p:cNvGrpSpPr/>
          <p:nvPr/>
        </p:nvGrpSpPr>
        <p:grpSpPr>
          <a:xfrm>
            <a:off x="435497" y="1240092"/>
            <a:ext cx="4856583" cy="4637180"/>
            <a:chOff x="435497" y="1240092"/>
            <a:chExt cx="5648671" cy="5213244"/>
          </a:xfrm>
        </p:grpSpPr>
        <p:sp>
          <p:nvSpPr>
            <p:cNvPr id="4" name="Rectangle 43"/>
            <p:cNvSpPr>
              <a:spLocks noChangeArrowheads="1"/>
            </p:cNvSpPr>
            <p:nvPr/>
          </p:nvSpPr>
          <p:spPr bwMode="auto">
            <a:xfrm>
              <a:off x="449717" y="1240092"/>
              <a:ext cx="1585955" cy="348587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pPr algn="ctr"/>
              <a:r>
                <a:rPr lang="en-US" altLang="zh-CN" sz="1000" dirty="0" smtClean="0">
                  <a:latin typeface="微软雅黑" pitchFamily="34" charset="-122"/>
                  <a:ea typeface="微软雅黑" pitchFamily="34" charset="-122"/>
                  <a:cs typeface="Times New Roman" pitchFamily="18" charset="0"/>
                </a:rPr>
                <a:t>Management &amp; Orchestration</a:t>
              </a:r>
              <a:endParaRPr lang="zh-CN" sz="1000" dirty="0">
                <a:latin typeface="微软雅黑" pitchFamily="34" charset="-122"/>
                <a:ea typeface="微软雅黑" pitchFamily="34" charset="-122"/>
                <a:cs typeface="Times New Roman" pitchFamily="18" charset="0"/>
              </a:endParaRPr>
            </a:p>
          </p:txBody>
        </p:sp>
        <p:sp>
          <p:nvSpPr>
            <p:cNvPr id="5" name="AutoShape 64"/>
            <p:cNvSpPr>
              <a:spLocks noChangeAspect="1" noChangeArrowheads="1" noTextEdit="1"/>
            </p:cNvSpPr>
            <p:nvPr/>
          </p:nvSpPr>
          <p:spPr bwMode="auto">
            <a:xfrm>
              <a:off x="521568" y="1240092"/>
              <a:ext cx="5562600" cy="5141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100"/>
            </a:p>
          </p:txBody>
        </p:sp>
        <p:grpSp>
          <p:nvGrpSpPr>
            <p:cNvPr id="3" name="组合 5"/>
            <p:cNvGrpSpPr/>
            <p:nvPr/>
          </p:nvGrpSpPr>
          <p:grpSpPr>
            <a:xfrm>
              <a:off x="435497" y="1730171"/>
              <a:ext cx="5344508" cy="4723165"/>
              <a:chOff x="449560" y="1614823"/>
              <a:chExt cx="5544616" cy="4723165"/>
            </a:xfrm>
          </p:grpSpPr>
          <p:sp>
            <p:nvSpPr>
              <p:cNvPr id="7" name="矩形 6"/>
              <p:cNvSpPr/>
              <p:nvPr/>
            </p:nvSpPr>
            <p:spPr>
              <a:xfrm>
                <a:off x="449560" y="4610621"/>
                <a:ext cx="5544616" cy="1727367"/>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1100"/>
              </a:p>
            </p:txBody>
          </p:sp>
          <p:sp>
            <p:nvSpPr>
              <p:cNvPr id="8" name="Rectangle 63"/>
              <p:cNvSpPr>
                <a:spLocks noChangeArrowheads="1"/>
              </p:cNvSpPr>
              <p:nvPr/>
            </p:nvSpPr>
            <p:spPr bwMode="auto">
              <a:xfrm>
                <a:off x="2502052" y="5130326"/>
                <a:ext cx="3377666" cy="417548"/>
              </a:xfrm>
              <a:prstGeom prst="rect">
                <a:avLst/>
              </a:prstGeom>
              <a:solidFill>
                <a:srgbClr val="FFFFFF"/>
              </a:solidFill>
              <a:ln w="9525">
                <a:solidFill>
                  <a:srgbClr val="000000"/>
                </a:solidFill>
                <a:miter lim="800000"/>
                <a:headEnd/>
                <a:tailEnd/>
              </a:ln>
            </p:spPr>
            <p:txBody>
              <a:bodyPr anchor="ctr"/>
              <a:lstStyle/>
              <a:p>
                <a:pPr algn="ctr"/>
                <a:r>
                  <a:rPr lang="en-US" altLang="zh-CN" sz="1000" dirty="0">
                    <a:latin typeface="微软雅黑" pitchFamily="34" charset="-122"/>
                    <a:ea typeface="微软雅黑" pitchFamily="34" charset="-122"/>
                    <a:cs typeface="Times New Roman" pitchFamily="18" charset="0"/>
                  </a:rPr>
                  <a:t>Hypervisor</a:t>
                </a:r>
              </a:p>
            </p:txBody>
          </p:sp>
          <p:sp>
            <p:nvSpPr>
              <p:cNvPr id="9" name="Rectangle 62"/>
              <p:cNvSpPr>
                <a:spLocks noChangeArrowheads="1"/>
              </p:cNvSpPr>
              <p:nvPr/>
            </p:nvSpPr>
            <p:spPr bwMode="auto">
              <a:xfrm>
                <a:off x="2502052" y="5677908"/>
                <a:ext cx="3377666" cy="417548"/>
              </a:xfrm>
              <a:prstGeom prst="rect">
                <a:avLst/>
              </a:prstGeom>
              <a:solidFill>
                <a:srgbClr val="FFFFFF"/>
              </a:solidFill>
              <a:ln w="9525">
                <a:solidFill>
                  <a:srgbClr val="000000"/>
                </a:solidFill>
                <a:miter lim="800000"/>
                <a:headEnd/>
                <a:tailEnd/>
              </a:ln>
            </p:spPr>
            <p:txBody>
              <a:bodyPr anchor="ctr"/>
              <a:lstStyle/>
              <a:p>
                <a:pPr algn="ctr"/>
                <a:r>
                  <a:rPr lang="en-US" altLang="zh-CN" sz="1000" dirty="0" smtClean="0">
                    <a:latin typeface="微软雅黑" pitchFamily="34" charset="-122"/>
                    <a:ea typeface="微软雅黑" pitchFamily="34" charset="-122"/>
                    <a:cs typeface="Times New Roman" pitchFamily="18" charset="0"/>
                  </a:rPr>
                  <a:t>Hardware Resource</a:t>
                </a:r>
              </a:p>
              <a:p>
                <a:pPr algn="ctr"/>
                <a:r>
                  <a:rPr lang="en-US" altLang="zh-CN" sz="1000" dirty="0" smtClean="0">
                    <a:latin typeface="微软雅黑" pitchFamily="34" charset="-122"/>
                    <a:ea typeface="微软雅黑" pitchFamily="34" charset="-122"/>
                    <a:cs typeface="Times New Roman" pitchFamily="18" charset="0"/>
                  </a:rPr>
                  <a:t>( Computer, Network, Storage</a:t>
                </a:r>
                <a:r>
                  <a:rPr lang="zh-CN" sz="1000" dirty="0" smtClean="0">
                    <a:latin typeface="微软雅黑" pitchFamily="34" charset="-122"/>
                    <a:ea typeface="微软雅黑" pitchFamily="34" charset="-122"/>
                    <a:cs typeface="Times New Roman" pitchFamily="18" charset="0"/>
                  </a:rPr>
                  <a:t>）</a:t>
                </a:r>
                <a:endParaRPr lang="zh-CN" sz="1000" dirty="0">
                  <a:latin typeface="微软雅黑" pitchFamily="34" charset="-122"/>
                  <a:ea typeface="微软雅黑" pitchFamily="34" charset="-122"/>
                  <a:cs typeface="Times New Roman" pitchFamily="18" charset="0"/>
                </a:endParaRPr>
              </a:p>
            </p:txBody>
          </p:sp>
          <p:sp>
            <p:nvSpPr>
              <p:cNvPr id="10" name="Rectangle 61"/>
              <p:cNvSpPr>
                <a:spLocks noChangeArrowheads="1"/>
              </p:cNvSpPr>
              <p:nvPr/>
            </p:nvSpPr>
            <p:spPr bwMode="auto">
              <a:xfrm>
                <a:off x="2502052" y="4667038"/>
                <a:ext cx="1519001" cy="417548"/>
              </a:xfrm>
              <a:prstGeom prst="rect">
                <a:avLst/>
              </a:prstGeom>
              <a:solidFill>
                <a:srgbClr val="FFFFFF"/>
              </a:solidFill>
              <a:ln w="9525">
                <a:solidFill>
                  <a:srgbClr val="000000"/>
                </a:solidFill>
                <a:miter lim="800000"/>
                <a:headEnd/>
                <a:tailEnd/>
              </a:ln>
            </p:spPr>
            <p:txBody>
              <a:bodyPr anchor="ctr"/>
              <a:lstStyle/>
              <a:p>
                <a:pPr algn="ctr"/>
                <a:r>
                  <a:rPr lang="en-US" altLang="zh-CN" sz="1000" dirty="0">
                    <a:latin typeface="微软雅黑" pitchFamily="34" charset="-122"/>
                    <a:ea typeface="微软雅黑" pitchFamily="34" charset="-122"/>
                    <a:cs typeface="Times New Roman" pitchFamily="18" charset="0"/>
                  </a:rPr>
                  <a:t>VM</a:t>
                </a:r>
              </a:p>
            </p:txBody>
          </p:sp>
          <p:sp>
            <p:nvSpPr>
              <p:cNvPr id="11" name="Rectangle 59"/>
              <p:cNvSpPr>
                <a:spLocks noChangeArrowheads="1"/>
              </p:cNvSpPr>
              <p:nvPr/>
            </p:nvSpPr>
            <p:spPr bwMode="auto">
              <a:xfrm>
                <a:off x="4238241" y="4667038"/>
                <a:ext cx="1543496" cy="417548"/>
              </a:xfrm>
              <a:prstGeom prst="rect">
                <a:avLst/>
              </a:prstGeom>
              <a:solidFill>
                <a:srgbClr val="FFFFFF"/>
              </a:solidFill>
              <a:ln w="9525">
                <a:solidFill>
                  <a:srgbClr val="000000"/>
                </a:solidFill>
                <a:miter lim="800000"/>
                <a:headEnd/>
                <a:tailEnd/>
              </a:ln>
            </p:spPr>
            <p:txBody>
              <a:bodyPr anchor="ctr"/>
              <a:lstStyle/>
              <a:p>
                <a:pPr algn="ctr"/>
                <a:r>
                  <a:rPr lang="en-US" altLang="zh-CN" sz="1000" dirty="0">
                    <a:latin typeface="微软雅黑" pitchFamily="34" charset="-122"/>
                    <a:ea typeface="微软雅黑" pitchFamily="34" charset="-122"/>
                    <a:cs typeface="Times New Roman" pitchFamily="18" charset="0"/>
                  </a:rPr>
                  <a:t>VM</a:t>
                </a:r>
              </a:p>
            </p:txBody>
          </p:sp>
          <p:sp>
            <p:nvSpPr>
              <p:cNvPr id="12" name="Rectangle 57"/>
              <p:cNvSpPr>
                <a:spLocks noChangeArrowheads="1"/>
              </p:cNvSpPr>
              <p:nvPr/>
            </p:nvSpPr>
            <p:spPr bwMode="auto">
              <a:xfrm>
                <a:off x="2502051" y="4164544"/>
                <a:ext cx="1519003" cy="265112"/>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algn="ctr"/>
                <a:r>
                  <a:rPr lang="en-US" altLang="zh-CN" sz="1000">
                    <a:latin typeface="微软雅黑" pitchFamily="34" charset="-122"/>
                    <a:ea typeface="微软雅黑" pitchFamily="34" charset="-122"/>
                    <a:cs typeface="Times New Roman" pitchFamily="18" charset="0"/>
                  </a:rPr>
                  <a:t>OS</a:t>
                </a:r>
              </a:p>
            </p:txBody>
          </p:sp>
          <p:sp>
            <p:nvSpPr>
              <p:cNvPr id="13" name="Rectangle 56"/>
              <p:cNvSpPr>
                <a:spLocks noChangeArrowheads="1"/>
              </p:cNvSpPr>
              <p:nvPr/>
            </p:nvSpPr>
            <p:spPr bwMode="auto">
              <a:xfrm>
                <a:off x="4238242" y="4167627"/>
                <a:ext cx="1543496" cy="262029"/>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algn="ctr"/>
                <a:r>
                  <a:rPr lang="en-US" altLang="zh-CN" sz="1000" dirty="0">
                    <a:latin typeface="微软雅黑" pitchFamily="34" charset="-122"/>
                    <a:ea typeface="微软雅黑" pitchFamily="34" charset="-122"/>
                    <a:cs typeface="Times New Roman" pitchFamily="18" charset="0"/>
                  </a:rPr>
                  <a:t>OS</a:t>
                </a:r>
              </a:p>
            </p:txBody>
          </p:sp>
          <p:sp>
            <p:nvSpPr>
              <p:cNvPr id="14" name="Rectangle 53"/>
              <p:cNvSpPr>
                <a:spLocks noChangeArrowheads="1"/>
              </p:cNvSpPr>
              <p:nvPr/>
            </p:nvSpPr>
            <p:spPr bwMode="auto">
              <a:xfrm>
                <a:off x="2502052" y="3347091"/>
                <a:ext cx="1519002" cy="74426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lIns="54000" rIns="54000" anchor="b"/>
              <a:lstStyle/>
              <a:p>
                <a:pPr algn="ctr"/>
                <a:r>
                  <a:rPr lang="en-US" altLang="zh-CN" sz="1000" dirty="0">
                    <a:latin typeface="微软雅黑" pitchFamily="34" charset="-122"/>
                    <a:ea typeface="微软雅黑" pitchFamily="34" charset="-122"/>
                    <a:cs typeface="Times New Roman" pitchFamily="18" charset="0"/>
                  </a:rPr>
                  <a:t>VNF</a:t>
                </a:r>
              </a:p>
              <a:p>
                <a:pPr algn="ctr"/>
                <a:r>
                  <a:rPr lang="en-US" altLang="zh-CN" sz="1000" dirty="0">
                    <a:latin typeface="微软雅黑" pitchFamily="34" charset="-122"/>
                    <a:ea typeface="微软雅黑" pitchFamily="34" charset="-122"/>
                    <a:cs typeface="Times New Roman" pitchFamily="18" charset="0"/>
                  </a:rPr>
                  <a:t>(</a:t>
                </a:r>
                <a:r>
                  <a:rPr lang="en-US" altLang="zh-CN" sz="1000" dirty="0" smtClean="0">
                    <a:latin typeface="微软雅黑" pitchFamily="34" charset="-122"/>
                    <a:ea typeface="微软雅黑" pitchFamily="34" charset="-122"/>
                    <a:cs typeface="Times New Roman" pitchFamily="18" charset="0"/>
                  </a:rPr>
                  <a:t>CSCF...)</a:t>
                </a:r>
                <a:endParaRPr lang="en-US" altLang="zh-CN" sz="1000" dirty="0">
                  <a:latin typeface="微软雅黑" pitchFamily="34" charset="-122"/>
                  <a:ea typeface="微软雅黑" pitchFamily="34" charset="-122"/>
                  <a:cs typeface="Times New Roman" pitchFamily="18" charset="0"/>
                </a:endParaRPr>
              </a:p>
            </p:txBody>
          </p:sp>
          <p:sp>
            <p:nvSpPr>
              <p:cNvPr id="15" name="Rectangle 51"/>
              <p:cNvSpPr>
                <a:spLocks noChangeArrowheads="1"/>
              </p:cNvSpPr>
              <p:nvPr/>
            </p:nvSpPr>
            <p:spPr bwMode="auto">
              <a:xfrm>
                <a:off x="4238242" y="3332189"/>
                <a:ext cx="1543496" cy="74426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b"/>
              <a:lstStyle/>
              <a:p>
                <a:pPr algn="ctr"/>
                <a:r>
                  <a:rPr lang="en-US" altLang="zh-CN" sz="1000" dirty="0">
                    <a:latin typeface="微软雅黑" pitchFamily="34" charset="-122"/>
                    <a:ea typeface="微软雅黑" pitchFamily="34" charset="-122"/>
                    <a:cs typeface="Times New Roman" pitchFamily="18" charset="0"/>
                  </a:rPr>
                  <a:t>VNF</a:t>
                </a:r>
              </a:p>
              <a:p>
                <a:pPr algn="ctr"/>
                <a:r>
                  <a:rPr lang="en-US" altLang="zh-CN" sz="1000" dirty="0">
                    <a:latin typeface="微软雅黑" pitchFamily="34" charset="-122"/>
                    <a:ea typeface="微软雅黑" pitchFamily="34" charset="-122"/>
                    <a:cs typeface="Times New Roman" pitchFamily="18" charset="0"/>
                  </a:rPr>
                  <a:t>(</a:t>
                </a:r>
                <a:r>
                  <a:rPr lang="en-US" altLang="zh-CN" sz="1000" dirty="0" smtClean="0">
                    <a:latin typeface="微软雅黑" pitchFamily="34" charset="-122"/>
                    <a:ea typeface="微软雅黑" pitchFamily="34" charset="-122"/>
                    <a:cs typeface="Times New Roman" pitchFamily="18" charset="0"/>
                  </a:rPr>
                  <a:t>HSS…)</a:t>
                </a:r>
                <a:endParaRPr lang="en-US" altLang="zh-CN" sz="1000" dirty="0">
                  <a:latin typeface="微软雅黑" pitchFamily="34" charset="-122"/>
                  <a:ea typeface="微软雅黑" pitchFamily="34" charset="-122"/>
                  <a:cs typeface="Times New Roman" pitchFamily="18" charset="0"/>
                </a:endParaRPr>
              </a:p>
            </p:txBody>
          </p:sp>
          <p:sp>
            <p:nvSpPr>
              <p:cNvPr id="16" name="Rectangle 45"/>
              <p:cNvSpPr>
                <a:spLocks noChangeArrowheads="1"/>
              </p:cNvSpPr>
              <p:nvPr/>
            </p:nvSpPr>
            <p:spPr bwMode="auto">
              <a:xfrm>
                <a:off x="2502052" y="2610011"/>
                <a:ext cx="3328676" cy="360698"/>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lstStyle/>
              <a:p>
                <a:pPr algn="ctr"/>
                <a:r>
                  <a:rPr lang="en-US" altLang="zh-CN" sz="1200" dirty="0" smtClean="0">
                    <a:latin typeface="微软雅黑" pitchFamily="34" charset="-122"/>
                    <a:ea typeface="微软雅黑" pitchFamily="34" charset="-122"/>
                    <a:cs typeface="Times New Roman" pitchFamily="18" charset="0"/>
                  </a:rPr>
                  <a:t>OMC</a:t>
                </a:r>
                <a:endParaRPr lang="en-US" altLang="zh-CN" sz="2800" dirty="0">
                  <a:latin typeface="微软雅黑" pitchFamily="34" charset="-122"/>
                  <a:ea typeface="微软雅黑" pitchFamily="34" charset="-122"/>
                  <a:cs typeface="Times New Roman" pitchFamily="18" charset="0"/>
                </a:endParaRPr>
              </a:p>
            </p:txBody>
          </p:sp>
          <p:sp>
            <p:nvSpPr>
              <p:cNvPr id="17" name="Rectangle 44"/>
              <p:cNvSpPr>
                <a:spLocks noChangeArrowheads="1"/>
              </p:cNvSpPr>
              <p:nvPr/>
            </p:nvSpPr>
            <p:spPr bwMode="auto">
              <a:xfrm>
                <a:off x="2502052" y="1614823"/>
                <a:ext cx="3328676" cy="593976"/>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lstStyle/>
              <a:p>
                <a:pPr algn="ctr"/>
                <a:r>
                  <a:rPr lang="en-US" altLang="zh-CN" sz="1200" dirty="0">
                    <a:latin typeface="微软雅黑" pitchFamily="34" charset="-122"/>
                    <a:ea typeface="微软雅黑" pitchFamily="34" charset="-122"/>
                    <a:cs typeface="Times New Roman" pitchFamily="18" charset="0"/>
                  </a:rPr>
                  <a:t>OSS</a:t>
                </a:r>
                <a:endParaRPr lang="en-US" altLang="zh-CN" sz="2800" dirty="0">
                  <a:latin typeface="微软雅黑" pitchFamily="34" charset="-122"/>
                  <a:ea typeface="微软雅黑" pitchFamily="34" charset="-122"/>
                  <a:cs typeface="Times New Roman" pitchFamily="18" charset="0"/>
                </a:endParaRPr>
              </a:p>
            </p:txBody>
          </p:sp>
          <p:sp>
            <p:nvSpPr>
              <p:cNvPr id="18" name="Rectangle 42"/>
              <p:cNvSpPr>
                <a:spLocks noChangeArrowheads="1"/>
              </p:cNvSpPr>
              <p:nvPr/>
            </p:nvSpPr>
            <p:spPr bwMode="auto">
              <a:xfrm>
                <a:off x="590154" y="5084586"/>
                <a:ext cx="1326637" cy="880836"/>
              </a:xfrm>
              <a:prstGeom prst="rect">
                <a:avLst/>
              </a:prstGeom>
              <a:solidFill>
                <a:srgbClr val="FFFFFF"/>
              </a:solidFill>
              <a:ln w="9525">
                <a:solidFill>
                  <a:srgbClr val="000000"/>
                </a:solidFill>
                <a:miter lim="800000"/>
                <a:headEnd/>
                <a:tailEnd/>
              </a:ln>
            </p:spPr>
            <p:txBody>
              <a:bodyPr anchor="ctr"/>
              <a:lstStyle/>
              <a:p>
                <a:pPr algn="ctr"/>
                <a:r>
                  <a:rPr lang="en-US" altLang="zh-CN" sz="1000">
                    <a:latin typeface="微软雅黑" pitchFamily="34" charset="-122"/>
                    <a:ea typeface="微软雅黑" pitchFamily="34" charset="-122"/>
                    <a:cs typeface="Times New Roman" pitchFamily="18" charset="0"/>
                  </a:rPr>
                  <a:t>VIM</a:t>
                </a:r>
              </a:p>
            </p:txBody>
          </p:sp>
          <p:sp>
            <p:nvSpPr>
              <p:cNvPr id="19" name="Rectangle 41"/>
              <p:cNvSpPr>
                <a:spLocks noChangeArrowheads="1"/>
              </p:cNvSpPr>
              <p:nvPr/>
            </p:nvSpPr>
            <p:spPr bwMode="auto">
              <a:xfrm>
                <a:off x="590154" y="1668405"/>
                <a:ext cx="1325331" cy="523404"/>
              </a:xfrm>
              <a:prstGeom prst="rect">
                <a:avLst/>
              </a:prstGeom>
              <a:solidFill>
                <a:srgbClr val="FFFFFF"/>
              </a:solidFill>
              <a:ln w="9525">
                <a:solidFill>
                  <a:srgbClr val="000000"/>
                </a:solidFill>
                <a:miter lim="800000"/>
                <a:headEnd/>
                <a:tailEnd/>
              </a:ln>
            </p:spPr>
            <p:txBody>
              <a:bodyPr anchor="ctr"/>
              <a:lstStyle/>
              <a:p>
                <a:pPr algn="ctr"/>
                <a:r>
                  <a:rPr lang="en-US" altLang="zh-CN" sz="1000" dirty="0">
                    <a:latin typeface="微软雅黑" pitchFamily="34" charset="-122"/>
                    <a:ea typeface="微软雅黑" pitchFamily="34" charset="-122"/>
                    <a:cs typeface="Times New Roman" pitchFamily="18" charset="0"/>
                  </a:rPr>
                  <a:t>VNFO</a:t>
                </a:r>
              </a:p>
            </p:txBody>
          </p:sp>
          <p:sp>
            <p:nvSpPr>
              <p:cNvPr id="20" name="AutoShape 40"/>
              <p:cNvSpPr>
                <a:spLocks noChangeArrowheads="1"/>
              </p:cNvSpPr>
              <p:nvPr/>
            </p:nvSpPr>
            <p:spPr bwMode="auto">
              <a:xfrm>
                <a:off x="1916791" y="5742599"/>
                <a:ext cx="585262" cy="98669"/>
              </a:xfrm>
              <a:prstGeom prst="leftRightArrow">
                <a:avLst>
                  <a:gd name="adj1" fmla="val 50000"/>
                  <a:gd name="adj2" fmla="val 118675"/>
                </a:avLst>
              </a:prstGeom>
              <a:solidFill>
                <a:srgbClr val="FFFFFF"/>
              </a:solidFill>
              <a:ln w="9525">
                <a:solidFill>
                  <a:srgbClr val="000000"/>
                </a:solidFill>
                <a:miter lim="800000"/>
                <a:headEnd/>
                <a:tailEnd/>
              </a:ln>
            </p:spPr>
            <p:txBody>
              <a:bodyPr/>
              <a:lstStyle/>
              <a:p>
                <a:endParaRPr lang="zh-CN" altLang="en-US" sz="1100"/>
              </a:p>
            </p:txBody>
          </p:sp>
          <p:sp>
            <p:nvSpPr>
              <p:cNvPr id="21" name="AutoShape 39"/>
              <p:cNvSpPr>
                <a:spLocks noChangeArrowheads="1"/>
              </p:cNvSpPr>
              <p:nvPr/>
            </p:nvSpPr>
            <p:spPr bwMode="auto">
              <a:xfrm>
                <a:off x="3228156" y="4411543"/>
                <a:ext cx="93407" cy="255495"/>
              </a:xfrm>
              <a:prstGeom prst="upDownArrow">
                <a:avLst>
                  <a:gd name="adj1" fmla="val 50000"/>
                  <a:gd name="adj2" fmla="val 54685"/>
                </a:avLst>
              </a:prstGeom>
              <a:solidFill>
                <a:srgbClr val="FFFFFF"/>
              </a:solidFill>
              <a:ln w="9525">
                <a:solidFill>
                  <a:srgbClr val="000000"/>
                </a:solidFill>
                <a:miter lim="800000"/>
                <a:headEnd/>
                <a:tailEnd/>
              </a:ln>
            </p:spPr>
            <p:txBody>
              <a:bodyPr vert="eaVert"/>
              <a:lstStyle/>
              <a:p>
                <a:endParaRPr lang="zh-CN" altLang="en-US" sz="1100"/>
              </a:p>
            </p:txBody>
          </p:sp>
          <p:sp>
            <p:nvSpPr>
              <p:cNvPr id="22" name="AutoShape 37"/>
              <p:cNvSpPr>
                <a:spLocks noChangeArrowheads="1"/>
              </p:cNvSpPr>
              <p:nvPr/>
            </p:nvSpPr>
            <p:spPr bwMode="auto">
              <a:xfrm>
                <a:off x="4965053" y="4411543"/>
                <a:ext cx="93407" cy="255495"/>
              </a:xfrm>
              <a:prstGeom prst="upDownArrow">
                <a:avLst>
                  <a:gd name="adj1" fmla="val 50000"/>
                  <a:gd name="adj2" fmla="val 54685"/>
                </a:avLst>
              </a:prstGeom>
              <a:solidFill>
                <a:srgbClr val="FFFFFF"/>
              </a:solidFill>
              <a:ln w="9525">
                <a:solidFill>
                  <a:srgbClr val="000000"/>
                </a:solidFill>
                <a:miter lim="800000"/>
                <a:headEnd/>
                <a:tailEnd/>
              </a:ln>
            </p:spPr>
            <p:txBody>
              <a:bodyPr vert="eaVert"/>
              <a:lstStyle/>
              <a:p>
                <a:endParaRPr lang="zh-CN" altLang="en-US" sz="1100"/>
              </a:p>
            </p:txBody>
          </p:sp>
          <p:sp>
            <p:nvSpPr>
              <p:cNvPr id="23" name="AutoShape 35"/>
              <p:cNvSpPr>
                <a:spLocks noChangeArrowheads="1"/>
              </p:cNvSpPr>
              <p:nvPr/>
            </p:nvSpPr>
            <p:spPr bwMode="auto">
              <a:xfrm>
                <a:off x="3229902" y="2963519"/>
                <a:ext cx="97326" cy="376381"/>
              </a:xfrm>
              <a:prstGeom prst="upDownArrow">
                <a:avLst>
                  <a:gd name="adj1" fmla="val 50000"/>
                  <a:gd name="adj2" fmla="val 77315"/>
                </a:avLst>
              </a:prstGeom>
              <a:solidFill>
                <a:srgbClr val="92D050"/>
              </a:solidFill>
              <a:ln w="9525">
                <a:solidFill>
                  <a:srgbClr val="000000"/>
                </a:solidFill>
                <a:miter lim="800000"/>
                <a:headEnd/>
                <a:tailEnd/>
              </a:ln>
            </p:spPr>
            <p:txBody>
              <a:bodyPr vert="eaVert"/>
              <a:lstStyle/>
              <a:p>
                <a:endParaRPr lang="zh-CN" altLang="en-US" sz="1100"/>
              </a:p>
            </p:txBody>
          </p:sp>
          <p:sp>
            <p:nvSpPr>
              <p:cNvPr id="24" name="AutoShape 34"/>
              <p:cNvSpPr>
                <a:spLocks noChangeArrowheads="1"/>
              </p:cNvSpPr>
              <p:nvPr/>
            </p:nvSpPr>
            <p:spPr bwMode="auto">
              <a:xfrm>
                <a:off x="4965053" y="2960908"/>
                <a:ext cx="97326" cy="376381"/>
              </a:xfrm>
              <a:prstGeom prst="upDownArrow">
                <a:avLst>
                  <a:gd name="adj1" fmla="val 50000"/>
                  <a:gd name="adj2" fmla="val 77315"/>
                </a:avLst>
              </a:prstGeom>
              <a:solidFill>
                <a:srgbClr val="92D050"/>
              </a:solidFill>
              <a:ln w="9525">
                <a:solidFill>
                  <a:srgbClr val="000000"/>
                </a:solidFill>
                <a:miter lim="800000"/>
                <a:headEnd/>
                <a:tailEnd/>
              </a:ln>
            </p:spPr>
            <p:txBody>
              <a:bodyPr vert="eaVert"/>
              <a:lstStyle/>
              <a:p>
                <a:endParaRPr lang="zh-CN" altLang="en-US" sz="1100"/>
              </a:p>
            </p:txBody>
          </p:sp>
          <p:sp>
            <p:nvSpPr>
              <p:cNvPr id="25" name="AutoShape 31"/>
              <p:cNvSpPr>
                <a:spLocks noChangeArrowheads="1"/>
              </p:cNvSpPr>
              <p:nvPr/>
            </p:nvSpPr>
            <p:spPr bwMode="auto">
              <a:xfrm>
                <a:off x="4088660" y="2208800"/>
                <a:ext cx="93407" cy="401212"/>
              </a:xfrm>
              <a:prstGeom prst="upDownArrow">
                <a:avLst>
                  <a:gd name="adj1" fmla="val 50000"/>
                  <a:gd name="adj2" fmla="val 85874"/>
                </a:avLst>
              </a:prstGeom>
              <a:solidFill>
                <a:srgbClr val="92D050"/>
              </a:solidFill>
              <a:ln w="9525">
                <a:solidFill>
                  <a:srgbClr val="000000"/>
                </a:solidFill>
                <a:miter lim="800000"/>
                <a:headEnd/>
                <a:tailEnd/>
              </a:ln>
            </p:spPr>
            <p:txBody>
              <a:bodyPr vert="eaVert"/>
              <a:lstStyle/>
              <a:p>
                <a:endParaRPr lang="zh-CN" altLang="en-US" sz="1100"/>
              </a:p>
            </p:txBody>
          </p:sp>
          <p:sp>
            <p:nvSpPr>
              <p:cNvPr id="26" name="Rectangle 30"/>
              <p:cNvSpPr>
                <a:spLocks noChangeArrowheads="1"/>
              </p:cNvSpPr>
              <p:nvPr/>
            </p:nvSpPr>
            <p:spPr bwMode="auto">
              <a:xfrm>
                <a:off x="2035672" y="5520430"/>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C1</a:t>
                </a:r>
                <a:endParaRPr lang="en-US" altLang="zh-CN" sz="1100">
                  <a:cs typeface="Times New Roman" pitchFamily="18" charset="0"/>
                </a:endParaRPr>
              </a:p>
            </p:txBody>
          </p:sp>
          <p:sp>
            <p:nvSpPr>
              <p:cNvPr id="27" name="Rectangle 29"/>
              <p:cNvSpPr>
                <a:spLocks noChangeArrowheads="1"/>
              </p:cNvSpPr>
              <p:nvPr/>
            </p:nvSpPr>
            <p:spPr bwMode="auto">
              <a:xfrm>
                <a:off x="4088660" y="5452472"/>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C2</a:t>
                </a:r>
                <a:endParaRPr lang="en-US" altLang="zh-CN" sz="1100">
                  <a:cs typeface="Times New Roman" pitchFamily="18" charset="0"/>
                </a:endParaRPr>
              </a:p>
            </p:txBody>
          </p:sp>
          <p:sp>
            <p:nvSpPr>
              <p:cNvPr id="28" name="Rectangle 28"/>
              <p:cNvSpPr>
                <a:spLocks noChangeArrowheads="1"/>
              </p:cNvSpPr>
              <p:nvPr/>
            </p:nvSpPr>
            <p:spPr bwMode="auto">
              <a:xfrm>
                <a:off x="2035672" y="5066943"/>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C3</a:t>
                </a:r>
                <a:endParaRPr lang="en-US" altLang="zh-CN" sz="1100">
                  <a:cs typeface="Times New Roman" pitchFamily="18" charset="0"/>
                </a:endParaRPr>
              </a:p>
            </p:txBody>
          </p:sp>
          <p:sp>
            <p:nvSpPr>
              <p:cNvPr id="29" name="Rectangle 27"/>
              <p:cNvSpPr>
                <a:spLocks noChangeArrowheads="1"/>
              </p:cNvSpPr>
              <p:nvPr/>
            </p:nvSpPr>
            <p:spPr bwMode="auto">
              <a:xfrm>
                <a:off x="2254357" y="4389806"/>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dirty="0">
                    <a:latin typeface="Calibri" pitchFamily="34" charset="0"/>
                    <a:cs typeface="Times New Roman" pitchFamily="18" charset="0"/>
                  </a:rPr>
                  <a:t>C4</a:t>
                </a:r>
                <a:endParaRPr lang="en-US" altLang="zh-CN" sz="1100" dirty="0">
                  <a:cs typeface="Times New Roman" pitchFamily="18" charset="0"/>
                </a:endParaRPr>
              </a:p>
            </p:txBody>
          </p:sp>
          <p:cxnSp>
            <p:nvCxnSpPr>
              <p:cNvPr id="30" name="AutoShape 26"/>
              <p:cNvCxnSpPr>
                <a:cxnSpLocks noChangeShapeType="1"/>
              </p:cNvCxnSpPr>
              <p:nvPr/>
            </p:nvCxnSpPr>
            <p:spPr bwMode="auto">
              <a:xfrm>
                <a:off x="2575210" y="4543153"/>
                <a:ext cx="3206529" cy="65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cxnSp>
          <p:sp>
            <p:nvSpPr>
              <p:cNvPr id="31" name="Rectangle 25"/>
              <p:cNvSpPr>
                <a:spLocks noChangeArrowheads="1"/>
              </p:cNvSpPr>
              <p:nvPr/>
            </p:nvSpPr>
            <p:spPr bwMode="auto">
              <a:xfrm>
                <a:off x="2035672" y="1668405"/>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C9</a:t>
                </a:r>
                <a:endParaRPr lang="en-US" altLang="zh-CN" sz="1100">
                  <a:cs typeface="Times New Roman" pitchFamily="18" charset="0"/>
                </a:endParaRPr>
              </a:p>
            </p:txBody>
          </p:sp>
          <p:sp>
            <p:nvSpPr>
              <p:cNvPr id="33" name="Rectangle 23"/>
              <p:cNvSpPr>
                <a:spLocks noChangeArrowheads="1"/>
              </p:cNvSpPr>
              <p:nvPr/>
            </p:nvSpPr>
            <p:spPr bwMode="auto">
              <a:xfrm>
                <a:off x="3087507" y="3006649"/>
                <a:ext cx="1393070"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500" dirty="0" smtClean="0">
                    <a:latin typeface="Calibri" pitchFamily="34" charset="0"/>
                    <a:cs typeface="Times New Roman" pitchFamily="18" charset="0"/>
                  </a:rPr>
                  <a:t>Legacy Interface</a:t>
                </a:r>
                <a:endParaRPr lang="zh-CN" sz="1100" dirty="0">
                  <a:cs typeface="Times New Roman" pitchFamily="18" charset="0"/>
                </a:endParaRPr>
              </a:p>
            </p:txBody>
          </p:sp>
          <p:sp>
            <p:nvSpPr>
              <p:cNvPr id="34" name="AutoShape 22"/>
              <p:cNvSpPr>
                <a:spLocks noChangeArrowheads="1"/>
              </p:cNvSpPr>
              <p:nvPr/>
            </p:nvSpPr>
            <p:spPr bwMode="auto">
              <a:xfrm>
                <a:off x="4021054" y="3789469"/>
                <a:ext cx="263564" cy="90175"/>
              </a:xfrm>
              <a:prstGeom prst="leftRightArrow">
                <a:avLst>
                  <a:gd name="adj1" fmla="val 50000"/>
                  <a:gd name="adj2" fmla="val 69855"/>
                </a:avLst>
              </a:prstGeom>
              <a:solidFill>
                <a:srgbClr val="92D050"/>
              </a:solidFill>
              <a:ln w="9525">
                <a:solidFill>
                  <a:srgbClr val="000000"/>
                </a:solidFill>
                <a:miter lim="800000"/>
                <a:headEnd/>
                <a:tailEnd/>
              </a:ln>
            </p:spPr>
            <p:txBody>
              <a:bodyPr/>
              <a:lstStyle/>
              <a:p>
                <a:endParaRPr lang="zh-CN" altLang="en-US" sz="1100"/>
              </a:p>
            </p:txBody>
          </p:sp>
          <p:sp>
            <p:nvSpPr>
              <p:cNvPr id="35" name="Rectangle 20"/>
              <p:cNvSpPr>
                <a:spLocks noChangeArrowheads="1"/>
              </p:cNvSpPr>
              <p:nvPr/>
            </p:nvSpPr>
            <p:spPr bwMode="auto">
              <a:xfrm>
                <a:off x="1450410" y="4207670"/>
                <a:ext cx="344886" cy="614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C5</a:t>
                </a:r>
                <a:endParaRPr lang="en-US" altLang="zh-CN" sz="1100">
                  <a:cs typeface="Times New Roman" pitchFamily="18" charset="0"/>
                </a:endParaRPr>
              </a:p>
            </p:txBody>
          </p:sp>
          <p:sp>
            <p:nvSpPr>
              <p:cNvPr id="36" name="Rectangle 19"/>
              <p:cNvSpPr>
                <a:spLocks noChangeArrowheads="1"/>
              </p:cNvSpPr>
              <p:nvPr/>
            </p:nvSpPr>
            <p:spPr bwMode="auto">
              <a:xfrm>
                <a:off x="1357003" y="2183316"/>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C6</a:t>
                </a:r>
                <a:endParaRPr lang="en-US" altLang="zh-CN" sz="1100">
                  <a:cs typeface="Times New Roman" pitchFamily="18" charset="0"/>
                </a:endParaRPr>
              </a:p>
            </p:txBody>
          </p:sp>
          <p:sp>
            <p:nvSpPr>
              <p:cNvPr id="37" name="AutoShape 18"/>
              <p:cNvSpPr>
                <a:spLocks noChangeArrowheads="1"/>
              </p:cNvSpPr>
              <p:nvPr/>
            </p:nvSpPr>
            <p:spPr bwMode="auto">
              <a:xfrm>
                <a:off x="1356350" y="2183316"/>
                <a:ext cx="93407" cy="407746"/>
              </a:xfrm>
              <a:prstGeom prst="upDownArrow">
                <a:avLst>
                  <a:gd name="adj1" fmla="val 50000"/>
                  <a:gd name="adj2" fmla="val 87692"/>
                </a:avLst>
              </a:prstGeom>
              <a:ln w="9525">
                <a:solidFill>
                  <a:schemeClr val="tx1"/>
                </a:solidFill>
                <a:headEnd/>
                <a:tailEnd/>
              </a:ln>
            </p:spPr>
            <p:style>
              <a:lnRef idx="2">
                <a:schemeClr val="accent6"/>
              </a:lnRef>
              <a:fillRef idx="1">
                <a:schemeClr val="lt1"/>
              </a:fillRef>
              <a:effectRef idx="0">
                <a:schemeClr val="accent6"/>
              </a:effectRef>
              <a:fontRef idx="minor">
                <a:schemeClr val="dk1"/>
              </a:fontRef>
            </p:style>
            <p:txBody>
              <a:bodyPr vert="eaVert"/>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defRPr/>
                </a:pPr>
                <a:endParaRPr lang="zh-CN" altLang="en-US" sz="1100" smtClean="0">
                  <a:latin typeface="Arial" panose="020B0604020202020204" pitchFamily="34" charset="0"/>
                  <a:ea typeface="宋体" panose="02010600030101010101" pitchFamily="2" charset="-122"/>
                </a:endParaRPr>
              </a:p>
            </p:txBody>
          </p:sp>
          <p:sp>
            <p:nvSpPr>
              <p:cNvPr id="38" name="Rectangle 17"/>
              <p:cNvSpPr>
                <a:spLocks noChangeArrowheads="1"/>
              </p:cNvSpPr>
              <p:nvPr/>
            </p:nvSpPr>
            <p:spPr bwMode="auto">
              <a:xfrm>
                <a:off x="2035672" y="2610011"/>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C8</a:t>
                </a:r>
                <a:endParaRPr lang="en-US" altLang="zh-CN" sz="1100">
                  <a:cs typeface="Times New Roman" pitchFamily="18" charset="0"/>
                </a:endParaRPr>
              </a:p>
            </p:txBody>
          </p:sp>
          <p:sp>
            <p:nvSpPr>
              <p:cNvPr id="39" name="Rectangle 16"/>
              <p:cNvSpPr>
                <a:spLocks noChangeArrowheads="1"/>
              </p:cNvSpPr>
              <p:nvPr/>
            </p:nvSpPr>
            <p:spPr bwMode="auto">
              <a:xfrm>
                <a:off x="961821" y="2624387"/>
                <a:ext cx="985670" cy="440611"/>
              </a:xfrm>
              <a:prstGeom prst="rect">
                <a:avLst/>
              </a:prstGeom>
              <a:solidFill>
                <a:srgbClr val="FFFFFF"/>
              </a:solidFill>
              <a:ln w="9525">
                <a:solidFill>
                  <a:srgbClr val="000000"/>
                </a:solidFill>
                <a:miter lim="800000"/>
                <a:headEnd/>
                <a:tailEnd/>
              </a:ln>
            </p:spPr>
            <p:txBody>
              <a:bodyPr anchor="ctr"/>
              <a:lstStyle/>
              <a:p>
                <a:pPr algn="ctr"/>
                <a:r>
                  <a:rPr lang="en-US" altLang="zh-CN" sz="1000" dirty="0">
                    <a:latin typeface="微软雅黑" pitchFamily="34" charset="-122"/>
                    <a:ea typeface="微软雅黑" pitchFamily="34" charset="-122"/>
                    <a:cs typeface="Times New Roman" pitchFamily="18" charset="0"/>
                  </a:rPr>
                  <a:t>VNFM</a:t>
                </a:r>
              </a:p>
            </p:txBody>
          </p:sp>
          <p:sp>
            <p:nvSpPr>
              <p:cNvPr id="40" name="AutoShape 14"/>
              <p:cNvSpPr>
                <a:spLocks noChangeArrowheads="1"/>
              </p:cNvSpPr>
              <p:nvPr/>
            </p:nvSpPr>
            <p:spPr bwMode="auto">
              <a:xfrm>
                <a:off x="1926589" y="5277350"/>
                <a:ext cx="585262" cy="98669"/>
              </a:xfrm>
              <a:prstGeom prst="leftRightArrow">
                <a:avLst>
                  <a:gd name="adj1" fmla="val 50000"/>
                  <a:gd name="adj2" fmla="val 118675"/>
                </a:avLst>
              </a:prstGeom>
              <a:solidFill>
                <a:srgbClr val="FFFFFF"/>
              </a:solidFill>
              <a:ln w="9525">
                <a:solidFill>
                  <a:srgbClr val="000000"/>
                </a:solidFill>
                <a:miter lim="800000"/>
                <a:headEnd/>
                <a:tailEnd/>
              </a:ln>
            </p:spPr>
            <p:txBody>
              <a:bodyPr/>
              <a:lstStyle/>
              <a:p>
                <a:endParaRPr lang="zh-CN" altLang="en-US" sz="1100"/>
              </a:p>
            </p:txBody>
          </p:sp>
          <p:sp>
            <p:nvSpPr>
              <p:cNvPr id="41" name="AutoShape 13"/>
              <p:cNvSpPr>
                <a:spLocks noChangeArrowheads="1"/>
              </p:cNvSpPr>
              <p:nvPr/>
            </p:nvSpPr>
            <p:spPr bwMode="auto">
              <a:xfrm>
                <a:off x="1916791" y="2824993"/>
                <a:ext cx="585262" cy="98669"/>
              </a:xfrm>
              <a:prstGeom prst="leftRightArrow">
                <a:avLst>
                  <a:gd name="adj1" fmla="val 50000"/>
                  <a:gd name="adj2" fmla="val 118675"/>
                </a:avLst>
              </a:prstGeom>
              <a:solidFill>
                <a:srgbClr val="FFFFFF"/>
              </a:solidFill>
              <a:ln w="9525">
                <a:solidFill>
                  <a:srgbClr val="000000"/>
                </a:solidFill>
                <a:miter lim="800000"/>
                <a:headEnd/>
                <a:tailEnd/>
              </a:ln>
            </p:spPr>
            <p:txBody>
              <a:bodyPr/>
              <a:lstStyle/>
              <a:p>
                <a:endParaRPr lang="zh-CN" altLang="en-US" sz="1100"/>
              </a:p>
            </p:txBody>
          </p:sp>
          <p:sp>
            <p:nvSpPr>
              <p:cNvPr id="42" name="AutoShape 12"/>
              <p:cNvSpPr>
                <a:spLocks noChangeArrowheads="1"/>
              </p:cNvSpPr>
              <p:nvPr/>
            </p:nvSpPr>
            <p:spPr bwMode="auto">
              <a:xfrm>
                <a:off x="1926589" y="1889921"/>
                <a:ext cx="585915" cy="99976"/>
              </a:xfrm>
              <a:prstGeom prst="leftRightArrow">
                <a:avLst>
                  <a:gd name="adj1" fmla="val 50000"/>
                  <a:gd name="adj2" fmla="val 118675"/>
                </a:avLst>
              </a:prstGeom>
              <a:ln w="9525">
                <a:solidFill>
                  <a:schemeClr val="tx1"/>
                </a:solidFill>
                <a:headEnd/>
                <a:tailEnd/>
              </a:ln>
            </p:spPr>
            <p:style>
              <a:lnRef idx="2">
                <a:schemeClr val="accent6"/>
              </a:lnRef>
              <a:fillRef idx="1">
                <a:schemeClr val="lt1"/>
              </a:fillRef>
              <a:effectRef idx="0">
                <a:schemeClr val="accent6"/>
              </a:effectRef>
              <a:fontRef idx="minor">
                <a:schemeClr val="dk1"/>
              </a:fontRef>
            </p:style>
            <p:txBody>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defRPr/>
                </a:pPr>
                <a:endParaRPr lang="zh-CN" altLang="en-US" sz="1100" smtClean="0">
                  <a:latin typeface="Arial" panose="020B0604020202020204" pitchFamily="34" charset="0"/>
                  <a:ea typeface="宋体" panose="02010600030101010101" pitchFamily="2" charset="-122"/>
                </a:endParaRPr>
              </a:p>
            </p:txBody>
          </p:sp>
          <p:sp>
            <p:nvSpPr>
              <p:cNvPr id="43" name="AutoShape 11"/>
              <p:cNvSpPr>
                <a:spLocks noChangeArrowheads="1"/>
              </p:cNvSpPr>
              <p:nvPr/>
            </p:nvSpPr>
            <p:spPr bwMode="auto">
              <a:xfrm>
                <a:off x="1357003" y="3117080"/>
                <a:ext cx="93407" cy="1949863"/>
              </a:xfrm>
              <a:prstGeom prst="upDownArrow">
                <a:avLst>
                  <a:gd name="adj1" fmla="val 50000"/>
                  <a:gd name="adj2" fmla="val 417343"/>
                </a:avLst>
              </a:prstGeom>
              <a:solidFill>
                <a:srgbClr val="FFFFFF"/>
              </a:solidFill>
              <a:ln w="9525">
                <a:solidFill>
                  <a:srgbClr val="000000"/>
                </a:solidFill>
                <a:miter lim="800000"/>
                <a:headEnd/>
                <a:tailEnd/>
              </a:ln>
            </p:spPr>
            <p:txBody>
              <a:bodyPr vert="eaVert"/>
              <a:lstStyle/>
              <a:p>
                <a:endParaRPr lang="zh-CN" altLang="en-US" sz="1100"/>
              </a:p>
            </p:txBody>
          </p:sp>
          <p:sp>
            <p:nvSpPr>
              <p:cNvPr id="44" name="AutoShape 10"/>
              <p:cNvSpPr>
                <a:spLocks noChangeArrowheads="1"/>
              </p:cNvSpPr>
              <p:nvPr/>
            </p:nvSpPr>
            <p:spPr bwMode="auto">
              <a:xfrm>
                <a:off x="765863" y="2207493"/>
                <a:ext cx="99939" cy="2858797"/>
              </a:xfrm>
              <a:prstGeom prst="upDownArrow">
                <a:avLst>
                  <a:gd name="adj1" fmla="val 50000"/>
                  <a:gd name="adj2" fmla="val 625315"/>
                </a:avLst>
              </a:prstGeom>
              <a:ln w="9525">
                <a:solidFill>
                  <a:schemeClr val="tx1"/>
                </a:solidFill>
                <a:headEnd/>
                <a:tailEnd/>
              </a:ln>
            </p:spPr>
            <p:style>
              <a:lnRef idx="2">
                <a:schemeClr val="accent6"/>
              </a:lnRef>
              <a:fillRef idx="1">
                <a:schemeClr val="lt1"/>
              </a:fillRef>
              <a:effectRef idx="0">
                <a:schemeClr val="accent6"/>
              </a:effectRef>
              <a:fontRef idx="minor">
                <a:schemeClr val="dk1"/>
              </a:fontRef>
            </p:style>
            <p:txBody>
              <a:bodyPr vert="eaVert"/>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defRPr/>
                </a:pPr>
                <a:endParaRPr lang="zh-CN" altLang="en-US" sz="1100" smtClean="0">
                  <a:latin typeface="Arial" panose="020B0604020202020204" pitchFamily="34" charset="0"/>
                  <a:ea typeface="宋体" panose="02010600030101010101" pitchFamily="2" charset="-122"/>
                </a:endParaRPr>
              </a:p>
            </p:txBody>
          </p:sp>
          <p:sp>
            <p:nvSpPr>
              <p:cNvPr id="45" name="Rectangle 9"/>
              <p:cNvSpPr>
                <a:spLocks noChangeArrowheads="1"/>
              </p:cNvSpPr>
              <p:nvPr/>
            </p:nvSpPr>
            <p:spPr bwMode="auto">
              <a:xfrm>
                <a:off x="765863" y="3513718"/>
                <a:ext cx="391916" cy="320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altLang="zh-CN" sz="600">
                    <a:latin typeface="Calibri" pitchFamily="34" charset="0"/>
                    <a:cs typeface="Times New Roman" pitchFamily="18" charset="0"/>
                  </a:rPr>
                  <a:t>C7</a:t>
                </a:r>
                <a:endParaRPr lang="en-US" altLang="zh-CN" sz="1100">
                  <a:cs typeface="Times New Roman" pitchFamily="18" charset="0"/>
                </a:endParaRPr>
              </a:p>
            </p:txBody>
          </p:sp>
          <p:sp>
            <p:nvSpPr>
              <p:cNvPr id="46" name="AutoShape 8"/>
              <p:cNvSpPr>
                <a:spLocks noChangeArrowheads="1"/>
              </p:cNvSpPr>
              <p:nvPr/>
            </p:nvSpPr>
            <p:spPr bwMode="auto">
              <a:xfrm>
                <a:off x="4093233" y="5545260"/>
                <a:ext cx="93407" cy="130034"/>
              </a:xfrm>
              <a:prstGeom prst="upDownArrow">
                <a:avLst>
                  <a:gd name="adj1" fmla="val 50000"/>
                  <a:gd name="adj2" fmla="val 27832"/>
                </a:avLst>
              </a:prstGeom>
              <a:solidFill>
                <a:srgbClr val="FFFFFF"/>
              </a:solidFill>
              <a:ln w="9525">
                <a:solidFill>
                  <a:srgbClr val="000000"/>
                </a:solidFill>
                <a:miter lim="800000"/>
                <a:headEnd/>
                <a:tailEnd/>
              </a:ln>
            </p:spPr>
            <p:txBody>
              <a:bodyPr vert="eaVert"/>
              <a:lstStyle/>
              <a:p>
                <a:endParaRPr lang="zh-CN" altLang="en-US" sz="1100"/>
              </a:p>
            </p:txBody>
          </p:sp>
          <p:sp>
            <p:nvSpPr>
              <p:cNvPr id="47" name="AutoShape 7"/>
              <p:cNvSpPr>
                <a:spLocks noChangeArrowheads="1"/>
              </p:cNvSpPr>
              <p:nvPr/>
            </p:nvSpPr>
            <p:spPr bwMode="auto">
              <a:xfrm rot="2509211">
                <a:off x="1882825" y="3266718"/>
                <a:ext cx="634251" cy="76452"/>
              </a:xfrm>
              <a:prstGeom prst="leftRightArrow">
                <a:avLst>
                  <a:gd name="adj1" fmla="val 50000"/>
                  <a:gd name="adj2" fmla="val 165983"/>
                </a:avLst>
              </a:prstGeom>
              <a:solidFill>
                <a:srgbClr val="FFFFFF"/>
              </a:solidFill>
              <a:ln w="9525">
                <a:solidFill>
                  <a:srgbClr val="000000"/>
                </a:solidFill>
                <a:miter lim="800000"/>
                <a:headEnd/>
                <a:tailEnd/>
              </a:ln>
            </p:spPr>
            <p:txBody>
              <a:bodyPr/>
              <a:lstStyle/>
              <a:p>
                <a:endParaRPr lang="zh-CN" altLang="en-US" sz="1100"/>
              </a:p>
            </p:txBody>
          </p:sp>
          <p:sp>
            <p:nvSpPr>
              <p:cNvPr id="48" name="Rectangle 6"/>
              <p:cNvSpPr>
                <a:spLocks noChangeArrowheads="1"/>
              </p:cNvSpPr>
              <p:nvPr/>
            </p:nvSpPr>
            <p:spPr bwMode="auto">
              <a:xfrm>
                <a:off x="2410679" y="3230125"/>
                <a:ext cx="3558096" cy="1259831"/>
              </a:xfrm>
              <a:prstGeom prst="rect">
                <a:avLst/>
              </a:prstGeom>
              <a:noFill/>
              <a:ln w="9525">
                <a:solidFill>
                  <a:srgbClr val="0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sz="1100"/>
              </a:p>
            </p:txBody>
          </p:sp>
          <p:sp>
            <p:nvSpPr>
              <p:cNvPr id="49" name="Text Box 5"/>
              <p:cNvSpPr txBox="1">
                <a:spLocks noChangeArrowheads="1"/>
              </p:cNvSpPr>
              <p:nvPr/>
            </p:nvSpPr>
            <p:spPr bwMode="auto">
              <a:xfrm>
                <a:off x="2080089" y="3037361"/>
                <a:ext cx="432414" cy="278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微软雅黑" pitchFamily="34" charset="-122"/>
                    <a:ea typeface="微软雅黑" pitchFamily="34" charset="-122"/>
                  </a:defRPr>
                </a:lvl1pPr>
                <a:lvl2pPr>
                  <a:defRPr sz="2800">
                    <a:solidFill>
                      <a:schemeClr val="tx1"/>
                    </a:solidFill>
                    <a:latin typeface="微软雅黑" pitchFamily="34" charset="-122"/>
                    <a:ea typeface="微软雅黑" pitchFamily="34" charset="-122"/>
                  </a:defRPr>
                </a:lvl2pPr>
                <a:lvl3pPr>
                  <a:defRPr sz="2400">
                    <a:solidFill>
                      <a:schemeClr val="tx1"/>
                    </a:solidFill>
                    <a:latin typeface="微软雅黑" pitchFamily="34" charset="-122"/>
                    <a:ea typeface="微软雅黑" pitchFamily="34" charset="-122"/>
                  </a:defRPr>
                </a:lvl3pPr>
                <a:lvl4pPr>
                  <a:defRPr sz="2000">
                    <a:solidFill>
                      <a:schemeClr val="tx1"/>
                    </a:solidFill>
                    <a:latin typeface="微软雅黑" pitchFamily="34" charset="-122"/>
                    <a:ea typeface="微软雅黑" pitchFamily="34" charset="-122"/>
                  </a:defRPr>
                </a:lvl4pPr>
                <a:lvl5pPr>
                  <a:defRPr sz="2000">
                    <a:solidFill>
                      <a:schemeClr val="tx1"/>
                    </a:solidFill>
                    <a:latin typeface="微软雅黑" pitchFamily="34" charset="-122"/>
                    <a:ea typeface="微软雅黑" pitchFamily="34" charset="-122"/>
                  </a:defRPr>
                </a:lvl5pPr>
                <a:lvl6pPr eaLnBrk="0" fontAlgn="base" hangingPunct="0">
                  <a:spcAft>
                    <a:spcPct val="0"/>
                  </a:spcAft>
                  <a:buFont typeface="Arial" charset="0"/>
                  <a:buChar char="»"/>
                  <a:defRPr sz="2000">
                    <a:solidFill>
                      <a:schemeClr val="tx1"/>
                    </a:solidFill>
                    <a:latin typeface="微软雅黑" pitchFamily="34" charset="-122"/>
                    <a:ea typeface="微软雅黑" pitchFamily="34" charset="-122"/>
                  </a:defRPr>
                </a:lvl6pPr>
                <a:lvl7pPr eaLnBrk="0" fontAlgn="base" hangingPunct="0">
                  <a:spcAft>
                    <a:spcPct val="0"/>
                  </a:spcAft>
                  <a:buFont typeface="Arial" charset="0"/>
                  <a:buChar char="»"/>
                  <a:defRPr sz="2000">
                    <a:solidFill>
                      <a:schemeClr val="tx1"/>
                    </a:solidFill>
                    <a:latin typeface="微软雅黑" pitchFamily="34" charset="-122"/>
                    <a:ea typeface="微软雅黑" pitchFamily="34" charset="-122"/>
                  </a:defRPr>
                </a:lvl7pPr>
                <a:lvl8pPr eaLnBrk="0" fontAlgn="base" hangingPunct="0">
                  <a:spcAft>
                    <a:spcPct val="0"/>
                  </a:spcAft>
                  <a:buFont typeface="Arial" charset="0"/>
                  <a:buChar char="»"/>
                  <a:defRPr sz="2000">
                    <a:solidFill>
                      <a:schemeClr val="tx1"/>
                    </a:solidFill>
                    <a:latin typeface="微软雅黑" pitchFamily="34" charset="-122"/>
                    <a:ea typeface="微软雅黑" pitchFamily="34" charset="-122"/>
                  </a:defRPr>
                </a:lvl8pPr>
                <a:lvl9pPr eaLnBrk="0" fontAlgn="base" hangingPunct="0">
                  <a:spcAft>
                    <a:spcPct val="0"/>
                  </a:spcAft>
                  <a:buFont typeface="Arial" charset="0"/>
                  <a:buChar char="»"/>
                  <a:defRPr sz="2000">
                    <a:solidFill>
                      <a:schemeClr val="tx1"/>
                    </a:solidFill>
                    <a:latin typeface="微软雅黑" pitchFamily="34" charset="-122"/>
                    <a:ea typeface="微软雅黑" pitchFamily="34" charset="-122"/>
                  </a:defRPr>
                </a:lvl9pPr>
              </a:lstStyle>
              <a:p>
                <a:r>
                  <a:rPr lang="en-US" altLang="zh-CN" sz="600">
                    <a:latin typeface="Calibri" pitchFamily="34" charset="0"/>
                    <a:ea typeface="宋体" charset="-122"/>
                    <a:cs typeface="Times New Roman" pitchFamily="18" charset="0"/>
                  </a:rPr>
                  <a:t>C10</a:t>
                </a:r>
                <a:endParaRPr lang="en-US" altLang="zh-CN" sz="1100">
                  <a:latin typeface="Arial" charset="0"/>
                  <a:ea typeface="宋体" charset="-122"/>
                  <a:cs typeface="Times New Roman" pitchFamily="18" charset="0"/>
                </a:endParaRPr>
              </a:p>
            </p:txBody>
          </p:sp>
        </p:grpSp>
      </p:grpSp>
      <p:sp>
        <p:nvSpPr>
          <p:cNvPr id="52" name="TextBox 51"/>
          <p:cNvSpPr txBox="1"/>
          <p:nvPr/>
        </p:nvSpPr>
        <p:spPr>
          <a:xfrm>
            <a:off x="5292080" y="1628800"/>
            <a:ext cx="3686165" cy="3970318"/>
          </a:xfrm>
          <a:prstGeom prst="rect">
            <a:avLst/>
          </a:prstGeom>
          <a:noFill/>
        </p:spPr>
        <p:txBody>
          <a:bodyPr wrap="square" rtlCol="0">
            <a:spAutoFit/>
          </a:bodyPr>
          <a:lstStyle/>
          <a:p>
            <a:pPr marL="285750" indent="-285750">
              <a:buFont typeface="Arial" pitchFamily="34" charset="0"/>
              <a:buChar char="•"/>
            </a:pPr>
            <a:r>
              <a:rPr lang="en-US" altLang="zh-CN" sz="2800" dirty="0"/>
              <a:t>China</a:t>
            </a:r>
            <a:r>
              <a:rPr lang="zh-CN" altLang="en-US" sz="2800" dirty="0"/>
              <a:t> </a:t>
            </a:r>
            <a:r>
              <a:rPr lang="en-US" altLang="zh-CN" sz="2800" dirty="0"/>
              <a:t>Mobile</a:t>
            </a:r>
            <a:r>
              <a:rPr lang="zh-CN" altLang="en-US" sz="2800" dirty="0"/>
              <a:t> </a:t>
            </a:r>
            <a:r>
              <a:rPr lang="en-US" altLang="zh-CN" sz="2800" dirty="0"/>
              <a:t>has</a:t>
            </a:r>
            <a:r>
              <a:rPr lang="zh-CN" altLang="en-US" sz="2800" dirty="0"/>
              <a:t> </a:t>
            </a:r>
            <a:r>
              <a:rPr lang="en-US" altLang="zh-CN" sz="2800" dirty="0" smtClean="0"/>
              <a:t>developed </a:t>
            </a:r>
            <a:r>
              <a:rPr lang="en-US" altLang="zh-CN" sz="2800" dirty="0"/>
              <a:t>three sets of </a:t>
            </a:r>
            <a:r>
              <a:rPr lang="en-US" altLang="zh-CN" sz="2800" dirty="0" err="1"/>
              <a:t>PoC</a:t>
            </a:r>
            <a:r>
              <a:rPr lang="en-US" altLang="zh-CN" sz="2800" dirty="0"/>
              <a:t> of “soft”/virtualized base stations for C-RAN</a:t>
            </a:r>
          </a:p>
          <a:p>
            <a:pPr marL="285750" indent="-285750">
              <a:buFont typeface="Arial" pitchFamily="34" charset="0"/>
              <a:buChar char="•"/>
            </a:pPr>
            <a:endParaRPr lang="en-US" altLang="zh-CN" sz="2800" dirty="0" smtClean="0"/>
          </a:p>
          <a:p>
            <a:pPr marL="285750" indent="-285750">
              <a:buFont typeface="Arial" pitchFamily="34" charset="0"/>
              <a:buChar char="•"/>
            </a:pPr>
            <a:r>
              <a:rPr lang="en-US" altLang="zh-CN" sz="2800" dirty="0" smtClean="0"/>
              <a:t>China Mobile is also designing and testing IMS</a:t>
            </a:r>
            <a:r>
              <a:rPr lang="zh-CN" altLang="en-US" sz="2800" dirty="0" smtClean="0"/>
              <a:t> </a:t>
            </a:r>
            <a:r>
              <a:rPr lang="en-US" altLang="zh-CN" sz="2800" dirty="0" smtClean="0"/>
              <a:t>virtualization</a:t>
            </a:r>
            <a:endParaRPr lang="en-US" altLang="zh-CN" sz="2800" dirty="0"/>
          </a:p>
        </p:txBody>
      </p:sp>
    </p:spTree>
    <p:extLst>
      <p:ext uri="{BB962C8B-B14F-4D97-AF65-F5344CB8AC3E}">
        <p14:creationId xmlns:p14="http://schemas.microsoft.com/office/powerpoint/2010/main" xmlns="" val="1387975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1" y="197768"/>
            <a:ext cx="7911779" cy="494928"/>
          </a:xfrm>
        </p:spPr>
        <p:txBody>
          <a:bodyPr>
            <a:noAutofit/>
          </a:bodyPr>
          <a:lstStyle/>
          <a:p>
            <a:r>
              <a:rPr lang="en-US" altLang="zh-CN" sz="2400" dirty="0" smtClean="0">
                <a:solidFill>
                  <a:srgbClr val="000000"/>
                </a:solidFill>
                <a:latin typeface="+mj-lt"/>
              </a:rPr>
              <a:t>Soft/Cloud RAN: an essential part of NFV</a:t>
            </a:r>
            <a:endParaRPr lang="zh-CN" altLang="en-US" sz="2400" dirty="0">
              <a:solidFill>
                <a:srgbClr val="000000"/>
              </a:solidFill>
              <a:latin typeface="+mj-lt"/>
            </a:endParaRPr>
          </a:p>
        </p:txBody>
      </p:sp>
      <p:grpSp>
        <p:nvGrpSpPr>
          <p:cNvPr id="3" name="组合 88"/>
          <p:cNvGrpSpPr/>
          <p:nvPr/>
        </p:nvGrpSpPr>
        <p:grpSpPr>
          <a:xfrm>
            <a:off x="4572000" y="2343180"/>
            <a:ext cx="4297096" cy="2657456"/>
            <a:chOff x="4725835" y="2324134"/>
            <a:chExt cx="4760299" cy="3446850"/>
          </a:xfrm>
        </p:grpSpPr>
        <p:graphicFrame>
          <p:nvGraphicFramePr>
            <p:cNvPr id="50" name="Object 2"/>
            <p:cNvGraphicFramePr>
              <a:graphicFrameLocks noChangeAspect="1"/>
            </p:cNvGraphicFramePr>
            <p:nvPr/>
          </p:nvGraphicFramePr>
          <p:xfrm>
            <a:off x="5220072" y="4869160"/>
            <a:ext cx="2920181" cy="901824"/>
          </p:xfrm>
          <a:graphic>
            <a:graphicData uri="http://schemas.openxmlformats.org/presentationml/2006/ole">
              <p:oleObj spid="_x0000_s1032" name="Bitmap Image" r:id="rId4" imgW="4067743" imgH="1952898" progId="PBrush">
                <p:embed/>
              </p:oleObj>
            </a:graphicData>
          </a:graphic>
        </p:graphicFrame>
        <p:sp>
          <p:nvSpPr>
            <p:cNvPr id="52" name="AutoShape 4"/>
            <p:cNvSpPr>
              <a:spLocks noChangeArrowheads="1"/>
            </p:cNvSpPr>
            <p:nvPr/>
          </p:nvSpPr>
          <p:spPr bwMode="auto">
            <a:xfrm>
              <a:off x="4824659" y="3617694"/>
              <a:ext cx="3993327" cy="1057357"/>
            </a:xfrm>
            <a:prstGeom prst="can">
              <a:avLst>
                <a:gd name="adj" fmla="val 50000"/>
              </a:avLst>
            </a:prstGeom>
            <a:solidFill>
              <a:schemeClr val="tx1"/>
            </a:solidFill>
            <a:ln w="9525">
              <a:solidFill>
                <a:srgbClr val="DDDDDD"/>
              </a:solidFill>
              <a:round/>
              <a:headEnd/>
              <a:tailEnd/>
            </a:ln>
          </p:spPr>
          <p:txBody>
            <a:bodyPr wrap="none" anchor="ctr"/>
            <a:lstStyle/>
            <a:p>
              <a:pPr algn="ctr" eaLnBrk="0" hangingPunct="0">
                <a:spcBef>
                  <a:spcPct val="20000"/>
                </a:spcBef>
                <a:buClr>
                  <a:prstClr val="white"/>
                </a:buClr>
                <a:buFont typeface="Wingdings" pitchFamily="2" charset="2"/>
                <a:buNone/>
              </a:pPr>
              <a:r>
                <a:rPr lang="en-US" altLang="zh-CN" sz="1200">
                  <a:solidFill>
                    <a:srgbClr val="000000"/>
                  </a:solidFill>
                  <a:ea typeface="MS PGothic" pitchFamily="34" charset="-128"/>
                </a:rPr>
                <a:t/>
              </a:r>
              <a:br>
                <a:rPr lang="en-US" altLang="zh-CN" sz="1200">
                  <a:solidFill>
                    <a:srgbClr val="000000"/>
                  </a:solidFill>
                  <a:ea typeface="MS PGothic" pitchFamily="34" charset="-128"/>
                </a:rPr>
              </a:br>
              <a:r>
                <a:rPr lang="en-US" altLang="zh-CN" sz="1200">
                  <a:solidFill>
                    <a:srgbClr val="000000"/>
                  </a:solidFill>
                  <a:ea typeface="MS PGothic" pitchFamily="34" charset="-128"/>
                </a:rPr>
                <a:t>IT HW platforms (x86, Power, ARM)</a:t>
              </a:r>
              <a:br>
                <a:rPr lang="en-US" altLang="zh-CN" sz="1200">
                  <a:solidFill>
                    <a:srgbClr val="000000"/>
                  </a:solidFill>
                  <a:ea typeface="MS PGothic" pitchFamily="34" charset="-128"/>
                </a:rPr>
              </a:br>
              <a:endParaRPr lang="ca-ES" altLang="zh-CN" sz="1200">
                <a:solidFill>
                  <a:srgbClr val="000000"/>
                </a:solidFill>
                <a:ea typeface="MS PGothic" pitchFamily="34" charset="-128"/>
              </a:endParaRPr>
            </a:p>
          </p:txBody>
        </p:sp>
        <p:sp>
          <p:nvSpPr>
            <p:cNvPr id="53" name="AutoShape 5"/>
            <p:cNvSpPr>
              <a:spLocks noChangeArrowheads="1"/>
            </p:cNvSpPr>
            <p:nvPr/>
          </p:nvSpPr>
          <p:spPr bwMode="auto">
            <a:xfrm>
              <a:off x="4839970" y="3438966"/>
              <a:ext cx="3978016" cy="717639"/>
            </a:xfrm>
            <a:prstGeom prst="can">
              <a:avLst>
                <a:gd name="adj" fmla="val 50000"/>
              </a:avLst>
            </a:prstGeom>
            <a:solidFill>
              <a:srgbClr val="FFFFCC"/>
            </a:solidFill>
            <a:ln w="9525">
              <a:solidFill>
                <a:srgbClr val="DDDDDD"/>
              </a:solidFill>
              <a:round/>
              <a:headEnd/>
              <a:tailEnd/>
            </a:ln>
          </p:spPr>
          <p:txBody>
            <a:bodyPr wrap="none" anchor="ctr"/>
            <a:lstStyle/>
            <a:p>
              <a:pPr algn="ctr" eaLnBrk="0" hangingPunct="0">
                <a:spcBef>
                  <a:spcPct val="20000"/>
                </a:spcBef>
                <a:buClr>
                  <a:prstClr val="white"/>
                </a:buClr>
                <a:buFont typeface="Wingdings" pitchFamily="2" charset="2"/>
                <a:buNone/>
              </a:pPr>
              <a:endParaRPr lang="en-US" altLang="zh-CN" sz="1200" dirty="0">
                <a:solidFill>
                  <a:srgbClr val="000000"/>
                </a:solidFill>
                <a:ea typeface="MS PGothic" pitchFamily="34" charset="-128"/>
              </a:endParaRPr>
            </a:p>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RT-Hypervisor </a:t>
              </a:r>
              <a:endParaRPr lang="ca-ES" altLang="zh-CN" sz="1200" dirty="0">
                <a:solidFill>
                  <a:srgbClr val="000000"/>
                </a:solidFill>
                <a:ea typeface="MS PGothic" pitchFamily="34" charset="-128"/>
              </a:endParaRPr>
            </a:p>
          </p:txBody>
        </p:sp>
        <p:sp>
          <p:nvSpPr>
            <p:cNvPr id="54" name="AutoShape 6"/>
            <p:cNvSpPr>
              <a:spLocks noChangeArrowheads="1"/>
            </p:cNvSpPr>
            <p:nvPr/>
          </p:nvSpPr>
          <p:spPr bwMode="auto">
            <a:xfrm>
              <a:off x="4833010" y="3054224"/>
              <a:ext cx="3976624" cy="757205"/>
            </a:xfrm>
            <a:prstGeom prst="can">
              <a:avLst>
                <a:gd name="adj" fmla="val 50000"/>
              </a:avLst>
            </a:prstGeom>
            <a:solidFill>
              <a:srgbClr val="FFFF99"/>
            </a:solidFill>
            <a:ln w="9525">
              <a:solidFill>
                <a:srgbClr val="DDDDDD"/>
              </a:solidFill>
              <a:round/>
              <a:headEnd/>
              <a:tailEnd/>
            </a:ln>
          </p:spPr>
          <p:txBody>
            <a:bodyPr wrap="none" anchor="ctr"/>
            <a:lstStyle/>
            <a:p>
              <a:pPr algn="ctr" eaLnBrk="0" hangingPunct="0">
                <a:spcBef>
                  <a:spcPct val="20000"/>
                </a:spcBef>
                <a:buClr>
                  <a:prstClr val="white"/>
                </a:buClr>
                <a:buFont typeface="Wingdings" pitchFamily="2" charset="2"/>
                <a:buNone/>
              </a:pPr>
              <a:endParaRPr lang="en-US" altLang="zh-CN" sz="1200">
                <a:solidFill>
                  <a:srgbClr val="000000"/>
                </a:solidFill>
                <a:ea typeface="MS PGothic" pitchFamily="34" charset="-128"/>
              </a:endParaRPr>
            </a:p>
            <a:p>
              <a:pPr algn="ctr" eaLnBrk="0" hangingPunct="0">
                <a:spcBef>
                  <a:spcPct val="20000"/>
                </a:spcBef>
                <a:buClr>
                  <a:prstClr val="white"/>
                </a:buClr>
                <a:buFont typeface="Wingdings" pitchFamily="2" charset="2"/>
                <a:buNone/>
              </a:pPr>
              <a:r>
                <a:rPr lang="en-US" altLang="zh-CN" sz="1200">
                  <a:solidFill>
                    <a:srgbClr val="000000"/>
                  </a:solidFill>
                  <a:ea typeface="MS PGothic" pitchFamily="34" charset="-128"/>
                </a:rPr>
                <a:t>Virtual Machine  Pool/ RT-Guest OS (Linux) </a:t>
              </a:r>
              <a:endParaRPr lang="ca-ES" altLang="zh-CN" sz="1200">
                <a:solidFill>
                  <a:srgbClr val="000000"/>
                </a:solidFill>
                <a:ea typeface="MS PGothic" pitchFamily="34" charset="-128"/>
              </a:endParaRPr>
            </a:p>
          </p:txBody>
        </p:sp>
        <p:sp>
          <p:nvSpPr>
            <p:cNvPr id="55" name="AutoShape 17"/>
            <p:cNvSpPr>
              <a:spLocks noChangeArrowheads="1"/>
            </p:cNvSpPr>
            <p:nvPr/>
          </p:nvSpPr>
          <p:spPr bwMode="auto">
            <a:xfrm>
              <a:off x="5503909" y="4406337"/>
              <a:ext cx="977105" cy="271443"/>
            </a:xfrm>
            <a:prstGeom prst="roundRect">
              <a:avLst>
                <a:gd name="adj" fmla="val 16667"/>
              </a:avLst>
            </a:prstGeom>
            <a:solidFill>
              <a:srgbClr val="DDDDDD"/>
            </a:solidFill>
            <a:ln w="9525">
              <a:solidFill>
                <a:schemeClr val="tx1"/>
              </a:solidFill>
              <a:round/>
              <a:headEnd/>
              <a:tailEnd/>
            </a:ln>
          </p:spPr>
          <p:txBody>
            <a:bodyPr wrap="none" anchor="ctr"/>
            <a:lstStyle/>
            <a:p>
              <a:pPr algn="ctr"/>
              <a:r>
                <a:rPr lang="en-US" altLang="zh-CN" sz="1100">
                  <a:solidFill>
                    <a:srgbClr val="000000"/>
                  </a:solidFill>
                </a:rPr>
                <a:t>CPRI adaptor</a:t>
              </a:r>
              <a:endParaRPr lang="ca-ES" altLang="zh-CN" sz="1100">
                <a:solidFill>
                  <a:srgbClr val="000000"/>
                </a:solidFill>
              </a:endParaRPr>
            </a:p>
          </p:txBody>
        </p:sp>
        <p:grpSp>
          <p:nvGrpSpPr>
            <p:cNvPr id="4" name="Group 71"/>
            <p:cNvGrpSpPr>
              <a:grpSpLocks/>
            </p:cNvGrpSpPr>
            <p:nvPr/>
          </p:nvGrpSpPr>
          <p:grpSpPr bwMode="auto">
            <a:xfrm>
              <a:off x="4927660" y="2363872"/>
              <a:ext cx="823998" cy="1061451"/>
              <a:chOff x="2968" y="384"/>
              <a:chExt cx="592" cy="807"/>
            </a:xfrm>
          </p:grpSpPr>
          <p:sp>
            <p:nvSpPr>
              <p:cNvPr id="81" name="Rectangle 23"/>
              <p:cNvSpPr>
                <a:spLocks noChangeArrowheads="1"/>
              </p:cNvSpPr>
              <p:nvPr/>
            </p:nvSpPr>
            <p:spPr bwMode="auto">
              <a:xfrm>
                <a:off x="2968" y="384"/>
                <a:ext cx="592" cy="807"/>
              </a:xfrm>
              <a:prstGeom prst="rect">
                <a:avLst/>
              </a:prstGeom>
              <a:solidFill>
                <a:srgbClr val="99CCFF"/>
              </a:solidFill>
              <a:ln w="9525" algn="ctr">
                <a:solidFill>
                  <a:srgbClr val="DDDDDD"/>
                </a:solidFill>
                <a:miter lim="800000"/>
                <a:headEnd/>
                <a:tailEnd/>
              </a:ln>
            </p:spPr>
            <p:txBody>
              <a:bodyPr wrap="none" anchor="ctr"/>
              <a:lstStyle/>
              <a:p>
                <a:endParaRPr lang="zh-CN" altLang="en-US" sz="1600">
                  <a:solidFill>
                    <a:srgbClr val="000000"/>
                  </a:solidFill>
                </a:endParaRPr>
              </a:p>
            </p:txBody>
          </p:sp>
          <p:sp>
            <p:nvSpPr>
              <p:cNvPr id="82" name="Rectangle 24"/>
              <p:cNvSpPr>
                <a:spLocks noChangeArrowheads="1"/>
              </p:cNvSpPr>
              <p:nvPr/>
            </p:nvSpPr>
            <p:spPr bwMode="auto">
              <a:xfrm>
                <a:off x="3025" y="641"/>
                <a:ext cx="443" cy="550"/>
              </a:xfrm>
              <a:prstGeom prst="rect">
                <a:avLst/>
              </a:prstGeom>
              <a:solidFill>
                <a:srgbClr val="D1E8FF"/>
              </a:solidFill>
              <a:ln w="9525" algn="ctr">
                <a:solidFill>
                  <a:srgbClr val="DDDDDD"/>
                </a:solidFill>
                <a:miter lim="800000"/>
                <a:headEnd/>
                <a:tailEnd/>
              </a:ln>
            </p:spPr>
            <p:txBody>
              <a:bodyPr lIns="0" rIns="0" anchor="ctr"/>
              <a:lstStyle/>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Software</a:t>
                </a:r>
              </a:p>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Stack</a:t>
                </a:r>
                <a:endParaRPr lang="ca-ES" altLang="zh-CN" sz="1200" dirty="0">
                  <a:solidFill>
                    <a:srgbClr val="000000"/>
                  </a:solidFill>
                  <a:ea typeface="MS PGothic" pitchFamily="34" charset="-128"/>
                </a:endParaRPr>
              </a:p>
            </p:txBody>
          </p:sp>
          <p:sp>
            <p:nvSpPr>
              <p:cNvPr id="83" name="Rectangle 25"/>
              <p:cNvSpPr>
                <a:spLocks noChangeArrowheads="1"/>
              </p:cNvSpPr>
              <p:nvPr/>
            </p:nvSpPr>
            <p:spPr bwMode="auto">
              <a:xfrm>
                <a:off x="3010" y="394"/>
                <a:ext cx="536" cy="273"/>
              </a:xfrm>
              <a:prstGeom prst="rect">
                <a:avLst/>
              </a:prstGeom>
              <a:noFill/>
              <a:ln w="9525">
                <a:noFill/>
                <a:miter lim="800000"/>
                <a:headEnd/>
                <a:tailEnd/>
              </a:ln>
            </p:spPr>
            <p:txBody>
              <a:bodyPr wrap="none">
                <a:spAutoFit/>
              </a:bodyPr>
              <a:lstStyle/>
              <a:p>
                <a:pP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GSM BS </a:t>
                </a:r>
                <a:endParaRPr lang="ca-ES" altLang="zh-CN" sz="1200" dirty="0">
                  <a:solidFill>
                    <a:srgbClr val="000000"/>
                  </a:solidFill>
                  <a:ea typeface="MS PGothic" pitchFamily="34" charset="-128"/>
                </a:endParaRPr>
              </a:p>
            </p:txBody>
          </p:sp>
        </p:grpSp>
        <p:grpSp>
          <p:nvGrpSpPr>
            <p:cNvPr id="5" name="Group 44"/>
            <p:cNvGrpSpPr>
              <a:grpSpLocks/>
            </p:cNvGrpSpPr>
            <p:nvPr/>
          </p:nvGrpSpPr>
          <p:grpSpPr bwMode="auto">
            <a:xfrm>
              <a:off x="5862697" y="2359779"/>
              <a:ext cx="1063359" cy="1079187"/>
              <a:chOff x="2970" y="1872"/>
              <a:chExt cx="717" cy="774"/>
            </a:xfrm>
          </p:grpSpPr>
          <p:sp>
            <p:nvSpPr>
              <p:cNvPr id="78" name="Rectangle 45"/>
              <p:cNvSpPr>
                <a:spLocks noChangeArrowheads="1"/>
              </p:cNvSpPr>
              <p:nvPr/>
            </p:nvSpPr>
            <p:spPr bwMode="auto">
              <a:xfrm>
                <a:off x="2991" y="1872"/>
                <a:ext cx="648" cy="774"/>
              </a:xfrm>
              <a:prstGeom prst="rect">
                <a:avLst/>
              </a:prstGeom>
              <a:solidFill>
                <a:srgbClr val="99CCFF"/>
              </a:solidFill>
              <a:ln w="9525" algn="ctr">
                <a:solidFill>
                  <a:srgbClr val="DDDDDD"/>
                </a:solidFill>
                <a:miter lim="800000"/>
                <a:headEnd/>
                <a:tailEnd/>
              </a:ln>
            </p:spPr>
            <p:txBody>
              <a:bodyPr wrap="none" anchor="ctr"/>
              <a:lstStyle/>
              <a:p>
                <a:endParaRPr lang="zh-CN" altLang="en-US" sz="1600">
                  <a:solidFill>
                    <a:srgbClr val="000000"/>
                  </a:solidFill>
                </a:endParaRPr>
              </a:p>
            </p:txBody>
          </p:sp>
          <p:sp>
            <p:nvSpPr>
              <p:cNvPr id="79" name="Rectangle 46"/>
              <p:cNvSpPr>
                <a:spLocks noChangeArrowheads="1"/>
              </p:cNvSpPr>
              <p:nvPr/>
            </p:nvSpPr>
            <p:spPr bwMode="auto">
              <a:xfrm>
                <a:off x="3098" y="2114"/>
                <a:ext cx="444" cy="532"/>
              </a:xfrm>
              <a:prstGeom prst="rect">
                <a:avLst/>
              </a:prstGeom>
              <a:solidFill>
                <a:srgbClr val="D1E8FF"/>
              </a:solidFill>
              <a:ln w="9525" algn="ctr">
                <a:solidFill>
                  <a:srgbClr val="DDDDDD"/>
                </a:solidFill>
                <a:miter lim="800000"/>
                <a:headEnd/>
                <a:tailEnd/>
              </a:ln>
            </p:spPr>
            <p:txBody>
              <a:bodyPr lIns="0" rIns="0" anchor="ctr"/>
              <a:lstStyle/>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Software</a:t>
                </a:r>
              </a:p>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Stack</a:t>
                </a:r>
                <a:endParaRPr lang="ca-ES" altLang="zh-CN" sz="1200" dirty="0">
                  <a:solidFill>
                    <a:srgbClr val="000000"/>
                  </a:solidFill>
                  <a:ea typeface="MS PGothic" pitchFamily="34" charset="-128"/>
                </a:endParaRPr>
              </a:p>
            </p:txBody>
          </p:sp>
          <p:sp>
            <p:nvSpPr>
              <p:cNvPr id="80" name="Rectangle 47"/>
              <p:cNvSpPr>
                <a:spLocks noChangeArrowheads="1"/>
              </p:cNvSpPr>
              <p:nvPr/>
            </p:nvSpPr>
            <p:spPr bwMode="auto">
              <a:xfrm>
                <a:off x="2970" y="1881"/>
                <a:ext cx="717" cy="429"/>
              </a:xfrm>
              <a:prstGeom prst="rect">
                <a:avLst/>
              </a:prstGeom>
              <a:noFill/>
              <a:ln w="9525">
                <a:noFill/>
                <a:miter lim="800000"/>
                <a:headEnd/>
                <a:tailEnd/>
              </a:ln>
            </p:spPr>
            <p:txBody>
              <a:bodyPr>
                <a:spAutoFit/>
              </a:bodyPr>
              <a:lstStyle/>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TD-SCDMA BS</a:t>
                </a:r>
                <a:endParaRPr lang="ca-ES" altLang="zh-CN" sz="1200" dirty="0">
                  <a:solidFill>
                    <a:srgbClr val="000000"/>
                  </a:solidFill>
                  <a:ea typeface="MS PGothic" pitchFamily="34" charset="-128"/>
                </a:endParaRPr>
              </a:p>
            </p:txBody>
          </p:sp>
        </p:grpSp>
        <p:sp>
          <p:nvSpPr>
            <p:cNvPr id="63" name="Rectangle 70"/>
            <p:cNvSpPr>
              <a:spLocks noChangeArrowheads="1"/>
            </p:cNvSpPr>
            <p:nvPr/>
          </p:nvSpPr>
          <p:spPr bwMode="auto">
            <a:xfrm>
              <a:off x="7733067" y="5289208"/>
              <a:ext cx="1753067" cy="359281"/>
            </a:xfrm>
            <a:prstGeom prst="rect">
              <a:avLst/>
            </a:prstGeom>
            <a:noFill/>
            <a:ln w="9525">
              <a:noFill/>
              <a:miter lim="800000"/>
              <a:headEnd/>
              <a:tailEnd/>
            </a:ln>
          </p:spPr>
          <p:txBody>
            <a:bodyPr wrap="none">
              <a:spAutoFit/>
            </a:bodyPr>
            <a:lstStyle/>
            <a:p>
              <a:r>
                <a:rPr lang="en-US" altLang="zh-CN" sz="1200" b="1" dirty="0">
                  <a:solidFill>
                    <a:srgbClr val="000000"/>
                  </a:solidFill>
                </a:rPr>
                <a:t>Off-the-shelf IT server</a:t>
              </a:r>
              <a:endParaRPr lang="zh-CN" altLang="ca-ES" sz="1200" b="1" dirty="0">
                <a:solidFill>
                  <a:srgbClr val="000000"/>
                </a:solidFill>
              </a:endParaRPr>
            </a:p>
          </p:txBody>
        </p:sp>
        <p:sp>
          <p:nvSpPr>
            <p:cNvPr id="64" name="AutoShape 72"/>
            <p:cNvSpPr>
              <a:spLocks noChangeArrowheads="1"/>
            </p:cNvSpPr>
            <p:nvPr/>
          </p:nvSpPr>
          <p:spPr bwMode="auto">
            <a:xfrm>
              <a:off x="6677262" y="4771919"/>
              <a:ext cx="530309" cy="338355"/>
            </a:xfrm>
            <a:prstGeom prst="upArrow">
              <a:avLst>
                <a:gd name="adj1" fmla="val 50000"/>
                <a:gd name="adj2" fmla="val 25000"/>
              </a:avLst>
            </a:prstGeom>
            <a:solidFill>
              <a:srgbClr val="E1FFE1"/>
            </a:solidFill>
            <a:ln w="9525">
              <a:solidFill>
                <a:schemeClr val="tx1"/>
              </a:solidFill>
              <a:miter lim="800000"/>
              <a:headEnd/>
              <a:tailEnd/>
            </a:ln>
          </p:spPr>
          <p:txBody>
            <a:bodyPr wrap="none" anchor="ctr"/>
            <a:lstStyle/>
            <a:p>
              <a:endParaRPr lang="zh-CN" altLang="en-US" sz="1600">
                <a:solidFill>
                  <a:srgbClr val="000000"/>
                </a:solidFill>
              </a:endParaRPr>
            </a:p>
          </p:txBody>
        </p:sp>
        <p:sp>
          <p:nvSpPr>
            <p:cNvPr id="66" name="Rectangle 77"/>
            <p:cNvSpPr>
              <a:spLocks noChangeArrowheads="1"/>
            </p:cNvSpPr>
            <p:nvPr/>
          </p:nvSpPr>
          <p:spPr bwMode="auto">
            <a:xfrm>
              <a:off x="7828353" y="2754071"/>
              <a:ext cx="204572" cy="359281"/>
            </a:xfrm>
            <a:prstGeom prst="rect">
              <a:avLst/>
            </a:prstGeom>
            <a:noFill/>
            <a:ln w="9525">
              <a:noFill/>
              <a:miter lim="800000"/>
              <a:headEnd/>
              <a:tailEnd/>
            </a:ln>
          </p:spPr>
          <p:txBody>
            <a:bodyPr wrap="none">
              <a:spAutoFit/>
            </a:bodyPr>
            <a:lstStyle/>
            <a:p>
              <a:pPr eaLnBrk="0" hangingPunct="0">
                <a:spcBef>
                  <a:spcPct val="20000"/>
                </a:spcBef>
                <a:buClr>
                  <a:prstClr val="white"/>
                </a:buClr>
                <a:buFont typeface="Wingdings" pitchFamily="2" charset="2"/>
                <a:buNone/>
              </a:pPr>
              <a:endParaRPr lang="ca-ES" altLang="zh-CN" sz="1200">
                <a:solidFill>
                  <a:srgbClr val="000000"/>
                </a:solidFill>
                <a:ea typeface="MS PGothic" pitchFamily="34" charset="-128"/>
              </a:endParaRPr>
            </a:p>
          </p:txBody>
        </p:sp>
        <p:sp>
          <p:nvSpPr>
            <p:cNvPr id="74" name="Rectangle 45"/>
            <p:cNvSpPr>
              <a:spLocks noChangeArrowheads="1"/>
            </p:cNvSpPr>
            <p:nvPr/>
          </p:nvSpPr>
          <p:spPr bwMode="auto">
            <a:xfrm>
              <a:off x="6989890" y="2359779"/>
              <a:ext cx="795317" cy="1079187"/>
            </a:xfrm>
            <a:prstGeom prst="rect">
              <a:avLst/>
            </a:prstGeom>
            <a:solidFill>
              <a:srgbClr val="99CCFF"/>
            </a:solidFill>
            <a:ln w="9525" algn="ctr">
              <a:solidFill>
                <a:srgbClr val="DDDDDD"/>
              </a:solidFill>
              <a:miter lim="800000"/>
              <a:headEnd/>
              <a:tailEnd/>
            </a:ln>
          </p:spPr>
          <p:txBody>
            <a:bodyPr wrap="none" anchor="ctr"/>
            <a:lstStyle/>
            <a:p>
              <a:endParaRPr lang="zh-CN" altLang="en-US" sz="1600">
                <a:solidFill>
                  <a:srgbClr val="000000"/>
                </a:solidFill>
              </a:endParaRPr>
            </a:p>
          </p:txBody>
        </p:sp>
        <p:sp>
          <p:nvSpPr>
            <p:cNvPr id="75" name="Rectangle 46"/>
            <p:cNvSpPr>
              <a:spLocks noChangeArrowheads="1"/>
            </p:cNvSpPr>
            <p:nvPr/>
          </p:nvSpPr>
          <p:spPr bwMode="auto">
            <a:xfrm>
              <a:off x="7087334" y="2698134"/>
              <a:ext cx="611517" cy="740831"/>
            </a:xfrm>
            <a:prstGeom prst="rect">
              <a:avLst/>
            </a:prstGeom>
            <a:solidFill>
              <a:srgbClr val="D1E8FF"/>
            </a:solidFill>
            <a:ln w="9525" algn="ctr">
              <a:solidFill>
                <a:srgbClr val="DDDDDD"/>
              </a:solidFill>
              <a:miter lim="800000"/>
              <a:headEnd/>
              <a:tailEnd/>
            </a:ln>
          </p:spPr>
          <p:txBody>
            <a:bodyPr lIns="0" rIns="0" anchor="ctr"/>
            <a:lstStyle/>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Software</a:t>
              </a:r>
            </a:p>
            <a:p>
              <a:pPr algn="ct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Stack</a:t>
              </a:r>
              <a:endParaRPr lang="ca-ES" altLang="zh-CN" sz="1200" dirty="0">
                <a:solidFill>
                  <a:srgbClr val="000000"/>
                </a:solidFill>
                <a:ea typeface="MS PGothic" pitchFamily="34" charset="-128"/>
              </a:endParaRPr>
            </a:p>
          </p:txBody>
        </p:sp>
        <p:sp>
          <p:nvSpPr>
            <p:cNvPr id="76" name="Rectangle 47"/>
            <p:cNvSpPr>
              <a:spLocks noChangeArrowheads="1"/>
            </p:cNvSpPr>
            <p:nvPr/>
          </p:nvSpPr>
          <p:spPr bwMode="auto">
            <a:xfrm>
              <a:off x="6970474" y="2348880"/>
              <a:ext cx="892305" cy="359281"/>
            </a:xfrm>
            <a:prstGeom prst="rect">
              <a:avLst/>
            </a:prstGeom>
            <a:noFill/>
            <a:ln w="9525">
              <a:noFill/>
              <a:miter lim="800000"/>
              <a:headEnd/>
              <a:tailEnd/>
            </a:ln>
          </p:spPr>
          <p:txBody>
            <a:bodyPr wrap="none">
              <a:spAutoFit/>
            </a:bodyPr>
            <a:lstStyle/>
            <a:p>
              <a:pP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TD-LTE BS</a:t>
              </a:r>
              <a:endParaRPr lang="ca-ES" altLang="zh-CN" sz="1200" dirty="0">
                <a:solidFill>
                  <a:srgbClr val="000000"/>
                </a:solidFill>
                <a:ea typeface="MS PGothic" pitchFamily="34" charset="-128"/>
              </a:endParaRPr>
            </a:p>
          </p:txBody>
        </p:sp>
        <p:sp>
          <p:nvSpPr>
            <p:cNvPr id="77" name="Rectangle 15"/>
            <p:cNvSpPr>
              <a:spLocks noChangeArrowheads="1"/>
            </p:cNvSpPr>
            <p:nvPr/>
          </p:nvSpPr>
          <p:spPr bwMode="auto">
            <a:xfrm>
              <a:off x="4725835" y="3381664"/>
              <a:ext cx="4210461" cy="1357511"/>
            </a:xfrm>
            <a:prstGeom prst="rect">
              <a:avLst/>
            </a:prstGeom>
            <a:noFill/>
            <a:ln w="28575" algn="ctr">
              <a:solidFill>
                <a:srgbClr val="FF0066"/>
              </a:solidFill>
              <a:prstDash val="sysDot"/>
              <a:miter lim="800000"/>
              <a:headEnd/>
              <a:tailEnd/>
            </a:ln>
          </p:spPr>
          <p:txBody>
            <a:bodyPr wrap="none" anchor="ctr"/>
            <a:lstStyle/>
            <a:p>
              <a:endParaRPr lang="zh-CN" altLang="en-US" sz="1600">
                <a:solidFill>
                  <a:srgbClr val="000000"/>
                </a:solidFill>
              </a:endParaRPr>
            </a:p>
          </p:txBody>
        </p:sp>
        <p:sp>
          <p:nvSpPr>
            <p:cNvPr id="84" name="Rectangle 45"/>
            <p:cNvSpPr>
              <a:spLocks noChangeArrowheads="1"/>
            </p:cNvSpPr>
            <p:nvPr/>
          </p:nvSpPr>
          <p:spPr bwMode="auto">
            <a:xfrm>
              <a:off x="7926808" y="2338421"/>
              <a:ext cx="795337" cy="1079500"/>
            </a:xfrm>
            <a:prstGeom prst="rect">
              <a:avLst/>
            </a:prstGeom>
            <a:solidFill>
              <a:srgbClr val="99CCFF"/>
            </a:solidFill>
            <a:ln w="9525" algn="ctr">
              <a:solidFill>
                <a:srgbClr val="DDDDDD"/>
              </a:solidFill>
              <a:miter lim="800000"/>
              <a:headEnd/>
              <a:tailEnd/>
            </a:ln>
          </p:spPr>
          <p:txBody>
            <a:bodyPr wrap="none" anchor="ctr"/>
            <a:lstStyle/>
            <a:p>
              <a:endParaRPr lang="zh-CN" altLang="en-US" sz="1600">
                <a:solidFill>
                  <a:srgbClr val="000000"/>
                </a:solidFill>
              </a:endParaRPr>
            </a:p>
          </p:txBody>
        </p:sp>
        <p:sp>
          <p:nvSpPr>
            <p:cNvPr id="85" name="Rectangle 46"/>
            <p:cNvSpPr>
              <a:spLocks noChangeArrowheads="1"/>
            </p:cNvSpPr>
            <p:nvPr/>
          </p:nvSpPr>
          <p:spPr bwMode="auto">
            <a:xfrm>
              <a:off x="8023645" y="2676559"/>
              <a:ext cx="612775" cy="741362"/>
            </a:xfrm>
            <a:prstGeom prst="rect">
              <a:avLst/>
            </a:prstGeom>
            <a:solidFill>
              <a:srgbClr val="D1E8FF"/>
            </a:solidFill>
            <a:ln w="9525" algn="ctr">
              <a:solidFill>
                <a:srgbClr val="DDDDDD"/>
              </a:solidFill>
              <a:miter lim="800000"/>
              <a:headEnd/>
              <a:tailEnd/>
            </a:ln>
          </p:spPr>
          <p:txBody>
            <a:bodyPr lIns="0" rIns="0" anchor="ctr"/>
            <a:lstStyle/>
            <a:p>
              <a:pPr algn="ctr" eaLnBrk="0" hangingPunct="0">
                <a:spcBef>
                  <a:spcPct val="20000"/>
                </a:spcBef>
                <a:buClr>
                  <a:prstClr val="white"/>
                </a:buClr>
                <a:buFont typeface="Wingdings" pitchFamily="2" charset="2"/>
                <a:buNone/>
              </a:pPr>
              <a:r>
                <a:rPr lang="ca-ES" altLang="zh-CN" sz="1200">
                  <a:solidFill>
                    <a:srgbClr val="000000"/>
                  </a:solidFill>
                  <a:ea typeface="MS PGothic" pitchFamily="34" charset="-128"/>
                </a:rPr>
                <a:t>CDN/</a:t>
              </a:r>
            </a:p>
            <a:p>
              <a:pPr algn="ctr" eaLnBrk="0" hangingPunct="0">
                <a:spcBef>
                  <a:spcPct val="20000"/>
                </a:spcBef>
                <a:buClr>
                  <a:prstClr val="white"/>
                </a:buClr>
                <a:buFont typeface="Wingdings" pitchFamily="2" charset="2"/>
                <a:buNone/>
              </a:pPr>
              <a:r>
                <a:rPr lang="ca-ES" altLang="zh-CN" sz="1200">
                  <a:solidFill>
                    <a:srgbClr val="000000"/>
                  </a:solidFill>
                  <a:ea typeface="MS PGothic" pitchFamily="34" charset="-128"/>
                </a:rPr>
                <a:t>Web cache</a:t>
              </a:r>
            </a:p>
          </p:txBody>
        </p:sp>
        <p:sp>
          <p:nvSpPr>
            <p:cNvPr id="86" name="Rectangle 47"/>
            <p:cNvSpPr>
              <a:spLocks noChangeArrowheads="1"/>
            </p:cNvSpPr>
            <p:nvPr/>
          </p:nvSpPr>
          <p:spPr bwMode="auto">
            <a:xfrm>
              <a:off x="7880770" y="2324134"/>
              <a:ext cx="981206" cy="359281"/>
            </a:xfrm>
            <a:prstGeom prst="rect">
              <a:avLst/>
            </a:prstGeom>
            <a:noFill/>
            <a:ln w="9525">
              <a:noFill/>
              <a:miter lim="800000"/>
              <a:headEnd/>
              <a:tailEnd/>
            </a:ln>
          </p:spPr>
          <p:txBody>
            <a:bodyPr wrap="none">
              <a:spAutoFit/>
            </a:bodyPr>
            <a:lstStyle/>
            <a:p>
              <a:pPr eaLnBrk="0" hangingPunct="0">
                <a:spcBef>
                  <a:spcPct val="20000"/>
                </a:spcBef>
                <a:buClr>
                  <a:prstClr val="white"/>
                </a:buClr>
                <a:buFont typeface="Wingdings" pitchFamily="2" charset="2"/>
                <a:buNone/>
              </a:pPr>
              <a:r>
                <a:rPr lang="en-US" altLang="zh-CN" sz="1200" dirty="0">
                  <a:solidFill>
                    <a:srgbClr val="000000"/>
                  </a:solidFill>
                  <a:ea typeface="MS PGothic" pitchFamily="34" charset="-128"/>
                </a:rPr>
                <a:t>Service VM</a:t>
              </a:r>
              <a:endParaRPr lang="ca-ES" altLang="zh-CN" sz="1200" dirty="0">
                <a:solidFill>
                  <a:srgbClr val="000000"/>
                </a:solidFill>
                <a:ea typeface="MS PGothic" pitchFamily="34" charset="-128"/>
              </a:endParaRPr>
            </a:p>
          </p:txBody>
        </p:sp>
        <p:sp>
          <p:nvSpPr>
            <p:cNvPr id="87" name="AutoShape 17"/>
            <p:cNvSpPr>
              <a:spLocks noChangeArrowheads="1"/>
            </p:cNvSpPr>
            <p:nvPr/>
          </p:nvSpPr>
          <p:spPr bwMode="auto">
            <a:xfrm>
              <a:off x="7304508" y="4406934"/>
              <a:ext cx="976312" cy="271462"/>
            </a:xfrm>
            <a:prstGeom prst="roundRect">
              <a:avLst>
                <a:gd name="adj" fmla="val 16667"/>
              </a:avLst>
            </a:prstGeom>
            <a:solidFill>
              <a:srgbClr val="DDDDDD"/>
            </a:solidFill>
            <a:ln w="9525">
              <a:solidFill>
                <a:schemeClr val="tx1"/>
              </a:solidFill>
              <a:round/>
              <a:headEnd/>
              <a:tailEnd/>
            </a:ln>
          </p:spPr>
          <p:txBody>
            <a:bodyPr wrap="none" anchor="ctr"/>
            <a:lstStyle/>
            <a:p>
              <a:pPr algn="ctr"/>
              <a:r>
                <a:rPr lang="en-US" altLang="zh-CN" sz="1100">
                  <a:solidFill>
                    <a:srgbClr val="000000"/>
                  </a:solidFill>
                </a:rPr>
                <a:t>L1 accelerator</a:t>
              </a:r>
              <a:endParaRPr lang="ca-ES" altLang="zh-CN" sz="1100">
                <a:solidFill>
                  <a:srgbClr val="000000"/>
                </a:solidFill>
              </a:endParaRPr>
            </a:p>
          </p:txBody>
        </p:sp>
      </p:grpSp>
      <p:sp>
        <p:nvSpPr>
          <p:cNvPr id="92" name="TextBox 91"/>
          <p:cNvSpPr txBox="1"/>
          <p:nvPr/>
        </p:nvSpPr>
        <p:spPr>
          <a:xfrm>
            <a:off x="323528" y="5357826"/>
            <a:ext cx="8463314" cy="1246495"/>
          </a:xfrm>
          <a:prstGeom prst="rect">
            <a:avLst/>
          </a:prstGeom>
          <a:noFill/>
        </p:spPr>
        <p:txBody>
          <a:bodyPr wrap="square" rtlCol="0">
            <a:spAutoFit/>
          </a:bodyPr>
          <a:lstStyle/>
          <a:p>
            <a:pPr marL="285750" indent="-285750">
              <a:lnSpc>
                <a:spcPct val="125000"/>
              </a:lnSpc>
              <a:buFont typeface="Arial" charset="0"/>
              <a:buChar char="•"/>
              <a:defRPr/>
            </a:pPr>
            <a:r>
              <a:rPr lang="en-US" altLang="zh-CN" sz="2000" dirty="0" smtClean="0">
                <a:solidFill>
                  <a:srgbClr val="000000"/>
                </a:solidFill>
              </a:rPr>
              <a:t>The same common IT platform for both radio access and core networks</a:t>
            </a:r>
          </a:p>
          <a:p>
            <a:pPr marL="285750" indent="-285750">
              <a:lnSpc>
                <a:spcPct val="125000"/>
              </a:lnSpc>
              <a:buFont typeface="Arial" charset="0"/>
              <a:buChar char="•"/>
              <a:defRPr/>
            </a:pPr>
            <a:r>
              <a:rPr lang="en-US" altLang="zh-CN" sz="2000" dirty="0" smtClean="0">
                <a:solidFill>
                  <a:srgbClr val="000000"/>
                </a:solidFill>
              </a:rPr>
              <a:t>Challenge: how to meet critical real-time requirement for wireless signal processing?</a:t>
            </a:r>
          </a:p>
        </p:txBody>
      </p:sp>
      <p:sp>
        <p:nvSpPr>
          <p:cNvPr id="68" name="Rectangle 3"/>
          <p:cNvSpPr txBox="1">
            <a:spLocks noChangeArrowheads="1"/>
          </p:cNvSpPr>
          <p:nvPr/>
        </p:nvSpPr>
        <p:spPr>
          <a:xfrm>
            <a:off x="251520" y="2132856"/>
            <a:ext cx="4248472" cy="3297548"/>
          </a:xfrm>
          <a:prstGeom prst="rect">
            <a:avLst/>
          </a:prstGeom>
          <a:ln>
            <a:solidFill>
              <a:schemeClr val="tx1"/>
            </a:solidFill>
            <a:prstDash val="sysDash"/>
          </a:ln>
        </p:spPr>
        <p:txBody>
          <a:bodyPr vert="horz" lIns="91440" tIns="45720" rIns="91440" bIns="45720" rtlCol="0">
            <a:noAutofit/>
          </a:bodyPr>
          <a:lstStyle/>
          <a:p>
            <a:pPr marL="342900" indent="-342900">
              <a:lnSpc>
                <a:spcPct val="150000"/>
              </a:lnSpc>
              <a:spcBef>
                <a:spcPct val="20000"/>
              </a:spcBef>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Virtualization of RAN for agility</a:t>
            </a:r>
          </a:p>
          <a:p>
            <a:pPr marL="742950" lvl="1" indent="-28575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Multiple BBU entities in the same physical servers</a:t>
            </a:r>
          </a:p>
          <a:p>
            <a:pPr marL="742950" lvl="1" indent="-28575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Multi-RAT support: RAT on virtual machine</a:t>
            </a:r>
          </a:p>
          <a:p>
            <a:pPr marL="742950" lvl="1" indent="-28575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Accommodate Service on Edge</a:t>
            </a:r>
          </a:p>
          <a:p>
            <a:pPr marL="342900" indent="-34290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Cost reduction and resource utilization improvement:</a:t>
            </a:r>
          </a:p>
          <a:p>
            <a:pPr marL="742950" lvl="1" indent="-28575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Resource sharing and dynamic allocation according to traffic variation</a:t>
            </a:r>
          </a:p>
          <a:p>
            <a:pPr marL="742950" lvl="1" indent="-285750">
              <a:spcBef>
                <a:spcPct val="20000"/>
              </a:spcBef>
              <a:spcAft>
                <a:spcPts val="300"/>
              </a:spcAft>
              <a:buFont typeface="Arial" pitchFamily="34" charset="0"/>
              <a:buChar char="–"/>
              <a:defRPr/>
            </a:pPr>
            <a:r>
              <a:rPr lang="en-US" altLang="zh-CN" sz="1400" dirty="0" smtClean="0">
                <a:solidFill>
                  <a:srgbClr val="000000"/>
                </a:solidFill>
                <a:latin typeface="+mj-lt"/>
                <a:ea typeface="微软雅黑" pitchFamily="34" charset="-122"/>
                <a:cs typeface="Times New Roman" pitchFamily="18" charset="0"/>
              </a:rPr>
              <a:t>Live migration to consolidate resource, further to save power</a:t>
            </a:r>
            <a:endParaRPr lang="zh-CN" altLang="en-US" sz="1400" dirty="0">
              <a:solidFill>
                <a:srgbClr val="000000"/>
              </a:solidFill>
              <a:latin typeface="+mj-lt"/>
              <a:ea typeface="微软雅黑" pitchFamily="34" charset="-122"/>
              <a:cs typeface="Times New Roman" pitchFamily="18" charset="0"/>
            </a:endParaRPr>
          </a:p>
        </p:txBody>
      </p:sp>
      <p:sp>
        <p:nvSpPr>
          <p:cNvPr id="69" name="TextBox 68"/>
          <p:cNvSpPr txBox="1"/>
          <p:nvPr/>
        </p:nvSpPr>
        <p:spPr>
          <a:xfrm>
            <a:off x="428596" y="1071546"/>
            <a:ext cx="8215370" cy="830997"/>
          </a:xfrm>
          <a:prstGeom prst="rect">
            <a:avLst/>
          </a:prstGeom>
          <a:noFill/>
        </p:spPr>
        <p:txBody>
          <a:bodyPr wrap="square" rtlCol="0">
            <a:spAutoFit/>
          </a:bodyPr>
          <a:lstStyle/>
          <a:p>
            <a:pPr algn="ctr"/>
            <a:r>
              <a:rPr lang="en-US" altLang="zh-CN" sz="2400" dirty="0" smtClean="0">
                <a:solidFill>
                  <a:srgbClr val="000000"/>
                </a:solidFill>
              </a:rPr>
              <a:t>To build telecom grade reliable (99.999%) real-time Cloud with lower grade (90%) building blocks (e.g. general processor)</a:t>
            </a:r>
          </a:p>
        </p:txBody>
      </p:sp>
    </p:spTree>
    <p:extLst>
      <p:ext uri="{BB962C8B-B14F-4D97-AF65-F5344CB8AC3E}">
        <p14:creationId xmlns:p14="http://schemas.microsoft.com/office/powerpoint/2010/main" xmlns="" val="1558865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7632700" cy="439266"/>
          </a:xfrm>
        </p:spPr>
        <p:txBody>
          <a:bodyPr/>
          <a:lstStyle/>
          <a:p>
            <a:r>
              <a:rPr lang="en-US" altLang="zh-CN" sz="2000" kern="1200" dirty="0" smtClean="0">
                <a:solidFill>
                  <a:schemeClr val="tx1"/>
                </a:solidFill>
                <a:latin typeface="FrutigerNext LT Medium" pitchFamily="34" charset="0"/>
                <a:cs typeface="+mn-cs"/>
              </a:rPr>
              <a:t>China Mobile tested the feasibility of NFV to IMS in 2010</a:t>
            </a:r>
            <a:endParaRPr lang="zh-CN" altLang="en-US" sz="2800" dirty="0"/>
          </a:p>
        </p:txBody>
      </p:sp>
      <p:sp>
        <p:nvSpPr>
          <p:cNvPr id="5" name="内容占位符 2"/>
          <p:cNvSpPr txBox="1">
            <a:spLocks/>
          </p:cNvSpPr>
          <p:nvPr/>
        </p:nvSpPr>
        <p:spPr bwMode="auto">
          <a:xfrm>
            <a:off x="311445" y="1072902"/>
            <a:ext cx="8523391" cy="2068066"/>
          </a:xfrm>
          <a:prstGeom prst="rect">
            <a:avLst/>
          </a:prstGeom>
          <a:noFill/>
          <a:ln w="9525">
            <a:solidFill>
              <a:schemeClr val="tx1">
                <a:lumMod val="50000"/>
                <a:lumOff val="50000"/>
              </a:schemeClr>
            </a:solidFill>
            <a:miter lim="800000"/>
            <a:headEnd/>
            <a:tailEnd/>
          </a:ln>
        </p:spPr>
        <p:txBody>
          <a:bodyPr/>
          <a:lstStyle/>
          <a:p>
            <a:pPr marL="342900" indent="-342900" algn="l" eaLnBrk="0" hangingPunct="0">
              <a:spcBef>
                <a:spcPct val="20000"/>
              </a:spcBef>
              <a:buFontTx/>
              <a:buChar char="•"/>
              <a:defRPr/>
            </a:pPr>
            <a:endParaRPr lang="zh-CN" altLang="en-US" sz="1600" b="0" kern="0" dirty="0">
              <a:latin typeface="+mn-lt"/>
              <a:ea typeface="+mn-ea"/>
            </a:endParaRPr>
          </a:p>
        </p:txBody>
      </p:sp>
      <p:sp>
        <p:nvSpPr>
          <p:cNvPr id="6" name="AutoShape 2"/>
          <p:cNvSpPr>
            <a:spLocks noChangeArrowheads="1"/>
          </p:cNvSpPr>
          <p:nvPr/>
        </p:nvSpPr>
        <p:spPr bwMode="auto">
          <a:xfrm>
            <a:off x="213628" y="856878"/>
            <a:ext cx="8709916" cy="432048"/>
          </a:xfrm>
          <a:prstGeom prst="roundRect">
            <a:avLst>
              <a:gd name="adj" fmla="val 16667"/>
            </a:avLst>
          </a:prstGeom>
          <a:solidFill>
            <a:srgbClr val="3366FF"/>
          </a:solidFill>
          <a:ln w="47625" cmpd="dbl" algn="ctr">
            <a:solidFill>
              <a:schemeClr val="bg1"/>
            </a:solidFill>
            <a:round/>
            <a:headEnd/>
            <a:tailEnd/>
          </a:ln>
        </p:spPr>
        <p:txBody>
          <a:bodyPr wrap="none" lIns="18000" tIns="0" rIns="18000" bIns="0" anchor="ctr"/>
          <a:lstStyle/>
          <a:p>
            <a:pPr algn="ctr" eaLnBrk="0" hangingPunct="0"/>
            <a:r>
              <a:rPr lang="en-US" altLang="zh-CN" sz="1400" dirty="0" smtClean="0">
                <a:solidFill>
                  <a:srgbClr val="FFFFFF"/>
                </a:solidFill>
                <a:ea typeface="微软雅黑" pitchFamily="34" charset="-122"/>
              </a:rPr>
              <a:t>The test focuses on the comparison of </a:t>
            </a:r>
            <a:r>
              <a:rPr lang="en-US" altLang="zh-CN" sz="1400" b="1" dirty="0" smtClean="0">
                <a:solidFill>
                  <a:srgbClr val="FFFFFF"/>
                </a:solidFill>
                <a:ea typeface="微软雅黑" pitchFamily="34" charset="-122"/>
              </a:rPr>
              <a:t>IMS </a:t>
            </a:r>
            <a:r>
              <a:rPr lang="en-US" altLang="zh-CN" sz="1400" dirty="0" smtClean="0">
                <a:solidFill>
                  <a:srgbClr val="FFFFFF"/>
                </a:solidFill>
                <a:ea typeface="微软雅黑" pitchFamily="34" charset="-122"/>
              </a:rPr>
              <a:t>service performance: virtual VS. physical</a:t>
            </a:r>
            <a:endParaRPr lang="zh-CN" altLang="en-GB" sz="1400" dirty="0">
              <a:solidFill>
                <a:srgbClr val="FFFFFF"/>
              </a:solidFill>
              <a:ea typeface="微软雅黑"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xmlns="" val="3780807123"/>
              </p:ext>
            </p:extLst>
          </p:nvPr>
        </p:nvGraphicFramePr>
        <p:xfrm>
          <a:off x="5436096" y="1403584"/>
          <a:ext cx="3309318" cy="1666875"/>
        </p:xfrm>
        <a:graphic>
          <a:graphicData uri="http://schemas.openxmlformats.org/drawingml/2006/table">
            <a:tbl>
              <a:tblPr firstRow="1" bandRow="1">
                <a:tableStyleId>{5C22544A-7EE6-4342-B048-85BDC9FD1C3A}</a:tableStyleId>
              </a:tblPr>
              <a:tblGrid>
                <a:gridCol w="1024313"/>
                <a:gridCol w="2285005"/>
              </a:tblGrid>
              <a:tr h="198461">
                <a:tc>
                  <a:txBody>
                    <a:bodyPr/>
                    <a:lstStyle/>
                    <a:p>
                      <a:r>
                        <a:rPr lang="en-US" altLang="zh-CN" sz="1100" dirty="0" smtClean="0"/>
                        <a:t>ITEM</a:t>
                      </a:r>
                      <a:endParaRPr lang="zh-CN" altLang="en-US" sz="1100" dirty="0"/>
                    </a:p>
                  </a:txBody>
                  <a:tcPr/>
                </a:tc>
                <a:tc>
                  <a:txBody>
                    <a:bodyPr/>
                    <a:lstStyle/>
                    <a:p>
                      <a:r>
                        <a:rPr lang="en-US" altLang="zh-CN" sz="1100" dirty="0" smtClean="0"/>
                        <a:t>value</a:t>
                      </a:r>
                      <a:endParaRPr lang="zh-CN" altLang="en-US" sz="1100" dirty="0"/>
                    </a:p>
                  </a:txBody>
                  <a:tcPr/>
                </a:tc>
              </a:tr>
              <a:tr h="127346">
                <a:tc>
                  <a:txBody>
                    <a:bodyPr/>
                    <a:lstStyle/>
                    <a:p>
                      <a:pPr algn="just">
                        <a:spcAft>
                          <a:spcPts val="0"/>
                        </a:spcAft>
                      </a:pPr>
                      <a:r>
                        <a:rPr lang="en-US" sz="1100" kern="100" dirty="0">
                          <a:latin typeface="Calibri"/>
                          <a:ea typeface="宋体"/>
                          <a:cs typeface="Times New Roman"/>
                        </a:rPr>
                        <a:t>Hypervisor</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sz="1100" kern="100" dirty="0">
                          <a:latin typeface="Calibri"/>
                          <a:ea typeface="宋体"/>
                          <a:cs typeface="Times New Roman"/>
                        </a:rPr>
                        <a:t>ESX 4.0.0 Update 1</a:t>
                      </a:r>
                      <a:endParaRPr lang="zh-CN" sz="1100" kern="100" dirty="0">
                        <a:latin typeface="Calibri"/>
                        <a:ea typeface="宋体"/>
                        <a:cs typeface="Times New Roman"/>
                      </a:endParaRPr>
                    </a:p>
                  </a:txBody>
                  <a:tcPr marL="9525" marR="9525" marT="9525" marB="0" anchor="ctr"/>
                </a:tc>
              </a:tr>
              <a:tr h="127346">
                <a:tc>
                  <a:txBody>
                    <a:bodyPr/>
                    <a:lstStyle/>
                    <a:p>
                      <a:pPr algn="just">
                        <a:spcAft>
                          <a:spcPts val="0"/>
                        </a:spcAft>
                      </a:pPr>
                      <a:r>
                        <a:rPr lang="en-US" sz="1100" kern="100" dirty="0">
                          <a:latin typeface="Calibri"/>
                          <a:ea typeface="宋体"/>
                          <a:cs typeface="Times New Roman"/>
                        </a:rPr>
                        <a:t>Server type</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sz="1100" kern="100" dirty="0" smtClean="0">
                          <a:latin typeface="Calibri"/>
                          <a:ea typeface="宋体"/>
                          <a:cs typeface="Times New Roman"/>
                        </a:rPr>
                        <a:t>DELL</a:t>
                      </a:r>
                      <a:r>
                        <a:rPr lang="en-US" sz="1100" kern="100" baseline="0" dirty="0" smtClean="0">
                          <a:latin typeface="Calibri"/>
                          <a:ea typeface="宋体"/>
                          <a:cs typeface="Times New Roman"/>
                        </a:rPr>
                        <a:t> </a:t>
                      </a:r>
                      <a:r>
                        <a:rPr lang="en-US" sz="1100" kern="100" dirty="0" smtClean="0">
                          <a:latin typeface="Calibri"/>
                          <a:ea typeface="宋体"/>
                          <a:cs typeface="Times New Roman"/>
                        </a:rPr>
                        <a:t>R410</a:t>
                      </a:r>
                      <a:endParaRPr lang="zh-CN" sz="1100" kern="100" dirty="0">
                        <a:latin typeface="Calibri"/>
                        <a:ea typeface="宋体"/>
                        <a:cs typeface="Times New Roman"/>
                      </a:endParaRPr>
                    </a:p>
                  </a:txBody>
                  <a:tcPr marL="9525" marR="9525" marT="9525" marB="0" anchor="ctr"/>
                </a:tc>
              </a:tr>
              <a:tr h="127346">
                <a:tc>
                  <a:txBody>
                    <a:bodyPr/>
                    <a:lstStyle/>
                    <a:p>
                      <a:pPr algn="just">
                        <a:spcAft>
                          <a:spcPts val="0"/>
                        </a:spcAft>
                      </a:pPr>
                      <a:r>
                        <a:rPr lang="en-US" sz="1100" kern="100" dirty="0">
                          <a:latin typeface="Calibri"/>
                          <a:ea typeface="宋体"/>
                          <a:cs typeface="Times New Roman"/>
                        </a:rPr>
                        <a:t>OS</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sz="1100" kern="100" dirty="0" smtClean="0">
                          <a:latin typeface="Calibri"/>
                          <a:ea typeface="宋体"/>
                          <a:cs typeface="Times New Roman"/>
                        </a:rPr>
                        <a:t>64 </a:t>
                      </a:r>
                      <a:r>
                        <a:rPr lang="en-US" sz="1100" kern="100" dirty="0">
                          <a:latin typeface="Calibri"/>
                          <a:ea typeface="宋体"/>
                          <a:cs typeface="Times New Roman"/>
                        </a:rPr>
                        <a:t>bit </a:t>
                      </a:r>
                      <a:r>
                        <a:rPr lang="en-US" sz="1100" kern="100" dirty="0" err="1">
                          <a:latin typeface="Calibri"/>
                          <a:ea typeface="宋体"/>
                          <a:cs typeface="Times New Roman"/>
                        </a:rPr>
                        <a:t>ubuntu</a:t>
                      </a:r>
                      <a:r>
                        <a:rPr lang="en-US" sz="1100" kern="100" dirty="0">
                          <a:latin typeface="Calibri"/>
                          <a:ea typeface="宋体"/>
                          <a:cs typeface="Times New Roman"/>
                        </a:rPr>
                        <a:t> desktop</a:t>
                      </a:r>
                      <a:endParaRPr lang="zh-CN" sz="1100" kern="100" dirty="0">
                        <a:latin typeface="Calibri"/>
                        <a:ea typeface="宋体"/>
                        <a:cs typeface="Times New Roman"/>
                      </a:endParaRPr>
                    </a:p>
                  </a:txBody>
                  <a:tcPr marL="9525" marR="9525" marT="9525" marB="0" anchor="ctr"/>
                </a:tc>
              </a:tr>
              <a:tr h="127346">
                <a:tc>
                  <a:txBody>
                    <a:bodyPr/>
                    <a:lstStyle/>
                    <a:p>
                      <a:pPr algn="just">
                        <a:spcAft>
                          <a:spcPts val="0"/>
                        </a:spcAft>
                      </a:pPr>
                      <a:r>
                        <a:rPr lang="en-US" sz="1100" kern="100" dirty="0" err="1" smtClean="0">
                          <a:latin typeface="Calibri"/>
                          <a:ea typeface="宋体"/>
                          <a:cs typeface="Times New Roman"/>
                        </a:rPr>
                        <a:t>Swith</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sz="1100" kern="100" dirty="0">
                          <a:latin typeface="Calibri"/>
                          <a:ea typeface="宋体"/>
                          <a:cs typeface="Times New Roman"/>
                        </a:rPr>
                        <a:t>1000 </a:t>
                      </a:r>
                      <a:r>
                        <a:rPr lang="en-US" sz="1100" kern="100" dirty="0" smtClean="0">
                          <a:latin typeface="Calibri"/>
                          <a:ea typeface="宋体"/>
                          <a:cs typeface="Times New Roman"/>
                        </a:rPr>
                        <a:t>M</a:t>
                      </a:r>
                      <a:endParaRPr lang="zh-CN" sz="1100" kern="100" dirty="0">
                        <a:latin typeface="Calibri"/>
                        <a:ea typeface="宋体"/>
                        <a:cs typeface="Times New Roman"/>
                      </a:endParaRPr>
                    </a:p>
                  </a:txBody>
                  <a:tcPr marL="9525" marR="9525" marT="9525" marB="0" anchor="ctr"/>
                </a:tc>
              </a:tr>
              <a:tr h="127346">
                <a:tc>
                  <a:txBody>
                    <a:bodyPr/>
                    <a:lstStyle/>
                    <a:p>
                      <a:pPr algn="just">
                        <a:spcAft>
                          <a:spcPts val="0"/>
                        </a:spcAft>
                      </a:pPr>
                      <a:r>
                        <a:rPr lang="en-US" sz="1100" kern="100">
                          <a:latin typeface="Calibri"/>
                          <a:ea typeface="宋体"/>
                          <a:cs typeface="Times New Roman"/>
                        </a:rPr>
                        <a:t>Memory</a:t>
                      </a:r>
                      <a:endParaRPr lang="zh-CN" sz="1100" kern="100">
                        <a:latin typeface="Calibri"/>
                        <a:ea typeface="宋体"/>
                        <a:cs typeface="Times New Roman"/>
                      </a:endParaRPr>
                    </a:p>
                  </a:txBody>
                  <a:tcPr marL="9525" marR="9525" marT="9525" marB="0" anchor="ctr"/>
                </a:tc>
                <a:tc>
                  <a:txBody>
                    <a:bodyPr/>
                    <a:lstStyle/>
                    <a:p>
                      <a:pPr algn="just">
                        <a:spcAft>
                          <a:spcPts val="0"/>
                        </a:spcAft>
                      </a:pPr>
                      <a:r>
                        <a:rPr lang="en-US" sz="1100" kern="100" dirty="0">
                          <a:latin typeface="Calibri"/>
                          <a:ea typeface="宋体"/>
                          <a:cs typeface="Times New Roman"/>
                        </a:rPr>
                        <a:t>8G</a:t>
                      </a:r>
                      <a:endParaRPr lang="zh-CN" sz="1100" kern="100" dirty="0">
                        <a:latin typeface="Calibri"/>
                        <a:ea typeface="宋体"/>
                        <a:cs typeface="Times New Roman"/>
                      </a:endParaRPr>
                    </a:p>
                  </a:txBody>
                  <a:tcPr marL="9525" marR="9525" marT="9525" marB="0" anchor="ctr"/>
                </a:tc>
              </a:tr>
              <a:tr h="272884">
                <a:tc>
                  <a:txBody>
                    <a:bodyPr/>
                    <a:lstStyle/>
                    <a:p>
                      <a:pPr algn="just">
                        <a:spcAft>
                          <a:spcPts val="0"/>
                        </a:spcAft>
                      </a:pPr>
                      <a:r>
                        <a:rPr lang="en-US" sz="1100" kern="100" dirty="0">
                          <a:latin typeface="Calibri"/>
                          <a:ea typeface="宋体"/>
                          <a:cs typeface="Times New Roman"/>
                        </a:rPr>
                        <a:t>CPU </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altLang="zh-CN" sz="1100" b="0" kern="1200" dirty="0" smtClean="0">
                          <a:solidFill>
                            <a:schemeClr val="tx1"/>
                          </a:solidFill>
                          <a:latin typeface="+mn-lt"/>
                          <a:ea typeface="+mn-ea"/>
                          <a:cs typeface="+mn-cs"/>
                        </a:rPr>
                        <a:t>Two</a:t>
                      </a:r>
                      <a:r>
                        <a:rPr lang="en-US" altLang="zh-CN" sz="1100" b="0" kern="1200" baseline="0" dirty="0" smtClean="0">
                          <a:solidFill>
                            <a:schemeClr val="tx1"/>
                          </a:solidFill>
                          <a:latin typeface="+mn-lt"/>
                          <a:ea typeface="+mn-ea"/>
                          <a:cs typeface="+mn-cs"/>
                        </a:rPr>
                        <a:t> CPU, Eight Cores. </a:t>
                      </a:r>
                      <a:r>
                        <a:rPr lang="en-US" altLang="zh-CN" sz="1100" b="0" kern="1200" dirty="0" smtClean="0">
                          <a:solidFill>
                            <a:schemeClr val="tx1"/>
                          </a:solidFill>
                          <a:latin typeface="+mn-lt"/>
                          <a:ea typeface="+mn-ea"/>
                          <a:cs typeface="+mn-cs"/>
                        </a:rPr>
                        <a:t>E5506 Xeon(R) CPU</a:t>
                      </a:r>
                      <a:r>
                        <a:rPr lang="zh-CN" altLang="zh-CN" sz="1100" b="0" kern="1200" dirty="0" smtClean="0">
                          <a:solidFill>
                            <a:schemeClr val="tx1"/>
                          </a:solidFill>
                          <a:latin typeface="+mn-lt"/>
                          <a:ea typeface="+mn-ea"/>
                          <a:cs typeface="+mn-cs"/>
                        </a:rPr>
                        <a:t>，</a:t>
                      </a:r>
                      <a:r>
                        <a:rPr lang="en-US" altLang="zh-CN" sz="1100" b="0" kern="1200" dirty="0" smtClean="0">
                          <a:solidFill>
                            <a:schemeClr val="tx1"/>
                          </a:solidFill>
                          <a:latin typeface="+mn-lt"/>
                          <a:ea typeface="+mn-ea"/>
                          <a:cs typeface="+mn-cs"/>
                        </a:rPr>
                        <a:t>2.13GHz</a:t>
                      </a:r>
                      <a:endParaRPr lang="zh-CN" sz="1100" b="0" kern="100" dirty="0">
                        <a:latin typeface="Calibri"/>
                        <a:ea typeface="宋体"/>
                        <a:cs typeface="Times New Roman"/>
                      </a:endParaRPr>
                    </a:p>
                  </a:txBody>
                  <a:tcPr marL="9525" marR="9525" marT="9525" marB="0" anchor="ctr"/>
                </a:tc>
              </a:tr>
              <a:tr h="140186">
                <a:tc>
                  <a:txBody>
                    <a:bodyPr/>
                    <a:lstStyle/>
                    <a:p>
                      <a:pPr algn="just">
                        <a:spcAft>
                          <a:spcPts val="0"/>
                        </a:spcAft>
                      </a:pPr>
                      <a:r>
                        <a:rPr lang="en-US" altLang="zh-CN" sz="1100" kern="100" dirty="0" smtClean="0">
                          <a:latin typeface="Calibri"/>
                          <a:ea typeface="宋体"/>
                          <a:cs typeface="Times New Roman"/>
                        </a:rPr>
                        <a:t>IMS software</a:t>
                      </a:r>
                      <a:endParaRPr lang="zh-CN" sz="1100" kern="100" dirty="0">
                        <a:latin typeface="Calibri"/>
                        <a:ea typeface="宋体"/>
                        <a:cs typeface="Times New Roman"/>
                      </a:endParaRPr>
                    </a:p>
                  </a:txBody>
                  <a:tcPr marL="9525" marR="9525" marT="9525" marB="0" anchor="ctr"/>
                </a:tc>
                <a:tc>
                  <a:txBody>
                    <a:bodyPr/>
                    <a:lstStyle/>
                    <a:p>
                      <a:pPr algn="just">
                        <a:spcAft>
                          <a:spcPts val="0"/>
                        </a:spcAft>
                      </a:pPr>
                      <a:r>
                        <a:rPr lang="en-US" altLang="zh-CN" sz="1100" b="0" kern="100" dirty="0" err="1" smtClean="0">
                          <a:latin typeface="Calibri"/>
                          <a:ea typeface="宋体"/>
                          <a:cs typeface="Times New Roman"/>
                        </a:rPr>
                        <a:t>OpenIMSCore</a:t>
                      </a:r>
                      <a:endParaRPr lang="zh-CN" sz="1100" b="0" kern="100" dirty="0">
                        <a:latin typeface="Calibri"/>
                        <a:ea typeface="宋体"/>
                        <a:cs typeface="Times New Roman"/>
                      </a:endParaRPr>
                    </a:p>
                  </a:txBody>
                  <a:tcPr marL="9525" marR="9525" marT="9525" marB="0" anchor="ctr"/>
                </a:tc>
              </a:tr>
            </a:tbl>
          </a:graphicData>
        </a:graphic>
      </p:graphicFrame>
      <p:pic>
        <p:nvPicPr>
          <p:cNvPr id="8" name="Picture 37"/>
          <p:cNvPicPr>
            <a:picLocks noChangeAspect="1" noChangeArrowheads="1"/>
          </p:cNvPicPr>
          <p:nvPr/>
        </p:nvPicPr>
        <p:blipFill>
          <a:blip r:embed="rId2" cstate="print"/>
          <a:srcRect/>
          <a:stretch>
            <a:fillRect/>
          </a:stretch>
        </p:blipFill>
        <p:spPr bwMode="auto">
          <a:xfrm>
            <a:off x="393334" y="1585441"/>
            <a:ext cx="4754730" cy="1431677"/>
          </a:xfrm>
          <a:prstGeom prst="rect">
            <a:avLst/>
          </a:prstGeom>
          <a:noFill/>
          <a:ln w="9525" algn="ctr">
            <a:noFill/>
            <a:miter lim="800000"/>
            <a:headEnd/>
            <a:tailEnd/>
          </a:ln>
        </p:spPr>
      </p:pic>
      <p:sp>
        <p:nvSpPr>
          <p:cNvPr id="9" name="AutoShape 2"/>
          <p:cNvSpPr>
            <a:spLocks noChangeArrowheads="1"/>
          </p:cNvSpPr>
          <p:nvPr/>
        </p:nvSpPr>
        <p:spPr bwMode="auto">
          <a:xfrm>
            <a:off x="254572" y="3212976"/>
            <a:ext cx="8709916" cy="576064"/>
          </a:xfrm>
          <a:prstGeom prst="roundRect">
            <a:avLst>
              <a:gd name="adj" fmla="val 16667"/>
            </a:avLst>
          </a:prstGeom>
          <a:solidFill>
            <a:srgbClr val="3366FF"/>
          </a:solidFill>
          <a:ln w="47625" cmpd="dbl" algn="ctr">
            <a:solidFill>
              <a:schemeClr val="bg1"/>
            </a:solidFill>
            <a:round/>
            <a:headEnd/>
            <a:tailEnd/>
          </a:ln>
        </p:spPr>
        <p:txBody>
          <a:bodyPr wrap="none" lIns="18000" tIns="0" rIns="18000" bIns="0" anchor="ctr"/>
          <a:lstStyle/>
          <a:p>
            <a:pPr algn="ctr" eaLnBrk="0" hangingPunct="0"/>
            <a:r>
              <a:rPr lang="en-US" altLang="zh-CN" sz="1300" dirty="0" smtClean="0">
                <a:solidFill>
                  <a:srgbClr val="FFFFFF"/>
                </a:solidFill>
                <a:ea typeface="微软雅黑" pitchFamily="34" charset="-122"/>
              </a:rPr>
              <a:t>The test addresses on the max CAPS and the call session delay.</a:t>
            </a:r>
          </a:p>
          <a:p>
            <a:pPr algn="ctr" eaLnBrk="0" hangingPunct="0"/>
            <a:r>
              <a:rPr lang="en-US" altLang="zh-CN" sz="1300" dirty="0" smtClean="0">
                <a:solidFill>
                  <a:srgbClr val="FFFFFF"/>
                </a:solidFill>
                <a:ea typeface="微软雅黑" pitchFamily="34" charset="-122"/>
              </a:rPr>
              <a:t> </a:t>
            </a:r>
            <a:r>
              <a:rPr lang="en-US" altLang="zh-CN" sz="1300" dirty="0">
                <a:solidFill>
                  <a:srgbClr val="FFFFFF"/>
                </a:solidFill>
                <a:ea typeface="微软雅黑" pitchFamily="34" charset="-122"/>
              </a:rPr>
              <a:t>R</a:t>
            </a:r>
            <a:r>
              <a:rPr lang="en-US" altLang="zh-CN" sz="1300" dirty="0" smtClean="0">
                <a:solidFill>
                  <a:srgbClr val="FFFFFF"/>
                </a:solidFill>
                <a:ea typeface="微软雅黑" pitchFamily="34" charset="-122"/>
              </a:rPr>
              <a:t>esults show that the </a:t>
            </a:r>
            <a:r>
              <a:rPr lang="en-US" altLang="zh-CN" sz="1300" dirty="0">
                <a:solidFill>
                  <a:srgbClr val="FFFFFF"/>
                </a:solidFill>
                <a:ea typeface="微软雅黑" pitchFamily="34" charset="-122"/>
              </a:rPr>
              <a:t>p</a:t>
            </a:r>
            <a:r>
              <a:rPr lang="en-US" altLang="zh-CN" sz="1300" dirty="0" smtClean="0">
                <a:solidFill>
                  <a:srgbClr val="FFFFFF"/>
                </a:solidFill>
                <a:ea typeface="微软雅黑" pitchFamily="34" charset="-122"/>
              </a:rPr>
              <a:t>erformance degradation caused by virtualization is acceptable.</a:t>
            </a:r>
            <a:endParaRPr lang="zh-CN" altLang="en-GB" sz="1300" dirty="0">
              <a:solidFill>
                <a:srgbClr val="FFFFFF"/>
              </a:solidFill>
              <a:ea typeface="微软雅黑" pitchFamily="34" charset="-122"/>
            </a:endParaRPr>
          </a:p>
        </p:txBody>
      </p:sp>
      <p:sp>
        <p:nvSpPr>
          <p:cNvPr id="10" name="矩形 9"/>
          <p:cNvSpPr/>
          <p:nvPr/>
        </p:nvSpPr>
        <p:spPr>
          <a:xfrm>
            <a:off x="7770866" y="4580693"/>
            <a:ext cx="162586" cy="162302"/>
          </a:xfrm>
          <a:prstGeom prst="rect">
            <a:avLst/>
          </a:prstGeom>
          <a:solidFill>
            <a:schemeClr val="accent4">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smtClean="0">
              <a:solidFill>
                <a:prstClr val="white"/>
              </a:solidFill>
              <a:latin typeface="微软雅黑" pitchFamily="34" charset="-122"/>
              <a:ea typeface="微软雅黑" pitchFamily="34" charset="-122"/>
            </a:endParaRPr>
          </a:p>
        </p:txBody>
      </p:sp>
      <p:graphicFrame>
        <p:nvGraphicFramePr>
          <p:cNvPr id="11" name="图表 10"/>
          <p:cNvGraphicFramePr/>
          <p:nvPr>
            <p:extLst>
              <p:ext uri="{D42A27DB-BD31-4B8C-83A1-F6EECF244321}">
                <p14:modId xmlns:p14="http://schemas.microsoft.com/office/powerpoint/2010/main" xmlns="" val="1519240609"/>
              </p:ext>
            </p:extLst>
          </p:nvPr>
        </p:nvGraphicFramePr>
        <p:xfrm>
          <a:off x="999912" y="4077072"/>
          <a:ext cx="2754568" cy="18722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extLst>
              <p:ext uri="{D42A27DB-BD31-4B8C-83A1-F6EECF244321}">
                <p14:modId xmlns:p14="http://schemas.microsoft.com/office/powerpoint/2010/main" xmlns="" val="265804226"/>
              </p:ext>
            </p:extLst>
          </p:nvPr>
        </p:nvGraphicFramePr>
        <p:xfrm>
          <a:off x="4242474" y="3717032"/>
          <a:ext cx="5184576" cy="2376264"/>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p:cNvSpPr/>
          <p:nvPr/>
        </p:nvSpPr>
        <p:spPr>
          <a:xfrm>
            <a:off x="7771633" y="4823578"/>
            <a:ext cx="162586" cy="162302"/>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smtClean="0">
              <a:solidFill>
                <a:prstClr val="white"/>
              </a:solidFill>
              <a:latin typeface="微软雅黑" pitchFamily="34" charset="-122"/>
              <a:ea typeface="微软雅黑" pitchFamily="34" charset="-122"/>
            </a:endParaRPr>
          </a:p>
        </p:txBody>
      </p:sp>
      <p:sp>
        <p:nvSpPr>
          <p:cNvPr id="14" name="TextBox 13"/>
          <p:cNvSpPr txBox="1"/>
          <p:nvPr/>
        </p:nvSpPr>
        <p:spPr>
          <a:xfrm>
            <a:off x="7969474" y="4509120"/>
            <a:ext cx="1139030" cy="307777"/>
          </a:xfrm>
          <a:prstGeom prst="rect">
            <a:avLst/>
          </a:prstGeom>
          <a:noFill/>
        </p:spPr>
        <p:txBody>
          <a:bodyPr wrap="none" rtlCol="0">
            <a:spAutoFit/>
          </a:bodyPr>
          <a:lstStyle/>
          <a:p>
            <a:r>
              <a:rPr lang="en-US" altLang="zh-CN" sz="1400" dirty="0" smtClean="0"/>
              <a:t>Virtualized</a:t>
            </a:r>
            <a:endParaRPr lang="zh-CN" altLang="en-US" sz="1400" dirty="0"/>
          </a:p>
        </p:txBody>
      </p:sp>
      <p:sp>
        <p:nvSpPr>
          <p:cNvPr id="15" name="TextBox 14"/>
          <p:cNvSpPr txBox="1"/>
          <p:nvPr/>
        </p:nvSpPr>
        <p:spPr>
          <a:xfrm>
            <a:off x="7971746" y="4736463"/>
            <a:ext cx="904287" cy="307777"/>
          </a:xfrm>
          <a:prstGeom prst="rect">
            <a:avLst/>
          </a:prstGeom>
          <a:noFill/>
        </p:spPr>
        <p:txBody>
          <a:bodyPr wrap="none" rtlCol="0">
            <a:spAutoFit/>
          </a:bodyPr>
          <a:lstStyle/>
          <a:p>
            <a:r>
              <a:rPr lang="en-US" altLang="zh-CN" sz="1400" dirty="0" smtClean="0"/>
              <a:t>Physical</a:t>
            </a:r>
            <a:endParaRPr lang="zh-CN" altLang="en-US" sz="1400" dirty="0"/>
          </a:p>
        </p:txBody>
      </p:sp>
      <p:sp>
        <p:nvSpPr>
          <p:cNvPr id="16" name="TextBox 15"/>
          <p:cNvSpPr txBox="1"/>
          <p:nvPr/>
        </p:nvSpPr>
        <p:spPr>
          <a:xfrm>
            <a:off x="251520" y="3789040"/>
            <a:ext cx="1426994" cy="276999"/>
          </a:xfrm>
          <a:prstGeom prst="rect">
            <a:avLst/>
          </a:prstGeom>
          <a:noFill/>
        </p:spPr>
        <p:txBody>
          <a:bodyPr wrap="none" rtlCol="0">
            <a:spAutoFit/>
          </a:bodyPr>
          <a:lstStyle/>
          <a:p>
            <a:r>
              <a:rPr lang="en-US" altLang="zh-CN" sz="1200" b="1" dirty="0" smtClean="0"/>
              <a:t>The max CAPS</a:t>
            </a:r>
            <a:endParaRPr lang="zh-CN" altLang="en-US" sz="1200" b="1" dirty="0"/>
          </a:p>
        </p:txBody>
      </p:sp>
      <p:sp>
        <p:nvSpPr>
          <p:cNvPr id="17" name="TextBox 16"/>
          <p:cNvSpPr txBox="1"/>
          <p:nvPr/>
        </p:nvSpPr>
        <p:spPr>
          <a:xfrm>
            <a:off x="3825266" y="3802688"/>
            <a:ext cx="2324675" cy="276999"/>
          </a:xfrm>
          <a:prstGeom prst="rect">
            <a:avLst/>
          </a:prstGeom>
          <a:noFill/>
        </p:spPr>
        <p:txBody>
          <a:bodyPr wrap="none" rtlCol="0">
            <a:spAutoFit/>
          </a:bodyPr>
          <a:lstStyle/>
          <a:p>
            <a:r>
              <a:rPr lang="en-US" altLang="zh-CN" sz="1200" b="1" dirty="0" smtClean="0"/>
              <a:t>The call setup delay(</a:t>
            </a:r>
            <a:r>
              <a:rPr lang="en-US" altLang="zh-CN" sz="1200" b="1" dirty="0" err="1" smtClean="0"/>
              <a:t>ms</a:t>
            </a:r>
            <a:r>
              <a:rPr lang="en-US" altLang="zh-CN" sz="1200" b="1" dirty="0" smtClean="0"/>
              <a:t>)</a:t>
            </a:r>
            <a:endParaRPr lang="zh-CN" altLang="en-US" sz="1200" b="1" dirty="0"/>
          </a:p>
        </p:txBody>
      </p:sp>
      <p:sp>
        <p:nvSpPr>
          <p:cNvPr id="18" name="TextBox 17"/>
          <p:cNvSpPr txBox="1"/>
          <p:nvPr/>
        </p:nvSpPr>
        <p:spPr>
          <a:xfrm>
            <a:off x="184960" y="6021288"/>
            <a:ext cx="8923544" cy="523220"/>
          </a:xfrm>
          <a:prstGeom prst="rect">
            <a:avLst/>
          </a:prstGeom>
          <a:noFill/>
        </p:spPr>
        <p:txBody>
          <a:bodyPr wrap="square" rtlCol="0">
            <a:spAutoFit/>
          </a:bodyPr>
          <a:lstStyle/>
          <a:p>
            <a:pPr eaLnBrk="0" hangingPunct="0"/>
            <a:r>
              <a:rPr lang="en-US" altLang="zh-CN" sz="1400" dirty="0" smtClean="0">
                <a:solidFill>
                  <a:srgbClr val="000000"/>
                </a:solidFill>
                <a:ea typeface="微软雅黑" pitchFamily="34" charset="-122"/>
              </a:rPr>
              <a:t>Note: Vendors </a:t>
            </a:r>
            <a:r>
              <a:rPr lang="en-US" altLang="zh-CN" sz="1400" dirty="0">
                <a:solidFill>
                  <a:srgbClr val="000000"/>
                </a:solidFill>
                <a:ea typeface="微软雅黑" pitchFamily="34" charset="-122"/>
              </a:rPr>
              <a:t>of china mobile </a:t>
            </a:r>
            <a:r>
              <a:rPr lang="en-US" altLang="zh-CN" sz="1400" dirty="0" smtClean="0">
                <a:solidFill>
                  <a:srgbClr val="000000"/>
                </a:solidFill>
                <a:ea typeface="微软雅黑" pitchFamily="34" charset="-122"/>
              </a:rPr>
              <a:t>did </a:t>
            </a:r>
            <a:r>
              <a:rPr lang="en-US" altLang="zh-CN" sz="1400" dirty="0">
                <a:solidFill>
                  <a:srgbClr val="000000"/>
                </a:solidFill>
                <a:ea typeface="微软雅黑" pitchFamily="34" charset="-122"/>
              </a:rPr>
              <a:t>similar test on their commercial grade </a:t>
            </a:r>
            <a:r>
              <a:rPr lang="en-US" altLang="zh-CN" sz="1400" dirty="0" smtClean="0">
                <a:solidFill>
                  <a:srgbClr val="000000"/>
                </a:solidFill>
                <a:ea typeface="微软雅黑" pitchFamily="34" charset="-122"/>
              </a:rPr>
              <a:t>network entity(e.g. CSCF, MSS) respectively. The </a:t>
            </a:r>
            <a:r>
              <a:rPr lang="en-US" altLang="zh-CN" sz="1400" dirty="0">
                <a:solidFill>
                  <a:srgbClr val="000000"/>
                </a:solidFill>
                <a:ea typeface="微软雅黑" pitchFamily="34" charset="-122"/>
              </a:rPr>
              <a:t>result is similar. </a:t>
            </a:r>
            <a:endParaRPr lang="zh-CN" altLang="en-US" sz="1400" dirty="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79512" y="260648"/>
            <a:ext cx="8229600" cy="648072"/>
          </a:xfrm>
        </p:spPr>
        <p:txBody>
          <a:bodyPr>
            <a:noAutofit/>
          </a:bodyPr>
          <a:lstStyle/>
          <a:p>
            <a:r>
              <a:rPr lang="en-US" altLang="zh-CN" sz="2400" kern="1200" dirty="0" smtClean="0">
                <a:solidFill>
                  <a:schemeClr val="tx1"/>
                </a:solidFill>
                <a:latin typeface="FrutigerNext LT Medium" pitchFamily="34" charset="0"/>
                <a:cs typeface="+mn-cs"/>
              </a:rPr>
              <a:t>Optimize EPC Architecture with NFV &amp; SDN ?</a:t>
            </a:r>
            <a:endParaRPr lang="zh-CN" altLang="en-US" sz="2400" kern="1200" dirty="0">
              <a:solidFill>
                <a:schemeClr val="tx1"/>
              </a:solidFill>
              <a:latin typeface="FrutigerNext LT Medium" pitchFamily="34" charset="0"/>
              <a:cs typeface="+mn-cs"/>
            </a:endParaRPr>
          </a:p>
        </p:txBody>
      </p:sp>
      <p:sp>
        <p:nvSpPr>
          <p:cNvPr id="5" name="矩形 4"/>
          <p:cNvSpPr/>
          <p:nvPr/>
        </p:nvSpPr>
        <p:spPr>
          <a:xfrm>
            <a:off x="316492" y="2432990"/>
            <a:ext cx="2236215" cy="172819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04"/>
          <p:cNvSpPr/>
          <p:nvPr/>
        </p:nvSpPr>
        <p:spPr>
          <a:xfrm>
            <a:off x="405051" y="3657126"/>
            <a:ext cx="758987" cy="509445"/>
          </a:xfrm>
          <a:prstGeom prst="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Times New Roman" pitchFamily="18" charset="0"/>
                <a:cs typeface="Times New Roman" pitchFamily="18" charset="0"/>
              </a:rPr>
              <a:t>SGW</a:t>
            </a:r>
          </a:p>
        </p:txBody>
      </p:sp>
      <p:sp>
        <p:nvSpPr>
          <p:cNvPr id="7" name="Rectangle 105"/>
          <p:cNvSpPr/>
          <p:nvPr/>
        </p:nvSpPr>
        <p:spPr>
          <a:xfrm>
            <a:off x="1054935" y="2529983"/>
            <a:ext cx="899377" cy="455259"/>
          </a:xfrm>
          <a:prstGeom prst="rect">
            <a:avLst/>
          </a:prstGeom>
          <a:solidFill>
            <a:srgbClr val="FFC000"/>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Times New Roman" pitchFamily="18" charset="0"/>
                <a:cs typeface="Times New Roman" pitchFamily="18" charset="0"/>
              </a:rPr>
              <a:t>MME</a:t>
            </a:r>
          </a:p>
        </p:txBody>
      </p:sp>
      <p:sp>
        <p:nvSpPr>
          <p:cNvPr id="8" name="Rectangle 117"/>
          <p:cNvSpPr/>
          <p:nvPr/>
        </p:nvSpPr>
        <p:spPr>
          <a:xfrm>
            <a:off x="388500" y="3537494"/>
            <a:ext cx="796693" cy="16605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a:cs typeface="Times New Roman"/>
            </a:endParaRPr>
          </a:p>
        </p:txBody>
      </p:sp>
      <p:sp>
        <p:nvSpPr>
          <p:cNvPr id="9" name="Rectangle 104"/>
          <p:cNvSpPr/>
          <p:nvPr/>
        </p:nvSpPr>
        <p:spPr>
          <a:xfrm>
            <a:off x="1756652" y="3622324"/>
            <a:ext cx="742509" cy="538858"/>
          </a:xfrm>
          <a:prstGeom prst="rect">
            <a:avLst/>
          </a:prstGeom>
          <a:ln w="952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Times New Roman" pitchFamily="18" charset="0"/>
                <a:cs typeface="Times New Roman" pitchFamily="18" charset="0"/>
              </a:rPr>
              <a:t>PGW</a:t>
            </a:r>
          </a:p>
        </p:txBody>
      </p:sp>
      <p:sp>
        <p:nvSpPr>
          <p:cNvPr id="10" name="Rectangle 117"/>
          <p:cNvSpPr/>
          <p:nvPr/>
        </p:nvSpPr>
        <p:spPr>
          <a:xfrm>
            <a:off x="1752726" y="3537494"/>
            <a:ext cx="746435" cy="16605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Times New Roman"/>
              <a:cs typeface="Times New Roman"/>
            </a:endParaRPr>
          </a:p>
        </p:txBody>
      </p:sp>
      <p:cxnSp>
        <p:nvCxnSpPr>
          <p:cNvPr id="11" name="直接连接符 10"/>
          <p:cNvCxnSpPr/>
          <p:nvPr/>
        </p:nvCxnSpPr>
        <p:spPr>
          <a:xfrm flipH="1">
            <a:off x="856552" y="3009054"/>
            <a:ext cx="468052" cy="3464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252596" y="3767252"/>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41416" y="2985242"/>
            <a:ext cx="449162" cy="307777"/>
          </a:xfrm>
          <a:prstGeom prst="rect">
            <a:avLst/>
          </a:prstGeom>
        </p:spPr>
        <p:txBody>
          <a:bodyPr wrap="none">
            <a:spAutoFit/>
          </a:bodyPr>
          <a:lstStyle/>
          <a:p>
            <a:r>
              <a:rPr lang="en-US" altLang="zh-CN" sz="1400" dirty="0" smtClean="0"/>
              <a:t>S11</a:t>
            </a:r>
            <a:endParaRPr lang="zh-CN" altLang="en-US" sz="1400" dirty="0"/>
          </a:p>
        </p:txBody>
      </p:sp>
      <p:sp>
        <p:nvSpPr>
          <p:cNvPr id="14" name="矩形 13"/>
          <p:cNvSpPr/>
          <p:nvPr/>
        </p:nvSpPr>
        <p:spPr>
          <a:xfrm>
            <a:off x="1300824" y="3768575"/>
            <a:ext cx="357790" cy="307777"/>
          </a:xfrm>
          <a:prstGeom prst="rect">
            <a:avLst/>
          </a:prstGeom>
        </p:spPr>
        <p:txBody>
          <a:bodyPr wrap="none">
            <a:spAutoFit/>
          </a:bodyPr>
          <a:lstStyle/>
          <a:p>
            <a:r>
              <a:rPr lang="en-US" altLang="zh-CN" sz="1400" dirty="0" smtClean="0"/>
              <a:t>S5</a:t>
            </a:r>
            <a:endParaRPr lang="zh-CN" altLang="en-US" sz="1400" dirty="0"/>
          </a:p>
        </p:txBody>
      </p:sp>
      <p:sp>
        <p:nvSpPr>
          <p:cNvPr id="15" name="Cloud 4"/>
          <p:cNvSpPr/>
          <p:nvPr/>
        </p:nvSpPr>
        <p:spPr>
          <a:xfrm>
            <a:off x="3916892" y="1345046"/>
            <a:ext cx="1955384" cy="981686"/>
          </a:xfrm>
          <a:prstGeom prst="cloud">
            <a:avLst/>
          </a:prstGeom>
          <a:scene3d>
            <a:camera prst="orthographicFront"/>
            <a:lightRig rig="threePt" dir="t"/>
          </a:scene3d>
          <a:sp3d>
            <a:bevelT w="38100" h="38100"/>
            <a:bevelB w="38100" h="38100"/>
          </a:sp3d>
        </p:spPr>
        <p:style>
          <a:lnRef idx="1">
            <a:schemeClr val="accent3"/>
          </a:lnRef>
          <a:fillRef idx="2">
            <a:schemeClr val="accent3"/>
          </a:fillRef>
          <a:effectRef idx="1">
            <a:schemeClr val="accent3"/>
          </a:effectRef>
          <a:fontRef idx="minor">
            <a:schemeClr val="dk1"/>
          </a:fontRef>
        </p:style>
        <p:txBody>
          <a:bodyPr anchor="ctr"/>
          <a:lstStyle/>
          <a:p>
            <a:pPr>
              <a:defRPr/>
            </a:pPr>
            <a:endParaRPr lang="en-US" sz="2800" dirty="0"/>
          </a:p>
        </p:txBody>
      </p:sp>
      <p:sp>
        <p:nvSpPr>
          <p:cNvPr id="16" name="Rectangle 105"/>
          <p:cNvSpPr/>
          <p:nvPr/>
        </p:nvSpPr>
        <p:spPr>
          <a:xfrm>
            <a:off x="4441154" y="1440796"/>
            <a:ext cx="794554" cy="291563"/>
          </a:xfrm>
          <a:prstGeom prst="rect">
            <a:avLst/>
          </a:prstGeom>
          <a:solidFill>
            <a:srgbClr val="FFC000"/>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latin typeface="Times New Roman" pitchFamily="18" charset="0"/>
                <a:cs typeface="Times New Roman" pitchFamily="18" charset="0"/>
              </a:rPr>
              <a:t>MME</a:t>
            </a:r>
          </a:p>
        </p:txBody>
      </p:sp>
      <p:sp>
        <p:nvSpPr>
          <p:cNvPr id="17" name="Rectangle 117"/>
          <p:cNvSpPr/>
          <p:nvPr/>
        </p:nvSpPr>
        <p:spPr>
          <a:xfrm>
            <a:off x="3962541" y="1827810"/>
            <a:ext cx="827000" cy="317768"/>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SGW-C</a:t>
            </a:r>
            <a:endParaRPr lang="en-US" sz="1600" dirty="0">
              <a:solidFill>
                <a:schemeClr val="tx1"/>
              </a:solidFill>
              <a:latin typeface="Times New Roman"/>
              <a:cs typeface="Times New Roman"/>
            </a:endParaRPr>
          </a:p>
        </p:txBody>
      </p:sp>
      <p:sp>
        <p:nvSpPr>
          <p:cNvPr id="18" name="Rectangle 117"/>
          <p:cNvSpPr/>
          <p:nvPr/>
        </p:nvSpPr>
        <p:spPr>
          <a:xfrm>
            <a:off x="4969746" y="1827809"/>
            <a:ext cx="827000" cy="317768"/>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PGW-C</a:t>
            </a:r>
            <a:endParaRPr lang="en-US" sz="1600" dirty="0">
              <a:solidFill>
                <a:schemeClr val="tx1"/>
              </a:solidFill>
              <a:latin typeface="Times New Roman"/>
              <a:cs typeface="Times New Roman"/>
            </a:endParaRPr>
          </a:p>
        </p:txBody>
      </p:sp>
      <p:sp>
        <p:nvSpPr>
          <p:cNvPr id="19" name="Rectangle 117"/>
          <p:cNvSpPr/>
          <p:nvPr/>
        </p:nvSpPr>
        <p:spPr>
          <a:xfrm>
            <a:off x="3568826" y="2453877"/>
            <a:ext cx="1314281" cy="47280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SGW-D</a:t>
            </a:r>
          </a:p>
          <a:p>
            <a:pPr algn="ctr"/>
            <a:r>
              <a:rPr lang="en-US" sz="1600" dirty="0" smtClean="0">
                <a:solidFill>
                  <a:schemeClr val="tx1"/>
                </a:solidFill>
                <a:latin typeface="Times New Roman"/>
                <a:cs typeface="Times New Roman"/>
              </a:rPr>
              <a:t>Forwarding</a:t>
            </a:r>
            <a:endParaRPr lang="en-US" sz="1600" dirty="0">
              <a:solidFill>
                <a:schemeClr val="tx1"/>
              </a:solidFill>
              <a:latin typeface="Times New Roman"/>
              <a:cs typeface="Times New Roman"/>
            </a:endParaRPr>
          </a:p>
        </p:txBody>
      </p:sp>
      <p:sp>
        <p:nvSpPr>
          <p:cNvPr id="20" name="Rectangle 117"/>
          <p:cNvSpPr/>
          <p:nvPr/>
        </p:nvSpPr>
        <p:spPr>
          <a:xfrm>
            <a:off x="4936340" y="2453877"/>
            <a:ext cx="1428824" cy="47280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PGW-D</a:t>
            </a:r>
          </a:p>
          <a:p>
            <a:pPr algn="ctr"/>
            <a:r>
              <a:rPr lang="en-US" altLang="zh-CN" sz="1600" dirty="0" smtClean="0">
                <a:solidFill>
                  <a:schemeClr val="tx1"/>
                </a:solidFill>
                <a:latin typeface="Times New Roman"/>
                <a:cs typeface="Times New Roman"/>
              </a:rPr>
              <a:t>Forwarding</a:t>
            </a:r>
            <a:endParaRPr lang="en-US" sz="1600" dirty="0">
              <a:solidFill>
                <a:schemeClr val="tx1"/>
              </a:solidFill>
              <a:latin typeface="Times New Roman"/>
              <a:cs typeface="Times New Roman"/>
            </a:endParaRPr>
          </a:p>
        </p:txBody>
      </p:sp>
      <p:cxnSp>
        <p:nvCxnSpPr>
          <p:cNvPr id="21" name="直接连接符 20"/>
          <p:cNvCxnSpPr/>
          <p:nvPr/>
        </p:nvCxnSpPr>
        <p:spPr>
          <a:xfrm flipH="1">
            <a:off x="4107255" y="2128420"/>
            <a:ext cx="305708" cy="32545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365202" y="2128420"/>
            <a:ext cx="215297" cy="286531"/>
          </a:xfrm>
          <a:prstGeom prst="line">
            <a:avLst/>
          </a:prstGeom>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rot="19740629">
            <a:off x="2661556" y="2901025"/>
            <a:ext cx="856381" cy="279412"/>
          </a:xfrm>
          <a:prstGeom prst="rightArrow">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44" name="Cloud 4"/>
          <p:cNvSpPr/>
          <p:nvPr/>
        </p:nvSpPr>
        <p:spPr>
          <a:xfrm>
            <a:off x="3845736" y="3306802"/>
            <a:ext cx="1955384" cy="748122"/>
          </a:xfrm>
          <a:prstGeom prst="cloud">
            <a:avLst/>
          </a:prstGeom>
          <a:scene3d>
            <a:camera prst="orthographicFront"/>
            <a:lightRig rig="threePt" dir="t"/>
          </a:scene3d>
          <a:sp3d>
            <a:bevelT w="38100" h="38100"/>
            <a:bevelB w="38100" h="38100"/>
          </a:sp3d>
        </p:spPr>
        <p:style>
          <a:lnRef idx="1">
            <a:schemeClr val="accent3"/>
          </a:lnRef>
          <a:fillRef idx="2">
            <a:schemeClr val="accent3"/>
          </a:fillRef>
          <a:effectRef idx="1">
            <a:schemeClr val="accent3"/>
          </a:effectRef>
          <a:fontRef idx="minor">
            <a:schemeClr val="dk1"/>
          </a:fontRef>
        </p:style>
        <p:txBody>
          <a:bodyPr anchor="ctr"/>
          <a:lstStyle/>
          <a:p>
            <a:pPr>
              <a:defRPr/>
            </a:pPr>
            <a:endParaRPr lang="en-US" sz="2800" dirty="0"/>
          </a:p>
        </p:txBody>
      </p:sp>
      <p:sp>
        <p:nvSpPr>
          <p:cNvPr id="46" name="Rectangle 117"/>
          <p:cNvSpPr/>
          <p:nvPr/>
        </p:nvSpPr>
        <p:spPr>
          <a:xfrm>
            <a:off x="3891385" y="3556002"/>
            <a:ext cx="827000" cy="317768"/>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MME’</a:t>
            </a:r>
            <a:endParaRPr lang="en-US" sz="1600" dirty="0">
              <a:solidFill>
                <a:schemeClr val="tx1"/>
              </a:solidFill>
              <a:latin typeface="Times New Roman"/>
              <a:cs typeface="Times New Roman"/>
            </a:endParaRPr>
          </a:p>
        </p:txBody>
      </p:sp>
      <p:sp>
        <p:nvSpPr>
          <p:cNvPr id="47" name="Rectangle 117"/>
          <p:cNvSpPr/>
          <p:nvPr/>
        </p:nvSpPr>
        <p:spPr>
          <a:xfrm>
            <a:off x="4898590" y="3556001"/>
            <a:ext cx="827000" cy="317768"/>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GW-C</a:t>
            </a:r>
            <a:endParaRPr lang="en-US" sz="1600" dirty="0">
              <a:solidFill>
                <a:schemeClr val="tx1"/>
              </a:solidFill>
              <a:latin typeface="Times New Roman"/>
              <a:cs typeface="Times New Roman"/>
            </a:endParaRPr>
          </a:p>
        </p:txBody>
      </p:sp>
      <p:sp>
        <p:nvSpPr>
          <p:cNvPr id="48" name="Rectangle 117"/>
          <p:cNvSpPr/>
          <p:nvPr/>
        </p:nvSpPr>
        <p:spPr>
          <a:xfrm>
            <a:off x="3497670" y="4182069"/>
            <a:ext cx="1314281" cy="47280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GW-D</a:t>
            </a:r>
          </a:p>
          <a:p>
            <a:pPr algn="ctr"/>
            <a:r>
              <a:rPr lang="en-US" sz="1600" dirty="0" smtClean="0">
                <a:solidFill>
                  <a:schemeClr val="tx1"/>
                </a:solidFill>
                <a:latin typeface="Times New Roman"/>
                <a:cs typeface="Times New Roman"/>
              </a:rPr>
              <a:t>Forwarding</a:t>
            </a:r>
            <a:endParaRPr lang="en-US" sz="1600" dirty="0">
              <a:solidFill>
                <a:schemeClr val="tx1"/>
              </a:solidFill>
              <a:latin typeface="Times New Roman"/>
              <a:cs typeface="Times New Roman"/>
            </a:endParaRPr>
          </a:p>
        </p:txBody>
      </p:sp>
      <p:sp>
        <p:nvSpPr>
          <p:cNvPr id="49" name="Rectangle 117"/>
          <p:cNvSpPr/>
          <p:nvPr/>
        </p:nvSpPr>
        <p:spPr>
          <a:xfrm>
            <a:off x="4865184" y="4182069"/>
            <a:ext cx="1428824" cy="47280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latin typeface="Times New Roman"/>
                <a:cs typeface="Times New Roman"/>
              </a:rPr>
              <a:t>GW-D</a:t>
            </a:r>
          </a:p>
          <a:p>
            <a:pPr algn="ctr"/>
            <a:r>
              <a:rPr lang="en-US" altLang="zh-CN" sz="1600" dirty="0" smtClean="0">
                <a:solidFill>
                  <a:schemeClr val="tx1"/>
                </a:solidFill>
                <a:latin typeface="Times New Roman"/>
                <a:cs typeface="Times New Roman"/>
              </a:rPr>
              <a:t>Forwarding</a:t>
            </a:r>
            <a:endParaRPr lang="en-US" sz="1600" dirty="0">
              <a:solidFill>
                <a:schemeClr val="tx1"/>
              </a:solidFill>
              <a:latin typeface="Times New Roman"/>
              <a:cs typeface="Times New Roman"/>
            </a:endParaRPr>
          </a:p>
        </p:txBody>
      </p:sp>
      <p:cxnSp>
        <p:nvCxnSpPr>
          <p:cNvPr id="50" name="直接连接符 49"/>
          <p:cNvCxnSpPr/>
          <p:nvPr/>
        </p:nvCxnSpPr>
        <p:spPr>
          <a:xfrm flipH="1">
            <a:off x="4036099" y="3856612"/>
            <a:ext cx="305708" cy="32545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294046" y="3856612"/>
            <a:ext cx="215297" cy="286531"/>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522012" y="3841464"/>
            <a:ext cx="395456" cy="340605"/>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715411" y="3779610"/>
            <a:ext cx="578635" cy="402459"/>
          </a:xfrm>
          <a:prstGeom prst="line">
            <a:avLst/>
          </a:prstGeom>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2987824" y="2998693"/>
            <a:ext cx="441146" cy="707886"/>
          </a:xfrm>
          <a:prstGeom prst="rect">
            <a:avLst/>
          </a:prstGeom>
        </p:spPr>
        <p:txBody>
          <a:bodyPr wrap="none">
            <a:spAutoFit/>
          </a:bodyPr>
          <a:lstStyle/>
          <a:p>
            <a:r>
              <a:rPr lang="en-US" altLang="zh-CN" sz="4000" b="1" dirty="0" smtClean="0">
                <a:latin typeface="Times New Roman" pitchFamily="18" charset="0"/>
                <a:cs typeface="Times New Roman" pitchFamily="18" charset="0"/>
              </a:rPr>
              <a:t>?</a:t>
            </a:r>
            <a:endParaRPr lang="zh-CN" altLang="en-US" sz="4000" b="1" dirty="0"/>
          </a:p>
        </p:txBody>
      </p:sp>
      <p:sp>
        <p:nvSpPr>
          <p:cNvPr id="59" name="右箭头 58"/>
          <p:cNvSpPr/>
          <p:nvPr/>
        </p:nvSpPr>
        <p:spPr>
          <a:xfrm rot="2556343">
            <a:off x="2570951" y="3610746"/>
            <a:ext cx="856381" cy="279412"/>
          </a:xfrm>
          <a:prstGeom prst="rightArrow">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0" name="矩形 59"/>
          <p:cNvSpPr/>
          <p:nvPr/>
        </p:nvSpPr>
        <p:spPr>
          <a:xfrm>
            <a:off x="475672" y="4798893"/>
            <a:ext cx="8171385" cy="1200329"/>
          </a:xfrm>
          <a:prstGeom prst="rect">
            <a:avLst/>
          </a:prstGeom>
        </p:spPr>
        <p:txBody>
          <a:bodyPr wrap="square">
            <a:spAutoFit/>
          </a:bodyPr>
          <a:lstStyle/>
          <a:p>
            <a:pPr marL="285750" indent="-285750">
              <a:buFont typeface="Arial" pitchFamily="34" charset="0"/>
              <a:buChar char="•"/>
            </a:pPr>
            <a:r>
              <a:rPr lang="en-US" altLang="zh-CN" b="1" dirty="0" smtClean="0"/>
              <a:t>It is time for 3GPP to study the alternatives and find out what we can do to enable the future</a:t>
            </a:r>
          </a:p>
          <a:p>
            <a:pPr marL="285750" indent="-285750">
              <a:buFont typeface="Arial" pitchFamily="34" charset="0"/>
              <a:buChar char="•"/>
            </a:pPr>
            <a:r>
              <a:rPr lang="en-US" altLang="zh-CN" b="1" dirty="0" smtClean="0"/>
              <a:t>Improvements may become possible when multiple control plane virtual functions are in the same cloud</a:t>
            </a:r>
            <a:endParaRPr lang="en-US" altLang="zh-CN" b="1" dirty="0"/>
          </a:p>
        </p:txBody>
      </p:sp>
      <p:sp>
        <p:nvSpPr>
          <p:cNvPr id="62" name="矩形 61"/>
          <p:cNvSpPr/>
          <p:nvPr/>
        </p:nvSpPr>
        <p:spPr>
          <a:xfrm>
            <a:off x="6301251" y="1986693"/>
            <a:ext cx="2596265" cy="2585323"/>
          </a:xfrm>
          <a:prstGeom prst="rect">
            <a:avLst/>
          </a:prstGeom>
        </p:spPr>
        <p:txBody>
          <a:bodyPr wrap="square">
            <a:spAutoFit/>
          </a:bodyPr>
          <a:lstStyle/>
          <a:p>
            <a:pPr marL="342900" indent="-342900">
              <a:buFont typeface="+mj-lt"/>
              <a:buAutoNum type="arabicPeriod"/>
            </a:pPr>
            <a:r>
              <a:rPr lang="en-US" altLang="zh-CN" dirty="0" smtClean="0"/>
              <a:t>How to separate the sub-functions in GW between “control” and “forwarding”</a:t>
            </a:r>
          </a:p>
          <a:p>
            <a:pPr marL="342900" indent="-342900">
              <a:buFont typeface="+mj-lt"/>
              <a:buAutoNum type="arabicPeriod"/>
            </a:pPr>
            <a:endParaRPr lang="en-US" altLang="zh-CN" dirty="0" smtClean="0"/>
          </a:p>
          <a:p>
            <a:pPr marL="342900" indent="-342900">
              <a:buFont typeface="+mj-lt"/>
              <a:buAutoNum type="arabicPeriod"/>
            </a:pPr>
            <a:r>
              <a:rPr lang="en-US" altLang="zh-CN" dirty="0" smtClean="0"/>
              <a:t>Define the interface between control and forwarding</a:t>
            </a:r>
          </a:p>
          <a:p>
            <a:pPr marL="342900" indent="-342900">
              <a:buFont typeface="+mj-lt"/>
              <a:buAutoNum type="arabicPeriod"/>
            </a:pPr>
            <a:endParaRPr lang="en-US" altLang="zh-CN" b="1" dirty="0"/>
          </a:p>
        </p:txBody>
      </p:sp>
      <p:sp>
        <p:nvSpPr>
          <p:cNvPr id="63" name="矩形 62"/>
          <p:cNvSpPr/>
          <p:nvPr/>
        </p:nvSpPr>
        <p:spPr>
          <a:xfrm>
            <a:off x="184458" y="1270501"/>
            <a:ext cx="8708022" cy="34865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22807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980728"/>
            <a:ext cx="8640960" cy="5416868"/>
          </a:xfrm>
          <a:prstGeom prst="rect">
            <a:avLst/>
          </a:prstGeom>
        </p:spPr>
        <p:txBody>
          <a:bodyPr wrap="square">
            <a:spAutoFit/>
          </a:bodyPr>
          <a:lstStyle/>
          <a:p>
            <a:pPr marL="171450" indent="-171450">
              <a:buFont typeface="Arial" pitchFamily="34" charset="0"/>
              <a:buChar char="•"/>
            </a:pPr>
            <a:r>
              <a:rPr lang="en-US" altLang="zh-CN" sz="2000" b="1" dirty="0" smtClean="0"/>
              <a:t>Motivation:</a:t>
            </a:r>
            <a:endParaRPr lang="en-US" altLang="zh-CN" dirty="0" smtClean="0"/>
          </a:p>
          <a:p>
            <a:pPr marL="628650" lvl="1" indent="-171450">
              <a:buFont typeface="Arial" pitchFamily="34" charset="0"/>
              <a:buChar char="•"/>
            </a:pPr>
            <a:r>
              <a:rPr lang="en-US" altLang="zh-CN" dirty="0" smtClean="0"/>
              <a:t>High CAPEX, traffic through the centralized controller repeat the complexity logic, e.g. DPI, for next hop decision.  </a:t>
            </a:r>
          </a:p>
          <a:p>
            <a:pPr marL="628650" lvl="1" indent="-171450">
              <a:buFont typeface="Arial" pitchFamily="34" charset="0"/>
              <a:buChar char="•"/>
            </a:pPr>
            <a:r>
              <a:rPr lang="en-US" altLang="zh-CN" dirty="0" smtClean="0"/>
              <a:t>Lack of Flexibility for Service Chaining</a:t>
            </a:r>
          </a:p>
          <a:p>
            <a:pPr marL="1085850" lvl="2" indent="-171450">
              <a:buFont typeface="Arial" pitchFamily="34" charset="0"/>
              <a:buChar char="•"/>
            </a:pPr>
            <a:r>
              <a:rPr lang="en-US" altLang="zh-CN" dirty="0" smtClean="0"/>
              <a:t>Not all service enabler is need considering all case.</a:t>
            </a:r>
          </a:p>
          <a:p>
            <a:pPr marL="1085850" lvl="2" indent="-171450">
              <a:buFont typeface="Arial" pitchFamily="34" charset="0"/>
              <a:buChar char="•"/>
            </a:pPr>
            <a:r>
              <a:rPr lang="en-US" altLang="zh-CN" dirty="0" smtClean="0"/>
              <a:t>Difficult to adjust the service chain if the service enabler is  reused in multiple service chains </a:t>
            </a:r>
          </a:p>
          <a:p>
            <a:pPr marL="171450" indent="-171450">
              <a:buFont typeface="Arial" pitchFamily="34" charset="0"/>
              <a:buChar char="•"/>
            </a:pPr>
            <a:r>
              <a:rPr lang="en-US" altLang="zh-CN" sz="2000" b="1" dirty="0" smtClean="0"/>
              <a:t>Planning of FMSS (SA1 Rel-13 SID)</a:t>
            </a:r>
          </a:p>
          <a:p>
            <a:pPr marL="628650" lvl="1" indent="-171450">
              <a:buFont typeface="Arial" pitchFamily="34" charset="0"/>
              <a:buChar char="•"/>
            </a:pPr>
            <a:r>
              <a:rPr lang="en-US" altLang="zh-CN" dirty="0" smtClean="0"/>
              <a:t>Study use cases and potential requirements, including</a:t>
            </a:r>
          </a:p>
          <a:p>
            <a:pPr marL="1085850" lvl="2" indent="-171450">
              <a:buFont typeface="Arial" pitchFamily="34" charset="0"/>
              <a:buChar char="•"/>
            </a:pPr>
            <a:r>
              <a:rPr lang="en-US" altLang="zh-CN" dirty="0" smtClean="0"/>
              <a:t>Multi-dimensional traffic classification</a:t>
            </a:r>
          </a:p>
          <a:p>
            <a:pPr marL="1085850" lvl="2" indent="-171450">
              <a:buFont typeface="Arial" pitchFamily="34" charset="0"/>
              <a:buChar char="•"/>
            </a:pPr>
            <a:r>
              <a:rPr lang="en-US" altLang="zh-CN" dirty="0" smtClean="0"/>
              <a:t>Different chain for traffic in one flow</a:t>
            </a:r>
          </a:p>
          <a:p>
            <a:pPr marL="1085850" lvl="2" indent="-171450">
              <a:buFont typeface="Arial" pitchFamily="34" charset="0"/>
              <a:buChar char="•"/>
            </a:pPr>
            <a:r>
              <a:rPr lang="en-US" altLang="zh-CN" dirty="0" smtClean="0"/>
              <a:t>Service chain adaption</a:t>
            </a:r>
          </a:p>
          <a:p>
            <a:pPr marL="628650" lvl="1" indent="-171450">
              <a:buFont typeface="Arial" pitchFamily="34" charset="0"/>
              <a:buChar char="•"/>
            </a:pPr>
            <a:r>
              <a:rPr lang="en-US" altLang="zh-CN" dirty="0" smtClean="0"/>
              <a:t>Identify normative requirement for EPC enhancements, including</a:t>
            </a:r>
          </a:p>
          <a:p>
            <a:pPr marL="1085850" lvl="2" indent="-171450">
              <a:buFont typeface="Arial" pitchFamily="34" charset="0"/>
              <a:buChar char="•"/>
            </a:pPr>
            <a:r>
              <a:rPr lang="en-US" altLang="zh-CN" dirty="0" smtClean="0"/>
              <a:t>Traffic classification</a:t>
            </a:r>
          </a:p>
          <a:p>
            <a:pPr marL="1085850" lvl="2" indent="-171450">
              <a:buFont typeface="Arial" pitchFamily="34" charset="0"/>
              <a:buChar char="•"/>
            </a:pPr>
            <a:r>
              <a:rPr lang="en-US" altLang="zh-CN" dirty="0" smtClean="0"/>
              <a:t>Chain selection</a:t>
            </a:r>
          </a:p>
          <a:p>
            <a:pPr marL="1085850" lvl="2" indent="-171450">
              <a:buFont typeface="Arial" pitchFamily="34" charset="0"/>
              <a:buChar char="•"/>
            </a:pPr>
            <a:r>
              <a:rPr lang="en-US" altLang="zh-CN" dirty="0" smtClean="0"/>
              <a:t>Interaction with PCRF</a:t>
            </a:r>
          </a:p>
          <a:p>
            <a:pPr marL="628650" lvl="1" indent="-171450">
              <a:buFont typeface="Arial" pitchFamily="34" charset="0"/>
              <a:buChar char="•"/>
            </a:pPr>
            <a:r>
              <a:rPr lang="en-US" altLang="zh-CN" dirty="0" smtClean="0"/>
              <a:t>Besides, hope to discuss following topic</a:t>
            </a:r>
          </a:p>
          <a:p>
            <a:pPr marL="1085850" lvl="2" indent="-171450">
              <a:buFont typeface="Arial" pitchFamily="34" charset="0"/>
              <a:buChar char="•"/>
            </a:pPr>
            <a:r>
              <a:rPr lang="en-US" altLang="zh-CN" dirty="0" smtClean="0"/>
              <a:t>VAS, which kind of vas can be involved to chain, and which can not be</a:t>
            </a:r>
          </a:p>
          <a:p>
            <a:pPr marL="1085850" lvl="2" indent="-171450">
              <a:buFont typeface="Arial" pitchFamily="34" charset="0"/>
              <a:buChar char="•"/>
            </a:pPr>
            <a:r>
              <a:rPr lang="en-US" altLang="zh-CN" dirty="0" smtClean="0"/>
              <a:t>The order of VAS orchestration</a:t>
            </a:r>
          </a:p>
        </p:txBody>
      </p:sp>
      <p:sp>
        <p:nvSpPr>
          <p:cNvPr id="5" name="标题 1"/>
          <p:cNvSpPr>
            <a:spLocks noGrp="1"/>
          </p:cNvSpPr>
          <p:nvPr>
            <p:ph type="title"/>
          </p:nvPr>
        </p:nvSpPr>
        <p:spPr>
          <a:xfrm>
            <a:off x="179512" y="260648"/>
            <a:ext cx="8229600" cy="648072"/>
          </a:xfrm>
        </p:spPr>
        <p:txBody>
          <a:bodyPr>
            <a:noAutofit/>
          </a:bodyPr>
          <a:lstStyle/>
          <a:p>
            <a:r>
              <a:rPr lang="en-US" altLang="zh-CN" sz="2400" kern="1200" dirty="0" smtClean="0">
                <a:solidFill>
                  <a:schemeClr val="tx1"/>
                </a:solidFill>
                <a:latin typeface="FrutigerNext LT Medium" pitchFamily="34" charset="0"/>
                <a:cs typeface="+mn-cs"/>
              </a:rPr>
              <a:t>Flexible mobile service steering (first step of SDN – service chaining)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250825" y="188913"/>
            <a:ext cx="8229600" cy="561975"/>
          </a:xfrm>
        </p:spPr>
        <p:txBody>
          <a:bodyPr/>
          <a:lstStyle/>
          <a:p>
            <a:pPr>
              <a:defRPr/>
            </a:pPr>
            <a:r>
              <a:rPr lang="en-US" altLang="zh-CN" sz="2000" kern="1200" dirty="0" smtClean="0">
                <a:solidFill>
                  <a:schemeClr val="tx1"/>
                </a:solidFill>
                <a:latin typeface="FrutigerNext LT Medium" pitchFamily="34" charset="0"/>
                <a:cs typeface="+mn-cs"/>
              </a:rPr>
              <a:t>NFV: Implementation </a:t>
            </a:r>
            <a:r>
              <a:rPr lang="en-US" altLang="zh-CN" sz="2000" kern="1200" dirty="0">
                <a:solidFill>
                  <a:schemeClr val="tx1"/>
                </a:solidFill>
                <a:latin typeface="FrutigerNext LT Medium" pitchFamily="34" charset="0"/>
                <a:cs typeface="+mn-cs"/>
              </a:rPr>
              <a:t>I</a:t>
            </a:r>
            <a:r>
              <a:rPr lang="en-US" altLang="zh-CN" sz="2000" kern="1200" dirty="0" smtClean="0">
                <a:solidFill>
                  <a:schemeClr val="tx1"/>
                </a:solidFill>
                <a:latin typeface="FrutigerNext LT Medium" pitchFamily="34" charset="0"/>
                <a:cs typeface="+mn-cs"/>
              </a:rPr>
              <a:t>ssues, Not Related to 3GPP? </a:t>
            </a:r>
          </a:p>
        </p:txBody>
      </p:sp>
      <p:sp>
        <p:nvSpPr>
          <p:cNvPr id="57" name="Rectangle 3"/>
          <p:cNvSpPr txBox="1">
            <a:spLocks noChangeArrowheads="1"/>
          </p:cNvSpPr>
          <p:nvPr/>
        </p:nvSpPr>
        <p:spPr bwMode="gray">
          <a:xfrm>
            <a:off x="-36512" y="4293096"/>
            <a:ext cx="8901267" cy="1944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342900" marR="0" lvl="0" indent="-342900" algn="l" defTabSz="914400" rtl="0" eaLnBrk="1" fontAlgn="base" latinLnBrk="0" hangingPunct="1">
              <a:lnSpc>
                <a:spcPct val="100000"/>
              </a:lnSpc>
              <a:spcBef>
                <a:spcPct val="20000"/>
              </a:spcBef>
              <a:spcAft>
                <a:spcPct val="0"/>
              </a:spcAft>
              <a:buClr>
                <a:srgbClr val="6E815B"/>
              </a:buClr>
              <a:buSzTx/>
              <a:buFont typeface="Wingdings" pitchFamily="2" charset="2"/>
              <a:buChar char="v"/>
              <a:tabLst/>
              <a:defRPr/>
            </a:pPr>
            <a:r>
              <a:rPr kumimoji="0" lang="en-US" altLang="zh-CN" sz="1400" b="1" i="0" u="none" strike="noStrike" kern="0" cap="none" spc="0" normalizeH="0" baseline="0" noProof="0" dirty="0" smtClean="0">
                <a:ln>
                  <a:noFill/>
                </a:ln>
                <a:solidFill>
                  <a:srgbClr val="002060"/>
                </a:solidFill>
                <a:effectLst/>
                <a:uLnTx/>
                <a:uFillTx/>
                <a:latin typeface="Verdana"/>
                <a:ea typeface="宋体" charset="-122"/>
                <a:cs typeface="+mn-cs"/>
              </a:rPr>
              <a:t>Scope limitation should be removed</a:t>
            </a:r>
          </a:p>
          <a:p>
            <a:pPr marL="742950" marR="0" lvl="1" indent="-285750" algn="l" defTabSz="914400" rtl="0" eaLnBrk="1" fontAlgn="base" latinLnBrk="0" hangingPunct="1">
              <a:lnSpc>
                <a:spcPct val="100000"/>
              </a:lnSpc>
              <a:spcBef>
                <a:spcPct val="20000"/>
              </a:spcBef>
              <a:spcAft>
                <a:spcPct val="0"/>
              </a:spcAft>
              <a:buClr>
                <a:srgbClr val="6E815B"/>
              </a:buClr>
              <a:buSzTx/>
              <a:buFont typeface="Wingdings" pitchFamily="2" charset="2"/>
              <a:buChar char="§"/>
              <a:tabLst/>
              <a:defRPr/>
            </a:pPr>
            <a:r>
              <a:rPr lang="en-US" altLang="zh-CN" sz="1400" kern="0" dirty="0" smtClean="0">
                <a:solidFill>
                  <a:srgbClr val="6E815B"/>
                </a:solidFill>
                <a:latin typeface="Verdana"/>
                <a:ea typeface="宋体" charset="-122"/>
              </a:rPr>
              <a:t>3GPP has been successful in designing the network architecture, functions and interfaces but has limited influence on how they are implemented.  </a:t>
            </a:r>
            <a:endParaRPr lang="zh-CN" altLang="en-US" sz="1400" kern="0" dirty="0" smtClean="0">
              <a:solidFill>
                <a:srgbClr val="6E815B"/>
              </a:solidFill>
              <a:latin typeface="Verdana"/>
              <a:ea typeface="宋体" charset="-122"/>
            </a:endParaRPr>
          </a:p>
          <a:p>
            <a:pPr marL="742950" marR="0" lvl="1" indent="-285750" algn="l" defTabSz="914400" rtl="0" eaLnBrk="1" fontAlgn="base" latinLnBrk="0" hangingPunct="1">
              <a:lnSpc>
                <a:spcPct val="100000"/>
              </a:lnSpc>
              <a:spcBef>
                <a:spcPct val="20000"/>
              </a:spcBef>
              <a:spcAft>
                <a:spcPct val="0"/>
              </a:spcAft>
              <a:buClr>
                <a:srgbClr val="6E815B"/>
              </a:buClr>
              <a:buSzTx/>
              <a:buFont typeface="Wingdings" pitchFamily="2" charset="2"/>
              <a:buChar char="§"/>
              <a:tabLst/>
              <a:defRPr/>
            </a:pPr>
            <a:r>
              <a:rPr kumimoji="0" lang="en-US" altLang="zh-CN" sz="1400" b="0" i="0" u="none" strike="noStrike" kern="0" cap="none" spc="0" normalizeH="0" baseline="0" noProof="0" dirty="0" smtClean="0">
                <a:ln>
                  <a:noFill/>
                </a:ln>
                <a:solidFill>
                  <a:srgbClr val="6E815B"/>
                </a:solidFill>
                <a:effectLst/>
                <a:uLnTx/>
                <a:uFillTx/>
                <a:latin typeface="Verdana"/>
                <a:ea typeface="宋体" charset="-122"/>
              </a:rPr>
              <a:t>However, standardized</a:t>
            </a:r>
            <a:r>
              <a:rPr kumimoji="0" lang="en-US" altLang="zh-CN" sz="1400" b="0" i="0" u="none" strike="noStrike" kern="0" cap="none" spc="0" normalizeH="0" noProof="0" dirty="0" smtClean="0">
                <a:ln>
                  <a:noFill/>
                </a:ln>
                <a:solidFill>
                  <a:srgbClr val="6E815B"/>
                </a:solidFill>
                <a:effectLst/>
                <a:uLnTx/>
                <a:uFillTx/>
                <a:latin typeface="Verdana"/>
                <a:ea typeface="宋体" charset="-122"/>
              </a:rPr>
              <a:t> interfaces between control plane and forwarding plane </a:t>
            </a:r>
            <a:r>
              <a:rPr lang="en-US" altLang="zh-CN" sz="1400" kern="0" dirty="0" smtClean="0">
                <a:solidFill>
                  <a:srgbClr val="6E815B"/>
                </a:solidFill>
                <a:latin typeface="Verdana"/>
                <a:ea typeface="宋体" charset="-122"/>
              </a:rPr>
              <a:t>is vital for 3GPP operators’ success and it will benefit 3GPP vendors in sharing codes between their products.</a:t>
            </a:r>
          </a:p>
          <a:p>
            <a:pPr marL="742950" marR="0" lvl="1" indent="-285750" algn="l" defTabSz="914400" rtl="0" eaLnBrk="1" fontAlgn="base" latinLnBrk="0" hangingPunct="1">
              <a:lnSpc>
                <a:spcPct val="100000"/>
              </a:lnSpc>
              <a:spcBef>
                <a:spcPct val="20000"/>
              </a:spcBef>
              <a:spcAft>
                <a:spcPct val="0"/>
              </a:spcAft>
              <a:buClr>
                <a:srgbClr val="6E815B"/>
              </a:buClr>
              <a:buSzTx/>
              <a:buFont typeface="Wingdings" pitchFamily="2" charset="2"/>
              <a:buChar char="§"/>
              <a:tabLst/>
              <a:defRPr/>
            </a:pPr>
            <a:r>
              <a:rPr kumimoji="0" lang="en-US" altLang="zh-CN" sz="1400" b="0" i="0" u="none" strike="noStrike" kern="0" cap="none" spc="0" normalizeH="0" baseline="0" noProof="0" dirty="0" smtClean="0">
                <a:ln>
                  <a:noFill/>
                </a:ln>
                <a:solidFill>
                  <a:srgbClr val="6E815B"/>
                </a:solidFill>
                <a:effectLst/>
                <a:uLnTx/>
                <a:uFillTx/>
                <a:latin typeface="Verdana"/>
                <a:ea typeface="宋体" charset="-122"/>
              </a:rPr>
              <a:t>If 3GPP keeps watching outside, it will miss </a:t>
            </a:r>
            <a:r>
              <a:rPr lang="en-US" altLang="zh-CN" sz="1400" kern="0" dirty="0" smtClean="0">
                <a:solidFill>
                  <a:srgbClr val="6E815B"/>
                </a:solidFill>
                <a:latin typeface="Verdana"/>
                <a:ea typeface="宋体" charset="-122"/>
              </a:rPr>
              <a:t>the chance to</a:t>
            </a:r>
            <a:r>
              <a:rPr kumimoji="0" lang="en-US" altLang="zh-CN" sz="1400" b="0" i="0" u="none" strike="noStrike" kern="0" cap="none" spc="0" normalizeH="0" baseline="0" noProof="0" dirty="0" smtClean="0">
                <a:ln>
                  <a:noFill/>
                </a:ln>
                <a:solidFill>
                  <a:srgbClr val="6E815B"/>
                </a:solidFill>
                <a:effectLst/>
                <a:uLnTx/>
                <a:uFillTx/>
                <a:latin typeface="Verdana"/>
                <a:ea typeface="宋体" charset="-122"/>
              </a:rPr>
              <a:t> contribute its expertise to Telco industry and operators will have to</a:t>
            </a:r>
            <a:r>
              <a:rPr kumimoji="0" lang="en-US" altLang="zh-CN" sz="1400" b="0" i="0" u="none" strike="noStrike" kern="0" cap="none" spc="0" normalizeH="0" noProof="0" dirty="0" smtClean="0">
                <a:ln>
                  <a:noFill/>
                </a:ln>
                <a:solidFill>
                  <a:srgbClr val="6E815B"/>
                </a:solidFill>
                <a:effectLst/>
                <a:uLnTx/>
                <a:uFillTx/>
                <a:latin typeface="Verdana"/>
                <a:ea typeface="宋体" charset="-122"/>
              </a:rPr>
              <a:t> seek for alternatives of vertical interface standardization</a:t>
            </a:r>
            <a:r>
              <a:rPr kumimoji="0" lang="en-US" altLang="zh-CN" sz="1400" b="0" i="0" u="none" strike="noStrike" kern="0" cap="none" spc="0" normalizeH="0" baseline="0" noProof="0" dirty="0" smtClean="0">
                <a:ln>
                  <a:noFill/>
                </a:ln>
                <a:solidFill>
                  <a:srgbClr val="6E815B"/>
                </a:solidFill>
                <a:effectLst/>
                <a:uLnTx/>
                <a:uFillTx/>
                <a:latin typeface="Verdana"/>
                <a:ea typeface="宋体" charset="-122"/>
              </a:rPr>
              <a:t>. </a:t>
            </a:r>
          </a:p>
        </p:txBody>
      </p:sp>
      <p:sp>
        <p:nvSpPr>
          <p:cNvPr id="58" name="矩形 57"/>
          <p:cNvSpPr/>
          <p:nvPr/>
        </p:nvSpPr>
        <p:spPr>
          <a:xfrm>
            <a:off x="719572" y="2064842"/>
            <a:ext cx="1872208" cy="2160240"/>
          </a:xfrm>
          <a:prstGeom prst="rect">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矩形 58"/>
          <p:cNvSpPr/>
          <p:nvPr/>
        </p:nvSpPr>
        <p:spPr>
          <a:xfrm>
            <a:off x="3239852" y="2064842"/>
            <a:ext cx="1872208" cy="2160240"/>
          </a:xfrm>
          <a:prstGeom prst="rect">
            <a:avLst/>
          </a:prstGeom>
          <a:solidFill>
            <a:srgbClr val="F79646">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圆角矩形 59"/>
          <p:cNvSpPr/>
          <p:nvPr/>
        </p:nvSpPr>
        <p:spPr>
          <a:xfrm>
            <a:off x="1079612" y="2352874"/>
            <a:ext cx="1224136" cy="792088"/>
          </a:xfrm>
          <a:prstGeom prst="roundRect">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Network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a:ea typeface="宋体"/>
                <a:cs typeface="+mn-cs"/>
              </a:rPr>
              <a:t>f</a:t>
            </a: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unction</a:t>
            </a:r>
          </a:p>
        </p:txBody>
      </p:sp>
      <p:sp>
        <p:nvSpPr>
          <p:cNvPr id="61" name="圆角矩形 60"/>
          <p:cNvSpPr/>
          <p:nvPr/>
        </p:nvSpPr>
        <p:spPr>
          <a:xfrm>
            <a:off x="3563888" y="2352874"/>
            <a:ext cx="1224136" cy="792088"/>
          </a:xfrm>
          <a:prstGeom prst="roundRect">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a:ea typeface="宋体"/>
                <a:cs typeface="+mn-cs"/>
              </a:rPr>
              <a:t>Network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function</a:t>
            </a:r>
            <a:endParaRPr kumimoji="0" lang="en-US" altLang="zh-CN" sz="1800" b="0" i="0" u="none" strike="noStrike" kern="0" cap="none" spc="0" normalizeH="0" baseline="0" noProof="0" dirty="0">
              <a:ln>
                <a:noFill/>
              </a:ln>
              <a:solidFill>
                <a:sysClr val="windowText" lastClr="000000"/>
              </a:solidFill>
              <a:effectLst/>
              <a:uLnTx/>
              <a:uFillTx/>
              <a:latin typeface="Calibri"/>
              <a:ea typeface="宋体"/>
              <a:cs typeface="+mn-cs"/>
            </a:endParaRPr>
          </a:p>
        </p:txBody>
      </p:sp>
      <p:cxnSp>
        <p:nvCxnSpPr>
          <p:cNvPr id="62" name="直接连接符 61"/>
          <p:cNvCxnSpPr>
            <a:stCxn id="60" idx="3"/>
            <a:endCxn id="61" idx="1"/>
          </p:cNvCxnSpPr>
          <p:nvPr/>
        </p:nvCxnSpPr>
        <p:spPr>
          <a:xfrm>
            <a:off x="2303748" y="2748918"/>
            <a:ext cx="1260140" cy="0"/>
          </a:xfrm>
          <a:prstGeom prst="line">
            <a:avLst/>
          </a:prstGeom>
          <a:noFill/>
          <a:ln w="57150" cap="flat" cmpd="sng" algn="ctr">
            <a:solidFill>
              <a:srgbClr val="4F81BD">
                <a:shade val="95000"/>
                <a:satMod val="105000"/>
              </a:srgbClr>
            </a:solidFill>
            <a:prstDash val="solid"/>
            <a:headEnd type="triangle" w="med" len="med"/>
            <a:tailEnd type="triangle" w="med" len="med"/>
          </a:ln>
          <a:effectLst/>
        </p:spPr>
      </p:cxnSp>
      <p:sp>
        <p:nvSpPr>
          <p:cNvPr id="63" name="圆角矩形 62"/>
          <p:cNvSpPr/>
          <p:nvPr/>
        </p:nvSpPr>
        <p:spPr>
          <a:xfrm>
            <a:off x="1817694" y="1124744"/>
            <a:ext cx="2232248" cy="792088"/>
          </a:xfrm>
          <a:prstGeom prst="roundRect">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Service level requirement</a:t>
            </a:r>
          </a:p>
        </p:txBody>
      </p:sp>
      <p:cxnSp>
        <p:nvCxnSpPr>
          <p:cNvPr id="64" name="肘形连接符 13"/>
          <p:cNvCxnSpPr>
            <a:stCxn id="63" idx="1"/>
          </p:cNvCxnSpPr>
          <p:nvPr/>
        </p:nvCxnSpPr>
        <p:spPr>
          <a:xfrm rot="10800000" flipV="1">
            <a:off x="1655676" y="1520788"/>
            <a:ext cx="162018" cy="832086"/>
          </a:xfrm>
          <a:prstGeom prst="bentConnector2">
            <a:avLst/>
          </a:prstGeom>
          <a:noFill/>
          <a:ln w="28575" cap="flat" cmpd="sng" algn="ctr">
            <a:solidFill>
              <a:srgbClr val="4F81BD">
                <a:shade val="95000"/>
                <a:satMod val="105000"/>
              </a:srgbClr>
            </a:solidFill>
            <a:prstDash val="dashDot"/>
            <a:tailEnd type="arrow"/>
          </a:ln>
          <a:effectLst/>
        </p:spPr>
      </p:cxnSp>
      <p:cxnSp>
        <p:nvCxnSpPr>
          <p:cNvPr id="65" name="肘形连接符 14"/>
          <p:cNvCxnSpPr>
            <a:stCxn id="63" idx="3"/>
            <a:endCxn id="61" idx="0"/>
          </p:cNvCxnSpPr>
          <p:nvPr/>
        </p:nvCxnSpPr>
        <p:spPr>
          <a:xfrm>
            <a:off x="4049942" y="1520788"/>
            <a:ext cx="126014" cy="832086"/>
          </a:xfrm>
          <a:prstGeom prst="bentConnector2">
            <a:avLst/>
          </a:prstGeom>
          <a:noFill/>
          <a:ln w="28575" cap="flat" cmpd="sng" algn="ctr">
            <a:solidFill>
              <a:srgbClr val="4F81BD">
                <a:shade val="95000"/>
                <a:satMod val="105000"/>
              </a:srgbClr>
            </a:solidFill>
            <a:prstDash val="dashDot"/>
            <a:tailEnd type="arrow"/>
          </a:ln>
          <a:effectLst/>
        </p:spPr>
      </p:cxnSp>
      <p:sp>
        <p:nvSpPr>
          <p:cNvPr id="66" name="云形 65"/>
          <p:cNvSpPr/>
          <p:nvPr/>
        </p:nvSpPr>
        <p:spPr>
          <a:xfrm>
            <a:off x="719572" y="3360986"/>
            <a:ext cx="4392488" cy="864096"/>
          </a:xfrm>
          <a:prstGeom prst="cloud">
            <a:avLst/>
          </a:prstGeom>
          <a:solidFill>
            <a:sysClr val="window" lastClr="FFFFFF"/>
          </a:solidFill>
          <a:ln w="3175" cap="flat" cmpd="sng" algn="ctr">
            <a:solidFill>
              <a:srgbClr val="4F81BD">
                <a:shade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“3GPP Don’t define the</a:t>
            </a:r>
            <a:r>
              <a:rPr kumimoji="0" lang="en-US" altLang="zh-CN" sz="1800" b="0" i="0" u="none" strike="noStrike" kern="0" cap="none" spc="0" normalizeH="0" noProof="0" dirty="0" smtClean="0">
                <a:ln>
                  <a:noFill/>
                </a:ln>
                <a:solidFill>
                  <a:sysClr val="windowText" lastClr="000000"/>
                </a:solidFill>
                <a:effectLst/>
                <a:uLnTx/>
                <a:uFillTx/>
                <a:latin typeface="Calibri"/>
                <a:ea typeface="宋体"/>
                <a:cs typeface="+mn-cs"/>
              </a:rPr>
              <a:t> </a:t>
            </a: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implementation”</a:t>
            </a:r>
            <a:endParaRPr kumimoji="0" lang="zh-CN" altLang="en-US" sz="1800" b="0" i="0" u="none" strike="noStrike" kern="0" cap="none" spc="0" normalizeH="0" baseline="0" noProof="0" dirty="0">
              <a:ln>
                <a:noFill/>
              </a:ln>
              <a:solidFill>
                <a:sysClr val="windowText" lastClr="000000"/>
              </a:solidFill>
              <a:effectLst/>
              <a:uLnTx/>
              <a:uFillTx/>
              <a:latin typeface="Calibri"/>
              <a:ea typeface="宋体"/>
              <a:cs typeface="+mn-cs"/>
            </a:endParaRPr>
          </a:p>
        </p:txBody>
      </p:sp>
      <p:sp>
        <p:nvSpPr>
          <p:cNvPr id="67" name="圆角矩形 66"/>
          <p:cNvSpPr/>
          <p:nvPr/>
        </p:nvSpPr>
        <p:spPr>
          <a:xfrm>
            <a:off x="4968044" y="1124744"/>
            <a:ext cx="1548172" cy="792088"/>
          </a:xfrm>
          <a:prstGeom prst="roundRect">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Network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management</a:t>
            </a:r>
          </a:p>
        </p:txBody>
      </p:sp>
      <p:cxnSp>
        <p:nvCxnSpPr>
          <p:cNvPr id="68" name="肘形连接符 21"/>
          <p:cNvCxnSpPr>
            <a:stCxn id="67" idx="2"/>
            <a:endCxn id="59" idx="3"/>
          </p:cNvCxnSpPr>
          <p:nvPr/>
        </p:nvCxnSpPr>
        <p:spPr>
          <a:xfrm rot="5400000">
            <a:off x="4813030" y="2215862"/>
            <a:ext cx="1228130" cy="630070"/>
          </a:xfrm>
          <a:prstGeom prst="bentConnector2">
            <a:avLst/>
          </a:prstGeom>
          <a:noFill/>
          <a:ln w="57150" cap="flat" cmpd="sng" algn="ctr">
            <a:solidFill>
              <a:srgbClr val="4F81BD">
                <a:shade val="95000"/>
                <a:satMod val="105000"/>
              </a:srgbClr>
            </a:solidFill>
            <a:prstDash val="solid"/>
            <a:headEnd type="triangle" w="med" len="med"/>
            <a:tailEnd type="triangle" w="med" len="med"/>
          </a:ln>
          <a:effectLst/>
        </p:spPr>
      </p:cxnSp>
      <p:grpSp>
        <p:nvGrpSpPr>
          <p:cNvPr id="70" name="组合 69"/>
          <p:cNvGrpSpPr/>
          <p:nvPr/>
        </p:nvGrpSpPr>
        <p:grpSpPr>
          <a:xfrm>
            <a:off x="186548" y="1079303"/>
            <a:ext cx="936104" cy="648072"/>
            <a:chOff x="5580112" y="3360986"/>
            <a:chExt cx="936104" cy="648072"/>
          </a:xfrm>
        </p:grpSpPr>
        <p:sp>
          <p:nvSpPr>
            <p:cNvPr id="71" name="矩形 70"/>
            <p:cNvSpPr/>
            <p:nvPr/>
          </p:nvSpPr>
          <p:spPr>
            <a:xfrm>
              <a:off x="5580112" y="3360986"/>
              <a:ext cx="936104" cy="648072"/>
            </a:xfrm>
            <a:prstGeom prst="rect">
              <a:avLst/>
            </a:prstGeom>
            <a:solidFill>
              <a:srgbClr val="92D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圆角矩形 71"/>
            <p:cNvSpPr/>
            <p:nvPr/>
          </p:nvSpPr>
          <p:spPr>
            <a:xfrm>
              <a:off x="5742130" y="3450539"/>
              <a:ext cx="612068" cy="352119"/>
            </a:xfrm>
            <a:prstGeom prst="roundRect">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UE</a:t>
              </a:r>
              <a:endParaRPr kumimoji="0" lang="en-US" altLang="zh-CN" sz="1800" b="0" i="0" u="none" strike="noStrike" kern="0" cap="none" spc="0" normalizeH="0" baseline="0" noProof="0" dirty="0">
                <a:ln>
                  <a:noFill/>
                </a:ln>
                <a:solidFill>
                  <a:sysClr val="windowText" lastClr="000000"/>
                </a:solidFill>
                <a:effectLst/>
                <a:uLnTx/>
                <a:uFillTx/>
                <a:latin typeface="Calibri"/>
                <a:ea typeface="宋体"/>
                <a:cs typeface="+mn-cs"/>
              </a:endParaRPr>
            </a:p>
          </p:txBody>
        </p:sp>
      </p:grpSp>
      <p:cxnSp>
        <p:nvCxnSpPr>
          <p:cNvPr id="73" name="肘形连接符 29"/>
          <p:cNvCxnSpPr>
            <a:endCxn id="60" idx="1"/>
          </p:cNvCxnSpPr>
          <p:nvPr/>
        </p:nvCxnSpPr>
        <p:spPr>
          <a:xfrm rot="16200000" flipH="1">
            <a:off x="253135" y="1922440"/>
            <a:ext cx="1227943" cy="425012"/>
          </a:xfrm>
          <a:prstGeom prst="bentConnector2">
            <a:avLst/>
          </a:prstGeom>
          <a:noFill/>
          <a:ln w="57150" cap="flat" cmpd="sng" algn="ctr">
            <a:solidFill>
              <a:srgbClr val="4F81BD">
                <a:shade val="95000"/>
                <a:satMod val="105000"/>
              </a:srgbClr>
            </a:solidFill>
            <a:prstDash val="solid"/>
            <a:headEnd type="triangle" w="med" len="med"/>
            <a:tailEnd type="triangle" w="med" len="med"/>
          </a:ln>
          <a:effectLst/>
        </p:spPr>
      </p:cxnSp>
      <p:cxnSp>
        <p:nvCxnSpPr>
          <p:cNvPr id="74" name="直接箭头连接符 73"/>
          <p:cNvCxnSpPr/>
          <p:nvPr/>
        </p:nvCxnSpPr>
        <p:spPr>
          <a:xfrm>
            <a:off x="4049942" y="1268760"/>
            <a:ext cx="918102" cy="0"/>
          </a:xfrm>
          <a:prstGeom prst="straightConnector1">
            <a:avLst/>
          </a:prstGeom>
          <a:noFill/>
          <a:ln w="28575" cap="flat" cmpd="sng" algn="ctr">
            <a:solidFill>
              <a:srgbClr val="4F81BD">
                <a:shade val="95000"/>
                <a:satMod val="105000"/>
              </a:srgbClr>
            </a:solidFill>
            <a:prstDash val="dashDot"/>
            <a:tailEnd type="arrow"/>
          </a:ln>
          <a:effectLst/>
        </p:spPr>
      </p:cxnSp>
      <p:cxnSp>
        <p:nvCxnSpPr>
          <p:cNvPr id="75" name="直接箭头连接符 74"/>
          <p:cNvCxnSpPr/>
          <p:nvPr/>
        </p:nvCxnSpPr>
        <p:spPr>
          <a:xfrm>
            <a:off x="1122652" y="1268760"/>
            <a:ext cx="695042" cy="0"/>
          </a:xfrm>
          <a:prstGeom prst="straightConnector1">
            <a:avLst/>
          </a:prstGeom>
          <a:noFill/>
          <a:ln w="28575" cap="flat" cmpd="sng" algn="ctr">
            <a:solidFill>
              <a:srgbClr val="4F81BD">
                <a:shade val="95000"/>
                <a:satMod val="105000"/>
              </a:srgbClr>
            </a:solidFill>
            <a:prstDash val="dashDot"/>
            <a:headEnd type="arrow" w="med" len="med"/>
            <a:tailEnd type="none" w="med" len="med"/>
          </a:ln>
          <a:effectLst/>
        </p:spPr>
      </p:cxnSp>
      <p:sp>
        <p:nvSpPr>
          <p:cNvPr id="78" name="矩形 77"/>
          <p:cNvSpPr/>
          <p:nvPr/>
        </p:nvSpPr>
        <p:spPr>
          <a:xfrm>
            <a:off x="35496" y="980728"/>
            <a:ext cx="9075139" cy="5472608"/>
          </a:xfrm>
          <a:prstGeom prst="rect">
            <a:avLst/>
          </a:prstGeom>
          <a:noFill/>
          <a:ln w="3175"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9" name="矩形 78"/>
          <p:cNvSpPr/>
          <p:nvPr/>
        </p:nvSpPr>
        <p:spPr>
          <a:xfrm>
            <a:off x="6948264" y="2564904"/>
            <a:ext cx="1728192" cy="504056"/>
          </a:xfrm>
          <a:prstGeom prst="rect">
            <a:avLst/>
          </a:prstGeom>
          <a:solidFill>
            <a:srgbClr val="4F81BD">
              <a:lumMod val="20000"/>
              <a:lumOff val="8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Network Function</a:t>
            </a:r>
            <a:endParaRPr kumimoji="0" lang="zh-CN" altLang="en-US" sz="1800" b="0" i="0" u="none" strike="noStrike" kern="0" cap="none" spc="0" normalizeH="0" baseline="0" noProof="0" dirty="0">
              <a:ln>
                <a:noFill/>
              </a:ln>
              <a:solidFill>
                <a:sysClr val="windowText" lastClr="000000"/>
              </a:solidFill>
              <a:effectLst/>
              <a:uLnTx/>
              <a:uFillTx/>
              <a:latin typeface="Calibri"/>
              <a:ea typeface="宋体"/>
              <a:cs typeface="+mn-cs"/>
            </a:endParaRPr>
          </a:p>
        </p:txBody>
      </p:sp>
      <p:sp>
        <p:nvSpPr>
          <p:cNvPr id="80" name="矩形 79"/>
          <p:cNvSpPr/>
          <p:nvPr/>
        </p:nvSpPr>
        <p:spPr>
          <a:xfrm>
            <a:off x="6948264" y="3143353"/>
            <a:ext cx="1728192" cy="504056"/>
          </a:xfrm>
          <a:prstGeom prst="rect">
            <a:avLst/>
          </a:prstGeom>
          <a:solidFill>
            <a:srgbClr val="1F497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Virtualized</a:t>
            </a:r>
            <a:r>
              <a:rPr kumimoji="0" lang="en-US" altLang="zh-CN" sz="1800" b="0" i="0" u="none" strike="noStrike" kern="0" cap="none" spc="0" normalizeH="0" noProof="0" dirty="0" smtClean="0">
                <a:ln>
                  <a:noFill/>
                </a:ln>
                <a:solidFill>
                  <a:sysClr val="window" lastClr="FFFFFF"/>
                </a:solidFill>
                <a:effectLst/>
                <a:uLnTx/>
                <a:uFillTx/>
                <a:latin typeface="Calibri"/>
                <a:ea typeface="宋体"/>
                <a:cs typeface="+mn-cs"/>
              </a:rPr>
              <a:t> Machine</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81" name="矩形 80"/>
          <p:cNvSpPr/>
          <p:nvPr/>
        </p:nvSpPr>
        <p:spPr>
          <a:xfrm>
            <a:off x="6948264" y="3755421"/>
            <a:ext cx="1728192" cy="504056"/>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a:ea typeface="宋体"/>
                <a:cs typeface="+mn-cs"/>
              </a:rPr>
              <a:t>Hardware</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cxnSp>
        <p:nvCxnSpPr>
          <p:cNvPr id="82" name="直接箭头连接符 81"/>
          <p:cNvCxnSpPr/>
          <p:nvPr/>
        </p:nvCxnSpPr>
        <p:spPr>
          <a:xfrm>
            <a:off x="8820472" y="2564904"/>
            <a:ext cx="0" cy="1694573"/>
          </a:xfrm>
          <a:prstGeom prst="straightConnector1">
            <a:avLst/>
          </a:prstGeom>
          <a:noFill/>
          <a:ln w="57150" cap="flat" cmpd="sng" algn="ctr">
            <a:solidFill>
              <a:srgbClr val="4F81BD">
                <a:shade val="95000"/>
                <a:satMod val="105000"/>
              </a:srgbClr>
            </a:solidFill>
            <a:prstDash val="solid"/>
            <a:headEnd type="arrow"/>
            <a:tailEnd type="arrow"/>
          </a:ln>
          <a:effectLst/>
        </p:spPr>
      </p:cxnSp>
      <p:sp>
        <p:nvSpPr>
          <p:cNvPr id="29" name="云形 28"/>
          <p:cNvSpPr/>
          <p:nvPr/>
        </p:nvSpPr>
        <p:spPr>
          <a:xfrm>
            <a:off x="6660232" y="1268760"/>
            <a:ext cx="2376264" cy="1224136"/>
          </a:xfrm>
          <a:prstGeom prst="cloud">
            <a:avLst/>
          </a:prstGeom>
          <a:solidFill>
            <a:sysClr val="window" lastClr="FFFFFF"/>
          </a:solidFill>
          <a:ln w="3175" cap="flat" cmpd="sng" algn="ctr">
            <a:solidFill>
              <a:srgbClr val="4F81BD">
                <a:shade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“3GPP Don’t define vertical</a:t>
            </a:r>
            <a:r>
              <a:rPr kumimoji="0" lang="en-US" altLang="zh-CN" sz="1800" b="0" i="0" u="none" strike="noStrike" kern="0" cap="none" spc="0" normalizeH="0" noProof="0" dirty="0" smtClean="0">
                <a:ln>
                  <a:noFill/>
                </a:ln>
                <a:solidFill>
                  <a:sysClr val="windowText" lastClr="000000"/>
                </a:solidFill>
                <a:effectLst/>
                <a:uLnTx/>
                <a:uFillTx/>
                <a:latin typeface="Calibri"/>
                <a:ea typeface="宋体"/>
                <a:cs typeface="+mn-cs"/>
              </a:rPr>
              <a:t> </a:t>
            </a:r>
            <a:r>
              <a:rPr lang="en-US" altLang="zh-CN" kern="0" dirty="0" smtClean="0">
                <a:solidFill>
                  <a:sysClr val="windowText" lastClr="000000"/>
                </a:solidFill>
                <a:latin typeface="Calibri"/>
                <a:ea typeface="宋体"/>
              </a:rPr>
              <a:t>interfaces</a:t>
            </a:r>
            <a:r>
              <a:rPr kumimoji="0" lang="en-US" altLang="zh-CN" sz="1800" b="0" i="0" u="none" strike="noStrike" kern="0" cap="none" spc="0" normalizeH="0" baseline="0" noProof="0" dirty="0" smtClean="0">
                <a:ln>
                  <a:noFill/>
                </a:ln>
                <a:solidFill>
                  <a:sysClr val="windowText" lastClr="000000"/>
                </a:solidFill>
                <a:effectLst/>
                <a:uLnTx/>
                <a:uFillTx/>
                <a:latin typeface="Calibri"/>
                <a:ea typeface="宋体"/>
                <a:cs typeface="+mn-cs"/>
              </a:rPr>
              <a:t>”</a:t>
            </a:r>
            <a:endParaRPr kumimoji="0" lang="zh-CN" altLang="en-US" sz="1800" b="0" i="0" u="none" strike="noStrike" kern="0" cap="none" spc="0" normalizeH="0" baseline="0" noProof="0" dirty="0">
              <a:ln>
                <a:noFill/>
              </a:ln>
              <a:solidFill>
                <a:sysClr val="windowText" lastClr="000000"/>
              </a:solidFill>
              <a:effectLst/>
              <a:uLnTx/>
              <a:uFillTx/>
              <a:latin typeface="Calibri"/>
              <a:ea typeface="宋体"/>
              <a:cs typeface="+mn-cs"/>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1"/>
          </p:nvPr>
        </p:nvSpPr>
        <p:spPr>
          <a:xfrm>
            <a:off x="251520" y="980728"/>
            <a:ext cx="8640960" cy="5688632"/>
          </a:xfrm>
        </p:spPr>
        <p:txBody>
          <a:bodyPr/>
          <a:lstStyle/>
          <a:p>
            <a:pPr>
              <a:buFont typeface="Wingdings" pitchFamily="2" charset="2"/>
              <a:buChar char="u"/>
            </a:pPr>
            <a:r>
              <a:rPr lang="en-US" altLang="zh-CN" sz="1800" dirty="0" smtClean="0">
                <a:solidFill>
                  <a:srgbClr val="002060"/>
                </a:solidFill>
              </a:rPr>
              <a:t>3GPP starts studies on the NFV &amp; SDN requirements (will could be based on ETSI outputs) and identifies necessary impacts on 3GPP specifications.</a:t>
            </a:r>
          </a:p>
          <a:p>
            <a:pPr lvl="1" algn="l">
              <a:buFont typeface="Wingdings" pitchFamily="2" charset="2"/>
              <a:buChar char="u"/>
            </a:pPr>
            <a:r>
              <a:rPr lang="en-US" altLang="zh-CN" sz="1600" dirty="0" smtClean="0">
                <a:solidFill>
                  <a:srgbClr val="002060"/>
                </a:solidFill>
              </a:rPr>
              <a:t>Both core network function virtualization and RAN function virtualization should be studied. And Improvements by applying SDN should be studied.</a:t>
            </a:r>
          </a:p>
          <a:p>
            <a:pPr lvl="1" algn="l">
              <a:buFont typeface="Wingdings" pitchFamily="2" charset="2"/>
              <a:buChar char="u"/>
            </a:pPr>
            <a:r>
              <a:rPr lang="en-US" altLang="zh-CN" sz="1600" dirty="0" smtClean="0">
                <a:solidFill>
                  <a:srgbClr val="002060"/>
                </a:solidFill>
              </a:rPr>
              <a:t>SA1 studies the requirements on NFV &amp; SDN, may be based on ETSI outputs.</a:t>
            </a:r>
          </a:p>
          <a:p>
            <a:pPr lvl="1" algn="l">
              <a:buFont typeface="Wingdings" pitchFamily="2" charset="2"/>
              <a:buChar char="u"/>
            </a:pPr>
            <a:r>
              <a:rPr lang="en-US" altLang="zh-CN" sz="1600" dirty="0" smtClean="0">
                <a:solidFill>
                  <a:srgbClr val="002060"/>
                </a:solidFill>
              </a:rPr>
              <a:t>SA2 identifies the necessary impacts when introducing NFV &amp; SDN and studies </a:t>
            </a:r>
            <a:r>
              <a:rPr lang="en-US" altLang="zh-CN" sz="1600" dirty="0">
                <a:solidFill>
                  <a:srgbClr val="002060"/>
                </a:solidFill>
              </a:rPr>
              <a:t>the </a:t>
            </a:r>
            <a:r>
              <a:rPr lang="en-US" altLang="zh-CN" sz="1600" dirty="0" smtClean="0">
                <a:solidFill>
                  <a:srgbClr val="002060"/>
                </a:solidFill>
              </a:rPr>
              <a:t>feasibility of optimizing the network where network functions share the same cloud.</a:t>
            </a:r>
            <a:r>
              <a:rPr lang="zh-CN" altLang="en-US" sz="1600" dirty="0" smtClean="0">
                <a:solidFill>
                  <a:srgbClr val="002060"/>
                </a:solidFill>
              </a:rPr>
              <a:t> </a:t>
            </a:r>
            <a:endParaRPr lang="en-US" altLang="zh-CN" sz="1600" dirty="0">
              <a:solidFill>
                <a:srgbClr val="002060"/>
              </a:solidFill>
            </a:endParaRPr>
          </a:p>
          <a:p>
            <a:pPr lvl="1" algn="l">
              <a:buFont typeface="Wingdings" pitchFamily="2" charset="2"/>
              <a:buChar char="u"/>
            </a:pPr>
            <a:r>
              <a:rPr lang="en-US" altLang="zh-CN" sz="1600" dirty="0">
                <a:solidFill>
                  <a:srgbClr val="002060"/>
                </a:solidFill>
              </a:rPr>
              <a:t>SA3 </a:t>
            </a:r>
            <a:r>
              <a:rPr lang="en-US" altLang="zh-CN" sz="1600" dirty="0" smtClean="0">
                <a:solidFill>
                  <a:srgbClr val="002060"/>
                </a:solidFill>
              </a:rPr>
              <a:t>studies </a:t>
            </a:r>
            <a:r>
              <a:rPr lang="en-US" altLang="zh-CN" sz="1600" dirty="0">
                <a:solidFill>
                  <a:srgbClr val="002060"/>
                </a:solidFill>
              </a:rPr>
              <a:t>the security of NFV, </a:t>
            </a:r>
            <a:r>
              <a:rPr lang="en-US" altLang="zh-CN" sz="1600" dirty="0" smtClean="0">
                <a:solidFill>
                  <a:srgbClr val="002060"/>
                </a:solidFill>
              </a:rPr>
              <a:t>e.g. on avoiding unauthorized access of virtual network functions, protecting virtual machines and network functions from viruses.</a:t>
            </a:r>
          </a:p>
          <a:p>
            <a:pPr lvl="1" algn="l">
              <a:buFont typeface="Wingdings" pitchFamily="2" charset="2"/>
              <a:buChar char="u"/>
            </a:pPr>
            <a:r>
              <a:rPr lang="en-US" altLang="zh-CN" sz="1600" dirty="0" smtClean="0">
                <a:solidFill>
                  <a:srgbClr val="002060"/>
                </a:solidFill>
              </a:rPr>
              <a:t>SA5 studies NFV Management.</a:t>
            </a:r>
          </a:p>
          <a:p>
            <a:pPr lvl="1" algn="l">
              <a:buFont typeface="Wingdings" pitchFamily="2" charset="2"/>
              <a:buChar char="u"/>
            </a:pPr>
            <a:r>
              <a:rPr lang="en-US" altLang="zh-CN" sz="1600" dirty="0" smtClean="0">
                <a:solidFill>
                  <a:srgbClr val="002060"/>
                </a:solidFill>
              </a:rPr>
              <a:t>RAN</a:t>
            </a:r>
            <a:r>
              <a:rPr lang="zh-CN" altLang="en-US" sz="1600" dirty="0" smtClean="0">
                <a:solidFill>
                  <a:srgbClr val="002060"/>
                </a:solidFill>
              </a:rPr>
              <a:t> </a:t>
            </a:r>
            <a:r>
              <a:rPr lang="en-US" altLang="zh-CN" sz="1600" dirty="0" smtClean="0">
                <a:solidFill>
                  <a:srgbClr val="002060"/>
                </a:solidFill>
              </a:rPr>
              <a:t>evaluates </a:t>
            </a:r>
            <a:r>
              <a:rPr lang="en-US" altLang="zh-CN" sz="1600" dirty="0">
                <a:solidFill>
                  <a:srgbClr val="002060"/>
                </a:solidFill>
              </a:rPr>
              <a:t>the impact of virtualization from RAN perspective, including e.g. the </a:t>
            </a:r>
            <a:r>
              <a:rPr lang="en-US" altLang="zh-CN" sz="1600" dirty="0" smtClean="0">
                <a:solidFill>
                  <a:srgbClr val="002060"/>
                </a:solidFill>
              </a:rPr>
              <a:t>feasibility </a:t>
            </a:r>
            <a:r>
              <a:rPr lang="en-US" altLang="zh-CN" sz="1600" dirty="0">
                <a:solidFill>
                  <a:srgbClr val="002060"/>
                </a:solidFill>
              </a:rPr>
              <a:t>of RAN virtualization, performance </a:t>
            </a:r>
            <a:r>
              <a:rPr lang="en-US" altLang="zh-CN" sz="1600" dirty="0" smtClean="0">
                <a:solidFill>
                  <a:srgbClr val="002060"/>
                </a:solidFill>
              </a:rPr>
              <a:t>and </a:t>
            </a:r>
            <a:r>
              <a:rPr lang="en-US" altLang="zh-CN" sz="1600" dirty="0">
                <a:solidFill>
                  <a:srgbClr val="002060"/>
                </a:solidFill>
              </a:rPr>
              <a:t>power </a:t>
            </a:r>
            <a:r>
              <a:rPr lang="en-US" altLang="zh-CN" sz="1600" dirty="0" smtClean="0">
                <a:solidFill>
                  <a:srgbClr val="002060"/>
                </a:solidFill>
              </a:rPr>
              <a:t>consumption evaluation, potential architecture alternatives.</a:t>
            </a:r>
          </a:p>
        </p:txBody>
      </p:sp>
      <p:sp>
        <p:nvSpPr>
          <p:cNvPr id="4" name="标题 1"/>
          <p:cNvSpPr>
            <a:spLocks noGrp="1"/>
          </p:cNvSpPr>
          <p:nvPr>
            <p:ph type="title"/>
          </p:nvPr>
        </p:nvSpPr>
        <p:spPr>
          <a:xfrm>
            <a:off x="250825" y="188913"/>
            <a:ext cx="8229600" cy="561975"/>
          </a:xfrm>
        </p:spPr>
        <p:txBody>
          <a:bodyPr/>
          <a:lstStyle/>
          <a:p>
            <a:pPr>
              <a:defRPr/>
            </a:pPr>
            <a:r>
              <a:rPr lang="en-US" altLang="zh-CN" sz="2800" kern="1200" dirty="0" smtClean="0">
                <a:solidFill>
                  <a:schemeClr val="tx1"/>
                </a:solidFill>
                <a:latin typeface="FrutigerNext LT Medium" pitchFamily="34" charset="0"/>
                <a:cs typeface="+mn-cs"/>
              </a:rPr>
              <a:t>Suggestions</a:t>
            </a:r>
          </a:p>
        </p:txBody>
      </p:sp>
    </p:spTree>
  </p:cSld>
  <p:clrMapOvr>
    <a:masterClrMapping/>
  </p:clrMapOvr>
</p:sld>
</file>

<file path=ppt/theme/theme1.xml><?xml version="1.0" encoding="utf-8"?>
<a:theme xmlns:a="http://schemas.openxmlformats.org/drawingml/2006/main" name="S1-135081 Discussion on Flexible Mobile Service Orchestration">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S1-135081 Discussion on Flexible Mobile Service Orchestration</Template>
  <TotalTime>451</TotalTime>
  <Words>1137</Words>
  <Application>Microsoft Office PowerPoint</Application>
  <PresentationFormat>On-screen Show (4:3)</PresentationFormat>
  <Paragraphs>192</Paragraphs>
  <Slides>10</Slides>
  <Notes>6</Notes>
  <HiddenSlides>0</HiddenSlides>
  <MMClips>0</MMClips>
  <ScaleCrop>false</ScaleCrop>
  <HeadingPairs>
    <vt:vector size="6" baseType="variant">
      <vt:variant>
        <vt:lpstr>Theme</vt:lpstr>
      </vt:variant>
      <vt:variant>
        <vt:i4>9</vt:i4>
      </vt:variant>
      <vt:variant>
        <vt:lpstr>Embedded OLE Servers</vt:lpstr>
      </vt:variant>
      <vt:variant>
        <vt:i4>1</vt:i4>
      </vt:variant>
      <vt:variant>
        <vt:lpstr>Slide Titles</vt:lpstr>
      </vt:variant>
      <vt:variant>
        <vt:i4>10</vt:i4>
      </vt:variant>
    </vt:vector>
  </HeadingPairs>
  <TitlesOfParts>
    <vt:vector size="20" baseType="lpstr">
      <vt:lpstr>S1-135081 Discussion on Flexible Mobile Service Orchestration</vt:lpstr>
      <vt:lpstr>1_主题1</vt:lpstr>
      <vt:lpstr>4_主题1</vt:lpstr>
      <vt:lpstr>5_主题1</vt:lpstr>
      <vt:lpstr>6_主题1</vt:lpstr>
      <vt:lpstr>7_主题1</vt:lpstr>
      <vt:lpstr>8_主题1</vt:lpstr>
      <vt:lpstr>9_主题1</vt:lpstr>
      <vt:lpstr>10_主题1</vt:lpstr>
      <vt:lpstr>Bitmap Image</vt:lpstr>
      <vt:lpstr>Consideration on NFV Standardization in 3GPP</vt:lpstr>
      <vt:lpstr>NFV:  A new and strong drive for telecommunication evolution</vt:lpstr>
      <vt:lpstr>Network Virtualization in China Mobile</vt:lpstr>
      <vt:lpstr>Soft/Cloud RAN: an essential part of NFV</vt:lpstr>
      <vt:lpstr>China Mobile tested the feasibility of NFV to IMS in 2010</vt:lpstr>
      <vt:lpstr>Optimize EPC Architecture with NFV &amp; SDN ?</vt:lpstr>
      <vt:lpstr>Flexible mobile service steering (first step of SDN – service chaining)</vt:lpstr>
      <vt:lpstr>NFV: Implementation Issues, Not Related to 3GPP? </vt:lpstr>
      <vt:lpstr>Suggestions</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Flexible Mobile Service Orchestration</dc:title>
  <dc:creator>陆璐</dc:creator>
  <cp:lastModifiedBy>Add TSG TD numbers</cp:lastModifiedBy>
  <cp:revision>32</cp:revision>
  <dcterms:created xsi:type="dcterms:W3CDTF">2014-02-21T07:46:59Z</dcterms:created>
  <dcterms:modified xsi:type="dcterms:W3CDTF">2014-02-26T15:33:13Z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(1)K6PI9X99TrVBVwk9WzFcOUvaxBdhsYFLUc8AsOH/kTqEtVcyuYrF2IoKawbIAi7/nMTTKpVEgmfyGcrErpraY+UtVlY7zyKVKDu4a9kzMmfJQAi+O0fFRXUo5A27SgscYYSEFNMUER6x7ZTVPhz/kUNcOi5rj+Y3u0oVChKzCQ8=</vt:lpwstr>
  </property>
  <property fmtid="{D5CDD505-2E9C-101B-9397-08002B2CF9AE}" pid="3" name="sflag">
    <vt:lpwstr>1376061485</vt:lpwstr>
  </property>
</Properties>
</file>