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31"/>
  </p:notesMasterIdLst>
  <p:handoutMasterIdLst>
    <p:handoutMasterId r:id="rId32"/>
  </p:handoutMasterIdLst>
  <p:sldIdLst>
    <p:sldId id="1120" r:id="rId7"/>
    <p:sldId id="1121" r:id="rId8"/>
    <p:sldId id="1124" r:id="rId9"/>
    <p:sldId id="1123" r:id="rId10"/>
    <p:sldId id="1258" r:id="rId11"/>
    <p:sldId id="1251" r:id="rId12"/>
    <p:sldId id="1253" r:id="rId13"/>
    <p:sldId id="1130" r:id="rId14"/>
    <p:sldId id="1116" r:id="rId15"/>
    <p:sldId id="2147481500" r:id="rId16"/>
    <p:sldId id="1263" r:id="rId17"/>
    <p:sldId id="2147481501" r:id="rId18"/>
    <p:sldId id="1260" r:id="rId19"/>
    <p:sldId id="2147481502" r:id="rId20"/>
    <p:sldId id="1261" r:id="rId21"/>
    <p:sldId id="2147481499" r:id="rId22"/>
    <p:sldId id="1221" r:id="rId23"/>
    <p:sldId id="2147481495" r:id="rId24"/>
    <p:sldId id="12576" r:id="rId25"/>
    <p:sldId id="1146" r:id="rId26"/>
    <p:sldId id="1157" r:id="rId27"/>
    <p:sldId id="1151" r:id="rId28"/>
    <p:sldId id="2147481497" r:id="rId29"/>
    <p:sldId id="1158" r:id="rId3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1922"/>
  </p:normalViewPr>
  <p:slideViewPr>
    <p:cSldViewPr snapToGrid="0">
      <p:cViewPr varScale="1">
        <p:scale>
          <a:sx n="159" d="100"/>
          <a:sy n="159" d="100"/>
        </p:scale>
        <p:origin x="156" y="21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12/4/2025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12/4/2025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de-AT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C76DFE9-ABC1-4A20-493C-A6111E65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116;p3:notes">
            <a:extLst>
              <a:ext uri="{FF2B5EF4-FFF2-40B4-BE49-F238E27FC236}">
                <a16:creationId xmlns:a16="http://schemas.microsoft.com/office/drawing/2014/main" id="{09D403C3-E889-336D-FEAC-884C3B4543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0" tIns="46425" rIns="92850" bIns="46425"/>
          <a:lstStyle/>
          <a:p>
            <a:pPr>
              <a:spcBef>
                <a:spcPct val="0"/>
              </a:spcBef>
            </a:pPr>
            <a:endParaRPr lang="de-DE" altLang="de-DE"/>
          </a:p>
        </p:txBody>
      </p:sp>
      <p:sp>
        <p:nvSpPr>
          <p:cNvPr id="13315" name="Google Shape;117;p3:notes">
            <a:extLst>
              <a:ext uri="{FF2B5EF4-FFF2-40B4-BE49-F238E27FC236}">
                <a16:creationId xmlns:a16="http://schemas.microsoft.com/office/drawing/2014/main" id="{F967330C-491C-92F6-7000-EBCAC5ECB4D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round/>
          </a:ln>
        </p:spPr>
      </p:sp>
    </p:spTree>
    <p:extLst>
      <p:ext uri="{BB962C8B-B14F-4D97-AF65-F5344CB8AC3E}">
        <p14:creationId xmlns:p14="http://schemas.microsoft.com/office/powerpoint/2010/main" val="3837309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22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23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00507E-423B-F9D3-25FB-D5BE31F0E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7651130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85750" y="1118756"/>
            <a:ext cx="4072399" cy="349025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442952" y="1118756"/>
            <a:ext cx="4072399" cy="349025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54BD7A-EF24-5BA8-71D8-37820661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742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‹Nr.›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SP-251594: SA1 Status Report to 3GPP TSG SA#110, 9-12 December 2025, Baltimore, USA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  <p:sldLayoutId id="2147485920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236.zip" TargetMode="External"/><Relationship Id="rId13" Type="http://schemas.openxmlformats.org/officeDocument/2006/relationships/hyperlink" Target="https://www.3gpp.org/ftp/Information/WI_Sheet/SP-230521.zip" TargetMode="External"/><Relationship Id="rId18" Type="http://schemas.openxmlformats.org/officeDocument/2006/relationships/hyperlink" Target="https://www.3gpp.org/ftp/Information/WI_Sheet/SP-231035.zip" TargetMode="External"/><Relationship Id="rId3" Type="http://schemas.openxmlformats.org/officeDocument/2006/relationships/hyperlink" Target="https://www.3gpp.org/ftp/Information/WI_Sheet/SP-231037.zip" TargetMode="External"/><Relationship Id="rId7" Type="http://schemas.openxmlformats.org/officeDocument/2006/relationships/hyperlink" Target="https://www.3gpp.org/ftp/Information/WI_Sheet/SP-220447.zip" TargetMode="External"/><Relationship Id="rId12" Type="http://schemas.openxmlformats.org/officeDocument/2006/relationships/hyperlink" Target="https://www.3gpp.org/ftp/Information/WI_Sheet/SP-220943.zip" TargetMode="External"/><Relationship Id="rId17" Type="http://schemas.openxmlformats.org/officeDocument/2006/relationships/hyperlink" Target="https://www.3gpp.org/ftp/Information/WI_Sheet/SP-221263.zip" TargetMode="External"/><Relationship Id="rId2" Type="http://schemas.openxmlformats.org/officeDocument/2006/relationships/hyperlink" Target="https://www.3gpp.org/ftp/Information/WI_Sheet/SP-231412.zip" TargetMode="External"/><Relationship Id="rId16" Type="http://schemas.openxmlformats.org/officeDocument/2006/relationships/hyperlink" Target="https://www.3gpp.org/ftp/Information/WI_Sheet/SP-22099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190838.zip" TargetMode="External"/><Relationship Id="rId11" Type="http://schemas.openxmlformats.org/officeDocument/2006/relationships/hyperlink" Target="https://www.3gpp.org/ftp/Information/WI_Sheet/SP-230227.zip" TargetMode="External"/><Relationship Id="rId5" Type="http://schemas.openxmlformats.org/officeDocument/2006/relationships/hyperlink" Target="https://www.3gpp.org/ftp/Information/WI_Sheet/SP-230512.zip" TargetMode="External"/><Relationship Id="rId15" Type="http://schemas.openxmlformats.org/officeDocument/2006/relationships/hyperlink" Target="https://www.3gpp.org/ftp/Information/WI_Sheet/SP-220939.zip" TargetMode="External"/><Relationship Id="rId10" Type="http://schemas.openxmlformats.org/officeDocument/2006/relationships/hyperlink" Target="https://www.3gpp.org/ftp/Information/WI_Sheet/SP-230229.zip" TargetMode="External"/><Relationship Id="rId19" Type="http://schemas.openxmlformats.org/officeDocument/2006/relationships/hyperlink" Target="https://www.3gpp.org/ftp/Information/WI_Sheet/SP-251194.zip" TargetMode="External"/><Relationship Id="rId4" Type="http://schemas.openxmlformats.org/officeDocument/2006/relationships/hyperlink" Target="https://www.3gpp.org/ftp/Information/WI_Sheet/SP-220437.zip" TargetMode="External"/><Relationship Id="rId9" Type="http://schemas.openxmlformats.org/officeDocument/2006/relationships/hyperlink" Target="https://www.3gpp.org/ftp/Information/WI_Sheet/SP-240194.zip" TargetMode="External"/><Relationship Id="rId14" Type="http://schemas.openxmlformats.org/officeDocument/2006/relationships/hyperlink" Target="https://www.3gpp.org/ftp/Information/WI_Sheet/SP-220941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1147.zip" TargetMode="External"/><Relationship Id="rId13" Type="http://schemas.openxmlformats.org/officeDocument/2006/relationships/hyperlink" Target="https://www.3gpp.org/ftp/Information/WI_Sheet/SP-241821.zip" TargetMode="External"/><Relationship Id="rId18" Type="http://schemas.openxmlformats.org/officeDocument/2006/relationships/hyperlink" Target="https://www.3gpp.org/ftp/Information/WI_Sheet/SP-241151.zip" TargetMode="External"/><Relationship Id="rId3" Type="http://schemas.openxmlformats.org/officeDocument/2006/relationships/hyperlink" Target="https://www.3gpp.org/ftp/Information/WI_Sheet/SP-250386.zip" TargetMode="External"/><Relationship Id="rId7" Type="http://schemas.openxmlformats.org/officeDocument/2006/relationships/hyperlink" Target="https://www.3gpp.org/ftp/Information/WI_Sheet/SP-250385.zip" TargetMode="External"/><Relationship Id="rId12" Type="http://schemas.openxmlformats.org/officeDocument/2006/relationships/hyperlink" Target="https://www.3gpp.org/ftp/Information/WI_Sheet/SP-251267.zip" TargetMode="External"/><Relationship Id="rId17" Type="http://schemas.openxmlformats.org/officeDocument/2006/relationships/hyperlink" Target="https://www.3gpp.org/ftp/Information/WI_Sheet/SP-241150.zip" TargetMode="External"/><Relationship Id="rId2" Type="http://schemas.openxmlformats.org/officeDocument/2006/relationships/hyperlink" Target="https://www.3gpp.org/ftp/Information/WI_Sheet/SP-241824.zip" TargetMode="External"/><Relationship Id="rId16" Type="http://schemas.openxmlformats.org/officeDocument/2006/relationships/hyperlink" Target="https://www.3gpp.org/ftp/Information/WI_Sheet/SP-250275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4.zip" TargetMode="External"/><Relationship Id="rId11" Type="http://schemas.openxmlformats.org/officeDocument/2006/relationships/hyperlink" Target="https://www.3gpp.org/ftp/Information/WI_Sheet/SP-250387.zip" TargetMode="External"/><Relationship Id="rId5" Type="http://schemas.openxmlformats.org/officeDocument/2006/relationships/hyperlink" Target="https://www.3gpp.org/ftp/Information/WI_Sheet/SP-241823.zip" TargetMode="External"/><Relationship Id="rId15" Type="http://schemas.openxmlformats.org/officeDocument/2006/relationships/hyperlink" Target="https://www.3gpp.org/ftp/Information/WI_Sheet/SP-250627.zip" TargetMode="External"/><Relationship Id="rId10" Type="http://schemas.openxmlformats.org/officeDocument/2006/relationships/hyperlink" Target="https://www.3gpp.org/ftp/Information/WI_Sheet/SP-250277.zip" TargetMode="External"/><Relationship Id="rId19" Type="http://schemas.openxmlformats.org/officeDocument/2006/relationships/hyperlink" Target="https://www.3gpp.org/ftp/Information/WI_Sheet/SP-241153.zip" TargetMode="External"/><Relationship Id="rId4" Type="http://schemas.openxmlformats.org/officeDocument/2006/relationships/hyperlink" Target="https://www.3gpp.org/ftp/Information/WI_Sheet/SP-241393.zip" TargetMode="External"/><Relationship Id="rId9" Type="http://schemas.openxmlformats.org/officeDocument/2006/relationships/hyperlink" Target="https://www.3gpp.org/ftp/Information/WI_Sheet/SP-241392.zip" TargetMode="External"/><Relationship Id="rId14" Type="http://schemas.openxmlformats.org/officeDocument/2006/relationships/hyperlink" Target="https://www.3gpp.org/ftp/Information/WI_Sheet/SP-241149.zi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41391.zip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5_Melbourne_2024-09/Docs/SP-241391.zip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679.zip" TargetMode="External"/><Relationship Id="rId13" Type="http://schemas.openxmlformats.org/officeDocument/2006/relationships/hyperlink" Target="https://www.3gpp.org/ftp/Information/WI_Sheet/SP-220087.zip" TargetMode="External"/><Relationship Id="rId18" Type="http://schemas.openxmlformats.org/officeDocument/2006/relationships/hyperlink" Target="https://www.3gpp.org/ftp/Information/WI_Sheet/SP-240793.zip" TargetMode="External"/><Relationship Id="rId3" Type="http://schemas.openxmlformats.org/officeDocument/2006/relationships/hyperlink" Target="https://www.3gpp.org/ftp/Information/WI_Sheet/SP-230520.zip" TargetMode="External"/><Relationship Id="rId21" Type="http://schemas.openxmlformats.org/officeDocument/2006/relationships/hyperlink" Target="https://www.3gpp.org/ftp/Information/WI_Sheet/SP-220954.zip" TargetMode="External"/><Relationship Id="rId7" Type="http://schemas.openxmlformats.org/officeDocument/2006/relationships/hyperlink" Target="https://www.3gpp.org/ftp/Information/WI_Sheet/SP-231403.zip" TargetMode="External"/><Relationship Id="rId12" Type="http://schemas.openxmlformats.org/officeDocument/2006/relationships/hyperlink" Target="https://www.3gpp.org/ftp/Information/WI_Sheet/SP-230233.zip" TargetMode="External"/><Relationship Id="rId17" Type="http://schemas.openxmlformats.org/officeDocument/2006/relationships/hyperlink" Target="https://www.3gpp.org/ftp/Information/WI_Sheet/SP-230523.zip" TargetMode="External"/><Relationship Id="rId2" Type="http://schemas.openxmlformats.org/officeDocument/2006/relationships/hyperlink" Target="https://www.3gpp.org/ftp/Information/WI_Sheet/SP-230235.zip" TargetMode="External"/><Relationship Id="rId16" Type="http://schemas.openxmlformats.org/officeDocument/2006/relationships/hyperlink" Target="https://www.3gpp.org/ftp/Information/WI_Sheet/SP-230231.zip" TargetMode="External"/><Relationship Id="rId20" Type="http://schemas.openxmlformats.org/officeDocument/2006/relationships/hyperlink" Target="https://www.3gpp.org/ftp/Information/WI_Sheet/SP-230750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20085.zip" TargetMode="External"/><Relationship Id="rId11" Type="http://schemas.openxmlformats.org/officeDocument/2006/relationships/hyperlink" Target="https://www.3gpp.org/ftp/Information/WI_Sheet/SP-230509.zip" TargetMode="External"/><Relationship Id="rId5" Type="http://schemas.openxmlformats.org/officeDocument/2006/relationships/hyperlink" Target="https://www.3gpp.org/ftp/Information/WI_Sheet/SP-230514.zip" TargetMode="External"/><Relationship Id="rId15" Type="http://schemas.openxmlformats.org/officeDocument/2006/relationships/hyperlink" Target="https://www.3gpp.org/ftp/Information/WI_Sheet/SP-220442.zip" TargetMode="External"/><Relationship Id="rId23" Type="http://schemas.openxmlformats.org/officeDocument/2006/relationships/hyperlink" Target="https://www.3gpp.org/ftp/Information/WI_Sheet/SP-220445.zip" TargetMode="External"/><Relationship Id="rId10" Type="http://schemas.openxmlformats.org/officeDocument/2006/relationships/hyperlink" Target="https://www.3gpp.org/ftp/Information/WI_Sheet/SP-220353.zip" TargetMode="External"/><Relationship Id="rId19" Type="http://schemas.openxmlformats.org/officeDocument/2006/relationships/hyperlink" Target="https://www.3gpp.org/ftp/Information/WI_Sheet/SP-220717.zip" TargetMode="External"/><Relationship Id="rId4" Type="http://schemas.openxmlformats.org/officeDocument/2006/relationships/hyperlink" Target="https://www.3gpp.org/ftp/Information/WI_Sheet/SP-220439.zip" TargetMode="External"/><Relationship Id="rId9" Type="http://schemas.openxmlformats.org/officeDocument/2006/relationships/hyperlink" Target="https://www.3gpp.org/ftp/Information/WI_Sheet/SP-230516.zip" TargetMode="External"/><Relationship Id="rId14" Type="http://schemas.openxmlformats.org/officeDocument/2006/relationships/hyperlink" Target="https://www.3gpp.org/ftp/Information/WI_Sheet/SP-230511.zip" TargetMode="External"/><Relationship Id="rId22" Type="http://schemas.openxmlformats.org/officeDocument/2006/relationships/hyperlink" Target="https://www.3gpp.org/ftp/Information/WI_Sheet/SP-23051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713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Vasil Aleksiev (SA1 Chair, Deutsche Telekom)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Alain Sultan (SA1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34501" y="1271588"/>
            <a:ext cx="467499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SA1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SA#110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SP-251594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4.1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#110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09 </a:t>
            </a:r>
            <a:r>
              <a:rPr lang="de-DE" sz="900" b="1" dirty="0">
                <a:latin typeface="Arial "/>
                <a:ea typeface="+mn-ea"/>
              </a:rPr>
              <a:t>– 12 Dec 2025, Baltimore, USA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FF024-FA00-3656-887E-9ECD6EF05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C4A689-7D48-CBF7-7F89-EE644DF8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summary (2/2)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7641AF2-93C6-3506-A0F2-3660B03520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20609"/>
              </p:ext>
            </p:extLst>
          </p:nvPr>
        </p:nvGraphicFramePr>
        <p:xfrm>
          <a:off x="488950" y="816429"/>
          <a:ext cx="7274049" cy="318789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1020031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Upper layer traffic steering and switching over dual 3GPP access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DualSteer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SP-231412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Considering the Operational Needs of Service Hosting Environment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EdgeOpNeeds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SP-231037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884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FRMCS Phase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FS_FRMCS_Ph5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SP-220437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9078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 Phase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FRMCS_Ph5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SP-230512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1899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Supporting of Railway Smart Station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FS_RAILSS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SP-190838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56056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Network of Service Robots with Ambient Intelligence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FS_SOBOT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SP-220447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5387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Interconnect of SNPN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FS_ISN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SP-230236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69109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Interconnect of SNPN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SP-240194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8014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for Industrial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EDGINDUS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SP-230229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58170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PS Data Off for IMS Data Channel Service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IMSDCDataOff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SP-230227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759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Multi-path 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MultiRelay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SP-220943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3438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UE-to-UE multi-hop 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UEMHopRelay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SP-230521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4089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Interworking of Non-3GPP Digital Terrestrial Broadcast Networks with 5GS Multicast Broadcast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DTT4MBS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SP-220941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764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(stage 1 of) MPS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MPS4msg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SP-220939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4563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Minimization of Service Interruption During Core Network Failure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SP-220992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79516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Measurement Data Collection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MeasureData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SP-221263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069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Local traffic routing for multi-access UE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LTR_MA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SP-231035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Lower Selection-priority for PLMN Selection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LoSePLMN-REQ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SP-251194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07777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de-AT" altLang="en-US" sz="2800" b="1" dirty="0">
                <a:solidFill>
                  <a:schemeClr val="tx1"/>
                </a:solidFill>
              </a:rPr>
              <a:t>Maintenance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70376528-517F-43AB-ED16-34878365EE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4188367"/>
              </p:ext>
            </p:extLst>
          </p:nvPr>
        </p:nvGraphicFramePr>
        <p:xfrm>
          <a:off x="602978" y="2246450"/>
          <a:ext cx="7071451" cy="650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1757719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4650829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TEI19: 1 CR to TS 22.268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493117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TEI19: 1 CR to TS 22.268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59174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C8D8352D-B0E9-A666-C434-41918CEF9994}"/>
              </a:ext>
            </a:extLst>
          </p:cNvPr>
          <p:cNvSpPr txBox="1">
            <a:spLocks/>
          </p:cNvSpPr>
          <p:nvPr/>
        </p:nvSpPr>
        <p:spPr bwMode="auto">
          <a:xfrm>
            <a:off x="913237" y="1186013"/>
            <a:ext cx="7478486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Based on incoming LS from RAN2, SA1 decided to add clarification in TS 22.268 on PWS support in NB-IoT Terrestrial Network </a:t>
            </a:r>
          </a:p>
        </p:txBody>
      </p:sp>
    </p:spTree>
    <p:extLst>
      <p:ext uri="{BB962C8B-B14F-4D97-AF65-F5344CB8AC3E}">
        <p14:creationId xmlns:p14="http://schemas.microsoft.com/office/powerpoint/2010/main" val="331291678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0759D-1670-C0F1-55E3-06B5BFD9B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1A394E6-94AE-CC00-D122-0ABEAB2AB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Work summary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2A7A0AC-FAAE-2294-F436-296A9AF73BC0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  <p:graphicFrame>
        <p:nvGraphicFramePr>
          <p:cNvPr id="7" name="Table 14">
            <a:extLst>
              <a:ext uri="{FF2B5EF4-FFF2-40B4-BE49-F238E27FC236}">
                <a16:creationId xmlns:a16="http://schemas.microsoft.com/office/drawing/2014/main" id="{F54B6210-C9B9-F03C-4205-49F30BE53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379838"/>
              </p:ext>
            </p:extLst>
          </p:nvPr>
        </p:nvGraphicFramePr>
        <p:xfrm>
          <a:off x="146409" y="643671"/>
          <a:ext cx="8586312" cy="40745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satellite access -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SP-241824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10590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Satellite access -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SP-250386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309951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Indirect Network Sharing on Satellite Access Network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INS_SAT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SP-241393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7841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support in 3GPP system with satellite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MPS_Sat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SP-241823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15118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Energy Efficiency as Service Criteria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SP-240494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320028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SP-250385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2484157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Indirect Network Sharing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SP-241147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SP-241392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SP-250277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SMS to Emergency Centre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SMS2EC-REQ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SP-250387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Phase 2 of Mission Critical Discreet listening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MCDISC_Ph2-REQ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SP-251267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Vehicle-Mounted Relays Phase3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VMR_Ph3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SP-241821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sngStrike" baseline="0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Resident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SP-241149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CPAS specific requirement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CPAS-REQ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SP-250627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Ambient listening enhancements including pause and resume in MCS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ALPR-REQ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SP-250275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Combined QoS configuration and monitoring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CombQoS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SP-241150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Legacy Residential Gateway Supporting 5G LAN-type Service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SP-241151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Exposure for Virtual Network information and capability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VNExposure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SP-241153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042194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1C737-23B8-C965-3FC1-AD90780CD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DD87652-F20D-4EDB-E493-D772BC65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30" y="78921"/>
            <a:ext cx="7462156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Maintenance</a:t>
            </a:r>
          </a:p>
        </p:txBody>
      </p:sp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A27ADBBF-4D81-C220-32FE-8344BB4B54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7714119"/>
              </p:ext>
            </p:extLst>
          </p:nvPr>
        </p:nvGraphicFramePr>
        <p:xfrm>
          <a:off x="644454" y="2966258"/>
          <a:ext cx="7071451" cy="325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1757719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4650829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5GSAT_Ph4-REQ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5GSAT_Ph4-REQ: 1 CR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591748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2EAE9EB4-4B7C-2466-F1C7-B0DE87D6CB4A}"/>
              </a:ext>
            </a:extLst>
          </p:cNvPr>
          <p:cNvSpPr txBox="1">
            <a:spLocks/>
          </p:cNvSpPr>
          <p:nvPr/>
        </p:nvSpPr>
        <p:spPr bwMode="auto">
          <a:xfrm>
            <a:off x="889939" y="1517993"/>
            <a:ext cx="7718233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Based on incoming LS from SA2, SA1 decided to </a:t>
            </a:r>
            <a:r>
              <a:rPr lang="en-GB" sz="2400" kern="0" dirty="0">
                <a:solidFill>
                  <a:schemeClr val="tx1"/>
                </a:solidFill>
              </a:rPr>
              <a:t>clarify for IMS voice using GEO that support of DTMF is required, whilst support of more than one IMS voice call (per UE), simultaneously, is not required in this release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8999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EB6AB-4569-C64A-38B2-77D29EB62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04C0A7-9BF1-D88C-1E20-486CE9BBF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2.4) Rel-20 6G Work summary</a:t>
            </a:r>
          </a:p>
        </p:txBody>
      </p:sp>
      <p:graphicFrame>
        <p:nvGraphicFramePr>
          <p:cNvPr id="7" name="Table 14">
            <a:extLst>
              <a:ext uri="{FF2B5EF4-FFF2-40B4-BE49-F238E27FC236}">
                <a16:creationId xmlns:a16="http://schemas.microsoft.com/office/drawing/2014/main" id="{2C40798A-37E3-099E-1144-8D2F0F860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859428"/>
              </p:ext>
            </p:extLst>
          </p:nvPr>
        </p:nvGraphicFramePr>
        <p:xfrm>
          <a:off x="220368" y="938496"/>
          <a:ext cx="8586312" cy="4600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Use Cases and Service Requirements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SP-241391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Sent for information to SA#110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2699679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18162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C368A-C5E4-3DE1-1A3F-6752B414F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080F83B-8AAB-4649-BCA6-713845F56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2.4) Rel-20 6G Study (FS_6G_REQ)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758F12-B3F2-1FF4-D9CA-F0A813A03249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Key highlights </a:t>
            </a: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97F7083E-42A6-B627-0C97-26F063510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553060"/>
              </p:ext>
            </p:extLst>
          </p:nvPr>
        </p:nvGraphicFramePr>
        <p:xfrm>
          <a:off x="443548" y="1017030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6G Use Cases and Service Requirements</a:t>
                      </a:r>
                      <a:endParaRPr lang="en-GB" sz="90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Sent for information to SA#110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39FB55B8-C3C9-5121-5D9B-2118179D9699}"/>
              </a:ext>
            </a:extLst>
          </p:cNvPr>
          <p:cNvSpPr txBox="1">
            <a:spLocks/>
          </p:cNvSpPr>
          <p:nvPr/>
        </p:nvSpPr>
        <p:spPr>
          <a:xfrm>
            <a:off x="446881" y="1670679"/>
            <a:ext cx="8250237" cy="311307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meeting:</a:t>
            </a:r>
            <a:endParaRPr lang="de-DE" altLang="de-DE" sz="1200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75 contributions (</a:t>
            </a:r>
            <a:r>
              <a:rPr lang="en-US" altLang="en-GB" sz="1200" dirty="0" err="1"/>
              <a:t>pCRs</a:t>
            </a:r>
            <a:r>
              <a:rPr lang="en-US" altLang="en-GB" sz="1200" dirty="0"/>
              <a:t>) have been approved as SA1#112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Completed new use cases input to the TR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200" dirty="0"/>
              <a:t> 18 editor’s notes still pending to be solved – some of them editorial ones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200" dirty="0"/>
              <a:t>Started discussions on 5 of 8 initial CPR clauses (computing, immersive and massive remain unopened)</a:t>
            </a:r>
            <a:endParaRPr lang="en-GB" sz="1200" dirty="0"/>
          </a:p>
          <a:p>
            <a:pPr fontAlgn="auto">
              <a:lnSpc>
                <a:spcPct val="100000"/>
              </a:lnSpc>
              <a:defRPr/>
            </a:pPr>
            <a:r>
              <a:rPr lang="en-US" sz="1400" dirty="0"/>
              <a:t>Controversial or Open issues from this meeting</a:t>
            </a:r>
          </a:p>
          <a:p>
            <a:pPr marL="536575" lvl="1" fontAlgn="auto">
              <a:defRPr/>
            </a:pPr>
            <a:r>
              <a:rPr lang="en-US" sz="1000" b="1" dirty="0"/>
              <a:t> </a:t>
            </a:r>
            <a:r>
              <a:rPr lang="en-US" sz="1200" dirty="0"/>
              <a:t>user consent, computing CPR structure, definition of E2E joint latency, PR and KPI consolidation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</a:t>
            </a:r>
            <a:r>
              <a:rPr lang="en-US" sz="1100" dirty="0">
                <a:solidFill>
                  <a:srgbClr val="FF0000"/>
                </a:solidFill>
              </a:rPr>
              <a:t>SA1#112bis ad-hoc-e (01/26): Study 85%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Clean up ENs &amp; address FFS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Controversial issues, e.g. user consent vs. subscriber permission, computing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Consolidation of CPR sections System and Operation and AI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>
                <a:solidFill>
                  <a:srgbClr val="FF0000"/>
                </a:solidFill>
              </a:rPr>
              <a:t>KPIs consolidation</a:t>
            </a:r>
          </a:p>
          <a:p>
            <a:pPr marL="357188" lvl="1" indent="0">
              <a:buNone/>
            </a:pPr>
            <a:endParaRPr lang="en-US" sz="1100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F8981FC-03F8-BA11-D431-571DE82D9FDF}"/>
              </a:ext>
            </a:extLst>
          </p:cNvPr>
          <p:cNvSpPr txBox="1">
            <a:spLocks/>
          </p:cNvSpPr>
          <p:nvPr/>
        </p:nvSpPr>
        <p:spPr>
          <a:xfrm>
            <a:off x="5406866" y="3733944"/>
            <a:ext cx="3198243" cy="128198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SA1#113 (02/26): Study 100%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Complete Potential Requirements Consolidation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Send to SA for Approval</a:t>
            </a:r>
          </a:p>
          <a:p>
            <a:pPr marL="765175" lvl="2" algn="l" fontAlgn="auto">
              <a:lnSpc>
                <a:spcPct val="100000"/>
              </a:lnSpc>
              <a:buClrTx/>
              <a:buSzTx/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2048886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EDE7D-B7D6-A1B8-A23E-059F6C80E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6CFFB8D-24A6-7CE1-3D7C-DDD19B4EA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2.5) Rel-21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9E441C-1840-F503-9F59-C9C1E09D1323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Key highlights </a:t>
            </a: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D131A88A-93F5-8104-7045-51380457E1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080334"/>
              </p:ext>
            </p:extLst>
          </p:nvPr>
        </p:nvGraphicFramePr>
        <p:xfrm>
          <a:off x="443548" y="1017030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9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5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Requirements Simplification</a:t>
                      </a:r>
                      <a:endParaRPr lang="en-GB" sz="90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FS_SIMP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SP-251509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SID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0719EB1-DAE4-3201-578F-238CDB07623D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meeting:</a:t>
            </a:r>
            <a:endParaRPr lang="de-DE" altLang="de-DE" sz="1200" dirty="0"/>
          </a:p>
          <a:p>
            <a:pPr lvl="1"/>
            <a:r>
              <a:rPr lang="en-US" altLang="en-GB" sz="800" dirty="0"/>
              <a:t> </a:t>
            </a:r>
            <a:r>
              <a:rPr lang="en-US" altLang="en-GB" sz="1200" dirty="0"/>
              <a:t>The SID was agreed. Focus on </a:t>
            </a:r>
            <a:r>
              <a:rPr lang="en-GB" altLang="en-GB" sz="1200" dirty="0"/>
              <a:t>requirements</a:t>
            </a:r>
            <a:r>
              <a:rPr lang="en-GB" sz="1200" dirty="0"/>
              <a:t> in normative specifications, that do not have corresponding stage 2 and stage 3 specification</a:t>
            </a:r>
            <a:r>
              <a:rPr lang="de-AT" sz="1200" dirty="0"/>
              <a:t>. Study </a:t>
            </a:r>
            <a:r>
              <a:rPr lang="de-AT" sz="1200" dirty="0" err="1"/>
              <a:t>if</a:t>
            </a:r>
            <a:r>
              <a:rPr lang="de-AT" sz="1200" dirty="0"/>
              <a:t> </a:t>
            </a:r>
            <a:r>
              <a:rPr lang="de-AT" sz="1200" dirty="0" err="1"/>
              <a:t>to</a:t>
            </a:r>
            <a:r>
              <a:rPr lang="de-AT" sz="1200" dirty="0"/>
              <a:t> promote </a:t>
            </a:r>
            <a:r>
              <a:rPr lang="de-AT" sz="1200" dirty="0" err="1"/>
              <a:t>these</a:t>
            </a:r>
            <a:r>
              <a:rPr lang="de-AT" sz="1200" dirty="0"/>
              <a:t> </a:t>
            </a:r>
            <a:r>
              <a:rPr lang="de-AT" sz="1200" dirty="0" err="1"/>
              <a:t>requirements</a:t>
            </a:r>
            <a:r>
              <a:rPr lang="de-AT" sz="1200" dirty="0"/>
              <a:t> in </a:t>
            </a:r>
            <a:r>
              <a:rPr lang="de-AT" sz="1200" dirty="0" err="1"/>
              <a:t>the</a:t>
            </a:r>
            <a:r>
              <a:rPr lang="de-AT" sz="1200" dirty="0"/>
              <a:t> </a:t>
            </a:r>
            <a:r>
              <a:rPr lang="de-AT" sz="1200" dirty="0" err="1"/>
              <a:t>next</a:t>
            </a:r>
            <a:r>
              <a:rPr lang="de-AT" sz="1200" dirty="0"/>
              <a:t> release </a:t>
            </a:r>
            <a:r>
              <a:rPr lang="de-AT" sz="1200" dirty="0" err="1"/>
              <a:t>or</a:t>
            </a:r>
            <a:r>
              <a:rPr lang="de-AT" sz="1200" dirty="0"/>
              <a:t> </a:t>
            </a:r>
            <a:r>
              <a:rPr lang="en-GB" sz="1200" dirty="0"/>
              <a:t>decide to not pursue them further. </a:t>
            </a:r>
          </a:p>
          <a:p>
            <a:r>
              <a:rPr lang="en-US" sz="1400" dirty="0"/>
              <a:t>Controversial or Open issues from this meeting</a:t>
            </a:r>
          </a:p>
          <a:p>
            <a:pPr marL="536575" lvl="1" fontAlgn="auto">
              <a:defRPr/>
            </a:pPr>
            <a:r>
              <a:rPr lang="en-US" sz="1000" b="1" dirty="0"/>
              <a:t> </a:t>
            </a:r>
            <a:r>
              <a:rPr lang="en-US" sz="1200" dirty="0"/>
              <a:t>None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SA1#113 (02/26): </a:t>
            </a:r>
            <a:r>
              <a:rPr lang="nl-NL" sz="1100" dirty="0"/>
              <a:t>seek to agree the skeleton and scope, and consider an initial input. Time should be limited to one hour session time in the meeting</a:t>
            </a:r>
          </a:p>
          <a:p>
            <a:pPr marL="357188" lvl="1"/>
            <a:r>
              <a:rPr lang="en-US" sz="1100" dirty="0"/>
              <a:t>SA1#114 (05/26): </a:t>
            </a:r>
            <a:r>
              <a:rPr lang="nl-NL" sz="1100" dirty="0"/>
              <a:t>consider pCRs</a:t>
            </a:r>
            <a:endParaRPr lang="en-US" sz="1100" dirty="0"/>
          </a:p>
          <a:p>
            <a:pPr marL="357188" lvl="1"/>
            <a:r>
              <a:rPr lang="en-US" sz="1100" dirty="0"/>
              <a:t>SA1#115 (08/26): </a:t>
            </a:r>
            <a:r>
              <a:rPr lang="nl-NL" sz="1100" dirty="0"/>
              <a:t>last opportunity to consider pCRs. Begin to work on conclusions</a:t>
            </a:r>
            <a:endParaRPr lang="en-US" sz="1100" dirty="0"/>
          </a:p>
          <a:p>
            <a:pPr marL="357188" lvl="1"/>
            <a:r>
              <a:rPr lang="en-US" sz="1100" dirty="0"/>
              <a:t>SA1#116 (11/26): </a:t>
            </a:r>
            <a:r>
              <a:rPr lang="nl-NL" sz="1100" dirty="0"/>
              <a:t>conclude the study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9596626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604157" y="66675"/>
            <a:ext cx="6811896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>
                <a:solidFill>
                  <a:schemeClr val="tx1"/>
                </a:solidFill>
              </a:rPr>
              <a:t>3) SA1 Work Planning: General 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8F5D9B6-65DE-D582-D260-7DD77FE7BCAF}"/>
              </a:ext>
            </a:extLst>
          </p:cNvPr>
          <p:cNvSpPr txBox="1">
            <a:spLocks/>
          </p:cNvSpPr>
          <p:nvPr/>
        </p:nvSpPr>
        <p:spPr bwMode="auto">
          <a:xfrm>
            <a:off x="715963" y="1017345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The 6G study consolidation of potential service requirements and KPIs was on the agenda for the first time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Disagreement on usage of user consent, separate CPR clause on computing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Window for new use cases and new PRs closed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No progress on consolidation – therefore proposal for additional ad-hoc-e meeting with limited agenda (12-16 Jan 2026) : editors notes solving; consolidation of service requirements for System and Operation aspects, AI sections; KPIs consolidation; controversial issues (e.g. computing clause, user consent).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Rel21 timeline was proposed by the chair (to finish 100% with normative work in March 2027). The paper was noted as the decision is to be done by SA</a:t>
            </a:r>
          </a:p>
          <a:p>
            <a:pPr marL="0" indent="0" eaLnBrk="1" hangingPunct="1">
              <a:spcBef>
                <a:spcPts val="225"/>
              </a:spcBef>
              <a:buNone/>
            </a:pPr>
            <a:endParaRPr lang="en-GB" alt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549886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FA17E-6608-3764-DDB6-14827E421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D41496-B7A0-1A65-E2DE-92F4BA4FE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267" y="157373"/>
            <a:ext cx="5474881" cy="353591"/>
          </a:xfrm>
        </p:spPr>
        <p:txBody>
          <a:bodyPr>
            <a:noAutofit/>
          </a:bodyPr>
          <a:lstStyle/>
          <a:p>
            <a:pPr algn="l"/>
            <a:r>
              <a:rPr lang="en-US" altLang="en-US" sz="2800" b="1" dirty="0">
                <a:solidFill>
                  <a:schemeClr val="tx1"/>
                </a:solidFill>
              </a:rPr>
              <a:t>3) SA1 Work Planning: 6G Study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51F7B3-5772-7EDC-4DF4-2D79BF07F862}"/>
              </a:ext>
            </a:extLst>
          </p:cNvPr>
          <p:cNvSpPr txBox="1"/>
          <p:nvPr/>
        </p:nvSpPr>
        <p:spPr>
          <a:xfrm>
            <a:off x="7176837" y="1244464"/>
            <a:ext cx="1795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b="1" dirty="0"/>
              <a:t>FS_6G_REQ SID</a:t>
            </a:r>
            <a:r>
              <a:rPr lang="en-US" sz="750" dirty="0"/>
              <a:t>: </a:t>
            </a:r>
            <a:r>
              <a:rPr lang="en-GB" sz="750" dirty="0">
                <a:hlinkClick r:id="rId2"/>
              </a:rPr>
              <a:t>SP-241391</a:t>
            </a:r>
            <a:r>
              <a:rPr lang="en-GB" sz="750" dirty="0"/>
              <a:t> (Approved in SA#105, Sep 2024)</a:t>
            </a:r>
            <a:endParaRPr lang="en-US" sz="750" dirty="0"/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b="1" dirty="0"/>
              <a:t>Latest TR</a:t>
            </a:r>
            <a:r>
              <a:rPr lang="en-US" sz="750" dirty="0"/>
              <a:t>: TR 22.870-v100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dirty="0"/>
              <a:t>Consolidation of requirements started at Nov meeting. 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750" dirty="0"/>
              <a:t>Extra ad-hoc-e meeting with limited agenda needed (12-16 Jan 26) due to slow progress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750" dirty="0"/>
              <a:t>SA1 6G study (FS_6G_REQ) is expected to be completed in SA#111, Mar 2026</a:t>
            </a:r>
          </a:p>
        </p:txBody>
      </p:sp>
      <p:cxnSp>
        <p:nvCxnSpPr>
          <p:cNvPr id="2" name="Straight Connector 114">
            <a:extLst>
              <a:ext uri="{FF2B5EF4-FFF2-40B4-BE49-F238E27FC236}">
                <a16:creationId xmlns:a16="http://schemas.microsoft.com/office/drawing/2014/main" id="{CAAA120E-1792-8D0D-A1E1-A2AFDBCD72C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1168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5EFF4EFB-3D9E-66D6-F0AE-449A136913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79627"/>
            <a:ext cx="23137" cy="334880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9" name="Group 17488">
            <a:extLst>
              <a:ext uri="{FF2B5EF4-FFF2-40B4-BE49-F238E27FC236}">
                <a16:creationId xmlns:a16="http://schemas.microsoft.com/office/drawing/2014/main" id="{93C79455-B2BA-02C0-DB06-6BC6E2050F6B}"/>
              </a:ext>
            </a:extLst>
          </p:cNvPr>
          <p:cNvGrpSpPr/>
          <p:nvPr/>
        </p:nvGrpSpPr>
        <p:grpSpPr>
          <a:xfrm>
            <a:off x="4085239" y="742658"/>
            <a:ext cx="403225" cy="354013"/>
            <a:chOff x="6320478" y="755453"/>
            <a:chExt cx="403225" cy="354013"/>
          </a:xfrm>
        </p:grpSpPr>
        <p:sp>
          <p:nvSpPr>
            <p:cNvPr id="10" name="TextBox 86">
              <a:extLst>
                <a:ext uri="{FF2B5EF4-FFF2-40B4-BE49-F238E27FC236}">
                  <a16:creationId xmlns:a16="http://schemas.microsoft.com/office/drawing/2014/main" id="{77F5ADD9-616E-E560-C8F5-1597317D2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" name="TextBox 60">
              <a:extLst>
                <a:ext uri="{FF2B5EF4-FFF2-40B4-BE49-F238E27FC236}">
                  <a16:creationId xmlns:a16="http://schemas.microsoft.com/office/drawing/2014/main" id="{F896BAF1-A394-45C5-9670-701BE52494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2" name="Group 22">
            <a:extLst>
              <a:ext uri="{FF2B5EF4-FFF2-40B4-BE49-F238E27FC236}">
                <a16:creationId xmlns:a16="http://schemas.microsoft.com/office/drawing/2014/main" id="{F6A3941B-E28D-4E0B-0C68-FB364AE3A573}"/>
              </a:ext>
            </a:extLst>
          </p:cNvPr>
          <p:cNvGrpSpPr/>
          <p:nvPr/>
        </p:nvGrpSpPr>
        <p:grpSpPr>
          <a:xfrm>
            <a:off x="1646908" y="742658"/>
            <a:ext cx="390525" cy="354013"/>
            <a:chOff x="3678878" y="755453"/>
            <a:chExt cx="390525" cy="354013"/>
          </a:xfrm>
        </p:grpSpPr>
        <p:sp>
          <p:nvSpPr>
            <p:cNvPr id="13" name="TextBox 86">
              <a:extLst>
                <a:ext uri="{FF2B5EF4-FFF2-40B4-BE49-F238E27FC236}">
                  <a16:creationId xmlns:a16="http://schemas.microsoft.com/office/drawing/2014/main" id="{5483F382-29C7-F0A4-AD13-628A62E87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" name="TextBox 61">
              <a:extLst>
                <a:ext uri="{FF2B5EF4-FFF2-40B4-BE49-F238E27FC236}">
                  <a16:creationId xmlns:a16="http://schemas.microsoft.com/office/drawing/2014/main" id="{FE2FC6E2-F9BF-ABCA-8C12-38330C6AEF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5" name="Group 17475">
            <a:extLst>
              <a:ext uri="{FF2B5EF4-FFF2-40B4-BE49-F238E27FC236}">
                <a16:creationId xmlns:a16="http://schemas.microsoft.com/office/drawing/2014/main" id="{655FA2FD-A89E-C43F-22D3-6603D1B18CB1}"/>
              </a:ext>
            </a:extLst>
          </p:cNvPr>
          <p:cNvGrpSpPr/>
          <p:nvPr/>
        </p:nvGrpSpPr>
        <p:grpSpPr>
          <a:xfrm>
            <a:off x="2242997" y="742658"/>
            <a:ext cx="422275" cy="354013"/>
            <a:chOff x="4367853" y="755453"/>
            <a:chExt cx="422275" cy="354013"/>
          </a:xfrm>
        </p:grpSpPr>
        <p:sp>
          <p:nvSpPr>
            <p:cNvPr id="16" name="TextBox 86">
              <a:extLst>
                <a:ext uri="{FF2B5EF4-FFF2-40B4-BE49-F238E27FC236}">
                  <a16:creationId xmlns:a16="http://schemas.microsoft.com/office/drawing/2014/main" id="{146F8866-8AF3-87B3-DFE5-B8732456B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" name="TextBox 63">
              <a:extLst>
                <a:ext uri="{FF2B5EF4-FFF2-40B4-BE49-F238E27FC236}">
                  <a16:creationId xmlns:a16="http://schemas.microsoft.com/office/drawing/2014/main" id="{4374A74A-3CFA-BE42-ED14-131CF5E2BE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8" name="Group 17476">
            <a:extLst>
              <a:ext uri="{FF2B5EF4-FFF2-40B4-BE49-F238E27FC236}">
                <a16:creationId xmlns:a16="http://schemas.microsoft.com/office/drawing/2014/main" id="{29F334CC-C43D-5197-AC86-4F40814FC0C4}"/>
              </a:ext>
            </a:extLst>
          </p:cNvPr>
          <p:cNvGrpSpPr/>
          <p:nvPr/>
        </p:nvGrpSpPr>
        <p:grpSpPr>
          <a:xfrm>
            <a:off x="2870836" y="742658"/>
            <a:ext cx="406400" cy="354013"/>
            <a:chOff x="5098103" y="755453"/>
            <a:chExt cx="406400" cy="354013"/>
          </a:xfrm>
        </p:grpSpPr>
        <p:sp>
          <p:nvSpPr>
            <p:cNvPr id="19" name="TextBox 86">
              <a:extLst>
                <a:ext uri="{FF2B5EF4-FFF2-40B4-BE49-F238E27FC236}">
                  <a16:creationId xmlns:a16="http://schemas.microsoft.com/office/drawing/2014/main" id="{DADD8E2C-5EB8-F92F-B981-49192B532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0" name="TextBox 66">
              <a:extLst>
                <a:ext uri="{FF2B5EF4-FFF2-40B4-BE49-F238E27FC236}">
                  <a16:creationId xmlns:a16="http://schemas.microsoft.com/office/drawing/2014/main" id="{A0E4229F-D751-4DBC-CDD3-B14961A0E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0551F9A0-3E4D-2F34-498F-C17AAC6608E0}"/>
              </a:ext>
            </a:extLst>
          </p:cNvPr>
          <p:cNvGrpSpPr/>
          <p:nvPr/>
        </p:nvGrpSpPr>
        <p:grpSpPr>
          <a:xfrm>
            <a:off x="1034944" y="742658"/>
            <a:ext cx="406400" cy="354013"/>
            <a:chOff x="2991490" y="755453"/>
            <a:chExt cx="406400" cy="354013"/>
          </a:xfrm>
        </p:grpSpPr>
        <p:sp>
          <p:nvSpPr>
            <p:cNvPr id="22" name="TextBox 86">
              <a:extLst>
                <a:ext uri="{FF2B5EF4-FFF2-40B4-BE49-F238E27FC236}">
                  <a16:creationId xmlns:a16="http://schemas.microsoft.com/office/drawing/2014/main" id="{259DCF80-64A0-86B2-95F4-0D5915B932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" name="TextBox 70">
              <a:extLst>
                <a:ext uri="{FF2B5EF4-FFF2-40B4-BE49-F238E27FC236}">
                  <a16:creationId xmlns:a16="http://schemas.microsoft.com/office/drawing/2014/main" id="{A5947C84-EC77-875F-C9EE-768579C41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4" name="Group 17480">
            <a:extLst>
              <a:ext uri="{FF2B5EF4-FFF2-40B4-BE49-F238E27FC236}">
                <a16:creationId xmlns:a16="http://schemas.microsoft.com/office/drawing/2014/main" id="{1B875CDE-CC39-B439-B0FA-A2346E076308}"/>
              </a:ext>
            </a:extLst>
          </p:cNvPr>
          <p:cNvGrpSpPr/>
          <p:nvPr/>
        </p:nvGrpSpPr>
        <p:grpSpPr>
          <a:xfrm>
            <a:off x="3398576" y="742658"/>
            <a:ext cx="396875" cy="354013"/>
            <a:chOff x="5758503" y="755453"/>
            <a:chExt cx="396875" cy="354013"/>
          </a:xfrm>
        </p:grpSpPr>
        <p:sp>
          <p:nvSpPr>
            <p:cNvPr id="25" name="TextBox 86">
              <a:extLst>
                <a:ext uri="{FF2B5EF4-FFF2-40B4-BE49-F238E27FC236}">
                  <a16:creationId xmlns:a16="http://schemas.microsoft.com/office/drawing/2014/main" id="{C9AD51C9-558D-8740-AD9B-C5A9477F82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6" name="TextBox 71">
              <a:extLst>
                <a:ext uri="{FF2B5EF4-FFF2-40B4-BE49-F238E27FC236}">
                  <a16:creationId xmlns:a16="http://schemas.microsoft.com/office/drawing/2014/main" id="{792825C2-E5A4-C4F5-CBE1-A09C125AC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27" name="TextBox 67">
            <a:extLst>
              <a:ext uri="{FF2B5EF4-FFF2-40B4-BE49-F238E27FC236}">
                <a16:creationId xmlns:a16="http://schemas.microsoft.com/office/drawing/2014/main" id="{87C32F4E-82AD-D216-70E1-F0C8E50BA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48912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8E2EE802-4D90-3E62-CC7C-C63B90168F5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DC42FE9B-843E-DE34-B59B-C857EB7EB6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D3450ED7-4B83-035F-D19B-15EBAAA293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9306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2" name="Straight Connector 114">
            <a:extLst>
              <a:ext uri="{FF2B5EF4-FFF2-40B4-BE49-F238E27FC236}">
                <a16:creationId xmlns:a16="http://schemas.microsoft.com/office/drawing/2014/main" id="{B164689B-E08C-BB2D-6EA3-FF578B62BE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89308" y="111168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3" name="Straight Connector 9257">
            <a:extLst>
              <a:ext uri="{FF2B5EF4-FFF2-40B4-BE49-F238E27FC236}">
                <a16:creationId xmlns:a16="http://schemas.microsoft.com/office/drawing/2014/main" id="{9467B48A-A258-2E09-8943-58B505B1EA6C}"/>
              </a:ext>
            </a:extLst>
          </p:cNvPr>
          <p:cNvCxnSpPr>
            <a:cxnSpLocks/>
          </p:cNvCxnSpPr>
          <p:nvPr/>
        </p:nvCxnSpPr>
        <p:spPr bwMode="auto">
          <a:xfrm>
            <a:off x="1258422" y="59618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Box 9258">
            <a:extLst>
              <a:ext uri="{FF2B5EF4-FFF2-40B4-BE49-F238E27FC236}">
                <a16:creationId xmlns:a16="http://schemas.microsoft.com/office/drawing/2014/main" id="{3DA6EB9A-8EF2-664B-B28F-86A8A851060B}"/>
              </a:ext>
            </a:extLst>
          </p:cNvPr>
          <p:cNvSpPr txBox="1"/>
          <p:nvPr/>
        </p:nvSpPr>
        <p:spPr>
          <a:xfrm>
            <a:off x="2155994" y="47394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35" name="Rectangle 12">
            <a:extLst>
              <a:ext uri="{FF2B5EF4-FFF2-40B4-BE49-F238E27FC236}">
                <a16:creationId xmlns:a16="http://schemas.microsoft.com/office/drawing/2014/main" id="{A7A8BA7F-DD47-82B4-5458-F5B5C642F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53" y="449537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May</a:t>
            </a:r>
          </a:p>
        </p:txBody>
      </p: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F1EF7294-BDA0-299A-DEFC-5742DB60BA3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45737" y="1076672"/>
            <a:ext cx="5110" cy="3369432"/>
          </a:xfrm>
          <a:prstGeom prst="line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Rectangle 12">
            <a:extLst>
              <a:ext uri="{FF2B5EF4-FFF2-40B4-BE49-F238E27FC236}">
                <a16:creationId xmlns:a16="http://schemas.microsoft.com/office/drawing/2014/main" id="{B66684FC-EB79-9587-E0F9-5566E05CE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081" y="446718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Aug</a:t>
            </a: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.</a:t>
            </a:r>
          </a:p>
        </p:txBody>
      </p: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681A8D73-F087-CFA7-8571-5D7861A5A2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00834" y="1057965"/>
            <a:ext cx="0" cy="337047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Rectangle 12">
            <a:extLst>
              <a:ext uri="{FF2B5EF4-FFF2-40B4-BE49-F238E27FC236}">
                <a16:creationId xmlns:a16="http://schemas.microsoft.com/office/drawing/2014/main" id="{F47B804C-83E2-B5A9-5E52-BDAFE7247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6582" y="446718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Nov</a:t>
            </a:r>
          </a:p>
        </p:txBody>
      </p:sp>
      <p:cxnSp>
        <p:nvCxnSpPr>
          <p:cNvPr id="40" name="Straight Connector 114">
            <a:extLst>
              <a:ext uri="{FF2B5EF4-FFF2-40B4-BE49-F238E27FC236}">
                <a16:creationId xmlns:a16="http://schemas.microsoft.com/office/drawing/2014/main" id="{B0CCD813-D477-802C-CA6B-488F583FE15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38213" y="1040834"/>
            <a:ext cx="541" cy="340527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Rectangle 12">
            <a:extLst>
              <a:ext uri="{FF2B5EF4-FFF2-40B4-BE49-F238E27FC236}">
                <a16:creationId xmlns:a16="http://schemas.microsoft.com/office/drawing/2014/main" id="{81A22BBE-32C3-A6E0-7B97-AA2BF80BC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949" y="4560200"/>
            <a:ext cx="8227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Montserrat" panose="00000500000000000000" pitchFamily="2" charset="0"/>
              </a:rPr>
              <a:t>Feb</a:t>
            </a:r>
          </a:p>
        </p:txBody>
      </p:sp>
      <p:sp>
        <p:nvSpPr>
          <p:cNvPr id="42" name="TextBox 1">
            <a:extLst>
              <a:ext uri="{FF2B5EF4-FFF2-40B4-BE49-F238E27FC236}">
                <a16:creationId xmlns:a16="http://schemas.microsoft.com/office/drawing/2014/main" id="{E82DDC3F-85F2-7768-6F5E-3D005003A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033" y="2802138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grpSp>
        <p:nvGrpSpPr>
          <p:cNvPr id="43" name="Group 17493">
            <a:extLst>
              <a:ext uri="{FF2B5EF4-FFF2-40B4-BE49-F238E27FC236}">
                <a16:creationId xmlns:a16="http://schemas.microsoft.com/office/drawing/2014/main" id="{745781A7-A377-5ECD-7EB5-15A6D03F612E}"/>
              </a:ext>
            </a:extLst>
          </p:cNvPr>
          <p:cNvGrpSpPr/>
          <p:nvPr/>
        </p:nvGrpSpPr>
        <p:grpSpPr>
          <a:xfrm>
            <a:off x="4690216" y="728805"/>
            <a:ext cx="405137" cy="354013"/>
            <a:chOff x="4384991" y="755453"/>
            <a:chExt cx="405137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61672390-C364-6FA6-8292-1FE1080BF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3">
              <a:extLst>
                <a:ext uri="{FF2B5EF4-FFF2-40B4-BE49-F238E27FC236}">
                  <a16:creationId xmlns:a16="http://schemas.microsoft.com/office/drawing/2014/main" id="{11E45B50-57CE-E699-1C27-771523541E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6" name="Group 17497">
            <a:extLst>
              <a:ext uri="{FF2B5EF4-FFF2-40B4-BE49-F238E27FC236}">
                <a16:creationId xmlns:a16="http://schemas.microsoft.com/office/drawing/2014/main" id="{10C03847-2C8C-F15E-1A1D-0E4A29587EC5}"/>
              </a:ext>
            </a:extLst>
          </p:cNvPr>
          <p:cNvGrpSpPr/>
          <p:nvPr/>
        </p:nvGrpSpPr>
        <p:grpSpPr>
          <a:xfrm>
            <a:off x="5316467" y="728805"/>
            <a:ext cx="390850" cy="354013"/>
            <a:chOff x="5113653" y="755453"/>
            <a:chExt cx="39085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7AD6F4E0-8DA6-FD97-12B5-2CE7668E6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FDDDA53E-688F-C493-5E17-5BB4F46682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31">
            <a:extLst>
              <a:ext uri="{FF2B5EF4-FFF2-40B4-BE49-F238E27FC236}">
                <a16:creationId xmlns:a16="http://schemas.microsoft.com/office/drawing/2014/main" id="{FA9D6C1D-9111-4E87-4C51-25B4414C9355}"/>
              </a:ext>
            </a:extLst>
          </p:cNvPr>
          <p:cNvGrpSpPr/>
          <p:nvPr/>
        </p:nvGrpSpPr>
        <p:grpSpPr>
          <a:xfrm>
            <a:off x="5912881" y="728805"/>
            <a:ext cx="396875" cy="354013"/>
            <a:chOff x="5758503" y="755453"/>
            <a:chExt cx="39687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8C925A7A-93FB-6260-C0F7-F38DA15960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1" name="TextBox 71">
              <a:extLst>
                <a:ext uri="{FF2B5EF4-FFF2-40B4-BE49-F238E27FC236}">
                  <a16:creationId xmlns:a16="http://schemas.microsoft.com/office/drawing/2014/main" id="{02035514-0D2B-2CC9-AD3E-8971435723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7A3C5C03-5532-3601-A218-FE1C2FEF94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09783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5BE53804-69C2-F5B9-AB0F-F3BE02287A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09783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8DBC117F-311D-4F1A-BD5B-EE0385557A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097836"/>
            <a:ext cx="0" cy="369073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38">
            <a:extLst>
              <a:ext uri="{FF2B5EF4-FFF2-40B4-BE49-F238E27FC236}">
                <a16:creationId xmlns:a16="http://schemas.microsoft.com/office/drawing/2014/main" id="{1B22A560-68BB-3F18-73ED-69BFB16DB888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8233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6" name="TextBox 39">
            <a:extLst>
              <a:ext uri="{FF2B5EF4-FFF2-40B4-BE49-F238E27FC236}">
                <a16:creationId xmlns:a16="http://schemas.microsoft.com/office/drawing/2014/main" id="{350EF237-E2DB-0DF3-E103-FACD961325D3}"/>
              </a:ext>
            </a:extLst>
          </p:cNvPr>
          <p:cNvSpPr txBox="1"/>
          <p:nvPr/>
        </p:nvSpPr>
        <p:spPr>
          <a:xfrm>
            <a:off x="4586075" y="460096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58" name="TextBox 1">
            <a:extLst>
              <a:ext uri="{FF2B5EF4-FFF2-40B4-BE49-F238E27FC236}">
                <a16:creationId xmlns:a16="http://schemas.microsoft.com/office/drawing/2014/main" id="{2DD08C05-A3D3-3345-D5A8-59292C256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8449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9" name="Chevron 60">
            <a:extLst>
              <a:ext uri="{FF2B5EF4-FFF2-40B4-BE49-F238E27FC236}">
                <a16:creationId xmlns:a16="http://schemas.microsoft.com/office/drawing/2014/main" id="{E16884A9-92F3-DE8B-6BC7-F6A490EA1F23}"/>
              </a:ext>
            </a:extLst>
          </p:cNvPr>
          <p:cNvSpPr/>
          <p:nvPr/>
        </p:nvSpPr>
        <p:spPr bwMode="auto">
          <a:xfrm>
            <a:off x="490606" y="2358529"/>
            <a:ext cx="3873573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0" name="Diamond 17485">
            <a:extLst>
              <a:ext uri="{FF2B5EF4-FFF2-40B4-BE49-F238E27FC236}">
                <a16:creationId xmlns:a16="http://schemas.microsoft.com/office/drawing/2014/main" id="{3BF6B481-59EF-C815-8AC4-8C1F0B07FBF6}"/>
              </a:ext>
            </a:extLst>
          </p:cNvPr>
          <p:cNvSpPr/>
          <p:nvPr/>
        </p:nvSpPr>
        <p:spPr bwMode="auto">
          <a:xfrm>
            <a:off x="3187796" y="233908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Diamond 17484">
            <a:extLst>
              <a:ext uri="{FF2B5EF4-FFF2-40B4-BE49-F238E27FC236}">
                <a16:creationId xmlns:a16="http://schemas.microsoft.com/office/drawing/2014/main" id="{AAF03661-5743-9A11-5F1A-7A31BAF2BB11}"/>
              </a:ext>
            </a:extLst>
          </p:cNvPr>
          <p:cNvSpPr/>
          <p:nvPr/>
        </p:nvSpPr>
        <p:spPr bwMode="auto">
          <a:xfrm>
            <a:off x="3980272" y="232938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1">
            <a:extLst>
              <a:ext uri="{FF2B5EF4-FFF2-40B4-BE49-F238E27FC236}">
                <a16:creationId xmlns:a16="http://schemas.microsoft.com/office/drawing/2014/main" id="{10048C98-E23F-5FD9-18EF-B185A3513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297108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4" name="TextBox 5">
            <a:extLst>
              <a:ext uri="{FF2B5EF4-FFF2-40B4-BE49-F238E27FC236}">
                <a16:creationId xmlns:a16="http://schemas.microsoft.com/office/drawing/2014/main" id="{C31FE50F-824B-1E24-94C4-E5F65835EDA7}"/>
              </a:ext>
            </a:extLst>
          </p:cNvPr>
          <p:cNvSpPr txBox="1"/>
          <p:nvPr/>
        </p:nvSpPr>
        <p:spPr>
          <a:xfrm>
            <a:off x="674716" y="2379264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65" name="Diamond 6">
            <a:extLst>
              <a:ext uri="{FF2B5EF4-FFF2-40B4-BE49-F238E27FC236}">
                <a16:creationId xmlns:a16="http://schemas.microsoft.com/office/drawing/2014/main" id="{A17EAC81-82AE-C83D-6366-8450A8069467}"/>
              </a:ext>
            </a:extLst>
          </p:cNvPr>
          <p:cNvSpPr/>
          <p:nvPr/>
        </p:nvSpPr>
        <p:spPr bwMode="auto">
          <a:xfrm>
            <a:off x="2542669" y="235374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Diamond 7">
            <a:extLst>
              <a:ext uri="{FF2B5EF4-FFF2-40B4-BE49-F238E27FC236}">
                <a16:creationId xmlns:a16="http://schemas.microsoft.com/office/drawing/2014/main" id="{F405FA9E-8902-373F-FCD9-A3BBF6A447EF}"/>
              </a:ext>
            </a:extLst>
          </p:cNvPr>
          <p:cNvSpPr/>
          <p:nvPr/>
        </p:nvSpPr>
        <p:spPr bwMode="auto">
          <a:xfrm>
            <a:off x="1995056" y="2352940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083FA3A9-FDAC-AE35-B610-956F48427F5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4594" y="1040834"/>
            <a:ext cx="0" cy="3387601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2" name="Diamond 17484">
            <a:extLst>
              <a:ext uri="{FF2B5EF4-FFF2-40B4-BE49-F238E27FC236}">
                <a16:creationId xmlns:a16="http://schemas.microsoft.com/office/drawing/2014/main" id="{E13AFF6B-B6A1-63AB-04EC-6587EC3DDD49}"/>
              </a:ext>
            </a:extLst>
          </p:cNvPr>
          <p:cNvSpPr/>
          <p:nvPr/>
        </p:nvSpPr>
        <p:spPr bwMode="auto">
          <a:xfrm>
            <a:off x="3676653" y="2389486"/>
            <a:ext cx="315882" cy="365760"/>
          </a:xfrm>
          <a:prstGeom prst="diamond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TextBox 1">
            <a:extLst>
              <a:ext uri="{FF2B5EF4-FFF2-40B4-BE49-F238E27FC236}">
                <a16:creationId xmlns:a16="http://schemas.microsoft.com/office/drawing/2014/main" id="{365A5AFE-BB69-9C7F-B231-04BBE3165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741" y="3636482"/>
            <a:ext cx="666072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Ad-hoc-e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needed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0F315B88-7FCD-3E09-FFCD-FE345A50A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5210" y="4467903"/>
            <a:ext cx="8227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SA1#112bis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Jan</a:t>
            </a:r>
          </a:p>
        </p:txBody>
      </p: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A554AA32-A122-E70B-56ED-08151826BB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1168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7" name="TextBox 1">
            <a:extLst>
              <a:ext uri="{FF2B5EF4-FFF2-40B4-BE49-F238E27FC236}">
                <a16:creationId xmlns:a16="http://schemas.microsoft.com/office/drawing/2014/main" id="{90246F3F-8D85-2428-842D-FCAC5A41C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685" y="1297649"/>
            <a:ext cx="885395" cy="738664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solidFill>
                  <a:schemeClr val="tx1"/>
                </a:solidFill>
                <a:latin typeface="Montserrat" panose="00000500000000000000" pitchFamily="50" charset="0"/>
              </a:rPr>
              <a:t>Resubmission of use cases allowed</a:t>
            </a:r>
          </a:p>
          <a:p>
            <a:pPr algn="ctr">
              <a:defRPr/>
            </a:pPr>
            <a:r>
              <a:rPr lang="en-GB" altLang="en-US" sz="700" b="1" dirty="0">
                <a:solidFill>
                  <a:schemeClr val="tx1"/>
                </a:solidFill>
                <a:latin typeface="Montserrat" panose="00000500000000000000" pitchFamily="50" charset="0"/>
              </a:rPr>
              <a:t>- Consolidation starts </a:t>
            </a:r>
            <a:endParaRPr lang="en-GB" altLang="en-US" sz="7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05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8D1B2-4CF6-059A-FD0C-A2E173442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0" name="Google Shape;120;p20">
            <a:extLst>
              <a:ext uri="{FF2B5EF4-FFF2-40B4-BE49-F238E27FC236}">
                <a16:creationId xmlns:a16="http://schemas.microsoft.com/office/drawing/2014/main" id="{0C2753EA-9F09-B0DD-B541-003AB85783B6}"/>
              </a:ext>
            </a:extLst>
          </p:cNvPr>
          <p:cNvCxnSpPr>
            <a:cxnSpLocks/>
          </p:cNvCxnSpPr>
          <p:nvPr/>
        </p:nvCxnSpPr>
        <p:spPr bwMode="auto">
          <a:xfrm>
            <a:off x="320675" y="836613"/>
            <a:ext cx="7104063" cy="0"/>
          </a:xfrm>
          <a:prstGeom prst="straightConnector1">
            <a:avLst/>
          </a:prstGeom>
          <a:noFill/>
          <a:ln w="9525">
            <a:solidFill>
              <a:srgbClr val="98B95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1" name="Google Shape;121;p20">
            <a:extLst>
              <a:ext uri="{FF2B5EF4-FFF2-40B4-BE49-F238E27FC236}">
                <a16:creationId xmlns:a16="http://schemas.microsoft.com/office/drawing/2014/main" id="{9D541824-6ED9-85D7-4182-4594F6E4D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230188"/>
            <a:ext cx="73993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r>
              <a:rPr lang="en-US" altLang="de-DE" sz="2800" b="1" dirty="0">
                <a:solidFill>
                  <a:srgbClr val="FF0000"/>
                </a:solidFill>
                <a:latin typeface="Calibri" panose="020F0502020204030204" pitchFamily="34" charset="0"/>
                <a:sym typeface="Montserrat" panose="00000500000000000000" pitchFamily="2" charset="0"/>
              </a:rPr>
              <a:t>Proposal for Rel-21 SA1 timeline</a:t>
            </a:r>
            <a:endParaRPr lang="de-DE" altLang="de-DE" sz="2800" b="1" dirty="0">
              <a:solidFill>
                <a:srgbClr val="FF0000"/>
              </a:solidFill>
              <a:latin typeface="Calibri" panose="020F0502020204030204" pitchFamily="34" charset="0"/>
              <a:sym typeface="Montserrat" panose="00000500000000000000" pitchFamily="2" charset="0"/>
            </a:endParaRPr>
          </a:p>
        </p:txBody>
      </p:sp>
      <p:cxnSp>
        <p:nvCxnSpPr>
          <p:cNvPr id="12292" name="Google Shape;126;p20">
            <a:extLst>
              <a:ext uri="{FF2B5EF4-FFF2-40B4-BE49-F238E27FC236}">
                <a16:creationId xmlns:a16="http://schemas.microsoft.com/office/drawing/2014/main" id="{0496D536-C190-A925-397D-07D8E5F85C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7838" y="1158875"/>
            <a:ext cx="0" cy="380682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Google Shape;127;p20">
            <a:extLst>
              <a:ext uri="{FF2B5EF4-FFF2-40B4-BE49-F238E27FC236}">
                <a16:creationId xmlns:a16="http://schemas.microsoft.com/office/drawing/2014/main" id="{3E146FF8-329B-7897-4A0B-E3C9120B16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84825" y="1158875"/>
            <a:ext cx="0" cy="3754438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Google Shape;128;p20">
            <a:extLst>
              <a:ext uri="{FF2B5EF4-FFF2-40B4-BE49-F238E27FC236}">
                <a16:creationId xmlns:a16="http://schemas.microsoft.com/office/drawing/2014/main" id="{83567625-C233-D861-5426-E0101B8322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25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5" name="Google Shape;129;p20">
            <a:extLst>
              <a:ext uri="{FF2B5EF4-FFF2-40B4-BE49-F238E27FC236}">
                <a16:creationId xmlns:a16="http://schemas.microsoft.com/office/drawing/2014/main" id="{BC330287-2B66-C0D4-81A1-7060C01960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9500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6" name="Google Shape;130;p20">
            <a:extLst>
              <a:ext uri="{FF2B5EF4-FFF2-40B4-BE49-F238E27FC236}">
                <a16:creationId xmlns:a16="http://schemas.microsoft.com/office/drawing/2014/main" id="{630D09C5-0C0F-F166-7F41-183E276DF8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1313" y="1301750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7" name="Google Shape;131;p20">
            <a:extLst>
              <a:ext uri="{FF2B5EF4-FFF2-40B4-BE49-F238E27FC236}">
                <a16:creationId xmlns:a16="http://schemas.microsoft.com/office/drawing/2014/main" id="{3248F990-5DAF-8F2D-D6B9-68C002A59A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70113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8" name="Google Shape;132;p20">
            <a:extLst>
              <a:ext uri="{FF2B5EF4-FFF2-40B4-BE49-F238E27FC236}">
                <a16:creationId xmlns:a16="http://schemas.microsoft.com/office/drawing/2014/main" id="{32A9A041-8187-0483-FCF8-C6B24C765A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61238" y="1162050"/>
            <a:ext cx="0" cy="3803650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9" name="Google Shape;133;p20">
            <a:extLst>
              <a:ext uri="{FF2B5EF4-FFF2-40B4-BE49-F238E27FC236}">
                <a16:creationId xmlns:a16="http://schemas.microsoft.com/office/drawing/2014/main" id="{9DFF8FA7-8705-6C48-F18B-3C742C6D3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011238"/>
            <a:ext cx="67468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TSG#106</a:t>
            </a:r>
            <a:endParaRPr lang="de-DE" altLang="de-DE"/>
          </a:p>
        </p:txBody>
      </p:sp>
      <p:sp>
        <p:nvSpPr>
          <p:cNvPr id="12300" name="Google Shape;134;p20">
            <a:extLst>
              <a:ext uri="{FF2B5EF4-FFF2-40B4-BE49-F238E27FC236}">
                <a16:creationId xmlns:a16="http://schemas.microsoft.com/office/drawing/2014/main" id="{1AE0561E-41FF-7E33-367F-2DC861C0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TSG#107</a:t>
            </a:r>
            <a:endParaRPr lang="de-DE" altLang="de-DE"/>
          </a:p>
        </p:txBody>
      </p:sp>
      <p:sp>
        <p:nvSpPr>
          <p:cNvPr id="12301" name="Google Shape;135;p20">
            <a:extLst>
              <a:ext uri="{FF2B5EF4-FFF2-40B4-BE49-F238E27FC236}">
                <a16:creationId xmlns:a16="http://schemas.microsoft.com/office/drawing/2014/main" id="{74AA6755-D44C-8F4B-9C42-C23BB0FE1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100" y="1011238"/>
            <a:ext cx="685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TSG#108</a:t>
            </a:r>
            <a:endParaRPr lang="de-DE" altLang="de-DE"/>
          </a:p>
        </p:txBody>
      </p:sp>
      <p:sp>
        <p:nvSpPr>
          <p:cNvPr id="12302" name="Google Shape;136;p20">
            <a:extLst>
              <a:ext uri="{FF2B5EF4-FFF2-40B4-BE49-F238E27FC236}">
                <a16:creationId xmlns:a16="http://schemas.microsoft.com/office/drawing/2014/main" id="{F08B02F3-059B-86F4-5082-05423D5D3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1011238"/>
            <a:ext cx="6762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TSG#109</a:t>
            </a:r>
            <a:endParaRPr lang="de-DE" altLang="de-DE"/>
          </a:p>
        </p:txBody>
      </p:sp>
      <p:sp>
        <p:nvSpPr>
          <p:cNvPr id="12303" name="Google Shape;137;p20">
            <a:extLst>
              <a:ext uri="{FF2B5EF4-FFF2-40B4-BE49-F238E27FC236}">
                <a16:creationId xmlns:a16="http://schemas.microsoft.com/office/drawing/2014/main" id="{3E009A7E-39CC-2D7D-1050-0469976BA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TSG#110</a:t>
            </a:r>
            <a:endParaRPr lang="de-DE" altLang="de-DE"/>
          </a:p>
        </p:txBody>
      </p:sp>
      <p:sp>
        <p:nvSpPr>
          <p:cNvPr id="12304" name="Google Shape;138;p20">
            <a:extLst>
              <a:ext uri="{FF2B5EF4-FFF2-40B4-BE49-F238E27FC236}">
                <a16:creationId xmlns:a16="http://schemas.microsoft.com/office/drawing/2014/main" id="{E03DF1E1-1AB7-CE1C-A90C-1680EFA01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8" y="1011238"/>
            <a:ext cx="6778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TSG#111</a:t>
            </a:r>
            <a:endParaRPr lang="de-DE" altLang="de-DE"/>
          </a:p>
        </p:txBody>
      </p:sp>
      <p:sp>
        <p:nvSpPr>
          <p:cNvPr id="12305" name="Google Shape;139;p20">
            <a:extLst>
              <a:ext uri="{FF2B5EF4-FFF2-40B4-BE49-F238E27FC236}">
                <a16:creationId xmlns:a16="http://schemas.microsoft.com/office/drawing/2014/main" id="{B2BE30D0-693B-2264-6771-710F01BF7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011238"/>
            <a:ext cx="6826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TSG#112</a:t>
            </a:r>
            <a:endParaRPr lang="de-DE" altLang="de-DE"/>
          </a:p>
        </p:txBody>
      </p:sp>
      <p:sp>
        <p:nvSpPr>
          <p:cNvPr id="12306" name="Google Shape;140;p20">
            <a:extLst>
              <a:ext uri="{FF2B5EF4-FFF2-40B4-BE49-F238E27FC236}">
                <a16:creationId xmlns:a16="http://schemas.microsoft.com/office/drawing/2014/main" id="{A8F3FDEF-EDF0-A42D-B825-A02BE0591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813" y="1011238"/>
            <a:ext cx="6794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TSG#113</a:t>
            </a:r>
            <a:endParaRPr lang="de-DE" altLang="de-DE"/>
          </a:p>
        </p:txBody>
      </p:sp>
      <p:sp>
        <p:nvSpPr>
          <p:cNvPr id="12307" name="Google Shape;141;p20">
            <a:extLst>
              <a:ext uri="{FF2B5EF4-FFF2-40B4-BE49-F238E27FC236}">
                <a16:creationId xmlns:a16="http://schemas.microsoft.com/office/drawing/2014/main" id="{909447D5-E39B-280B-FD00-2728B30E2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0" y="1011238"/>
            <a:ext cx="6508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TSG#114</a:t>
            </a:r>
            <a:endParaRPr lang="de-DE" altLang="de-DE"/>
          </a:p>
        </p:txBody>
      </p:sp>
      <p:sp>
        <p:nvSpPr>
          <p:cNvPr id="12308" name="Google Shape;142;p20">
            <a:extLst>
              <a:ext uri="{FF2B5EF4-FFF2-40B4-BE49-F238E27FC236}">
                <a16:creationId xmlns:a16="http://schemas.microsoft.com/office/drawing/2014/main" id="{9890B357-4904-1192-904E-734DE0094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1011238"/>
            <a:ext cx="615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TSG#115</a:t>
            </a:r>
            <a:endParaRPr lang="de-DE" altLang="de-DE" sz="900"/>
          </a:p>
        </p:txBody>
      </p:sp>
      <p:sp>
        <p:nvSpPr>
          <p:cNvPr id="12309" name="Google Shape;143;p20">
            <a:extLst>
              <a:ext uri="{FF2B5EF4-FFF2-40B4-BE49-F238E27FC236}">
                <a16:creationId xmlns:a16="http://schemas.microsoft.com/office/drawing/2014/main" id="{C334E835-FD35-1E61-D135-9C0F2E220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1513" y="1011238"/>
            <a:ext cx="6397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TSG#116</a:t>
            </a:r>
            <a:endParaRPr lang="de-DE" altLang="de-DE"/>
          </a:p>
        </p:txBody>
      </p:sp>
      <p:sp>
        <p:nvSpPr>
          <p:cNvPr id="12310" name="Google Shape;145;p20">
            <a:extLst>
              <a:ext uri="{FF2B5EF4-FFF2-40B4-BE49-F238E27FC236}">
                <a16:creationId xmlns:a16="http://schemas.microsoft.com/office/drawing/2014/main" id="{C3F5F5E8-5CA9-4C6F-FB0D-B01A9BAC6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75" y="714375"/>
            <a:ext cx="49847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2025</a:t>
            </a:r>
            <a:endParaRPr lang="de-DE" altLang="de-DE"/>
          </a:p>
        </p:txBody>
      </p:sp>
      <p:sp>
        <p:nvSpPr>
          <p:cNvPr id="12311" name="Google Shape;146;p20">
            <a:extLst>
              <a:ext uri="{FF2B5EF4-FFF2-40B4-BE49-F238E27FC236}">
                <a16:creationId xmlns:a16="http://schemas.microsoft.com/office/drawing/2014/main" id="{D32B4A0B-252B-BA22-75F8-E769892BE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388" y="714375"/>
            <a:ext cx="527050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2026</a:t>
            </a:r>
            <a:endParaRPr lang="de-DE" altLang="de-DE"/>
          </a:p>
        </p:txBody>
      </p:sp>
      <p:sp>
        <p:nvSpPr>
          <p:cNvPr id="12312" name="Google Shape;148;p20">
            <a:extLst>
              <a:ext uri="{FF2B5EF4-FFF2-40B4-BE49-F238E27FC236}">
                <a16:creationId xmlns:a16="http://schemas.microsoft.com/office/drawing/2014/main" id="{9772D012-DAEE-E439-D166-82C80CFE6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688" y="11017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3" name="Google Shape;149;p20">
            <a:extLst>
              <a:ext uri="{FF2B5EF4-FFF2-40B4-BE49-F238E27FC236}">
                <a16:creationId xmlns:a16="http://schemas.microsoft.com/office/drawing/2014/main" id="{2A8E98FF-CD8E-9F92-37EA-4E9415C29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8" y="1114425"/>
            <a:ext cx="3762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4" name="Google Shape;150;p20">
            <a:extLst>
              <a:ext uri="{FF2B5EF4-FFF2-40B4-BE49-F238E27FC236}">
                <a16:creationId xmlns:a16="http://schemas.microsoft.com/office/drawing/2014/main" id="{5BC38FCF-715B-524D-F053-3D5938F10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100" y="1114425"/>
            <a:ext cx="3762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Mar.</a:t>
            </a:r>
            <a:endParaRPr lang="de-DE" altLang="de-DE"/>
          </a:p>
        </p:txBody>
      </p:sp>
      <p:sp>
        <p:nvSpPr>
          <p:cNvPr id="12315" name="Google Shape;152;p20">
            <a:extLst>
              <a:ext uri="{FF2B5EF4-FFF2-40B4-BE49-F238E27FC236}">
                <a16:creationId xmlns:a16="http://schemas.microsoft.com/office/drawing/2014/main" id="{8221267C-C25F-312E-206E-82100D4AD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1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6" name="Google Shape;153;p20">
            <a:extLst>
              <a:ext uri="{FF2B5EF4-FFF2-40B4-BE49-F238E27FC236}">
                <a16:creationId xmlns:a16="http://schemas.microsoft.com/office/drawing/2014/main" id="{998F70DD-7CBB-49A9-2954-88260350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2013" y="11144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17" name="Google Shape;154;p20">
            <a:extLst>
              <a:ext uri="{FF2B5EF4-FFF2-40B4-BE49-F238E27FC236}">
                <a16:creationId xmlns:a16="http://schemas.microsoft.com/office/drawing/2014/main" id="{46EE0A30-4C72-D44C-B5B0-79C3F2655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1114425"/>
            <a:ext cx="3730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8" name="Google Shape;155;p20">
            <a:extLst>
              <a:ext uri="{FF2B5EF4-FFF2-40B4-BE49-F238E27FC236}">
                <a16:creationId xmlns:a16="http://schemas.microsoft.com/office/drawing/2014/main" id="{8A363F1A-CA1E-F0F1-6F75-5EB514170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1114425"/>
            <a:ext cx="3730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Sep.</a:t>
            </a:r>
            <a:endParaRPr lang="de-DE" altLang="de-DE"/>
          </a:p>
        </p:txBody>
      </p:sp>
      <p:sp>
        <p:nvSpPr>
          <p:cNvPr id="12319" name="Google Shape;157;p20">
            <a:extLst>
              <a:ext uri="{FF2B5EF4-FFF2-40B4-BE49-F238E27FC236}">
                <a16:creationId xmlns:a16="http://schemas.microsoft.com/office/drawing/2014/main" id="{ABC6A3DD-2115-D61F-BE8F-0A766DA26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0" name="Google Shape;158;p20">
            <a:extLst>
              <a:ext uri="{FF2B5EF4-FFF2-40B4-BE49-F238E27FC236}">
                <a16:creationId xmlns:a16="http://schemas.microsoft.com/office/drawing/2014/main" id="{A017C5EA-5606-74CE-7382-987D4F46A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91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1" name="Google Shape;159;p20">
            <a:extLst>
              <a:ext uri="{FF2B5EF4-FFF2-40B4-BE49-F238E27FC236}">
                <a16:creationId xmlns:a16="http://schemas.microsoft.com/office/drawing/2014/main" id="{C2139AE1-931E-0CC5-4E90-132461048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2663" y="111442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Dec.</a:t>
            </a:r>
            <a:endParaRPr lang="de-DE" altLang="de-DE"/>
          </a:p>
        </p:txBody>
      </p:sp>
      <p:sp>
        <p:nvSpPr>
          <p:cNvPr id="12322" name="Google Shape;160;p20">
            <a:extLst>
              <a:ext uri="{FF2B5EF4-FFF2-40B4-BE49-F238E27FC236}">
                <a16:creationId xmlns:a16="http://schemas.microsoft.com/office/drawing/2014/main" id="{3754D79E-32C5-7CAC-5474-0003C771E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8350" y="695325"/>
            <a:ext cx="492125" cy="246063"/>
          </a:xfrm>
          <a:prstGeom prst="rect">
            <a:avLst/>
          </a:pr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FFFFFF"/>
              </a:buClr>
              <a:buSzPts val="1000"/>
              <a:buFont typeface="Montserrat" panose="00000500000000000000" pitchFamily="2" charset="0"/>
              <a:buNone/>
            </a:pPr>
            <a:r>
              <a:rPr lang="en-US" altLang="de-DE">
                <a:solidFill>
                  <a:srgbClr val="FFFFFF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2027</a:t>
            </a:r>
            <a:endParaRPr lang="de-DE" altLang="de-DE"/>
          </a:p>
        </p:txBody>
      </p:sp>
      <p:cxnSp>
        <p:nvCxnSpPr>
          <p:cNvPr id="170" name="Google Shape;170;p20">
            <a:extLst>
              <a:ext uri="{FF2B5EF4-FFF2-40B4-BE49-F238E27FC236}">
                <a16:creationId xmlns:a16="http://schemas.microsoft.com/office/drawing/2014/main" id="{C036D5F3-68DD-8EA0-0C95-00884C66D395}"/>
              </a:ext>
            </a:extLst>
          </p:cNvPr>
          <p:cNvCxnSpPr/>
          <p:nvPr/>
        </p:nvCxnSpPr>
        <p:spPr>
          <a:xfrm>
            <a:off x="1789113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>
            <a:extLst>
              <a:ext uri="{FF2B5EF4-FFF2-40B4-BE49-F238E27FC236}">
                <a16:creationId xmlns:a16="http://schemas.microsoft.com/office/drawing/2014/main" id="{F186CE7B-5256-4606-582D-22B588621CF8}"/>
              </a:ext>
            </a:extLst>
          </p:cNvPr>
          <p:cNvCxnSpPr/>
          <p:nvPr/>
        </p:nvCxnSpPr>
        <p:spPr>
          <a:xfrm>
            <a:off x="7142163" y="1439863"/>
            <a:ext cx="0" cy="31369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>
            <a:extLst>
              <a:ext uri="{FF2B5EF4-FFF2-40B4-BE49-F238E27FC236}">
                <a16:creationId xmlns:a16="http://schemas.microsoft.com/office/drawing/2014/main" id="{83ABC859-5548-98F2-51F1-4E96BDF5DF9A}"/>
              </a:ext>
            </a:extLst>
          </p:cNvPr>
          <p:cNvCxnSpPr/>
          <p:nvPr/>
        </p:nvCxnSpPr>
        <p:spPr>
          <a:xfrm>
            <a:off x="5899150" y="1439863"/>
            <a:ext cx="0" cy="309245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>
            <a:extLst>
              <a:ext uri="{FF2B5EF4-FFF2-40B4-BE49-F238E27FC236}">
                <a16:creationId xmlns:a16="http://schemas.microsoft.com/office/drawing/2014/main" id="{C033A68B-29DC-2B4D-DFF1-BD1CF66F1162}"/>
              </a:ext>
            </a:extLst>
          </p:cNvPr>
          <p:cNvCxnSpPr/>
          <p:nvPr/>
        </p:nvCxnSpPr>
        <p:spPr>
          <a:xfrm>
            <a:off x="3195638" y="1428750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>
            <a:extLst>
              <a:ext uri="{FF2B5EF4-FFF2-40B4-BE49-F238E27FC236}">
                <a16:creationId xmlns:a16="http://schemas.microsoft.com/office/drawing/2014/main" id="{AB120ED5-0C5F-34CB-C373-A365FF2E2DA3}"/>
              </a:ext>
            </a:extLst>
          </p:cNvPr>
          <p:cNvCxnSpPr/>
          <p:nvPr/>
        </p:nvCxnSpPr>
        <p:spPr>
          <a:xfrm>
            <a:off x="2484438" y="1439863"/>
            <a:ext cx="0" cy="30686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>
            <a:extLst>
              <a:ext uri="{FF2B5EF4-FFF2-40B4-BE49-F238E27FC236}">
                <a16:creationId xmlns:a16="http://schemas.microsoft.com/office/drawing/2014/main" id="{E68F626C-A521-6A5C-9078-453246FE327B}"/>
              </a:ext>
            </a:extLst>
          </p:cNvPr>
          <p:cNvCxnSpPr>
            <a:cxnSpLocks/>
          </p:cNvCxnSpPr>
          <p:nvPr/>
        </p:nvCxnSpPr>
        <p:spPr>
          <a:xfrm flipH="1">
            <a:off x="4497013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>
            <a:extLst>
              <a:ext uri="{FF2B5EF4-FFF2-40B4-BE49-F238E27FC236}">
                <a16:creationId xmlns:a16="http://schemas.microsoft.com/office/drawing/2014/main" id="{EC0B726F-6D9E-066D-F8DA-2AEA128B510D}"/>
              </a:ext>
            </a:extLst>
          </p:cNvPr>
          <p:cNvCxnSpPr/>
          <p:nvPr/>
        </p:nvCxnSpPr>
        <p:spPr>
          <a:xfrm>
            <a:off x="1184275" y="1450975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>
            <a:extLst>
              <a:ext uri="{FF2B5EF4-FFF2-40B4-BE49-F238E27FC236}">
                <a16:creationId xmlns:a16="http://schemas.microsoft.com/office/drawing/2014/main" id="{10180676-9FFF-EA92-B225-C3DDD69D4A90}"/>
              </a:ext>
            </a:extLst>
          </p:cNvPr>
          <p:cNvCxnSpPr>
            <a:cxnSpLocks/>
          </p:cNvCxnSpPr>
          <p:nvPr/>
        </p:nvCxnSpPr>
        <p:spPr>
          <a:xfrm>
            <a:off x="6524625" y="1392238"/>
            <a:ext cx="0" cy="3640137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333" name="Google Shape;183;p20">
            <a:extLst>
              <a:ext uri="{FF2B5EF4-FFF2-40B4-BE49-F238E27FC236}">
                <a16:creationId xmlns:a16="http://schemas.microsoft.com/office/drawing/2014/main" id="{A90CD36A-3AED-D9CF-6F35-547AC91F818B}"/>
              </a:ext>
            </a:extLst>
          </p:cNvPr>
          <p:cNvCxnSpPr>
            <a:cxnSpLocks/>
            <a:stCxn id="12320" idx="2"/>
          </p:cNvCxnSpPr>
          <p:nvPr/>
        </p:nvCxnSpPr>
        <p:spPr bwMode="auto">
          <a:xfrm>
            <a:off x="3556000" y="1314450"/>
            <a:ext cx="1588" cy="3581400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34" name="Google Shape;188;p20">
            <a:extLst>
              <a:ext uri="{FF2B5EF4-FFF2-40B4-BE49-F238E27FC236}">
                <a16:creationId xmlns:a16="http://schemas.microsoft.com/office/drawing/2014/main" id="{A3687DE1-6996-A9A8-0411-2FA3135D5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825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SA1#110</a:t>
            </a:r>
            <a:endParaRPr lang="de-DE" altLang="de-DE"/>
          </a:p>
        </p:txBody>
      </p:sp>
      <p:sp>
        <p:nvSpPr>
          <p:cNvPr id="12335" name="Google Shape;189;p20">
            <a:extLst>
              <a:ext uri="{FF2B5EF4-FFF2-40B4-BE49-F238E27FC236}">
                <a16:creationId xmlns:a16="http://schemas.microsoft.com/office/drawing/2014/main" id="{C552FB57-54AE-0898-ED2E-995B697F6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6638" y="1200150"/>
            <a:ext cx="646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SA1#115</a:t>
            </a:r>
            <a:endParaRPr lang="de-DE" altLang="de-DE"/>
          </a:p>
        </p:txBody>
      </p:sp>
      <p:sp>
        <p:nvSpPr>
          <p:cNvPr id="12336" name="Google Shape;190;p20">
            <a:extLst>
              <a:ext uri="{FF2B5EF4-FFF2-40B4-BE49-F238E27FC236}">
                <a16:creationId xmlns:a16="http://schemas.microsoft.com/office/drawing/2014/main" id="{3CBA28D9-17A6-094E-4B87-CA9988394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1200150"/>
            <a:ext cx="6524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SA1#112</a:t>
            </a:r>
            <a:endParaRPr lang="de-DE" altLang="de-DE" dirty="0"/>
          </a:p>
        </p:txBody>
      </p:sp>
      <p:sp>
        <p:nvSpPr>
          <p:cNvPr id="12337" name="Google Shape;191;p20">
            <a:extLst>
              <a:ext uri="{FF2B5EF4-FFF2-40B4-BE49-F238E27FC236}">
                <a16:creationId xmlns:a16="http://schemas.microsoft.com/office/drawing/2014/main" id="{A5AD4288-EA3F-137C-EEF5-FB31C8DE5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1200150"/>
            <a:ext cx="6492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SA1#113</a:t>
            </a:r>
            <a:endParaRPr lang="de-DE" altLang="de-DE"/>
          </a:p>
        </p:txBody>
      </p:sp>
      <p:sp>
        <p:nvSpPr>
          <p:cNvPr id="12338" name="Google Shape;192;p20">
            <a:extLst>
              <a:ext uri="{FF2B5EF4-FFF2-40B4-BE49-F238E27FC236}">
                <a16:creationId xmlns:a16="http://schemas.microsoft.com/office/drawing/2014/main" id="{4BB5342B-69CE-B0BA-26BF-60DA71F9B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925" y="1200150"/>
            <a:ext cx="6207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SA1#114</a:t>
            </a:r>
            <a:endParaRPr lang="de-DE" altLang="de-DE"/>
          </a:p>
        </p:txBody>
      </p:sp>
      <p:sp>
        <p:nvSpPr>
          <p:cNvPr id="12339" name="Google Shape;193;p20">
            <a:extLst>
              <a:ext uri="{FF2B5EF4-FFF2-40B4-BE49-F238E27FC236}">
                <a16:creationId xmlns:a16="http://schemas.microsoft.com/office/drawing/2014/main" id="{8802972B-E330-9BF7-0FA8-24DF83C59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1208088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SA1#109</a:t>
            </a:r>
            <a:endParaRPr lang="de-DE" altLang="de-DE" sz="900" dirty="0"/>
          </a:p>
        </p:txBody>
      </p:sp>
      <p:sp>
        <p:nvSpPr>
          <p:cNvPr id="12340" name="Google Shape;194;p20">
            <a:extLst>
              <a:ext uri="{FF2B5EF4-FFF2-40B4-BE49-F238E27FC236}">
                <a16:creationId xmlns:a16="http://schemas.microsoft.com/office/drawing/2014/main" id="{432431E5-1BB1-D4E6-A1E6-ED6039F72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4513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SA1#116</a:t>
            </a:r>
            <a:endParaRPr lang="de-DE" altLang="de-DE"/>
          </a:p>
        </p:txBody>
      </p:sp>
      <p:cxnSp>
        <p:nvCxnSpPr>
          <p:cNvPr id="12341" name="Google Shape;195;p20">
            <a:extLst>
              <a:ext uri="{FF2B5EF4-FFF2-40B4-BE49-F238E27FC236}">
                <a16:creationId xmlns:a16="http://schemas.microsoft.com/office/drawing/2014/main" id="{E24CC545-1C59-D679-4F19-CDFBA3B86707}"/>
              </a:ext>
            </a:extLst>
          </p:cNvPr>
          <p:cNvCxnSpPr>
            <a:cxnSpLocks/>
            <a:stCxn id="12353" idx="1"/>
          </p:cNvCxnSpPr>
          <p:nvPr/>
        </p:nvCxnSpPr>
        <p:spPr bwMode="auto">
          <a:xfrm flipH="1">
            <a:off x="6216651" y="1315244"/>
            <a:ext cx="3174" cy="3389562"/>
          </a:xfrm>
          <a:prstGeom prst="straightConnector1">
            <a:avLst/>
          </a:prstGeom>
          <a:noFill/>
          <a:ln w="76200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09A58BE0-BD5E-2ED9-DA8C-4F5AB175F1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086" y="2116137"/>
            <a:ext cx="8991902" cy="206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2348" name="TextBox 112">
            <a:extLst>
              <a:ext uri="{FF2B5EF4-FFF2-40B4-BE49-F238E27FC236}">
                <a16:creationId xmlns:a16="http://schemas.microsoft.com/office/drawing/2014/main" id="{1D8209BE-1A12-77AF-7B72-B53DB905F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425" y="2206407"/>
            <a:ext cx="1417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6G &amp;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2350" name="Google Shape;187;p20">
            <a:extLst>
              <a:ext uri="{FF2B5EF4-FFF2-40B4-BE49-F238E27FC236}">
                <a16:creationId xmlns:a16="http://schemas.microsoft.com/office/drawing/2014/main" id="{845F598C-DCDC-56D6-E213-BAABA812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013" y="1200150"/>
            <a:ext cx="644525" cy="230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 dirty="0">
                <a:latin typeface="Montserrat" panose="00000500000000000000" pitchFamily="2" charset="0"/>
                <a:sym typeface="Montserrat" panose="00000500000000000000" pitchFamily="2" charset="0"/>
              </a:rPr>
              <a:t>SA1#111</a:t>
            </a:r>
            <a:endParaRPr lang="de-DE" altLang="de-DE" dirty="0"/>
          </a:p>
        </p:txBody>
      </p:sp>
      <p:cxnSp>
        <p:nvCxnSpPr>
          <p:cNvPr id="12351" name="Google Shape;123;p20">
            <a:extLst>
              <a:ext uri="{FF2B5EF4-FFF2-40B4-BE49-F238E27FC236}">
                <a16:creationId xmlns:a16="http://schemas.microsoft.com/office/drawing/2014/main" id="{D7F40C71-4152-313A-DFA6-8F76EA302B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4788" y="1158875"/>
            <a:ext cx="0" cy="3724275"/>
          </a:xfrm>
          <a:prstGeom prst="straightConnector1">
            <a:avLst/>
          </a:prstGeom>
          <a:noFill/>
          <a:ln w="9525">
            <a:solidFill>
              <a:srgbClr val="9BBB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0C253951-3A94-C110-6190-FBFB84A508C6}"/>
              </a:ext>
            </a:extLst>
          </p:cNvPr>
          <p:cNvCxnSpPr>
            <a:cxnSpLocks/>
          </p:cNvCxnSpPr>
          <p:nvPr/>
        </p:nvCxnSpPr>
        <p:spPr>
          <a:xfrm>
            <a:off x="3205033" y="1392238"/>
            <a:ext cx="0" cy="3236912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12353" name="Google Shape;194;p20">
            <a:extLst>
              <a:ext uri="{FF2B5EF4-FFF2-40B4-BE49-F238E27FC236}">
                <a16:creationId xmlns:a16="http://schemas.microsoft.com/office/drawing/2014/main" id="{3635B49D-A3D3-CFBA-2870-6FD1CA00D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200150"/>
            <a:ext cx="6096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9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SA1#117</a:t>
            </a:r>
            <a:endParaRPr lang="de-DE" altLang="de-DE"/>
          </a:p>
        </p:txBody>
      </p:sp>
      <p:sp>
        <p:nvSpPr>
          <p:cNvPr id="12354" name="Google Shape;194;p20">
            <a:extLst>
              <a:ext uri="{FF2B5EF4-FFF2-40B4-BE49-F238E27FC236}">
                <a16:creationId xmlns:a16="http://schemas.microsoft.com/office/drawing/2014/main" id="{5290A773-97CD-1EA3-A14A-E41A2E366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963" y="1208088"/>
            <a:ext cx="6096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SA1#118</a:t>
            </a:r>
            <a:endParaRPr lang="de-DE" altLang="de-DE" sz="900"/>
          </a:p>
        </p:txBody>
      </p:sp>
      <p:sp>
        <p:nvSpPr>
          <p:cNvPr id="12356" name="Google Shape;151;p20">
            <a:extLst>
              <a:ext uri="{FF2B5EF4-FFF2-40B4-BE49-F238E27FC236}">
                <a16:creationId xmlns:a16="http://schemas.microsoft.com/office/drawing/2014/main" id="{89C9FB77-257E-901E-8DAD-D7A424854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7075" y="111442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>
              <a:buClr>
                <a:srgbClr val="000000"/>
              </a:buClr>
              <a:buSzPts val="700"/>
              <a:buFont typeface="Montserrat" panose="00000500000000000000" pitchFamily="2" charset="0"/>
              <a:buNone/>
            </a:pPr>
            <a:r>
              <a:rPr lang="en-US" altLang="de-DE" sz="70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Jun.</a:t>
            </a:r>
            <a:endParaRPr lang="de-DE" altLang="de-DE"/>
          </a:p>
        </p:txBody>
      </p:sp>
      <p:sp>
        <p:nvSpPr>
          <p:cNvPr id="12370" name="Google Shape;162;p20">
            <a:extLst>
              <a:ext uri="{FF2B5EF4-FFF2-40B4-BE49-F238E27FC236}">
                <a16:creationId xmlns:a16="http://schemas.microsoft.com/office/drawing/2014/main" id="{D363756A-275C-20F5-EC56-D8D598B6A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6463" y="1890713"/>
            <a:ext cx="5184775" cy="96837"/>
          </a:xfrm>
          <a:prstGeom prst="chevron">
            <a:avLst>
              <a:gd name="adj" fmla="val 20822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WG</a:t>
            </a:r>
            <a:endParaRPr lang="de-DE" altLang="de-DE"/>
          </a:p>
        </p:txBody>
      </p:sp>
      <p:sp>
        <p:nvSpPr>
          <p:cNvPr id="12371" name="Google Shape;205;p20">
            <a:extLst>
              <a:ext uri="{FF2B5EF4-FFF2-40B4-BE49-F238E27FC236}">
                <a16:creationId xmlns:a16="http://schemas.microsoft.com/office/drawing/2014/main" id="{0410D2E3-96A8-103B-B02A-A283D00F9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628775"/>
            <a:ext cx="3408363" cy="112713"/>
          </a:xfrm>
          <a:prstGeom prst="chevron">
            <a:avLst>
              <a:gd name="adj" fmla="val 19600"/>
            </a:avLst>
          </a:prstGeom>
          <a:gradFill rotWithShape="0">
            <a:gsLst>
              <a:gs pos="0">
                <a:srgbClr val="D7E4BD"/>
              </a:gs>
              <a:gs pos="12000">
                <a:srgbClr val="D7E4BD"/>
              </a:gs>
              <a:gs pos="60001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00" rIns="0" bIns="45700"/>
          <a:lstStyle/>
          <a:p>
            <a:pPr algn="ctr">
              <a:lnSpc>
                <a:spcPct val="50000"/>
              </a:lnSpc>
              <a:buClr>
                <a:srgbClr val="000000"/>
              </a:buClr>
              <a:buSzPts val="800"/>
              <a:buFont typeface="Montserrat" panose="00000500000000000000" pitchFamily="2" charset="0"/>
              <a:buNone/>
            </a:pPr>
            <a:r>
              <a:rPr lang="en-US" altLang="de-DE" sz="500" i="1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A2AB6D8B-1A9D-D09B-971B-0EC596253074}"/>
              </a:ext>
            </a:extLst>
          </p:cNvPr>
          <p:cNvSpPr/>
          <p:nvPr/>
        </p:nvSpPr>
        <p:spPr bwMode="auto">
          <a:xfrm>
            <a:off x="95749" y="1404937"/>
            <a:ext cx="4085420" cy="14763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31A503E-6187-0B45-84CC-3DB3E5ABBC33}"/>
              </a:ext>
            </a:extLst>
          </p:cNvPr>
          <p:cNvSpPr/>
          <p:nvPr/>
        </p:nvSpPr>
        <p:spPr bwMode="auto">
          <a:xfrm>
            <a:off x="2159000" y="1760538"/>
            <a:ext cx="4095750" cy="1111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A655E2E5-0214-E5E4-716B-C7D7D605F259}"/>
              </a:ext>
            </a:extLst>
          </p:cNvPr>
          <p:cNvSpPr/>
          <p:nvPr/>
        </p:nvSpPr>
        <p:spPr bwMode="auto">
          <a:xfrm>
            <a:off x="6288087" y="1766094"/>
            <a:ext cx="519112" cy="1016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FA3E910D-6985-D471-9CFB-84B72DB97293}"/>
              </a:ext>
            </a:extLst>
          </p:cNvPr>
          <p:cNvSpPr/>
          <p:nvPr/>
        </p:nvSpPr>
        <p:spPr bwMode="auto">
          <a:xfrm>
            <a:off x="2886075" y="2006600"/>
            <a:ext cx="4392613" cy="920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5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sz="600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2376" name="Thought Bubble: Cloud 20">
            <a:extLst>
              <a:ext uri="{FF2B5EF4-FFF2-40B4-BE49-F238E27FC236}">
                <a16:creationId xmlns:a16="http://schemas.microsoft.com/office/drawing/2014/main" id="{2F41026E-F6FB-957A-0996-54AC33429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5" y="1993900"/>
            <a:ext cx="903288" cy="133350"/>
          </a:xfrm>
          <a:prstGeom prst="cloudCallout">
            <a:avLst>
              <a:gd name="adj1" fmla="val -1579"/>
              <a:gd name="adj2" fmla="val 30528"/>
            </a:avLst>
          </a:prstGeom>
          <a:solidFill>
            <a:srgbClr val="88C5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50000"/>
              </a:lnSpc>
            </a:pPr>
            <a:endParaRPr lang="fr-FR" altLang="de-DE" sz="7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377" name="TextBox 21">
            <a:extLst>
              <a:ext uri="{FF2B5EF4-FFF2-40B4-BE49-F238E27FC236}">
                <a16:creationId xmlns:a16="http://schemas.microsoft.com/office/drawing/2014/main" id="{EDF585EE-1732-416B-988E-13C4C477A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488" y="1968500"/>
            <a:ext cx="10144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de-DE" sz="700">
                <a:solidFill>
                  <a:srgbClr val="000000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TBD</a:t>
            </a: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3971CCF6-C293-B263-5B7C-637FFD390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432" y="1263490"/>
            <a:ext cx="155683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cxnSp>
        <p:nvCxnSpPr>
          <p:cNvPr id="5" name="Google Shape;179;p20">
            <a:extLst>
              <a:ext uri="{FF2B5EF4-FFF2-40B4-BE49-F238E27FC236}">
                <a16:creationId xmlns:a16="http://schemas.microsoft.com/office/drawing/2014/main" id="{FA7FA407-8519-B8D6-1F79-23A9DBFDD8F2}"/>
              </a:ext>
            </a:extLst>
          </p:cNvPr>
          <p:cNvCxnSpPr>
            <a:cxnSpLocks/>
          </p:cNvCxnSpPr>
          <p:nvPr/>
        </p:nvCxnSpPr>
        <p:spPr>
          <a:xfrm flipH="1">
            <a:off x="5148859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6" name="Google Shape;179;p20">
            <a:extLst>
              <a:ext uri="{FF2B5EF4-FFF2-40B4-BE49-F238E27FC236}">
                <a16:creationId xmlns:a16="http://schemas.microsoft.com/office/drawing/2014/main" id="{BAD7F156-89FD-F0DA-C5C9-48D89ECC06D9}"/>
              </a:ext>
            </a:extLst>
          </p:cNvPr>
          <p:cNvCxnSpPr>
            <a:cxnSpLocks/>
          </p:cNvCxnSpPr>
          <p:nvPr/>
        </p:nvCxnSpPr>
        <p:spPr>
          <a:xfrm flipH="1">
            <a:off x="3849688" y="1447800"/>
            <a:ext cx="6350" cy="3026229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450017-FDB7-1BA9-A044-DBDCDEF54CEA}"/>
              </a:ext>
            </a:extLst>
          </p:cNvPr>
          <p:cNvSpPr txBox="1"/>
          <p:nvPr/>
        </p:nvSpPr>
        <p:spPr>
          <a:xfrm>
            <a:off x="7358510" y="3046657"/>
            <a:ext cx="186962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rgbClr val="FF0000"/>
                </a:solidFill>
              </a:rPr>
              <a:t>5GA topics which require less time can start later than SA1#113</a:t>
            </a:r>
          </a:p>
          <a:p>
            <a:endParaRPr lang="en-US" u="sng" dirty="0">
              <a:solidFill>
                <a:srgbClr val="FF0000"/>
              </a:solidFill>
            </a:endParaRPr>
          </a:p>
          <a:p>
            <a:r>
              <a:rPr lang="en-US" u="sng" dirty="0">
                <a:solidFill>
                  <a:srgbClr val="FF0000"/>
                </a:solidFill>
              </a:rPr>
              <a:t>* In case of remaining issues, an update to the 6G WID can be discussed in SA1#114.</a:t>
            </a:r>
          </a:p>
          <a:p>
            <a:r>
              <a:rPr lang="en-US" u="sng" dirty="0">
                <a:solidFill>
                  <a:srgbClr val="FF0000"/>
                </a:solidFill>
              </a:rPr>
              <a:t> </a:t>
            </a:r>
            <a:br>
              <a:rPr lang="en-US" u="sng" dirty="0">
                <a:solidFill>
                  <a:srgbClr val="FF0000"/>
                </a:solidFill>
              </a:rPr>
            </a:br>
            <a:r>
              <a:rPr lang="en-US" u="sng" dirty="0">
                <a:solidFill>
                  <a:srgbClr val="FF0000"/>
                </a:solidFill>
              </a:rPr>
              <a:t>**SA1#115bis- e-meeting potentially needed in Oct26, TBD in Aug26(SA1#115).</a:t>
            </a:r>
          </a:p>
        </p:txBody>
      </p:sp>
      <p:sp>
        <p:nvSpPr>
          <p:cNvPr id="24" name="Google Shape;198;p20">
            <a:extLst>
              <a:ext uri="{FF2B5EF4-FFF2-40B4-BE49-F238E27FC236}">
                <a16:creationId xmlns:a16="http://schemas.microsoft.com/office/drawing/2014/main" id="{DF2F97BF-5DD9-A79C-7E95-6854F31F3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302" y="2252537"/>
            <a:ext cx="1358481" cy="720849"/>
          </a:xfrm>
          <a:prstGeom prst="rect">
            <a:avLst/>
          </a:prstGeom>
          <a:solidFill>
            <a:srgbClr val="D9D9D9">
              <a:alpha val="53725"/>
            </a:srgbClr>
          </a:solidFill>
          <a:ln w="9525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lIns="91425" tIns="45700" rIns="91425" bIns="45700"/>
          <a:lstStyle/>
          <a:p>
            <a:pPr algn="ctr">
              <a:buClr>
                <a:srgbClr val="000000"/>
              </a:buClr>
              <a:buSzPts val="1400"/>
            </a:pPr>
            <a:endParaRPr lang="en-US" altLang="de-DE" sz="1100"/>
          </a:p>
        </p:txBody>
      </p:sp>
      <p:sp>
        <p:nvSpPr>
          <p:cNvPr id="31" name="Google Shape;199;p20">
            <a:extLst>
              <a:ext uri="{FF2B5EF4-FFF2-40B4-BE49-F238E27FC236}">
                <a16:creationId xmlns:a16="http://schemas.microsoft.com/office/drawing/2014/main" id="{D5C9EA5F-3DB9-0A8D-A6C8-2B2BA06F1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1" y="2283213"/>
            <a:ext cx="1082896" cy="184314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Google Shape;201;p20">
            <a:extLst>
              <a:ext uri="{FF2B5EF4-FFF2-40B4-BE49-F238E27FC236}">
                <a16:creationId xmlns:a16="http://schemas.microsoft.com/office/drawing/2014/main" id="{BC83C583-C81C-077C-5C13-F1C2BDE33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0" y="2529848"/>
            <a:ext cx="1233898" cy="208589"/>
          </a:xfrm>
          <a:prstGeom prst="rect">
            <a:avLst/>
          </a:prstGeom>
          <a:solidFill>
            <a:srgbClr val="F2F2F2"/>
          </a:solidFill>
          <a:ln w="19050">
            <a:solidFill>
              <a:srgbClr val="385D8A"/>
            </a:solidFill>
            <a:miter lim="800000"/>
            <a:headEnd type="none" w="sm" len="sm"/>
            <a:tailEnd type="none" w="sm" len="sm"/>
          </a:ln>
        </p:spPr>
        <p:txBody>
          <a:bodyPr lIns="91425" tIns="45700" rIns="91425" bIns="45700" anchor="ctr"/>
          <a:lstStyle/>
          <a:p>
            <a:endParaRPr lang="de-DE" altLang="de-DE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Google Shape;202;p20">
            <a:extLst>
              <a:ext uri="{FF2B5EF4-FFF2-40B4-BE49-F238E27FC236}">
                <a16:creationId xmlns:a16="http://schemas.microsoft.com/office/drawing/2014/main" id="{CB920200-DB89-9A01-780C-ED0076697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0514" y="2543283"/>
            <a:ext cx="946114" cy="20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Agreement *</a:t>
            </a:r>
            <a:endParaRPr lang="de-DE" altLang="de-DE" dirty="0"/>
          </a:p>
        </p:txBody>
      </p:sp>
      <p:sp>
        <p:nvSpPr>
          <p:cNvPr id="34" name="Google Shape;200;p20">
            <a:extLst>
              <a:ext uri="{FF2B5EF4-FFF2-40B4-BE49-F238E27FC236}">
                <a16:creationId xmlns:a16="http://schemas.microsoft.com/office/drawing/2014/main" id="{8B6DC138-649C-217B-1694-617263F93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0812" y="2180027"/>
            <a:ext cx="101302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45700" rIns="91425" bIns="45700">
            <a:sp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ts val="900"/>
              <a:buFont typeface="Arial" panose="020B0604020202020204" pitchFamily="34" charset="0"/>
              <a:buNone/>
            </a:pPr>
            <a:b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de-DE" sz="900" b="1" dirty="0">
                <a:solidFill>
                  <a:srgbClr val="0000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Presentation</a:t>
            </a:r>
            <a:endParaRPr lang="de-DE" altLang="de-DE" dirty="0"/>
          </a:p>
        </p:txBody>
      </p:sp>
      <p:sp>
        <p:nvSpPr>
          <p:cNvPr id="7" name="Google Shape;193;p20">
            <a:extLst>
              <a:ext uri="{FF2B5EF4-FFF2-40B4-BE49-F238E27FC236}">
                <a16:creationId xmlns:a16="http://schemas.microsoft.com/office/drawing/2014/main" id="{EB4F2F9D-3F49-57B4-580A-3D867A553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" y="1188873"/>
            <a:ext cx="59848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/>
          <a:p>
            <a:pPr algn="ctr">
              <a:buClr>
                <a:srgbClr val="000000"/>
              </a:buClr>
              <a:buSzPts val="900"/>
              <a:buFont typeface="Montserrat" panose="00000500000000000000" pitchFamily="2" charset="0"/>
              <a:buNone/>
            </a:pPr>
            <a:r>
              <a:rPr lang="en-US" altLang="de-DE" sz="800" dirty="0">
                <a:solidFill>
                  <a:srgbClr val="000000"/>
                </a:solidFill>
                <a:latin typeface="Montserrat" panose="00000500000000000000" pitchFamily="2" charset="0"/>
                <a:sym typeface="Montserrat" panose="00000500000000000000" pitchFamily="2" charset="0"/>
              </a:rPr>
              <a:t>SA1#108</a:t>
            </a:r>
            <a:endParaRPr lang="de-DE" altLang="de-DE" sz="900" dirty="0"/>
          </a:p>
        </p:txBody>
      </p:sp>
      <p:cxnSp>
        <p:nvCxnSpPr>
          <p:cNvPr id="8" name="Google Shape;180;p20">
            <a:extLst>
              <a:ext uri="{FF2B5EF4-FFF2-40B4-BE49-F238E27FC236}">
                <a16:creationId xmlns:a16="http://schemas.microsoft.com/office/drawing/2014/main" id="{9369296E-CF2A-BD0B-002E-831B4F044F2C}"/>
              </a:ext>
            </a:extLst>
          </p:cNvPr>
          <p:cNvCxnSpPr/>
          <p:nvPr/>
        </p:nvCxnSpPr>
        <p:spPr>
          <a:xfrm>
            <a:off x="428625" y="1404937"/>
            <a:ext cx="0" cy="3068638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sp>
        <p:nvSpPr>
          <p:cNvPr id="9" name="Chevron 60">
            <a:extLst>
              <a:ext uri="{FF2B5EF4-FFF2-40B4-BE49-F238E27FC236}">
                <a16:creationId xmlns:a16="http://schemas.microsoft.com/office/drawing/2014/main" id="{A22C88AB-86D0-1150-3411-0BA8A89A7E32}"/>
              </a:ext>
            </a:extLst>
          </p:cNvPr>
          <p:cNvSpPr/>
          <p:nvPr/>
        </p:nvSpPr>
        <p:spPr bwMode="auto">
          <a:xfrm>
            <a:off x="4198939" y="3280742"/>
            <a:ext cx="2003424" cy="2413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6G Stage 1                      80%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C156EAE-109F-14F5-FB2D-40B0E68F5BB2}"/>
              </a:ext>
            </a:extLst>
          </p:cNvPr>
          <p:cNvSpPr/>
          <p:nvPr/>
        </p:nvSpPr>
        <p:spPr bwMode="auto">
          <a:xfrm>
            <a:off x="6062663" y="3285668"/>
            <a:ext cx="747712" cy="23937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D61DE7-E7B2-A09A-A00F-92912957276F}"/>
              </a:ext>
            </a:extLst>
          </p:cNvPr>
          <p:cNvSpPr txBox="1"/>
          <p:nvPr/>
        </p:nvSpPr>
        <p:spPr>
          <a:xfrm>
            <a:off x="5579435" y="3309064"/>
            <a:ext cx="2840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**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821099F-568C-AE0A-3E66-519D236DAC51}"/>
              </a:ext>
            </a:extLst>
          </p:cNvPr>
          <p:cNvSpPr txBox="1"/>
          <p:nvPr/>
        </p:nvSpPr>
        <p:spPr>
          <a:xfrm>
            <a:off x="339249" y="4527231"/>
            <a:ext cx="461391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Disclaimer: Rel21 final timeline decision will be taken at the SA plenary.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7596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SA1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Rel-18 and before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2.3)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2.4) Rel-20 6G Study  </a:t>
            </a:r>
          </a:p>
          <a:p>
            <a:pPr lvl="1" eaLnBrk="1" hangingPunct="1">
              <a:defRPr/>
            </a:pPr>
            <a:r>
              <a:rPr lang="en-GB" altLang="ko-KR" sz="1600" dirty="0"/>
              <a:t>2.5) Rel-21 </a:t>
            </a:r>
          </a:p>
          <a:p>
            <a:pPr eaLnBrk="1" hangingPunct="1">
              <a:defRPr/>
            </a:pPr>
            <a:r>
              <a:rPr lang="en-GB" sz="1800" dirty="0"/>
              <a:t>3) SA1 Work Planning</a:t>
            </a:r>
          </a:p>
          <a:p>
            <a:pPr eaLnBrk="1" hangingPunct="1">
              <a:defRPr/>
            </a:pPr>
            <a:r>
              <a:rPr lang="en-US" sz="1800" dirty="0"/>
              <a:t>4)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5)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6)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4)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dirty="0"/>
          </a:p>
          <a:p>
            <a:pPr marL="341313" indent="-341313" eaLnBrk="1" hangingPunct="1"/>
            <a:endParaRPr lang="en-US" altLang="de-DE" sz="1800" dirty="0"/>
          </a:p>
          <a:p>
            <a:pPr marL="341313" indent="-341313">
              <a:buFontTx/>
              <a:buNone/>
            </a:pPr>
            <a:endParaRPr lang="en-US" altLang="de-DE" dirty="0"/>
          </a:p>
          <a:p>
            <a:pPr marL="341313" indent="-341313" eaLnBrk="1" hangingPunct="1">
              <a:buFontTx/>
              <a:buNone/>
            </a:pPr>
            <a:endParaRPr lang="en-US" altLang="de-DE" dirty="0"/>
          </a:p>
          <a:p>
            <a:pPr marL="341313" indent="-341313"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800" kern="0" dirty="0"/>
              <a:t>None</a:t>
            </a:r>
            <a:endParaRPr lang="en-GB" sz="1200" kern="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6FCB718-ED9C-1345-2EDF-90DE6ABDF611}"/>
              </a:ext>
            </a:extLst>
          </p:cNvPr>
          <p:cNvSpPr txBox="1">
            <a:spLocks/>
          </p:cNvSpPr>
          <p:nvPr/>
        </p:nvSpPr>
        <p:spPr bwMode="auto">
          <a:xfrm>
            <a:off x="715963" y="1017345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>
                <a:solidFill>
                  <a:srgbClr val="FF0000"/>
                </a:solidFill>
              </a:rPr>
              <a:t>SA decision needed for additional ad-hoc-e meeting with limited agenda </a:t>
            </a:r>
            <a:r>
              <a:rPr lang="en-GB" altLang="en-US" sz="1400" kern="0" dirty="0"/>
              <a:t>(12-16 Jan 2026) :  Including but not limited to editors' notes solving; consolidation of service requirements and CPR structure, CPR clauses System and Operation aspects and AI; KPIs consolidation; user consent.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>
                <a:solidFill>
                  <a:srgbClr val="FF0000"/>
                </a:solidFill>
              </a:rPr>
              <a:t>Rel-21 timeline needed for SA1 work planning</a:t>
            </a:r>
            <a:r>
              <a:rPr lang="en-GB" altLang="en-US" sz="1400" kern="0" dirty="0"/>
              <a:t>. The SA1 chair proposed Rel-21 timeline to SA1 (end of Rel-21 in March 2027) but it is SA plenary decision.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96996"/>
              </p:ext>
            </p:extLst>
          </p:nvPr>
        </p:nvGraphicFramePr>
        <p:xfrm>
          <a:off x="698500" y="1762125"/>
          <a:ext cx="5835650" cy="1549520"/>
        </p:xfrm>
        <a:graphic>
          <a:graphicData uri="http://schemas.openxmlformats.org/drawingml/2006/table">
            <a:tbl>
              <a:tblPr firstRow="1" firstCol="1" bandRow="1"/>
              <a:tblGrid>
                <a:gridCol w="815607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70215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88591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SP-251509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SID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"Study on Requirements Simplification"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FS_SIMP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</a:t>
            </a:r>
            <a:r>
              <a:rPr lang="de-DE" altLang="de-DE" sz="1800" dirty="0" err="1"/>
              <a:t>for</a:t>
            </a:r>
            <a:r>
              <a:rPr lang="de-DE" altLang="de-DE" sz="1800" dirty="0"/>
              <a:t> </a:t>
            </a:r>
            <a:r>
              <a:rPr lang="de-DE" altLang="de-DE" sz="1800" b="1" dirty="0"/>
              <a:t>Information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60122"/>
              </p:ext>
            </p:extLst>
          </p:nvPr>
        </p:nvGraphicFramePr>
        <p:xfrm>
          <a:off x="585788" y="1590675"/>
          <a:ext cx="6408737" cy="1431959"/>
        </p:xfrm>
        <a:graphic>
          <a:graphicData uri="http://schemas.openxmlformats.org/drawingml/2006/table">
            <a:tbl>
              <a:tblPr firstRow="1" firstCol="1" bandRow="1"/>
              <a:tblGrid>
                <a:gridCol w="1174938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540722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7167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74313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2778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SP-251508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Cover sheet for information and TR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 22.870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FS_6G_REQ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066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014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SA1 Officials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AE2F99-6E2D-520A-6C24-60DDA367EB52}"/>
              </a:ext>
            </a:extLst>
          </p:cNvPr>
          <p:cNvSpPr txBox="1">
            <a:spLocks/>
          </p:cNvSpPr>
          <p:nvPr/>
        </p:nvSpPr>
        <p:spPr bwMode="auto">
          <a:xfrm>
            <a:off x="5599455" y="1256020"/>
            <a:ext cx="3077639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Qun Wei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SA1 Vice Chair (re-elected for second term)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/>
              <a:t>weiqun5@chinaunicom.cn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3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C6338-CAF4-65FE-1AE9-C515B10ACAD4}"/>
              </a:ext>
            </a:extLst>
          </p:cNvPr>
          <p:cNvSpPr txBox="1">
            <a:spLocks/>
          </p:cNvSpPr>
          <p:nvPr/>
        </p:nvSpPr>
        <p:spPr bwMode="auto">
          <a:xfrm>
            <a:off x="5599455" y="2738061"/>
            <a:ext cx="3030825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Feifei Lou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SA1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altLang="en-US" sz="1400" dirty="0"/>
              <a:t>feifei.lou@nokia.com</a:t>
            </a:r>
            <a:endParaRPr lang="en-US" altLang="en-US" sz="13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68AD1B3-D4B2-4C34-9327-95051AA2B36F}"/>
              </a:ext>
            </a:extLst>
          </p:cNvPr>
          <p:cNvSpPr txBox="1">
            <a:spLocks/>
          </p:cNvSpPr>
          <p:nvPr/>
        </p:nvSpPr>
        <p:spPr bwMode="auto">
          <a:xfrm>
            <a:off x="1658389" y="2738060"/>
            <a:ext cx="2507456" cy="10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Alain Sultan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Alain.sultan@etsi.org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0AA82-E5EC-6340-6D8C-166D59FF7E89}"/>
              </a:ext>
            </a:extLst>
          </p:cNvPr>
          <p:cNvSpPr txBox="1">
            <a:spLocks/>
          </p:cNvSpPr>
          <p:nvPr/>
        </p:nvSpPr>
        <p:spPr bwMode="auto">
          <a:xfrm>
            <a:off x="1658389" y="1265042"/>
            <a:ext cx="2693999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Vasil Aleksiev</a:t>
            </a:r>
            <a:endParaRPr lang="fr-FR" altLang="en-US" sz="14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400" dirty="0"/>
              <a:t>SA1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Vasil.Aleksiev@magenta.at</a:t>
            </a:r>
            <a:endParaRPr lang="en-US" altLang="en-US" sz="135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5BD7EA-9BDC-3602-2910-B42FAA086E5D}"/>
              </a:ext>
            </a:extLst>
          </p:cNvPr>
          <p:cNvSpPr txBox="1"/>
          <p:nvPr/>
        </p:nvSpPr>
        <p:spPr>
          <a:xfrm>
            <a:off x="4163383" y="4287483"/>
            <a:ext cx="4513711" cy="2616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lvl="1" indent="0"/>
            <a:r>
              <a:rPr lang="en-US" altLang="ko-KR" sz="1100" dirty="0">
                <a:solidFill>
                  <a:srgbClr val="FF00FF"/>
                </a:solidFill>
                <a:effectLst/>
                <a:latin typeface="Aptos" panose="020B0004020202020204" pitchFamily="34" charset="0"/>
                <a:ea typeface="굴림" panose="020B0600000101010101" pitchFamily="50" charset="-127"/>
                <a:cs typeface="굴림" panose="020B0600000101010101" pitchFamily="50" charset="-127"/>
              </a:rPr>
              <a:t>NEWLY ELECTED - Congratulations to Feifei and thank you Yusuke!!</a:t>
            </a:r>
            <a:endParaRPr lang="ko-KR" altLang="ko-KR" sz="1200" dirty="0">
              <a:solidFill>
                <a:srgbClr val="FF00FF"/>
              </a:solidFill>
              <a:effectLst/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E45272-DAA8-0D37-18F2-6442FB16B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320" y="2932675"/>
            <a:ext cx="956774" cy="10843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B631B5-5429-790B-9EC2-713BCF06C1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53" y="2602587"/>
            <a:ext cx="1024022" cy="14506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40CCBC-7D41-1902-22E4-8CF2A34DA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3383" y="1138990"/>
            <a:ext cx="1256461" cy="1249848"/>
          </a:xfrm>
          <a:prstGeom prst="rect">
            <a:avLst/>
          </a:prstGeom>
        </p:spPr>
      </p:pic>
      <p:pic>
        <p:nvPicPr>
          <p:cNvPr id="4" name="Grafik 3" descr="Ein Bild, das Menschliches Gesicht, Person, Kleidung, Shirt enthält.&#10;&#10;KI-generierte Inhalte können fehlerhaft sein.">
            <a:extLst>
              <a:ext uri="{FF2B5EF4-FFF2-40B4-BE49-F238E27FC236}">
                <a16:creationId xmlns:a16="http://schemas.microsoft.com/office/drawing/2014/main" id="{D47BEE26-5DE2-B55E-2263-C25B845468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53" y="1138990"/>
            <a:ext cx="1024022" cy="12498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332F9B-F72B-7181-7F0C-6CD0589F1F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5844" y="2602587"/>
            <a:ext cx="1256461" cy="14930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SA1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7756870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 meetings held since SA#109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SA1#112	17 – 21 November 2025, Dallas, USA</a:t>
            </a: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SA1 meetings (Q1 2026)</a:t>
            </a:r>
          </a:p>
          <a:p>
            <a:pPr lvl="1" eaLnBrk="1" hangingPunct="1">
              <a:defRPr/>
            </a:pPr>
            <a:r>
              <a:rPr lang="en-GB" altLang="de-DE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SA1#112bis ad-hoc-e 12-16 January 2026 (initial proposal for a longer e-meeting is changed), online -&gt; see slide 21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SA1#113	9 – 13 February 2026, Goa, India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05334-399A-D65B-C38B-1F1F61031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ECBAAE6-F82A-CDA8-EAF4-43CC3EB28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Acknowledgements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D6F5182-FBD5-2126-DB05-6392A4F8B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112" y="1000811"/>
            <a:ext cx="8256587" cy="375375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1800" dirty="0"/>
              <a:t>The SA1 Chair wants to thank</a:t>
            </a:r>
            <a:endParaRPr lang="de-DE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two co-rapporteurs of TR 22.870 (FS_6G) for their tremendous work in producing several versions of the TR and proposing the consolidated PRs. These are: </a:t>
            </a:r>
          </a:p>
          <a:p>
            <a:pPr lvl="2" eaLnBrk="1" hangingPunct="1">
              <a:defRPr/>
            </a:pPr>
            <a:r>
              <a:rPr lang="en-GB" altLang="de-D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Jean </a:t>
            </a:r>
            <a:r>
              <a:rPr lang="fr-FR" altLang="de-D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Trakinat (T-Mobile USA) and </a:t>
            </a:r>
          </a:p>
          <a:p>
            <a:pPr lvl="2" eaLnBrk="1" hangingPunct="1">
              <a:defRPr/>
            </a:pPr>
            <a:r>
              <a:rPr lang="en-GB" altLang="de-D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Xiaonan Shi (China Mobile).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vice chairs, for their continuous support and in particular for chairing parallel sessions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Also Jesus Martin (Telefonica), Feifei Lou (Nokia), Erik Guttman (Samsung) for chairing parallel sessions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Alain Sultan (ETSI MCC) for his permanent work and support</a:t>
            </a: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254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6305299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SA1 </a:t>
            </a:r>
            <a:r>
              <a:rPr lang="de-DE" altLang="de-DE" sz="2800" b="1" dirty="0" err="1">
                <a:solidFill>
                  <a:schemeClr val="tx1"/>
                </a:solidFill>
              </a:rPr>
              <a:t>statistics</a:t>
            </a:r>
            <a:r>
              <a:rPr lang="de-DE" altLang="de-DE" sz="2800" b="1" dirty="0">
                <a:solidFill>
                  <a:schemeClr val="tx1"/>
                </a:solidFill>
              </a:rPr>
              <a:t> (1/2)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SA1#112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 – 21 November 2025, Dallas, USA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345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SA1#112</a:t>
            </a:r>
            <a:b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78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 / Meeting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SA1 </a:t>
            </a:r>
            <a:r>
              <a:rPr lang="de-DE" altLang="de-DE" sz="2800" b="1" kern="0" dirty="0" err="1">
                <a:solidFill>
                  <a:schemeClr val="tx1"/>
                </a:solidFill>
              </a:rPr>
              <a:t>statistics</a:t>
            </a:r>
            <a:r>
              <a:rPr lang="de-DE" altLang="de-DE" sz="2800" b="1" kern="0" dirty="0">
                <a:solidFill>
                  <a:schemeClr val="tx1"/>
                </a:solidFill>
              </a:rPr>
              <a:t> (2/2)</a:t>
            </a:r>
          </a:p>
        </p:txBody>
      </p:sp>
      <p:graphicFrame>
        <p:nvGraphicFramePr>
          <p:cNvPr id="8" name="Content Placeholder 1">
            <a:extLst>
              <a:ext uri="{FF2B5EF4-FFF2-40B4-BE49-F238E27FC236}">
                <a16:creationId xmlns:a16="http://schemas.microsoft.com/office/drawing/2014/main" id="{6DF9CDC3-98B9-7C55-8504-C9CC07F304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188161"/>
              </p:ext>
            </p:extLst>
          </p:nvPr>
        </p:nvGraphicFramePr>
        <p:xfrm>
          <a:off x="401002" y="941058"/>
          <a:ext cx="7967434" cy="4038066"/>
        </p:xfrm>
        <a:graphic>
          <a:graphicData uri="http://schemas.openxmlformats.org/drawingml/2006/table">
            <a:tbl>
              <a:tblPr/>
              <a:tblGrid>
                <a:gridCol w="18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1998238542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359_F2F + 83_remote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338_F2F + 58_remote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308_F2F + 138_remote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345_F2F = 78_remote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871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972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949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746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522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06818F92-62FF-C5DC-4280-496A20ED58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8594614"/>
              </p:ext>
            </p:extLst>
          </p:nvPr>
        </p:nvGraphicFramePr>
        <p:xfrm>
          <a:off x="621157" y="2548304"/>
          <a:ext cx="7071451" cy="16265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1757719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4650829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  <a:endParaRPr lang="en-GB" sz="1100" b="0" strike="sngStrike" baseline="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493117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TEI17, 5GSAT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 1 CR’s to TS 22.261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5917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2C6EA4D-97F9-C621-223A-CAAF7F0D81A4}"/>
              </a:ext>
            </a:extLst>
          </p:cNvPr>
          <p:cNvSpPr txBox="1">
            <a:spLocks/>
          </p:cNvSpPr>
          <p:nvPr/>
        </p:nvSpPr>
        <p:spPr bwMode="auto">
          <a:xfrm>
            <a:off x="913237" y="1378518"/>
            <a:ext cx="7478486" cy="788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GB" sz="2400" kern="0" dirty="0">
                <a:solidFill>
                  <a:schemeClr val="tx1"/>
                </a:solidFill>
              </a:rPr>
              <a:t>Correction on the end-to-end latency via satellite in clause 7.4.2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summary(1/2)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66023"/>
              </p:ext>
            </p:extLst>
          </p:nvPr>
        </p:nvGraphicFramePr>
        <p:xfrm>
          <a:off x="488950" y="816429"/>
          <a:ext cx="7274049" cy="361562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8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8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Energy Efficiency as service criteria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FS_EnergyServ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SP-230235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Energy Efficiency as Service Criteria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EnergyServ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SP-230520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6884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AI/ML Model Transfer Phase2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FS_AIML_MT_Ph2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SP-220439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49078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it-IT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AI/ML Model Transfer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AIML_MT_Ph2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SP-230514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11899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Ambient power-enabled Internet of Things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05/05/2023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SP-220085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56056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1020030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Ambient power-enabled Internet of Things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AmbientIoT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SP-231403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75387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 access -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SP-220679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69109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Satellite access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5GSAT_Ph3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SP-230516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48014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Localized Mobile Metaverse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FS_Metaverse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SP-220353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58170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Localized Mobile Metaverse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Metaverse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SP-230509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759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Supporting UE Mobility for XR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XRMobility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SP-230233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3438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Network Sharing Aspects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FS_NetShare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SP-220087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74089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(Stage 1 of) Indirect Network Sharing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SP-230511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7764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roaming value added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FS_RVAS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SP-220442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4563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Roaming Value-Added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RVAS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SP-230231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83315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Non-Public Network (NPN) security considerations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SecNPN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SP-230523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79516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1040082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</a:t>
                      </a:r>
                      <a:r>
                        <a:rPr lang="en-GB" sz="90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MonSta</a:t>
                      </a:r>
                      <a:endParaRPr lang="en-GB" sz="900" b="0" i="1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MonSTra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SP-240793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Integrated Sensing and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SP-220717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Integrated Sensing and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Sensing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SP-230750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(Stage 1 of) UAV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FS_UAV_Ph3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SP-220954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Uncrewed Aerial System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UAS_Ph3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SP-230518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Upper layer traffic steering, switching and split over dual 3GPP access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FS_DualSteer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SP-220445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TranslatedLang xmlns="3f2ce089-3858-4176-9a21-a30f9204848e" xsi:nil="true"/>
    <_dlc_DocId xmlns="71c5aaf6-e6ce-465b-b873-5148d2a4c105">RBI5PAMIO524-1616901215-67333</_dlc_DocId>
    <_dlc_DocIdUrl xmlns="71c5aaf6-e6ce-465b-b873-5148d2a4c105">
      <Url>https://nokia.sharepoint.com/sites/gxp/_layouts/15/DocIdRedir.aspx?ID=RBI5PAMIO524-1616901215-67333</Url>
      <Description>RBI5PAMIO524-1616901215-67333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7" ma:contentTypeDescription="Create a new document." ma:contentTypeScope="" ma:versionID="571d2749618af9368213d3a0f6a0c00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8ac890d596b8e9341e6d51c030980e46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0973C1C2-C8B6-4CFD-ABFD-9BCDBAEDA22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BC60F96-3DCB-4136-BC50-749B7564AC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  <ds:schemaRef ds:uri="3f2ce089-3858-4176-9a21-a30f9204848e"/>
    <ds:schemaRef ds:uri="7275bb01-7583-478d-bc14-e839a2dd5989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F59FD7B7-6D80-4120-8168-0C51896536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720CBAB5-3F6F-43F4-801C-462C0ECFD731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2779</Words>
  <Application>Microsoft Office PowerPoint</Application>
  <PresentationFormat>Bildschirmpräsentation (16:9)</PresentationFormat>
  <Paragraphs>852</Paragraphs>
  <Slides>24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3" baseType="lpstr">
      <vt:lpstr>굴림</vt:lpstr>
      <vt:lpstr>微软雅黑</vt:lpstr>
      <vt:lpstr>Aptos</vt:lpstr>
      <vt:lpstr>Arial</vt:lpstr>
      <vt:lpstr>Arial </vt:lpstr>
      <vt:lpstr>Calibri</vt:lpstr>
      <vt:lpstr>Montserrat</vt:lpstr>
      <vt:lpstr>Times New Roman</vt:lpstr>
      <vt:lpstr>Office Theme</vt:lpstr>
      <vt:lpstr>PowerPoint-Präsentation</vt:lpstr>
      <vt:lpstr>Contents</vt:lpstr>
      <vt:lpstr>1) General Aspects – SA1 Officials</vt:lpstr>
      <vt:lpstr>1) General Aspects – SA1 meetings</vt:lpstr>
      <vt:lpstr>1) General Aspects – Acknowledgements</vt:lpstr>
      <vt:lpstr>1) General Aspects – SA1 statistics (1/2)</vt:lpstr>
      <vt:lpstr>    - Document Handling / Meeting</vt:lpstr>
      <vt:lpstr>2.1) Rel-18 and before Maintenance</vt:lpstr>
      <vt:lpstr>2.2) Rel-19 Work summary(1/2)</vt:lpstr>
      <vt:lpstr>2.2) Rel-19 Work summary (2/2)</vt:lpstr>
      <vt:lpstr>2.2) Rel-19 Maintenance</vt:lpstr>
      <vt:lpstr>2.3) Rel-20 5G-A Work summary</vt:lpstr>
      <vt:lpstr>2.3) Rel-20 5G-A Maintenance</vt:lpstr>
      <vt:lpstr>2.4) Rel-20 6G Work summary</vt:lpstr>
      <vt:lpstr>2.4) Rel-20 6G Study (FS_6G_REQ)  </vt:lpstr>
      <vt:lpstr>2.5) Rel-21  </vt:lpstr>
      <vt:lpstr>3) SA1 Work Planning: General </vt:lpstr>
      <vt:lpstr>3) SA1 Work Planning: 6G Study </vt:lpstr>
      <vt:lpstr>PowerPoint-Präsentation</vt:lpstr>
      <vt:lpstr>4) External SDOs interaction       (including IETF dependencies) </vt:lpstr>
      <vt:lpstr>5) Collected Items requiring action from SA</vt:lpstr>
      <vt:lpstr>6) Documents for Information and Approval</vt:lpstr>
      <vt:lpstr>6)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2589</cp:revision>
  <cp:lastPrinted>2017-02-24T12:37:51Z</cp:lastPrinted>
  <dcterms:created xsi:type="dcterms:W3CDTF">2008-08-30T09:32:10Z</dcterms:created>
  <dcterms:modified xsi:type="dcterms:W3CDTF">2025-12-04T13:01:01Z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2025-12-01T10:01:57Z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1b5baad5-607b-492f-916f-8cf26d2ea639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  <property fmtid="{D5CDD505-2E9C-101B-9397-08002B2CF9AE}" pid="11" name="_dlc_DocIdItemGuid">
    <vt:lpwstr>f581aaaa-66bf-43db-8c56-e64b5c256306</vt:lpwstr>
  </property>
  <property fmtid="{D5CDD505-2E9C-101B-9397-08002B2CF9AE}" pid="12" name="MediaServiceImageTags">
    <vt:lpwstr/>
  </property>
</Properties>
</file>