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31"/>
  </p:notesMasterIdLst>
  <p:handoutMasterIdLst>
    <p:handoutMasterId r:id="rId32"/>
  </p:handoutMasterIdLst>
  <p:sldIdLst>
    <p:sldId id="303" r:id="rId5"/>
    <p:sldId id="1001" r:id="rId6"/>
    <p:sldId id="1024" r:id="rId7"/>
    <p:sldId id="997" r:id="rId8"/>
    <p:sldId id="1002" r:id="rId9"/>
    <p:sldId id="1003" r:id="rId10"/>
    <p:sldId id="1004" r:id="rId11"/>
    <p:sldId id="1019" r:id="rId12"/>
    <p:sldId id="1023" r:id="rId13"/>
    <p:sldId id="1007" r:id="rId14"/>
    <p:sldId id="1008" r:id="rId15"/>
    <p:sldId id="1020" r:id="rId16"/>
    <p:sldId id="1022" r:id="rId17"/>
    <p:sldId id="1018" r:id="rId18"/>
    <p:sldId id="1006" r:id="rId19"/>
    <p:sldId id="1010" r:id="rId20"/>
    <p:sldId id="1009" r:id="rId21"/>
    <p:sldId id="1029" r:id="rId22"/>
    <p:sldId id="1012" r:id="rId23"/>
    <p:sldId id="1016" r:id="rId24"/>
    <p:sldId id="1017" r:id="rId25"/>
    <p:sldId id="1030" r:id="rId26"/>
    <p:sldId id="1028" r:id="rId27"/>
    <p:sldId id="1025" r:id="rId28"/>
    <p:sldId id="1026" r:id="rId29"/>
    <p:sldId id="1027" r:id="rId30"/>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 id="2" name="LaeYoung April19 (LG Electronics)" initials="LY" lastIdx="1" clrIdx="1">
    <p:extLst>
      <p:ext uri="{19B8F6BF-5375-455C-9EA6-DF929625EA0E}">
        <p15:presenceInfo xmlns:p15="http://schemas.microsoft.com/office/powerpoint/2012/main" userId="LaeYoung April19 (LG Electronic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9D9D9"/>
    <a:srgbClr val="FF33CC"/>
    <a:srgbClr val="0000FF"/>
    <a:srgbClr val="CCFFCC"/>
    <a:srgbClr val="CC00FF"/>
    <a:srgbClr val="FF99CC"/>
    <a:srgbClr val="FF3300"/>
    <a:srgbClr val="FF99FF"/>
    <a:srgbClr val="FFCCFF"/>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8499" autoAdjust="0"/>
  </p:normalViewPr>
  <p:slideViewPr>
    <p:cSldViewPr snapToGrid="0">
      <p:cViewPr varScale="1">
        <p:scale>
          <a:sx n="98" d="100"/>
          <a:sy n="98" d="100"/>
        </p:scale>
        <p:origin x="201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78" d="100"/>
          <a:sy n="78" d="100"/>
        </p:scale>
        <p:origin x="4062"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12/2/2025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12/2/2025</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34392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8950" y="1577847"/>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a:t>
            </a:r>
            <a:r>
              <a:rPr lang="en-GB" altLang="en-US" sz="800"/>
              <a:t>3GPP 2025</a:t>
            </a:r>
            <a:endParaRPr lang="en-GB" altLang="en-US" sz="800" dirty="0"/>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2660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AutoShape 14">
            <a:extLst>
              <a:ext uri="{FF2B5EF4-FFF2-40B4-BE49-F238E27FC236}">
                <a16:creationId xmlns:a16="http://schemas.microsoft.com/office/drawing/2014/main" id="{1B922054-D9A4-076A-66F8-F56C1B8D5AF1}"/>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3" name="TextBox 2">
            <a:extLst>
              <a:ext uri="{FF2B5EF4-FFF2-40B4-BE49-F238E27FC236}">
                <a16:creationId xmlns:a16="http://schemas.microsoft.com/office/drawing/2014/main" id="{F47BBE97-8F90-AE91-D279-B4D1A7250248}"/>
              </a:ext>
            </a:extLst>
          </p:cNvPr>
          <p:cNvSpPr txBox="1"/>
          <p:nvPr userDrawn="1"/>
        </p:nvSpPr>
        <p:spPr>
          <a:xfrm>
            <a:off x="590550" y="6411815"/>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#110;</a:t>
            </a:r>
            <a:r>
              <a:rPr lang="en-GB" altLang="de-DE" sz="1200" baseline="0" dirty="0">
                <a:solidFill>
                  <a:schemeClr val="bg1"/>
                </a:solidFill>
              </a:rPr>
              <a:t> </a:t>
            </a:r>
            <a:r>
              <a:rPr lang="fi-FI" altLang="de-DE" sz="1200" baseline="0" dirty="0">
                <a:solidFill>
                  <a:schemeClr val="bg1"/>
                </a:solidFill>
              </a:rPr>
              <a:t>Baltimore, USA, 9-12 December, 2025</a:t>
            </a:r>
            <a:endParaRPr lang="it-IT" altLang="de-DE" sz="1200" baseline="0"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apc01.safelinks.protection.outlook.com/?url=https%3A%2F%2Fnwm-trial.etsi.org%2F%23%2Fdocuments%2F9277&amp;data=05%7C02%7Cepateromiche%40LENOVO.COM%7C9ff48b48b594478818c608de1c92e439%7C5c7d0b28bdf8410caa934df372b16203%7C0%7C0%7C638979614420652375%7CUnknown%7CTWFpbGZsb3d8eyJFbXB0eU1hcGkiOnRydWUsIlYiOiIwLjAuMDAwMCIsIlAiOiJXaW4zMiIsIkFOIjoiTWFpbCIsIldUIjoyfQ%3D%3D%7C0%7C%7C%7C&amp;sdata=ln9m%2BKq9dHAdmsj725ZDFlGf2y%2FcGNQIP2zLwXIIXIs%3D&amp;reserved=0" TargetMode="Externa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617175"/>
            <a:ext cx="8452437" cy="1101329"/>
          </a:xfrm>
        </p:spPr>
        <p:txBody>
          <a:bodyPr>
            <a:noAutofit/>
          </a:bodyPr>
          <a:lstStyle/>
          <a:p>
            <a:pPr>
              <a:defRPr/>
            </a:pPr>
            <a:r>
              <a:rPr lang="en-GB" sz="3600" b="1" dirty="0"/>
              <a:t> </a:t>
            </a:r>
            <a:r>
              <a:rPr lang="en-US" altLang="de-DE" sz="3600" b="1" dirty="0"/>
              <a:t>NWM Discussion Summary on </a:t>
            </a:r>
            <a:r>
              <a:rPr lang="en-GB" sz="3600" b="1" dirty="0"/>
              <a:t>3GPP Capability Exposure</a:t>
            </a:r>
            <a:br>
              <a:rPr lang="en-US" altLang="de-DE" sz="3600" b="1" kern="0" dirty="0"/>
            </a:b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388788" y="4422912"/>
            <a:ext cx="6553255" cy="897897"/>
          </a:xfrm>
        </p:spPr>
        <p:txBody>
          <a:bodyPr/>
          <a:lstStyle/>
          <a:p>
            <a:pPr>
              <a:lnSpc>
                <a:spcPct val="80000"/>
              </a:lnSpc>
            </a:pPr>
            <a:br>
              <a:rPr lang="en-US" altLang="en-US" sz="2000" b="1" dirty="0"/>
            </a:br>
            <a:r>
              <a:rPr lang="en-US" altLang="en-US" sz="2000" dirty="0">
                <a:latin typeface="Calibri" panose="020F0502020204030204" pitchFamily="34" charset="0"/>
                <a:cs typeface="Calibri" panose="020F0502020204030204" pitchFamily="34" charset="0"/>
              </a:rPr>
              <a:t>Manos Pateromichelakis, Lenovo </a:t>
            </a:r>
            <a:r>
              <a:rPr lang="en-US" altLang="en-US" sz="2000" dirty="0"/>
              <a:t>(Moderator)</a:t>
            </a:r>
            <a:endParaRPr lang="en-GB" altLang="en-US" sz="2000" dirty="0">
              <a:latin typeface="Calibri" panose="020F0502020204030204" pitchFamily="34" charset="0"/>
              <a:cs typeface="Calibri" panose="020F0502020204030204" pitchFamily="34" charset="0"/>
            </a:endParaRPr>
          </a:p>
        </p:txBody>
      </p:sp>
      <p:sp>
        <p:nvSpPr>
          <p:cNvPr id="4" name="文本框 1">
            <a:extLst>
              <a:ext uri="{FF2B5EF4-FFF2-40B4-BE49-F238E27FC236}">
                <a16:creationId xmlns:a16="http://schemas.microsoft.com/office/drawing/2014/main" id="{287ACE7C-9776-B140-8A74-AFC3882ED01D}"/>
              </a:ext>
            </a:extLst>
          </p:cNvPr>
          <p:cNvSpPr txBox="1"/>
          <p:nvPr/>
        </p:nvSpPr>
        <p:spPr>
          <a:xfrm>
            <a:off x="6108700" y="239205"/>
            <a:ext cx="1441796" cy="553998"/>
          </a:xfrm>
          <a:prstGeom prst="rect">
            <a:avLst/>
          </a:prstGeom>
          <a:noFill/>
        </p:spPr>
        <p:txBody>
          <a:bodyPr wrap="square" rtlCol="0">
            <a:spAutoFit/>
          </a:bodyPr>
          <a:lstStyle/>
          <a:p>
            <a:r>
              <a:rPr lang="en-US" altLang="zh-CN" sz="1600" b="1" dirty="0"/>
              <a:t>SP-251550</a:t>
            </a:r>
          </a:p>
          <a:p>
            <a:endParaRPr lang="zh-CN" altLang="en-US" sz="1400" b="1" dirty="0"/>
          </a:p>
        </p:txBody>
      </p:sp>
      <p:sp>
        <p:nvSpPr>
          <p:cNvPr id="5" name="Text Box 14">
            <a:extLst>
              <a:ext uri="{FF2B5EF4-FFF2-40B4-BE49-F238E27FC236}">
                <a16:creationId xmlns:a16="http://schemas.microsoft.com/office/drawing/2014/main" id="{85EB588B-4125-A028-CF29-F031A10E5218}"/>
              </a:ext>
            </a:extLst>
          </p:cNvPr>
          <p:cNvSpPr txBox="1">
            <a:spLocks noChangeArrowheads="1"/>
          </p:cNvSpPr>
          <p:nvPr/>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 SA Meeting #110				</a:t>
            </a:r>
          </a:p>
          <a:p>
            <a:r>
              <a:rPr lang="de-DE" altLang="ko-KR" sz="1200" b="1" kern="1200" dirty="0">
                <a:solidFill>
                  <a:schemeClr val="tx1"/>
                </a:solidFill>
                <a:latin typeface="Arial "/>
                <a:ea typeface="+mn-ea"/>
                <a:cs typeface="Arial" panose="020B0604020202020204" pitchFamily="34" charset="0"/>
              </a:rPr>
              <a:t>Baltimore, USA, Dec 09 – 12, 2025</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E86583-3C2C-76FF-24D3-4B350FE7D9F2}"/>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FA0FCCCF-BE72-11AE-C665-4FEB56B4A118}"/>
              </a:ext>
            </a:extLst>
          </p:cNvPr>
          <p:cNvSpPr>
            <a:spLocks noGrp="1"/>
          </p:cNvSpPr>
          <p:nvPr>
            <p:ph type="title"/>
          </p:nvPr>
        </p:nvSpPr>
        <p:spPr>
          <a:xfrm>
            <a:off x="129129" y="60960"/>
            <a:ext cx="7216552" cy="97455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US" sz="2400" dirty="0"/>
              <a:t>Feedback on Potential Actions (1)</a:t>
            </a:r>
            <a:endParaRPr lang="de-DE" altLang="de-DE" sz="2400" dirty="0"/>
          </a:p>
        </p:txBody>
      </p:sp>
      <p:sp>
        <p:nvSpPr>
          <p:cNvPr id="2" name="Content Placeholder 7">
            <a:extLst>
              <a:ext uri="{FF2B5EF4-FFF2-40B4-BE49-F238E27FC236}">
                <a16:creationId xmlns:a16="http://schemas.microsoft.com/office/drawing/2014/main" id="{B680CC4E-894B-A624-68D8-A700DA4B8F2F}"/>
              </a:ext>
            </a:extLst>
          </p:cNvPr>
          <p:cNvSpPr txBox="1">
            <a:spLocks/>
          </p:cNvSpPr>
          <p:nvPr/>
        </p:nvSpPr>
        <p:spPr>
          <a:xfrm>
            <a:off x="129126" y="1218213"/>
            <a:ext cx="8958690" cy="3653818"/>
          </a:xfrm>
          <a:prstGeom prst="rect">
            <a:avLst/>
          </a:prstGeom>
          <a:ln>
            <a:solidFill>
              <a:schemeClr val="tx1">
                <a:lumMod val="95000"/>
                <a:lumOff val="5000"/>
              </a:schemeClr>
            </a:solidFill>
          </a:ln>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gn="ctr">
              <a:spcBef>
                <a:spcPts val="0"/>
              </a:spcBef>
              <a:spcAft>
                <a:spcPts val="300"/>
              </a:spcAft>
              <a:buNone/>
            </a:pPr>
            <a:r>
              <a:rPr lang="en-IN" altLang="de-DE" sz="1400" b="1" kern="0" dirty="0">
                <a:solidFill>
                  <a:srgbClr val="FF0000"/>
                </a:solidFill>
              </a:rPr>
              <a:t>C.1. </a:t>
            </a:r>
            <a:r>
              <a:rPr lang="en-US" altLang="de-DE" sz="1400" b="1" kern="0" dirty="0">
                <a:solidFill>
                  <a:srgbClr val="FF0000"/>
                </a:solidFill>
              </a:rPr>
              <a:t>Increase SA visibility of on-going development of exposure capabilities with potential enhancements in C1.1-1.3</a:t>
            </a:r>
            <a:endParaRPr lang="en-IN" altLang="de-DE" sz="1400" b="1" kern="0" dirty="0">
              <a:solidFill>
                <a:srgbClr val="FF0000"/>
              </a:solidFill>
            </a:endParaRPr>
          </a:p>
          <a:p>
            <a:pPr>
              <a:spcBef>
                <a:spcPts val="0"/>
              </a:spcBef>
              <a:spcAft>
                <a:spcPts val="300"/>
              </a:spcAft>
            </a:pPr>
            <a:r>
              <a:rPr lang="en-US" altLang="de-DE" sz="1400" kern="0" dirty="0"/>
              <a:t>C.1.1 Per WG “slide” in reports to SA</a:t>
            </a:r>
          </a:p>
          <a:p>
            <a:pPr lvl="1">
              <a:spcBef>
                <a:spcPts val="0"/>
              </a:spcBef>
              <a:spcAft>
                <a:spcPts val="300"/>
              </a:spcAft>
            </a:pPr>
            <a:r>
              <a:rPr lang="en-US" altLang="de-DE" sz="1100" kern="0" dirty="0"/>
              <a:t>Supportive to C.1.1: T-Mobile, Ericsson, Qualcomm, Lenovo,  AT&amp;T, Huawei, </a:t>
            </a:r>
            <a:r>
              <a:rPr lang="en-US" altLang="de-DE" sz="1100" kern="0" dirty="0" err="1"/>
              <a:t>InterDigital</a:t>
            </a:r>
            <a:r>
              <a:rPr lang="en-US" altLang="de-DE" sz="1100" kern="0" dirty="0"/>
              <a:t>, Nokia, Apple, LGE, China Mobile, Samsung </a:t>
            </a:r>
          </a:p>
          <a:p>
            <a:pPr>
              <a:spcBef>
                <a:spcPts val="0"/>
              </a:spcBef>
              <a:spcAft>
                <a:spcPts val="300"/>
              </a:spcAft>
            </a:pPr>
            <a:r>
              <a:rPr lang="en-US" altLang="de-DE" sz="1400" kern="0" dirty="0"/>
              <a:t>C.1.2 Modification(s) of existing SID/WID template</a:t>
            </a:r>
          </a:p>
          <a:p>
            <a:pPr lvl="1">
              <a:spcBef>
                <a:spcPts val="0"/>
              </a:spcBef>
              <a:spcAft>
                <a:spcPts val="300"/>
              </a:spcAft>
            </a:pPr>
            <a:r>
              <a:rPr lang="en-US" altLang="de-DE" sz="1100" kern="0" dirty="0"/>
              <a:t>Supportive to C.1.2: T-Mobile, Telecom Italia, Ericsson, Qualcomm, Lenovo, AT&amp;T, Huawei, </a:t>
            </a:r>
            <a:r>
              <a:rPr lang="en-US" altLang="de-DE" sz="1100" kern="0" dirty="0" err="1"/>
              <a:t>InterDigital</a:t>
            </a:r>
            <a:r>
              <a:rPr lang="en-US" altLang="de-DE" sz="1100" kern="0" dirty="0"/>
              <a:t>, Nokia, Apple, Samsung </a:t>
            </a:r>
          </a:p>
          <a:p>
            <a:pPr lvl="1">
              <a:spcBef>
                <a:spcPts val="0"/>
              </a:spcBef>
              <a:spcAft>
                <a:spcPts val="300"/>
              </a:spcAft>
            </a:pPr>
            <a:r>
              <a:rPr lang="en-US" altLang="de-DE" sz="1100" kern="0" dirty="0"/>
              <a:t>Requires clarification: China Mobile, Intel</a:t>
            </a:r>
          </a:p>
          <a:p>
            <a:pPr lvl="1">
              <a:spcBef>
                <a:spcPts val="0"/>
              </a:spcBef>
              <a:spcAft>
                <a:spcPts val="300"/>
              </a:spcAft>
            </a:pPr>
            <a:r>
              <a:rPr lang="en-US" altLang="de-DE" sz="1100" kern="0" dirty="0"/>
              <a:t>No support: LGE </a:t>
            </a:r>
            <a:r>
              <a:rPr lang="en-US" altLang="de-DE" sz="1100" b="1" kern="0" dirty="0">
                <a:solidFill>
                  <a:srgbClr val="FF0000"/>
                </a:solidFill>
              </a:rPr>
              <a:t>(not required if C.1.1 is considered)</a:t>
            </a:r>
            <a:endParaRPr lang="en-US" altLang="de-DE" sz="1100" kern="0" dirty="0"/>
          </a:p>
          <a:p>
            <a:pPr>
              <a:spcBef>
                <a:spcPts val="0"/>
              </a:spcBef>
              <a:spcAft>
                <a:spcPts val="300"/>
              </a:spcAft>
            </a:pPr>
            <a:r>
              <a:rPr lang="en-US" altLang="de-DE" sz="1400" kern="0" dirty="0"/>
              <a:t>C.1.3 Use of SA-level SID/WID</a:t>
            </a:r>
          </a:p>
          <a:p>
            <a:pPr lvl="1">
              <a:spcBef>
                <a:spcPts val="0"/>
              </a:spcBef>
              <a:spcAft>
                <a:spcPts val="300"/>
              </a:spcAft>
            </a:pPr>
            <a:r>
              <a:rPr lang="en-US" altLang="de-DE" sz="1100" kern="0" dirty="0"/>
              <a:t>Supportive to C.1.3: T-Mobile, Ericsson, Lenovo, AT&amp;T, </a:t>
            </a:r>
            <a:r>
              <a:rPr lang="en-US" altLang="de-DE" sz="1100" kern="0" dirty="0" err="1"/>
              <a:t>InterDigital</a:t>
            </a:r>
            <a:r>
              <a:rPr lang="en-US" altLang="de-DE" sz="1100" kern="0" dirty="0"/>
              <a:t>, Apple, Telefonica, China Mobile </a:t>
            </a:r>
          </a:p>
          <a:p>
            <a:pPr lvl="1">
              <a:spcBef>
                <a:spcPts val="0"/>
              </a:spcBef>
              <a:spcAft>
                <a:spcPts val="300"/>
              </a:spcAft>
            </a:pPr>
            <a:r>
              <a:rPr lang="en-US" altLang="de-DE" sz="1100" kern="0" dirty="0"/>
              <a:t>Supports with rephrasing (Samsung)</a:t>
            </a:r>
          </a:p>
          <a:p>
            <a:pPr lvl="1">
              <a:spcBef>
                <a:spcPts val="0"/>
              </a:spcBef>
              <a:spcAft>
                <a:spcPts val="300"/>
              </a:spcAft>
            </a:pPr>
            <a:r>
              <a:rPr lang="en-US" altLang="de-DE" sz="1100" kern="0" dirty="0"/>
              <a:t>Requires clarification: Huawei, Intel</a:t>
            </a:r>
          </a:p>
          <a:p>
            <a:pPr lvl="1">
              <a:spcBef>
                <a:spcPts val="0"/>
              </a:spcBef>
              <a:spcAft>
                <a:spcPts val="300"/>
              </a:spcAft>
            </a:pPr>
            <a:r>
              <a:rPr lang="en-US" altLang="de-DE" sz="1100" kern="0" dirty="0"/>
              <a:t>No support: Qualcomm</a:t>
            </a:r>
            <a:r>
              <a:rPr lang="en-US" altLang="de-DE" sz="1100" b="1" kern="0" dirty="0">
                <a:solidFill>
                  <a:srgbClr val="FF0000"/>
                </a:solidFill>
              </a:rPr>
              <a:t> (clarity is needed on the details and scope of SID/WID</a:t>
            </a:r>
            <a:r>
              <a:rPr lang="en-US" altLang="de-DE" sz="1100" kern="0" dirty="0"/>
              <a:t>, LGE (</a:t>
            </a:r>
            <a:r>
              <a:rPr lang="en-US" altLang="de-DE" sz="1100" b="1" kern="0" dirty="0">
                <a:solidFill>
                  <a:srgbClr val="FF0000"/>
                </a:solidFill>
              </a:rPr>
              <a:t>not required)</a:t>
            </a:r>
            <a:r>
              <a:rPr lang="en-US" altLang="de-DE" sz="1100" kern="0" dirty="0"/>
              <a:t>, Nokia</a:t>
            </a:r>
            <a:r>
              <a:rPr lang="en-US" altLang="de-DE" sz="1100" b="1" kern="0" dirty="0">
                <a:solidFill>
                  <a:srgbClr val="FF0000"/>
                </a:solidFill>
              </a:rPr>
              <a:t> (proposed alternative – C.13)</a:t>
            </a:r>
            <a:r>
              <a:rPr lang="en-US" altLang="de-DE" sz="1100" b="1" kern="0" dirty="0"/>
              <a:t>.</a:t>
            </a:r>
            <a:endParaRPr lang="en-US" altLang="de-DE" sz="1100" kern="0" dirty="0"/>
          </a:p>
          <a:p>
            <a:pPr>
              <a:spcBef>
                <a:spcPts val="0"/>
              </a:spcBef>
              <a:spcAft>
                <a:spcPts val="300"/>
              </a:spcAft>
            </a:pPr>
            <a:r>
              <a:rPr lang="en-US" altLang="de-DE" sz="1400" kern="0" dirty="0"/>
              <a:t>Support in principle by company contributions (ZTE)</a:t>
            </a:r>
            <a:endParaRPr lang="en-US" altLang="de-DE" sz="1400" b="1" kern="0" dirty="0"/>
          </a:p>
          <a:p>
            <a:pPr marL="0" indent="0">
              <a:spcBef>
                <a:spcPts val="0"/>
              </a:spcBef>
              <a:spcAft>
                <a:spcPts val="300"/>
              </a:spcAft>
              <a:buNone/>
            </a:pPr>
            <a:r>
              <a:rPr lang="en-US" altLang="de-DE" sz="1400" b="1" kern="0" dirty="0"/>
              <a:t>Observation 9: For C1.1: 12 companies support; for C1.2: 11 companies support, </a:t>
            </a:r>
            <a:r>
              <a:rPr lang="en-US" altLang="de-DE" sz="1400" b="1" kern="0" dirty="0">
                <a:solidFill>
                  <a:srgbClr val="FF0000"/>
                </a:solidFill>
              </a:rPr>
              <a:t>2 require clarifications</a:t>
            </a:r>
            <a:r>
              <a:rPr lang="en-US" altLang="de-DE" sz="1400" b="1" kern="0" dirty="0"/>
              <a:t>, </a:t>
            </a:r>
            <a:r>
              <a:rPr lang="en-US" altLang="de-DE" sz="1400" b="1" kern="0" dirty="0">
                <a:solidFill>
                  <a:srgbClr val="FF0000"/>
                </a:solidFill>
              </a:rPr>
              <a:t>1 company not supporting</a:t>
            </a:r>
            <a:r>
              <a:rPr lang="en-US" altLang="de-DE" sz="1400" b="1" kern="0" dirty="0"/>
              <a:t>; for C1.3: 9 companies support/support with rephasing, </a:t>
            </a:r>
            <a:r>
              <a:rPr lang="en-US" altLang="de-DE" sz="1400" b="1" kern="0" dirty="0">
                <a:solidFill>
                  <a:srgbClr val="FF0000"/>
                </a:solidFill>
              </a:rPr>
              <a:t>2 require clarifications, 3 companies not supporting</a:t>
            </a:r>
            <a:r>
              <a:rPr lang="en-US" altLang="de-DE" sz="1400" b="1" kern="0" dirty="0"/>
              <a:t>.</a:t>
            </a:r>
            <a:endParaRPr lang="en-US" sz="1600" dirty="0">
              <a:solidFill>
                <a:srgbClr val="C00000"/>
              </a:solidFill>
            </a:endParaRPr>
          </a:p>
        </p:txBody>
      </p:sp>
      <p:sp>
        <p:nvSpPr>
          <p:cNvPr id="6" name="Subtitle 6">
            <a:extLst>
              <a:ext uri="{FF2B5EF4-FFF2-40B4-BE49-F238E27FC236}">
                <a16:creationId xmlns:a16="http://schemas.microsoft.com/office/drawing/2014/main" id="{6678A94C-42E8-18A5-6081-7823C25289BF}"/>
              </a:ext>
            </a:extLst>
          </p:cNvPr>
          <p:cNvSpPr txBox="1">
            <a:spLocks/>
          </p:cNvSpPr>
          <p:nvPr/>
        </p:nvSpPr>
        <p:spPr bwMode="auto">
          <a:xfrm>
            <a:off x="56184" y="952451"/>
            <a:ext cx="8781191" cy="386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nSpc>
                <a:spcPct val="80000"/>
              </a:lnSpc>
              <a:buNone/>
            </a:pPr>
            <a:r>
              <a:rPr lang="en-US" altLang="en-US" sz="1800" kern="0" dirty="0"/>
              <a:t>Based on the inputs in NWM the feedback on potential actions is the following:</a:t>
            </a:r>
            <a:endParaRPr lang="en-GB" altLang="en-US" sz="1800" kern="0" dirty="0">
              <a:latin typeface="Calibri" panose="020F0502020204030204" pitchFamily="34" charset="0"/>
              <a:cs typeface="Calibri" panose="020F0502020204030204" pitchFamily="34" charset="0"/>
            </a:endParaRPr>
          </a:p>
        </p:txBody>
      </p:sp>
      <p:sp>
        <p:nvSpPr>
          <p:cNvPr id="7" name="Content Placeholder 7">
            <a:extLst>
              <a:ext uri="{FF2B5EF4-FFF2-40B4-BE49-F238E27FC236}">
                <a16:creationId xmlns:a16="http://schemas.microsoft.com/office/drawing/2014/main" id="{051B9A1E-34F3-718B-AC4D-BFB4B9612B31}"/>
              </a:ext>
            </a:extLst>
          </p:cNvPr>
          <p:cNvSpPr txBox="1">
            <a:spLocks/>
          </p:cNvSpPr>
          <p:nvPr/>
        </p:nvSpPr>
        <p:spPr>
          <a:xfrm>
            <a:off x="92655" y="4962555"/>
            <a:ext cx="8958690" cy="1354463"/>
          </a:xfrm>
          <a:prstGeom prst="rect">
            <a:avLst/>
          </a:prstGeom>
          <a:ln>
            <a:solidFill>
              <a:schemeClr val="tx1">
                <a:lumMod val="95000"/>
                <a:lumOff val="5000"/>
              </a:schemeClr>
            </a:solidFill>
          </a:ln>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gn="ctr">
              <a:spcBef>
                <a:spcPts val="0"/>
              </a:spcBef>
              <a:spcAft>
                <a:spcPts val="300"/>
              </a:spcAft>
              <a:buNone/>
            </a:pPr>
            <a:r>
              <a:rPr lang="en-IN" altLang="de-DE" sz="1400" b="1" kern="0" dirty="0">
                <a:solidFill>
                  <a:srgbClr val="FF0000"/>
                </a:solidFill>
              </a:rPr>
              <a:t>C.2.</a:t>
            </a:r>
            <a:r>
              <a:rPr lang="en-US" altLang="de-DE" sz="1400" b="1" kern="0" dirty="0">
                <a:solidFill>
                  <a:srgbClr val="FF0000"/>
                </a:solidFill>
              </a:rPr>
              <a:t> Development of a 3GPP API template and design guidelines for use by “all” WGs to provide a common “look” and composition of exposure capabilities.</a:t>
            </a:r>
            <a:endParaRPr lang="en-IN" altLang="de-DE" sz="1400" b="1" kern="0" dirty="0">
              <a:solidFill>
                <a:srgbClr val="FF0000"/>
              </a:solidFill>
            </a:endParaRPr>
          </a:p>
          <a:p>
            <a:pPr>
              <a:spcBef>
                <a:spcPts val="0"/>
              </a:spcBef>
              <a:spcAft>
                <a:spcPts val="300"/>
              </a:spcAft>
            </a:pPr>
            <a:r>
              <a:rPr lang="en-US" altLang="de-DE" sz="1200" kern="0" dirty="0"/>
              <a:t>Supportive (ZTE, Telecom Italia, Ericsson, Qualcomm, Lenovo, AT&amp;T, Huawei, </a:t>
            </a:r>
            <a:r>
              <a:rPr lang="en-US" altLang="de-DE" sz="1200" kern="0" dirty="0" err="1"/>
              <a:t>InterDigital</a:t>
            </a:r>
            <a:r>
              <a:rPr lang="en-US" altLang="de-DE" sz="1200" kern="0" dirty="0"/>
              <a:t>, Nokia, Apple, Intel, Telefonica, China Mobile)</a:t>
            </a:r>
          </a:p>
          <a:p>
            <a:pPr>
              <a:spcBef>
                <a:spcPts val="0"/>
              </a:spcBef>
              <a:spcAft>
                <a:spcPts val="300"/>
              </a:spcAft>
            </a:pPr>
            <a:r>
              <a:rPr lang="en-US" altLang="de-DE" sz="1200" kern="0" dirty="0"/>
              <a:t>Supports with rephrasing (Samsung)</a:t>
            </a:r>
            <a:endParaRPr lang="en-US" altLang="de-DE" sz="800" b="1" kern="0" dirty="0"/>
          </a:p>
          <a:p>
            <a:pPr marL="0" indent="0">
              <a:spcBef>
                <a:spcPts val="0"/>
              </a:spcBef>
              <a:spcAft>
                <a:spcPts val="300"/>
              </a:spcAft>
              <a:buNone/>
            </a:pPr>
            <a:r>
              <a:rPr lang="en-US" altLang="de-DE" sz="1400" b="1" kern="0" dirty="0"/>
              <a:t>Observation 10: For C.2, 14 companies support / support with rephrasing.</a:t>
            </a:r>
            <a:endParaRPr lang="en-US" sz="1600" dirty="0">
              <a:solidFill>
                <a:srgbClr val="C00000"/>
              </a:solidFill>
            </a:endParaRPr>
          </a:p>
        </p:txBody>
      </p:sp>
    </p:spTree>
    <p:extLst>
      <p:ext uri="{BB962C8B-B14F-4D97-AF65-F5344CB8AC3E}">
        <p14:creationId xmlns:p14="http://schemas.microsoft.com/office/powerpoint/2010/main" val="30186313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A5DED2-D57F-6332-109C-C84D9034E3D0}"/>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C66537B1-DE35-5D27-469E-6F962CD644B1}"/>
              </a:ext>
            </a:extLst>
          </p:cNvPr>
          <p:cNvSpPr>
            <a:spLocks noGrp="1"/>
          </p:cNvSpPr>
          <p:nvPr>
            <p:ph type="title"/>
          </p:nvPr>
        </p:nvSpPr>
        <p:spPr>
          <a:xfrm>
            <a:off x="129129" y="60960"/>
            <a:ext cx="7216552" cy="97455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US" sz="2400" dirty="0"/>
              <a:t>Feedback on Potential Actions (2)</a:t>
            </a:r>
            <a:endParaRPr lang="de-DE" altLang="de-DE" sz="2400" dirty="0"/>
          </a:p>
        </p:txBody>
      </p:sp>
      <p:sp>
        <p:nvSpPr>
          <p:cNvPr id="2" name="Content Placeholder 7">
            <a:extLst>
              <a:ext uri="{FF2B5EF4-FFF2-40B4-BE49-F238E27FC236}">
                <a16:creationId xmlns:a16="http://schemas.microsoft.com/office/drawing/2014/main" id="{69FF3D41-8CF1-2CF8-0B9A-5BF189BAFDD5}"/>
              </a:ext>
            </a:extLst>
          </p:cNvPr>
          <p:cNvSpPr txBox="1">
            <a:spLocks/>
          </p:cNvSpPr>
          <p:nvPr/>
        </p:nvSpPr>
        <p:spPr>
          <a:xfrm>
            <a:off x="85997" y="1280976"/>
            <a:ext cx="8972006" cy="2857887"/>
          </a:xfrm>
          <a:prstGeom prst="rect">
            <a:avLst/>
          </a:prstGeom>
          <a:ln>
            <a:solidFill>
              <a:schemeClr val="tx1">
                <a:lumMod val="95000"/>
                <a:lumOff val="5000"/>
              </a:schemeClr>
            </a:solidFill>
          </a:ln>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gn="ctr">
              <a:spcBef>
                <a:spcPts val="0"/>
              </a:spcBef>
              <a:spcAft>
                <a:spcPts val="300"/>
              </a:spcAft>
              <a:buNone/>
            </a:pPr>
            <a:r>
              <a:rPr lang="en-IN" altLang="de-DE" sz="1600" b="1" kern="0" dirty="0">
                <a:solidFill>
                  <a:srgbClr val="FF0000"/>
                </a:solidFill>
              </a:rPr>
              <a:t>C.3. </a:t>
            </a:r>
            <a:r>
              <a:rPr lang="en-US" altLang="de-DE" sz="1600" b="1" kern="0" dirty="0">
                <a:solidFill>
                  <a:srgbClr val="FF0000"/>
                </a:solidFill>
              </a:rPr>
              <a:t>Enhance ”discovery” of 3GPP-developed exposure capabilities by external (non-3GPP) communities</a:t>
            </a:r>
            <a:r>
              <a:rPr lang="el-GR" altLang="de-DE" sz="1600" b="1" kern="0" dirty="0">
                <a:solidFill>
                  <a:srgbClr val="FF0000"/>
                </a:solidFill>
              </a:rPr>
              <a:t> </a:t>
            </a:r>
            <a:r>
              <a:rPr lang="en-US" altLang="de-DE" sz="1600" b="1" kern="0" dirty="0">
                <a:solidFill>
                  <a:srgbClr val="FF0000"/>
                </a:solidFill>
              </a:rPr>
              <a:t>with potential enhancements:</a:t>
            </a:r>
            <a:endParaRPr lang="en-IN" altLang="de-DE" sz="1600" b="1" kern="0" dirty="0">
              <a:solidFill>
                <a:srgbClr val="FF0000"/>
              </a:solidFill>
            </a:endParaRPr>
          </a:p>
          <a:p>
            <a:pPr>
              <a:spcBef>
                <a:spcPts val="0"/>
              </a:spcBef>
              <a:spcAft>
                <a:spcPts val="300"/>
              </a:spcAft>
            </a:pPr>
            <a:r>
              <a:rPr lang="en-US" altLang="de-DE" sz="1400" kern="0" dirty="0"/>
              <a:t>C.3.1 Single location (e.g., document, website) with information on exposure</a:t>
            </a:r>
          </a:p>
          <a:p>
            <a:pPr lvl="1">
              <a:spcBef>
                <a:spcPts val="0"/>
              </a:spcBef>
              <a:spcAft>
                <a:spcPts val="300"/>
              </a:spcAft>
            </a:pPr>
            <a:r>
              <a:rPr lang="en-US" altLang="de-DE" sz="1200" kern="0" dirty="0"/>
              <a:t>Supportive: ZTE, Telecom Italia, Ericsson, Qualcomm, Lenovo, AT&amp;T, NTT DOCOMO, Huawei, </a:t>
            </a:r>
            <a:r>
              <a:rPr lang="en-US" altLang="de-DE" sz="1200" kern="0" dirty="0" err="1"/>
              <a:t>InterDigital</a:t>
            </a:r>
            <a:r>
              <a:rPr lang="en-US" altLang="de-DE" sz="1200" kern="0" dirty="0"/>
              <a:t>, Nokia, Apple, Telefonica, LGE, China Mobile, Samsung</a:t>
            </a:r>
          </a:p>
          <a:p>
            <a:pPr lvl="1">
              <a:spcBef>
                <a:spcPts val="0"/>
              </a:spcBef>
              <a:spcAft>
                <a:spcPts val="300"/>
              </a:spcAft>
            </a:pPr>
            <a:r>
              <a:rPr lang="en-US" altLang="de-DE" sz="1200" kern="0" dirty="0"/>
              <a:t>Neutral: T-Mobile</a:t>
            </a:r>
          </a:p>
          <a:p>
            <a:pPr>
              <a:spcBef>
                <a:spcPts val="0"/>
              </a:spcBef>
              <a:spcAft>
                <a:spcPts val="300"/>
              </a:spcAft>
            </a:pPr>
            <a:r>
              <a:rPr lang="en-US" altLang="de-DE" sz="1400" kern="0" dirty="0"/>
              <a:t>C.3.2	New 3GPP ”deliverable” for exposure capabilities with non-Release dependent approval/ publication schedule </a:t>
            </a:r>
          </a:p>
          <a:p>
            <a:pPr lvl="1">
              <a:spcBef>
                <a:spcPts val="0"/>
              </a:spcBef>
              <a:spcAft>
                <a:spcPts val="300"/>
              </a:spcAft>
            </a:pPr>
            <a:r>
              <a:rPr lang="en-US" altLang="de-DE" sz="1200" kern="0" dirty="0"/>
              <a:t>Supportive: ZTE, Ericsson, Qualcomm, Lenovo, AT&amp;T, </a:t>
            </a:r>
            <a:r>
              <a:rPr lang="en-US" altLang="de-DE" sz="1200" kern="0" dirty="0" err="1"/>
              <a:t>InterDigital</a:t>
            </a:r>
            <a:r>
              <a:rPr lang="en-US" altLang="de-DE" sz="1200" kern="0" dirty="0"/>
              <a:t>, Nokia, Apple, Telefonica, LGE, China Mobile, Samsung</a:t>
            </a:r>
          </a:p>
          <a:p>
            <a:pPr lvl="1">
              <a:spcBef>
                <a:spcPts val="0"/>
              </a:spcBef>
              <a:spcAft>
                <a:spcPts val="300"/>
              </a:spcAft>
            </a:pPr>
            <a:r>
              <a:rPr lang="en-US" altLang="de-DE" sz="1200" kern="0" dirty="0"/>
              <a:t>Neutral: Telecom Italia, T-Mobile, NTT DOCOMO, Huawei</a:t>
            </a:r>
            <a:endParaRPr lang="en-US" altLang="de-DE" sz="900" b="1" kern="0" dirty="0"/>
          </a:p>
          <a:p>
            <a:pPr marL="0" indent="0">
              <a:spcBef>
                <a:spcPts val="0"/>
              </a:spcBef>
              <a:spcAft>
                <a:spcPts val="300"/>
              </a:spcAft>
              <a:buNone/>
            </a:pPr>
            <a:endParaRPr lang="en-US" altLang="de-DE" sz="1400" b="1" kern="0" dirty="0"/>
          </a:p>
          <a:p>
            <a:pPr marL="0" indent="0">
              <a:spcBef>
                <a:spcPts val="0"/>
              </a:spcBef>
              <a:spcAft>
                <a:spcPts val="300"/>
              </a:spcAft>
              <a:buNone/>
            </a:pPr>
            <a:r>
              <a:rPr lang="en-US" altLang="de-DE" sz="1400" b="1" kern="0" dirty="0"/>
              <a:t>Observation 11: For C3.1, 15 companies support , 1 is neutral;  for C3.2: 12 companies support, 4 are neutral.</a:t>
            </a:r>
            <a:endParaRPr lang="de-DE" altLang="de-DE" sz="1400" b="1" kern="0" dirty="0"/>
          </a:p>
          <a:p>
            <a:pPr marL="457200" lvl="1" indent="0">
              <a:spcBef>
                <a:spcPts val="0"/>
              </a:spcBef>
              <a:spcAft>
                <a:spcPts val="300"/>
              </a:spcAft>
              <a:buNone/>
            </a:pPr>
            <a:endParaRPr lang="en-US" sz="1800" dirty="0">
              <a:solidFill>
                <a:srgbClr val="C00000"/>
              </a:solidFill>
            </a:endParaRPr>
          </a:p>
        </p:txBody>
      </p:sp>
      <p:sp>
        <p:nvSpPr>
          <p:cNvPr id="6" name="Subtitle 6">
            <a:extLst>
              <a:ext uri="{FF2B5EF4-FFF2-40B4-BE49-F238E27FC236}">
                <a16:creationId xmlns:a16="http://schemas.microsoft.com/office/drawing/2014/main" id="{C67910AF-16DF-7ED4-B6B3-2805C3892887}"/>
              </a:ext>
            </a:extLst>
          </p:cNvPr>
          <p:cNvSpPr txBox="1">
            <a:spLocks/>
          </p:cNvSpPr>
          <p:nvPr/>
        </p:nvSpPr>
        <p:spPr bwMode="auto">
          <a:xfrm>
            <a:off x="85997" y="1044753"/>
            <a:ext cx="8781191" cy="386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nSpc>
                <a:spcPct val="80000"/>
              </a:lnSpc>
              <a:buNone/>
            </a:pPr>
            <a:r>
              <a:rPr lang="en-US" altLang="en-US" sz="1800" kern="0" dirty="0"/>
              <a:t>Based on the inputs in NWM the feedback on potential actions is the following:</a:t>
            </a:r>
            <a:endParaRPr lang="en-GB" altLang="en-US" sz="1800" kern="0" dirty="0">
              <a:latin typeface="Calibri" panose="020F0502020204030204" pitchFamily="34" charset="0"/>
              <a:cs typeface="Calibri" panose="020F0502020204030204" pitchFamily="34" charset="0"/>
            </a:endParaRPr>
          </a:p>
        </p:txBody>
      </p:sp>
      <p:sp>
        <p:nvSpPr>
          <p:cNvPr id="7" name="Content Placeholder 7">
            <a:extLst>
              <a:ext uri="{FF2B5EF4-FFF2-40B4-BE49-F238E27FC236}">
                <a16:creationId xmlns:a16="http://schemas.microsoft.com/office/drawing/2014/main" id="{CF04FD30-A2E0-0EF4-4EC3-3582F7FA1B5F}"/>
              </a:ext>
            </a:extLst>
          </p:cNvPr>
          <p:cNvSpPr txBox="1">
            <a:spLocks/>
          </p:cNvSpPr>
          <p:nvPr/>
        </p:nvSpPr>
        <p:spPr>
          <a:xfrm>
            <a:off x="85997" y="4254135"/>
            <a:ext cx="8972006" cy="1838657"/>
          </a:xfrm>
          <a:prstGeom prst="rect">
            <a:avLst/>
          </a:prstGeom>
          <a:ln>
            <a:solidFill>
              <a:schemeClr val="tx1">
                <a:lumMod val="95000"/>
                <a:lumOff val="5000"/>
              </a:schemeClr>
            </a:solidFill>
          </a:ln>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gn="ctr">
              <a:spcBef>
                <a:spcPts val="0"/>
              </a:spcBef>
              <a:spcAft>
                <a:spcPts val="300"/>
              </a:spcAft>
              <a:buNone/>
            </a:pPr>
            <a:r>
              <a:rPr lang="en-IN" altLang="de-DE" sz="1600" b="1" kern="0" dirty="0">
                <a:solidFill>
                  <a:srgbClr val="FF0000"/>
                </a:solidFill>
              </a:rPr>
              <a:t>C.4.</a:t>
            </a:r>
            <a:r>
              <a:rPr lang="en-US" altLang="de-DE" sz="1600" b="1" kern="0" dirty="0">
                <a:solidFill>
                  <a:srgbClr val="FF0000"/>
                </a:solidFill>
              </a:rPr>
              <a:t> 3GPP could consider hosting API/developer events to increase awareness w/external entities (whether</a:t>
            </a:r>
            <a:r>
              <a:rPr lang="el-GR" altLang="de-DE" sz="1600" b="1" kern="0" dirty="0">
                <a:solidFill>
                  <a:srgbClr val="FF0000"/>
                </a:solidFill>
              </a:rPr>
              <a:t> </a:t>
            </a:r>
            <a:r>
              <a:rPr lang="en-US" altLang="de-DE" sz="1600" b="1" kern="0" dirty="0">
                <a:solidFill>
                  <a:srgbClr val="FF0000"/>
                </a:solidFill>
              </a:rPr>
              <a:t>this is in 3GPP scope is FFS).</a:t>
            </a:r>
            <a:endParaRPr lang="en-IN" altLang="de-DE" sz="1600" b="1" kern="0" dirty="0">
              <a:solidFill>
                <a:srgbClr val="FF0000"/>
              </a:solidFill>
            </a:endParaRPr>
          </a:p>
          <a:p>
            <a:pPr>
              <a:spcBef>
                <a:spcPts val="0"/>
              </a:spcBef>
              <a:spcAft>
                <a:spcPts val="300"/>
              </a:spcAft>
            </a:pPr>
            <a:r>
              <a:rPr lang="en-US" altLang="de-DE" sz="1200" kern="0" dirty="0"/>
              <a:t>Supportive: ZTE, Telecom Italia, Qualcomm, Lenovo, Samsung, AT&amp;T, Telefonica, LGE, China Mobile</a:t>
            </a:r>
          </a:p>
          <a:p>
            <a:pPr>
              <a:spcBef>
                <a:spcPts val="0"/>
              </a:spcBef>
              <a:spcAft>
                <a:spcPts val="300"/>
              </a:spcAft>
            </a:pPr>
            <a:r>
              <a:rPr lang="en-US" altLang="de-DE" sz="1200" kern="0" dirty="0"/>
              <a:t>Broadly support: T-Mobile</a:t>
            </a:r>
          </a:p>
          <a:p>
            <a:pPr>
              <a:spcBef>
                <a:spcPts val="0"/>
              </a:spcBef>
              <a:spcAft>
                <a:spcPts val="300"/>
              </a:spcAft>
            </a:pPr>
            <a:r>
              <a:rPr lang="en-US" altLang="de-DE" sz="1200" kern="0" dirty="0"/>
              <a:t>Requires clarification: </a:t>
            </a:r>
            <a:r>
              <a:rPr lang="en-US" altLang="de-DE" sz="1200" kern="0" dirty="0" err="1"/>
              <a:t>InterDigital</a:t>
            </a:r>
            <a:endParaRPr lang="en-US" altLang="de-DE" sz="1200" kern="0" dirty="0"/>
          </a:p>
          <a:p>
            <a:pPr>
              <a:spcBef>
                <a:spcPts val="0"/>
              </a:spcBef>
              <a:spcAft>
                <a:spcPts val="300"/>
              </a:spcAft>
            </a:pPr>
            <a:r>
              <a:rPr lang="en-US" altLang="de-DE" sz="1200" kern="0" dirty="0"/>
              <a:t>No support: Nokia (</a:t>
            </a:r>
            <a:r>
              <a:rPr lang="en-US" altLang="de-DE" sz="1200" i="1" kern="0" dirty="0">
                <a:solidFill>
                  <a:srgbClr val="FF0000"/>
                </a:solidFill>
              </a:rPr>
              <a:t>OK to promote APIs externally but not host events</a:t>
            </a:r>
            <a:r>
              <a:rPr lang="en-US" altLang="de-DE" sz="1200" kern="0" dirty="0"/>
              <a:t>), Telefonica (</a:t>
            </a:r>
            <a:r>
              <a:rPr lang="en-US" altLang="de-DE" sz="1200" i="1" kern="0" dirty="0">
                <a:solidFill>
                  <a:srgbClr val="FF0000"/>
                </a:solidFill>
              </a:rPr>
              <a:t>option for the distant future</a:t>
            </a:r>
            <a:r>
              <a:rPr lang="en-US" altLang="de-DE" sz="1200" kern="0" dirty="0"/>
              <a:t>), Ericsson </a:t>
            </a:r>
            <a:r>
              <a:rPr lang="en-US" altLang="de-DE" sz="1200" i="1" kern="0" dirty="0">
                <a:solidFill>
                  <a:srgbClr val="FF0000"/>
                </a:solidFill>
              </a:rPr>
              <a:t>(resource intensive / other organizations e.g. CAMARA may undertake)</a:t>
            </a:r>
            <a:endParaRPr lang="en-US" altLang="de-DE" sz="1200" b="1" i="1" kern="0" dirty="0">
              <a:solidFill>
                <a:srgbClr val="FF0000"/>
              </a:solidFill>
            </a:endParaRPr>
          </a:p>
          <a:p>
            <a:pPr marL="0" indent="0">
              <a:spcBef>
                <a:spcPts val="0"/>
              </a:spcBef>
              <a:spcAft>
                <a:spcPts val="300"/>
              </a:spcAft>
              <a:buNone/>
            </a:pPr>
            <a:r>
              <a:rPr lang="en-US" altLang="de-DE" sz="1400" b="1" kern="0" dirty="0"/>
              <a:t>Observation 12: </a:t>
            </a:r>
            <a:r>
              <a:rPr lang="en-US" altLang="de-DE" sz="1400" b="1" dirty="0"/>
              <a:t>For C.4, 10 companies support / broadly support, </a:t>
            </a:r>
            <a:r>
              <a:rPr lang="en-US" altLang="de-DE" sz="1400" b="1" dirty="0">
                <a:solidFill>
                  <a:srgbClr val="FF0000"/>
                </a:solidFill>
              </a:rPr>
              <a:t>1 requires clarifications</a:t>
            </a:r>
            <a:r>
              <a:rPr lang="en-US" altLang="de-DE" sz="1400" b="1" dirty="0"/>
              <a:t>, </a:t>
            </a:r>
            <a:r>
              <a:rPr lang="en-US" altLang="de-DE" sz="1400" b="1" dirty="0">
                <a:solidFill>
                  <a:srgbClr val="FF0000"/>
                </a:solidFill>
              </a:rPr>
              <a:t>3 companies not supporting</a:t>
            </a:r>
            <a:endParaRPr lang="en-US" sz="1400" dirty="0">
              <a:solidFill>
                <a:srgbClr val="C00000"/>
              </a:solidFill>
            </a:endParaRPr>
          </a:p>
        </p:txBody>
      </p:sp>
    </p:spTree>
    <p:extLst>
      <p:ext uri="{BB962C8B-B14F-4D97-AF65-F5344CB8AC3E}">
        <p14:creationId xmlns:p14="http://schemas.microsoft.com/office/powerpoint/2010/main" val="1868051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4E6F57-B418-1B57-ABE9-676CB7B5C3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1D452DD-F746-D4F0-3E99-7CCF0D15ACF6}"/>
              </a:ext>
            </a:extLst>
          </p:cNvPr>
          <p:cNvSpPr>
            <a:spLocks noGrp="1"/>
          </p:cNvSpPr>
          <p:nvPr>
            <p:ph type="title"/>
          </p:nvPr>
        </p:nvSpPr>
        <p:spPr>
          <a:xfrm>
            <a:off x="215660" y="155276"/>
            <a:ext cx="7092501" cy="914400"/>
          </a:xfrm>
        </p:spPr>
        <p:txBody>
          <a:bodyPr/>
          <a:lstStyle/>
          <a:p>
            <a:r>
              <a:rPr lang="en-US" dirty="0"/>
              <a:t>Summary of Observations for potential actions</a:t>
            </a:r>
            <a:endParaRPr lang="de-DE" dirty="0"/>
          </a:p>
        </p:txBody>
      </p:sp>
      <p:sp>
        <p:nvSpPr>
          <p:cNvPr id="3" name="Content Placeholder 2">
            <a:extLst>
              <a:ext uri="{FF2B5EF4-FFF2-40B4-BE49-F238E27FC236}">
                <a16:creationId xmlns:a16="http://schemas.microsoft.com/office/drawing/2014/main" id="{B5CA5C88-6B69-28F5-348F-6EE8AFD4DCA3}"/>
              </a:ext>
            </a:extLst>
          </p:cNvPr>
          <p:cNvSpPr>
            <a:spLocks noGrp="1"/>
          </p:cNvSpPr>
          <p:nvPr>
            <p:ph idx="1"/>
          </p:nvPr>
        </p:nvSpPr>
        <p:spPr>
          <a:xfrm>
            <a:off x="327804" y="1362971"/>
            <a:ext cx="8324490" cy="4891180"/>
          </a:xfrm>
        </p:spPr>
        <p:txBody>
          <a:bodyPr/>
          <a:lstStyle/>
          <a:p>
            <a:pPr marL="0" indent="0">
              <a:buNone/>
            </a:pPr>
            <a:r>
              <a:rPr lang="en-US" altLang="de-DE" sz="1600" b="1" i="1" dirty="0"/>
              <a:t>Observations on Potential Tasks</a:t>
            </a:r>
          </a:p>
          <a:p>
            <a:r>
              <a:rPr lang="en-US" altLang="de-DE" sz="1600" b="1" dirty="0"/>
              <a:t>There is major support in principle (11+ companies) for:</a:t>
            </a:r>
          </a:p>
          <a:p>
            <a:pPr lvl="1" algn="just">
              <a:spcBef>
                <a:spcPts val="0"/>
              </a:spcBef>
              <a:spcAft>
                <a:spcPts val="300"/>
              </a:spcAft>
            </a:pPr>
            <a:r>
              <a:rPr lang="en-US" altLang="de-DE" sz="1200" dirty="0"/>
              <a:t>C.1.1 Per WG “slide” in reports to SA that provide status of on-going exposure efforts (SI/WI/CRs).</a:t>
            </a:r>
          </a:p>
          <a:p>
            <a:pPr lvl="1" algn="just">
              <a:spcBef>
                <a:spcPts val="0"/>
              </a:spcBef>
              <a:spcAft>
                <a:spcPts val="300"/>
              </a:spcAft>
            </a:pPr>
            <a:r>
              <a:rPr lang="en-US" altLang="de-DE" sz="1200" dirty="0"/>
              <a:t>C.2 Development of a 3GPP API template and design guidelines for use by “all” WGs to provide a common “look” and composition of exposure capabilities</a:t>
            </a:r>
          </a:p>
          <a:p>
            <a:pPr lvl="1" algn="just">
              <a:spcBef>
                <a:spcPts val="0"/>
              </a:spcBef>
              <a:spcAft>
                <a:spcPts val="300"/>
              </a:spcAft>
            </a:pPr>
            <a:r>
              <a:rPr lang="en-US" altLang="de-DE" sz="1200" dirty="0"/>
              <a:t>C.3.1 Single location (e.g., document, website) with information on exposure capabilities that is easily / prominently discoverable, accessible and searchable.</a:t>
            </a:r>
          </a:p>
          <a:p>
            <a:pPr lvl="1" algn="just">
              <a:spcBef>
                <a:spcPts val="0"/>
              </a:spcBef>
              <a:spcAft>
                <a:spcPts val="300"/>
              </a:spcAft>
            </a:pPr>
            <a:r>
              <a:rPr lang="en-US" altLang="de-DE" sz="1200" dirty="0"/>
              <a:t>C.3.2 New 3GPP ”deliverable” for exposure capabilities</a:t>
            </a:r>
          </a:p>
          <a:p>
            <a:r>
              <a:rPr lang="en-US" altLang="de-DE" sz="1600" b="1" dirty="0"/>
              <a:t>There is majority/good support in principle (9+ companies) </a:t>
            </a:r>
            <a:r>
              <a:rPr lang="en-US" altLang="de-DE" sz="1600" b="1" i="1" dirty="0">
                <a:solidFill>
                  <a:srgbClr val="FF0000"/>
                </a:solidFill>
              </a:rPr>
              <a:t>with 3+ companies opposing or require clarifications </a:t>
            </a:r>
            <a:r>
              <a:rPr lang="en-US" altLang="de-DE" sz="1600" b="1" dirty="0"/>
              <a:t>for:</a:t>
            </a:r>
          </a:p>
          <a:p>
            <a:pPr lvl="1" algn="just">
              <a:spcBef>
                <a:spcPts val="0"/>
              </a:spcBef>
              <a:spcAft>
                <a:spcPts val="300"/>
              </a:spcAft>
            </a:pPr>
            <a:r>
              <a:rPr lang="en-US" altLang="de-DE" sz="1200" dirty="0"/>
              <a:t>C.1.2 Modification(s) of existing SID/WID template to identify exposure capability area/impact(s).</a:t>
            </a:r>
          </a:p>
          <a:p>
            <a:pPr lvl="2" algn="just">
              <a:spcBef>
                <a:spcPts val="0"/>
              </a:spcBef>
              <a:spcAft>
                <a:spcPts val="300"/>
              </a:spcAft>
            </a:pPr>
            <a:r>
              <a:rPr lang="en-US" altLang="de-DE" sz="1000" i="1" dirty="0">
                <a:solidFill>
                  <a:srgbClr val="FF0000"/>
                </a:solidFill>
              </a:rPr>
              <a:t>1 company not supporting since according to feedback it is not required</a:t>
            </a:r>
          </a:p>
          <a:p>
            <a:pPr lvl="1" algn="just">
              <a:spcBef>
                <a:spcPts val="0"/>
              </a:spcBef>
              <a:spcAft>
                <a:spcPts val="300"/>
              </a:spcAft>
            </a:pPr>
            <a:r>
              <a:rPr lang="en-US" altLang="de-DE" sz="1200" dirty="0"/>
              <a:t>C.1.3 Use of SA-level SID/WID on exposure capability development to increase coordination/traceability/trackability for Stage 1-2 efforts to handover to Stage 3.</a:t>
            </a:r>
          </a:p>
          <a:p>
            <a:pPr lvl="2" algn="just">
              <a:spcBef>
                <a:spcPts val="0"/>
              </a:spcBef>
              <a:spcAft>
                <a:spcPts val="300"/>
              </a:spcAft>
            </a:pPr>
            <a:r>
              <a:rPr lang="en-US" altLang="de-DE" sz="1000" i="1" dirty="0">
                <a:solidFill>
                  <a:srgbClr val="FF0000"/>
                </a:solidFill>
              </a:rPr>
              <a:t>5 companies either not supporting or require clarity on the scope</a:t>
            </a:r>
          </a:p>
          <a:p>
            <a:pPr lvl="1" algn="just">
              <a:spcBef>
                <a:spcPts val="0"/>
              </a:spcBef>
              <a:spcAft>
                <a:spcPts val="300"/>
              </a:spcAft>
            </a:pPr>
            <a:r>
              <a:rPr lang="en-US" altLang="de-DE" sz="1200" dirty="0"/>
              <a:t>C.4 3GPP could consider hosting API/developer events to increase awareness w/external entities</a:t>
            </a:r>
          </a:p>
          <a:p>
            <a:pPr lvl="2" algn="just">
              <a:spcBef>
                <a:spcPts val="0"/>
              </a:spcBef>
              <a:spcAft>
                <a:spcPts val="300"/>
              </a:spcAft>
            </a:pPr>
            <a:r>
              <a:rPr lang="en-US" altLang="de-DE" sz="1000" i="1" dirty="0">
                <a:solidFill>
                  <a:srgbClr val="FF0000"/>
                </a:solidFill>
              </a:rPr>
              <a:t>3 companies not supporting hosting events, where one of the reasons is due to resources/effort required by 3gpp.</a:t>
            </a:r>
          </a:p>
          <a:p>
            <a:r>
              <a:rPr lang="en-US" sz="1600" b="1" i="1" dirty="0"/>
              <a:t>Observation on importance/priorities: </a:t>
            </a:r>
            <a:r>
              <a:rPr lang="en-US" sz="1600" dirty="0"/>
              <a:t>C.2 (API template &amp; design guidelines) seem to be of higher priority according to feedback from some companies.</a:t>
            </a:r>
            <a:endParaRPr lang="de-DE" sz="1600" dirty="0"/>
          </a:p>
          <a:p>
            <a:r>
              <a:rPr lang="en-US" sz="1600" b="1" i="1" dirty="0"/>
              <a:t>Observation on High Level task mapping: </a:t>
            </a:r>
            <a:r>
              <a:rPr lang="en-US" sz="1600" dirty="0"/>
              <a:t>All Tasks have mapping to Actions, but more interest on B.1, B.5-B.8. </a:t>
            </a:r>
            <a:r>
              <a:rPr lang="en-US" sz="1600" i="1" dirty="0"/>
              <a:t>(mapping table provided in slide 17)</a:t>
            </a:r>
          </a:p>
          <a:p>
            <a:pPr marL="0" indent="0" algn="just">
              <a:spcBef>
                <a:spcPts val="0"/>
              </a:spcBef>
              <a:spcAft>
                <a:spcPts val="300"/>
              </a:spcAft>
              <a:buNone/>
            </a:pPr>
            <a:endParaRPr lang="en-US" sz="1400" dirty="0">
              <a:solidFill>
                <a:srgbClr val="C00000"/>
              </a:solidFill>
            </a:endParaRPr>
          </a:p>
          <a:p>
            <a:pPr algn="just"/>
            <a:endParaRPr lang="de-DE" sz="1200" dirty="0"/>
          </a:p>
        </p:txBody>
      </p:sp>
    </p:spTree>
    <p:extLst>
      <p:ext uri="{BB962C8B-B14F-4D97-AF65-F5344CB8AC3E}">
        <p14:creationId xmlns:p14="http://schemas.microsoft.com/office/powerpoint/2010/main" val="1030911050"/>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38C1C6-2846-8903-E260-EC5D60769DA7}"/>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4EC390-CABF-6F93-4B73-1F9649770A0F}"/>
              </a:ext>
            </a:extLst>
          </p:cNvPr>
          <p:cNvSpPr>
            <a:spLocks noGrp="1"/>
          </p:cNvSpPr>
          <p:nvPr>
            <p:ph idx="1"/>
          </p:nvPr>
        </p:nvSpPr>
        <p:spPr>
          <a:xfrm>
            <a:off x="488950" y="1370813"/>
            <a:ext cx="7913178" cy="4830763"/>
          </a:xfrm>
        </p:spPr>
        <p:txBody>
          <a:bodyPr/>
          <a:lstStyle/>
          <a:p>
            <a:pPr marL="0" indent="0" algn="ctr">
              <a:buNone/>
            </a:pPr>
            <a:endParaRPr lang="en-US" sz="4400" dirty="0"/>
          </a:p>
          <a:p>
            <a:pPr marL="0" indent="0" algn="ctr">
              <a:buNone/>
            </a:pPr>
            <a:endParaRPr lang="en-US" sz="4400" dirty="0"/>
          </a:p>
          <a:p>
            <a:pPr marL="0" indent="0" algn="ctr">
              <a:buNone/>
            </a:pPr>
            <a:r>
              <a:rPr lang="en-US" sz="4400" dirty="0"/>
              <a:t>Discussion on additional tasks/actions and mappings</a:t>
            </a:r>
            <a:endParaRPr lang="de-DE" sz="4400" dirty="0"/>
          </a:p>
        </p:txBody>
      </p:sp>
    </p:spTree>
    <p:extLst>
      <p:ext uri="{BB962C8B-B14F-4D97-AF65-F5344CB8AC3E}">
        <p14:creationId xmlns:p14="http://schemas.microsoft.com/office/powerpoint/2010/main" val="465329264"/>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F1EE58-1A5A-A583-2BD5-19B15116CE78}"/>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0556536D-FECE-FF99-70A7-9B8F10334F85}"/>
              </a:ext>
            </a:extLst>
          </p:cNvPr>
          <p:cNvSpPr>
            <a:spLocks noGrp="1"/>
          </p:cNvSpPr>
          <p:nvPr>
            <p:ph type="title"/>
          </p:nvPr>
        </p:nvSpPr>
        <p:spPr>
          <a:xfrm>
            <a:off x="163634" y="69586"/>
            <a:ext cx="7216552" cy="97455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US" sz="2400" dirty="0"/>
              <a:t>Additional Potential Tasks</a:t>
            </a:r>
            <a:endParaRPr lang="de-DE" altLang="de-DE" sz="2400" dirty="0"/>
          </a:p>
        </p:txBody>
      </p:sp>
      <p:sp>
        <p:nvSpPr>
          <p:cNvPr id="6" name="Subtitle 6">
            <a:extLst>
              <a:ext uri="{FF2B5EF4-FFF2-40B4-BE49-F238E27FC236}">
                <a16:creationId xmlns:a16="http://schemas.microsoft.com/office/drawing/2014/main" id="{6A2F3530-9C50-061B-BBE8-B379F1435C1D}"/>
              </a:ext>
            </a:extLst>
          </p:cNvPr>
          <p:cNvSpPr txBox="1">
            <a:spLocks/>
          </p:cNvSpPr>
          <p:nvPr/>
        </p:nvSpPr>
        <p:spPr bwMode="auto">
          <a:xfrm>
            <a:off x="276044" y="1061839"/>
            <a:ext cx="8393503" cy="5235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nSpc>
                <a:spcPct val="80000"/>
              </a:lnSpc>
              <a:buNone/>
            </a:pPr>
            <a:r>
              <a:rPr lang="en-US" altLang="en-US" sz="2000" kern="0" dirty="0"/>
              <a:t>Additional Tasks (based on the feedback in Q1-Q3):</a:t>
            </a:r>
          </a:p>
          <a:p>
            <a:pPr>
              <a:spcBef>
                <a:spcPts val="0"/>
              </a:spcBef>
              <a:spcAft>
                <a:spcPts val="300"/>
              </a:spcAft>
            </a:pPr>
            <a:r>
              <a:rPr lang="en-US" altLang="en-US" sz="1200" b="1" kern="0" dirty="0">
                <a:latin typeface="Calibri" panose="020F0502020204030204" pitchFamily="34" charset="0"/>
                <a:cs typeface="Calibri" panose="020F0502020204030204" pitchFamily="34" charset="0"/>
              </a:rPr>
              <a:t>B.9</a:t>
            </a:r>
            <a:r>
              <a:rPr lang="en-US" altLang="en-US" sz="1200" kern="0" dirty="0">
                <a:latin typeface="Calibri" panose="020F0502020204030204" pitchFamily="34" charset="0"/>
                <a:cs typeface="Calibri" panose="020F0502020204030204" pitchFamily="34" charset="0"/>
              </a:rPr>
              <a:t>: Developing a mechanism for developers who implement or use 3GPP APIs to provide minor developer feedback. [</a:t>
            </a:r>
            <a:r>
              <a:rPr lang="en-US" altLang="en-US" sz="1200" b="1" i="1" kern="0" dirty="0">
                <a:latin typeface="Calibri" panose="020F0502020204030204" pitchFamily="34" charset="0"/>
                <a:cs typeface="Calibri" panose="020F0502020204030204" pitchFamily="34" charset="0"/>
              </a:rPr>
              <a:t>T-Mobile</a:t>
            </a:r>
            <a:r>
              <a:rPr lang="en-US" altLang="en-US" sz="1200" kern="0" dirty="0">
                <a:latin typeface="Calibri" panose="020F0502020204030204" pitchFamily="34" charset="0"/>
                <a:cs typeface="Calibri" panose="020F0502020204030204" pitchFamily="34" charset="0"/>
              </a:rPr>
              <a:t>]</a:t>
            </a:r>
          </a:p>
          <a:p>
            <a:pPr>
              <a:spcBef>
                <a:spcPts val="0"/>
              </a:spcBef>
              <a:spcAft>
                <a:spcPts val="300"/>
              </a:spcAft>
            </a:pPr>
            <a:r>
              <a:rPr lang="en-US" altLang="en-US" sz="1200" b="1" kern="0" dirty="0">
                <a:latin typeface="Calibri" panose="020F0502020204030204" pitchFamily="34" charset="0"/>
                <a:cs typeface="Calibri" panose="020F0502020204030204" pitchFamily="34" charset="0"/>
              </a:rPr>
              <a:t>B.10</a:t>
            </a:r>
            <a:r>
              <a:rPr lang="en-US" altLang="en-US" sz="1200" kern="0" dirty="0">
                <a:latin typeface="Calibri" panose="020F0502020204030204" pitchFamily="34" charset="0"/>
                <a:cs typeface="Calibri" panose="020F0502020204030204" pitchFamily="34" charset="0"/>
              </a:rPr>
              <a:t>: Fast Track for APIs / Iterative approach to get developer’s feedback [</a:t>
            </a:r>
            <a:r>
              <a:rPr lang="en-US" altLang="en-US" sz="1200" b="1" i="1" kern="0" dirty="0">
                <a:latin typeface="Calibri" panose="020F0502020204030204" pitchFamily="34" charset="0"/>
                <a:cs typeface="Calibri" panose="020F0502020204030204" pitchFamily="34" charset="0"/>
              </a:rPr>
              <a:t>Telecom Italia</a:t>
            </a:r>
            <a:r>
              <a:rPr lang="en-US" altLang="en-US" sz="1200" kern="0" dirty="0">
                <a:latin typeface="Calibri" panose="020F0502020204030204" pitchFamily="34" charset="0"/>
                <a:cs typeface="Calibri" panose="020F0502020204030204" pitchFamily="34" charset="0"/>
              </a:rPr>
              <a:t>]</a:t>
            </a:r>
          </a:p>
          <a:p>
            <a:pPr>
              <a:spcBef>
                <a:spcPts val="0"/>
              </a:spcBef>
              <a:spcAft>
                <a:spcPts val="300"/>
              </a:spcAft>
            </a:pPr>
            <a:r>
              <a:rPr lang="en-US" altLang="en-US" sz="1200" b="1" kern="0" dirty="0">
                <a:latin typeface="Calibri" panose="020F0502020204030204" pitchFamily="34" charset="0"/>
                <a:cs typeface="Calibri" panose="020F0502020204030204" pitchFamily="34" charset="0"/>
              </a:rPr>
              <a:t>B.11</a:t>
            </a:r>
            <a:r>
              <a:rPr lang="en-US" altLang="en-US" sz="1200" kern="0" dirty="0">
                <a:latin typeface="Calibri" panose="020F0502020204030204" pitchFamily="34" charset="0"/>
                <a:cs typeface="Calibri" panose="020F0502020204030204" pitchFamily="34" charset="0"/>
              </a:rPr>
              <a:t>: Improve 3GPP working methods/</a:t>
            </a:r>
            <a:r>
              <a:rPr lang="en-US" altLang="en-US" sz="1200" kern="0" dirty="0" err="1">
                <a:latin typeface="Calibri" panose="020F0502020204030204" pitchFamily="34" charset="0"/>
                <a:cs typeface="Calibri" panose="020F0502020204030204" pitchFamily="34" charset="0"/>
              </a:rPr>
              <a:t>WoWs</a:t>
            </a:r>
            <a:r>
              <a:rPr lang="en-US" altLang="en-US" sz="1200" kern="0" dirty="0">
                <a:latin typeface="Calibri" panose="020F0502020204030204" pitchFamily="34" charset="0"/>
                <a:cs typeface="Calibri" panose="020F0502020204030204" pitchFamily="34" charset="0"/>
              </a:rPr>
              <a:t> to enable early identification and potential impacts to capability exposure. [</a:t>
            </a:r>
            <a:r>
              <a:rPr lang="en-US" altLang="en-US" sz="1200" b="1" i="1" kern="0" dirty="0">
                <a:latin typeface="Calibri" panose="020F0502020204030204" pitchFamily="34" charset="0"/>
                <a:cs typeface="Calibri" panose="020F0502020204030204" pitchFamily="34" charset="0"/>
              </a:rPr>
              <a:t>Ericsson</a:t>
            </a:r>
            <a:r>
              <a:rPr lang="en-US" altLang="en-US" sz="1200" kern="0" dirty="0">
                <a:latin typeface="Calibri" panose="020F0502020204030204" pitchFamily="34" charset="0"/>
                <a:cs typeface="Calibri" panose="020F0502020204030204" pitchFamily="34" charset="0"/>
              </a:rPr>
              <a:t>]</a:t>
            </a:r>
          </a:p>
          <a:p>
            <a:pPr>
              <a:spcBef>
                <a:spcPts val="0"/>
              </a:spcBef>
              <a:spcAft>
                <a:spcPts val="300"/>
              </a:spcAft>
            </a:pPr>
            <a:r>
              <a:rPr lang="en-US" altLang="en-US" sz="1200" b="1" kern="0" dirty="0">
                <a:latin typeface="Calibri" panose="020F0502020204030204" pitchFamily="34" charset="0"/>
                <a:cs typeface="Calibri" panose="020F0502020204030204" pitchFamily="34" charset="0"/>
              </a:rPr>
              <a:t>B.12</a:t>
            </a:r>
            <a:r>
              <a:rPr lang="en-US" altLang="en-US" sz="1200" kern="0" dirty="0">
                <a:latin typeface="Calibri" panose="020F0502020204030204" pitchFamily="34" charset="0"/>
                <a:cs typeface="Calibri" panose="020F0502020204030204" pitchFamily="34" charset="0"/>
              </a:rPr>
              <a:t>: Early handshake with CT WGs during Stage 2 work, to allow CT WGs to start preparations for the associated stage 3 work, maintain oversight per exposure feature that spans over stage 2 and 3. [</a:t>
            </a:r>
            <a:r>
              <a:rPr lang="en-US" altLang="en-US" sz="1200" b="1" i="1" kern="0" dirty="0">
                <a:latin typeface="Calibri" panose="020F0502020204030204" pitchFamily="34" charset="0"/>
                <a:cs typeface="Calibri" panose="020F0502020204030204" pitchFamily="34" charset="0"/>
              </a:rPr>
              <a:t>Ericsson</a:t>
            </a:r>
            <a:r>
              <a:rPr lang="en-US" altLang="en-US" sz="1200" kern="0" dirty="0">
                <a:latin typeface="Calibri" panose="020F0502020204030204" pitchFamily="34" charset="0"/>
                <a:cs typeface="Calibri" panose="020F0502020204030204" pitchFamily="34" charset="0"/>
              </a:rPr>
              <a:t>]</a:t>
            </a:r>
          </a:p>
          <a:p>
            <a:pPr>
              <a:spcBef>
                <a:spcPts val="0"/>
              </a:spcBef>
              <a:spcAft>
                <a:spcPts val="300"/>
              </a:spcAft>
            </a:pPr>
            <a:r>
              <a:rPr lang="en-US" altLang="en-US" sz="1200" b="1" kern="0" dirty="0">
                <a:latin typeface="Calibri" panose="020F0502020204030204" pitchFamily="34" charset="0"/>
                <a:cs typeface="Calibri" panose="020F0502020204030204" pitchFamily="34" charset="0"/>
              </a:rPr>
              <a:t>B.13</a:t>
            </a:r>
            <a:r>
              <a:rPr lang="en-US" altLang="en-US" sz="1200" kern="0" dirty="0">
                <a:latin typeface="Calibri" panose="020F0502020204030204" pitchFamily="34" charset="0"/>
                <a:cs typeface="Calibri" panose="020F0502020204030204" pitchFamily="34" charset="0"/>
              </a:rPr>
              <a:t>: Establish a mechanism for traceability between use cases, exposure features, and APIs to ensure end-to-end coherence across stages and releases [</a:t>
            </a:r>
            <a:r>
              <a:rPr lang="en-US" altLang="en-US" sz="1200" b="1" i="1" kern="0" dirty="0" err="1">
                <a:latin typeface="Calibri" panose="020F0502020204030204" pitchFamily="34" charset="0"/>
                <a:cs typeface="Calibri" panose="020F0502020204030204" pitchFamily="34" charset="0"/>
              </a:rPr>
              <a:t>InterDigital</a:t>
            </a:r>
            <a:r>
              <a:rPr lang="en-US" altLang="en-US" sz="1200" kern="0" dirty="0">
                <a:latin typeface="Calibri" panose="020F0502020204030204" pitchFamily="34" charset="0"/>
                <a:cs typeface="Calibri" panose="020F0502020204030204" pitchFamily="34" charset="0"/>
              </a:rPr>
              <a:t>]</a:t>
            </a:r>
          </a:p>
          <a:p>
            <a:pPr>
              <a:spcBef>
                <a:spcPts val="0"/>
              </a:spcBef>
              <a:spcAft>
                <a:spcPts val="300"/>
              </a:spcAft>
            </a:pPr>
            <a:r>
              <a:rPr lang="en-US" altLang="en-US" sz="1200" b="1" kern="0" dirty="0">
                <a:latin typeface="Calibri" panose="020F0502020204030204" pitchFamily="34" charset="0"/>
                <a:cs typeface="Calibri" panose="020F0502020204030204" pitchFamily="34" charset="0"/>
              </a:rPr>
              <a:t>B.14</a:t>
            </a:r>
            <a:r>
              <a:rPr lang="en-US" altLang="en-US" sz="1200" kern="0" dirty="0">
                <a:latin typeface="Calibri" panose="020F0502020204030204" pitchFamily="34" charset="0"/>
                <a:cs typeface="Calibri" panose="020F0502020204030204" pitchFamily="34" charset="0"/>
              </a:rPr>
              <a:t>: Establish a mechanism for external visibility, such as a 3GPP API Catalogue or Developer Portal. [</a:t>
            </a:r>
            <a:r>
              <a:rPr lang="en-US" altLang="en-US" sz="1200" b="1" i="1" kern="0" dirty="0" err="1">
                <a:latin typeface="Calibri" panose="020F0502020204030204" pitchFamily="34" charset="0"/>
                <a:cs typeface="Calibri" panose="020F0502020204030204" pitchFamily="34" charset="0"/>
              </a:rPr>
              <a:t>InterDigital</a:t>
            </a:r>
            <a:r>
              <a:rPr lang="en-US" altLang="en-US" sz="1200" kern="0" dirty="0">
                <a:latin typeface="Calibri" panose="020F0502020204030204" pitchFamily="34" charset="0"/>
                <a:cs typeface="Calibri" panose="020F0502020204030204" pitchFamily="34" charset="0"/>
              </a:rPr>
              <a:t>]</a:t>
            </a:r>
          </a:p>
          <a:p>
            <a:pPr>
              <a:spcBef>
                <a:spcPts val="0"/>
              </a:spcBef>
              <a:spcAft>
                <a:spcPts val="300"/>
              </a:spcAft>
            </a:pPr>
            <a:r>
              <a:rPr lang="en-US" altLang="en-US" sz="1200" b="1" kern="0" dirty="0">
                <a:latin typeface="Calibri" panose="020F0502020204030204" pitchFamily="34" charset="0"/>
                <a:cs typeface="Calibri" panose="020F0502020204030204" pitchFamily="34" charset="0"/>
              </a:rPr>
              <a:t>B.15</a:t>
            </a:r>
            <a:r>
              <a:rPr lang="en-US" altLang="en-US" sz="1200" kern="0" dirty="0">
                <a:latin typeface="Calibri" panose="020F0502020204030204" pitchFamily="34" charset="0"/>
                <a:cs typeface="Calibri" panose="020F0502020204030204" pitchFamily="34" charset="0"/>
              </a:rPr>
              <a:t>: Analyze the role of 3GPP exposure capabilities in the application development ecosystem to understand their impact, and to identify potential enhancements to 3GPP work that would better serve industry specific development needs—for instance, through developer guides, code samples, and community support. [</a:t>
            </a:r>
            <a:r>
              <a:rPr lang="en-US" altLang="en-US" sz="1200" b="1" i="1" kern="0" dirty="0">
                <a:latin typeface="Calibri" panose="020F0502020204030204" pitchFamily="34" charset="0"/>
                <a:cs typeface="Calibri" panose="020F0502020204030204" pitchFamily="34" charset="0"/>
              </a:rPr>
              <a:t>China Mobile</a:t>
            </a:r>
            <a:r>
              <a:rPr lang="en-US" altLang="en-US" sz="1200" kern="0" dirty="0">
                <a:latin typeface="Calibri" panose="020F0502020204030204" pitchFamily="34" charset="0"/>
                <a:cs typeface="Calibri" panose="020F0502020204030204" pitchFamily="34" charset="0"/>
              </a:rPr>
              <a:t>]</a:t>
            </a:r>
          </a:p>
          <a:p>
            <a:pPr>
              <a:spcBef>
                <a:spcPts val="0"/>
              </a:spcBef>
              <a:spcAft>
                <a:spcPts val="300"/>
              </a:spcAft>
            </a:pPr>
            <a:r>
              <a:rPr lang="en-US" altLang="en-US" sz="1200" b="1" kern="0" dirty="0">
                <a:latin typeface="Calibri" panose="020F0502020204030204" pitchFamily="34" charset="0"/>
                <a:cs typeface="Calibri" panose="020F0502020204030204" pitchFamily="34" charset="0"/>
              </a:rPr>
              <a:t>B.16</a:t>
            </a:r>
            <a:r>
              <a:rPr lang="en-US" altLang="en-US" sz="1200" kern="0" dirty="0">
                <a:latin typeface="Calibri" panose="020F0502020204030204" pitchFamily="34" charset="0"/>
                <a:cs typeface="Calibri" panose="020F0502020204030204" pitchFamily="34" charset="0"/>
              </a:rPr>
              <a:t>: Internal 3GPP technical work tasks (e.g. for B.3-B.5). Requires SID e.g. in SA1 [</a:t>
            </a:r>
            <a:r>
              <a:rPr lang="en-US" altLang="en-US" sz="1200" b="1" i="1" kern="0" dirty="0">
                <a:latin typeface="Calibri" panose="020F0502020204030204" pitchFamily="34" charset="0"/>
                <a:cs typeface="Calibri" panose="020F0502020204030204" pitchFamily="34" charset="0"/>
              </a:rPr>
              <a:t>Intel</a:t>
            </a:r>
            <a:r>
              <a:rPr lang="en-US" altLang="en-US" sz="1200" kern="0" dirty="0">
                <a:latin typeface="Calibri" panose="020F0502020204030204" pitchFamily="34" charset="0"/>
                <a:cs typeface="Calibri" panose="020F0502020204030204" pitchFamily="34" charset="0"/>
              </a:rPr>
              <a:t>] </a:t>
            </a:r>
          </a:p>
          <a:p>
            <a:pPr>
              <a:spcBef>
                <a:spcPts val="0"/>
              </a:spcBef>
              <a:spcAft>
                <a:spcPts val="300"/>
              </a:spcAft>
            </a:pPr>
            <a:r>
              <a:rPr lang="en-US" altLang="en-US" sz="1200" b="1" kern="0" dirty="0">
                <a:latin typeface="Calibri" panose="020F0502020204030204" pitchFamily="34" charset="0"/>
                <a:cs typeface="Calibri" panose="020F0502020204030204" pitchFamily="34" charset="0"/>
              </a:rPr>
              <a:t>B.17</a:t>
            </a:r>
            <a:r>
              <a:rPr lang="en-US" altLang="en-US" sz="1200" kern="0" dirty="0">
                <a:latin typeface="Calibri" panose="020F0502020204030204" pitchFamily="34" charset="0"/>
                <a:cs typeface="Calibri" panose="020F0502020204030204" pitchFamily="34" charset="0"/>
              </a:rPr>
              <a:t>: Internal 3GPP process oriented work tasks (e.g. for B.7). Requires SID e.g. in TSG [</a:t>
            </a:r>
            <a:r>
              <a:rPr lang="en-US" altLang="en-US" sz="1200" b="1" i="1" kern="0" dirty="0">
                <a:latin typeface="Calibri" panose="020F0502020204030204" pitchFamily="34" charset="0"/>
                <a:cs typeface="Calibri" panose="020F0502020204030204" pitchFamily="34" charset="0"/>
              </a:rPr>
              <a:t>Intel</a:t>
            </a:r>
            <a:r>
              <a:rPr lang="en-US" altLang="en-US" sz="1200" kern="0" dirty="0">
                <a:latin typeface="Calibri" panose="020F0502020204030204" pitchFamily="34" charset="0"/>
                <a:cs typeface="Calibri" panose="020F0502020204030204" pitchFamily="34" charset="0"/>
              </a:rPr>
              <a:t>] </a:t>
            </a:r>
          </a:p>
          <a:p>
            <a:pPr>
              <a:spcBef>
                <a:spcPts val="0"/>
              </a:spcBef>
              <a:spcAft>
                <a:spcPts val="300"/>
              </a:spcAft>
            </a:pPr>
            <a:r>
              <a:rPr lang="en-US" altLang="en-US" sz="1200" b="1" kern="0" dirty="0">
                <a:latin typeface="Calibri" panose="020F0502020204030204" pitchFamily="34" charset="0"/>
                <a:cs typeface="Calibri" panose="020F0502020204030204" pitchFamily="34" charset="0"/>
              </a:rPr>
              <a:t>B.18</a:t>
            </a:r>
            <a:r>
              <a:rPr lang="en-US" altLang="en-US" sz="1200" kern="0" dirty="0">
                <a:latin typeface="Calibri" panose="020F0502020204030204" pitchFamily="34" charset="0"/>
                <a:cs typeface="Calibri" panose="020F0502020204030204" pitchFamily="34" charset="0"/>
              </a:rPr>
              <a:t>: 3GPP - external organization co-ordination. TSG/PCG potential coordination [</a:t>
            </a:r>
            <a:r>
              <a:rPr lang="en-US" altLang="en-US" sz="1200" b="1" i="1" kern="0" dirty="0">
                <a:latin typeface="Calibri" panose="020F0502020204030204" pitchFamily="34" charset="0"/>
                <a:cs typeface="Calibri" panose="020F0502020204030204" pitchFamily="34" charset="0"/>
              </a:rPr>
              <a:t>Intel</a:t>
            </a:r>
            <a:r>
              <a:rPr lang="en-US" altLang="en-US" sz="1200" kern="0" dirty="0">
                <a:latin typeface="Calibri" panose="020F0502020204030204" pitchFamily="34" charset="0"/>
                <a:cs typeface="Calibri" panose="020F0502020204030204" pitchFamily="34" charset="0"/>
              </a:rPr>
              <a:t>]</a:t>
            </a:r>
          </a:p>
          <a:p>
            <a:pPr>
              <a:spcBef>
                <a:spcPts val="0"/>
              </a:spcBef>
              <a:spcAft>
                <a:spcPts val="300"/>
              </a:spcAft>
            </a:pPr>
            <a:endParaRPr lang="en-US" altLang="en-US" sz="1600" kern="0" dirty="0">
              <a:latin typeface="Calibri" panose="020F0502020204030204" pitchFamily="34" charset="0"/>
              <a:cs typeface="Calibri" panose="020F0502020204030204" pitchFamily="34" charset="0"/>
            </a:endParaRPr>
          </a:p>
          <a:p>
            <a:pPr>
              <a:spcBef>
                <a:spcPts val="0"/>
              </a:spcBef>
              <a:spcAft>
                <a:spcPts val="300"/>
              </a:spcAft>
            </a:pPr>
            <a:endParaRPr lang="en-US" altLang="en-US" sz="1600" kern="0" dirty="0">
              <a:latin typeface="Calibri" panose="020F0502020204030204" pitchFamily="34" charset="0"/>
              <a:cs typeface="Calibri" panose="020F0502020204030204" pitchFamily="34" charset="0"/>
            </a:endParaRPr>
          </a:p>
          <a:p>
            <a:pPr marL="0" indent="0">
              <a:lnSpc>
                <a:spcPct val="80000"/>
              </a:lnSpc>
              <a:buNone/>
            </a:pPr>
            <a:endParaRPr lang="en-US" altLang="en-US" sz="1600" kern="0" dirty="0">
              <a:latin typeface="Calibri" panose="020F0502020204030204" pitchFamily="34" charset="0"/>
              <a:cs typeface="Calibri" panose="020F0502020204030204" pitchFamily="34" charset="0"/>
            </a:endParaRPr>
          </a:p>
          <a:p>
            <a:pPr marL="0" indent="0">
              <a:lnSpc>
                <a:spcPct val="80000"/>
              </a:lnSpc>
              <a:buNone/>
            </a:pPr>
            <a:endParaRPr lang="en-GB" altLang="en-US" sz="1800" kern="0" dirty="0">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ABB4EC9E-7A55-FD9C-9C8C-70C379E3E642}"/>
              </a:ext>
            </a:extLst>
          </p:cNvPr>
          <p:cNvSpPr txBox="1"/>
          <p:nvPr/>
        </p:nvSpPr>
        <p:spPr>
          <a:xfrm>
            <a:off x="276044" y="4973229"/>
            <a:ext cx="7953555" cy="1151084"/>
          </a:xfrm>
          <a:prstGeom prst="rect">
            <a:avLst/>
          </a:prstGeom>
          <a:noFill/>
        </p:spPr>
        <p:txBody>
          <a:bodyPr wrap="square">
            <a:spAutoFit/>
          </a:bodyPr>
          <a:lstStyle/>
          <a:p>
            <a:pPr marR="0" lvl="0" algn="l" defTabSz="914400" rtl="0" eaLnBrk="0" fontAlgn="base" latinLnBrk="0" hangingPunct="0">
              <a:lnSpc>
                <a:spcPct val="100000"/>
              </a:lnSpc>
              <a:spcBef>
                <a:spcPct val="20000"/>
              </a:spcBef>
              <a:spcAft>
                <a:spcPct val="0"/>
              </a:spcAft>
              <a:buClrTx/>
              <a:buSzTx/>
              <a:tabLst/>
              <a:defRPr/>
            </a:pPr>
            <a:r>
              <a:rPr kumimoji="0" lang="en-US" sz="1600" b="1" i="1" u="none" strike="noStrike" kern="0" cap="none" spc="0" normalizeH="0" baseline="0" noProof="0" dirty="0">
                <a:ln>
                  <a:noFill/>
                </a:ln>
                <a:solidFill>
                  <a:prstClr val="black"/>
                </a:solidFill>
                <a:effectLst/>
                <a:uLnTx/>
                <a:uFillTx/>
                <a:latin typeface="Calibri"/>
                <a:ea typeface="+mn-ea"/>
                <a:cs typeface="+mn-cs"/>
              </a:rPr>
              <a:t>Observation on additional tasks: </a:t>
            </a:r>
          </a:p>
          <a:p>
            <a:pPr marL="285750" marR="0" lvl="0" indent="-285750"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en-US" sz="1200" b="1" i="0" u="none" strike="noStrike" kern="0" cap="none" spc="0" normalizeH="0" baseline="0" noProof="0" dirty="0">
                <a:ln>
                  <a:noFill/>
                </a:ln>
                <a:solidFill>
                  <a:prstClr val="black"/>
                </a:solidFill>
                <a:effectLst/>
                <a:uLnTx/>
                <a:uFillTx/>
                <a:latin typeface="Calibri"/>
                <a:ea typeface="+mn-ea"/>
                <a:cs typeface="+mn-cs"/>
              </a:rPr>
              <a:t>B.9, B.10, B.14, B.15, B.18 </a:t>
            </a:r>
            <a:r>
              <a:rPr kumimoji="0" lang="en-US" sz="1200" b="0" i="0" u="none" strike="noStrike" kern="0" cap="none" spc="0" normalizeH="0" baseline="0" noProof="0" dirty="0">
                <a:ln>
                  <a:noFill/>
                </a:ln>
                <a:solidFill>
                  <a:prstClr val="black"/>
                </a:solidFill>
                <a:effectLst/>
                <a:uLnTx/>
                <a:uFillTx/>
                <a:latin typeface="Calibri"/>
                <a:ea typeface="+mn-ea"/>
                <a:cs typeface="+mn-cs"/>
              </a:rPr>
              <a:t>relate to easing interactions with developers/consumers and  can be potentially merged with B.5 (seek intermediate feedback) with necessary rephrasing / improvements </a:t>
            </a:r>
          </a:p>
          <a:p>
            <a:pPr marL="285750" lvl="0" indent="-285750">
              <a:spcBef>
                <a:spcPct val="20000"/>
              </a:spcBef>
              <a:buFont typeface="Arial" panose="020B0604020202020204" pitchFamily="34" charset="0"/>
              <a:buChar char="•"/>
              <a:defRPr/>
            </a:pPr>
            <a:r>
              <a:rPr lang="en-US" sz="1200" b="1" kern="0" dirty="0">
                <a:solidFill>
                  <a:prstClr val="black"/>
                </a:solidFill>
                <a:latin typeface="Calibri"/>
                <a:cs typeface="+mn-cs"/>
              </a:rPr>
              <a:t>B.11, B.12, B.13, B.17 </a:t>
            </a:r>
            <a:r>
              <a:rPr lang="en-US" sz="1200" kern="0" dirty="0">
                <a:solidFill>
                  <a:prstClr val="black"/>
                </a:solidFill>
                <a:latin typeface="Calibri"/>
                <a:cs typeface="+mn-cs"/>
              </a:rPr>
              <a:t>relate to enhancing working methods for better coordination within 3GPP, and can be potentially merged to B.4 </a:t>
            </a:r>
            <a:r>
              <a:rPr lang="en-US" sz="1200" kern="0" dirty="0">
                <a:solidFill>
                  <a:prstClr val="black"/>
                </a:solidFill>
                <a:latin typeface="Calibri"/>
              </a:rPr>
              <a:t>with necessary rephrasing / improvements </a:t>
            </a:r>
            <a:endParaRPr kumimoji="0" lang="de-DE" sz="1200" b="0" i="0" u="none" strike="noStrike" kern="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384520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2C2661-4A1E-84D8-7B0B-DC1EF0D55B1B}"/>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FAE3168E-E09A-35AA-0371-D687444D5FE5}"/>
              </a:ext>
            </a:extLst>
          </p:cNvPr>
          <p:cNvSpPr>
            <a:spLocks noGrp="1"/>
          </p:cNvSpPr>
          <p:nvPr>
            <p:ph type="title"/>
          </p:nvPr>
        </p:nvSpPr>
        <p:spPr>
          <a:xfrm>
            <a:off x="163634" y="69586"/>
            <a:ext cx="7216552" cy="97455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US" sz="2400" dirty="0"/>
              <a:t>Mapping of high-level targets to potential tasks </a:t>
            </a:r>
            <a:endParaRPr lang="de-DE" altLang="de-DE" sz="2400" dirty="0"/>
          </a:p>
        </p:txBody>
      </p:sp>
      <p:graphicFrame>
        <p:nvGraphicFramePr>
          <p:cNvPr id="4" name="Table 3">
            <a:extLst>
              <a:ext uri="{FF2B5EF4-FFF2-40B4-BE49-F238E27FC236}">
                <a16:creationId xmlns:a16="http://schemas.microsoft.com/office/drawing/2014/main" id="{D703EDF0-6233-A066-065F-A60283C57263}"/>
              </a:ext>
            </a:extLst>
          </p:cNvPr>
          <p:cNvGraphicFramePr>
            <a:graphicFrameLocks noGrp="1"/>
          </p:cNvGraphicFramePr>
          <p:nvPr>
            <p:extLst>
              <p:ext uri="{D42A27DB-BD31-4B8C-83A1-F6EECF244321}">
                <p14:modId xmlns:p14="http://schemas.microsoft.com/office/powerpoint/2010/main" val="1454514058"/>
              </p:ext>
            </p:extLst>
          </p:nvPr>
        </p:nvGraphicFramePr>
        <p:xfrm>
          <a:off x="258526" y="940975"/>
          <a:ext cx="8048577" cy="5318760"/>
        </p:xfrm>
        <a:graphic>
          <a:graphicData uri="http://schemas.openxmlformats.org/drawingml/2006/table">
            <a:tbl>
              <a:tblPr firstRow="1" bandRow="1">
                <a:tableStyleId>{5C22544A-7EE6-4342-B048-85BDC9FD1C3A}</a:tableStyleId>
              </a:tblPr>
              <a:tblGrid>
                <a:gridCol w="628217">
                  <a:extLst>
                    <a:ext uri="{9D8B030D-6E8A-4147-A177-3AD203B41FA5}">
                      <a16:colId xmlns:a16="http://schemas.microsoft.com/office/drawing/2014/main" val="2362132129"/>
                    </a:ext>
                  </a:extLst>
                </a:gridCol>
                <a:gridCol w="1630970">
                  <a:extLst>
                    <a:ext uri="{9D8B030D-6E8A-4147-A177-3AD203B41FA5}">
                      <a16:colId xmlns:a16="http://schemas.microsoft.com/office/drawing/2014/main" val="1820243458"/>
                    </a:ext>
                  </a:extLst>
                </a:gridCol>
                <a:gridCol w="1525220">
                  <a:extLst>
                    <a:ext uri="{9D8B030D-6E8A-4147-A177-3AD203B41FA5}">
                      <a16:colId xmlns:a16="http://schemas.microsoft.com/office/drawing/2014/main" val="2695883802"/>
                    </a:ext>
                  </a:extLst>
                </a:gridCol>
                <a:gridCol w="1277329">
                  <a:extLst>
                    <a:ext uri="{9D8B030D-6E8A-4147-A177-3AD203B41FA5}">
                      <a16:colId xmlns:a16="http://schemas.microsoft.com/office/drawing/2014/main" val="1557528245"/>
                    </a:ext>
                  </a:extLst>
                </a:gridCol>
                <a:gridCol w="1539436">
                  <a:extLst>
                    <a:ext uri="{9D8B030D-6E8A-4147-A177-3AD203B41FA5}">
                      <a16:colId xmlns:a16="http://schemas.microsoft.com/office/drawing/2014/main" val="411736263"/>
                    </a:ext>
                  </a:extLst>
                </a:gridCol>
                <a:gridCol w="1447405">
                  <a:extLst>
                    <a:ext uri="{9D8B030D-6E8A-4147-A177-3AD203B41FA5}">
                      <a16:colId xmlns:a16="http://schemas.microsoft.com/office/drawing/2014/main" val="3850107188"/>
                    </a:ext>
                  </a:extLst>
                </a:gridCol>
              </a:tblGrid>
              <a:tr h="924923">
                <a:tc>
                  <a:txBody>
                    <a:bodyPr/>
                    <a:lstStyle/>
                    <a:p>
                      <a:endParaRPr lang="de-DE" sz="1100" dirty="0"/>
                    </a:p>
                  </a:txBody>
                  <a:tcPr/>
                </a:tc>
                <a:tc>
                  <a:txBody>
                    <a:bodyPr/>
                    <a:lstStyle/>
                    <a:p>
                      <a:pPr algn="ctr"/>
                      <a:r>
                        <a:rPr lang="en-US" sz="1100" dirty="0"/>
                        <a:t>A.1 -Establishing Exposure Oversight and Governance in 3GPP</a:t>
                      </a:r>
                      <a:endParaRPr lang="de-DE" sz="1100" dirty="0"/>
                    </a:p>
                  </a:txBody>
                  <a:tcPr/>
                </a:tc>
                <a:tc>
                  <a:txBody>
                    <a:bodyPr/>
                    <a:lstStyle/>
                    <a:p>
                      <a:pPr algn="ctr"/>
                      <a:r>
                        <a:rPr lang="en-US" sz="1100" dirty="0"/>
                        <a:t>A.2 - Addition of top-down use-case driven exposure approach</a:t>
                      </a:r>
                      <a:endParaRPr lang="de-DE" sz="1100" dirty="0"/>
                    </a:p>
                  </a:txBody>
                  <a:tcPr/>
                </a:tc>
                <a:tc>
                  <a:txBody>
                    <a:bodyPr/>
                    <a:lstStyle/>
                    <a:p>
                      <a:pPr algn="ctr"/>
                      <a:r>
                        <a:rPr lang="en-US" sz="1100" dirty="0"/>
                        <a:t>A.3 - Strengthening external and internal coordination.</a:t>
                      </a:r>
                      <a:endParaRPr lang="de-DE" sz="1100" dirty="0"/>
                    </a:p>
                  </a:txBody>
                  <a:tcPr/>
                </a:tc>
                <a:tc>
                  <a:txBody>
                    <a:bodyPr/>
                    <a:lstStyle/>
                    <a:p>
                      <a:pPr algn="ctr"/>
                      <a:r>
                        <a:rPr lang="en-US" sz="1100" dirty="0"/>
                        <a:t>A.4 - Introduction of Flexible 3GPP Exposure API Development cycles</a:t>
                      </a:r>
                      <a:endParaRPr lang="de-DE" sz="1100" dirty="0"/>
                    </a:p>
                  </a:txBody>
                  <a:tcPr/>
                </a:tc>
                <a:tc>
                  <a:txBody>
                    <a:bodyPr/>
                    <a:lstStyle/>
                    <a:p>
                      <a:pPr algn="ctr"/>
                      <a:r>
                        <a:rPr lang="en-US" sz="1100" dirty="0"/>
                        <a:t>A.5 - Consistent 3GPP Exposure principles</a:t>
                      </a:r>
                      <a:endParaRPr lang="de-DE" sz="1100" dirty="0"/>
                    </a:p>
                  </a:txBody>
                  <a:tcPr/>
                </a:tc>
                <a:extLst>
                  <a:ext uri="{0D108BD9-81ED-4DB2-BD59-A6C34878D82A}">
                    <a16:rowId xmlns:a16="http://schemas.microsoft.com/office/drawing/2014/main" val="2921655639"/>
                  </a:ext>
                </a:extLst>
              </a:tr>
              <a:tr h="242603">
                <a:tc>
                  <a:txBody>
                    <a:bodyPr/>
                    <a:lstStyle/>
                    <a:p>
                      <a:pPr algn="ctr"/>
                      <a:r>
                        <a:rPr lang="en-US" sz="1000" b="1" dirty="0">
                          <a:solidFill>
                            <a:schemeClr val="tx1"/>
                          </a:solidFill>
                        </a:rPr>
                        <a:t>B.1</a:t>
                      </a:r>
                      <a:endParaRPr lang="de-DE" sz="1000" b="1" dirty="0">
                        <a:solidFill>
                          <a:schemeClr val="tx1"/>
                        </a:solidFill>
                      </a:endParaRPr>
                    </a:p>
                  </a:txBody>
                  <a:tcPr/>
                </a:tc>
                <a:tc>
                  <a:txBody>
                    <a:bodyPr/>
                    <a:lstStyle/>
                    <a:p>
                      <a:pPr algn="ctr"/>
                      <a:r>
                        <a:rPr lang="en-US" sz="1000" dirty="0"/>
                        <a:t>X</a:t>
                      </a:r>
                      <a:endParaRPr lang="de-DE" sz="1000" dirty="0"/>
                    </a:p>
                  </a:txBody>
                  <a:tcPr/>
                </a:tc>
                <a:tc>
                  <a:txBody>
                    <a:bodyPr/>
                    <a:lstStyle/>
                    <a:p>
                      <a:pPr algn="ctr"/>
                      <a:endParaRPr lang="de-DE" sz="1000" dirty="0"/>
                    </a:p>
                  </a:txBody>
                  <a:tcPr/>
                </a:tc>
                <a:tc>
                  <a:txBody>
                    <a:bodyPr/>
                    <a:lstStyle/>
                    <a:p>
                      <a:pPr algn="ctr"/>
                      <a:r>
                        <a:rPr lang="en-US" sz="1000" dirty="0"/>
                        <a:t>X</a:t>
                      </a:r>
                      <a:endParaRPr lang="de-DE" sz="1000" dirty="0"/>
                    </a:p>
                  </a:txBody>
                  <a:tcPr/>
                </a:tc>
                <a:tc>
                  <a:txBody>
                    <a:bodyPr/>
                    <a:lstStyle/>
                    <a:p>
                      <a:pPr algn="ctr"/>
                      <a:endParaRPr lang="de-DE" sz="1000"/>
                    </a:p>
                  </a:txBody>
                  <a:tcPr/>
                </a:tc>
                <a:tc>
                  <a:txBody>
                    <a:bodyPr/>
                    <a:lstStyle/>
                    <a:p>
                      <a:pPr algn="ctr"/>
                      <a:endParaRPr lang="de-DE" sz="1000"/>
                    </a:p>
                  </a:txBody>
                  <a:tcPr/>
                </a:tc>
                <a:extLst>
                  <a:ext uri="{0D108BD9-81ED-4DB2-BD59-A6C34878D82A}">
                    <a16:rowId xmlns:a16="http://schemas.microsoft.com/office/drawing/2014/main" val="972244727"/>
                  </a:ext>
                </a:extLst>
              </a:tr>
              <a:tr h="242603">
                <a:tc>
                  <a:txBody>
                    <a:bodyPr/>
                    <a:lstStyle/>
                    <a:p>
                      <a:pPr algn="ctr"/>
                      <a:r>
                        <a:rPr lang="en-US" sz="1000" b="1" dirty="0">
                          <a:solidFill>
                            <a:schemeClr val="tx1"/>
                          </a:solidFill>
                        </a:rPr>
                        <a:t>B.2</a:t>
                      </a:r>
                      <a:endParaRPr lang="de-DE" sz="1000" b="1" dirty="0">
                        <a:solidFill>
                          <a:schemeClr val="tx1"/>
                        </a:solidFill>
                      </a:endParaRPr>
                    </a:p>
                  </a:txBody>
                  <a:tcPr/>
                </a:tc>
                <a:tc>
                  <a:txBody>
                    <a:bodyPr/>
                    <a:lstStyle/>
                    <a:p>
                      <a:pPr algn="ctr"/>
                      <a:r>
                        <a:rPr lang="en-US" sz="1000" dirty="0"/>
                        <a:t>X</a:t>
                      </a:r>
                      <a:endParaRPr lang="de-DE" sz="1000" dirty="0"/>
                    </a:p>
                  </a:txBody>
                  <a:tcPr/>
                </a:tc>
                <a:tc>
                  <a:txBody>
                    <a:bodyPr/>
                    <a:lstStyle/>
                    <a:p>
                      <a:pPr algn="ctr"/>
                      <a:r>
                        <a:rPr lang="en-US" sz="1000" dirty="0"/>
                        <a:t>X</a:t>
                      </a:r>
                      <a:endParaRPr lang="de-DE" sz="1000" dirty="0"/>
                    </a:p>
                  </a:txBody>
                  <a:tcPr/>
                </a:tc>
                <a:tc>
                  <a:txBody>
                    <a:bodyPr/>
                    <a:lstStyle/>
                    <a:p>
                      <a:pPr algn="ctr"/>
                      <a:r>
                        <a:rPr lang="en-US" sz="1000" dirty="0"/>
                        <a:t>X</a:t>
                      </a:r>
                      <a:endParaRPr lang="de-DE" sz="1000" dirty="0"/>
                    </a:p>
                  </a:txBody>
                  <a:tcPr/>
                </a:tc>
                <a:tc>
                  <a:txBody>
                    <a:bodyPr/>
                    <a:lstStyle/>
                    <a:p>
                      <a:pPr algn="ctr"/>
                      <a:endParaRPr lang="de-DE" sz="1000"/>
                    </a:p>
                  </a:txBody>
                  <a:tcPr/>
                </a:tc>
                <a:tc>
                  <a:txBody>
                    <a:bodyPr/>
                    <a:lstStyle/>
                    <a:p>
                      <a:pPr algn="ctr"/>
                      <a:r>
                        <a:rPr lang="en-US" sz="1000" dirty="0"/>
                        <a:t>X</a:t>
                      </a:r>
                      <a:endParaRPr lang="de-DE" sz="1000" dirty="0"/>
                    </a:p>
                  </a:txBody>
                  <a:tcPr/>
                </a:tc>
                <a:extLst>
                  <a:ext uri="{0D108BD9-81ED-4DB2-BD59-A6C34878D82A}">
                    <a16:rowId xmlns:a16="http://schemas.microsoft.com/office/drawing/2014/main" val="1620563511"/>
                  </a:ext>
                </a:extLst>
              </a:tr>
              <a:tr h="242603">
                <a:tc>
                  <a:txBody>
                    <a:bodyPr/>
                    <a:lstStyle/>
                    <a:p>
                      <a:pPr algn="ctr"/>
                      <a:r>
                        <a:rPr lang="en-US" sz="1000" b="1" dirty="0">
                          <a:solidFill>
                            <a:schemeClr val="tx1"/>
                          </a:solidFill>
                        </a:rPr>
                        <a:t>B.3</a:t>
                      </a:r>
                      <a:endParaRPr lang="de-DE" sz="1000" b="1" dirty="0">
                        <a:solidFill>
                          <a:schemeClr val="tx1"/>
                        </a:solidFill>
                      </a:endParaRPr>
                    </a:p>
                  </a:txBody>
                  <a:tcPr/>
                </a:tc>
                <a:tc>
                  <a:txBody>
                    <a:bodyPr/>
                    <a:lstStyle/>
                    <a:p>
                      <a:pPr algn="ctr"/>
                      <a:r>
                        <a:rPr lang="en-US" sz="1000" dirty="0"/>
                        <a:t>X</a:t>
                      </a:r>
                      <a:endParaRPr lang="de-DE" sz="1000" dirty="0"/>
                    </a:p>
                  </a:txBody>
                  <a:tcPr/>
                </a:tc>
                <a:tc>
                  <a:txBody>
                    <a:bodyPr/>
                    <a:lstStyle/>
                    <a:p>
                      <a:pPr algn="ctr"/>
                      <a:r>
                        <a:rPr lang="en-US" sz="1000" dirty="0"/>
                        <a:t>X</a:t>
                      </a:r>
                      <a:endParaRPr lang="de-DE" sz="1000" dirty="0"/>
                    </a:p>
                  </a:txBody>
                  <a:tcPr/>
                </a:tc>
                <a:tc>
                  <a:txBody>
                    <a:bodyPr/>
                    <a:lstStyle/>
                    <a:p>
                      <a:pPr algn="ctr"/>
                      <a:r>
                        <a:rPr lang="en-US" sz="1000" dirty="0"/>
                        <a:t>X</a:t>
                      </a:r>
                      <a:endParaRPr lang="de-DE" sz="1000" dirty="0"/>
                    </a:p>
                  </a:txBody>
                  <a:tcPr/>
                </a:tc>
                <a:tc>
                  <a:txBody>
                    <a:bodyPr/>
                    <a:lstStyle/>
                    <a:p>
                      <a:pPr algn="ctr"/>
                      <a:endParaRPr lang="de-DE" sz="1000"/>
                    </a:p>
                  </a:txBody>
                  <a:tcPr/>
                </a:tc>
                <a:tc>
                  <a:txBody>
                    <a:bodyPr/>
                    <a:lstStyle/>
                    <a:p>
                      <a:pPr algn="ctr"/>
                      <a:r>
                        <a:rPr lang="en-US" sz="1000" dirty="0"/>
                        <a:t>X</a:t>
                      </a:r>
                      <a:endParaRPr lang="de-DE" sz="1000" dirty="0"/>
                    </a:p>
                  </a:txBody>
                  <a:tcPr/>
                </a:tc>
                <a:extLst>
                  <a:ext uri="{0D108BD9-81ED-4DB2-BD59-A6C34878D82A}">
                    <a16:rowId xmlns:a16="http://schemas.microsoft.com/office/drawing/2014/main" val="1609155414"/>
                  </a:ext>
                </a:extLst>
              </a:tr>
              <a:tr h="242603">
                <a:tc>
                  <a:txBody>
                    <a:bodyPr/>
                    <a:lstStyle/>
                    <a:p>
                      <a:pPr algn="ctr"/>
                      <a:r>
                        <a:rPr lang="en-US" sz="1000" b="1" dirty="0">
                          <a:solidFill>
                            <a:schemeClr val="tx1"/>
                          </a:solidFill>
                        </a:rPr>
                        <a:t>B.4</a:t>
                      </a:r>
                      <a:endParaRPr lang="de-DE" sz="1000" b="1" dirty="0">
                        <a:solidFill>
                          <a:schemeClr val="tx1"/>
                        </a:solidFill>
                      </a:endParaRPr>
                    </a:p>
                  </a:txBody>
                  <a:tcPr/>
                </a:tc>
                <a:tc>
                  <a:txBody>
                    <a:bodyPr/>
                    <a:lstStyle/>
                    <a:p>
                      <a:pPr algn="ctr"/>
                      <a:r>
                        <a:rPr lang="en-US" sz="1000" dirty="0"/>
                        <a:t>X</a:t>
                      </a:r>
                      <a:endParaRPr lang="de-DE" sz="1000" dirty="0"/>
                    </a:p>
                  </a:txBody>
                  <a:tcPr/>
                </a:tc>
                <a:tc>
                  <a:txBody>
                    <a:bodyPr/>
                    <a:lstStyle/>
                    <a:p>
                      <a:pPr algn="ctr"/>
                      <a:r>
                        <a:rPr lang="en-US" sz="1000" dirty="0"/>
                        <a:t>X</a:t>
                      </a:r>
                      <a:endParaRPr lang="de-DE" sz="1000" dirty="0"/>
                    </a:p>
                  </a:txBody>
                  <a:tcPr/>
                </a:tc>
                <a:tc>
                  <a:txBody>
                    <a:bodyPr/>
                    <a:lstStyle/>
                    <a:p>
                      <a:pPr algn="ctr"/>
                      <a:r>
                        <a:rPr lang="en-US" sz="1000" dirty="0"/>
                        <a:t>X</a:t>
                      </a:r>
                      <a:endParaRPr lang="de-DE" sz="1000" dirty="0"/>
                    </a:p>
                  </a:txBody>
                  <a:tcPr/>
                </a:tc>
                <a:tc>
                  <a:txBody>
                    <a:bodyPr/>
                    <a:lstStyle/>
                    <a:p>
                      <a:pPr algn="ctr"/>
                      <a:endParaRPr lang="de-DE" sz="1000" dirty="0"/>
                    </a:p>
                  </a:txBody>
                  <a:tcPr/>
                </a:tc>
                <a:tc>
                  <a:txBody>
                    <a:bodyPr/>
                    <a:lstStyle/>
                    <a:p>
                      <a:pPr algn="ctr"/>
                      <a:r>
                        <a:rPr lang="en-US" sz="1000" dirty="0"/>
                        <a:t>X</a:t>
                      </a:r>
                      <a:endParaRPr lang="de-DE" sz="1000" dirty="0"/>
                    </a:p>
                  </a:txBody>
                  <a:tcPr/>
                </a:tc>
                <a:extLst>
                  <a:ext uri="{0D108BD9-81ED-4DB2-BD59-A6C34878D82A}">
                    <a16:rowId xmlns:a16="http://schemas.microsoft.com/office/drawing/2014/main" val="3581980446"/>
                  </a:ext>
                </a:extLst>
              </a:tr>
              <a:tr h="242603">
                <a:tc>
                  <a:txBody>
                    <a:bodyPr/>
                    <a:lstStyle/>
                    <a:p>
                      <a:pPr algn="ctr"/>
                      <a:r>
                        <a:rPr lang="en-US" sz="1000" b="1" dirty="0">
                          <a:solidFill>
                            <a:schemeClr val="tx1"/>
                          </a:solidFill>
                        </a:rPr>
                        <a:t>B.5</a:t>
                      </a:r>
                      <a:endParaRPr lang="de-DE" sz="1000" b="1" dirty="0">
                        <a:solidFill>
                          <a:schemeClr val="tx1"/>
                        </a:solidFill>
                      </a:endParaRPr>
                    </a:p>
                  </a:txBody>
                  <a:tcPr/>
                </a:tc>
                <a:tc>
                  <a:txBody>
                    <a:bodyPr/>
                    <a:lstStyle/>
                    <a:p>
                      <a:pPr algn="ctr"/>
                      <a:r>
                        <a:rPr lang="en-US" sz="1000" dirty="0"/>
                        <a:t>X</a:t>
                      </a:r>
                      <a:endParaRPr lang="de-DE" sz="1000" dirty="0"/>
                    </a:p>
                  </a:txBody>
                  <a:tcPr/>
                </a:tc>
                <a:tc>
                  <a:txBody>
                    <a:bodyPr/>
                    <a:lstStyle/>
                    <a:p>
                      <a:pPr algn="ctr"/>
                      <a:endParaRPr lang="de-DE" sz="1000" dirty="0"/>
                    </a:p>
                  </a:txBody>
                  <a:tcPr/>
                </a:tc>
                <a:tc>
                  <a:txBody>
                    <a:bodyPr/>
                    <a:lstStyle/>
                    <a:p>
                      <a:pPr algn="ctr"/>
                      <a:r>
                        <a:rPr lang="en-US" sz="1000" dirty="0"/>
                        <a:t>X</a:t>
                      </a:r>
                      <a:endParaRPr lang="de-DE" sz="1000" dirty="0"/>
                    </a:p>
                  </a:txBody>
                  <a:tcPr/>
                </a:tc>
                <a:tc>
                  <a:txBody>
                    <a:bodyPr/>
                    <a:lstStyle/>
                    <a:p>
                      <a:pPr algn="ctr"/>
                      <a:endParaRPr lang="de-DE" sz="1000" dirty="0"/>
                    </a:p>
                  </a:txBody>
                  <a:tcPr/>
                </a:tc>
                <a:tc>
                  <a:txBody>
                    <a:bodyPr/>
                    <a:lstStyle/>
                    <a:p>
                      <a:pPr algn="ctr"/>
                      <a:endParaRPr lang="de-DE" sz="1000" dirty="0"/>
                    </a:p>
                  </a:txBody>
                  <a:tcPr/>
                </a:tc>
                <a:extLst>
                  <a:ext uri="{0D108BD9-81ED-4DB2-BD59-A6C34878D82A}">
                    <a16:rowId xmlns:a16="http://schemas.microsoft.com/office/drawing/2014/main" val="327210668"/>
                  </a:ext>
                </a:extLst>
              </a:tr>
              <a:tr h="242603">
                <a:tc>
                  <a:txBody>
                    <a:bodyPr/>
                    <a:lstStyle/>
                    <a:p>
                      <a:pPr algn="ctr"/>
                      <a:r>
                        <a:rPr lang="en-US" sz="1000" b="1" dirty="0">
                          <a:solidFill>
                            <a:schemeClr val="tx1"/>
                          </a:solidFill>
                        </a:rPr>
                        <a:t>B.6</a:t>
                      </a:r>
                      <a:endParaRPr lang="de-DE" sz="1000" b="1" dirty="0">
                        <a:solidFill>
                          <a:schemeClr val="tx1"/>
                        </a:solidFill>
                      </a:endParaRPr>
                    </a:p>
                  </a:txBody>
                  <a:tcPr/>
                </a:tc>
                <a:tc>
                  <a:txBody>
                    <a:bodyPr/>
                    <a:lstStyle/>
                    <a:p>
                      <a:pPr algn="ctr"/>
                      <a:r>
                        <a:rPr lang="en-US" sz="1000" dirty="0"/>
                        <a:t>X</a:t>
                      </a:r>
                      <a:endParaRPr lang="de-DE" sz="1000" dirty="0"/>
                    </a:p>
                  </a:txBody>
                  <a:tcPr/>
                </a:tc>
                <a:tc>
                  <a:txBody>
                    <a:bodyPr/>
                    <a:lstStyle/>
                    <a:p>
                      <a:pPr algn="ctr"/>
                      <a:endParaRPr lang="de-DE" sz="1000" dirty="0"/>
                    </a:p>
                  </a:txBody>
                  <a:tcPr/>
                </a:tc>
                <a:tc>
                  <a:txBody>
                    <a:bodyPr/>
                    <a:lstStyle/>
                    <a:p>
                      <a:pPr algn="ctr"/>
                      <a:r>
                        <a:rPr lang="en-US" sz="1000" dirty="0"/>
                        <a:t>X</a:t>
                      </a:r>
                      <a:endParaRPr lang="de-DE" sz="1000" dirty="0"/>
                    </a:p>
                  </a:txBody>
                  <a:tcPr/>
                </a:tc>
                <a:tc>
                  <a:txBody>
                    <a:bodyPr/>
                    <a:lstStyle/>
                    <a:p>
                      <a:pPr algn="ctr"/>
                      <a:r>
                        <a:rPr lang="en-US" sz="1000" dirty="0"/>
                        <a:t>X</a:t>
                      </a:r>
                      <a:endParaRPr lang="de-DE" sz="1000" dirty="0"/>
                    </a:p>
                  </a:txBody>
                  <a:tcPr/>
                </a:tc>
                <a:tc>
                  <a:txBody>
                    <a:bodyPr/>
                    <a:lstStyle/>
                    <a:p>
                      <a:pPr algn="ctr"/>
                      <a:r>
                        <a:rPr lang="en-US" sz="1000" dirty="0"/>
                        <a:t>X</a:t>
                      </a:r>
                      <a:endParaRPr lang="de-DE" sz="1000" dirty="0"/>
                    </a:p>
                  </a:txBody>
                  <a:tcPr/>
                </a:tc>
                <a:extLst>
                  <a:ext uri="{0D108BD9-81ED-4DB2-BD59-A6C34878D82A}">
                    <a16:rowId xmlns:a16="http://schemas.microsoft.com/office/drawing/2014/main" val="545846226"/>
                  </a:ext>
                </a:extLst>
              </a:tr>
              <a:tr h="242603">
                <a:tc>
                  <a:txBody>
                    <a:bodyPr/>
                    <a:lstStyle/>
                    <a:p>
                      <a:pPr algn="ctr"/>
                      <a:r>
                        <a:rPr lang="en-US" sz="1000" b="1" dirty="0">
                          <a:solidFill>
                            <a:schemeClr val="tx1"/>
                          </a:solidFill>
                        </a:rPr>
                        <a:t>B.7</a:t>
                      </a:r>
                      <a:endParaRPr lang="de-DE" sz="1000" b="1" dirty="0">
                        <a:solidFill>
                          <a:schemeClr val="tx1"/>
                        </a:solidFill>
                      </a:endParaRPr>
                    </a:p>
                  </a:txBody>
                  <a:tcPr/>
                </a:tc>
                <a:tc>
                  <a:txBody>
                    <a:bodyPr/>
                    <a:lstStyle/>
                    <a:p>
                      <a:pPr algn="ctr"/>
                      <a:r>
                        <a:rPr lang="en-US" sz="1000" dirty="0"/>
                        <a:t>X</a:t>
                      </a:r>
                      <a:endParaRPr lang="de-DE" sz="1000" dirty="0"/>
                    </a:p>
                  </a:txBody>
                  <a:tcPr/>
                </a:tc>
                <a:tc>
                  <a:txBody>
                    <a:bodyPr/>
                    <a:lstStyle/>
                    <a:p>
                      <a:pPr algn="ctr"/>
                      <a:endParaRPr lang="de-DE" sz="1000" dirty="0"/>
                    </a:p>
                  </a:txBody>
                  <a:tcPr/>
                </a:tc>
                <a:tc>
                  <a:txBody>
                    <a:bodyPr/>
                    <a:lstStyle/>
                    <a:p>
                      <a:pPr algn="ctr"/>
                      <a:endParaRPr lang="de-DE" sz="1000" dirty="0"/>
                    </a:p>
                  </a:txBody>
                  <a:tcPr/>
                </a:tc>
                <a:tc>
                  <a:txBody>
                    <a:bodyPr/>
                    <a:lstStyle/>
                    <a:p>
                      <a:pPr algn="ctr"/>
                      <a:endParaRPr lang="de-DE" sz="1000" dirty="0"/>
                    </a:p>
                  </a:txBody>
                  <a:tcPr/>
                </a:tc>
                <a:tc>
                  <a:txBody>
                    <a:bodyPr/>
                    <a:lstStyle/>
                    <a:p>
                      <a:pPr algn="ctr"/>
                      <a:r>
                        <a:rPr lang="en-US" sz="1000" dirty="0"/>
                        <a:t>X</a:t>
                      </a:r>
                      <a:endParaRPr lang="de-DE" sz="1000" dirty="0"/>
                    </a:p>
                  </a:txBody>
                  <a:tcPr/>
                </a:tc>
                <a:extLst>
                  <a:ext uri="{0D108BD9-81ED-4DB2-BD59-A6C34878D82A}">
                    <a16:rowId xmlns:a16="http://schemas.microsoft.com/office/drawing/2014/main" val="3507734500"/>
                  </a:ext>
                </a:extLst>
              </a:tr>
              <a:tr h="242603">
                <a:tc>
                  <a:txBody>
                    <a:bodyPr/>
                    <a:lstStyle/>
                    <a:p>
                      <a:pPr algn="ctr"/>
                      <a:r>
                        <a:rPr lang="en-US" sz="1000" b="1" dirty="0">
                          <a:solidFill>
                            <a:schemeClr val="tx1"/>
                          </a:solidFill>
                        </a:rPr>
                        <a:t>B.8</a:t>
                      </a:r>
                      <a:endParaRPr lang="de-DE" sz="1000" b="1" dirty="0">
                        <a:solidFill>
                          <a:schemeClr val="tx1"/>
                        </a:solidFill>
                      </a:endParaRPr>
                    </a:p>
                  </a:txBody>
                  <a:tcPr/>
                </a:tc>
                <a:tc>
                  <a:txBody>
                    <a:bodyPr/>
                    <a:lstStyle/>
                    <a:p>
                      <a:pPr algn="ctr"/>
                      <a:r>
                        <a:rPr lang="en-US" sz="1000" dirty="0"/>
                        <a:t>X (B8.2)</a:t>
                      </a:r>
                      <a:endParaRPr lang="de-DE" sz="1000" dirty="0"/>
                    </a:p>
                  </a:txBody>
                  <a:tcPr/>
                </a:tc>
                <a:tc>
                  <a:txBody>
                    <a:bodyPr/>
                    <a:lstStyle/>
                    <a:p>
                      <a:pPr algn="ctr"/>
                      <a:endParaRPr lang="de-DE" sz="1000" dirty="0"/>
                    </a:p>
                  </a:txBody>
                  <a:tcPr/>
                </a:tc>
                <a:tc>
                  <a:txBody>
                    <a:bodyPr/>
                    <a:lstStyle/>
                    <a:p>
                      <a:pPr algn="ctr"/>
                      <a:endParaRPr lang="de-DE" sz="1000" dirty="0"/>
                    </a:p>
                  </a:txBody>
                  <a:tcPr/>
                </a:tc>
                <a:tc>
                  <a:txBody>
                    <a:bodyPr/>
                    <a:lstStyle/>
                    <a:p>
                      <a:pPr algn="ctr"/>
                      <a:r>
                        <a:rPr lang="en-US" sz="1000" dirty="0"/>
                        <a:t>X</a:t>
                      </a:r>
                      <a:endParaRPr lang="de-DE" sz="1000" dirty="0"/>
                    </a:p>
                  </a:txBody>
                  <a:tcPr/>
                </a:tc>
                <a:tc>
                  <a:txBody>
                    <a:bodyPr/>
                    <a:lstStyle/>
                    <a:p>
                      <a:pPr algn="ctr"/>
                      <a:r>
                        <a:rPr lang="en-US" sz="1000" dirty="0"/>
                        <a:t>X</a:t>
                      </a:r>
                      <a:endParaRPr lang="de-DE" sz="1000" dirty="0"/>
                    </a:p>
                  </a:txBody>
                  <a:tcPr/>
                </a:tc>
                <a:extLst>
                  <a:ext uri="{0D108BD9-81ED-4DB2-BD59-A6C34878D82A}">
                    <a16:rowId xmlns:a16="http://schemas.microsoft.com/office/drawing/2014/main" val="66067210"/>
                  </a:ext>
                </a:extLst>
              </a:tr>
              <a:tr h="242603">
                <a:tc>
                  <a:txBody>
                    <a:bodyPr/>
                    <a:lstStyle/>
                    <a:p>
                      <a:pPr algn="ctr"/>
                      <a:r>
                        <a:rPr lang="en-US" sz="1000" b="1" i="1" dirty="0">
                          <a:solidFill>
                            <a:srgbClr val="FF0000"/>
                          </a:solidFill>
                        </a:rPr>
                        <a:t>B.9</a:t>
                      </a:r>
                      <a:endParaRPr lang="de-DE" sz="1000" b="1" i="1" dirty="0">
                        <a:solidFill>
                          <a:srgbClr val="FF0000"/>
                        </a:solidFill>
                      </a:endParaRPr>
                    </a:p>
                  </a:txBody>
                  <a:tcPr/>
                </a:tc>
                <a:tc grid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de-DE" sz="900" dirty="0">
                        <a:solidFill>
                          <a:srgbClr val="FF0000"/>
                        </a:solidFill>
                      </a:endParaRPr>
                    </a:p>
                  </a:txBody>
                  <a:tcPr/>
                </a:tc>
                <a:tc hMerge="1">
                  <a:txBody>
                    <a:bodyPr/>
                    <a:lstStyle/>
                    <a:p>
                      <a:pPr algn="ctr"/>
                      <a:endParaRPr lang="de-DE" sz="900" i="1" dirty="0">
                        <a:solidFill>
                          <a:srgbClr val="FF0000"/>
                        </a:solidFill>
                      </a:endParaRPr>
                    </a:p>
                  </a:txBody>
                  <a:tcPr/>
                </a:tc>
                <a:tc hMerge="1">
                  <a:txBody>
                    <a:bodyPr/>
                    <a:lstStyle/>
                    <a:p>
                      <a:pPr algn="ctr"/>
                      <a:endParaRPr lang="de-DE" sz="900" i="1" dirty="0">
                        <a:solidFill>
                          <a:srgbClr val="FF0000"/>
                        </a:solidFill>
                      </a:endParaRPr>
                    </a:p>
                  </a:txBody>
                  <a:tcPr/>
                </a:tc>
                <a:tc hMerge="1">
                  <a:txBody>
                    <a:bodyPr/>
                    <a:lstStyle/>
                    <a:p>
                      <a:pPr algn="ctr"/>
                      <a:endParaRPr lang="de-DE" sz="900" i="1" dirty="0">
                        <a:solidFill>
                          <a:srgbClr val="FF0000"/>
                        </a:solidFill>
                      </a:endParaRPr>
                    </a:p>
                  </a:txBody>
                  <a:tcPr/>
                </a:tc>
                <a:tc hMerge="1">
                  <a:txBody>
                    <a:bodyPr/>
                    <a:lstStyle/>
                    <a:p>
                      <a:pPr algn="ctr"/>
                      <a:endParaRPr lang="de-DE" sz="900" i="1" dirty="0">
                        <a:solidFill>
                          <a:srgbClr val="FF0000"/>
                        </a:solidFill>
                      </a:endParaRPr>
                    </a:p>
                  </a:txBody>
                  <a:tcPr/>
                </a:tc>
                <a:extLst>
                  <a:ext uri="{0D108BD9-81ED-4DB2-BD59-A6C34878D82A}">
                    <a16:rowId xmlns:a16="http://schemas.microsoft.com/office/drawing/2014/main" val="1675132972"/>
                  </a:ext>
                </a:extLst>
              </a:tr>
              <a:tr h="242603">
                <a:tc>
                  <a:txBody>
                    <a:bodyPr/>
                    <a:lstStyle/>
                    <a:p>
                      <a:pPr algn="ctr"/>
                      <a:r>
                        <a:rPr lang="en-US" sz="1000" b="1" i="1" dirty="0">
                          <a:solidFill>
                            <a:srgbClr val="FF0000"/>
                          </a:solidFill>
                        </a:rPr>
                        <a:t>B.10</a:t>
                      </a:r>
                    </a:p>
                  </a:txBody>
                  <a:tcPr/>
                </a:tc>
                <a:tc grid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de-DE" sz="900" dirty="0">
                        <a:solidFill>
                          <a:srgbClr val="FF0000"/>
                        </a:solidFill>
                      </a:endParaRPr>
                    </a:p>
                  </a:txBody>
                  <a:tcPr/>
                </a:tc>
                <a:tc hMerge="1">
                  <a:txBody>
                    <a:bodyPr/>
                    <a:lstStyle/>
                    <a:p>
                      <a:pPr algn="ctr"/>
                      <a:endParaRPr lang="de-DE" sz="900" dirty="0">
                        <a:solidFill>
                          <a:srgbClr val="FF0000"/>
                        </a:solidFill>
                      </a:endParaRPr>
                    </a:p>
                  </a:txBody>
                  <a:tcPr/>
                </a:tc>
                <a:tc hMerge="1">
                  <a:txBody>
                    <a:bodyPr/>
                    <a:lstStyle/>
                    <a:p>
                      <a:pPr algn="ctr"/>
                      <a:endParaRPr lang="de-DE" sz="900" dirty="0">
                        <a:solidFill>
                          <a:srgbClr val="FF0000"/>
                        </a:solidFill>
                      </a:endParaRPr>
                    </a:p>
                  </a:txBody>
                  <a:tcPr/>
                </a:tc>
                <a:tc hMerge="1">
                  <a:txBody>
                    <a:bodyPr/>
                    <a:lstStyle/>
                    <a:p>
                      <a:pPr algn="ctr"/>
                      <a:endParaRPr lang="de-DE" sz="900" dirty="0">
                        <a:solidFill>
                          <a:srgbClr val="FF0000"/>
                        </a:solidFill>
                      </a:endParaRPr>
                    </a:p>
                  </a:txBody>
                  <a:tcPr/>
                </a:tc>
                <a:tc hMerge="1">
                  <a:txBody>
                    <a:bodyPr/>
                    <a:lstStyle/>
                    <a:p>
                      <a:pPr algn="ctr"/>
                      <a:endParaRPr lang="de-DE" sz="900" dirty="0">
                        <a:solidFill>
                          <a:srgbClr val="FF0000"/>
                        </a:solidFill>
                      </a:endParaRPr>
                    </a:p>
                  </a:txBody>
                  <a:tcPr/>
                </a:tc>
                <a:extLst>
                  <a:ext uri="{0D108BD9-81ED-4DB2-BD59-A6C34878D82A}">
                    <a16:rowId xmlns:a16="http://schemas.microsoft.com/office/drawing/2014/main" val="1355211700"/>
                  </a:ext>
                </a:extLst>
              </a:tr>
              <a:tr h="242603">
                <a:tc>
                  <a:txBody>
                    <a:bodyPr/>
                    <a:lstStyle/>
                    <a:p>
                      <a:pPr algn="ctr"/>
                      <a:r>
                        <a:rPr lang="en-US" sz="1000" b="1" i="1" dirty="0">
                          <a:solidFill>
                            <a:srgbClr val="FF0000"/>
                          </a:solidFill>
                        </a:rPr>
                        <a:t>B.11</a:t>
                      </a:r>
                      <a:endParaRPr lang="de-DE" sz="1000" b="1" i="1" dirty="0">
                        <a:solidFill>
                          <a:srgbClr val="FF0000"/>
                        </a:solidFill>
                      </a:endParaRPr>
                    </a:p>
                  </a:txBody>
                  <a:tcPr/>
                </a:tc>
                <a:tc grid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de-DE" sz="900" dirty="0">
                        <a:solidFill>
                          <a:srgbClr val="FF0000"/>
                        </a:solidFill>
                      </a:endParaRPr>
                    </a:p>
                  </a:txBody>
                  <a:tcPr/>
                </a:tc>
                <a:tc hMerge="1">
                  <a:txBody>
                    <a:bodyPr/>
                    <a:lstStyle/>
                    <a:p>
                      <a:pPr algn="ctr"/>
                      <a:endParaRPr lang="de-DE" sz="900" dirty="0">
                        <a:solidFill>
                          <a:srgbClr val="FF0000"/>
                        </a:solidFill>
                      </a:endParaRPr>
                    </a:p>
                  </a:txBody>
                  <a:tcPr/>
                </a:tc>
                <a:tc hMerge="1">
                  <a:txBody>
                    <a:bodyPr/>
                    <a:lstStyle/>
                    <a:p>
                      <a:pPr algn="ctr"/>
                      <a:endParaRPr lang="de-DE" sz="900" dirty="0">
                        <a:solidFill>
                          <a:srgbClr val="FF0000"/>
                        </a:solidFill>
                      </a:endParaRPr>
                    </a:p>
                  </a:txBody>
                  <a:tcPr/>
                </a:tc>
                <a:tc hMerge="1">
                  <a:txBody>
                    <a:bodyPr/>
                    <a:lstStyle/>
                    <a:p>
                      <a:pPr algn="ctr"/>
                      <a:endParaRPr lang="de-DE" sz="900" dirty="0">
                        <a:solidFill>
                          <a:srgbClr val="FF0000"/>
                        </a:solidFill>
                      </a:endParaRPr>
                    </a:p>
                  </a:txBody>
                  <a:tcPr/>
                </a:tc>
                <a:tc hMerge="1">
                  <a:txBody>
                    <a:bodyPr/>
                    <a:lstStyle/>
                    <a:p>
                      <a:pPr algn="ctr"/>
                      <a:endParaRPr lang="de-DE" sz="900" dirty="0">
                        <a:solidFill>
                          <a:srgbClr val="FF0000"/>
                        </a:solidFill>
                      </a:endParaRPr>
                    </a:p>
                  </a:txBody>
                  <a:tcPr/>
                </a:tc>
                <a:extLst>
                  <a:ext uri="{0D108BD9-81ED-4DB2-BD59-A6C34878D82A}">
                    <a16:rowId xmlns:a16="http://schemas.microsoft.com/office/drawing/2014/main" val="3647725376"/>
                  </a:ext>
                </a:extLst>
              </a:tr>
              <a:tr h="242603">
                <a:tc>
                  <a:txBody>
                    <a:bodyPr/>
                    <a:lstStyle/>
                    <a:p>
                      <a:pPr algn="ctr"/>
                      <a:r>
                        <a:rPr lang="en-US" sz="1000" b="1" i="1" dirty="0">
                          <a:solidFill>
                            <a:srgbClr val="FF0000"/>
                          </a:solidFill>
                        </a:rPr>
                        <a:t>B.12</a:t>
                      </a:r>
                      <a:endParaRPr lang="de-DE" sz="1000" b="1" i="1" dirty="0">
                        <a:solidFill>
                          <a:srgbClr val="FF0000"/>
                        </a:solidFill>
                      </a:endParaRPr>
                    </a:p>
                  </a:txBody>
                  <a:tcPr/>
                </a:tc>
                <a:tc>
                  <a:txBody>
                    <a:bodyPr/>
                    <a:lstStyle/>
                    <a:p>
                      <a:pPr algn="ctr"/>
                      <a:r>
                        <a:rPr lang="en-US" sz="900" dirty="0">
                          <a:solidFill>
                            <a:srgbClr val="FF0000"/>
                          </a:solidFill>
                        </a:rPr>
                        <a:t>X</a:t>
                      </a:r>
                      <a:endParaRPr lang="de-DE" sz="900" dirty="0">
                        <a:solidFill>
                          <a:srgbClr val="FF0000"/>
                        </a:solidFill>
                      </a:endParaRPr>
                    </a:p>
                  </a:txBody>
                  <a:tcPr/>
                </a:tc>
                <a:tc>
                  <a:txBody>
                    <a:bodyPr/>
                    <a:lstStyle/>
                    <a:p>
                      <a:pPr algn="ctr"/>
                      <a:r>
                        <a:rPr lang="en-US" sz="900" dirty="0">
                          <a:solidFill>
                            <a:srgbClr val="FF0000"/>
                          </a:solidFill>
                        </a:rPr>
                        <a:t>X</a:t>
                      </a:r>
                      <a:endParaRPr lang="de-DE" sz="900" dirty="0">
                        <a:solidFill>
                          <a:srgbClr val="FF0000"/>
                        </a:solidFill>
                      </a:endParaRPr>
                    </a:p>
                  </a:txBody>
                  <a:tcPr/>
                </a:tc>
                <a:tc>
                  <a:txBody>
                    <a:bodyPr/>
                    <a:lstStyle/>
                    <a:p>
                      <a:pPr algn="ctr"/>
                      <a:r>
                        <a:rPr lang="en-US" sz="900" dirty="0">
                          <a:solidFill>
                            <a:srgbClr val="FF0000"/>
                          </a:solidFill>
                        </a:rPr>
                        <a:t>X</a:t>
                      </a:r>
                      <a:endParaRPr lang="de-DE" sz="900" dirty="0">
                        <a:solidFill>
                          <a:srgbClr val="FF0000"/>
                        </a:solidFill>
                      </a:endParaRPr>
                    </a:p>
                  </a:txBody>
                  <a:tcPr/>
                </a:tc>
                <a:tc>
                  <a:txBody>
                    <a:bodyPr/>
                    <a:lstStyle/>
                    <a:p>
                      <a:pPr algn="ctr"/>
                      <a:r>
                        <a:rPr lang="en-US" sz="900" dirty="0">
                          <a:solidFill>
                            <a:srgbClr val="FF0000"/>
                          </a:solidFill>
                        </a:rPr>
                        <a:t>X</a:t>
                      </a:r>
                      <a:endParaRPr lang="de-DE" sz="900" dirty="0">
                        <a:solidFill>
                          <a:srgbClr val="FF0000"/>
                        </a:solidFill>
                      </a:endParaRPr>
                    </a:p>
                  </a:txBody>
                  <a:tcPr/>
                </a:tc>
                <a:tc>
                  <a:txBody>
                    <a:bodyPr/>
                    <a:lstStyle/>
                    <a:p>
                      <a:pPr algn="ctr"/>
                      <a:r>
                        <a:rPr lang="en-US" sz="900" dirty="0">
                          <a:solidFill>
                            <a:srgbClr val="FF0000"/>
                          </a:solidFill>
                        </a:rPr>
                        <a:t>X</a:t>
                      </a:r>
                      <a:endParaRPr lang="de-DE" sz="900" dirty="0">
                        <a:solidFill>
                          <a:srgbClr val="FF0000"/>
                        </a:solidFill>
                      </a:endParaRPr>
                    </a:p>
                  </a:txBody>
                  <a:tcPr/>
                </a:tc>
                <a:extLst>
                  <a:ext uri="{0D108BD9-81ED-4DB2-BD59-A6C34878D82A}">
                    <a16:rowId xmlns:a16="http://schemas.microsoft.com/office/drawing/2014/main" val="378907048"/>
                  </a:ext>
                </a:extLst>
              </a:tr>
              <a:tr h="242603">
                <a:tc>
                  <a:txBody>
                    <a:bodyPr/>
                    <a:lstStyle/>
                    <a:p>
                      <a:pPr algn="ctr"/>
                      <a:r>
                        <a:rPr lang="en-US" sz="1000" b="1" i="1" dirty="0">
                          <a:solidFill>
                            <a:srgbClr val="FF0000"/>
                          </a:solidFill>
                        </a:rPr>
                        <a:t>B.13</a:t>
                      </a:r>
                      <a:endParaRPr lang="de-DE" sz="1000" b="1" i="1" dirty="0">
                        <a:solidFill>
                          <a:srgbClr val="FF0000"/>
                        </a:solidFill>
                      </a:endParaRPr>
                    </a:p>
                  </a:txBody>
                  <a:tcPr/>
                </a:tc>
                <a:tc>
                  <a:txBody>
                    <a:bodyPr/>
                    <a:lstStyle/>
                    <a:p>
                      <a:pPr algn="ctr"/>
                      <a:r>
                        <a:rPr lang="en-US" sz="900" dirty="0">
                          <a:solidFill>
                            <a:srgbClr val="FF0000"/>
                          </a:solidFill>
                        </a:rPr>
                        <a:t>X</a:t>
                      </a:r>
                      <a:endParaRPr lang="de-DE" sz="900" dirty="0">
                        <a:solidFill>
                          <a:srgbClr val="FF0000"/>
                        </a:solidFill>
                      </a:endParaRPr>
                    </a:p>
                  </a:txBody>
                  <a:tcPr/>
                </a:tc>
                <a:tc>
                  <a:txBody>
                    <a:bodyPr/>
                    <a:lstStyle/>
                    <a:p>
                      <a:pPr algn="ctr"/>
                      <a:r>
                        <a:rPr lang="en-US" sz="900" dirty="0">
                          <a:solidFill>
                            <a:srgbClr val="FF0000"/>
                          </a:solidFill>
                        </a:rPr>
                        <a:t>X</a:t>
                      </a:r>
                      <a:endParaRPr lang="de-DE" sz="900"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extLst>
                  <a:ext uri="{0D108BD9-81ED-4DB2-BD59-A6C34878D82A}">
                    <a16:rowId xmlns:a16="http://schemas.microsoft.com/office/drawing/2014/main" val="1733870818"/>
                  </a:ext>
                </a:extLst>
              </a:tr>
              <a:tr h="242603">
                <a:tc>
                  <a:txBody>
                    <a:bodyPr/>
                    <a:lstStyle/>
                    <a:p>
                      <a:pPr algn="ctr"/>
                      <a:r>
                        <a:rPr lang="en-US" sz="1000" b="1" i="1" dirty="0">
                          <a:solidFill>
                            <a:srgbClr val="FF0000"/>
                          </a:solidFill>
                        </a:rPr>
                        <a:t>B.14</a:t>
                      </a:r>
                    </a:p>
                  </a:txBody>
                  <a:tcPr/>
                </a:tc>
                <a:tc>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r>
                        <a:rPr lang="en-US" sz="900" dirty="0">
                          <a:solidFill>
                            <a:srgbClr val="FF0000"/>
                          </a:solidFill>
                        </a:rPr>
                        <a:t>X</a:t>
                      </a:r>
                      <a:endParaRPr lang="de-DE" sz="900"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r>
                        <a:rPr lang="en-US" sz="900" dirty="0">
                          <a:solidFill>
                            <a:srgbClr val="FF0000"/>
                          </a:solidFill>
                        </a:rPr>
                        <a:t>X</a:t>
                      </a:r>
                      <a:endParaRPr lang="de-DE" sz="900" dirty="0">
                        <a:solidFill>
                          <a:srgbClr val="FF0000"/>
                        </a:solidFill>
                      </a:endParaRPr>
                    </a:p>
                  </a:txBody>
                  <a:tcPr/>
                </a:tc>
                <a:extLst>
                  <a:ext uri="{0D108BD9-81ED-4DB2-BD59-A6C34878D82A}">
                    <a16:rowId xmlns:a16="http://schemas.microsoft.com/office/drawing/2014/main" val="3261389624"/>
                  </a:ext>
                </a:extLst>
              </a:tr>
              <a:tr h="242603">
                <a:tc>
                  <a:txBody>
                    <a:bodyPr/>
                    <a:lstStyle/>
                    <a:p>
                      <a:pPr algn="ctr"/>
                      <a:r>
                        <a:rPr lang="en-US" sz="1000" b="1" i="1" dirty="0">
                          <a:solidFill>
                            <a:srgbClr val="FF0000"/>
                          </a:solidFill>
                        </a:rPr>
                        <a:t>B.15</a:t>
                      </a:r>
                      <a:endParaRPr lang="de-DE" sz="1000" b="1" i="1" dirty="0">
                        <a:solidFill>
                          <a:srgbClr val="FF0000"/>
                        </a:solidFill>
                      </a:endParaRPr>
                    </a:p>
                  </a:txBody>
                  <a:tcPr/>
                </a:tc>
                <a:tc>
                  <a:txBody>
                    <a:bodyPr/>
                    <a:lstStyle/>
                    <a:p>
                      <a:pPr algn="ctr"/>
                      <a:r>
                        <a:rPr lang="en-US" sz="900" dirty="0">
                          <a:solidFill>
                            <a:srgbClr val="FF0000"/>
                          </a:solidFill>
                        </a:rPr>
                        <a:t>X</a:t>
                      </a:r>
                      <a:endParaRPr lang="de-DE" sz="900"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r>
                        <a:rPr lang="en-US" sz="900" dirty="0">
                          <a:solidFill>
                            <a:srgbClr val="FF0000"/>
                          </a:solidFill>
                        </a:rPr>
                        <a:t>X</a:t>
                      </a:r>
                      <a:endParaRPr lang="de-DE" sz="900"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extLst>
                  <a:ext uri="{0D108BD9-81ED-4DB2-BD59-A6C34878D82A}">
                    <a16:rowId xmlns:a16="http://schemas.microsoft.com/office/drawing/2014/main" val="3078371834"/>
                  </a:ext>
                </a:extLst>
              </a:tr>
              <a:tr h="242603">
                <a:tc>
                  <a:txBody>
                    <a:bodyPr/>
                    <a:lstStyle/>
                    <a:p>
                      <a:pPr algn="ctr"/>
                      <a:r>
                        <a:rPr lang="en-US" sz="1000" b="1" i="1" dirty="0">
                          <a:solidFill>
                            <a:srgbClr val="FF0000"/>
                          </a:solidFill>
                        </a:rPr>
                        <a:t>B.16</a:t>
                      </a:r>
                      <a:endParaRPr lang="de-DE" sz="1000" b="1" i="1" dirty="0">
                        <a:solidFill>
                          <a:srgbClr val="FF0000"/>
                        </a:solidFill>
                      </a:endParaRPr>
                    </a:p>
                  </a:txBody>
                  <a:tcPr/>
                </a:tc>
                <a:tc gridSpan="5">
                  <a:txBody>
                    <a:bodyPr/>
                    <a:lstStyle/>
                    <a:p>
                      <a:pPr algn="ctr"/>
                      <a:endParaRPr lang="de-DE" sz="900" dirty="0">
                        <a:solidFill>
                          <a:srgbClr val="FF0000"/>
                        </a:solidFill>
                      </a:endParaRPr>
                    </a:p>
                  </a:txBody>
                  <a:tcPr/>
                </a:tc>
                <a:tc hMerge="1">
                  <a:txBody>
                    <a:bodyPr/>
                    <a:lstStyle/>
                    <a:p>
                      <a:pPr algn="ctr"/>
                      <a:endParaRPr lang="de-DE" sz="900" dirty="0">
                        <a:solidFill>
                          <a:srgbClr val="FF0000"/>
                        </a:solidFill>
                      </a:endParaRPr>
                    </a:p>
                  </a:txBody>
                  <a:tcPr/>
                </a:tc>
                <a:tc hMerge="1">
                  <a:txBody>
                    <a:bodyPr/>
                    <a:lstStyle/>
                    <a:p>
                      <a:pPr algn="ctr"/>
                      <a:endParaRPr lang="de-DE" sz="900" dirty="0">
                        <a:solidFill>
                          <a:srgbClr val="FF0000"/>
                        </a:solidFill>
                      </a:endParaRPr>
                    </a:p>
                  </a:txBody>
                  <a:tcPr/>
                </a:tc>
                <a:tc hMerge="1">
                  <a:txBody>
                    <a:bodyPr/>
                    <a:lstStyle/>
                    <a:p>
                      <a:pPr algn="ctr"/>
                      <a:endParaRPr lang="de-DE" sz="900" dirty="0">
                        <a:solidFill>
                          <a:srgbClr val="FF0000"/>
                        </a:solidFill>
                      </a:endParaRPr>
                    </a:p>
                  </a:txBody>
                  <a:tcPr/>
                </a:tc>
                <a:tc hMerge="1">
                  <a:txBody>
                    <a:bodyPr/>
                    <a:lstStyle/>
                    <a:p>
                      <a:pPr algn="ctr"/>
                      <a:endParaRPr lang="de-DE" sz="900" dirty="0">
                        <a:solidFill>
                          <a:srgbClr val="FF0000"/>
                        </a:solidFill>
                      </a:endParaRPr>
                    </a:p>
                  </a:txBody>
                  <a:tcPr/>
                </a:tc>
                <a:extLst>
                  <a:ext uri="{0D108BD9-81ED-4DB2-BD59-A6C34878D82A}">
                    <a16:rowId xmlns:a16="http://schemas.microsoft.com/office/drawing/2014/main" val="2621751318"/>
                  </a:ext>
                </a:extLst>
              </a:tr>
              <a:tr h="242603">
                <a:tc>
                  <a:txBody>
                    <a:bodyPr/>
                    <a:lstStyle/>
                    <a:p>
                      <a:pPr algn="ctr"/>
                      <a:r>
                        <a:rPr lang="en-US" sz="1000" b="1" i="1" dirty="0">
                          <a:solidFill>
                            <a:srgbClr val="FF0000"/>
                          </a:solidFill>
                        </a:rPr>
                        <a:t>B.17</a:t>
                      </a:r>
                      <a:endParaRPr lang="de-DE" sz="1000" b="1" i="1" dirty="0">
                        <a:solidFill>
                          <a:srgbClr val="FF0000"/>
                        </a:solidFill>
                      </a:endParaRPr>
                    </a:p>
                  </a:txBody>
                  <a:tcPr/>
                </a:tc>
                <a:tc grid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FF0000"/>
                        </a:solidFill>
                        <a:effectLst/>
                        <a:uLnTx/>
                        <a:uFillTx/>
                        <a:latin typeface="Calibri"/>
                        <a:ea typeface="+mn-ea"/>
                        <a:cs typeface="+mn-cs"/>
                      </a:endParaRPr>
                    </a:p>
                  </a:txBody>
                  <a:tcPr/>
                </a:tc>
                <a:tc hMerge="1">
                  <a:txBody>
                    <a:bodyPr/>
                    <a:lstStyle/>
                    <a:p>
                      <a:endParaRPr/>
                    </a:p>
                  </a:txBody>
                  <a:tcPr/>
                </a:tc>
                <a:tc hMerge="1">
                  <a:txBody>
                    <a:bodyPr/>
                    <a:lstStyle/>
                    <a:p>
                      <a:endParaRPr/>
                    </a:p>
                  </a:txBody>
                  <a:tcPr/>
                </a:tc>
                <a:tc hMerge="1">
                  <a:txBody>
                    <a:bodyPr/>
                    <a:lstStyle/>
                    <a:p>
                      <a:endParaRPr/>
                    </a:p>
                  </a:txBody>
                  <a:tcPr/>
                </a:tc>
                <a:tc hMerge="1">
                  <a:txBody>
                    <a:bodyPr/>
                    <a:lstStyle/>
                    <a:p>
                      <a:endParaRPr dirty="0"/>
                    </a:p>
                  </a:txBody>
                  <a:tcPr/>
                </a:tc>
                <a:extLst>
                  <a:ext uri="{0D108BD9-81ED-4DB2-BD59-A6C34878D82A}">
                    <a16:rowId xmlns:a16="http://schemas.microsoft.com/office/drawing/2014/main" val="2134139902"/>
                  </a:ext>
                </a:extLst>
              </a:tr>
              <a:tr h="242603">
                <a:tc>
                  <a:txBody>
                    <a:bodyPr/>
                    <a:lstStyle/>
                    <a:p>
                      <a:pPr algn="ctr"/>
                      <a:r>
                        <a:rPr lang="en-US" sz="1000" b="1" i="1" dirty="0">
                          <a:solidFill>
                            <a:srgbClr val="FF0000"/>
                          </a:solidFill>
                        </a:rPr>
                        <a:t>B.18</a:t>
                      </a:r>
                      <a:endParaRPr lang="de-DE" sz="1000" b="1" i="1" dirty="0">
                        <a:solidFill>
                          <a:srgbClr val="FF0000"/>
                        </a:solidFill>
                      </a:endParaRPr>
                    </a:p>
                  </a:txBody>
                  <a:tcPr/>
                </a:tc>
                <a:tc grid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de-DE" sz="900" dirty="0">
                        <a:solidFill>
                          <a:srgbClr val="FF0000"/>
                        </a:solidFill>
                      </a:endParaRPr>
                    </a:p>
                  </a:txBody>
                  <a:tcPr/>
                </a:tc>
                <a:tc hMerge="1">
                  <a:txBody>
                    <a:bodyPr/>
                    <a:lstStyle/>
                    <a:p>
                      <a:pPr algn="ctr"/>
                      <a:endParaRPr lang="de-DE" sz="900" dirty="0">
                        <a:solidFill>
                          <a:srgbClr val="FF0000"/>
                        </a:solidFill>
                      </a:endParaRPr>
                    </a:p>
                  </a:txBody>
                  <a:tcPr/>
                </a:tc>
                <a:tc hMerge="1">
                  <a:txBody>
                    <a:bodyPr/>
                    <a:lstStyle/>
                    <a:p>
                      <a:pPr algn="ctr"/>
                      <a:endParaRPr lang="de-DE" sz="900" dirty="0">
                        <a:solidFill>
                          <a:srgbClr val="FF0000"/>
                        </a:solidFill>
                      </a:endParaRPr>
                    </a:p>
                  </a:txBody>
                  <a:tcPr/>
                </a:tc>
                <a:tc hMerge="1">
                  <a:txBody>
                    <a:bodyPr/>
                    <a:lstStyle/>
                    <a:p>
                      <a:pPr algn="ctr"/>
                      <a:endParaRPr lang="de-DE" sz="900" dirty="0">
                        <a:solidFill>
                          <a:srgbClr val="FF0000"/>
                        </a:solidFill>
                      </a:endParaRPr>
                    </a:p>
                  </a:txBody>
                  <a:tcPr/>
                </a:tc>
                <a:tc hMerge="1">
                  <a:txBody>
                    <a:bodyPr/>
                    <a:lstStyle/>
                    <a:p>
                      <a:pPr algn="ctr"/>
                      <a:endParaRPr lang="de-DE" sz="900" dirty="0">
                        <a:solidFill>
                          <a:srgbClr val="FF0000"/>
                        </a:solidFill>
                      </a:endParaRPr>
                    </a:p>
                  </a:txBody>
                  <a:tcPr/>
                </a:tc>
                <a:extLst>
                  <a:ext uri="{0D108BD9-81ED-4DB2-BD59-A6C34878D82A}">
                    <a16:rowId xmlns:a16="http://schemas.microsoft.com/office/drawing/2014/main" val="2612693953"/>
                  </a:ext>
                </a:extLst>
              </a:tr>
            </a:tbl>
          </a:graphicData>
        </a:graphic>
      </p:graphicFrame>
      <p:sp>
        <p:nvSpPr>
          <p:cNvPr id="8" name="TextBox 7">
            <a:extLst>
              <a:ext uri="{FF2B5EF4-FFF2-40B4-BE49-F238E27FC236}">
                <a16:creationId xmlns:a16="http://schemas.microsoft.com/office/drawing/2014/main" id="{4F5AA075-DB91-5E7B-114C-0CA72DB9B185}"/>
              </a:ext>
            </a:extLst>
          </p:cNvPr>
          <p:cNvSpPr txBox="1"/>
          <p:nvPr/>
        </p:nvSpPr>
        <p:spPr>
          <a:xfrm>
            <a:off x="1996814" y="3842459"/>
            <a:ext cx="4572000" cy="246221"/>
          </a:xfrm>
          <a:prstGeom prst="rect">
            <a:avLst/>
          </a:prstGeom>
          <a:noFill/>
        </p:spPr>
        <p:txBody>
          <a:bodyPr wrap="square">
            <a:spAutoFit/>
          </a:bodyPr>
          <a:lstStyle/>
          <a:p>
            <a:pPr algn="ctr"/>
            <a:r>
              <a:rPr lang="en-US" sz="1000" i="1" dirty="0"/>
              <a:t>No feedback on mapping</a:t>
            </a:r>
            <a:endParaRPr lang="de-DE" sz="1000" i="1" dirty="0"/>
          </a:p>
        </p:txBody>
      </p:sp>
      <p:sp>
        <p:nvSpPr>
          <p:cNvPr id="9" name="TextBox 8">
            <a:extLst>
              <a:ext uri="{FF2B5EF4-FFF2-40B4-BE49-F238E27FC236}">
                <a16:creationId xmlns:a16="http://schemas.microsoft.com/office/drawing/2014/main" id="{F7818688-AFEF-6C60-1C64-822DBF620298}"/>
              </a:ext>
            </a:extLst>
          </p:cNvPr>
          <p:cNvSpPr txBox="1"/>
          <p:nvPr/>
        </p:nvSpPr>
        <p:spPr>
          <a:xfrm>
            <a:off x="1988188" y="4088680"/>
            <a:ext cx="4572000" cy="246221"/>
          </a:xfrm>
          <a:prstGeom prst="rect">
            <a:avLst/>
          </a:prstGeom>
          <a:noFill/>
        </p:spPr>
        <p:txBody>
          <a:bodyPr wrap="square">
            <a:spAutoFit/>
          </a:bodyPr>
          <a:lstStyle/>
          <a:p>
            <a:pPr algn="ctr"/>
            <a:r>
              <a:rPr lang="en-US" sz="1000" i="1" dirty="0"/>
              <a:t>No feedback on mapping</a:t>
            </a:r>
            <a:endParaRPr lang="de-DE" sz="1000" i="1" dirty="0"/>
          </a:p>
        </p:txBody>
      </p:sp>
      <p:sp>
        <p:nvSpPr>
          <p:cNvPr id="10" name="TextBox 9">
            <a:extLst>
              <a:ext uri="{FF2B5EF4-FFF2-40B4-BE49-F238E27FC236}">
                <a16:creationId xmlns:a16="http://schemas.microsoft.com/office/drawing/2014/main" id="{7997F9B9-53C2-BA61-DA93-09A27B8CD7DE}"/>
              </a:ext>
            </a:extLst>
          </p:cNvPr>
          <p:cNvSpPr txBox="1"/>
          <p:nvPr/>
        </p:nvSpPr>
        <p:spPr>
          <a:xfrm>
            <a:off x="1979562" y="4293868"/>
            <a:ext cx="4572000" cy="246221"/>
          </a:xfrm>
          <a:prstGeom prst="rect">
            <a:avLst/>
          </a:prstGeom>
          <a:noFill/>
        </p:spPr>
        <p:txBody>
          <a:bodyPr wrap="square">
            <a:spAutoFit/>
          </a:bodyPr>
          <a:lstStyle/>
          <a:p>
            <a:pPr algn="ctr"/>
            <a:r>
              <a:rPr lang="en-US" sz="1000" i="1" dirty="0"/>
              <a:t>No feedback on mapping</a:t>
            </a:r>
            <a:endParaRPr lang="de-DE" sz="1000" i="1" dirty="0"/>
          </a:p>
        </p:txBody>
      </p:sp>
      <p:sp>
        <p:nvSpPr>
          <p:cNvPr id="11" name="TextBox 10">
            <a:extLst>
              <a:ext uri="{FF2B5EF4-FFF2-40B4-BE49-F238E27FC236}">
                <a16:creationId xmlns:a16="http://schemas.microsoft.com/office/drawing/2014/main" id="{3AFE0293-E72F-ACF6-72AC-9E49445F30A0}"/>
              </a:ext>
            </a:extLst>
          </p:cNvPr>
          <p:cNvSpPr txBox="1"/>
          <p:nvPr/>
        </p:nvSpPr>
        <p:spPr>
          <a:xfrm>
            <a:off x="2014066" y="5562105"/>
            <a:ext cx="4572000" cy="246221"/>
          </a:xfrm>
          <a:prstGeom prst="rect">
            <a:avLst/>
          </a:prstGeom>
          <a:noFill/>
        </p:spPr>
        <p:txBody>
          <a:bodyPr wrap="square">
            <a:spAutoFit/>
          </a:bodyPr>
          <a:lstStyle/>
          <a:p>
            <a:pPr algn="ctr"/>
            <a:r>
              <a:rPr lang="en-US" sz="1000" i="1" dirty="0"/>
              <a:t>No feedback on mapping</a:t>
            </a:r>
            <a:endParaRPr lang="de-DE" sz="1000" i="1" dirty="0"/>
          </a:p>
        </p:txBody>
      </p:sp>
      <p:sp>
        <p:nvSpPr>
          <p:cNvPr id="12" name="TextBox 11">
            <a:extLst>
              <a:ext uri="{FF2B5EF4-FFF2-40B4-BE49-F238E27FC236}">
                <a16:creationId xmlns:a16="http://schemas.microsoft.com/office/drawing/2014/main" id="{AD9F45CC-0FFA-9FB8-1515-18BEBF25F856}"/>
              </a:ext>
            </a:extLst>
          </p:cNvPr>
          <p:cNvSpPr txBox="1"/>
          <p:nvPr/>
        </p:nvSpPr>
        <p:spPr>
          <a:xfrm>
            <a:off x="2005440" y="5808326"/>
            <a:ext cx="4572000" cy="246221"/>
          </a:xfrm>
          <a:prstGeom prst="rect">
            <a:avLst/>
          </a:prstGeom>
          <a:noFill/>
        </p:spPr>
        <p:txBody>
          <a:bodyPr wrap="square">
            <a:spAutoFit/>
          </a:bodyPr>
          <a:lstStyle/>
          <a:p>
            <a:pPr algn="ctr"/>
            <a:r>
              <a:rPr lang="en-US" sz="1000" i="1" dirty="0"/>
              <a:t>No feedback on mapping</a:t>
            </a:r>
            <a:endParaRPr lang="de-DE" sz="1000" i="1" dirty="0"/>
          </a:p>
        </p:txBody>
      </p:sp>
      <p:sp>
        <p:nvSpPr>
          <p:cNvPr id="13" name="TextBox 12">
            <a:extLst>
              <a:ext uri="{FF2B5EF4-FFF2-40B4-BE49-F238E27FC236}">
                <a16:creationId xmlns:a16="http://schemas.microsoft.com/office/drawing/2014/main" id="{770BD16F-A782-F59F-44EA-8ACB821B81B4}"/>
              </a:ext>
            </a:extLst>
          </p:cNvPr>
          <p:cNvSpPr txBox="1"/>
          <p:nvPr/>
        </p:nvSpPr>
        <p:spPr>
          <a:xfrm>
            <a:off x="1996814" y="6013514"/>
            <a:ext cx="4572000" cy="246221"/>
          </a:xfrm>
          <a:prstGeom prst="rect">
            <a:avLst/>
          </a:prstGeom>
          <a:noFill/>
        </p:spPr>
        <p:txBody>
          <a:bodyPr wrap="square">
            <a:spAutoFit/>
          </a:bodyPr>
          <a:lstStyle/>
          <a:p>
            <a:pPr algn="ctr"/>
            <a:r>
              <a:rPr lang="en-US" sz="1000" i="1" dirty="0"/>
              <a:t>No feedback on mapping</a:t>
            </a:r>
            <a:endParaRPr lang="de-DE" sz="1000" i="1" dirty="0"/>
          </a:p>
        </p:txBody>
      </p:sp>
    </p:spTree>
    <p:extLst>
      <p:ext uri="{BB962C8B-B14F-4D97-AF65-F5344CB8AC3E}">
        <p14:creationId xmlns:p14="http://schemas.microsoft.com/office/powerpoint/2010/main" val="21065498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9373B5-843D-0BDF-2BC4-A030735136BA}"/>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6813A7E9-ADAE-3EC2-29B7-64BE6CF5CC5B}"/>
              </a:ext>
            </a:extLst>
          </p:cNvPr>
          <p:cNvSpPr>
            <a:spLocks noGrp="1"/>
          </p:cNvSpPr>
          <p:nvPr>
            <p:ph type="title"/>
          </p:nvPr>
        </p:nvSpPr>
        <p:spPr>
          <a:xfrm>
            <a:off x="163634" y="-94664"/>
            <a:ext cx="7216552" cy="97455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US" sz="2400" dirty="0"/>
              <a:t>Additional Potential Actions</a:t>
            </a:r>
            <a:endParaRPr lang="de-DE" altLang="de-DE" sz="2400" dirty="0"/>
          </a:p>
        </p:txBody>
      </p:sp>
      <p:sp>
        <p:nvSpPr>
          <p:cNvPr id="6" name="Subtitle 6">
            <a:extLst>
              <a:ext uri="{FF2B5EF4-FFF2-40B4-BE49-F238E27FC236}">
                <a16:creationId xmlns:a16="http://schemas.microsoft.com/office/drawing/2014/main" id="{38C00201-75D5-D772-FB79-7EBF261C0745}"/>
              </a:ext>
            </a:extLst>
          </p:cNvPr>
          <p:cNvSpPr txBox="1">
            <a:spLocks/>
          </p:cNvSpPr>
          <p:nvPr/>
        </p:nvSpPr>
        <p:spPr bwMode="auto">
          <a:xfrm>
            <a:off x="163634" y="1191011"/>
            <a:ext cx="8428275" cy="5572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nSpc>
                <a:spcPct val="80000"/>
              </a:lnSpc>
              <a:buNone/>
            </a:pPr>
            <a:r>
              <a:rPr lang="en-US" altLang="en-US" sz="2000" kern="0" dirty="0"/>
              <a:t>Additional Actions (based on the feedback in Q4-Q6):</a:t>
            </a:r>
          </a:p>
          <a:p>
            <a:pPr>
              <a:spcBef>
                <a:spcPts val="0"/>
              </a:spcBef>
              <a:spcAft>
                <a:spcPts val="300"/>
              </a:spcAft>
            </a:pPr>
            <a:r>
              <a:rPr lang="en-US" altLang="en-US" sz="1100" b="1" kern="0" dirty="0">
                <a:latin typeface="Calibri" panose="020F0502020204030204" pitchFamily="34" charset="0"/>
                <a:cs typeface="Calibri" panose="020F0502020204030204" pitchFamily="34" charset="0"/>
              </a:rPr>
              <a:t>C.5</a:t>
            </a:r>
            <a:r>
              <a:rPr lang="en-US" altLang="en-US" sz="1100" kern="0" dirty="0">
                <a:latin typeface="Calibri" panose="020F0502020204030204" pitchFamily="34" charset="0"/>
                <a:cs typeface="Calibri" panose="020F0502020204030204" pitchFamily="34" charset="0"/>
              </a:rPr>
              <a:t>: Establishment of a 3GPP one-stop shop enabling industry verticals to engage 3GPP for Capability Exposure [</a:t>
            </a:r>
            <a:r>
              <a:rPr lang="en-US" altLang="en-US" sz="1100" b="1" i="1" kern="0" dirty="0">
                <a:latin typeface="Calibri" panose="020F0502020204030204" pitchFamily="34" charset="0"/>
                <a:cs typeface="Calibri" panose="020F0502020204030204" pitchFamily="34" charset="0"/>
              </a:rPr>
              <a:t>AT&amp;T</a:t>
            </a:r>
            <a:r>
              <a:rPr lang="en-US" altLang="en-US" sz="1100" kern="0" dirty="0">
                <a:latin typeface="Calibri" panose="020F0502020204030204" pitchFamily="34" charset="0"/>
                <a:cs typeface="Calibri" panose="020F0502020204030204" pitchFamily="34" charset="0"/>
              </a:rPr>
              <a:t>]</a:t>
            </a:r>
          </a:p>
          <a:p>
            <a:pPr>
              <a:spcBef>
                <a:spcPts val="0"/>
              </a:spcBef>
              <a:spcAft>
                <a:spcPts val="300"/>
              </a:spcAft>
            </a:pPr>
            <a:r>
              <a:rPr lang="en-US" altLang="en-US" sz="1100" b="1" kern="0" dirty="0">
                <a:latin typeface="Calibri" panose="020F0502020204030204" pitchFamily="34" charset="0"/>
                <a:cs typeface="Calibri" panose="020F0502020204030204" pitchFamily="34" charset="0"/>
              </a:rPr>
              <a:t>C.6</a:t>
            </a:r>
            <a:r>
              <a:rPr lang="en-US" altLang="en-US" sz="1100" kern="0" dirty="0">
                <a:latin typeface="Calibri" panose="020F0502020204030204" pitchFamily="34" charset="0"/>
                <a:cs typeface="Calibri" panose="020F0502020204030204" pitchFamily="34" charset="0"/>
              </a:rPr>
              <a:t>: Support feedback loop from developers [</a:t>
            </a:r>
            <a:r>
              <a:rPr lang="en-US" altLang="en-US" sz="1100" b="1" i="1" kern="0" dirty="0">
                <a:latin typeface="Calibri" panose="020F0502020204030204" pitchFamily="34" charset="0"/>
                <a:cs typeface="Calibri" panose="020F0502020204030204" pitchFamily="34" charset="0"/>
              </a:rPr>
              <a:t>T-Mobile, Telecom Italia]</a:t>
            </a:r>
            <a:endParaRPr lang="en-US" altLang="en-US" sz="1100" kern="0" dirty="0">
              <a:latin typeface="Calibri" panose="020F0502020204030204" pitchFamily="34" charset="0"/>
              <a:cs typeface="Calibri" panose="020F0502020204030204" pitchFamily="34" charset="0"/>
            </a:endParaRPr>
          </a:p>
          <a:p>
            <a:pPr>
              <a:spcBef>
                <a:spcPts val="0"/>
              </a:spcBef>
              <a:spcAft>
                <a:spcPts val="300"/>
              </a:spcAft>
            </a:pPr>
            <a:r>
              <a:rPr lang="en-US" altLang="en-US" sz="1100" b="1" kern="0" dirty="0">
                <a:latin typeface="Calibri" panose="020F0502020204030204" pitchFamily="34" charset="0"/>
                <a:cs typeface="Calibri" panose="020F0502020204030204" pitchFamily="34" charset="0"/>
              </a:rPr>
              <a:t>C.7</a:t>
            </a:r>
            <a:r>
              <a:rPr lang="en-US" altLang="en-US" sz="1100" kern="0" dirty="0">
                <a:latin typeface="Calibri" panose="020F0502020204030204" pitchFamily="34" charset="0"/>
                <a:cs typeface="Calibri" panose="020F0502020204030204" pitchFamily="34" charset="0"/>
              </a:rPr>
              <a:t>: Develop necessary 3GPP working methods for enabling flexible API development cycles (i.e. regular/normal WID, fast track API WID) [</a:t>
            </a:r>
            <a:r>
              <a:rPr lang="en-US" altLang="en-US" sz="1100" b="1" i="1" kern="0" dirty="0">
                <a:latin typeface="Calibri" panose="020F0502020204030204" pitchFamily="34" charset="0"/>
                <a:cs typeface="Calibri" panose="020F0502020204030204" pitchFamily="34" charset="0"/>
              </a:rPr>
              <a:t>Ericsson, Samsung</a:t>
            </a:r>
            <a:r>
              <a:rPr lang="en-US" altLang="en-US" sz="1100" kern="0" dirty="0">
                <a:latin typeface="Calibri" panose="020F0502020204030204" pitchFamily="34" charset="0"/>
                <a:cs typeface="Calibri" panose="020F0502020204030204" pitchFamily="34" charset="0"/>
              </a:rPr>
              <a:t>]</a:t>
            </a:r>
          </a:p>
          <a:p>
            <a:pPr>
              <a:spcBef>
                <a:spcPts val="0"/>
              </a:spcBef>
              <a:spcAft>
                <a:spcPts val="300"/>
              </a:spcAft>
            </a:pPr>
            <a:r>
              <a:rPr lang="en-US" altLang="en-US" sz="1100" b="1" kern="0" dirty="0">
                <a:latin typeface="Calibri" panose="020F0502020204030204" pitchFamily="34" charset="0"/>
                <a:cs typeface="Calibri" panose="020F0502020204030204" pitchFamily="34" charset="0"/>
              </a:rPr>
              <a:t>C.8</a:t>
            </a:r>
            <a:r>
              <a:rPr lang="en-US" altLang="en-US" sz="1100" kern="0" dirty="0">
                <a:latin typeface="Calibri" panose="020F0502020204030204" pitchFamily="34" charset="0"/>
                <a:cs typeface="Calibri" panose="020F0502020204030204" pitchFamily="34" charset="0"/>
              </a:rPr>
              <a:t>: Re-evaluate 3GPP’s liaison framework on its suitability for cross co-ordination with the consumer SDO/organizations of 3GPP [</a:t>
            </a:r>
            <a:r>
              <a:rPr lang="en-US" altLang="en-US" sz="1100" b="1" i="1" kern="0" dirty="0">
                <a:latin typeface="Calibri" panose="020F0502020204030204" pitchFamily="34" charset="0"/>
                <a:cs typeface="Calibri" panose="020F0502020204030204" pitchFamily="34" charset="0"/>
              </a:rPr>
              <a:t>Ericsson</a:t>
            </a:r>
            <a:r>
              <a:rPr lang="en-US" altLang="en-US" sz="1100" kern="0" dirty="0">
                <a:latin typeface="Calibri" panose="020F0502020204030204" pitchFamily="34" charset="0"/>
                <a:cs typeface="Calibri" panose="020F0502020204030204" pitchFamily="34" charset="0"/>
              </a:rPr>
              <a:t>]</a:t>
            </a:r>
          </a:p>
          <a:p>
            <a:pPr>
              <a:spcBef>
                <a:spcPts val="0"/>
              </a:spcBef>
              <a:spcAft>
                <a:spcPts val="300"/>
              </a:spcAft>
            </a:pPr>
            <a:r>
              <a:rPr lang="en-US" altLang="en-US" sz="1100" b="1" kern="0" dirty="0">
                <a:latin typeface="Calibri" panose="020F0502020204030204" pitchFamily="34" charset="0"/>
                <a:cs typeface="Calibri" panose="020F0502020204030204" pitchFamily="34" charset="0"/>
              </a:rPr>
              <a:t>C.9</a:t>
            </a:r>
            <a:r>
              <a:rPr lang="en-US" altLang="en-US" sz="1100" kern="0" dirty="0">
                <a:latin typeface="Calibri" panose="020F0502020204030204" pitchFamily="34" charset="0"/>
                <a:cs typeface="Calibri" panose="020F0502020204030204" pitchFamily="34" charset="0"/>
              </a:rPr>
              <a:t>: Analysis of Stage 1 requirements and use cases from external organizations (e.g. 5GAA) and identify exposure-related gaps. [</a:t>
            </a:r>
            <a:r>
              <a:rPr lang="en-US" altLang="en-US" sz="1100" b="1" i="1" kern="0" dirty="0">
                <a:latin typeface="Calibri" panose="020F0502020204030204" pitchFamily="34" charset="0"/>
                <a:cs typeface="Calibri" panose="020F0502020204030204" pitchFamily="34" charset="0"/>
              </a:rPr>
              <a:t>Lenovo</a:t>
            </a:r>
            <a:r>
              <a:rPr lang="en-US" altLang="en-US" sz="1100" kern="0" dirty="0">
                <a:latin typeface="Calibri" panose="020F0502020204030204" pitchFamily="34" charset="0"/>
                <a:cs typeface="Calibri" panose="020F0502020204030204" pitchFamily="34" charset="0"/>
              </a:rPr>
              <a:t>]</a:t>
            </a:r>
          </a:p>
          <a:p>
            <a:pPr>
              <a:spcBef>
                <a:spcPts val="0"/>
              </a:spcBef>
              <a:spcAft>
                <a:spcPts val="300"/>
              </a:spcAft>
            </a:pPr>
            <a:r>
              <a:rPr lang="en-US" altLang="en-US" sz="1100" b="1" kern="0" dirty="0">
                <a:latin typeface="Calibri" panose="020F0502020204030204" pitchFamily="34" charset="0"/>
                <a:cs typeface="Calibri" panose="020F0502020204030204" pitchFamily="34" charset="0"/>
              </a:rPr>
              <a:t>C.10</a:t>
            </a:r>
            <a:r>
              <a:rPr lang="en-US" altLang="en-US" sz="1100" kern="0" dirty="0">
                <a:latin typeface="Calibri" panose="020F0502020204030204" pitchFamily="34" charset="0"/>
                <a:cs typeface="Calibri" panose="020F0502020204030204" pitchFamily="34" charset="0"/>
              </a:rPr>
              <a:t>: SA side to consider for each release, a summary about all the exposure capabilities with the intention to let the outside SDO better understand the 3GPP outputs and easy to use [</a:t>
            </a:r>
            <a:r>
              <a:rPr lang="en-US" altLang="en-US" sz="1100" b="1" i="1" kern="0" dirty="0">
                <a:latin typeface="Calibri" panose="020F0502020204030204" pitchFamily="34" charset="0"/>
                <a:cs typeface="Calibri" panose="020F0502020204030204" pitchFamily="34" charset="0"/>
              </a:rPr>
              <a:t>Huawei</a:t>
            </a:r>
            <a:r>
              <a:rPr lang="en-US" altLang="en-US" sz="1100" kern="0" dirty="0">
                <a:latin typeface="Calibri" panose="020F0502020204030204" pitchFamily="34" charset="0"/>
                <a:cs typeface="Calibri" panose="020F0502020204030204" pitchFamily="34" charset="0"/>
              </a:rPr>
              <a:t>]</a:t>
            </a:r>
          </a:p>
          <a:p>
            <a:pPr>
              <a:spcBef>
                <a:spcPts val="0"/>
              </a:spcBef>
              <a:spcAft>
                <a:spcPts val="300"/>
              </a:spcAft>
            </a:pPr>
            <a:r>
              <a:rPr lang="en-US" altLang="en-US" sz="1100" b="1" kern="0" dirty="0">
                <a:latin typeface="Calibri" panose="020F0502020204030204" pitchFamily="34" charset="0"/>
                <a:cs typeface="Calibri" panose="020F0502020204030204" pitchFamily="34" charset="0"/>
              </a:rPr>
              <a:t>C.11</a:t>
            </a:r>
            <a:r>
              <a:rPr lang="en-US" altLang="en-US" sz="1100" kern="0" dirty="0">
                <a:latin typeface="Calibri" panose="020F0502020204030204" pitchFamily="34" charset="0"/>
                <a:cs typeface="Calibri" panose="020F0502020204030204" pitchFamily="34" charset="0"/>
              </a:rPr>
              <a:t>: Establish a dashboard that integrates information from C.1.1 and C.1.2 to enhance cross-WG coordination, visibility and traceability. [</a:t>
            </a:r>
            <a:r>
              <a:rPr lang="en-US" altLang="en-US" sz="1100" b="1" i="1" kern="0" dirty="0" err="1">
                <a:latin typeface="Calibri" panose="020F0502020204030204" pitchFamily="34" charset="0"/>
                <a:cs typeface="Calibri" panose="020F0502020204030204" pitchFamily="34" charset="0"/>
              </a:rPr>
              <a:t>InterDigital</a:t>
            </a:r>
            <a:r>
              <a:rPr lang="en-US" altLang="en-US" sz="1100" kern="0" dirty="0">
                <a:latin typeface="Calibri" panose="020F0502020204030204" pitchFamily="34" charset="0"/>
                <a:cs typeface="Calibri" panose="020F0502020204030204" pitchFamily="34" charset="0"/>
              </a:rPr>
              <a:t>]</a:t>
            </a:r>
          </a:p>
          <a:p>
            <a:pPr>
              <a:spcBef>
                <a:spcPts val="0"/>
              </a:spcBef>
              <a:spcAft>
                <a:spcPts val="300"/>
              </a:spcAft>
            </a:pPr>
            <a:r>
              <a:rPr lang="en-US" altLang="en-US" sz="1100" b="1" kern="0" dirty="0">
                <a:latin typeface="Calibri" panose="020F0502020204030204" pitchFamily="34" charset="0"/>
                <a:cs typeface="Calibri" panose="020F0502020204030204" pitchFamily="34" charset="0"/>
              </a:rPr>
              <a:t>C.12</a:t>
            </a:r>
            <a:r>
              <a:rPr lang="en-US" altLang="en-US" sz="1100" kern="0" dirty="0">
                <a:latin typeface="Calibri" panose="020F0502020204030204" pitchFamily="34" charset="0"/>
                <a:cs typeface="Calibri" panose="020F0502020204030204" pitchFamily="34" charset="0"/>
              </a:rPr>
              <a:t>: Define a set of metrics to enable data-driven oversight, efficiency tracking, and continuous improvement. [</a:t>
            </a:r>
            <a:r>
              <a:rPr lang="en-US" altLang="en-US" sz="1100" b="1" i="1" kern="0" dirty="0" err="1">
                <a:latin typeface="Calibri" panose="020F0502020204030204" pitchFamily="34" charset="0"/>
                <a:cs typeface="Calibri" panose="020F0502020204030204" pitchFamily="34" charset="0"/>
              </a:rPr>
              <a:t>InterDigital</a:t>
            </a:r>
            <a:r>
              <a:rPr lang="en-US" altLang="en-US" sz="1100" kern="0" dirty="0">
                <a:latin typeface="Calibri" panose="020F0502020204030204" pitchFamily="34" charset="0"/>
                <a:cs typeface="Calibri" panose="020F0502020204030204" pitchFamily="34" charset="0"/>
              </a:rPr>
              <a:t>]</a:t>
            </a:r>
          </a:p>
          <a:p>
            <a:pPr>
              <a:spcBef>
                <a:spcPts val="0"/>
              </a:spcBef>
              <a:spcAft>
                <a:spcPts val="300"/>
              </a:spcAft>
            </a:pPr>
            <a:r>
              <a:rPr lang="en-US" altLang="en-US" sz="1100" b="1" kern="0" dirty="0">
                <a:latin typeface="Calibri" panose="020F0502020204030204" pitchFamily="34" charset="0"/>
                <a:cs typeface="Calibri" panose="020F0502020204030204" pitchFamily="34" charset="0"/>
              </a:rPr>
              <a:t>C.13</a:t>
            </a:r>
            <a:r>
              <a:rPr lang="en-US" altLang="en-US" sz="1100" kern="0" dirty="0">
                <a:latin typeface="Calibri" panose="020F0502020204030204" pitchFamily="34" charset="0"/>
                <a:cs typeface="Calibri" panose="020F0502020204030204" pitchFamily="34" charset="0"/>
              </a:rPr>
              <a:t>: Allocate a specific agenda item in each TSG SA meeting to review any topic related to exposure, coordinate actions between WGs, review status of ongoing API development activity, review status for communication with external consumers [</a:t>
            </a:r>
            <a:r>
              <a:rPr lang="en-US" altLang="en-US" sz="1100" b="1" i="1" kern="0" dirty="0">
                <a:latin typeface="Calibri" panose="020F0502020204030204" pitchFamily="34" charset="0"/>
                <a:cs typeface="Calibri" panose="020F0502020204030204" pitchFamily="34" charset="0"/>
              </a:rPr>
              <a:t>Nokia</a:t>
            </a:r>
            <a:r>
              <a:rPr lang="en-US" altLang="en-US" sz="1100" kern="0" dirty="0">
                <a:latin typeface="Calibri" panose="020F0502020204030204" pitchFamily="34" charset="0"/>
                <a:cs typeface="Calibri" panose="020F0502020204030204" pitchFamily="34" charset="0"/>
              </a:rPr>
              <a:t>]</a:t>
            </a:r>
          </a:p>
          <a:p>
            <a:pPr>
              <a:spcBef>
                <a:spcPts val="0"/>
              </a:spcBef>
              <a:spcAft>
                <a:spcPts val="300"/>
              </a:spcAft>
            </a:pPr>
            <a:r>
              <a:rPr lang="en-US" altLang="en-US" sz="1100" b="1" kern="0" dirty="0">
                <a:latin typeface="Calibri" panose="020F0502020204030204" pitchFamily="34" charset="0"/>
                <a:cs typeface="Calibri" panose="020F0502020204030204" pitchFamily="34" charset="0"/>
              </a:rPr>
              <a:t>C.14</a:t>
            </a:r>
            <a:r>
              <a:rPr lang="en-US" altLang="en-US" sz="1100" kern="0" dirty="0">
                <a:latin typeface="Calibri" panose="020F0502020204030204" pitchFamily="34" charset="0"/>
                <a:cs typeface="Calibri" panose="020F0502020204030204" pitchFamily="34" charset="0"/>
              </a:rPr>
              <a:t>: Establish a structured external review mechanism for Stage 2 API designs (consumer organizations &amp; industry initiatives) [</a:t>
            </a:r>
            <a:r>
              <a:rPr lang="en-US" altLang="en-US" sz="1100" b="1" i="1" kern="0" dirty="0">
                <a:latin typeface="Calibri" panose="020F0502020204030204" pitchFamily="34" charset="0"/>
                <a:cs typeface="Calibri" panose="020F0502020204030204" pitchFamily="34" charset="0"/>
              </a:rPr>
              <a:t>Apple</a:t>
            </a:r>
            <a:r>
              <a:rPr lang="en-US" altLang="en-US" sz="1100" kern="0" dirty="0">
                <a:latin typeface="Calibri" panose="020F0502020204030204" pitchFamily="34" charset="0"/>
                <a:cs typeface="Calibri" panose="020F0502020204030204" pitchFamily="34" charset="0"/>
              </a:rPr>
              <a:t>]</a:t>
            </a:r>
          </a:p>
          <a:p>
            <a:pPr>
              <a:spcBef>
                <a:spcPts val="0"/>
              </a:spcBef>
              <a:spcAft>
                <a:spcPts val="300"/>
              </a:spcAft>
            </a:pPr>
            <a:r>
              <a:rPr lang="en-US" altLang="en-US" sz="1100" b="1" kern="0" dirty="0">
                <a:latin typeface="Calibri" panose="020F0502020204030204" pitchFamily="34" charset="0"/>
                <a:cs typeface="Calibri" panose="020F0502020204030204" pitchFamily="34" charset="0"/>
              </a:rPr>
              <a:t>C.15</a:t>
            </a:r>
            <a:r>
              <a:rPr lang="en-US" altLang="en-US" sz="1100" kern="0" dirty="0">
                <a:latin typeface="Calibri" panose="020F0502020204030204" pitchFamily="34" charset="0"/>
                <a:cs typeface="Calibri" panose="020F0502020204030204" pitchFamily="34" charset="0"/>
              </a:rPr>
              <a:t>: 3GPP may consider organizing itself or collaborating with open-source communities to initiate opensource projects related to 3GPP capabilities, thereby promoting the industrial adoption of 3GPP functionalities. [</a:t>
            </a:r>
            <a:r>
              <a:rPr lang="en-US" altLang="en-US" sz="1100" b="1" i="1" kern="0" dirty="0">
                <a:latin typeface="Calibri" panose="020F0502020204030204" pitchFamily="34" charset="0"/>
                <a:cs typeface="Calibri" panose="020F0502020204030204" pitchFamily="34" charset="0"/>
              </a:rPr>
              <a:t>China Mobile</a:t>
            </a:r>
            <a:r>
              <a:rPr lang="en-US" altLang="en-US" sz="1100" kern="0" dirty="0">
                <a:latin typeface="Calibri" panose="020F0502020204030204" pitchFamily="34" charset="0"/>
                <a:cs typeface="Calibri" panose="020F0502020204030204" pitchFamily="34" charset="0"/>
              </a:rPr>
              <a:t>]</a:t>
            </a:r>
          </a:p>
          <a:p>
            <a:pPr algn="just">
              <a:spcBef>
                <a:spcPts val="0"/>
              </a:spcBef>
              <a:spcAft>
                <a:spcPts val="300"/>
              </a:spcAft>
            </a:pPr>
            <a:r>
              <a:rPr lang="en-US" altLang="en-US" sz="1100" b="1" kern="0" dirty="0">
                <a:latin typeface="Calibri" panose="020F0502020204030204" pitchFamily="34" charset="0"/>
                <a:cs typeface="Calibri" panose="020F0502020204030204" pitchFamily="34" charset="0"/>
                <a:sym typeface="Wingdings" panose="05000000000000000000" pitchFamily="2" charset="2"/>
              </a:rPr>
              <a:t>C.16</a:t>
            </a:r>
            <a:r>
              <a:rPr lang="en-US" altLang="en-US" sz="1100" kern="0" dirty="0">
                <a:latin typeface="Calibri" panose="020F0502020204030204" pitchFamily="34" charset="0"/>
                <a:cs typeface="Calibri" panose="020F0502020204030204" pitchFamily="34" charset="0"/>
                <a:sym typeface="Wingdings" panose="05000000000000000000" pitchFamily="2" charset="2"/>
              </a:rPr>
              <a:t>: Actions C.1-C.4 to be mapped to categories as proposed in B16-B18 [</a:t>
            </a:r>
            <a:r>
              <a:rPr lang="en-US" altLang="en-US" sz="1100" b="1" i="1" kern="0" dirty="0">
                <a:latin typeface="Calibri" panose="020F0502020204030204" pitchFamily="34" charset="0"/>
                <a:cs typeface="Calibri" panose="020F0502020204030204" pitchFamily="34" charset="0"/>
                <a:sym typeface="Wingdings" panose="05000000000000000000" pitchFamily="2" charset="2"/>
              </a:rPr>
              <a:t>Intel</a:t>
            </a:r>
            <a:r>
              <a:rPr lang="en-US" altLang="en-US" sz="1100" kern="0" dirty="0">
                <a:latin typeface="Calibri" panose="020F0502020204030204" pitchFamily="34" charset="0"/>
                <a:cs typeface="Calibri" panose="020F0502020204030204" pitchFamily="34" charset="0"/>
                <a:sym typeface="Wingdings" panose="05000000000000000000" pitchFamily="2" charset="2"/>
              </a:rPr>
              <a:t>]</a:t>
            </a:r>
            <a:endParaRPr lang="en-US" altLang="en-US" sz="1400" kern="0" dirty="0">
              <a:latin typeface="Calibri" panose="020F0502020204030204" pitchFamily="34" charset="0"/>
              <a:cs typeface="Calibri" panose="020F0502020204030204" pitchFamily="34" charset="0"/>
            </a:endParaRPr>
          </a:p>
          <a:p>
            <a:pPr marL="0" indent="0">
              <a:spcBef>
                <a:spcPts val="0"/>
              </a:spcBef>
              <a:spcAft>
                <a:spcPts val="300"/>
              </a:spcAft>
              <a:buNone/>
            </a:pPr>
            <a:endParaRPr lang="en-US" altLang="en-US" sz="1600" kern="0" dirty="0">
              <a:latin typeface="Calibri" panose="020F0502020204030204" pitchFamily="34" charset="0"/>
              <a:cs typeface="Calibri" panose="020F0502020204030204" pitchFamily="34" charset="0"/>
            </a:endParaRPr>
          </a:p>
          <a:p>
            <a:pPr marL="0" indent="0">
              <a:lnSpc>
                <a:spcPct val="80000"/>
              </a:lnSpc>
              <a:buNone/>
            </a:pPr>
            <a:endParaRPr lang="en-US" altLang="en-US" sz="1600" kern="0" dirty="0">
              <a:latin typeface="Calibri" panose="020F0502020204030204" pitchFamily="34" charset="0"/>
              <a:cs typeface="Calibri" panose="020F0502020204030204" pitchFamily="34" charset="0"/>
            </a:endParaRPr>
          </a:p>
          <a:p>
            <a:pPr marL="0" indent="0">
              <a:lnSpc>
                <a:spcPct val="80000"/>
              </a:lnSpc>
              <a:buNone/>
            </a:pPr>
            <a:endParaRPr lang="en-GB" altLang="en-US" sz="1800" kern="0" dirty="0">
              <a:latin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8EB1664C-0AB8-BBE9-BE7B-C6FDA376273B}"/>
              </a:ext>
            </a:extLst>
          </p:cNvPr>
          <p:cNvSpPr txBox="1"/>
          <p:nvPr/>
        </p:nvSpPr>
        <p:spPr>
          <a:xfrm>
            <a:off x="319177" y="5240179"/>
            <a:ext cx="7953555" cy="1255728"/>
          </a:xfrm>
          <a:prstGeom prst="rect">
            <a:avLst/>
          </a:prstGeom>
          <a:noFill/>
        </p:spPr>
        <p:txBody>
          <a:bodyPr wrap="square">
            <a:spAutoFit/>
          </a:bodyPr>
          <a:lstStyle/>
          <a:p>
            <a:pPr marR="0" lvl="0" algn="l" defTabSz="914400" rtl="0" eaLnBrk="0" fontAlgn="base" latinLnBrk="0" hangingPunct="0">
              <a:lnSpc>
                <a:spcPct val="100000"/>
              </a:lnSpc>
              <a:spcBef>
                <a:spcPct val="20000"/>
              </a:spcBef>
              <a:spcAft>
                <a:spcPct val="0"/>
              </a:spcAft>
              <a:buClrTx/>
              <a:buSzTx/>
              <a:tabLst/>
              <a:defRPr/>
            </a:pPr>
            <a:r>
              <a:rPr kumimoji="0" lang="en-US" sz="1400" b="1" i="1" u="none" strike="noStrike" kern="0" cap="none" spc="0" normalizeH="0" baseline="0" noProof="0" dirty="0">
                <a:ln>
                  <a:noFill/>
                </a:ln>
                <a:solidFill>
                  <a:prstClr val="black"/>
                </a:solidFill>
                <a:effectLst/>
                <a:uLnTx/>
                <a:uFillTx/>
                <a:latin typeface="Calibri"/>
                <a:ea typeface="+mn-ea"/>
                <a:cs typeface="+mn-cs"/>
              </a:rPr>
              <a:t>Observation on additional actions: </a:t>
            </a:r>
          </a:p>
          <a:p>
            <a:pPr marL="285750" marR="0" lvl="0" indent="-285750"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de-DE" sz="1100" b="1" i="0" u="none" strike="noStrike" kern="0" cap="none" spc="0" normalizeH="0" baseline="0" noProof="0" dirty="0">
                <a:ln>
                  <a:noFill/>
                </a:ln>
                <a:solidFill>
                  <a:prstClr val="black"/>
                </a:solidFill>
                <a:effectLst/>
                <a:uLnTx/>
                <a:uFillTx/>
                <a:latin typeface="Calibri"/>
                <a:ea typeface="+mn-ea"/>
                <a:cs typeface="+mn-cs"/>
              </a:rPr>
              <a:t>C.5, C.6, C.7, C.8, C.14, C.15</a:t>
            </a:r>
            <a:r>
              <a:rPr kumimoji="0" lang="de-DE" sz="1100" b="0" i="0" u="none" strike="noStrike" kern="0" cap="none" spc="0" normalizeH="0" baseline="0" noProof="0" dirty="0">
                <a:ln>
                  <a:noFill/>
                </a:ln>
                <a:solidFill>
                  <a:prstClr val="black"/>
                </a:solidFill>
                <a:effectLst/>
                <a:uLnTx/>
                <a:uFillTx/>
                <a:latin typeface="Calibri"/>
                <a:ea typeface="+mn-ea"/>
                <a:cs typeface="+mn-cs"/>
              </a:rPr>
              <a:t> are Actions for easing the interaction with verticals/developers and can be potentially merged to </a:t>
            </a:r>
            <a:r>
              <a:rPr kumimoji="0" lang="de-DE" sz="1100" b="1" i="0" u="none" strike="noStrike" kern="0" cap="none" spc="0" normalizeH="0" baseline="0" noProof="0" dirty="0">
                <a:ln>
                  <a:noFill/>
                </a:ln>
                <a:solidFill>
                  <a:prstClr val="black"/>
                </a:solidFill>
                <a:effectLst/>
                <a:uLnTx/>
                <a:uFillTx/>
                <a:latin typeface="Calibri"/>
                <a:ea typeface="+mn-ea"/>
                <a:cs typeface="+mn-cs"/>
              </a:rPr>
              <a:t>an enhanced action including SA-driven initiatives to improve visibility and feedback from verticals/developers </a:t>
            </a:r>
          </a:p>
          <a:p>
            <a:pPr marL="285750" indent="-285750">
              <a:spcBef>
                <a:spcPct val="20000"/>
              </a:spcBef>
              <a:buFont typeface="Arial" panose="020B0604020202020204" pitchFamily="34" charset="0"/>
              <a:buChar char="•"/>
              <a:defRPr/>
            </a:pPr>
            <a:r>
              <a:rPr lang="de-DE" sz="1100" b="1" kern="0" dirty="0">
                <a:solidFill>
                  <a:prstClr val="black"/>
                </a:solidFill>
                <a:latin typeface="Calibri"/>
                <a:cs typeface="+mn-cs"/>
              </a:rPr>
              <a:t>C.10, C.11, C.12, C.13</a:t>
            </a:r>
            <a:r>
              <a:rPr lang="de-DE" sz="1100" kern="0" dirty="0">
                <a:solidFill>
                  <a:prstClr val="black"/>
                </a:solidFill>
                <a:latin typeface="Calibri"/>
                <a:cs typeface="+mn-cs"/>
              </a:rPr>
              <a:t> are Actions for improving traceability of Exposure Capabilities and can be potentially merged to </a:t>
            </a:r>
            <a:r>
              <a:rPr lang="de-DE" sz="1100" b="1" kern="0" dirty="0">
                <a:solidFill>
                  <a:prstClr val="black"/>
                </a:solidFill>
                <a:latin typeface="Calibri"/>
                <a:cs typeface="+mn-cs"/>
              </a:rPr>
              <a:t>an enhanced action for tracking/monitoring exposure across different SA WGs. </a:t>
            </a:r>
          </a:p>
          <a:p>
            <a:pPr marL="285750" marR="0" lvl="0" indent="-285750"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endParaRPr kumimoji="0" lang="de-DE" sz="1100" b="0" i="0" u="none" strike="noStrike" kern="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028332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99C1DB-53B3-B898-8327-0E15A777E1BC}"/>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46055380-6B2F-D480-83B5-2B1032EA99C3}"/>
              </a:ext>
            </a:extLst>
          </p:cNvPr>
          <p:cNvSpPr>
            <a:spLocks noGrp="1"/>
          </p:cNvSpPr>
          <p:nvPr>
            <p:ph type="title"/>
          </p:nvPr>
        </p:nvSpPr>
        <p:spPr>
          <a:xfrm>
            <a:off x="163634" y="69586"/>
            <a:ext cx="7216552" cy="97455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US" sz="2400" dirty="0"/>
              <a:t>Mapping of potential tasks to potential actions </a:t>
            </a:r>
            <a:endParaRPr lang="de-DE" altLang="de-DE" sz="2400" dirty="0"/>
          </a:p>
        </p:txBody>
      </p:sp>
      <p:sp>
        <p:nvSpPr>
          <p:cNvPr id="11" name="TextBox 10">
            <a:extLst>
              <a:ext uri="{FF2B5EF4-FFF2-40B4-BE49-F238E27FC236}">
                <a16:creationId xmlns:a16="http://schemas.microsoft.com/office/drawing/2014/main" id="{266423F6-A203-2D7D-0185-A6C7F0A3BE34}"/>
              </a:ext>
            </a:extLst>
          </p:cNvPr>
          <p:cNvSpPr txBox="1"/>
          <p:nvPr/>
        </p:nvSpPr>
        <p:spPr>
          <a:xfrm>
            <a:off x="163634" y="907791"/>
            <a:ext cx="6953158" cy="289310"/>
          </a:xfrm>
          <a:prstGeom prst="rect">
            <a:avLst/>
          </a:prstGeom>
          <a:noFill/>
        </p:spPr>
        <p:txBody>
          <a:bodyPr wrap="square">
            <a:spAutoFit/>
          </a:bodyPr>
          <a:lstStyle/>
          <a:p>
            <a:pPr marL="0" indent="0">
              <a:lnSpc>
                <a:spcPct val="80000"/>
              </a:lnSpc>
              <a:buNone/>
            </a:pPr>
            <a:r>
              <a:rPr lang="en-US" altLang="en-US" sz="1600" kern="0" dirty="0"/>
              <a:t>Identified Mapping to high level tasks (based on aggregated feedback)</a:t>
            </a:r>
          </a:p>
        </p:txBody>
      </p:sp>
      <p:graphicFrame>
        <p:nvGraphicFramePr>
          <p:cNvPr id="13" name="Table 12">
            <a:extLst>
              <a:ext uri="{FF2B5EF4-FFF2-40B4-BE49-F238E27FC236}">
                <a16:creationId xmlns:a16="http://schemas.microsoft.com/office/drawing/2014/main" id="{11145CDE-B1E3-69DE-4133-833F57EA4C4A}"/>
              </a:ext>
            </a:extLst>
          </p:cNvPr>
          <p:cNvGraphicFramePr>
            <a:graphicFrameLocks noGrp="1"/>
          </p:cNvGraphicFramePr>
          <p:nvPr>
            <p:extLst>
              <p:ext uri="{D42A27DB-BD31-4B8C-83A1-F6EECF244321}">
                <p14:modId xmlns:p14="http://schemas.microsoft.com/office/powerpoint/2010/main" val="3525022910"/>
              </p:ext>
            </p:extLst>
          </p:nvPr>
        </p:nvGraphicFramePr>
        <p:xfrm>
          <a:off x="163634" y="1197101"/>
          <a:ext cx="8574657" cy="5462090"/>
        </p:xfrm>
        <a:graphic>
          <a:graphicData uri="http://schemas.openxmlformats.org/drawingml/2006/table">
            <a:tbl>
              <a:tblPr firstRow="1" bandRow="1">
                <a:tableStyleId>{5C22544A-7EE6-4342-B048-85BDC9FD1C3A}</a:tableStyleId>
              </a:tblPr>
              <a:tblGrid>
                <a:gridCol w="495751">
                  <a:extLst>
                    <a:ext uri="{9D8B030D-6E8A-4147-A177-3AD203B41FA5}">
                      <a16:colId xmlns:a16="http://schemas.microsoft.com/office/drawing/2014/main" val="2362132129"/>
                    </a:ext>
                  </a:extLst>
                </a:gridCol>
                <a:gridCol w="544395">
                  <a:extLst>
                    <a:ext uri="{9D8B030D-6E8A-4147-A177-3AD203B41FA5}">
                      <a16:colId xmlns:a16="http://schemas.microsoft.com/office/drawing/2014/main" val="1820243458"/>
                    </a:ext>
                  </a:extLst>
                </a:gridCol>
                <a:gridCol w="447107">
                  <a:extLst>
                    <a:ext uri="{9D8B030D-6E8A-4147-A177-3AD203B41FA5}">
                      <a16:colId xmlns:a16="http://schemas.microsoft.com/office/drawing/2014/main" val="2695883802"/>
                    </a:ext>
                  </a:extLst>
                </a:gridCol>
                <a:gridCol w="495751">
                  <a:extLst>
                    <a:ext uri="{9D8B030D-6E8A-4147-A177-3AD203B41FA5}">
                      <a16:colId xmlns:a16="http://schemas.microsoft.com/office/drawing/2014/main" val="1557528245"/>
                    </a:ext>
                  </a:extLst>
                </a:gridCol>
                <a:gridCol w="495751">
                  <a:extLst>
                    <a:ext uri="{9D8B030D-6E8A-4147-A177-3AD203B41FA5}">
                      <a16:colId xmlns:a16="http://schemas.microsoft.com/office/drawing/2014/main" val="411736263"/>
                    </a:ext>
                  </a:extLst>
                </a:gridCol>
                <a:gridCol w="495751">
                  <a:extLst>
                    <a:ext uri="{9D8B030D-6E8A-4147-A177-3AD203B41FA5}">
                      <a16:colId xmlns:a16="http://schemas.microsoft.com/office/drawing/2014/main" val="3850107188"/>
                    </a:ext>
                  </a:extLst>
                </a:gridCol>
                <a:gridCol w="495751">
                  <a:extLst>
                    <a:ext uri="{9D8B030D-6E8A-4147-A177-3AD203B41FA5}">
                      <a16:colId xmlns:a16="http://schemas.microsoft.com/office/drawing/2014/main" val="294841452"/>
                    </a:ext>
                  </a:extLst>
                </a:gridCol>
                <a:gridCol w="495751">
                  <a:extLst>
                    <a:ext uri="{9D8B030D-6E8A-4147-A177-3AD203B41FA5}">
                      <a16:colId xmlns:a16="http://schemas.microsoft.com/office/drawing/2014/main" val="65265877"/>
                    </a:ext>
                  </a:extLst>
                </a:gridCol>
                <a:gridCol w="495751">
                  <a:extLst>
                    <a:ext uri="{9D8B030D-6E8A-4147-A177-3AD203B41FA5}">
                      <a16:colId xmlns:a16="http://schemas.microsoft.com/office/drawing/2014/main" val="3220762609"/>
                    </a:ext>
                  </a:extLst>
                </a:gridCol>
                <a:gridCol w="495751">
                  <a:extLst>
                    <a:ext uri="{9D8B030D-6E8A-4147-A177-3AD203B41FA5}">
                      <a16:colId xmlns:a16="http://schemas.microsoft.com/office/drawing/2014/main" val="905496262"/>
                    </a:ext>
                  </a:extLst>
                </a:gridCol>
                <a:gridCol w="542263">
                  <a:extLst>
                    <a:ext uri="{9D8B030D-6E8A-4147-A177-3AD203B41FA5}">
                      <a16:colId xmlns:a16="http://schemas.microsoft.com/office/drawing/2014/main" val="226128525"/>
                    </a:ext>
                  </a:extLst>
                </a:gridCol>
                <a:gridCol w="546908">
                  <a:extLst>
                    <a:ext uri="{9D8B030D-6E8A-4147-A177-3AD203B41FA5}">
                      <a16:colId xmlns:a16="http://schemas.microsoft.com/office/drawing/2014/main" val="375359815"/>
                    </a:ext>
                  </a:extLst>
                </a:gridCol>
                <a:gridCol w="480774">
                  <a:extLst>
                    <a:ext uri="{9D8B030D-6E8A-4147-A177-3AD203B41FA5}">
                      <a16:colId xmlns:a16="http://schemas.microsoft.com/office/drawing/2014/main" val="1330776902"/>
                    </a:ext>
                  </a:extLst>
                </a:gridCol>
                <a:gridCol w="552274">
                  <a:extLst>
                    <a:ext uri="{9D8B030D-6E8A-4147-A177-3AD203B41FA5}">
                      <a16:colId xmlns:a16="http://schemas.microsoft.com/office/drawing/2014/main" val="2496498313"/>
                    </a:ext>
                  </a:extLst>
                </a:gridCol>
                <a:gridCol w="466736">
                  <a:extLst>
                    <a:ext uri="{9D8B030D-6E8A-4147-A177-3AD203B41FA5}">
                      <a16:colId xmlns:a16="http://schemas.microsoft.com/office/drawing/2014/main" val="1058503723"/>
                    </a:ext>
                  </a:extLst>
                </a:gridCol>
                <a:gridCol w="495736">
                  <a:extLst>
                    <a:ext uri="{9D8B030D-6E8A-4147-A177-3AD203B41FA5}">
                      <a16:colId xmlns:a16="http://schemas.microsoft.com/office/drawing/2014/main" val="1861853064"/>
                    </a:ext>
                  </a:extLst>
                </a:gridCol>
                <a:gridCol w="532456">
                  <a:extLst>
                    <a:ext uri="{9D8B030D-6E8A-4147-A177-3AD203B41FA5}">
                      <a16:colId xmlns:a16="http://schemas.microsoft.com/office/drawing/2014/main" val="4029351003"/>
                    </a:ext>
                  </a:extLst>
                </a:gridCol>
              </a:tblGrid>
              <a:tr h="298011">
                <a:tc>
                  <a:txBody>
                    <a:bodyPr/>
                    <a:lstStyle/>
                    <a:p>
                      <a:endParaRPr lang="de-DE" sz="1100" dirty="0"/>
                    </a:p>
                  </a:txBody>
                  <a:tcPr/>
                </a:tc>
                <a:tc>
                  <a:txBody>
                    <a:bodyPr/>
                    <a:lstStyle/>
                    <a:p>
                      <a:pPr algn="ctr"/>
                      <a:r>
                        <a:rPr lang="en-US" sz="1100" dirty="0"/>
                        <a:t>C.1</a:t>
                      </a:r>
                      <a:endParaRPr lang="de-DE" sz="1100" dirty="0"/>
                    </a:p>
                  </a:txBody>
                  <a:tcPr/>
                </a:tc>
                <a:tc>
                  <a:txBody>
                    <a:bodyPr/>
                    <a:lstStyle/>
                    <a:p>
                      <a:pPr algn="ctr"/>
                      <a:r>
                        <a:rPr lang="en-US" sz="1100" dirty="0"/>
                        <a:t>C.2</a:t>
                      </a:r>
                      <a:endParaRPr lang="de-DE" sz="1100" dirty="0"/>
                    </a:p>
                  </a:txBody>
                  <a:tcPr/>
                </a:tc>
                <a:tc>
                  <a:txBody>
                    <a:bodyPr/>
                    <a:lstStyle/>
                    <a:p>
                      <a:pPr algn="ctr"/>
                      <a:r>
                        <a:rPr lang="en-US" sz="1100" dirty="0"/>
                        <a:t>C.3</a:t>
                      </a:r>
                      <a:endParaRPr lang="de-DE" sz="1100" dirty="0"/>
                    </a:p>
                  </a:txBody>
                  <a:tcPr/>
                </a:tc>
                <a:tc>
                  <a:txBody>
                    <a:bodyPr/>
                    <a:lstStyle/>
                    <a:p>
                      <a:pPr algn="ctr"/>
                      <a:r>
                        <a:rPr lang="en-US" sz="1100" dirty="0"/>
                        <a:t>C.4</a:t>
                      </a:r>
                      <a:endParaRPr lang="de-DE" sz="1100" dirty="0"/>
                    </a:p>
                  </a:txBody>
                  <a:tcPr/>
                </a:tc>
                <a:tc>
                  <a:txBody>
                    <a:bodyPr/>
                    <a:lstStyle/>
                    <a:p>
                      <a:pPr algn="ctr"/>
                      <a:r>
                        <a:rPr lang="en-US" sz="1100" dirty="0">
                          <a:solidFill>
                            <a:schemeClr val="accent2">
                              <a:lumMod val="40000"/>
                              <a:lumOff val="60000"/>
                            </a:schemeClr>
                          </a:solidFill>
                        </a:rPr>
                        <a:t>C.5</a:t>
                      </a:r>
                      <a:endParaRPr lang="de-DE" sz="1100" dirty="0">
                        <a:solidFill>
                          <a:schemeClr val="accent2">
                            <a:lumMod val="40000"/>
                            <a:lumOff val="60000"/>
                          </a:schemeClr>
                        </a:solidFill>
                      </a:endParaRPr>
                    </a:p>
                  </a:txBody>
                  <a:tcPr/>
                </a:tc>
                <a:tc>
                  <a:txBody>
                    <a:bodyPr/>
                    <a:lstStyle/>
                    <a:p>
                      <a:pPr algn="ctr"/>
                      <a:r>
                        <a:rPr lang="en-US" sz="1100" dirty="0">
                          <a:solidFill>
                            <a:schemeClr val="accent2">
                              <a:lumMod val="40000"/>
                              <a:lumOff val="60000"/>
                            </a:schemeClr>
                          </a:solidFill>
                        </a:rPr>
                        <a:t>C.6</a:t>
                      </a:r>
                      <a:endParaRPr lang="de-DE" sz="1100" dirty="0">
                        <a:solidFill>
                          <a:schemeClr val="accent2">
                            <a:lumMod val="40000"/>
                            <a:lumOff val="60000"/>
                          </a:schemeClr>
                        </a:solidFill>
                      </a:endParaRPr>
                    </a:p>
                  </a:txBody>
                  <a:tcPr/>
                </a:tc>
                <a:tc>
                  <a:txBody>
                    <a:bodyPr/>
                    <a:lstStyle/>
                    <a:p>
                      <a:pPr algn="ctr"/>
                      <a:r>
                        <a:rPr lang="en-US" sz="1100" dirty="0">
                          <a:solidFill>
                            <a:schemeClr val="accent2">
                              <a:lumMod val="40000"/>
                              <a:lumOff val="60000"/>
                            </a:schemeClr>
                          </a:solidFill>
                        </a:rPr>
                        <a:t>C.7</a:t>
                      </a:r>
                      <a:endParaRPr lang="de-DE" sz="1100" dirty="0">
                        <a:solidFill>
                          <a:schemeClr val="accent2">
                            <a:lumMod val="40000"/>
                            <a:lumOff val="60000"/>
                          </a:schemeClr>
                        </a:solidFill>
                      </a:endParaRPr>
                    </a:p>
                  </a:txBody>
                  <a:tcPr/>
                </a:tc>
                <a:tc>
                  <a:txBody>
                    <a:bodyPr/>
                    <a:lstStyle/>
                    <a:p>
                      <a:pPr algn="ctr"/>
                      <a:r>
                        <a:rPr lang="en-US" sz="1100" dirty="0">
                          <a:solidFill>
                            <a:schemeClr val="accent2">
                              <a:lumMod val="40000"/>
                              <a:lumOff val="60000"/>
                            </a:schemeClr>
                          </a:solidFill>
                        </a:rPr>
                        <a:t>C.8</a:t>
                      </a:r>
                      <a:endParaRPr lang="de-DE" sz="1100" dirty="0">
                        <a:solidFill>
                          <a:schemeClr val="accent2">
                            <a:lumMod val="40000"/>
                            <a:lumOff val="60000"/>
                          </a:schemeClr>
                        </a:solidFill>
                      </a:endParaRPr>
                    </a:p>
                  </a:txBody>
                  <a:tcPr/>
                </a:tc>
                <a:tc>
                  <a:txBody>
                    <a:bodyPr/>
                    <a:lstStyle/>
                    <a:p>
                      <a:pPr algn="ctr"/>
                      <a:r>
                        <a:rPr lang="en-US" sz="1100" dirty="0">
                          <a:solidFill>
                            <a:schemeClr val="accent2">
                              <a:lumMod val="40000"/>
                              <a:lumOff val="60000"/>
                            </a:schemeClr>
                          </a:solidFill>
                        </a:rPr>
                        <a:t>C.9</a:t>
                      </a:r>
                      <a:endParaRPr lang="de-DE" sz="1100" dirty="0">
                        <a:solidFill>
                          <a:schemeClr val="accent2">
                            <a:lumMod val="40000"/>
                            <a:lumOff val="60000"/>
                          </a:schemeClr>
                        </a:solidFill>
                      </a:endParaRPr>
                    </a:p>
                  </a:txBody>
                  <a:tcPr/>
                </a:tc>
                <a:tc>
                  <a:txBody>
                    <a:bodyPr/>
                    <a:lstStyle/>
                    <a:p>
                      <a:pPr algn="ctr"/>
                      <a:r>
                        <a:rPr lang="en-US" sz="1100" dirty="0">
                          <a:solidFill>
                            <a:schemeClr val="accent2">
                              <a:lumMod val="40000"/>
                              <a:lumOff val="60000"/>
                            </a:schemeClr>
                          </a:solidFill>
                        </a:rPr>
                        <a:t>C.10</a:t>
                      </a:r>
                      <a:endParaRPr lang="de-DE" sz="1100" dirty="0">
                        <a:solidFill>
                          <a:schemeClr val="accent2">
                            <a:lumMod val="40000"/>
                            <a:lumOff val="60000"/>
                          </a:schemeClr>
                        </a:solidFill>
                      </a:endParaRPr>
                    </a:p>
                  </a:txBody>
                  <a:tcPr/>
                </a:tc>
                <a:tc>
                  <a:txBody>
                    <a:bodyPr/>
                    <a:lstStyle/>
                    <a:p>
                      <a:pPr algn="ctr"/>
                      <a:r>
                        <a:rPr lang="en-US" sz="1100" dirty="0">
                          <a:solidFill>
                            <a:schemeClr val="accent2">
                              <a:lumMod val="40000"/>
                              <a:lumOff val="60000"/>
                            </a:schemeClr>
                          </a:solidFill>
                        </a:rPr>
                        <a:t>C.11</a:t>
                      </a:r>
                      <a:endParaRPr lang="de-DE" sz="1100" dirty="0">
                        <a:solidFill>
                          <a:schemeClr val="accent2">
                            <a:lumMod val="40000"/>
                            <a:lumOff val="60000"/>
                          </a:schemeClr>
                        </a:solidFill>
                      </a:endParaRPr>
                    </a:p>
                  </a:txBody>
                  <a:tcPr/>
                </a:tc>
                <a:tc>
                  <a:txBody>
                    <a:bodyPr/>
                    <a:lstStyle/>
                    <a:p>
                      <a:pPr algn="ctr"/>
                      <a:r>
                        <a:rPr lang="en-US" sz="1100" dirty="0">
                          <a:solidFill>
                            <a:schemeClr val="accent2">
                              <a:lumMod val="40000"/>
                              <a:lumOff val="60000"/>
                            </a:schemeClr>
                          </a:solidFill>
                        </a:rPr>
                        <a:t>C.12</a:t>
                      </a:r>
                      <a:endParaRPr lang="de-DE" sz="1100" dirty="0">
                        <a:solidFill>
                          <a:schemeClr val="accent2">
                            <a:lumMod val="40000"/>
                            <a:lumOff val="60000"/>
                          </a:schemeClr>
                        </a:solidFill>
                      </a:endParaRPr>
                    </a:p>
                  </a:txBody>
                  <a:tcPr/>
                </a:tc>
                <a:tc>
                  <a:txBody>
                    <a:bodyPr/>
                    <a:lstStyle/>
                    <a:p>
                      <a:pPr algn="ctr"/>
                      <a:r>
                        <a:rPr lang="en-US" sz="1100" dirty="0">
                          <a:solidFill>
                            <a:schemeClr val="accent2">
                              <a:lumMod val="40000"/>
                              <a:lumOff val="60000"/>
                            </a:schemeClr>
                          </a:solidFill>
                        </a:rPr>
                        <a:t>C.13</a:t>
                      </a:r>
                      <a:endParaRPr lang="de-DE" sz="1100" dirty="0">
                        <a:solidFill>
                          <a:schemeClr val="accent2">
                            <a:lumMod val="40000"/>
                            <a:lumOff val="60000"/>
                          </a:schemeClr>
                        </a:solidFill>
                      </a:endParaRPr>
                    </a:p>
                  </a:txBody>
                  <a:tcPr/>
                </a:tc>
                <a:tc>
                  <a:txBody>
                    <a:bodyPr/>
                    <a:lstStyle/>
                    <a:p>
                      <a:pPr algn="ctr"/>
                      <a:r>
                        <a:rPr lang="en-US" sz="1100" dirty="0">
                          <a:solidFill>
                            <a:schemeClr val="accent2">
                              <a:lumMod val="40000"/>
                              <a:lumOff val="60000"/>
                            </a:schemeClr>
                          </a:solidFill>
                        </a:rPr>
                        <a:t>C.14</a:t>
                      </a:r>
                      <a:endParaRPr lang="de-DE" sz="1100" dirty="0">
                        <a:solidFill>
                          <a:schemeClr val="accent2">
                            <a:lumMod val="40000"/>
                            <a:lumOff val="60000"/>
                          </a:schemeClr>
                        </a:solidFill>
                      </a:endParaRPr>
                    </a:p>
                  </a:txBody>
                  <a:tcPr/>
                </a:tc>
                <a:tc>
                  <a:txBody>
                    <a:bodyPr/>
                    <a:lstStyle/>
                    <a:p>
                      <a:pPr algn="ctr"/>
                      <a:r>
                        <a:rPr lang="en-US" sz="1100" dirty="0">
                          <a:solidFill>
                            <a:schemeClr val="accent2">
                              <a:lumMod val="40000"/>
                              <a:lumOff val="60000"/>
                            </a:schemeClr>
                          </a:solidFill>
                        </a:rPr>
                        <a:t>C.15</a:t>
                      </a:r>
                      <a:endParaRPr lang="de-DE" sz="1100" dirty="0">
                        <a:solidFill>
                          <a:schemeClr val="accent2">
                            <a:lumMod val="40000"/>
                            <a:lumOff val="60000"/>
                          </a:schemeClr>
                        </a:solidFill>
                      </a:endParaRPr>
                    </a:p>
                  </a:txBody>
                  <a:tcPr/>
                </a:tc>
                <a:tc>
                  <a:txBody>
                    <a:bodyPr/>
                    <a:lstStyle/>
                    <a:p>
                      <a:pPr algn="ctr"/>
                      <a:r>
                        <a:rPr lang="en-US" sz="1100" dirty="0">
                          <a:solidFill>
                            <a:schemeClr val="accent2">
                              <a:lumMod val="40000"/>
                              <a:lumOff val="60000"/>
                            </a:schemeClr>
                          </a:solidFill>
                        </a:rPr>
                        <a:t>C.16</a:t>
                      </a:r>
                      <a:endParaRPr lang="de-DE" sz="1100" dirty="0">
                        <a:solidFill>
                          <a:schemeClr val="accent2">
                            <a:lumMod val="40000"/>
                            <a:lumOff val="60000"/>
                          </a:schemeClr>
                        </a:solidFill>
                      </a:endParaRPr>
                    </a:p>
                  </a:txBody>
                  <a:tcPr/>
                </a:tc>
                <a:extLst>
                  <a:ext uri="{0D108BD9-81ED-4DB2-BD59-A6C34878D82A}">
                    <a16:rowId xmlns:a16="http://schemas.microsoft.com/office/drawing/2014/main" val="2921655639"/>
                  </a:ext>
                </a:extLst>
              </a:tr>
              <a:tr h="305553">
                <a:tc>
                  <a:txBody>
                    <a:bodyPr/>
                    <a:lstStyle/>
                    <a:p>
                      <a:pPr algn="ctr"/>
                      <a:r>
                        <a:rPr lang="en-US" sz="1000" b="1" dirty="0">
                          <a:solidFill>
                            <a:schemeClr val="tx1"/>
                          </a:solidFill>
                        </a:rPr>
                        <a:t>B.1</a:t>
                      </a:r>
                      <a:endParaRPr lang="de-DE" sz="1000" b="1" dirty="0">
                        <a:solidFill>
                          <a:schemeClr val="tx1"/>
                        </a:solidFill>
                      </a:endParaRPr>
                    </a:p>
                  </a:txBody>
                  <a:tcPr/>
                </a:tc>
                <a:tc>
                  <a:txBody>
                    <a:bodyPr/>
                    <a:lstStyle/>
                    <a:p>
                      <a:pPr algn="ctr"/>
                      <a:r>
                        <a:rPr lang="en-US" sz="800" b="1" dirty="0"/>
                        <a:t>X (C1.1, C1.3)</a:t>
                      </a:r>
                      <a:endParaRPr lang="de-DE" sz="800" b="1" dirty="0"/>
                    </a:p>
                  </a:txBody>
                  <a:tcPr/>
                </a:tc>
                <a:tc>
                  <a:txBody>
                    <a:bodyPr/>
                    <a:lstStyle/>
                    <a:p>
                      <a:pPr algn="ctr"/>
                      <a:endParaRPr lang="de-DE" sz="800" b="1" dirty="0"/>
                    </a:p>
                  </a:txBody>
                  <a:tcPr/>
                </a:tc>
                <a:tc>
                  <a:txBody>
                    <a:bodyPr/>
                    <a:lstStyle/>
                    <a:p>
                      <a:pPr algn="ctr"/>
                      <a:r>
                        <a:rPr lang="en-US" sz="800" b="1" dirty="0"/>
                        <a:t>X</a:t>
                      </a:r>
                      <a:endParaRPr lang="de-DE" sz="800" b="1" dirty="0"/>
                    </a:p>
                  </a:txBody>
                  <a:tcPr/>
                </a:tc>
                <a:tc>
                  <a:txBody>
                    <a:bodyPr/>
                    <a:lstStyle/>
                    <a:p>
                      <a:pPr algn="ctr"/>
                      <a:r>
                        <a:rPr lang="en-US" sz="800" b="1" dirty="0"/>
                        <a:t>X</a:t>
                      </a:r>
                      <a:endParaRPr lang="de-DE" sz="800" b="1" dirty="0"/>
                    </a:p>
                  </a:txBody>
                  <a:tcPr/>
                </a:tc>
                <a:tc rowSpan="18">
                  <a:txBody>
                    <a:bodyPr/>
                    <a:lstStyle/>
                    <a:p>
                      <a:pPr algn="ctr"/>
                      <a:endParaRPr lang="de-DE" sz="1000" dirty="0"/>
                    </a:p>
                  </a:txBody>
                  <a:tcPr/>
                </a:tc>
                <a:tc rowSpan="18">
                  <a:txBody>
                    <a:bodyPr/>
                    <a:lstStyle/>
                    <a:p>
                      <a:pPr algn="ctr"/>
                      <a:endParaRPr lang="de-DE" sz="1000" dirty="0"/>
                    </a:p>
                  </a:txBody>
                  <a:tcPr/>
                </a:tc>
                <a:tc>
                  <a:txBody>
                    <a:bodyPr/>
                    <a:lstStyle/>
                    <a:p>
                      <a:pPr algn="ctr"/>
                      <a:endParaRPr lang="de-DE" sz="1000" dirty="0"/>
                    </a:p>
                  </a:txBody>
                  <a:tcPr/>
                </a:tc>
                <a:tc rowSpan="18">
                  <a:txBody>
                    <a:bodyPr/>
                    <a:lstStyle/>
                    <a:p>
                      <a:pPr algn="ctr"/>
                      <a:endParaRPr lang="de-DE" sz="1000" dirty="0"/>
                    </a:p>
                  </a:txBody>
                  <a:tcPr/>
                </a:tc>
                <a:tc>
                  <a:txBody>
                    <a:bodyPr/>
                    <a:lstStyle/>
                    <a:p>
                      <a:pPr algn="ctr"/>
                      <a:endParaRPr lang="de-DE" sz="1000" dirty="0"/>
                    </a:p>
                  </a:txBody>
                  <a:tcPr/>
                </a:tc>
                <a:tc rowSpan="18">
                  <a:txBody>
                    <a:bodyPr/>
                    <a:lstStyle/>
                    <a:p>
                      <a:pPr algn="ctr"/>
                      <a:endParaRPr lang="de-DE" sz="1000" dirty="0"/>
                    </a:p>
                  </a:txBody>
                  <a:tcPr/>
                </a:tc>
                <a:tc>
                  <a:txBody>
                    <a:bodyPr/>
                    <a:lstStyle/>
                    <a:p>
                      <a:pPr algn="ctr"/>
                      <a:endParaRPr lang="de-DE" sz="1000"/>
                    </a:p>
                  </a:txBody>
                  <a:tcPr/>
                </a:tc>
                <a:tc>
                  <a:txBody>
                    <a:bodyPr/>
                    <a:lstStyle/>
                    <a:p>
                      <a:pPr algn="ctr"/>
                      <a:endParaRPr lang="de-DE" sz="1000"/>
                    </a:p>
                  </a:txBody>
                  <a:tcPr/>
                </a:tc>
                <a:tc rowSpan="18">
                  <a:txBody>
                    <a:bodyPr/>
                    <a:lstStyle/>
                    <a:p>
                      <a:pPr algn="ctr"/>
                      <a:endParaRPr lang="de-DE" sz="1000" dirty="0"/>
                    </a:p>
                  </a:txBody>
                  <a:tcPr/>
                </a:tc>
                <a:tc>
                  <a:txBody>
                    <a:bodyPr/>
                    <a:lstStyle/>
                    <a:p>
                      <a:pPr algn="ctr"/>
                      <a:r>
                        <a:rPr lang="en-US" sz="1000" dirty="0">
                          <a:solidFill>
                            <a:srgbClr val="FF0000"/>
                          </a:solidFill>
                        </a:rPr>
                        <a:t>X</a:t>
                      </a:r>
                      <a:endParaRPr lang="de-DE" sz="1000" dirty="0">
                        <a:solidFill>
                          <a:srgbClr val="FF0000"/>
                        </a:solidFill>
                      </a:endParaRPr>
                    </a:p>
                  </a:txBody>
                  <a:tcPr/>
                </a:tc>
                <a:tc rowSpan="18">
                  <a:txBody>
                    <a:bodyPr/>
                    <a:lstStyle/>
                    <a:p>
                      <a:pPr algn="ctr"/>
                      <a:endParaRPr lang="de-DE" sz="1000" dirty="0"/>
                    </a:p>
                  </a:txBody>
                  <a:tcPr/>
                </a:tc>
                <a:tc rowSpan="18">
                  <a:txBody>
                    <a:bodyPr/>
                    <a:lstStyle/>
                    <a:p>
                      <a:pPr algn="ctr"/>
                      <a:endParaRPr lang="de-DE" sz="1000" dirty="0"/>
                    </a:p>
                  </a:txBody>
                  <a:tcPr/>
                </a:tc>
                <a:extLst>
                  <a:ext uri="{0D108BD9-81ED-4DB2-BD59-A6C34878D82A}">
                    <a16:rowId xmlns:a16="http://schemas.microsoft.com/office/drawing/2014/main" val="972244727"/>
                  </a:ext>
                </a:extLst>
              </a:tr>
              <a:tr h="222220">
                <a:tc>
                  <a:txBody>
                    <a:bodyPr/>
                    <a:lstStyle/>
                    <a:p>
                      <a:pPr algn="ctr"/>
                      <a:r>
                        <a:rPr lang="en-US" sz="1000" b="1" dirty="0">
                          <a:solidFill>
                            <a:schemeClr val="tx1"/>
                          </a:solidFill>
                        </a:rPr>
                        <a:t>B.2</a:t>
                      </a:r>
                      <a:endParaRPr lang="de-DE" sz="1000" b="1" dirty="0">
                        <a:solidFill>
                          <a:schemeClr val="tx1"/>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1" dirty="0"/>
                        <a:t>X (C1)</a:t>
                      </a:r>
                      <a:endParaRPr lang="de-DE" sz="800" b="1" dirty="0"/>
                    </a:p>
                  </a:txBody>
                  <a:tcPr/>
                </a:tc>
                <a:tc>
                  <a:txBody>
                    <a:bodyPr/>
                    <a:lstStyle/>
                    <a:p>
                      <a:pPr algn="ctr"/>
                      <a:endParaRPr lang="de-DE" sz="800" b="1" dirty="0"/>
                    </a:p>
                  </a:txBody>
                  <a:tcPr/>
                </a:tc>
                <a:tc>
                  <a:txBody>
                    <a:bodyPr/>
                    <a:lstStyle/>
                    <a:p>
                      <a:pPr algn="ctr"/>
                      <a:endParaRPr lang="de-DE" sz="800" b="1" dirty="0"/>
                    </a:p>
                  </a:txBody>
                  <a:tcPr/>
                </a:tc>
                <a:tc>
                  <a:txBody>
                    <a:bodyPr/>
                    <a:lstStyle/>
                    <a:p>
                      <a:pPr algn="ctr"/>
                      <a:endParaRPr lang="de-DE" sz="800" b="1"/>
                    </a:p>
                  </a:txBody>
                  <a:tcPr/>
                </a:tc>
                <a:tc vMerge="1">
                  <a:txBody>
                    <a:bodyPr/>
                    <a:lstStyle/>
                    <a:p>
                      <a:pPr algn="ctr"/>
                      <a:endParaRPr lang="de-DE" sz="1000" dirty="0"/>
                    </a:p>
                  </a:txBody>
                  <a:tcPr/>
                </a:tc>
                <a:tc vMerge="1">
                  <a:txBody>
                    <a:bodyPr/>
                    <a:lstStyle/>
                    <a:p>
                      <a:pPr algn="ctr"/>
                      <a:endParaRPr lang="de-DE" sz="1000" dirty="0"/>
                    </a:p>
                  </a:txBody>
                  <a:tcPr/>
                </a:tc>
                <a:tc>
                  <a:txBody>
                    <a:bodyPr/>
                    <a:lstStyle/>
                    <a:p>
                      <a:pPr algn="ctr"/>
                      <a:endParaRPr lang="de-DE" sz="1000" dirty="0">
                        <a:solidFill>
                          <a:srgbClr val="FF0000"/>
                        </a:solidFill>
                      </a:endParaRPr>
                    </a:p>
                  </a:txBody>
                  <a:tcPr/>
                </a:tc>
                <a:tc vMerge="1">
                  <a:txBody>
                    <a:bodyPr/>
                    <a:lstStyle/>
                    <a:p>
                      <a:pPr algn="ctr"/>
                      <a:endParaRPr lang="de-DE" sz="1000" dirty="0"/>
                    </a:p>
                  </a:txBody>
                  <a:tcPr/>
                </a:tc>
                <a:tc>
                  <a:txBody>
                    <a:bodyPr/>
                    <a:lstStyle/>
                    <a:p>
                      <a:pPr algn="ctr"/>
                      <a:r>
                        <a:rPr lang="en-US" sz="1000" dirty="0">
                          <a:solidFill>
                            <a:srgbClr val="FF0000"/>
                          </a:solidFill>
                        </a:rPr>
                        <a:t>X</a:t>
                      </a:r>
                      <a:endParaRPr lang="de-DE" sz="1000" dirty="0">
                        <a:solidFill>
                          <a:srgbClr val="FF0000"/>
                        </a:solidFill>
                      </a:endParaRPr>
                    </a:p>
                  </a:txBody>
                  <a:tcPr/>
                </a:tc>
                <a:tc vMerge="1">
                  <a:txBody>
                    <a:bodyPr/>
                    <a:lstStyle/>
                    <a:p>
                      <a:pPr algn="ctr"/>
                      <a:endParaRPr lang="de-DE" sz="1000" dirty="0"/>
                    </a:p>
                  </a:txBody>
                  <a:tcPr/>
                </a:tc>
                <a:tc>
                  <a:txBody>
                    <a:bodyPr/>
                    <a:lstStyle/>
                    <a:p>
                      <a:pPr algn="ctr"/>
                      <a:endParaRPr lang="de-DE" sz="1000" dirty="0"/>
                    </a:p>
                  </a:txBody>
                  <a:tcPr/>
                </a:tc>
                <a:tc>
                  <a:txBody>
                    <a:bodyPr/>
                    <a:lstStyle/>
                    <a:p>
                      <a:pPr algn="ctr"/>
                      <a:endParaRPr lang="de-DE" sz="1000" dirty="0"/>
                    </a:p>
                  </a:txBody>
                  <a:tcPr/>
                </a:tc>
                <a:tc vMerge="1">
                  <a:txBody>
                    <a:bodyPr/>
                    <a:lstStyle/>
                    <a:p>
                      <a:pPr algn="ctr"/>
                      <a:endParaRPr lang="de-DE" sz="1000" dirty="0"/>
                    </a:p>
                  </a:txBody>
                  <a:tcPr/>
                </a:tc>
                <a:tc>
                  <a:txBody>
                    <a:bodyPr/>
                    <a:lstStyle/>
                    <a:p>
                      <a:pPr algn="ctr"/>
                      <a:endParaRPr lang="de-DE" sz="1000" dirty="0">
                        <a:solidFill>
                          <a:srgbClr val="FF0000"/>
                        </a:solidFill>
                      </a:endParaRPr>
                    </a:p>
                  </a:txBody>
                  <a:tcPr/>
                </a:tc>
                <a:tc vMerge="1">
                  <a:txBody>
                    <a:bodyPr/>
                    <a:lstStyle/>
                    <a:p>
                      <a:pPr algn="ctr"/>
                      <a:endParaRPr lang="de-DE" sz="1000" dirty="0"/>
                    </a:p>
                  </a:txBody>
                  <a:tcPr/>
                </a:tc>
                <a:tc vMerge="1">
                  <a:txBody>
                    <a:bodyPr/>
                    <a:lstStyle/>
                    <a:p>
                      <a:pPr algn="ctr"/>
                      <a:endParaRPr lang="de-DE" sz="1000" dirty="0"/>
                    </a:p>
                  </a:txBody>
                  <a:tcPr/>
                </a:tc>
                <a:extLst>
                  <a:ext uri="{0D108BD9-81ED-4DB2-BD59-A6C34878D82A}">
                    <a16:rowId xmlns:a16="http://schemas.microsoft.com/office/drawing/2014/main" val="1620563511"/>
                  </a:ext>
                </a:extLst>
              </a:tr>
              <a:tr h="222220">
                <a:tc>
                  <a:txBody>
                    <a:bodyPr/>
                    <a:lstStyle/>
                    <a:p>
                      <a:pPr algn="ctr"/>
                      <a:r>
                        <a:rPr lang="en-US" sz="1000" b="1" dirty="0">
                          <a:solidFill>
                            <a:schemeClr val="tx1"/>
                          </a:solidFill>
                        </a:rPr>
                        <a:t>B.3</a:t>
                      </a:r>
                      <a:endParaRPr lang="de-DE" sz="1000" b="1" dirty="0">
                        <a:solidFill>
                          <a:schemeClr val="tx1"/>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1" dirty="0"/>
                        <a:t>X (C1)</a:t>
                      </a:r>
                      <a:endParaRPr lang="de-DE" sz="800" b="1" dirty="0"/>
                    </a:p>
                  </a:txBody>
                  <a:tcPr/>
                </a:tc>
                <a:tc>
                  <a:txBody>
                    <a:bodyPr/>
                    <a:lstStyle/>
                    <a:p>
                      <a:pPr algn="ctr"/>
                      <a:endParaRPr lang="de-DE" sz="800" b="1" dirty="0"/>
                    </a:p>
                  </a:txBody>
                  <a:tcPr/>
                </a:tc>
                <a:tc>
                  <a:txBody>
                    <a:bodyPr/>
                    <a:lstStyle/>
                    <a:p>
                      <a:pPr algn="ctr"/>
                      <a:endParaRPr lang="de-DE" sz="800" b="1" dirty="0"/>
                    </a:p>
                  </a:txBody>
                  <a:tcPr/>
                </a:tc>
                <a:tc>
                  <a:txBody>
                    <a:bodyPr/>
                    <a:lstStyle/>
                    <a:p>
                      <a:pPr algn="ctr"/>
                      <a:endParaRPr lang="de-DE" sz="800" b="1"/>
                    </a:p>
                  </a:txBody>
                  <a:tcPr/>
                </a:tc>
                <a:tc vMerge="1">
                  <a:txBody>
                    <a:bodyPr/>
                    <a:lstStyle/>
                    <a:p>
                      <a:pPr algn="ctr"/>
                      <a:endParaRPr lang="de-DE" sz="1000" dirty="0"/>
                    </a:p>
                  </a:txBody>
                  <a:tcPr/>
                </a:tc>
                <a:tc vMerge="1">
                  <a:txBody>
                    <a:bodyPr/>
                    <a:lstStyle/>
                    <a:p>
                      <a:pPr algn="ctr"/>
                      <a:endParaRPr lang="de-DE" sz="1000" dirty="0"/>
                    </a:p>
                  </a:txBody>
                  <a:tcPr/>
                </a:tc>
                <a:tc>
                  <a:txBody>
                    <a:bodyPr/>
                    <a:lstStyle/>
                    <a:p>
                      <a:pPr algn="ctr"/>
                      <a:endParaRPr lang="de-DE" sz="1000" dirty="0">
                        <a:solidFill>
                          <a:srgbClr val="FF0000"/>
                        </a:solidFill>
                      </a:endParaRPr>
                    </a:p>
                  </a:txBody>
                  <a:tcPr/>
                </a:tc>
                <a:tc vMerge="1">
                  <a:txBody>
                    <a:bodyPr/>
                    <a:lstStyle/>
                    <a:p>
                      <a:pPr algn="ctr"/>
                      <a:endParaRPr lang="de-DE" sz="1000" dirty="0"/>
                    </a:p>
                  </a:txBody>
                  <a:tcPr/>
                </a:tc>
                <a:tc>
                  <a:txBody>
                    <a:bodyPr/>
                    <a:lstStyle/>
                    <a:p>
                      <a:pPr algn="ctr"/>
                      <a:r>
                        <a:rPr lang="en-US" sz="1000" dirty="0">
                          <a:solidFill>
                            <a:srgbClr val="FF0000"/>
                          </a:solidFill>
                        </a:rPr>
                        <a:t>X</a:t>
                      </a:r>
                      <a:endParaRPr lang="de-DE" sz="1000" dirty="0">
                        <a:solidFill>
                          <a:srgbClr val="FF0000"/>
                        </a:solidFill>
                      </a:endParaRPr>
                    </a:p>
                  </a:txBody>
                  <a:tcPr/>
                </a:tc>
                <a:tc vMerge="1">
                  <a:txBody>
                    <a:bodyPr/>
                    <a:lstStyle/>
                    <a:p>
                      <a:pPr algn="ctr"/>
                      <a:endParaRPr lang="de-DE" sz="1000" dirty="0"/>
                    </a:p>
                  </a:txBody>
                  <a:tcPr/>
                </a:tc>
                <a:tc>
                  <a:txBody>
                    <a:bodyPr/>
                    <a:lstStyle/>
                    <a:p>
                      <a:pPr algn="ctr"/>
                      <a:endParaRPr lang="de-DE" sz="1000" dirty="0"/>
                    </a:p>
                  </a:txBody>
                  <a:tcPr/>
                </a:tc>
                <a:tc>
                  <a:txBody>
                    <a:bodyPr/>
                    <a:lstStyle/>
                    <a:p>
                      <a:pPr algn="ctr"/>
                      <a:endParaRPr lang="de-DE" sz="1000" dirty="0"/>
                    </a:p>
                  </a:txBody>
                  <a:tcPr/>
                </a:tc>
                <a:tc vMerge="1">
                  <a:txBody>
                    <a:bodyPr/>
                    <a:lstStyle/>
                    <a:p>
                      <a:pPr algn="ctr"/>
                      <a:endParaRPr lang="de-DE" sz="1000" dirty="0"/>
                    </a:p>
                  </a:txBody>
                  <a:tcPr/>
                </a:tc>
                <a:tc>
                  <a:txBody>
                    <a:bodyPr/>
                    <a:lstStyle/>
                    <a:p>
                      <a:pPr algn="ctr"/>
                      <a:endParaRPr lang="de-DE" sz="1000" dirty="0">
                        <a:solidFill>
                          <a:srgbClr val="FF0000"/>
                        </a:solidFill>
                      </a:endParaRPr>
                    </a:p>
                  </a:txBody>
                  <a:tcPr/>
                </a:tc>
                <a:tc vMerge="1">
                  <a:txBody>
                    <a:bodyPr/>
                    <a:lstStyle/>
                    <a:p>
                      <a:pPr algn="ctr"/>
                      <a:endParaRPr lang="de-DE" sz="1000" dirty="0"/>
                    </a:p>
                  </a:txBody>
                  <a:tcPr/>
                </a:tc>
                <a:tc vMerge="1">
                  <a:txBody>
                    <a:bodyPr/>
                    <a:lstStyle/>
                    <a:p>
                      <a:pPr algn="ctr"/>
                      <a:endParaRPr lang="de-DE" sz="1000" dirty="0"/>
                    </a:p>
                  </a:txBody>
                  <a:tcPr/>
                </a:tc>
                <a:extLst>
                  <a:ext uri="{0D108BD9-81ED-4DB2-BD59-A6C34878D82A}">
                    <a16:rowId xmlns:a16="http://schemas.microsoft.com/office/drawing/2014/main" val="1609155414"/>
                  </a:ext>
                </a:extLst>
              </a:tr>
              <a:tr h="287279">
                <a:tc>
                  <a:txBody>
                    <a:bodyPr/>
                    <a:lstStyle/>
                    <a:p>
                      <a:pPr algn="ctr"/>
                      <a:r>
                        <a:rPr lang="en-US" sz="1000" b="1" dirty="0">
                          <a:solidFill>
                            <a:schemeClr val="tx1"/>
                          </a:solidFill>
                        </a:rPr>
                        <a:t>B.4</a:t>
                      </a:r>
                      <a:endParaRPr lang="de-DE" sz="1000" b="1" dirty="0">
                        <a:solidFill>
                          <a:schemeClr val="tx1"/>
                        </a:solidFill>
                      </a:endParaRPr>
                    </a:p>
                  </a:txBody>
                  <a:tcPr/>
                </a:tc>
                <a:tc>
                  <a:txBody>
                    <a:bodyPr/>
                    <a:lstStyle/>
                    <a:p>
                      <a:pPr algn="ctr"/>
                      <a:r>
                        <a:rPr lang="en-US" sz="800" b="1" dirty="0"/>
                        <a:t>X (C1)</a:t>
                      </a:r>
                      <a:endParaRPr lang="de-DE" sz="800" b="1" dirty="0"/>
                    </a:p>
                  </a:txBody>
                  <a:tcPr/>
                </a:tc>
                <a:tc>
                  <a:txBody>
                    <a:bodyPr/>
                    <a:lstStyle/>
                    <a:p>
                      <a:pPr algn="ctr"/>
                      <a:endParaRPr lang="de-DE" sz="800" b="1" dirty="0"/>
                    </a:p>
                  </a:txBody>
                  <a:tcPr/>
                </a:tc>
                <a:tc>
                  <a:txBody>
                    <a:bodyPr/>
                    <a:lstStyle/>
                    <a:p>
                      <a:pPr algn="ctr"/>
                      <a:endParaRPr lang="de-DE" sz="800" b="1" dirty="0"/>
                    </a:p>
                  </a:txBody>
                  <a:tcPr/>
                </a:tc>
                <a:tc>
                  <a:txBody>
                    <a:bodyPr/>
                    <a:lstStyle/>
                    <a:p>
                      <a:pPr algn="ctr"/>
                      <a:endParaRPr lang="de-DE" sz="800" b="1" dirty="0"/>
                    </a:p>
                  </a:txBody>
                  <a:tcPr/>
                </a:tc>
                <a:tc vMerge="1">
                  <a:txBody>
                    <a:bodyPr/>
                    <a:lstStyle/>
                    <a:p>
                      <a:pPr algn="ctr"/>
                      <a:endParaRPr lang="de-DE" sz="1000" dirty="0"/>
                    </a:p>
                  </a:txBody>
                  <a:tcPr/>
                </a:tc>
                <a:tc vMerge="1">
                  <a:txBody>
                    <a:bodyPr/>
                    <a:lstStyle/>
                    <a:p>
                      <a:pPr algn="ctr"/>
                      <a:endParaRPr lang="de-DE" sz="1000" dirty="0"/>
                    </a:p>
                  </a:txBody>
                  <a:tcPr/>
                </a:tc>
                <a:tc>
                  <a:txBody>
                    <a:bodyPr/>
                    <a:lstStyle/>
                    <a:p>
                      <a:pPr algn="ctr"/>
                      <a:r>
                        <a:rPr lang="en-US" sz="1000" dirty="0">
                          <a:solidFill>
                            <a:srgbClr val="FF0000"/>
                          </a:solidFill>
                        </a:rPr>
                        <a:t>X</a:t>
                      </a:r>
                      <a:endParaRPr lang="de-DE" sz="1000" dirty="0">
                        <a:solidFill>
                          <a:srgbClr val="FF0000"/>
                        </a:solidFill>
                      </a:endParaRPr>
                    </a:p>
                  </a:txBody>
                  <a:tcPr/>
                </a:tc>
                <a:tc vMerge="1">
                  <a:txBody>
                    <a:bodyPr/>
                    <a:lstStyle/>
                    <a:p>
                      <a:pPr algn="ctr"/>
                      <a:endParaRPr lang="de-DE" sz="1000" dirty="0"/>
                    </a:p>
                  </a:txBody>
                  <a:tcPr/>
                </a:tc>
                <a:tc>
                  <a:txBody>
                    <a:bodyPr/>
                    <a:lstStyle/>
                    <a:p>
                      <a:pPr algn="ctr"/>
                      <a:endParaRPr lang="de-DE" sz="1000" dirty="0"/>
                    </a:p>
                  </a:txBody>
                  <a:tcPr/>
                </a:tc>
                <a:tc vMerge="1">
                  <a:txBody>
                    <a:bodyPr/>
                    <a:lstStyle/>
                    <a:p>
                      <a:pPr algn="ctr"/>
                      <a:endParaRPr lang="de-DE" sz="1000" dirty="0"/>
                    </a:p>
                  </a:txBody>
                  <a:tcPr/>
                </a:tc>
                <a:tc>
                  <a:txBody>
                    <a:bodyPr/>
                    <a:lstStyle/>
                    <a:p>
                      <a:pPr algn="ctr"/>
                      <a:r>
                        <a:rPr lang="en-US" sz="1000" dirty="0">
                          <a:solidFill>
                            <a:srgbClr val="FF0000"/>
                          </a:solidFill>
                        </a:rPr>
                        <a:t>X</a:t>
                      </a:r>
                      <a:endParaRPr lang="de-DE" sz="1000" dirty="0">
                        <a:solidFill>
                          <a:srgbClr val="FF0000"/>
                        </a:solidFill>
                      </a:endParaRPr>
                    </a:p>
                  </a:txBody>
                  <a:tcPr/>
                </a:tc>
                <a:tc>
                  <a:txBody>
                    <a:bodyPr/>
                    <a:lstStyle/>
                    <a:p>
                      <a:pPr algn="ctr"/>
                      <a:endParaRPr lang="de-DE" sz="1000" dirty="0"/>
                    </a:p>
                  </a:txBody>
                  <a:tcPr/>
                </a:tc>
                <a:tc vMerge="1">
                  <a:txBody>
                    <a:bodyPr/>
                    <a:lstStyle/>
                    <a:p>
                      <a:pPr algn="ctr"/>
                      <a:endParaRPr lang="de-DE" sz="1000" dirty="0"/>
                    </a:p>
                  </a:txBody>
                  <a:tcPr/>
                </a:tc>
                <a:tc>
                  <a:txBody>
                    <a:bodyPr/>
                    <a:lstStyle/>
                    <a:p>
                      <a:pPr algn="ctr"/>
                      <a:endParaRPr lang="de-DE" sz="1000" dirty="0">
                        <a:solidFill>
                          <a:srgbClr val="FF0000"/>
                        </a:solidFill>
                      </a:endParaRPr>
                    </a:p>
                  </a:txBody>
                  <a:tcPr/>
                </a:tc>
                <a:tc vMerge="1">
                  <a:txBody>
                    <a:bodyPr/>
                    <a:lstStyle/>
                    <a:p>
                      <a:pPr algn="ctr"/>
                      <a:endParaRPr lang="de-DE" sz="1000" dirty="0"/>
                    </a:p>
                  </a:txBody>
                  <a:tcPr/>
                </a:tc>
                <a:tc vMerge="1">
                  <a:txBody>
                    <a:bodyPr/>
                    <a:lstStyle/>
                    <a:p>
                      <a:pPr algn="ctr"/>
                      <a:endParaRPr lang="de-DE" sz="1000" dirty="0"/>
                    </a:p>
                  </a:txBody>
                  <a:tcPr/>
                </a:tc>
                <a:extLst>
                  <a:ext uri="{0D108BD9-81ED-4DB2-BD59-A6C34878D82A}">
                    <a16:rowId xmlns:a16="http://schemas.microsoft.com/office/drawing/2014/main" val="3581980446"/>
                  </a:ext>
                </a:extLst>
              </a:tr>
              <a:tr h="305553">
                <a:tc>
                  <a:txBody>
                    <a:bodyPr/>
                    <a:lstStyle/>
                    <a:p>
                      <a:pPr algn="ctr"/>
                      <a:r>
                        <a:rPr lang="en-US" sz="1000" b="1" dirty="0">
                          <a:solidFill>
                            <a:schemeClr val="tx1"/>
                          </a:solidFill>
                        </a:rPr>
                        <a:t>B.5</a:t>
                      </a:r>
                      <a:endParaRPr lang="de-DE" sz="1000" b="1" dirty="0">
                        <a:solidFill>
                          <a:schemeClr val="tx1"/>
                        </a:solidFill>
                      </a:endParaRPr>
                    </a:p>
                  </a:txBody>
                  <a:tcPr/>
                </a:tc>
                <a:tc>
                  <a:txBody>
                    <a:bodyPr/>
                    <a:lstStyle/>
                    <a:p>
                      <a:pPr algn="ctr"/>
                      <a:r>
                        <a:rPr lang="en-US" sz="800" b="1" dirty="0"/>
                        <a:t>X (C1.1, C1.3)</a:t>
                      </a:r>
                      <a:endParaRPr lang="de-DE" sz="800" b="1" dirty="0"/>
                    </a:p>
                  </a:txBody>
                  <a:tcPr/>
                </a:tc>
                <a:tc>
                  <a:txBody>
                    <a:bodyPr/>
                    <a:lstStyle/>
                    <a:p>
                      <a:pPr algn="ctr"/>
                      <a:endParaRPr lang="de-DE" sz="800" b="1" dirty="0"/>
                    </a:p>
                  </a:txBody>
                  <a:tcPr/>
                </a:tc>
                <a:tc>
                  <a:txBody>
                    <a:bodyPr/>
                    <a:lstStyle/>
                    <a:p>
                      <a:pPr algn="ctr"/>
                      <a:r>
                        <a:rPr lang="en-US" sz="800" b="1" dirty="0"/>
                        <a:t>X</a:t>
                      </a:r>
                      <a:endParaRPr lang="de-DE" sz="800" b="1" dirty="0"/>
                    </a:p>
                  </a:txBody>
                  <a:tcPr/>
                </a:tc>
                <a:tc>
                  <a:txBody>
                    <a:bodyPr/>
                    <a:lstStyle/>
                    <a:p>
                      <a:pPr algn="ctr"/>
                      <a:r>
                        <a:rPr lang="en-US" sz="800" b="1" dirty="0"/>
                        <a:t>X</a:t>
                      </a:r>
                      <a:endParaRPr lang="de-DE" sz="800" b="1" dirty="0"/>
                    </a:p>
                  </a:txBody>
                  <a:tcPr/>
                </a:tc>
                <a:tc vMerge="1">
                  <a:txBody>
                    <a:bodyPr/>
                    <a:lstStyle/>
                    <a:p>
                      <a:pPr algn="ctr"/>
                      <a:endParaRPr lang="de-DE" sz="1000" dirty="0"/>
                    </a:p>
                  </a:txBody>
                  <a:tcPr/>
                </a:tc>
                <a:tc vMerge="1">
                  <a:txBody>
                    <a:bodyPr/>
                    <a:lstStyle/>
                    <a:p>
                      <a:pPr algn="ctr"/>
                      <a:endParaRPr lang="de-DE" sz="1000" dirty="0"/>
                    </a:p>
                  </a:txBody>
                  <a:tcPr/>
                </a:tc>
                <a:tc>
                  <a:txBody>
                    <a:bodyPr/>
                    <a:lstStyle/>
                    <a:p>
                      <a:pPr algn="ctr"/>
                      <a:endParaRPr lang="de-DE" sz="1000" dirty="0">
                        <a:solidFill>
                          <a:srgbClr val="FF0000"/>
                        </a:solidFill>
                      </a:endParaRPr>
                    </a:p>
                  </a:txBody>
                  <a:tcPr/>
                </a:tc>
                <a:tc vMerge="1">
                  <a:txBody>
                    <a:bodyPr/>
                    <a:lstStyle/>
                    <a:p>
                      <a:pPr algn="ctr"/>
                      <a:endParaRPr lang="de-DE" sz="1000" dirty="0"/>
                    </a:p>
                  </a:txBody>
                  <a:tcPr/>
                </a:tc>
                <a:tc>
                  <a:txBody>
                    <a:bodyPr/>
                    <a:lstStyle/>
                    <a:p>
                      <a:pPr algn="ctr"/>
                      <a:endParaRPr lang="de-DE" sz="1000" dirty="0"/>
                    </a:p>
                  </a:txBody>
                  <a:tcPr/>
                </a:tc>
                <a:tc vMerge="1">
                  <a:txBody>
                    <a:bodyPr/>
                    <a:lstStyle/>
                    <a:p>
                      <a:pPr algn="ctr"/>
                      <a:endParaRPr lang="de-DE" sz="1000" dirty="0"/>
                    </a:p>
                  </a:txBody>
                  <a:tcPr/>
                </a:tc>
                <a:tc>
                  <a:txBody>
                    <a:bodyPr/>
                    <a:lstStyle/>
                    <a:p>
                      <a:pPr algn="ctr"/>
                      <a:endParaRPr lang="de-DE" sz="1000" dirty="0">
                        <a:solidFill>
                          <a:srgbClr val="FF0000"/>
                        </a:solidFill>
                      </a:endParaRPr>
                    </a:p>
                  </a:txBody>
                  <a:tcPr/>
                </a:tc>
                <a:tc>
                  <a:txBody>
                    <a:bodyPr/>
                    <a:lstStyle/>
                    <a:p>
                      <a:pPr algn="ctr"/>
                      <a:endParaRPr lang="de-DE" sz="1000" dirty="0"/>
                    </a:p>
                  </a:txBody>
                  <a:tcPr/>
                </a:tc>
                <a:tc vMerge="1">
                  <a:txBody>
                    <a:bodyPr/>
                    <a:lstStyle/>
                    <a:p>
                      <a:pPr algn="ctr"/>
                      <a:endParaRPr lang="de-DE" sz="1000" dirty="0"/>
                    </a:p>
                  </a:txBody>
                  <a:tcPr/>
                </a:tc>
                <a:tc>
                  <a:txBody>
                    <a:bodyPr/>
                    <a:lstStyle/>
                    <a:p>
                      <a:pPr algn="ctr"/>
                      <a:r>
                        <a:rPr lang="en-US" sz="1000" dirty="0">
                          <a:solidFill>
                            <a:srgbClr val="FF0000"/>
                          </a:solidFill>
                        </a:rPr>
                        <a:t>X</a:t>
                      </a:r>
                      <a:endParaRPr lang="de-DE" sz="1000" dirty="0">
                        <a:solidFill>
                          <a:srgbClr val="FF0000"/>
                        </a:solidFill>
                      </a:endParaRPr>
                    </a:p>
                  </a:txBody>
                  <a:tcPr/>
                </a:tc>
                <a:tc vMerge="1">
                  <a:txBody>
                    <a:bodyPr/>
                    <a:lstStyle/>
                    <a:p>
                      <a:pPr algn="ctr"/>
                      <a:endParaRPr lang="de-DE" sz="1000" dirty="0"/>
                    </a:p>
                  </a:txBody>
                  <a:tcPr/>
                </a:tc>
                <a:tc vMerge="1">
                  <a:txBody>
                    <a:bodyPr/>
                    <a:lstStyle/>
                    <a:p>
                      <a:pPr algn="ctr"/>
                      <a:endParaRPr lang="de-DE" sz="1000" dirty="0"/>
                    </a:p>
                  </a:txBody>
                  <a:tcPr/>
                </a:tc>
                <a:extLst>
                  <a:ext uri="{0D108BD9-81ED-4DB2-BD59-A6C34878D82A}">
                    <a16:rowId xmlns:a16="http://schemas.microsoft.com/office/drawing/2014/main" val="327210668"/>
                  </a:ext>
                </a:extLst>
              </a:tr>
              <a:tr h="305553">
                <a:tc>
                  <a:txBody>
                    <a:bodyPr/>
                    <a:lstStyle/>
                    <a:p>
                      <a:pPr algn="ctr"/>
                      <a:r>
                        <a:rPr lang="en-US" sz="1000" b="1" dirty="0">
                          <a:solidFill>
                            <a:schemeClr val="tx1"/>
                          </a:solidFill>
                        </a:rPr>
                        <a:t>B.6</a:t>
                      </a:r>
                      <a:endParaRPr lang="de-DE" sz="1000" b="1" dirty="0">
                        <a:solidFill>
                          <a:schemeClr val="tx1"/>
                        </a:solidFill>
                      </a:endParaRPr>
                    </a:p>
                  </a:txBody>
                  <a:tcPr/>
                </a:tc>
                <a:tc>
                  <a:txBody>
                    <a:bodyPr/>
                    <a:lstStyle/>
                    <a:p>
                      <a:pPr algn="ctr"/>
                      <a:r>
                        <a:rPr lang="en-US" sz="800" b="1" dirty="0"/>
                        <a:t>X (C1.2, C1.3)</a:t>
                      </a:r>
                      <a:endParaRPr lang="de-DE" sz="800" b="1" dirty="0"/>
                    </a:p>
                  </a:txBody>
                  <a:tcPr/>
                </a:tc>
                <a:tc>
                  <a:txBody>
                    <a:bodyPr/>
                    <a:lstStyle/>
                    <a:p>
                      <a:pPr algn="ctr"/>
                      <a:r>
                        <a:rPr lang="en-US" sz="800" b="1" dirty="0"/>
                        <a:t>X</a:t>
                      </a:r>
                      <a:endParaRPr lang="de-DE" sz="800" b="1" dirty="0"/>
                    </a:p>
                  </a:txBody>
                  <a:tcPr/>
                </a:tc>
                <a:tc>
                  <a:txBody>
                    <a:bodyPr/>
                    <a:lstStyle/>
                    <a:p>
                      <a:pPr algn="ctr"/>
                      <a:r>
                        <a:rPr lang="en-US" sz="800" b="1" dirty="0"/>
                        <a:t>X</a:t>
                      </a:r>
                      <a:endParaRPr lang="de-DE" sz="800" b="1" dirty="0"/>
                    </a:p>
                  </a:txBody>
                  <a:tcPr/>
                </a:tc>
                <a:tc>
                  <a:txBody>
                    <a:bodyPr/>
                    <a:lstStyle/>
                    <a:p>
                      <a:pPr algn="ctr"/>
                      <a:r>
                        <a:rPr lang="en-US" sz="800" b="1" dirty="0"/>
                        <a:t>X</a:t>
                      </a:r>
                      <a:endParaRPr lang="de-DE" sz="800" b="1" dirty="0"/>
                    </a:p>
                  </a:txBody>
                  <a:tcPr/>
                </a:tc>
                <a:tc vMerge="1">
                  <a:txBody>
                    <a:bodyPr/>
                    <a:lstStyle/>
                    <a:p>
                      <a:pPr algn="ctr"/>
                      <a:endParaRPr lang="de-DE" sz="1000" dirty="0"/>
                    </a:p>
                  </a:txBody>
                  <a:tcPr/>
                </a:tc>
                <a:tc vMerge="1">
                  <a:txBody>
                    <a:bodyPr/>
                    <a:lstStyle/>
                    <a:p>
                      <a:pPr algn="ctr"/>
                      <a:endParaRPr lang="de-DE" sz="1000" dirty="0"/>
                    </a:p>
                  </a:txBody>
                  <a:tcPr/>
                </a:tc>
                <a:tc>
                  <a:txBody>
                    <a:bodyPr/>
                    <a:lstStyle/>
                    <a:p>
                      <a:pPr algn="ctr"/>
                      <a:endParaRPr lang="de-DE" sz="1000" dirty="0">
                        <a:solidFill>
                          <a:srgbClr val="FF0000"/>
                        </a:solidFill>
                      </a:endParaRPr>
                    </a:p>
                  </a:txBody>
                  <a:tcPr/>
                </a:tc>
                <a:tc vMerge="1">
                  <a:txBody>
                    <a:bodyPr/>
                    <a:lstStyle/>
                    <a:p>
                      <a:pPr algn="ctr"/>
                      <a:endParaRPr lang="de-DE" sz="1000" dirty="0"/>
                    </a:p>
                  </a:txBody>
                  <a:tcPr/>
                </a:tc>
                <a:tc>
                  <a:txBody>
                    <a:bodyPr/>
                    <a:lstStyle/>
                    <a:p>
                      <a:pPr algn="ctr"/>
                      <a:endParaRPr lang="de-DE" sz="1000" dirty="0"/>
                    </a:p>
                  </a:txBody>
                  <a:tcPr/>
                </a:tc>
                <a:tc vMerge="1">
                  <a:txBody>
                    <a:bodyPr/>
                    <a:lstStyle/>
                    <a:p>
                      <a:pPr algn="ctr"/>
                      <a:endParaRPr lang="de-DE" sz="1000" dirty="0"/>
                    </a:p>
                  </a:txBody>
                  <a:tcPr/>
                </a:tc>
                <a:tc>
                  <a:txBody>
                    <a:bodyPr/>
                    <a:lstStyle/>
                    <a:p>
                      <a:pPr algn="ctr"/>
                      <a:endParaRPr lang="de-DE" sz="1000" dirty="0">
                        <a:solidFill>
                          <a:srgbClr val="FF0000"/>
                        </a:solidFill>
                      </a:endParaRPr>
                    </a:p>
                  </a:txBody>
                  <a:tcPr/>
                </a:tc>
                <a:tc>
                  <a:txBody>
                    <a:bodyPr/>
                    <a:lstStyle/>
                    <a:p>
                      <a:pPr algn="ctr"/>
                      <a:endParaRPr lang="de-DE" sz="1000" dirty="0"/>
                    </a:p>
                  </a:txBody>
                  <a:tcPr/>
                </a:tc>
                <a:tc vMerge="1">
                  <a:txBody>
                    <a:bodyPr/>
                    <a:lstStyle/>
                    <a:p>
                      <a:pPr algn="ctr"/>
                      <a:endParaRPr lang="de-DE" sz="1000" dirty="0"/>
                    </a:p>
                  </a:txBody>
                  <a:tcPr/>
                </a:tc>
                <a:tc>
                  <a:txBody>
                    <a:bodyPr/>
                    <a:lstStyle/>
                    <a:p>
                      <a:pPr algn="ctr"/>
                      <a:endParaRPr lang="de-DE" sz="1000" dirty="0"/>
                    </a:p>
                  </a:txBody>
                  <a:tcPr/>
                </a:tc>
                <a:tc vMerge="1">
                  <a:txBody>
                    <a:bodyPr/>
                    <a:lstStyle/>
                    <a:p>
                      <a:pPr algn="ctr"/>
                      <a:endParaRPr lang="de-DE" sz="1000" dirty="0"/>
                    </a:p>
                  </a:txBody>
                  <a:tcPr/>
                </a:tc>
                <a:tc vMerge="1">
                  <a:txBody>
                    <a:bodyPr/>
                    <a:lstStyle/>
                    <a:p>
                      <a:pPr algn="ctr"/>
                      <a:endParaRPr lang="de-DE" sz="1000" dirty="0"/>
                    </a:p>
                  </a:txBody>
                  <a:tcPr/>
                </a:tc>
                <a:extLst>
                  <a:ext uri="{0D108BD9-81ED-4DB2-BD59-A6C34878D82A}">
                    <a16:rowId xmlns:a16="http://schemas.microsoft.com/office/drawing/2014/main" val="545846226"/>
                  </a:ext>
                </a:extLst>
              </a:tr>
              <a:tr h="305553">
                <a:tc>
                  <a:txBody>
                    <a:bodyPr/>
                    <a:lstStyle/>
                    <a:p>
                      <a:pPr algn="ctr"/>
                      <a:r>
                        <a:rPr lang="en-US" sz="1000" b="1" dirty="0">
                          <a:solidFill>
                            <a:schemeClr val="tx1"/>
                          </a:solidFill>
                        </a:rPr>
                        <a:t>B.7</a:t>
                      </a:r>
                      <a:endParaRPr lang="de-DE" sz="1000" b="1" dirty="0">
                        <a:solidFill>
                          <a:schemeClr val="tx1"/>
                        </a:solidFill>
                      </a:endParaRPr>
                    </a:p>
                  </a:txBody>
                  <a:tcPr/>
                </a:tc>
                <a:tc>
                  <a:txBody>
                    <a:bodyPr/>
                    <a:lstStyle/>
                    <a:p>
                      <a:pPr algn="ctr"/>
                      <a:r>
                        <a:rPr lang="en-US" sz="800" b="1" dirty="0"/>
                        <a:t>X (C1.1, C1.3)</a:t>
                      </a:r>
                      <a:endParaRPr lang="de-DE" sz="800" b="1" dirty="0"/>
                    </a:p>
                  </a:txBody>
                  <a:tcPr/>
                </a:tc>
                <a:tc>
                  <a:txBody>
                    <a:bodyPr/>
                    <a:lstStyle/>
                    <a:p>
                      <a:pPr algn="ctr"/>
                      <a:r>
                        <a:rPr lang="en-US" sz="800" b="1" dirty="0"/>
                        <a:t>X</a:t>
                      </a:r>
                      <a:endParaRPr lang="de-DE" sz="800" b="1"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1" dirty="0"/>
                        <a:t>X</a:t>
                      </a:r>
                      <a:endParaRPr lang="de-DE" sz="800" b="1" dirty="0"/>
                    </a:p>
                  </a:txBody>
                  <a:tcPr/>
                </a:tc>
                <a:tc>
                  <a:txBody>
                    <a:bodyPr/>
                    <a:lstStyle/>
                    <a:p>
                      <a:pPr algn="ctr"/>
                      <a:endParaRPr lang="de-DE" sz="800" b="1" i="1" dirty="0">
                        <a:solidFill>
                          <a:srgbClr val="FF0000"/>
                        </a:solidFill>
                      </a:endParaRPr>
                    </a:p>
                  </a:txBody>
                  <a:tcPr/>
                </a:tc>
                <a:tc vMerge="1">
                  <a:txBody>
                    <a:bodyPr/>
                    <a:lstStyle/>
                    <a:p>
                      <a:pPr algn="ctr"/>
                      <a:endParaRPr lang="de-DE" sz="1000" dirty="0"/>
                    </a:p>
                  </a:txBody>
                  <a:tcPr/>
                </a:tc>
                <a:tc vMerge="1">
                  <a:txBody>
                    <a:bodyPr/>
                    <a:lstStyle/>
                    <a:p>
                      <a:pPr algn="ctr"/>
                      <a:endParaRPr lang="de-DE" sz="1000" dirty="0"/>
                    </a:p>
                  </a:txBody>
                  <a:tcPr/>
                </a:tc>
                <a:tc>
                  <a:txBody>
                    <a:bodyPr/>
                    <a:lstStyle/>
                    <a:p>
                      <a:pPr algn="ctr"/>
                      <a:endParaRPr lang="de-DE" sz="1000" dirty="0">
                        <a:solidFill>
                          <a:srgbClr val="FF0000"/>
                        </a:solidFill>
                      </a:endParaRPr>
                    </a:p>
                  </a:txBody>
                  <a:tcPr/>
                </a:tc>
                <a:tc vMerge="1">
                  <a:txBody>
                    <a:bodyPr/>
                    <a:lstStyle/>
                    <a:p>
                      <a:pPr algn="ctr"/>
                      <a:endParaRPr lang="de-DE" sz="1000" dirty="0"/>
                    </a:p>
                  </a:txBody>
                  <a:tcPr/>
                </a:tc>
                <a:tc>
                  <a:txBody>
                    <a:bodyPr/>
                    <a:lstStyle/>
                    <a:p>
                      <a:pPr algn="ctr"/>
                      <a:endParaRPr lang="de-DE" sz="1000" dirty="0"/>
                    </a:p>
                  </a:txBody>
                  <a:tcPr/>
                </a:tc>
                <a:tc vMerge="1">
                  <a:txBody>
                    <a:bodyPr/>
                    <a:lstStyle/>
                    <a:p>
                      <a:pPr algn="ctr"/>
                      <a:endParaRPr lang="de-DE" sz="1000" dirty="0"/>
                    </a:p>
                  </a:txBody>
                  <a:tcPr/>
                </a:tc>
                <a:tc>
                  <a:txBody>
                    <a:bodyPr/>
                    <a:lstStyle/>
                    <a:p>
                      <a:pPr algn="ctr"/>
                      <a:r>
                        <a:rPr lang="en-US" sz="1000" dirty="0">
                          <a:solidFill>
                            <a:srgbClr val="FF0000"/>
                          </a:solidFill>
                        </a:rPr>
                        <a:t>X</a:t>
                      </a:r>
                      <a:endParaRPr lang="de-DE" sz="1000" dirty="0">
                        <a:solidFill>
                          <a:srgbClr val="FF0000"/>
                        </a:solidFill>
                      </a:endParaRPr>
                    </a:p>
                  </a:txBody>
                  <a:tcPr/>
                </a:tc>
                <a:tc>
                  <a:txBody>
                    <a:bodyPr/>
                    <a:lstStyle/>
                    <a:p>
                      <a:pPr algn="ctr"/>
                      <a:r>
                        <a:rPr lang="en-US" sz="1000" dirty="0">
                          <a:solidFill>
                            <a:srgbClr val="FF0000"/>
                          </a:solidFill>
                        </a:rPr>
                        <a:t>X</a:t>
                      </a:r>
                      <a:endParaRPr lang="de-DE" sz="1000" dirty="0">
                        <a:solidFill>
                          <a:srgbClr val="FF0000"/>
                        </a:solidFill>
                      </a:endParaRPr>
                    </a:p>
                  </a:txBody>
                  <a:tcPr/>
                </a:tc>
                <a:tc vMerge="1">
                  <a:txBody>
                    <a:bodyPr/>
                    <a:lstStyle/>
                    <a:p>
                      <a:pPr algn="ctr"/>
                      <a:endParaRPr lang="de-DE" sz="1000" dirty="0"/>
                    </a:p>
                  </a:txBody>
                  <a:tcPr/>
                </a:tc>
                <a:tc>
                  <a:txBody>
                    <a:bodyPr/>
                    <a:lstStyle/>
                    <a:p>
                      <a:pPr algn="ctr"/>
                      <a:endParaRPr lang="de-DE" sz="1000" dirty="0"/>
                    </a:p>
                  </a:txBody>
                  <a:tcPr/>
                </a:tc>
                <a:tc vMerge="1">
                  <a:txBody>
                    <a:bodyPr/>
                    <a:lstStyle/>
                    <a:p>
                      <a:pPr algn="ctr"/>
                      <a:endParaRPr lang="de-DE" sz="1000" dirty="0"/>
                    </a:p>
                  </a:txBody>
                  <a:tcPr/>
                </a:tc>
                <a:tc vMerge="1">
                  <a:txBody>
                    <a:bodyPr/>
                    <a:lstStyle/>
                    <a:p>
                      <a:pPr algn="ctr"/>
                      <a:endParaRPr lang="de-DE" sz="1000" dirty="0"/>
                    </a:p>
                  </a:txBody>
                  <a:tcPr/>
                </a:tc>
                <a:extLst>
                  <a:ext uri="{0D108BD9-81ED-4DB2-BD59-A6C34878D82A}">
                    <a16:rowId xmlns:a16="http://schemas.microsoft.com/office/drawing/2014/main" val="3507734500"/>
                  </a:ext>
                </a:extLst>
              </a:tr>
              <a:tr h="222220">
                <a:tc>
                  <a:txBody>
                    <a:bodyPr/>
                    <a:lstStyle/>
                    <a:p>
                      <a:pPr algn="ctr"/>
                      <a:r>
                        <a:rPr lang="en-US" sz="1000" b="1" dirty="0">
                          <a:solidFill>
                            <a:schemeClr val="tx1"/>
                          </a:solidFill>
                        </a:rPr>
                        <a:t>B.8</a:t>
                      </a:r>
                      <a:endParaRPr lang="de-DE" sz="1000" b="1" dirty="0">
                        <a:solidFill>
                          <a:schemeClr val="tx1"/>
                        </a:solidFill>
                      </a:endParaRPr>
                    </a:p>
                  </a:txBody>
                  <a:tcPr/>
                </a:tc>
                <a:tc>
                  <a:txBody>
                    <a:bodyPr/>
                    <a:lstStyle/>
                    <a:p>
                      <a:pPr algn="ctr"/>
                      <a:r>
                        <a:rPr lang="en-US" sz="800" b="1" dirty="0"/>
                        <a:t>X (B8.2)</a:t>
                      </a:r>
                      <a:endParaRPr lang="de-DE" sz="800" b="1" dirty="0"/>
                    </a:p>
                  </a:txBody>
                  <a:tcPr/>
                </a:tc>
                <a:tc>
                  <a:txBody>
                    <a:bodyPr/>
                    <a:lstStyle/>
                    <a:p>
                      <a:pPr algn="ctr"/>
                      <a:endParaRPr lang="de-DE" sz="800" b="1" dirty="0"/>
                    </a:p>
                  </a:txBody>
                  <a:tcPr/>
                </a:tc>
                <a:tc>
                  <a:txBody>
                    <a:bodyPr/>
                    <a:lstStyle/>
                    <a:p>
                      <a:pPr algn="ctr"/>
                      <a:r>
                        <a:rPr lang="en-US" sz="800" b="1" dirty="0"/>
                        <a:t>X</a:t>
                      </a:r>
                      <a:endParaRPr lang="de-DE" sz="800" b="1"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1" dirty="0"/>
                        <a:t>X</a:t>
                      </a:r>
                      <a:endParaRPr lang="de-DE" sz="800" b="1" dirty="0"/>
                    </a:p>
                  </a:txBody>
                  <a:tcPr/>
                </a:tc>
                <a:tc vMerge="1">
                  <a:txBody>
                    <a:bodyPr/>
                    <a:lstStyle/>
                    <a:p>
                      <a:pPr algn="ctr"/>
                      <a:endParaRPr lang="de-DE" sz="1000" dirty="0"/>
                    </a:p>
                  </a:txBody>
                  <a:tcPr/>
                </a:tc>
                <a:tc vMerge="1">
                  <a:txBody>
                    <a:bodyPr/>
                    <a:lstStyle/>
                    <a:p>
                      <a:pPr algn="ctr"/>
                      <a:endParaRPr lang="de-DE" sz="10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rgbClr val="FF0000"/>
                          </a:solidFill>
                        </a:rPr>
                        <a:t>X</a:t>
                      </a:r>
                      <a:endParaRPr lang="de-DE" sz="1000" dirty="0">
                        <a:solidFill>
                          <a:srgbClr val="FF0000"/>
                        </a:solidFill>
                      </a:endParaRPr>
                    </a:p>
                  </a:txBody>
                  <a:tcPr/>
                </a:tc>
                <a:tc vMerge="1">
                  <a:txBody>
                    <a:bodyPr/>
                    <a:lstStyle/>
                    <a:p>
                      <a:pPr algn="ctr"/>
                      <a:endParaRPr lang="de-DE" sz="1000" dirty="0"/>
                    </a:p>
                  </a:txBody>
                  <a:tcPr/>
                </a:tc>
                <a:tc>
                  <a:txBody>
                    <a:bodyPr/>
                    <a:lstStyle/>
                    <a:p>
                      <a:pPr algn="ctr"/>
                      <a:endParaRPr lang="de-DE" sz="1000" dirty="0"/>
                    </a:p>
                  </a:txBody>
                  <a:tcPr/>
                </a:tc>
                <a:tc vMerge="1">
                  <a:txBody>
                    <a:bodyPr/>
                    <a:lstStyle/>
                    <a:p>
                      <a:pPr algn="ctr"/>
                      <a:endParaRPr lang="de-DE" sz="1000" dirty="0"/>
                    </a:p>
                  </a:txBody>
                  <a:tcPr/>
                </a:tc>
                <a:tc>
                  <a:txBody>
                    <a:bodyPr/>
                    <a:lstStyle/>
                    <a:p>
                      <a:pPr algn="ctr"/>
                      <a:endParaRPr lang="de-DE" sz="1000" dirty="0"/>
                    </a:p>
                  </a:txBody>
                  <a:tcPr/>
                </a:tc>
                <a:tc>
                  <a:txBody>
                    <a:bodyPr/>
                    <a:lstStyle/>
                    <a:p>
                      <a:pPr algn="ctr"/>
                      <a:r>
                        <a:rPr lang="en-US" sz="1000" dirty="0">
                          <a:solidFill>
                            <a:srgbClr val="FF0000"/>
                          </a:solidFill>
                        </a:rPr>
                        <a:t>X</a:t>
                      </a:r>
                      <a:endParaRPr lang="de-DE" sz="1000" dirty="0">
                        <a:solidFill>
                          <a:srgbClr val="FF0000"/>
                        </a:solidFill>
                      </a:endParaRPr>
                    </a:p>
                  </a:txBody>
                  <a:tcPr/>
                </a:tc>
                <a:tc vMerge="1">
                  <a:txBody>
                    <a:bodyPr/>
                    <a:lstStyle/>
                    <a:p>
                      <a:pPr algn="ctr"/>
                      <a:endParaRPr lang="de-DE" sz="1000" dirty="0"/>
                    </a:p>
                  </a:txBody>
                  <a:tcPr/>
                </a:tc>
                <a:tc>
                  <a:txBody>
                    <a:bodyPr/>
                    <a:lstStyle/>
                    <a:p>
                      <a:pPr algn="ctr"/>
                      <a:endParaRPr lang="de-DE" sz="1000" dirty="0"/>
                    </a:p>
                  </a:txBody>
                  <a:tcPr/>
                </a:tc>
                <a:tc vMerge="1">
                  <a:txBody>
                    <a:bodyPr/>
                    <a:lstStyle/>
                    <a:p>
                      <a:pPr algn="ctr"/>
                      <a:endParaRPr lang="de-DE" sz="1000" dirty="0"/>
                    </a:p>
                  </a:txBody>
                  <a:tcPr/>
                </a:tc>
                <a:tc vMerge="1">
                  <a:txBody>
                    <a:bodyPr/>
                    <a:lstStyle/>
                    <a:p>
                      <a:pPr algn="ctr"/>
                      <a:endParaRPr lang="de-DE" sz="1000" dirty="0"/>
                    </a:p>
                  </a:txBody>
                  <a:tcPr/>
                </a:tc>
                <a:extLst>
                  <a:ext uri="{0D108BD9-81ED-4DB2-BD59-A6C34878D82A}">
                    <a16:rowId xmlns:a16="http://schemas.microsoft.com/office/drawing/2014/main" val="66067210"/>
                  </a:ext>
                </a:extLst>
              </a:tr>
              <a:tr h="222220">
                <a:tc>
                  <a:txBody>
                    <a:bodyPr/>
                    <a:lstStyle/>
                    <a:p>
                      <a:pPr algn="ctr"/>
                      <a:r>
                        <a:rPr lang="en-US" sz="1000" b="1" i="1" dirty="0">
                          <a:solidFill>
                            <a:srgbClr val="FF0000"/>
                          </a:solidFill>
                        </a:rPr>
                        <a:t>B.9</a:t>
                      </a:r>
                      <a:endParaRPr lang="de-DE" sz="1000" b="1" i="1" dirty="0">
                        <a:solidFill>
                          <a:srgbClr val="FF0000"/>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de-DE" sz="900" dirty="0">
                        <a:solidFill>
                          <a:srgbClr val="FF0000"/>
                        </a:solidFill>
                      </a:endParaRPr>
                    </a:p>
                  </a:txBody>
                  <a:tcPr/>
                </a:tc>
                <a:tc>
                  <a:txBody>
                    <a:bodyPr/>
                    <a:lstStyle/>
                    <a:p>
                      <a:pPr algn="ctr"/>
                      <a:endParaRPr lang="de-DE" sz="900" i="1" dirty="0">
                        <a:solidFill>
                          <a:srgbClr val="FF0000"/>
                        </a:solidFill>
                      </a:endParaRPr>
                    </a:p>
                  </a:txBody>
                  <a:tcPr/>
                </a:tc>
                <a:tc>
                  <a:txBody>
                    <a:bodyPr/>
                    <a:lstStyle/>
                    <a:p>
                      <a:pPr algn="ctr"/>
                      <a:endParaRPr lang="de-DE" sz="900" i="1" dirty="0">
                        <a:solidFill>
                          <a:srgbClr val="FF0000"/>
                        </a:solidFill>
                      </a:endParaRPr>
                    </a:p>
                  </a:txBody>
                  <a:tcPr/>
                </a:tc>
                <a:tc>
                  <a:txBody>
                    <a:bodyPr/>
                    <a:lstStyle/>
                    <a:p>
                      <a:pPr algn="ctr"/>
                      <a:endParaRPr lang="de-DE" sz="900" i="1" dirty="0">
                        <a:solidFill>
                          <a:srgbClr val="FF0000"/>
                        </a:solidFill>
                      </a:endParaRPr>
                    </a:p>
                  </a:txBody>
                  <a:tcPr/>
                </a:tc>
                <a:tc vMerge="1">
                  <a:txBody>
                    <a:bodyPr/>
                    <a:lstStyle/>
                    <a:p>
                      <a:pPr algn="ctr"/>
                      <a:endParaRPr lang="de-DE" sz="900" i="1" dirty="0">
                        <a:solidFill>
                          <a:srgbClr val="FF0000"/>
                        </a:solidFill>
                      </a:endParaRPr>
                    </a:p>
                  </a:txBody>
                  <a:tcPr/>
                </a:tc>
                <a:tc vMerge="1">
                  <a:txBody>
                    <a:bodyPr/>
                    <a:lstStyle/>
                    <a:p>
                      <a:pPr algn="ctr"/>
                      <a:endParaRPr lang="de-DE" sz="900" i="1" dirty="0">
                        <a:solidFill>
                          <a:srgbClr val="FF0000"/>
                        </a:solidFill>
                      </a:endParaRPr>
                    </a:p>
                  </a:txBody>
                  <a:tcPr/>
                </a:tc>
                <a:tc>
                  <a:txBody>
                    <a:bodyPr/>
                    <a:lstStyle/>
                    <a:p>
                      <a:pPr algn="ctr"/>
                      <a:endParaRPr lang="de-DE" sz="900" i="1" dirty="0">
                        <a:solidFill>
                          <a:srgbClr val="FF0000"/>
                        </a:solidFill>
                      </a:endParaRPr>
                    </a:p>
                  </a:txBody>
                  <a:tcPr/>
                </a:tc>
                <a:tc vMerge="1">
                  <a:txBody>
                    <a:bodyPr/>
                    <a:lstStyle/>
                    <a:p>
                      <a:pPr algn="ctr"/>
                      <a:endParaRPr lang="de-DE" sz="900" i="1" dirty="0">
                        <a:solidFill>
                          <a:srgbClr val="FF0000"/>
                        </a:solidFill>
                      </a:endParaRPr>
                    </a:p>
                  </a:txBody>
                  <a:tcPr/>
                </a:tc>
                <a:tc>
                  <a:txBody>
                    <a:bodyPr/>
                    <a:lstStyle/>
                    <a:p>
                      <a:pPr algn="ctr"/>
                      <a:endParaRPr lang="de-DE" sz="900" i="1" dirty="0">
                        <a:solidFill>
                          <a:srgbClr val="FF0000"/>
                        </a:solidFill>
                      </a:endParaRPr>
                    </a:p>
                  </a:txBody>
                  <a:tcPr/>
                </a:tc>
                <a:tc vMerge="1">
                  <a:txBody>
                    <a:bodyPr/>
                    <a:lstStyle/>
                    <a:p>
                      <a:pPr algn="ctr"/>
                      <a:endParaRPr lang="de-DE" sz="900" i="1" dirty="0">
                        <a:solidFill>
                          <a:srgbClr val="FF0000"/>
                        </a:solidFill>
                      </a:endParaRPr>
                    </a:p>
                  </a:txBody>
                  <a:tcPr/>
                </a:tc>
                <a:tc>
                  <a:txBody>
                    <a:bodyPr/>
                    <a:lstStyle/>
                    <a:p>
                      <a:pPr algn="ctr"/>
                      <a:endParaRPr lang="de-DE" sz="900" i="1" dirty="0">
                        <a:solidFill>
                          <a:srgbClr val="FF0000"/>
                        </a:solidFill>
                      </a:endParaRPr>
                    </a:p>
                  </a:txBody>
                  <a:tcPr/>
                </a:tc>
                <a:tc>
                  <a:txBody>
                    <a:bodyPr/>
                    <a:lstStyle/>
                    <a:p>
                      <a:pPr algn="ctr"/>
                      <a:endParaRPr lang="de-DE" sz="900" i="1" dirty="0">
                        <a:solidFill>
                          <a:srgbClr val="FF0000"/>
                        </a:solidFill>
                      </a:endParaRPr>
                    </a:p>
                  </a:txBody>
                  <a:tcPr/>
                </a:tc>
                <a:tc vMerge="1">
                  <a:txBody>
                    <a:bodyPr/>
                    <a:lstStyle/>
                    <a:p>
                      <a:pPr algn="ctr"/>
                      <a:endParaRPr lang="de-DE" sz="900" i="1" dirty="0">
                        <a:solidFill>
                          <a:srgbClr val="FF0000"/>
                        </a:solidFill>
                      </a:endParaRPr>
                    </a:p>
                  </a:txBody>
                  <a:tcPr/>
                </a:tc>
                <a:tc>
                  <a:txBody>
                    <a:bodyPr/>
                    <a:lstStyle/>
                    <a:p>
                      <a:pPr algn="ctr"/>
                      <a:endParaRPr lang="de-DE" sz="900" i="1" dirty="0">
                        <a:solidFill>
                          <a:srgbClr val="FF0000"/>
                        </a:solidFill>
                      </a:endParaRPr>
                    </a:p>
                  </a:txBody>
                  <a:tcPr/>
                </a:tc>
                <a:tc vMerge="1">
                  <a:txBody>
                    <a:bodyPr/>
                    <a:lstStyle/>
                    <a:p>
                      <a:pPr algn="ctr"/>
                      <a:endParaRPr lang="de-DE" sz="900" i="1" dirty="0">
                        <a:solidFill>
                          <a:srgbClr val="FF0000"/>
                        </a:solidFill>
                      </a:endParaRPr>
                    </a:p>
                  </a:txBody>
                  <a:tcPr/>
                </a:tc>
                <a:tc vMerge="1">
                  <a:txBody>
                    <a:bodyPr/>
                    <a:lstStyle/>
                    <a:p>
                      <a:pPr algn="ctr"/>
                      <a:endParaRPr lang="de-DE" sz="900" i="1" dirty="0">
                        <a:solidFill>
                          <a:srgbClr val="FF0000"/>
                        </a:solidFill>
                      </a:endParaRPr>
                    </a:p>
                  </a:txBody>
                  <a:tcPr/>
                </a:tc>
                <a:extLst>
                  <a:ext uri="{0D108BD9-81ED-4DB2-BD59-A6C34878D82A}">
                    <a16:rowId xmlns:a16="http://schemas.microsoft.com/office/drawing/2014/main" val="1675132972"/>
                  </a:ext>
                </a:extLst>
              </a:tr>
              <a:tr h="333330">
                <a:tc>
                  <a:txBody>
                    <a:bodyPr/>
                    <a:lstStyle/>
                    <a:p>
                      <a:pPr algn="ctr"/>
                      <a:r>
                        <a:rPr lang="en-US" sz="1000" b="1" i="1" dirty="0">
                          <a:solidFill>
                            <a:srgbClr val="FF0000"/>
                          </a:solidFill>
                        </a:rPr>
                        <a:t>B.10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de-DE" sz="900"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a:txBody>
                    <a:bodyPr/>
                    <a:lstStyle/>
                    <a:p>
                      <a:endParaRPr lang="de-DE"/>
                    </a:p>
                  </a:txBody>
                  <a:tcPr/>
                </a:tc>
                <a:tc vMerge="1">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extLst>
                  <a:ext uri="{0D108BD9-81ED-4DB2-BD59-A6C34878D82A}">
                    <a16:rowId xmlns:a16="http://schemas.microsoft.com/office/drawing/2014/main" val="1355211700"/>
                  </a:ext>
                </a:extLst>
              </a:tr>
              <a:tr h="222220">
                <a:tc>
                  <a:txBody>
                    <a:bodyPr/>
                    <a:lstStyle/>
                    <a:p>
                      <a:pPr algn="ctr"/>
                      <a:r>
                        <a:rPr lang="en-US" sz="1000" b="1" i="1" dirty="0">
                          <a:solidFill>
                            <a:srgbClr val="FF0000"/>
                          </a:solidFill>
                        </a:rPr>
                        <a:t>B.11</a:t>
                      </a:r>
                      <a:endParaRPr lang="de-DE" sz="1000" b="1" i="1" dirty="0">
                        <a:solidFill>
                          <a:srgbClr val="FF0000"/>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de-DE" sz="900"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extLst>
                  <a:ext uri="{0D108BD9-81ED-4DB2-BD59-A6C34878D82A}">
                    <a16:rowId xmlns:a16="http://schemas.microsoft.com/office/drawing/2014/main" val="3647725376"/>
                  </a:ext>
                </a:extLst>
              </a:tr>
              <a:tr h="222220">
                <a:tc>
                  <a:txBody>
                    <a:bodyPr/>
                    <a:lstStyle/>
                    <a:p>
                      <a:pPr algn="ctr"/>
                      <a:r>
                        <a:rPr lang="en-US" sz="1000" b="1" i="1" dirty="0">
                          <a:solidFill>
                            <a:srgbClr val="FF0000"/>
                          </a:solidFill>
                        </a:rPr>
                        <a:t>B.12</a:t>
                      </a:r>
                      <a:endParaRPr lang="de-DE" sz="1000" b="1" i="1"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extLst>
                  <a:ext uri="{0D108BD9-81ED-4DB2-BD59-A6C34878D82A}">
                    <a16:rowId xmlns:a16="http://schemas.microsoft.com/office/drawing/2014/main" val="378907048"/>
                  </a:ext>
                </a:extLst>
              </a:tr>
              <a:tr h="222220">
                <a:tc>
                  <a:txBody>
                    <a:bodyPr/>
                    <a:lstStyle/>
                    <a:p>
                      <a:pPr algn="ctr"/>
                      <a:r>
                        <a:rPr lang="en-US" sz="1000" b="1" i="1" dirty="0">
                          <a:solidFill>
                            <a:srgbClr val="FF0000"/>
                          </a:solidFill>
                        </a:rPr>
                        <a:t>B.13</a:t>
                      </a:r>
                      <a:endParaRPr lang="de-DE" sz="1000" b="1" i="1"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a:txBody>
                    <a:bodyPr/>
                    <a:lstStyle/>
                    <a:p>
                      <a:pPr algn="ctr"/>
                      <a:r>
                        <a:rPr lang="en-US" sz="900" dirty="0">
                          <a:solidFill>
                            <a:srgbClr val="FF0000"/>
                          </a:solidFill>
                        </a:rPr>
                        <a:t>X</a:t>
                      </a:r>
                      <a:endParaRPr lang="de-DE" sz="900" dirty="0">
                        <a:solidFill>
                          <a:srgbClr val="FF0000"/>
                        </a:solidFill>
                      </a:endParaRPr>
                    </a:p>
                  </a:txBody>
                  <a:tcPr/>
                </a:tc>
                <a:tc>
                  <a:txBody>
                    <a:bodyPr/>
                    <a:lstStyle/>
                    <a:p>
                      <a:pPr algn="ctr"/>
                      <a:r>
                        <a:rPr lang="en-US" sz="900" dirty="0">
                          <a:solidFill>
                            <a:srgbClr val="FF0000"/>
                          </a:solidFill>
                        </a:rPr>
                        <a:t>X</a:t>
                      </a:r>
                      <a:endParaRPr lang="de-DE" sz="900" dirty="0">
                        <a:solidFill>
                          <a:srgbClr val="FF0000"/>
                        </a:solidFill>
                      </a:endParaRPr>
                    </a:p>
                  </a:txBody>
                  <a:tcPr/>
                </a:tc>
                <a:tc vMerge="1">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extLst>
                  <a:ext uri="{0D108BD9-81ED-4DB2-BD59-A6C34878D82A}">
                    <a16:rowId xmlns:a16="http://schemas.microsoft.com/office/drawing/2014/main" val="1733870818"/>
                  </a:ext>
                </a:extLst>
              </a:tr>
              <a:tr h="222220">
                <a:tc>
                  <a:txBody>
                    <a:bodyPr/>
                    <a:lstStyle/>
                    <a:p>
                      <a:pPr algn="ctr"/>
                      <a:r>
                        <a:rPr lang="en-US" sz="1000" b="1" i="1" dirty="0">
                          <a:solidFill>
                            <a:srgbClr val="FF0000"/>
                          </a:solidFill>
                        </a:rPr>
                        <a:t>B.14</a:t>
                      </a:r>
                    </a:p>
                  </a:txBody>
                  <a:tcPr/>
                </a:tc>
                <a:tc>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extLst>
                  <a:ext uri="{0D108BD9-81ED-4DB2-BD59-A6C34878D82A}">
                    <a16:rowId xmlns:a16="http://schemas.microsoft.com/office/drawing/2014/main" val="3261389624"/>
                  </a:ext>
                </a:extLst>
              </a:tr>
              <a:tr h="222220">
                <a:tc>
                  <a:txBody>
                    <a:bodyPr/>
                    <a:lstStyle/>
                    <a:p>
                      <a:pPr algn="ctr"/>
                      <a:r>
                        <a:rPr lang="en-US" sz="1000" b="1" i="1" dirty="0">
                          <a:solidFill>
                            <a:srgbClr val="FF0000"/>
                          </a:solidFill>
                        </a:rPr>
                        <a:t>B.15</a:t>
                      </a:r>
                      <a:endParaRPr lang="de-DE" sz="1000" b="1" i="1"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extLst>
                  <a:ext uri="{0D108BD9-81ED-4DB2-BD59-A6C34878D82A}">
                    <a16:rowId xmlns:a16="http://schemas.microsoft.com/office/drawing/2014/main" val="3078371834"/>
                  </a:ext>
                </a:extLst>
              </a:tr>
              <a:tr h="333330">
                <a:tc>
                  <a:txBody>
                    <a:bodyPr/>
                    <a:lstStyle/>
                    <a:p>
                      <a:pPr algn="ctr"/>
                      <a:r>
                        <a:rPr lang="en-US" sz="1000" b="1" i="1" dirty="0">
                          <a:solidFill>
                            <a:srgbClr val="FF0000"/>
                          </a:solidFill>
                        </a:rPr>
                        <a:t>B.16</a:t>
                      </a:r>
                      <a:endParaRPr lang="de-DE" sz="1000" b="1" i="1"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a:txBody>
                    <a:bodyPr/>
                    <a:lstStyle/>
                    <a:p>
                      <a:endParaRPr lang="de-DE"/>
                    </a:p>
                  </a:txBody>
                  <a:tcPr/>
                </a:tc>
                <a:tc vMerge="1">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extLst>
                  <a:ext uri="{0D108BD9-81ED-4DB2-BD59-A6C34878D82A}">
                    <a16:rowId xmlns:a16="http://schemas.microsoft.com/office/drawing/2014/main" val="2621751318"/>
                  </a:ext>
                </a:extLst>
              </a:tr>
              <a:tr h="333330">
                <a:tc>
                  <a:txBody>
                    <a:bodyPr/>
                    <a:lstStyle/>
                    <a:p>
                      <a:pPr algn="ctr"/>
                      <a:r>
                        <a:rPr lang="en-US" sz="1000" b="1" i="1" dirty="0">
                          <a:solidFill>
                            <a:srgbClr val="FF0000"/>
                          </a:solidFill>
                        </a:rPr>
                        <a:t>B.17</a:t>
                      </a:r>
                      <a:endParaRPr lang="de-DE" sz="1000" b="1" i="1" dirty="0">
                        <a:solidFill>
                          <a:srgbClr val="FF0000"/>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FF0000"/>
                        </a:solidFill>
                        <a:effectLst/>
                        <a:uLnTx/>
                        <a:uFillTx/>
                        <a:latin typeface="Calibri"/>
                        <a:ea typeface="+mn-ea"/>
                        <a:cs typeface="+mn-cs"/>
                      </a:endParaRPr>
                    </a:p>
                  </a:txBody>
                  <a:tcPr/>
                </a:tc>
                <a:tc>
                  <a:txBody>
                    <a:bodyPr/>
                    <a:lstStyle/>
                    <a:p>
                      <a:endParaRPr sz="1800"/>
                    </a:p>
                  </a:txBody>
                  <a:tcPr/>
                </a:tc>
                <a:tc>
                  <a:txBody>
                    <a:bodyPr/>
                    <a:lstStyle/>
                    <a:p>
                      <a:endParaRPr sz="1800"/>
                    </a:p>
                  </a:txBody>
                  <a:tcPr/>
                </a:tc>
                <a:tc>
                  <a:txBody>
                    <a:bodyPr/>
                    <a:lstStyle/>
                    <a:p>
                      <a:endParaRPr sz="1800"/>
                    </a:p>
                  </a:txBody>
                  <a:tcPr/>
                </a:tc>
                <a:tc vMerge="1">
                  <a:txBody>
                    <a:bodyPr/>
                    <a:lstStyle/>
                    <a:p>
                      <a:endParaRPr sz="1800" dirty="0"/>
                    </a:p>
                  </a:txBody>
                  <a:tcPr/>
                </a:tc>
                <a:tc vMerge="1">
                  <a:txBody>
                    <a:bodyPr/>
                    <a:lstStyle/>
                    <a:p>
                      <a:endParaRPr sz="1800" dirty="0"/>
                    </a:p>
                  </a:txBody>
                  <a:tcPr/>
                </a:tc>
                <a:tc>
                  <a:txBody>
                    <a:bodyPr/>
                    <a:lstStyle/>
                    <a:p>
                      <a:pPr algn="ctr"/>
                      <a:endParaRPr lang="de-DE" sz="900" dirty="0">
                        <a:solidFill>
                          <a:srgbClr val="FF0000"/>
                        </a:solidFill>
                      </a:endParaRPr>
                    </a:p>
                  </a:txBody>
                  <a:tcPr/>
                </a:tc>
                <a:tc vMerge="1">
                  <a:txBody>
                    <a:bodyPr/>
                    <a:lstStyle/>
                    <a:p>
                      <a:endParaRPr sz="1800" dirty="0"/>
                    </a:p>
                  </a:txBody>
                  <a:tcPr/>
                </a:tc>
                <a:tc>
                  <a:txBody>
                    <a:bodyPr/>
                    <a:lstStyle/>
                    <a:p>
                      <a:endParaRPr sz="1800" dirty="0"/>
                    </a:p>
                  </a:txBody>
                  <a:tcPr/>
                </a:tc>
                <a:tc vMerge="1">
                  <a:txBody>
                    <a:bodyPr/>
                    <a:lstStyle/>
                    <a:p>
                      <a:endParaRPr sz="1800" dirty="0"/>
                    </a:p>
                  </a:txBody>
                  <a:tcPr/>
                </a:tc>
                <a:tc>
                  <a:txBody>
                    <a:bodyPr/>
                    <a:lstStyle/>
                    <a:p>
                      <a:endParaRPr sz="1800" dirty="0"/>
                    </a:p>
                  </a:txBody>
                  <a:tcPr/>
                </a:tc>
                <a:tc>
                  <a:txBody>
                    <a:bodyPr/>
                    <a:lstStyle/>
                    <a:p>
                      <a:endParaRPr sz="1800" dirty="0"/>
                    </a:p>
                  </a:txBody>
                  <a:tcPr/>
                </a:tc>
                <a:tc vMerge="1">
                  <a:txBody>
                    <a:bodyPr/>
                    <a:lstStyle/>
                    <a:p>
                      <a:endParaRPr sz="1800" dirty="0"/>
                    </a:p>
                  </a:txBody>
                  <a:tcPr/>
                </a:tc>
                <a:tc>
                  <a:txBody>
                    <a:bodyPr/>
                    <a:lstStyle/>
                    <a:p>
                      <a:endParaRPr sz="1800" dirty="0"/>
                    </a:p>
                  </a:txBody>
                  <a:tcPr/>
                </a:tc>
                <a:tc vMerge="1">
                  <a:txBody>
                    <a:bodyPr/>
                    <a:lstStyle/>
                    <a:p>
                      <a:endParaRPr sz="1800" dirty="0"/>
                    </a:p>
                  </a:txBody>
                  <a:tcPr/>
                </a:tc>
                <a:tc vMerge="1">
                  <a:txBody>
                    <a:bodyPr/>
                    <a:lstStyle/>
                    <a:p>
                      <a:endParaRPr sz="1800" dirty="0"/>
                    </a:p>
                  </a:txBody>
                  <a:tcPr/>
                </a:tc>
                <a:extLst>
                  <a:ext uri="{0D108BD9-81ED-4DB2-BD59-A6C34878D82A}">
                    <a16:rowId xmlns:a16="http://schemas.microsoft.com/office/drawing/2014/main" val="2134139902"/>
                  </a:ext>
                </a:extLst>
              </a:tr>
              <a:tr h="222220">
                <a:tc>
                  <a:txBody>
                    <a:bodyPr/>
                    <a:lstStyle/>
                    <a:p>
                      <a:pPr algn="ctr"/>
                      <a:r>
                        <a:rPr lang="en-US" sz="1000" b="1" i="1" dirty="0">
                          <a:solidFill>
                            <a:srgbClr val="FF0000"/>
                          </a:solidFill>
                        </a:rPr>
                        <a:t>B.18</a:t>
                      </a:r>
                      <a:endParaRPr lang="de-DE" sz="1000" b="1" i="1" dirty="0">
                        <a:solidFill>
                          <a:srgbClr val="FF0000"/>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de-DE" sz="900"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tc vMerge="1">
                  <a:txBody>
                    <a:bodyPr/>
                    <a:lstStyle/>
                    <a:p>
                      <a:pPr algn="ctr"/>
                      <a:endParaRPr lang="de-DE" sz="900" dirty="0">
                        <a:solidFill>
                          <a:srgbClr val="FF0000"/>
                        </a:solidFill>
                      </a:endParaRPr>
                    </a:p>
                  </a:txBody>
                  <a:tcPr/>
                </a:tc>
                <a:extLst>
                  <a:ext uri="{0D108BD9-81ED-4DB2-BD59-A6C34878D82A}">
                    <a16:rowId xmlns:a16="http://schemas.microsoft.com/office/drawing/2014/main" val="2612693953"/>
                  </a:ext>
                </a:extLst>
              </a:tr>
            </a:tbl>
          </a:graphicData>
        </a:graphic>
      </p:graphicFrame>
      <p:sp>
        <p:nvSpPr>
          <p:cNvPr id="15" name="TextBox 14">
            <a:extLst>
              <a:ext uri="{FF2B5EF4-FFF2-40B4-BE49-F238E27FC236}">
                <a16:creationId xmlns:a16="http://schemas.microsoft.com/office/drawing/2014/main" id="{18743C9D-E505-C363-5E69-E6643610D8D5}"/>
              </a:ext>
            </a:extLst>
          </p:cNvPr>
          <p:cNvSpPr txBox="1"/>
          <p:nvPr/>
        </p:nvSpPr>
        <p:spPr>
          <a:xfrm rot="5400000">
            <a:off x="698740" y="3807954"/>
            <a:ext cx="4572000" cy="246221"/>
          </a:xfrm>
          <a:prstGeom prst="rect">
            <a:avLst/>
          </a:prstGeom>
          <a:noFill/>
        </p:spPr>
        <p:txBody>
          <a:bodyPr wrap="square">
            <a:spAutoFit/>
          </a:bodyPr>
          <a:lstStyle/>
          <a:p>
            <a:pPr algn="ctr"/>
            <a:r>
              <a:rPr lang="en-US" sz="1000" i="1" dirty="0"/>
              <a:t>No feedback on mapping</a:t>
            </a:r>
            <a:endParaRPr lang="de-DE" sz="1000" i="1" dirty="0"/>
          </a:p>
        </p:txBody>
      </p:sp>
      <p:sp>
        <p:nvSpPr>
          <p:cNvPr id="16" name="TextBox 15">
            <a:extLst>
              <a:ext uri="{FF2B5EF4-FFF2-40B4-BE49-F238E27FC236}">
                <a16:creationId xmlns:a16="http://schemas.microsoft.com/office/drawing/2014/main" id="{1B08FC9B-19E1-3645-69F7-B4B084CA9BFC}"/>
              </a:ext>
            </a:extLst>
          </p:cNvPr>
          <p:cNvSpPr txBox="1"/>
          <p:nvPr/>
        </p:nvSpPr>
        <p:spPr>
          <a:xfrm rot="5400000">
            <a:off x="1109932" y="3807954"/>
            <a:ext cx="4572000" cy="246221"/>
          </a:xfrm>
          <a:prstGeom prst="rect">
            <a:avLst/>
          </a:prstGeom>
          <a:noFill/>
        </p:spPr>
        <p:txBody>
          <a:bodyPr wrap="square">
            <a:spAutoFit/>
          </a:bodyPr>
          <a:lstStyle/>
          <a:p>
            <a:pPr algn="ctr"/>
            <a:r>
              <a:rPr lang="en-US" sz="1000" i="1" dirty="0"/>
              <a:t>No feedback on mapping</a:t>
            </a:r>
            <a:endParaRPr lang="de-DE" sz="1000" i="1" dirty="0"/>
          </a:p>
        </p:txBody>
      </p:sp>
      <p:sp>
        <p:nvSpPr>
          <p:cNvPr id="18" name="TextBox 17">
            <a:extLst>
              <a:ext uri="{FF2B5EF4-FFF2-40B4-BE49-F238E27FC236}">
                <a16:creationId xmlns:a16="http://schemas.microsoft.com/office/drawing/2014/main" id="{B61C493C-E761-1B13-D6D5-BD70F215CEF0}"/>
              </a:ext>
            </a:extLst>
          </p:cNvPr>
          <p:cNvSpPr txBox="1"/>
          <p:nvPr/>
        </p:nvSpPr>
        <p:spPr>
          <a:xfrm rot="5400000">
            <a:off x="2089563" y="3807955"/>
            <a:ext cx="4572000" cy="246221"/>
          </a:xfrm>
          <a:prstGeom prst="rect">
            <a:avLst/>
          </a:prstGeom>
          <a:noFill/>
        </p:spPr>
        <p:txBody>
          <a:bodyPr wrap="square">
            <a:spAutoFit/>
          </a:bodyPr>
          <a:lstStyle/>
          <a:p>
            <a:pPr algn="ctr"/>
            <a:r>
              <a:rPr lang="en-US" sz="1000" i="1" dirty="0"/>
              <a:t>No feedback on mapping</a:t>
            </a:r>
            <a:endParaRPr lang="de-DE" sz="1000" i="1" dirty="0"/>
          </a:p>
        </p:txBody>
      </p:sp>
      <p:sp>
        <p:nvSpPr>
          <p:cNvPr id="19" name="TextBox 18">
            <a:extLst>
              <a:ext uri="{FF2B5EF4-FFF2-40B4-BE49-F238E27FC236}">
                <a16:creationId xmlns:a16="http://schemas.microsoft.com/office/drawing/2014/main" id="{AAC70DD6-EF65-A160-B297-D5931DBABA20}"/>
              </a:ext>
            </a:extLst>
          </p:cNvPr>
          <p:cNvSpPr txBox="1"/>
          <p:nvPr/>
        </p:nvSpPr>
        <p:spPr>
          <a:xfrm rot="5400000">
            <a:off x="3102449" y="3807954"/>
            <a:ext cx="4572000" cy="246221"/>
          </a:xfrm>
          <a:prstGeom prst="rect">
            <a:avLst/>
          </a:prstGeom>
          <a:noFill/>
        </p:spPr>
        <p:txBody>
          <a:bodyPr wrap="square">
            <a:spAutoFit/>
          </a:bodyPr>
          <a:lstStyle/>
          <a:p>
            <a:pPr algn="ctr"/>
            <a:r>
              <a:rPr lang="en-US" sz="1000" i="1" dirty="0"/>
              <a:t>No feedback on mapping</a:t>
            </a:r>
            <a:endParaRPr lang="de-DE" sz="1000" i="1" dirty="0"/>
          </a:p>
        </p:txBody>
      </p:sp>
      <p:sp>
        <p:nvSpPr>
          <p:cNvPr id="20" name="TextBox 19">
            <a:extLst>
              <a:ext uri="{FF2B5EF4-FFF2-40B4-BE49-F238E27FC236}">
                <a16:creationId xmlns:a16="http://schemas.microsoft.com/office/drawing/2014/main" id="{4A293AC7-7E3D-F70A-12ED-ED6D5924055E}"/>
              </a:ext>
            </a:extLst>
          </p:cNvPr>
          <p:cNvSpPr txBox="1"/>
          <p:nvPr/>
        </p:nvSpPr>
        <p:spPr>
          <a:xfrm rot="5400000">
            <a:off x="4617831" y="3807953"/>
            <a:ext cx="4572000" cy="246221"/>
          </a:xfrm>
          <a:prstGeom prst="rect">
            <a:avLst/>
          </a:prstGeom>
          <a:noFill/>
        </p:spPr>
        <p:txBody>
          <a:bodyPr wrap="square">
            <a:spAutoFit/>
          </a:bodyPr>
          <a:lstStyle/>
          <a:p>
            <a:pPr algn="ctr"/>
            <a:r>
              <a:rPr lang="en-US" sz="1000" i="1" dirty="0"/>
              <a:t>No feedback on mapping</a:t>
            </a:r>
            <a:endParaRPr lang="de-DE" sz="1000" i="1" dirty="0"/>
          </a:p>
        </p:txBody>
      </p:sp>
      <p:sp>
        <p:nvSpPr>
          <p:cNvPr id="21" name="TextBox 20">
            <a:extLst>
              <a:ext uri="{FF2B5EF4-FFF2-40B4-BE49-F238E27FC236}">
                <a16:creationId xmlns:a16="http://schemas.microsoft.com/office/drawing/2014/main" id="{08837101-5DA2-5DA9-6C21-5EA7DF34EE1E}"/>
              </a:ext>
            </a:extLst>
          </p:cNvPr>
          <p:cNvSpPr txBox="1"/>
          <p:nvPr/>
        </p:nvSpPr>
        <p:spPr>
          <a:xfrm rot="5400000">
            <a:off x="5634128" y="3836414"/>
            <a:ext cx="4572000" cy="246221"/>
          </a:xfrm>
          <a:prstGeom prst="rect">
            <a:avLst/>
          </a:prstGeom>
          <a:noFill/>
        </p:spPr>
        <p:txBody>
          <a:bodyPr wrap="square">
            <a:spAutoFit/>
          </a:bodyPr>
          <a:lstStyle/>
          <a:p>
            <a:pPr algn="ctr"/>
            <a:r>
              <a:rPr lang="en-US" sz="1000" i="1" dirty="0"/>
              <a:t>No feedback on mapping</a:t>
            </a:r>
            <a:endParaRPr lang="de-DE" sz="1000" i="1" dirty="0"/>
          </a:p>
        </p:txBody>
      </p:sp>
      <p:sp>
        <p:nvSpPr>
          <p:cNvPr id="22" name="TextBox 21">
            <a:extLst>
              <a:ext uri="{FF2B5EF4-FFF2-40B4-BE49-F238E27FC236}">
                <a16:creationId xmlns:a16="http://schemas.microsoft.com/office/drawing/2014/main" id="{0E2E3E1D-F226-3043-27EF-9A70F089066D}"/>
              </a:ext>
            </a:extLst>
          </p:cNvPr>
          <p:cNvSpPr txBox="1"/>
          <p:nvPr/>
        </p:nvSpPr>
        <p:spPr>
          <a:xfrm rot="5400000">
            <a:off x="6136190" y="3836413"/>
            <a:ext cx="4572000" cy="246221"/>
          </a:xfrm>
          <a:prstGeom prst="rect">
            <a:avLst/>
          </a:prstGeom>
          <a:noFill/>
        </p:spPr>
        <p:txBody>
          <a:bodyPr wrap="square">
            <a:spAutoFit/>
          </a:bodyPr>
          <a:lstStyle/>
          <a:p>
            <a:pPr algn="ctr"/>
            <a:r>
              <a:rPr lang="en-US" sz="1000" i="1" dirty="0"/>
              <a:t>No feedback on mapping</a:t>
            </a:r>
            <a:endParaRPr lang="de-DE" sz="1000" i="1" dirty="0"/>
          </a:p>
        </p:txBody>
      </p:sp>
    </p:spTree>
    <p:extLst>
      <p:ext uri="{BB962C8B-B14F-4D97-AF65-F5344CB8AC3E}">
        <p14:creationId xmlns:p14="http://schemas.microsoft.com/office/powerpoint/2010/main" val="3019640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B31C41-501C-3FC2-CD40-C168BF5F98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78FF5A4-9A59-C2F5-FE24-9A3B6BEDB3F7}"/>
              </a:ext>
            </a:extLst>
          </p:cNvPr>
          <p:cNvSpPr>
            <a:spLocks noGrp="1"/>
          </p:cNvSpPr>
          <p:nvPr>
            <p:ph type="title"/>
          </p:nvPr>
        </p:nvSpPr>
        <p:spPr>
          <a:xfrm>
            <a:off x="851260" y="2782019"/>
            <a:ext cx="6827838" cy="1143000"/>
          </a:xfrm>
        </p:spPr>
        <p:txBody>
          <a:bodyPr/>
          <a:lstStyle/>
          <a:p>
            <a:r>
              <a:rPr lang="en-US" sz="4400" dirty="0"/>
              <a:t>Summary and way forward</a:t>
            </a:r>
            <a:endParaRPr lang="de-DE" sz="4400" dirty="0"/>
          </a:p>
        </p:txBody>
      </p:sp>
    </p:spTree>
    <p:extLst>
      <p:ext uri="{BB962C8B-B14F-4D97-AF65-F5344CB8AC3E}">
        <p14:creationId xmlns:p14="http://schemas.microsoft.com/office/powerpoint/2010/main" val="2610658251"/>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375951-9E0D-1B27-DA5C-0C47D14C36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2949F6-9317-63AC-08B7-D532D2823BB7}"/>
              </a:ext>
            </a:extLst>
          </p:cNvPr>
          <p:cNvSpPr>
            <a:spLocks noGrp="1"/>
          </p:cNvSpPr>
          <p:nvPr>
            <p:ph type="title"/>
          </p:nvPr>
        </p:nvSpPr>
        <p:spPr/>
        <p:txBody>
          <a:bodyPr/>
          <a:lstStyle/>
          <a:p>
            <a:r>
              <a:rPr lang="en-US" dirty="0"/>
              <a:t>High Level Summary</a:t>
            </a:r>
            <a:endParaRPr lang="de-DE" dirty="0"/>
          </a:p>
        </p:txBody>
      </p:sp>
      <p:sp>
        <p:nvSpPr>
          <p:cNvPr id="3" name="Content Placeholder 2">
            <a:extLst>
              <a:ext uri="{FF2B5EF4-FFF2-40B4-BE49-F238E27FC236}">
                <a16:creationId xmlns:a16="http://schemas.microsoft.com/office/drawing/2014/main" id="{CAC67333-112B-A704-13A8-79C1CC26650C}"/>
              </a:ext>
            </a:extLst>
          </p:cNvPr>
          <p:cNvSpPr>
            <a:spLocks noGrp="1"/>
          </p:cNvSpPr>
          <p:nvPr>
            <p:ph idx="1"/>
          </p:nvPr>
        </p:nvSpPr>
        <p:spPr>
          <a:xfrm>
            <a:off x="181155" y="1220637"/>
            <a:ext cx="8298611" cy="4416725"/>
          </a:xfrm>
        </p:spPr>
        <p:txBody>
          <a:bodyPr/>
          <a:lstStyle/>
          <a:p>
            <a:pPr marL="0" indent="0">
              <a:buNone/>
            </a:pPr>
            <a:r>
              <a:rPr lang="en-US" dirty="0">
                <a:sym typeface="Wingdings" panose="05000000000000000000" pitchFamily="2" charset="2"/>
              </a:rPr>
              <a:t>Some remarks:</a:t>
            </a:r>
          </a:p>
          <a:p>
            <a:r>
              <a:rPr lang="en-US" sz="1800" dirty="0">
                <a:sym typeface="Wingdings" panose="05000000000000000000" pitchFamily="2" charset="2"/>
              </a:rPr>
              <a:t>“Potential Tasks” are highlighting high level goals / requirements, and emphasis should be on “Potential Actions”. It is preferable first to agree on the “actions” and then how/who is handling these actions. </a:t>
            </a:r>
          </a:p>
          <a:p>
            <a:r>
              <a:rPr lang="en-US" sz="1800" dirty="0">
                <a:sym typeface="Wingdings" panose="05000000000000000000" pitchFamily="2" charset="2"/>
              </a:rPr>
              <a:t>The NWM outcome should lead to actions at SA#110 (and subsequently/secondary to other WGs)</a:t>
            </a:r>
          </a:p>
          <a:p>
            <a:r>
              <a:rPr lang="en-US" sz="1800" dirty="0">
                <a:sym typeface="Wingdings" panose="05000000000000000000" pitchFamily="2" charset="2"/>
              </a:rPr>
              <a:t>Feedback on Tasks and Actions showed:</a:t>
            </a:r>
          </a:p>
          <a:p>
            <a:pPr lvl="1"/>
            <a:r>
              <a:rPr lang="en-US" sz="1400" b="1" dirty="0">
                <a:sym typeface="Wingdings" panose="05000000000000000000" pitchFamily="2" charset="2"/>
              </a:rPr>
              <a:t>Majority support </a:t>
            </a:r>
            <a:r>
              <a:rPr lang="en-US" sz="1400" dirty="0">
                <a:sym typeface="Wingdings" panose="05000000000000000000" pitchFamily="2" charset="2"/>
              </a:rPr>
              <a:t>in ALL existing tasks and actions (where new tasks/actions proposed are along the same lines)</a:t>
            </a:r>
          </a:p>
          <a:p>
            <a:pPr lvl="2"/>
            <a:r>
              <a:rPr lang="en-US" sz="1200" dirty="0">
                <a:sym typeface="Wingdings" panose="05000000000000000000" pitchFamily="2" charset="2"/>
              </a:rPr>
              <a:t>Some fine-tuning of the wording of the potential tasks and actions was proposed by some companies</a:t>
            </a:r>
          </a:p>
          <a:p>
            <a:pPr lvl="1"/>
            <a:r>
              <a:rPr lang="en-US" sz="1400" b="1" dirty="0">
                <a:sym typeface="Wingdings" panose="05000000000000000000" pitchFamily="2" charset="2"/>
              </a:rPr>
              <a:t>Creating “API design guidelines” </a:t>
            </a:r>
            <a:r>
              <a:rPr lang="en-US" sz="1400" dirty="0">
                <a:sym typeface="Wingdings" panose="05000000000000000000" pitchFamily="2" charset="2"/>
              </a:rPr>
              <a:t>is a key priority for some companies</a:t>
            </a:r>
          </a:p>
          <a:p>
            <a:pPr lvl="1"/>
            <a:r>
              <a:rPr lang="en-US" sz="1400" b="1" dirty="0">
                <a:sym typeface="Wingdings" panose="05000000000000000000" pitchFamily="2" charset="2"/>
              </a:rPr>
              <a:t>Uniform documentation of exposure capabilities </a:t>
            </a:r>
            <a:r>
              <a:rPr lang="en-US" sz="1400" dirty="0">
                <a:sym typeface="Wingdings" panose="05000000000000000000" pitchFamily="2" charset="2"/>
              </a:rPr>
              <a:t>across 3GPP  is also important task</a:t>
            </a:r>
          </a:p>
          <a:p>
            <a:pPr lvl="1"/>
            <a:r>
              <a:rPr lang="en-US" sz="1400" b="1" dirty="0">
                <a:sym typeface="Wingdings" panose="05000000000000000000" pitchFamily="2" charset="2"/>
              </a:rPr>
              <a:t>Better tracking/monitoring of exposure capabilities</a:t>
            </a:r>
            <a:r>
              <a:rPr lang="en-US" sz="1400" dirty="0">
                <a:sym typeface="Wingdings" panose="05000000000000000000" pitchFamily="2" charset="2"/>
              </a:rPr>
              <a:t> across SA WGs was also pointed by many companies</a:t>
            </a:r>
          </a:p>
          <a:p>
            <a:pPr lvl="1"/>
            <a:r>
              <a:rPr lang="en-US" sz="1400" b="1" dirty="0">
                <a:sym typeface="Wingdings" panose="05000000000000000000" pitchFamily="2" charset="2"/>
              </a:rPr>
              <a:t>Improving working methods (intermediate feedback,…)</a:t>
            </a:r>
            <a:r>
              <a:rPr lang="en-US" sz="1400" dirty="0">
                <a:sym typeface="Wingdings" panose="05000000000000000000" pitchFamily="2" charset="2"/>
              </a:rPr>
              <a:t> for better interacting with consumers (verticals, ASP) was also pointed by many companies; however, the exact </a:t>
            </a:r>
            <a:r>
              <a:rPr lang="en-US" sz="1600" dirty="0">
                <a:sym typeface="Wingdings" panose="05000000000000000000" pitchFamily="2" charset="2"/>
              </a:rPr>
              <a:t>actions proposed may differ</a:t>
            </a:r>
            <a:endParaRPr lang="en-US" sz="1800" dirty="0">
              <a:sym typeface="Wingdings" panose="05000000000000000000" pitchFamily="2" charset="2"/>
            </a:endParaRPr>
          </a:p>
          <a:p>
            <a:endParaRPr lang="en-US" sz="3600" dirty="0">
              <a:highlight>
                <a:srgbClr val="FFFF00"/>
              </a:highlight>
              <a:sym typeface="Wingdings" panose="05000000000000000000" pitchFamily="2" charset="2"/>
            </a:endParaRPr>
          </a:p>
        </p:txBody>
      </p:sp>
    </p:spTree>
    <p:extLst>
      <p:ext uri="{BB962C8B-B14F-4D97-AF65-F5344CB8AC3E}">
        <p14:creationId xmlns:p14="http://schemas.microsoft.com/office/powerpoint/2010/main" val="45824024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141F5B-3647-A4FC-B42F-7CDAE1897EC6}"/>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6D6D2287-EAF8-D4CD-E964-6432976478D0}"/>
              </a:ext>
            </a:extLst>
          </p:cNvPr>
          <p:cNvSpPr>
            <a:spLocks noGrp="1"/>
          </p:cNvSpPr>
          <p:nvPr>
            <p:ph type="title"/>
          </p:nvPr>
        </p:nvSpPr>
        <p:spPr>
          <a:xfrm>
            <a:off x="129129" y="60960"/>
            <a:ext cx="7216552" cy="97455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GB" sz="2800" b="1" dirty="0"/>
              <a:t>Overview</a:t>
            </a:r>
            <a:endParaRPr lang="de-DE" altLang="de-DE" sz="2800" dirty="0"/>
          </a:p>
        </p:txBody>
      </p:sp>
      <p:sp>
        <p:nvSpPr>
          <p:cNvPr id="7" name="Content Placeholder 7">
            <a:extLst>
              <a:ext uri="{FF2B5EF4-FFF2-40B4-BE49-F238E27FC236}">
                <a16:creationId xmlns:a16="http://schemas.microsoft.com/office/drawing/2014/main" id="{DD4F6C75-5564-997E-593F-3A2344CC65C1}"/>
              </a:ext>
            </a:extLst>
          </p:cNvPr>
          <p:cNvSpPr txBox="1">
            <a:spLocks/>
          </p:cNvSpPr>
          <p:nvPr/>
        </p:nvSpPr>
        <p:spPr>
          <a:xfrm>
            <a:off x="584037" y="1596488"/>
            <a:ext cx="7619684" cy="4381618"/>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300"/>
              </a:spcAft>
            </a:pPr>
            <a:r>
              <a:rPr lang="en-US" altLang="de-DE" sz="2400" kern="0" dirty="0"/>
              <a:t>NWM Feedback on Potential Tasks</a:t>
            </a:r>
          </a:p>
          <a:p>
            <a:pPr>
              <a:spcBef>
                <a:spcPts val="0"/>
              </a:spcBef>
              <a:spcAft>
                <a:spcPts val="300"/>
              </a:spcAft>
            </a:pPr>
            <a:endParaRPr lang="en-US" sz="2400" kern="0" dirty="0"/>
          </a:p>
          <a:p>
            <a:pPr>
              <a:spcBef>
                <a:spcPts val="0"/>
              </a:spcBef>
              <a:spcAft>
                <a:spcPts val="300"/>
              </a:spcAft>
            </a:pPr>
            <a:r>
              <a:rPr lang="en-US" sz="2400" kern="0" dirty="0"/>
              <a:t>NWM Feedback on Potential Actions</a:t>
            </a:r>
          </a:p>
          <a:p>
            <a:pPr>
              <a:spcBef>
                <a:spcPts val="0"/>
              </a:spcBef>
              <a:spcAft>
                <a:spcPts val="300"/>
              </a:spcAft>
            </a:pPr>
            <a:endParaRPr lang="en-US" sz="2400" kern="0" dirty="0"/>
          </a:p>
          <a:p>
            <a:pPr>
              <a:spcBef>
                <a:spcPts val="0"/>
              </a:spcBef>
              <a:spcAft>
                <a:spcPts val="300"/>
              </a:spcAft>
            </a:pPr>
            <a:r>
              <a:rPr lang="en-US" sz="2400" kern="0" dirty="0"/>
              <a:t>Discussion on additional tasks and actions and mappings</a:t>
            </a:r>
          </a:p>
          <a:p>
            <a:pPr>
              <a:spcBef>
                <a:spcPts val="0"/>
              </a:spcBef>
              <a:spcAft>
                <a:spcPts val="300"/>
              </a:spcAft>
            </a:pPr>
            <a:endParaRPr lang="en-US" sz="2400" kern="0" dirty="0"/>
          </a:p>
          <a:p>
            <a:pPr>
              <a:spcBef>
                <a:spcPts val="0"/>
              </a:spcBef>
              <a:spcAft>
                <a:spcPts val="300"/>
              </a:spcAft>
            </a:pPr>
            <a:r>
              <a:rPr lang="en-US" sz="2400" kern="0" dirty="0"/>
              <a:t>Summary and way forward</a:t>
            </a:r>
          </a:p>
          <a:p>
            <a:pPr marL="0" indent="0">
              <a:spcBef>
                <a:spcPts val="0"/>
              </a:spcBef>
              <a:spcAft>
                <a:spcPts val="300"/>
              </a:spcAft>
              <a:buNone/>
            </a:pPr>
            <a:endParaRPr lang="en-US" sz="2400" kern="0" dirty="0"/>
          </a:p>
          <a:p>
            <a:pPr marL="0" indent="0">
              <a:spcBef>
                <a:spcPts val="0"/>
              </a:spcBef>
              <a:spcAft>
                <a:spcPts val="300"/>
              </a:spcAft>
              <a:buNone/>
            </a:pPr>
            <a:r>
              <a:rPr lang="en-US" sz="1400" dirty="0"/>
              <a:t>* Detailed NWM feedback can be found in: </a:t>
            </a:r>
            <a:r>
              <a:rPr lang="en-IN" sz="1400" u="sng" dirty="0">
                <a:hlinkClick r:id="rId3"/>
              </a:rPr>
              <a:t>https://nwm-trial.etsi.org/#/documents/9277</a:t>
            </a:r>
            <a:endParaRPr lang="en-IN" sz="1400" u="sng" dirty="0"/>
          </a:p>
          <a:p>
            <a:pPr marL="0" indent="0">
              <a:spcBef>
                <a:spcPts val="0"/>
              </a:spcBef>
              <a:spcAft>
                <a:spcPts val="300"/>
              </a:spcAft>
              <a:buNone/>
            </a:pPr>
            <a:r>
              <a:rPr lang="en-US" sz="1400" kern="0" dirty="0"/>
              <a:t>**17 Companies provided feedback: T-Mobile, Huawei, </a:t>
            </a:r>
            <a:r>
              <a:rPr lang="en-US" sz="1400" kern="0" dirty="0" err="1"/>
              <a:t>InterDigital</a:t>
            </a:r>
            <a:r>
              <a:rPr lang="en-US" sz="1400" kern="0" dirty="0"/>
              <a:t>, Apple, Telefonica, Telecom Italia, Lenovo, Qualcomm, AT&amp;T, NTT DOCOMO, Nokia, Samsung, Ericsson, China Mobile, ZTE, LGE, Intel</a:t>
            </a:r>
          </a:p>
          <a:p>
            <a:pPr marL="457200" lvl="1" indent="-457200">
              <a:spcBef>
                <a:spcPts val="0"/>
              </a:spcBef>
              <a:spcAft>
                <a:spcPts val="300"/>
              </a:spcAft>
              <a:buBlip>
                <a:blip r:embed="rId2"/>
              </a:buBlip>
            </a:pPr>
            <a:endParaRPr lang="de-DE" sz="2000" b="1" dirty="0"/>
          </a:p>
          <a:p>
            <a:pPr marL="457200" lvl="1" indent="-457200">
              <a:spcBef>
                <a:spcPts val="0"/>
              </a:spcBef>
              <a:spcAft>
                <a:spcPts val="300"/>
              </a:spcAft>
              <a:buBlip>
                <a:blip r:embed="rId2"/>
              </a:buBlip>
            </a:pPr>
            <a:endParaRPr lang="de-DE" sz="2000" b="1" dirty="0"/>
          </a:p>
        </p:txBody>
      </p:sp>
    </p:spTree>
    <p:extLst>
      <p:ext uri="{BB962C8B-B14F-4D97-AF65-F5344CB8AC3E}">
        <p14:creationId xmlns:p14="http://schemas.microsoft.com/office/powerpoint/2010/main" val="22426175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26AD4E-4B09-EE4D-8AF6-EE08A6C5EAF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C3008C-E356-79D7-2065-8B75AF1586A1}"/>
              </a:ext>
            </a:extLst>
          </p:cNvPr>
          <p:cNvSpPr>
            <a:spLocks noGrp="1"/>
          </p:cNvSpPr>
          <p:nvPr>
            <p:ph type="title"/>
          </p:nvPr>
        </p:nvSpPr>
        <p:spPr/>
        <p:txBody>
          <a:bodyPr/>
          <a:lstStyle/>
          <a:p>
            <a:r>
              <a:rPr lang="en-US" dirty="0"/>
              <a:t>Proposed Improvement Tasks</a:t>
            </a:r>
            <a:endParaRPr lang="de-DE" dirty="0"/>
          </a:p>
        </p:txBody>
      </p:sp>
      <p:sp>
        <p:nvSpPr>
          <p:cNvPr id="3" name="Content Placeholder 2">
            <a:extLst>
              <a:ext uri="{FF2B5EF4-FFF2-40B4-BE49-F238E27FC236}">
                <a16:creationId xmlns:a16="http://schemas.microsoft.com/office/drawing/2014/main" id="{D08BC325-4779-C81E-C964-CD3F24D1896E}"/>
              </a:ext>
            </a:extLst>
          </p:cNvPr>
          <p:cNvSpPr>
            <a:spLocks noGrp="1"/>
          </p:cNvSpPr>
          <p:nvPr>
            <p:ph idx="1"/>
          </p:nvPr>
        </p:nvSpPr>
        <p:spPr>
          <a:xfrm>
            <a:off x="572967" y="1284548"/>
            <a:ext cx="7998065" cy="4830763"/>
          </a:xfrm>
        </p:spPr>
        <p:txBody>
          <a:bodyPr/>
          <a:lstStyle/>
          <a:p>
            <a:pPr marL="0" indent="0">
              <a:buNone/>
            </a:pPr>
            <a:r>
              <a:rPr lang="en-US" sz="2400" dirty="0"/>
              <a:t>Proposed Improvement Tasks</a:t>
            </a:r>
          </a:p>
          <a:p>
            <a:pPr marL="0" indent="0">
              <a:buNone/>
            </a:pPr>
            <a:r>
              <a:rPr lang="en-US" sz="2400" dirty="0"/>
              <a:t>“Actionable” Tasks</a:t>
            </a:r>
          </a:p>
          <a:p>
            <a:r>
              <a:rPr lang="en-US" sz="1800" dirty="0"/>
              <a:t>Develop consistent stage 2 exposure API development &amp; design guidelines to be used across SA WGs</a:t>
            </a:r>
          </a:p>
          <a:p>
            <a:r>
              <a:rPr lang="en-US" sz="1800" dirty="0"/>
              <a:t>Uniform documentation containing a brief overview of 3GPP exposure features across WGs and their supporting specifications, and Exposure feature/API usage guidelines for external 3GPP consumer organizations.</a:t>
            </a:r>
            <a:endParaRPr kumimoji="0" lang="en-US" sz="2400" b="0" i="0" u="none" strike="noStrike" kern="0" cap="none" spc="0" normalizeH="0" baseline="0" noProof="0" dirty="0">
              <a:ln>
                <a:noFill/>
              </a:ln>
              <a:effectLst/>
              <a:uLnTx/>
              <a:uFillTx/>
              <a:latin typeface="Calibri"/>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sz="2400" b="0" i="0" u="none" strike="noStrike" kern="0" cap="none" spc="0" normalizeH="0" baseline="0" noProof="0" dirty="0">
                <a:ln>
                  <a:noFill/>
                </a:ln>
                <a:solidFill>
                  <a:prstClr val="black"/>
                </a:solidFill>
                <a:effectLst/>
                <a:uLnTx/>
                <a:uFillTx/>
                <a:latin typeface="Calibri"/>
                <a:ea typeface="+mn-ea"/>
                <a:cs typeface="+mn-cs"/>
              </a:rPr>
              <a:t>“High level” Tasks (can be mapped to different/multiple actions of different nature)</a:t>
            </a:r>
            <a:endParaRPr lang="en-US" sz="1800" dirty="0">
              <a:solidFill>
                <a:srgbClr val="FF0000"/>
              </a:solidFill>
            </a:endParaRPr>
          </a:p>
          <a:p>
            <a:r>
              <a:rPr lang="en-US" sz="1800" dirty="0"/>
              <a:t>[Intra-3GPP] Enhance coordination of exposure related work across SA WGs to support end-to-end use cases</a:t>
            </a:r>
          </a:p>
          <a:p>
            <a:r>
              <a:rPr lang="en-US" sz="1800" dirty="0"/>
              <a:t>[3GPP-Externals] Enhance coordination (e.g., strengthen Liaison framework) of exposure related use cases with external 3GPP SDOs/ consumer </a:t>
            </a:r>
            <a:r>
              <a:rPr lang="de-DE" sz="1800" dirty="0"/>
              <a:t>organizations (such as GSMA, 5GAA, 5G ACIA, AECC etc.)</a:t>
            </a:r>
          </a:p>
        </p:txBody>
      </p:sp>
    </p:spTree>
    <p:extLst>
      <p:ext uri="{BB962C8B-B14F-4D97-AF65-F5344CB8AC3E}">
        <p14:creationId xmlns:p14="http://schemas.microsoft.com/office/powerpoint/2010/main" val="251827817"/>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8DC78F-0434-4933-F146-F7BC50802B9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006F43-A768-FAE5-EF92-652B2A2A7441}"/>
              </a:ext>
            </a:extLst>
          </p:cNvPr>
          <p:cNvSpPr>
            <a:spLocks noGrp="1"/>
          </p:cNvSpPr>
          <p:nvPr>
            <p:ph type="title"/>
          </p:nvPr>
        </p:nvSpPr>
        <p:spPr>
          <a:xfrm>
            <a:off x="1061049" y="264184"/>
            <a:ext cx="5658928" cy="848624"/>
          </a:xfrm>
        </p:spPr>
        <p:txBody>
          <a:bodyPr/>
          <a:lstStyle/>
          <a:p>
            <a:r>
              <a:rPr lang="en-US" dirty="0"/>
              <a:t>Key objectives proposed based on NWM</a:t>
            </a:r>
            <a:endParaRPr lang="de-DE" dirty="0"/>
          </a:p>
        </p:txBody>
      </p:sp>
      <p:sp>
        <p:nvSpPr>
          <p:cNvPr id="3" name="Content Placeholder 2">
            <a:extLst>
              <a:ext uri="{FF2B5EF4-FFF2-40B4-BE49-F238E27FC236}">
                <a16:creationId xmlns:a16="http://schemas.microsoft.com/office/drawing/2014/main" id="{D7811897-893E-1DF5-075B-7336A1A8C08C}"/>
              </a:ext>
            </a:extLst>
          </p:cNvPr>
          <p:cNvSpPr>
            <a:spLocks noGrp="1"/>
          </p:cNvSpPr>
          <p:nvPr>
            <p:ph idx="1"/>
          </p:nvPr>
        </p:nvSpPr>
        <p:spPr>
          <a:xfrm>
            <a:off x="810884" y="1555991"/>
            <a:ext cx="7151297" cy="3999420"/>
          </a:xfrm>
        </p:spPr>
        <p:txBody>
          <a:bodyPr/>
          <a:lstStyle/>
          <a:p>
            <a:r>
              <a:rPr lang="de-DE" sz="2000" dirty="0"/>
              <a:t>Agree on the following objectives to support the proposed improvement tasks (as in slide 20 ). The key objectives would be to:</a:t>
            </a:r>
          </a:p>
          <a:p>
            <a:pPr marL="685800" lvl="1" indent="-342900">
              <a:buFont typeface="+mj-lt"/>
              <a:buAutoNum type="arabicParenR"/>
            </a:pPr>
            <a:r>
              <a:rPr lang="en-US" sz="1600" dirty="0"/>
              <a:t>Develop consistent stage 2 exposure API development &amp; design guidelines / templates to be used across SA WGs</a:t>
            </a:r>
            <a:endParaRPr lang="en-US" sz="1600" i="1" dirty="0"/>
          </a:p>
          <a:p>
            <a:pPr marL="685800" lvl="1" indent="-342900">
              <a:buFont typeface="+mj-lt"/>
              <a:buAutoNum type="arabicParenR"/>
            </a:pPr>
            <a:r>
              <a:rPr lang="en-US" sz="1600" dirty="0"/>
              <a:t>Support uniform documentation containing a brief overview of 3GPP exposure features across WGs and their supporting specifications, and Exposure feature / API usage guidelines for external 3GPP consumer organizations. </a:t>
            </a:r>
          </a:p>
          <a:p>
            <a:pPr marL="685800" lvl="1" indent="-342900">
              <a:buFont typeface="+mj-lt"/>
              <a:buAutoNum type="arabicParenR"/>
            </a:pPr>
            <a:r>
              <a:rPr lang="en-US" sz="1600" dirty="0"/>
              <a:t>Identify means of enhancing intra-3GPP coordination of exposure related work across SA WGs to support end-to-end use cases. </a:t>
            </a:r>
          </a:p>
          <a:p>
            <a:pPr marL="685800" lvl="1" indent="-342900">
              <a:buFont typeface="+mj-lt"/>
              <a:buAutoNum type="arabicParenR"/>
            </a:pPr>
            <a:r>
              <a:rPr lang="en-US" sz="1600" dirty="0"/>
              <a:t>Identify means of enhancing 3GPP interactions with external 3GPP SDOs/ consumer </a:t>
            </a:r>
            <a:r>
              <a:rPr lang="de-DE" sz="1600" dirty="0"/>
              <a:t>organizations</a:t>
            </a:r>
            <a:r>
              <a:rPr lang="en-US" sz="1600" dirty="0"/>
              <a:t> to support early / intermediate feedback from developers/verticals, getting industry/consumer requirements, and promote exposure related work towards consumers.</a:t>
            </a:r>
            <a:endParaRPr lang="de-DE" sz="1600" dirty="0">
              <a:solidFill>
                <a:prstClr val="black"/>
              </a:solidFill>
              <a:latin typeface="Calibri"/>
            </a:endParaRPr>
          </a:p>
          <a:p>
            <a:pPr lvl="1"/>
            <a:endParaRPr lang="en-US" sz="1600" dirty="0"/>
          </a:p>
          <a:p>
            <a:pPr lvl="1"/>
            <a:endParaRPr lang="de-DE" sz="2800" dirty="0"/>
          </a:p>
        </p:txBody>
      </p:sp>
    </p:spTree>
    <p:extLst>
      <p:ext uri="{BB962C8B-B14F-4D97-AF65-F5344CB8AC3E}">
        <p14:creationId xmlns:p14="http://schemas.microsoft.com/office/powerpoint/2010/main" val="4175395890"/>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B51D0C-E8C7-9D8E-941D-49FACF5D897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81D7FE-5208-B6B2-AF85-C5ECE986B5A6}"/>
              </a:ext>
            </a:extLst>
          </p:cNvPr>
          <p:cNvSpPr>
            <a:spLocks noGrp="1"/>
          </p:cNvSpPr>
          <p:nvPr>
            <p:ph type="title"/>
          </p:nvPr>
        </p:nvSpPr>
        <p:spPr>
          <a:xfrm>
            <a:off x="1242293" y="264184"/>
            <a:ext cx="5120879" cy="695505"/>
          </a:xfrm>
        </p:spPr>
        <p:txBody>
          <a:bodyPr/>
          <a:lstStyle/>
          <a:p>
            <a:r>
              <a:rPr lang="en-US" dirty="0"/>
              <a:t>Guidelines to support the Key Objectives</a:t>
            </a:r>
            <a:endParaRPr lang="de-DE" dirty="0"/>
          </a:p>
        </p:txBody>
      </p:sp>
      <p:sp>
        <p:nvSpPr>
          <p:cNvPr id="3" name="Content Placeholder 2">
            <a:extLst>
              <a:ext uri="{FF2B5EF4-FFF2-40B4-BE49-F238E27FC236}">
                <a16:creationId xmlns:a16="http://schemas.microsoft.com/office/drawing/2014/main" id="{9D0A8179-8A9B-51AB-A43E-D9EC5AD0B3C5}"/>
              </a:ext>
            </a:extLst>
          </p:cNvPr>
          <p:cNvSpPr>
            <a:spLocks noGrp="1"/>
          </p:cNvSpPr>
          <p:nvPr>
            <p:ph idx="1"/>
          </p:nvPr>
        </p:nvSpPr>
        <p:spPr>
          <a:xfrm>
            <a:off x="845390" y="1426595"/>
            <a:ext cx="7073660" cy="4775798"/>
          </a:xfrm>
        </p:spPr>
        <p:txBody>
          <a:bodyPr/>
          <a:lstStyle/>
          <a:p>
            <a:pPr marL="0" indent="0">
              <a:buNone/>
            </a:pPr>
            <a:r>
              <a:rPr lang="de-DE" sz="2000" dirty="0"/>
              <a:t>The format and timeline for the key objectives can be discussed in SA#110, however some guidelines for the way forward:</a:t>
            </a:r>
          </a:p>
          <a:p>
            <a:r>
              <a:rPr lang="de-DE" sz="1800" dirty="0"/>
              <a:t>Some of the objectives may be tasked or given as responsibility to one or more SA WGs, since SA doesn‘t have the capacity or expertise to perform extensive analysis.</a:t>
            </a:r>
          </a:p>
          <a:p>
            <a:r>
              <a:rPr lang="de-DE" sz="1800" dirty="0"/>
              <a:t>Gap analysis (considering also existing work performed in SA/CT groups) and analysis of Stage 1/ external requirements may be needed for designing exposure/API guidelines or template (Key Objective 1 of slide 21).</a:t>
            </a:r>
          </a:p>
          <a:p>
            <a:r>
              <a:rPr lang="de-DE" sz="1800" dirty="0"/>
              <a:t>A step-wise approach may be followed:</a:t>
            </a:r>
          </a:p>
          <a:p>
            <a:pPr marL="800100" lvl="1" indent="-342900">
              <a:buFont typeface="+mj-lt"/>
              <a:buAutoNum type="alphaLcParenR"/>
            </a:pPr>
            <a:r>
              <a:rPr lang="de-DE" sz="1400" dirty="0"/>
              <a:t>Proposed Improvement Tasks and Key Objectives as in slides 20 and 21 to be agreed/endorsed in principle in SA#110</a:t>
            </a:r>
          </a:p>
          <a:p>
            <a:pPr marL="800100" lvl="1" indent="-342900">
              <a:buFont typeface="+mj-lt"/>
              <a:buAutoNum type="alphaLcParenR"/>
            </a:pPr>
            <a:r>
              <a:rPr lang="de-DE" sz="1400" dirty="0"/>
              <a:t>Upon agreeing/endorsing step a), for the Key Objectives 1) and 2), SA to discuss and agree on the timeline and format of the objectives.</a:t>
            </a:r>
          </a:p>
          <a:p>
            <a:pPr marL="800100" lvl="1" indent="-342900">
              <a:buFont typeface="+mj-lt"/>
              <a:buAutoNum type="alphaLcParenR"/>
            </a:pPr>
            <a:r>
              <a:rPr lang="de-DE" sz="1400" dirty="0"/>
              <a:t>For Objectives 3) and 4) , further discussions are needed to agree on the detailed actions,  responsibilities and timeline (e.g. as part of an SA-wide SID)</a:t>
            </a:r>
          </a:p>
          <a:p>
            <a:pPr marL="800100" lvl="1" indent="-342900">
              <a:buFont typeface="+mj-lt"/>
              <a:buAutoNum type="alphaLcParenR"/>
            </a:pPr>
            <a:endParaRPr lang="de-DE" sz="1400" dirty="0"/>
          </a:p>
          <a:p>
            <a:pPr marL="457200" lvl="1" indent="0">
              <a:buNone/>
            </a:pPr>
            <a:endParaRPr lang="de-DE" sz="1400" dirty="0"/>
          </a:p>
          <a:p>
            <a:pPr marL="0" indent="0">
              <a:buNone/>
            </a:pPr>
            <a:endParaRPr lang="de-DE" sz="2000" dirty="0"/>
          </a:p>
          <a:p>
            <a:endParaRPr lang="en-US" sz="1600" dirty="0"/>
          </a:p>
          <a:p>
            <a:pPr lvl="1"/>
            <a:endParaRPr lang="de-DE" sz="2800" dirty="0"/>
          </a:p>
        </p:txBody>
      </p:sp>
    </p:spTree>
    <p:extLst>
      <p:ext uri="{BB962C8B-B14F-4D97-AF65-F5344CB8AC3E}">
        <p14:creationId xmlns:p14="http://schemas.microsoft.com/office/powerpoint/2010/main" val="2674554071"/>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7E9A19-445B-E6E5-5186-ECF0DED56A55}"/>
              </a:ext>
            </a:extLst>
          </p:cNvPr>
          <p:cNvSpPr>
            <a:spLocks noGrp="1"/>
          </p:cNvSpPr>
          <p:nvPr>
            <p:ph type="title"/>
          </p:nvPr>
        </p:nvSpPr>
        <p:spPr>
          <a:xfrm>
            <a:off x="851260" y="2782019"/>
            <a:ext cx="6827838" cy="1143000"/>
          </a:xfrm>
        </p:spPr>
        <p:txBody>
          <a:bodyPr/>
          <a:lstStyle/>
          <a:p>
            <a:r>
              <a:rPr lang="en-US" sz="4400" dirty="0"/>
              <a:t>Back-up</a:t>
            </a:r>
            <a:endParaRPr lang="de-DE" sz="4400" dirty="0"/>
          </a:p>
        </p:txBody>
      </p:sp>
    </p:spTree>
    <p:extLst>
      <p:ext uri="{BB962C8B-B14F-4D97-AF65-F5344CB8AC3E}">
        <p14:creationId xmlns:p14="http://schemas.microsoft.com/office/powerpoint/2010/main" val="223090317"/>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BF22E-39D2-3C40-C544-EBD76BC4A24D}"/>
              </a:ext>
            </a:extLst>
          </p:cNvPr>
          <p:cNvSpPr>
            <a:spLocks noGrp="1"/>
          </p:cNvSpPr>
          <p:nvPr>
            <p:ph type="title"/>
          </p:nvPr>
        </p:nvSpPr>
        <p:spPr/>
        <p:txBody>
          <a:bodyPr/>
          <a:lstStyle/>
          <a:p>
            <a:r>
              <a:rPr lang="en-US" dirty="0"/>
              <a:t>Annex A</a:t>
            </a:r>
            <a:endParaRPr lang="de-DE" dirty="0"/>
          </a:p>
        </p:txBody>
      </p:sp>
      <p:sp>
        <p:nvSpPr>
          <p:cNvPr id="6" name="TextBox 5">
            <a:extLst>
              <a:ext uri="{FF2B5EF4-FFF2-40B4-BE49-F238E27FC236}">
                <a16:creationId xmlns:a16="http://schemas.microsoft.com/office/drawing/2014/main" id="{3EA5AB3C-CB18-20F1-A826-6386A6E19EA0}"/>
              </a:ext>
            </a:extLst>
          </p:cNvPr>
          <p:cNvSpPr txBox="1"/>
          <p:nvPr/>
        </p:nvSpPr>
        <p:spPr>
          <a:xfrm>
            <a:off x="346509" y="1371600"/>
            <a:ext cx="8308541" cy="3693319"/>
          </a:xfrm>
          <a:prstGeom prst="rect">
            <a:avLst/>
          </a:prstGeom>
          <a:noFill/>
        </p:spPr>
        <p:txBody>
          <a:bodyPr wrap="square">
            <a:spAutoFit/>
          </a:bodyPr>
          <a:lstStyle/>
          <a:p>
            <a:pPr algn="l"/>
            <a:r>
              <a:rPr lang="en-US" sz="1800" b="0" i="0" u="none" strike="noStrike" baseline="0" dirty="0">
                <a:latin typeface="TimesNewRomanPSMT"/>
              </a:rPr>
              <a:t>Based on SP-251153 (Proposal#1), and analysis in SP-250772, the following ’potential high-level targets’ are considered to be analyzed in view of implementation in the SA ways of working for 6G work:</a:t>
            </a:r>
          </a:p>
          <a:p>
            <a:pPr algn="l"/>
            <a:endParaRPr lang="en-US" sz="1800" b="0" i="0" u="none" strike="noStrike" baseline="0" dirty="0">
              <a:latin typeface="TimesNewRomanPSMT"/>
            </a:endParaRPr>
          </a:p>
          <a:p>
            <a:pPr algn="l"/>
            <a:r>
              <a:rPr lang="en-US" sz="1800" b="0" i="0" u="none" strike="noStrike" baseline="0" dirty="0">
                <a:latin typeface="TimesNewRomanPSMT"/>
              </a:rPr>
              <a:t>A.1. Establishing Exposure Oversight and Governance in 3GPP.</a:t>
            </a:r>
          </a:p>
          <a:p>
            <a:pPr algn="l"/>
            <a:endParaRPr lang="en-US" sz="1800" b="0" i="0" u="none" strike="noStrike" baseline="0" dirty="0">
              <a:latin typeface="TimesNewRomanPSMT"/>
            </a:endParaRPr>
          </a:p>
          <a:p>
            <a:pPr algn="l"/>
            <a:r>
              <a:rPr lang="en-US" sz="1800" b="0" i="0" u="none" strike="noStrike" baseline="0" dirty="0">
                <a:latin typeface="TimesNewRomanPSMT"/>
              </a:rPr>
              <a:t>A.2. Addition of top-down use-case driven exposure approach (end to end handling).</a:t>
            </a:r>
          </a:p>
          <a:p>
            <a:pPr algn="l"/>
            <a:endParaRPr lang="en-US" sz="1800" b="0" i="0" u="none" strike="noStrike" baseline="0" dirty="0">
              <a:latin typeface="TimesNewRomanPSMT"/>
            </a:endParaRPr>
          </a:p>
          <a:p>
            <a:pPr algn="l"/>
            <a:r>
              <a:rPr lang="en-US" sz="1800" b="0" i="0" u="none" strike="noStrike" baseline="0" dirty="0">
                <a:latin typeface="TimesNewRomanPSMT"/>
              </a:rPr>
              <a:t>A.3. Strengthening external and internal coordination.</a:t>
            </a:r>
          </a:p>
          <a:p>
            <a:pPr algn="l"/>
            <a:endParaRPr lang="en-US" sz="1800" b="0" i="0" u="none" strike="noStrike" baseline="0" dirty="0">
              <a:latin typeface="TimesNewRomanPSMT"/>
            </a:endParaRPr>
          </a:p>
          <a:p>
            <a:pPr algn="l"/>
            <a:r>
              <a:rPr lang="en-US" sz="1800" b="0" i="0" u="none" strike="noStrike" baseline="0" dirty="0">
                <a:latin typeface="TimesNewRomanPSMT"/>
              </a:rPr>
              <a:t>A.4. Introduction of Flexible 3GPP Exposure API Development cycles.</a:t>
            </a:r>
          </a:p>
          <a:p>
            <a:pPr algn="l"/>
            <a:endParaRPr lang="fr-FR" sz="1800" b="0" i="0" u="none" strike="noStrike" baseline="0" dirty="0">
              <a:latin typeface="TimesNewRomanPSMT"/>
            </a:endParaRPr>
          </a:p>
          <a:p>
            <a:pPr algn="l"/>
            <a:r>
              <a:rPr lang="fr-FR" sz="1800" b="0" i="0" u="none" strike="noStrike" baseline="0" dirty="0">
                <a:latin typeface="TimesNewRomanPSMT"/>
              </a:rPr>
              <a:t>A.5. Consistent 3GPP Exposure Principles.</a:t>
            </a:r>
          </a:p>
        </p:txBody>
      </p:sp>
    </p:spTree>
    <p:extLst>
      <p:ext uri="{BB962C8B-B14F-4D97-AF65-F5344CB8AC3E}">
        <p14:creationId xmlns:p14="http://schemas.microsoft.com/office/powerpoint/2010/main" val="893372933"/>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A9DB29-4430-9357-B9EA-F958BBE43F6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0EDA5B-4E69-4FCE-CBC3-8F28CED6909B}"/>
              </a:ext>
            </a:extLst>
          </p:cNvPr>
          <p:cNvSpPr>
            <a:spLocks noGrp="1"/>
          </p:cNvSpPr>
          <p:nvPr>
            <p:ph type="title"/>
          </p:nvPr>
        </p:nvSpPr>
        <p:spPr>
          <a:xfrm>
            <a:off x="488950" y="228600"/>
            <a:ext cx="6827838" cy="849429"/>
          </a:xfrm>
        </p:spPr>
        <p:txBody>
          <a:bodyPr/>
          <a:lstStyle/>
          <a:p>
            <a:r>
              <a:rPr lang="en-US" dirty="0"/>
              <a:t>Annex B	</a:t>
            </a:r>
            <a:endParaRPr lang="de-DE" dirty="0"/>
          </a:p>
        </p:txBody>
      </p:sp>
      <p:sp>
        <p:nvSpPr>
          <p:cNvPr id="6" name="TextBox 5">
            <a:extLst>
              <a:ext uri="{FF2B5EF4-FFF2-40B4-BE49-F238E27FC236}">
                <a16:creationId xmlns:a16="http://schemas.microsoft.com/office/drawing/2014/main" id="{DDD23264-F1E1-6C51-6F2D-561892BD8298}"/>
              </a:ext>
            </a:extLst>
          </p:cNvPr>
          <p:cNvSpPr txBox="1"/>
          <p:nvPr/>
        </p:nvSpPr>
        <p:spPr>
          <a:xfrm>
            <a:off x="344921" y="1150219"/>
            <a:ext cx="8471820" cy="4832092"/>
          </a:xfrm>
          <a:prstGeom prst="rect">
            <a:avLst/>
          </a:prstGeom>
          <a:noFill/>
        </p:spPr>
        <p:txBody>
          <a:bodyPr wrap="square">
            <a:spAutoFit/>
          </a:bodyPr>
          <a:lstStyle/>
          <a:p>
            <a:pPr algn="l"/>
            <a:r>
              <a:rPr lang="en-US" sz="1400" b="0" i="0" u="none" strike="noStrike" baseline="0" dirty="0">
                <a:latin typeface="TimesNewRomanPSMT"/>
              </a:rPr>
              <a:t>Based on slides 4-5 of SP-251263, the following ’potential improvement tasks’ are considered for the NWM</a:t>
            </a:r>
          </a:p>
          <a:p>
            <a:pPr algn="l"/>
            <a:r>
              <a:rPr lang="de-DE" sz="1400" b="0" i="0" u="none" strike="noStrike" baseline="0" dirty="0">
                <a:latin typeface="TimesNewRomanPSMT"/>
              </a:rPr>
              <a:t>discussion:</a:t>
            </a:r>
          </a:p>
          <a:p>
            <a:pPr algn="l"/>
            <a:r>
              <a:rPr lang="en-US" sz="1400" b="0" i="0" u="none" strike="noStrike" baseline="0" dirty="0">
                <a:latin typeface="TimesNewRomanPSMT"/>
              </a:rPr>
              <a:t>B.1. Enhance coordination of exposure related use cases with consumer organizations.</a:t>
            </a:r>
          </a:p>
          <a:p>
            <a:pPr algn="l"/>
            <a:endParaRPr lang="en-US" sz="1400" b="0" i="0" u="none" strike="noStrike" baseline="0" dirty="0">
              <a:latin typeface="TimesNewRomanPSMT"/>
            </a:endParaRPr>
          </a:p>
          <a:p>
            <a:pPr algn="l"/>
            <a:r>
              <a:rPr lang="en-US" sz="1400" b="0" i="0" u="none" strike="noStrike" baseline="0" dirty="0">
                <a:latin typeface="TimesNewRomanPSMT"/>
              </a:rPr>
              <a:t>B.2. Identification of exposure aspects and related service-level requirements for different types of consumers.</a:t>
            </a:r>
          </a:p>
          <a:p>
            <a:pPr algn="l"/>
            <a:endParaRPr lang="en-US" sz="1400" b="0" i="0" u="none" strike="noStrike" baseline="0" dirty="0">
              <a:latin typeface="TimesNewRomanPSMT"/>
            </a:endParaRPr>
          </a:p>
          <a:p>
            <a:pPr algn="l"/>
            <a:r>
              <a:rPr lang="en-US" sz="1400" b="0" i="0" u="none" strike="noStrike" baseline="0" dirty="0">
                <a:latin typeface="TimesNewRomanPSMT"/>
              </a:rPr>
              <a:t>B.3. Analysis of use cases and service level requirements and deriving technical API requirements for</a:t>
            </a:r>
          </a:p>
          <a:p>
            <a:pPr algn="l"/>
            <a:r>
              <a:rPr lang="fr-FR" sz="1400" b="0" i="0" u="none" strike="noStrike" baseline="0" dirty="0" err="1">
                <a:latin typeface="TimesNewRomanPSMT"/>
              </a:rPr>
              <a:t>domains</a:t>
            </a:r>
            <a:r>
              <a:rPr lang="fr-FR" sz="1400" b="0" i="0" u="none" strike="noStrike" baseline="0" dirty="0">
                <a:latin typeface="TimesNewRomanPSMT"/>
              </a:rPr>
              <a:t> (e.g. </a:t>
            </a:r>
            <a:r>
              <a:rPr lang="fr-FR" sz="1400" b="0" i="0" u="none" strike="noStrike" baseline="0" dirty="0" err="1">
                <a:latin typeface="TimesNewRomanPSMT"/>
              </a:rPr>
              <a:t>Core</a:t>
            </a:r>
            <a:r>
              <a:rPr lang="fr-FR" sz="1400" b="0" i="0" u="none" strike="noStrike" baseline="0" dirty="0">
                <a:latin typeface="TimesNewRomanPSMT"/>
              </a:rPr>
              <a:t>, App </a:t>
            </a:r>
            <a:r>
              <a:rPr lang="fr-FR" sz="1400" b="0" i="0" u="none" strike="noStrike" baseline="0" dirty="0" err="1">
                <a:latin typeface="TimesNewRomanPSMT"/>
              </a:rPr>
              <a:t>Enablement</a:t>
            </a:r>
            <a:r>
              <a:rPr lang="fr-FR" sz="1400" b="0" i="0" u="none" strike="noStrike" baseline="0" dirty="0">
                <a:latin typeface="TimesNewRomanPSMT"/>
              </a:rPr>
              <a:t>, OAM, etc.).</a:t>
            </a:r>
          </a:p>
          <a:p>
            <a:pPr algn="l"/>
            <a:endParaRPr lang="en-US" sz="1400" b="0" i="0" u="none" strike="noStrike" baseline="0" dirty="0">
              <a:latin typeface="TimesNewRomanPSMT"/>
            </a:endParaRPr>
          </a:p>
          <a:p>
            <a:pPr algn="l"/>
            <a:r>
              <a:rPr lang="en-US" sz="1400" b="0" i="0" u="none" strike="noStrike" baseline="0" dirty="0">
                <a:latin typeface="TimesNewRomanPSMT"/>
              </a:rPr>
              <a:t>B.4. Coordination of exposure related work across WGs to support end-to-end use cases.</a:t>
            </a:r>
          </a:p>
          <a:p>
            <a:pPr algn="l"/>
            <a:endParaRPr lang="en-US" sz="1400" b="0" i="0" u="none" strike="noStrike" baseline="0" dirty="0">
              <a:latin typeface="TimesNewRomanPSMT"/>
            </a:endParaRPr>
          </a:p>
          <a:p>
            <a:pPr algn="l"/>
            <a:r>
              <a:rPr lang="en-US" sz="1400" b="0" i="0" u="none" strike="noStrike" baseline="0" dirty="0">
                <a:latin typeface="TimesNewRomanPSMT"/>
              </a:rPr>
              <a:t>B.5. Provide intermediate/early feedback on Stage 2 API designs with consumer organizations.</a:t>
            </a:r>
          </a:p>
          <a:p>
            <a:pPr algn="l"/>
            <a:endParaRPr lang="en-US" sz="1400" b="0" i="0" u="none" strike="noStrike" baseline="0" dirty="0">
              <a:latin typeface="TimesNewRomanPSMT"/>
            </a:endParaRPr>
          </a:p>
          <a:p>
            <a:pPr algn="l"/>
            <a:r>
              <a:rPr lang="en-US" sz="1400" b="0" i="0" u="none" strike="noStrike" baseline="0" dirty="0">
                <a:latin typeface="TimesNewRomanPSMT"/>
              </a:rPr>
              <a:t>B.6. Develop consistent API development &amp; design guidelines across WGs.</a:t>
            </a:r>
          </a:p>
          <a:p>
            <a:pPr algn="l"/>
            <a:endParaRPr lang="en-US" sz="1400" b="0" i="0" u="none" strike="noStrike" baseline="0" dirty="0">
              <a:latin typeface="TimesNewRomanPSMT"/>
            </a:endParaRPr>
          </a:p>
          <a:p>
            <a:pPr algn="l"/>
            <a:r>
              <a:rPr lang="en-US" sz="1400" b="0" i="0" u="none" strike="noStrike" baseline="0" dirty="0">
                <a:latin typeface="TimesNewRomanPSMT"/>
              </a:rPr>
              <a:t>B.7. Uniform documentation of 3GPP exposure features across WGs and supporting specifications, and usage</a:t>
            </a:r>
          </a:p>
          <a:p>
            <a:pPr algn="l"/>
            <a:r>
              <a:rPr lang="de-DE" sz="1400" b="0" i="0" u="none" strike="noStrike" baseline="0" dirty="0">
                <a:latin typeface="TimesNewRomanPSMT"/>
              </a:rPr>
              <a:t>guidelines.</a:t>
            </a:r>
          </a:p>
          <a:p>
            <a:pPr algn="l"/>
            <a:endParaRPr lang="en-US" sz="1400" b="0" i="0" u="none" strike="noStrike" baseline="0" dirty="0">
              <a:latin typeface="TimesNewRomanPSMT"/>
            </a:endParaRPr>
          </a:p>
          <a:p>
            <a:pPr algn="l"/>
            <a:r>
              <a:rPr lang="en-US" sz="1400" b="0" i="0" u="none" strike="noStrike" baseline="0" dirty="0">
                <a:latin typeface="TimesNewRomanPSMT"/>
              </a:rPr>
              <a:t>B.8. Support for flexible API development cycles:</a:t>
            </a:r>
          </a:p>
          <a:p>
            <a:pPr algn="l"/>
            <a:r>
              <a:rPr lang="en-US" sz="1400" b="0" i="0" u="none" strike="noStrike" baseline="0" dirty="0">
                <a:latin typeface="TimesNewRomanPSMT"/>
              </a:rPr>
              <a:t>- B.8.1. Determination of regular (normal WID) vs fast track (e.g., API WID) API development cycles (based</a:t>
            </a:r>
          </a:p>
          <a:p>
            <a:pPr algn="l"/>
            <a:r>
              <a:rPr lang="en-US" sz="1400" b="0" i="0" u="none" strike="noStrike" baseline="0" dirty="0">
                <a:latin typeface="TimesNewRomanPSMT"/>
              </a:rPr>
              <a:t>on #3 or external factors), and its impact of underlying capabilities</a:t>
            </a:r>
          </a:p>
          <a:p>
            <a:pPr algn="l"/>
            <a:r>
              <a:rPr lang="en-US" sz="1400" b="0" i="0" u="none" strike="noStrike" baseline="0" dirty="0">
                <a:latin typeface="TimesNewRomanPSMT"/>
              </a:rPr>
              <a:t>- B.8.2. Coordination of API cycles across WGs, on a per release cycle</a:t>
            </a:r>
            <a:endParaRPr lang="fr-FR" sz="1400" b="0" i="0" u="none" strike="noStrike" baseline="0" dirty="0">
              <a:latin typeface="TimesNewRomanPSMT"/>
            </a:endParaRPr>
          </a:p>
        </p:txBody>
      </p:sp>
    </p:spTree>
    <p:extLst>
      <p:ext uri="{BB962C8B-B14F-4D97-AF65-F5344CB8AC3E}">
        <p14:creationId xmlns:p14="http://schemas.microsoft.com/office/powerpoint/2010/main" val="2230568975"/>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37747D-B55F-4345-42B6-BDD81662C1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2908F1-82E6-9B05-B9B8-B0D388012A9B}"/>
              </a:ext>
            </a:extLst>
          </p:cNvPr>
          <p:cNvSpPr>
            <a:spLocks noGrp="1"/>
          </p:cNvSpPr>
          <p:nvPr>
            <p:ph type="title"/>
          </p:nvPr>
        </p:nvSpPr>
        <p:spPr>
          <a:xfrm>
            <a:off x="488950" y="228600"/>
            <a:ext cx="6827838" cy="849429"/>
          </a:xfrm>
        </p:spPr>
        <p:txBody>
          <a:bodyPr/>
          <a:lstStyle/>
          <a:p>
            <a:r>
              <a:rPr lang="en-US" dirty="0"/>
              <a:t>Annex C	</a:t>
            </a:r>
            <a:endParaRPr lang="de-DE" dirty="0"/>
          </a:p>
        </p:txBody>
      </p:sp>
      <p:sp>
        <p:nvSpPr>
          <p:cNvPr id="6" name="TextBox 5">
            <a:extLst>
              <a:ext uri="{FF2B5EF4-FFF2-40B4-BE49-F238E27FC236}">
                <a16:creationId xmlns:a16="http://schemas.microsoft.com/office/drawing/2014/main" id="{ED7CAEEC-F097-AEA9-D024-8234A91CF064}"/>
              </a:ext>
            </a:extLst>
          </p:cNvPr>
          <p:cNvSpPr txBox="1"/>
          <p:nvPr/>
        </p:nvSpPr>
        <p:spPr>
          <a:xfrm>
            <a:off x="375384" y="1078029"/>
            <a:ext cx="8393231" cy="5262979"/>
          </a:xfrm>
          <a:prstGeom prst="rect">
            <a:avLst/>
          </a:prstGeom>
          <a:noFill/>
        </p:spPr>
        <p:txBody>
          <a:bodyPr wrap="square">
            <a:spAutoFit/>
          </a:bodyPr>
          <a:lstStyle/>
          <a:p>
            <a:pPr algn="l"/>
            <a:r>
              <a:rPr lang="en-US" sz="1400" b="0" i="0" u="none" strike="noStrike" baseline="0" dirty="0">
                <a:solidFill>
                  <a:srgbClr val="000000"/>
                </a:solidFill>
                <a:latin typeface="TimesNewRomanPSMT"/>
              </a:rPr>
              <a:t>Based on slides 6-7 of SP-251263, the following ’potential actions’ are considered for the NWM discussion.</a:t>
            </a:r>
          </a:p>
          <a:p>
            <a:pPr algn="l"/>
            <a:endParaRPr lang="en-US" sz="1400" b="0" i="0" u="none" strike="noStrike" baseline="0" dirty="0">
              <a:solidFill>
                <a:srgbClr val="000000"/>
              </a:solidFill>
              <a:latin typeface="TimesNewRomanPSMT"/>
            </a:endParaRPr>
          </a:p>
          <a:p>
            <a:pPr algn="l"/>
            <a:r>
              <a:rPr lang="en-US" sz="1400" b="0" i="0" u="none" strike="noStrike" baseline="0" dirty="0">
                <a:solidFill>
                  <a:srgbClr val="000000"/>
                </a:solidFill>
                <a:latin typeface="TimesNewRomanPSMT"/>
              </a:rPr>
              <a:t>C.1. Increase SA visibility of on-going development of exposure capabilities with potential enhancements:</a:t>
            </a:r>
          </a:p>
          <a:p>
            <a:pPr algn="l"/>
            <a:r>
              <a:rPr lang="en-US" sz="1400" b="0" i="0" u="none" strike="noStrike" baseline="0" dirty="0">
                <a:solidFill>
                  <a:srgbClr val="000000"/>
                </a:solidFill>
                <a:latin typeface="TimesNewRomanPSMT"/>
              </a:rPr>
              <a:t>- C.1.1. Per WG “slide” in reports to SA that provide status of on-going exposure efforts (SI/WI/CRs).</a:t>
            </a:r>
          </a:p>
          <a:p>
            <a:pPr algn="l"/>
            <a:r>
              <a:rPr lang="en-US" sz="1400" b="0" i="0" u="none" strike="noStrike" baseline="0" dirty="0">
                <a:solidFill>
                  <a:srgbClr val="000000"/>
                </a:solidFill>
                <a:latin typeface="TimesNewRomanPSMT"/>
              </a:rPr>
              <a:t>- C.1.2. Modification(s) of existing SID/WID template to identify exposure capability area/impact(s).</a:t>
            </a:r>
          </a:p>
          <a:p>
            <a:pPr algn="l"/>
            <a:r>
              <a:rPr lang="en-US" sz="1400" b="0" i="0" u="none" strike="noStrike" baseline="0" dirty="0">
                <a:solidFill>
                  <a:srgbClr val="000000"/>
                </a:solidFill>
                <a:latin typeface="MnSymbol10"/>
              </a:rPr>
              <a:t>○ </a:t>
            </a:r>
            <a:r>
              <a:rPr lang="en-US" sz="1400" b="0" i="0" u="none" strike="noStrike" baseline="0" dirty="0">
                <a:solidFill>
                  <a:srgbClr val="000000"/>
                </a:solidFill>
                <a:latin typeface="TimesNewRomanPSMT"/>
              </a:rPr>
              <a:t>Increases visibility to all SA WGs on potential impacts to their work program/TU budgets.</a:t>
            </a:r>
          </a:p>
          <a:p>
            <a:pPr algn="l"/>
            <a:r>
              <a:rPr lang="en-US" sz="1400" b="0" i="0" u="none" strike="noStrike" baseline="0" dirty="0">
                <a:solidFill>
                  <a:srgbClr val="000000"/>
                </a:solidFill>
                <a:latin typeface="TimesNewRomanPSMT"/>
              </a:rPr>
              <a:t>- C.1.3. Use of SA-level SID/WID on exposure capability development to increase</a:t>
            </a:r>
          </a:p>
          <a:p>
            <a:pPr algn="l"/>
            <a:r>
              <a:rPr lang="en-US" sz="1400" b="0" i="0" u="none" strike="noStrike" baseline="0" dirty="0">
                <a:solidFill>
                  <a:srgbClr val="000000"/>
                </a:solidFill>
                <a:latin typeface="TimesNewRomanPSMT"/>
              </a:rPr>
              <a:t>coordination/traceability/trackability for Stage 1-2 efforts to handover to Stage 3.</a:t>
            </a:r>
          </a:p>
          <a:p>
            <a:pPr algn="l"/>
            <a:r>
              <a:rPr lang="en-US" sz="1400" b="0" i="0" u="none" strike="noStrike" baseline="0" dirty="0">
                <a:solidFill>
                  <a:srgbClr val="000000"/>
                </a:solidFill>
                <a:latin typeface="MnSymbol10"/>
              </a:rPr>
              <a:t>○ </a:t>
            </a:r>
            <a:r>
              <a:rPr lang="en-US" sz="1400" b="0" i="0" u="none" strike="noStrike" baseline="0" dirty="0">
                <a:solidFill>
                  <a:srgbClr val="000000"/>
                </a:solidFill>
                <a:latin typeface="TimesNewRomanPSMT"/>
              </a:rPr>
              <a:t>Provides SA-wide “check” on needed activities (e.g., security, charging/OAM).</a:t>
            </a:r>
          </a:p>
          <a:p>
            <a:pPr algn="l"/>
            <a:r>
              <a:rPr lang="en-US" sz="1400" b="0" i="0" u="none" strike="noStrike" baseline="0" dirty="0">
                <a:solidFill>
                  <a:srgbClr val="000000"/>
                </a:solidFill>
                <a:latin typeface="MnSymbol10"/>
              </a:rPr>
              <a:t>○ </a:t>
            </a:r>
            <a:r>
              <a:rPr lang="en-US" sz="1400" b="0" i="0" u="none" strike="noStrike" baseline="0" dirty="0">
                <a:solidFill>
                  <a:srgbClr val="000000"/>
                </a:solidFill>
                <a:latin typeface="TimesNewRomanPSMT"/>
              </a:rPr>
              <a:t>Identification of “lead” WG for SA WG coordination (as necessary).</a:t>
            </a:r>
          </a:p>
          <a:p>
            <a:pPr algn="l"/>
            <a:endParaRPr lang="en-US" sz="1400" b="0" i="0" u="none" strike="noStrike" baseline="0" dirty="0">
              <a:solidFill>
                <a:srgbClr val="000000"/>
              </a:solidFill>
              <a:latin typeface="TimesNewRomanPSMT"/>
            </a:endParaRPr>
          </a:p>
          <a:p>
            <a:pPr algn="l"/>
            <a:r>
              <a:rPr lang="en-US" sz="1400" b="0" i="0" u="none" strike="noStrike" baseline="0" dirty="0">
                <a:solidFill>
                  <a:srgbClr val="000000"/>
                </a:solidFill>
                <a:latin typeface="TimesNewRomanPSMT"/>
              </a:rPr>
              <a:t>C.2. Development of a 3GPP API template and design guidelines for use by “all” WGs to provide a common</a:t>
            </a:r>
          </a:p>
          <a:p>
            <a:pPr algn="l"/>
            <a:r>
              <a:rPr lang="en-US" sz="1400" b="0" i="0" u="none" strike="noStrike" baseline="0" dirty="0">
                <a:solidFill>
                  <a:srgbClr val="000000"/>
                </a:solidFill>
                <a:latin typeface="TimesNewRomanPSMT"/>
              </a:rPr>
              <a:t>“look” and composition of exposure capabilities.</a:t>
            </a:r>
          </a:p>
          <a:p>
            <a:pPr algn="l"/>
            <a:endParaRPr lang="en-US" sz="1400" b="0" i="0" u="none" strike="noStrike" baseline="0" dirty="0">
              <a:solidFill>
                <a:srgbClr val="000000"/>
              </a:solidFill>
              <a:latin typeface="TimesNewRomanPSMT"/>
            </a:endParaRPr>
          </a:p>
          <a:p>
            <a:pPr algn="l"/>
            <a:r>
              <a:rPr lang="en-US" sz="1400" b="0" i="0" u="none" strike="noStrike" baseline="0" dirty="0">
                <a:solidFill>
                  <a:srgbClr val="000000"/>
                </a:solidFill>
                <a:latin typeface="TimesNewRomanPSMT"/>
              </a:rPr>
              <a:t>C.3. Enhance ”discovery” of 3GPP-developed exposure capabilities by external (non-3GPP) communities</a:t>
            </a:r>
          </a:p>
          <a:p>
            <a:pPr algn="l"/>
            <a:r>
              <a:rPr lang="de-DE" sz="1400" b="0" i="0" u="none" strike="noStrike" baseline="0" dirty="0">
                <a:solidFill>
                  <a:srgbClr val="000000"/>
                </a:solidFill>
                <a:latin typeface="TimesNewRomanPSMT"/>
              </a:rPr>
              <a:t>with potential enhancements:</a:t>
            </a:r>
          </a:p>
          <a:p>
            <a:pPr algn="l"/>
            <a:r>
              <a:rPr lang="en-US" sz="1400" b="0" i="0" u="none" strike="noStrike" baseline="0" dirty="0">
                <a:solidFill>
                  <a:srgbClr val="000000"/>
                </a:solidFill>
                <a:latin typeface="TimesNewRomanPSMT"/>
              </a:rPr>
              <a:t>- C.3.1. Single location (e.g., document, website) with information on exposure capabilities that is</a:t>
            </a:r>
          </a:p>
          <a:p>
            <a:pPr algn="l"/>
            <a:r>
              <a:rPr lang="en-US" sz="1400" b="0" i="0" u="none" strike="noStrike" baseline="0" dirty="0">
                <a:solidFill>
                  <a:srgbClr val="000000"/>
                </a:solidFill>
                <a:latin typeface="TimesNewRomanPSMT"/>
              </a:rPr>
              <a:t>easily/prominently discoverable, accessible and searchable.</a:t>
            </a:r>
          </a:p>
          <a:p>
            <a:pPr algn="l"/>
            <a:r>
              <a:rPr lang="en-US" sz="1400" b="0" i="0" u="none" strike="noStrike" baseline="0" dirty="0">
                <a:solidFill>
                  <a:srgbClr val="000000"/>
                </a:solidFill>
                <a:latin typeface="TimesNewRomanPSMT"/>
              </a:rPr>
              <a:t>- C.3.2. New 3GPP ”deliverable” for exposure capabilities (e.g., something different from the TR/TSs — like</a:t>
            </a:r>
          </a:p>
          <a:p>
            <a:pPr algn="l"/>
            <a:r>
              <a:rPr lang="en-US" sz="1400" b="0" i="0" u="none" strike="noStrike" baseline="0" dirty="0">
                <a:solidFill>
                  <a:srgbClr val="000000"/>
                </a:solidFill>
                <a:latin typeface="TimesNewRomanPSMT"/>
              </a:rPr>
              <a:t>a catalogue or website) with non-Release dependent approval/publication schedule (i.e., quarterly plenary</a:t>
            </a:r>
          </a:p>
          <a:p>
            <a:pPr algn="l"/>
            <a:r>
              <a:rPr lang="en-US" sz="1400" b="0" i="0" u="none" strike="noStrike" baseline="0" dirty="0">
                <a:solidFill>
                  <a:srgbClr val="000000"/>
                </a:solidFill>
                <a:latin typeface="TimesNewRomanPSMT"/>
              </a:rPr>
              <a:t>meetings to improve responsiveness to market needs.</a:t>
            </a:r>
          </a:p>
          <a:p>
            <a:pPr algn="l"/>
            <a:endParaRPr lang="en-US" sz="1400" b="0" i="0" u="none" strike="noStrike" baseline="0" dirty="0">
              <a:solidFill>
                <a:srgbClr val="000000"/>
              </a:solidFill>
              <a:latin typeface="TimesNewRomanPSMT"/>
            </a:endParaRPr>
          </a:p>
          <a:p>
            <a:pPr algn="l"/>
            <a:r>
              <a:rPr lang="en-US" sz="1400" b="0" i="0" u="none" strike="noStrike" baseline="0" dirty="0">
                <a:solidFill>
                  <a:srgbClr val="000000"/>
                </a:solidFill>
                <a:latin typeface="TimesNewRomanPSMT"/>
              </a:rPr>
              <a:t>C.4. 3GPP could consider hosting API/developer events to increase awareness w/external entities (whether</a:t>
            </a:r>
          </a:p>
          <a:p>
            <a:pPr algn="l"/>
            <a:r>
              <a:rPr lang="en-US" sz="1400" b="0" i="0" u="none" strike="noStrike" baseline="0" dirty="0">
                <a:solidFill>
                  <a:srgbClr val="000000"/>
                </a:solidFill>
                <a:latin typeface="TimesNewRomanPSMT"/>
              </a:rPr>
              <a:t>this is in 3GPP scope is FFS).</a:t>
            </a:r>
            <a:endParaRPr lang="fr-FR" sz="1400" b="0" i="0" u="none" strike="noStrike" baseline="0" dirty="0">
              <a:latin typeface="TimesNewRomanPSMT"/>
            </a:endParaRPr>
          </a:p>
        </p:txBody>
      </p:sp>
    </p:spTree>
    <p:extLst>
      <p:ext uri="{BB962C8B-B14F-4D97-AF65-F5344CB8AC3E}">
        <p14:creationId xmlns:p14="http://schemas.microsoft.com/office/powerpoint/2010/main" val="1306797734"/>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A191D2-ACC7-3DAD-E75E-946FA1102F06}"/>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3F2E3B8-F975-A9FB-2FF1-7F596FB960C4}"/>
              </a:ext>
            </a:extLst>
          </p:cNvPr>
          <p:cNvSpPr>
            <a:spLocks noGrp="1"/>
          </p:cNvSpPr>
          <p:nvPr>
            <p:ph idx="1"/>
          </p:nvPr>
        </p:nvSpPr>
        <p:spPr>
          <a:xfrm>
            <a:off x="488950" y="1370813"/>
            <a:ext cx="7913178" cy="4830763"/>
          </a:xfrm>
        </p:spPr>
        <p:txBody>
          <a:bodyPr/>
          <a:lstStyle/>
          <a:p>
            <a:pPr marL="0" indent="0" algn="ctr">
              <a:buNone/>
            </a:pPr>
            <a:endParaRPr lang="en-US" sz="4400" dirty="0"/>
          </a:p>
          <a:p>
            <a:pPr marL="0" indent="0" algn="ctr">
              <a:buNone/>
            </a:pPr>
            <a:endParaRPr lang="en-US" sz="4400" dirty="0"/>
          </a:p>
          <a:p>
            <a:pPr marL="0" indent="0" algn="ctr">
              <a:buNone/>
            </a:pPr>
            <a:r>
              <a:rPr lang="en-US" sz="4400" dirty="0"/>
              <a:t>NWM Feedback on potential tasks</a:t>
            </a:r>
            <a:endParaRPr lang="de-DE" sz="4400" dirty="0"/>
          </a:p>
        </p:txBody>
      </p:sp>
    </p:spTree>
    <p:extLst>
      <p:ext uri="{BB962C8B-B14F-4D97-AF65-F5344CB8AC3E}">
        <p14:creationId xmlns:p14="http://schemas.microsoft.com/office/powerpoint/2010/main" val="26837505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E60980-3062-2DF1-3C98-3E93728F5AFB}"/>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48BA5F02-EFBF-2448-1AD5-BCCFFFCB79EA}"/>
              </a:ext>
            </a:extLst>
          </p:cNvPr>
          <p:cNvSpPr>
            <a:spLocks noGrp="1"/>
          </p:cNvSpPr>
          <p:nvPr>
            <p:ph type="title"/>
          </p:nvPr>
        </p:nvSpPr>
        <p:spPr>
          <a:xfrm>
            <a:off x="129129" y="60960"/>
            <a:ext cx="7216552" cy="97455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US" sz="2400" dirty="0"/>
              <a:t>Feeback on Potential Tasks (1)</a:t>
            </a:r>
            <a:endParaRPr lang="de-DE" altLang="de-DE" sz="2400" dirty="0"/>
          </a:p>
        </p:txBody>
      </p:sp>
      <p:sp>
        <p:nvSpPr>
          <p:cNvPr id="2" name="Content Placeholder 7">
            <a:extLst>
              <a:ext uri="{FF2B5EF4-FFF2-40B4-BE49-F238E27FC236}">
                <a16:creationId xmlns:a16="http://schemas.microsoft.com/office/drawing/2014/main" id="{DA744D5D-08F7-AB37-2D5A-FC0F5693D568}"/>
              </a:ext>
            </a:extLst>
          </p:cNvPr>
          <p:cNvSpPr txBox="1">
            <a:spLocks/>
          </p:cNvSpPr>
          <p:nvPr/>
        </p:nvSpPr>
        <p:spPr>
          <a:xfrm>
            <a:off x="129127" y="1508760"/>
            <a:ext cx="8635310" cy="2105612"/>
          </a:xfrm>
          <a:prstGeom prst="rect">
            <a:avLst/>
          </a:prstGeom>
          <a:ln>
            <a:solidFill>
              <a:schemeClr val="tx1">
                <a:lumMod val="95000"/>
                <a:lumOff val="5000"/>
              </a:schemeClr>
            </a:solidFill>
          </a:ln>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gn="ctr">
              <a:spcBef>
                <a:spcPts val="0"/>
              </a:spcBef>
              <a:spcAft>
                <a:spcPts val="300"/>
              </a:spcAft>
              <a:buNone/>
            </a:pPr>
            <a:r>
              <a:rPr lang="en-IN" altLang="de-DE" sz="1600" b="1" kern="0" dirty="0">
                <a:solidFill>
                  <a:srgbClr val="FF0000"/>
                </a:solidFill>
              </a:rPr>
              <a:t>B.1. </a:t>
            </a:r>
            <a:r>
              <a:rPr lang="en-US" altLang="de-DE" sz="1600" b="1" kern="0" dirty="0">
                <a:solidFill>
                  <a:srgbClr val="FF0000"/>
                </a:solidFill>
              </a:rPr>
              <a:t>Enhance coordination of exposure related use cases with consumer organizations</a:t>
            </a:r>
            <a:endParaRPr lang="en-IN" altLang="de-DE" sz="1600" b="1" kern="0" dirty="0">
              <a:solidFill>
                <a:srgbClr val="FF0000"/>
              </a:solidFill>
            </a:endParaRPr>
          </a:p>
          <a:p>
            <a:pPr>
              <a:spcBef>
                <a:spcPts val="0"/>
              </a:spcBef>
              <a:spcAft>
                <a:spcPts val="300"/>
              </a:spcAft>
            </a:pPr>
            <a:r>
              <a:rPr lang="en-US" altLang="de-DE" sz="1400" kern="0" dirty="0"/>
              <a:t>Broadly supportive in principle/ high level (T-Mobile, Huawei, </a:t>
            </a:r>
            <a:r>
              <a:rPr lang="en-US" altLang="de-DE" sz="1400" kern="0" dirty="0" err="1"/>
              <a:t>InterDigital</a:t>
            </a:r>
            <a:r>
              <a:rPr lang="en-US" altLang="de-DE" sz="1400" kern="0" dirty="0"/>
              <a:t>, Apple, Telefonica)</a:t>
            </a:r>
          </a:p>
          <a:p>
            <a:pPr>
              <a:spcBef>
                <a:spcPts val="0"/>
              </a:spcBef>
              <a:spcAft>
                <a:spcPts val="300"/>
              </a:spcAft>
            </a:pPr>
            <a:r>
              <a:rPr lang="en-US" altLang="de-DE" sz="1400" kern="0" dirty="0"/>
              <a:t>Supportive (Telecom Italia, Lenovo, Qualcomm, AT&amp;T, NTT DOCOMO) </a:t>
            </a:r>
          </a:p>
          <a:p>
            <a:pPr>
              <a:spcBef>
                <a:spcPts val="0"/>
              </a:spcBef>
              <a:spcAft>
                <a:spcPts val="300"/>
              </a:spcAft>
            </a:pPr>
            <a:r>
              <a:rPr lang="en-US" altLang="de-DE" sz="1400" kern="0" dirty="0"/>
              <a:t>Supports with rephrasing (Nokia, Samsung, Ericsson, China Mobile)</a:t>
            </a:r>
          </a:p>
          <a:p>
            <a:pPr>
              <a:spcBef>
                <a:spcPts val="0"/>
              </a:spcBef>
              <a:spcAft>
                <a:spcPts val="300"/>
              </a:spcAft>
            </a:pPr>
            <a:r>
              <a:rPr lang="en-US" altLang="de-DE" sz="1400" kern="0" dirty="0"/>
              <a:t>Not opposing (ZTE, LGE)</a:t>
            </a:r>
          </a:p>
          <a:p>
            <a:pPr marL="0" indent="0">
              <a:spcBef>
                <a:spcPts val="0"/>
              </a:spcBef>
              <a:spcAft>
                <a:spcPts val="300"/>
              </a:spcAft>
              <a:buNone/>
            </a:pPr>
            <a:endParaRPr lang="en-US" altLang="de-DE" sz="1400" b="1" kern="0" dirty="0"/>
          </a:p>
          <a:p>
            <a:pPr marL="0" indent="0">
              <a:spcBef>
                <a:spcPts val="0"/>
              </a:spcBef>
              <a:spcAft>
                <a:spcPts val="300"/>
              </a:spcAft>
              <a:buNone/>
            </a:pPr>
            <a:r>
              <a:rPr lang="en-US" altLang="de-DE" sz="1400" b="1" kern="0" dirty="0"/>
              <a:t>Observation 1: For B.1,</a:t>
            </a:r>
            <a:r>
              <a:rPr lang="en-US" altLang="de-DE" sz="1400" kern="0" dirty="0"/>
              <a:t> </a:t>
            </a:r>
            <a:r>
              <a:rPr lang="en-US" altLang="de-DE" sz="1400" b="1" kern="0" dirty="0"/>
              <a:t>14 companies support / broadly support / support with rephrasing, 2 companies not opposing)</a:t>
            </a:r>
            <a:r>
              <a:rPr lang="en-US" altLang="de-DE" sz="1600" b="1" kern="0" dirty="0"/>
              <a:t>.</a:t>
            </a:r>
            <a:endParaRPr lang="en-US" altLang="de-DE" sz="1400" b="1" kern="0" dirty="0"/>
          </a:p>
        </p:txBody>
      </p:sp>
      <p:sp>
        <p:nvSpPr>
          <p:cNvPr id="6" name="Subtitle 6">
            <a:extLst>
              <a:ext uri="{FF2B5EF4-FFF2-40B4-BE49-F238E27FC236}">
                <a16:creationId xmlns:a16="http://schemas.microsoft.com/office/drawing/2014/main" id="{E0AF9431-2024-DF90-7E57-2714B664E087}"/>
              </a:ext>
            </a:extLst>
          </p:cNvPr>
          <p:cNvSpPr txBox="1">
            <a:spLocks/>
          </p:cNvSpPr>
          <p:nvPr/>
        </p:nvSpPr>
        <p:spPr bwMode="auto">
          <a:xfrm>
            <a:off x="129129" y="1121878"/>
            <a:ext cx="8781191" cy="386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nSpc>
                <a:spcPct val="80000"/>
              </a:lnSpc>
              <a:buNone/>
            </a:pPr>
            <a:r>
              <a:rPr lang="en-US" altLang="en-US" sz="1800" kern="0" dirty="0"/>
              <a:t>Based on the inputs in NWM the feedback on potential tasks is the following:</a:t>
            </a:r>
            <a:endParaRPr lang="en-GB" altLang="en-US" sz="1800" kern="0" dirty="0">
              <a:latin typeface="Calibri" panose="020F0502020204030204" pitchFamily="34" charset="0"/>
              <a:cs typeface="Calibri" panose="020F0502020204030204" pitchFamily="34" charset="0"/>
            </a:endParaRPr>
          </a:p>
        </p:txBody>
      </p:sp>
      <p:sp>
        <p:nvSpPr>
          <p:cNvPr id="7" name="Content Placeholder 7">
            <a:extLst>
              <a:ext uri="{FF2B5EF4-FFF2-40B4-BE49-F238E27FC236}">
                <a16:creationId xmlns:a16="http://schemas.microsoft.com/office/drawing/2014/main" id="{8A6BE706-BFDD-01FB-F0F3-C1E657A56BC4}"/>
              </a:ext>
            </a:extLst>
          </p:cNvPr>
          <p:cNvSpPr txBox="1">
            <a:spLocks/>
          </p:cNvSpPr>
          <p:nvPr/>
        </p:nvSpPr>
        <p:spPr>
          <a:xfrm>
            <a:off x="129127" y="3709454"/>
            <a:ext cx="8635309" cy="2544697"/>
          </a:xfrm>
          <a:prstGeom prst="rect">
            <a:avLst/>
          </a:prstGeom>
          <a:ln>
            <a:solidFill>
              <a:schemeClr val="tx1">
                <a:lumMod val="95000"/>
                <a:lumOff val="5000"/>
              </a:schemeClr>
            </a:solidFill>
          </a:ln>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gn="ctr">
              <a:spcBef>
                <a:spcPts val="0"/>
              </a:spcBef>
              <a:spcAft>
                <a:spcPts val="300"/>
              </a:spcAft>
              <a:buNone/>
            </a:pPr>
            <a:r>
              <a:rPr lang="en-IN" altLang="de-DE" sz="1600" b="1" kern="0" dirty="0">
                <a:solidFill>
                  <a:srgbClr val="FF0000"/>
                </a:solidFill>
              </a:rPr>
              <a:t>B.2. </a:t>
            </a:r>
            <a:r>
              <a:rPr lang="en-US" altLang="de-DE" sz="1600" b="1" kern="0" dirty="0">
                <a:solidFill>
                  <a:srgbClr val="FF0000"/>
                </a:solidFill>
              </a:rPr>
              <a:t>Identification of exposure aspects and related service-level requirements for different types of consumers.</a:t>
            </a:r>
            <a:endParaRPr lang="en-IN" altLang="de-DE" sz="1600" b="1" kern="0" dirty="0">
              <a:solidFill>
                <a:srgbClr val="FF0000"/>
              </a:solidFill>
            </a:endParaRPr>
          </a:p>
          <a:p>
            <a:pPr>
              <a:spcBef>
                <a:spcPts val="0"/>
              </a:spcBef>
              <a:spcAft>
                <a:spcPts val="300"/>
              </a:spcAft>
            </a:pPr>
            <a:r>
              <a:rPr lang="en-US" altLang="de-DE" sz="1400" kern="0" dirty="0"/>
              <a:t>Broadly supportive in principle/ high level (T-Mobile, Huawei, Apple)</a:t>
            </a:r>
          </a:p>
          <a:p>
            <a:pPr>
              <a:spcBef>
                <a:spcPts val="0"/>
              </a:spcBef>
              <a:spcAft>
                <a:spcPts val="300"/>
              </a:spcAft>
            </a:pPr>
            <a:r>
              <a:rPr lang="en-US" altLang="de-DE" sz="1400" kern="0" dirty="0"/>
              <a:t>Supportive (Telecom Italia, Lenovo, AT&amp;T, Nokia, Ericsson, Telefonica, China Mobile)</a:t>
            </a:r>
          </a:p>
          <a:p>
            <a:pPr>
              <a:spcBef>
                <a:spcPts val="0"/>
              </a:spcBef>
              <a:spcAft>
                <a:spcPts val="300"/>
              </a:spcAft>
            </a:pPr>
            <a:r>
              <a:rPr lang="en-US" altLang="de-DE" sz="1400" kern="0" dirty="0"/>
              <a:t>Supports with rephrasing (Samsung, </a:t>
            </a:r>
            <a:r>
              <a:rPr lang="en-US" altLang="de-DE" sz="1400" kern="0" dirty="0" err="1"/>
              <a:t>InterDigital</a:t>
            </a:r>
            <a:r>
              <a:rPr lang="en-US" altLang="de-DE" sz="1400" kern="0" dirty="0"/>
              <a:t>)</a:t>
            </a:r>
          </a:p>
          <a:p>
            <a:pPr>
              <a:spcBef>
                <a:spcPts val="0"/>
              </a:spcBef>
              <a:spcAft>
                <a:spcPts val="300"/>
              </a:spcAft>
            </a:pPr>
            <a:r>
              <a:rPr lang="en-US" altLang="de-DE" sz="1400" kern="0" dirty="0"/>
              <a:t>Not opposing (ZTE, LGE, NTT DOCOMO)</a:t>
            </a:r>
          </a:p>
          <a:p>
            <a:pPr>
              <a:spcBef>
                <a:spcPts val="0"/>
              </a:spcBef>
              <a:spcAft>
                <a:spcPts val="300"/>
              </a:spcAft>
            </a:pPr>
            <a:r>
              <a:rPr lang="en-US" altLang="de-DE" sz="1400" kern="0" dirty="0"/>
              <a:t>No support (Qualcomm): </a:t>
            </a:r>
            <a:r>
              <a:rPr lang="en-US" altLang="de-DE" sz="1400" i="1" kern="0" dirty="0">
                <a:solidFill>
                  <a:srgbClr val="FF0000"/>
                </a:solidFill>
              </a:rPr>
              <a:t>It is not clear what is the gap in SA1 analysis and what are the types of consumers</a:t>
            </a:r>
            <a:r>
              <a:rPr lang="en-US" altLang="de-DE" sz="1400" kern="0" dirty="0"/>
              <a:t>.</a:t>
            </a:r>
          </a:p>
          <a:p>
            <a:pPr>
              <a:spcBef>
                <a:spcPts val="0"/>
              </a:spcBef>
              <a:spcAft>
                <a:spcPts val="300"/>
              </a:spcAft>
            </a:pPr>
            <a:endParaRPr lang="en-US" altLang="de-DE" sz="1400" kern="0" dirty="0"/>
          </a:p>
          <a:p>
            <a:pPr marL="0" indent="0">
              <a:spcBef>
                <a:spcPts val="0"/>
              </a:spcBef>
              <a:spcAft>
                <a:spcPts val="300"/>
              </a:spcAft>
              <a:buNone/>
            </a:pPr>
            <a:r>
              <a:rPr lang="en-US" altLang="de-DE" sz="1400" b="1" kern="0" dirty="0"/>
              <a:t>Observation 2: For B.2, 12 companies support / broadly support / support with rephrasing, 3 companies not opposing, </a:t>
            </a:r>
            <a:r>
              <a:rPr lang="en-US" altLang="de-DE" sz="1400" b="1" kern="0" dirty="0">
                <a:solidFill>
                  <a:srgbClr val="FF0000"/>
                </a:solidFill>
              </a:rPr>
              <a:t>1 company not supporting</a:t>
            </a:r>
            <a:r>
              <a:rPr lang="en-US" altLang="de-DE" sz="1400" b="1" kern="0" dirty="0"/>
              <a:t>)</a:t>
            </a:r>
            <a:r>
              <a:rPr lang="en-US" altLang="de-DE" sz="1600" kern="0" dirty="0"/>
              <a:t>.</a:t>
            </a:r>
            <a:endParaRPr lang="en-US" altLang="de-DE" sz="1400" kern="0" dirty="0"/>
          </a:p>
        </p:txBody>
      </p:sp>
    </p:spTree>
    <p:extLst>
      <p:ext uri="{BB962C8B-B14F-4D97-AF65-F5344CB8AC3E}">
        <p14:creationId xmlns:p14="http://schemas.microsoft.com/office/powerpoint/2010/main" val="14704768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F9E822-B945-C94A-E9F6-A32BA453358E}"/>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65C48252-2061-51D4-DC58-629858399E22}"/>
              </a:ext>
            </a:extLst>
          </p:cNvPr>
          <p:cNvSpPr>
            <a:spLocks noGrp="1"/>
          </p:cNvSpPr>
          <p:nvPr>
            <p:ph type="title"/>
          </p:nvPr>
        </p:nvSpPr>
        <p:spPr>
          <a:xfrm>
            <a:off x="129129" y="60960"/>
            <a:ext cx="7216552" cy="97455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US" sz="2400" dirty="0"/>
              <a:t>Feeback on Potential Tasks (2)</a:t>
            </a:r>
            <a:endParaRPr lang="de-DE" altLang="de-DE" sz="2400" dirty="0"/>
          </a:p>
        </p:txBody>
      </p:sp>
      <p:sp>
        <p:nvSpPr>
          <p:cNvPr id="2" name="Content Placeholder 7">
            <a:extLst>
              <a:ext uri="{FF2B5EF4-FFF2-40B4-BE49-F238E27FC236}">
                <a16:creationId xmlns:a16="http://schemas.microsoft.com/office/drawing/2014/main" id="{41776413-B930-A969-36A2-1F5C05F39277}"/>
              </a:ext>
            </a:extLst>
          </p:cNvPr>
          <p:cNvSpPr txBox="1">
            <a:spLocks/>
          </p:cNvSpPr>
          <p:nvPr/>
        </p:nvSpPr>
        <p:spPr>
          <a:xfrm>
            <a:off x="129128" y="1436855"/>
            <a:ext cx="8635310" cy="2583053"/>
          </a:xfrm>
          <a:prstGeom prst="rect">
            <a:avLst/>
          </a:prstGeom>
          <a:ln>
            <a:solidFill>
              <a:schemeClr val="tx1">
                <a:lumMod val="95000"/>
                <a:lumOff val="5000"/>
              </a:schemeClr>
            </a:solidFill>
          </a:ln>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gn="ctr">
              <a:spcBef>
                <a:spcPts val="0"/>
              </a:spcBef>
              <a:spcAft>
                <a:spcPts val="300"/>
              </a:spcAft>
              <a:buNone/>
            </a:pPr>
            <a:r>
              <a:rPr lang="en-IN" altLang="de-DE" sz="1600" b="1" kern="0" dirty="0">
                <a:solidFill>
                  <a:srgbClr val="FF0000"/>
                </a:solidFill>
              </a:rPr>
              <a:t>B.3. </a:t>
            </a:r>
            <a:r>
              <a:rPr lang="en-US" altLang="de-DE" sz="1600" b="1" kern="0" dirty="0">
                <a:solidFill>
                  <a:srgbClr val="FF0000"/>
                </a:solidFill>
              </a:rPr>
              <a:t>Analysis of use cases and service level requirements and deriving technical API requirements for domains (e.g. Core, App Enablement, OAM, etc.).</a:t>
            </a:r>
            <a:endParaRPr lang="en-IN" altLang="de-DE" sz="1600" b="1" kern="0" dirty="0">
              <a:solidFill>
                <a:srgbClr val="FF0000"/>
              </a:solidFill>
            </a:endParaRPr>
          </a:p>
          <a:p>
            <a:pPr>
              <a:spcBef>
                <a:spcPts val="0"/>
              </a:spcBef>
              <a:spcAft>
                <a:spcPts val="300"/>
              </a:spcAft>
            </a:pPr>
            <a:r>
              <a:rPr lang="en-US" altLang="de-DE" sz="1400" kern="0" dirty="0"/>
              <a:t>Broadly supportive in principle/ high level (T-Mobile, Huawei, </a:t>
            </a:r>
            <a:r>
              <a:rPr lang="en-US" altLang="de-DE" sz="1400" kern="0" dirty="0" err="1"/>
              <a:t>InterDigital</a:t>
            </a:r>
            <a:r>
              <a:rPr lang="en-US" altLang="de-DE" sz="1400" kern="0" dirty="0"/>
              <a:t>, Apple)</a:t>
            </a:r>
          </a:p>
          <a:p>
            <a:pPr>
              <a:spcBef>
                <a:spcPts val="0"/>
              </a:spcBef>
              <a:spcAft>
                <a:spcPts val="300"/>
              </a:spcAft>
            </a:pPr>
            <a:r>
              <a:rPr lang="en-US" altLang="de-DE" sz="1400" kern="0" dirty="0"/>
              <a:t>Supportive (Telecom Italia, Lenovo, AT&amp;T, Nokia, Telefonica) </a:t>
            </a:r>
          </a:p>
          <a:p>
            <a:pPr>
              <a:spcBef>
                <a:spcPts val="0"/>
              </a:spcBef>
              <a:spcAft>
                <a:spcPts val="300"/>
              </a:spcAft>
            </a:pPr>
            <a:r>
              <a:rPr lang="en-US" altLang="de-DE" sz="1400" kern="0" dirty="0"/>
              <a:t>Supports with rephrasing (Samsung, Ericsson, China Mobile)</a:t>
            </a:r>
          </a:p>
          <a:p>
            <a:pPr>
              <a:spcBef>
                <a:spcPts val="0"/>
              </a:spcBef>
              <a:spcAft>
                <a:spcPts val="300"/>
              </a:spcAft>
            </a:pPr>
            <a:r>
              <a:rPr lang="en-US" altLang="de-DE" sz="1400" kern="0" dirty="0"/>
              <a:t>Not opposing (ZTE, NTT DOCOMO, LGE)</a:t>
            </a:r>
          </a:p>
          <a:p>
            <a:pPr>
              <a:spcBef>
                <a:spcPts val="0"/>
              </a:spcBef>
              <a:spcAft>
                <a:spcPts val="300"/>
              </a:spcAft>
            </a:pPr>
            <a:r>
              <a:rPr lang="en-US" altLang="de-DE" sz="1400" kern="0" dirty="0"/>
              <a:t>No support (Qualcomm): </a:t>
            </a:r>
            <a:r>
              <a:rPr lang="en-US" altLang="de-DE" sz="1400" i="1" kern="0" dirty="0">
                <a:solidFill>
                  <a:srgbClr val="FF0000"/>
                </a:solidFill>
              </a:rPr>
              <a:t>SA1 analysis is complemented by per WG analysis. Not clear what additional effort is needed in SA</a:t>
            </a:r>
            <a:endParaRPr lang="en-US" altLang="de-DE" sz="1400" b="1" i="1" kern="0" dirty="0">
              <a:solidFill>
                <a:srgbClr val="FF0000"/>
              </a:solidFill>
            </a:endParaRPr>
          </a:p>
          <a:p>
            <a:pPr marL="0" indent="0">
              <a:spcBef>
                <a:spcPts val="0"/>
              </a:spcBef>
              <a:spcAft>
                <a:spcPts val="300"/>
              </a:spcAft>
              <a:buNone/>
            </a:pPr>
            <a:r>
              <a:rPr lang="en-US" altLang="de-DE" sz="1400" b="1" kern="0" dirty="0"/>
              <a:t>Observation 3: For B.3, 12 companies support / broadly support / support with rephrasing, 3 companies not opposing, </a:t>
            </a:r>
            <a:r>
              <a:rPr lang="en-US" altLang="de-DE" sz="1400" b="1" kern="0" dirty="0">
                <a:solidFill>
                  <a:srgbClr val="FF0000"/>
                </a:solidFill>
              </a:rPr>
              <a:t>1 company not supporting</a:t>
            </a:r>
            <a:r>
              <a:rPr lang="en-US" altLang="de-DE" sz="1400" b="1" kern="0" dirty="0"/>
              <a:t>)</a:t>
            </a:r>
            <a:endParaRPr lang="en-US" sz="1600" dirty="0">
              <a:solidFill>
                <a:srgbClr val="C00000"/>
              </a:solidFill>
            </a:endParaRPr>
          </a:p>
        </p:txBody>
      </p:sp>
      <p:sp>
        <p:nvSpPr>
          <p:cNvPr id="6" name="Subtitle 6">
            <a:extLst>
              <a:ext uri="{FF2B5EF4-FFF2-40B4-BE49-F238E27FC236}">
                <a16:creationId xmlns:a16="http://schemas.microsoft.com/office/drawing/2014/main" id="{A3866769-DC76-F455-B3CD-FBEB80982635}"/>
              </a:ext>
            </a:extLst>
          </p:cNvPr>
          <p:cNvSpPr txBox="1">
            <a:spLocks/>
          </p:cNvSpPr>
          <p:nvPr/>
        </p:nvSpPr>
        <p:spPr bwMode="auto">
          <a:xfrm>
            <a:off x="129129" y="1121878"/>
            <a:ext cx="8781191" cy="386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nSpc>
                <a:spcPct val="80000"/>
              </a:lnSpc>
              <a:buNone/>
            </a:pPr>
            <a:r>
              <a:rPr lang="en-US" altLang="en-US" sz="1800" kern="0" dirty="0"/>
              <a:t>Based on the inputs in NWM the feedback on potential tasks is the following:</a:t>
            </a:r>
            <a:endParaRPr lang="en-GB" altLang="en-US" sz="1800" kern="0" dirty="0">
              <a:latin typeface="Calibri" panose="020F0502020204030204" pitchFamily="34" charset="0"/>
              <a:cs typeface="Calibri" panose="020F0502020204030204" pitchFamily="34" charset="0"/>
            </a:endParaRPr>
          </a:p>
        </p:txBody>
      </p:sp>
      <p:sp>
        <p:nvSpPr>
          <p:cNvPr id="7" name="Content Placeholder 7">
            <a:extLst>
              <a:ext uri="{FF2B5EF4-FFF2-40B4-BE49-F238E27FC236}">
                <a16:creationId xmlns:a16="http://schemas.microsoft.com/office/drawing/2014/main" id="{C542271D-4D19-1670-BE32-317D0DE0ACB6}"/>
              </a:ext>
            </a:extLst>
          </p:cNvPr>
          <p:cNvSpPr txBox="1">
            <a:spLocks/>
          </p:cNvSpPr>
          <p:nvPr/>
        </p:nvSpPr>
        <p:spPr>
          <a:xfrm>
            <a:off x="129128" y="4129849"/>
            <a:ext cx="8635309" cy="2098424"/>
          </a:xfrm>
          <a:prstGeom prst="rect">
            <a:avLst/>
          </a:prstGeom>
          <a:ln>
            <a:solidFill>
              <a:schemeClr val="tx1">
                <a:lumMod val="95000"/>
                <a:lumOff val="5000"/>
              </a:schemeClr>
            </a:solidFill>
          </a:ln>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gn="ctr">
              <a:spcBef>
                <a:spcPts val="0"/>
              </a:spcBef>
              <a:spcAft>
                <a:spcPts val="300"/>
              </a:spcAft>
              <a:buNone/>
            </a:pPr>
            <a:r>
              <a:rPr lang="en-IN" altLang="de-DE" sz="1600" b="1" kern="0" dirty="0">
                <a:solidFill>
                  <a:srgbClr val="FF0000"/>
                </a:solidFill>
              </a:rPr>
              <a:t>B.4. </a:t>
            </a:r>
            <a:r>
              <a:rPr lang="en-US" altLang="de-DE" sz="1600" b="1" kern="0" dirty="0">
                <a:solidFill>
                  <a:srgbClr val="FF0000"/>
                </a:solidFill>
              </a:rPr>
              <a:t>Coordination of exposure related work across WGs to support end-to-end use cases.</a:t>
            </a:r>
            <a:endParaRPr lang="en-IN" altLang="de-DE" sz="1600" b="1" kern="0" dirty="0">
              <a:solidFill>
                <a:srgbClr val="FF0000"/>
              </a:solidFill>
            </a:endParaRPr>
          </a:p>
          <a:p>
            <a:pPr>
              <a:spcBef>
                <a:spcPts val="0"/>
              </a:spcBef>
              <a:spcAft>
                <a:spcPts val="300"/>
              </a:spcAft>
            </a:pPr>
            <a:r>
              <a:rPr lang="en-US" altLang="de-DE" sz="1400" kern="0" dirty="0"/>
              <a:t>Broadly supportive in principle/ high level (T-Mobile, Huawei, Apple, Telefonica)</a:t>
            </a:r>
          </a:p>
          <a:p>
            <a:pPr>
              <a:spcBef>
                <a:spcPts val="0"/>
              </a:spcBef>
              <a:spcAft>
                <a:spcPts val="300"/>
              </a:spcAft>
            </a:pPr>
            <a:r>
              <a:rPr lang="en-US" altLang="de-DE" sz="1400" kern="0" dirty="0"/>
              <a:t>Supportive (Qualcomm, Telecom Italia, Lenovo, AT&amp;T, Nokia, LGE, </a:t>
            </a:r>
            <a:r>
              <a:rPr lang="en-US" altLang="de-DE" sz="1400" kern="0" dirty="0" err="1"/>
              <a:t>InterDigital</a:t>
            </a:r>
            <a:r>
              <a:rPr lang="en-US" altLang="de-DE" sz="1400" kern="0" dirty="0"/>
              <a:t>)</a:t>
            </a:r>
          </a:p>
          <a:p>
            <a:pPr>
              <a:spcBef>
                <a:spcPts val="0"/>
              </a:spcBef>
              <a:spcAft>
                <a:spcPts val="300"/>
              </a:spcAft>
            </a:pPr>
            <a:r>
              <a:rPr lang="en-US" altLang="de-DE" sz="1400" kern="0" dirty="0"/>
              <a:t>Supports with rephrasing (Samsung, Ericsson, China Mobile)</a:t>
            </a:r>
          </a:p>
          <a:p>
            <a:pPr>
              <a:spcBef>
                <a:spcPts val="0"/>
              </a:spcBef>
              <a:spcAft>
                <a:spcPts val="300"/>
              </a:spcAft>
            </a:pPr>
            <a:r>
              <a:rPr lang="en-US" altLang="de-DE" sz="1400" kern="0" dirty="0"/>
              <a:t>Not opposing (ZTE, NTT DOCOMO)</a:t>
            </a:r>
          </a:p>
          <a:p>
            <a:pPr marL="0" indent="0">
              <a:spcBef>
                <a:spcPts val="0"/>
              </a:spcBef>
              <a:spcAft>
                <a:spcPts val="300"/>
              </a:spcAft>
              <a:buNone/>
            </a:pPr>
            <a:endParaRPr lang="en-US" altLang="de-DE" sz="1400" kern="0" dirty="0"/>
          </a:p>
          <a:p>
            <a:pPr marL="0" indent="0">
              <a:spcBef>
                <a:spcPts val="0"/>
              </a:spcBef>
              <a:spcAft>
                <a:spcPts val="300"/>
              </a:spcAft>
              <a:buNone/>
            </a:pPr>
            <a:r>
              <a:rPr lang="en-US" altLang="de-DE" sz="1400" b="1" kern="0" dirty="0"/>
              <a:t>Observation 4: For B.4, 14 companies support / broadly support / support with rephrasing, 2 companies not opposing)</a:t>
            </a:r>
            <a:endParaRPr lang="en-US" sz="1600" dirty="0">
              <a:solidFill>
                <a:srgbClr val="C00000"/>
              </a:solidFill>
            </a:endParaRPr>
          </a:p>
          <a:p>
            <a:pPr marL="0" indent="0">
              <a:spcBef>
                <a:spcPts val="0"/>
              </a:spcBef>
              <a:spcAft>
                <a:spcPts val="300"/>
              </a:spcAft>
              <a:buNone/>
            </a:pPr>
            <a:endParaRPr lang="en-US" altLang="de-DE" sz="1400" kern="0" dirty="0"/>
          </a:p>
        </p:txBody>
      </p:sp>
    </p:spTree>
    <p:extLst>
      <p:ext uri="{BB962C8B-B14F-4D97-AF65-F5344CB8AC3E}">
        <p14:creationId xmlns:p14="http://schemas.microsoft.com/office/powerpoint/2010/main" val="14221164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D034E5-4041-CC53-8EB5-71D3615C3C7D}"/>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56207963-2676-39FB-D0DE-08B306AEEDB9}"/>
              </a:ext>
            </a:extLst>
          </p:cNvPr>
          <p:cNvSpPr>
            <a:spLocks noGrp="1"/>
          </p:cNvSpPr>
          <p:nvPr>
            <p:ph type="title"/>
          </p:nvPr>
        </p:nvSpPr>
        <p:spPr>
          <a:xfrm>
            <a:off x="129129" y="60960"/>
            <a:ext cx="7216552" cy="97455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US" sz="2400" dirty="0"/>
              <a:t>Feeback on Potential Tasks (3)</a:t>
            </a:r>
            <a:endParaRPr lang="de-DE" altLang="de-DE" sz="2400" dirty="0"/>
          </a:p>
        </p:txBody>
      </p:sp>
      <p:sp>
        <p:nvSpPr>
          <p:cNvPr id="2" name="Content Placeholder 7">
            <a:extLst>
              <a:ext uri="{FF2B5EF4-FFF2-40B4-BE49-F238E27FC236}">
                <a16:creationId xmlns:a16="http://schemas.microsoft.com/office/drawing/2014/main" id="{6542C3C3-9258-00DA-2D4D-3DF73937BA93}"/>
              </a:ext>
            </a:extLst>
          </p:cNvPr>
          <p:cNvSpPr txBox="1">
            <a:spLocks/>
          </p:cNvSpPr>
          <p:nvPr/>
        </p:nvSpPr>
        <p:spPr>
          <a:xfrm>
            <a:off x="129128" y="1466491"/>
            <a:ext cx="8635310" cy="2124860"/>
          </a:xfrm>
          <a:prstGeom prst="rect">
            <a:avLst/>
          </a:prstGeom>
          <a:ln>
            <a:solidFill>
              <a:schemeClr val="tx1">
                <a:lumMod val="95000"/>
                <a:lumOff val="5000"/>
              </a:schemeClr>
            </a:solidFill>
          </a:ln>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gn="ctr">
              <a:spcBef>
                <a:spcPts val="0"/>
              </a:spcBef>
              <a:spcAft>
                <a:spcPts val="300"/>
              </a:spcAft>
              <a:buNone/>
            </a:pPr>
            <a:r>
              <a:rPr lang="en-IN" altLang="de-DE" sz="1600" b="1" kern="0" dirty="0">
                <a:solidFill>
                  <a:srgbClr val="FF0000"/>
                </a:solidFill>
              </a:rPr>
              <a:t>B.5. </a:t>
            </a:r>
            <a:r>
              <a:rPr lang="en-US" altLang="de-DE" sz="1600" b="1" kern="0" dirty="0">
                <a:solidFill>
                  <a:srgbClr val="FF0000"/>
                </a:solidFill>
              </a:rPr>
              <a:t>Provide intermediate/early feedback on Stage 2 API designs with consumer organizations.</a:t>
            </a:r>
            <a:endParaRPr lang="en-IN" altLang="de-DE" sz="1600" b="1" kern="0" dirty="0">
              <a:solidFill>
                <a:srgbClr val="FF0000"/>
              </a:solidFill>
            </a:endParaRPr>
          </a:p>
          <a:p>
            <a:pPr>
              <a:spcBef>
                <a:spcPts val="0"/>
              </a:spcBef>
              <a:spcAft>
                <a:spcPts val="300"/>
              </a:spcAft>
            </a:pPr>
            <a:r>
              <a:rPr lang="en-US" altLang="de-DE" sz="1400" kern="0" dirty="0"/>
              <a:t>Broadly supportive in principle/ high level (T-Mobile, Huawei, Apple, Telefonica, </a:t>
            </a:r>
            <a:r>
              <a:rPr lang="en-US" altLang="de-DE" sz="1400" kern="0" dirty="0" err="1"/>
              <a:t>InterDigital</a:t>
            </a:r>
            <a:r>
              <a:rPr lang="en-US" altLang="de-DE" sz="1400" kern="0" dirty="0"/>
              <a:t>)</a:t>
            </a:r>
          </a:p>
          <a:p>
            <a:pPr>
              <a:spcBef>
                <a:spcPts val="0"/>
              </a:spcBef>
              <a:spcAft>
                <a:spcPts val="300"/>
              </a:spcAft>
            </a:pPr>
            <a:r>
              <a:rPr lang="en-US" altLang="de-DE" sz="1400" kern="0" dirty="0"/>
              <a:t>Supportive (Qualcomm, Telecom Italia, Lenovo, AT&amp;T, Nokia, LGE)</a:t>
            </a:r>
          </a:p>
          <a:p>
            <a:pPr>
              <a:spcBef>
                <a:spcPts val="0"/>
              </a:spcBef>
              <a:spcAft>
                <a:spcPts val="300"/>
              </a:spcAft>
            </a:pPr>
            <a:r>
              <a:rPr lang="en-US" altLang="de-DE" sz="1400" kern="0" dirty="0"/>
              <a:t>Supports with rephrasing (Samsung, Ericsson, China Mobile) </a:t>
            </a:r>
          </a:p>
          <a:p>
            <a:pPr>
              <a:spcBef>
                <a:spcPts val="0"/>
              </a:spcBef>
              <a:spcAft>
                <a:spcPts val="300"/>
              </a:spcAft>
            </a:pPr>
            <a:r>
              <a:rPr lang="en-US" altLang="de-DE" sz="1400" kern="0" dirty="0"/>
              <a:t>Not opposing (ZTE, NTT DOCOMO)</a:t>
            </a:r>
          </a:p>
          <a:p>
            <a:pPr marL="0" indent="0">
              <a:spcBef>
                <a:spcPts val="0"/>
              </a:spcBef>
              <a:spcAft>
                <a:spcPts val="300"/>
              </a:spcAft>
              <a:buNone/>
            </a:pPr>
            <a:endParaRPr lang="en-US" altLang="de-DE" sz="1400" b="1" kern="0" dirty="0"/>
          </a:p>
          <a:p>
            <a:pPr marL="0" indent="0">
              <a:spcBef>
                <a:spcPts val="0"/>
              </a:spcBef>
              <a:spcAft>
                <a:spcPts val="300"/>
              </a:spcAft>
              <a:buNone/>
            </a:pPr>
            <a:r>
              <a:rPr lang="en-US" altLang="de-DE" sz="1400" b="1" kern="0" dirty="0"/>
              <a:t>Observation 5: For B.5, 14 companies support / broadly support / support with rephrasing, 2 companies not opposing).</a:t>
            </a:r>
            <a:endParaRPr lang="en-US" sz="1600" dirty="0">
              <a:solidFill>
                <a:srgbClr val="C00000"/>
              </a:solidFill>
            </a:endParaRPr>
          </a:p>
        </p:txBody>
      </p:sp>
      <p:sp>
        <p:nvSpPr>
          <p:cNvPr id="6" name="Subtitle 6">
            <a:extLst>
              <a:ext uri="{FF2B5EF4-FFF2-40B4-BE49-F238E27FC236}">
                <a16:creationId xmlns:a16="http://schemas.microsoft.com/office/drawing/2014/main" id="{5F510D94-4FF8-1BC7-D30D-FF71CB29642E}"/>
              </a:ext>
            </a:extLst>
          </p:cNvPr>
          <p:cNvSpPr txBox="1">
            <a:spLocks/>
          </p:cNvSpPr>
          <p:nvPr/>
        </p:nvSpPr>
        <p:spPr bwMode="auto">
          <a:xfrm>
            <a:off x="129128" y="1092243"/>
            <a:ext cx="8781191" cy="386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nSpc>
                <a:spcPct val="80000"/>
              </a:lnSpc>
              <a:buNone/>
            </a:pPr>
            <a:r>
              <a:rPr lang="en-US" altLang="en-US" sz="1800" kern="0" dirty="0"/>
              <a:t>Based on the inputs in NWM the feedback on potential tasks is the following:</a:t>
            </a:r>
            <a:endParaRPr lang="en-GB" altLang="en-US" sz="1800" kern="0" dirty="0">
              <a:latin typeface="Calibri" panose="020F0502020204030204" pitchFamily="34" charset="0"/>
              <a:cs typeface="Calibri" panose="020F0502020204030204" pitchFamily="34" charset="0"/>
            </a:endParaRPr>
          </a:p>
        </p:txBody>
      </p:sp>
      <p:sp>
        <p:nvSpPr>
          <p:cNvPr id="7" name="Content Placeholder 7">
            <a:extLst>
              <a:ext uri="{FF2B5EF4-FFF2-40B4-BE49-F238E27FC236}">
                <a16:creationId xmlns:a16="http://schemas.microsoft.com/office/drawing/2014/main" id="{D0B1D7E6-017D-98B8-A6B4-A081046C19E2}"/>
              </a:ext>
            </a:extLst>
          </p:cNvPr>
          <p:cNvSpPr txBox="1">
            <a:spLocks/>
          </p:cNvSpPr>
          <p:nvPr/>
        </p:nvSpPr>
        <p:spPr>
          <a:xfrm>
            <a:off x="129128" y="3724408"/>
            <a:ext cx="8635309" cy="2041350"/>
          </a:xfrm>
          <a:prstGeom prst="rect">
            <a:avLst/>
          </a:prstGeom>
          <a:ln>
            <a:solidFill>
              <a:schemeClr val="tx1">
                <a:lumMod val="95000"/>
                <a:lumOff val="5000"/>
              </a:schemeClr>
            </a:solidFill>
          </a:ln>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gn="ctr">
              <a:spcBef>
                <a:spcPts val="0"/>
              </a:spcBef>
              <a:spcAft>
                <a:spcPts val="300"/>
              </a:spcAft>
              <a:buNone/>
            </a:pPr>
            <a:r>
              <a:rPr lang="en-IN" altLang="de-DE" sz="1600" b="1" kern="0" dirty="0">
                <a:solidFill>
                  <a:srgbClr val="FF0000"/>
                </a:solidFill>
              </a:rPr>
              <a:t>B.6. </a:t>
            </a:r>
            <a:r>
              <a:rPr lang="en-US" altLang="de-DE" sz="1600" b="1" kern="0" dirty="0">
                <a:solidFill>
                  <a:srgbClr val="FF0000"/>
                </a:solidFill>
              </a:rPr>
              <a:t>Develop consistent API development &amp; design guidelines across WGs.</a:t>
            </a:r>
            <a:endParaRPr lang="en-IN" altLang="de-DE" sz="1600" b="1" kern="0" dirty="0">
              <a:solidFill>
                <a:srgbClr val="FF0000"/>
              </a:solidFill>
            </a:endParaRPr>
          </a:p>
          <a:p>
            <a:pPr>
              <a:spcBef>
                <a:spcPts val="0"/>
              </a:spcBef>
              <a:spcAft>
                <a:spcPts val="300"/>
              </a:spcAft>
            </a:pPr>
            <a:r>
              <a:rPr lang="en-US" altLang="de-DE" sz="1400" kern="0" dirty="0"/>
              <a:t>Broadly supportive in principle/ high level (T-Mobile, Huawei, Apple)</a:t>
            </a:r>
          </a:p>
          <a:p>
            <a:pPr>
              <a:spcBef>
                <a:spcPts val="0"/>
              </a:spcBef>
              <a:spcAft>
                <a:spcPts val="300"/>
              </a:spcAft>
            </a:pPr>
            <a:r>
              <a:rPr lang="en-US" altLang="de-DE" sz="1400" kern="0" dirty="0"/>
              <a:t>Supportive (Qualcomm, Telecom Italia, Lenovo, AT&amp;T, Nokia, LGE, </a:t>
            </a:r>
            <a:r>
              <a:rPr lang="en-US" altLang="de-DE" sz="1400" kern="0" dirty="0" err="1"/>
              <a:t>InterDigital</a:t>
            </a:r>
            <a:r>
              <a:rPr lang="en-US" altLang="de-DE" sz="1400" kern="0" dirty="0"/>
              <a:t>, Telefonica)</a:t>
            </a:r>
          </a:p>
          <a:p>
            <a:pPr>
              <a:spcBef>
                <a:spcPts val="0"/>
              </a:spcBef>
              <a:spcAft>
                <a:spcPts val="300"/>
              </a:spcAft>
            </a:pPr>
            <a:r>
              <a:rPr lang="en-US" altLang="de-DE" sz="1400" kern="0" dirty="0"/>
              <a:t>Supports with rephrasing (Samsung, Ericsson, China Mobile)</a:t>
            </a:r>
          </a:p>
          <a:p>
            <a:pPr>
              <a:spcBef>
                <a:spcPts val="0"/>
              </a:spcBef>
              <a:spcAft>
                <a:spcPts val="300"/>
              </a:spcAft>
            </a:pPr>
            <a:r>
              <a:rPr lang="en-US" altLang="de-DE" sz="1400" kern="0" dirty="0"/>
              <a:t>Not opposing (ZTE, NTT DOCOMO)</a:t>
            </a:r>
          </a:p>
          <a:p>
            <a:pPr marL="0" indent="0">
              <a:spcBef>
                <a:spcPts val="0"/>
              </a:spcBef>
              <a:spcAft>
                <a:spcPts val="300"/>
              </a:spcAft>
              <a:buNone/>
            </a:pPr>
            <a:endParaRPr lang="en-US" altLang="de-DE" sz="1400" b="1" kern="0" dirty="0"/>
          </a:p>
          <a:p>
            <a:pPr marL="0" indent="0">
              <a:spcBef>
                <a:spcPts val="0"/>
              </a:spcBef>
              <a:spcAft>
                <a:spcPts val="300"/>
              </a:spcAft>
              <a:buNone/>
            </a:pPr>
            <a:r>
              <a:rPr lang="en-US" altLang="de-DE" sz="1400" b="1" kern="0" dirty="0"/>
              <a:t>Observation 6: For B.6, 14 companies support / broadly support / support with rephrasing, 2 companies not opposing).</a:t>
            </a:r>
            <a:endParaRPr lang="en-US" sz="1600" dirty="0">
              <a:solidFill>
                <a:srgbClr val="C00000"/>
              </a:solidFill>
            </a:endParaRPr>
          </a:p>
        </p:txBody>
      </p:sp>
    </p:spTree>
    <p:extLst>
      <p:ext uri="{BB962C8B-B14F-4D97-AF65-F5344CB8AC3E}">
        <p14:creationId xmlns:p14="http://schemas.microsoft.com/office/powerpoint/2010/main" val="34960835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340AC9-D41B-03B0-833F-E88736E04B2C}"/>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C8C7A5DC-18CD-3E19-80CB-713A46CCB7F8}"/>
              </a:ext>
            </a:extLst>
          </p:cNvPr>
          <p:cNvSpPr>
            <a:spLocks noGrp="1"/>
          </p:cNvSpPr>
          <p:nvPr>
            <p:ph type="title"/>
          </p:nvPr>
        </p:nvSpPr>
        <p:spPr>
          <a:xfrm>
            <a:off x="129129" y="60960"/>
            <a:ext cx="7216552" cy="97455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US" sz="2400" dirty="0"/>
              <a:t>Feeback on Potential Tasks (4)</a:t>
            </a:r>
            <a:endParaRPr lang="de-DE" altLang="de-DE" sz="2400" dirty="0"/>
          </a:p>
        </p:txBody>
      </p:sp>
      <p:sp>
        <p:nvSpPr>
          <p:cNvPr id="2" name="Content Placeholder 7">
            <a:extLst>
              <a:ext uri="{FF2B5EF4-FFF2-40B4-BE49-F238E27FC236}">
                <a16:creationId xmlns:a16="http://schemas.microsoft.com/office/drawing/2014/main" id="{B46C386E-9699-B36A-9CE0-D2B1DFD4C4C6}"/>
              </a:ext>
            </a:extLst>
          </p:cNvPr>
          <p:cNvSpPr txBox="1">
            <a:spLocks/>
          </p:cNvSpPr>
          <p:nvPr/>
        </p:nvSpPr>
        <p:spPr>
          <a:xfrm>
            <a:off x="129128" y="1595120"/>
            <a:ext cx="8635310" cy="2270952"/>
          </a:xfrm>
          <a:prstGeom prst="rect">
            <a:avLst/>
          </a:prstGeom>
          <a:ln>
            <a:solidFill>
              <a:schemeClr val="tx1">
                <a:lumMod val="95000"/>
                <a:lumOff val="5000"/>
              </a:schemeClr>
            </a:solidFill>
          </a:ln>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gn="ctr">
              <a:spcBef>
                <a:spcPts val="0"/>
              </a:spcBef>
              <a:spcAft>
                <a:spcPts val="300"/>
              </a:spcAft>
              <a:buNone/>
            </a:pPr>
            <a:r>
              <a:rPr lang="en-IN" altLang="de-DE" sz="1600" b="1" kern="0" dirty="0">
                <a:solidFill>
                  <a:srgbClr val="FF0000"/>
                </a:solidFill>
              </a:rPr>
              <a:t>B7. </a:t>
            </a:r>
            <a:r>
              <a:rPr lang="en-US" altLang="de-DE" sz="1600" b="1" kern="0" dirty="0">
                <a:solidFill>
                  <a:srgbClr val="FF0000"/>
                </a:solidFill>
              </a:rPr>
              <a:t>Uniform documentation of 3GPP exposure features across WGs and supporting specifications, and usage guidelines.</a:t>
            </a:r>
            <a:endParaRPr lang="en-IN" altLang="de-DE" sz="1600" b="1" kern="0" dirty="0">
              <a:solidFill>
                <a:srgbClr val="FF0000"/>
              </a:solidFill>
            </a:endParaRPr>
          </a:p>
          <a:p>
            <a:pPr>
              <a:spcBef>
                <a:spcPts val="0"/>
              </a:spcBef>
              <a:spcAft>
                <a:spcPts val="300"/>
              </a:spcAft>
            </a:pPr>
            <a:r>
              <a:rPr lang="en-US" altLang="de-DE" sz="1400" kern="0" dirty="0"/>
              <a:t>Broadly supportive in principle/ high level (T-Mobile, Huawei, Apple)</a:t>
            </a:r>
          </a:p>
          <a:p>
            <a:pPr>
              <a:spcBef>
                <a:spcPts val="0"/>
              </a:spcBef>
              <a:spcAft>
                <a:spcPts val="300"/>
              </a:spcAft>
            </a:pPr>
            <a:r>
              <a:rPr lang="en-US" altLang="de-DE" sz="1400" kern="0" dirty="0"/>
              <a:t>Supportive (Qualcomm, Telecom Italia, Lenovo, AT&amp;T, Nokia, LGE, Telefonica, </a:t>
            </a:r>
            <a:r>
              <a:rPr lang="en-US" altLang="de-DE" sz="1400" kern="0" dirty="0" err="1"/>
              <a:t>InterDigital</a:t>
            </a:r>
            <a:r>
              <a:rPr lang="en-US" altLang="de-DE" sz="1400" kern="0" dirty="0"/>
              <a:t>) </a:t>
            </a:r>
          </a:p>
          <a:p>
            <a:pPr>
              <a:spcBef>
                <a:spcPts val="0"/>
              </a:spcBef>
              <a:spcAft>
                <a:spcPts val="300"/>
              </a:spcAft>
            </a:pPr>
            <a:r>
              <a:rPr lang="en-US" altLang="de-DE" sz="1400" kern="0" dirty="0"/>
              <a:t>Supports with rephrasing (Samsung, Ericsson, China Mobile)</a:t>
            </a:r>
          </a:p>
          <a:p>
            <a:pPr>
              <a:spcBef>
                <a:spcPts val="0"/>
              </a:spcBef>
              <a:spcAft>
                <a:spcPts val="300"/>
              </a:spcAft>
            </a:pPr>
            <a:r>
              <a:rPr lang="en-US" altLang="de-DE" sz="1400" kern="0" dirty="0"/>
              <a:t>Not opposing (ZTE, NTT DOCOMO)</a:t>
            </a:r>
          </a:p>
          <a:p>
            <a:pPr marL="0" indent="0">
              <a:spcBef>
                <a:spcPts val="0"/>
              </a:spcBef>
              <a:spcAft>
                <a:spcPts val="300"/>
              </a:spcAft>
              <a:buNone/>
            </a:pPr>
            <a:endParaRPr lang="en-US" altLang="de-DE" sz="1400" b="1" kern="0" dirty="0"/>
          </a:p>
          <a:p>
            <a:pPr marL="0" indent="0">
              <a:spcBef>
                <a:spcPts val="0"/>
              </a:spcBef>
              <a:spcAft>
                <a:spcPts val="300"/>
              </a:spcAft>
              <a:buNone/>
            </a:pPr>
            <a:r>
              <a:rPr lang="en-US" altLang="de-DE" sz="1400" b="1" kern="0" dirty="0"/>
              <a:t>Observation 7: For B.7, 14 companies support / broadly support / support with rephrasing, and 2 companies not opposing.</a:t>
            </a:r>
            <a:endParaRPr lang="en-US" sz="1600" dirty="0">
              <a:solidFill>
                <a:srgbClr val="C00000"/>
              </a:solidFill>
            </a:endParaRPr>
          </a:p>
        </p:txBody>
      </p:sp>
      <p:sp>
        <p:nvSpPr>
          <p:cNvPr id="6" name="Subtitle 6">
            <a:extLst>
              <a:ext uri="{FF2B5EF4-FFF2-40B4-BE49-F238E27FC236}">
                <a16:creationId xmlns:a16="http://schemas.microsoft.com/office/drawing/2014/main" id="{56F2DE45-AA60-ECAD-FD32-C3600EBFDB59}"/>
              </a:ext>
            </a:extLst>
          </p:cNvPr>
          <p:cNvSpPr txBox="1">
            <a:spLocks/>
          </p:cNvSpPr>
          <p:nvPr/>
        </p:nvSpPr>
        <p:spPr bwMode="auto">
          <a:xfrm>
            <a:off x="129129" y="1121878"/>
            <a:ext cx="8781191" cy="386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nSpc>
                <a:spcPct val="80000"/>
              </a:lnSpc>
              <a:buNone/>
            </a:pPr>
            <a:r>
              <a:rPr lang="en-US" altLang="en-US" sz="1800" kern="0" dirty="0"/>
              <a:t>Based on the inputs in NWM the feedback on potential tasks is the following:</a:t>
            </a:r>
            <a:endParaRPr lang="en-GB" altLang="en-US" sz="1800" kern="0" dirty="0">
              <a:latin typeface="Calibri" panose="020F0502020204030204" pitchFamily="34" charset="0"/>
              <a:cs typeface="Calibri" panose="020F0502020204030204" pitchFamily="34" charset="0"/>
            </a:endParaRPr>
          </a:p>
        </p:txBody>
      </p:sp>
      <p:sp>
        <p:nvSpPr>
          <p:cNvPr id="7" name="Content Placeholder 7">
            <a:extLst>
              <a:ext uri="{FF2B5EF4-FFF2-40B4-BE49-F238E27FC236}">
                <a16:creationId xmlns:a16="http://schemas.microsoft.com/office/drawing/2014/main" id="{14993DCC-9964-8350-2668-80A2A0FB07E7}"/>
              </a:ext>
            </a:extLst>
          </p:cNvPr>
          <p:cNvSpPr txBox="1">
            <a:spLocks/>
          </p:cNvSpPr>
          <p:nvPr/>
        </p:nvSpPr>
        <p:spPr>
          <a:xfrm>
            <a:off x="129129" y="3957799"/>
            <a:ext cx="8635309" cy="2270952"/>
          </a:xfrm>
          <a:prstGeom prst="rect">
            <a:avLst/>
          </a:prstGeom>
          <a:ln>
            <a:solidFill>
              <a:schemeClr val="tx1">
                <a:lumMod val="95000"/>
                <a:lumOff val="5000"/>
              </a:schemeClr>
            </a:solidFill>
          </a:ln>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gn="ctr">
              <a:spcBef>
                <a:spcPts val="0"/>
              </a:spcBef>
              <a:spcAft>
                <a:spcPts val="300"/>
              </a:spcAft>
              <a:buNone/>
            </a:pPr>
            <a:r>
              <a:rPr lang="en-IN" altLang="de-DE" sz="1600" b="1" kern="0" dirty="0">
                <a:solidFill>
                  <a:srgbClr val="FF0000"/>
                </a:solidFill>
              </a:rPr>
              <a:t>B8. </a:t>
            </a:r>
            <a:r>
              <a:rPr lang="en-US" altLang="de-DE" sz="1600" b="1" kern="0" dirty="0">
                <a:solidFill>
                  <a:srgbClr val="FF0000"/>
                </a:solidFill>
              </a:rPr>
              <a:t>Support for flexible API development cycles.</a:t>
            </a:r>
            <a:endParaRPr lang="en-IN" altLang="de-DE" sz="1600" b="1" kern="0" dirty="0">
              <a:solidFill>
                <a:srgbClr val="FF0000"/>
              </a:solidFill>
            </a:endParaRPr>
          </a:p>
          <a:p>
            <a:pPr>
              <a:spcBef>
                <a:spcPts val="0"/>
              </a:spcBef>
              <a:spcAft>
                <a:spcPts val="300"/>
              </a:spcAft>
            </a:pPr>
            <a:r>
              <a:rPr lang="en-US" altLang="de-DE" sz="1400" kern="0" dirty="0"/>
              <a:t>Broadly supportive in principle/ high level (T-Mobile, Apple, Telefonica, </a:t>
            </a:r>
            <a:r>
              <a:rPr lang="en-US" altLang="de-DE" sz="1400" kern="0" dirty="0" err="1"/>
              <a:t>InterDigital</a:t>
            </a:r>
            <a:r>
              <a:rPr lang="en-US" altLang="de-DE" sz="1400" kern="0" dirty="0"/>
              <a:t>, China Mobile)</a:t>
            </a:r>
          </a:p>
          <a:p>
            <a:pPr>
              <a:spcBef>
                <a:spcPts val="0"/>
              </a:spcBef>
              <a:spcAft>
                <a:spcPts val="300"/>
              </a:spcAft>
            </a:pPr>
            <a:r>
              <a:rPr lang="en-US" altLang="de-DE" sz="1400" kern="0" dirty="0"/>
              <a:t>Supportive (Telecom Italia, Lenovo, AT&amp;T)</a:t>
            </a:r>
          </a:p>
          <a:p>
            <a:pPr>
              <a:spcBef>
                <a:spcPts val="0"/>
              </a:spcBef>
              <a:spcAft>
                <a:spcPts val="300"/>
              </a:spcAft>
            </a:pPr>
            <a:r>
              <a:rPr lang="en-US" altLang="de-DE" sz="1400" kern="0" dirty="0"/>
              <a:t>Supports with rephrasing (Samsung, Ericsson)</a:t>
            </a:r>
          </a:p>
          <a:p>
            <a:pPr>
              <a:spcBef>
                <a:spcPts val="0"/>
              </a:spcBef>
              <a:spcAft>
                <a:spcPts val="300"/>
              </a:spcAft>
            </a:pPr>
            <a:r>
              <a:rPr lang="en-US" altLang="de-DE" sz="1400" kern="0" dirty="0"/>
              <a:t>Not opposing (ZTE, NTT DOCOMO)</a:t>
            </a:r>
          </a:p>
          <a:p>
            <a:pPr>
              <a:spcBef>
                <a:spcPts val="0"/>
              </a:spcBef>
              <a:spcAft>
                <a:spcPts val="300"/>
              </a:spcAft>
            </a:pPr>
            <a:r>
              <a:rPr lang="en-US" altLang="de-DE" sz="1400" kern="0" dirty="0"/>
              <a:t>No support (Nokia, LGE, Huawei, Qualcomm(B8.1-B.8.2)): </a:t>
            </a:r>
            <a:r>
              <a:rPr lang="en-US" altLang="de-DE" sz="1400" i="1" kern="0" dirty="0">
                <a:solidFill>
                  <a:srgbClr val="FF0000"/>
                </a:solidFill>
              </a:rPr>
              <a:t>Existing tools and working procedures are sufficient</a:t>
            </a:r>
            <a:endParaRPr lang="en-US" altLang="de-DE" sz="1400" b="1" i="1" kern="0" dirty="0">
              <a:solidFill>
                <a:srgbClr val="FF0000"/>
              </a:solidFill>
            </a:endParaRPr>
          </a:p>
          <a:p>
            <a:pPr marL="0" indent="0">
              <a:spcBef>
                <a:spcPts val="0"/>
              </a:spcBef>
              <a:spcAft>
                <a:spcPts val="300"/>
              </a:spcAft>
              <a:buNone/>
            </a:pPr>
            <a:endParaRPr lang="en-US" altLang="de-DE" sz="1400" b="1" kern="0" dirty="0"/>
          </a:p>
          <a:p>
            <a:pPr marL="0" indent="0">
              <a:spcBef>
                <a:spcPts val="0"/>
              </a:spcBef>
              <a:spcAft>
                <a:spcPts val="300"/>
              </a:spcAft>
              <a:buNone/>
            </a:pPr>
            <a:r>
              <a:rPr lang="en-US" altLang="de-DE" sz="1400" b="1" kern="0" dirty="0"/>
              <a:t>Observation 8: For B.8, 10 companies support / broadly support / support with rephrasing, 2 companies not opposing, </a:t>
            </a:r>
            <a:r>
              <a:rPr lang="en-US" altLang="de-DE" sz="1400" b="1" kern="0" dirty="0">
                <a:solidFill>
                  <a:srgbClr val="FF0000"/>
                </a:solidFill>
              </a:rPr>
              <a:t>4 companies not supporting.</a:t>
            </a:r>
            <a:endParaRPr lang="en-US" altLang="de-DE" sz="1400" b="1" kern="0" dirty="0"/>
          </a:p>
        </p:txBody>
      </p:sp>
    </p:spTree>
    <p:extLst>
      <p:ext uri="{BB962C8B-B14F-4D97-AF65-F5344CB8AC3E}">
        <p14:creationId xmlns:p14="http://schemas.microsoft.com/office/powerpoint/2010/main" val="19061763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0AA2C5-ED08-2163-A383-DA77666B41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8A600B-4D53-4EA6-62E2-F270CE9F45E2}"/>
              </a:ext>
            </a:extLst>
          </p:cNvPr>
          <p:cNvSpPr>
            <a:spLocks noGrp="1"/>
          </p:cNvSpPr>
          <p:nvPr>
            <p:ph type="title"/>
          </p:nvPr>
        </p:nvSpPr>
        <p:spPr>
          <a:xfrm>
            <a:off x="224287" y="0"/>
            <a:ext cx="7092501" cy="776377"/>
          </a:xfrm>
        </p:spPr>
        <p:txBody>
          <a:bodyPr/>
          <a:lstStyle/>
          <a:p>
            <a:r>
              <a:rPr lang="en-US" dirty="0"/>
              <a:t>Summary of Observations for potential tasks</a:t>
            </a:r>
            <a:endParaRPr lang="de-DE" dirty="0"/>
          </a:p>
        </p:txBody>
      </p:sp>
      <p:sp>
        <p:nvSpPr>
          <p:cNvPr id="3" name="Content Placeholder 2">
            <a:extLst>
              <a:ext uri="{FF2B5EF4-FFF2-40B4-BE49-F238E27FC236}">
                <a16:creationId xmlns:a16="http://schemas.microsoft.com/office/drawing/2014/main" id="{269CF0E3-0C4E-0594-8AA8-C414EE1D99CE}"/>
              </a:ext>
            </a:extLst>
          </p:cNvPr>
          <p:cNvSpPr>
            <a:spLocks noGrp="1"/>
          </p:cNvSpPr>
          <p:nvPr>
            <p:ph idx="1"/>
          </p:nvPr>
        </p:nvSpPr>
        <p:spPr>
          <a:xfrm>
            <a:off x="224286" y="974784"/>
            <a:ext cx="8630955" cy="5262114"/>
          </a:xfrm>
        </p:spPr>
        <p:txBody>
          <a:bodyPr/>
          <a:lstStyle/>
          <a:p>
            <a:pPr marL="0" indent="0">
              <a:buNone/>
            </a:pPr>
            <a:r>
              <a:rPr lang="en-US" altLang="de-DE" sz="1600" b="1" i="1" dirty="0"/>
              <a:t>Observations on Potential Tasks</a:t>
            </a:r>
          </a:p>
          <a:p>
            <a:r>
              <a:rPr lang="en-US" altLang="de-DE" sz="1600" b="1" dirty="0"/>
              <a:t>There is major support in principle (10+ companies) </a:t>
            </a:r>
            <a:r>
              <a:rPr lang="en-US" altLang="de-DE" sz="1600" b="1" i="1" dirty="0"/>
              <a:t>with no company opposing </a:t>
            </a:r>
            <a:r>
              <a:rPr lang="en-US" altLang="de-DE" sz="1600" b="1" dirty="0"/>
              <a:t>for:</a:t>
            </a:r>
          </a:p>
          <a:p>
            <a:pPr lvl="2" algn="just">
              <a:spcBef>
                <a:spcPts val="0"/>
              </a:spcBef>
              <a:spcAft>
                <a:spcPts val="300"/>
              </a:spcAft>
            </a:pPr>
            <a:r>
              <a:rPr lang="en-US" altLang="de-DE" sz="1200" dirty="0"/>
              <a:t>B.1  Enhance coordination of exposure related use cases with consumer organizations.</a:t>
            </a:r>
          </a:p>
          <a:p>
            <a:pPr lvl="2" algn="just">
              <a:spcBef>
                <a:spcPts val="0"/>
              </a:spcBef>
              <a:spcAft>
                <a:spcPts val="300"/>
              </a:spcAft>
            </a:pPr>
            <a:r>
              <a:rPr lang="en-US" altLang="de-DE" sz="1200" dirty="0"/>
              <a:t>B.4  Coordination of exposure related work across WGs to support end-to-end use cases.</a:t>
            </a:r>
          </a:p>
          <a:p>
            <a:pPr lvl="2" algn="just">
              <a:spcBef>
                <a:spcPts val="0"/>
              </a:spcBef>
              <a:spcAft>
                <a:spcPts val="300"/>
              </a:spcAft>
            </a:pPr>
            <a:r>
              <a:rPr lang="en-US" altLang="de-DE" sz="1200" dirty="0"/>
              <a:t>B.5  Provide intermediate/early feedback on Stage 2 API designs with consumer organizations.</a:t>
            </a:r>
          </a:p>
          <a:p>
            <a:pPr lvl="2" algn="just">
              <a:spcBef>
                <a:spcPts val="0"/>
              </a:spcBef>
              <a:spcAft>
                <a:spcPts val="300"/>
              </a:spcAft>
            </a:pPr>
            <a:r>
              <a:rPr lang="en-US" altLang="de-DE" sz="1200" dirty="0"/>
              <a:t>B.6  Develop consistent API development &amp; design guidelines across WGs.</a:t>
            </a:r>
          </a:p>
          <a:p>
            <a:pPr lvl="2" algn="just">
              <a:spcBef>
                <a:spcPts val="0"/>
              </a:spcBef>
              <a:spcAft>
                <a:spcPts val="300"/>
              </a:spcAft>
            </a:pPr>
            <a:r>
              <a:rPr lang="en-US" altLang="de-DE" sz="1200" dirty="0"/>
              <a:t>B.7 Uniform documentation of 3GPP exposure features across WGs and supporting specifications, and usage guidelines.</a:t>
            </a:r>
          </a:p>
          <a:p>
            <a:r>
              <a:rPr lang="en-US" altLang="de-DE" sz="1600" b="1" dirty="0"/>
              <a:t>There is major support in principle (10+ companies) </a:t>
            </a:r>
            <a:r>
              <a:rPr lang="en-US" altLang="de-DE" sz="1600" b="1" i="1" dirty="0">
                <a:solidFill>
                  <a:srgbClr val="FF0000"/>
                </a:solidFill>
              </a:rPr>
              <a:t>with 1 company opposing (unclear scope beyond existing analysis) </a:t>
            </a:r>
            <a:r>
              <a:rPr lang="en-US" altLang="de-DE" sz="1600" b="1" dirty="0"/>
              <a:t>for:</a:t>
            </a:r>
          </a:p>
          <a:p>
            <a:pPr lvl="2" algn="just">
              <a:spcBef>
                <a:spcPts val="0"/>
              </a:spcBef>
              <a:spcAft>
                <a:spcPts val="300"/>
              </a:spcAft>
            </a:pPr>
            <a:r>
              <a:rPr lang="en-US" altLang="de-DE" sz="1200" dirty="0"/>
              <a:t>B.2  Identification of exposure aspects and related service-level requirements for different types of consumers.</a:t>
            </a:r>
          </a:p>
          <a:p>
            <a:pPr lvl="2" algn="just">
              <a:spcBef>
                <a:spcPts val="0"/>
              </a:spcBef>
              <a:spcAft>
                <a:spcPts val="300"/>
              </a:spcAft>
            </a:pPr>
            <a:r>
              <a:rPr lang="en-US" altLang="de-DE" sz="1200" dirty="0"/>
              <a:t>B.3  Analysis of use cases and service level requirements and deriving technical API requirements for domains (e.g. Core, App Enablement, OAM, etc.).</a:t>
            </a:r>
          </a:p>
          <a:p>
            <a:r>
              <a:rPr lang="en-US" altLang="de-DE" sz="1600" b="1" dirty="0"/>
              <a:t>There is majority/good support in principle (10+ companies) </a:t>
            </a:r>
            <a:r>
              <a:rPr lang="en-US" altLang="de-DE" sz="1600" b="1" i="1" dirty="0">
                <a:solidFill>
                  <a:srgbClr val="FF0000"/>
                </a:solidFill>
              </a:rPr>
              <a:t>with 4 companies opposing/partly opposing (due to the argument that existing tools/procedures are sufficient) </a:t>
            </a:r>
            <a:r>
              <a:rPr lang="en-US" altLang="de-DE" sz="1600" b="1" i="1" dirty="0"/>
              <a:t>for</a:t>
            </a:r>
            <a:r>
              <a:rPr lang="en-US" altLang="de-DE" sz="1600" b="1" dirty="0"/>
              <a:t>:</a:t>
            </a:r>
          </a:p>
          <a:p>
            <a:pPr lvl="2" algn="just">
              <a:spcBef>
                <a:spcPts val="0"/>
              </a:spcBef>
              <a:spcAft>
                <a:spcPts val="300"/>
              </a:spcAft>
            </a:pPr>
            <a:r>
              <a:rPr lang="en-US" altLang="de-DE" sz="1200" dirty="0"/>
              <a:t>B.8  Support for flexible API development cycles.</a:t>
            </a:r>
          </a:p>
          <a:p>
            <a:r>
              <a:rPr lang="en-US" sz="1400" b="1" i="1" dirty="0"/>
              <a:t>Observation on importance/priorities: </a:t>
            </a:r>
            <a:r>
              <a:rPr lang="en-US" sz="1400" dirty="0"/>
              <a:t>B.6 (API development &amp; design guidelines), B.7 (uniform documentation) and B.4 (coordination of exposure work across WGs) seem to be of higher priority according to feedback from some companies.</a:t>
            </a:r>
            <a:endParaRPr lang="de-DE" sz="1400" dirty="0"/>
          </a:p>
          <a:p>
            <a:r>
              <a:rPr lang="en-US" sz="1400" b="1" i="1" dirty="0"/>
              <a:t>Observation on High Level target mapping: </a:t>
            </a:r>
            <a:r>
              <a:rPr lang="en-US" sz="1400" dirty="0"/>
              <a:t>All Targets have mapping to Tasks, but more interest on A.1 (Establishing Exposure Oversight and Governance in 3GPP), A.3 (Strengthening external and internal coordination.), A5 (Consistent 3GPP Exposure principles). </a:t>
            </a:r>
            <a:r>
              <a:rPr lang="en-US" sz="1400" i="1" dirty="0"/>
              <a:t>(mapping table provided in slide 15)</a:t>
            </a:r>
          </a:p>
          <a:p>
            <a:endParaRPr lang="de-DE" sz="1600" dirty="0"/>
          </a:p>
          <a:p>
            <a:pPr marL="0" indent="0" algn="just">
              <a:spcBef>
                <a:spcPts val="0"/>
              </a:spcBef>
              <a:spcAft>
                <a:spcPts val="300"/>
              </a:spcAft>
              <a:buNone/>
            </a:pPr>
            <a:endParaRPr lang="en-US" sz="1400" dirty="0">
              <a:solidFill>
                <a:srgbClr val="C00000"/>
              </a:solidFill>
            </a:endParaRPr>
          </a:p>
          <a:p>
            <a:pPr marL="0" indent="0" algn="just">
              <a:spcBef>
                <a:spcPts val="0"/>
              </a:spcBef>
              <a:spcAft>
                <a:spcPts val="300"/>
              </a:spcAft>
              <a:buNone/>
            </a:pPr>
            <a:endParaRPr lang="en-US" sz="1400" dirty="0">
              <a:solidFill>
                <a:srgbClr val="C00000"/>
              </a:solidFill>
            </a:endParaRPr>
          </a:p>
          <a:p>
            <a:pPr algn="just"/>
            <a:endParaRPr lang="de-DE" sz="1200" dirty="0"/>
          </a:p>
        </p:txBody>
      </p:sp>
    </p:spTree>
    <p:extLst>
      <p:ext uri="{BB962C8B-B14F-4D97-AF65-F5344CB8AC3E}">
        <p14:creationId xmlns:p14="http://schemas.microsoft.com/office/powerpoint/2010/main" val="2812664306"/>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DD7186-68AE-40AE-87C7-A316981265E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F17890A-C080-2689-C8E6-6C6B2C360159}"/>
              </a:ext>
            </a:extLst>
          </p:cNvPr>
          <p:cNvSpPr>
            <a:spLocks noGrp="1"/>
          </p:cNvSpPr>
          <p:nvPr>
            <p:ph idx="1"/>
          </p:nvPr>
        </p:nvSpPr>
        <p:spPr>
          <a:xfrm>
            <a:off x="488950" y="1370813"/>
            <a:ext cx="7913178" cy="4830763"/>
          </a:xfrm>
        </p:spPr>
        <p:txBody>
          <a:bodyPr/>
          <a:lstStyle/>
          <a:p>
            <a:pPr marL="0" indent="0" algn="ctr">
              <a:buNone/>
            </a:pPr>
            <a:endParaRPr lang="en-US" sz="4400" dirty="0"/>
          </a:p>
          <a:p>
            <a:pPr marL="0" indent="0" algn="ctr">
              <a:buNone/>
            </a:pPr>
            <a:endParaRPr lang="en-US" sz="4400" dirty="0"/>
          </a:p>
          <a:p>
            <a:pPr marL="0" indent="0" algn="ctr">
              <a:buNone/>
            </a:pPr>
            <a:r>
              <a:rPr lang="en-US" sz="4400" dirty="0"/>
              <a:t>Feedback on potential actions</a:t>
            </a:r>
            <a:endParaRPr lang="de-DE" sz="4400" dirty="0"/>
          </a:p>
        </p:txBody>
      </p:sp>
    </p:spTree>
    <p:extLst>
      <p:ext uri="{BB962C8B-B14F-4D97-AF65-F5344CB8AC3E}">
        <p14:creationId xmlns:p14="http://schemas.microsoft.com/office/powerpoint/2010/main" val="3873407982"/>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82E10A3-DB35-414F-83C1-BF5FB8647349}">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dcc30912-d230-4cc2-b11f-bb5ca2a6b6f5"/>
    <ds:schemaRef ds:uri="09cef1fd-e61b-4dbf-b745-21988b13f978"/>
    <ds:schemaRef ds:uri="http://www.w3.org/XML/1998/namespace"/>
    <ds:schemaRef ds:uri="http://purl.org/dc/dcmitype/"/>
  </ds:schemaRefs>
</ds:datastoreItem>
</file>

<file path=customXml/itemProps2.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FB747E2-E6AD-4495-A381-6244FA11EF86}">
  <ds:schemaRefs>
    <ds:schemaRef ds:uri="http://schemas.microsoft.com/sharepoint/v3/contenttype/forms"/>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
  <TotalTime>0</TotalTime>
  <Words>4978</Words>
  <Application>Microsoft Office PowerPoint</Application>
  <PresentationFormat>On-screen Show (4:3)</PresentationFormat>
  <Paragraphs>436</Paragraphs>
  <Slides>26</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26</vt:i4>
      </vt:variant>
    </vt:vector>
  </HeadingPairs>
  <TitlesOfParts>
    <vt:vector size="34" baseType="lpstr">
      <vt:lpstr>Arial</vt:lpstr>
      <vt:lpstr>Arial </vt:lpstr>
      <vt:lpstr>Calibri</vt:lpstr>
      <vt:lpstr>MnSymbol10</vt:lpstr>
      <vt:lpstr>Times New Roman</vt:lpstr>
      <vt:lpstr>TimesNewRomanPSMT</vt:lpstr>
      <vt:lpstr>Wingdings</vt:lpstr>
      <vt:lpstr>Office Theme</vt:lpstr>
      <vt:lpstr> NWM Discussion Summary on 3GPP Capability Exposure </vt:lpstr>
      <vt:lpstr>Overview</vt:lpstr>
      <vt:lpstr>PowerPoint Presentation</vt:lpstr>
      <vt:lpstr>Feeback on Potential Tasks (1)</vt:lpstr>
      <vt:lpstr>Feeback on Potential Tasks (2)</vt:lpstr>
      <vt:lpstr>Feeback on Potential Tasks (3)</vt:lpstr>
      <vt:lpstr>Feeback on Potential Tasks (4)</vt:lpstr>
      <vt:lpstr>Summary of Observations for potential tasks</vt:lpstr>
      <vt:lpstr>PowerPoint Presentation</vt:lpstr>
      <vt:lpstr>Feedback on Potential Actions (1)</vt:lpstr>
      <vt:lpstr>Feedback on Potential Actions (2)</vt:lpstr>
      <vt:lpstr>Summary of Observations for potential actions</vt:lpstr>
      <vt:lpstr>PowerPoint Presentation</vt:lpstr>
      <vt:lpstr>Additional Potential Tasks</vt:lpstr>
      <vt:lpstr>Mapping of high-level targets to potential tasks </vt:lpstr>
      <vt:lpstr>Additional Potential Actions</vt:lpstr>
      <vt:lpstr>Mapping of potential tasks to potential actions </vt:lpstr>
      <vt:lpstr>Summary and way forward</vt:lpstr>
      <vt:lpstr>High Level Summary</vt:lpstr>
      <vt:lpstr>Proposed Improvement Tasks</vt:lpstr>
      <vt:lpstr>Key objectives proposed based on NWM</vt:lpstr>
      <vt:lpstr>Guidelines to support the Key Objectives</vt:lpstr>
      <vt:lpstr>Back-up</vt:lpstr>
      <vt:lpstr>Annex A</vt:lpstr>
      <vt:lpstr>Annex B </vt:lpstr>
      <vt:lpstr>Annex C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rapp</cp:lastModifiedBy>
  <cp:revision>2415</cp:revision>
  <dcterms:created xsi:type="dcterms:W3CDTF">2008-08-30T09:32:10Z</dcterms:created>
  <dcterms:modified xsi:type="dcterms:W3CDTF">2025-12-02T15:48:57Z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y fmtid="{D5CDD505-2E9C-101B-9397-08002B2CF9AE}" pid="13" name="MSIP_Label_cf20372f-9ab3-4551-9149-9f9b12e2c27e_Enabled">
    <vt:lpwstr>true</vt:lpwstr>
  </property>
  <property fmtid="{D5CDD505-2E9C-101B-9397-08002B2CF9AE}" pid="14" name="MSIP_Label_cf20372f-9ab3-4551-9149-9f9b12e2c27e_SetDate">
    <vt:lpwstr>2023-09-04T08:35:13Z</vt:lpwstr>
  </property>
  <property fmtid="{D5CDD505-2E9C-101B-9397-08002B2CF9AE}" pid="15" name="MSIP_Label_cf20372f-9ab3-4551-9149-9f9b12e2c27e_Method">
    <vt:lpwstr>Privileged</vt:lpwstr>
  </property>
  <property fmtid="{D5CDD505-2E9C-101B-9397-08002B2CF9AE}" pid="16" name="MSIP_Label_cf20372f-9ab3-4551-9149-9f9b12e2c27e_Name">
    <vt:lpwstr>DIS OPEN</vt:lpwstr>
  </property>
  <property fmtid="{D5CDD505-2E9C-101B-9397-08002B2CF9AE}" pid="17" name="MSIP_Label_cf20372f-9ab3-4551-9149-9f9b12e2c27e_SiteId">
    <vt:lpwstr>6e603289-5e46-4e26-ac7c-03a85420a9a5</vt:lpwstr>
  </property>
  <property fmtid="{D5CDD505-2E9C-101B-9397-08002B2CF9AE}" pid="18" name="MSIP_Label_cf20372f-9ab3-4551-9149-9f9b12e2c27e_ActionId">
    <vt:lpwstr>6ff34d0e-ee55-4bcf-b7be-adf1b7050f61</vt:lpwstr>
  </property>
  <property fmtid="{D5CDD505-2E9C-101B-9397-08002B2CF9AE}" pid="19" name="MSIP_Label_cf20372f-9ab3-4551-9149-9f9b12e2c27e_ContentBits">
    <vt:lpwstr>0</vt:lpwstr>
  </property>
</Properties>
</file>