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0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1163" r:id="rId5"/>
    <p:sldId id="1184" r:id="rId6"/>
    <p:sldId id="1187" r:id="rId7"/>
  </p:sldIdLst>
  <p:sldSz cx="12192000" cy="6858000"/>
  <p:notesSz cx="6921500" cy="10083800"/>
  <p:custDataLst>
    <p:tags r:id="rId10"/>
  </p:custDataLst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92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E7BB4C46-2BEF-78F9-3C13-565BFF9BFECE}" name="rapporteur" initials="EU" userId="rapporteu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C00000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57" autoAdjust="0"/>
  </p:normalViewPr>
  <p:slideViewPr>
    <p:cSldViewPr snapToGrid="0" showGuides="1">
      <p:cViewPr varScale="1">
        <p:scale>
          <a:sx n="81" d="100"/>
          <a:sy n="81" d="100"/>
        </p:scale>
        <p:origin x="444" y="39"/>
      </p:cViewPr>
      <p:guideLst>
        <p:guide orient="horz" pos="2160"/>
        <p:guide pos="38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2685" y="42"/>
      </p:cViewPr>
      <p:guideLst>
        <p:guide orient="horz" pos="3176"/>
        <p:guide pos="219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64" y="79133"/>
            <a:ext cx="4980856" cy="6128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7765" indent="0" algn="ctr">
              <a:buNone/>
              <a:defRPr/>
            </a:lvl5pPr>
            <a:lvl6pPr marL="3047365" indent="0" algn="ctr">
              <a:buNone/>
              <a:defRPr/>
            </a:lvl6pPr>
            <a:lvl7pPr marL="3656965" indent="0" algn="ctr">
              <a:buNone/>
              <a:defRPr/>
            </a:lvl7pPr>
            <a:lvl8pPr marL="4266565" indent="0" algn="ctr">
              <a:buNone/>
              <a:defRPr/>
            </a:lvl8pPr>
            <a:lvl9pPr marL="48761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00264" y="79133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 SA Meeting #110</a:t>
            </a:r>
          </a:p>
          <a:p>
            <a:pPr eaLnBrk="1" hangingPunct="1">
              <a:defRPr/>
            </a:pPr>
            <a:r>
              <a:rPr lang="it-IT" altLang="zh-CN" sz="1200" b="1" dirty="0">
                <a:latin typeface="Arial" panose="020B0604020202020204"/>
              </a:rPr>
              <a:t>Baltimore, USA, Dec 09 – 12, 2025</a:t>
            </a:r>
            <a:endParaRPr lang="sv-SE" altLang="en-US" sz="1200" b="1" dirty="0">
              <a:latin typeface="Arial" panose="020B0604020202020204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D06CB85-4F7C-4DD3-957D-A77390DD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 SA Meeting #110</a:t>
            </a:r>
          </a:p>
          <a:p>
            <a:pPr eaLnBrk="1" hangingPunct="1">
              <a:defRPr/>
            </a:pPr>
            <a:r>
              <a:rPr lang="it-IT" altLang="zh-CN" sz="1200" b="1" dirty="0">
                <a:latin typeface="Arial" panose="020B0604020202020204"/>
              </a:rPr>
              <a:t>Baltimore, USA, Dec 09 – 12, 2025</a:t>
            </a:r>
            <a:endParaRPr lang="sv-SE" altLang="en-US" sz="1200" b="1" dirty="0">
              <a:latin typeface="Arial" panose="020B0604020202020204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S</a:t>
            </a:r>
            <a:r>
              <a:rPr lang="en-US" altLang="zh-CN" sz="1200" b="1" dirty="0">
                <a:latin typeface="Arial" panose="020B0604020202020204"/>
              </a:rPr>
              <a:t>P</a:t>
            </a:r>
            <a:r>
              <a:rPr lang="sv-SE" altLang="en-US" sz="1200" b="1" dirty="0">
                <a:latin typeface="Arial" panose="020B0604020202020204"/>
              </a:rPr>
              <a:t>-251549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085975" y="2381960"/>
            <a:ext cx="8842001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/>
          <a:p>
            <a:pPr algn="ctr">
              <a:defRPr/>
            </a:pPr>
            <a:r>
              <a:rPr lang="en-US" altLang="zh-CN" sz="3600" b="1" kern="0" dirty="0">
                <a:latin typeface="+mj-lt"/>
                <a:ea typeface="MS PGothic" panose="020B0600070205080204" charset="-128"/>
                <a:cs typeface="MS PGothic" panose="020B0600070205080204" charset="-128"/>
              </a:rPr>
              <a:t>Potential Ad-hoc Meeting for SA2 6G Study</a:t>
            </a:r>
          </a:p>
        </p:txBody>
      </p:sp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2366682" y="4562639"/>
            <a:ext cx="8014446" cy="1209996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5" b="1" dirty="0">
                <a:latin typeface="Calibri" panose="020F0502020204030204" pitchFamily="34" charset="0"/>
                <a:cs typeface="Calibri" panose="020F0502020204030204" pitchFamily="34" charset="0"/>
              </a:rPr>
              <a:t>OPPO, CMCC, CATT</a:t>
            </a:r>
            <a:endParaRPr lang="sv-SE" altLang="en-US" sz="2665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174" name="Rectangle 16"/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5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51" y="807784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" y="843280"/>
            <a:ext cx="9582150" cy="513715"/>
          </a:xfrm>
        </p:spPr>
        <p:txBody>
          <a:bodyPr/>
          <a:lstStyle/>
          <a:p>
            <a:r>
              <a:rPr lang="en-HK" altLang="zh-CN" sz="2800" b="1" dirty="0"/>
              <a:t>Potential Ad-hoc Meeting for SA2 </a:t>
            </a:r>
            <a:r>
              <a:rPr lang="en-HK" altLang="zh-CN" sz="2800" b="1"/>
              <a:t>6G Study</a:t>
            </a:r>
            <a:endParaRPr lang="en-US" altLang="zh-CN" sz="28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245036" y="1807461"/>
            <a:ext cx="11701928" cy="2953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defTabSz="8255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en-US" sz="4800" b="0" i="0" u="none" strike="noStrike" cap="none" spc="0">
                <a:ln>
                  <a:noFill/>
                </a:ln>
                <a:solidFill>
                  <a:srgbClr val="5E5E5E"/>
                </a:solidFill>
                <a:latin typeface="OPPOSans M"/>
                <a:ea typeface="OPPOSans M"/>
                <a:cs typeface="OPPOSans M"/>
              </a:defRPr>
            </a:pPr>
            <a:r>
              <a:rPr lang="en-HK" sz="1600" b="0" i="0" u="none" strike="noStrike" cap="none" spc="0" dirty="0">
                <a:ln>
                  <a:noFill/>
                </a:ln>
                <a:solidFill>
                  <a:srgbClr val="2B3033"/>
                </a:solidFill>
                <a:ea typeface="OPPOSans M"/>
              </a:rPr>
              <a:t>There are 7 meetings between Jan. 2026 and Mar. 2027, </a:t>
            </a:r>
            <a:r>
              <a:rPr lang="en-HK" sz="1600" b="1" i="0" u="none" strike="noStrike" cap="none" spc="0" dirty="0">
                <a:ln>
                  <a:noFill/>
                </a:ln>
                <a:solidFill>
                  <a:srgbClr val="2B3033"/>
                </a:solidFill>
                <a:ea typeface="OPPOSans M"/>
              </a:rPr>
              <a:t>7 meetings </a:t>
            </a:r>
            <a:r>
              <a:rPr lang="en-HK" sz="1600" b="0" i="0" u="none" strike="noStrike" cap="none" spc="0" dirty="0">
                <a:ln>
                  <a:noFill/>
                </a:ln>
                <a:solidFill>
                  <a:srgbClr val="2B3033"/>
                </a:solidFill>
                <a:ea typeface="OPPOSans M"/>
              </a:rPr>
              <a:t>for 6G study </a:t>
            </a:r>
            <a:r>
              <a:rPr lang="en-HK" sz="1600" b="1" dirty="0">
                <a:solidFill>
                  <a:srgbClr val="2B3033"/>
                </a:solidFill>
                <a:ea typeface="OPPOSans M"/>
              </a:rPr>
              <a:t>are</a:t>
            </a:r>
            <a:r>
              <a:rPr lang="en-HK" sz="1600" b="1" i="0" u="none" strike="noStrike" cap="none" spc="0" dirty="0">
                <a:ln>
                  <a:noFill/>
                </a:ln>
                <a:solidFill>
                  <a:srgbClr val="2B3033"/>
                </a:solidFill>
                <a:ea typeface="OPPOSans M"/>
              </a:rPr>
              <a:t> not sufficient:</a:t>
            </a:r>
          </a:p>
          <a:p>
            <a:pPr marL="914400" lvl="1" indent="-457200" defTabSz="8255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  <a:defRPr lang="en-US" sz="4800" b="0" i="0" u="none" strike="noStrike" cap="none" spc="0">
                <a:ln>
                  <a:noFill/>
                </a:ln>
                <a:solidFill>
                  <a:srgbClr val="5E5E5E"/>
                </a:solidFill>
                <a:latin typeface="OPPOSans M"/>
                <a:ea typeface="OPPOSans M"/>
                <a:cs typeface="OPPOSans M"/>
              </a:defRPr>
            </a:pPr>
            <a:r>
              <a:rPr lang="en-HK" sz="1600" dirty="0">
                <a:solidFill>
                  <a:srgbClr val="2B3033"/>
                </a:solidFill>
                <a:ea typeface="OPPOSans M"/>
              </a:rPr>
              <a:t>T</a:t>
            </a:r>
            <a:r>
              <a:rPr lang="en-HK" sz="1600" i="0" u="none" strike="noStrike" cap="none" spc="0" dirty="0">
                <a:ln>
                  <a:noFill/>
                </a:ln>
                <a:solidFill>
                  <a:srgbClr val="2B3033"/>
                </a:solidFill>
                <a:ea typeface="OPPOSans M"/>
              </a:rPr>
              <a:t>he solution development for some KIs (e.g., KI#1.3, KI#2 to KI#8) will most likely start 2 meetings later than KI#1.1 and KI#1.2;</a:t>
            </a:r>
          </a:p>
          <a:p>
            <a:pPr marL="914400" lvl="1" indent="-457200" defTabSz="8255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  <a:defRPr lang="en-US" sz="4800" b="0" i="0" u="none" strike="noStrike" cap="none" spc="0">
                <a:ln>
                  <a:noFill/>
                </a:ln>
                <a:solidFill>
                  <a:srgbClr val="5E5E5E"/>
                </a:solidFill>
                <a:latin typeface="OPPOSans M"/>
                <a:ea typeface="OPPOSans M"/>
                <a:cs typeface="OPPOSans M"/>
              </a:defRPr>
            </a:pPr>
            <a:r>
              <a:rPr lang="en-HK" sz="1600" i="0" u="none" strike="noStrike" cap="none" spc="0" dirty="0">
                <a:ln>
                  <a:noFill/>
                </a:ln>
                <a:solidFill>
                  <a:srgbClr val="2B3033"/>
                </a:solidFill>
                <a:ea typeface="OPPOSans M"/>
              </a:rPr>
              <a:t>SA2 will focus on conclusion </a:t>
            </a:r>
            <a:r>
              <a:rPr lang="en-HK" sz="1600" dirty="0">
                <a:solidFill>
                  <a:srgbClr val="2B3033"/>
                </a:solidFill>
                <a:ea typeface="OPPOSans M"/>
              </a:rPr>
              <a:t>at</a:t>
            </a:r>
            <a:r>
              <a:rPr lang="en-HK" sz="1600" i="0" u="none" strike="noStrike" cap="none" spc="0" dirty="0">
                <a:ln>
                  <a:noFill/>
                </a:ln>
                <a:solidFill>
                  <a:srgbClr val="2B3033"/>
                </a:solidFill>
                <a:ea typeface="OPPOSans M"/>
              </a:rPr>
              <a:t> last 2 meetings;</a:t>
            </a:r>
          </a:p>
          <a:p>
            <a:pPr marL="914400" lvl="1" indent="-457200" defTabSz="8255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  <a:defRPr lang="en-US" sz="4800" b="0" i="0" u="none" strike="noStrike" cap="none" spc="0">
                <a:ln>
                  <a:noFill/>
                </a:ln>
                <a:solidFill>
                  <a:srgbClr val="5E5E5E"/>
                </a:solidFill>
                <a:latin typeface="OPPOSans M"/>
                <a:ea typeface="OPPOSans M"/>
                <a:cs typeface="OPPOSans M"/>
              </a:defRPr>
            </a:pPr>
            <a:r>
              <a:rPr lang="en-HK" sz="1600" dirty="0">
                <a:solidFill>
                  <a:srgbClr val="2B3033"/>
                </a:solidFill>
                <a:ea typeface="OPPOSans M"/>
              </a:rPr>
              <a:t>O</a:t>
            </a:r>
            <a:r>
              <a:rPr lang="en-HK" sz="1600" i="0" u="none" strike="noStrike" cap="none" spc="0" dirty="0">
                <a:ln>
                  <a:noFill/>
                </a:ln>
                <a:solidFill>
                  <a:srgbClr val="2B3033"/>
                </a:solidFill>
                <a:ea typeface="OPPOSans M"/>
              </a:rPr>
              <a:t>nly 3 meetings will be </a:t>
            </a:r>
            <a:r>
              <a:rPr lang="en-HK" sz="1600" dirty="0">
                <a:solidFill>
                  <a:srgbClr val="2B3033"/>
                </a:solidFill>
                <a:ea typeface="OPPOSans M"/>
              </a:rPr>
              <a:t>left</a:t>
            </a:r>
            <a:r>
              <a:rPr lang="en-HK" sz="1600" i="0" u="none" strike="noStrike" cap="none" spc="0" dirty="0">
                <a:ln>
                  <a:noFill/>
                </a:ln>
                <a:solidFill>
                  <a:srgbClr val="2B3033"/>
                </a:solidFill>
                <a:ea typeface="OPPOSans M"/>
              </a:rPr>
              <a:t> for solution development for most of the KIs. </a:t>
            </a:r>
            <a:endParaRPr lang="en-HK" sz="1600" dirty="0"/>
          </a:p>
          <a:p>
            <a:pPr marL="342900" indent="-342900" defTabSz="8255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en-US" sz="4800" b="0" i="0" u="none" strike="noStrike" cap="none" spc="0">
                <a:ln>
                  <a:noFill/>
                </a:ln>
                <a:solidFill>
                  <a:srgbClr val="5E5E5E"/>
                </a:solidFill>
                <a:latin typeface="OPPOSans M"/>
                <a:ea typeface="OPPOSans M"/>
                <a:cs typeface="OPPOSans M"/>
              </a:defRPr>
            </a:pPr>
            <a:endParaRPr lang="en-HK" sz="1600" b="1" dirty="0">
              <a:solidFill>
                <a:srgbClr val="2B3033"/>
              </a:solidFill>
              <a:ea typeface="OPPOSans M"/>
            </a:endParaRPr>
          </a:p>
          <a:p>
            <a:pPr marL="342900" indent="-342900" defTabSz="8255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en-US" sz="4800" b="0" i="0" u="none" strike="noStrike" cap="none" spc="0">
                <a:ln>
                  <a:noFill/>
                </a:ln>
                <a:solidFill>
                  <a:srgbClr val="5E5E5E"/>
                </a:solidFill>
                <a:latin typeface="OPPOSans M"/>
                <a:ea typeface="OPPOSans M"/>
                <a:cs typeface="OPPOSans M"/>
              </a:defRPr>
            </a:pPr>
            <a:r>
              <a:rPr lang="en-HK" sz="1600" b="1" dirty="0">
                <a:solidFill>
                  <a:srgbClr val="2B3033"/>
                </a:solidFill>
                <a:ea typeface="OPPOSans M"/>
              </a:rPr>
              <a:t>For 2026, one A</a:t>
            </a:r>
            <a:r>
              <a:rPr lang="en-HK" sz="1600" b="1" i="0" u="none" strike="noStrike" cap="none" spc="0" dirty="0">
                <a:ln>
                  <a:noFill/>
                </a:ln>
                <a:solidFill>
                  <a:srgbClr val="2B3033"/>
                </a:solidFill>
                <a:ea typeface="OPPOSans M"/>
              </a:rPr>
              <a:t>d-hoc e</a:t>
            </a:r>
            <a:r>
              <a:rPr lang="en-US" altLang="zh-CN" sz="1600" b="1" i="0" u="none" strike="noStrike" cap="none" spc="0" dirty="0">
                <a:ln>
                  <a:noFill/>
                </a:ln>
                <a:solidFill>
                  <a:srgbClr val="2B3033"/>
                </a:solidFill>
                <a:ea typeface="OPPOSans M"/>
              </a:rPr>
              <a:t>-</a:t>
            </a:r>
            <a:r>
              <a:rPr lang="en-HK" sz="1600" b="1" i="0" u="none" strike="noStrike" cap="none" spc="0" dirty="0">
                <a:ln>
                  <a:noFill/>
                </a:ln>
                <a:solidFill>
                  <a:srgbClr val="2B3033"/>
                </a:solidFill>
                <a:ea typeface="OPPOSans M"/>
              </a:rPr>
              <a:t>meeting </a:t>
            </a:r>
            <a:r>
              <a:rPr lang="en-HK" sz="1600" dirty="0">
                <a:solidFill>
                  <a:srgbClr val="2B3033"/>
                </a:solidFill>
                <a:ea typeface="OPPOSans M"/>
              </a:rPr>
              <a:t>can</a:t>
            </a:r>
            <a:r>
              <a:rPr lang="en-HK" sz="1600" b="0" i="0" u="none" strike="noStrike" cap="none" spc="0" dirty="0">
                <a:ln>
                  <a:noFill/>
                </a:ln>
                <a:solidFill>
                  <a:srgbClr val="2B3033"/>
                </a:solidFill>
                <a:ea typeface="OPPOSans M"/>
              </a:rPr>
              <a:t> be </a:t>
            </a:r>
            <a:r>
              <a:rPr lang="en-HK" sz="1600" dirty="0">
                <a:solidFill>
                  <a:srgbClr val="2B3033"/>
                </a:solidFill>
                <a:ea typeface="OPPOSans M"/>
              </a:rPr>
              <a:t>consider</a:t>
            </a:r>
            <a:r>
              <a:rPr lang="en-HK" sz="1600" b="0" i="0" u="none" strike="noStrike" cap="none" spc="0" dirty="0">
                <a:ln>
                  <a:noFill/>
                </a:ln>
                <a:solidFill>
                  <a:srgbClr val="2B3033"/>
                </a:solidFill>
                <a:ea typeface="OPPOSans M"/>
              </a:rPr>
              <a:t>ed at the week of</a:t>
            </a:r>
            <a:r>
              <a:rPr lang="en-HK" sz="1600" dirty="0">
                <a:solidFill>
                  <a:srgbClr val="2B3033"/>
                </a:solidFill>
                <a:ea typeface="OPPOSans M"/>
              </a:rPr>
              <a:t>:</a:t>
            </a:r>
            <a:endParaRPr lang="en-HK" sz="1600" b="0" i="0" u="none" strike="noStrike" cap="none" spc="0" dirty="0">
              <a:ln>
                <a:noFill/>
              </a:ln>
              <a:solidFill>
                <a:srgbClr val="2B3033"/>
              </a:solidFill>
              <a:ea typeface="OPPOSans M"/>
            </a:endParaRPr>
          </a:p>
          <a:p>
            <a:pPr marL="914400" lvl="1" indent="-457200">
              <a:buFont typeface="Arial" panose="020B0604020202020204" pitchFamily="34" charset="0"/>
              <a:buChar char="•"/>
              <a:defRPr lang="en-US" sz="4800" b="0" i="0" u="none" strike="noStrike" cap="none" spc="0">
                <a:ln>
                  <a:noFill/>
                </a:ln>
                <a:solidFill>
                  <a:srgbClr val="5E5E5E"/>
                </a:solidFill>
                <a:latin typeface="OPPOSans M"/>
                <a:ea typeface="OPPOSans M"/>
                <a:cs typeface="OPPOSans M"/>
              </a:defRPr>
            </a:pPr>
            <a:r>
              <a:rPr lang="en-HK" sz="1600" b="1" dirty="0">
                <a:solidFill>
                  <a:schemeClr val="tx1"/>
                </a:solidFill>
                <a:ea typeface="OPPOSans M"/>
              </a:rPr>
              <a:t>Jun</a:t>
            </a:r>
            <a:r>
              <a:rPr lang="en-HK" sz="1600" b="1" dirty="0">
                <a:ea typeface="OPPOSans M"/>
              </a:rPr>
              <a:t>.</a:t>
            </a:r>
            <a:r>
              <a:rPr lang="zh-CN" altLang="en-US" sz="1600" b="1" dirty="0">
                <a:ea typeface="OPPOSans M"/>
              </a:rPr>
              <a:t> </a:t>
            </a:r>
            <a:r>
              <a:rPr lang="en-HK" sz="1600" b="1" dirty="0">
                <a:solidFill>
                  <a:schemeClr val="tx1"/>
                </a:solidFill>
                <a:ea typeface="OPPOSans M"/>
              </a:rPr>
              <a:t>22</a:t>
            </a:r>
            <a:r>
              <a:rPr lang="en-HK" sz="1600" b="1" baseline="30000" dirty="0">
                <a:solidFill>
                  <a:schemeClr val="tx1"/>
                </a:solidFill>
                <a:ea typeface="OPPOSans M"/>
              </a:rPr>
              <a:t>nd</a:t>
            </a:r>
            <a:r>
              <a:rPr lang="en-HK" sz="1600" b="1" dirty="0">
                <a:solidFill>
                  <a:schemeClr val="tx1"/>
                </a:solidFill>
                <a:ea typeface="OPPOSans M"/>
              </a:rPr>
              <a:t> to 26</a:t>
            </a:r>
            <a:r>
              <a:rPr lang="en-HK" sz="1600" b="1" baseline="30000" dirty="0">
                <a:solidFill>
                  <a:schemeClr val="tx1"/>
                </a:solidFill>
                <a:ea typeface="OPPOSans M"/>
              </a:rPr>
              <a:t>th</a:t>
            </a:r>
            <a:endParaRPr lang="en-HK" sz="1600" dirty="0">
              <a:solidFill>
                <a:srgbClr val="2B3033"/>
              </a:solidFill>
              <a:ea typeface="OPPOSans M"/>
            </a:endParaRPr>
          </a:p>
          <a:p>
            <a:pPr marL="0" indent="0" algn="l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kumimoji="1" lang="en-US" altLang="zh-CN" sz="2000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3735539-0F1A-4547-869C-CD1476C534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HK" dirty="0"/>
              <a:t>Thanks!</a:t>
            </a:r>
          </a:p>
        </p:txBody>
      </p:sp>
    </p:spTree>
    <p:extLst>
      <p:ext uri="{BB962C8B-B14F-4D97-AF65-F5344CB8AC3E}">
        <p14:creationId xmlns:p14="http://schemas.microsoft.com/office/powerpoint/2010/main" val="3028876358"/>
      </p:ext>
    </p:extLst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FI" val="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/>
</ds:datastoreItem>
</file>

<file path=customXml/itemProps2.xml><?xml version="1.0" encoding="utf-8"?>
<ds:datastoreItem xmlns:ds="http://schemas.openxmlformats.org/officeDocument/2006/customXml" ds:itemID="{35CA3727-A4EB-4398-9783-D0148B061093}">
  <ds:schemaRefs/>
</ds:datastoreItem>
</file>

<file path=customXml/itemProps3.xml><?xml version="1.0" encoding="utf-8"?>
<ds:datastoreItem xmlns:ds="http://schemas.openxmlformats.org/officeDocument/2006/customXml" ds:itemID="{7D3A830A-0AC8-45A7-9E99-DF047C23D0D0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229</TotalTime>
  <Words>132</Words>
  <Application>Microsoft Office PowerPoint</Application>
  <PresentationFormat>Widescreen</PresentationFormat>
  <Paragraphs>13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OPPOSans M</vt:lpstr>
      <vt:lpstr>Arial</vt:lpstr>
      <vt:lpstr>Calibri</vt:lpstr>
      <vt:lpstr>Calibri Light</vt:lpstr>
      <vt:lpstr>Times New Roman</vt:lpstr>
      <vt:lpstr>Office Theme</vt:lpstr>
      <vt:lpstr>PowerPoint Presentation</vt:lpstr>
      <vt:lpstr>Potential Ad-hoc Meeting for SA2 6G Study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Pen_holder_r2</cp:lastModifiedBy>
  <cp:revision>780</cp:revision>
  <dcterms:created xsi:type="dcterms:W3CDTF">2010-02-05T13:52:00Z</dcterms:created>
  <dcterms:modified xsi:type="dcterms:W3CDTF">2025-12-02T07:15:18Z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ICV">
    <vt:lpwstr>8FAA238563AE4AF999F958DA4B8264F5_13</vt:lpwstr>
  </property>
  <property fmtid="{D5CDD505-2E9C-101B-9397-08002B2CF9AE}" pid="4" name="KSOProductBuildVer">
    <vt:lpwstr>2052-12.1.0.23542</vt:lpwstr>
  </property>
</Properties>
</file>