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6"/>
  </p:notesMasterIdLst>
  <p:handoutMasterIdLst>
    <p:handoutMasterId r:id="rId57"/>
  </p:handoutMasterIdLst>
  <p:sldIdLst>
    <p:sldId id="341" r:id="rId5"/>
    <p:sldId id="490" r:id="rId6"/>
    <p:sldId id="564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567" r:id="rId21"/>
    <p:sldId id="498" r:id="rId22"/>
    <p:sldId id="466" r:id="rId23"/>
    <p:sldId id="583" r:id="rId24"/>
    <p:sldId id="469" r:id="rId25"/>
    <p:sldId id="560" r:id="rId26"/>
    <p:sldId id="587" r:id="rId27"/>
    <p:sldId id="500" r:id="rId28"/>
    <p:sldId id="541" r:id="rId29"/>
    <p:sldId id="406" r:id="rId30"/>
    <p:sldId id="509" r:id="rId31"/>
    <p:sldId id="569" r:id="rId32"/>
    <p:sldId id="584" r:id="rId33"/>
    <p:sldId id="474" r:id="rId34"/>
    <p:sldId id="570" r:id="rId35"/>
    <p:sldId id="585" r:id="rId36"/>
    <p:sldId id="430" r:id="rId37"/>
    <p:sldId id="501" r:id="rId38"/>
    <p:sldId id="586" r:id="rId39"/>
    <p:sldId id="544" r:id="rId40"/>
    <p:sldId id="416" r:id="rId41"/>
    <p:sldId id="414" r:id="rId42"/>
    <p:sldId id="412" r:id="rId43"/>
    <p:sldId id="503" r:id="rId44"/>
    <p:sldId id="546" r:id="rId45"/>
    <p:sldId id="556" r:id="rId46"/>
    <p:sldId id="571" r:id="rId47"/>
    <p:sldId id="517" r:id="rId48"/>
    <p:sldId id="575" r:id="rId49"/>
    <p:sldId id="537" r:id="rId50"/>
    <p:sldId id="579" r:id="rId51"/>
    <p:sldId id="580" r:id="rId52"/>
    <p:sldId id="581" r:id="rId53"/>
    <p:sldId id="551" r:id="rId54"/>
    <p:sldId id="464" r:id="rId5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11" autoAdjust="0"/>
    <p:restoredTop sz="86481" autoAdjust="0"/>
  </p:normalViewPr>
  <p:slideViewPr>
    <p:cSldViewPr snapToGrid="0">
      <p:cViewPr varScale="1">
        <p:scale>
          <a:sx n="64" d="100"/>
          <a:sy n="64" d="100"/>
        </p:scale>
        <p:origin x="892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34254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7211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4613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6860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4230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50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Prague, Republic of Czech; 10 – 13 June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SP-250776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8_Prague-2025-06/Docs/CP-251282.zip" TargetMode="External"/><Relationship Id="rId3" Type="http://schemas.openxmlformats.org/officeDocument/2006/relationships/hyperlink" Target="https://www.3gpp.org/ftp/tsg_ct/TSG_CT/CT_108_Prague-2025-06/Docs/CP-251016.zip" TargetMode="External"/><Relationship Id="rId7" Type="http://schemas.openxmlformats.org/officeDocument/2006/relationships/hyperlink" Target="https://www.3gpp.org/ftp/tsg_ct/TSG_CT/CT_108_Prague-2025-06/Docs/CP-25128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8_Prague-2025-06/Docs/CP-251217.zip" TargetMode="External"/><Relationship Id="rId5" Type="http://schemas.openxmlformats.org/officeDocument/2006/relationships/hyperlink" Target="https://www.3gpp.org/ftp/tsg_ct/TSG_CT/CT_108_Prague-2025-06/Docs/CP-251037.zip" TargetMode="External"/><Relationship Id="rId4" Type="http://schemas.openxmlformats.org/officeDocument/2006/relationships/hyperlink" Target="https://www.3gpp.org/ftp/tsg_ct/TSG_CT/CT_108_Prague-2025-06/Docs/CP-251036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280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8_Prague-2025-06/Docs/CP-251220.zip" TargetMode="External"/><Relationship Id="rId3" Type="http://schemas.openxmlformats.org/officeDocument/2006/relationships/hyperlink" Target="https://www.3gpp.org/ftp/tsg_ct/TSG_CT/CT_108_Prague-2025-06/Docs/CP-251132.zip" TargetMode="External"/><Relationship Id="rId7" Type="http://schemas.openxmlformats.org/officeDocument/2006/relationships/hyperlink" Target="https://www.3gpp.org/ftp/tsg_ct/TSG_CT/CT_108_Prague-2025-06/Docs/CP-251219.zip" TargetMode="External"/><Relationship Id="rId2" Type="http://schemas.openxmlformats.org/officeDocument/2006/relationships/hyperlink" Target="https://www.3gpp.org/ftp/tsg_ct/TSG_CT/CT_108_Prague-2025-06/Docs/CP-25103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8_Prague-2025-06/Docs/CP-251136.zip" TargetMode="External"/><Relationship Id="rId5" Type="http://schemas.openxmlformats.org/officeDocument/2006/relationships/hyperlink" Target="https://www.3gpp.org/ftp/tsg_ct/TSG_CT/CT_108_Prague-2025-06/Docs/CP-251135.zip" TargetMode="External"/><Relationship Id="rId4" Type="http://schemas.openxmlformats.org/officeDocument/2006/relationships/hyperlink" Target="https://www.3gpp.org/ftp/tsg_ct/TSG_CT/CT_108_Prague-2025-06/Docs/CP-251133.zip" TargetMode="External"/><Relationship Id="rId9" Type="http://schemas.openxmlformats.org/officeDocument/2006/relationships/hyperlink" Target="https://www.3gpp.org/ftp/tsg_ct/TSG_CT/CT_108_Prague-2025-06/Docs/CP-251221.zip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8_Prague-2025-06/Docs/CP-251283.zip" TargetMode="External"/><Relationship Id="rId3" Type="http://schemas.openxmlformats.org/officeDocument/2006/relationships/hyperlink" Target="https://www.3gpp.org/ftp/tsg_ct/TSG_CT/CT_108_Prague-2025-06/Docs/CP-251222.zip" TargetMode="External"/><Relationship Id="rId7" Type="http://schemas.openxmlformats.org/officeDocument/2006/relationships/hyperlink" Target="https://www.3gpp.org/ftp/tsg_ct/TSG_CT/CT_108_Prague-2025-06/Docs/CP-251226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www.3gpp.org/ftp/tsg_ct/TSG_CT/CT_108_Prague-2025-06/Docs/CP-251225.zip" TargetMode="External"/><Relationship Id="rId5" Type="http://schemas.openxmlformats.org/officeDocument/2006/relationships/hyperlink" Target="https://www.3gpp.org/ftp/tsg_ct/TSG_CT/CT_108_Prague-2025-06/Docs/CP-251224.zip" TargetMode="External"/><Relationship Id="rId4" Type="http://schemas.openxmlformats.org/officeDocument/2006/relationships/hyperlink" Target="https://www.3gpp.org/ftp/tsg_ct/TSG_CT/CT_108_Prague-2025-06/Docs/CP-251223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227.zip" TargetMode="External"/><Relationship Id="rId2" Type="http://schemas.openxmlformats.org/officeDocument/2006/relationships/hyperlink" Target="https://www.3gpp.org/ftp/tsg_ct/TSG_CT/CT_108_Prague-2025-06/Docs/CP-251039.zip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8_Prague-2025-06/Docs/CP-251139.zip" TargetMode="External"/><Relationship Id="rId3" Type="http://schemas.openxmlformats.org/officeDocument/2006/relationships/notesSlide" Target="../notesSlides/notesSlide5.xml"/><Relationship Id="rId7" Type="http://schemas.openxmlformats.org/officeDocument/2006/relationships/hyperlink" Target="https://www.3gpp.org/ftp/tsg_ct/TSG_CT/CT_108_Prague-2025-06/Docs/CP-251138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hyperlink" Target="https://www.3gpp.org/ftp/tsg_ct/TSG_CT/CT_108_Prague-2025-06/Docs/CP-251137.zip" TargetMode="External"/><Relationship Id="rId5" Type="http://schemas.openxmlformats.org/officeDocument/2006/relationships/hyperlink" Target="https://www.3gpp.org/ftp/tsg_ct/TSG_CT/CT_108_Prague-2025-06/Docs/CP-251041.zip" TargetMode="External"/><Relationship Id="rId4" Type="http://schemas.openxmlformats.org/officeDocument/2006/relationships/hyperlink" Target="https://www.3gpp.org/ftp/tsg_ct/TSG_CT/CT_108_Prague-2025-06/Docs/CP-251040.zip" TargetMode="External"/><Relationship Id="rId9" Type="http://schemas.openxmlformats.org/officeDocument/2006/relationships/hyperlink" Target="https://www.3gpp.org/ftp/tsg_ct/TSG_CT/CT_108_Prague-2025-06/Docs/CP-251141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hyperlink" Target="https://www.3gpp.org/ftp/tsg_ct/TSG_CT/CT_108_Prague-2025-06/Docs/CP-251292.zip" TargetMode="External"/><Relationship Id="rId5" Type="http://schemas.openxmlformats.org/officeDocument/2006/relationships/hyperlink" Target="https://www.3gpp.org/ftp/tsg_ct/TSG_CT/CT_108_Prague-2025-06/Docs/CP-251216.zip" TargetMode="External"/><Relationship Id="rId4" Type="http://schemas.openxmlformats.org/officeDocument/2006/relationships/hyperlink" Target="https://www.3gpp.org/ftp/tsg_ct/TSG_CT/CT_108_Prague-2025-06/Docs/CP-251215.zip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hyperlink" Target="mailto:lguellec@qti.qualcomm.com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kansha.arora@3gpp.org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1.jpeg"/><Relationship Id="rId4" Type="http://schemas.openxmlformats.org/officeDocument/2006/relationships/hyperlink" Target="mailto:sung.won@nokia.com" TargetMode="External"/><Relationship Id="rId9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i.zhijun3@zte.com.cn" TargetMode="External"/><Relationship Id="rId5" Type="http://schemas.openxmlformats.org/officeDocument/2006/relationships/image" Target="../media/image16.jpeg"/><Relationship Id="rId10" Type="http://schemas.openxmlformats.org/officeDocument/2006/relationships/image" Target="../media/image19.jpeg"/><Relationship Id="rId4" Type="http://schemas.openxmlformats.org/officeDocument/2006/relationships/hyperlink" Target="mailto:kimmo.kymalainen@3gpp.org" TargetMode="External"/><Relationship Id="rId9" Type="http://schemas.openxmlformats.org/officeDocument/2006/relationships/hyperlink" Target="mailto:aaskerup@cisco.co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SA#108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471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446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312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CRc)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(0)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 (5)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39 (27)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100 (109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984 (637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 new WID/SIDs approved</a:t>
            </a: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9 TS for information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  <a:endParaRPr lang="en-US" dirty="0"/>
          </a:p>
        </p:txBody>
      </p:sp>
      <p:graphicFrame>
        <p:nvGraphicFramePr>
          <p:cNvPr id="3" name="Tableau 4">
            <a:extLst>
              <a:ext uri="{FF2B5EF4-FFF2-40B4-BE49-F238E27FC236}">
                <a16:creationId xmlns:a16="http://schemas.microsoft.com/office/drawing/2014/main" id="{926DAE48-84B3-A96D-F681-49C0E26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36004"/>
              </p:ext>
            </p:extLst>
          </p:nvPr>
        </p:nvGraphicFramePr>
        <p:xfrm>
          <a:off x="215757" y="2282825"/>
          <a:ext cx="11736531" cy="299751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C1-252473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element names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C1-252374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Correction to the XML schema on element names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24.546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C1-252758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element names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C1-253913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&lt;anyExt&gt; elements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C1-252480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&lt;anyExt&gt; elements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0760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C1-253916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to the &lt;val-service-id&gt; element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639383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C1-253919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ACR Determine and Service Provisioning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24.558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183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Endorsed n</a:t>
            </a:r>
            <a:r>
              <a:rPr lang="de-DE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ew SID on Modernization of Specification Format and Procedures for 6G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We approved guidelines on 6G studies in CT see CP-251297.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has asked the CT WG chairs to check if the ToR of their WG reflects what the their WG </a:t>
            </a:r>
            <a:r>
              <a:rPr lang="en-GB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 doing and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provide updated </a:t>
            </a:r>
            <a:r>
              <a:rPr lang="en-GB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ToR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version to the next CT plenary, if necessary. CT WG chairs are also asked to coordinate the work on the </a:t>
            </a:r>
            <a:r>
              <a:rPr lang="en-GB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ToRs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Overall status of Rel-19 is good but still some  outstanding issues from Stage 2 which may lead to trigger exceptions at next plenary</a:t>
            </a:r>
          </a:p>
          <a:p>
            <a:pPr marL="531813" indent="-531813">
              <a:tabLst>
                <a:tab pos="531813" algn="l"/>
              </a:tabLst>
            </a:pPr>
            <a:endParaRPr lang="en-GB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378429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/>
          </a:bodyPr>
          <a:lstStyle/>
          <a:p>
            <a:r>
              <a:rPr lang="en-GB" sz="2400" b="1" dirty="0">
                <a:effectLst/>
                <a:latin typeface="Arial "/>
                <a:ea typeface="Calibri" panose="020F0502020204030204" pitchFamily="34" charset="0"/>
              </a:rPr>
              <a:t>Rel-19 WID on MINT_Ph2</a:t>
            </a:r>
            <a:endParaRPr lang="en-US" sz="2400" dirty="0">
              <a:effectLst/>
              <a:latin typeface="Arial 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CT conditionally approved a Rel-19 WID on MINT_Ph2 (see CP-251218) without capturing the new </a:t>
            </a:r>
            <a:r>
              <a:rPr lang="en-US" sz="2000" dirty="0">
                <a:latin typeface="Arial "/>
                <a:ea typeface="Calibri" panose="020F0502020204030204" pitchFamily="34" charset="0"/>
              </a:rPr>
              <a:t>requirement</a:t>
            </a: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 from SA2 mentioned in their LS to CT WGs.</a:t>
            </a:r>
          </a:p>
          <a:p>
            <a:pPr marL="342900" lvl="0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The WID was agreeable but CT needs feedback from SA on how to proceed with normative work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  <a:cs typeface="Times New Roman" panose="02020603050405020304" pitchFamily="18" charset="0"/>
              </a:rPr>
              <a:t>This is as per the guidance from SA in LS SP-241013 which stated “CT1 should consult SA2 on the architectural impacts and consult SA for final decision on how to proceed with normative work”</a:t>
            </a:r>
          </a:p>
          <a:p>
            <a:pPr marL="342900" lvl="0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CT would like to ask for confirmation from SA that CT can proceed with the normative work.</a:t>
            </a:r>
          </a:p>
          <a:p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 fontAlgn="auto" hangingPunct="1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/>
          </a:bodyPr>
          <a:lstStyle/>
          <a:p>
            <a:pPr marL="357188" indent="-357188"/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Rel-19 topics on which CT needs feedback from SA WGs.</a:t>
            </a: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625475" lvl="0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CT WGs need input from SA3 on the security requirements for Ambient IoT</a:t>
            </a:r>
          </a:p>
          <a:p>
            <a:pPr marL="625475" lvl="0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CT4 believes Nudr-DR service should be used for accessing AIoT device profile data (LS has been sent to SA2 asking for confirmation). CT has approved  an Updated WID reflecting this.</a:t>
            </a:r>
          </a:p>
          <a:p>
            <a:pPr marL="625475" lvl="0" indent="-34290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dirty="0">
                <a:effectLst/>
                <a:latin typeface="Arial "/>
                <a:ea typeface="Calibri" panose="020F0502020204030204" pitchFamily="34" charset="0"/>
              </a:rPr>
              <a:t>CT1 sent the following LSs to SA2 with questions on Rel-19 topics and needs feedback before the Rel-19 freeze to be able to complete the related Rel-19 work:</a:t>
            </a:r>
          </a:p>
          <a:p>
            <a:pPr marL="1077913" lvl="1" indent="-179388">
              <a:spcBef>
                <a:spcPts val="600"/>
              </a:spcBef>
              <a:buNone/>
              <a:tabLst>
                <a:tab pos="504190" algn="l"/>
                <a:tab pos="756285" algn="l"/>
                <a:tab pos="1008380" algn="l"/>
                <a:tab pos="1260475" algn="l"/>
                <a:tab pos="376555" algn="l"/>
                <a:tab pos="756285" algn="l"/>
                <a:tab pos="1008380" algn="l"/>
                <a:tab pos="1260475" algn="l"/>
              </a:tabLst>
            </a:pPr>
            <a:r>
              <a:rPr lang="en-US" sz="2000" b="1" i="1" dirty="0">
                <a:effectLst/>
                <a:latin typeface="Arial "/>
                <a:ea typeface="Calibri" panose="020F0502020204030204" pitchFamily="34" charset="0"/>
                <a:cs typeface="Calibri" panose="020F0502020204030204" pitchFamily="34" charset="0"/>
              </a:rPr>
              <a:t>C1-253724 </a:t>
            </a:r>
            <a:r>
              <a:rPr lang="en-US" sz="2000" i="1" dirty="0">
                <a:effectLst/>
                <a:latin typeface="Arial "/>
                <a:ea typeface="Calibri" panose="020F0502020204030204" pitchFamily="34" charset="0"/>
                <a:cs typeface="Calibri" panose="020F0502020204030204" pitchFamily="34" charset="0"/>
              </a:rPr>
              <a:t>(5G_ProSe_Ph3)</a:t>
            </a:r>
            <a:endParaRPr lang="en-US" sz="2000" dirty="0">
              <a:effectLst/>
              <a:latin typeface="Arial 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077913" lvl="1" indent="-179388">
              <a:tabLst>
                <a:tab pos="376555" algn="l"/>
              </a:tabLst>
            </a:pPr>
            <a:r>
              <a:rPr lang="de-DE" sz="1800" dirty="0">
                <a:effectLst/>
                <a:latin typeface="Arial "/>
                <a:ea typeface="Calibri" panose="020F0502020204030204" pitchFamily="34" charset="0"/>
              </a:rPr>
              <a:t>LS on the path information in 5G ProSe multi-hop UE-to-UE relay discovery of non-IP PDU type</a:t>
            </a:r>
            <a:endParaRPr lang="en-US" sz="1800" dirty="0">
              <a:effectLst/>
              <a:latin typeface="Arial "/>
              <a:ea typeface="Calibri" panose="020F0502020204030204" pitchFamily="34" charset="0"/>
            </a:endParaRPr>
          </a:p>
          <a:p>
            <a:pPr marL="1077913" lvl="1" indent="-179388">
              <a:spcBef>
                <a:spcPts val="600"/>
              </a:spcBef>
              <a:buNone/>
              <a:tabLst>
                <a:tab pos="504190" algn="l"/>
                <a:tab pos="756285" algn="l"/>
                <a:tab pos="1008380" algn="l"/>
                <a:tab pos="1260475" algn="l"/>
                <a:tab pos="376555" algn="l"/>
                <a:tab pos="756285" algn="l"/>
                <a:tab pos="1008380" algn="l"/>
                <a:tab pos="1260475" algn="l"/>
              </a:tabLst>
            </a:pPr>
            <a:r>
              <a:rPr lang="en-US" sz="2000" b="1" i="1" dirty="0">
                <a:effectLst/>
                <a:latin typeface="Arial "/>
                <a:ea typeface="Calibri" panose="020F0502020204030204" pitchFamily="34" charset="0"/>
                <a:cs typeface="Calibri" panose="020F0502020204030204" pitchFamily="34" charset="0"/>
              </a:rPr>
              <a:t>C1-254010 </a:t>
            </a:r>
            <a:r>
              <a:rPr lang="en-US" sz="2000" i="1" dirty="0">
                <a:effectLst/>
                <a:latin typeface="Arial "/>
                <a:ea typeface="Calibri" panose="020F0502020204030204" pitchFamily="34" charset="0"/>
                <a:cs typeface="Calibri" panose="020F0502020204030204" pitchFamily="34" charset="0"/>
              </a:rPr>
              <a:t>(5G_ProSe_Ph3)</a:t>
            </a:r>
            <a:endParaRPr lang="en-US" sz="2000" dirty="0">
              <a:effectLst/>
              <a:latin typeface="Arial 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077913" lvl="1" indent="-179388">
              <a:tabLst>
                <a:tab pos="376555" algn="l"/>
              </a:tabLst>
            </a:pPr>
            <a:r>
              <a:rPr lang="de-DE" sz="1800" dirty="0">
                <a:effectLst/>
                <a:latin typeface="Arial "/>
                <a:ea typeface="Calibri" panose="020F0502020204030204" pitchFamily="34" charset="0"/>
              </a:rPr>
              <a:t>LS on parameters for ProSe additional parameters announcement request message</a:t>
            </a:r>
            <a:endParaRPr lang="en-US" sz="1800" dirty="0">
              <a:effectLst/>
              <a:latin typeface="Arial "/>
              <a:ea typeface="Calibri" panose="020F0502020204030204" pitchFamily="34" charset="0"/>
            </a:endParaRPr>
          </a:p>
          <a:p>
            <a:pPr marL="357188" indent="-357188"/>
            <a:r>
              <a:rPr lang="es-ES" sz="2000" b="1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CT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would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like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to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ask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stage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2 WGs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to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complete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the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requirements on time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to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enable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stage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3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implementation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with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enough</a:t>
            </a:r>
            <a:r>
              <a:rPr lang="es-ES" sz="2400" dirty="0">
                <a:latin typeface="Arial" panose="020B0604020202020204" pitchFamily="34" charset="0"/>
                <a:ea typeface="Calibri" panose="020F0502020204030204" pitchFamily="34" charset="0"/>
              </a:rPr>
              <a:t> time.</a:t>
            </a:r>
            <a:endParaRPr lang="en-US" sz="24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61157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pPr marL="447675" indent="-447675"/>
            <a:r>
              <a:rPr lang="en-GB" altLang="ja-JP" dirty="0"/>
              <a:t>Thanks to CT vice chairs, CT WG chairs/vice chairs and rapporteurs for the great coordination before and during the meeting. </a:t>
            </a:r>
          </a:p>
          <a:p>
            <a:pPr marL="447675" indent="-447675"/>
            <a:r>
              <a:rPr lang="en-GB" altLang="ja-JP" dirty="0"/>
              <a:t>Special thanks to MCC Kimmo Kymalainen for excellent meeting support.</a:t>
            </a:r>
          </a:p>
          <a:p>
            <a:pPr marL="447675" indent="-447675"/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pPr marL="447675" indent="-447675"/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</a:t>
            </a:r>
            <a:r>
              <a:rPr lang="en-US" dirty="0"/>
              <a:t>Younsun </a:t>
            </a:r>
            <a:r>
              <a:rPr lang="en-GB" altLang="ja-JP" dirty="0"/>
              <a:t>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370317"/>
              </p:ext>
            </p:extLst>
          </p:nvPr>
        </p:nvGraphicFramePr>
        <p:xfrm>
          <a:off x="224631" y="1920897"/>
          <a:ext cx="11742738" cy="32715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CP-251016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 Disaster Prevention and Restoration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CP-251036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of test case definitions for cross-RAT usability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CP-251037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Advanced Media Delivery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CP-251217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ATSSS Rule Provisioning via 3GPP access connected to EPC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CP-251281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Architecture support of Ambient power-enabled Internet of Things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(CT1)</a:t>
                      </a:r>
                    </a:p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29.569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(CT3)</a:t>
                      </a:r>
                    </a:p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29.369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(CT4)</a:t>
                      </a:r>
                    </a:p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29.506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(CT4)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CP-251282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Rel-19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558028"/>
              </p:ext>
            </p:extLst>
          </p:nvPr>
        </p:nvGraphicFramePr>
        <p:xfrm>
          <a:off x="224631" y="1920897"/>
          <a:ext cx="11742738" cy="23571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CP-251280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IMS resiliency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7171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after -03/2025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 Rel-19 1/2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541536"/>
              </p:ext>
            </p:extLst>
          </p:nvPr>
        </p:nvGraphicFramePr>
        <p:xfrm>
          <a:off x="224631" y="1920897"/>
          <a:ext cx="11742738" cy="2814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CP-251038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application enablement for mobile metaverse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Network Controlled Network Slice Selection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Extended Reality and Media service (XRM)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Phase 3 for UAS, UAV and UAM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CP-251219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controlling access technology RAT utilization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CP-251221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Vehicle Mounted Relays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 Rel-19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936955"/>
              </p:ext>
            </p:extLst>
          </p:nvPr>
        </p:nvGraphicFramePr>
        <p:xfrm>
          <a:off x="224631" y="1920897"/>
          <a:ext cx="11742738" cy="226568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support for PWS over IoT NTN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Alignment of eCall over IMS with CEN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CP-251224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ProSe support in NPN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MSGin5G Service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CP-251226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Multi-Access (ATSSS_Ph4)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CP-251283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Core Network Enhanced Support for Artificial Intelligence (AI) and Machine Learning (ML)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738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Study Items Rel-19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919168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CP-251039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for AI Data Collection from UPF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CP-251227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SID on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21013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 1/2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527878"/>
              </p:ext>
            </p:extLst>
          </p:nvPr>
        </p:nvGraphicFramePr>
        <p:xfrm>
          <a:off x="224630" y="1800317"/>
          <a:ext cx="11089812" cy="369511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CP-251040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29.570 on 5G System; Service Communication Proxy (SCP)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CP-251041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29.889 on Study on Protocol for AI Data Collection from UPF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343661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CP-251137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29.482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Artificial Intelligence Machine Learning Enablement (AIMLE) Services; Stage 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CP-251138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29.437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Metaverse Enablement Services; Stage 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CP-251139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29.566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Energy Information Function Services; Stage 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CP-251141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29.569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Ambient IoT Function (AIOTF) Services, Stage 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 2/2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970718"/>
              </p:ext>
            </p:extLst>
          </p:nvPr>
        </p:nvGraphicFramePr>
        <p:xfrm>
          <a:off x="224630" y="1800317"/>
          <a:ext cx="11089812" cy="259783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CP-251215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24.550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 asset, Spatial mapping and Spatial anchors server - Service Enabler Architecture Layer for Verticals (SEAL); Protocol specification;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CP-251216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24.283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Mission Critical Location Management (MCLoc); Protocol Specification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CP-251292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24.560 V1.0.0 on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Artificial Intelligence Machine Learning (AIML) Services - Service Enabler Architecture Layer for Verticals (SEAL); Protocol Specification; Stage 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764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599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726058"/>
              </p:ext>
            </p:extLst>
          </p:nvPr>
        </p:nvGraphicFramePr>
        <p:xfrm>
          <a:off x="224630" y="1920897"/>
          <a:ext cx="11211869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  <p:sp>
        <p:nvSpPr>
          <p:cNvPr id="2" name="TextBox 4">
            <a:extLst>
              <a:ext uri="{FF2B5EF4-FFF2-40B4-BE49-F238E27FC236}">
                <a16:creationId xmlns:a16="http://schemas.microsoft.com/office/drawing/2014/main" id="{9644515B-448B-0EE8-252D-A264C6C965A0}"/>
              </a:ext>
            </a:extLst>
          </p:cNvPr>
          <p:cNvSpPr txBox="1"/>
          <p:nvPr/>
        </p:nvSpPr>
        <p:spPr>
          <a:xfrm rot="20522904">
            <a:off x="4302475" y="324433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522459770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794141"/>
              </p:ext>
            </p:extLst>
          </p:nvPr>
        </p:nvGraphicFramePr>
        <p:xfrm>
          <a:off x="224630" y="1920897"/>
          <a:ext cx="11211869" cy="403844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 IoT Non-Access-Stratum (AIoT NAS) protocol for 5G System (5GS);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Ambient IoT Function (AIOTF) Services, 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Ambient IoT Data Management (ADM) Services, 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29.506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Usage of the Unified Data Repository services for AIoT Device Profile Data, Stage 3</a:t>
                      </a:r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29.867</a:t>
                      </a:r>
                    </a:p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Study on IMS resiliency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29.530</a:t>
                      </a:r>
                    </a:p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Application Function Artificial Intelligence/Machine Learning (AI/ML) Services;</a:t>
                      </a:r>
                    </a:p>
                    <a:p>
                      <a:r>
                        <a:rPr lang="en-GB" sz="18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10A6711-4AE9-25C6-6028-E6A87DEEC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B9AB7C-9BA2-3673-D125-CDDCFA76283F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3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1F06390-A26E-E0F9-F33D-B1BDC985D2B0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4"/>
              </a:rPr>
              <a:t>sung.won@nokia.com</a:t>
            </a:r>
            <a:endParaRPr lang="fr-FR" altLang="en-US" sz="1400" dirty="0">
              <a:solidFill>
                <a:srgbClr val="75B44A"/>
              </a:solidFill>
            </a:endParaRP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4695C1-CCD2-45DC-857C-8B2330724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0744210-E570-48BB-9319-F739475851E0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6"/>
              </a:rPr>
              <a:t>akansha.arora@3gpp.org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CCC5AD40-0DF6-DACC-4D4E-D86DD6E3A7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0FEB135-F422-6B8B-A7C3-A6BC5FA50600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9" name="Picture 18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38B77E1B-69D1-F71F-EFA8-9782A59884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20" name="Picture 19" descr="A person in a white shirt&#10;&#10;Description automatically generated">
            <a:extLst>
              <a:ext uri="{FF2B5EF4-FFF2-40B4-BE49-F238E27FC236}">
                <a16:creationId xmlns:a16="http://schemas.microsoft.com/office/drawing/2014/main" id="{62E80758-4BED-99EC-6245-F460C94D72B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sp>
        <p:nvSpPr>
          <p:cNvPr id="21" name="文本框 3">
            <a:extLst>
              <a:ext uri="{FF2B5EF4-FFF2-40B4-BE49-F238E27FC236}">
                <a16:creationId xmlns:a16="http://schemas.microsoft.com/office/drawing/2014/main" id="{F5A3B014-55CB-3D07-4341-CF85C129AB53}"/>
              </a:ext>
            </a:extLst>
          </p:cNvPr>
          <p:cNvSpPr txBox="1"/>
          <p:nvPr/>
        </p:nvSpPr>
        <p:spPr>
          <a:xfrm>
            <a:off x="2158409" y="3030531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CT1#154</a:t>
            </a: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4D354EEF-84C0-EF83-E779-CF6F8E69976C}"/>
              </a:ext>
            </a:extLst>
          </p:cNvPr>
          <p:cNvSpPr txBox="1"/>
          <p:nvPr/>
        </p:nvSpPr>
        <p:spPr>
          <a:xfrm>
            <a:off x="7595842" y="3030531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CT1#155</a:t>
            </a:r>
          </a:p>
        </p:txBody>
      </p:sp>
      <p:sp>
        <p:nvSpPr>
          <p:cNvPr id="23" name="文本框 3">
            <a:extLst>
              <a:ext uri="{FF2B5EF4-FFF2-40B4-BE49-F238E27FC236}">
                <a16:creationId xmlns:a16="http://schemas.microsoft.com/office/drawing/2014/main" id="{F9DF78B2-FF59-5F88-0647-A7CDA7AA03E0}"/>
              </a:ext>
            </a:extLst>
          </p:cNvPr>
          <p:cNvSpPr txBox="1"/>
          <p:nvPr/>
        </p:nvSpPr>
        <p:spPr>
          <a:xfrm>
            <a:off x="7591377" y="4616348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CT1#155</a:t>
            </a:r>
          </a:p>
        </p:txBody>
      </p:sp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(1/4)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F65018-F1FB-09BC-36E6-E183A683D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824995"/>
              </p:ext>
            </p:extLst>
          </p:nvPr>
        </p:nvGraphicFramePr>
        <p:xfrm>
          <a:off x="745921" y="1825625"/>
          <a:ext cx="10066364" cy="453656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0764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Introducing the configuration parameters of the 5G ProSe multi-hop layer-2 UE-to-network relay UE - the procedural part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C1-253103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5.2.8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0773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Routing information for 5G ProSe multi-hop end UE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C1-253115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8c.2.2.2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0553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0104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maximum number of LCS secured user plane connection per UE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6.2.1.1.1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23.273 CR 0703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0112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Maximum one user plane connection per UE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Ericsson, ZTE, Qualcomm Incorporated, Nokia, OPPO, Huawei, HiSilicon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2, 4.2.3, 6.2.1.1.3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23.273 CR 0703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0110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the failure of the user plane connection establishment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6.2.1.1.5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23.273 CR 0722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0111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the failure of the user plane connection establishment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6.2.1.1.5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23.273 CR 0723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24.193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0218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IP address versions for "link-specific multipath" IP addresses and proxy information when MPQUIC-E functionality is enabled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C1-253597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Nokia, ZTE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MASSS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6.1.4.1.1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6257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(2/4)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A4010FC-ADDE-1BA8-5D73-7ED8C6D71A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009205"/>
              </p:ext>
            </p:extLst>
          </p:nvPr>
        </p:nvGraphicFramePr>
        <p:xfrm>
          <a:off x="745921" y="1825625"/>
          <a:ext cx="10066364" cy="4300874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6925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multiple Non-3GPP device identifiers for QoS differentiation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C1-253654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Huawei, HiSilicon, InterDigital, Apple, ZTE, Ericsson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4.30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23.502 CR 5383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0105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maximum number of LCS secured user plane connection per UE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C1-253673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TEI19, 5G_eLCS_Ph3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4.2.3, 6.2.1.1.1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23.273 CR 0646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6888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PDU session modification request only for non-3GPP device(s)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C1-253730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ZTE, InterDigital, Apple, Ericsson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23.501 CR 6180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6886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UE indication support of multiple LCS secured user plane connections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C1-253742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ZTE, Ericsson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5GProtoc19, 5G_eLCS_Ph3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5.5.1.2.2, 5.5.1.2.4, 5.5.1.3.2, 5.5.1.3.4, 9.11.3.1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23.273 CR 0646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PDU session selection for QoS differentiation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C1-253745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InterDigital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4.30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6203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6936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Correction to PDU session modification on mobility to 5GS -Alternative 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C1-253757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MASSS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23.502 CR 5403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6732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HTTP signing requests with RCD info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C1-253792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2, V.2.5.1, V.2.5.2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29.571 CR #0653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76096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9FC83-7BB5-F47C-B583-CEE44123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586B61-E510-A9E4-098E-9B486C37A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(3/4)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07C050-6792-F530-4413-8F93D69865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11192"/>
              </p:ext>
            </p:extLst>
          </p:nvPr>
        </p:nvGraphicFramePr>
        <p:xfrm>
          <a:off x="745921" y="1825625"/>
          <a:ext cx="10066364" cy="4300874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6704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DC multiplexing capability negotiation and indication in IMS network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C1-253794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China Mobile, Huawei, HiSilicon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5.4.1.2.2F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23.228 CR 1622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0089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Introducing the configuration parameters of the 5G ProSe multi-hop layer-2 UE-to-network relay UE - the encoding part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C1-253976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5.10.2, 5.11.2, 5.12.2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0771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Resolving the ENs related to the List of multi-hop remote UE parameters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C1-253977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8b.2.2.3, 10.3.6.14, 11.3.58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6937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Update 5GMM capability for IM relay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C1-253981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0091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Policy/Parameter provisioning to support PWS for 5G ProSe multi-hop U2N Relay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C1-253988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OPPO, Qualcomm Incorporated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5.10.2, 5.11.2, 5.12.2.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0073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SEALDD enabled XR data transmission establishment service for XR application-HTTP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C1-254003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XRM_Ph2_App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7.2.x (new), 7.2.x.1(new), 7.2.x.2(new), 8.3, 8.4.2, 8.5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23.433 CR #0142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0074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SEALDD enabled XR data transmission establishment for XR application-CoAP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C1-254004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XRM_Ph2_App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7.2.x.3(new), 7.2.x.4(new), A.5.2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23.433 CR #0142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39539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9FC83-7BB5-F47C-B583-CEE44123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586B61-E510-A9E4-098E-9B486C37A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(4/4)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F4EEAD-8409-C1DD-2873-A4433A75A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839372"/>
              </p:ext>
            </p:extLst>
          </p:nvPr>
        </p:nvGraphicFramePr>
        <p:xfrm>
          <a:off x="745921" y="1825625"/>
          <a:ext cx="10066364" cy="1886314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0126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EAS Information provisioning request from leading EES to partner EES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C1-254043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EDGEAPP_Ph3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6.6.5.2.2, 6.6.7, A.6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23.558 CR #0729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6926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reject QoS differentiation for non-3GPP device identifier(s)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C1-254126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Huawei, HiSilicon, ZTE, </a:t>
                      </a:r>
                      <a:r>
                        <a:rPr lang="en-GB" sz="8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InterDigital</a:t>
                      </a: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, Nokia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6.4.2.4.1, 9.11.4.2, B.1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6208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6875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PDU session modification reject with QoS Differentiation not available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C1-254127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InterDigital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6.4.2.4.3, 8.3.8.2, 8.3.8.4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6175 / 6208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2403998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approval(1/2)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10BBC1C9-1789-61D1-E446-95C48CB62B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91879"/>
              </p:ext>
            </p:extLst>
          </p:nvPr>
        </p:nvGraphicFramePr>
        <p:xfrm>
          <a:off x="263611" y="1855660"/>
          <a:ext cx="11117898" cy="378538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C3-251630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Energy Saving Indicator change PCRT for the Energy feature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29.571 CR0641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C3-252079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Terminology alignments for XR data transmission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23.433 CR0146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2712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Data Rate Limitation Information for Non-GBR service data flow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29336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C3-252282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Data Rate Limitation Information for Non-GBR service data flow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CR1547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3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C3-252285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Terminology clarification and alignment for steering functionalities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CR6218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CR1537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697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EIF's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Unsubscription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Energy Consumption Information from SMF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CR5480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29.508 CR0331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6721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Procedure definition for QoS and Policy Assistance Analytics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CR1386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reject request for multiple non-3GPP device identifier(s)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CR1551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91907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Align the ATSSS capability IE with UE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CR6275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83016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NTZ restricted frequency bands definition alignments with CT1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 23.255 CR0063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3269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Resolving EN for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Eees_EASInformationProvisioning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0277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23.558 CR0729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96950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altitude reporting failure in the notification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CR0198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0131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to stop altitude reporting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UAVFlightAssistance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CR0194</a:t>
                      </a:r>
                      <a:endParaRPr lang="zh-CN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CR0198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84079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 failure reason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CAPIF_API_Invoker_Management_API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CR0277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023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approval(2/2)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A7F5FC7B-9E1B-BFF8-2345-31E5293BA7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19563"/>
              </p:ext>
            </p:extLst>
          </p:nvPr>
        </p:nvGraphicFramePr>
        <p:xfrm>
          <a:off x="263611" y="1855660"/>
          <a:ext cx="11117898" cy="286267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 Open Discovery – API definition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CR0291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62851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QoS notification control in UL and DL direction information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66072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QoS notification control in UL and DL direction information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74040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Data Rate Limitation Information for Non-GBR service data flow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CR1547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35891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to the remaining data reporting indication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CR5401 </a:t>
                      </a:r>
                      <a:endParaRPr lang="zh-CN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29.564 CR0138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3511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C3-252473</a:t>
                      </a:r>
                      <a:endParaRPr kumimoji="0" lang="en-GB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Clarification on the PSDB and PSER in the alternative QoS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 1547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12895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C3-252516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QoS and Policy Assistance Analytics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Nnwdaf_EventsSubscription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CR1386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12695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C3-252528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Available Bit rate QoS monitoring reporting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CR6255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167711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C3-252529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Available Bit rate QoS monitoring reporting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CR6255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737844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C3-252528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Available Bit rate QoS monitoring reporting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CR6255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590200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C3-252531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reporting requirement and immediate report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ImsEventExposure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CR5387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169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950006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(1/4)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BB4A99-F5BE-BDBD-DB5A-2B16D117D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034251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Sending both MPQUIC Proxy IPv4 and IPv6 address when using MPQUIC-E steering functionality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23.501-6257</a:t>
                      </a:r>
                      <a:b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C4-252059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Authorization of NF service access with NF selection at target PLMN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available bitrate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23.501-6255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Nsmf_PDUSession_Update service to support Non-3GPP Device Connection Information.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23.502-5394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24.501-6867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EIF Interaction with UDM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Clarify the usage of requiredUpfFunctionList and prefUpfFunctionList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C4-252296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VFL capability for aggregating the intermediate result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23.288-1450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in the description of access token protection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C4-252043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Assigned Trajectory deviation time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23.502-5391...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C4-252357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CHF Group Id in UE 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23.502-5433...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(2/4)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CE5471-01DD-B86B-A7A8-145CE6BE9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889510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C4-252354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Solving UE shall have maximum one LCS-UPP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23.273-0703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C4-252413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Solving UE shall have maximum one LCS-UPP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assigned trajectory parameters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AF Identifier in ImsEeSubscription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23.228-1601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C4-252306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Remaining Data Reporting Indication per Event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C4-252312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Performance Monitoring for LMF Based AIML Positioning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23.273-0700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23.273_0720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Location Context Transfer with LCS-UPP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Location Context Transfer with LCS-UPP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310235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(3/4)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1B66F93-F03A-30A4-F333-6CFF0CBDF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00852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the setting of RPPCSI in Create Session Request and Modify Bearer Request message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C4-251464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Energy Saving Indicator in UE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29.571-0641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Simultaneous Connectivity Failure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29.519-0590...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 new feature of Energy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29.519-0593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C4-252452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Nhss_ImsEE OpenAPI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29.562-0179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QoS monitoring of available bitrate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29.244-0962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279092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(4/4)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F96EEF-0AF0-DE19-0F4A-E4C504A09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331646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C4-252378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Delete AR in MediaResourceType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29.175-0051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29.176-0027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b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C4-251398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24.501_6843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Rel-18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Rel-18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22392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Tangudu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  <p:pic>
        <p:nvPicPr>
          <p:cNvPr id="13" name="图片 1">
            <a:extLst>
              <a:ext uri="{FF2B5EF4-FFF2-40B4-BE49-F238E27FC236}">
                <a16:creationId xmlns:a16="http://schemas.microsoft.com/office/drawing/2014/main" id="{40FAEDCC-5DE9-4952-A376-4F0FF2EA19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92" y="2054276"/>
            <a:ext cx="1196301" cy="1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6F6753-CBD1-D4BC-04C6-F1EEB565D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65A2AA0-6839-31EA-8D12-0D11B0FA14D5}"/>
              </a:ext>
            </a:extLst>
          </p:cNvPr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87D143-2D10-9D42-CBFF-F8C25D85A39E}"/>
              </a:ext>
            </a:extLst>
          </p:cNvPr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2C824B24-C974-AB7C-020A-08DDC9457E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AD7B524-14FF-9A84-F730-FE15EDCA034D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6"/>
              </a:rPr>
              <a:t>li.zhijun3</a:t>
            </a:r>
            <a:r>
              <a:rPr lang="en-US" altLang="en-US" sz="1800" dirty="0">
                <a:hlinkClick r:id="rId6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8" name="图片 7">
            <a:extLst>
              <a:ext uri="{FF2B5EF4-FFF2-40B4-BE49-F238E27FC236}">
                <a16:creationId xmlns:a16="http://schemas.microsoft.com/office/drawing/2014/main" id="{704EC586-EF16-97AD-3702-D693FA806CB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19" name="图片 4">
            <a:extLst>
              <a:ext uri="{FF2B5EF4-FFF2-40B4-BE49-F238E27FC236}">
                <a16:creationId xmlns:a16="http://schemas.microsoft.com/office/drawing/2014/main" id="{B4A40296-7756-5B7B-CC0A-D99C5739DCD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20" name="文本框 3">
            <a:extLst>
              <a:ext uri="{FF2B5EF4-FFF2-40B4-BE49-F238E27FC236}">
                <a16:creationId xmlns:a16="http://schemas.microsoft.com/office/drawing/2014/main" id="{B024FF5D-2791-8F67-0D4F-E5125267A0B7}"/>
              </a:ext>
            </a:extLst>
          </p:cNvPr>
          <p:cNvSpPr txBox="1"/>
          <p:nvPr/>
        </p:nvSpPr>
        <p:spPr>
          <a:xfrm>
            <a:off x="2199518" y="3620583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CT4#128</a:t>
            </a:r>
          </a:p>
        </p:txBody>
      </p:sp>
      <p:sp>
        <p:nvSpPr>
          <p:cNvPr id="21" name="文本框 6">
            <a:extLst>
              <a:ext uri="{FF2B5EF4-FFF2-40B4-BE49-F238E27FC236}">
                <a16:creationId xmlns:a16="http://schemas.microsoft.com/office/drawing/2014/main" id="{F2F0E042-10CD-F565-9D46-7DC6FC1D611F}"/>
              </a:ext>
            </a:extLst>
          </p:cNvPr>
          <p:cNvSpPr txBox="1"/>
          <p:nvPr/>
        </p:nvSpPr>
        <p:spPr>
          <a:xfrm>
            <a:off x="7458075" y="3577038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CT4#128</a:t>
            </a:r>
          </a:p>
        </p:txBody>
      </p:sp>
      <p:sp>
        <p:nvSpPr>
          <p:cNvPr id="22" name="文本框 10">
            <a:extLst>
              <a:ext uri="{FF2B5EF4-FFF2-40B4-BE49-F238E27FC236}">
                <a16:creationId xmlns:a16="http://schemas.microsoft.com/office/drawing/2014/main" id="{23894915-C2F6-7212-0297-5F9970C6BA07}"/>
              </a:ext>
            </a:extLst>
          </p:cNvPr>
          <p:cNvSpPr txBox="1"/>
          <p:nvPr/>
        </p:nvSpPr>
        <p:spPr>
          <a:xfrm>
            <a:off x="7458075" y="5617039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Elected on CT4#128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DA0EDD4-0951-826A-17FE-92EC5B6E4A31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Anders Askerup</a:t>
            </a:r>
            <a:endParaRPr lang="fr-FR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9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24" name="图片 2">
            <a:extLst>
              <a:ext uri="{FF2B5EF4-FFF2-40B4-BE49-F238E27FC236}">
                <a16:creationId xmlns:a16="http://schemas.microsoft.com/office/drawing/2014/main" id="{5714BBB5-0FFE-3F9E-A7ED-A94B503B8D8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537804" y="201431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Thanh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  <p:sp>
        <p:nvSpPr>
          <p:cNvPr id="7" name="文本框 3">
            <a:extLst>
              <a:ext uri="{FF2B5EF4-FFF2-40B4-BE49-F238E27FC236}">
                <a16:creationId xmlns:a16="http://schemas.microsoft.com/office/drawing/2014/main" id="{6DA609FA-0F3B-E1FE-0887-6722C1FF96C3}"/>
              </a:ext>
            </a:extLst>
          </p:cNvPr>
          <p:cNvSpPr txBox="1"/>
          <p:nvPr/>
        </p:nvSpPr>
        <p:spPr>
          <a:xfrm>
            <a:off x="2249760" y="3176071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CT6#122</a:t>
            </a:r>
          </a:p>
        </p:txBody>
      </p:sp>
      <p:pic>
        <p:nvPicPr>
          <p:cNvPr id="13" name="Grafik 4">
            <a:extLst>
              <a:ext uri="{FF2B5EF4-FFF2-40B4-BE49-F238E27FC236}">
                <a16:creationId xmlns:a16="http://schemas.microsoft.com/office/drawing/2014/main" id="{42E948DF-19F3-438B-B5EF-A1A6ABC13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297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1276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7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16</a:t>
            </a:r>
          </a:p>
          <a:p>
            <a:r>
              <a:rPr lang="en-US" dirty="0"/>
              <a:t>Noted or Approved TS/TR</a:t>
            </a:r>
          </a:p>
          <a:p>
            <a:pPr lvl="1"/>
            <a:r>
              <a:rPr lang="en-US" altLang="fr-FR" dirty="0"/>
              <a:t>9 Noted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290 registered</a:t>
            </a:r>
          </a:p>
          <a:p>
            <a:pPr lvl="2"/>
            <a:r>
              <a:rPr lang="en-US" altLang="fr-FR" dirty="0"/>
              <a:t>218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2127</TotalTime>
  <Words>3905</Words>
  <Application>Microsoft Office PowerPoint</Application>
  <PresentationFormat>Widescreen</PresentationFormat>
  <Paragraphs>1213</Paragraphs>
  <Slides>51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Aptos</vt:lpstr>
      <vt:lpstr>Arial</vt:lpstr>
      <vt:lpstr>Arial </vt:lpstr>
      <vt:lpstr>Calibri</vt:lpstr>
      <vt:lpstr>Calibri Light</vt:lpstr>
      <vt:lpstr>Symbol</vt:lpstr>
      <vt:lpstr>Times New Roman</vt:lpstr>
      <vt:lpstr>Office Theme</vt:lpstr>
      <vt:lpstr>CT Status Report  to TSG SA#108 </vt:lpstr>
      <vt:lpstr>CT Officials</vt:lpstr>
      <vt:lpstr>TSG CT Officials after -03/2025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Release 19 Status</vt:lpstr>
      <vt:lpstr>Backward Incompatible Changes in Rel-18</vt:lpstr>
      <vt:lpstr>For Information to SA</vt:lpstr>
      <vt:lpstr>Information to TSG SA</vt:lpstr>
      <vt:lpstr>For Action to SA</vt:lpstr>
      <vt:lpstr>Action to TSG SA</vt:lpstr>
      <vt:lpstr>Action to TSG SA</vt:lpstr>
      <vt:lpstr>Acknowledgement</vt:lpstr>
      <vt:lpstr>Acknowledgement</vt:lpstr>
      <vt:lpstr>Annex</vt:lpstr>
      <vt:lpstr>New approved  Study/Work Items</vt:lpstr>
      <vt:lpstr>New Work Items Rel-19</vt:lpstr>
      <vt:lpstr>New Study Items Rel-19</vt:lpstr>
      <vt:lpstr>Revised Work Items Rel-19 1/2</vt:lpstr>
      <vt:lpstr>Revised Work Items Rel-19 2/2</vt:lpstr>
      <vt:lpstr>Revised Study Items Rel-19</vt:lpstr>
      <vt:lpstr>TR/TS sent to plenary</vt:lpstr>
      <vt:lpstr>New TR/TS for Information 1/2</vt:lpstr>
      <vt:lpstr>New TR/TS for Information 2/2</vt:lpstr>
      <vt:lpstr>New TR/TS for Approval 1/1</vt:lpstr>
      <vt:lpstr>New Specification numbers</vt:lpstr>
      <vt:lpstr>New allocated Specification numbers 1/1</vt:lpstr>
      <vt:lpstr>CRs for conditional approval </vt:lpstr>
      <vt:lpstr>CT1: CRs for conditional approval (1/4)</vt:lpstr>
      <vt:lpstr>CT1: CRs for conditional approval (2/4)</vt:lpstr>
      <vt:lpstr>CT1: CRs for conditional approval (3/4)</vt:lpstr>
      <vt:lpstr>CT1: CRs for conditional approval (4/4)</vt:lpstr>
      <vt:lpstr>CT3: CRs for conditional approval(1/2) </vt:lpstr>
      <vt:lpstr>CT3: CRs for conditional approval(2/2) </vt:lpstr>
      <vt:lpstr>CT4: CRs for conditional approval (1/4) </vt:lpstr>
      <vt:lpstr>CT4: CRs for conditional approval (2/4) </vt:lpstr>
      <vt:lpstr>CT4: CRs for conditional approval (3/4) </vt:lpstr>
      <vt:lpstr>CT4: CRs for conditional approval (4/4) 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974</cp:revision>
  <dcterms:created xsi:type="dcterms:W3CDTF">2010-02-05T13:52:04Z</dcterms:created>
  <dcterms:modified xsi:type="dcterms:W3CDTF">2025-06-12T10:39:36Z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