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1163" r:id="rId6"/>
    <p:sldId id="1164" r:id="rId7"/>
    <p:sldId id="1256" r:id="rId8"/>
    <p:sldId id="808" r:id="rId9"/>
    <p:sldId id="809" r:id="rId10"/>
    <p:sldId id="1257" r:id="rId11"/>
    <p:sldId id="1151" r:id="rId12"/>
    <p:sldId id="812" r:id="rId13"/>
    <p:sldId id="1133" r:id="rId14"/>
    <p:sldId id="1232" r:id="rId15"/>
    <p:sldId id="1233" r:id="rId16"/>
    <p:sldId id="1144" r:id="rId17"/>
    <p:sldId id="1255" r:id="rId18"/>
    <p:sldId id="817" r:id="rId19"/>
    <p:sldId id="1179" r:id="rId20"/>
    <p:sldId id="1227" r:id="rId21"/>
    <p:sldId id="1228" r:id="rId22"/>
    <p:sldId id="1250" r:id="rId23"/>
    <p:sldId id="1249" r:id="rId24"/>
    <p:sldId id="1237" r:id="rId25"/>
    <p:sldId id="1245" r:id="rId26"/>
    <p:sldId id="1258" r:id="rId27"/>
    <p:sldId id="1105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2" autoAdjust="0"/>
    <p:restoredTop sz="91922"/>
  </p:normalViewPr>
  <p:slideViewPr>
    <p:cSldViewPr snapToGrid="0">
      <p:cViewPr>
        <p:scale>
          <a:sx n="62" d="100"/>
          <a:sy n="62" d="100"/>
        </p:scale>
        <p:origin x="1352" y="3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6/9/2025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6/9/2025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09/06/2025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20717.zip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TSGS1_110_Fukuoka\Docs\S1-2520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0000" lnSpcReduction="20000"/>
          </a:bodyPr>
          <a:lstStyle/>
          <a:p>
            <a:pPr algn="ctr">
              <a:defRPr/>
            </a:pPr>
            <a:r>
              <a:rPr lang="en-GB" sz="52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52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5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SA#108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SP-250775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SP-250775 (rev, of SP-250622) - 3GPP TSG#108,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9-13 June 2025, Prague, Czech Republic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Rel-16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8292"/>
              </p:ext>
            </p:extLst>
          </p:nvPr>
        </p:nvGraphicFramePr>
        <p:xfrm>
          <a:off x="474665" y="1430497"/>
          <a:ext cx="8445501" cy="161154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8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16.1 SA WG1 Rel-16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0840r1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0841r1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0842r1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0843r1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0844r1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487845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09144D1-AD3F-799E-6799-3A03E974A62E}"/>
              </a:ext>
            </a:extLst>
          </p:cNvPr>
          <p:cNvSpPr txBox="1">
            <a:spLocks/>
          </p:cNvSpPr>
          <p:nvPr/>
        </p:nvSpPr>
        <p:spPr>
          <a:xfrm>
            <a:off x="419098" y="311983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Rel-17</a:t>
            </a:r>
            <a:endParaRPr lang="en-US" altLang="en-US" sz="1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FAF6D7-9833-1541-1C86-0A56352CE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52784"/>
              </p:ext>
            </p:extLst>
          </p:nvPr>
        </p:nvGraphicFramePr>
        <p:xfrm>
          <a:off x="480233" y="3535129"/>
          <a:ext cx="8445501" cy="1114398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2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SP-250624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S1-252049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Remove Satellite NG-RAN due to CT1 feedback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0087r-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S1-252392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Remove Satellite NG-RAN due to CT1 feedback (mirror)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0088r1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059776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S1-252418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back figure that was removed by mistake in v18.3.0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0089r1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929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103315"/>
              </p:ext>
            </p:extLst>
          </p:nvPr>
        </p:nvGraphicFramePr>
        <p:xfrm>
          <a:off x="220368" y="938496"/>
          <a:ext cx="8586312" cy="41234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Study sent for approval at SA#108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sent to SA1#108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2573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SP-240494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</a:t>
            </a:r>
            <a:r>
              <a:rPr lang="en-GB" sz="3300" b="1">
                <a:solidFill>
                  <a:srgbClr val="FF0000"/>
                </a:solidFill>
              </a:rPr>
              <a:t>Rel-20 (1/2</a:t>
            </a:r>
            <a:r>
              <a:rPr lang="en-GB" sz="33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8267-255B-474F-5A7C-FB8BB036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B7F9B2C-50DF-C00A-ED61-8EAA8CCE7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53101"/>
              </p:ext>
            </p:extLst>
          </p:nvPr>
        </p:nvGraphicFramePr>
        <p:xfrm>
          <a:off x="220368" y="938496"/>
          <a:ext cx="8586312" cy="13596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Vehicle-Mounted Relays Phase3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8826903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support in 3GPP system with satellite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00626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to emergency centre Phase-2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listening enhancements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xxxxxxx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CPAS specific requirement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SP-250627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</a:t>
                      </a: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3281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DCC7DE-A51D-3F16-1ED8-EB37801A25C2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 (2/2)</a:t>
            </a:r>
          </a:p>
        </p:txBody>
      </p:sp>
    </p:spTree>
    <p:extLst>
      <p:ext uri="{BB962C8B-B14F-4D97-AF65-F5344CB8AC3E}">
        <p14:creationId xmlns:p14="http://schemas.microsoft.com/office/powerpoint/2010/main" val="2784825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/>
              <a:t>Progress since previous SA meeting</a:t>
            </a:r>
            <a:endParaRPr lang="en-US" sz="1200" dirty="0"/>
          </a:p>
          <a:p>
            <a:pPr lvl="1">
              <a:spcBef>
                <a:spcPct val="0"/>
              </a:spcBef>
            </a:pPr>
            <a:r>
              <a:rPr lang="en-US" sz="1200" dirty="0"/>
              <a:t> Normative: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200" b="1" i="1" dirty="0">
                <a:solidFill>
                  <a:srgbClr val="FF0000"/>
                </a:solidFill>
              </a:rPr>
              <a:t>Exception sheet in SP-250625 (S1-252431)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200" dirty="0"/>
              <a:t>No technical input documents to this meeting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2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Impacts and dependencies on other WGs: none identified</a:t>
            </a:r>
            <a:endParaRPr lang="en-US" altLang="en-US" sz="2000" dirty="0"/>
          </a:p>
          <a:p>
            <a:pPr>
              <a:spcBef>
                <a:spcPct val="0"/>
              </a:spcBef>
            </a:pPr>
            <a:r>
              <a:rPr lang="de-DE" altLang="en-US" sz="2000" dirty="0"/>
              <a:t>Next steps</a:t>
            </a:r>
          </a:p>
          <a:p>
            <a:pPr marL="360363" lvl="1"/>
            <a:r>
              <a:rPr lang="en-US" sz="1200" dirty="0"/>
              <a:t> SA1#111(08/25): Study 100% </a:t>
            </a:r>
          </a:p>
          <a:p>
            <a:pPr marL="541338" lvl="2" indent="0">
              <a:buNone/>
              <a:defRPr/>
            </a:pPr>
            <a:r>
              <a:rPr lang="en-US" sz="1200" dirty="0"/>
              <a:t>-  Normative CRs on the WID’s topics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028323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sent to SA1#108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02567"/>
              </p:ext>
            </p:extLst>
          </p:nvPr>
        </p:nvGraphicFramePr>
        <p:xfrm>
          <a:off x="443548" y="998982"/>
          <a:ext cx="8180388" cy="9455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6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5359431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8AE40E4-80B0-D3D7-2534-24402CFE34B7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800" dirty="0"/>
              <a:t>Progress since previous SA meeting</a:t>
            </a:r>
            <a:endParaRPr lang="de-DE" altLang="de-DE" sz="1100" dirty="0"/>
          </a:p>
          <a:p>
            <a:pPr lvl="1">
              <a:spcBef>
                <a:spcPct val="0"/>
              </a:spcBef>
            </a:pPr>
            <a:r>
              <a:rPr lang="en-US" sz="1100" dirty="0"/>
              <a:t> Normative:</a:t>
            </a:r>
          </a:p>
          <a:p>
            <a:pPr marL="536575" lvl="1">
              <a:defRPr/>
            </a:pPr>
            <a:r>
              <a:rPr lang="en-GB" sz="1100" b="1" i="1" dirty="0">
                <a:solidFill>
                  <a:srgbClr val="FF0000"/>
                </a:solidFill>
              </a:rPr>
              <a:t> </a:t>
            </a:r>
            <a:r>
              <a:rPr lang="en-GB" sz="1100" dirty="0"/>
              <a:t>One</a:t>
            </a:r>
            <a:r>
              <a:rPr lang="en-GB" sz="1100" b="1" i="1" dirty="0">
                <a:solidFill>
                  <a:srgbClr val="FF0000"/>
                </a:solidFill>
              </a:rPr>
              <a:t> </a:t>
            </a:r>
            <a:r>
              <a:rPr lang="en-GB" sz="1100" dirty="0"/>
              <a:t>CR agreed in this meeting -&gt; </a:t>
            </a:r>
            <a:r>
              <a:rPr lang="en-US" sz="1100" dirty="0"/>
              <a:t>further consolidation of requirements on service adjustments based on energy-related characteristics</a:t>
            </a:r>
            <a:endParaRPr lang="en-GB" sz="10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800" dirty="0"/>
              <a:t>Impacts and dependencies on other WGs: none identified</a:t>
            </a:r>
            <a:endParaRPr lang="en-US" altLang="en-US" sz="1800" dirty="0"/>
          </a:p>
          <a:p>
            <a:pPr>
              <a:spcBef>
                <a:spcPct val="0"/>
              </a:spcBef>
            </a:pPr>
            <a:r>
              <a:rPr lang="de-DE" altLang="en-US" sz="18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100" dirty="0"/>
              <a:t> N/A </a:t>
            </a:r>
            <a:r>
              <a:rPr lang="en-US" sz="1000" dirty="0"/>
              <a:t>	</a:t>
            </a:r>
            <a:endParaRPr lang="en-US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973357-544A-79A8-2B84-73A9872E76C7}"/>
              </a:ext>
            </a:extLst>
          </p:cNvPr>
          <p:cNvSpPr/>
          <p:nvPr/>
        </p:nvSpPr>
        <p:spPr bwMode="auto">
          <a:xfrm>
            <a:off x="8423159" y="4865676"/>
            <a:ext cx="480561" cy="180210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B829FC-492C-DAB6-4050-1FBB54EBE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01983"/>
              </p:ext>
            </p:extLst>
          </p:nvPr>
        </p:nvGraphicFramePr>
        <p:xfrm>
          <a:off x="481805" y="3899642"/>
          <a:ext cx="8180387" cy="713222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50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S1-252450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Further consolidation of requirements on service adjustments based on energy-related characteristics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EnergyServ_Ph2-REQ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0836r1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46547"/>
              </p:ext>
            </p:extLst>
          </p:nvPr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sent for approval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B467770-B32E-69D5-09A8-9EBEC2CB2A8D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100" dirty="0"/>
              <a:t> Study: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100" b="1" i="1" dirty="0">
                <a:solidFill>
                  <a:srgbClr val="FF0000"/>
                </a:solidFill>
              </a:rPr>
              <a:t>TR sent for approval in SP-250629 (TR in S1-252933 + Cover page in S1-252932)</a:t>
            </a:r>
            <a:endParaRPr lang="en-GB" sz="1100" dirty="0"/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Final consolidation and conclusion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Final Clean up</a:t>
            </a:r>
          </a:p>
          <a:p>
            <a:pPr lvl="1">
              <a:spcBef>
                <a:spcPct val="0"/>
              </a:spcBef>
            </a:pPr>
            <a:r>
              <a:rPr lang="en-US" sz="1100" dirty="0"/>
              <a:t> Normative: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100" dirty="0"/>
              <a:t>CR for 22.261 related to 5GSAT_Ph4 agreed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N/A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96BE6B-4FD5-C15E-FDD3-A6B84EBF0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31039"/>
              </p:ext>
            </p:extLst>
          </p:nvPr>
        </p:nvGraphicFramePr>
        <p:xfrm>
          <a:off x="498240" y="3957627"/>
          <a:ext cx="8180387" cy="69871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50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S1-252452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normative inputs based on FS_5GSAT_Ph4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5GSAT_Ph4-REQ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0839r1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1233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CPAS_REQ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600" b="1" i="1" dirty="0">
                <a:solidFill>
                  <a:srgbClr val="FF0000"/>
                </a:solidFill>
              </a:rPr>
              <a:t>New Mini-WID in </a:t>
            </a:r>
            <a:r>
              <a:rPr lang="en-GB" sz="1600" b="1" i="1" dirty="0">
                <a:solidFill>
                  <a:srgbClr val="FF0000"/>
                </a:solidFill>
              </a:rPr>
              <a:t>SP-250627 (S1-252911)</a:t>
            </a:r>
            <a:endParaRPr lang="en-GB" altLang="zh-CN" sz="16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400" dirty="0"/>
              <a:t>The objective of this work is to specify additional requirements for CPAS.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520908"/>
              </p:ext>
            </p:extLst>
          </p:nvPr>
        </p:nvGraphicFramePr>
        <p:xfrm>
          <a:off x="443548" y="998983"/>
          <a:ext cx="8186835" cy="5539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1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28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xxxxxxx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CPAS specific requirement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SP-250627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894647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2334"/>
              </p:ext>
            </p:extLst>
          </p:nvPr>
        </p:nvGraphicFramePr>
        <p:xfrm>
          <a:off x="481806" y="3650607"/>
          <a:ext cx="8180387" cy="5636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6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6.5.1 SA</a:t>
                      </a:r>
                      <a:r>
                        <a:rPr kumimoji="0" lang="en-US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WG1 New Release 20 Work Item Descriptions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SP-250628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S1-252912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new specific service requirements for CPAS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00902r3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1203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 Study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FS_6G_REQ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136 contributions are approved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Discussed and endorsed 6G interworking with 5G, non-3GPP access, data collection and control for 6G system, intent definition,</a:t>
            </a:r>
            <a:r>
              <a:rPr lang="zh-CN" altLang="en-US" sz="1200" dirty="0"/>
              <a:t> </a:t>
            </a:r>
            <a:r>
              <a:rPr lang="en-US" altLang="zh-CN" sz="1200" dirty="0"/>
              <a:t>computing definition</a:t>
            </a:r>
            <a:endParaRPr lang="en-GB" sz="105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6G Interworking w/4G (EPC) and  AI Agents.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SA1#111 (08/25): Study 70%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New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Update approved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357188" lvl="1"/>
            <a:r>
              <a:rPr lang="en-US" sz="1100" dirty="0"/>
              <a:t> SA1#112 (11/25): Study 85%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Update approved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Begin Requirements Consolidation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Information!!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53584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4656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41981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4085239" y="75469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646908" y="75469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2242997" y="75469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870836" y="75469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1034944" y="75469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482800" y="75469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538" y="760944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5180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7038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6227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2743" y="112372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67508" y="112372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1258422" y="60821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2155994" y="48598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7990" y="4829541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May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33FC5B5-4933-9951-2682-45F28AA5DC96}"/>
              </a:ext>
            </a:extLst>
          </p:cNvPr>
          <p:cNvSpPr txBox="1">
            <a:spLocks/>
          </p:cNvSpPr>
          <p:nvPr/>
        </p:nvSpPr>
        <p:spPr bwMode="auto">
          <a:xfrm>
            <a:off x="6320582" y="1362634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– FS_6G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B151F70-34F7-FB74-81E8-82A5A9CDDF33}"/>
              </a:ext>
            </a:extLst>
          </p:cNvPr>
          <p:cNvSpPr txBox="1">
            <a:spLocks/>
          </p:cNvSpPr>
          <p:nvPr/>
        </p:nvSpPr>
        <p:spPr bwMode="auto">
          <a:xfrm>
            <a:off x="6613148" y="4476467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Rel-21 </a:t>
            </a: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- </a:t>
            </a:r>
            <a:r>
              <a:rPr lang="en-GB" sz="1800" b="1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6G norm.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8B482E8-AB09-040D-7EF8-9E716D518DAD}"/>
              </a:ext>
            </a:extLst>
          </p:cNvPr>
          <p:cNvCxnSpPr>
            <a:cxnSpLocks/>
          </p:cNvCxnSpPr>
          <p:nvPr/>
        </p:nvCxnSpPr>
        <p:spPr bwMode="auto">
          <a:xfrm>
            <a:off x="-54033" y="4143105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0" name="Straight Connector 114">
            <a:extLst>
              <a:ext uri="{FF2B5EF4-FFF2-40B4-BE49-F238E27FC236}">
                <a16:creationId xmlns:a16="http://schemas.microsoft.com/office/drawing/2014/main" id="{6BF38A21-8656-6B24-3086-AB13CB42E5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43268" y="1091659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Rectangle 12">
            <a:extLst>
              <a:ext uri="{FF2B5EF4-FFF2-40B4-BE49-F238E27FC236}">
                <a16:creationId xmlns:a16="http://schemas.microsoft.com/office/drawing/2014/main" id="{B08519F1-7EB2-C333-16CF-C625C13C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484" y="4616182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Aug.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A0A4D2B3-4698-590A-A722-C621F799EA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66723" y="1091659"/>
            <a:ext cx="8919" cy="379766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0" name="Rectangle 12">
            <a:extLst>
              <a:ext uri="{FF2B5EF4-FFF2-40B4-BE49-F238E27FC236}">
                <a16:creationId xmlns:a16="http://schemas.microsoft.com/office/drawing/2014/main" id="{9CABC564-E359-F2A3-FC22-60D7ADCE7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700" y="4787977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Nov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8A49F089-A83A-31B6-21B5-A4F08AFC29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76322" y="1052866"/>
            <a:ext cx="0" cy="3530217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483" name="Rectangle 12">
            <a:extLst>
              <a:ext uri="{FF2B5EF4-FFF2-40B4-BE49-F238E27FC236}">
                <a16:creationId xmlns:a16="http://schemas.microsoft.com/office/drawing/2014/main" id="{5F0CCA35-53D3-1A6F-8C19-A8643F27E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1975" y="4607868"/>
            <a:ext cx="127525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SA1#113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solidFill>
                  <a:srgbClr val="C00000"/>
                </a:solidFill>
                <a:latin typeface="Montserrat" panose="00000500000000000000" pitchFamily="2" charset="0"/>
              </a:rPr>
              <a:t>Feb</a:t>
            </a:r>
            <a:endParaRPr lang="en-GB" altLang="en-US" sz="900" dirty="0">
              <a:solidFill>
                <a:srgbClr val="C00000"/>
              </a:solidFill>
              <a:latin typeface="Montserrat" panose="00000500000000000000" pitchFamily="2" charset="0"/>
            </a:endParaRPr>
          </a:p>
        </p:txBody>
      </p:sp>
      <p:sp>
        <p:nvSpPr>
          <p:cNvPr id="17484" name="TextBox 1">
            <a:extLst>
              <a:ext uri="{FF2B5EF4-FFF2-40B4-BE49-F238E27FC236}">
                <a16:creationId xmlns:a16="http://schemas.microsoft.com/office/drawing/2014/main" id="{21F187F9-2718-2219-013D-5C6C0E0FD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4349" y="2766042"/>
            <a:ext cx="739833" cy="307777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TR 22.870 finalization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8" name="Chevron 60">
            <a:extLst>
              <a:ext uri="{FF2B5EF4-FFF2-40B4-BE49-F238E27FC236}">
                <a16:creationId xmlns:a16="http://schemas.microsoft.com/office/drawing/2014/main" id="{B4413F21-C968-44F3-241D-8168BC0C72B0}"/>
              </a:ext>
            </a:extLst>
          </p:cNvPr>
          <p:cNvSpPr/>
          <p:nvPr/>
        </p:nvSpPr>
        <p:spPr bwMode="auto">
          <a:xfrm>
            <a:off x="4275668" y="4210443"/>
            <a:ext cx="236620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</a:t>
            </a:r>
            <a:r>
              <a:rPr lang="fr-FR" sz="9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Norm.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30123A02-5F06-A582-E42F-38A4B05C1A1C}"/>
              </a:ext>
            </a:extLst>
          </p:cNvPr>
          <p:cNvGrpSpPr/>
          <p:nvPr/>
        </p:nvGrpSpPr>
        <p:grpSpPr>
          <a:xfrm>
            <a:off x="4690216" y="740837"/>
            <a:ext cx="405137" cy="354013"/>
            <a:chOff x="4384991" y="755453"/>
            <a:chExt cx="405137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A35590E0-B4A4-1B45-4E39-9F8E8B4263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97" name="TextBox 63">
              <a:extLst>
                <a:ext uri="{FF2B5EF4-FFF2-40B4-BE49-F238E27FC236}">
                  <a16:creationId xmlns:a16="http://schemas.microsoft.com/office/drawing/2014/main" id="{8491DD03-21FC-B353-8E32-6FC3A7484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8" name="Group 17497">
            <a:extLst>
              <a:ext uri="{FF2B5EF4-FFF2-40B4-BE49-F238E27FC236}">
                <a16:creationId xmlns:a16="http://schemas.microsoft.com/office/drawing/2014/main" id="{40FCCC54-755D-EC42-8538-CC032131B2DE}"/>
              </a:ext>
            </a:extLst>
          </p:cNvPr>
          <p:cNvGrpSpPr/>
          <p:nvPr/>
        </p:nvGrpSpPr>
        <p:grpSpPr>
          <a:xfrm>
            <a:off x="5316467" y="740837"/>
            <a:ext cx="390850" cy="354013"/>
            <a:chOff x="5113653" y="755453"/>
            <a:chExt cx="390850" cy="354013"/>
          </a:xfrm>
        </p:grpSpPr>
        <p:sp>
          <p:nvSpPr>
            <p:cNvPr id="17499" name="TextBox 86">
              <a:extLst>
                <a:ext uri="{FF2B5EF4-FFF2-40B4-BE49-F238E27FC236}">
                  <a16:creationId xmlns:a16="http://schemas.microsoft.com/office/drawing/2014/main" id="{022C9DC7-D422-91E4-6252-8A08999AF5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500" name="TextBox 66">
              <a:extLst>
                <a:ext uri="{FF2B5EF4-FFF2-40B4-BE49-F238E27FC236}">
                  <a16:creationId xmlns:a16="http://schemas.microsoft.com/office/drawing/2014/main" id="{24DA2DAF-E404-1626-40BA-29075DFDAA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4375AF1-FA5F-1A15-37BA-AAEF6FD093AE}"/>
              </a:ext>
            </a:extLst>
          </p:cNvPr>
          <p:cNvGrpSpPr/>
          <p:nvPr/>
        </p:nvGrpSpPr>
        <p:grpSpPr>
          <a:xfrm>
            <a:off x="5912881" y="740837"/>
            <a:ext cx="396875" cy="354013"/>
            <a:chOff x="5758503" y="755453"/>
            <a:chExt cx="3968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2BDC507-48D1-7A0C-6B14-B9E31822B3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71">
              <a:extLst>
                <a:ext uri="{FF2B5EF4-FFF2-40B4-BE49-F238E27FC236}">
                  <a16:creationId xmlns:a16="http://schemas.microsoft.com/office/drawing/2014/main" id="{90FE2E8A-1F7D-5A88-1606-96992303E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cxnSp>
        <p:nvCxnSpPr>
          <p:cNvPr id="36" name="Straight Connector 114">
            <a:extLst>
              <a:ext uri="{FF2B5EF4-FFF2-40B4-BE49-F238E27FC236}">
                <a16:creationId xmlns:a16="http://schemas.microsoft.com/office/drawing/2014/main" id="{3EE27C6C-6545-F4BC-2E7B-3D7F52DFF49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87119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45059ED0-FF98-D219-2A30-795BB1F9CA4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2354" y="1109868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8" name="Straight Connector 114">
            <a:extLst>
              <a:ext uri="{FF2B5EF4-FFF2-40B4-BE49-F238E27FC236}">
                <a16:creationId xmlns:a16="http://schemas.microsoft.com/office/drawing/2014/main" id="{763F95DD-82CF-5073-5AED-230CE98666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97589" y="1109868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A727658-D5CC-C0CF-BB3D-3C85B4B0F501}"/>
              </a:ext>
            </a:extLst>
          </p:cNvPr>
          <p:cNvCxnSpPr>
            <a:cxnSpLocks/>
          </p:cNvCxnSpPr>
          <p:nvPr/>
        </p:nvCxnSpPr>
        <p:spPr bwMode="auto">
          <a:xfrm>
            <a:off x="3688503" y="59436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32E3801-86A1-13A2-12E6-BF45E397A37A}"/>
              </a:ext>
            </a:extLst>
          </p:cNvPr>
          <p:cNvSpPr txBox="1"/>
          <p:nvPr/>
        </p:nvSpPr>
        <p:spPr>
          <a:xfrm>
            <a:off x="4586075" y="47212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>
                <a:latin typeface="Montserrat" panose="00000500000000000000" pitchFamily="50" charset="0"/>
              </a:rPr>
              <a:t>2026</a:t>
            </a:r>
            <a:endParaRPr lang="en-GB" dirty="0">
              <a:latin typeface="Montserrat" panose="00000500000000000000" pitchFamily="50" charset="0"/>
            </a:endParaRPr>
          </a:p>
        </p:txBody>
      </p:sp>
      <p:sp>
        <p:nvSpPr>
          <p:cNvPr id="42" name="Thought Bubble: Cloud 41">
            <a:extLst>
              <a:ext uri="{FF2B5EF4-FFF2-40B4-BE49-F238E27FC236}">
                <a16:creationId xmlns:a16="http://schemas.microsoft.com/office/drawing/2014/main" id="{AF1C1DBA-51F7-EF7D-B2CD-8C0BAB66DE53}"/>
              </a:ext>
            </a:extLst>
          </p:cNvPr>
          <p:cNvSpPr/>
          <p:nvPr/>
        </p:nvSpPr>
        <p:spPr bwMode="auto">
          <a:xfrm>
            <a:off x="6110607" y="420166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2BB993-BE80-BE98-9396-42CA56A7383E}"/>
              </a:ext>
            </a:extLst>
          </p:cNvPr>
          <p:cNvSpPr txBox="1"/>
          <p:nvPr/>
        </p:nvSpPr>
        <p:spPr>
          <a:xfrm>
            <a:off x="6067091" y="421375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B82EF88E-E515-C44B-646E-3774C1C55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309" y="1179696"/>
            <a:ext cx="935181" cy="1169551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No new use cases allowed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(only resubmission from previous meeting that were not agreed)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- </a:t>
            </a:r>
            <a:r>
              <a:rPr lang="en-GB" altLang="en-US" sz="700" b="1" dirty="0">
                <a:solidFill>
                  <a:srgbClr val="FF0000"/>
                </a:solidFill>
                <a:latin typeface="Montserrat" panose="00000500000000000000" pitchFamily="50" charset="0"/>
              </a:rPr>
              <a:t>Consolidation starts </a:t>
            </a:r>
            <a:endParaRPr lang="en-GB" altLang="en-US" sz="700" dirty="0">
              <a:solidFill>
                <a:srgbClr val="FF0000"/>
              </a:solidFill>
              <a:latin typeface="Montserrat" panose="00000500000000000000" pitchFamily="50" charset="0"/>
            </a:endParaRPr>
          </a:p>
        </p:txBody>
      </p:sp>
      <p:sp>
        <p:nvSpPr>
          <p:cNvPr id="45" name="TextBox 1">
            <a:extLst>
              <a:ext uri="{FF2B5EF4-FFF2-40B4-BE49-F238E27FC236}">
                <a16:creationId xmlns:a16="http://schemas.microsoft.com/office/drawing/2014/main" id="{CCC817C5-CA53-3123-B962-B4CFBA1D6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4792" y="2796522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DD3A4E2-1DC2-D89D-9018-AD6500576546}"/>
              </a:ext>
            </a:extLst>
          </p:cNvPr>
          <p:cNvSpPr txBox="1"/>
          <p:nvPr/>
        </p:nvSpPr>
        <p:spPr>
          <a:xfrm>
            <a:off x="6641869" y="1994147"/>
            <a:ext cx="237384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*</a:t>
            </a:r>
            <a:r>
              <a:rPr lang="en-GB" dirty="0"/>
              <a:t>Possibility of an (online) ad-hoc meeting SA1#111bis to be discussed and decided in SA1#111 (August 2025)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5635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GB" dirty="0"/>
              <a:t>6G Timeline – milestones</a:t>
            </a:r>
            <a:endParaRPr lang="en-US" dirty="0"/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490606" y="2370561"/>
            <a:ext cx="3803221" cy="35878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900" b="1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_____  </a:t>
            </a:r>
            <a:endParaRPr lang="fr-FR" sz="900" b="1" dirty="0">
              <a:solidFill>
                <a:srgbClr val="5BA4B8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6" name="Diamond 17485">
            <a:extLst>
              <a:ext uri="{FF2B5EF4-FFF2-40B4-BE49-F238E27FC236}">
                <a16:creationId xmlns:a16="http://schemas.microsoft.com/office/drawing/2014/main" id="{43260068-FEE8-DA04-FA71-CA6B5A036419}"/>
              </a:ext>
            </a:extLst>
          </p:cNvPr>
          <p:cNvSpPr/>
          <p:nvPr/>
        </p:nvSpPr>
        <p:spPr bwMode="auto">
          <a:xfrm>
            <a:off x="3193474" y="23303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485" name="Diamond 17484">
            <a:extLst>
              <a:ext uri="{FF2B5EF4-FFF2-40B4-BE49-F238E27FC236}">
                <a16:creationId xmlns:a16="http://schemas.microsoft.com/office/drawing/2014/main" id="{4D7013A9-D14C-43A7-935A-2AEBFA974885}"/>
              </a:ext>
            </a:extLst>
          </p:cNvPr>
          <p:cNvSpPr/>
          <p:nvPr/>
        </p:nvSpPr>
        <p:spPr bwMode="auto">
          <a:xfrm>
            <a:off x="3823856" y="2341418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DFB0CA-882D-B71C-B55F-1E1298338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2901" y="3309140"/>
            <a:ext cx="739833" cy="415498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New use cases allowed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617E5-9B6D-167F-1E9D-E09F68E817C1}"/>
              </a:ext>
            </a:extLst>
          </p:cNvPr>
          <p:cNvSpPr txBox="1"/>
          <p:nvPr/>
        </p:nvSpPr>
        <p:spPr>
          <a:xfrm>
            <a:off x="2985834" y="2360872"/>
            <a:ext cx="3082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*</a:t>
            </a:r>
            <a:endParaRPr lang="en-GB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78B5B6-1C8F-8589-08D8-27039BCAC339}"/>
              </a:ext>
            </a:extLst>
          </p:cNvPr>
          <p:cNvSpPr txBox="1"/>
          <p:nvPr/>
        </p:nvSpPr>
        <p:spPr>
          <a:xfrm>
            <a:off x="674716" y="2391296"/>
            <a:ext cx="1368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>
                <a:solidFill>
                  <a:srgbClr val="FF0000"/>
                </a:solidFill>
              </a:rPr>
              <a:t>FS_6G_REQ</a:t>
            </a:r>
            <a:endParaRPr lang="en-GB" sz="400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52C6164F-D271-68A6-8D35-D637A74EE339}"/>
              </a:ext>
            </a:extLst>
          </p:cNvPr>
          <p:cNvSpPr/>
          <p:nvPr/>
        </p:nvSpPr>
        <p:spPr bwMode="auto">
          <a:xfrm>
            <a:off x="2570019" y="2351117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14FD4430-2F4F-55BF-CD53-2FBD0F202DE8}"/>
              </a:ext>
            </a:extLst>
          </p:cNvPr>
          <p:cNvSpPr/>
          <p:nvPr/>
        </p:nvSpPr>
        <p:spPr bwMode="auto">
          <a:xfrm>
            <a:off x="1995056" y="2364972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7B7C99-5ABF-AF01-A91C-98E375199D19}"/>
              </a:ext>
            </a:extLst>
          </p:cNvPr>
          <p:cNvSpPr/>
          <p:nvPr/>
        </p:nvSpPr>
        <p:spPr bwMode="auto">
          <a:xfrm>
            <a:off x="6564085" y="2085392"/>
            <a:ext cx="2483923" cy="955195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DFF219-76BE-81F2-3B8E-560EBD813068}"/>
              </a:ext>
            </a:extLst>
          </p:cNvPr>
          <p:cNvSpPr txBox="1"/>
          <p:nvPr/>
        </p:nvSpPr>
        <p:spPr>
          <a:xfrm>
            <a:off x="6564085" y="3361013"/>
            <a:ext cx="2451633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400" dirty="0" err="1"/>
              <a:t>Tdoc</a:t>
            </a:r>
            <a:r>
              <a:rPr lang="en-US" sz="1400" dirty="0"/>
              <a:t> endorsed by SA1 in</a:t>
            </a:r>
            <a:r>
              <a:rPr lang="en-US" sz="1050" dirty="0"/>
              <a:t> </a:t>
            </a:r>
            <a:r>
              <a:rPr lang="en-GB" sz="10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S1-252010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2000" b="1" dirty="0"/>
              <a:t>5G Advanced (5GA)</a:t>
            </a:r>
            <a:endParaRPr lang="en-US" altLang="nl-NL" sz="1600" dirty="0"/>
          </a:p>
          <a:p>
            <a:pPr marL="739807" lvl="1" indent="-341305"/>
            <a:r>
              <a:rPr lang="en-US" altLang="nl-NL" sz="1600" dirty="0"/>
              <a:t>Stage-1 Release 20 is frozen for 5GA</a:t>
            </a:r>
          </a:p>
          <a:p>
            <a:pPr marL="739807" lvl="1" indent="-341305"/>
            <a:r>
              <a:rPr lang="en-US" altLang="nl-NL" sz="1600" dirty="0"/>
              <a:t>All 5GA topics are 100% completed except for FRMCS_Ph6, for which an extension of one quarter is requested to complete the normative work.</a:t>
            </a:r>
          </a:p>
          <a:p>
            <a:pPr marL="739807" lvl="1" indent="-341305"/>
            <a:r>
              <a:rPr lang="en-US" altLang="nl-NL" sz="1600" b="1" dirty="0"/>
              <a:t>QUESTION TO SA</a:t>
            </a:r>
            <a:r>
              <a:rPr lang="en-US" altLang="nl-NL" sz="1600" dirty="0"/>
              <a:t>: Will Rel-21 contain 5GA aspects? If so, when will Rel-21 5GA work start? </a:t>
            </a:r>
            <a:br>
              <a:rPr lang="en-US" altLang="nl-NL" sz="1600" dirty="0"/>
            </a:br>
            <a:r>
              <a:rPr lang="en-US" altLang="nl-NL" sz="1600" dirty="0"/>
              <a:t>		          [See SP-250623]</a:t>
            </a:r>
          </a:p>
          <a:p>
            <a:pPr marL="341305" indent="-341305"/>
            <a:r>
              <a:rPr lang="en-US" sz="2000" b="1" dirty="0"/>
              <a:t>6G</a:t>
            </a:r>
          </a:p>
          <a:p>
            <a:pPr marL="739807" lvl="1" indent="-341305"/>
            <a:r>
              <a:rPr lang="en-US" sz="1600" dirty="0"/>
              <a:t>Once more, exceptionally high number of contributions to this topic. All contributions were treated.</a:t>
            </a:r>
          </a:p>
          <a:p>
            <a:pPr marL="739807" lvl="1" indent="-341305"/>
            <a:r>
              <a:rPr lang="en-US" sz="1600" dirty="0"/>
              <a:t>Completion 66%. </a:t>
            </a:r>
          </a:p>
          <a:p>
            <a:pPr marL="739807" lvl="1" indent="-341305"/>
            <a:r>
              <a:rPr lang="en-US" sz="1600" dirty="0"/>
              <a:t>6G Timeline planning to completed the study has been endorsed in SA1 (see</a:t>
            </a:r>
            <a:r>
              <a:rPr lang="en-US" sz="1400" dirty="0"/>
              <a:t>)</a:t>
            </a:r>
          </a:p>
          <a:p>
            <a:pPr marL="739807" lvl="1" indent="-341305"/>
            <a:r>
              <a:rPr lang="en-US" sz="1600" dirty="0"/>
              <a:t>Consensus on some areas is becoming challenging e.g., 6G Interworking w/4G (EPC) and</a:t>
            </a:r>
            <a:r>
              <a:rPr lang="nl-NL" sz="1600" dirty="0"/>
              <a:t> </a:t>
            </a:r>
            <a:r>
              <a:rPr lang="en-US" sz="1600" dirty="0"/>
              <a:t>AI Agents. </a:t>
            </a:r>
          </a:p>
          <a:p>
            <a:pPr marL="341305" indent="-341305"/>
            <a:r>
              <a:rPr lang="en-US" sz="2000" b="1" dirty="0"/>
              <a:t>A new SA1 chair has been elected: Vasil Aleksiev [Slide 5]</a:t>
            </a:r>
          </a:p>
        </p:txBody>
      </p:sp>
    </p:spTree>
    <p:extLst>
      <p:ext uri="{BB962C8B-B14F-4D97-AF65-F5344CB8AC3E}">
        <p14:creationId xmlns:p14="http://schemas.microsoft.com/office/powerpoint/2010/main" val="3365577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altLang="nl-NL" b="1" kern="1200" dirty="0"/>
              <a:t>SA1 Leadership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4413484" cy="3622675"/>
          </a:xfrm>
        </p:spPr>
        <p:txBody>
          <a:bodyPr wrap="square" anchor="t"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Chairman: 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Vasil Aleksiev (</a:t>
            </a:r>
            <a:r>
              <a:rPr lang="nl-NL" sz="2600" dirty="0"/>
              <a:t>Deutsche Telekom) </a:t>
            </a:r>
            <a:r>
              <a:rPr lang="en-GB" altLang="nl-NL" sz="2600" baseline="30000" dirty="0"/>
              <a:t>1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Vice Chairs: 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Yusuke Nakano (KDDI)</a:t>
            </a:r>
            <a:r>
              <a:rPr lang="en-GB" altLang="nl-NL" sz="2600" baseline="30000" dirty="0"/>
              <a:t>2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Qun Wei (China Unicom)</a:t>
            </a:r>
            <a:r>
              <a:rPr lang="en-GB" altLang="nl-NL" sz="2600" baseline="30000" dirty="0"/>
              <a:t>3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dirty="0"/>
              <a:t> </a:t>
            </a:r>
            <a:r>
              <a:rPr lang="en-GB" altLang="nl-NL" sz="2600" b="1" dirty="0"/>
              <a:t>MCC Technical Officer: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nl-NL" sz="2600" dirty="0"/>
              <a:t>Alain Sultan (ETSI)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nl-NL" sz="2000" baseline="30000" dirty="0"/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1</a:t>
            </a:r>
            <a:r>
              <a:rPr lang="en-GB" altLang="nl-NL" sz="1900" dirty="0"/>
              <a:t> Elected May 2025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2</a:t>
            </a:r>
            <a:r>
              <a:rPr lang="en-GB" altLang="nl-NL" sz="1900" dirty="0"/>
              <a:t> Re-elected for second term Nov 2023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3</a:t>
            </a:r>
            <a:r>
              <a:rPr lang="en-GB" altLang="nl-NL" sz="1900" dirty="0"/>
              <a:t> Elected Nov 2023</a:t>
            </a:r>
          </a:p>
          <a:p>
            <a:pPr marL="341313" indent="-341313">
              <a:lnSpc>
                <a:spcPct val="90000"/>
              </a:lnSpc>
            </a:pPr>
            <a:endParaRPr lang="en-GB" altLang="nl-NL"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9BAB9E-DB5C-1B3A-EF8C-7C4503241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13383"/>
          <a:stretch>
            <a:fillRect/>
          </a:stretch>
        </p:blipFill>
        <p:spPr bwMode="auto">
          <a:xfrm>
            <a:off x="4823325" y="1090613"/>
            <a:ext cx="4098925" cy="3729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/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787894"/>
              </p:ext>
            </p:extLst>
          </p:nvPr>
        </p:nvGraphicFramePr>
        <p:xfrm>
          <a:off x="682265" y="1182662"/>
          <a:ext cx="7818437" cy="2365780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SA1#111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25-29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Göteborg, SW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SA1#112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Nov 2025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Dallas, USA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9-13 Feb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TBD, India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SA1#114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May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China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159783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24-28 Aug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EU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63273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16-20 Nov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US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14207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527841"/>
              </p:ext>
            </p:extLst>
          </p:nvPr>
        </p:nvGraphicFramePr>
        <p:xfrm>
          <a:off x="1291431" y="1028700"/>
          <a:ext cx="6561137" cy="3739898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Chicago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SA1#106, Jeju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SA1#107,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SP-241759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SA1#108, Orlando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SP-250326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SA1#109,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21251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49743</TotalTime>
  <Words>1864</Words>
  <Application>Microsoft Office PowerPoint</Application>
  <PresentationFormat>On-screen Show (16:9)</PresentationFormat>
  <Paragraphs>628</Paragraphs>
  <Slides>23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– overall</vt:lpstr>
      <vt:lpstr>General Information and statistics </vt:lpstr>
      <vt:lpstr>SA1 Leadership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Rel-20</vt:lpstr>
      <vt:lpstr>PowerPoint Presentation</vt:lpstr>
      <vt:lpstr>PowerPoint Presentation</vt:lpstr>
      <vt:lpstr>Rel-20  5G Advanced</vt:lpstr>
      <vt:lpstr>FRMCS Phase 6</vt:lpstr>
      <vt:lpstr>Energy as Service Criteria - Phase2</vt:lpstr>
      <vt:lpstr>Satellite access - Phase 4 (1/2)</vt:lpstr>
      <vt:lpstr>Rel-20 5G Advanced – Mini WIDs</vt:lpstr>
      <vt:lpstr>Mini WID: CPAS_REQ</vt:lpstr>
      <vt:lpstr>Rel-20 6G Study</vt:lpstr>
      <vt:lpstr>FS_6G_REQ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2258</cp:revision>
  <cp:lastPrinted>2017-02-24T12:37:51Z</cp:lastPrinted>
  <dcterms:created xsi:type="dcterms:W3CDTF">2008-08-30T09:32:10Z</dcterms:created>
  <dcterms:modified xsi:type="dcterms:W3CDTF">2025-06-10T11:51:52Z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