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"/>
  </p:notesMasterIdLst>
  <p:handoutMasterIdLst>
    <p:handoutMasterId r:id="rId4"/>
  </p:handoutMasterIdLst>
  <p:sldIdLst>
    <p:sldId id="2147480964" r:id="rId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B1D254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97" autoAdjust="0"/>
    <p:restoredTop sz="95753" autoAdjust="0"/>
  </p:normalViewPr>
  <p:slideViewPr>
    <p:cSldViewPr snapToGrid="0">
      <p:cViewPr varScale="1">
        <p:scale>
          <a:sx n="94" d="100"/>
          <a:sy n="94" d="100"/>
        </p:scale>
        <p:origin x="90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6/12/2025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6/12/2025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#108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– 13 June 2025, Prague, Czech Replublic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7" y="324483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SP-250768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 smtClean="0">
                <a:solidFill>
                  <a:schemeClr val="bg1"/>
                </a:solidFill>
              </a:rPr>
              <a:t>SP-250812</a:t>
            </a:r>
            <a:r>
              <a:rPr lang="en-GB" altLang="de-DE" sz="1200" dirty="0" smtClean="0">
                <a:solidFill>
                  <a:schemeClr val="bg1"/>
                </a:solidFill>
              </a:rPr>
              <a:t>: </a:t>
            </a:r>
            <a:r>
              <a:rPr lang="en-GB" altLang="de-DE" sz="1200" dirty="0">
                <a:solidFill>
                  <a:schemeClr val="bg1"/>
                </a:solidFill>
              </a:rPr>
              <a:t>TSG SA#108, </a:t>
            </a:r>
            <a:r>
              <a:rPr lang="en-US" altLang="de-DE" sz="1200" dirty="0">
                <a:solidFill>
                  <a:schemeClr val="bg1"/>
                </a:solidFill>
              </a:rPr>
              <a:t>10 – 13 June 2025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46BCA1-4308-825E-A149-B65F8A131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B5F2960-34AB-DC15-0CF9-D480585DE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Candidate SA2 Rel-20 5GA SIDs/WIDs</a:t>
            </a:r>
            <a:endParaRPr lang="en-GB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F87AAB0-135C-A61C-5BF3-A7BC8561DAF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7646624"/>
              </p:ext>
            </p:extLst>
          </p:nvPr>
        </p:nvGraphicFramePr>
        <p:xfrm>
          <a:off x="497415" y="1371600"/>
          <a:ext cx="11197169" cy="4207734"/>
        </p:xfrm>
        <a:graphic>
          <a:graphicData uri="http://schemas.openxmlformats.org/drawingml/2006/table">
            <a:tbl>
              <a:tblPr/>
              <a:tblGrid>
                <a:gridCol w="1605176">
                  <a:extLst>
                    <a:ext uri="{9D8B030D-6E8A-4147-A177-3AD203B41FA5}">
                      <a16:colId xmlns:a16="http://schemas.microsoft.com/office/drawing/2014/main" val="33376695"/>
                    </a:ext>
                  </a:extLst>
                </a:gridCol>
                <a:gridCol w="1353035">
                  <a:extLst>
                    <a:ext uri="{9D8B030D-6E8A-4147-A177-3AD203B41FA5}">
                      <a16:colId xmlns:a16="http://schemas.microsoft.com/office/drawing/2014/main" val="1649464576"/>
                    </a:ext>
                  </a:extLst>
                </a:gridCol>
                <a:gridCol w="681845">
                  <a:extLst>
                    <a:ext uri="{9D8B030D-6E8A-4147-A177-3AD203B41FA5}">
                      <a16:colId xmlns:a16="http://schemas.microsoft.com/office/drawing/2014/main" val="3330603184"/>
                    </a:ext>
                  </a:extLst>
                </a:gridCol>
                <a:gridCol w="681845">
                  <a:extLst>
                    <a:ext uri="{9D8B030D-6E8A-4147-A177-3AD203B41FA5}">
                      <a16:colId xmlns:a16="http://schemas.microsoft.com/office/drawing/2014/main" val="1418917009"/>
                    </a:ext>
                  </a:extLst>
                </a:gridCol>
                <a:gridCol w="681845">
                  <a:extLst>
                    <a:ext uri="{9D8B030D-6E8A-4147-A177-3AD203B41FA5}">
                      <a16:colId xmlns:a16="http://schemas.microsoft.com/office/drawing/2014/main" val="942913323"/>
                    </a:ext>
                  </a:extLst>
                </a:gridCol>
                <a:gridCol w="738666">
                  <a:extLst>
                    <a:ext uri="{9D8B030D-6E8A-4147-A177-3AD203B41FA5}">
                      <a16:colId xmlns:a16="http://schemas.microsoft.com/office/drawing/2014/main" val="3992641868"/>
                    </a:ext>
                  </a:extLst>
                </a:gridCol>
                <a:gridCol w="710255">
                  <a:extLst>
                    <a:ext uri="{9D8B030D-6E8A-4147-A177-3AD203B41FA5}">
                      <a16:colId xmlns:a16="http://schemas.microsoft.com/office/drawing/2014/main" val="1657663471"/>
                    </a:ext>
                  </a:extLst>
                </a:gridCol>
                <a:gridCol w="710255">
                  <a:extLst>
                    <a:ext uri="{9D8B030D-6E8A-4147-A177-3AD203B41FA5}">
                      <a16:colId xmlns:a16="http://schemas.microsoft.com/office/drawing/2014/main" val="2934158226"/>
                    </a:ext>
                  </a:extLst>
                </a:gridCol>
                <a:gridCol w="4034247">
                  <a:extLst>
                    <a:ext uri="{9D8B030D-6E8A-4147-A177-3AD203B41FA5}">
                      <a16:colId xmlns:a16="http://schemas.microsoft.com/office/drawing/2014/main" val="2185104125"/>
                    </a:ext>
                  </a:extLst>
                </a:gridCol>
              </a:tblGrid>
              <a:tr h="4207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SID/WID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Study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Norm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171641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FS_5GSAT_Ph4_ARC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 (3*)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Removed WT 2.1 (2 + 2)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090027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FS_AIML_CN_Ph2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(3*)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5265867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FS_Sensing_ARC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(3*)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4161240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FS_EnergySys_Ph2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(3*)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8833984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FS_AmbientIoT_ARC_Ph2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5421315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FS_MPS_IOT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7985856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FS_NG_RTC_Ph3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97524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FS_SMS2EC_ARC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9943579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NetShare_ph2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TEI20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9178856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ProSe_Ph4-ARC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TEI20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4268877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FS_XRM_Ph3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Noted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930224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FS_ePDG5GC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Noted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345020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Vertical_LAN_Loop_Ph2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Noted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9894203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42.5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(12*)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44.5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83.5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(12*)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 Budget: 72; TUs remaining: 60; Max SIDs/WIDs: 7-9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1592806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number of items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511666"/>
                  </a:ext>
                </a:extLst>
              </a:tr>
            </a:tbl>
          </a:graphicData>
        </a:graphic>
      </p:graphicFrame>
      <p:pic>
        <p:nvPicPr>
          <p:cNvPr id="5" name="Picture 4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10A6EF8F-C5A0-B4C1-D9FE-653451CAB0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77149E-1A6B-320A-7712-BAC917DCAE0C}"/>
              </a:ext>
            </a:extLst>
          </p:cNvPr>
          <p:cNvSpPr txBox="1"/>
          <p:nvPr/>
        </p:nvSpPr>
        <p:spPr>
          <a:xfrm>
            <a:off x="7620000" y="5912764"/>
            <a:ext cx="29656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n-lt"/>
              </a:rPr>
              <a:t>*: Donate the # of TUs already used in Q2</a:t>
            </a:r>
          </a:p>
        </p:txBody>
      </p:sp>
    </p:spTree>
    <p:extLst>
      <p:ext uri="{BB962C8B-B14F-4D97-AF65-F5344CB8AC3E}">
        <p14:creationId xmlns:p14="http://schemas.microsoft.com/office/powerpoint/2010/main" val="10785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3727</TotalTime>
  <Words>200</Words>
  <Application>Microsoft Office PowerPoint</Application>
  <PresentationFormat>Widescreen</PresentationFormat>
  <Paragraphs>126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</vt:lpstr>
      <vt:lpstr>Calibri</vt:lpstr>
      <vt:lpstr>Times New Roman</vt:lpstr>
      <vt:lpstr>Office Theme</vt:lpstr>
      <vt:lpstr>Candidate SA2 Rel-20 5GA SIDs/WIDs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Andrew Bennett/Communications Research /SRUK/Principal Engineer/Samsung Electronics</cp:lastModifiedBy>
  <cp:revision>173</cp:revision>
  <dcterms:created xsi:type="dcterms:W3CDTF">2008-08-30T09:32:10Z</dcterms:created>
  <dcterms:modified xsi:type="dcterms:W3CDTF">2025-06-12T12:18:10Z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