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4"/>
  </p:notesMasterIdLst>
  <p:handoutMasterIdLst>
    <p:handoutMasterId r:id="rId45"/>
  </p:handoutMasterIdLst>
  <p:sldIdLst>
    <p:sldId id="303" r:id="rId5"/>
    <p:sldId id="705" r:id="rId6"/>
    <p:sldId id="1024" r:id="rId7"/>
    <p:sldId id="874" r:id="rId8"/>
    <p:sldId id="876" r:id="rId9"/>
    <p:sldId id="1004" r:id="rId10"/>
    <p:sldId id="1018" r:id="rId11"/>
    <p:sldId id="1036" r:id="rId12"/>
    <p:sldId id="709" r:id="rId13"/>
    <p:sldId id="713" r:id="rId14"/>
    <p:sldId id="969" r:id="rId15"/>
    <p:sldId id="1019" r:id="rId16"/>
    <p:sldId id="1031" r:id="rId17"/>
    <p:sldId id="1020" r:id="rId18"/>
    <p:sldId id="1006" r:id="rId19"/>
    <p:sldId id="1007" r:id="rId20"/>
    <p:sldId id="1025" r:id="rId21"/>
    <p:sldId id="1027" r:id="rId22"/>
    <p:sldId id="1029" r:id="rId23"/>
    <p:sldId id="1030" r:id="rId24"/>
    <p:sldId id="1033" r:id="rId25"/>
    <p:sldId id="1034" r:id="rId26"/>
    <p:sldId id="1005" r:id="rId27"/>
    <p:sldId id="936" r:id="rId28"/>
    <p:sldId id="1009" r:id="rId29"/>
    <p:sldId id="1013" r:id="rId30"/>
    <p:sldId id="1014" r:id="rId31"/>
    <p:sldId id="1023" r:id="rId32"/>
    <p:sldId id="1026" r:id="rId33"/>
    <p:sldId id="1032" r:id="rId34"/>
    <p:sldId id="984" r:id="rId35"/>
    <p:sldId id="1037" r:id="rId36"/>
    <p:sldId id="1038" r:id="rId37"/>
    <p:sldId id="1039" r:id="rId38"/>
    <p:sldId id="1015" r:id="rId39"/>
    <p:sldId id="933" r:id="rId40"/>
    <p:sldId id="1001" r:id="rId41"/>
    <p:sldId id="1035" r:id="rId42"/>
    <p:sldId id="1040" r:id="rId43"/>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33CC33"/>
    <a:srgbClr val="008000"/>
    <a:srgbClr val="0000FF"/>
    <a:srgbClr val="00CC00"/>
    <a:srgbClr val="00CC66"/>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18" autoAdjust="0"/>
    <p:restoredTop sz="86214" autoAdjust="0"/>
  </p:normalViewPr>
  <p:slideViewPr>
    <p:cSldViewPr snapToGrid="0">
      <p:cViewPr>
        <p:scale>
          <a:sx n="181" d="100"/>
          <a:sy n="181" d="100"/>
        </p:scale>
        <p:origin x="1976" y="1232"/>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6/2/25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6/2/25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764985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36</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SA#108, 10-13 June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‹N°›</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0028768" y="228600"/>
            <a:ext cx="1744133" cy="949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2" TargetMode="External"/><Relationship Id="rId2" Type="http://schemas.openxmlformats.org/officeDocument/2006/relationships/hyperlink" Target="https://www.3gpp.org/ftp/tsg_sa/TSG_SA/TSGS_108_Prague_2025-06/Docs/SP-250684.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8_Prague_2025-06/Docs/SP-250694.zip" TargetMode="External"/><Relationship Id="rId4" Type="http://schemas.openxmlformats.org/officeDocument/2006/relationships/hyperlink" Target="https://www.3gpp.org/ftp/tsg_sa/TSG_SA/TSGS_108_Prague_2025-06/Docs/SP-250693.zip"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tsg_sa/TSG_SA/TSGS_108_Prague_2025-06/Docs/SP-250696.zip" TargetMode="External"/><Relationship Id="rId3" Type="http://schemas.openxmlformats.org/officeDocument/2006/relationships/hyperlink" Target="https://portal.3gpp.org/desktopmodules/Release/ReleaseDetails.aspx?releaseId=193" TargetMode="External"/><Relationship Id="rId7" Type="http://schemas.openxmlformats.org/officeDocument/2006/relationships/hyperlink" Target="https://www.3gpp.org/ftp/tsg_sa/TSG_SA/TSGS_108_Prague_2025-06/Docs/SP-250695.zip" TargetMode="External"/><Relationship Id="rId2" Type="http://schemas.openxmlformats.org/officeDocument/2006/relationships/hyperlink" Target="https://www.3gpp.org/ftp/tsg_sa/TSG_SA/TSGS_108_Prague_2025-06/Docs/SP-250685.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8_Prague_2025-06/Docs/SP-250688.zip" TargetMode="External"/><Relationship Id="rId11" Type="http://schemas.openxmlformats.org/officeDocument/2006/relationships/hyperlink" Target="https://www.3gpp.org/ftp/tsg_sa/TSG_SA/TSGS_108_Prague_2025-06/Docs/SP-250699.zip" TargetMode="External"/><Relationship Id="rId5" Type="http://schemas.openxmlformats.org/officeDocument/2006/relationships/hyperlink" Target="https://www.3gpp.org/ftp/tsg_sa/TSG_SA/TSGS_108_Prague_2025-06/Docs/SP-250687.zip" TargetMode="External"/><Relationship Id="rId10" Type="http://schemas.openxmlformats.org/officeDocument/2006/relationships/hyperlink" Target="https://www.3gpp.org/ftp/tsg_sa/TSG_SA/TSGS_108_Prague_2025-06/Docs/SP-250698.zip" TargetMode="External"/><Relationship Id="rId4" Type="http://schemas.openxmlformats.org/officeDocument/2006/relationships/hyperlink" Target="https://www.3gpp.org/ftp/tsg_sa/TSG_SA/TSGS_108_Prague_2025-06/Docs/SP-250686.zip" TargetMode="External"/><Relationship Id="rId9" Type="http://schemas.openxmlformats.org/officeDocument/2006/relationships/hyperlink" Target="https://www.3gpp.org/ftp/tsg_sa/TSG_SA/TSGS_108_Prague_2025-06/Docs/SP-250697.zip"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www.3gpp.org/ftp/tsg_sa/TSG_SA/TSGS_108_Prague_2025-06/Docs/SP-250703.zip" TargetMode="External"/><Relationship Id="rId3" Type="http://schemas.openxmlformats.org/officeDocument/2006/relationships/hyperlink" Target="https://portal.3gpp.org/desktopmodules/Release/ReleaseDetails.aspx?releaseId=194" TargetMode="External"/><Relationship Id="rId7" Type="http://schemas.openxmlformats.org/officeDocument/2006/relationships/hyperlink" Target="https://www.3gpp.org/ftp/tsg_sa/TSG_SA/TSGS_108_Prague_2025-06/Docs/SP-250702.zip" TargetMode="External"/><Relationship Id="rId2" Type="http://schemas.openxmlformats.org/officeDocument/2006/relationships/hyperlink" Target="https://www.3gpp.org/ftp/tsg_sa/TSG_SA/TSGS_108_Prague_2025-06/Docs/SP-25068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8_Prague_2025-06/Docs/SP-250700.zip" TargetMode="External"/><Relationship Id="rId11" Type="http://schemas.openxmlformats.org/officeDocument/2006/relationships/hyperlink" Target="https://www.3gpp.org/ftp/tsg_sa/TSG_SA/TSGS_108_Prague_2025-06/Docs/SP-250706.zip" TargetMode="External"/><Relationship Id="rId5" Type="http://schemas.openxmlformats.org/officeDocument/2006/relationships/hyperlink" Target="https://www.3gpp.org/ftp/tsg_sa/TSG_SA/TSGS_108_Prague_2025-06/Docs/SP-250692.zip" TargetMode="External"/><Relationship Id="rId10" Type="http://schemas.openxmlformats.org/officeDocument/2006/relationships/hyperlink" Target="https://www.3gpp.org/ftp/tsg_sa/TSG_SA/TSGS_108_Prague_2025-06/Docs/SP-250705.zip" TargetMode="External"/><Relationship Id="rId4" Type="http://schemas.openxmlformats.org/officeDocument/2006/relationships/hyperlink" Target="https://www.3gpp.org/ftp/tsg_sa/TSG_SA/TSGS_108_Prague_2025-06/Docs/SP-250691.zip" TargetMode="External"/><Relationship Id="rId9" Type="http://schemas.openxmlformats.org/officeDocument/2006/relationships/hyperlink" Target="https://www.3gpp.org/ftp/tsg_sa/TSG_SA/TSGS_108_Prague_2025-06/Docs/SP-250704.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06_Madrid_2024-12/Docs/SP-241672.zip" TargetMode="External"/><Relationship Id="rId3" Type="http://schemas.openxmlformats.org/officeDocument/2006/relationships/hyperlink" Target="https://www.3gpp.org/ftp/tsg_sa/TSG_SA/TSGS_108_Prague_2025-06/Docs/SP-250633.zip" TargetMode="External"/><Relationship Id="rId7" Type="http://schemas.openxmlformats.org/officeDocument/2006/relationships/hyperlink" Target="https://www.3gpp.org/ftp/tsg_sa/TSG_SA/TSGS_106_Madrid_2024-12/Docs/SP-241673.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5_Melbourne_2024-09/Docs/SP-241314.zip" TargetMode="External"/><Relationship Id="rId5" Type="http://schemas.openxmlformats.org/officeDocument/2006/relationships/hyperlink" Target="https://www.3gpp.org/ftp/tsg_sa/TSG_SA/TSGS_107_Incheon_2025-03/Docs/SP-250262.zip" TargetMode="External"/><Relationship Id="rId10" Type="http://schemas.openxmlformats.org/officeDocument/2006/relationships/hyperlink" Target="https://www.3gpp.org/ftp/tsg_sa/TSG_SA/TSGS_107_Incheon_2025-03/Docs/SP-250265.zip" TargetMode="External"/><Relationship Id="rId4" Type="http://schemas.openxmlformats.org/officeDocument/2006/relationships/hyperlink" Target="https://www.3gpp.org/ftp/TSG_SA/TSG_SA/TSGS_103_Maastricht_2024-03/Docs/SP-240492.zip" TargetMode="External"/><Relationship Id="rId9" Type="http://schemas.openxmlformats.org/officeDocument/2006/relationships/hyperlink" Target="https://www.3gpp.org/ftp/tsg_sa/TSG_SA/TSGS_107_Incheon_2025-03/Docs/SP-250286.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3.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4" Type="http://schemas.openxmlformats.org/officeDocument/2006/relationships/hyperlink" Target="https://webapp.etsi.org/teldir/ListPersDetails.asp?PersId=91743"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43.zip" TargetMode="External"/><Relationship Id="rId2" Type="http://schemas.openxmlformats.org/officeDocument/2006/relationships/hyperlink" Target="https://www.3gpp.org/ftp/tsg_sa/TSG_SA/TSGS_107_Incheon_2025-03/Docs/SP-250262.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105_Melbourne_2024-09/Docs/SP-241314.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2.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8_Prague_2025-06/Docs/SP-250701.zip" TargetMode="Externa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8_Prague_2025-06/Docs/SP-250690.zip" TargetMode="Externa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86.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5.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s://www.3gpp.org/ftp/tsg_sa/TSG_SA/TSGS_107_Incheon_2025-03/Docs/SP-250263.zip" TargetMode="External"/><Relationship Id="rId3" Type="http://schemas.openxmlformats.org/officeDocument/2006/relationships/hyperlink" Target="https://www.3gpp.org/ftp/TSG_SA/TSG_SA/TSGS_103_Maastricht_2024-03/Docs/SP-240477.zip" TargetMode="External"/><Relationship Id="rId7" Type="http://schemas.openxmlformats.org/officeDocument/2006/relationships/hyperlink" Target="https://www.3gpp.org/ftp/TSG_SA/TSG_SA/TSGS_105_Melbourne_2024-09/Docs/SP-241374.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927.zip" TargetMode="External"/><Relationship Id="rId5" Type="http://schemas.openxmlformats.org/officeDocument/2006/relationships/hyperlink" Target="https://www.3gpp.org/ftp/TSG_SA/TSG_SA/TSGS_103_Maastricht_2024-03/Docs/SP-240480.zip" TargetMode="External"/><Relationship Id="rId4" Type="http://schemas.openxmlformats.org/officeDocument/2006/relationships/hyperlink" Target="https://www.3gpp.org/ftp/TSG_SA/TSG_SA/TSGS_103_Maastricht_2024-03/Docs/SP-240479.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9.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8_Prague_2025-06/Docs/SP-250640.zip" TargetMode="External"/><Relationship Id="rId4" Type="http://schemas.openxmlformats.org/officeDocument/2006/relationships/hyperlink" Target="https://portal.3gpp.org/desktopmodules/Release/ReleaseDetails.aspx?releaseId=194"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8_Prague_2025-06/Docs/SP-250642.zip"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8_Prague_2025-06/Docs/SP-250638.zip"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41.zip" TargetMode="External"/><Relationship Id="rId2" Type="http://schemas.openxmlformats.org/officeDocument/2006/relationships/hyperlink" Target="https://www.3gpp.org/ftp/TSG_SA/TSG_SA/TSGS_104_Shanghai_2024-06/Docs/SP-240927.zip" TargetMode="External"/><Relationship Id="rId1" Type="http://schemas.openxmlformats.org/officeDocument/2006/relationships/slideLayout" Target="../slideLayouts/slideLayout2.xml"/><Relationship Id="rId4" Type="http://schemas.openxmlformats.org/officeDocument/2006/relationships/hyperlink" Target="https://portal.3gpp.org/desktopmodules/Release/ReleaseDetails.aspx?releaseId=194"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7.zip" TargetMode="External"/><Relationship Id="rId2" Type="http://schemas.openxmlformats.org/officeDocument/2006/relationships/hyperlink" Target="https://www.3gpp.org/ftp/TSG_SA/TSG_SA/TSGS_105_Melbourne_2024-09/Docs/SP-241374.zip" TargetMode="External"/><Relationship Id="rId1" Type="http://schemas.openxmlformats.org/officeDocument/2006/relationships/slideLayout" Target="../slideLayouts/slideLayout2.xml"/><Relationship Id="rId4" Type="http://schemas.openxmlformats.org/officeDocument/2006/relationships/hyperlink" Target="https://portal.3gpp.org/desktopmodules/Release/ReleaseDetails.aspx?releaseId=19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sa/TSG_SA/TSGS_108_Prague_2025-06/Docs/SP-250631.zip"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5.zip" TargetMode="External"/><Relationship Id="rId2" Type="http://schemas.openxmlformats.org/officeDocument/2006/relationships/hyperlink" Target="https://www.3gpp.org/ftp/tsg_sa/TSG_SA/TSGS_107_Incheon_2025-03/Docs/SP-250263.zip" TargetMode="External"/><Relationship Id="rId1" Type="http://schemas.openxmlformats.org/officeDocument/2006/relationships/slideLayout" Target="../slideLayouts/slideLayout2.xml"/><Relationship Id="rId4" Type="http://schemas.openxmlformats.org/officeDocument/2006/relationships/hyperlink" Target="https://portal.3gpp.org/desktopmodules/Release/ReleaseDetails.aspx?releaseId=195"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4.zip" TargetMode="External"/><Relationship Id="rId2" Type="http://schemas.openxmlformats.org/officeDocument/2006/relationships/hyperlink" Target="https://www.3gpp.org/ftp/tsg_sa/TSG_SA/TSGS_108_Prague_2025-06/Docs/SP-250632.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8_Prague_2025-06/Docs/SP-250636.zip" TargetMode="External"/></Relationships>
</file>

<file path=ppt/slides/_rels/slide32.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2.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4.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6.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WG4_CODEC/TSGS4_132_Fukuoka/Docs/S4-251180.zip"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SA#108</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566193" y="4310061"/>
            <a:ext cx="7059613" cy="1752600"/>
          </a:xfrm>
        </p:spPr>
        <p:txBody>
          <a:bodyPr/>
          <a:lstStyle/>
          <a:p>
            <a:pPr>
              <a:lnSpc>
                <a:spcPct val="80000"/>
              </a:lnSpc>
            </a:pPr>
            <a:br>
              <a:rPr lang="en-US" altLang="en-US" sz="2000" dirty="0"/>
            </a:br>
            <a:r>
              <a:rPr lang="en-US" altLang="en-US" dirty="0">
                <a:latin typeface="Arial" panose="020B0604020202020204" pitchFamily="34" charset="0"/>
              </a:rPr>
              <a:t>Gilles Teniou</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(Tencent)</a:t>
            </a:r>
          </a:p>
          <a:p>
            <a:pPr>
              <a:lnSpc>
                <a:spcPct val="80000"/>
              </a:lnSpc>
            </a:pPr>
            <a:endParaRPr lang="en-US" altLang="en-US" sz="2000" dirty="0">
              <a:latin typeface="Arial" panose="020B0604020202020204" pitchFamily="34" charset="0"/>
            </a:endParaRPr>
          </a:p>
          <a:p>
            <a:pPr>
              <a:lnSpc>
                <a:spcPct val="80000"/>
              </a:lnSpc>
            </a:pPr>
            <a:r>
              <a:rPr lang="en-US" altLang="en-US" sz="2000" dirty="0">
                <a:latin typeface="Arial" panose="020B0604020202020204" pitchFamily="34" charset="0"/>
              </a:rPr>
              <a:t>With the help of the outgoing SA4 Chair (Frédéric Gabin)</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
        <p:nvSpPr>
          <p:cNvPr id="3" name="Text Box 14">
            <a:extLst>
              <a:ext uri="{FF2B5EF4-FFF2-40B4-BE49-F238E27FC236}">
                <a16:creationId xmlns:a16="http://schemas.microsoft.com/office/drawing/2014/main" id="{021C83B6-C040-502C-4D04-830CA87FFF3A}"/>
              </a:ext>
            </a:extLst>
          </p:cNvPr>
          <p:cNvSpPr txBox="1">
            <a:spLocks noChangeArrowheads="1"/>
          </p:cNvSpPr>
          <p:nvPr/>
        </p:nvSpPr>
        <p:spPr bwMode="auto">
          <a:xfrm>
            <a:off x="431800" y="52810"/>
            <a:ext cx="31563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600" b="1" dirty="0">
                <a:latin typeface="Arial "/>
              </a:rPr>
              <a:t>3GPP TSG SA Meeting #108</a:t>
            </a:r>
          </a:p>
          <a:p>
            <a:pPr eaLnBrk="1" hangingPunct="1">
              <a:defRPr/>
            </a:pPr>
            <a:r>
              <a:rPr lang="en-US" altLang="en-US" sz="1600" b="1" dirty="0">
                <a:latin typeface="Arial "/>
              </a:rPr>
              <a:t>Prague, CZ, 10-13 June 2025</a:t>
            </a:r>
            <a:endParaRPr lang="sv-SE" altLang="en-US" sz="1600" b="1" dirty="0">
              <a:latin typeface="Arial "/>
            </a:endParaRPr>
          </a:p>
        </p:txBody>
      </p:sp>
      <p:sp>
        <p:nvSpPr>
          <p:cNvPr id="5" name="Text Box 14">
            <a:extLst>
              <a:ext uri="{FF2B5EF4-FFF2-40B4-BE49-F238E27FC236}">
                <a16:creationId xmlns:a16="http://schemas.microsoft.com/office/drawing/2014/main" id="{567777F2-8D4F-6E02-52D3-0C7F6D85DE14}"/>
              </a:ext>
            </a:extLst>
          </p:cNvPr>
          <p:cNvSpPr txBox="1">
            <a:spLocks noChangeArrowheads="1"/>
          </p:cNvSpPr>
          <p:nvPr/>
        </p:nvSpPr>
        <p:spPr bwMode="auto">
          <a:xfrm>
            <a:off x="5229998" y="345197"/>
            <a:ext cx="43958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fr-FR" altLang="en-US" sz="1600" b="1" dirty="0">
                <a:latin typeface="Arial "/>
              </a:rPr>
              <a:t>SP-250630</a:t>
            </a:r>
            <a:endParaRPr lang="sv-SE" altLang="en-US" sz="1600" b="1" dirty="0">
              <a:latin typeface="Arial "/>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647700" y="1116531"/>
            <a:ext cx="5137083" cy="5168384"/>
          </a:xfrm>
        </p:spPr>
        <p:txBody>
          <a:bodyPr>
            <a:noAutofit/>
          </a:bodyPr>
          <a:lstStyle/>
          <a:p>
            <a:r>
              <a:rPr lang="en-US" sz="1400" b="1" dirty="0"/>
              <a:t>Release-17</a:t>
            </a:r>
          </a:p>
          <a:p>
            <a:pPr lvl="1"/>
            <a:r>
              <a:rPr lang="en-US" sz="1400" dirty="0"/>
              <a:t>Corrections on Ambiguity of the NTP timestamp carriage for MBMS (PMA-MBS_Ext) / MIME Media type registration  (5MB3) / Alignment of Stage 2 session announcement with Stage3 target service area (5MBUSA)</a:t>
            </a:r>
          </a:p>
          <a:p>
            <a:r>
              <a:rPr lang="en-US" sz="1400" b="1" dirty="0"/>
              <a:t>Release-18</a:t>
            </a:r>
            <a:endParaRPr lang="en-US" sz="1400" dirty="0"/>
          </a:p>
          <a:p>
            <a:pPr lvl="1"/>
            <a:r>
              <a:rPr lang="en-US" sz="1400" dirty="0"/>
              <a:t>Corrections on </a:t>
            </a:r>
            <a:r>
              <a:rPr lang="en-GB" sz="1400" dirty="0"/>
              <a:t>5G_MEDIA_MTSI_ext</a:t>
            </a:r>
            <a:r>
              <a:rPr lang="fr-FR" sz="1400" dirty="0"/>
              <a:t> </a:t>
            </a:r>
            <a:r>
              <a:rPr lang="en-US" sz="1400" dirty="0"/>
              <a:t>, </a:t>
            </a:r>
            <a:r>
              <a:rPr lang="en-GB" sz="1400" dirty="0" err="1"/>
              <a:t>iRTCW</a:t>
            </a:r>
            <a:r>
              <a:rPr lang="fr-FR" sz="1400" dirty="0"/>
              <a:t> </a:t>
            </a:r>
            <a:r>
              <a:rPr lang="en-US" sz="1400" dirty="0"/>
              <a:t>, </a:t>
            </a:r>
            <a:r>
              <a:rPr lang="en-GB" sz="1400" dirty="0" err="1"/>
              <a:t>IVAS_Codec</a:t>
            </a:r>
            <a:r>
              <a:rPr lang="fr-FR" sz="1400" dirty="0"/>
              <a:t> </a:t>
            </a:r>
            <a:r>
              <a:rPr lang="en-US" sz="1400" dirty="0"/>
              <a:t>, </a:t>
            </a:r>
            <a:r>
              <a:rPr lang="en-GB" sz="1400" dirty="0"/>
              <a:t>SR_MSE</a:t>
            </a:r>
            <a:r>
              <a:rPr lang="fr-FR" sz="1400" dirty="0"/>
              <a:t> </a:t>
            </a:r>
            <a:r>
              <a:rPr lang="en-US" sz="1400" dirty="0"/>
              <a:t>, </a:t>
            </a:r>
            <a:r>
              <a:rPr lang="en-GB" sz="1400" dirty="0"/>
              <a:t>5MBP3, 5G_RTP, </a:t>
            </a:r>
            <a:r>
              <a:rPr lang="fr-FR" sz="1400" dirty="0" err="1"/>
              <a:t>NR_QoE_enh-Core</a:t>
            </a:r>
            <a:r>
              <a:rPr lang="fr-FR" sz="1400" dirty="0"/>
              <a:t> </a:t>
            </a:r>
            <a:r>
              <a:rPr lang="en-US" sz="1400" dirty="0"/>
              <a:t>and </a:t>
            </a:r>
            <a:r>
              <a:rPr lang="en-GB" sz="1400" dirty="0"/>
              <a:t>5GMS_Pro_Ph2</a:t>
            </a:r>
            <a:r>
              <a:rPr lang="fr-FR" sz="1400" dirty="0"/>
              <a:t> </a:t>
            </a:r>
            <a:r>
              <a:rPr lang="en-US" sz="1400" dirty="0"/>
              <a:t>.</a:t>
            </a:r>
          </a:p>
          <a:p>
            <a:r>
              <a:rPr lang="en-US" sz="1400" b="1" dirty="0">
                <a:solidFill>
                  <a:srgbClr val="000000"/>
                </a:solidFill>
              </a:rPr>
              <a:t>Release-19</a:t>
            </a:r>
          </a:p>
          <a:p>
            <a:pPr lvl="1"/>
            <a:r>
              <a:rPr lang="en-US" sz="1400" dirty="0">
                <a:solidFill>
                  <a:srgbClr val="000000"/>
                </a:solidFill>
                <a:latin typeface="+mj-lt"/>
              </a:rPr>
              <a:t>CRs to Rel-19 completed features on 5G_MEDIA_MTSI_ext, </a:t>
            </a:r>
            <a:r>
              <a:rPr lang="fr-FR" sz="1400" dirty="0">
                <a:solidFill>
                  <a:srgbClr val="000000"/>
                </a:solidFill>
                <a:latin typeface="+mj-lt"/>
              </a:rPr>
              <a:t>AMD-ARCH-MED, </a:t>
            </a:r>
            <a:r>
              <a:rPr lang="fr-FR" sz="1400" dirty="0" err="1">
                <a:solidFill>
                  <a:srgbClr val="000000"/>
                </a:solidFill>
                <a:latin typeface="+mj-lt"/>
              </a:rPr>
              <a:t>iRTCW</a:t>
            </a:r>
            <a:r>
              <a:rPr lang="fr-FR" sz="1400" dirty="0">
                <a:solidFill>
                  <a:srgbClr val="000000"/>
                </a:solidFill>
                <a:latin typeface="+mj-lt"/>
              </a:rPr>
              <a:t>, </a:t>
            </a:r>
            <a:r>
              <a:rPr lang="en-US" sz="1400" dirty="0">
                <a:solidFill>
                  <a:srgbClr val="000000"/>
                </a:solidFill>
                <a:latin typeface="+mj-lt"/>
              </a:rPr>
              <a:t> FS_5G_RTP_Ph2, FS_AMD, FS_AVATAR, </a:t>
            </a:r>
            <a:r>
              <a:rPr lang="en-US" sz="1400" dirty="0" err="1">
                <a:solidFill>
                  <a:srgbClr val="000000"/>
                </a:solidFill>
                <a:latin typeface="+mj-lt"/>
              </a:rPr>
              <a:t>FS_TyTrac</a:t>
            </a:r>
            <a:endParaRPr lang="en-US" sz="1400" dirty="0">
              <a:solidFill>
                <a:srgbClr val="000000"/>
              </a:solidFill>
              <a:latin typeface="+mj-lt"/>
            </a:endParaRPr>
          </a:p>
          <a:p>
            <a:pPr lvl="1"/>
            <a:r>
              <a:rPr lang="en-US" sz="1400" dirty="0">
                <a:solidFill>
                  <a:srgbClr val="000000"/>
                </a:solidFill>
              </a:rPr>
              <a:t>3 studies </a:t>
            </a:r>
            <a:r>
              <a:rPr lang="en-US" sz="1400" dirty="0">
                <a:solidFill>
                  <a:srgbClr val="33CC33"/>
                </a:solidFill>
              </a:rPr>
              <a:t>completed</a:t>
            </a:r>
            <a:r>
              <a:rPr lang="en-US" sz="1400" dirty="0">
                <a:solidFill>
                  <a:srgbClr val="000000"/>
                </a:solidFill>
              </a:rPr>
              <a:t>:</a:t>
            </a:r>
          </a:p>
          <a:p>
            <a:pPr lvl="2"/>
            <a:r>
              <a:rPr lang="en-US" sz="1400" dirty="0"/>
              <a:t>Study on </a:t>
            </a:r>
            <a:r>
              <a:rPr lang="en-US" sz="1400" b="1" dirty="0"/>
              <a:t>Media Messaging </a:t>
            </a:r>
            <a:r>
              <a:rPr lang="en-US" sz="1400" dirty="0">
                <a:solidFill>
                  <a:srgbClr val="000000"/>
                </a:solidFill>
              </a:rPr>
              <a:t>(</a:t>
            </a:r>
            <a:r>
              <a:rPr lang="en-US" sz="1400" dirty="0" err="1"/>
              <a:t>FS_MeMe</a:t>
            </a:r>
            <a:r>
              <a:rPr lang="en-US" sz="1400" dirty="0">
                <a:solidFill>
                  <a:srgbClr val="000000"/>
                </a:solidFill>
              </a:rPr>
              <a:t>)</a:t>
            </a:r>
          </a:p>
          <a:p>
            <a:pPr lvl="2"/>
            <a:r>
              <a:rPr lang="en-US" sz="1400" dirty="0"/>
              <a:t>Feasibility Study on </a:t>
            </a:r>
            <a:r>
              <a:rPr lang="en-US" sz="1400" b="1" dirty="0"/>
              <a:t>Artificial Intelligence (AI) and Machine Learning (ML) for Media </a:t>
            </a:r>
            <a:r>
              <a:rPr lang="en-US" sz="1400" dirty="0">
                <a:solidFill>
                  <a:srgbClr val="000000"/>
                </a:solidFill>
              </a:rPr>
              <a:t>(FS_AI4Media)</a:t>
            </a:r>
          </a:p>
          <a:p>
            <a:pPr lvl="2"/>
            <a:r>
              <a:rPr lang="en-US" sz="1400" dirty="0">
                <a:solidFill>
                  <a:srgbClr val="000000"/>
                </a:solidFill>
              </a:rPr>
              <a:t>Study on </a:t>
            </a:r>
            <a:r>
              <a:rPr lang="en-US" sz="1400" b="1" dirty="0">
                <a:solidFill>
                  <a:srgbClr val="000000"/>
                </a:solidFill>
              </a:rPr>
              <a:t>immersive Real-Time Communication for WebRTC</a:t>
            </a:r>
            <a:r>
              <a:rPr lang="en-US" sz="1400" dirty="0">
                <a:solidFill>
                  <a:srgbClr val="000000"/>
                </a:solidFill>
              </a:rPr>
              <a:t>, Phase 2(</a:t>
            </a:r>
            <a:r>
              <a:rPr lang="en-US" sz="1400" dirty="0"/>
              <a:t>FS_iRTCW_Ph2 </a:t>
            </a:r>
            <a:r>
              <a:rPr lang="en-US" sz="1400" dirty="0">
                <a:solidFill>
                  <a:srgbClr val="000000"/>
                </a:solidFill>
              </a:rPr>
              <a:t>) </a:t>
            </a:r>
          </a:p>
          <a:p>
            <a:pPr lvl="1"/>
            <a:r>
              <a:rPr lang="en-US" sz="1400" dirty="0">
                <a:ea typeface="Arial" panose="020B0604020202020204" pitchFamily="34" charset="0"/>
              </a:rPr>
              <a:t>Completed verification of IVAS fixed-point encoder delivery, fulfilling 90% of the requirements</a:t>
            </a:r>
          </a:p>
        </p:txBody>
      </p:sp>
      <p:sp>
        <p:nvSpPr>
          <p:cNvPr id="4" name="Espace réservé du contenu 1">
            <a:extLst>
              <a:ext uri="{FF2B5EF4-FFF2-40B4-BE49-F238E27FC236}">
                <a16:creationId xmlns:a16="http://schemas.microsoft.com/office/drawing/2014/main" id="{205AEC09-2BF6-18E5-4F45-A86476CD2C55}"/>
              </a:ext>
            </a:extLst>
          </p:cNvPr>
          <p:cNvSpPr txBox="1">
            <a:spLocks/>
          </p:cNvSpPr>
          <p:nvPr/>
        </p:nvSpPr>
        <p:spPr bwMode="auto">
          <a:xfrm>
            <a:off x="6407219" y="1260910"/>
            <a:ext cx="5566608" cy="502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lvl="1"/>
            <a:r>
              <a:rPr lang="en-GB" sz="1400" kern="0" noProof="0" dirty="0">
                <a:solidFill>
                  <a:srgbClr val="000000"/>
                </a:solidFill>
              </a:rPr>
              <a:t>6 Work Items </a:t>
            </a:r>
            <a:r>
              <a:rPr lang="en-GB" sz="1400" kern="0" noProof="0" dirty="0">
                <a:solidFill>
                  <a:srgbClr val="33CC33"/>
                </a:solidFill>
              </a:rPr>
              <a:t>progressing as planned</a:t>
            </a:r>
            <a:r>
              <a:rPr lang="en-GB" sz="1400" kern="0" noProof="0" dirty="0">
                <a:solidFill>
                  <a:srgbClr val="000000"/>
                </a:solidFill>
              </a:rPr>
              <a:t>: VOPS, SR_IMS, IVAS_Codec_Ph2 and 5G_RTP_Ph2, </a:t>
            </a:r>
            <a:r>
              <a:rPr lang="en-GB" sz="1400" kern="0" noProof="0" dirty="0" err="1">
                <a:solidFill>
                  <a:srgbClr val="000000"/>
                </a:solidFill>
              </a:rPr>
              <a:t>AVCall</a:t>
            </a:r>
            <a:r>
              <a:rPr lang="en-GB" sz="1400" kern="0" noProof="0" dirty="0">
                <a:solidFill>
                  <a:srgbClr val="000000"/>
                </a:solidFill>
              </a:rPr>
              <a:t>-MED and AMD_PRO-MED</a:t>
            </a:r>
          </a:p>
          <a:p>
            <a:pPr lvl="1"/>
            <a:r>
              <a:rPr lang="en-GB" sz="1400" kern="0" noProof="0" dirty="0">
                <a:solidFill>
                  <a:srgbClr val="000000"/>
                </a:solidFill>
              </a:rPr>
              <a:t>2 Work Items </a:t>
            </a:r>
            <a:r>
              <a:rPr lang="en-GB" sz="1400" kern="0" noProof="0" dirty="0">
                <a:solidFill>
                  <a:srgbClr val="FFC000"/>
                </a:solidFill>
              </a:rPr>
              <a:t>progressing slower than expected</a:t>
            </a:r>
            <a:r>
              <a:rPr lang="en-GB" sz="1400" kern="0" noProof="0" dirty="0">
                <a:solidFill>
                  <a:srgbClr val="000000"/>
                </a:solidFill>
              </a:rPr>
              <a:t>: ATIAS_Ph2 and </a:t>
            </a:r>
            <a:r>
              <a:rPr lang="en-GB" sz="1400" kern="0" noProof="0" dirty="0" err="1">
                <a:solidFill>
                  <a:srgbClr val="000000"/>
                </a:solidFill>
              </a:rPr>
              <a:t>DaCAS</a:t>
            </a:r>
            <a:endParaRPr lang="en-GB" sz="1400" kern="0" noProof="0" dirty="0">
              <a:solidFill>
                <a:srgbClr val="000000"/>
              </a:solidFill>
            </a:endParaRPr>
          </a:p>
          <a:p>
            <a:pPr lvl="1"/>
            <a:r>
              <a:rPr lang="en-GB" sz="1400" kern="0" noProof="0" dirty="0">
                <a:solidFill>
                  <a:srgbClr val="000000"/>
                </a:solidFill>
              </a:rPr>
              <a:t>1 study </a:t>
            </a:r>
            <a:r>
              <a:rPr lang="en-GB" sz="1400" kern="0" noProof="0" dirty="0">
                <a:solidFill>
                  <a:srgbClr val="33CC33"/>
                </a:solidFill>
              </a:rPr>
              <a:t>progressing as planned</a:t>
            </a:r>
            <a:r>
              <a:rPr lang="en-GB" sz="1400" kern="0" noProof="0" dirty="0">
                <a:solidFill>
                  <a:srgbClr val="000000"/>
                </a:solidFill>
              </a:rPr>
              <a:t>: FS_Beyond2D</a:t>
            </a:r>
          </a:p>
          <a:p>
            <a:pPr lvl="1"/>
            <a:r>
              <a:rPr lang="en-GB" sz="1400" kern="0" noProof="0" dirty="0">
                <a:solidFill>
                  <a:srgbClr val="000000"/>
                </a:solidFill>
              </a:rPr>
              <a:t>2 Studies </a:t>
            </a:r>
            <a:r>
              <a:rPr lang="en-GB" sz="1400" kern="0" noProof="0" dirty="0">
                <a:solidFill>
                  <a:srgbClr val="FFC000"/>
                </a:solidFill>
              </a:rPr>
              <a:t>progressing slower than expected</a:t>
            </a:r>
            <a:r>
              <a:rPr lang="en-GB" sz="1400" kern="0" noProof="0" dirty="0">
                <a:solidFill>
                  <a:srgbClr val="000000"/>
                </a:solidFill>
              </a:rPr>
              <a:t>: FS_ACAPI, </a:t>
            </a:r>
            <a:r>
              <a:rPr lang="en-GB" sz="1400" kern="0" noProof="0" dirty="0" err="1">
                <a:solidFill>
                  <a:srgbClr val="000000"/>
                </a:solidFill>
              </a:rPr>
              <a:t>FS_ARSpatial</a:t>
            </a:r>
            <a:r>
              <a:rPr lang="en-GB" sz="1400" kern="0" noProof="0" dirty="0">
                <a:solidFill>
                  <a:srgbClr val="000000"/>
                </a:solidFill>
              </a:rPr>
              <a:t> </a:t>
            </a:r>
          </a:p>
          <a:p>
            <a:pPr lvl="1"/>
            <a:r>
              <a:rPr lang="en-GB" sz="1400" kern="0" noProof="0" dirty="0">
                <a:solidFill>
                  <a:srgbClr val="000000"/>
                </a:solidFill>
              </a:rPr>
              <a:t>2 CR packs agreed on </a:t>
            </a:r>
            <a:r>
              <a:rPr lang="en-GB" sz="1400" kern="0" noProof="0" dirty="0"/>
              <a:t>5G Real-time Transport Protocol Configurations, Phase 2  (5G_RTP_Ph2)</a:t>
            </a:r>
          </a:p>
          <a:p>
            <a:pPr lvl="1"/>
            <a:r>
              <a:rPr lang="en-GB" sz="1400" kern="0" noProof="0" dirty="0"/>
              <a:t>New work on Media Messaging Enhancements (</a:t>
            </a:r>
            <a:r>
              <a:rPr lang="en-GB" sz="1400" kern="0" noProof="0" dirty="0" err="1"/>
              <a:t>MeME</a:t>
            </a:r>
            <a:r>
              <a:rPr lang="en-GB" sz="1400" kern="0" noProof="0" dirty="0"/>
              <a:t>-MED)</a:t>
            </a:r>
            <a:endParaRPr lang="en-GB" sz="1400" kern="0" noProof="0" dirty="0">
              <a:cs typeface="Arial" pitchFamily="34" charset="0"/>
            </a:endParaRPr>
          </a:p>
          <a:p>
            <a:r>
              <a:rPr lang="en-GB" sz="1400" b="1" kern="0" noProof="0" dirty="0">
                <a:cs typeface="Arial" pitchFamily="34" charset="0"/>
              </a:rPr>
              <a:t>Release 20</a:t>
            </a:r>
          </a:p>
          <a:p>
            <a:pPr lvl="1"/>
            <a:r>
              <a:rPr lang="en-GB" sz="1400" kern="0" noProof="0" dirty="0"/>
              <a:t>Revised Study item description on </a:t>
            </a:r>
            <a:r>
              <a:rPr lang="en-GB" sz="1400" b="1" kern="0" noProof="0" dirty="0"/>
              <a:t>Ultra Low Bitrate Speech Codec </a:t>
            </a:r>
            <a:r>
              <a:rPr lang="en-GB" sz="1400" kern="0" noProof="0" dirty="0"/>
              <a:t>(FS_ULBC), to clarify the primary objective to cover GEO satellite service requirements (not excluding other scenarios).</a:t>
            </a:r>
          </a:p>
          <a:p>
            <a:pPr lvl="1"/>
            <a:r>
              <a:rPr lang="en-GB" sz="1400" kern="0" noProof="0" dirty="0">
                <a:solidFill>
                  <a:srgbClr val="000000"/>
                </a:solidFill>
              </a:rPr>
              <a:t>New work</a:t>
            </a:r>
          </a:p>
          <a:p>
            <a:pPr lvl="2">
              <a:lnSpc>
                <a:spcPct val="90000"/>
              </a:lnSpc>
              <a:spcBef>
                <a:spcPts val="300"/>
              </a:spcBef>
            </a:pPr>
            <a:r>
              <a:rPr lang="en-GB" sz="1200" kern="1200" noProof="0" dirty="0">
                <a:solidFill>
                  <a:schemeClr val="dk1"/>
                </a:solidFill>
              </a:rPr>
              <a:t>AI/ML for IMS services </a:t>
            </a:r>
            <a:r>
              <a:rPr lang="en-GB" sz="1200" kern="0" noProof="0" dirty="0"/>
              <a:t>(AI_IMS-MED)</a:t>
            </a:r>
          </a:p>
          <a:p>
            <a:pPr lvl="2">
              <a:lnSpc>
                <a:spcPct val="90000"/>
              </a:lnSpc>
              <a:spcBef>
                <a:spcPts val="300"/>
              </a:spcBef>
            </a:pPr>
            <a:r>
              <a:rPr lang="en-GB" sz="1200" kern="1200" noProof="0" dirty="0">
                <a:solidFill>
                  <a:schemeClr val="dk1"/>
                </a:solidFill>
              </a:rPr>
              <a:t>Media Energy Consumption Exposure and Evaluation Framework phase 2 (</a:t>
            </a:r>
            <a:r>
              <a:rPr lang="en-US" sz="1200" dirty="0"/>
              <a:t>FS_Energy_Ph2-MED</a:t>
            </a:r>
            <a:r>
              <a:rPr lang="en-GB" sz="1200" kern="1200" noProof="0" dirty="0">
                <a:solidFill>
                  <a:schemeClr val="dk1"/>
                </a:solidFill>
              </a:rPr>
              <a:t>)</a:t>
            </a:r>
          </a:p>
          <a:p>
            <a:pPr lvl="1">
              <a:lnSpc>
                <a:spcPct val="90000"/>
              </a:lnSpc>
              <a:spcBef>
                <a:spcPts val="300"/>
              </a:spcBef>
            </a:pPr>
            <a:r>
              <a:rPr lang="en-GB" sz="1400" noProof="0" dirty="0">
                <a:solidFill>
                  <a:schemeClr val="dk1"/>
                </a:solidFill>
              </a:rPr>
              <a:t>SA4 ongoing coordination on the definition of the Rel-20 packages to be delivered in Sept. and Dec. 2025.</a:t>
            </a:r>
            <a:endParaRPr lang="en-GB" sz="1400" kern="0" noProof="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6" name="Table 5">
            <a:extLst>
              <a:ext uri="{FF2B5EF4-FFF2-40B4-BE49-F238E27FC236}">
                <a16:creationId xmlns:a16="http://schemas.microsoft.com/office/drawing/2014/main" id="{754725E5-E634-7919-8ED9-CE9BB067911F}"/>
              </a:ext>
            </a:extLst>
          </p:cNvPr>
          <p:cNvGraphicFramePr>
            <a:graphicFrameLocks noGrp="1"/>
          </p:cNvGraphicFramePr>
          <p:nvPr>
            <p:extLst>
              <p:ext uri="{D42A27DB-BD31-4B8C-83A1-F6EECF244321}">
                <p14:modId xmlns:p14="http://schemas.microsoft.com/office/powerpoint/2010/main" val="645832369"/>
              </p:ext>
            </p:extLst>
          </p:nvPr>
        </p:nvGraphicFramePr>
        <p:xfrm>
          <a:off x="1502568" y="1583531"/>
          <a:ext cx="9474202" cy="1428750"/>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571500">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2"/>
                        </a:rPr>
                        <a:t>SP-250684</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PMA-MBS_Ext, TEI17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Rel-17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3764772754"/>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4"/>
                        </a:rPr>
                        <a:t>SP-250693</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5MBP3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Rel-17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2947799768"/>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5"/>
                        </a:rPr>
                        <a:t>SP-250694</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5MBUSA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Rel-17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08128437"/>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Release 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3" name="Table 2">
            <a:extLst>
              <a:ext uri="{FF2B5EF4-FFF2-40B4-BE49-F238E27FC236}">
                <a16:creationId xmlns:a16="http://schemas.microsoft.com/office/drawing/2014/main" id="{100CC396-7D20-C9AC-1DE8-A104853EAFA1}"/>
              </a:ext>
            </a:extLst>
          </p:cNvPr>
          <p:cNvGraphicFramePr>
            <a:graphicFrameLocks noGrp="1"/>
          </p:cNvGraphicFramePr>
          <p:nvPr>
            <p:extLst>
              <p:ext uri="{D42A27DB-BD31-4B8C-83A1-F6EECF244321}">
                <p14:modId xmlns:p14="http://schemas.microsoft.com/office/powerpoint/2010/main" val="4093305768"/>
              </p:ext>
            </p:extLst>
          </p:nvPr>
        </p:nvGraphicFramePr>
        <p:xfrm>
          <a:off x="1528885" y="1454147"/>
          <a:ext cx="9421568" cy="3236630"/>
        </p:xfrm>
        <a:graphic>
          <a:graphicData uri="http://schemas.openxmlformats.org/drawingml/2006/table">
            <a:tbl>
              <a:tblPr/>
              <a:tblGrid>
                <a:gridCol w="605808">
                  <a:extLst>
                    <a:ext uri="{9D8B030D-6E8A-4147-A177-3AD203B41FA5}">
                      <a16:colId xmlns:a16="http://schemas.microsoft.com/office/drawing/2014/main" val="2793676287"/>
                    </a:ext>
                  </a:extLst>
                </a:gridCol>
                <a:gridCol w="2423230">
                  <a:extLst>
                    <a:ext uri="{9D8B030D-6E8A-4147-A177-3AD203B41FA5}">
                      <a16:colId xmlns:a16="http://schemas.microsoft.com/office/drawing/2014/main" val="4156898"/>
                    </a:ext>
                  </a:extLst>
                </a:gridCol>
                <a:gridCol w="933953">
                  <a:extLst>
                    <a:ext uri="{9D8B030D-6E8A-4147-A177-3AD203B41FA5}">
                      <a16:colId xmlns:a16="http://schemas.microsoft.com/office/drawing/2014/main" val="4158411407"/>
                    </a:ext>
                  </a:extLst>
                </a:gridCol>
                <a:gridCol w="1050697">
                  <a:extLst>
                    <a:ext uri="{9D8B030D-6E8A-4147-A177-3AD203B41FA5}">
                      <a16:colId xmlns:a16="http://schemas.microsoft.com/office/drawing/2014/main" val="1187423405"/>
                    </a:ext>
                  </a:extLst>
                </a:gridCol>
                <a:gridCol w="1050697">
                  <a:extLst>
                    <a:ext uri="{9D8B030D-6E8A-4147-A177-3AD203B41FA5}">
                      <a16:colId xmlns:a16="http://schemas.microsoft.com/office/drawing/2014/main" val="2634974552"/>
                    </a:ext>
                  </a:extLst>
                </a:gridCol>
                <a:gridCol w="896090">
                  <a:extLst>
                    <a:ext uri="{9D8B030D-6E8A-4147-A177-3AD203B41FA5}">
                      <a16:colId xmlns:a16="http://schemas.microsoft.com/office/drawing/2014/main" val="1051678621"/>
                    </a:ext>
                  </a:extLst>
                </a:gridCol>
                <a:gridCol w="1628108">
                  <a:extLst>
                    <a:ext uri="{9D8B030D-6E8A-4147-A177-3AD203B41FA5}">
                      <a16:colId xmlns:a16="http://schemas.microsoft.com/office/drawing/2014/main" val="2782466132"/>
                    </a:ext>
                  </a:extLst>
                </a:gridCol>
                <a:gridCol w="832985">
                  <a:extLst>
                    <a:ext uri="{9D8B030D-6E8A-4147-A177-3AD203B41FA5}">
                      <a16:colId xmlns:a16="http://schemas.microsoft.com/office/drawing/2014/main" val="3875256282"/>
                    </a:ext>
                  </a:extLst>
                </a:gridCol>
              </a:tblGrid>
              <a:tr h="568325">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372991584"/>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2"/>
                        </a:rPr>
                        <a:t>SP-250685</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5G_MEDIA_MTSI_ext,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687194451"/>
                  </a:ext>
                </a:extLst>
              </a:tr>
              <a:tr h="395001">
                <a:tc>
                  <a:txBody>
                    <a:bodyPr/>
                    <a:lstStyle/>
                    <a:p>
                      <a:pPr algn="l" fontAlgn="t"/>
                      <a:r>
                        <a:rPr lang="fr-FR" sz="800" b="0" i="0" u="none" strike="noStrike" dirty="0">
                          <a:solidFill>
                            <a:srgbClr val="000000"/>
                          </a:solidFill>
                          <a:effectLst/>
                          <a:latin typeface="Arial" panose="020B0604020202020204" pitchFamily="34" charset="0"/>
                          <a:hlinkClick r:id="rId4"/>
                        </a:rPr>
                        <a:t>SP-250686</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iRTCW</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277094029"/>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5"/>
                        </a:rPr>
                        <a:t>SP-250687</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IVAS_Codec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a:solidFill>
                            <a:srgbClr val="0000FF"/>
                          </a:solidFill>
                          <a:effectLst/>
                          <a:latin typeface="Arial" panose="020B0604020202020204" pitchFamily="34" charset="0"/>
                          <a:hlinkClick r:id="rId3"/>
                        </a:rPr>
                        <a:t>Rel-18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921927624"/>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6"/>
                        </a:rPr>
                        <a:t>SP-250688</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SR_MSE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180376068"/>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7"/>
                        </a:rPr>
                        <a:t>SP-250695</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5MBP3, TEI18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a:solidFill>
                            <a:srgbClr val="0000FF"/>
                          </a:solidFill>
                          <a:effectLst/>
                          <a:latin typeface="Arial" panose="020B0604020202020204" pitchFamily="34" charset="0"/>
                          <a:hlinkClick r:id="rId3"/>
                        </a:rPr>
                        <a:t>Rel-18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623384275"/>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8"/>
                        </a:rPr>
                        <a:t>SP-250696</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5G_RTP</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935386521"/>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9"/>
                        </a:rPr>
                        <a:t>SP-250697</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5GMS_Pro_Ph2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a:solidFill>
                            <a:srgbClr val="0000FF"/>
                          </a:solidFill>
                          <a:effectLst/>
                          <a:latin typeface="Arial" panose="020B0604020202020204" pitchFamily="34" charset="0"/>
                          <a:hlinkClick r:id="rId3"/>
                        </a:rPr>
                        <a:t>Rel-18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920870413"/>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10"/>
                        </a:rPr>
                        <a:t>SP-250698</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iRTCW, 5GMS_Pro_Ph2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14695590"/>
                  </a:ext>
                </a:extLst>
              </a:tr>
              <a:tr h="284163">
                <a:tc>
                  <a:txBody>
                    <a:bodyPr/>
                    <a:lstStyle/>
                    <a:p>
                      <a:pPr algn="l" fontAlgn="t"/>
                      <a:r>
                        <a:rPr lang="fr-FR" sz="800" b="0" i="0" u="none" strike="noStrike" dirty="0">
                          <a:solidFill>
                            <a:srgbClr val="000000"/>
                          </a:solidFill>
                          <a:effectLst/>
                          <a:latin typeface="Arial" panose="020B0604020202020204" pitchFamily="34" charset="0"/>
                          <a:hlinkClick r:id="rId11"/>
                        </a:rPr>
                        <a:t>SP-250699</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NR_QoE_enh-Core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Rel-18 </a:t>
                      </a:r>
                      <a:r>
                        <a:rPr lang="fr-FR" sz="800" b="0" i="0" u="none" strike="noStrike" dirty="0" err="1">
                          <a:solidFill>
                            <a:srgbClr val="000000"/>
                          </a:solidFill>
                          <a:effectLst/>
                          <a:latin typeface="Arial" panose="020B0604020202020204" pitchFamily="34" charset="0"/>
                        </a:rPr>
                        <a:t>CRs</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506905640"/>
                  </a:ext>
                </a:extLst>
              </a:tr>
            </a:tbl>
          </a:graphicData>
        </a:graphic>
      </p:graphicFrame>
    </p:spTree>
    <p:extLst>
      <p:ext uri="{BB962C8B-B14F-4D97-AF65-F5344CB8AC3E}">
        <p14:creationId xmlns:p14="http://schemas.microsoft.com/office/powerpoint/2010/main" val="332939651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C0E7B-9394-0176-1941-20A718735902}"/>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FDFFDF01-67CB-821A-57BC-8DEDCC3FF05B}"/>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Release 19 features</a:t>
            </a:r>
            <a:endParaRPr lang="en-US" altLang="en-US" dirty="0"/>
          </a:p>
        </p:txBody>
      </p:sp>
      <p:sp>
        <p:nvSpPr>
          <p:cNvPr id="2" name="Espace réservé du contenu 1">
            <a:extLst>
              <a:ext uri="{FF2B5EF4-FFF2-40B4-BE49-F238E27FC236}">
                <a16:creationId xmlns:a16="http://schemas.microsoft.com/office/drawing/2014/main" id="{EBE0D143-E50B-3EBD-EC35-11CCFCC32EBD}"/>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4" name="Table 3">
            <a:extLst>
              <a:ext uri="{FF2B5EF4-FFF2-40B4-BE49-F238E27FC236}">
                <a16:creationId xmlns:a16="http://schemas.microsoft.com/office/drawing/2014/main" id="{3FE58C8A-77B0-ED9D-00E5-741CBA65EEA3}"/>
              </a:ext>
            </a:extLst>
          </p:cNvPr>
          <p:cNvGraphicFramePr>
            <a:graphicFrameLocks noGrp="1"/>
          </p:cNvGraphicFramePr>
          <p:nvPr>
            <p:extLst>
              <p:ext uri="{D42A27DB-BD31-4B8C-83A1-F6EECF244321}">
                <p14:modId xmlns:p14="http://schemas.microsoft.com/office/powerpoint/2010/main" val="4269903518"/>
              </p:ext>
            </p:extLst>
          </p:nvPr>
        </p:nvGraphicFramePr>
        <p:xfrm>
          <a:off x="1502568" y="1583531"/>
          <a:ext cx="9474202" cy="3143250"/>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571500">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2"/>
                        </a:rPr>
                        <a:t>SP-250689</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5G_MEDIA_MTSI_ext, TEI19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33879643"/>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4"/>
                        </a:rPr>
                        <a:t>SP-250691</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AMD-ARCH-MED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64772754"/>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5"/>
                        </a:rPr>
                        <a:t>SP-250692</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a:t>
                      </a:r>
                      <a:r>
                        <a:rPr lang="fr-FR" sz="800" b="0" i="0" u="none" strike="noStrike" dirty="0" err="1">
                          <a:solidFill>
                            <a:srgbClr val="000000"/>
                          </a:solidFill>
                          <a:effectLst/>
                          <a:latin typeface="Arial" panose="020B0604020202020204" pitchFamily="34" charset="0"/>
                        </a:rPr>
                        <a:t>iRTCW</a:t>
                      </a:r>
                      <a:r>
                        <a:rPr lang="fr-FR" sz="800" b="0" i="0" u="none" strike="noStrike" dirty="0">
                          <a:solidFill>
                            <a:srgbClr val="000000"/>
                          </a:solidFill>
                          <a:effectLst/>
                          <a:latin typeface="Arial" panose="020B0604020202020204" pitchFamily="34" charset="0"/>
                        </a:rPr>
                        <a:t>, TEI19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55467138"/>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6"/>
                        </a:rPr>
                        <a:t>SP-250700</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5G_MEDIA_MTSI_ext, TEI19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67411691"/>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7"/>
                        </a:rPr>
                        <a:t>SP-250702</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FS_5G_RTP_Ph2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341408629"/>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8"/>
                        </a:rPr>
                        <a:t>SP-250703</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FS_AMD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035825434"/>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9"/>
                        </a:rPr>
                        <a:t>SP-250704</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FS_AVATAR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98075381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10"/>
                        </a:rPr>
                        <a:t>SP-250705</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a:t>
                      </a:r>
                      <a:r>
                        <a:rPr lang="fr-FR" sz="800" b="0" i="0" u="none" strike="noStrike" dirty="0" err="1">
                          <a:solidFill>
                            <a:srgbClr val="000000"/>
                          </a:solidFill>
                          <a:effectLst/>
                          <a:latin typeface="Arial" panose="020B0604020202020204" pitchFamily="34" charset="0"/>
                        </a:rPr>
                        <a:t>FS_TyTrac</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600023480"/>
                  </a:ext>
                </a:extLst>
              </a:tr>
              <a:tr h="285750">
                <a:tc>
                  <a:txBody>
                    <a:bodyPr/>
                    <a:lstStyle/>
                    <a:p>
                      <a:pPr algn="l" fontAlgn="t"/>
                      <a:r>
                        <a:rPr lang="fr-FR" sz="800" b="0" i="0" u="sng" strike="noStrike" dirty="0">
                          <a:solidFill>
                            <a:srgbClr val="0000FF"/>
                          </a:solidFill>
                          <a:effectLst/>
                          <a:latin typeface="Arial" panose="020B0604020202020204" pitchFamily="34" charset="0"/>
                          <a:hlinkClick r:id="rId11"/>
                        </a:rPr>
                        <a:t>SP-250706</a:t>
                      </a:r>
                      <a:endParaRPr lang="fr-FR" sz="800" b="0"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CR Pack on SR_MSE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Rel-19 </a:t>
                      </a:r>
                      <a:r>
                        <a:rPr lang="fr-FR" sz="800" b="0" i="0" u="none" strike="noStrike" dirty="0" err="1">
                          <a:solidFill>
                            <a:srgbClr val="000000"/>
                          </a:solidFill>
                          <a:effectLst/>
                          <a:latin typeface="Arial" panose="020B0604020202020204" pitchFamily="34" charset="0"/>
                        </a:rPr>
                        <a:t>CRs</a:t>
                      </a:r>
                      <a:endParaRPr lang="fr-FR"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fr-FR" sz="800" b="1" i="0" u="sng" strike="noStrike" dirty="0">
                          <a:solidFill>
                            <a:srgbClr val="0000FF"/>
                          </a:solidFill>
                          <a:effectLst/>
                          <a:latin typeface="Arial" panose="020B0604020202020204" pitchFamily="34" charset="0"/>
                          <a:hlinkClick r:id="rId3"/>
                        </a:rPr>
                        <a:t>Rel-19</a:t>
                      </a:r>
                      <a:endParaRPr lang="fr-FR"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953517973"/>
                  </a:ext>
                </a:extLst>
              </a:tr>
            </a:tbl>
          </a:graphicData>
        </a:graphic>
      </p:graphicFrame>
    </p:spTree>
    <p:extLst>
      <p:ext uri="{BB962C8B-B14F-4D97-AF65-F5344CB8AC3E}">
        <p14:creationId xmlns:p14="http://schemas.microsoft.com/office/powerpoint/2010/main" val="1926033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Rel-19 Work Items</a:t>
            </a:r>
          </a:p>
        </p:txBody>
      </p:sp>
      <p:graphicFrame>
        <p:nvGraphicFramePr>
          <p:cNvPr id="2" name="Table 1">
            <a:extLst>
              <a:ext uri="{FF2B5EF4-FFF2-40B4-BE49-F238E27FC236}">
                <a16:creationId xmlns:a16="http://schemas.microsoft.com/office/drawing/2014/main" id="{C23553B3-ABA9-CF85-71A0-2AB7E4873CF6}"/>
              </a:ext>
            </a:extLst>
          </p:cNvPr>
          <p:cNvGraphicFramePr>
            <a:graphicFrameLocks noGrp="1"/>
          </p:cNvGraphicFramePr>
          <p:nvPr>
            <p:extLst>
              <p:ext uri="{D42A27DB-BD31-4B8C-83A1-F6EECF244321}">
                <p14:modId xmlns:p14="http://schemas.microsoft.com/office/powerpoint/2010/main" val="2190508694"/>
              </p:ext>
            </p:extLst>
          </p:nvPr>
        </p:nvGraphicFramePr>
        <p:xfrm>
          <a:off x="836794" y="1732845"/>
          <a:ext cx="10238474" cy="3284083"/>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 </a:t>
                      </a:r>
                      <a:r>
                        <a:rPr lang="en-US" sz="1100" dirty="0">
                          <a:solidFill>
                            <a:srgbClr val="FF0000"/>
                          </a:solidFill>
                        </a:rPr>
                        <a:t>-&gt;</a:t>
                      </a:r>
                    </a:p>
                    <a:p>
                      <a:pPr algn="r" fontAlgn="b"/>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70%</a:t>
                      </a:r>
                    </a:p>
                  </a:txBody>
                  <a:tcPr marL="36001" marR="36001" marT="0" marB="0" anchor="b"/>
                </a:tc>
                <a:tc>
                  <a:txBody>
                    <a:bodyPr/>
                    <a:lstStyle/>
                    <a:p>
                      <a:pPr algn="ctr" fontAlgn="t"/>
                      <a:r>
                        <a:rPr lang="en-US" sz="1100" b="0" i="0" u="sng" strike="noStrike" dirty="0">
                          <a:solidFill>
                            <a:srgbClr val="0000FF"/>
                          </a:solidFill>
                          <a:effectLst/>
                          <a:latin typeface="+mn-lt"/>
                          <a:hlinkClick r:id="rId2"/>
                        </a:rPr>
                        <a:t>SP-240060</a:t>
                      </a:r>
                      <a:r>
                        <a:rPr lang="en-US" sz="1100" b="0" i="0" u="sng" strike="noStrike" dirty="0">
                          <a:solidFill>
                            <a:srgbClr val="0000FF"/>
                          </a:solidFill>
                          <a:effectLst/>
                          <a:latin typeface="+mn-lt"/>
                        </a:rPr>
                        <a:t> </a:t>
                      </a:r>
                      <a:r>
                        <a:rPr lang="en-US" sz="1100" b="0" i="0" u="none" strike="noStrike" dirty="0">
                          <a:solidFill>
                            <a:srgbClr val="FF0000"/>
                          </a:solidFill>
                          <a:effectLst/>
                          <a:latin typeface="+mn-lt"/>
                        </a:rPr>
                        <a:t>-&gt;</a:t>
                      </a:r>
                    </a:p>
                    <a:p>
                      <a:pPr algn="ctr" fontAlgn="t"/>
                      <a:r>
                        <a:rPr lang="en-US" sz="1100" b="0" i="0" u="none" strike="noStrike" dirty="0">
                          <a:solidFill>
                            <a:srgbClr val="FF0000"/>
                          </a:solidFill>
                          <a:effectLst/>
                          <a:latin typeface="+mn-lt"/>
                          <a:hlinkClick r:id="rId3"/>
                        </a:rPr>
                        <a:t>SP-250633</a:t>
                      </a:r>
                      <a:endParaRPr lang="en-US" sz="1100" b="0" i="0" u="none" strike="noStrike" dirty="0">
                        <a:solidFill>
                          <a:srgbClr val="FF0000"/>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90%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a:t>
                      </a:r>
                    </a:p>
                    <a:p>
                      <a:pPr algn="r">
                        <a:lnSpc>
                          <a:spcPct val="107000"/>
                        </a:lnSpc>
                        <a:spcAft>
                          <a:spcPts val="800"/>
                        </a:spcAft>
                      </a:pPr>
                      <a:r>
                        <a:rPr lang="en-GB" sz="1100" dirty="0">
                          <a:solidFill>
                            <a:srgbClr val="FF0000"/>
                          </a:solidFill>
                        </a:rPr>
                        <a:t>Completion date updated for conformance</a:t>
                      </a: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algn="r" fontAlgn="b"/>
                      <a:r>
                        <a:rPr lang="en-US" sz="1100" dirty="0">
                          <a:solidFill>
                            <a:srgbClr val="FF0000"/>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312038461"/>
                  </a:ext>
                </a:extLst>
              </a:tr>
              <a:tr h="320733">
                <a:tc>
                  <a:txBody>
                    <a:bodyPr/>
                    <a:lstStyle/>
                    <a:p>
                      <a:pPr algn="r" fontAlgn="b"/>
                      <a:r>
                        <a:rPr lang="en-US" sz="1100" b="1" dirty="0">
                          <a:latin typeface="+mn-lt"/>
                        </a:rPr>
                        <a:t>1060022</a:t>
                      </a: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7"/>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50%</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2993639243"/>
                  </a:ext>
                </a:extLst>
              </a:tr>
              <a:tr h="320733">
                <a:tc>
                  <a:txBody>
                    <a:bodyPr/>
                    <a:lstStyle/>
                    <a:p>
                      <a:pPr algn="r" fontAlgn="b"/>
                      <a:r>
                        <a:rPr lang="en-US" sz="1100" b="1" dirty="0">
                          <a:latin typeface="+mn-lt"/>
                        </a:rPr>
                        <a:t>1060021</a:t>
                      </a: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35%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8"/>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899284545"/>
                  </a:ext>
                </a:extLst>
              </a:tr>
              <a:tr h="320733">
                <a:tc>
                  <a:txBody>
                    <a:bodyPr/>
                    <a:lstStyle/>
                    <a:p>
                      <a:pPr algn="r" fontAlgn="b"/>
                      <a:r>
                        <a:rPr lang="en-US" sz="1100" b="1" dirty="0">
                          <a:latin typeface="+mn-lt"/>
                        </a:rPr>
                        <a:t>1070056</a:t>
                      </a: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9"/>
                        </a:rPr>
                        <a:t>SP-250286</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639765001"/>
                  </a:ext>
                </a:extLst>
              </a:tr>
              <a:tr h="320733">
                <a:tc>
                  <a:txBody>
                    <a:bodyPr/>
                    <a:lstStyle/>
                    <a:p>
                      <a:pPr algn="r" fontAlgn="b"/>
                      <a:r>
                        <a:rPr lang="en-US" sz="1100" b="1" dirty="0">
                          <a:latin typeface="+mn-lt"/>
                        </a:rPr>
                        <a:t>1070057</a:t>
                      </a: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10"/>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1447887512"/>
                  </a:ext>
                </a:extLst>
              </a:tr>
            </a:tbl>
          </a:graphicData>
        </a:graphic>
      </p:graphicFrame>
    </p:spTree>
    <p:extLst>
      <p:ext uri="{BB962C8B-B14F-4D97-AF65-F5344CB8AC3E}">
        <p14:creationId xmlns:p14="http://schemas.microsoft.com/office/powerpoint/2010/main" val="231499082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Video Operating Points - Harmonization and Stereo MV-HEVC </a:t>
            </a:r>
            <a:r>
              <a:rPr lang="en-US" altLang="en-US" dirty="0"/>
              <a:t>(</a:t>
            </a:r>
            <a:r>
              <a:rPr lang="en-US" sz="3200" dirty="0"/>
              <a:t>VOPS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612929880"/>
              </p:ext>
            </p:extLst>
          </p:nvPr>
        </p:nvGraphicFramePr>
        <p:xfrm>
          <a:off x="647700" y="1359384"/>
          <a:ext cx="11073245" cy="85369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2886511">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 </a:t>
                      </a:r>
                      <a:r>
                        <a:rPr lang="en-US" sz="1100" dirty="0">
                          <a:solidFill>
                            <a:srgbClr val="FF0000"/>
                          </a:solidFill>
                        </a:rPr>
                        <a:t>-&gt;</a:t>
                      </a:r>
                    </a:p>
                    <a:p>
                      <a:pPr algn="r" fontAlgn="b"/>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70%</a:t>
                      </a:r>
                    </a:p>
                  </a:txBody>
                  <a:tcPr marL="36001" marR="36001" marT="0" marB="0" anchor="b"/>
                </a:tc>
                <a:tc>
                  <a:txBody>
                    <a:bodyPr/>
                    <a:lstStyle/>
                    <a:p>
                      <a:pPr algn="ctr" fontAlgn="t"/>
                      <a:r>
                        <a:rPr lang="en-US" sz="1100" b="0" i="0" u="sng" strike="noStrike" dirty="0">
                          <a:solidFill>
                            <a:srgbClr val="0000FF"/>
                          </a:solidFill>
                          <a:effectLst/>
                          <a:latin typeface="+mn-lt"/>
                          <a:hlinkClick r:id="rId2"/>
                        </a:rPr>
                        <a:t>SP-240060</a:t>
                      </a:r>
                      <a:r>
                        <a:rPr lang="en-US" sz="1100" b="0" i="0" u="sng" strike="noStrike" dirty="0">
                          <a:solidFill>
                            <a:srgbClr val="0000FF"/>
                          </a:solidFill>
                          <a:effectLst/>
                          <a:latin typeface="+mn-lt"/>
                        </a:rPr>
                        <a:t> </a:t>
                      </a:r>
                      <a:r>
                        <a:rPr lang="en-US" sz="1100" b="0" i="0" u="none" strike="noStrike" dirty="0">
                          <a:solidFill>
                            <a:srgbClr val="FF0000"/>
                          </a:solidFill>
                          <a:effectLst/>
                          <a:latin typeface="+mn-lt"/>
                        </a:rPr>
                        <a:t>-&gt;</a:t>
                      </a:r>
                    </a:p>
                    <a:p>
                      <a:pPr algn="ctr" fontAlgn="t"/>
                      <a:r>
                        <a:rPr lang="en-US" sz="1100" b="0" i="0" u="none" strike="noStrike" dirty="0">
                          <a:solidFill>
                            <a:srgbClr val="FF0000"/>
                          </a:solidFill>
                          <a:effectLst/>
                          <a:latin typeface="+mn-lt"/>
                          <a:hlinkClick r:id="rId3"/>
                        </a:rPr>
                        <a:t>SP-250633</a:t>
                      </a:r>
                      <a:endParaRPr lang="en-US" sz="1100" b="0" i="0" u="none" strike="noStrike" dirty="0">
                        <a:solidFill>
                          <a:srgbClr val="FF0000"/>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90%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a:t>
                      </a:r>
                    </a:p>
                    <a:p>
                      <a:pPr algn="r">
                        <a:lnSpc>
                          <a:spcPct val="107000"/>
                        </a:lnSpc>
                        <a:spcAft>
                          <a:spcPts val="800"/>
                        </a:spcAft>
                      </a:pPr>
                      <a:r>
                        <a:rPr lang="en-GB" sz="1100" dirty="0">
                          <a:solidFill>
                            <a:srgbClr val="FF0000"/>
                          </a:solidFill>
                        </a:rPr>
                        <a:t>Completion date updated for conformance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19846"/>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Harmonize and include as needed all the SA4 video operating points into a new specification that will be home to all such video operating points and upgrade HEVC-based levels based on industry practices.</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Define the MV-HEVC capability in this new specification.</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Then add and harmonize stereoscopic MV-HEVC operating points and capabilities for TS 26.511, TS 26.119 and TS 26.143</a:t>
            </a:r>
            <a:endParaRPr lang="en-GB" sz="12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Progress on some definitions and the required terminology to describe the video codec capabilities and the operating points. Agreement to document some AVC bitstream constraints and to document multi-component signal parameters useful for the description of stereoscopic content but also in the future if depth and/or alpha maps are included.</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In the context of MV-HEVC: backward compatibility aspects with HEVC decoders addressed in terms of decoding capability. Clarified the meaning to support the Multiview Extended 10 profile in the context of stereoscopic video.</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The HEVC + Alpha configuration is considered of interest, but more time requested before considering support in the specification.</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Progressing </a:t>
            </a:r>
            <a:r>
              <a:rPr lang="en-US" altLang="en-US" sz="1200" dirty="0" err="1">
                <a:cs typeface="Arial" panose="020B0604020202020204" pitchFamily="34" charset="0"/>
              </a:rPr>
              <a:t>pCR</a:t>
            </a:r>
            <a:r>
              <a:rPr lang="en-US" altLang="en-US" sz="1200" dirty="0">
                <a:cs typeface="Arial" panose="020B0604020202020204" pitchFamily="34" charset="0"/>
              </a:rPr>
              <a:t> on draft TS 26.265</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Send new TS 26.265 to SA plenary for approval.</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CRs on TS 26.118, TS 26.511, TS 26.143, TS 26.119.</a:t>
            </a:r>
          </a:p>
          <a:p>
            <a:pPr marL="287338" indent="-287338">
              <a:lnSpc>
                <a:spcPct val="93000"/>
              </a:lnSpc>
              <a:spcBef>
                <a:spcPct val="15000"/>
              </a:spcBef>
              <a:spcAft>
                <a:spcPct val="15000"/>
              </a:spcAft>
              <a:buSzPct val="100000"/>
              <a:tabLst>
                <a:tab pos="285750" algn="l"/>
              </a:tabLst>
              <a:defRPr/>
            </a:pPr>
            <a:r>
              <a:rPr lang="en-US" altLang="en-US" sz="1200" dirty="0">
                <a:solidFill>
                  <a:srgbClr val="FF0000"/>
                </a:solidFill>
                <a:cs typeface="Arial" panose="020B0604020202020204" pitchFamily="34" charset="0"/>
              </a:rPr>
              <a:t>NEW: </a:t>
            </a:r>
            <a:r>
              <a:rPr lang="en-US" altLang="en-US" sz="1200" dirty="0">
                <a:cs typeface="Arial" panose="020B0604020202020204" pitchFamily="34" charset="0"/>
              </a:rPr>
              <a:t>generate conformance streams associated to the defined operation points (until Dec. 2025)</a:t>
            </a: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marL="0" marR="0" lvl="0" indent="0" algn="just">
              <a:buNone/>
            </a:pPr>
            <a:endParaRPr lang="en-US" sz="1100" dirty="0">
              <a:effectLst/>
              <a:ea typeface="Times New Roman" panose="02020603050405020304" pitchFamily="18" charset="0"/>
            </a:endParaRPr>
          </a:p>
          <a:p>
            <a:pPr marL="687388" lvl="1" indent="-287338">
              <a:lnSpc>
                <a:spcPct val="93000"/>
              </a:lnSpc>
              <a:spcBef>
                <a:spcPct val="15000"/>
              </a:spcBef>
              <a:spcAft>
                <a:spcPct val="15000"/>
              </a:spcAft>
              <a:buSzPct val="100000"/>
              <a:tabLst>
                <a:tab pos="285750" algn="l"/>
              </a:tabLst>
              <a:defRPr/>
            </a:pPr>
            <a:endParaRPr lang="en-US" sz="9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200" dirty="0">
              <a:solidFill>
                <a:srgbClr val="000000"/>
              </a:solidFill>
              <a:effectLst/>
              <a:ea typeface="MS Mincho" panose="02020609040205080304" pitchFamily="49" charset="-128"/>
            </a:endParaRPr>
          </a:p>
          <a:p>
            <a:pPr marL="287338" indent="-287338">
              <a:buNone/>
            </a:pPr>
            <a:endParaRPr lang="fr-FR" sz="1200" dirty="0"/>
          </a:p>
        </p:txBody>
      </p:sp>
      <p:graphicFrame>
        <p:nvGraphicFramePr>
          <p:cNvPr id="6" name="Tableau 5">
            <a:extLst>
              <a:ext uri="{FF2B5EF4-FFF2-40B4-BE49-F238E27FC236}">
                <a16:creationId xmlns:a16="http://schemas.microsoft.com/office/drawing/2014/main" id="{6B5FB1E8-0F59-C1EB-1420-ACD9A48ED108}"/>
              </a:ext>
            </a:extLst>
          </p:cNvPr>
          <p:cNvGraphicFramePr>
            <a:graphicFrameLocks noGrp="1"/>
          </p:cNvGraphicFramePr>
          <p:nvPr>
            <p:extLst>
              <p:ext uri="{D42A27DB-BD31-4B8C-83A1-F6EECF244321}">
                <p14:modId xmlns:p14="http://schemas.microsoft.com/office/powerpoint/2010/main" val="410747550"/>
              </p:ext>
            </p:extLst>
          </p:nvPr>
        </p:nvGraphicFramePr>
        <p:xfrm>
          <a:off x="1216660" y="5782080"/>
          <a:ext cx="7681403" cy="530328"/>
        </p:xfrm>
        <a:graphic>
          <a:graphicData uri="http://schemas.openxmlformats.org/drawingml/2006/table">
            <a:tbl>
              <a:tblPr>
                <a:tableStyleId>{5C22544A-7EE6-4342-B048-85BDC9FD1C3A}</a:tableStyleId>
              </a:tblPr>
              <a:tblGrid>
                <a:gridCol w="697733">
                  <a:extLst>
                    <a:ext uri="{9D8B030D-6E8A-4147-A177-3AD203B41FA5}">
                      <a16:colId xmlns:a16="http://schemas.microsoft.com/office/drawing/2014/main" val="3492255139"/>
                    </a:ext>
                  </a:extLst>
                </a:gridCol>
                <a:gridCol w="2778245">
                  <a:extLst>
                    <a:ext uri="{9D8B030D-6E8A-4147-A177-3AD203B41FA5}">
                      <a16:colId xmlns:a16="http://schemas.microsoft.com/office/drawing/2014/main" val="4210483775"/>
                    </a:ext>
                  </a:extLst>
                </a:gridCol>
                <a:gridCol w="1065628">
                  <a:extLst>
                    <a:ext uri="{9D8B030D-6E8A-4147-A177-3AD203B41FA5}">
                      <a16:colId xmlns:a16="http://schemas.microsoft.com/office/drawing/2014/main" val="122049206"/>
                    </a:ext>
                  </a:extLst>
                </a:gridCol>
                <a:gridCol w="723105">
                  <a:extLst>
                    <a:ext uri="{9D8B030D-6E8A-4147-A177-3AD203B41FA5}">
                      <a16:colId xmlns:a16="http://schemas.microsoft.com/office/drawing/2014/main" val="3061812988"/>
                    </a:ext>
                  </a:extLst>
                </a:gridCol>
                <a:gridCol w="1208346">
                  <a:extLst>
                    <a:ext uri="{9D8B030D-6E8A-4147-A177-3AD203B41FA5}">
                      <a16:colId xmlns:a16="http://schemas.microsoft.com/office/drawing/2014/main" val="1192132059"/>
                    </a:ext>
                  </a:extLst>
                </a:gridCol>
                <a:gridCol w="1208346">
                  <a:extLst>
                    <a:ext uri="{9D8B030D-6E8A-4147-A177-3AD203B41FA5}">
                      <a16:colId xmlns:a16="http://schemas.microsoft.com/office/drawing/2014/main" val="4175371740"/>
                    </a:ext>
                  </a:extLst>
                </a:gridCol>
              </a:tblGrid>
              <a:tr h="225528">
                <a:tc>
                  <a:txBody>
                    <a:bodyPr/>
                    <a:lstStyle/>
                    <a:p>
                      <a:pPr algn="ctr" fontAlgn="t"/>
                      <a:r>
                        <a:rPr lang="fr-FR" sz="900" u="none" strike="noStrike" dirty="0" err="1">
                          <a:effectLst/>
                        </a:rPr>
                        <a:t>TDoc</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c>
                  <a:txBody>
                    <a:bodyPr/>
                    <a:lstStyle/>
                    <a:p>
                      <a:pPr algn="ctr" fontAlgn="t"/>
                      <a:r>
                        <a:rPr lang="fr-FR" sz="900" u="none" strike="noStrike" dirty="0" err="1">
                          <a:effectLst/>
                        </a:rPr>
                        <a:t>Title</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c>
                  <a:txBody>
                    <a:bodyPr/>
                    <a:lstStyle/>
                    <a:p>
                      <a:pPr algn="ctr" fontAlgn="t"/>
                      <a:r>
                        <a:rPr lang="fr-FR" sz="900" u="none" strike="noStrike" dirty="0">
                          <a:effectLst/>
                        </a:rPr>
                        <a:t>Source</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c>
                  <a:txBody>
                    <a:bodyPr/>
                    <a:lstStyle/>
                    <a:p>
                      <a:pPr algn="ctr" fontAlgn="t"/>
                      <a:r>
                        <a:rPr lang="fr-FR" sz="900" u="none" strike="noStrike" dirty="0">
                          <a:effectLst/>
                        </a:rPr>
                        <a:t>Contact ID</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c>
                  <a:txBody>
                    <a:bodyPr/>
                    <a:lstStyle/>
                    <a:p>
                      <a:pPr algn="ctr" fontAlgn="t"/>
                      <a:r>
                        <a:rPr lang="fr-FR" sz="900" u="none" strike="noStrike" dirty="0">
                          <a:effectLst/>
                        </a:rPr>
                        <a:t>Type</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c>
                  <a:txBody>
                    <a:bodyPr/>
                    <a:lstStyle/>
                    <a:p>
                      <a:pPr algn="ctr" fontAlgn="t"/>
                      <a:r>
                        <a:rPr lang="fr-FR" sz="900" u="none" strike="noStrike" dirty="0">
                          <a:effectLst/>
                        </a:rPr>
                        <a:t>For</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extLst>
                  <a:ext uri="{0D108BD9-81ED-4DB2-BD59-A6C34878D82A}">
                    <a16:rowId xmlns:a16="http://schemas.microsoft.com/office/drawing/2014/main" val="3503983067"/>
                  </a:ext>
                </a:extLst>
              </a:tr>
              <a:tr h="304800">
                <a:tc>
                  <a:txBody>
                    <a:bodyPr/>
                    <a:lstStyle/>
                    <a:p>
                      <a:pPr algn="l" fontAlgn="t"/>
                      <a:r>
                        <a:rPr lang="fr-FR" sz="800" u="none" strike="noStrike" dirty="0">
                          <a:effectLst/>
                          <a:hlinkClick r:id="rId3"/>
                        </a:rPr>
                        <a:t>SP-250633</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fr-FR" sz="800" u="none" strike="noStrike" dirty="0" err="1">
                          <a:effectLst/>
                        </a:rPr>
                        <a:t>Revised</a:t>
                      </a:r>
                      <a:r>
                        <a:rPr lang="fr-FR" sz="800" u="none" strike="noStrike" dirty="0">
                          <a:effectLst/>
                        </a:rPr>
                        <a:t> Work Item on VOPS to </a:t>
                      </a:r>
                      <a:r>
                        <a:rPr lang="fr-FR" sz="800" u="none" strike="noStrike" dirty="0" err="1">
                          <a:effectLst/>
                        </a:rPr>
                        <a:t>address</a:t>
                      </a:r>
                      <a:r>
                        <a:rPr lang="fr-FR" sz="800" u="none" strike="noStrike" dirty="0">
                          <a:effectLst/>
                        </a:rPr>
                        <a:t> </a:t>
                      </a:r>
                      <a:r>
                        <a:rPr lang="fr-FR" sz="800" u="none" strike="noStrike" dirty="0" err="1">
                          <a:effectLst/>
                        </a:rPr>
                        <a:t>Conformance</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fr-FR" sz="800" u="none" strike="noStrike" dirty="0">
                          <a:effectLst/>
                        </a:rPr>
                        <a:t>SA WG4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fr-FR" sz="800" u="sng" strike="noStrike" dirty="0">
                          <a:effectLst/>
                          <a:hlinkClick r:id="rId4"/>
                        </a:rPr>
                        <a:t>91743</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fr-FR" sz="800" u="none" strike="noStrike" dirty="0">
                          <a:effectLst/>
                        </a:rPr>
                        <a:t>WID </a:t>
                      </a:r>
                      <a:r>
                        <a:rPr lang="fr-FR" sz="800" u="none" strike="noStrike" dirty="0" err="1">
                          <a:effectLst/>
                        </a:rPr>
                        <a:t>revised</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fr-FR" sz="800" u="none" strike="noStrike" dirty="0" err="1">
                          <a:effectLst/>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8257709"/>
                  </a:ext>
                </a:extLst>
              </a:tr>
            </a:tbl>
          </a:graphicData>
        </a:graphic>
      </p:graphicFrame>
    </p:spTree>
    <p:extLst>
      <p:ext uri="{BB962C8B-B14F-4D97-AF65-F5344CB8AC3E}">
        <p14:creationId xmlns:p14="http://schemas.microsoft.com/office/powerpoint/2010/main" val="417955615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Split Rendering over IMS </a:t>
            </a:r>
            <a:r>
              <a:rPr lang="en-US" altLang="en-US" dirty="0"/>
              <a:t>(</a:t>
            </a:r>
            <a:r>
              <a:rPr lang="en-US" sz="3200" dirty="0"/>
              <a:t>SR_IMS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828704497"/>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algn="r" fontAlgn="b"/>
                      <a:r>
                        <a:rPr lang="en-US" sz="1100" dirty="0">
                          <a:solidFill>
                            <a:srgbClr val="FF0000"/>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Completion date updated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84471"/>
            <a:ext cx="11068050" cy="41004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Identify functional entities for IMS-based split rendering and introduce a mapping to the IMS architecture. Identify interfaces and define network APIs for delivering media from 3GPP and non-3GPP services for split rendering of XR services. Define protocols, procedures, and codecs for delivery of split-rendered media and metadata for support of split rendered content including uplink (e.g., pose), and downlink (e.g., rendered pose) as part of a new specification. </a:t>
            </a:r>
          </a:p>
          <a:p>
            <a:pPr marL="0" marR="0" hangingPunct="0">
              <a:spcBef>
                <a:spcPts val="0"/>
              </a:spcBef>
              <a:spcAft>
                <a:spcPts val="900"/>
              </a:spcAft>
            </a:pPr>
            <a:endParaRPr lang="en-US" sz="1400" dirty="0">
              <a:effectLst/>
              <a:ea typeface="SimSun" panose="02010600030101010101" pitchFamily="2" charset="-122"/>
            </a:endParaRP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Progressed draft TS 26.567 </a:t>
            </a:r>
            <a:r>
              <a:rPr lang="en-US" sz="1400" i="1" dirty="0">
                <a:ea typeface="Calibri" panose="020F0502020204030204" pitchFamily="34" charset="0"/>
                <a:cs typeface="Times New Roman" panose="02020603050405020304" pitchFamily="18" charset="0"/>
              </a:rPr>
              <a:t>Split rendering over IMS</a:t>
            </a:r>
            <a:r>
              <a:rPr lang="en-US" sz="1400" dirty="0">
                <a:ea typeface="Calibri" panose="020F0502020204030204" pitchFamily="34" charset="0"/>
                <a:cs typeface="Times New Roman" panose="02020603050405020304" pitchFamily="18" charset="0"/>
              </a:rPr>
              <a:t> to v1.2.0 with the following items: Foveated optimizations for Split Rendering, Delay adaptation in UE, Generic MF Profile and an API for MF to expose its split rendering capabilities; Integrated all agreed </a:t>
            </a:r>
            <a:r>
              <a:rPr lang="en-US" sz="1400" dirty="0" err="1">
                <a:ea typeface="Calibri" panose="020F0502020204030204" pitchFamily="34" charset="0"/>
                <a:cs typeface="Times New Roman" panose="02020603050405020304" pitchFamily="18" charset="0"/>
              </a:rPr>
              <a:t>pCRs</a:t>
            </a:r>
            <a:endParaRPr lang="en-US" sz="1400" dirty="0">
              <a:ea typeface="Calibri" panose="020F0502020204030204" pitchFamily="34" charset="0"/>
              <a:cs typeface="Times New Roman" panose="02020603050405020304" pitchFamily="18" charset="0"/>
            </a:endParaRP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Completion date postponed to July 2025</a:t>
            </a:r>
          </a:p>
          <a:p>
            <a:pPr marL="287338" indent="-287338">
              <a:lnSpc>
                <a:spcPct val="93000"/>
              </a:lnSpc>
              <a:spcBef>
                <a:spcPct val="15000"/>
              </a:spcBef>
              <a:spcAft>
                <a:spcPct val="15000"/>
              </a:spcAft>
              <a:buSzPct val="100000"/>
              <a:tabLst>
                <a:tab pos="285750" algn="l"/>
              </a:tabLst>
              <a:defRPr/>
            </a:pPr>
            <a:endParaRPr lang="en-US" sz="1400" dirty="0">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and agree on TS 26.567 v1.0.0 to be sent to SA plenary for approval </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38085783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277957" y="196850"/>
            <a:ext cx="8604173" cy="1143000"/>
          </a:xfrm>
        </p:spPr>
        <p:txBody>
          <a:bodyPr/>
          <a:lstStyle/>
          <a:p>
            <a:r>
              <a:rPr lang="en-US" sz="3200" dirty="0"/>
              <a:t>EVS Codec Extension for Immersive Voice and Audio Services, Phase 2 </a:t>
            </a:r>
            <a:r>
              <a:rPr lang="en-US" altLang="en-US" dirty="0"/>
              <a:t>(</a:t>
            </a:r>
            <a:r>
              <a:rPr lang="en-US" sz="3200" dirty="0"/>
              <a:t>IVAS_Codec_Ph2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07518096"/>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476250" y="2155826"/>
            <a:ext cx="11068050" cy="4179660"/>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The overall objective of this work item is to provide an improved set of IVAS specifications with a fixed-point C-code to be part of TS 26.251; characterization of the IVAS codec based on the floating-point and fixed-point C-codes, and documentation of characterization results into TR 26.997; Enhancements to codec conformance test procedures and criteria; definition of relevant tiers of functionality to be implementable on a wide range of UEs with different capabilities, balancing user experience and implementation complexity/cost; enhancements to the RTP payload format and SDP negotiation, including split rendering operation; update relevant system and service specifications.</a:t>
            </a:r>
          </a:p>
          <a:p>
            <a:pPr marL="0" marR="0" indent="0" hangingPunct="0">
              <a:spcBef>
                <a:spcPts val="0"/>
              </a:spcBef>
              <a:spcAft>
                <a:spcPts val="900"/>
              </a:spcAft>
              <a:buNone/>
            </a:pPr>
            <a:r>
              <a:rPr lang="en-GB" sz="1400" b="1" u="sng" dirty="0">
                <a:cs typeface="Arial" pitchFamily="34" charset="0"/>
              </a:rPr>
              <a:t>Progress in the last quarter</a:t>
            </a:r>
          </a:p>
          <a:p>
            <a:r>
              <a:rPr lang="en-US" sz="1400" dirty="0">
                <a:effectLst/>
                <a:ea typeface="Arial" panose="020B0604020202020204" pitchFamily="34" charset="0"/>
              </a:rPr>
              <a:t>Updates to the IVAS characterization test, processing plans, BASOP verification, overview.</a:t>
            </a:r>
          </a:p>
          <a:p>
            <a:r>
              <a:rPr lang="en-US" sz="1400" dirty="0">
                <a:effectLst/>
                <a:ea typeface="Arial" panose="020B0604020202020204" pitchFamily="34" charset="0"/>
              </a:rPr>
              <a:t>In accordance with IVAS Characterization test plan, additional test material is likely required and may be contributed by 3GPP members. SA4 members aiming to contribute test material for consideration were asked to announce their interest.</a:t>
            </a:r>
          </a:p>
          <a:p>
            <a:r>
              <a:rPr lang="en-US" sz="1400" dirty="0">
                <a:ea typeface="Arial" panose="020B0604020202020204" pitchFamily="34" charset="0"/>
              </a:rPr>
              <a:t>I</a:t>
            </a:r>
            <a:r>
              <a:rPr lang="en-US" sz="1400" dirty="0">
                <a:effectLst/>
                <a:ea typeface="Arial" panose="020B0604020202020204" pitchFamily="34" charset="0"/>
              </a:rPr>
              <a:t>nclusion of the encoder verification report agreed, which is to be sent to TSG SA for approval of the fixed-point encoder delivery fulfilling 90% of the requirements. </a:t>
            </a:r>
          </a:p>
          <a:p>
            <a:endParaRPr lang="en-US" sz="1400" dirty="0">
              <a:ea typeface="Calibri" panose="020F0502020204030204" pitchFamily="34" charset="0"/>
              <a:cs typeface="Times New Roman" panose="02020603050405020304" pitchFamily="18" charset="0"/>
            </a:endParaRPr>
          </a:p>
          <a:p>
            <a:pPr marL="0" indent="0">
              <a:buNone/>
            </a:pPr>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Finalization of IVAS characterization processing and test plans; CR to the RTP payload format and SDP negotiation, including split rendering operation.</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687388" lvl="1" indent="-287338">
              <a:lnSpc>
                <a:spcPct val="93000"/>
              </a:lnSpc>
              <a:spcBef>
                <a:spcPct val="15000"/>
              </a:spcBef>
              <a:spcAft>
                <a:spcPct val="15000"/>
              </a:spcAft>
              <a:buSzPct val="100000"/>
              <a:tabLst>
                <a:tab pos="285750" algn="l"/>
              </a:tabLst>
              <a:defRPr/>
            </a:pPr>
            <a:endParaRPr lang="en-US" altLang="en-US" sz="1000" dirty="0">
              <a:cs typeface="Arial" panose="020B0604020202020204" pitchFamily="34" charset="0"/>
            </a:endParaRP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graphicFrame>
        <p:nvGraphicFramePr>
          <p:cNvPr id="6" name="Tableau 5">
            <a:extLst>
              <a:ext uri="{FF2B5EF4-FFF2-40B4-BE49-F238E27FC236}">
                <a16:creationId xmlns:a16="http://schemas.microsoft.com/office/drawing/2014/main" id="{6342F35D-9D0E-66D7-6EE5-ABCC33D8AB31}"/>
              </a:ext>
            </a:extLst>
          </p:cNvPr>
          <p:cNvGraphicFramePr>
            <a:graphicFrameLocks noGrp="1"/>
          </p:cNvGraphicFramePr>
          <p:nvPr>
            <p:extLst>
              <p:ext uri="{D42A27DB-BD31-4B8C-83A1-F6EECF244321}">
                <p14:modId xmlns:p14="http://schemas.microsoft.com/office/powerpoint/2010/main" val="251691016"/>
              </p:ext>
            </p:extLst>
          </p:nvPr>
        </p:nvGraphicFramePr>
        <p:xfrm>
          <a:off x="1007297" y="5195316"/>
          <a:ext cx="9535361" cy="417068"/>
        </p:xfrm>
        <a:graphic>
          <a:graphicData uri="http://schemas.openxmlformats.org/drawingml/2006/table">
            <a:tbl>
              <a:tblPr>
                <a:tableStyleId>{5C22544A-7EE6-4342-B048-85BDC9FD1C3A}</a:tableStyleId>
              </a:tblPr>
              <a:tblGrid>
                <a:gridCol w="675396">
                  <a:extLst>
                    <a:ext uri="{9D8B030D-6E8A-4147-A177-3AD203B41FA5}">
                      <a16:colId xmlns:a16="http://schemas.microsoft.com/office/drawing/2014/main" val="2680304039"/>
                    </a:ext>
                  </a:extLst>
                </a:gridCol>
                <a:gridCol w="2689303">
                  <a:extLst>
                    <a:ext uri="{9D8B030D-6E8A-4147-A177-3AD203B41FA5}">
                      <a16:colId xmlns:a16="http://schemas.microsoft.com/office/drawing/2014/main" val="1398502883"/>
                    </a:ext>
                  </a:extLst>
                </a:gridCol>
                <a:gridCol w="1031513">
                  <a:extLst>
                    <a:ext uri="{9D8B030D-6E8A-4147-A177-3AD203B41FA5}">
                      <a16:colId xmlns:a16="http://schemas.microsoft.com/office/drawing/2014/main" val="375738802"/>
                    </a:ext>
                  </a:extLst>
                </a:gridCol>
                <a:gridCol w="1169663">
                  <a:extLst>
                    <a:ext uri="{9D8B030D-6E8A-4147-A177-3AD203B41FA5}">
                      <a16:colId xmlns:a16="http://schemas.microsoft.com/office/drawing/2014/main" val="84348273"/>
                    </a:ext>
                  </a:extLst>
                </a:gridCol>
                <a:gridCol w="1169663">
                  <a:extLst>
                    <a:ext uri="{9D8B030D-6E8A-4147-A177-3AD203B41FA5}">
                      <a16:colId xmlns:a16="http://schemas.microsoft.com/office/drawing/2014/main" val="3615081728"/>
                    </a:ext>
                  </a:extLst>
                </a:gridCol>
                <a:gridCol w="994674">
                  <a:extLst>
                    <a:ext uri="{9D8B030D-6E8A-4147-A177-3AD203B41FA5}">
                      <a16:colId xmlns:a16="http://schemas.microsoft.com/office/drawing/2014/main" val="1481329951"/>
                    </a:ext>
                  </a:extLst>
                </a:gridCol>
                <a:gridCol w="1805149">
                  <a:extLst>
                    <a:ext uri="{9D8B030D-6E8A-4147-A177-3AD203B41FA5}">
                      <a16:colId xmlns:a16="http://schemas.microsoft.com/office/drawing/2014/main" val="39804443"/>
                    </a:ext>
                  </a:extLst>
                </a:gridCol>
              </a:tblGrid>
              <a:tr h="269588">
                <a:tc>
                  <a:txBody>
                    <a:bodyPr/>
                    <a:lstStyle/>
                    <a:p>
                      <a:pPr algn="ctr" fontAlgn="t"/>
                      <a:r>
                        <a:rPr lang="fr-FR" sz="900" u="none" strike="noStrike" dirty="0" err="1">
                          <a:effectLst/>
                        </a:rPr>
                        <a:t>TDoc</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fontAlgn="t"/>
                      <a:r>
                        <a:rPr lang="fr-FR" sz="900" u="none" strike="noStrike" dirty="0" err="1">
                          <a:effectLst/>
                        </a:rPr>
                        <a:t>Title</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fontAlgn="t"/>
                      <a:r>
                        <a:rPr lang="fr-FR" sz="900" u="none" strike="noStrike" dirty="0">
                          <a:effectLst/>
                        </a:rPr>
                        <a:t>Source</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fontAlgn="t"/>
                      <a:r>
                        <a:rPr lang="fr-FR" sz="900" u="none" strike="noStrike" dirty="0">
                          <a:effectLst/>
                        </a:rPr>
                        <a:t>Type</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fontAlgn="t"/>
                      <a:r>
                        <a:rPr lang="fr-FR" sz="900" u="none" strike="noStrike" dirty="0">
                          <a:effectLst/>
                        </a:rPr>
                        <a:t>For</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fontAlgn="t"/>
                      <a:r>
                        <a:rPr lang="fr-FR" sz="900" u="none" strike="noStrike" dirty="0">
                          <a:effectLst/>
                        </a:rPr>
                        <a:t>Agenda item</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fontAlgn="t"/>
                      <a:r>
                        <a:rPr lang="fr-FR" sz="900" u="none" strike="noStrike" dirty="0">
                          <a:effectLst/>
                        </a:rPr>
                        <a:t>Agenda item description</a:t>
                      </a:r>
                      <a:endParaRPr lang="fr-FR"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3365159765"/>
                  </a:ext>
                </a:extLst>
              </a:tr>
              <a:tr h="147480">
                <a:tc>
                  <a:txBody>
                    <a:bodyPr/>
                    <a:lstStyle/>
                    <a:p>
                      <a:pPr algn="l" fontAlgn="t"/>
                      <a:r>
                        <a:rPr lang="fr-FR" sz="800" u="none" strike="noStrike" dirty="0">
                          <a:effectLst/>
                          <a:hlinkClick r:id="rId3"/>
                        </a:rPr>
                        <a:t>SP-250643</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u="none" strike="noStrike" dirty="0" err="1">
                          <a:effectLst/>
                        </a:rPr>
                        <a:t>Verification</a:t>
                      </a:r>
                      <a:r>
                        <a:rPr lang="fr-FR" sz="800" u="none" strike="noStrike" dirty="0">
                          <a:effectLst/>
                        </a:rPr>
                        <a:t> of IVAS BASOP Encoder</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u="none" strike="noStrike" dirty="0">
                          <a:effectLst/>
                        </a:rPr>
                        <a:t>SA WG4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u="none" strike="noStrike" dirty="0">
                          <a:effectLst/>
                        </a:rPr>
                        <a:t>report</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u="none" strike="noStrike" dirty="0" err="1">
                          <a:effectLst/>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u="none" strike="noStrike" dirty="0">
                          <a:effectLst/>
                        </a:rPr>
                        <a:t>4.4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u="none" strike="noStrike" dirty="0">
                          <a:effectLst/>
                        </a:rPr>
                        <a:t>SA WG4 </a:t>
                      </a:r>
                      <a:r>
                        <a:rPr lang="fr-FR" sz="800" u="none" strike="noStrike" dirty="0" err="1">
                          <a:effectLst/>
                        </a:rPr>
                        <a:t>reporting</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6736265"/>
                  </a:ext>
                </a:extLst>
              </a:tr>
            </a:tbl>
          </a:graphicData>
        </a:graphic>
      </p:graphicFrame>
    </p:spTree>
    <p:extLst>
      <p:ext uri="{BB962C8B-B14F-4D97-AF65-F5344CB8AC3E}">
        <p14:creationId xmlns:p14="http://schemas.microsoft.com/office/powerpoint/2010/main" val="246619265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Terminal Audio quality performance and Test methods for Immersive Audio Services, Phase 2 </a:t>
            </a:r>
            <a:r>
              <a:rPr lang="en-US" altLang="en-US" dirty="0"/>
              <a:t>(</a:t>
            </a:r>
            <a:r>
              <a:rPr lang="en-US" dirty="0"/>
              <a:t>ATIAS_Ph2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83890854"/>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a:spcBef>
                <a:spcPts val="0"/>
              </a:spcBef>
              <a:spcAft>
                <a:spcPts val="900"/>
              </a:spcAft>
            </a:pPr>
            <a:r>
              <a:rPr lang="en-US" sz="1400" dirty="0">
                <a:effectLst/>
                <a:ea typeface="Times New Roman" panose="02020603050405020304" pitchFamily="18" charset="0"/>
              </a:rPr>
              <a:t>Consider additional requirements corresponding to the test methods in TS 26.260 and/or update requirements marked as TBD for sending and receiving characteristics of terminals in TS 26.261. Define new test methods and performance requirements/objectives, for the assessment of capture and playback of complex sound scenes. Define new test methods and performance requirements/objectives for the assessment of acoustic echo control. Define test methods and performance requirements/objectives for the assessment of binaural rendering in receive direction, including headtracking and motion-to-sound latency.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Candidate changes to TS 26.260 updated to describe a method on motion to sound latency.</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Agreement on echo testing.</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Review of ambiance transmission testing, diffuseness reproduction, nominal transmission levels and updates on complex acoustic sound field transmission: still work in progress.</a:t>
            </a:r>
          </a:p>
          <a:p>
            <a:pPr marL="0" indent="0">
              <a:lnSpc>
                <a:spcPct val="93000"/>
              </a:lnSpc>
              <a:spcBef>
                <a:spcPct val="15000"/>
              </a:spcBef>
              <a:spcAft>
                <a:spcPct val="15000"/>
              </a:spcAft>
              <a:buSzPct val="100000"/>
              <a:buNone/>
              <a:tabLst>
                <a:tab pos="285750" algn="l"/>
              </a:tabLst>
              <a:defRPr/>
            </a:pPr>
            <a:endParaRPr lang="en-US" sz="1400" dirty="0">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changes to 26.259 (Subjective test methodologies), 26.260 (Objective test methodologies)  and 26.261 (Performance requirements &amp; objectives).</a:t>
            </a:r>
          </a:p>
          <a:p>
            <a:pPr marL="400050" lvl="1">
              <a:spcBef>
                <a:spcPts val="0"/>
              </a:spcBef>
              <a:spcAft>
                <a:spcPts val="900"/>
              </a:spcAft>
            </a:pPr>
            <a:endParaRPr lang="en-US" sz="1400" dirty="0">
              <a:effectLst/>
              <a:ea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0" marR="0">
              <a:spcBef>
                <a:spcPts val="0"/>
              </a:spcBef>
              <a:spcAft>
                <a:spcPts val="900"/>
              </a:spcAft>
            </a:pPr>
            <a:endParaRPr lang="en-US" sz="1800" dirty="0">
              <a:effectLst/>
              <a:ea typeface="Times New Roman" panose="02020603050405020304" pitchFamily="18" charset="0"/>
            </a:endParaRPr>
          </a:p>
          <a:p>
            <a:pPr marL="400050" lvl="1" indent="0">
              <a:spcBef>
                <a:spcPts val="0"/>
              </a:spcBef>
              <a:spcAft>
                <a:spcPts val="0"/>
              </a:spcAft>
              <a:buNone/>
            </a:pPr>
            <a:endParaRPr lang="en-GB" sz="18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82114014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Diverse audio Capturing System for UEs</a:t>
            </a:r>
            <a:br>
              <a:rPr lang="en-US" sz="3200" dirty="0"/>
            </a:br>
            <a:r>
              <a:rPr lang="en-US" sz="3200" b="0" dirty="0">
                <a:latin typeface="+mn-lt"/>
              </a:rPr>
              <a:t> </a:t>
            </a:r>
            <a:r>
              <a:rPr lang="en-US" altLang="en-US" dirty="0"/>
              <a:t>(</a:t>
            </a:r>
            <a:r>
              <a:rPr lang="en-US" sz="3200" b="0" dirty="0" err="1">
                <a:latin typeface="+mn-lt"/>
              </a:rPr>
              <a:t>DaCAS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252412848"/>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50%</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 </a:t>
            </a:r>
            <a:endParaRPr lang="en-GB" sz="1400" dirty="0">
              <a:cs typeface="Arial" pitchFamily="34" charset="0"/>
            </a:endParaRPr>
          </a:p>
          <a:p>
            <a:pPr marL="0" marR="0" indent="0">
              <a:spcBef>
                <a:spcPts val="0"/>
              </a:spcBef>
              <a:spcAft>
                <a:spcPts val="900"/>
              </a:spcAft>
              <a:buNone/>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altLang="zh-CN" sz="1400" dirty="0">
                <a:cs typeface="Arial" pitchFamily="34" charset="0"/>
              </a:rPr>
              <a:t>The description of the target devices  and the templates were updated, XR device was agreed to be a target device</a:t>
            </a:r>
            <a:r>
              <a:rPr lang="en-US" sz="1400" dirty="0">
                <a:effectLst/>
                <a:ea typeface="Times New Roman" panose="02020603050405020304" pitchFamily="18" charset="0"/>
              </a:rPr>
              <a:t>.</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defining microphone signal requirements, target devices, recording databases and other topics (license, performance evaluation, deliverables) have been processed. </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Agree minimum performance requirement/objective criteria for raw microphone signals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Agree requirements for signals for common database for the first target devices based on the template. Especially, Legal framework must be finished if necessary.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Agree the definition of deliverables for example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130039116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a:xfrm>
            <a:off x="647700" y="1196789"/>
            <a:ext cx="11184467" cy="5088126"/>
          </a:xfrm>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 calendar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en-US" altLang="en-US" sz="1600" dirty="0"/>
              <a:t>CRs to Rel-18</a:t>
            </a:r>
          </a:p>
          <a:p>
            <a:pPr lvl="1">
              <a:lnSpc>
                <a:spcPct val="90000"/>
              </a:lnSpc>
              <a:spcBef>
                <a:spcPts val="300"/>
              </a:spcBef>
            </a:pPr>
            <a:r>
              <a:rPr lang="en-US" altLang="en-US" sz="1600" dirty="0"/>
              <a:t>CRs to completed features in Rel-19</a:t>
            </a:r>
          </a:p>
          <a:p>
            <a:pPr lvl="1">
              <a:lnSpc>
                <a:spcPct val="90000"/>
              </a:lnSpc>
              <a:spcBef>
                <a:spcPts val="300"/>
              </a:spcBef>
            </a:pPr>
            <a:r>
              <a:rPr lang="fi-FI" altLang="en-US" sz="1600" dirty="0"/>
              <a:t>Rel-19 </a:t>
            </a:r>
            <a:r>
              <a:rPr lang="fi-FI" altLang="en-US" sz="1600" dirty="0" err="1"/>
              <a:t>Work</a:t>
            </a:r>
            <a:r>
              <a:rPr lang="fi-FI" altLang="en-US" sz="1600" dirty="0"/>
              <a:t> </a:t>
            </a:r>
            <a:r>
              <a:rPr lang="fi-FI" altLang="en-US" sz="1600" dirty="0" err="1"/>
              <a:t>Items</a:t>
            </a:r>
            <a:endParaRPr lang="fi-FI" altLang="en-US" sz="1600" dirty="0"/>
          </a:p>
          <a:p>
            <a:pPr lvl="1">
              <a:lnSpc>
                <a:spcPct val="90000"/>
              </a:lnSpc>
              <a:spcBef>
                <a:spcPts val="300"/>
              </a:spcBef>
            </a:pPr>
            <a:r>
              <a:rPr lang="fi-FI" altLang="en-US" sz="1600" dirty="0"/>
              <a:t>Rel-20 </a:t>
            </a:r>
            <a:r>
              <a:rPr lang="fi-FI" altLang="en-US" sz="1600" dirty="0" err="1"/>
              <a:t>Work</a:t>
            </a:r>
            <a:r>
              <a:rPr lang="fi-FI" altLang="en-US" sz="1600" dirty="0"/>
              <a:t> </a:t>
            </a:r>
            <a:r>
              <a:rPr lang="fi-FI" altLang="en-US" sz="1600" dirty="0" err="1"/>
              <a:t>Items</a:t>
            </a:r>
            <a:endParaRPr lang="fi-FI" altLang="en-US" sz="1600" dirty="0"/>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and Study Item(s)</a:t>
            </a:r>
          </a:p>
          <a:p>
            <a:pPr>
              <a:lnSpc>
                <a:spcPct val="90000"/>
              </a:lnSpc>
              <a:spcBef>
                <a:spcPts val="1500"/>
              </a:spcBef>
            </a:pPr>
            <a:r>
              <a:rPr lang="fi-FI" altLang="en-US" sz="2000" dirty="0"/>
              <a:t>SA4 Planning</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5G Real-time Transport Protocol Configurations, </a:t>
            </a:r>
            <a:br>
              <a:rPr lang="en-US" sz="3200" b="0" dirty="0">
                <a:latin typeface="+mn-lt"/>
              </a:rPr>
            </a:br>
            <a:r>
              <a:rPr lang="en-US" sz="3200" b="0" dirty="0">
                <a:latin typeface="+mn-lt"/>
              </a:rPr>
              <a:t>Phase 2  </a:t>
            </a:r>
            <a:r>
              <a:rPr lang="en-US" altLang="en-US" dirty="0"/>
              <a:t>(</a:t>
            </a:r>
            <a:r>
              <a:rPr lang="en-US" sz="3200" b="0" dirty="0">
                <a:latin typeface="+mn-lt"/>
              </a:rPr>
              <a:t>5G_RTP_Ph2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18667889"/>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35%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work includes the following objectives for normative specification work on TS 26.522, TS 26.510 and TS 26.113 are in scope for RTC services based on the conclusions included in TR 26.822 of the study item FS_5G_RTP_Ph2: mitigate the potential inaccuracy of PDU Set Size information; include PDU Set Importance values; guidelines for handling of lone PDUs at the UPF; AL-FEC awareness; MDS AL-FEC coding schemes; network awareness of retransmitted PDUs; multiplexed RTP streams; burst size, time to next burst, data boosting indication; guidelines for marking PDU Sets.</a:t>
            </a: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Enhancements to RTC Dynamic Policy API for N6-unmarked PDUs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Exploitation of new QoS handling support by the RTC System</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Develop, discuss and agree solutions according to the WID objectives.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Finalize CRs for enabling support of 5G_RTP_Ph2 features in TS 26.113 and TS 26.510. </a:t>
            </a: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graphicFrame>
        <p:nvGraphicFramePr>
          <p:cNvPr id="6" name="Table 5">
            <a:extLst>
              <a:ext uri="{FF2B5EF4-FFF2-40B4-BE49-F238E27FC236}">
                <a16:creationId xmlns:a16="http://schemas.microsoft.com/office/drawing/2014/main" id="{477B3D42-73FB-C052-7ED5-0B8D499FEAF5}"/>
              </a:ext>
            </a:extLst>
          </p:cNvPr>
          <p:cNvGraphicFramePr>
            <a:graphicFrameLocks noGrp="1"/>
          </p:cNvGraphicFramePr>
          <p:nvPr>
            <p:extLst>
              <p:ext uri="{D42A27DB-BD31-4B8C-83A1-F6EECF244321}">
                <p14:modId xmlns:p14="http://schemas.microsoft.com/office/powerpoint/2010/main" val="3166427301"/>
              </p:ext>
            </p:extLst>
          </p:nvPr>
        </p:nvGraphicFramePr>
        <p:xfrm>
          <a:off x="1262151" y="4712429"/>
          <a:ext cx="9474202" cy="691421"/>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extLst>
                  <a:ext uri="{0D108BD9-81ED-4DB2-BD59-A6C34878D82A}">
                    <a16:rowId xmlns:a16="http://schemas.microsoft.com/office/drawing/2014/main" val="3568159636"/>
                  </a:ext>
                </a:extLst>
              </a:tr>
              <a:tr h="199133">
                <a:tc>
                  <a:txBody>
                    <a:bodyPr/>
                    <a:lstStyle/>
                    <a:p>
                      <a:pPr algn="l" fontAlgn="t"/>
                      <a:r>
                        <a:rPr lang="fr-FR" sz="800" b="0" i="0" u="none" strike="noStrike" dirty="0">
                          <a:solidFill>
                            <a:srgbClr val="000000"/>
                          </a:solidFill>
                          <a:effectLst/>
                          <a:latin typeface="Arial" panose="020B0604020202020204" pitchFamily="34" charset="0"/>
                          <a:hlinkClick r:id="rId4"/>
                        </a:rPr>
                        <a:t>SP-250690</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CR Pack on 5G_RTP_Ph2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9837622"/>
                  </a:ext>
                </a:extLst>
              </a:tr>
              <a:tr h="175795">
                <a:tc>
                  <a:txBody>
                    <a:bodyPr/>
                    <a:lstStyle/>
                    <a:p>
                      <a:pPr algn="l" fontAlgn="t"/>
                      <a:r>
                        <a:rPr lang="fr-FR" sz="800" b="0" i="0" u="none" strike="noStrike" dirty="0">
                          <a:solidFill>
                            <a:srgbClr val="000000"/>
                          </a:solidFill>
                          <a:effectLst/>
                          <a:latin typeface="Arial" panose="020B0604020202020204" pitchFamily="34" charset="0"/>
                          <a:hlinkClick r:id="rId6"/>
                        </a:rPr>
                        <a:t>SP-250701</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CR Pack on 5G_RTP_Ph2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3388688"/>
                  </a:ext>
                </a:extLst>
              </a:tr>
            </a:tbl>
          </a:graphicData>
        </a:graphic>
      </p:graphicFrame>
    </p:spTree>
    <p:extLst>
      <p:ext uri="{BB962C8B-B14F-4D97-AF65-F5344CB8AC3E}">
        <p14:creationId xmlns:p14="http://schemas.microsoft.com/office/powerpoint/2010/main" val="89070111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5CE5A-EA2E-32E4-F26F-11A91239680F}"/>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DB93117-B38B-C88C-029A-6F4E11E3EDFF}"/>
              </a:ext>
            </a:extLst>
          </p:cNvPr>
          <p:cNvSpPr>
            <a:spLocks noGrp="1"/>
          </p:cNvSpPr>
          <p:nvPr>
            <p:ph type="title"/>
          </p:nvPr>
        </p:nvSpPr>
        <p:spPr>
          <a:xfrm>
            <a:off x="568171" y="196850"/>
            <a:ext cx="9250532" cy="1143000"/>
          </a:xfrm>
        </p:spPr>
        <p:txBody>
          <a:bodyPr/>
          <a:lstStyle/>
          <a:p>
            <a:r>
              <a:rPr lang="en-US" sz="3200" b="0" dirty="0">
                <a:latin typeface="+mn-lt"/>
              </a:rPr>
              <a:t>Avatar Communications in AR Calls</a:t>
            </a:r>
            <a:br>
              <a:rPr lang="en-US" sz="3200" dirty="0"/>
            </a:br>
            <a:r>
              <a:rPr lang="en-US" sz="3200" b="0" dirty="0">
                <a:latin typeface="+mn-lt"/>
              </a:rPr>
              <a:t> </a:t>
            </a:r>
            <a:r>
              <a:rPr lang="en-US" altLang="en-US" dirty="0"/>
              <a:t>(</a:t>
            </a:r>
            <a:r>
              <a:rPr lang="en-US" sz="3200" b="0" dirty="0" err="1">
                <a:latin typeface="+mn-lt"/>
              </a:rPr>
              <a:t>AvCall</a:t>
            </a:r>
            <a:r>
              <a:rPr lang="en-US" sz="3200" b="0" dirty="0">
                <a:latin typeface="+mn-lt"/>
              </a:rPr>
              <a:t>-MED</a:t>
            </a:r>
            <a:r>
              <a:rPr lang="en-US" altLang="en-US" dirty="0"/>
              <a:t>)</a:t>
            </a:r>
          </a:p>
        </p:txBody>
      </p:sp>
      <p:graphicFrame>
        <p:nvGraphicFramePr>
          <p:cNvPr id="2" name="Table 1">
            <a:extLst>
              <a:ext uri="{FF2B5EF4-FFF2-40B4-BE49-F238E27FC236}">
                <a16:creationId xmlns:a16="http://schemas.microsoft.com/office/drawing/2014/main" id="{C33EA3AF-7CB1-8B80-68EE-5A29399D988E}"/>
              </a:ext>
            </a:extLst>
          </p:cNvPr>
          <p:cNvGraphicFramePr>
            <a:graphicFrameLocks noGrp="1"/>
          </p:cNvGraphicFramePr>
          <p:nvPr>
            <p:extLst>
              <p:ext uri="{D42A27DB-BD31-4B8C-83A1-F6EECF244321}">
                <p14:modId xmlns:p14="http://schemas.microsoft.com/office/powerpoint/2010/main" val="383618313"/>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1070056</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SP-250286</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AF32CE40-2A4F-57A0-B818-9EC045B6E2A4}"/>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a:t>
            </a:r>
            <a:r>
              <a:rPr lang="en-US" sz="1400" dirty="0" err="1">
                <a:effectLst/>
                <a:ea typeface="Times New Roman" panose="02020603050405020304" pitchFamily="18" charset="0"/>
              </a:rPr>
              <a:t>AvCall</a:t>
            </a:r>
            <a:r>
              <a:rPr lang="en-US" sz="1400" dirty="0">
                <a:effectLst/>
                <a:ea typeface="Times New Roman" panose="02020603050405020304" pitchFamily="18" charset="0"/>
              </a:rPr>
              <a:t> work item in Rel-19 focuses exclusively on enabling avatar communication in IMS-based AR calls, with three main areas of focus:</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Receiver-driven avatar features</a:t>
            </a:r>
            <a:r>
              <a:rPr lang="en-US" sz="1400" dirty="0">
                <a:effectLst/>
                <a:ea typeface="Times New Roman" panose="02020603050405020304" pitchFamily="18" charset="0"/>
              </a:rPr>
              <a:t>: Extending TS 26.264 to specify formats, protocols, and signaling for base avatars and animation streams; In collaboration with SA2 and SA3, developing a management interface for Base Avatar Repository (BAR);</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Sender-based avatar features</a:t>
            </a:r>
            <a:r>
              <a:rPr lang="en-US" sz="1400" dirty="0">
                <a:effectLst/>
                <a:ea typeface="Times New Roman" panose="02020603050405020304" pitchFamily="18" charset="0"/>
              </a:rPr>
              <a:t>: Using existing TS 26.264 capabilities for avatar animation; Considering potential pose data exchange extensions for viewer-dependent rendering;</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Network-based avatar features</a:t>
            </a:r>
            <a:r>
              <a:rPr lang="en-US" sz="1400" dirty="0">
                <a:effectLst/>
                <a:ea typeface="Times New Roman" panose="02020603050405020304" pitchFamily="18" charset="0"/>
              </a:rPr>
              <a:t>: Extending TS 26.264 for avatar communication specifications; Adding signaling and format negotiation for MF-based animation and rendering;</a:t>
            </a:r>
          </a:p>
          <a:p>
            <a:pPr>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cs typeface="Arial" pitchFamily="34" charset="0"/>
            </a:endParaRP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Reviewed contributions related to formats and call flows</a:t>
            </a:r>
          </a:p>
          <a:p>
            <a:pPr>
              <a:lnSpc>
                <a:spcPct val="93000"/>
              </a:lnSpc>
              <a:spcBef>
                <a:spcPct val="15000"/>
              </a:spcBef>
              <a:spcAft>
                <a:spcPct val="15000"/>
              </a:spcAft>
              <a:buSzPct val="100000"/>
              <a:tabLst>
                <a:tab pos="285750" algn="l"/>
              </a:tabLst>
              <a:defRPr/>
            </a:pPr>
            <a:r>
              <a:rPr lang="en-US" sz="1400" dirty="0"/>
              <a:t> Agreed on basic call flows and the time plan with a face-to-face </a:t>
            </a:r>
            <a:r>
              <a:rPr lang="en-US" sz="1400" dirty="0" err="1"/>
              <a:t>adhoc</a:t>
            </a:r>
            <a:r>
              <a:rPr lang="en-US" sz="1400" dirty="0"/>
              <a:t> meeting in September to finish the work if needed.  </a:t>
            </a:r>
            <a:endParaRPr lang="fr-FR" sz="1400" dirty="0"/>
          </a:p>
          <a:p>
            <a:pPr marL="0" indent="0">
              <a:lnSpc>
                <a:spcPct val="93000"/>
              </a:lnSpc>
              <a:spcBef>
                <a:spcPct val="15000"/>
              </a:spcBef>
              <a:spcAft>
                <a:spcPct val="15000"/>
              </a:spcAft>
              <a:buSzPct val="100000"/>
              <a:buNone/>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Finalize formats and profiles; Conclude </a:t>
            </a:r>
            <a:r>
              <a:rPr lang="en-US" sz="1400" dirty="0" err="1">
                <a:ea typeface="Times New Roman" panose="02020603050405020304" pitchFamily="18" charset="0"/>
              </a:rPr>
              <a:t>signalling</a:t>
            </a:r>
            <a:r>
              <a:rPr lang="en-US" sz="1400" dirty="0">
                <a:ea typeface="Times New Roman" panose="02020603050405020304" pitchFamily="18" charset="0"/>
              </a:rPr>
              <a:t> aspects; Progress security aspects; Finalize CR to TS26.264</a:t>
            </a:r>
          </a:p>
          <a:p>
            <a:pPr lvl="0">
              <a:lnSpc>
                <a:spcPct val="93000"/>
              </a:lnSpc>
              <a:spcBef>
                <a:spcPct val="15000"/>
              </a:spcBef>
              <a:spcAft>
                <a:spcPct val="15000"/>
              </a:spcAft>
              <a:buSzPct val="100000"/>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238697673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A535-9708-A0A1-461D-8C4A47638C2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8AA597F3-A8EB-3058-E8C2-76B7D0C060C3}"/>
              </a:ext>
            </a:extLst>
          </p:cNvPr>
          <p:cNvSpPr>
            <a:spLocks noGrp="1"/>
          </p:cNvSpPr>
          <p:nvPr>
            <p:ph type="title"/>
          </p:nvPr>
        </p:nvSpPr>
        <p:spPr>
          <a:xfrm>
            <a:off x="568171" y="196850"/>
            <a:ext cx="9250532" cy="1143000"/>
          </a:xfrm>
        </p:spPr>
        <p:txBody>
          <a:bodyPr/>
          <a:lstStyle/>
          <a:p>
            <a:r>
              <a:rPr lang="en-US" sz="3200" b="0" dirty="0">
                <a:latin typeface="+mn-lt"/>
              </a:rPr>
              <a:t>Stage 3 for Advanced Media Delivery</a:t>
            </a:r>
            <a:br>
              <a:rPr lang="en-US" sz="3200" b="0" dirty="0">
                <a:latin typeface="+mn-lt"/>
              </a:rPr>
            </a:br>
            <a:r>
              <a:rPr lang="en-US" sz="3200" b="0" dirty="0">
                <a:latin typeface="+mn-lt"/>
              </a:rPr>
              <a:t> </a:t>
            </a:r>
            <a:r>
              <a:rPr lang="en-US" altLang="en-US" dirty="0"/>
              <a:t>(</a:t>
            </a:r>
            <a:r>
              <a:rPr lang="en-US" sz="3200" b="0" dirty="0">
                <a:latin typeface="+mn-lt"/>
              </a:rPr>
              <a:t>AMD_PRO-MED</a:t>
            </a:r>
            <a:r>
              <a:rPr lang="en-US" altLang="en-US" dirty="0"/>
              <a:t>)</a:t>
            </a:r>
          </a:p>
        </p:txBody>
      </p:sp>
      <p:graphicFrame>
        <p:nvGraphicFramePr>
          <p:cNvPr id="2" name="Table 1">
            <a:extLst>
              <a:ext uri="{FF2B5EF4-FFF2-40B4-BE49-F238E27FC236}">
                <a16:creationId xmlns:a16="http://schemas.microsoft.com/office/drawing/2014/main" id="{EA5E1029-3EB8-3017-D10E-CE535BFDEE5D}"/>
              </a:ext>
            </a:extLst>
          </p:cNvPr>
          <p:cNvGraphicFramePr>
            <a:graphicFrameLocks noGrp="1"/>
          </p:cNvGraphicFramePr>
          <p:nvPr>
            <p:extLst>
              <p:ext uri="{D42A27DB-BD31-4B8C-83A1-F6EECF244321}">
                <p14:modId xmlns:p14="http://schemas.microsoft.com/office/powerpoint/2010/main" val="1855034442"/>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1070057</a:t>
                      </a: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5453A2B3-4C53-C64B-A8E8-67C37B633B7A}"/>
              </a:ext>
            </a:extLst>
          </p:cNvPr>
          <p:cNvSpPr>
            <a:spLocks noGrp="1"/>
          </p:cNvSpPr>
          <p:nvPr>
            <p:ph idx="1"/>
          </p:nvPr>
        </p:nvSpPr>
        <p:spPr>
          <a:xfrm>
            <a:off x="404262" y="2254929"/>
            <a:ext cx="11415562"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Main objective: Address recommendations from FS_AMD and FS_MS_NS_Ph2 studies in TS 26.510, TS 26.512, and TS 26.517</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MBS Protocol Extensions</a:t>
            </a:r>
            <a:r>
              <a:rPr lang="en-US" sz="1400" dirty="0">
                <a:effectLst/>
                <a:ea typeface="Times New Roman" panose="02020603050405020304" pitchFamily="18" charset="0"/>
              </a:rPr>
              <a:t>: In-session unicast repair for MBS Object Distribution; MBMS functionalities not supported in MBS; Time synchronization…</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5G Media Streaming Protocol Updates</a:t>
            </a:r>
            <a:r>
              <a:rPr lang="en-US" sz="1400" dirty="0">
                <a:effectLst/>
                <a:ea typeface="Times New Roman" panose="02020603050405020304" pitchFamily="18" charset="0"/>
              </a:rPr>
              <a:t>: Common Media Client Data (CMCD); multi-access media delivery; media delivery from multiple endpoints</a:t>
            </a:r>
          </a:p>
          <a:p>
            <a:pPr>
              <a:lnSpc>
                <a:spcPct val="93000"/>
              </a:lnSpc>
              <a:spcBef>
                <a:spcPct val="15000"/>
              </a:spcBef>
              <a:spcAft>
                <a:spcPct val="15000"/>
              </a:spcAft>
              <a:buSzPct val="100000"/>
              <a:tabLst>
                <a:tab pos="285750" algn="l"/>
              </a:tabLst>
              <a:defRPr/>
            </a:pPr>
            <a:r>
              <a:rPr lang="en-US" sz="1400" b="1" u="sng" dirty="0">
                <a:effectLst/>
                <a:ea typeface="Times New Roman" panose="02020603050405020304" pitchFamily="18" charset="0"/>
              </a:rPr>
              <a:t>Content Protection &amp; Distribution</a:t>
            </a:r>
            <a:r>
              <a:rPr lang="en-US" sz="1400" dirty="0">
                <a:effectLst/>
                <a:ea typeface="Times New Roman" panose="02020603050405020304" pitchFamily="18" charset="0"/>
              </a:rPr>
              <a:t>: Content Protection Information Exchange Format; encryption and high-value content features…</a:t>
            </a:r>
          </a:p>
          <a:p>
            <a:pPr>
              <a:lnSpc>
                <a:spcPct val="93000"/>
              </a:lnSpc>
              <a:spcBef>
                <a:spcPct val="15000"/>
              </a:spcBef>
              <a:spcAft>
                <a:spcPct val="15000"/>
              </a:spcAft>
              <a:buSzPct val="100000"/>
              <a:tabLst>
                <a:tab pos="285750" algn="l"/>
              </a:tabLst>
              <a:defRPr/>
            </a:pPr>
            <a:r>
              <a:rPr lang="en-US" sz="1400" b="1" u="sng" dirty="0">
                <a:ea typeface="Times New Roman" panose="02020603050405020304" pitchFamily="18" charset="0"/>
              </a:rPr>
              <a:t>QoS Improvements</a:t>
            </a:r>
            <a:r>
              <a:rPr lang="en-US" sz="1400" dirty="0">
                <a:ea typeface="Times New Roman" panose="02020603050405020304" pitchFamily="18" charset="0"/>
              </a:rPr>
              <a:t>: Integrate ECN marking for L4S; Add QoS monitoring features; Network Slicing Support…</a:t>
            </a:r>
          </a:p>
          <a:p>
            <a:pPr>
              <a:lnSpc>
                <a:spcPct val="93000"/>
              </a:lnSpc>
              <a:spcBef>
                <a:spcPct val="15000"/>
              </a:spcBef>
              <a:spcAft>
                <a:spcPct val="15000"/>
              </a:spcAft>
              <a:buSzPct val="100000"/>
              <a:tabLst>
                <a:tab pos="285750" algn="l"/>
              </a:tabLst>
              <a:defRPr/>
            </a:pPr>
            <a:r>
              <a:rPr lang="en-US" sz="1400" b="1" u="sng" dirty="0">
                <a:ea typeface="Times New Roman" panose="02020603050405020304" pitchFamily="18" charset="0"/>
              </a:rPr>
              <a:t>Define APIs and </a:t>
            </a:r>
            <a:r>
              <a:rPr lang="en-US" sz="1400" b="1" u="sng" dirty="0" err="1">
                <a:ea typeface="Times New Roman" panose="02020603050405020304" pitchFamily="18" charset="0"/>
              </a:rPr>
              <a:t>OpenAPI</a:t>
            </a:r>
            <a:r>
              <a:rPr lang="en-US" sz="1400" b="1" u="sng" dirty="0">
                <a:ea typeface="Times New Roman" panose="02020603050405020304" pitchFamily="18" charset="0"/>
              </a:rPr>
              <a:t> YAML specifications: </a:t>
            </a:r>
            <a:r>
              <a:rPr lang="en-US" sz="1400" dirty="0">
                <a:ea typeface="Times New Roman" panose="02020603050405020304" pitchFamily="18" charset="0"/>
              </a:rPr>
              <a:t>Collaborate with organizations like SVTA, CTA WAVE, ISO/IEC; API and Protocol Development:</a:t>
            </a:r>
          </a:p>
          <a:p>
            <a:pPr marL="0" indent="0">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cs typeface="Arial" pitchFamily="34" charset="0"/>
            </a:endParaRP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Progressed CMCD report syntax and MIME type registration and CMCD provisioning (M1), reporting (M3) and exposure (R5/R6)</a:t>
            </a:r>
          </a:p>
          <a:p>
            <a:pPr>
              <a:lnSpc>
                <a:spcPct val="93000"/>
              </a:lnSpc>
              <a:spcBef>
                <a:spcPct val="15000"/>
              </a:spcBef>
              <a:spcAft>
                <a:spcPct val="15000"/>
              </a:spcAft>
              <a:buSzPct val="100000"/>
              <a:tabLst>
                <a:tab pos="285750" algn="l"/>
              </a:tabLst>
              <a:defRPr/>
            </a:pPr>
            <a:r>
              <a:rPr lang="en-US" sz="1400" dirty="0"/>
              <a:t> Agreed on a face-to-face </a:t>
            </a:r>
            <a:r>
              <a:rPr lang="en-US" sz="1400" dirty="0" err="1"/>
              <a:t>adhoc</a:t>
            </a:r>
            <a:r>
              <a:rPr lang="en-US" sz="1400" dirty="0"/>
              <a:t> meeting in September to finish the work as needed.  </a:t>
            </a:r>
            <a:endParaRPr lang="fr-FR" sz="1400" dirty="0"/>
          </a:p>
          <a:p>
            <a:pPr marL="0" indent="0">
              <a:lnSpc>
                <a:spcPct val="93000"/>
              </a:lnSpc>
              <a:spcBef>
                <a:spcPct val="15000"/>
              </a:spcBef>
              <a:spcAft>
                <a:spcPct val="15000"/>
              </a:spcAft>
              <a:buSzPct val="100000"/>
              <a:buNone/>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Agree CRs to 26.247, 26.510, 26.511, 26.512, 26.517 and other relevant specifications for protocols and APIs</a:t>
            </a:r>
            <a:endParaRPr lang="en-US" sz="1400" dirty="0">
              <a:effectLst/>
              <a:ea typeface="Times New Roman" panose="02020603050405020304" pitchFamily="18" charset="0"/>
            </a:endParaRPr>
          </a:p>
        </p:txBody>
      </p:sp>
    </p:spTree>
    <p:extLst>
      <p:ext uri="{BB962C8B-B14F-4D97-AF65-F5344CB8AC3E}">
        <p14:creationId xmlns:p14="http://schemas.microsoft.com/office/powerpoint/2010/main" val="428350533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Study Items targeting Rel-19</a:t>
            </a:r>
          </a:p>
        </p:txBody>
      </p:sp>
      <p:graphicFrame>
        <p:nvGraphicFramePr>
          <p:cNvPr id="2" name="Table 1">
            <a:extLst>
              <a:ext uri="{FF2B5EF4-FFF2-40B4-BE49-F238E27FC236}">
                <a16:creationId xmlns:a16="http://schemas.microsoft.com/office/drawing/2014/main" id="{3C7590FF-ECDB-1345-A7AF-5C22F4EADD2B}"/>
              </a:ext>
            </a:extLst>
          </p:cNvPr>
          <p:cNvGraphicFramePr>
            <a:graphicFrameLocks noGrp="1"/>
          </p:cNvGraphicFramePr>
          <p:nvPr>
            <p:extLst>
              <p:ext uri="{D42A27DB-BD31-4B8C-83A1-F6EECF244321}">
                <p14:modId xmlns:p14="http://schemas.microsoft.com/office/powerpoint/2010/main" val="611184719"/>
              </p:ext>
            </p:extLst>
          </p:nvPr>
        </p:nvGraphicFramePr>
        <p:xfrm>
          <a:off x="654634" y="1459147"/>
          <a:ext cx="10084901" cy="25255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96861">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90%</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Completed!</a:t>
                      </a:r>
                    </a:p>
                  </a:txBody>
                  <a:tcPr marL="36001" marR="36001" marT="0" marB="0" anchor="b"/>
                </a:tc>
                <a:extLst>
                  <a:ext uri="{0D108BD9-81ED-4DB2-BD59-A6C34878D82A}">
                    <a16:rowId xmlns:a16="http://schemas.microsoft.com/office/drawing/2014/main" val="2906328413"/>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Completed!</a:t>
                      </a: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50%</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dirty="0">
                          <a:solidFill>
                            <a:schemeClr val="tx1"/>
                          </a:solidFill>
                        </a:rPr>
                        <a:t>40%</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47%</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 </a:t>
                      </a:r>
                      <a:r>
                        <a:rPr lang="en-US" sz="1100" dirty="0">
                          <a:solidFill>
                            <a:srgbClr val="FF0000"/>
                          </a:solidFill>
                        </a:rPr>
                        <a:t>-&gt; 9/9/2025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Completed!</a:t>
                      </a:r>
                    </a:p>
                  </a:txBody>
                  <a:tcPr marL="36001" marR="36001" marT="0" marB="0" anchor="b"/>
                </a:tc>
                <a:extLst>
                  <a:ext uri="{0D108BD9-81ED-4DB2-BD59-A6C34878D82A}">
                    <a16:rowId xmlns:a16="http://schemas.microsoft.com/office/drawing/2014/main" val="990382353"/>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8"/>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10%</a:t>
                      </a: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2965424918"/>
                  </a:ext>
                </a:extLst>
              </a:tr>
            </a:tbl>
          </a:graphicData>
        </a:graphic>
      </p:graphicFrame>
    </p:spTree>
    <p:extLst>
      <p:ext uri="{BB962C8B-B14F-4D97-AF65-F5344CB8AC3E}">
        <p14:creationId xmlns:p14="http://schemas.microsoft.com/office/powerpoint/2010/main" val="181818499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 - </a:t>
            </a:r>
            <a:r>
              <a:rPr lang="en-US" altLang="en-US" dirty="0">
                <a:solidFill>
                  <a:srgbClr val="33CC33"/>
                </a:solidFill>
              </a:rPr>
              <a:t>Complete !</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79307"/>
            <a:ext cx="11068050" cy="3905608"/>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On functional aspects: Completed the draft TR 26.927 with editorial improvements, and the conclusions. Anticipated normative work was documented.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On the evaluation aspects: Real-time translation scenario included, and conclusions updated.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Both TRs are to be sent to SA for approval.</a:t>
            </a: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2444598761"/>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82%</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90%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graphicFrame>
        <p:nvGraphicFramePr>
          <p:cNvPr id="5" name="Table 4">
            <a:extLst>
              <a:ext uri="{FF2B5EF4-FFF2-40B4-BE49-F238E27FC236}">
                <a16:creationId xmlns:a16="http://schemas.microsoft.com/office/drawing/2014/main" id="{7531A3B0-98B4-50F4-A959-FD3E9D1D741C}"/>
              </a:ext>
            </a:extLst>
          </p:cNvPr>
          <p:cNvGraphicFramePr>
            <a:graphicFrameLocks noGrp="1"/>
          </p:cNvGraphicFramePr>
          <p:nvPr>
            <p:extLst>
              <p:ext uri="{D42A27DB-BD31-4B8C-83A1-F6EECF244321}">
                <p14:modId xmlns:p14="http://schemas.microsoft.com/office/powerpoint/2010/main" val="3541486310"/>
              </p:ext>
            </p:extLst>
          </p:nvPr>
        </p:nvGraphicFramePr>
        <p:xfrm>
          <a:off x="647700" y="4445446"/>
          <a:ext cx="9474202" cy="88799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3"/>
                        </a:rPr>
                        <a:t>SP-250639</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TR 26.927, v 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6.7.4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 Specifications for Approval / for Information and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9837622"/>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5"/>
                        </a:rPr>
                        <a:t>SP-250640</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TR 26.847, v2.0.0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6.7.4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a:t>
                      </a:r>
                      <a:r>
                        <a:rPr lang="fr-FR" sz="800" b="0" i="0" u="none" strike="noStrike" dirty="0" err="1">
                          <a:solidFill>
                            <a:srgbClr val="000000"/>
                          </a:solidFill>
                          <a:effectLst/>
                          <a:latin typeface="Arial" panose="020B0604020202020204" pitchFamily="34" charset="0"/>
                        </a:rPr>
                        <a:t>Specifications</a:t>
                      </a:r>
                      <a:r>
                        <a:rPr lang="fr-FR" sz="800" b="0" i="0" u="none" strike="noStrike" dirty="0">
                          <a:solidFill>
                            <a:srgbClr val="000000"/>
                          </a:solidFill>
                          <a:effectLst/>
                          <a:latin typeface="Arial" panose="020B0604020202020204" pitchFamily="34" charset="0"/>
                        </a:rPr>
                        <a:t> for </a:t>
                      </a:r>
                      <a:r>
                        <a:rPr lang="fr-FR" sz="800" b="0" i="0" u="none" strike="noStrike" dirty="0" err="1">
                          <a:solidFill>
                            <a:srgbClr val="000000"/>
                          </a:solidFill>
                          <a:effectLst/>
                          <a:latin typeface="Arial" panose="020B0604020202020204" pitchFamily="34" charset="0"/>
                        </a:rPr>
                        <a:t>Approval</a:t>
                      </a:r>
                      <a:r>
                        <a:rPr lang="fr-FR" sz="800" b="0" i="0" u="none" strike="noStrike" dirty="0">
                          <a:solidFill>
                            <a:srgbClr val="000000"/>
                          </a:solidFill>
                          <a:effectLst/>
                          <a:latin typeface="Arial" panose="020B0604020202020204" pitchFamily="34" charset="0"/>
                        </a:rPr>
                        <a:t> / for Information and </a:t>
                      </a:r>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0782835"/>
                  </a:ext>
                </a:extLst>
              </a:tr>
            </a:tbl>
          </a:graphicData>
        </a:graphic>
      </p:graphicFrame>
    </p:spTree>
    <p:extLst>
      <p:ext uri="{BB962C8B-B14F-4D97-AF65-F5344CB8AC3E}">
        <p14:creationId xmlns:p14="http://schemas.microsoft.com/office/powerpoint/2010/main" val="59317786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Messaging </a:t>
            </a:r>
            <a:r>
              <a:rPr lang="en-US" altLang="en-US" dirty="0"/>
              <a:t>(</a:t>
            </a:r>
            <a:r>
              <a:rPr lang="en-US" dirty="0" err="1"/>
              <a:t>FS_MeMe</a:t>
            </a:r>
            <a:r>
              <a:rPr lang="en-US" altLang="en-US" dirty="0"/>
              <a:t>) - </a:t>
            </a:r>
            <a:r>
              <a:rPr lang="en-US" altLang="en-US" dirty="0">
                <a:solidFill>
                  <a:srgbClr val="33CC33"/>
                </a:solidFill>
              </a:rPr>
              <a:t>Complete !</a:t>
            </a:r>
            <a:endParaRPr lang="en-US" altLang="en-US" dirty="0"/>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749090898"/>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Key topics to be studied: A) Integration of TS 26.143 Capabilities and Profiles into IETF MIMI, B) Support of advanced file format, C) Support of external body content and late binding, D) DRM and encrypted content,  E) Additional media experiences. In particular how they relate to the system and data models in TS 26.143 and collect additional industry requirements according to F) Additional industry requirements as above. Identify gaps and recommend potential normative work to enhance interoperability in Messaging Services.</a:t>
            </a: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a:lnSpc>
                <a:spcPct val="93000"/>
              </a:lnSpc>
              <a:spcBef>
                <a:spcPct val="15000"/>
              </a:spcBef>
              <a:spcAft>
                <a:spcPct val="15000"/>
              </a:spcAft>
              <a:buSzPct val="100000"/>
              <a:tabLst>
                <a:tab pos="285750" algn="l"/>
              </a:tabLst>
              <a:defRPr/>
            </a:pPr>
            <a:r>
              <a:rPr lang="en-US" altLang="zh-CN" sz="1200" dirty="0">
                <a:solidFill>
                  <a:prstClr val="black"/>
                </a:solidFill>
                <a:ea typeface="宋体" panose="02010600030101010101" pitchFamily="2" charset="-122"/>
                <a:cs typeface="Arial" pitchFamily="34" charset="0"/>
              </a:rPr>
              <a:t>Reviewed </a:t>
            </a:r>
            <a:r>
              <a:rPr lang="en-US" altLang="zh-CN" sz="1200" dirty="0">
                <a:solidFill>
                  <a:prstClr val="black"/>
                </a:solidFill>
                <a:cs typeface="Arial" pitchFamily="34" charset="0"/>
              </a:rPr>
              <a:t>the contributions on the suitability to enhance the specification of the MMBP Generator and MMBP Player in TS 26.143 by using the Media Service Enabler principles</a:t>
            </a:r>
            <a:endParaRPr lang="en-US" altLang="zh-CN" sz="1200"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Completed the different key issues and addressed conclusions and recommendations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Completed gaps identification and recommended to start Rel-19 normative work as planned in the Time and Work Plan.</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altLang="zh-CN" sz="1200" dirty="0">
              <a:solidFill>
                <a:prstClr val="black"/>
              </a:solidFill>
              <a:ea typeface="宋体" panose="02010600030101010101" pitchFamily="2" charset="-122"/>
              <a:cs typeface="Arial" pitchFamily="34" charset="0"/>
            </a:endParaRPr>
          </a:p>
          <a:p>
            <a:pPr marL="0" indent="0">
              <a:lnSpc>
                <a:spcPct val="93000"/>
              </a:lnSpc>
              <a:spcBef>
                <a:spcPct val="15000"/>
              </a:spcBef>
              <a:spcAft>
                <a:spcPct val="15000"/>
              </a:spcAft>
              <a:buSzPct val="100000"/>
              <a:buNone/>
              <a:tabLst>
                <a:tab pos="285750" algn="l"/>
              </a:tabLst>
              <a:defRPr/>
            </a:pPr>
            <a:endParaRPr lang="en-US" sz="11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100" dirty="0">
              <a:solidFill>
                <a:srgbClr val="000000"/>
              </a:solidFill>
              <a:effectLst/>
              <a:ea typeface="MS Mincho" panose="02020609040205080304" pitchFamily="49" charset="-128"/>
            </a:endParaRPr>
          </a:p>
          <a:p>
            <a:pPr marL="287338" indent="-287338">
              <a:buNone/>
            </a:pPr>
            <a:endParaRPr lang="fr-FR" sz="1100" dirty="0"/>
          </a:p>
        </p:txBody>
      </p:sp>
      <p:graphicFrame>
        <p:nvGraphicFramePr>
          <p:cNvPr id="4" name="Table 4">
            <a:extLst>
              <a:ext uri="{FF2B5EF4-FFF2-40B4-BE49-F238E27FC236}">
                <a16:creationId xmlns:a16="http://schemas.microsoft.com/office/drawing/2014/main" id="{C171413F-F349-327E-20E6-8A6949B22A30}"/>
              </a:ext>
            </a:extLst>
          </p:cNvPr>
          <p:cNvGraphicFramePr>
            <a:graphicFrameLocks noGrp="1"/>
          </p:cNvGraphicFramePr>
          <p:nvPr>
            <p:extLst>
              <p:ext uri="{D42A27DB-BD31-4B8C-83A1-F6EECF244321}">
                <p14:modId xmlns:p14="http://schemas.microsoft.com/office/powerpoint/2010/main" val="4202783668"/>
              </p:ext>
            </p:extLst>
          </p:nvPr>
        </p:nvGraphicFramePr>
        <p:xfrm>
          <a:off x="849831" y="4515857"/>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4"/>
                        </a:rPr>
                        <a:t>SP-250642</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TR 26.841, v 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6.7.4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SA WG4 Specifications for Approval / for Information and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357090799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Beyond 2D Video</a:t>
            </a:r>
            <a:br>
              <a:rPr lang="en-US" dirty="0"/>
            </a:br>
            <a:r>
              <a:rPr lang="en-US" altLang="en-US" dirty="0"/>
              <a:t>(</a:t>
            </a:r>
            <a:r>
              <a:rPr lang="en-US" dirty="0"/>
              <a:t>FS_Beyond2D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88743076"/>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br>
                        <a:rPr lang="en-US" sz="1100" dirty="0">
                          <a:solidFill>
                            <a:schemeClr val="tx1"/>
                          </a:solidFill>
                        </a:rPr>
                      </a:br>
                      <a:r>
                        <a:rPr lang="en-US" sz="1100" dirty="0">
                          <a:solidFill>
                            <a:srgbClr val="FF0000"/>
                          </a:solidFill>
                        </a:rPr>
                        <a:t>-&gt; 9/9/2025</a:t>
                      </a:r>
                    </a:p>
                  </a:txBody>
                  <a:tcPr marL="9525" marR="9525" marT="9525" marB="0" anchor="b"/>
                </a:tc>
                <a:tc>
                  <a:txBody>
                    <a:bodyPr/>
                    <a:lstStyle/>
                    <a:p>
                      <a:pPr algn="r">
                        <a:lnSpc>
                          <a:spcPct val="107000"/>
                        </a:lnSpc>
                        <a:spcAft>
                          <a:spcPts val="800"/>
                        </a:spcAft>
                      </a:pPr>
                      <a:r>
                        <a:rPr lang="en-GB" sz="1100" dirty="0">
                          <a:solidFill>
                            <a:schemeClr val="tx1"/>
                          </a:solidFill>
                        </a:rPr>
                        <a:t>28%</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Identify and document beyond 2D formats, that are market-relevant</a:t>
            </a:r>
            <a:r>
              <a:rPr lang="en-GB" sz="1100" dirty="0">
                <a:effectLst/>
                <a:ea typeface="Times New Roman" panose="02020603050405020304" pitchFamily="18" charset="0"/>
              </a:rPr>
              <a:t> within the next years</a:t>
            </a:r>
            <a:r>
              <a:rPr lang="en-US" sz="1100" dirty="0">
                <a:effectLst/>
                <a:ea typeface="Times New Roman" panose="02020603050405020304" pitchFamily="18" charset="0"/>
              </a:rPr>
              <a:t>, generated from established and emerging capturing systems </a:t>
            </a:r>
            <a:r>
              <a:rPr lang="en-GB" sz="1100" dirty="0">
                <a:effectLst/>
                <a:ea typeface="Times New Roman" panose="02020603050405020304" pitchFamily="18" charset="0"/>
              </a:rPr>
              <a:t>(including cameras for spatial video capturing)</a:t>
            </a:r>
            <a:r>
              <a:rPr lang="en-US" sz="1100" dirty="0">
                <a:effectLst/>
                <a:ea typeface="Times New Roman" panose="02020603050405020304" pitchFamily="18" charset="0"/>
              </a:rPr>
              <a:t>, contribution, and usable on display technologies</a:t>
            </a:r>
            <a:r>
              <a:rPr lang="en-GB" sz="1100" dirty="0">
                <a:effectLst/>
                <a:ea typeface="Times New Roman" panose="02020603050405020304" pitchFamily="18" charset="0"/>
              </a:rPr>
              <a:t> (smartphones, VR HMDs, AR glasses, autostereoscopic and </a:t>
            </a:r>
            <a:r>
              <a:rPr lang="en-GB" sz="1100" dirty="0" err="1">
                <a:effectLst/>
                <a:ea typeface="Times New Roman" panose="02020603050405020304" pitchFamily="18" charset="0"/>
              </a:rPr>
              <a:t>multiscopic</a:t>
            </a:r>
            <a:r>
              <a:rPr lang="en-GB" sz="1100" dirty="0">
                <a:effectLst/>
                <a:ea typeface="Times New Roman" panose="02020603050405020304" pitchFamily="18" charset="0"/>
              </a:rPr>
              <a:t> displays)</a:t>
            </a:r>
            <a:r>
              <a:rPr lang="en-US" sz="1100" dirty="0">
                <a:effectLst/>
                <a:ea typeface="Times New Roman" panose="02020603050405020304" pitchFamily="18" charset="0"/>
              </a:rPr>
              <a:t>. Establish and document a set of beyond 2D video end-to-end reference scenarios; Define concrete evaluation framework per scenario; </a:t>
            </a:r>
            <a:r>
              <a:rPr lang="en-GB" sz="1100" dirty="0">
                <a:effectLst/>
                <a:ea typeface="Times New Roman" panose="02020603050405020304" pitchFamily="18" charset="0"/>
              </a:rPr>
              <a:t>Identify potential areas for normative work as the next phase and communicate with other 3GPP WGs regarding</a:t>
            </a:r>
            <a:r>
              <a:rPr lang="en-US" sz="1100" dirty="0">
                <a:effectLst/>
                <a:ea typeface="SimSun" panose="02010600030101010101" pitchFamily="2" charset="-122"/>
              </a:rPr>
              <a:t> r</a:t>
            </a:r>
            <a:r>
              <a:rPr lang="en-GB" sz="1100" dirty="0" err="1">
                <a:effectLst/>
                <a:ea typeface="Times New Roman" panose="02020603050405020304" pitchFamily="18" charset="0"/>
              </a:rPr>
              <a:t>elevant</a:t>
            </a:r>
            <a:r>
              <a:rPr lang="en-GB" sz="1100" dirty="0">
                <a:effectLst/>
                <a:ea typeface="Times New Roman" panose="02020603050405020304" pitchFamily="18" charset="0"/>
              </a:rPr>
              <a:t> aspects related to the study to the extent needed.</a:t>
            </a:r>
          </a:p>
          <a:p>
            <a:pPr marL="0" indent="0">
              <a:lnSpc>
                <a:spcPct val="93000"/>
              </a:lnSpc>
              <a:spcBef>
                <a:spcPct val="15000"/>
              </a:spcBef>
              <a:spcAft>
                <a:spcPct val="15000"/>
              </a:spcAft>
              <a:buSzPct val="100000"/>
              <a:buNone/>
              <a:tabLst>
                <a:tab pos="285750" algn="l"/>
              </a:tabLst>
              <a:defRPr/>
            </a:pPr>
            <a:r>
              <a:rPr lang="en-GB" sz="1100" b="1" u="sng" dirty="0">
                <a:cs typeface="Arial" pitchFamily="34" charset="0"/>
              </a:rPr>
              <a:t>Progress in the last quarter</a:t>
            </a:r>
            <a:endParaRPr lang="en-US" altLang="zh-CN" sz="11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detailed test conditions on stereoscopic video scenario as well as documenting some external performance results.</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Progress on the evaluation of multi view + depth -&gt; invite for crosschecks.</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point clouds, Discussed the constant bitrate mode in which fixed QP would be used to approach the target bitrates.</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Checked how and where the evaluation material may be accessed and stored.</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to have a dedicated clause in the Draft TR on AI-generated content.</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Draft TR 26.956 is proposed to be sent to SA for information.</a:t>
            </a:r>
          </a:p>
          <a:p>
            <a:pPr>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1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100" dirty="0">
              <a:effectLst/>
              <a:ea typeface="Times New Roman" panose="02020603050405020304" pitchFamily="18" charset="0"/>
            </a:endParaRPr>
          </a:p>
          <a:p>
            <a:pPr marL="0" lvl="0" indent="0" fontAlgn="base">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Complete work on evaluation and documentation</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Identify potential related normative work and conclusions.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Agree on TR 26.956 to be sent to SA plenary for approval</a:t>
            </a:r>
            <a:endParaRPr lang="en-US" sz="1100" dirty="0">
              <a:effectLst/>
              <a:ea typeface="SimSun" panose="02010600030101010101" pitchFamily="2" charset="-122"/>
            </a:endParaRPr>
          </a:p>
        </p:txBody>
      </p:sp>
      <p:graphicFrame>
        <p:nvGraphicFramePr>
          <p:cNvPr id="4" name="Table 4">
            <a:extLst>
              <a:ext uri="{FF2B5EF4-FFF2-40B4-BE49-F238E27FC236}">
                <a16:creationId xmlns:a16="http://schemas.microsoft.com/office/drawing/2014/main" id="{4EC9C639-4462-E1BD-1289-01863BFEF4EB}"/>
              </a:ext>
            </a:extLst>
          </p:cNvPr>
          <p:cNvGraphicFramePr>
            <a:graphicFrameLocks noGrp="1"/>
          </p:cNvGraphicFramePr>
          <p:nvPr>
            <p:extLst>
              <p:ext uri="{D42A27DB-BD31-4B8C-83A1-F6EECF244321}">
                <p14:modId xmlns:p14="http://schemas.microsoft.com/office/powerpoint/2010/main" val="2892184557"/>
              </p:ext>
            </p:extLst>
          </p:nvPr>
        </p:nvGraphicFramePr>
        <p:xfrm>
          <a:off x="849831" y="4602483"/>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4"/>
                        </a:rPr>
                        <a:t>SP-250638</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TR 26.956, v 1.0.0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6.6.4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a:t>
                      </a:r>
                      <a:r>
                        <a:rPr lang="fr-FR" sz="800" b="0" i="0" u="none" strike="noStrike" dirty="0" err="1">
                          <a:solidFill>
                            <a:srgbClr val="000000"/>
                          </a:solidFill>
                          <a:effectLst/>
                          <a:latin typeface="Arial" panose="020B0604020202020204" pitchFamily="34" charset="0"/>
                        </a:rPr>
                        <a:t>Specifications</a:t>
                      </a:r>
                      <a:r>
                        <a:rPr lang="fr-FR" sz="800" b="0" i="0" u="none" strike="noStrike" dirty="0">
                          <a:solidFill>
                            <a:srgbClr val="000000"/>
                          </a:solidFill>
                          <a:effectLst/>
                          <a:latin typeface="Arial" panose="020B0604020202020204" pitchFamily="34" charset="0"/>
                        </a:rPr>
                        <a:t>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p>
                      <a:pPr algn="l" fontAlgn="t"/>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1093013"/>
                  </a:ext>
                </a:extLst>
              </a:tr>
            </a:tbl>
          </a:graphicData>
        </a:graphic>
      </p:graphicFrame>
    </p:spTree>
    <p:extLst>
      <p:ext uri="{BB962C8B-B14F-4D97-AF65-F5344CB8AC3E}">
        <p14:creationId xmlns:p14="http://schemas.microsoft.com/office/powerpoint/2010/main" val="44227058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Audio Codec APIs</a:t>
            </a:r>
            <a:br>
              <a:rPr lang="en-US" dirty="0"/>
            </a:br>
            <a:r>
              <a:rPr lang="en-US" altLang="en-US" dirty="0"/>
              <a:t>(</a:t>
            </a:r>
            <a:r>
              <a:rPr lang="en-US" dirty="0"/>
              <a:t>FS_ACAPI</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76176016"/>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47%</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indent="0">
              <a:spcBef>
                <a:spcPts val="0"/>
              </a:spcBef>
              <a:spcAft>
                <a:spcPts val="0"/>
              </a:spcAft>
              <a:buNone/>
            </a:pPr>
            <a:r>
              <a:rPr lang="en-GB" sz="1400" dirty="0">
                <a:effectLst/>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Progressed the draft TR 26.858  </a:t>
            </a:r>
            <a:r>
              <a:rPr lang="en-US" sz="1400" dirty="0">
                <a:ea typeface="Times New Roman" panose="02020603050405020304" pitchFamily="18" charset="0"/>
              </a:rPr>
              <a:t>with inputs on Multichannel Audio and Scene Based Audio Format Support in WebRTC and Common APIs, Overview of codec APIs</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The TR was updated with identified gaps for WebRTC and common APIs </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The workplan is updated</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a:lnSpc>
                <a:spcPct val="93000"/>
              </a:lnSpc>
              <a:spcBef>
                <a:spcPct val="15000"/>
              </a:spcBef>
              <a:spcAft>
                <a:spcPct val="15000"/>
              </a:spcAft>
              <a:buSzPct val="100000"/>
              <a:tabLst>
                <a:tab pos="285750" algn="l"/>
              </a:tabLst>
              <a:defRPr/>
            </a:pPr>
            <a:r>
              <a:rPr lang="en-US" altLang="zh-CN" sz="1400" dirty="0">
                <a:solidFill>
                  <a:prstClr val="black"/>
                </a:solidFill>
                <a:ea typeface="宋体" panose="02010600030101010101" pitchFamily="2" charset="-122"/>
                <a:cs typeface="Arial" pitchFamily="34" charset="0"/>
              </a:rPr>
              <a:t>Complete the identification of relevant interfaces on hardware/firmware platforms to the (supported) relevant codecs defined in TS 26.114 and TS 26.117 and other common pre- and postprocessing blocks, including capture front end and renderer, and characterize signal (including control signal and metadata) flows on these interfaces.</a:t>
            </a:r>
          </a:p>
          <a:p>
            <a:pPr>
              <a:lnSpc>
                <a:spcPct val="93000"/>
              </a:lnSpc>
              <a:spcBef>
                <a:spcPct val="15000"/>
              </a:spcBef>
              <a:spcAft>
                <a:spcPct val="15000"/>
              </a:spcAft>
              <a:buSzPct val="100000"/>
              <a:tabLst>
                <a:tab pos="285750" algn="l"/>
              </a:tabLst>
              <a:defRPr/>
            </a:pPr>
            <a:r>
              <a:rPr lang="en-US" altLang="zh-CN" sz="1400" dirty="0">
                <a:solidFill>
                  <a:prstClr val="black"/>
                </a:solidFill>
                <a:ea typeface="宋体" panose="02010600030101010101" pitchFamily="2" charset="-122"/>
                <a:cs typeface="Arial" pitchFamily="34" charset="0"/>
              </a:rPr>
              <a:t>Identify potential gaps in the 3GPP and W3C specifications to enable and simplify the use of the codecs in TS 26.114 and TS 26.117 in </a:t>
            </a:r>
            <a:r>
              <a:rPr lang="en-US" altLang="zh-CN" sz="1400" dirty="0" err="1">
                <a:solidFill>
                  <a:prstClr val="black"/>
                </a:solidFill>
                <a:ea typeface="宋体" panose="02010600030101010101" pitchFamily="2" charset="-122"/>
                <a:cs typeface="Arial" pitchFamily="34" charset="0"/>
              </a:rPr>
              <a:t>WebCodecs</a:t>
            </a:r>
            <a:r>
              <a:rPr lang="en-US" altLang="zh-CN" sz="1400" dirty="0">
                <a:solidFill>
                  <a:prstClr val="black"/>
                </a:solidFill>
                <a:ea typeface="宋体" panose="02010600030101010101" pitchFamily="2" charset="-122"/>
                <a:cs typeface="Arial" pitchFamily="34" charset="0"/>
              </a:rPr>
              <a:t> and WebRTC.</a:t>
            </a:r>
          </a:p>
          <a:p>
            <a:pPr>
              <a:lnSpc>
                <a:spcPct val="93000"/>
              </a:lnSpc>
              <a:spcBef>
                <a:spcPct val="15000"/>
              </a:spcBef>
              <a:spcAft>
                <a:spcPct val="15000"/>
              </a:spcAft>
              <a:buSzPct val="100000"/>
              <a:tabLst>
                <a:tab pos="285750" algn="l"/>
              </a:tabLst>
              <a:defRPr/>
            </a:pPr>
            <a:r>
              <a:rPr lang="en-US" altLang="zh-CN" sz="1400" dirty="0">
                <a:solidFill>
                  <a:prstClr val="black"/>
                </a:solidFill>
                <a:ea typeface="宋体" panose="02010600030101010101" pitchFamily="2" charset="-122"/>
                <a:cs typeface="Arial" pitchFamily="34" charset="0"/>
              </a:rPr>
              <a:t>Identify common APIs for the relevant codecs defined in TS 26.114 and TS 26.117 and other common pre- and postprocessing blocks, including capture front end and renderer, that are useable to expose the identified interfaces.</a:t>
            </a: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55515050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Study on Spatial Computing for AR Services</a:t>
            </a:r>
            <a:br>
              <a:rPr lang="en-US" sz="3200" dirty="0"/>
            </a:br>
            <a:r>
              <a:rPr lang="en-US" altLang="en-US" dirty="0"/>
              <a:t>(</a:t>
            </a:r>
            <a:r>
              <a:rPr lang="en-US" sz="3200" dirty="0" err="1"/>
              <a:t>FS_ARSpatial</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10428982"/>
              </p:ext>
            </p:extLst>
          </p:nvPr>
        </p:nvGraphicFramePr>
        <p:xfrm>
          <a:off x="647701" y="1374529"/>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 </a:t>
                      </a:r>
                      <a:r>
                        <a:rPr lang="en-US" sz="1100" dirty="0">
                          <a:solidFill>
                            <a:srgbClr val="FF0000"/>
                          </a:solidFill>
                        </a:rPr>
                        <a:t>-&gt; 9/9/2025</a:t>
                      </a:r>
                    </a:p>
                  </a:txBody>
                  <a:tcPr marL="9525" marR="9525" marT="9525" marB="0" anchor="b"/>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070108"/>
            <a:ext cx="11068050" cy="4278606"/>
          </a:xfrm>
        </p:spPr>
        <p:txBody>
          <a:bodyPr>
            <a:normAutofit fontScale="92500" lnSpcReduction="10000"/>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US" sz="1400" dirty="0">
                <a:effectLst/>
                <a:ea typeface="Times New Roman" panose="02020603050405020304" pitchFamily="18" charset="0"/>
              </a:rPr>
              <a:t>Study how spatial computing functions such as </a:t>
            </a:r>
            <a:r>
              <a:rPr lang="en-US" sz="1400" dirty="0" err="1">
                <a:effectLst/>
                <a:ea typeface="Times New Roman" panose="02020603050405020304" pitchFamily="18" charset="0"/>
              </a:rPr>
              <a:t>relocalization</a:t>
            </a:r>
            <a:r>
              <a:rPr lang="en-US" sz="1400" dirty="0">
                <a:effectLst/>
                <a:ea typeface="Times New Roman" panose="02020603050405020304" pitchFamily="18" charset="0"/>
              </a:rPr>
              <a:t>, mapping, and semantic perception are realized and identify the necessary set of spatial mapping information. Collect and document the different formats for spatial descriptions as well as interoperability requirements for such descriptions.  Identify where spatial computing functions run and which media, metadata, and description formats are used for exchange between these elements based on the architecture defined in the TS 26.506. </a:t>
            </a:r>
          </a:p>
          <a:p>
            <a:pPr marL="0" marR="0" indent="0">
              <a:spcBef>
                <a:spcPts val="0"/>
              </a:spcBef>
              <a:spcAft>
                <a:spcPts val="900"/>
              </a:spcAft>
              <a:buNone/>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Clarifications made on the RTC architecture and the role of certain interfaces; List of Spatial computing functions now considered complete.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Agreed to document some remote processing scenarios for spatial computing with the clarification of what type of processing is run locally or remotely; A proposed mapping to IMS is also documented into the Draft TR with some warning on the fact that the proposed approach is not backed by a corresponding SA2 architecture.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Draft TR 26.819 id sent to SA for information.</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Identify gaps to support XR spatial description handling, with a focus on real-time scenarios based on relevant use cases from 3GPP SA1 TR 22.856 and SA4 TR 26.998.</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Study interactions and cross-operation between with other media service enablers and architectures with focus such as TS 26.565 and potential interactions with AI/ML architectures in TR 26.927.</a:t>
            </a:r>
            <a:endParaRPr lang="en-US" sz="1100" dirty="0">
              <a:effectLst/>
              <a:ea typeface="Times New Roman" panose="02020603050405020304" pitchFamily="18" charset="0"/>
            </a:endParaRPr>
          </a:p>
        </p:txBody>
      </p:sp>
      <p:graphicFrame>
        <p:nvGraphicFramePr>
          <p:cNvPr id="4" name="Table 4">
            <a:extLst>
              <a:ext uri="{FF2B5EF4-FFF2-40B4-BE49-F238E27FC236}">
                <a16:creationId xmlns:a16="http://schemas.microsoft.com/office/drawing/2014/main" id="{528668F5-E087-0D17-2C9F-B2D2C2C1AD43}"/>
              </a:ext>
            </a:extLst>
          </p:cNvPr>
          <p:cNvGraphicFramePr>
            <a:graphicFrameLocks noGrp="1"/>
          </p:cNvGraphicFramePr>
          <p:nvPr>
            <p:extLst>
              <p:ext uri="{D42A27DB-BD31-4B8C-83A1-F6EECF244321}">
                <p14:modId xmlns:p14="http://schemas.microsoft.com/office/powerpoint/2010/main" val="2131722686"/>
              </p:ext>
            </p:extLst>
          </p:nvPr>
        </p:nvGraphicFramePr>
        <p:xfrm>
          <a:off x="849831" y="4602483"/>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3"/>
                        </a:rPr>
                        <a:t>SP-250641</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TR 26.819, v 1.0.0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6.6.4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a:t>
                      </a:r>
                      <a:r>
                        <a:rPr lang="fr-FR" sz="800" b="0" i="0" u="none" strike="noStrike" dirty="0" err="1">
                          <a:solidFill>
                            <a:srgbClr val="000000"/>
                          </a:solidFill>
                          <a:effectLst/>
                          <a:latin typeface="Arial" panose="020B0604020202020204" pitchFamily="34" charset="0"/>
                        </a:rPr>
                        <a:t>Specifications</a:t>
                      </a:r>
                      <a:r>
                        <a:rPr lang="fr-FR" sz="800" b="0" i="0" u="none" strike="noStrike" dirty="0">
                          <a:solidFill>
                            <a:srgbClr val="000000"/>
                          </a:solidFill>
                          <a:effectLst/>
                          <a:latin typeface="Arial" panose="020B0604020202020204" pitchFamily="34" charset="0"/>
                        </a:rPr>
                        <a:t>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p>
                      <a:pPr algn="l" fontAlgn="t"/>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1093013"/>
                  </a:ext>
                </a:extLst>
              </a:tr>
            </a:tbl>
          </a:graphicData>
        </a:graphic>
      </p:graphicFrame>
    </p:spTree>
    <p:extLst>
      <p:ext uri="{BB962C8B-B14F-4D97-AF65-F5344CB8AC3E}">
        <p14:creationId xmlns:p14="http://schemas.microsoft.com/office/powerpoint/2010/main" val="396970852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Study on immersive Real-Time Communication for WebRTC, Phase 2 </a:t>
            </a:r>
            <a:r>
              <a:rPr lang="en-US" altLang="en-US" dirty="0"/>
              <a:t>(</a:t>
            </a:r>
            <a:r>
              <a:rPr lang="en-US" dirty="0"/>
              <a:t>FS_iRTCW_Ph2</a:t>
            </a:r>
            <a:r>
              <a:rPr lang="en-US" altLang="en-US" dirty="0"/>
              <a:t>) - </a:t>
            </a:r>
            <a:r>
              <a:rPr lang="en-US" altLang="en-US" dirty="0">
                <a:solidFill>
                  <a:srgbClr val="33CC33"/>
                </a:solidFill>
              </a:rPr>
              <a:t>Complete !</a:t>
            </a:r>
            <a:endParaRPr lang="en-US" altLang="en-US" dirty="0"/>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699567425"/>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Document the following key issues in detail, and in particular how they relate to the existing RTC architecture and protocols specified in TS 26.506 and TS 26.113:</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Media capabilities, profiles and codecs for RTC</a:t>
            </a:r>
          </a:p>
          <a:p>
            <a:pPr>
              <a:lnSpc>
                <a:spcPct val="93000"/>
              </a:lnSpc>
              <a:spcBef>
                <a:spcPct val="15000"/>
              </a:spcBef>
              <a:spcAft>
                <a:spcPct val="15000"/>
              </a:spcAft>
              <a:buSzPct val="100000"/>
              <a:tabLst>
                <a:tab pos="285750" algn="l"/>
              </a:tabLst>
              <a:defRPr/>
            </a:pPr>
            <a:r>
              <a:rPr lang="en-US" sz="1200" dirty="0" err="1">
                <a:effectLst/>
                <a:ea typeface="Times New Roman" panose="02020603050405020304" pitchFamily="18" charset="0"/>
              </a:rPr>
              <a:t>Signalling</a:t>
            </a:r>
            <a:r>
              <a:rPr lang="en-US" sz="1200" dirty="0">
                <a:effectLst/>
                <a:ea typeface="Times New Roman" panose="02020603050405020304" pitchFamily="18" charset="0"/>
              </a:rPr>
              <a:t> and metadata to support immersive media capabilities</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Support of tethered cases in RTC system</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Identify solutions for each of the key issues; Identify suitable one for key issues requiring solutions and recommend potential normative work to relevant specifications.</a:t>
            </a:r>
            <a:endParaRPr lang="en-GB" sz="1200" b="1" u="sng" dirty="0">
              <a:cs typeface="Arial" pitchFamily="34" charset="0"/>
            </a:endParaRPr>
          </a:p>
          <a:p>
            <a:pPr marL="0" marR="0" indent="0">
              <a:spcBef>
                <a:spcPts val="0"/>
              </a:spcBef>
              <a:spcAft>
                <a:spcPts val="900"/>
              </a:spcAft>
              <a:buNone/>
            </a:pPr>
            <a:r>
              <a:rPr lang="en-GB" sz="1200" b="1" u="sng" dirty="0">
                <a:cs typeface="Arial" pitchFamily="34" charset="0"/>
              </a:rPr>
              <a:t>Progress in the last quarter</a:t>
            </a:r>
            <a:endParaRPr lang="en-US" altLang="zh-CN" sz="12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Draft of analysis and conclusion for Key Issues #1 and #2 agreed</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Minor updates on reference point (RTC-4m and RTC-12)</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Agree on analysis of the scenario, media capability, and delay compensation mechanism for non-3GPP tethering link</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Agree on sending TR 26.830 v0.6.0 to SA plenary </a:t>
            </a:r>
            <a:r>
              <a:rPr lang="en-US" sz="1200" b="1" dirty="0">
                <a:effectLst/>
                <a:ea typeface="Times New Roman" panose="02020603050405020304" pitchFamily="18" charset="0"/>
              </a:rPr>
              <a:t>directly</a:t>
            </a:r>
            <a:r>
              <a:rPr lang="en-US" sz="1200" dirty="0">
                <a:effectLst/>
                <a:ea typeface="Times New Roman" panose="02020603050405020304" pitchFamily="18" charset="0"/>
              </a:rPr>
              <a:t> for approval.</a:t>
            </a:r>
          </a:p>
          <a:p>
            <a:pPr marL="0" indent="0">
              <a:lnSpc>
                <a:spcPct val="93000"/>
              </a:lnSpc>
              <a:spcBef>
                <a:spcPct val="15000"/>
              </a:spcBef>
              <a:spcAft>
                <a:spcPct val="15000"/>
              </a:spcAft>
              <a:buSzPct val="100000"/>
              <a:buNone/>
              <a:tabLst>
                <a:tab pos="285750" algn="l"/>
              </a:tabLst>
              <a:defRPr/>
            </a:pPr>
            <a:endParaRPr lang="en-US" sz="1200" dirty="0">
              <a:effectLst/>
              <a:ea typeface="Times New Roman" panose="02020603050405020304" pitchFamily="18" charset="0"/>
            </a:endParaRPr>
          </a:p>
        </p:txBody>
      </p:sp>
      <p:graphicFrame>
        <p:nvGraphicFramePr>
          <p:cNvPr id="4" name="Table 4">
            <a:extLst>
              <a:ext uri="{FF2B5EF4-FFF2-40B4-BE49-F238E27FC236}">
                <a16:creationId xmlns:a16="http://schemas.microsoft.com/office/drawing/2014/main" id="{B953B17B-A629-001C-948E-D634300BA034}"/>
              </a:ext>
            </a:extLst>
          </p:cNvPr>
          <p:cNvGraphicFramePr>
            <a:graphicFrameLocks noGrp="1"/>
          </p:cNvGraphicFramePr>
          <p:nvPr>
            <p:extLst>
              <p:ext uri="{D42A27DB-BD31-4B8C-83A1-F6EECF244321}">
                <p14:modId xmlns:p14="http://schemas.microsoft.com/office/powerpoint/2010/main" val="3728683416"/>
              </p:ext>
            </p:extLst>
          </p:nvPr>
        </p:nvGraphicFramePr>
        <p:xfrm>
          <a:off x="801704" y="4920117"/>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fr-FR" sz="800" b="0" i="0" u="none" strike="noStrike" dirty="0">
                          <a:solidFill>
                            <a:srgbClr val="000000"/>
                          </a:solidFill>
                          <a:effectLst/>
                          <a:latin typeface="Arial" panose="020B0604020202020204" pitchFamily="34" charset="0"/>
                          <a:hlinkClick r:id="rId3"/>
                        </a:rPr>
                        <a:t>SP-250637</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TR 26.830, v 1.0.0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6.6.4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a:t>
                      </a:r>
                      <a:r>
                        <a:rPr lang="fr-FR" sz="800" b="0" i="0" u="none" strike="noStrike" dirty="0" err="1">
                          <a:solidFill>
                            <a:srgbClr val="000000"/>
                          </a:solidFill>
                          <a:effectLst/>
                          <a:latin typeface="Arial" panose="020B0604020202020204" pitchFamily="34" charset="0"/>
                        </a:rPr>
                        <a:t>Specifications</a:t>
                      </a:r>
                      <a:r>
                        <a:rPr lang="fr-FR" sz="800" b="0" i="0" u="none" strike="noStrike" dirty="0">
                          <a:solidFill>
                            <a:srgbClr val="000000"/>
                          </a:solidFill>
                          <a:effectLst/>
                          <a:latin typeface="Arial" panose="020B0604020202020204" pitchFamily="34" charset="0"/>
                        </a:rPr>
                        <a:t>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p>
                      <a:pPr algn="l" fontAlgn="t"/>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1093013"/>
                  </a:ext>
                </a:extLst>
              </a:tr>
            </a:tbl>
          </a:graphicData>
        </a:graphic>
      </p:graphicFrame>
    </p:spTree>
    <p:extLst>
      <p:ext uri="{BB962C8B-B14F-4D97-AF65-F5344CB8AC3E}">
        <p14:creationId xmlns:p14="http://schemas.microsoft.com/office/powerpoint/2010/main" val="215893790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699" y="1454151"/>
            <a:ext cx="9177436" cy="4830763"/>
          </a:xfrm>
        </p:spPr>
        <p:txBody>
          <a:bodyPr/>
          <a:lstStyle/>
          <a:p>
            <a:pPr>
              <a:lnSpc>
                <a:spcPct val="90000"/>
              </a:lnSpc>
              <a:spcBef>
                <a:spcPts val="1800"/>
              </a:spcBef>
              <a:tabLst>
                <a:tab pos="2152650" algn="l"/>
                <a:tab pos="5118100" algn="l"/>
              </a:tabLst>
              <a:defRPr/>
            </a:pPr>
            <a:r>
              <a:rPr lang="fi-FI" kern="0" dirty="0"/>
              <a:t> SA4 officials:</a:t>
            </a:r>
          </a:p>
          <a:p>
            <a:pPr lvl="1">
              <a:lnSpc>
                <a:spcPct val="90000"/>
              </a:lnSpc>
              <a:spcBef>
                <a:spcPts val="400"/>
              </a:spcBef>
              <a:tabLst>
                <a:tab pos="2152650" algn="l"/>
                <a:tab pos="5118100" algn="l"/>
              </a:tabLst>
              <a:defRPr/>
            </a:pPr>
            <a:r>
              <a:rPr lang="fi-FI" sz="2000" kern="0" dirty="0"/>
              <a:t>Chair: </a:t>
            </a:r>
            <a:r>
              <a:rPr lang="en-GB" sz="2000" kern="0" dirty="0"/>
              <a:t>Gilles Teniou (Tencent, CCSA) </a:t>
            </a:r>
            <a:r>
              <a:rPr lang="en-GB" sz="2000" kern="0" dirty="0">
                <a:solidFill>
                  <a:srgbClr val="FF0000"/>
                </a:solidFill>
              </a:rPr>
              <a:t>NEW</a:t>
            </a:r>
            <a:endParaRPr lang="en-US" sz="2000" kern="0" dirty="0">
              <a:solidFill>
                <a:srgbClr val="FF0000"/>
              </a:solidFill>
            </a:endParaRPr>
          </a:p>
          <a:p>
            <a:pPr lvl="1">
              <a:lnSpc>
                <a:spcPct val="90000"/>
              </a:lnSpc>
              <a:spcBef>
                <a:spcPts val="400"/>
              </a:spcBef>
              <a:tabLst>
                <a:tab pos="2152650" algn="l"/>
                <a:tab pos="5118100" algn="l"/>
              </a:tabLst>
              <a:defRPr/>
            </a:pPr>
            <a:r>
              <a:rPr lang="fi-FI" sz="2000" kern="0" dirty="0"/>
              <a:t>Vice Chairs: </a:t>
            </a:r>
          </a:p>
          <a:p>
            <a:pPr lvl="2">
              <a:lnSpc>
                <a:spcPct val="90000"/>
              </a:lnSpc>
              <a:spcBef>
                <a:spcPts val="200"/>
              </a:spcBef>
              <a:tabLst>
                <a:tab pos="2152650" algn="l"/>
                <a:tab pos="5118100" algn="l"/>
              </a:tabLst>
              <a:defRPr/>
            </a:pPr>
            <a:r>
              <a:rPr lang="en-GB" sz="1800" dirty="0" err="1"/>
              <a:t>Jaeyeon</a:t>
            </a:r>
            <a:r>
              <a:rPr lang="en-GB" sz="1800" dirty="0"/>
              <a:t> Song (Samsung Electronics Co., Ltd, TTA)</a:t>
            </a:r>
          </a:p>
          <a:p>
            <a:pPr lvl="2">
              <a:lnSpc>
                <a:spcPct val="90000"/>
              </a:lnSpc>
              <a:spcBef>
                <a:spcPts val="200"/>
              </a:spcBef>
              <a:tabLst>
                <a:tab pos="2152650" algn="l"/>
                <a:tab pos="5118100" algn="l"/>
              </a:tabLst>
              <a:defRPr/>
            </a:pPr>
            <a:r>
              <a:rPr lang="en-GB" sz="1800" dirty="0"/>
              <a:t>Mary-Luc </a:t>
            </a:r>
            <a:r>
              <a:rPr lang="en-GB" sz="1800" dirty="0" err="1"/>
              <a:t>Champel</a:t>
            </a:r>
            <a:r>
              <a:rPr lang="en-GB" sz="1800" dirty="0"/>
              <a:t> (Xiaomi, CCSA) </a:t>
            </a:r>
            <a:r>
              <a:rPr lang="en-GB" sz="1800" dirty="0">
                <a:solidFill>
                  <a:srgbClr val="FF0000"/>
                </a:solidFill>
              </a:rPr>
              <a:t>NEW</a:t>
            </a:r>
          </a:p>
          <a:p>
            <a:pPr lvl="1">
              <a:lnSpc>
                <a:spcPct val="90000"/>
              </a:lnSpc>
              <a:spcBef>
                <a:spcPts val="400"/>
              </a:spcBef>
              <a:tabLst>
                <a:tab pos="2152650" algn="l"/>
                <a:tab pos="5118100" algn="l"/>
              </a:tabLst>
              <a:defRPr/>
            </a:pPr>
            <a:r>
              <a:rPr lang="fi-FI" sz="2000" kern="0" dirty="0"/>
              <a:t>Secretary: Andrijana Brekalo (MCC Support)</a:t>
            </a:r>
          </a:p>
          <a:p>
            <a:pPr>
              <a:lnSpc>
                <a:spcPct val="90000"/>
              </a:lnSpc>
              <a:spcBef>
                <a:spcPts val="1800"/>
              </a:spcBef>
              <a:spcAft>
                <a:spcPts val="0"/>
              </a:spcAft>
              <a:tabLst>
                <a:tab pos="2152650" algn="l"/>
                <a:tab pos="5118100" algn="l"/>
              </a:tabLst>
              <a:defRPr/>
            </a:pPr>
            <a:endParaRPr lang="fi-FI" sz="2000" kern="0" dirty="0"/>
          </a:p>
          <a:p>
            <a:pPr>
              <a:lnSpc>
                <a:spcPct val="90000"/>
              </a:lnSpc>
              <a:spcBef>
                <a:spcPts val="1800"/>
              </a:spcBef>
              <a:spcAft>
                <a:spcPts val="0"/>
              </a:spcAft>
              <a:tabLst>
                <a:tab pos="2152650" algn="l"/>
                <a:tab pos="5118100" algn="l"/>
              </a:tabLst>
              <a:defRPr/>
            </a:pPr>
            <a:r>
              <a:rPr lang="fi-FI" kern="0" dirty="0"/>
              <a:t> Sub Working Groups and their </a:t>
            </a:r>
            <a:r>
              <a:rPr lang="en-GB" kern="0" dirty="0"/>
              <a:t>leaders</a:t>
            </a:r>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dirty="0"/>
          </a:p>
          <a:p>
            <a:pPr marL="0" indent="0">
              <a:buNone/>
            </a:pPr>
            <a:endParaRPr lang="fr-FR" sz="2400"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981572464"/>
              </p:ext>
            </p:extLst>
          </p:nvPr>
        </p:nvGraphicFramePr>
        <p:xfrm>
          <a:off x="766119" y="4787698"/>
          <a:ext cx="10778182" cy="1334688"/>
        </p:xfrm>
        <a:graphic>
          <a:graphicData uri="http://schemas.openxmlformats.org/drawingml/2006/table">
            <a:tbl>
              <a:tblPr firstRow="1" bandRow="1">
                <a:tableStyleId>{5C22544A-7EE6-4342-B048-85BDC9FD1C3A}</a:tableStyleId>
              </a:tblPr>
              <a:tblGrid>
                <a:gridCol w="2542221">
                  <a:extLst>
                    <a:ext uri="{9D8B030D-6E8A-4147-A177-3AD203B41FA5}">
                      <a16:colId xmlns:a16="http://schemas.microsoft.com/office/drawing/2014/main" val="20000"/>
                    </a:ext>
                  </a:extLst>
                </a:gridCol>
                <a:gridCol w="2775270">
                  <a:extLst>
                    <a:ext uri="{9D8B030D-6E8A-4147-A177-3AD203B41FA5}">
                      <a16:colId xmlns:a16="http://schemas.microsoft.com/office/drawing/2014/main" val="20001"/>
                    </a:ext>
                  </a:extLst>
                </a:gridCol>
                <a:gridCol w="3312180">
                  <a:extLst>
                    <a:ext uri="{9D8B030D-6E8A-4147-A177-3AD203B41FA5}">
                      <a16:colId xmlns:a16="http://schemas.microsoft.com/office/drawing/2014/main" val="20002"/>
                    </a:ext>
                  </a:extLst>
                </a:gridCol>
                <a:gridCol w="2148511">
                  <a:extLst>
                    <a:ext uri="{9D8B030D-6E8A-4147-A177-3AD203B41FA5}">
                      <a16:colId xmlns:a16="http://schemas.microsoft.com/office/drawing/2014/main" val="20004"/>
                    </a:ext>
                  </a:extLst>
                </a:gridCol>
              </a:tblGrid>
              <a:tr h="368925">
                <a:tc>
                  <a:txBody>
                    <a:bodyPr/>
                    <a:lstStyle/>
                    <a:p>
                      <a:pPr>
                        <a:lnSpc>
                          <a:spcPct val="90000"/>
                        </a:lnSpc>
                      </a:pPr>
                      <a:r>
                        <a:rPr lang="en-GB" sz="1400" dirty="0">
                          <a:latin typeface="+mn-lt"/>
                          <a:cs typeface="Arial" panose="020B0604020202020204" pitchFamily="34" charset="0"/>
                        </a:rPr>
                        <a:t>Audio SWG</a:t>
                      </a:r>
                      <a:endParaRPr lang="en-US" sz="1400" dirty="0">
                        <a:latin typeface="+mn-lt"/>
                        <a:cs typeface="Arial" panose="020B0604020202020204" pitchFamily="34" charset="0"/>
                      </a:endParaRPr>
                    </a:p>
                  </a:txBody>
                  <a:tcPr marL="91454" marR="91454" marT="45636" marB="45636" anchor="ctr"/>
                </a:tc>
                <a:tc>
                  <a:txBody>
                    <a:bodyPr/>
                    <a:lstStyle/>
                    <a:p>
                      <a:pPr>
                        <a:lnSpc>
                          <a:spcPct val="90000"/>
                        </a:lnSpc>
                      </a:pPr>
                      <a:r>
                        <a:rPr lang="en-US" sz="14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4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4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811846">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cs typeface="Arial" panose="020B0604020202020204" pitchFamily="34" charset="0"/>
                        </a:rPr>
                        <a:t>Vice-Chair: Stéphane Ragot (Orange,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400" b="0" dirty="0">
                          <a:latin typeface="+mn-lt"/>
                          <a:cs typeface="Arial" panose="020B0604020202020204" pitchFamily="34" charset="0"/>
                        </a:rPr>
                        <a:t>Frédéric </a:t>
                      </a:r>
                      <a:r>
                        <a:rPr lang="en-GB" sz="1400" b="0" dirty="0">
                          <a:latin typeface="+mn-lt"/>
                          <a:cs typeface="Arial" panose="020B0604020202020204" pitchFamily="34" charset="0"/>
                        </a:rPr>
                        <a:t>Gabin (</a:t>
                      </a:r>
                      <a:r>
                        <a:rPr lang="en-US" sz="1400" b="0" dirty="0">
                          <a:latin typeface="+mn-lt"/>
                          <a:cs typeface="Arial" panose="020B0604020202020204" pitchFamily="34" charset="0"/>
                        </a:rPr>
                        <a:t>Dolby France SAS, ETSI</a:t>
                      </a:r>
                      <a:r>
                        <a:rPr lang="en-GB" sz="1400" b="0" dirty="0">
                          <a:latin typeface="+mn-lt"/>
                          <a:cs typeface="Arial" panose="020B0604020202020204" pitchFamily="34" charset="0"/>
                        </a:rPr>
                        <a:t>) </a:t>
                      </a:r>
                      <a:endParaRPr lang="en-GB" sz="14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400" dirty="0">
                          <a:solidFill>
                            <a:schemeClr val="tx1"/>
                          </a:solidFill>
                        </a:rPr>
                        <a:t>Saba Ahsan (Nokia corporation, ETSI)</a:t>
                      </a:r>
                      <a:endParaRPr lang="en-US" sz="14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400" b="0" dirty="0">
                          <a:latin typeface="+mn-lt"/>
                          <a:cs typeface="Arial" panose="020B0604020202020204" pitchFamily="34" charset="0"/>
                        </a:rPr>
                        <a:t>Gilles Teniou (Tencent, CCSA)</a:t>
                      </a:r>
                      <a:endParaRPr lang="fi-FI" sz="14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
        <p:nvSpPr>
          <p:cNvPr id="6" name="Espace réservé du contenu 3">
            <a:extLst>
              <a:ext uri="{FF2B5EF4-FFF2-40B4-BE49-F238E27FC236}">
                <a16:creationId xmlns:a16="http://schemas.microsoft.com/office/drawing/2014/main" id="{895C0DF0-2E40-6135-3DEA-25B7F9EC9D5E}"/>
              </a:ext>
            </a:extLst>
          </p:cNvPr>
          <p:cNvSpPr txBox="1">
            <a:spLocks/>
          </p:cNvSpPr>
          <p:nvPr/>
        </p:nvSpPr>
        <p:spPr bwMode="auto">
          <a:xfrm>
            <a:off x="7042682" y="1520937"/>
            <a:ext cx="4893503" cy="265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en-US" kern="0" dirty="0">
                <a:solidFill>
                  <a:prstClr val="black"/>
                </a:solidFill>
              </a:rPr>
              <a:t> SA4 SWG reports: </a:t>
            </a:r>
          </a:p>
          <a:p>
            <a:pPr lvl="1">
              <a:lnSpc>
                <a:spcPct val="90000"/>
              </a:lnSpc>
              <a:spcBef>
                <a:spcPts val="1800"/>
              </a:spcBef>
              <a:spcAft>
                <a:spcPts val="0"/>
              </a:spcAft>
              <a:tabLst>
                <a:tab pos="2152650" algn="l"/>
                <a:tab pos="5118100" algn="l"/>
              </a:tabLst>
              <a:defRPr/>
            </a:pPr>
            <a:r>
              <a:rPr lang="en-US" sz="2000" kern="0" dirty="0">
                <a:solidFill>
                  <a:prstClr val="black"/>
                </a:solidFill>
              </a:rPr>
              <a:t>SA4 Audio SWG reports: </a:t>
            </a:r>
            <a:r>
              <a:rPr lang="en-US" sz="2000" kern="0" dirty="0">
                <a:solidFill>
                  <a:prstClr val="black"/>
                </a:solidFill>
                <a:hlinkClick r:id="rId4"/>
              </a:rPr>
              <a:t>SP-250631</a:t>
            </a:r>
            <a:endParaRPr lang="en-GB" sz="20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1800"/>
              </a:spcBef>
              <a:spcAft>
                <a:spcPts val="0"/>
              </a:spcAft>
              <a:tabLst>
                <a:tab pos="2152650" algn="l"/>
                <a:tab pos="5118100" algn="l"/>
              </a:tabLst>
              <a:defRPr/>
            </a:pPr>
            <a:r>
              <a:rPr lang="en-US" sz="2000" kern="0" dirty="0">
                <a:solidFill>
                  <a:prstClr val="black"/>
                </a:solidFill>
              </a:rPr>
              <a:t>SA4 MBS SWG reports: </a:t>
            </a:r>
            <a:r>
              <a:rPr lang="en-US" sz="2000" kern="0" dirty="0">
                <a:solidFill>
                  <a:prstClr val="black"/>
                </a:solidFill>
                <a:hlinkClick r:id="rId4"/>
              </a:rPr>
              <a:t>SP-250631</a:t>
            </a:r>
            <a:endParaRPr lang="en-US" sz="2000" kern="0" dirty="0">
              <a:solidFill>
                <a:prstClr val="black"/>
              </a:solidFill>
            </a:endParaRPr>
          </a:p>
          <a:p>
            <a:pPr lvl="1">
              <a:lnSpc>
                <a:spcPct val="90000"/>
              </a:lnSpc>
              <a:spcBef>
                <a:spcPts val="1800"/>
              </a:spcBef>
              <a:spcAft>
                <a:spcPts val="0"/>
              </a:spcAft>
              <a:tabLst>
                <a:tab pos="2152650" algn="l"/>
                <a:tab pos="5118100" algn="l"/>
              </a:tabLst>
              <a:defRPr/>
            </a:pPr>
            <a:r>
              <a:rPr lang="en-US" sz="2000" kern="0" dirty="0">
                <a:solidFill>
                  <a:prstClr val="black"/>
                </a:solidFill>
              </a:rPr>
              <a:t>SA4 Video SWG reports: </a:t>
            </a:r>
            <a:r>
              <a:rPr lang="en-US" sz="2000" kern="0" dirty="0">
                <a:solidFill>
                  <a:prstClr val="black"/>
                </a:solidFill>
                <a:hlinkClick r:id="rId4"/>
              </a:rPr>
              <a:t>SP-250631</a:t>
            </a:r>
            <a:endParaRPr lang="en-US" sz="2000" kern="0" dirty="0">
              <a:solidFill>
                <a:prstClr val="black"/>
              </a:solidFill>
            </a:endParaRPr>
          </a:p>
          <a:p>
            <a:pPr lvl="1">
              <a:lnSpc>
                <a:spcPct val="90000"/>
              </a:lnSpc>
              <a:spcBef>
                <a:spcPts val="1800"/>
              </a:spcBef>
              <a:spcAft>
                <a:spcPts val="0"/>
              </a:spcAft>
              <a:tabLst>
                <a:tab pos="2152650" algn="l"/>
                <a:tab pos="5118100" algn="l"/>
              </a:tabLst>
              <a:defRPr/>
            </a:pPr>
            <a:r>
              <a:rPr lang="en-US" sz="2000" kern="0" dirty="0">
                <a:solidFill>
                  <a:prstClr val="black"/>
                </a:solidFill>
              </a:rPr>
              <a:t>SA4 RTC SWG reports: </a:t>
            </a:r>
            <a:r>
              <a:rPr lang="en-US" sz="2000" kern="0" dirty="0">
                <a:solidFill>
                  <a:prstClr val="black"/>
                </a:solidFill>
                <a:hlinkClick r:id="rId4"/>
              </a:rPr>
              <a:t>SP-250631</a:t>
            </a:r>
            <a:endParaRPr lang="en-US" sz="2000" kern="0" dirty="0">
              <a:solidFill>
                <a:prstClr val="black"/>
              </a:solidFill>
            </a:endParaRPr>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kern="0" dirty="0"/>
          </a:p>
          <a:p>
            <a:pPr marL="0" indent="0">
              <a:buFontTx/>
              <a:buNone/>
            </a:pPr>
            <a:endParaRPr lang="fr-FR" sz="2400" kern="0" dirty="0"/>
          </a:p>
        </p:txBody>
      </p:sp>
    </p:spTree>
    <p:extLst>
      <p:ext uri="{BB962C8B-B14F-4D97-AF65-F5344CB8AC3E}">
        <p14:creationId xmlns:p14="http://schemas.microsoft.com/office/powerpoint/2010/main" val="307544704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7CF27-6BF7-68F4-C343-9270D3EA9CFD}"/>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2B825A0-7498-29C5-07B9-FF1CB69CF5BB}"/>
              </a:ext>
            </a:extLst>
          </p:cNvPr>
          <p:cNvSpPr>
            <a:spLocks noGrp="1"/>
          </p:cNvSpPr>
          <p:nvPr>
            <p:ph type="title"/>
          </p:nvPr>
        </p:nvSpPr>
        <p:spPr>
          <a:xfrm>
            <a:off x="568171" y="196850"/>
            <a:ext cx="9250532" cy="1143000"/>
          </a:xfrm>
        </p:spPr>
        <p:txBody>
          <a:bodyPr/>
          <a:lstStyle/>
          <a:p>
            <a:r>
              <a:rPr lang="en-US" sz="3200" dirty="0"/>
              <a:t>Study on Ultra Low Bitrate Speech Codec</a:t>
            </a:r>
            <a:br>
              <a:rPr lang="en-US" sz="3200" dirty="0"/>
            </a:br>
            <a:r>
              <a:rPr lang="en-US" sz="3200" b="0" dirty="0">
                <a:latin typeface="+mn-lt"/>
              </a:rPr>
              <a:t> </a:t>
            </a:r>
            <a:r>
              <a:rPr lang="en-US" altLang="en-US" dirty="0"/>
              <a:t>(</a:t>
            </a:r>
            <a:r>
              <a:rPr lang="en-US" sz="3200" dirty="0"/>
              <a:t>FS_ULBC</a:t>
            </a:r>
            <a:r>
              <a:rPr lang="en-US" altLang="en-US" dirty="0"/>
              <a:t>)</a:t>
            </a:r>
          </a:p>
        </p:txBody>
      </p:sp>
      <p:graphicFrame>
        <p:nvGraphicFramePr>
          <p:cNvPr id="2" name="Table 1">
            <a:extLst>
              <a:ext uri="{FF2B5EF4-FFF2-40B4-BE49-F238E27FC236}">
                <a16:creationId xmlns:a16="http://schemas.microsoft.com/office/drawing/2014/main" id="{32960B69-19ED-0AAD-4B7F-25E0BD544942}"/>
              </a:ext>
            </a:extLst>
          </p:cNvPr>
          <p:cNvGraphicFramePr>
            <a:graphicFrameLocks noGrp="1"/>
          </p:cNvGraphicFramePr>
          <p:nvPr>
            <p:extLst>
              <p:ext uri="{D42A27DB-BD31-4B8C-83A1-F6EECF244321}">
                <p14:modId xmlns:p14="http://schemas.microsoft.com/office/powerpoint/2010/main" val="571264615"/>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2"/>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90771399-CC17-7476-EA24-00B7CAE6E7B7}"/>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This study aims to develop recommendations for an ultra-low bit rate voice codec for GEO (Geostationary Earth Orbit) communications. The main objectives include:</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Application scenarios for ultra-low bit rate communication services; GEO channel characteristics and their service dependencies; design constraints; performance requirements and test methods for speech quality; objective measures for design constraints; reference codecs for comparison; Coordinating with other 3GPP groups</a:t>
            </a:r>
          </a:p>
          <a:p>
            <a:pPr marL="287338" lvl="0"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This study aims to develop recommendations for an ultra-low bit rate voice codec for GEO (Geostationary Earth Orbit) communications. The main objectives include:</a:t>
            </a:r>
          </a:p>
          <a:p>
            <a:pPr lvl="1">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Discussion of the scope of the study and whether application scenarios beyond GEO should be part of the study. As a result, an update to the SID was agreed.</a:t>
            </a: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a:p>
            <a:pPr marL="0" marR="0" lvl="0" indent="0" fontAlgn="auto" hangingPunct="1">
              <a:spcBef>
                <a:spcPts val="0"/>
              </a:spcBef>
              <a:spcAft>
                <a:spcPts val="0"/>
              </a:spcAft>
              <a:buNone/>
            </a:pPr>
            <a:endParaRPr lang="en-US" sz="1200" dirty="0">
              <a:effectLst/>
              <a:ea typeface="SimSun" panose="02010600030101010101" pitchFamily="2" charset="-122"/>
            </a:endParaRPr>
          </a:p>
          <a:p>
            <a:pPr marL="287338" lvl="0" indent="-287338">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Progress study of GEO channel characteristics and derivation of service-related dependencies, e.g. bitrates, mouth-to-ear delay or loss/delay/jitter profiles.</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Perform RAN related simulation within SA4</a:t>
            </a:r>
          </a:p>
          <a:p>
            <a:pPr>
              <a:lnSpc>
                <a:spcPct val="93000"/>
              </a:lnSpc>
              <a:spcBef>
                <a:spcPct val="15000"/>
              </a:spcBef>
              <a:spcAft>
                <a:spcPct val="15000"/>
              </a:spcAft>
              <a:buSzPct val="100000"/>
              <a:tabLst>
                <a:tab pos="285750" algn="l"/>
              </a:tabLst>
              <a:defRPr/>
            </a:pPr>
            <a:r>
              <a:rPr lang="en-US" sz="1400" dirty="0">
                <a:ea typeface="Times New Roman" panose="02020603050405020304" pitchFamily="18" charset="0"/>
              </a:rPr>
              <a:t>Plan a Face-2-face SWG AhG meeting 23-25 September in Erlangen (GE)</a:t>
            </a:r>
          </a:p>
        </p:txBody>
      </p:sp>
      <p:graphicFrame>
        <p:nvGraphicFramePr>
          <p:cNvPr id="4" name="Table 4">
            <a:extLst>
              <a:ext uri="{FF2B5EF4-FFF2-40B4-BE49-F238E27FC236}">
                <a16:creationId xmlns:a16="http://schemas.microsoft.com/office/drawing/2014/main" id="{A9C805EB-B226-1488-A88A-3CBDD27BA4B6}"/>
              </a:ext>
            </a:extLst>
          </p:cNvPr>
          <p:cNvGraphicFramePr>
            <a:graphicFrameLocks noGrp="1"/>
          </p:cNvGraphicFramePr>
          <p:nvPr>
            <p:extLst>
              <p:ext uri="{D42A27DB-BD31-4B8C-83A1-F6EECF244321}">
                <p14:modId xmlns:p14="http://schemas.microsoft.com/office/powerpoint/2010/main" val="3160852929"/>
              </p:ext>
            </p:extLst>
          </p:nvPr>
        </p:nvGraphicFramePr>
        <p:xfrm>
          <a:off x="1358899" y="4793381"/>
          <a:ext cx="9474202" cy="381000"/>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algn="l" fontAlgn="t"/>
                      <a:r>
                        <a:rPr lang="fr-FR" sz="800" b="0" i="0" u="none" strike="noStrike" dirty="0">
                          <a:solidFill>
                            <a:srgbClr val="000000"/>
                          </a:solidFill>
                          <a:effectLst/>
                          <a:latin typeface="Arial" panose="020B0604020202020204" pitchFamily="34" charset="0"/>
                          <a:hlinkClick r:id="rId3"/>
                        </a:rPr>
                        <a:t>SP-250635</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err="1">
                          <a:solidFill>
                            <a:srgbClr val="000000"/>
                          </a:solidFill>
                          <a:effectLst/>
                          <a:latin typeface="Arial" panose="020B0604020202020204" pitchFamily="34" charset="0"/>
                        </a:rPr>
                        <a:t>Revised</a:t>
                      </a:r>
                      <a:r>
                        <a:rPr lang="fr-FR" sz="800" b="0" i="0" u="none" strike="noStrike" dirty="0">
                          <a:solidFill>
                            <a:srgbClr val="000000"/>
                          </a:solidFill>
                          <a:effectLst/>
                          <a:latin typeface="Arial" panose="020B0604020202020204" pitchFamily="34" charset="0"/>
                        </a:rPr>
                        <a:t> </a:t>
                      </a:r>
                      <a:r>
                        <a:rPr lang="fr-FR" sz="800" b="0" i="0" u="none" strike="noStrike" dirty="0" err="1">
                          <a:solidFill>
                            <a:srgbClr val="000000"/>
                          </a:solidFill>
                          <a:effectLst/>
                          <a:latin typeface="Arial" panose="020B0604020202020204" pitchFamily="34" charset="0"/>
                        </a:rPr>
                        <a:t>Study</a:t>
                      </a:r>
                      <a:r>
                        <a:rPr lang="fr-FR" sz="800" b="0" i="0" u="none" strike="noStrike" dirty="0">
                          <a:solidFill>
                            <a:srgbClr val="000000"/>
                          </a:solidFill>
                          <a:effectLst/>
                          <a:latin typeface="Arial" panose="020B0604020202020204" pitchFamily="34" charset="0"/>
                        </a:rPr>
                        <a:t> on Ultra Low </a:t>
                      </a:r>
                      <a:r>
                        <a:rPr lang="fr-FR" sz="800" b="0" i="0" u="none" strike="noStrike" dirty="0" err="1">
                          <a:solidFill>
                            <a:srgbClr val="000000"/>
                          </a:solidFill>
                          <a:effectLst/>
                          <a:latin typeface="Arial" panose="020B0604020202020204" pitchFamily="34" charset="0"/>
                        </a:rPr>
                        <a:t>Bitrate</a:t>
                      </a:r>
                      <a:r>
                        <a:rPr lang="fr-FR" sz="800" b="0" i="0" u="none" strike="noStrike" dirty="0">
                          <a:solidFill>
                            <a:srgbClr val="000000"/>
                          </a:solidFill>
                          <a:effectLst/>
                          <a:latin typeface="Arial" panose="020B0604020202020204" pitchFamily="34" charset="0"/>
                        </a:rPr>
                        <a:t> Speech Codec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SID revised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6.4.4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800" b="0" i="0" u="none" strike="noStrike" dirty="0">
                          <a:solidFill>
                            <a:srgbClr val="000000"/>
                          </a:solidFill>
                          <a:effectLst/>
                          <a:latin typeface="Arial" panose="020B0604020202020204" pitchFamily="34" charset="0"/>
                        </a:rPr>
                        <a:t>SA WG4 New Release 20 </a:t>
                      </a:r>
                      <a:r>
                        <a:rPr lang="fr-FR" sz="800" b="0" i="0" u="none" strike="noStrike" dirty="0" err="1">
                          <a:solidFill>
                            <a:srgbClr val="000000"/>
                          </a:solidFill>
                          <a:effectLst/>
                          <a:latin typeface="Arial" panose="020B0604020202020204" pitchFamily="34" charset="0"/>
                        </a:rPr>
                        <a:t>Study</a:t>
                      </a:r>
                      <a:r>
                        <a:rPr lang="fr-FR" sz="800" b="0" i="0" u="none" strike="noStrike" dirty="0">
                          <a:solidFill>
                            <a:srgbClr val="000000"/>
                          </a:solidFill>
                          <a:effectLst/>
                          <a:latin typeface="Arial" panose="020B0604020202020204" pitchFamily="34" charset="0"/>
                        </a:rPr>
                        <a:t> Item Descriptions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r>
                        <a:rPr lang="fr-FR" sz="800" b="1" i="0" u="sng" strike="noStrike" dirty="0">
                          <a:solidFill>
                            <a:srgbClr val="0000FF"/>
                          </a:solidFill>
                          <a:effectLst/>
                          <a:latin typeface="Arial" panose="020B0604020202020204" pitchFamily="34" charset="0"/>
                          <a:hlinkClick r:id="rId4"/>
                        </a:rPr>
                        <a:t>Rel-20</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4568792"/>
                  </a:ext>
                </a:extLst>
              </a:tr>
            </a:tbl>
          </a:graphicData>
        </a:graphic>
      </p:graphicFrame>
    </p:spTree>
    <p:extLst>
      <p:ext uri="{BB962C8B-B14F-4D97-AF65-F5344CB8AC3E}">
        <p14:creationId xmlns:p14="http://schemas.microsoft.com/office/powerpoint/2010/main" val="226658294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3" name="Table 2">
            <a:extLst>
              <a:ext uri="{FF2B5EF4-FFF2-40B4-BE49-F238E27FC236}">
                <a16:creationId xmlns:a16="http://schemas.microsoft.com/office/drawing/2014/main" id="{33C05D97-3796-FCBC-16DB-11BE71D86A2C}"/>
              </a:ext>
            </a:extLst>
          </p:cNvPr>
          <p:cNvGraphicFramePr>
            <a:graphicFrameLocks noGrp="1"/>
          </p:cNvGraphicFramePr>
          <p:nvPr>
            <p:extLst>
              <p:ext uri="{D42A27DB-BD31-4B8C-83A1-F6EECF244321}">
                <p14:modId xmlns:p14="http://schemas.microsoft.com/office/powerpoint/2010/main" val="810978264"/>
              </p:ext>
            </p:extLst>
          </p:nvPr>
        </p:nvGraphicFramePr>
        <p:xfrm>
          <a:off x="624377" y="1609483"/>
          <a:ext cx="10084901" cy="115443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363644">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1080048</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Work Item for Media Messaging </a:t>
                      </a:r>
                      <a:r>
                        <a:rPr lang="fr-FR" sz="1100" kern="1200" dirty="0" err="1">
                          <a:solidFill>
                            <a:schemeClr val="dk1"/>
                          </a:solidFill>
                          <a:latin typeface="+mn-lt"/>
                          <a:ea typeface="+mn-ea"/>
                          <a:cs typeface="+mn-cs"/>
                        </a:rPr>
                        <a:t>Enhancements</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MeME</a:t>
                      </a:r>
                      <a:r>
                        <a:rPr lang="fr-FR" sz="1100" kern="1200" dirty="0">
                          <a:solidFill>
                            <a:schemeClr val="dk1"/>
                          </a:solidFill>
                          <a:latin typeface="+mn-lt"/>
                          <a:ea typeface="+mn-ea"/>
                          <a:cs typeface="+mn-cs"/>
                        </a:rPr>
                        <a:t>-MED)</a:t>
                      </a:r>
                    </a:p>
                  </a:txBody>
                  <a:tcPr marL="0" marR="0" marT="0" marB="0"/>
                </a:tc>
                <a:tc>
                  <a:txBody>
                    <a:bodyPr/>
                    <a:lstStyle/>
                    <a:p>
                      <a:pPr algn="l" fontAlgn="b"/>
                      <a:r>
                        <a:rPr lang="en-US" sz="1100" dirty="0" err="1"/>
                        <a:t>MeME</a:t>
                      </a:r>
                      <a:r>
                        <a:rPr lang="en-US" sz="1100" dirty="0"/>
                        <a:t>-MED</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fr-FR" sz="1100" kern="1200" dirty="0">
                          <a:solidFill>
                            <a:schemeClr val="dk1"/>
                          </a:solidFill>
                          <a:latin typeface="+mn-lt"/>
                          <a:ea typeface="+mn-ea"/>
                          <a:cs typeface="+mn-cs"/>
                          <a:hlinkClick r:id="rId2"/>
                        </a:rPr>
                        <a:t>SP-250632</a:t>
                      </a:r>
                      <a:endParaRPr lang="fr-FR" sz="1100" kern="1200" dirty="0">
                        <a:solidFill>
                          <a:schemeClr val="dk1"/>
                        </a:solidFill>
                        <a:latin typeface="+mn-lt"/>
                        <a:ea typeface="+mn-ea"/>
                        <a:cs typeface="+mn-cs"/>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Rel-19 WID</a:t>
                      </a:r>
                    </a:p>
                  </a:txBody>
                  <a:tcPr marL="36001" marR="36001" marT="0" marB="0" anchor="b"/>
                </a:tc>
                <a:extLst>
                  <a:ext uri="{0D108BD9-81ED-4DB2-BD59-A6C34878D82A}">
                    <a16:rowId xmlns:a16="http://schemas.microsoft.com/office/drawing/2014/main" val="314371943"/>
                  </a:ext>
                </a:extLst>
              </a:tr>
              <a:tr h="180799">
                <a:tc>
                  <a:txBody>
                    <a:bodyPr/>
                    <a:lstStyle/>
                    <a:p>
                      <a:pPr algn="r" fontAlgn="b"/>
                      <a:r>
                        <a:rPr lang="en-US" sz="1100" dirty="0"/>
                        <a:t>1080049</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WID on AI/ML for IMS services</a:t>
                      </a:r>
                    </a:p>
                  </a:txBody>
                  <a:tcPr marL="0" marR="0" marT="0" marB="0"/>
                </a:tc>
                <a:tc>
                  <a:txBody>
                    <a:bodyPr/>
                    <a:lstStyle/>
                    <a:p>
                      <a:pPr algn="l" fontAlgn="b"/>
                      <a:r>
                        <a:rPr lang="en-US" sz="1100" dirty="0"/>
                        <a:t>AI_IMS-MED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l" fontAlgn="t"/>
                      <a:r>
                        <a:rPr lang="en-US" sz="1100" b="0" i="0" u="none" strike="noStrike" dirty="0">
                          <a:solidFill>
                            <a:schemeClr val="tx1"/>
                          </a:solidFill>
                          <a:effectLst/>
                          <a:latin typeface="+mn-lt"/>
                          <a:hlinkClick r:id="rId3"/>
                        </a:rPr>
                        <a:t>SP-250634</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WID (5GA)</a:t>
                      </a:r>
                    </a:p>
                  </a:txBody>
                  <a:tcPr marL="36001" marR="36001" marT="0" marB="0" anchor="b"/>
                </a:tc>
                <a:extLst>
                  <a:ext uri="{0D108BD9-81ED-4DB2-BD59-A6C34878D82A}">
                    <a16:rowId xmlns:a16="http://schemas.microsoft.com/office/drawing/2014/main" val="1424212892"/>
                  </a:ext>
                </a:extLst>
              </a:tr>
              <a:tr h="180799">
                <a:tc>
                  <a:txBody>
                    <a:bodyPr/>
                    <a:lstStyle/>
                    <a:p>
                      <a:pPr algn="r" fontAlgn="b"/>
                      <a:r>
                        <a:rPr lang="en-US" sz="1100" dirty="0"/>
                        <a:t>1080050</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SID on Media Energy </a:t>
                      </a:r>
                      <a:r>
                        <a:rPr lang="fr-FR" sz="1100" kern="1200" dirty="0" err="1">
                          <a:solidFill>
                            <a:schemeClr val="dk1"/>
                          </a:solidFill>
                          <a:latin typeface="+mn-lt"/>
                          <a:ea typeface="+mn-ea"/>
                          <a:cs typeface="+mn-cs"/>
                        </a:rPr>
                        <a:t>Consumption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Exposure</a:t>
                      </a:r>
                      <a:r>
                        <a:rPr lang="fr-FR" sz="1100" kern="1200" dirty="0">
                          <a:solidFill>
                            <a:schemeClr val="dk1"/>
                          </a:solidFill>
                          <a:latin typeface="+mn-lt"/>
                          <a:ea typeface="+mn-ea"/>
                          <a:cs typeface="+mn-cs"/>
                        </a:rPr>
                        <a:t> and Evaluation Framework phase 2</a:t>
                      </a:r>
                    </a:p>
                  </a:txBody>
                  <a:tcPr marL="0" marR="0" marT="0" marB="0"/>
                </a:tc>
                <a:tc>
                  <a:txBody>
                    <a:bodyPr/>
                    <a:lstStyle/>
                    <a:p>
                      <a:pPr algn="l" fontAlgn="b"/>
                      <a:r>
                        <a:rPr lang="en-US" sz="1100" dirty="0"/>
                        <a:t>FS_Energy_Ph2-MED</a:t>
                      </a:r>
                    </a:p>
                  </a:txBody>
                  <a:tcPr marL="9525" marR="9525" marT="9525" marB="0" anchor="b"/>
                </a:tc>
                <a:tc>
                  <a:txBody>
                    <a:bodyPr/>
                    <a:lstStyle/>
                    <a:p>
                      <a:pPr algn="r" fontAlgn="b"/>
                      <a:r>
                        <a:rPr lang="en-US" sz="1100" dirty="0">
                          <a:solidFill>
                            <a:schemeClr val="tx1"/>
                          </a:solidFill>
                        </a:rPr>
                        <a:t>3/3/2026</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l" fontAlgn="t"/>
                      <a:r>
                        <a:rPr lang="en-US" sz="1100" b="0" i="0" u="none" strike="noStrike" dirty="0">
                          <a:solidFill>
                            <a:schemeClr val="tx1"/>
                          </a:solidFill>
                          <a:effectLst/>
                          <a:latin typeface="+mn-lt"/>
                          <a:hlinkClick r:id="rId4"/>
                        </a:rPr>
                        <a:t>SP-250636</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1014954760"/>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C4847-16D3-A6A5-871B-6880CC24C83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EFED820-70FB-AD30-E688-D3CA694C7AA1}"/>
              </a:ext>
            </a:extLst>
          </p:cNvPr>
          <p:cNvSpPr>
            <a:spLocks noGrp="1"/>
          </p:cNvSpPr>
          <p:nvPr>
            <p:ph type="title"/>
          </p:nvPr>
        </p:nvSpPr>
        <p:spPr>
          <a:xfrm>
            <a:off x="568171" y="196850"/>
            <a:ext cx="9250532" cy="1143000"/>
          </a:xfrm>
        </p:spPr>
        <p:txBody>
          <a:bodyPr/>
          <a:lstStyle/>
          <a:p>
            <a:r>
              <a:rPr lang="en-US" sz="3200" dirty="0"/>
              <a:t>New Work Item for Media Messaging Enhancements (</a:t>
            </a:r>
            <a:r>
              <a:rPr lang="en-US" sz="3200" dirty="0" err="1"/>
              <a:t>MeME</a:t>
            </a:r>
            <a:r>
              <a:rPr lang="en-US" sz="3200" dirty="0"/>
              <a:t>-MED)</a:t>
            </a:r>
          </a:p>
        </p:txBody>
      </p:sp>
      <p:graphicFrame>
        <p:nvGraphicFramePr>
          <p:cNvPr id="2" name="Table 1">
            <a:extLst>
              <a:ext uri="{FF2B5EF4-FFF2-40B4-BE49-F238E27FC236}">
                <a16:creationId xmlns:a16="http://schemas.microsoft.com/office/drawing/2014/main" id="{BD63445B-C586-7D25-9230-301831970960}"/>
              </a:ext>
            </a:extLst>
          </p:cNvPr>
          <p:cNvGraphicFramePr>
            <a:graphicFrameLocks noGrp="1"/>
          </p:cNvGraphicFramePr>
          <p:nvPr>
            <p:extLst>
              <p:ext uri="{D42A27DB-BD31-4B8C-83A1-F6EECF244321}">
                <p14:modId xmlns:p14="http://schemas.microsoft.com/office/powerpoint/2010/main" val="2531715987"/>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1080048</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Work Item for Media Messaging </a:t>
                      </a:r>
                      <a:r>
                        <a:rPr lang="fr-FR" sz="1100" kern="1200" dirty="0" err="1">
                          <a:solidFill>
                            <a:schemeClr val="dk1"/>
                          </a:solidFill>
                          <a:latin typeface="+mn-lt"/>
                          <a:ea typeface="+mn-ea"/>
                          <a:cs typeface="+mn-cs"/>
                        </a:rPr>
                        <a:t>Enhancements</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MeME</a:t>
                      </a:r>
                      <a:r>
                        <a:rPr lang="fr-FR" sz="1100" kern="1200" dirty="0">
                          <a:solidFill>
                            <a:schemeClr val="dk1"/>
                          </a:solidFill>
                          <a:latin typeface="+mn-lt"/>
                          <a:ea typeface="+mn-ea"/>
                          <a:cs typeface="+mn-cs"/>
                        </a:rPr>
                        <a:t>-MED)</a:t>
                      </a:r>
                    </a:p>
                  </a:txBody>
                  <a:tcPr marL="0" marR="0" marT="0" marB="0"/>
                </a:tc>
                <a:tc>
                  <a:txBody>
                    <a:bodyPr/>
                    <a:lstStyle/>
                    <a:p>
                      <a:pPr algn="l" fontAlgn="b"/>
                      <a:r>
                        <a:rPr lang="en-US" sz="1100" dirty="0" err="1"/>
                        <a:t>MeME</a:t>
                      </a:r>
                      <a:r>
                        <a:rPr lang="en-US" sz="1100" dirty="0"/>
                        <a:t>-MED</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fr-FR" sz="1100" kern="1200" dirty="0">
                          <a:solidFill>
                            <a:schemeClr val="dk1"/>
                          </a:solidFill>
                          <a:latin typeface="+mn-lt"/>
                          <a:ea typeface="+mn-ea"/>
                          <a:cs typeface="+mn-cs"/>
                          <a:hlinkClick r:id="rId2"/>
                        </a:rPr>
                        <a:t>SP-250632</a:t>
                      </a:r>
                      <a:endParaRPr lang="fr-FR" sz="1100" kern="1200" dirty="0">
                        <a:solidFill>
                          <a:schemeClr val="dk1"/>
                        </a:solidFill>
                        <a:latin typeface="+mn-lt"/>
                        <a:ea typeface="+mn-ea"/>
                        <a:cs typeface="+mn-cs"/>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Rel-19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7D060FAB-7A67-CB0F-C6D8-8350F889D919}"/>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objective of this work item is to address the recommendations for stage-3 extensions of the </a:t>
            </a:r>
            <a:r>
              <a:rPr lang="en-US" sz="1400" dirty="0" err="1">
                <a:effectLst/>
                <a:ea typeface="Times New Roman" panose="02020603050405020304" pitchFamily="18" charset="0"/>
              </a:rPr>
              <a:t>FS_MeMe</a:t>
            </a:r>
            <a:r>
              <a:rPr lang="en-US" sz="1400" dirty="0">
                <a:effectLst/>
                <a:ea typeface="Times New Roman" panose="02020603050405020304" pitchFamily="18" charset="0"/>
              </a:rPr>
              <a:t> study in TS 26.143. Specifically, the following objectives are identified:</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For Key Topic #6: Media Service Enabler as introduced in clause 5.6 and based on the conclusions in clause 5.6.4 of TR 26.841:</a:t>
            </a:r>
          </a:p>
          <a:p>
            <a:pPr lvl="2">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Connect TS 26.143 to 3GPP TR 26.857 that it fulfils some MSE concepts</a:t>
            </a:r>
          </a:p>
          <a:p>
            <a:pPr lvl="2">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Add a call flow to TS 26.143 aligned with what is in clause 4.1 of TR 26.841</a:t>
            </a:r>
          </a:p>
          <a:p>
            <a:pPr lvl="2">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Add a set of stage-2 APIs and parameter that can be assigned to player and generator</a:t>
            </a:r>
          </a:p>
          <a:p>
            <a:pPr lvl="2">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Add more examples for valid content</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Coordinate work with other 3GPP groups as needed. </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Coordinate work with external organizations such as SVTA (primarily the DASH-IF WG), CTA WAVE, ISO/IEC JTC29 WG3 (MPEG Systems), 5G-MAG, GSMA, DVB and/or IETF, as needed.</a:t>
            </a:r>
          </a:p>
          <a:p>
            <a:pPr>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p:txBody>
      </p:sp>
    </p:spTree>
    <p:extLst>
      <p:ext uri="{BB962C8B-B14F-4D97-AF65-F5344CB8AC3E}">
        <p14:creationId xmlns:p14="http://schemas.microsoft.com/office/powerpoint/2010/main" val="28515002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51652-5A8C-A006-FA50-EF2017173129}"/>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AC91285-295D-0A14-4991-DD02DF31FF54}"/>
              </a:ext>
            </a:extLst>
          </p:cNvPr>
          <p:cNvSpPr>
            <a:spLocks noGrp="1"/>
          </p:cNvSpPr>
          <p:nvPr>
            <p:ph type="title"/>
          </p:nvPr>
        </p:nvSpPr>
        <p:spPr>
          <a:xfrm>
            <a:off x="568171" y="196850"/>
            <a:ext cx="9250532" cy="1143000"/>
          </a:xfrm>
        </p:spPr>
        <p:txBody>
          <a:bodyPr/>
          <a:lstStyle/>
          <a:p>
            <a:r>
              <a:rPr lang="en-US" sz="3200" dirty="0"/>
              <a:t>New WID on AI/ML for IMS services</a:t>
            </a:r>
            <a:br>
              <a:rPr lang="en-US" sz="3200" dirty="0"/>
            </a:br>
            <a:r>
              <a:rPr lang="en-US" sz="3200" dirty="0"/>
              <a:t>(AIML_IMS-MED)</a:t>
            </a:r>
          </a:p>
        </p:txBody>
      </p:sp>
      <p:graphicFrame>
        <p:nvGraphicFramePr>
          <p:cNvPr id="2" name="Table 1">
            <a:extLst>
              <a:ext uri="{FF2B5EF4-FFF2-40B4-BE49-F238E27FC236}">
                <a16:creationId xmlns:a16="http://schemas.microsoft.com/office/drawing/2014/main" id="{14A7075B-8DBC-4F42-0CA8-73A9AE40CEC2}"/>
              </a:ext>
            </a:extLst>
          </p:cNvPr>
          <p:cNvGraphicFramePr>
            <a:graphicFrameLocks noGrp="1"/>
          </p:cNvGraphicFramePr>
          <p:nvPr>
            <p:extLst>
              <p:ext uri="{D42A27DB-BD31-4B8C-83A1-F6EECF244321}">
                <p14:modId xmlns:p14="http://schemas.microsoft.com/office/powerpoint/2010/main" val="3134487503"/>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1080049</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WID on AI/ML for IMS services</a:t>
                      </a:r>
                    </a:p>
                  </a:txBody>
                  <a:tcPr marL="0" marR="0" marT="0" marB="0"/>
                </a:tc>
                <a:tc>
                  <a:txBody>
                    <a:bodyPr/>
                    <a:lstStyle/>
                    <a:p>
                      <a:pPr algn="l" fontAlgn="b"/>
                      <a:r>
                        <a:rPr lang="en-US" sz="1100" dirty="0"/>
                        <a:t>AI_IMS-MED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l" fontAlgn="t"/>
                      <a:r>
                        <a:rPr lang="en-US" sz="1100" b="0" i="0" u="none" strike="noStrike" dirty="0">
                          <a:solidFill>
                            <a:schemeClr val="tx1"/>
                          </a:solidFill>
                          <a:effectLst/>
                          <a:latin typeface="+mn-lt"/>
                          <a:hlinkClick r:id="rId2"/>
                        </a:rPr>
                        <a:t>SP-250634</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WID (5GA)</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86D4051C-703C-F00B-9A82-AB70F1D68BD5}"/>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AI_IMS-MED work item will focus solely on enabling AI/ML media processing as part of IMS-based services (including audio, video and AR calls) and has the following objectives in Rel-20:</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Extend TS 26.114 and TS 26.264 specifications to support AI/ML data delivery in IMS services, as identified in TR 26.927 clause 5.4.</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Extend TS 26.114 and TS 26.264 specifications to support AI/ML media processing in IMS services, as identified in TR 26.927 in clause 5.5.</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Specify support for AI/ML data signaling and negotiation, including support for split inferencing, as identified in TR 26.927 clause 6.6.</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Select interoperable formats for AI/ML model data as identified in clause 6.2, and intermediate data as identified in TR 26.927 clause 6.3.</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Define the support of the configuration, delivery, compression, and processing of AI/ML data as identified in TR 26.927 clause 6, as needed, along with relevant optional metadata, as identified in TR 26.927 clause 6.6.</a:t>
            </a:r>
          </a:p>
          <a:p>
            <a:pPr marL="0" indent="0">
              <a:lnSpc>
                <a:spcPct val="93000"/>
              </a:lnSpc>
              <a:spcBef>
                <a:spcPct val="15000"/>
              </a:spcBef>
              <a:spcAft>
                <a:spcPct val="15000"/>
              </a:spcAft>
              <a:buSzPct val="100000"/>
              <a:buNone/>
              <a:tabLst>
                <a:tab pos="285750" algn="l"/>
              </a:tabLst>
              <a:defRPr/>
            </a:pPr>
            <a:r>
              <a:rPr lang="en-US" sz="1400" dirty="0">
                <a:effectLst/>
                <a:ea typeface="Times New Roman" panose="02020603050405020304" pitchFamily="18" charset="0"/>
              </a:rPr>
              <a:t>NOTE: No changes to the IMS DC architecture for AI/ML media processing is expected, however, SA4 will inform SA2 on the work for them to decide on any possible stage 2 implications.</a:t>
            </a:r>
          </a:p>
        </p:txBody>
      </p:sp>
    </p:spTree>
    <p:extLst>
      <p:ext uri="{BB962C8B-B14F-4D97-AF65-F5344CB8AC3E}">
        <p14:creationId xmlns:p14="http://schemas.microsoft.com/office/powerpoint/2010/main" val="203680115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B9829-9624-80B9-A185-8381D5210EE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A4BF0B39-1F84-C221-0D64-995F391C0EA3}"/>
              </a:ext>
            </a:extLst>
          </p:cNvPr>
          <p:cNvSpPr>
            <a:spLocks noGrp="1"/>
          </p:cNvSpPr>
          <p:nvPr>
            <p:ph type="title"/>
          </p:nvPr>
        </p:nvSpPr>
        <p:spPr>
          <a:xfrm>
            <a:off x="568171" y="196850"/>
            <a:ext cx="9250532" cy="1143000"/>
          </a:xfrm>
        </p:spPr>
        <p:txBody>
          <a:bodyPr/>
          <a:lstStyle/>
          <a:p>
            <a:r>
              <a:rPr lang="en-US" sz="3200" dirty="0"/>
              <a:t>New SID on Media Energy Consumption Exposure and Evaluation Framework phase 2</a:t>
            </a:r>
            <a:br>
              <a:rPr lang="en-US" sz="3200" dirty="0"/>
            </a:br>
            <a:r>
              <a:rPr lang="en-US" sz="3200" dirty="0"/>
              <a:t>(</a:t>
            </a:r>
            <a:r>
              <a:rPr lang="en-GB" dirty="0"/>
              <a:t>FS_Energy_Ph2-MED</a:t>
            </a:r>
            <a:r>
              <a:rPr lang="fr-FR" dirty="0"/>
              <a:t> </a:t>
            </a:r>
            <a:r>
              <a:rPr lang="en-US" sz="3200" dirty="0"/>
              <a:t>)</a:t>
            </a:r>
          </a:p>
        </p:txBody>
      </p:sp>
      <p:graphicFrame>
        <p:nvGraphicFramePr>
          <p:cNvPr id="2" name="Table 1">
            <a:extLst>
              <a:ext uri="{FF2B5EF4-FFF2-40B4-BE49-F238E27FC236}">
                <a16:creationId xmlns:a16="http://schemas.microsoft.com/office/drawing/2014/main" id="{B51221B3-F5E2-254D-D17B-A82C088C681B}"/>
              </a:ext>
            </a:extLst>
          </p:cNvPr>
          <p:cNvGraphicFramePr>
            <a:graphicFrameLocks noGrp="1"/>
          </p:cNvGraphicFramePr>
          <p:nvPr>
            <p:extLst>
              <p:ext uri="{D42A27DB-BD31-4B8C-83A1-F6EECF244321}">
                <p14:modId xmlns:p14="http://schemas.microsoft.com/office/powerpoint/2010/main" val="1079144949"/>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1080050</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SID on Media Energy </a:t>
                      </a:r>
                      <a:r>
                        <a:rPr lang="fr-FR" sz="1100" kern="1200" dirty="0" err="1">
                          <a:solidFill>
                            <a:schemeClr val="dk1"/>
                          </a:solidFill>
                          <a:latin typeface="+mn-lt"/>
                          <a:ea typeface="+mn-ea"/>
                          <a:cs typeface="+mn-cs"/>
                        </a:rPr>
                        <a:t>Consumption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Exposure</a:t>
                      </a:r>
                      <a:r>
                        <a:rPr lang="fr-FR" sz="1100" kern="1200" dirty="0">
                          <a:solidFill>
                            <a:schemeClr val="dk1"/>
                          </a:solidFill>
                          <a:latin typeface="+mn-lt"/>
                          <a:ea typeface="+mn-ea"/>
                          <a:cs typeface="+mn-cs"/>
                        </a:rPr>
                        <a:t> and Evaluation Framework phase 2</a:t>
                      </a:r>
                    </a:p>
                  </a:txBody>
                  <a:tcPr marL="0" marR="0" marT="0" marB="0"/>
                </a:tc>
                <a:tc>
                  <a:txBody>
                    <a:bodyPr/>
                    <a:lstStyle/>
                    <a:p>
                      <a:pPr algn="l" fontAlgn="b"/>
                      <a:r>
                        <a:rPr lang="en-US" sz="1100" dirty="0"/>
                        <a:t>FS_Energy_Ph2-MED</a:t>
                      </a:r>
                    </a:p>
                  </a:txBody>
                  <a:tcPr marL="9525" marR="9525" marT="9525" marB="0" anchor="b"/>
                </a:tc>
                <a:tc>
                  <a:txBody>
                    <a:bodyPr/>
                    <a:lstStyle/>
                    <a:p>
                      <a:pPr algn="r" fontAlgn="b"/>
                      <a:r>
                        <a:rPr lang="en-US" sz="1100" dirty="0">
                          <a:solidFill>
                            <a:schemeClr val="tx1"/>
                          </a:solidFill>
                        </a:rPr>
                        <a:t>3/3/2026</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l" fontAlgn="t"/>
                      <a:r>
                        <a:rPr lang="en-US" sz="1100" b="0" i="0" u="none" strike="noStrike" dirty="0">
                          <a:solidFill>
                            <a:schemeClr val="tx1"/>
                          </a:solidFill>
                          <a:effectLst/>
                          <a:latin typeface="+mn-lt"/>
                          <a:hlinkClick r:id="rId2"/>
                        </a:rPr>
                        <a:t>SP-250636</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6D31E942-75F8-D0DC-80C9-0F831FC59C7C}"/>
              </a:ext>
            </a:extLst>
          </p:cNvPr>
          <p:cNvSpPr>
            <a:spLocks noGrp="1"/>
          </p:cNvSpPr>
          <p:nvPr>
            <p:ph idx="1"/>
          </p:nvPr>
        </p:nvSpPr>
        <p:spPr>
          <a:xfrm>
            <a:off x="647701" y="2254929"/>
            <a:ext cx="11068050" cy="4029986"/>
          </a:xfrm>
        </p:spPr>
        <p:txBody>
          <a:bodyPr>
            <a:normAutofit lnSpcReduction="10000"/>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r>
              <a:rPr lang="en-GB" sz="1400" dirty="0"/>
              <a:t>The main objectives of this study include:</a:t>
            </a:r>
            <a:endParaRPr lang="fr-FR" sz="1400" dirty="0"/>
          </a:p>
          <a:p>
            <a:pPr lvl="1"/>
            <a:r>
              <a:rPr lang="en-GB" sz="1400" dirty="0"/>
              <a:t>Address, in the context of media delivery, the new Release 20 requirements in TS 22.261 on:</a:t>
            </a:r>
            <a:endParaRPr lang="fr-FR" sz="1400" dirty="0"/>
          </a:p>
          <a:p>
            <a:pPr lvl="2"/>
            <a:r>
              <a:rPr lang="en-GB" sz="1400" dirty="0"/>
              <a:t>Energy-related information as a service criterion, including:</a:t>
            </a:r>
            <a:endParaRPr lang="fr-FR" sz="1400" dirty="0"/>
          </a:p>
          <a:p>
            <a:pPr lvl="3"/>
            <a:r>
              <a:rPr lang="en-GB" sz="1400" dirty="0"/>
              <a:t>The degradation of media delivery performance in reaction to a change in the energy supply mix of the network</a:t>
            </a:r>
            <a:endParaRPr lang="fr-FR" sz="1400" dirty="0"/>
          </a:p>
          <a:p>
            <a:pPr lvl="3"/>
            <a:r>
              <a:rPr lang="en-GB" sz="1400" dirty="0"/>
              <a:t>The means to target per-UE energy saving actions based on subscription policies</a:t>
            </a:r>
            <a:endParaRPr lang="fr-FR" sz="1400" dirty="0"/>
          </a:p>
          <a:p>
            <a:pPr lvl="3"/>
            <a:r>
              <a:rPr lang="en-GB" sz="1400" dirty="0"/>
              <a:t>The means to assist a Media Application Provider in identifying UEs to target with the aforementioned performance degradation and energy saving actions.</a:t>
            </a:r>
            <a:endParaRPr lang="fr-FR" sz="1400" dirty="0"/>
          </a:p>
          <a:p>
            <a:pPr lvl="2"/>
            <a:r>
              <a:rPr lang="en-GB" sz="1400" dirty="0"/>
              <a:t>Energy-related information exposure to UEs and authorised third parties over specific time periods, including energy consumption by the serving network</a:t>
            </a:r>
            <a:endParaRPr lang="fr-FR" sz="1400" dirty="0"/>
          </a:p>
          <a:p>
            <a:pPr lvl="1"/>
            <a:r>
              <a:rPr lang="en-GB" sz="1400" dirty="0"/>
              <a:t>Update or develop existing potential solutions and proposed normative work associated with the Key Issue on energy-related information exposure in media consumption context</a:t>
            </a:r>
            <a:endParaRPr lang="fr-FR" sz="1400" dirty="0"/>
          </a:p>
          <a:p>
            <a:pPr lvl="1"/>
            <a:r>
              <a:rPr lang="en-GB" sz="1400" dirty="0"/>
              <a:t>Propose new potential solutions to phase 1 Key Issues on energy-related monitoring and measurement during media consumption, </a:t>
            </a:r>
            <a:endParaRPr lang="fr-FR" sz="1400" dirty="0"/>
          </a:p>
          <a:p>
            <a:pPr lvl="1"/>
            <a:r>
              <a:rPr lang="en-GB" sz="1400" dirty="0"/>
              <a:t>Describe new Key Issues identified during phase 1 about:</a:t>
            </a:r>
            <a:endParaRPr lang="fr-FR" sz="1400" dirty="0"/>
          </a:p>
          <a:p>
            <a:pPr lvl="2"/>
            <a:r>
              <a:rPr lang="en-GB" sz="1400" dirty="0"/>
              <a:t>Energy-related configuration by the media Application Service Provider / AS energy management / Client energy management </a:t>
            </a:r>
          </a:p>
          <a:p>
            <a:r>
              <a:rPr lang="en-GB" sz="1400" dirty="0"/>
              <a:t>NOTE: Measurement of UE energy-related information by a UE entity in the 5G System is not in scope of the study.</a:t>
            </a:r>
            <a:endParaRPr lang="fr-FR" sz="1400" dirty="0"/>
          </a:p>
        </p:txBody>
      </p:sp>
    </p:spTree>
    <p:extLst>
      <p:ext uri="{BB962C8B-B14F-4D97-AF65-F5344CB8AC3E}">
        <p14:creationId xmlns:p14="http://schemas.microsoft.com/office/powerpoint/2010/main" val="41640700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planning</a:t>
            </a:r>
          </a:p>
        </p:txBody>
      </p:sp>
      <p:pic>
        <p:nvPicPr>
          <p:cNvPr id="4" name="Image 3">
            <a:extLst>
              <a:ext uri="{FF2B5EF4-FFF2-40B4-BE49-F238E27FC236}">
                <a16:creationId xmlns:a16="http://schemas.microsoft.com/office/drawing/2014/main" id="{2FF8BD93-03BF-6A1F-6584-2742D2C7B7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138" y="1062224"/>
            <a:ext cx="8080346" cy="5286490"/>
          </a:xfrm>
          <a:prstGeom prst="rect">
            <a:avLst/>
          </a:prstGeom>
        </p:spPr>
      </p:pic>
      <p:sp>
        <p:nvSpPr>
          <p:cNvPr id="6" name="Espace réservé du contenu 2">
            <a:extLst>
              <a:ext uri="{FF2B5EF4-FFF2-40B4-BE49-F238E27FC236}">
                <a16:creationId xmlns:a16="http://schemas.microsoft.com/office/drawing/2014/main" id="{8E09F295-1217-1E8A-3587-5536C42CC31F}"/>
              </a:ext>
            </a:extLst>
          </p:cNvPr>
          <p:cNvSpPr>
            <a:spLocks noGrp="1"/>
          </p:cNvSpPr>
          <p:nvPr>
            <p:ph idx="1"/>
          </p:nvPr>
        </p:nvSpPr>
        <p:spPr>
          <a:xfrm>
            <a:off x="8730112" y="1371601"/>
            <a:ext cx="3461887" cy="4977114"/>
          </a:xfrm>
        </p:spPr>
        <p:txBody>
          <a:bodyPr>
            <a:noAutofit/>
          </a:bodyPr>
          <a:lstStyle/>
          <a:p>
            <a:pPr marL="287338" lvl="0" indent="-287338" fontAlgn="base">
              <a:lnSpc>
                <a:spcPct val="93000"/>
              </a:lnSpc>
              <a:spcBef>
                <a:spcPct val="15000"/>
              </a:spcBef>
              <a:spcAft>
                <a:spcPct val="15000"/>
              </a:spcAft>
              <a:buSzPct val="100000"/>
              <a:buNone/>
              <a:tabLst>
                <a:tab pos="285750" algn="l"/>
              </a:tabLst>
              <a:defRPr/>
            </a:pPr>
            <a:r>
              <a:rPr lang="en-US" sz="1800" b="1" u="sng" noProof="0" dirty="0">
                <a:cs typeface="Arial" pitchFamily="34" charset="0"/>
              </a:rPr>
              <a:t>Release 20 planning</a:t>
            </a:r>
          </a:p>
          <a:p>
            <a:r>
              <a:rPr lang="en-US" sz="1800" noProof="0" dirty="0"/>
              <a:t>Expected to be developed in 2 packages</a:t>
            </a:r>
          </a:p>
          <a:p>
            <a:pPr lvl="1"/>
            <a:r>
              <a:rPr lang="en-US" sz="1800" noProof="0" dirty="0"/>
              <a:t>Package 1 delivered in Sept. 2025</a:t>
            </a:r>
          </a:p>
          <a:p>
            <a:pPr lvl="1"/>
            <a:r>
              <a:rPr lang="en-US" sz="1800" noProof="0" dirty="0"/>
              <a:t>Package 2 delivered in Dec. 2025</a:t>
            </a:r>
          </a:p>
          <a:p>
            <a:r>
              <a:rPr lang="en-US" sz="1800" noProof="0" dirty="0"/>
              <a:t>1st round of Rel-20 topics reviewed in Fukuoka in May 25</a:t>
            </a:r>
          </a:p>
          <a:p>
            <a:r>
              <a:rPr lang="en-US" sz="1800" noProof="0" dirty="0"/>
              <a:t>Dedicated SA4 AhG call planned early July</a:t>
            </a:r>
          </a:p>
          <a:p>
            <a:r>
              <a:rPr lang="en-US" sz="1800" noProof="0" dirty="0"/>
              <a:t>1st decisions to be made during SA4#133-e in July</a:t>
            </a:r>
          </a:p>
          <a:p>
            <a:r>
              <a:rPr lang="en-US" sz="1800" noProof="0" dirty="0"/>
              <a:t>Anticipation to have 25% of 6G studies (+/- 1 per SWG)</a:t>
            </a:r>
          </a:p>
          <a:p>
            <a:pPr marL="0" indent="0">
              <a:buNone/>
            </a:pPr>
            <a:r>
              <a:rPr lang="en-US" sz="1800" dirty="0"/>
              <a:t>More details in </a:t>
            </a:r>
            <a:r>
              <a:rPr lang="en-US" sz="1800" dirty="0">
                <a:hlinkClick r:id="rId3"/>
              </a:rPr>
              <a:t>S4-251180</a:t>
            </a:r>
            <a:endParaRPr lang="en-US" sz="1800" dirty="0"/>
          </a:p>
        </p:txBody>
      </p:sp>
    </p:spTree>
    <p:extLst>
      <p:ext uri="{BB962C8B-B14F-4D97-AF65-F5344CB8AC3E}">
        <p14:creationId xmlns:p14="http://schemas.microsoft.com/office/powerpoint/2010/main" val="393916562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2518849729"/>
              </p:ext>
            </p:extLst>
          </p:nvPr>
        </p:nvGraphicFramePr>
        <p:xfrm>
          <a:off x="2114551" y="2928939"/>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48415618"/>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a:xfrm>
            <a:off x="647700" y="1145629"/>
            <a:ext cx="11184467" cy="5139286"/>
          </a:xfrm>
        </p:spPr>
        <p:txBody>
          <a:bodyPr/>
          <a:lstStyle/>
          <a:p>
            <a:pPr eaLnBrk="1" hangingPunct="1">
              <a:lnSpc>
                <a:spcPct val="90000"/>
              </a:lnSpc>
              <a:spcBef>
                <a:spcPts val="3000"/>
              </a:spcBef>
            </a:pPr>
            <a:r>
              <a:rPr lang="en-GB" altLang="en-US" sz="2400" dirty="0"/>
              <a:t> Action items from SA4 to SA#108:</a:t>
            </a:r>
          </a:p>
          <a:p>
            <a:pPr lvl="1">
              <a:lnSpc>
                <a:spcPct val="90000"/>
              </a:lnSpc>
              <a:spcBef>
                <a:spcPts val="300"/>
              </a:spcBef>
            </a:pPr>
            <a:r>
              <a:rPr lang="en-US" altLang="en-US" sz="1600" dirty="0"/>
              <a:t>Approve all Rel-17 to Rel-19 SA4 agreed CRs</a:t>
            </a:r>
          </a:p>
          <a:p>
            <a:pPr lvl="1">
              <a:lnSpc>
                <a:spcPct val="90000"/>
              </a:lnSpc>
              <a:spcBef>
                <a:spcPts val="300"/>
              </a:spcBef>
            </a:pPr>
            <a:endParaRPr lang="en-US" altLang="en-US" sz="1600" dirty="0"/>
          </a:p>
          <a:p>
            <a:pPr lvl="1">
              <a:lnSpc>
                <a:spcPct val="90000"/>
              </a:lnSpc>
              <a:spcBef>
                <a:spcPts val="300"/>
              </a:spcBef>
            </a:pPr>
            <a:r>
              <a:rPr lang="en-US" altLang="en-US" sz="1600" dirty="0"/>
              <a:t>Approve the following TS/TRs: TR 26.830, TR 26.927, TR 26.847 and TR 26.841.</a:t>
            </a:r>
          </a:p>
          <a:p>
            <a:pPr lvl="1">
              <a:lnSpc>
                <a:spcPct val="90000"/>
              </a:lnSpc>
              <a:spcBef>
                <a:spcPts val="300"/>
              </a:spcBef>
            </a:pPr>
            <a:endParaRPr lang="en-US" altLang="en-US" sz="1600" dirty="0"/>
          </a:p>
          <a:p>
            <a:pPr lvl="1">
              <a:lnSpc>
                <a:spcPct val="90000"/>
              </a:lnSpc>
              <a:spcBef>
                <a:spcPts val="300"/>
              </a:spcBef>
            </a:pPr>
            <a:r>
              <a:rPr lang="en-US" altLang="en-US" sz="1600" dirty="0"/>
              <a:t>Approve the report on the verification of IVAS fixed-point Encoder</a:t>
            </a:r>
          </a:p>
          <a:p>
            <a:pPr lvl="1">
              <a:lnSpc>
                <a:spcPct val="90000"/>
              </a:lnSpc>
              <a:spcBef>
                <a:spcPts val="300"/>
              </a:spcBef>
            </a:pPr>
            <a:endParaRPr lang="en-US" altLang="en-US" sz="1600" dirty="0"/>
          </a:p>
          <a:p>
            <a:pPr lvl="1">
              <a:lnSpc>
                <a:spcPct val="90000"/>
              </a:lnSpc>
              <a:spcBef>
                <a:spcPts val="300"/>
              </a:spcBef>
            </a:pPr>
            <a:r>
              <a:rPr lang="en-US" altLang="en-US" sz="1600" dirty="0"/>
              <a:t>Approve the revised Work Item Description on </a:t>
            </a:r>
            <a:r>
              <a:rPr lang="en-US" altLang="en-US" sz="1600" b="1" dirty="0"/>
              <a:t>Video Operating Points - Harmonization and Stereo MV-HEVC </a:t>
            </a:r>
            <a:r>
              <a:rPr lang="en-US" altLang="en-US" sz="1600" dirty="0"/>
              <a:t>(VOPS)</a:t>
            </a:r>
          </a:p>
          <a:p>
            <a:pPr lvl="1">
              <a:lnSpc>
                <a:spcPct val="90000"/>
              </a:lnSpc>
              <a:spcBef>
                <a:spcPts val="300"/>
              </a:spcBef>
            </a:pPr>
            <a:r>
              <a:rPr lang="en-US" altLang="en-US" sz="1600" dirty="0"/>
              <a:t>Approve the revised Study Item Description on </a:t>
            </a:r>
            <a:r>
              <a:rPr lang="en-US" altLang="en-US" sz="1600" b="1" dirty="0"/>
              <a:t>Ultra Low Bitrate Speech Codec </a:t>
            </a:r>
            <a:r>
              <a:rPr lang="en-US" altLang="en-US" sz="1600" dirty="0"/>
              <a:t>(FS_ULBC)</a:t>
            </a:r>
          </a:p>
          <a:p>
            <a:pPr lvl="1">
              <a:lnSpc>
                <a:spcPct val="90000"/>
              </a:lnSpc>
              <a:spcBef>
                <a:spcPts val="300"/>
              </a:spcBef>
            </a:pPr>
            <a:endParaRPr lang="en-US" altLang="en-US" sz="1600" dirty="0"/>
          </a:p>
          <a:p>
            <a:pPr lvl="1">
              <a:lnSpc>
                <a:spcPct val="90000"/>
              </a:lnSpc>
              <a:spcBef>
                <a:spcPts val="300"/>
              </a:spcBef>
            </a:pPr>
            <a:r>
              <a:rPr lang="en-US" altLang="en-US" sz="1600" dirty="0">
                <a:cs typeface="Arial" pitchFamily="34" charset="0"/>
              </a:rPr>
              <a:t>Approve the New Rel-19 Work Item Description on </a:t>
            </a:r>
            <a:r>
              <a:rPr lang="en-US" sz="1600" b="1" dirty="0"/>
              <a:t>Media Messaging Enhancements </a:t>
            </a:r>
            <a:r>
              <a:rPr lang="en-US" sz="1600" dirty="0"/>
              <a:t>(</a:t>
            </a:r>
            <a:r>
              <a:rPr lang="en-US" sz="1600" dirty="0" err="1"/>
              <a:t>MeME</a:t>
            </a:r>
            <a:r>
              <a:rPr lang="en-US" sz="1600" dirty="0"/>
              <a:t>-MED)</a:t>
            </a:r>
          </a:p>
          <a:p>
            <a:pPr lvl="1">
              <a:lnSpc>
                <a:spcPct val="90000"/>
              </a:lnSpc>
              <a:spcBef>
                <a:spcPts val="300"/>
              </a:spcBef>
            </a:pPr>
            <a:r>
              <a:rPr lang="en-US" altLang="en-US" sz="1600" dirty="0">
                <a:cs typeface="Arial" pitchFamily="34" charset="0"/>
              </a:rPr>
              <a:t>Approve the New Rel-20 Work Item Description on </a:t>
            </a:r>
            <a:r>
              <a:rPr lang="en-US" sz="1600" b="1" dirty="0"/>
              <a:t>AI/ML for IMS services </a:t>
            </a:r>
            <a:r>
              <a:rPr lang="en-US" altLang="en-US" sz="2000" dirty="0"/>
              <a:t>(</a:t>
            </a:r>
            <a:r>
              <a:rPr lang="en-US" altLang="en-US" sz="1600" dirty="0"/>
              <a:t>AIML_IMS-MED</a:t>
            </a:r>
            <a:r>
              <a:rPr lang="en-US" altLang="en-US" sz="2000" dirty="0"/>
              <a:t>)</a:t>
            </a:r>
          </a:p>
          <a:p>
            <a:pPr lvl="1">
              <a:lnSpc>
                <a:spcPct val="90000"/>
              </a:lnSpc>
              <a:spcBef>
                <a:spcPts val="300"/>
              </a:spcBef>
            </a:pPr>
            <a:r>
              <a:rPr lang="en-US" altLang="en-US" sz="1600" dirty="0">
                <a:cs typeface="Arial" pitchFamily="34" charset="0"/>
              </a:rPr>
              <a:t>Approve the New Rel-20 Study Item Description on </a:t>
            </a:r>
            <a:r>
              <a:rPr lang="en-US" altLang="en-US" sz="1600" b="1" dirty="0"/>
              <a:t>Media Energy Consumption Exposure and Evaluation Framework phase 2</a:t>
            </a:r>
            <a:r>
              <a:rPr lang="en-US" altLang="en-US" sz="1600" dirty="0"/>
              <a:t>(</a:t>
            </a:r>
            <a:r>
              <a:rPr lang="en-US" sz="1600" dirty="0"/>
              <a:t>FS_Energy_Ph2-MED</a:t>
            </a:r>
            <a:r>
              <a:rPr lang="en-US" altLang="en-US" sz="1600" dirty="0"/>
              <a:t>)</a:t>
            </a:r>
          </a:p>
          <a:p>
            <a:pPr lvl="1">
              <a:lnSpc>
                <a:spcPct val="90000"/>
              </a:lnSpc>
              <a:spcBef>
                <a:spcPts val="300"/>
              </a:spcBef>
            </a:pPr>
            <a:endParaRPr lang="en-US" altLang="en-US" sz="1600" dirty="0">
              <a:highlight>
                <a:srgbClr val="72AF2F"/>
              </a:highlight>
            </a:endParaRPr>
          </a:p>
          <a:p>
            <a:pPr marL="457200" lvl="1" indent="0">
              <a:lnSpc>
                <a:spcPct val="90000"/>
              </a:lnSpc>
              <a:spcBef>
                <a:spcPts val="300"/>
              </a:spcBef>
              <a:buNone/>
            </a:pPr>
            <a:endParaRPr lang="en-US" altLang="en-US" sz="1600" dirty="0"/>
          </a:p>
          <a:p>
            <a:pPr lvl="1">
              <a:lnSpc>
                <a:spcPct val="90000"/>
              </a:lnSpc>
              <a:spcBef>
                <a:spcPts val="300"/>
              </a:spcBef>
            </a:pPr>
            <a:endParaRPr lang="en-US" sz="1600" dirty="0">
              <a:highlight>
                <a:srgbClr val="FFFF00"/>
              </a:highlight>
            </a:endParaRPr>
          </a:p>
          <a:p>
            <a:pPr lvl="1">
              <a:lnSpc>
                <a:spcPct val="90000"/>
              </a:lnSpc>
              <a:spcBef>
                <a:spcPts val="300"/>
              </a:spcBef>
            </a:pPr>
            <a:endParaRPr lang="en-US" altLang="en-US" sz="1600" dirty="0">
              <a:highlight>
                <a:srgbClr val="FFFF00"/>
              </a:highlight>
              <a:cs typeface="Arial" pitchFamily="34" charset="0"/>
            </a:endParaRPr>
          </a:p>
          <a:p>
            <a:pPr lvl="2">
              <a:lnSpc>
                <a:spcPct val="90000"/>
              </a:lnSpc>
              <a:spcBef>
                <a:spcPts val="300"/>
              </a:spcBef>
            </a:pPr>
            <a:endParaRPr lang="en-US" altLang="en-US" sz="1200" dirty="0">
              <a:highlight>
                <a:srgbClr val="FFFF00"/>
              </a:highlight>
            </a:endParaRPr>
          </a:p>
          <a:p>
            <a:pPr lvl="2">
              <a:lnSpc>
                <a:spcPct val="90000"/>
              </a:lnSpc>
              <a:spcBef>
                <a:spcPts val="300"/>
              </a:spcBef>
            </a:pPr>
            <a:endParaRPr lang="en-US" altLang="en-US" sz="1200" dirty="0">
              <a:highlight>
                <a:srgbClr val="FFFF00"/>
              </a:highlight>
            </a:endParaRPr>
          </a:p>
          <a:p>
            <a:pPr lvl="2">
              <a:lnSpc>
                <a:spcPct val="90000"/>
              </a:lnSpc>
              <a:spcBef>
                <a:spcPts val="300"/>
              </a:spcBef>
            </a:pPr>
            <a:endParaRPr lang="en-US" altLang="en-US" sz="1200" dirty="0"/>
          </a:p>
          <a:p>
            <a:pPr lvl="1">
              <a:lnSpc>
                <a:spcPct val="90000"/>
              </a:lnSpc>
              <a:spcBef>
                <a:spcPts val="300"/>
              </a:spcBef>
            </a:pPr>
            <a:endParaRPr lang="en-US" altLang="en-US" sz="1600" dirty="0"/>
          </a:p>
          <a:p>
            <a:pPr lvl="1">
              <a:lnSpc>
                <a:spcPct val="90000"/>
              </a:lnSpc>
              <a:spcBef>
                <a:spcPts val="300"/>
              </a:spcBef>
            </a:pPr>
            <a:endParaRPr lang="fr-FR" sz="2000" dirty="0"/>
          </a:p>
        </p:txBody>
      </p:sp>
    </p:spTree>
    <p:extLst>
      <p:ext uri="{BB962C8B-B14F-4D97-AF65-F5344CB8AC3E}">
        <p14:creationId xmlns:p14="http://schemas.microsoft.com/office/powerpoint/2010/main" val="246209766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904CD-A277-23CC-9B22-AC9D5CDF7783}"/>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384046E9-26F9-3F4E-7E78-E7E8E9F0902B}"/>
              </a:ext>
            </a:extLst>
          </p:cNvPr>
          <p:cNvSpPr txBox="1"/>
          <p:nvPr/>
        </p:nvSpPr>
        <p:spPr>
          <a:xfrm>
            <a:off x="2880713" y="699567"/>
            <a:ext cx="6097604" cy="646331"/>
          </a:xfrm>
          <a:prstGeom prst="rect">
            <a:avLst/>
          </a:prstGeom>
          <a:noFill/>
        </p:spPr>
        <p:txBody>
          <a:bodyPr wrap="square">
            <a:spAutoFit/>
          </a:bodyPr>
          <a:lstStyle/>
          <a:p>
            <a:pPr marL="0" indent="0" algn="ctr">
              <a:buFontTx/>
              <a:buNone/>
            </a:pPr>
            <a:r>
              <a:rPr lang="en-US" altLang="en-US" sz="3600" dirty="0"/>
              <a:t>On behalf of the SA4 WG</a:t>
            </a:r>
          </a:p>
        </p:txBody>
      </p:sp>
      <p:sp>
        <p:nvSpPr>
          <p:cNvPr id="8" name="ZoneTexte 7">
            <a:extLst>
              <a:ext uri="{FF2B5EF4-FFF2-40B4-BE49-F238E27FC236}">
                <a16:creationId xmlns:a16="http://schemas.microsoft.com/office/drawing/2014/main" id="{5638B087-F6B0-3E8D-CD4A-F7D6A17E80FA}"/>
              </a:ext>
            </a:extLst>
          </p:cNvPr>
          <p:cNvSpPr txBox="1"/>
          <p:nvPr/>
        </p:nvSpPr>
        <p:spPr>
          <a:xfrm>
            <a:off x="3120401" y="1667966"/>
            <a:ext cx="5814412" cy="1200329"/>
          </a:xfrm>
          <a:prstGeom prst="rect">
            <a:avLst/>
          </a:prstGeom>
          <a:noFill/>
        </p:spPr>
        <p:txBody>
          <a:bodyPr wrap="none" rtlCol="0">
            <a:spAutoFit/>
          </a:bodyPr>
          <a:lstStyle/>
          <a:p>
            <a:pPr algn="ctr"/>
            <a:r>
              <a:rPr lang="en-US" sz="2400" dirty="0"/>
              <a:t>Many thanks to Frédéric Gabin </a:t>
            </a:r>
          </a:p>
          <a:p>
            <a:pPr algn="ctr"/>
            <a:r>
              <a:rPr lang="en-US" sz="2400" dirty="0"/>
              <a:t>for more than 8 years of excellent service</a:t>
            </a:r>
          </a:p>
          <a:p>
            <a:pPr algn="ctr"/>
            <a:r>
              <a:rPr lang="en-US" sz="2400" dirty="0"/>
              <a:t>as SA4 Chair !</a:t>
            </a:r>
          </a:p>
        </p:txBody>
      </p:sp>
      <p:pic>
        <p:nvPicPr>
          <p:cNvPr id="15" name="Image 14" descr="Une image contenant habits, personne, Visage humain, costume&#10;&#10;Le contenu généré par l’IA peut être incorrect.">
            <a:extLst>
              <a:ext uri="{FF2B5EF4-FFF2-40B4-BE49-F238E27FC236}">
                <a16:creationId xmlns:a16="http://schemas.microsoft.com/office/drawing/2014/main" id="{7E5A5EF6-582D-87C4-514D-5D25C10E1FF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052104" y="3155414"/>
            <a:ext cx="1657218" cy="2981103"/>
          </a:xfrm>
          <a:prstGeom prst="rect">
            <a:avLst/>
          </a:prstGeom>
        </p:spPr>
      </p:pic>
      <p:pic>
        <p:nvPicPr>
          <p:cNvPr id="17" name="Image 16" descr="Une image contenant texte, Impression, habits, signe&#10;&#10;Le contenu généré par l’IA peut être incorrect.">
            <a:extLst>
              <a:ext uri="{FF2B5EF4-FFF2-40B4-BE49-F238E27FC236}">
                <a16:creationId xmlns:a16="http://schemas.microsoft.com/office/drawing/2014/main" id="{E6A3F397-CEC5-62E4-FBA5-6694DC19F42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5400000">
            <a:off x="6572391" y="4241963"/>
            <a:ext cx="2609557" cy="1644812"/>
          </a:xfrm>
          <a:prstGeom prst="rect">
            <a:avLst/>
          </a:prstGeom>
        </p:spPr>
      </p:pic>
      <p:pic>
        <p:nvPicPr>
          <p:cNvPr id="19" name="Image 18" descr="Une image contenant mur, personne, habits, homme&#10;&#10;Le contenu généré par l’IA peut être incorrect.">
            <a:extLst>
              <a:ext uri="{FF2B5EF4-FFF2-40B4-BE49-F238E27FC236}">
                <a16:creationId xmlns:a16="http://schemas.microsoft.com/office/drawing/2014/main" id="{51778733-2169-F946-5CC2-90FFB55F7FD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a:off x="-785995" y="3619738"/>
            <a:ext cx="3734973" cy="1578832"/>
          </a:xfrm>
          <a:prstGeom prst="rect">
            <a:avLst/>
          </a:prstGeom>
        </p:spPr>
      </p:pic>
      <p:pic>
        <p:nvPicPr>
          <p:cNvPr id="21" name="Image 20" descr="Une image contenant métal, laiton, bronze, Photographie de nature morte&#10;&#10;Le contenu généré par l’IA peut être incorrect.">
            <a:extLst>
              <a:ext uri="{FF2B5EF4-FFF2-40B4-BE49-F238E27FC236}">
                <a16:creationId xmlns:a16="http://schemas.microsoft.com/office/drawing/2014/main" id="{DDD58C71-F209-58EC-9CA6-CC9FA5F651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8918526" y="1937824"/>
            <a:ext cx="3573194" cy="2679896"/>
          </a:xfrm>
          <a:prstGeom prst="rect">
            <a:avLst/>
          </a:prstGeom>
          <a:ln>
            <a:noFill/>
          </a:ln>
          <a:effectLst>
            <a:softEdge rad="112500"/>
          </a:effectLst>
        </p:spPr>
      </p:pic>
      <p:pic>
        <p:nvPicPr>
          <p:cNvPr id="23" name="Image 22" descr="Une image contenant texte, capture d’écran, homme, personne&#10;&#10;Le contenu généré par l’IA peut être incorrect.">
            <a:extLst>
              <a:ext uri="{FF2B5EF4-FFF2-40B4-BE49-F238E27FC236}">
                <a16:creationId xmlns:a16="http://schemas.microsoft.com/office/drawing/2014/main" id="{9389406C-AB4E-F1D0-F0DB-230692ABE8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40093" y="5152576"/>
            <a:ext cx="2904978" cy="1612583"/>
          </a:xfrm>
          <a:prstGeom prst="rect">
            <a:avLst/>
          </a:prstGeom>
        </p:spPr>
      </p:pic>
      <p:pic>
        <p:nvPicPr>
          <p:cNvPr id="25" name="Image 24" descr="Une image contenant mur, intérieur, personne, habits&#10;&#10;Le contenu généré par l’IA peut être incorrect.">
            <a:extLst>
              <a:ext uri="{FF2B5EF4-FFF2-40B4-BE49-F238E27FC236}">
                <a16:creationId xmlns:a16="http://schemas.microsoft.com/office/drawing/2014/main" id="{89F0AB22-5F20-B6B8-2241-12635761DCDE}"/>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5400000">
            <a:off x="438206" y="517288"/>
            <a:ext cx="1732274" cy="1657220"/>
          </a:xfrm>
          <a:prstGeom prst="rect">
            <a:avLst/>
          </a:prstGeom>
        </p:spPr>
      </p:pic>
      <p:pic>
        <p:nvPicPr>
          <p:cNvPr id="29" name="Image 28" descr="Une image contenant Visage humain, personne, habits, homme&#10;&#10;Le contenu généré par l’IA peut être incorrect.">
            <a:extLst>
              <a:ext uri="{FF2B5EF4-FFF2-40B4-BE49-F238E27FC236}">
                <a16:creationId xmlns:a16="http://schemas.microsoft.com/office/drawing/2014/main" id="{84298303-0F42-047F-86B6-4048778FD13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400000">
            <a:off x="4757442" y="4226622"/>
            <a:ext cx="2342879" cy="1757159"/>
          </a:xfrm>
          <a:prstGeom prst="rect">
            <a:avLst/>
          </a:prstGeom>
          <a:ln>
            <a:noFill/>
          </a:ln>
          <a:effectLst>
            <a:outerShdw blurRad="190500" algn="tl" rotWithShape="0">
              <a:srgbClr val="000000">
                <a:alpha val="70000"/>
              </a:srgbClr>
            </a:outerShdw>
          </a:effectLst>
        </p:spPr>
      </p:pic>
      <p:pic>
        <p:nvPicPr>
          <p:cNvPr id="27" name="Image 26" descr="Une image contenant habits, personne, chaussures, gâteau d’anniversaire&#10;&#10;Le contenu généré par l’IA peut être incorrect.">
            <a:extLst>
              <a:ext uri="{FF2B5EF4-FFF2-40B4-BE49-F238E27FC236}">
                <a16:creationId xmlns:a16="http://schemas.microsoft.com/office/drawing/2014/main" id="{FB39BF8F-2A3B-F3CC-18B3-C4A96E86E307}"/>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10800000">
            <a:off x="3949981" y="3086371"/>
            <a:ext cx="1578835" cy="1806670"/>
          </a:xfrm>
          <a:prstGeom prst="rect">
            <a:avLst/>
          </a:prstGeom>
          <a:ln>
            <a:noFill/>
          </a:ln>
          <a:effectLst>
            <a:softEdge rad="112500"/>
          </a:effectLst>
        </p:spPr>
      </p:pic>
    </p:spTree>
    <p:extLst>
      <p:ext uri="{BB962C8B-B14F-4D97-AF65-F5344CB8AC3E}">
        <p14:creationId xmlns:p14="http://schemas.microsoft.com/office/powerpoint/2010/main" val="91053182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FA43F-19D5-DCB5-2979-C9C4C617827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41A2E348-2EA2-57DA-7B2E-41C521194FDB}"/>
              </a:ext>
            </a:extLst>
          </p:cNvPr>
          <p:cNvSpPr txBox="1"/>
          <p:nvPr/>
        </p:nvSpPr>
        <p:spPr>
          <a:xfrm>
            <a:off x="2988290" y="2656114"/>
            <a:ext cx="6097604" cy="646331"/>
          </a:xfrm>
          <a:prstGeom prst="rect">
            <a:avLst/>
          </a:prstGeom>
          <a:noFill/>
        </p:spPr>
        <p:txBody>
          <a:bodyPr wrap="square">
            <a:spAutoFit/>
          </a:bodyPr>
          <a:lstStyle/>
          <a:p>
            <a:pPr marL="0" indent="0" algn="ctr">
              <a:buFontTx/>
              <a:buNone/>
            </a:pPr>
            <a:r>
              <a:rPr lang="en-US" altLang="en-US" sz="3600" dirty="0"/>
              <a:t>Thank you!</a:t>
            </a:r>
          </a:p>
        </p:txBody>
      </p:sp>
      <p:pic>
        <p:nvPicPr>
          <p:cNvPr id="7" name="Image 6" descr="Une image contenant personne, doigt, ongle, pouce&#10;&#10;Le contenu généré par l’IA peut être incorrect.">
            <a:extLst>
              <a:ext uri="{FF2B5EF4-FFF2-40B4-BE49-F238E27FC236}">
                <a16:creationId xmlns:a16="http://schemas.microsoft.com/office/drawing/2014/main" id="{EA46A722-2BA9-6BFF-366A-F13530A3DB4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552777" y="4437112"/>
            <a:ext cx="2044051" cy="1688564"/>
          </a:xfrm>
          <a:prstGeom prst="rect">
            <a:avLst/>
          </a:prstGeom>
        </p:spPr>
      </p:pic>
    </p:spTree>
    <p:extLst>
      <p:ext uri="{BB962C8B-B14F-4D97-AF65-F5344CB8AC3E}">
        <p14:creationId xmlns:p14="http://schemas.microsoft.com/office/powerpoint/2010/main" val="251491833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SA#107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AH conference calls (2 to 3 hours each)</a:t>
            </a:r>
          </a:p>
          <a:p>
            <a:pPr lvl="1">
              <a:lnSpc>
                <a:spcPct val="90000"/>
              </a:lnSpc>
              <a:spcBef>
                <a:spcPts val="200"/>
              </a:spcBef>
              <a:tabLst>
                <a:tab pos="1787525" algn="l"/>
                <a:tab pos="3671888" algn="l"/>
              </a:tabLst>
              <a:defRPr/>
            </a:pPr>
            <a:r>
              <a:rPr lang="en-US" sz="2000" dirty="0"/>
              <a:t>Audio SWG: 21 Mar., 31 Mar., 28 Apr., 5 May</a:t>
            </a:r>
            <a:endParaRPr lang="en-US" sz="1600" dirty="0"/>
          </a:p>
          <a:p>
            <a:pPr lvl="1">
              <a:lnSpc>
                <a:spcPct val="90000"/>
              </a:lnSpc>
              <a:spcBef>
                <a:spcPts val="200"/>
              </a:spcBef>
              <a:tabLst>
                <a:tab pos="1787525" algn="l"/>
                <a:tab pos="3671888" algn="l"/>
              </a:tabLst>
              <a:defRPr/>
            </a:pPr>
            <a:r>
              <a:rPr lang="en-US" sz="2000" dirty="0"/>
              <a:t>MBS SWG: 20 Mar., 7 May</a:t>
            </a:r>
          </a:p>
          <a:p>
            <a:pPr lvl="1">
              <a:lnSpc>
                <a:spcPct val="90000"/>
              </a:lnSpc>
              <a:spcBef>
                <a:spcPts val="200"/>
              </a:spcBef>
              <a:tabLst>
                <a:tab pos="1787525" algn="l"/>
                <a:tab pos="3671888" algn="l"/>
              </a:tabLst>
              <a:defRPr/>
            </a:pPr>
            <a:r>
              <a:rPr lang="en-US" sz="2000" dirty="0"/>
              <a:t>Video SWG: 18 Mar, 25 Mar., 6 May</a:t>
            </a:r>
          </a:p>
          <a:p>
            <a:pPr lvl="1">
              <a:lnSpc>
                <a:spcPct val="90000"/>
              </a:lnSpc>
              <a:spcBef>
                <a:spcPts val="200"/>
              </a:spcBef>
              <a:tabLst>
                <a:tab pos="1787525" algn="l"/>
                <a:tab pos="3671888" algn="l"/>
              </a:tabLst>
              <a:defRPr/>
            </a:pPr>
            <a:r>
              <a:rPr lang="en-US" sz="2000" dirty="0"/>
              <a:t>RTC SWG: 19 Mar., 26 Mar., 30 Apr., 7 May</a:t>
            </a:r>
          </a:p>
          <a:p>
            <a:pPr marL="0" indent="0">
              <a:buNone/>
              <a:defRPr/>
            </a:pPr>
            <a:endParaRPr lang="fi-FI" sz="2400" dirty="0"/>
          </a:p>
          <a:p>
            <a:pPr>
              <a:defRPr/>
            </a:pPr>
            <a:r>
              <a:rPr lang="fi-FI" sz="2400" dirty="0"/>
              <a:t>SA4 plenary meetings</a:t>
            </a:r>
          </a:p>
          <a:p>
            <a:pPr>
              <a:defRPr/>
            </a:pPr>
            <a:endParaRPr lang="fi-FI" sz="2400" dirty="0"/>
          </a:p>
          <a:p>
            <a:pPr>
              <a:defRPr/>
            </a:pPr>
            <a:endParaRPr lang="fi-FI" sz="2400" dirty="0"/>
          </a:p>
          <a:p>
            <a:pPr>
              <a:defRPr/>
            </a:pPr>
            <a:endParaRPr lang="fi-FI" sz="2400" dirty="0"/>
          </a:p>
          <a:p>
            <a:pPr marL="0" indent="0">
              <a:buNone/>
              <a:defRPr/>
            </a:pPr>
            <a:endParaRPr lang="fi-FI" sz="2400" dirty="0"/>
          </a:p>
        </p:txBody>
      </p:sp>
      <p:graphicFrame>
        <p:nvGraphicFramePr>
          <p:cNvPr id="3" name="Table 5">
            <a:extLst>
              <a:ext uri="{FF2B5EF4-FFF2-40B4-BE49-F238E27FC236}">
                <a16:creationId xmlns:a16="http://schemas.microsoft.com/office/drawing/2014/main" id="{32E9DD39-1FD3-9425-969C-547C1035212F}"/>
              </a:ext>
            </a:extLst>
          </p:cNvPr>
          <p:cNvGraphicFramePr>
            <a:graphicFrameLocks noGrp="1"/>
          </p:cNvGraphicFramePr>
          <p:nvPr>
            <p:extLst>
              <p:ext uri="{D42A27DB-BD31-4B8C-83A1-F6EECF244321}">
                <p14:modId xmlns:p14="http://schemas.microsoft.com/office/powerpoint/2010/main" val="2902003407"/>
              </p:ext>
            </p:extLst>
          </p:nvPr>
        </p:nvGraphicFramePr>
        <p:xfrm>
          <a:off x="1751166" y="4262332"/>
          <a:ext cx="7559675" cy="159105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4954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448980948"/>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JAF3, Venue: Fukuoka, Japan</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a:xfrm>
            <a:off x="647700" y="3333509"/>
            <a:ext cx="11184467" cy="2951405"/>
          </a:xfrm>
        </p:spPr>
        <p:txBody>
          <a:bodyPr/>
          <a:lstStyle/>
          <a:p>
            <a:pPr>
              <a:spcBef>
                <a:spcPts val="0"/>
              </a:spcBef>
              <a:defRPr/>
            </a:pPr>
            <a:r>
              <a:rPr lang="en-GB" altLang="en-US" sz="2400" b="1" dirty="0"/>
              <a:t>SA4 AH Conference call</a:t>
            </a:r>
          </a:p>
          <a:p>
            <a:pPr lvl="1">
              <a:spcBef>
                <a:spcPts val="0"/>
              </a:spcBef>
              <a:defRPr/>
            </a:pPr>
            <a:r>
              <a:rPr lang="en-GB" altLang="en-US" sz="2000" dirty="0"/>
              <a:t>10 Jul. (release 20 planning)</a:t>
            </a:r>
          </a:p>
          <a:p>
            <a:pPr>
              <a:spcBef>
                <a:spcPts val="0"/>
              </a:spcBef>
              <a:defRPr/>
            </a:pPr>
            <a:endParaRPr lang="en-GB" altLang="en-US" sz="2000" dirty="0"/>
          </a:p>
          <a:p>
            <a:pPr>
              <a:spcBef>
                <a:spcPts val="0"/>
              </a:spcBef>
              <a:defRPr/>
            </a:pPr>
            <a:r>
              <a:rPr lang="en-GB" altLang="en-US" sz="2400" b="1" dirty="0"/>
              <a:t>SA4 plenary meetings in next quarter</a:t>
            </a:r>
            <a:endParaRPr lang="en-GB" altLang="en-US" sz="2400" b="1" dirty="0">
              <a:solidFill>
                <a:srgbClr val="FF0000"/>
              </a:solidFill>
            </a:endParaRPr>
          </a:p>
          <a:p>
            <a:pPr>
              <a:spcBef>
                <a:spcPts val="0"/>
              </a:spcBef>
              <a:defRPr/>
            </a:pPr>
            <a:endParaRPr lang="en-GB" altLang="en-US" sz="2000" dirty="0"/>
          </a:p>
          <a:p>
            <a:pPr>
              <a:spcBef>
                <a:spcPts val="0"/>
              </a:spcBef>
              <a:defRPr/>
            </a:pPr>
            <a:endParaRPr lang="en-GB" altLang="en-US" sz="2000" dirty="0"/>
          </a:p>
          <a:p>
            <a:pPr>
              <a:lnSpc>
                <a:spcPct val="90000"/>
              </a:lnSpc>
              <a:spcBef>
                <a:spcPts val="0"/>
              </a:spcBef>
              <a:tabLst>
                <a:tab pos="1787525" algn="l"/>
                <a:tab pos="3671888" algn="l"/>
              </a:tabLst>
              <a:defRPr/>
            </a:pPr>
            <a:endParaRPr lang="en-US" altLang="en-US" sz="2000"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348760914"/>
              </p:ext>
            </p:extLst>
          </p:nvPr>
        </p:nvGraphicFramePr>
        <p:xfrm>
          <a:off x="2460095" y="4971728"/>
          <a:ext cx="7559675" cy="899082"/>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4954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18-25 July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448980948"/>
                  </a:ext>
                </a:extLst>
              </a:tr>
            </a:tbl>
          </a:graphicData>
        </a:graphic>
      </p:graphicFrame>
      <p:sp>
        <p:nvSpPr>
          <p:cNvPr id="3" name="Espace réservé du contenu 1">
            <a:extLst>
              <a:ext uri="{FF2B5EF4-FFF2-40B4-BE49-F238E27FC236}">
                <a16:creationId xmlns:a16="http://schemas.microsoft.com/office/drawing/2014/main" id="{0DE7ADB6-FE00-DC74-1EDF-9EC1F50466AF}"/>
              </a:ext>
            </a:extLst>
          </p:cNvPr>
          <p:cNvSpPr txBox="1">
            <a:spLocks/>
          </p:cNvSpPr>
          <p:nvPr/>
        </p:nvSpPr>
        <p:spPr bwMode="auto">
          <a:xfrm>
            <a:off x="5868761" y="1358694"/>
            <a:ext cx="4940301" cy="17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00"/>
              </a:spcBef>
              <a:tabLst>
                <a:tab pos="1787525" algn="l"/>
                <a:tab pos="3671888" algn="l"/>
              </a:tabLst>
              <a:defRPr/>
            </a:pPr>
            <a:r>
              <a:rPr lang="en-US" sz="2400" b="1" kern="0" dirty="0"/>
              <a:t>SWG AH Face-to-face meetings</a:t>
            </a:r>
          </a:p>
          <a:p>
            <a:pPr lvl="1">
              <a:lnSpc>
                <a:spcPct val="90000"/>
              </a:lnSpc>
              <a:spcBef>
                <a:spcPts val="200"/>
              </a:spcBef>
              <a:tabLst>
                <a:tab pos="1787525" algn="l"/>
                <a:tab pos="3671888" algn="l"/>
              </a:tabLst>
              <a:defRPr/>
            </a:pPr>
            <a:r>
              <a:rPr lang="en-US" sz="2000" kern="0" dirty="0"/>
              <a:t>MBS SWG: 3-5 Sept. Paris (FR)</a:t>
            </a:r>
          </a:p>
          <a:p>
            <a:pPr lvl="1">
              <a:lnSpc>
                <a:spcPct val="90000"/>
              </a:lnSpc>
              <a:spcBef>
                <a:spcPts val="200"/>
              </a:spcBef>
              <a:tabLst>
                <a:tab pos="1787525" algn="l"/>
                <a:tab pos="3671888" algn="l"/>
              </a:tabLst>
              <a:defRPr/>
            </a:pPr>
            <a:r>
              <a:rPr lang="en-US" sz="2000" kern="0" dirty="0"/>
              <a:t>RTC SWG: 3-5 Sept. Paris (FR)</a:t>
            </a:r>
          </a:p>
          <a:p>
            <a:pPr lvl="1">
              <a:lnSpc>
                <a:spcPct val="90000"/>
              </a:lnSpc>
              <a:spcBef>
                <a:spcPts val="200"/>
              </a:spcBef>
              <a:tabLst>
                <a:tab pos="1787525" algn="l"/>
                <a:tab pos="3671888" algn="l"/>
              </a:tabLst>
              <a:defRPr/>
            </a:pPr>
            <a:r>
              <a:rPr lang="en-US" sz="2000" kern="0" dirty="0"/>
              <a:t>Audio SWG: 23-25 Sept. Erlangen (GE)</a:t>
            </a:r>
            <a:endParaRPr lang="en-GB" altLang="en-US" sz="2400" kern="0" dirty="0"/>
          </a:p>
          <a:p>
            <a:pPr>
              <a:lnSpc>
                <a:spcPct val="90000"/>
              </a:lnSpc>
              <a:spcBef>
                <a:spcPts val="200"/>
              </a:spcBef>
              <a:tabLst>
                <a:tab pos="1787525" algn="l"/>
                <a:tab pos="3671888" algn="l"/>
              </a:tabLst>
              <a:defRPr/>
            </a:pPr>
            <a:endParaRPr lang="en-US" altLang="en-US" sz="2400" kern="0" dirty="0"/>
          </a:p>
        </p:txBody>
      </p:sp>
      <p:sp>
        <p:nvSpPr>
          <p:cNvPr id="4" name="Espace réservé du contenu 1">
            <a:extLst>
              <a:ext uri="{FF2B5EF4-FFF2-40B4-BE49-F238E27FC236}">
                <a16:creationId xmlns:a16="http://schemas.microsoft.com/office/drawing/2014/main" id="{D2982D39-A36D-8193-CD84-4565D8745F7C}"/>
              </a:ext>
            </a:extLst>
          </p:cNvPr>
          <p:cNvSpPr txBox="1">
            <a:spLocks/>
          </p:cNvSpPr>
          <p:nvPr/>
        </p:nvSpPr>
        <p:spPr bwMode="auto">
          <a:xfrm>
            <a:off x="717381" y="1371600"/>
            <a:ext cx="5278305" cy="163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b="1" kern="0" dirty="0"/>
              <a:t>SWG AH conference calls</a:t>
            </a:r>
          </a:p>
          <a:p>
            <a:pPr lvl="1">
              <a:lnSpc>
                <a:spcPct val="90000"/>
              </a:lnSpc>
              <a:spcBef>
                <a:spcPts val="200"/>
              </a:spcBef>
              <a:tabLst>
                <a:tab pos="1787525" algn="l"/>
                <a:tab pos="3671888" algn="l"/>
              </a:tabLst>
              <a:defRPr/>
            </a:pPr>
            <a:r>
              <a:rPr lang="en-US" sz="2000" kern="0" dirty="0"/>
              <a:t>Audio SWG: 4 Jun., 16 Jun., 17 Jun., 18 Jun., 23 Jun., 11 Jul.</a:t>
            </a:r>
            <a:endParaRPr lang="en-US" sz="1600" kern="0" dirty="0"/>
          </a:p>
          <a:p>
            <a:pPr lvl="1">
              <a:lnSpc>
                <a:spcPct val="90000"/>
              </a:lnSpc>
              <a:spcBef>
                <a:spcPts val="200"/>
              </a:spcBef>
              <a:tabLst>
                <a:tab pos="1787525" algn="l"/>
                <a:tab pos="3671888" algn="l"/>
              </a:tabLst>
              <a:defRPr/>
            </a:pPr>
            <a:r>
              <a:rPr lang="en-US" sz="2000" kern="0" dirty="0"/>
              <a:t>MBS SWG: 5 Jun., 10 Jul.</a:t>
            </a:r>
          </a:p>
          <a:p>
            <a:pPr lvl="1">
              <a:lnSpc>
                <a:spcPct val="90000"/>
              </a:lnSpc>
              <a:spcBef>
                <a:spcPts val="200"/>
              </a:spcBef>
              <a:tabLst>
                <a:tab pos="1787525" algn="l"/>
                <a:tab pos="3671888" algn="l"/>
              </a:tabLst>
              <a:defRPr/>
            </a:pPr>
            <a:r>
              <a:rPr lang="en-US" sz="2000" kern="0" dirty="0"/>
              <a:t>Video SWG: 17 Jun., 8 Jul.</a:t>
            </a:r>
          </a:p>
          <a:p>
            <a:pPr lvl="1">
              <a:lnSpc>
                <a:spcPct val="90000"/>
              </a:lnSpc>
              <a:spcBef>
                <a:spcPts val="200"/>
              </a:spcBef>
              <a:tabLst>
                <a:tab pos="1787525" algn="l"/>
                <a:tab pos="3671888" algn="l"/>
              </a:tabLst>
              <a:defRPr/>
            </a:pPr>
            <a:r>
              <a:rPr lang="en-US" sz="2000" kern="0" dirty="0"/>
              <a:t>RTC SWG: 25 Jun., 9 Jul.</a:t>
            </a:r>
            <a:endParaRPr lang="en-US" sz="2000" u="sng" kern="0" dirty="0">
              <a:solidFill>
                <a:srgbClr val="FF0000"/>
              </a:solidFill>
            </a:endParaRPr>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 SA4 plenary meetings (2025):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4" name="Table 3">
            <a:extLst>
              <a:ext uri="{FF2B5EF4-FFF2-40B4-BE49-F238E27FC236}">
                <a16:creationId xmlns:a16="http://schemas.microsoft.com/office/drawing/2014/main" id="{E6F22766-5745-1026-CCE8-8000A377966B}"/>
              </a:ext>
            </a:extLst>
          </p:cNvPr>
          <p:cNvGraphicFramePr>
            <a:graphicFrameLocks noGrp="1"/>
          </p:cNvGraphicFramePr>
          <p:nvPr>
            <p:extLst>
              <p:ext uri="{D42A27DB-BD31-4B8C-83A1-F6EECF244321}">
                <p14:modId xmlns:p14="http://schemas.microsoft.com/office/powerpoint/2010/main" val="2049904542"/>
              </p:ext>
            </p:extLst>
          </p:nvPr>
        </p:nvGraphicFramePr>
        <p:xfrm>
          <a:off x="1850757" y="2081505"/>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SA4#131</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bg1">
                            <a:lumMod val="50000"/>
                          </a:schemeClr>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50000"/>
                            </a:schemeClr>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E-meeting: 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50000"/>
                            </a:schemeClr>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JAF3, Venue: Fukuoka,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18-25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 Texas,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(2026):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lvl="1">
              <a:defRPr/>
            </a:pPr>
            <a:r>
              <a:rPr lang="en-US" b="0" dirty="0">
                <a:solidFill>
                  <a:schemeClr val="tx1"/>
                </a:solidFill>
              </a:rPr>
              <a:t>October bis meeting is still TBD (decision by Sept. 25).</a:t>
            </a:r>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D7EE71CD-F552-A9B4-BEE7-4C94315D936F}"/>
              </a:ext>
            </a:extLst>
          </p:cNvPr>
          <p:cNvGraphicFramePr>
            <a:graphicFrameLocks noGrp="1"/>
          </p:cNvGraphicFramePr>
          <p:nvPr>
            <p:extLst>
              <p:ext uri="{D42A27DB-BD31-4B8C-83A1-F6EECF244321}">
                <p14:modId xmlns:p14="http://schemas.microsoft.com/office/powerpoint/2010/main" val="3597569021"/>
              </p:ext>
            </p:extLst>
          </p:nvPr>
        </p:nvGraphicFramePr>
        <p:xfrm>
          <a:off x="2020281" y="1909135"/>
          <a:ext cx="7559675" cy="358477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2026</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Interdigital, Venue: Montreal</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MPEG#156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404138950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B50FD-F384-BAAB-6EAE-02E87E283BCB}"/>
            </a:ext>
          </a:extLst>
        </p:cNvPr>
        <p:cNvGrpSpPr/>
        <p:nvPr/>
      </p:nvGrpSpPr>
      <p:grpSpPr>
        <a:xfrm>
          <a:off x="0" y="0"/>
          <a:ext cx="0" cy="0"/>
          <a:chOff x="0" y="0"/>
          <a:chExt cx="0" cy="0"/>
        </a:xfrm>
      </p:grpSpPr>
      <p:sp>
        <p:nvSpPr>
          <p:cNvPr id="13314" name="Title 1">
            <a:extLst>
              <a:ext uri="{FF2B5EF4-FFF2-40B4-BE49-F238E27FC236}">
                <a16:creationId xmlns:a16="http://schemas.microsoft.com/office/drawing/2014/main" id="{31584C47-AB65-BDBB-50DC-76F4985AA193}"/>
              </a:ext>
            </a:extLst>
          </p:cNvPr>
          <p:cNvSpPr>
            <a:spLocks noGrp="1"/>
          </p:cNvSpPr>
          <p:nvPr>
            <p:ph type="title"/>
          </p:nvPr>
        </p:nvSpPr>
        <p:spPr/>
        <p:txBody>
          <a:bodyPr/>
          <a:lstStyle/>
          <a:p>
            <a:r>
              <a:rPr lang="en-US" altLang="en-US" dirty="0"/>
              <a:t>Calendar of future meetings - 4</a:t>
            </a:r>
          </a:p>
        </p:txBody>
      </p:sp>
      <p:sp>
        <p:nvSpPr>
          <p:cNvPr id="2" name="Espace réservé du contenu 1">
            <a:extLst>
              <a:ext uri="{FF2B5EF4-FFF2-40B4-BE49-F238E27FC236}">
                <a16:creationId xmlns:a16="http://schemas.microsoft.com/office/drawing/2014/main" id="{3F758700-906F-5F15-1311-14AA5C1F438A}"/>
              </a:ext>
            </a:extLst>
          </p:cNvPr>
          <p:cNvSpPr>
            <a:spLocks noGrp="1"/>
          </p:cNvSpPr>
          <p:nvPr>
            <p:ph idx="1"/>
          </p:nvPr>
        </p:nvSpPr>
        <p:spPr>
          <a:xfrm>
            <a:off x="647700" y="1181101"/>
            <a:ext cx="11184467" cy="5103814"/>
          </a:xfrm>
        </p:spPr>
        <p:txBody>
          <a:bodyPr/>
          <a:lstStyle/>
          <a:p>
            <a:pPr lvl="0">
              <a:spcBef>
                <a:spcPts val="2800"/>
              </a:spcBef>
              <a:defRPr/>
            </a:pPr>
            <a:r>
              <a:rPr lang="en-GB" altLang="en-US" dirty="0">
                <a:solidFill>
                  <a:prstClr val="black"/>
                </a:solidFill>
              </a:rPr>
              <a:t>SA4 plenary meetings (2027): 3 F2F and 2 e-meetings - TBC</a:t>
            </a:r>
          </a:p>
          <a:p>
            <a:pPr lvl="0">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a:p>
            <a:pPr marL="0" lvl="0" indent="0">
              <a:buNone/>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a:p>
            <a:pPr lvl="0">
              <a:defRPr/>
            </a:pPr>
            <a:endParaRPr lang="en-GB" altLang="en-US" dirty="0">
              <a:solidFill>
                <a:prstClr val="black"/>
              </a:solidFill>
            </a:endParaRPr>
          </a:p>
          <a:p>
            <a:pPr lvl="1">
              <a:defRPr/>
            </a:pPr>
            <a:r>
              <a:rPr lang="en-US" dirty="0">
                <a:solidFill>
                  <a:prstClr val="black"/>
                </a:solidFill>
              </a:rPr>
              <a:t>* Only one of April or October bis meeting is expected to be needed.</a:t>
            </a:r>
            <a:endParaRPr lang="en-US" dirty="0"/>
          </a:p>
        </p:txBody>
      </p:sp>
      <p:graphicFrame>
        <p:nvGraphicFramePr>
          <p:cNvPr id="4" name="Table 8">
            <a:extLst>
              <a:ext uri="{FF2B5EF4-FFF2-40B4-BE49-F238E27FC236}">
                <a16:creationId xmlns:a16="http://schemas.microsoft.com/office/drawing/2014/main" id="{DD4B4076-F726-1B65-2DE0-2EEF5027F462}"/>
              </a:ext>
            </a:extLst>
          </p:cNvPr>
          <p:cNvGraphicFramePr>
            <a:graphicFrameLocks noGrp="1"/>
          </p:cNvGraphicFramePr>
          <p:nvPr>
            <p:extLst>
              <p:ext uri="{D42A27DB-BD31-4B8C-83A1-F6EECF244321}">
                <p14:modId xmlns:p14="http://schemas.microsoft.com/office/powerpoint/2010/main" val="2924127163"/>
              </p:ext>
            </p:extLst>
          </p:nvPr>
        </p:nvGraphicFramePr>
        <p:xfrm>
          <a:off x="2010656" y="1693864"/>
          <a:ext cx="7559675" cy="407828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SA4#139</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22-26 Feb. 2027</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Korea</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SA4#139(e)bis*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19-23 Apr.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24-28 May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China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SA4#141(e)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Jul. 2027</a:t>
                      </a:r>
                    </a:p>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(rather than 30 Aug. – 3 Sep. 2027 in EU to avoid August meeting) </a:t>
                      </a:r>
                      <a:r>
                        <a:rPr lang="en-US" sz="1400" i="1" u="none" dirty="0">
                          <a:solidFill>
                            <a:schemeClr val="tx1"/>
                          </a:solidFill>
                          <a:effectLst/>
                          <a:latin typeface="+mn-lt"/>
                          <a:ea typeface="Calibri" panose="020F0502020204030204" pitchFamily="34" charset="0"/>
                          <a:cs typeface="Arial" panose="020B0604020202020204" pitchFamily="34" charset="0"/>
                        </a:rPr>
                        <a:t>TBC at SA4#133-e</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SA4#141(e)bis*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11-15 Oct.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15-19 Nov.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 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62007105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1: the number of F2F participants at SA4#131 (85) is representative of a regular standalone SA4 F2F meeting.</a:t>
            </a:r>
          </a:p>
          <a:p>
            <a:pPr>
              <a:lnSpc>
                <a:spcPct val="85000"/>
              </a:lnSpc>
              <a:spcBef>
                <a:spcPts val="3000"/>
              </a:spcBef>
            </a:pPr>
            <a:r>
              <a:rPr lang="en-US" altLang="en-US" sz="2000" dirty="0"/>
              <a:t>Note 2: the number of </a:t>
            </a:r>
            <a:r>
              <a:rPr lang="en-US" altLang="en-US" sz="2000" dirty="0" err="1"/>
              <a:t>Tdocs</a:t>
            </a:r>
            <a:r>
              <a:rPr lang="en-US" altLang="en-US" sz="2000" dirty="0"/>
              <a:t> (533) per meeting at SA4#128 was at a record high</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endParaRPr lang="en-US" altLang="en-US" sz="2400" dirty="0"/>
          </a:p>
        </p:txBody>
      </p:sp>
      <p:pic>
        <p:nvPicPr>
          <p:cNvPr id="3" name="Image 2">
            <a:extLst>
              <a:ext uri="{FF2B5EF4-FFF2-40B4-BE49-F238E27FC236}">
                <a16:creationId xmlns:a16="http://schemas.microsoft.com/office/drawing/2014/main" id="{517CE180-5B4D-B411-F5FD-8F0EE339B065}"/>
              </a:ext>
            </a:extLst>
          </p:cNvPr>
          <p:cNvPicPr>
            <a:picLocks noChangeAspect="1"/>
          </p:cNvPicPr>
          <p:nvPr/>
        </p:nvPicPr>
        <p:blipFill>
          <a:blip r:embed="rId2"/>
          <a:stretch>
            <a:fillRect/>
          </a:stretch>
        </p:blipFill>
        <p:spPr>
          <a:xfrm>
            <a:off x="76200" y="3008489"/>
            <a:ext cx="6057900" cy="3111499"/>
          </a:xfrm>
          <a:prstGeom prst="rect">
            <a:avLst/>
          </a:prstGeom>
        </p:spPr>
      </p:pic>
      <p:pic>
        <p:nvPicPr>
          <p:cNvPr id="5" name="Image 4">
            <a:extLst>
              <a:ext uri="{FF2B5EF4-FFF2-40B4-BE49-F238E27FC236}">
                <a16:creationId xmlns:a16="http://schemas.microsoft.com/office/drawing/2014/main" id="{D94045D6-60EC-3985-3604-0D9EC1A275E4}"/>
              </a:ext>
            </a:extLst>
          </p:cNvPr>
          <p:cNvPicPr>
            <a:picLocks noChangeAspect="1"/>
          </p:cNvPicPr>
          <p:nvPr/>
        </p:nvPicPr>
        <p:blipFill>
          <a:blip r:embed="rId3"/>
          <a:stretch>
            <a:fillRect/>
          </a:stretch>
        </p:blipFill>
        <p:spPr>
          <a:xfrm>
            <a:off x="6134100" y="3008490"/>
            <a:ext cx="6057900" cy="3111500"/>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113993</TotalTime>
  <Words>6967</Words>
  <Application>Microsoft Macintosh PowerPoint</Application>
  <PresentationFormat>Grand écran</PresentationFormat>
  <Paragraphs>1348</Paragraphs>
  <Slides>39</Slides>
  <Notes>3</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39</vt:i4>
      </vt:variant>
    </vt:vector>
  </HeadingPairs>
  <TitlesOfParts>
    <vt:vector size="47" baseType="lpstr">
      <vt:lpstr>MS Mincho</vt:lpstr>
      <vt:lpstr>宋体</vt:lpstr>
      <vt:lpstr>宋体</vt:lpstr>
      <vt:lpstr>Arial</vt:lpstr>
      <vt:lpstr>Arial </vt:lpstr>
      <vt:lpstr>Calibri</vt:lpstr>
      <vt:lpstr>Times New Roman</vt:lpstr>
      <vt:lpstr>Office Theme</vt:lpstr>
      <vt:lpstr>     TSG SA WG4 (SA4) Status Report at TSG SA#108    </vt:lpstr>
      <vt:lpstr>Outline</vt:lpstr>
      <vt:lpstr>SA4 leadership and subgroups</vt:lpstr>
      <vt:lpstr>Meetings held since SA#107 </vt:lpstr>
      <vt:lpstr>Calendar of future meetings - 1</vt:lpstr>
      <vt:lpstr>Calendar of future meetings - 2</vt:lpstr>
      <vt:lpstr>Calendar of future meetings - 3</vt:lpstr>
      <vt:lpstr>Calendar of future meetings - 4</vt:lpstr>
      <vt:lpstr>SA4 meeting statistics</vt:lpstr>
      <vt:lpstr>SA4 progress highlights </vt:lpstr>
      <vt:lpstr>CRs to features in Release 17 and earlier</vt:lpstr>
      <vt:lpstr>CRs to Release 18</vt:lpstr>
      <vt:lpstr>CRs to Completed Release 19 features</vt:lpstr>
      <vt:lpstr>Overview of work progress  Ongoing Rel-19 Work Items</vt:lpstr>
      <vt:lpstr>Video Operating Points - Harmonization and Stereo MV-HEVC (VOPS)</vt:lpstr>
      <vt:lpstr>Split Rendering over IMS (SR_IMS)</vt:lpstr>
      <vt:lpstr>EVS Codec Extension for Immersive Voice and Audio Services, Phase 2 (IVAS_Codec_Ph2)</vt:lpstr>
      <vt:lpstr>Terminal Audio quality performance and Test methods for Immersive Audio Services, Phase 2 (ATIAS_Ph2)</vt:lpstr>
      <vt:lpstr>Diverse audio Capturing System for UEs  (DaCAS)</vt:lpstr>
      <vt:lpstr>5G Real-time Transport Protocol Configurations,  Phase 2  (5G_RTP_Ph2)</vt:lpstr>
      <vt:lpstr>Avatar Communications in AR Calls  (AvCall-MED)</vt:lpstr>
      <vt:lpstr>Stage 3 for Advanced Media Delivery  (AMD_PRO-MED)</vt:lpstr>
      <vt:lpstr>Overview of work progress  Ongoing Study Items targeting Rel-19</vt:lpstr>
      <vt:lpstr>Feasibility Study on Artificial Intelligence (AI) and Machine Learning (ML) for Media (FS_AI4Media) - Complete !</vt:lpstr>
      <vt:lpstr>Study on Media Messaging (FS_MeMe) - Complete !</vt:lpstr>
      <vt:lpstr>Beyond 2D Video (FS_Beyond2D)</vt:lpstr>
      <vt:lpstr>Audio Codec APIs (FS_ACAPI)</vt:lpstr>
      <vt:lpstr>Study on Spatial Computing for AR Services (FS_ARSpatial)</vt:lpstr>
      <vt:lpstr>Study on immersive Real-Time Communication for WebRTC, Phase 2 (FS_iRTCW_Ph2) - Complete !</vt:lpstr>
      <vt:lpstr>Study on Ultra Low Bitrate Speech Codec  (FS_ULBC)</vt:lpstr>
      <vt:lpstr>New Work and Study Item(s)</vt:lpstr>
      <vt:lpstr>New Work Item for Media Messaging Enhancements (MeME-MED)</vt:lpstr>
      <vt:lpstr>New WID on AI/ML for IMS services (AIML_IMS-MED)</vt:lpstr>
      <vt:lpstr>New SID on Media Energy Consumption Exposure and Evaluation Framework phase 2 (FS_Energy_Ph2-MED )</vt:lpstr>
      <vt:lpstr>SA4 planning</vt:lpstr>
      <vt:lpstr>Dependencies on IETF drafts in SA4</vt:lpstr>
      <vt:lpstr>Summary of action items</vt:lpstr>
      <vt:lpstr>Présentation PowerPoint</vt:lpstr>
      <vt:lpstr>Présentation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3270</cp:revision>
  <cp:lastPrinted>2016-09-13T11:31:59Z</cp:lastPrinted>
  <dcterms:created xsi:type="dcterms:W3CDTF">2008-08-30T09:32:10Z</dcterms:created>
  <dcterms:modified xsi:type="dcterms:W3CDTF">2025-06-03T19:48:52Z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